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  <p:sldMasterId id="2147483678" r:id="rId3"/>
  </p:sld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  <p:sldId id="339" r:id="rId86"/>
    <p:sldId id="340" r:id="rId87"/>
    <p:sldId id="341" r:id="rId88"/>
    <p:sldId id="342" r:id="rId89"/>
    <p:sldId id="343" r:id="rId90"/>
    <p:sldId id="344" r:id="rId91"/>
    <p:sldId id="345" r:id="rId92"/>
    <p:sldId id="346" r:id="rId93"/>
    <p:sldId id="347" r:id="rId94"/>
    <p:sldId id="348" r:id="rId95"/>
    <p:sldId id="349" r:id="rId96"/>
    <p:sldId id="350" r:id="rId97"/>
    <p:sldId id="351" r:id="rId98"/>
    <p:sldId id="352" r:id="rId99"/>
    <p:sldId id="353" r:id="rId100"/>
    <p:sldId id="354" r:id="rId101"/>
    <p:sldId id="355" r:id="rId102"/>
    <p:sldId id="356" r:id="rId103"/>
    <p:sldId id="357" r:id="rId104"/>
    <p:sldId id="358" r:id="rId105"/>
    <p:sldId id="359" r:id="rId106"/>
    <p:sldId id="360" r:id="rId107"/>
    <p:sldId id="361" r:id="rId108"/>
    <p:sldId id="362" r:id="rId109"/>
    <p:sldId id="363" r:id="rId110"/>
    <p:sldId id="364" r:id="rId111"/>
    <p:sldId id="365" r:id="rId112"/>
    <p:sldId id="366" r:id="rId113"/>
    <p:sldId id="367" r:id="rId114"/>
    <p:sldId id="368" r:id="rId115"/>
    <p:sldId id="369" r:id="rId116"/>
    <p:sldId id="370" r:id="rId117"/>
    <p:sldId id="371" r:id="rId118"/>
    <p:sldId id="372" r:id="rId119"/>
    <p:sldId id="373" r:id="rId120"/>
    <p:sldId id="374" r:id="rId121"/>
    <p:sldId id="375" r:id="rId122"/>
    <p:sldId id="376" r:id="rId123"/>
    <p:sldId id="377" r:id="rId124"/>
    <p:sldId id="378" r:id="rId125"/>
    <p:sldId id="379" r:id="rId126"/>
    <p:sldId id="380" r:id="rId127"/>
    <p:sldId id="381" r:id="rId128"/>
    <p:sldId id="382" r:id="rId129"/>
    <p:sldId id="383" r:id="rId130"/>
    <p:sldId id="384" r:id="rId131"/>
    <p:sldId id="385" r:id="rId132"/>
    <p:sldId id="386" r:id="rId133"/>
    <p:sldId id="387" r:id="rId134"/>
    <p:sldId id="388" r:id="rId135"/>
    <p:sldId id="389" r:id="rId136"/>
    <p:sldId id="390" r:id="rId137"/>
    <p:sldId id="391" r:id="rId138"/>
    <p:sldId id="392" r:id="rId139"/>
    <p:sldId id="393" r:id="rId140"/>
    <p:sldId id="394" r:id="rId141"/>
    <p:sldId id="395" r:id="rId142"/>
    <p:sldId id="396" r:id="rId143"/>
    <p:sldId id="397" r:id="rId144"/>
    <p:sldId id="398" r:id="rId145"/>
    <p:sldId id="399" r:id="rId146"/>
    <p:sldId id="400" r:id="rId147"/>
    <p:sldId id="401" r:id="rId148"/>
    <p:sldId id="402" r:id="rId149"/>
    <p:sldId id="403" r:id="rId150"/>
    <p:sldId id="404" r:id="rId151"/>
    <p:sldId id="405" r:id="rId152"/>
    <p:sldId id="406" r:id="rId153"/>
    <p:sldId id="407" r:id="rId154"/>
    <p:sldId id="408" r:id="rId155"/>
    <p:sldId id="409" r:id="rId156"/>
    <p:sldId id="410" r:id="rId157"/>
    <p:sldId id="411" r:id="rId158"/>
    <p:sldId id="412" r:id="rId159"/>
    <p:sldId id="413" r:id="rId160"/>
    <p:sldId id="414" r:id="rId161"/>
    <p:sldId id="415" r:id="rId162"/>
    <p:sldId id="416" r:id="rId163"/>
    <p:sldId id="417" r:id="rId164"/>
    <p:sldId id="418" r:id="rId165"/>
    <p:sldId id="419" r:id="rId166"/>
    <p:sldId id="420" r:id="rId167"/>
    <p:sldId id="421" r:id="rId168"/>
    <p:sldId id="422" r:id="rId169"/>
    <p:sldId id="423" r:id="rId170"/>
    <p:sldId id="424" r:id="rId171"/>
    <p:sldId id="425" r:id="rId172"/>
    <p:sldId id="426" r:id="rId173"/>
    <p:sldId id="427" r:id="rId174"/>
    <p:sldId id="428" r:id="rId175"/>
    <p:sldId id="429" r:id="rId176"/>
    <p:sldId id="430" r:id="rId177"/>
    <p:sldId id="431" r:id="rId178"/>
    <p:sldId id="432" r:id="rId179"/>
    <p:sldId id="433" r:id="rId180"/>
    <p:sldId id="434" r:id="rId181"/>
    <p:sldId id="435" r:id="rId182"/>
    <p:sldId id="436" r:id="rId183"/>
    <p:sldId id="437" r:id="rId184"/>
    <p:sldId id="438" r:id="rId185"/>
    <p:sldId id="439" r:id="rId186"/>
    <p:sldId id="440" r:id="rId187"/>
    <p:sldId id="441" r:id="rId188"/>
    <p:sldId id="442" r:id="rId189"/>
    <p:sldId id="443" r:id="rId190"/>
    <p:sldId id="444" r:id="rId191"/>
    <p:sldId id="445" r:id="rId192"/>
    <p:sldId id="446" r:id="rId193"/>
    <p:sldId id="447" r:id="rId194"/>
    <p:sldId id="448" r:id="rId195"/>
    <p:sldId id="449" r:id="rId196"/>
    <p:sldId id="450" r:id="rId197"/>
    <p:sldId id="451" r:id="rId198"/>
    <p:sldId id="452" r:id="rId199"/>
    <p:sldId id="453" r:id="rId200"/>
    <p:sldId id="454" r:id="rId201"/>
    <p:sldId id="455" r:id="rId202"/>
    <p:sldId id="456" r:id="rId203"/>
    <p:sldId id="457" r:id="rId204"/>
    <p:sldId id="458" r:id="rId205"/>
    <p:sldId id="459" r:id="rId206"/>
    <p:sldId id="460" r:id="rId207"/>
    <p:sldId id="461" r:id="rId208"/>
    <p:sldId id="462" r:id="rId209"/>
    <p:sldId id="463" r:id="rId210"/>
    <p:sldId id="464" r:id="rId211"/>
    <p:sldId id="465" r:id="rId212"/>
    <p:sldId id="466" r:id="rId213"/>
    <p:sldId id="467" r:id="rId214"/>
    <p:sldId id="468" r:id="rId215"/>
    <p:sldId id="469" r:id="rId216"/>
    <p:sldId id="470" r:id="rId217"/>
    <p:sldId id="471" r:id="rId218"/>
    <p:sldId id="472" r:id="rId219"/>
    <p:sldId id="473" r:id="rId220"/>
    <p:sldId id="474" r:id="rId221"/>
    <p:sldId id="475" r:id="rId222"/>
    <p:sldId id="476" r:id="rId223"/>
    <p:sldId id="477" r:id="rId224"/>
    <p:sldId id="478" r:id="rId225"/>
    <p:sldId id="479" r:id="rId226"/>
    <p:sldId id="480" r:id="rId227"/>
    <p:sldId id="481" r:id="rId228"/>
    <p:sldId id="482" r:id="rId229"/>
    <p:sldId id="483" r:id="rId230"/>
    <p:sldId id="484" r:id="rId231"/>
    <p:sldId id="485" r:id="rId232"/>
    <p:sldId id="486" r:id="rId233"/>
    <p:sldId id="487" r:id="rId234"/>
    <p:sldId id="488" r:id="rId235"/>
    <p:sldId id="489" r:id="rId236"/>
    <p:sldId id="490" r:id="rId237"/>
    <p:sldId id="491" r:id="rId238"/>
    <p:sldId id="492" r:id="rId239"/>
    <p:sldId id="493" r:id="rId240"/>
    <p:sldId id="494" r:id="rId241"/>
    <p:sldId id="495" r:id="rId242"/>
    <p:sldId id="496" r:id="rId243"/>
    <p:sldId id="497" r:id="rId244"/>
    <p:sldId id="498" r:id="rId245"/>
    <p:sldId id="499" r:id="rId246"/>
    <p:sldId id="500" r:id="rId247"/>
    <p:sldId id="501" r:id="rId248"/>
    <p:sldId id="502" r:id="rId249"/>
    <p:sldId id="503" r:id="rId250"/>
    <p:sldId id="504" r:id="rId251"/>
    <p:sldId id="505" r:id="rId252"/>
    <p:sldId id="506" r:id="rId253"/>
    <p:sldId id="507" r:id="rId254"/>
    <p:sldId id="508" r:id="rId255"/>
    <p:sldId id="509" r:id="rId256"/>
    <p:sldId id="510" r:id="rId257"/>
    <p:sldId id="511" r:id="rId258"/>
    <p:sldId id="512" r:id="rId259"/>
    <p:sldId id="513" r:id="rId260"/>
    <p:sldId id="514" r:id="rId261"/>
    <p:sldId id="515" r:id="rId262"/>
    <p:sldId id="516" r:id="rId263"/>
    <p:sldId id="517" r:id="rId264"/>
    <p:sldId id="518" r:id="rId265"/>
    <p:sldId id="519" r:id="rId266"/>
    <p:sldId id="520" r:id="rId267"/>
    <p:sldId id="521" r:id="rId268"/>
    <p:sldId id="522" r:id="rId269"/>
    <p:sldId id="523" r:id="rId270"/>
    <p:sldId id="524" r:id="rId271"/>
    <p:sldId id="525" r:id="rId272"/>
    <p:sldId id="526" r:id="rId273"/>
    <p:sldId id="527" r:id="rId274"/>
    <p:sldId id="528" r:id="rId275"/>
    <p:sldId id="529" r:id="rId276"/>
    <p:sldId id="530" r:id="rId277"/>
    <p:sldId id="531" r:id="rId278"/>
    <p:sldId id="532" r:id="rId279"/>
    <p:sldId id="533" r:id="rId280"/>
    <p:sldId id="534" r:id="rId281"/>
    <p:sldId id="535" r:id="rId282"/>
    <p:sldId id="536" r:id="rId283"/>
    <p:sldId id="537" r:id="rId284"/>
    <p:sldId id="538" r:id="rId285"/>
    <p:sldId id="539" r:id="rId286"/>
    <p:sldId id="540" r:id="rId287"/>
    <p:sldId id="541" r:id="rId288"/>
    <p:sldId id="542" r:id="rId289"/>
    <p:sldId id="543" r:id="rId290"/>
    <p:sldId id="544" r:id="rId291"/>
    <p:sldId id="545" r:id="rId292"/>
    <p:sldId id="546" r:id="rId293"/>
    <p:sldId id="547" r:id="rId294"/>
    <p:sldId id="548" r:id="rId295"/>
  </p:sldIdLst>
  <p:sldSz cx="12192000" cy="6858000"/>
  <p:notesSz cx="12192000" cy="6858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480" y="1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4.xml" /><Relationship Id="rId299" Type="http://schemas.openxmlformats.org/officeDocument/2006/relationships/tableStyles" Target="tableStyles.xml" /><Relationship Id="rId21" Type="http://schemas.openxmlformats.org/officeDocument/2006/relationships/slide" Target="slides/slide18.xml" /><Relationship Id="rId42" Type="http://schemas.openxmlformats.org/officeDocument/2006/relationships/slide" Target="slides/slide39.xml" /><Relationship Id="rId63" Type="http://schemas.openxmlformats.org/officeDocument/2006/relationships/slide" Target="slides/slide60.xml" /><Relationship Id="rId84" Type="http://schemas.openxmlformats.org/officeDocument/2006/relationships/slide" Target="slides/slide81.xml" /><Relationship Id="rId138" Type="http://schemas.openxmlformats.org/officeDocument/2006/relationships/slide" Target="slides/slide135.xml" /><Relationship Id="rId159" Type="http://schemas.openxmlformats.org/officeDocument/2006/relationships/slide" Target="slides/slide156.xml" /><Relationship Id="rId170" Type="http://schemas.openxmlformats.org/officeDocument/2006/relationships/slide" Target="slides/slide167.xml" /><Relationship Id="rId191" Type="http://schemas.openxmlformats.org/officeDocument/2006/relationships/slide" Target="slides/slide188.xml" /><Relationship Id="rId205" Type="http://schemas.openxmlformats.org/officeDocument/2006/relationships/slide" Target="slides/slide202.xml" /><Relationship Id="rId226" Type="http://schemas.openxmlformats.org/officeDocument/2006/relationships/slide" Target="slides/slide223.xml" /><Relationship Id="rId247" Type="http://schemas.openxmlformats.org/officeDocument/2006/relationships/slide" Target="slides/slide244.xml" /><Relationship Id="rId107" Type="http://schemas.openxmlformats.org/officeDocument/2006/relationships/slide" Target="slides/slide104.xml" /><Relationship Id="rId268" Type="http://schemas.openxmlformats.org/officeDocument/2006/relationships/slide" Target="slides/slide265.xml" /><Relationship Id="rId289" Type="http://schemas.openxmlformats.org/officeDocument/2006/relationships/slide" Target="slides/slide286.xml" /><Relationship Id="rId11" Type="http://schemas.openxmlformats.org/officeDocument/2006/relationships/slide" Target="slides/slide8.xml" /><Relationship Id="rId32" Type="http://schemas.openxmlformats.org/officeDocument/2006/relationships/slide" Target="slides/slide29.xml" /><Relationship Id="rId53" Type="http://schemas.openxmlformats.org/officeDocument/2006/relationships/slide" Target="slides/slide50.xml" /><Relationship Id="rId74" Type="http://schemas.openxmlformats.org/officeDocument/2006/relationships/slide" Target="slides/slide71.xml" /><Relationship Id="rId128" Type="http://schemas.openxmlformats.org/officeDocument/2006/relationships/slide" Target="slides/slide125.xml" /><Relationship Id="rId149" Type="http://schemas.openxmlformats.org/officeDocument/2006/relationships/slide" Target="slides/slide146.xml" /><Relationship Id="rId5" Type="http://schemas.openxmlformats.org/officeDocument/2006/relationships/slide" Target="slides/slide2.xml" /><Relationship Id="rId95" Type="http://schemas.openxmlformats.org/officeDocument/2006/relationships/slide" Target="slides/slide92.xml" /><Relationship Id="rId160" Type="http://schemas.openxmlformats.org/officeDocument/2006/relationships/slide" Target="slides/slide157.xml" /><Relationship Id="rId181" Type="http://schemas.openxmlformats.org/officeDocument/2006/relationships/slide" Target="slides/slide178.xml" /><Relationship Id="rId216" Type="http://schemas.openxmlformats.org/officeDocument/2006/relationships/slide" Target="slides/slide213.xml" /><Relationship Id="rId237" Type="http://schemas.openxmlformats.org/officeDocument/2006/relationships/slide" Target="slides/slide234.xml" /><Relationship Id="rId258" Type="http://schemas.openxmlformats.org/officeDocument/2006/relationships/slide" Target="slides/slide255.xml" /><Relationship Id="rId279" Type="http://schemas.openxmlformats.org/officeDocument/2006/relationships/slide" Target="slides/slide276.xml" /><Relationship Id="rId22" Type="http://schemas.openxmlformats.org/officeDocument/2006/relationships/slide" Target="slides/slide19.xml" /><Relationship Id="rId43" Type="http://schemas.openxmlformats.org/officeDocument/2006/relationships/slide" Target="slides/slide40.xml" /><Relationship Id="rId64" Type="http://schemas.openxmlformats.org/officeDocument/2006/relationships/slide" Target="slides/slide61.xml" /><Relationship Id="rId118" Type="http://schemas.openxmlformats.org/officeDocument/2006/relationships/slide" Target="slides/slide115.xml" /><Relationship Id="rId139" Type="http://schemas.openxmlformats.org/officeDocument/2006/relationships/slide" Target="slides/slide136.xml" /><Relationship Id="rId290" Type="http://schemas.openxmlformats.org/officeDocument/2006/relationships/slide" Target="slides/slide287.xml" /><Relationship Id="rId85" Type="http://schemas.openxmlformats.org/officeDocument/2006/relationships/slide" Target="slides/slide82.xml" /><Relationship Id="rId150" Type="http://schemas.openxmlformats.org/officeDocument/2006/relationships/slide" Target="slides/slide147.xml" /><Relationship Id="rId171" Type="http://schemas.openxmlformats.org/officeDocument/2006/relationships/slide" Target="slides/slide168.xml" /><Relationship Id="rId192" Type="http://schemas.openxmlformats.org/officeDocument/2006/relationships/slide" Target="slides/slide189.xml" /><Relationship Id="rId206" Type="http://schemas.openxmlformats.org/officeDocument/2006/relationships/slide" Target="slides/slide203.xml" /><Relationship Id="rId227" Type="http://schemas.openxmlformats.org/officeDocument/2006/relationships/slide" Target="slides/slide224.xml" /><Relationship Id="rId248" Type="http://schemas.openxmlformats.org/officeDocument/2006/relationships/slide" Target="slides/slide245.xml" /><Relationship Id="rId269" Type="http://schemas.openxmlformats.org/officeDocument/2006/relationships/slide" Target="slides/slide266.xml" /><Relationship Id="rId12" Type="http://schemas.openxmlformats.org/officeDocument/2006/relationships/slide" Target="slides/slide9.xml" /><Relationship Id="rId33" Type="http://schemas.openxmlformats.org/officeDocument/2006/relationships/slide" Target="slides/slide30.xml" /><Relationship Id="rId108" Type="http://schemas.openxmlformats.org/officeDocument/2006/relationships/slide" Target="slides/slide105.xml" /><Relationship Id="rId129" Type="http://schemas.openxmlformats.org/officeDocument/2006/relationships/slide" Target="slides/slide126.xml" /><Relationship Id="rId280" Type="http://schemas.openxmlformats.org/officeDocument/2006/relationships/slide" Target="slides/slide277.xml" /><Relationship Id="rId54" Type="http://schemas.openxmlformats.org/officeDocument/2006/relationships/slide" Target="slides/slide51.xml" /><Relationship Id="rId75" Type="http://schemas.openxmlformats.org/officeDocument/2006/relationships/slide" Target="slides/slide72.xml" /><Relationship Id="rId96" Type="http://schemas.openxmlformats.org/officeDocument/2006/relationships/slide" Target="slides/slide93.xml" /><Relationship Id="rId140" Type="http://schemas.openxmlformats.org/officeDocument/2006/relationships/slide" Target="slides/slide137.xml" /><Relationship Id="rId161" Type="http://schemas.openxmlformats.org/officeDocument/2006/relationships/slide" Target="slides/slide158.xml" /><Relationship Id="rId182" Type="http://schemas.openxmlformats.org/officeDocument/2006/relationships/slide" Target="slides/slide179.xml" /><Relationship Id="rId217" Type="http://schemas.openxmlformats.org/officeDocument/2006/relationships/slide" Target="slides/slide214.xml" /><Relationship Id="rId6" Type="http://schemas.openxmlformats.org/officeDocument/2006/relationships/slide" Target="slides/slide3.xml" /><Relationship Id="rId238" Type="http://schemas.openxmlformats.org/officeDocument/2006/relationships/slide" Target="slides/slide235.xml" /><Relationship Id="rId259" Type="http://schemas.openxmlformats.org/officeDocument/2006/relationships/slide" Target="slides/slide256.xml" /><Relationship Id="rId23" Type="http://schemas.openxmlformats.org/officeDocument/2006/relationships/slide" Target="slides/slide20.xml" /><Relationship Id="rId119" Type="http://schemas.openxmlformats.org/officeDocument/2006/relationships/slide" Target="slides/slide116.xml" /><Relationship Id="rId270" Type="http://schemas.openxmlformats.org/officeDocument/2006/relationships/slide" Target="slides/slide267.xml" /><Relationship Id="rId291" Type="http://schemas.openxmlformats.org/officeDocument/2006/relationships/slide" Target="slides/slide288.xml" /><Relationship Id="rId44" Type="http://schemas.openxmlformats.org/officeDocument/2006/relationships/slide" Target="slides/slide41.xml" /><Relationship Id="rId65" Type="http://schemas.openxmlformats.org/officeDocument/2006/relationships/slide" Target="slides/slide62.xml" /><Relationship Id="rId86" Type="http://schemas.openxmlformats.org/officeDocument/2006/relationships/slide" Target="slides/slide83.xml" /><Relationship Id="rId130" Type="http://schemas.openxmlformats.org/officeDocument/2006/relationships/slide" Target="slides/slide127.xml" /><Relationship Id="rId151" Type="http://schemas.openxmlformats.org/officeDocument/2006/relationships/slide" Target="slides/slide148.xml" /><Relationship Id="rId172" Type="http://schemas.openxmlformats.org/officeDocument/2006/relationships/slide" Target="slides/slide169.xml" /><Relationship Id="rId193" Type="http://schemas.openxmlformats.org/officeDocument/2006/relationships/slide" Target="slides/slide190.xml" /><Relationship Id="rId207" Type="http://schemas.openxmlformats.org/officeDocument/2006/relationships/slide" Target="slides/slide204.xml" /><Relationship Id="rId228" Type="http://schemas.openxmlformats.org/officeDocument/2006/relationships/slide" Target="slides/slide225.xml" /><Relationship Id="rId249" Type="http://schemas.openxmlformats.org/officeDocument/2006/relationships/slide" Target="slides/slide246.xml" /><Relationship Id="rId13" Type="http://schemas.openxmlformats.org/officeDocument/2006/relationships/slide" Target="slides/slide10.xml" /><Relationship Id="rId109" Type="http://schemas.openxmlformats.org/officeDocument/2006/relationships/slide" Target="slides/slide106.xml" /><Relationship Id="rId260" Type="http://schemas.openxmlformats.org/officeDocument/2006/relationships/slide" Target="slides/slide257.xml" /><Relationship Id="rId281" Type="http://schemas.openxmlformats.org/officeDocument/2006/relationships/slide" Target="slides/slide278.xml" /><Relationship Id="rId34" Type="http://schemas.openxmlformats.org/officeDocument/2006/relationships/slide" Target="slides/slide31.xml" /><Relationship Id="rId55" Type="http://schemas.openxmlformats.org/officeDocument/2006/relationships/slide" Target="slides/slide52.xml" /><Relationship Id="rId76" Type="http://schemas.openxmlformats.org/officeDocument/2006/relationships/slide" Target="slides/slide73.xml" /><Relationship Id="rId97" Type="http://schemas.openxmlformats.org/officeDocument/2006/relationships/slide" Target="slides/slide94.xml" /><Relationship Id="rId120" Type="http://schemas.openxmlformats.org/officeDocument/2006/relationships/slide" Target="slides/slide117.xml" /><Relationship Id="rId141" Type="http://schemas.openxmlformats.org/officeDocument/2006/relationships/slide" Target="slides/slide138.xml" /><Relationship Id="rId7" Type="http://schemas.openxmlformats.org/officeDocument/2006/relationships/slide" Target="slides/slide4.xml" /><Relationship Id="rId71" Type="http://schemas.openxmlformats.org/officeDocument/2006/relationships/slide" Target="slides/slide68.xml" /><Relationship Id="rId92" Type="http://schemas.openxmlformats.org/officeDocument/2006/relationships/slide" Target="slides/slide89.xml" /><Relationship Id="rId162" Type="http://schemas.openxmlformats.org/officeDocument/2006/relationships/slide" Target="slides/slide159.xml" /><Relationship Id="rId183" Type="http://schemas.openxmlformats.org/officeDocument/2006/relationships/slide" Target="slides/slide180.xml" /><Relationship Id="rId213" Type="http://schemas.openxmlformats.org/officeDocument/2006/relationships/slide" Target="slides/slide210.xml" /><Relationship Id="rId218" Type="http://schemas.openxmlformats.org/officeDocument/2006/relationships/slide" Target="slides/slide215.xml" /><Relationship Id="rId234" Type="http://schemas.openxmlformats.org/officeDocument/2006/relationships/slide" Target="slides/slide231.xml" /><Relationship Id="rId239" Type="http://schemas.openxmlformats.org/officeDocument/2006/relationships/slide" Target="slides/slide236.xml" /><Relationship Id="rId2" Type="http://schemas.openxmlformats.org/officeDocument/2006/relationships/slideMaster" Target="slideMasters/slideMaster2.xml" /><Relationship Id="rId29" Type="http://schemas.openxmlformats.org/officeDocument/2006/relationships/slide" Target="slides/slide26.xml" /><Relationship Id="rId250" Type="http://schemas.openxmlformats.org/officeDocument/2006/relationships/slide" Target="slides/slide247.xml" /><Relationship Id="rId255" Type="http://schemas.openxmlformats.org/officeDocument/2006/relationships/slide" Target="slides/slide252.xml" /><Relationship Id="rId271" Type="http://schemas.openxmlformats.org/officeDocument/2006/relationships/slide" Target="slides/slide268.xml" /><Relationship Id="rId276" Type="http://schemas.openxmlformats.org/officeDocument/2006/relationships/slide" Target="slides/slide273.xml" /><Relationship Id="rId292" Type="http://schemas.openxmlformats.org/officeDocument/2006/relationships/slide" Target="slides/slide289.xml" /><Relationship Id="rId297" Type="http://schemas.openxmlformats.org/officeDocument/2006/relationships/viewProps" Target="viewProps.xml" /><Relationship Id="rId24" Type="http://schemas.openxmlformats.org/officeDocument/2006/relationships/slide" Target="slides/slide21.xml" /><Relationship Id="rId40" Type="http://schemas.openxmlformats.org/officeDocument/2006/relationships/slide" Target="slides/slide37.xml" /><Relationship Id="rId45" Type="http://schemas.openxmlformats.org/officeDocument/2006/relationships/slide" Target="slides/slide42.xml" /><Relationship Id="rId66" Type="http://schemas.openxmlformats.org/officeDocument/2006/relationships/slide" Target="slides/slide63.xml" /><Relationship Id="rId87" Type="http://schemas.openxmlformats.org/officeDocument/2006/relationships/slide" Target="slides/slide84.xml" /><Relationship Id="rId110" Type="http://schemas.openxmlformats.org/officeDocument/2006/relationships/slide" Target="slides/slide107.xml" /><Relationship Id="rId115" Type="http://schemas.openxmlformats.org/officeDocument/2006/relationships/slide" Target="slides/slide112.xml" /><Relationship Id="rId131" Type="http://schemas.openxmlformats.org/officeDocument/2006/relationships/slide" Target="slides/slide128.xml" /><Relationship Id="rId136" Type="http://schemas.openxmlformats.org/officeDocument/2006/relationships/slide" Target="slides/slide133.xml" /><Relationship Id="rId157" Type="http://schemas.openxmlformats.org/officeDocument/2006/relationships/slide" Target="slides/slide154.xml" /><Relationship Id="rId178" Type="http://schemas.openxmlformats.org/officeDocument/2006/relationships/slide" Target="slides/slide175.xml" /><Relationship Id="rId61" Type="http://schemas.openxmlformats.org/officeDocument/2006/relationships/slide" Target="slides/slide58.xml" /><Relationship Id="rId82" Type="http://schemas.openxmlformats.org/officeDocument/2006/relationships/slide" Target="slides/slide79.xml" /><Relationship Id="rId152" Type="http://schemas.openxmlformats.org/officeDocument/2006/relationships/slide" Target="slides/slide149.xml" /><Relationship Id="rId173" Type="http://schemas.openxmlformats.org/officeDocument/2006/relationships/slide" Target="slides/slide170.xml" /><Relationship Id="rId194" Type="http://schemas.openxmlformats.org/officeDocument/2006/relationships/slide" Target="slides/slide191.xml" /><Relationship Id="rId199" Type="http://schemas.openxmlformats.org/officeDocument/2006/relationships/slide" Target="slides/slide196.xml" /><Relationship Id="rId203" Type="http://schemas.openxmlformats.org/officeDocument/2006/relationships/slide" Target="slides/slide200.xml" /><Relationship Id="rId208" Type="http://schemas.openxmlformats.org/officeDocument/2006/relationships/slide" Target="slides/slide205.xml" /><Relationship Id="rId229" Type="http://schemas.openxmlformats.org/officeDocument/2006/relationships/slide" Target="slides/slide226.xml" /><Relationship Id="rId19" Type="http://schemas.openxmlformats.org/officeDocument/2006/relationships/slide" Target="slides/slide16.xml" /><Relationship Id="rId224" Type="http://schemas.openxmlformats.org/officeDocument/2006/relationships/slide" Target="slides/slide221.xml" /><Relationship Id="rId240" Type="http://schemas.openxmlformats.org/officeDocument/2006/relationships/slide" Target="slides/slide237.xml" /><Relationship Id="rId245" Type="http://schemas.openxmlformats.org/officeDocument/2006/relationships/slide" Target="slides/slide242.xml" /><Relationship Id="rId261" Type="http://schemas.openxmlformats.org/officeDocument/2006/relationships/slide" Target="slides/slide258.xml" /><Relationship Id="rId266" Type="http://schemas.openxmlformats.org/officeDocument/2006/relationships/slide" Target="slides/slide263.xml" /><Relationship Id="rId287" Type="http://schemas.openxmlformats.org/officeDocument/2006/relationships/slide" Target="slides/slide284.xml" /><Relationship Id="rId14" Type="http://schemas.openxmlformats.org/officeDocument/2006/relationships/slide" Target="slides/slide11.xml" /><Relationship Id="rId30" Type="http://schemas.openxmlformats.org/officeDocument/2006/relationships/slide" Target="slides/slide27.xml" /><Relationship Id="rId35" Type="http://schemas.openxmlformats.org/officeDocument/2006/relationships/slide" Target="slides/slide32.xml" /><Relationship Id="rId56" Type="http://schemas.openxmlformats.org/officeDocument/2006/relationships/slide" Target="slides/slide53.xml" /><Relationship Id="rId77" Type="http://schemas.openxmlformats.org/officeDocument/2006/relationships/slide" Target="slides/slide74.xml" /><Relationship Id="rId100" Type="http://schemas.openxmlformats.org/officeDocument/2006/relationships/slide" Target="slides/slide97.xml" /><Relationship Id="rId105" Type="http://schemas.openxmlformats.org/officeDocument/2006/relationships/slide" Target="slides/slide102.xml" /><Relationship Id="rId126" Type="http://schemas.openxmlformats.org/officeDocument/2006/relationships/slide" Target="slides/slide123.xml" /><Relationship Id="rId147" Type="http://schemas.openxmlformats.org/officeDocument/2006/relationships/slide" Target="slides/slide144.xml" /><Relationship Id="rId168" Type="http://schemas.openxmlformats.org/officeDocument/2006/relationships/slide" Target="slides/slide165.xml" /><Relationship Id="rId282" Type="http://schemas.openxmlformats.org/officeDocument/2006/relationships/slide" Target="slides/slide279.xml" /><Relationship Id="rId8" Type="http://schemas.openxmlformats.org/officeDocument/2006/relationships/slide" Target="slides/slide5.xml" /><Relationship Id="rId51" Type="http://schemas.openxmlformats.org/officeDocument/2006/relationships/slide" Target="slides/slide48.xml" /><Relationship Id="rId72" Type="http://schemas.openxmlformats.org/officeDocument/2006/relationships/slide" Target="slides/slide69.xml" /><Relationship Id="rId93" Type="http://schemas.openxmlformats.org/officeDocument/2006/relationships/slide" Target="slides/slide90.xml" /><Relationship Id="rId98" Type="http://schemas.openxmlformats.org/officeDocument/2006/relationships/slide" Target="slides/slide95.xml" /><Relationship Id="rId121" Type="http://schemas.openxmlformats.org/officeDocument/2006/relationships/slide" Target="slides/slide118.xml" /><Relationship Id="rId142" Type="http://schemas.openxmlformats.org/officeDocument/2006/relationships/slide" Target="slides/slide139.xml" /><Relationship Id="rId163" Type="http://schemas.openxmlformats.org/officeDocument/2006/relationships/slide" Target="slides/slide160.xml" /><Relationship Id="rId184" Type="http://schemas.openxmlformats.org/officeDocument/2006/relationships/slide" Target="slides/slide181.xml" /><Relationship Id="rId189" Type="http://schemas.openxmlformats.org/officeDocument/2006/relationships/slide" Target="slides/slide186.xml" /><Relationship Id="rId219" Type="http://schemas.openxmlformats.org/officeDocument/2006/relationships/slide" Target="slides/slide216.xml" /><Relationship Id="rId3" Type="http://schemas.openxmlformats.org/officeDocument/2006/relationships/slideMaster" Target="slideMasters/slideMaster3.xml" /><Relationship Id="rId214" Type="http://schemas.openxmlformats.org/officeDocument/2006/relationships/slide" Target="slides/slide211.xml" /><Relationship Id="rId230" Type="http://schemas.openxmlformats.org/officeDocument/2006/relationships/slide" Target="slides/slide227.xml" /><Relationship Id="rId235" Type="http://schemas.openxmlformats.org/officeDocument/2006/relationships/slide" Target="slides/slide232.xml" /><Relationship Id="rId251" Type="http://schemas.openxmlformats.org/officeDocument/2006/relationships/slide" Target="slides/slide248.xml" /><Relationship Id="rId256" Type="http://schemas.openxmlformats.org/officeDocument/2006/relationships/slide" Target="slides/slide253.xml" /><Relationship Id="rId277" Type="http://schemas.openxmlformats.org/officeDocument/2006/relationships/slide" Target="slides/slide274.xml" /><Relationship Id="rId298" Type="http://schemas.openxmlformats.org/officeDocument/2006/relationships/theme" Target="theme/theme1.xml" /><Relationship Id="rId25" Type="http://schemas.openxmlformats.org/officeDocument/2006/relationships/slide" Target="slides/slide22.xml" /><Relationship Id="rId46" Type="http://schemas.openxmlformats.org/officeDocument/2006/relationships/slide" Target="slides/slide43.xml" /><Relationship Id="rId67" Type="http://schemas.openxmlformats.org/officeDocument/2006/relationships/slide" Target="slides/slide64.xml" /><Relationship Id="rId116" Type="http://schemas.openxmlformats.org/officeDocument/2006/relationships/slide" Target="slides/slide113.xml" /><Relationship Id="rId137" Type="http://schemas.openxmlformats.org/officeDocument/2006/relationships/slide" Target="slides/slide134.xml" /><Relationship Id="rId158" Type="http://schemas.openxmlformats.org/officeDocument/2006/relationships/slide" Target="slides/slide155.xml" /><Relationship Id="rId272" Type="http://schemas.openxmlformats.org/officeDocument/2006/relationships/slide" Target="slides/slide269.xml" /><Relationship Id="rId293" Type="http://schemas.openxmlformats.org/officeDocument/2006/relationships/slide" Target="slides/slide290.xml" /><Relationship Id="rId20" Type="http://schemas.openxmlformats.org/officeDocument/2006/relationships/slide" Target="slides/slide17.xml" /><Relationship Id="rId41" Type="http://schemas.openxmlformats.org/officeDocument/2006/relationships/slide" Target="slides/slide38.xml" /><Relationship Id="rId62" Type="http://schemas.openxmlformats.org/officeDocument/2006/relationships/slide" Target="slides/slide59.xml" /><Relationship Id="rId83" Type="http://schemas.openxmlformats.org/officeDocument/2006/relationships/slide" Target="slides/slide80.xml" /><Relationship Id="rId88" Type="http://schemas.openxmlformats.org/officeDocument/2006/relationships/slide" Target="slides/slide85.xml" /><Relationship Id="rId111" Type="http://schemas.openxmlformats.org/officeDocument/2006/relationships/slide" Target="slides/slide108.xml" /><Relationship Id="rId132" Type="http://schemas.openxmlformats.org/officeDocument/2006/relationships/slide" Target="slides/slide129.xml" /><Relationship Id="rId153" Type="http://schemas.openxmlformats.org/officeDocument/2006/relationships/slide" Target="slides/slide150.xml" /><Relationship Id="rId174" Type="http://schemas.openxmlformats.org/officeDocument/2006/relationships/slide" Target="slides/slide171.xml" /><Relationship Id="rId179" Type="http://schemas.openxmlformats.org/officeDocument/2006/relationships/slide" Target="slides/slide176.xml" /><Relationship Id="rId195" Type="http://schemas.openxmlformats.org/officeDocument/2006/relationships/slide" Target="slides/slide192.xml" /><Relationship Id="rId209" Type="http://schemas.openxmlformats.org/officeDocument/2006/relationships/slide" Target="slides/slide206.xml" /><Relationship Id="rId190" Type="http://schemas.openxmlformats.org/officeDocument/2006/relationships/slide" Target="slides/slide187.xml" /><Relationship Id="rId204" Type="http://schemas.openxmlformats.org/officeDocument/2006/relationships/slide" Target="slides/slide201.xml" /><Relationship Id="rId220" Type="http://schemas.openxmlformats.org/officeDocument/2006/relationships/slide" Target="slides/slide217.xml" /><Relationship Id="rId225" Type="http://schemas.openxmlformats.org/officeDocument/2006/relationships/slide" Target="slides/slide222.xml" /><Relationship Id="rId241" Type="http://schemas.openxmlformats.org/officeDocument/2006/relationships/slide" Target="slides/slide238.xml" /><Relationship Id="rId246" Type="http://schemas.openxmlformats.org/officeDocument/2006/relationships/slide" Target="slides/slide243.xml" /><Relationship Id="rId267" Type="http://schemas.openxmlformats.org/officeDocument/2006/relationships/slide" Target="slides/slide264.xml" /><Relationship Id="rId288" Type="http://schemas.openxmlformats.org/officeDocument/2006/relationships/slide" Target="slides/slide285.xml" /><Relationship Id="rId15" Type="http://schemas.openxmlformats.org/officeDocument/2006/relationships/slide" Target="slides/slide12.xml" /><Relationship Id="rId36" Type="http://schemas.openxmlformats.org/officeDocument/2006/relationships/slide" Target="slides/slide33.xml" /><Relationship Id="rId57" Type="http://schemas.openxmlformats.org/officeDocument/2006/relationships/slide" Target="slides/slide54.xml" /><Relationship Id="rId106" Type="http://schemas.openxmlformats.org/officeDocument/2006/relationships/slide" Target="slides/slide103.xml" /><Relationship Id="rId127" Type="http://schemas.openxmlformats.org/officeDocument/2006/relationships/slide" Target="slides/slide124.xml" /><Relationship Id="rId262" Type="http://schemas.openxmlformats.org/officeDocument/2006/relationships/slide" Target="slides/slide259.xml" /><Relationship Id="rId283" Type="http://schemas.openxmlformats.org/officeDocument/2006/relationships/slide" Target="slides/slide280.xml" /><Relationship Id="rId10" Type="http://schemas.openxmlformats.org/officeDocument/2006/relationships/slide" Target="slides/slide7.xml" /><Relationship Id="rId31" Type="http://schemas.openxmlformats.org/officeDocument/2006/relationships/slide" Target="slides/slide28.xml" /><Relationship Id="rId52" Type="http://schemas.openxmlformats.org/officeDocument/2006/relationships/slide" Target="slides/slide49.xml" /><Relationship Id="rId73" Type="http://schemas.openxmlformats.org/officeDocument/2006/relationships/slide" Target="slides/slide70.xml" /><Relationship Id="rId78" Type="http://schemas.openxmlformats.org/officeDocument/2006/relationships/slide" Target="slides/slide75.xml" /><Relationship Id="rId94" Type="http://schemas.openxmlformats.org/officeDocument/2006/relationships/slide" Target="slides/slide91.xml" /><Relationship Id="rId99" Type="http://schemas.openxmlformats.org/officeDocument/2006/relationships/slide" Target="slides/slide96.xml" /><Relationship Id="rId101" Type="http://schemas.openxmlformats.org/officeDocument/2006/relationships/slide" Target="slides/slide98.xml" /><Relationship Id="rId122" Type="http://schemas.openxmlformats.org/officeDocument/2006/relationships/slide" Target="slides/slide119.xml" /><Relationship Id="rId143" Type="http://schemas.openxmlformats.org/officeDocument/2006/relationships/slide" Target="slides/slide140.xml" /><Relationship Id="rId148" Type="http://schemas.openxmlformats.org/officeDocument/2006/relationships/slide" Target="slides/slide145.xml" /><Relationship Id="rId164" Type="http://schemas.openxmlformats.org/officeDocument/2006/relationships/slide" Target="slides/slide161.xml" /><Relationship Id="rId169" Type="http://schemas.openxmlformats.org/officeDocument/2006/relationships/slide" Target="slides/slide166.xml" /><Relationship Id="rId185" Type="http://schemas.openxmlformats.org/officeDocument/2006/relationships/slide" Target="slides/slide182.xml" /><Relationship Id="rId4" Type="http://schemas.openxmlformats.org/officeDocument/2006/relationships/slide" Target="slides/slide1.xml" /><Relationship Id="rId9" Type="http://schemas.openxmlformats.org/officeDocument/2006/relationships/slide" Target="slides/slide6.xml" /><Relationship Id="rId180" Type="http://schemas.openxmlformats.org/officeDocument/2006/relationships/slide" Target="slides/slide177.xml" /><Relationship Id="rId210" Type="http://schemas.openxmlformats.org/officeDocument/2006/relationships/slide" Target="slides/slide207.xml" /><Relationship Id="rId215" Type="http://schemas.openxmlformats.org/officeDocument/2006/relationships/slide" Target="slides/slide212.xml" /><Relationship Id="rId236" Type="http://schemas.openxmlformats.org/officeDocument/2006/relationships/slide" Target="slides/slide233.xml" /><Relationship Id="rId257" Type="http://schemas.openxmlformats.org/officeDocument/2006/relationships/slide" Target="slides/slide254.xml" /><Relationship Id="rId278" Type="http://schemas.openxmlformats.org/officeDocument/2006/relationships/slide" Target="slides/slide275.xml" /><Relationship Id="rId26" Type="http://schemas.openxmlformats.org/officeDocument/2006/relationships/slide" Target="slides/slide23.xml" /><Relationship Id="rId231" Type="http://schemas.openxmlformats.org/officeDocument/2006/relationships/slide" Target="slides/slide228.xml" /><Relationship Id="rId252" Type="http://schemas.openxmlformats.org/officeDocument/2006/relationships/slide" Target="slides/slide249.xml" /><Relationship Id="rId273" Type="http://schemas.openxmlformats.org/officeDocument/2006/relationships/slide" Target="slides/slide270.xml" /><Relationship Id="rId294" Type="http://schemas.openxmlformats.org/officeDocument/2006/relationships/slide" Target="slides/slide291.xml" /><Relationship Id="rId47" Type="http://schemas.openxmlformats.org/officeDocument/2006/relationships/slide" Target="slides/slide44.xml" /><Relationship Id="rId68" Type="http://schemas.openxmlformats.org/officeDocument/2006/relationships/slide" Target="slides/slide65.xml" /><Relationship Id="rId89" Type="http://schemas.openxmlformats.org/officeDocument/2006/relationships/slide" Target="slides/slide86.xml" /><Relationship Id="rId112" Type="http://schemas.openxmlformats.org/officeDocument/2006/relationships/slide" Target="slides/slide109.xml" /><Relationship Id="rId133" Type="http://schemas.openxmlformats.org/officeDocument/2006/relationships/slide" Target="slides/slide130.xml" /><Relationship Id="rId154" Type="http://schemas.openxmlformats.org/officeDocument/2006/relationships/slide" Target="slides/slide151.xml" /><Relationship Id="rId175" Type="http://schemas.openxmlformats.org/officeDocument/2006/relationships/slide" Target="slides/slide172.xml" /><Relationship Id="rId196" Type="http://schemas.openxmlformats.org/officeDocument/2006/relationships/slide" Target="slides/slide193.xml" /><Relationship Id="rId200" Type="http://schemas.openxmlformats.org/officeDocument/2006/relationships/slide" Target="slides/slide197.xml" /><Relationship Id="rId16" Type="http://schemas.openxmlformats.org/officeDocument/2006/relationships/slide" Target="slides/slide13.xml" /><Relationship Id="rId221" Type="http://schemas.openxmlformats.org/officeDocument/2006/relationships/slide" Target="slides/slide218.xml" /><Relationship Id="rId242" Type="http://schemas.openxmlformats.org/officeDocument/2006/relationships/slide" Target="slides/slide239.xml" /><Relationship Id="rId263" Type="http://schemas.openxmlformats.org/officeDocument/2006/relationships/slide" Target="slides/slide260.xml" /><Relationship Id="rId284" Type="http://schemas.openxmlformats.org/officeDocument/2006/relationships/slide" Target="slides/slide281.xml" /><Relationship Id="rId37" Type="http://schemas.openxmlformats.org/officeDocument/2006/relationships/slide" Target="slides/slide34.xml" /><Relationship Id="rId58" Type="http://schemas.openxmlformats.org/officeDocument/2006/relationships/slide" Target="slides/slide55.xml" /><Relationship Id="rId79" Type="http://schemas.openxmlformats.org/officeDocument/2006/relationships/slide" Target="slides/slide76.xml" /><Relationship Id="rId102" Type="http://schemas.openxmlformats.org/officeDocument/2006/relationships/slide" Target="slides/slide99.xml" /><Relationship Id="rId123" Type="http://schemas.openxmlformats.org/officeDocument/2006/relationships/slide" Target="slides/slide120.xml" /><Relationship Id="rId144" Type="http://schemas.openxmlformats.org/officeDocument/2006/relationships/slide" Target="slides/slide141.xml" /><Relationship Id="rId90" Type="http://schemas.openxmlformats.org/officeDocument/2006/relationships/slide" Target="slides/slide87.xml" /><Relationship Id="rId165" Type="http://schemas.openxmlformats.org/officeDocument/2006/relationships/slide" Target="slides/slide162.xml" /><Relationship Id="rId186" Type="http://schemas.openxmlformats.org/officeDocument/2006/relationships/slide" Target="slides/slide183.xml" /><Relationship Id="rId211" Type="http://schemas.openxmlformats.org/officeDocument/2006/relationships/slide" Target="slides/slide208.xml" /><Relationship Id="rId232" Type="http://schemas.openxmlformats.org/officeDocument/2006/relationships/slide" Target="slides/slide229.xml" /><Relationship Id="rId253" Type="http://schemas.openxmlformats.org/officeDocument/2006/relationships/slide" Target="slides/slide250.xml" /><Relationship Id="rId274" Type="http://schemas.openxmlformats.org/officeDocument/2006/relationships/slide" Target="slides/slide271.xml" /><Relationship Id="rId295" Type="http://schemas.openxmlformats.org/officeDocument/2006/relationships/slide" Target="slides/slide292.xml" /><Relationship Id="rId27" Type="http://schemas.openxmlformats.org/officeDocument/2006/relationships/slide" Target="slides/slide24.xml" /><Relationship Id="rId48" Type="http://schemas.openxmlformats.org/officeDocument/2006/relationships/slide" Target="slides/slide45.xml" /><Relationship Id="rId69" Type="http://schemas.openxmlformats.org/officeDocument/2006/relationships/slide" Target="slides/slide66.xml" /><Relationship Id="rId113" Type="http://schemas.openxmlformats.org/officeDocument/2006/relationships/slide" Target="slides/slide110.xml" /><Relationship Id="rId134" Type="http://schemas.openxmlformats.org/officeDocument/2006/relationships/slide" Target="slides/slide131.xml" /><Relationship Id="rId80" Type="http://schemas.openxmlformats.org/officeDocument/2006/relationships/slide" Target="slides/slide77.xml" /><Relationship Id="rId155" Type="http://schemas.openxmlformats.org/officeDocument/2006/relationships/slide" Target="slides/slide152.xml" /><Relationship Id="rId176" Type="http://schemas.openxmlformats.org/officeDocument/2006/relationships/slide" Target="slides/slide173.xml" /><Relationship Id="rId197" Type="http://schemas.openxmlformats.org/officeDocument/2006/relationships/slide" Target="slides/slide194.xml" /><Relationship Id="rId201" Type="http://schemas.openxmlformats.org/officeDocument/2006/relationships/slide" Target="slides/slide198.xml" /><Relationship Id="rId222" Type="http://schemas.openxmlformats.org/officeDocument/2006/relationships/slide" Target="slides/slide219.xml" /><Relationship Id="rId243" Type="http://schemas.openxmlformats.org/officeDocument/2006/relationships/slide" Target="slides/slide240.xml" /><Relationship Id="rId264" Type="http://schemas.openxmlformats.org/officeDocument/2006/relationships/slide" Target="slides/slide261.xml" /><Relationship Id="rId285" Type="http://schemas.openxmlformats.org/officeDocument/2006/relationships/slide" Target="slides/slide282.xml" /><Relationship Id="rId17" Type="http://schemas.openxmlformats.org/officeDocument/2006/relationships/slide" Target="slides/slide14.xml" /><Relationship Id="rId38" Type="http://schemas.openxmlformats.org/officeDocument/2006/relationships/slide" Target="slides/slide35.xml" /><Relationship Id="rId59" Type="http://schemas.openxmlformats.org/officeDocument/2006/relationships/slide" Target="slides/slide56.xml" /><Relationship Id="rId103" Type="http://schemas.openxmlformats.org/officeDocument/2006/relationships/slide" Target="slides/slide100.xml" /><Relationship Id="rId124" Type="http://schemas.openxmlformats.org/officeDocument/2006/relationships/slide" Target="slides/slide121.xml" /><Relationship Id="rId70" Type="http://schemas.openxmlformats.org/officeDocument/2006/relationships/slide" Target="slides/slide67.xml" /><Relationship Id="rId91" Type="http://schemas.openxmlformats.org/officeDocument/2006/relationships/slide" Target="slides/slide88.xml" /><Relationship Id="rId145" Type="http://schemas.openxmlformats.org/officeDocument/2006/relationships/slide" Target="slides/slide142.xml" /><Relationship Id="rId166" Type="http://schemas.openxmlformats.org/officeDocument/2006/relationships/slide" Target="slides/slide163.xml" /><Relationship Id="rId187" Type="http://schemas.openxmlformats.org/officeDocument/2006/relationships/slide" Target="slides/slide184.xml" /><Relationship Id="rId1" Type="http://schemas.openxmlformats.org/officeDocument/2006/relationships/slideMaster" Target="slideMasters/slideMaster1.xml" /><Relationship Id="rId212" Type="http://schemas.openxmlformats.org/officeDocument/2006/relationships/slide" Target="slides/slide209.xml" /><Relationship Id="rId233" Type="http://schemas.openxmlformats.org/officeDocument/2006/relationships/slide" Target="slides/slide230.xml" /><Relationship Id="rId254" Type="http://schemas.openxmlformats.org/officeDocument/2006/relationships/slide" Target="slides/slide251.xml" /><Relationship Id="rId28" Type="http://schemas.openxmlformats.org/officeDocument/2006/relationships/slide" Target="slides/slide25.xml" /><Relationship Id="rId49" Type="http://schemas.openxmlformats.org/officeDocument/2006/relationships/slide" Target="slides/slide46.xml" /><Relationship Id="rId114" Type="http://schemas.openxmlformats.org/officeDocument/2006/relationships/slide" Target="slides/slide111.xml" /><Relationship Id="rId275" Type="http://schemas.openxmlformats.org/officeDocument/2006/relationships/slide" Target="slides/slide272.xml" /><Relationship Id="rId296" Type="http://schemas.openxmlformats.org/officeDocument/2006/relationships/presProps" Target="presProps.xml" /><Relationship Id="rId60" Type="http://schemas.openxmlformats.org/officeDocument/2006/relationships/slide" Target="slides/slide57.xml" /><Relationship Id="rId81" Type="http://schemas.openxmlformats.org/officeDocument/2006/relationships/slide" Target="slides/slide78.xml" /><Relationship Id="rId135" Type="http://schemas.openxmlformats.org/officeDocument/2006/relationships/slide" Target="slides/slide132.xml" /><Relationship Id="rId156" Type="http://schemas.openxmlformats.org/officeDocument/2006/relationships/slide" Target="slides/slide153.xml" /><Relationship Id="rId177" Type="http://schemas.openxmlformats.org/officeDocument/2006/relationships/slide" Target="slides/slide174.xml" /><Relationship Id="rId198" Type="http://schemas.openxmlformats.org/officeDocument/2006/relationships/slide" Target="slides/slide195.xml" /><Relationship Id="rId202" Type="http://schemas.openxmlformats.org/officeDocument/2006/relationships/slide" Target="slides/slide199.xml" /><Relationship Id="rId223" Type="http://schemas.openxmlformats.org/officeDocument/2006/relationships/slide" Target="slides/slide220.xml" /><Relationship Id="rId244" Type="http://schemas.openxmlformats.org/officeDocument/2006/relationships/slide" Target="slides/slide241.xml" /><Relationship Id="rId18" Type="http://schemas.openxmlformats.org/officeDocument/2006/relationships/slide" Target="slides/slide15.xml" /><Relationship Id="rId39" Type="http://schemas.openxmlformats.org/officeDocument/2006/relationships/slide" Target="slides/slide36.xml" /><Relationship Id="rId265" Type="http://schemas.openxmlformats.org/officeDocument/2006/relationships/slide" Target="slides/slide262.xml" /><Relationship Id="rId286" Type="http://schemas.openxmlformats.org/officeDocument/2006/relationships/slide" Target="slides/slide283.xml" /><Relationship Id="rId50" Type="http://schemas.openxmlformats.org/officeDocument/2006/relationships/slide" Target="slides/slide47.xml" /><Relationship Id="rId104" Type="http://schemas.openxmlformats.org/officeDocument/2006/relationships/slide" Target="slides/slide101.xml" /><Relationship Id="rId125" Type="http://schemas.openxmlformats.org/officeDocument/2006/relationships/slide" Target="slides/slide122.xml" /><Relationship Id="rId146" Type="http://schemas.openxmlformats.org/officeDocument/2006/relationships/slide" Target="slides/slide143.xml" /><Relationship Id="rId167" Type="http://schemas.openxmlformats.org/officeDocument/2006/relationships/slide" Target="slides/slide164.xml" /><Relationship Id="rId188" Type="http://schemas.openxmlformats.org/officeDocument/2006/relationships/slide" Target="slides/slide185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7577" y="307593"/>
            <a:ext cx="1035685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42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43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4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4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4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157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48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649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5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651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5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5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5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767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1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1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1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702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8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8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9739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56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57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65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5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6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108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26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1048627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62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2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3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493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32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3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3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301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16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1259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74C307A-2786-0266-96EF-F33D9214D4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16B81B3-3268-C99C-AC46-DDD2BF9D3C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AE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DCBEE3D-F9AC-6206-A451-793ACCE9F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6B7E3-36CE-BE4D-BFD4-C3CC31DB3C8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28/09/1445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613C570-DA94-D5DD-1BE6-09C00FC0F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9D66492-6B88-24B8-57BD-F10DD8A59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A98C-1B19-A648-BF57-744A119E22A5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722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DFEC05-1181-A03F-F40C-B0AA579F8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2D96B81-EB20-346D-94FA-B99EB48465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89BD714-D821-A236-C354-10B73C1D2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6B7E3-36CE-BE4D-BFD4-C3CC31DB3C8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28/09/1445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64495D5-2EE2-295F-EB72-3DFA65DBA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C6F2A48-F197-5BAE-87A7-F148C65EA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A98C-1B19-A648-BF57-744A119E22A5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580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9B78B68-3896-A154-1F3C-975AD9139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1011656-1064-664E-D526-8F96EFA261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B44BBC3-36A9-BDBD-FA03-F4F564B7B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6B7E3-36CE-BE4D-BFD4-C3CC31DB3C8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28/09/1445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12CB2D4-A064-A921-4A46-1D4F128FF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F065D52-C675-3A4B-C9E2-C2C3487C4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A98C-1B19-A648-BF57-744A119E22A5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7230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280A054-DD61-AFE2-655D-92579B67A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9A82371-7A1C-BF88-56AF-5C57A42FF7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196ABC6-4484-A047-95EB-30CFBB992F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CA4C6E5-7D92-B0C5-3077-0CB8B4073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6B7E3-36CE-BE4D-BFD4-C3CC31DB3C8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28/09/1445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A8F3972-D514-4827-2CF6-40F62AD62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8463795-AB76-3619-DFE1-E24161048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A98C-1B19-A648-BF57-744A119E22A5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2387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FEC88B-ADD7-3858-CA18-56C41A86F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BA56208-4532-6A40-43DE-029A12017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44E9CD4-8052-3125-5CF4-3554731C50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E77E4F5-8564-6F70-B542-FE19FC914A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D638DA97-F884-F393-326B-74F391931A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DB5DEEEA-1B42-B28A-F5E8-200DE4F72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6B7E3-36CE-BE4D-BFD4-C3CC31DB3C8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28/09/1445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88C36DC6-9985-544C-9DD0-8832ED7D7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80678237-141F-A483-7F5F-603EFD41B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A98C-1B19-A648-BF57-744A119E22A5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5808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8952C46-0F4F-69C5-19ED-80BB63172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300BB978-CE5C-E62F-9516-6417B1E04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6B7E3-36CE-BE4D-BFD4-C3CC31DB3C8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28/09/1445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F9B0E8F-F4C2-1C61-FF41-F34A0DE29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FA687177-F23F-CB66-8B1B-9AB933669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A98C-1B19-A648-BF57-744A119E22A5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1746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CAAA635-0C4F-70C1-9665-A8918E695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6B7E3-36CE-BE4D-BFD4-C3CC31DB3C8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28/09/1445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8BDE06A5-0205-4B5F-51BB-8A034973A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7249A1C-F066-35C7-B82F-4873C20B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A98C-1B19-A648-BF57-744A119E22A5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3970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353CD08-CD34-3E9F-1E79-A39175CD9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C0A0020-06ED-044F-02C0-822B1C390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D7536AA-80AC-2FCE-6376-275139E2F4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070B5A3-D510-6B52-8793-C411216FE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6B7E3-36CE-BE4D-BFD4-C3CC31DB3C8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28/09/1445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CF30586-9B20-3160-BE6F-D0C73EFC3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3309847-8A7E-821A-5D36-295208C34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A98C-1B19-A648-BF57-744A119E22A5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6369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551A01B-B373-4922-EE54-A13B165AA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855899B3-412D-FC66-4D9C-FF33BB90D6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AE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D40C0E54-31E0-DCBA-ECB3-B7B5421BBE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840EA5B-5671-3B29-D16F-66EA594C1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6B7E3-36CE-BE4D-BFD4-C3CC31DB3C8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28/09/1445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BE18CD9-0707-0FF4-F339-45B1B4C17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F41ABE6-7C58-CAEF-1CE9-63C33DC37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A98C-1B19-A648-BF57-744A119E22A5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0307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8C162A5-2FF6-B08A-FA2F-5E0CE44CB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6EF55FEC-4465-9E47-0B3F-D4363CB2E0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66992BE-7CC5-41F0-32DD-C16A0AB0A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6B7E3-36CE-BE4D-BFD4-C3CC31DB3C8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28/09/1445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1D600AC-69C5-B7E6-B94A-5D4782B1E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6293E6B-F9F8-BC4A-1A10-04F8E1992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A98C-1B19-A648-BF57-744A119E22A5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9891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4284C54E-4E4B-E905-6C59-2080891B3E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624FD4B6-EC96-C79E-82B6-E86AD7B3F0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950383F-782A-AA21-CFA9-931AF8602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6B7E3-36CE-BE4D-BFD4-C3CC31DB3C8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28/09/1445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6595E88-11F0-2514-A3FD-460773AA4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57ED536-7D41-639D-8708-5591F44C3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A98C-1B19-A648-BF57-744A119E22A5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603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27000" y="2231707"/>
            <a:ext cx="54254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0FF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15DE1-62B6-192A-3A25-0654939B11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8305E8-53BF-5227-0744-0A57CE80D3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515D51-73BE-D631-E04D-4214555D6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E73A3-351E-4ACF-97C2-87C3AC63544F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0E78D-42AF-A74D-95F3-99CEE1C24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030E70-4858-90E1-6580-1D9203F6C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AE8E4-1A9C-46D8-BEE0-156B4ACF2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476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594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en-US" dirty="0"/>
          </a:p>
        </p:txBody>
      </p:sp>
      <p:sp>
        <p:nvSpPr>
          <p:cNvPr id="104859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9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9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976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2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894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37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63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3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558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 /><Relationship Id="rId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5" Type="http://schemas.openxmlformats.org/officeDocument/2006/relationships/slideLayout" Target="../slideLayouts/slideLayout5.xml" /><Relationship Id="rId4" Type="http://schemas.openxmlformats.org/officeDocument/2006/relationships/slideLayout" Target="../slideLayouts/slideLayout4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 /><Relationship Id="rId3" Type="http://schemas.openxmlformats.org/officeDocument/2006/relationships/slideLayout" Target="../slideLayouts/slideLayout9.xml" /><Relationship Id="rId7" Type="http://schemas.openxmlformats.org/officeDocument/2006/relationships/slideLayout" Target="../slideLayouts/slideLayout13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8.xml" /><Relationship Id="rId1" Type="http://schemas.openxmlformats.org/officeDocument/2006/relationships/slideLayout" Target="../slideLayouts/slideLayout7.xml" /><Relationship Id="rId6" Type="http://schemas.openxmlformats.org/officeDocument/2006/relationships/slideLayout" Target="../slideLayouts/slideLayout12.xml" /><Relationship Id="rId11" Type="http://schemas.openxmlformats.org/officeDocument/2006/relationships/slideLayout" Target="../slideLayouts/slideLayout17.xml" /><Relationship Id="rId5" Type="http://schemas.openxmlformats.org/officeDocument/2006/relationships/slideLayout" Target="../slideLayouts/slideLayout11.xml" /><Relationship Id="rId10" Type="http://schemas.openxmlformats.org/officeDocument/2006/relationships/slideLayout" Target="../slideLayouts/slideLayout16.xml" /><Relationship Id="rId4" Type="http://schemas.openxmlformats.org/officeDocument/2006/relationships/slideLayout" Target="../slideLayouts/slideLayout10.xml" /><Relationship Id="rId9" Type="http://schemas.openxmlformats.org/officeDocument/2006/relationships/slideLayout" Target="../slideLayouts/slideLayout15.xml" 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 /><Relationship Id="rId3" Type="http://schemas.openxmlformats.org/officeDocument/2006/relationships/slideLayout" Target="../slideLayouts/slideLayout20.xml" /><Relationship Id="rId7" Type="http://schemas.openxmlformats.org/officeDocument/2006/relationships/slideLayout" Target="../slideLayouts/slideLayout24.xml" /><Relationship Id="rId12" Type="http://schemas.openxmlformats.org/officeDocument/2006/relationships/theme" Target="../theme/theme3.xml" /><Relationship Id="rId2" Type="http://schemas.openxmlformats.org/officeDocument/2006/relationships/slideLayout" Target="../slideLayouts/slideLayout19.xml" /><Relationship Id="rId1" Type="http://schemas.openxmlformats.org/officeDocument/2006/relationships/slideLayout" Target="../slideLayouts/slideLayout18.xml" /><Relationship Id="rId6" Type="http://schemas.openxmlformats.org/officeDocument/2006/relationships/slideLayout" Target="../slideLayouts/slideLayout23.xml" /><Relationship Id="rId11" Type="http://schemas.openxmlformats.org/officeDocument/2006/relationships/slideLayout" Target="../slideLayouts/slideLayout28.xml" /><Relationship Id="rId5" Type="http://schemas.openxmlformats.org/officeDocument/2006/relationships/slideLayout" Target="../slideLayouts/slideLayout22.xml" /><Relationship Id="rId10" Type="http://schemas.openxmlformats.org/officeDocument/2006/relationships/slideLayout" Target="../slideLayouts/slideLayout27.xml" /><Relationship Id="rId4" Type="http://schemas.openxmlformats.org/officeDocument/2006/relationships/slideLayout" Target="../slideLayouts/slideLayout21.xml" /><Relationship Id="rId9" Type="http://schemas.openxmlformats.org/officeDocument/2006/relationships/slideLayout" Target="../slideLayouts/slideLayout26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7575" y="106690"/>
            <a:ext cx="1018286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09046" y="1142429"/>
            <a:ext cx="8773921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9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9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9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90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70BC1078-46ED-40F9-8930-935BAD7C2B0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rtl="0"/>
              <a:t>2024/4/6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5B52ADC-5BFA-4FBD-BEE2-16096B7F416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924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75CE84E8-DE8C-E9D1-D1BF-86D789731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6AD8FB5-72D3-DB38-6827-8448E0B2CD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D5D4AF7-BDDD-D0BC-D89C-6FF178E099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6B7E3-36CE-BE4D-BFD4-C3CC31DB3C8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28/09/1445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4E4E432-3DF5-6099-FC34-DD1C043B32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1DFF955-D993-E16C-A79E-2AE4B4DA94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7A98C-1B19-A648-BF57-744A119E22A5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909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A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 /><Relationship Id="rId1" Type="http://schemas.openxmlformats.org/officeDocument/2006/relationships/slideLayout" Target="../slideLayouts/slideLayout2.xml" 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 /><Relationship Id="rId1" Type="http://schemas.openxmlformats.org/officeDocument/2006/relationships/slideLayout" Target="../slideLayouts/slideLayout2.xml" 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g" /><Relationship Id="rId2" Type="http://schemas.openxmlformats.org/officeDocument/2006/relationships/image" Target="../media/image87.jp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89.jpg" 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g" /><Relationship Id="rId2" Type="http://schemas.openxmlformats.org/officeDocument/2006/relationships/image" Target="../media/image90.jpg" /><Relationship Id="rId1" Type="http://schemas.openxmlformats.org/officeDocument/2006/relationships/slideLayout" Target="../slideLayouts/slideLayout2.xml" 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 /><Relationship Id="rId1" Type="http://schemas.openxmlformats.org/officeDocument/2006/relationships/slideLayout" Target="../slideLayouts/slideLayout2.xml" 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 /><Relationship Id="rId1" Type="http://schemas.openxmlformats.org/officeDocument/2006/relationships/slideLayout" Target="../slideLayouts/slideLayout2.xml" 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g" /><Relationship Id="rId2" Type="http://schemas.openxmlformats.org/officeDocument/2006/relationships/image" Target="../media/image93.jpg" /><Relationship Id="rId1" Type="http://schemas.openxmlformats.org/officeDocument/2006/relationships/slideLayout" Target="../slideLayouts/slideLayout2.xml" 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g" /><Relationship Id="rId1" Type="http://schemas.openxmlformats.org/officeDocument/2006/relationships/slideLayout" Target="../slideLayouts/slideLayout2.xml" 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g" /><Relationship Id="rId1" Type="http://schemas.openxmlformats.org/officeDocument/2006/relationships/slideLayout" Target="../slideLayouts/slideLayout2.xml" 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g" /><Relationship Id="rId1" Type="http://schemas.openxmlformats.org/officeDocument/2006/relationships/slideLayout" Target="../slideLayouts/slideLayout2.xml" 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g" /><Relationship Id="rId1" Type="http://schemas.openxmlformats.org/officeDocument/2006/relationships/slideLayout" Target="../slideLayouts/slideLayout2.xml" 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 /><Relationship Id="rId3" Type="http://schemas.openxmlformats.org/officeDocument/2006/relationships/image" Target="../media/image12.png" /><Relationship Id="rId7" Type="http://schemas.openxmlformats.org/officeDocument/2006/relationships/image" Target="../media/image16.png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5.png" /><Relationship Id="rId5" Type="http://schemas.openxmlformats.org/officeDocument/2006/relationships/image" Target="../media/image14.png" /><Relationship Id="rId4" Type="http://schemas.openxmlformats.org/officeDocument/2006/relationships/image" Target="../media/image13.png" 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g" /><Relationship Id="rId1" Type="http://schemas.openxmlformats.org/officeDocument/2006/relationships/slideLayout" Target="../slideLayouts/slideLayout2.xml" 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g" /><Relationship Id="rId2" Type="http://schemas.openxmlformats.org/officeDocument/2006/relationships/image" Target="../media/image100.jp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03.jpg" /><Relationship Id="rId4" Type="http://schemas.openxmlformats.org/officeDocument/2006/relationships/image" Target="../media/image102.jpg" 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g" /><Relationship Id="rId1" Type="http://schemas.openxmlformats.org/officeDocument/2006/relationships/slideLayout" Target="../slideLayouts/slideLayout2.xml" 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g" /><Relationship Id="rId1" Type="http://schemas.openxmlformats.org/officeDocument/2006/relationships/slideLayout" Target="../slideLayouts/slideLayout4.xml" 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g" /><Relationship Id="rId1" Type="http://schemas.openxmlformats.org/officeDocument/2006/relationships/slideLayout" Target="../slideLayouts/slideLayout4.xml" 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 /><Relationship Id="rId7" Type="http://schemas.openxmlformats.org/officeDocument/2006/relationships/image" Target="../media/image17.png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6.png" /><Relationship Id="rId5" Type="http://schemas.openxmlformats.org/officeDocument/2006/relationships/image" Target="../media/image15.png" /><Relationship Id="rId4" Type="http://schemas.openxmlformats.org/officeDocument/2006/relationships/image" Target="../media/image14.png" 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g" /><Relationship Id="rId1" Type="http://schemas.openxmlformats.org/officeDocument/2006/relationships/slideLayout" Target="../slideLayouts/slideLayout2.xml" 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g" /><Relationship Id="rId1" Type="http://schemas.openxmlformats.org/officeDocument/2006/relationships/slideLayout" Target="../slideLayouts/slideLayout5.xml" 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g" /><Relationship Id="rId1" Type="http://schemas.openxmlformats.org/officeDocument/2006/relationships/slideLayout" Target="../slideLayouts/slideLayout2.xml" 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g" /><Relationship Id="rId1" Type="http://schemas.openxmlformats.org/officeDocument/2006/relationships/slideLayout" Target="../slideLayouts/slideLayout2.xml" 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g" /><Relationship Id="rId1" Type="http://schemas.openxmlformats.org/officeDocument/2006/relationships/slideLayout" Target="../slideLayouts/slideLayout2.xml" 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g" /><Relationship Id="rId2" Type="http://schemas.openxmlformats.org/officeDocument/2006/relationships/image" Target="../media/image113.jpg" /><Relationship Id="rId1" Type="http://schemas.openxmlformats.org/officeDocument/2006/relationships/slideLayout" Target="../slideLayouts/slideLayout4.xml" /><Relationship Id="rId4" Type="http://schemas.openxmlformats.org/officeDocument/2006/relationships/image" Target="../media/image115.jpg" 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g" /><Relationship Id="rId1" Type="http://schemas.openxmlformats.org/officeDocument/2006/relationships/slideLayout" Target="../slideLayouts/slideLayout2.xml" 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g" /><Relationship Id="rId1" Type="http://schemas.openxmlformats.org/officeDocument/2006/relationships/slideLayout" Target="../slideLayouts/slideLayout2.xml" 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g" /><Relationship Id="rId1" Type="http://schemas.openxmlformats.org/officeDocument/2006/relationships/slideLayout" Target="../slideLayouts/slideLayout2.xml" 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g" /><Relationship Id="rId1" Type="http://schemas.openxmlformats.org/officeDocument/2006/relationships/slideLayout" Target="../slideLayouts/slideLayout2.xml" 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 /><Relationship Id="rId13" Type="http://schemas.openxmlformats.org/officeDocument/2006/relationships/image" Target="../media/image132.png" /><Relationship Id="rId3" Type="http://schemas.openxmlformats.org/officeDocument/2006/relationships/image" Target="../media/image122.png" /><Relationship Id="rId7" Type="http://schemas.openxmlformats.org/officeDocument/2006/relationships/image" Target="../media/image126.png" /><Relationship Id="rId12" Type="http://schemas.openxmlformats.org/officeDocument/2006/relationships/image" Target="../media/image131.png" /><Relationship Id="rId2" Type="http://schemas.openxmlformats.org/officeDocument/2006/relationships/image" Target="../media/image121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25.png" /><Relationship Id="rId11" Type="http://schemas.openxmlformats.org/officeDocument/2006/relationships/image" Target="../media/image130.png" /><Relationship Id="rId5" Type="http://schemas.openxmlformats.org/officeDocument/2006/relationships/image" Target="../media/image124.png" /><Relationship Id="rId10" Type="http://schemas.openxmlformats.org/officeDocument/2006/relationships/image" Target="../media/image129.png" /><Relationship Id="rId4" Type="http://schemas.openxmlformats.org/officeDocument/2006/relationships/image" Target="../media/image123.png" /><Relationship Id="rId9" Type="http://schemas.openxmlformats.org/officeDocument/2006/relationships/image" Target="../media/image128.png" /><Relationship Id="rId14" Type="http://schemas.openxmlformats.org/officeDocument/2006/relationships/image" Target="../media/image133.png" 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jpg" /><Relationship Id="rId1" Type="http://schemas.openxmlformats.org/officeDocument/2006/relationships/slideLayout" Target="../slideLayouts/slideLayout5.xml" 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jpg" /><Relationship Id="rId1" Type="http://schemas.openxmlformats.org/officeDocument/2006/relationships/slideLayout" Target="../slideLayouts/slideLayout2.xml" 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jpg" /><Relationship Id="rId1" Type="http://schemas.openxmlformats.org/officeDocument/2006/relationships/slideLayout" Target="../slideLayouts/slideLayout5.xml" 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jpg" /><Relationship Id="rId1" Type="http://schemas.openxmlformats.org/officeDocument/2006/relationships/slideLayout" Target="../slideLayouts/slideLayout2.xml" 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jpg" /><Relationship Id="rId1" Type="http://schemas.openxmlformats.org/officeDocument/2006/relationships/slideLayout" Target="../slideLayouts/slideLayout5.xml" 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 /><Relationship Id="rId1" Type="http://schemas.openxmlformats.org/officeDocument/2006/relationships/slideLayout" Target="../slideLayouts/slideLayout2.xml" 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jpg" /><Relationship Id="rId1" Type="http://schemas.openxmlformats.org/officeDocument/2006/relationships/slideLayout" Target="../slideLayouts/slideLayout4.xml" 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jpg" /><Relationship Id="rId1" Type="http://schemas.openxmlformats.org/officeDocument/2006/relationships/slideLayout" Target="../slideLayouts/slideLayout2.xml" 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jpg" /><Relationship Id="rId1" Type="http://schemas.openxmlformats.org/officeDocument/2006/relationships/slideLayout" Target="../slideLayouts/slideLayout2.xml" 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jpg" /><Relationship Id="rId1" Type="http://schemas.openxmlformats.org/officeDocument/2006/relationships/slideLayout" Target="../slideLayouts/slideLayout2.xml" 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jpg" /><Relationship Id="rId1" Type="http://schemas.openxmlformats.org/officeDocument/2006/relationships/slideLayout" Target="../slideLayouts/slideLayout2.xml" 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jpg" /><Relationship Id="rId1" Type="http://schemas.openxmlformats.org/officeDocument/2006/relationships/slideLayout" Target="../slideLayouts/slideLayout2.xml" 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jpg" /><Relationship Id="rId1" Type="http://schemas.openxmlformats.org/officeDocument/2006/relationships/slideLayout" Target="../slideLayouts/slideLayout2.xml" 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jp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jpg" /><Relationship Id="rId1" Type="http://schemas.openxmlformats.org/officeDocument/2006/relationships/slideLayout" Target="../slideLayouts/slideLayout2.xml" 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jpg" /><Relationship Id="rId1" Type="http://schemas.openxmlformats.org/officeDocument/2006/relationships/slideLayout" Target="../slideLayouts/slideLayout2.xml" 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jpg" /><Relationship Id="rId1" Type="http://schemas.openxmlformats.org/officeDocument/2006/relationships/slideLayout" Target="../slideLayouts/slideLayout2.xml" 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jpg" /><Relationship Id="rId2" Type="http://schemas.openxmlformats.org/officeDocument/2006/relationships/image" Target="../media/image150.jpg" /><Relationship Id="rId1" Type="http://schemas.openxmlformats.org/officeDocument/2006/relationships/slideLayout" Target="../slideLayouts/slideLayout2.xml" 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jpg" /><Relationship Id="rId1" Type="http://schemas.openxmlformats.org/officeDocument/2006/relationships/slideLayout" Target="../slideLayouts/slideLayout2.xml" 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g" /><Relationship Id="rId1" Type="http://schemas.openxmlformats.org/officeDocument/2006/relationships/slideLayout" Target="../slideLayouts/slideLayout1.xml" 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jpg" /><Relationship Id="rId1" Type="http://schemas.openxmlformats.org/officeDocument/2006/relationships/slideLayout" Target="../slideLayouts/slideLayout1.xml" 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jpg" /><Relationship Id="rId1" Type="http://schemas.openxmlformats.org/officeDocument/2006/relationships/slideLayout" Target="../slideLayouts/slideLayout2.xml" 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jpg" /><Relationship Id="rId1" Type="http://schemas.openxmlformats.org/officeDocument/2006/relationships/slideLayout" Target="../slideLayouts/slideLayout1.xml" 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jpg" /><Relationship Id="rId1" Type="http://schemas.openxmlformats.org/officeDocument/2006/relationships/slideLayout" Target="../slideLayouts/slideLayout2.xml" 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g" /><Relationship Id="rId1" Type="http://schemas.openxmlformats.org/officeDocument/2006/relationships/slideLayout" Target="../slideLayouts/slideLayout2.xml" 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jpg" /><Relationship Id="rId1" Type="http://schemas.openxmlformats.org/officeDocument/2006/relationships/slideLayout" Target="../slideLayouts/slideLayout2.xml" 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jpg" /><Relationship Id="rId1" Type="http://schemas.openxmlformats.org/officeDocument/2006/relationships/slideLayout" Target="../slideLayouts/slideLayout2.xml" 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png" /><Relationship Id="rId1" Type="http://schemas.openxmlformats.org/officeDocument/2006/relationships/slideLayout" Target="../slideLayouts/slideLayout2.xml" /></Relationships>
</file>

<file path=ppt/slides/_rels/slide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 /><Relationship Id="rId1" Type="http://schemas.openxmlformats.org/officeDocument/2006/relationships/slideLayout" Target="../slideLayouts/slideLayout5.xml" 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jpg" /><Relationship Id="rId1" Type="http://schemas.openxmlformats.org/officeDocument/2006/relationships/slideLayout" Target="../slideLayouts/slideLayout2.xml" /></Relationships>
</file>

<file path=ppt/slides/_rels/slide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jpg" /><Relationship Id="rId1" Type="http://schemas.openxmlformats.org/officeDocument/2006/relationships/slideLayout" Target="../slideLayouts/slideLayout5.xml" /></Relationships>
</file>

<file path=ppt/slides/_rels/slide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jpg" /><Relationship Id="rId1" Type="http://schemas.openxmlformats.org/officeDocument/2006/relationships/slideLayout" Target="../slideLayouts/slideLayout2.xml" 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jp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 /><Relationship Id="rId1" Type="http://schemas.openxmlformats.org/officeDocument/2006/relationships/slideLayout" Target="../slideLayouts/slideLayout2.xml" 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jpg" /><Relationship Id="rId1" Type="http://schemas.openxmlformats.org/officeDocument/2006/relationships/slideLayout" Target="../slideLayouts/slideLayout2.xml" 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6.jpg" /><Relationship Id="rId1" Type="http://schemas.openxmlformats.org/officeDocument/2006/relationships/slideLayout" Target="../slideLayouts/slideLayout2.xml" 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7.jp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 /><Relationship Id="rId1" Type="http://schemas.openxmlformats.org/officeDocument/2006/relationships/slideLayout" Target="../slideLayouts/slideLayout2.xml" 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8.jpg" /><Relationship Id="rId1" Type="http://schemas.openxmlformats.org/officeDocument/2006/relationships/slideLayout" Target="../slideLayouts/slideLayout2.xml" /></Relationships>
</file>

<file path=ppt/slides/_rels/slide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9.jpg" /><Relationship Id="rId1" Type="http://schemas.openxmlformats.org/officeDocument/2006/relationships/slideLayout" Target="../slideLayouts/slideLayout2.xml" 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jpg" /><Relationship Id="rId1" Type="http://schemas.openxmlformats.org/officeDocument/2006/relationships/slideLayout" Target="../slideLayouts/slideLayout2.xml" /></Relationships>
</file>

<file path=ppt/slides/_rels/slide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jpg" /><Relationship Id="rId1" Type="http://schemas.openxmlformats.org/officeDocument/2006/relationships/slideLayout" Target="../slideLayouts/slideLayout2.xml" /></Relationships>
</file>

<file path=ppt/slides/_rels/slide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2.jpg" /><Relationship Id="rId1" Type="http://schemas.openxmlformats.org/officeDocument/2006/relationships/slideLayout" Target="../slideLayouts/slideLayout2.xml" 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3.jp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4.jpg" /><Relationship Id="rId1" Type="http://schemas.openxmlformats.org/officeDocument/2006/relationships/slideLayout" Target="../slideLayouts/slideLayout2.xml" 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5.jpg" /><Relationship Id="rId1" Type="http://schemas.openxmlformats.org/officeDocument/2006/relationships/slideLayout" Target="../slideLayouts/slideLayout2.xml" /></Relationships>
</file>

<file path=ppt/slides/_rels/slide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6.jpg" /><Relationship Id="rId1" Type="http://schemas.openxmlformats.org/officeDocument/2006/relationships/slideLayout" Target="../slideLayouts/slideLayout5.xml" 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7.jpg" /><Relationship Id="rId1" Type="http://schemas.openxmlformats.org/officeDocument/2006/relationships/slideLayout" Target="../slideLayouts/slideLayout2.xml" 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2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8.jpg" /><Relationship Id="rId1" Type="http://schemas.openxmlformats.org/officeDocument/2006/relationships/slideLayout" Target="../slideLayouts/slideLayout2.xml" 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9.jp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 /><Relationship Id="rId1" Type="http://schemas.openxmlformats.org/officeDocument/2006/relationships/slideLayout" Target="../slideLayouts/slideLayout2.xml" 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6.png" /><Relationship Id="rId13" Type="http://schemas.openxmlformats.org/officeDocument/2006/relationships/image" Target="../media/image191.png" /><Relationship Id="rId18" Type="http://schemas.openxmlformats.org/officeDocument/2006/relationships/image" Target="../media/image196.png" /><Relationship Id="rId3" Type="http://schemas.openxmlformats.org/officeDocument/2006/relationships/image" Target="../media/image181.png" /><Relationship Id="rId7" Type="http://schemas.openxmlformats.org/officeDocument/2006/relationships/image" Target="../media/image185.png" /><Relationship Id="rId12" Type="http://schemas.openxmlformats.org/officeDocument/2006/relationships/image" Target="../media/image190.png" /><Relationship Id="rId17" Type="http://schemas.openxmlformats.org/officeDocument/2006/relationships/image" Target="../media/image195.png" /><Relationship Id="rId2" Type="http://schemas.openxmlformats.org/officeDocument/2006/relationships/image" Target="../media/image180.png" /><Relationship Id="rId16" Type="http://schemas.openxmlformats.org/officeDocument/2006/relationships/image" Target="../media/image194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84.png" /><Relationship Id="rId11" Type="http://schemas.openxmlformats.org/officeDocument/2006/relationships/image" Target="../media/image189.png" /><Relationship Id="rId5" Type="http://schemas.openxmlformats.org/officeDocument/2006/relationships/image" Target="../media/image183.png" /><Relationship Id="rId15" Type="http://schemas.openxmlformats.org/officeDocument/2006/relationships/image" Target="../media/image193.png" /><Relationship Id="rId10" Type="http://schemas.openxmlformats.org/officeDocument/2006/relationships/image" Target="../media/image188.png" /><Relationship Id="rId19" Type="http://schemas.openxmlformats.org/officeDocument/2006/relationships/image" Target="../media/image197.png" /><Relationship Id="rId4" Type="http://schemas.openxmlformats.org/officeDocument/2006/relationships/image" Target="../media/image182.png" /><Relationship Id="rId9" Type="http://schemas.openxmlformats.org/officeDocument/2006/relationships/image" Target="../media/image187.png" /><Relationship Id="rId14" Type="http://schemas.openxmlformats.org/officeDocument/2006/relationships/image" Target="../media/image192.png" /></Relationships>
</file>

<file path=ppt/slides/_rels/slide2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8.jpg" /><Relationship Id="rId1" Type="http://schemas.openxmlformats.org/officeDocument/2006/relationships/slideLayout" Target="../slideLayouts/slideLayout5.xml" /></Relationships>
</file>

<file path=ppt/slides/_rels/slide2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2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5.png" /><Relationship Id="rId3" Type="http://schemas.openxmlformats.org/officeDocument/2006/relationships/image" Target="../media/image200.png" /><Relationship Id="rId7" Type="http://schemas.openxmlformats.org/officeDocument/2006/relationships/image" Target="../media/image204.png" /><Relationship Id="rId2" Type="http://schemas.openxmlformats.org/officeDocument/2006/relationships/image" Target="../media/image199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03.png" /><Relationship Id="rId11" Type="http://schemas.openxmlformats.org/officeDocument/2006/relationships/image" Target="../media/image208.png" /><Relationship Id="rId5" Type="http://schemas.openxmlformats.org/officeDocument/2006/relationships/image" Target="../media/image202.png" /><Relationship Id="rId10" Type="http://schemas.openxmlformats.org/officeDocument/2006/relationships/image" Target="../media/image207.png" /><Relationship Id="rId4" Type="http://schemas.openxmlformats.org/officeDocument/2006/relationships/image" Target="../media/image201.png" /><Relationship Id="rId9" Type="http://schemas.openxmlformats.org/officeDocument/2006/relationships/image" Target="../media/image206.png" /></Relationships>
</file>

<file path=ppt/slides/_rels/slide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2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9.jpg" /><Relationship Id="rId1" Type="http://schemas.openxmlformats.org/officeDocument/2006/relationships/slideLayout" Target="../slideLayouts/slideLayout2.xml" /></Relationships>
</file>

<file path=ppt/slides/_rels/slide2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2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2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 /><Relationship Id="rId2" Type="http://schemas.openxmlformats.org/officeDocument/2006/relationships/image" Target="../media/image210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13.png" /><Relationship Id="rId4" Type="http://schemas.openxmlformats.org/officeDocument/2006/relationships/image" Target="../media/image212.png" /></Relationships>
</file>

<file path=ppt/slides/_rels/slide2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5.png" /><Relationship Id="rId2" Type="http://schemas.openxmlformats.org/officeDocument/2006/relationships/image" Target="../media/image214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17.png" /><Relationship Id="rId4" Type="http://schemas.openxmlformats.org/officeDocument/2006/relationships/image" Target="../media/image216.png" /></Relationships>
</file>

<file path=ppt/slides/_rels/slide2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2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 /><Relationship Id="rId1" Type="http://schemas.openxmlformats.org/officeDocument/2006/relationships/slideLayout" Target="../slideLayouts/slideLayout2.xml" /></Relationships>
</file>

<file path=ppt/slides/_rels/slide2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8.jpg" /><Relationship Id="rId1" Type="http://schemas.openxmlformats.org/officeDocument/2006/relationships/slideLayout" Target="../slideLayouts/slideLayout5.xml" /></Relationships>
</file>

<file path=ppt/slides/_rels/slide2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2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9.jpg" /><Relationship Id="rId1" Type="http://schemas.openxmlformats.org/officeDocument/2006/relationships/slideLayout" Target="../slideLayouts/slideLayout2.xml" /></Relationships>
</file>

<file path=ppt/slides/_rels/slide2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jpg" /><Relationship Id="rId1" Type="http://schemas.openxmlformats.org/officeDocument/2006/relationships/slideLayout" Target="../slideLayouts/slideLayout2.xml" /></Relationships>
</file>

<file path=ppt/slides/_rels/slide2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1.jpg" /><Relationship Id="rId1" Type="http://schemas.openxmlformats.org/officeDocument/2006/relationships/slideLayout" Target="../slideLayouts/slideLayout2.xml" /></Relationships>
</file>

<file path=ppt/slides/_rels/slide2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2.jpg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2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2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5.png" /><Relationship Id="rId3" Type="http://schemas.openxmlformats.org/officeDocument/2006/relationships/image" Target="../media/image200.png" /><Relationship Id="rId7" Type="http://schemas.openxmlformats.org/officeDocument/2006/relationships/image" Target="../media/image204.png" /><Relationship Id="rId2" Type="http://schemas.openxmlformats.org/officeDocument/2006/relationships/image" Target="../media/image199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03.png" /><Relationship Id="rId11" Type="http://schemas.openxmlformats.org/officeDocument/2006/relationships/image" Target="../media/image208.png" /><Relationship Id="rId5" Type="http://schemas.openxmlformats.org/officeDocument/2006/relationships/image" Target="../media/image202.png" /><Relationship Id="rId10" Type="http://schemas.openxmlformats.org/officeDocument/2006/relationships/image" Target="../media/image207.png" /><Relationship Id="rId4" Type="http://schemas.openxmlformats.org/officeDocument/2006/relationships/image" Target="../media/image201.png" /><Relationship Id="rId9" Type="http://schemas.openxmlformats.org/officeDocument/2006/relationships/image" Target="../media/image206.png" /></Relationships>
</file>

<file path=ppt/slides/_rels/slide2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3.jpg" /><Relationship Id="rId1" Type="http://schemas.openxmlformats.org/officeDocument/2006/relationships/slideLayout" Target="../slideLayouts/slideLayout5.xml" /></Relationships>
</file>

<file path=ppt/slides/_rels/slide2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2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5.png" /><Relationship Id="rId2" Type="http://schemas.openxmlformats.org/officeDocument/2006/relationships/image" Target="../media/image224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28.jpg" /><Relationship Id="rId5" Type="http://schemas.openxmlformats.org/officeDocument/2006/relationships/image" Target="../media/image227.png" /><Relationship Id="rId4" Type="http://schemas.openxmlformats.org/officeDocument/2006/relationships/image" Target="../media/image226.png" /></Relationships>
</file>

<file path=ppt/slides/_rels/slide2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9.jpg" /><Relationship Id="rId1" Type="http://schemas.openxmlformats.org/officeDocument/2006/relationships/slideLayout" Target="../slideLayouts/slideLayout2.xml" /></Relationships>
</file>

<file path=ppt/slides/_rels/slide2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jpg" /><Relationship Id="rId2" Type="http://schemas.openxmlformats.org/officeDocument/2006/relationships/image" Target="../media/image230.jp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34.jpg" /><Relationship Id="rId5" Type="http://schemas.openxmlformats.org/officeDocument/2006/relationships/image" Target="../media/image233.jpg" /><Relationship Id="rId4" Type="http://schemas.openxmlformats.org/officeDocument/2006/relationships/image" Target="../media/image232.jpg" /></Relationships>
</file>

<file path=ppt/slides/_rels/slide2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5.png" /><Relationship Id="rId1" Type="http://schemas.openxmlformats.org/officeDocument/2006/relationships/slideLayout" Target="../slideLayouts/slideLayout2.xml" /></Relationships>
</file>

<file path=ppt/slides/_rels/slide2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2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2.png" /><Relationship Id="rId13" Type="http://schemas.openxmlformats.org/officeDocument/2006/relationships/image" Target="../media/image247.png" /><Relationship Id="rId3" Type="http://schemas.openxmlformats.org/officeDocument/2006/relationships/image" Target="../media/image237.png" /><Relationship Id="rId7" Type="http://schemas.openxmlformats.org/officeDocument/2006/relationships/image" Target="../media/image241.png" /><Relationship Id="rId12" Type="http://schemas.openxmlformats.org/officeDocument/2006/relationships/image" Target="../media/image246.png" /><Relationship Id="rId2" Type="http://schemas.openxmlformats.org/officeDocument/2006/relationships/image" Target="../media/image236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40.png" /><Relationship Id="rId11" Type="http://schemas.openxmlformats.org/officeDocument/2006/relationships/image" Target="../media/image245.png" /><Relationship Id="rId5" Type="http://schemas.openxmlformats.org/officeDocument/2006/relationships/image" Target="../media/image239.png" /><Relationship Id="rId10" Type="http://schemas.openxmlformats.org/officeDocument/2006/relationships/image" Target="../media/image244.png" /><Relationship Id="rId4" Type="http://schemas.openxmlformats.org/officeDocument/2006/relationships/image" Target="../media/image238.png" /><Relationship Id="rId9" Type="http://schemas.openxmlformats.org/officeDocument/2006/relationships/image" Target="../media/image243.png" /><Relationship Id="rId14" Type="http://schemas.openxmlformats.org/officeDocument/2006/relationships/image" Target="../media/image248.png" /></Relationships>
</file>

<file path=ppt/slides/_rels/slide2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9.jpg" /><Relationship Id="rId1" Type="http://schemas.openxmlformats.org/officeDocument/2006/relationships/slideLayout" Target="../slideLayouts/slideLayout5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 /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 /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 /><Relationship Id="rId2" Type="http://schemas.openxmlformats.org/officeDocument/2006/relationships/image" Target="../media/image25.jpg" /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 /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 /><Relationship Id="rId2" Type="http://schemas.openxmlformats.org/officeDocument/2006/relationships/image" Target="../media/image28.jp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 /><Relationship Id="rId3" Type="http://schemas.openxmlformats.org/officeDocument/2006/relationships/image" Target="../media/image3.png" /><Relationship Id="rId7" Type="http://schemas.openxmlformats.org/officeDocument/2006/relationships/image" Target="../media/image7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6.png" /><Relationship Id="rId5" Type="http://schemas.openxmlformats.org/officeDocument/2006/relationships/image" Target="../media/image5.png" /><Relationship Id="rId4" Type="http://schemas.openxmlformats.org/officeDocument/2006/relationships/image" Target="../media/image4.png" 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 /><Relationship Id="rId1" Type="http://schemas.openxmlformats.org/officeDocument/2006/relationships/slideLayout" Target="../slideLayouts/slideLayout2.xml" 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 /><Relationship Id="rId2" Type="http://schemas.openxmlformats.org/officeDocument/2006/relationships/image" Target="../media/image31.jpg" /><Relationship Id="rId1" Type="http://schemas.openxmlformats.org/officeDocument/2006/relationships/slideLayout" Target="../slideLayouts/slideLayout2.xml" 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 /><Relationship Id="rId1" Type="http://schemas.openxmlformats.org/officeDocument/2006/relationships/slideLayout" Target="../slideLayouts/slideLayout2.xml" 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 /><Relationship Id="rId2" Type="http://schemas.openxmlformats.org/officeDocument/2006/relationships/image" Target="../media/image34.jpg" /><Relationship Id="rId1" Type="http://schemas.openxmlformats.org/officeDocument/2006/relationships/slideLayout" Target="../slideLayouts/slideLayout4.xml" 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 /><Relationship Id="rId1" Type="http://schemas.openxmlformats.org/officeDocument/2006/relationships/slideLayout" Target="../slideLayouts/slideLayout2.xml" 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 /><Relationship Id="rId1" Type="http://schemas.openxmlformats.org/officeDocument/2006/relationships/slideLayout" Target="../slideLayouts/slideLayout2.xml" 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 /><Relationship Id="rId1" Type="http://schemas.openxmlformats.org/officeDocument/2006/relationships/slideLayout" Target="../slideLayouts/slideLayout2.xml" 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 /><Relationship Id="rId2" Type="http://schemas.openxmlformats.org/officeDocument/2006/relationships/image" Target="../media/image39.jp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41.jpg" 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 /><Relationship Id="rId3" Type="http://schemas.openxmlformats.org/officeDocument/2006/relationships/image" Target="../media/image3.png" /><Relationship Id="rId7" Type="http://schemas.openxmlformats.org/officeDocument/2006/relationships/image" Target="../media/image7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6.png" /><Relationship Id="rId5" Type="http://schemas.openxmlformats.org/officeDocument/2006/relationships/image" Target="../media/image5.png" /><Relationship Id="rId4" Type="http://schemas.openxmlformats.org/officeDocument/2006/relationships/image" Target="../media/image4.png" 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 /><Relationship Id="rId1" Type="http://schemas.openxmlformats.org/officeDocument/2006/relationships/slideLayout" Target="../slideLayouts/slideLayout2.xml" 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 /><Relationship Id="rId1" Type="http://schemas.openxmlformats.org/officeDocument/2006/relationships/slideLayout" Target="../slideLayouts/slideLayout2.xml" 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 /><Relationship Id="rId2" Type="http://schemas.openxmlformats.org/officeDocument/2006/relationships/image" Target="../media/image44.jpg" /><Relationship Id="rId1" Type="http://schemas.openxmlformats.org/officeDocument/2006/relationships/slideLayout" Target="../slideLayouts/slideLayout5.xml" 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 /><Relationship Id="rId1" Type="http://schemas.openxmlformats.org/officeDocument/2006/relationships/slideLayout" Target="../slideLayouts/slideLayout5.xml" 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 /><Relationship Id="rId2" Type="http://schemas.openxmlformats.org/officeDocument/2006/relationships/image" Target="../media/image47.jpg" /><Relationship Id="rId1" Type="http://schemas.openxmlformats.org/officeDocument/2006/relationships/slideLayout" Target="../slideLayouts/slideLayout5.xml" 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 /><Relationship Id="rId1" Type="http://schemas.openxmlformats.org/officeDocument/2006/relationships/slideLayout" Target="../slideLayouts/slideLayout5.xml" 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 /><Relationship Id="rId1" Type="http://schemas.openxmlformats.org/officeDocument/2006/relationships/slideLayout" Target="../slideLayouts/slideLayout5.xml" 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 /><Relationship Id="rId1" Type="http://schemas.openxmlformats.org/officeDocument/2006/relationships/slideLayout" Target="../slideLayouts/slideLayout2.xml" 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 /><Relationship Id="rId1" Type="http://schemas.openxmlformats.org/officeDocument/2006/relationships/slideLayout" Target="../slideLayouts/slideLayout5.xml" 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 /><Relationship Id="rId2" Type="http://schemas.openxmlformats.org/officeDocument/2006/relationships/image" Target="../media/image52.jp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54.jpg" 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 /><Relationship Id="rId1" Type="http://schemas.openxmlformats.org/officeDocument/2006/relationships/slideLayout" Target="../slideLayouts/slideLayout2.xml" 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 /><Relationship Id="rId2" Type="http://schemas.openxmlformats.org/officeDocument/2006/relationships/image" Target="../media/image56.jpg" /><Relationship Id="rId1" Type="http://schemas.openxmlformats.org/officeDocument/2006/relationships/slideLayout" Target="../slideLayouts/slideLayout2.xml" 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 /><Relationship Id="rId1" Type="http://schemas.openxmlformats.org/officeDocument/2006/relationships/slideLayout" Target="../slideLayouts/slideLayout1.xml" 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 /><Relationship Id="rId1" Type="http://schemas.openxmlformats.org/officeDocument/2006/relationships/slideLayout" Target="../slideLayouts/slideLayout2.xml" 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 /><Relationship Id="rId1" Type="http://schemas.openxmlformats.org/officeDocument/2006/relationships/slideLayout" Target="../slideLayouts/slideLayout2.xml" 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 /><Relationship Id="rId1" Type="http://schemas.openxmlformats.org/officeDocument/2006/relationships/slideLayout" Target="../slideLayouts/slideLayout2.xml" 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 /><Relationship Id="rId1" Type="http://schemas.openxmlformats.org/officeDocument/2006/relationships/slideLayout" Target="../slideLayouts/slideLayout2.xml" 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 /><Relationship Id="rId1" Type="http://schemas.openxmlformats.org/officeDocument/2006/relationships/slideLayout" Target="../slideLayouts/slideLayout2.xml" 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 /><Relationship Id="rId2" Type="http://schemas.openxmlformats.org/officeDocument/2006/relationships/image" Target="../media/image63.jp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65.png" /><Relationship Id="rId4" Type="http://schemas.openxmlformats.org/officeDocument/2006/relationships/image" Target="../media/image64.jpg" 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 /><Relationship Id="rId13" Type="http://schemas.openxmlformats.org/officeDocument/2006/relationships/image" Target="../media/image78.png" /><Relationship Id="rId3" Type="http://schemas.openxmlformats.org/officeDocument/2006/relationships/image" Target="../media/image68.png" /><Relationship Id="rId7" Type="http://schemas.openxmlformats.org/officeDocument/2006/relationships/image" Target="../media/image72.png" /><Relationship Id="rId12" Type="http://schemas.openxmlformats.org/officeDocument/2006/relationships/image" Target="../media/image77.png" /><Relationship Id="rId2" Type="http://schemas.openxmlformats.org/officeDocument/2006/relationships/image" Target="../media/image67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71.png" /><Relationship Id="rId11" Type="http://schemas.openxmlformats.org/officeDocument/2006/relationships/image" Target="../media/image76.png" /><Relationship Id="rId5" Type="http://schemas.openxmlformats.org/officeDocument/2006/relationships/image" Target="../media/image70.png" /><Relationship Id="rId10" Type="http://schemas.openxmlformats.org/officeDocument/2006/relationships/image" Target="../media/image75.png" /><Relationship Id="rId4" Type="http://schemas.openxmlformats.org/officeDocument/2006/relationships/image" Target="../media/image69.png" /><Relationship Id="rId9" Type="http://schemas.openxmlformats.org/officeDocument/2006/relationships/image" Target="../media/image74.png" /><Relationship Id="rId14" Type="http://schemas.openxmlformats.org/officeDocument/2006/relationships/image" Target="../media/image79.png" 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 /><Relationship Id="rId1" Type="http://schemas.openxmlformats.org/officeDocument/2006/relationships/slideLayout" Target="../slideLayouts/slideLayout5.xml" 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 /><Relationship Id="rId1" Type="http://schemas.openxmlformats.org/officeDocument/2006/relationships/slideLayout" Target="../slideLayouts/slideLayout5.xml" 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 /><Relationship Id="rId2" Type="http://schemas.openxmlformats.org/officeDocument/2006/relationships/image" Target="../media/image82.jpg" /><Relationship Id="rId1" Type="http://schemas.openxmlformats.org/officeDocument/2006/relationships/slideLayout" Target="../slideLayouts/slideLayout5.xml" 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 /><Relationship Id="rId1" Type="http://schemas.openxmlformats.org/officeDocument/2006/relationships/slideLayout" Target="../slideLayouts/slideLayout5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38729" y="1830016"/>
            <a:ext cx="7134859" cy="936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000" b="0" spc="-45" dirty="0">
                <a:latin typeface="Calibri Light"/>
                <a:cs typeface="Calibri Light"/>
              </a:rPr>
              <a:t>Gynecology</a:t>
            </a:r>
            <a:r>
              <a:rPr sz="6000" b="0" spc="-265" dirty="0">
                <a:latin typeface="Calibri Light"/>
                <a:cs typeface="Calibri Light"/>
              </a:rPr>
              <a:t> </a:t>
            </a:r>
            <a:r>
              <a:rPr sz="6000" b="0" spc="5" dirty="0">
                <a:latin typeface="Calibri Light"/>
                <a:cs typeface="Calibri Light"/>
              </a:rPr>
              <a:t>&amp;</a:t>
            </a:r>
            <a:r>
              <a:rPr sz="6000" b="0" spc="-145" dirty="0">
                <a:latin typeface="Calibri Light"/>
                <a:cs typeface="Calibri Light"/>
              </a:rPr>
              <a:t> </a:t>
            </a:r>
            <a:r>
              <a:rPr sz="6000" b="0" spc="-40" dirty="0">
                <a:latin typeface="Calibri Light"/>
                <a:cs typeface="Calibri Light"/>
              </a:rPr>
              <a:t>Obstetric</a:t>
            </a:r>
            <a:endParaRPr sz="6000" dirty="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16103" y="2688590"/>
            <a:ext cx="4559935" cy="245772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4800" b="0" spc="-5" dirty="0">
                <a:latin typeface="Calibri Light"/>
                <a:cs typeface="Calibri Light"/>
              </a:rPr>
              <a:t>Mini-OSCE</a:t>
            </a:r>
            <a:r>
              <a:rPr sz="4800" b="0" spc="-60" dirty="0">
                <a:latin typeface="Calibri Light"/>
                <a:cs typeface="Calibri Light"/>
              </a:rPr>
              <a:t> </a:t>
            </a:r>
            <a:r>
              <a:rPr sz="4800" b="0" spc="-30" dirty="0">
                <a:latin typeface="Calibri Light"/>
                <a:cs typeface="Calibri Light"/>
              </a:rPr>
              <a:t>Archive</a:t>
            </a:r>
            <a:endParaRPr sz="4800">
              <a:latin typeface="Calibri Light"/>
              <a:cs typeface="Calibri Light"/>
            </a:endParaRPr>
          </a:p>
          <a:p>
            <a:pPr marL="1108710" marR="1101090" algn="ctr">
              <a:lnSpc>
                <a:spcPct val="125200"/>
              </a:lnSpc>
              <a:spcBef>
                <a:spcPts val="2540"/>
              </a:spcBef>
            </a:pPr>
            <a:r>
              <a:rPr sz="2400" spc="-5" dirty="0">
                <a:latin typeface="Calibri"/>
                <a:cs typeface="Calibri"/>
              </a:rPr>
              <a:t>Eslam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Al-Tarawneh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Walid</a:t>
            </a:r>
            <a:r>
              <a:rPr sz="2400" spc="5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Azayzeh 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Laith</a:t>
            </a:r>
            <a:r>
              <a:rPr sz="2400" spc="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Najada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0529" y="4"/>
            <a:ext cx="4605655" cy="1785745"/>
          </a:xfrm>
          <a:prstGeom prst="rect">
            <a:avLst/>
          </a:prstGeom>
        </p:spPr>
        <p:txBody>
          <a:bodyPr vert="horz" wrap="square" lIns="0" tIns="295275" rIns="0" bIns="0" rtlCol="0">
            <a:spAutoFit/>
          </a:bodyPr>
          <a:lstStyle/>
          <a:p>
            <a:pPr marL="118110">
              <a:lnSpc>
                <a:spcPct val="100000"/>
              </a:lnSpc>
              <a:spcBef>
                <a:spcPts val="2325"/>
              </a:spcBef>
            </a:pPr>
            <a:r>
              <a:rPr sz="6000" b="0" spc="-50" dirty="0">
                <a:latin typeface="Calibri Light"/>
                <a:cs typeface="Calibri Light"/>
              </a:rPr>
              <a:t>Answers</a:t>
            </a:r>
            <a:endParaRPr sz="60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2750" spc="15" dirty="0">
                <a:solidFill>
                  <a:srgbClr val="FF0000"/>
                </a:solidFill>
                <a:latin typeface="Calibri"/>
                <a:cs typeface="Calibri"/>
              </a:rPr>
              <a:t>4- </a:t>
            </a:r>
            <a:r>
              <a:rPr sz="2750" spc="-5" dirty="0">
                <a:solidFill>
                  <a:srgbClr val="FF0000"/>
                </a:solidFill>
                <a:latin typeface="Calibri"/>
                <a:cs typeface="Calibri"/>
              </a:rPr>
              <a:t>MAP</a:t>
            </a:r>
            <a:r>
              <a:rPr sz="2750" spc="1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10" dirty="0">
                <a:solidFill>
                  <a:srgbClr val="FF0000"/>
                </a:solidFill>
                <a:latin typeface="Calibri"/>
                <a:cs typeface="Calibri"/>
              </a:rPr>
              <a:t>/</a:t>
            </a:r>
            <a:r>
              <a:rPr sz="275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20" dirty="0">
                <a:solidFill>
                  <a:srgbClr val="FF0000"/>
                </a:solidFill>
                <a:latin typeface="Calibri"/>
                <a:cs typeface="Calibri"/>
              </a:rPr>
              <a:t>PlGF</a:t>
            </a:r>
            <a:r>
              <a:rPr sz="2750" spc="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10" dirty="0">
                <a:solidFill>
                  <a:srgbClr val="FF0000"/>
                </a:solidFill>
                <a:latin typeface="Calibri"/>
                <a:cs typeface="Calibri"/>
              </a:rPr>
              <a:t>/</a:t>
            </a:r>
            <a:r>
              <a:rPr sz="275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5" dirty="0">
                <a:solidFill>
                  <a:srgbClr val="FF0000"/>
                </a:solidFill>
                <a:latin typeface="Calibri"/>
                <a:cs typeface="Calibri"/>
              </a:rPr>
              <a:t>sFlt-1</a:t>
            </a:r>
            <a:r>
              <a:rPr sz="2750" spc="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10" dirty="0">
                <a:solidFill>
                  <a:srgbClr val="FF0000"/>
                </a:solidFill>
                <a:latin typeface="Calibri"/>
                <a:cs typeface="Calibri"/>
              </a:rPr>
              <a:t>/</a:t>
            </a:r>
            <a:r>
              <a:rPr sz="2750" spc="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25" dirty="0">
                <a:solidFill>
                  <a:srgbClr val="FF0000"/>
                </a:solidFill>
                <a:latin typeface="Calibri"/>
                <a:cs typeface="Calibri"/>
              </a:rPr>
              <a:t>PAPP-A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0529" y="2065023"/>
            <a:ext cx="5102225" cy="87588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30"/>
              </a:spcBef>
            </a:pPr>
            <a:r>
              <a:rPr sz="2750" b="1" spc="15" dirty="0">
                <a:solidFill>
                  <a:srgbClr val="FF0000"/>
                </a:solidFill>
                <a:latin typeface="Calibri"/>
                <a:cs typeface="Calibri"/>
              </a:rPr>
              <a:t>5-</a:t>
            </a:r>
            <a:r>
              <a:rPr sz="275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dirty="0">
                <a:solidFill>
                  <a:srgbClr val="FF0000"/>
                </a:solidFill>
                <a:latin typeface="Calibri"/>
                <a:cs typeface="Calibri"/>
              </a:rPr>
              <a:t>a)</a:t>
            </a:r>
            <a:r>
              <a:rPr sz="2750" b="1" spc="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5" dirty="0">
                <a:solidFill>
                  <a:srgbClr val="FF0000"/>
                </a:solidFill>
                <a:latin typeface="Calibri"/>
                <a:cs typeface="Calibri"/>
              </a:rPr>
              <a:t>low-dose</a:t>
            </a:r>
            <a:r>
              <a:rPr sz="275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5" dirty="0">
                <a:solidFill>
                  <a:srgbClr val="FF0000"/>
                </a:solidFill>
                <a:latin typeface="Calibri"/>
                <a:cs typeface="Calibri"/>
              </a:rPr>
              <a:t>Aspirin</a:t>
            </a:r>
            <a:r>
              <a:rPr sz="2750" b="1" spc="11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25" dirty="0">
                <a:solidFill>
                  <a:srgbClr val="FF0000"/>
                </a:solidFill>
                <a:latin typeface="Calibri"/>
                <a:cs typeface="Calibri"/>
              </a:rPr>
              <a:t>(75-150</a:t>
            </a:r>
            <a:r>
              <a:rPr sz="2750" b="1" spc="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20" dirty="0">
                <a:solidFill>
                  <a:srgbClr val="FF0000"/>
                </a:solidFill>
                <a:latin typeface="Calibri"/>
                <a:cs typeface="Calibri"/>
              </a:rPr>
              <a:t>mg)</a:t>
            </a:r>
            <a:endParaRPr sz="2750">
              <a:latin typeface="Calibri"/>
              <a:cs typeface="Calibri"/>
            </a:endParaRPr>
          </a:p>
          <a:p>
            <a:pPr marR="77470" algn="r">
              <a:lnSpc>
                <a:spcPct val="100000"/>
              </a:lnSpc>
              <a:spcBef>
                <a:spcPts val="80"/>
              </a:spcBef>
              <a:tabLst>
                <a:tab pos="1715135" algn="l"/>
              </a:tabLst>
            </a:pPr>
            <a:r>
              <a:rPr sz="2750" b="1" spc="15" dirty="0">
                <a:solidFill>
                  <a:srgbClr val="FF0000"/>
                </a:solidFill>
                <a:latin typeface="Calibri"/>
                <a:cs typeface="Calibri"/>
              </a:rPr>
              <a:t>b)</a:t>
            </a:r>
            <a:r>
              <a:rPr sz="2750" b="1" spc="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-5" dirty="0">
                <a:solidFill>
                  <a:srgbClr val="FF0000"/>
                </a:solidFill>
                <a:latin typeface="Calibri"/>
                <a:cs typeface="Calibri"/>
              </a:rPr>
              <a:t>calcium	</a:t>
            </a:r>
            <a:r>
              <a:rPr sz="2750" b="1" spc="20" dirty="0">
                <a:solidFill>
                  <a:srgbClr val="FF0000"/>
                </a:solidFill>
                <a:latin typeface="Calibri"/>
                <a:cs typeface="Calibri"/>
              </a:rPr>
              <a:t>supplement</a:t>
            </a:r>
            <a:r>
              <a:rPr sz="2750" b="1" spc="1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5" dirty="0">
                <a:solidFill>
                  <a:srgbClr val="FF0000"/>
                </a:solidFill>
                <a:latin typeface="Arial"/>
                <a:cs typeface="Arial"/>
              </a:rPr>
              <a:t>/</a:t>
            </a:r>
            <a:r>
              <a:rPr sz="275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750" b="1" spc="10" dirty="0">
                <a:solidFill>
                  <a:srgbClr val="FF0000"/>
                </a:solidFill>
                <a:latin typeface="Calibri"/>
                <a:cs typeface="Calibri"/>
              </a:rPr>
              <a:t>statin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7582" y="1702288"/>
            <a:ext cx="10198735" cy="3533660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855"/>
              </a:spcBef>
              <a:buFont typeface="Arial"/>
              <a:buChar char="•"/>
              <a:tabLst>
                <a:tab pos="241935" algn="l"/>
              </a:tabLst>
            </a:pPr>
            <a:r>
              <a:rPr sz="2750" spc="15" dirty="0">
                <a:latin typeface="Calibri"/>
                <a:cs typeface="Calibri"/>
              </a:rPr>
              <a:t>your</a:t>
            </a:r>
            <a:r>
              <a:rPr sz="2750" spc="-2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interpretation</a:t>
            </a:r>
            <a:r>
              <a:rPr sz="2750" spc="16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about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picture</a:t>
            </a:r>
            <a:endParaRPr sz="275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41935" algn="l"/>
              </a:tabLst>
            </a:pPr>
            <a:r>
              <a:rPr sz="2750" spc="-20" dirty="0">
                <a:latin typeface="Calibri"/>
                <a:cs typeface="Calibri"/>
              </a:rPr>
              <a:t>findings</a:t>
            </a:r>
            <a:r>
              <a:rPr sz="2750" spc="30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in</a:t>
            </a:r>
            <a:r>
              <a:rPr sz="2750" spc="10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abd/vaginal</a:t>
            </a:r>
            <a:r>
              <a:rPr sz="2750" spc="229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examination</a:t>
            </a:r>
            <a:endParaRPr sz="275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41935" algn="l"/>
                <a:tab pos="2202180" algn="l"/>
              </a:tabLst>
            </a:pPr>
            <a:r>
              <a:rPr sz="2750" spc="-15" dirty="0">
                <a:latin typeface="Calibri"/>
                <a:cs typeface="Calibri"/>
              </a:rPr>
              <a:t>engagement	</a:t>
            </a:r>
            <a:r>
              <a:rPr sz="2750" spc="-5" dirty="0">
                <a:latin typeface="Calibri"/>
                <a:cs typeface="Calibri"/>
              </a:rPr>
              <a:t>diameter</a:t>
            </a:r>
            <a:endParaRPr sz="2750">
              <a:latin typeface="Calibri"/>
              <a:cs typeface="Calibri"/>
            </a:endParaRPr>
          </a:p>
          <a:p>
            <a:pPr marL="241300" marR="5080" indent="-229235">
              <a:lnSpc>
                <a:spcPts val="3080"/>
              </a:lnSpc>
              <a:spcBef>
                <a:spcPts val="965"/>
              </a:spcBef>
              <a:buFont typeface="Arial"/>
              <a:buChar char="•"/>
              <a:tabLst>
                <a:tab pos="241935" algn="l"/>
              </a:tabLst>
            </a:pPr>
            <a:r>
              <a:rPr sz="2750" spc="-15" dirty="0">
                <a:latin typeface="Calibri"/>
                <a:cs typeface="Calibri"/>
              </a:rPr>
              <a:t>if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this</a:t>
            </a:r>
            <a:r>
              <a:rPr sz="2750" spc="16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patient</a:t>
            </a:r>
            <a:r>
              <a:rPr sz="2750" spc="180" dirty="0">
                <a:latin typeface="Calibri"/>
                <a:cs typeface="Calibri"/>
              </a:rPr>
              <a:t> </a:t>
            </a:r>
            <a:r>
              <a:rPr sz="2750" spc="35" dirty="0">
                <a:latin typeface="Calibri"/>
                <a:cs typeface="Calibri"/>
              </a:rPr>
              <a:t>come</a:t>
            </a:r>
            <a:r>
              <a:rPr sz="2750" spc="-55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at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spc="20" dirty="0">
                <a:latin typeface="Calibri"/>
                <a:cs typeface="Calibri"/>
              </a:rPr>
              <a:t>37</a:t>
            </a:r>
            <a:r>
              <a:rPr sz="275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week</a:t>
            </a:r>
            <a:r>
              <a:rPr sz="2750" spc="14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,station</a:t>
            </a:r>
            <a:r>
              <a:rPr sz="2750" spc="11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-3</a:t>
            </a:r>
            <a:r>
              <a:rPr sz="2750" spc="7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,</a:t>
            </a:r>
            <a:r>
              <a:rPr sz="2750" spc="4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no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cervical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changes</a:t>
            </a:r>
            <a:r>
              <a:rPr sz="2750" spc="17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..your </a:t>
            </a:r>
            <a:r>
              <a:rPr sz="2750" spc="-605" dirty="0">
                <a:latin typeface="Calibri"/>
                <a:cs typeface="Calibri"/>
              </a:rPr>
              <a:t> </a:t>
            </a:r>
            <a:r>
              <a:rPr sz="2750" spc="-30" dirty="0">
                <a:latin typeface="Calibri"/>
                <a:cs typeface="Calibri"/>
              </a:rPr>
              <a:t>next</a:t>
            </a:r>
            <a:r>
              <a:rPr sz="2750" spc="160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step</a:t>
            </a:r>
            <a:endParaRPr sz="275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15"/>
              </a:spcBef>
              <a:buFont typeface="Arial"/>
              <a:buChar char="•"/>
              <a:tabLst>
                <a:tab pos="241935" algn="l"/>
              </a:tabLst>
            </a:pPr>
            <a:r>
              <a:rPr sz="2750" spc="-15" dirty="0">
                <a:latin typeface="Calibri"/>
                <a:cs typeface="Calibri"/>
              </a:rPr>
              <a:t>if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this</a:t>
            </a:r>
            <a:r>
              <a:rPr sz="2750" spc="17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patient</a:t>
            </a:r>
            <a:r>
              <a:rPr sz="2750" spc="17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deliver</a:t>
            </a:r>
            <a:r>
              <a:rPr sz="2750" spc="21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vaginally</a:t>
            </a:r>
            <a:r>
              <a:rPr sz="2750" spc="22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,mention</a:t>
            </a:r>
            <a:r>
              <a:rPr sz="2750" spc="17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complication</a:t>
            </a:r>
            <a:endParaRPr sz="275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41935" algn="l"/>
              </a:tabLst>
            </a:pPr>
            <a:r>
              <a:rPr sz="2750" dirty="0">
                <a:latin typeface="Calibri"/>
                <a:cs typeface="Calibri"/>
              </a:rPr>
              <a:t>mention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four</a:t>
            </a:r>
            <a:r>
              <a:rPr sz="2750" spc="130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things</a:t>
            </a:r>
            <a:r>
              <a:rPr sz="2750" spc="229" dirty="0">
                <a:latin typeface="Calibri"/>
                <a:cs typeface="Calibri"/>
              </a:rPr>
              <a:t> </a:t>
            </a:r>
            <a:r>
              <a:rPr sz="2750" spc="25" dirty="0">
                <a:latin typeface="Calibri"/>
                <a:cs typeface="Calibri"/>
              </a:rPr>
              <a:t>you</a:t>
            </a:r>
            <a:r>
              <a:rPr sz="2750" spc="-6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should</a:t>
            </a:r>
            <a:r>
              <a:rPr sz="2750" spc="16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follow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up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7576" y="1794260"/>
            <a:ext cx="1767205" cy="43986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30"/>
              </a:spcBef>
              <a:buFont typeface="Arial"/>
              <a:buChar char="•"/>
              <a:tabLst>
                <a:tab pos="241935" algn="l"/>
              </a:tabLst>
            </a:pPr>
            <a:r>
              <a:rPr sz="2750" spc="20" dirty="0">
                <a:latin typeface="Calibri"/>
                <a:cs typeface="Calibri"/>
              </a:rPr>
              <a:t>Good</a:t>
            </a:r>
            <a:r>
              <a:rPr sz="2750" spc="-55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Luck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81151" y="1107381"/>
            <a:ext cx="5030471" cy="23602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05" algn="ctr">
              <a:lnSpc>
                <a:spcPts val="6170"/>
              </a:lnSpc>
              <a:spcBef>
                <a:spcPts val="105"/>
              </a:spcBef>
            </a:pPr>
            <a:r>
              <a:rPr sz="5400" b="0" dirty="0">
                <a:latin typeface="Calibri Light"/>
                <a:cs typeface="Calibri Light"/>
              </a:rPr>
              <a:t>Mini-OSCE</a:t>
            </a:r>
            <a:endParaRPr sz="5400">
              <a:latin typeface="Calibri Light"/>
              <a:cs typeface="Calibri Light"/>
            </a:endParaRPr>
          </a:p>
          <a:p>
            <a:pPr marL="38100" marR="30480" algn="ctr">
              <a:lnSpc>
                <a:spcPts val="5780"/>
              </a:lnSpc>
              <a:spcBef>
                <a:spcPts val="465"/>
              </a:spcBef>
            </a:pPr>
            <a:r>
              <a:rPr sz="5400" b="0" spc="15" dirty="0">
                <a:latin typeface="Calibri Light"/>
                <a:cs typeface="Calibri Light"/>
              </a:rPr>
              <a:t>6</a:t>
            </a:r>
            <a:r>
              <a:rPr sz="5400" b="0" spc="22" baseline="25462" dirty="0">
                <a:latin typeface="Calibri Light"/>
                <a:cs typeface="Calibri Light"/>
              </a:rPr>
              <a:t>th</a:t>
            </a:r>
            <a:r>
              <a:rPr sz="5400" b="0" spc="569" baseline="25462" dirty="0">
                <a:latin typeface="Calibri Light"/>
                <a:cs typeface="Calibri Light"/>
              </a:rPr>
              <a:t> </a:t>
            </a:r>
            <a:r>
              <a:rPr sz="5400" b="0" spc="-10" dirty="0">
                <a:latin typeface="Calibri Light"/>
                <a:cs typeface="Calibri Light"/>
              </a:rPr>
              <a:t>year</a:t>
            </a:r>
            <a:r>
              <a:rPr sz="5400" b="0" spc="-85" dirty="0">
                <a:latin typeface="Calibri Light"/>
                <a:cs typeface="Calibri Light"/>
              </a:rPr>
              <a:t> </a:t>
            </a:r>
            <a:r>
              <a:rPr sz="5400" b="0" dirty="0">
                <a:latin typeface="Calibri Light"/>
                <a:cs typeface="Calibri Light"/>
              </a:rPr>
              <a:t>\</a:t>
            </a:r>
            <a:r>
              <a:rPr sz="5400" b="0" spc="-40" dirty="0">
                <a:latin typeface="Calibri Light"/>
                <a:cs typeface="Calibri Light"/>
              </a:rPr>
              <a:t> </a:t>
            </a:r>
            <a:r>
              <a:rPr sz="5400" b="0" spc="10" dirty="0">
                <a:latin typeface="Calibri Light"/>
                <a:cs typeface="Calibri Light"/>
              </a:rPr>
              <a:t>2</a:t>
            </a:r>
            <a:r>
              <a:rPr sz="5400" b="0" spc="15" baseline="25462" dirty="0">
                <a:latin typeface="Calibri Light"/>
                <a:cs typeface="Calibri Light"/>
              </a:rPr>
              <a:t>nd</a:t>
            </a:r>
            <a:r>
              <a:rPr sz="5400" b="0" spc="569" baseline="25462" dirty="0">
                <a:latin typeface="Calibri Light"/>
                <a:cs typeface="Calibri Light"/>
              </a:rPr>
              <a:t> </a:t>
            </a:r>
            <a:r>
              <a:rPr sz="5400" b="0" spc="-25" dirty="0">
                <a:latin typeface="Calibri Light"/>
                <a:cs typeface="Calibri Light"/>
              </a:rPr>
              <a:t>form </a:t>
            </a:r>
            <a:r>
              <a:rPr sz="5400" b="0" spc="-1205" dirty="0">
                <a:latin typeface="Calibri Light"/>
                <a:cs typeface="Calibri Light"/>
              </a:rPr>
              <a:t> </a:t>
            </a:r>
            <a:r>
              <a:rPr sz="5400" b="0" spc="25" dirty="0">
                <a:latin typeface="Calibri Light"/>
                <a:cs typeface="Calibri Light"/>
              </a:rPr>
              <a:t>27-5-2021</a:t>
            </a:r>
            <a:endParaRPr sz="5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06141" y="4283012"/>
            <a:ext cx="67564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76040" algn="l"/>
              </a:tabLst>
            </a:pPr>
            <a:r>
              <a:rPr sz="2400" spc="20" dirty="0">
                <a:latin typeface="Calibri"/>
                <a:cs typeface="Calibri"/>
              </a:rPr>
              <a:t>D</a:t>
            </a:r>
            <a:r>
              <a:rPr sz="2400" spc="5" dirty="0">
                <a:latin typeface="Calibri"/>
                <a:cs typeface="Calibri"/>
              </a:rPr>
              <a:t>o</a:t>
            </a:r>
            <a:r>
              <a:rPr sz="2400" spc="10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10" dirty="0">
                <a:latin typeface="Calibri"/>
                <a:cs typeface="Calibri"/>
              </a:rPr>
              <a:t>b</a:t>
            </a:r>
            <a:r>
              <a:rPr sz="2400" spc="-40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: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30" dirty="0">
                <a:latin typeface="Calibri"/>
                <a:cs typeface="Calibri"/>
              </a:rPr>
              <a:t>A</a:t>
            </a:r>
            <a:r>
              <a:rPr sz="2400" spc="10" dirty="0">
                <a:latin typeface="Calibri"/>
                <a:cs typeface="Calibri"/>
              </a:rPr>
              <a:t>bdu</a:t>
            </a:r>
            <a:r>
              <a:rPr sz="2400" spc="-25" dirty="0">
                <a:latin typeface="Calibri"/>
                <a:cs typeface="Calibri"/>
              </a:rPr>
              <a:t>lla</a:t>
            </a:r>
            <a:r>
              <a:rPr sz="2400" dirty="0">
                <a:latin typeface="Calibri"/>
                <a:cs typeface="Calibri"/>
              </a:rPr>
              <a:t>h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G</a:t>
            </a:r>
            <a:r>
              <a:rPr sz="2400" spc="10" dirty="0">
                <a:latin typeface="Calibri"/>
                <a:cs typeface="Calibri"/>
              </a:rPr>
              <a:t>u</a:t>
            </a:r>
            <a:r>
              <a:rPr sz="2400" spc="30" dirty="0">
                <a:latin typeface="Calibri"/>
                <a:cs typeface="Calibri"/>
              </a:rPr>
              <a:t>m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10" dirty="0">
                <a:latin typeface="Calibri"/>
                <a:cs typeface="Calibri"/>
              </a:rPr>
              <a:t>nd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229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,	</a:t>
            </a:r>
            <a:r>
              <a:rPr sz="2400" spc="30" dirty="0">
                <a:latin typeface="Calibri"/>
                <a:cs typeface="Calibri"/>
              </a:rPr>
              <a:t>A</a:t>
            </a:r>
            <a:r>
              <a:rPr sz="2400" spc="10" dirty="0">
                <a:latin typeface="Calibri"/>
                <a:cs typeface="Calibri"/>
              </a:rPr>
              <a:t>bdu</a:t>
            </a:r>
            <a:r>
              <a:rPr sz="2400" spc="-25" dirty="0">
                <a:latin typeface="Calibri"/>
                <a:cs typeface="Calibri"/>
              </a:rPr>
              <a:t>l</a:t>
            </a:r>
            <a:r>
              <a:rPr sz="2400" spc="-90" dirty="0">
                <a:latin typeface="Calibri"/>
                <a:cs typeface="Calibri"/>
              </a:rPr>
              <a:t>r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10" dirty="0">
                <a:latin typeface="Calibri"/>
                <a:cs typeface="Calibri"/>
              </a:rPr>
              <a:t>h</a:t>
            </a:r>
            <a:r>
              <a:rPr sz="2400" spc="30" dirty="0">
                <a:latin typeface="Calibri"/>
                <a:cs typeface="Calibri"/>
              </a:rPr>
              <a:t>m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30" dirty="0">
                <a:latin typeface="Calibri"/>
                <a:cs typeface="Calibri"/>
              </a:rPr>
              <a:t>A</a:t>
            </a:r>
            <a:r>
              <a:rPr sz="2400" spc="-25" dirty="0">
                <a:latin typeface="Calibri"/>
                <a:cs typeface="Calibri"/>
              </a:rPr>
              <a:t>l</a:t>
            </a:r>
            <a:r>
              <a:rPr sz="2400" spc="5" dirty="0">
                <a:latin typeface="Calibri"/>
                <a:cs typeface="Calibri"/>
              </a:rPr>
              <a:t>w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r</a:t>
            </a:r>
            <a:r>
              <a:rPr sz="2400" spc="10" dirty="0">
                <a:latin typeface="Calibri"/>
                <a:cs typeface="Calibri"/>
              </a:rPr>
              <a:t>d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460" y="361061"/>
            <a:ext cx="1492885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0" spc="20" dirty="0">
                <a:latin typeface="Calibri Light"/>
                <a:cs typeface="Calibri Light"/>
              </a:rPr>
              <a:t>Case</a:t>
            </a:r>
            <a:r>
              <a:rPr sz="4400" b="0" spc="-170" dirty="0">
                <a:latin typeface="Calibri Light"/>
                <a:cs typeface="Calibri Light"/>
              </a:rPr>
              <a:t> </a:t>
            </a:r>
            <a:r>
              <a:rPr sz="4400" b="0" spc="15" dirty="0">
                <a:latin typeface="Calibri Light"/>
                <a:cs typeface="Calibri Light"/>
              </a:rPr>
              <a:t>1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577" y="1737905"/>
            <a:ext cx="6333491" cy="4672946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54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500" spc="-10" dirty="0">
                <a:latin typeface="Calibri"/>
                <a:cs typeface="Calibri"/>
              </a:rPr>
              <a:t>3</a:t>
            </a:r>
            <a:r>
              <a:rPr sz="1500" dirty="0">
                <a:latin typeface="Calibri"/>
                <a:cs typeface="Calibri"/>
              </a:rPr>
              <a:t>3</a:t>
            </a:r>
            <a:r>
              <a:rPr sz="1500" spc="20" dirty="0">
                <a:latin typeface="Calibri"/>
                <a:cs typeface="Calibri"/>
              </a:rPr>
              <a:t> </a:t>
            </a:r>
            <a:r>
              <a:rPr sz="1500" spc="30" dirty="0">
                <a:latin typeface="Calibri"/>
                <a:cs typeface="Calibri"/>
              </a:rPr>
              <a:t>G</a:t>
            </a:r>
            <a:r>
              <a:rPr sz="1500" dirty="0">
                <a:latin typeface="Calibri"/>
                <a:cs typeface="Calibri"/>
              </a:rPr>
              <a:t>A</a:t>
            </a:r>
            <a:r>
              <a:rPr sz="1500" spc="-85" dirty="0">
                <a:latin typeface="Calibri"/>
                <a:cs typeface="Calibri"/>
              </a:rPr>
              <a:t> </a:t>
            </a:r>
            <a:r>
              <a:rPr sz="1500" spc="25" dirty="0">
                <a:latin typeface="Calibri"/>
                <a:cs typeface="Calibri"/>
              </a:rPr>
              <a:t>G</a:t>
            </a:r>
            <a:r>
              <a:rPr sz="1500" spc="-10" dirty="0">
                <a:latin typeface="Calibri"/>
                <a:cs typeface="Calibri"/>
              </a:rPr>
              <a:t>3</a:t>
            </a:r>
            <a:r>
              <a:rPr sz="1500" spc="-25" dirty="0">
                <a:latin typeface="Calibri"/>
                <a:cs typeface="Calibri"/>
              </a:rPr>
              <a:t>P</a:t>
            </a:r>
            <a:r>
              <a:rPr sz="1500" dirty="0">
                <a:latin typeface="Calibri"/>
                <a:cs typeface="Calibri"/>
              </a:rPr>
              <a:t>2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(</a:t>
            </a:r>
            <a:r>
              <a:rPr sz="1500" spc="25" dirty="0">
                <a:latin typeface="Calibri"/>
                <a:cs typeface="Calibri"/>
              </a:rPr>
              <a:t>al</a:t>
            </a:r>
            <a:r>
              <a:rPr sz="1500" dirty="0">
                <a:latin typeface="Calibri"/>
                <a:cs typeface="Calibri"/>
              </a:rPr>
              <a:t>l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spc="35" dirty="0">
                <a:latin typeface="Calibri"/>
                <a:cs typeface="Calibri"/>
              </a:rPr>
              <a:t>b</a:t>
            </a:r>
            <a:r>
              <a:rPr sz="1500" dirty="0">
                <a:latin typeface="Calibri"/>
                <a:cs typeface="Calibri"/>
              </a:rPr>
              <a:t>y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spc="-35" dirty="0">
                <a:latin typeface="Calibri"/>
                <a:cs typeface="Calibri"/>
              </a:rPr>
              <a:t>c</a:t>
            </a:r>
            <a:r>
              <a:rPr sz="1500" spc="10" dirty="0">
                <a:latin typeface="Calibri"/>
                <a:cs typeface="Calibri"/>
              </a:rPr>
              <a:t>s</a:t>
            </a:r>
            <a:r>
              <a:rPr sz="1500" dirty="0">
                <a:latin typeface="Calibri"/>
                <a:cs typeface="Calibri"/>
              </a:rPr>
              <a:t>)</a:t>
            </a:r>
            <a:endParaRPr sz="1500">
              <a:latin typeface="Calibri"/>
              <a:cs typeface="Calibri"/>
            </a:endParaRPr>
          </a:p>
          <a:p>
            <a:pPr marL="241300" indent="-229235">
              <a:lnSpc>
                <a:spcPts val="1540"/>
              </a:lnSpc>
              <a:spcBef>
                <a:spcPts val="45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500" spc="10" dirty="0">
                <a:latin typeface="Calibri"/>
                <a:cs typeface="Calibri"/>
              </a:rPr>
              <a:t>Diagnosis:</a:t>
            </a:r>
            <a:endParaRPr sz="1500">
              <a:latin typeface="Calibri"/>
              <a:cs typeface="Calibri"/>
            </a:endParaRPr>
          </a:p>
          <a:p>
            <a:pPr marL="279400">
              <a:lnSpc>
                <a:spcPts val="1540"/>
              </a:lnSpc>
            </a:pPr>
            <a:r>
              <a:rPr sz="1500" spc="-10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sz="1500" spc="35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1500" spc="25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1500" spc="3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500" spc="-35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150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500" spc="3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1500" spc="2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50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500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00" spc="35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1500" dirty="0">
                <a:solidFill>
                  <a:srgbClr val="FF0000"/>
                </a:solidFill>
                <a:latin typeface="Calibri"/>
                <a:cs typeface="Calibri"/>
              </a:rPr>
              <a:t>rev</a:t>
            </a:r>
            <a:r>
              <a:rPr sz="1500" spc="2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150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endParaRPr sz="1500">
              <a:latin typeface="Calibri"/>
              <a:cs typeface="Calibri"/>
            </a:endParaRPr>
          </a:p>
          <a:p>
            <a:pPr marL="241300" marR="238760" indent="-229235">
              <a:lnSpc>
                <a:spcPct val="66700"/>
              </a:lnSpc>
              <a:spcBef>
                <a:spcPts val="105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500" spc="10" dirty="0">
                <a:latin typeface="Calibri"/>
                <a:cs typeface="Calibri"/>
              </a:rPr>
              <a:t>Mother</a:t>
            </a:r>
            <a:r>
              <a:rPr sz="1500" spc="-114" dirty="0">
                <a:latin typeface="Calibri"/>
                <a:cs typeface="Calibri"/>
              </a:rPr>
              <a:t> </a:t>
            </a:r>
            <a:r>
              <a:rPr sz="1500" spc="10" dirty="0">
                <a:latin typeface="Calibri"/>
                <a:cs typeface="Calibri"/>
              </a:rPr>
              <a:t>is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Rh</a:t>
            </a:r>
            <a:r>
              <a:rPr sz="1500" spc="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–ve,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Father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spc="10" dirty="0">
                <a:latin typeface="Calibri"/>
                <a:cs typeface="Calibri"/>
              </a:rPr>
              <a:t>is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Rh </a:t>
            </a:r>
            <a:r>
              <a:rPr sz="1500" spc="-5" dirty="0">
                <a:latin typeface="Calibri"/>
                <a:cs typeface="Calibri"/>
              </a:rPr>
              <a:t>+ve,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spc="-20" dirty="0">
                <a:latin typeface="Calibri"/>
                <a:cs typeface="Calibri"/>
              </a:rPr>
              <a:t>Hb</a:t>
            </a:r>
            <a:r>
              <a:rPr sz="1500" spc="9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8.5,</a:t>
            </a:r>
            <a:r>
              <a:rPr sz="1500" spc="40" dirty="0">
                <a:latin typeface="Calibri"/>
                <a:cs typeface="Calibri"/>
              </a:rPr>
              <a:t> </a:t>
            </a:r>
            <a:r>
              <a:rPr sz="1500" spc="15" dirty="0">
                <a:latin typeface="Calibri"/>
                <a:cs typeface="Calibri"/>
              </a:rPr>
              <a:t>What</a:t>
            </a:r>
            <a:r>
              <a:rPr sz="1500" spc="-95" dirty="0">
                <a:latin typeface="Calibri"/>
                <a:cs typeface="Calibri"/>
              </a:rPr>
              <a:t> </a:t>
            </a:r>
            <a:r>
              <a:rPr sz="1500" spc="10" dirty="0">
                <a:latin typeface="Calibri"/>
                <a:cs typeface="Calibri"/>
              </a:rPr>
              <a:t>essential</a:t>
            </a:r>
            <a:r>
              <a:rPr sz="1500" spc="-80" dirty="0">
                <a:latin typeface="Calibri"/>
                <a:cs typeface="Calibri"/>
              </a:rPr>
              <a:t> </a:t>
            </a:r>
            <a:r>
              <a:rPr sz="1500" spc="15" dirty="0">
                <a:latin typeface="Calibri"/>
                <a:cs typeface="Calibri"/>
              </a:rPr>
              <a:t>lab</a:t>
            </a:r>
            <a:r>
              <a:rPr sz="1500" spc="-80" dirty="0">
                <a:latin typeface="Calibri"/>
                <a:cs typeface="Calibri"/>
              </a:rPr>
              <a:t> </a:t>
            </a:r>
            <a:r>
              <a:rPr sz="1500" spc="5" dirty="0">
                <a:latin typeface="Calibri"/>
                <a:cs typeface="Calibri"/>
              </a:rPr>
              <a:t>test</a:t>
            </a:r>
            <a:r>
              <a:rPr sz="1500" spc="-90" dirty="0">
                <a:latin typeface="Calibri"/>
                <a:cs typeface="Calibri"/>
              </a:rPr>
              <a:t> </a:t>
            </a:r>
            <a:r>
              <a:rPr sz="1500" spc="5" dirty="0">
                <a:latin typeface="Calibri"/>
                <a:cs typeface="Calibri"/>
              </a:rPr>
              <a:t>you</a:t>
            </a:r>
            <a:r>
              <a:rPr sz="1500" spc="-75" dirty="0">
                <a:latin typeface="Calibri"/>
                <a:cs typeface="Calibri"/>
              </a:rPr>
              <a:t> </a:t>
            </a:r>
            <a:r>
              <a:rPr sz="1500" spc="10" dirty="0">
                <a:latin typeface="Calibri"/>
                <a:cs typeface="Calibri"/>
              </a:rPr>
              <a:t>must </a:t>
            </a:r>
            <a:r>
              <a:rPr sz="1500" spc="-325" dirty="0">
                <a:latin typeface="Calibri"/>
                <a:cs typeface="Calibri"/>
              </a:rPr>
              <a:t> </a:t>
            </a:r>
            <a:r>
              <a:rPr sz="1500" spc="20" dirty="0">
                <a:latin typeface="Calibri"/>
                <a:cs typeface="Calibri"/>
              </a:rPr>
              <a:t>do?</a:t>
            </a:r>
            <a:endParaRPr sz="1500">
              <a:latin typeface="Calibri"/>
              <a:cs typeface="Calibri"/>
            </a:endParaRPr>
          </a:p>
          <a:p>
            <a:pPr marL="241300">
              <a:lnSpc>
                <a:spcPts val="1275"/>
              </a:lnSpc>
            </a:pPr>
            <a:r>
              <a:rPr sz="1500" spc="-10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sz="1500" spc="2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500" spc="3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1500" spc="1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500" spc="3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1500" spc="-10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sz="1500" spc="-25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1500" spc="-10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sz="1500" spc="2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500" spc="3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1500" spc="1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500" spc="2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1500" spc="30" dirty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sz="1500" spc="-4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500" spc="30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1500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1500" spc="-1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00" spc="1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500" spc="2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1500" spc="1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500" dirty="0">
                <a:solidFill>
                  <a:srgbClr val="FF0000"/>
                </a:solidFill>
                <a:latin typeface="Calibri"/>
                <a:cs typeface="Calibri"/>
              </a:rPr>
              <a:t>er</a:t>
            </a:r>
            <a:r>
              <a:rPr sz="1500" spc="-11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00" spc="3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50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1500" spc="-11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00" spc="2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1500" spc="30" dirty="0">
                <a:solidFill>
                  <a:srgbClr val="FF0000"/>
                </a:solidFill>
                <a:latin typeface="Calibri"/>
                <a:cs typeface="Calibri"/>
              </a:rPr>
              <a:t>nd</a:t>
            </a:r>
            <a:r>
              <a:rPr sz="1500" spc="2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1500" dirty="0">
                <a:solidFill>
                  <a:srgbClr val="FF0000"/>
                </a:solidFill>
                <a:latin typeface="Calibri"/>
                <a:cs typeface="Calibri"/>
              </a:rPr>
              <a:t>re</a:t>
            </a:r>
            <a:r>
              <a:rPr sz="1500" spc="-35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150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500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00" spc="-40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1500" spc="30" dirty="0">
                <a:solidFill>
                  <a:srgbClr val="FF0000"/>
                </a:solidFill>
                <a:latin typeface="Calibri"/>
                <a:cs typeface="Calibri"/>
              </a:rPr>
              <a:t>oo</a:t>
            </a:r>
            <a:r>
              <a:rPr sz="1500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1500" spc="35" dirty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sz="150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1500" spc="-1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00" spc="1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50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500" spc="1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150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500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00" spc="-25" dirty="0">
                <a:solidFill>
                  <a:srgbClr val="FF0000"/>
                </a:solidFill>
                <a:latin typeface="Calibri"/>
                <a:cs typeface="Calibri"/>
              </a:rPr>
              <a:t>?</a:t>
            </a:r>
            <a:r>
              <a:rPr sz="1500" dirty="0">
                <a:solidFill>
                  <a:srgbClr val="FF0000"/>
                </a:solidFill>
                <a:latin typeface="Calibri"/>
                <a:cs typeface="Calibri"/>
              </a:rPr>
              <a:t>?</a:t>
            </a:r>
            <a:endParaRPr sz="1500">
              <a:latin typeface="Calibri"/>
              <a:cs typeface="Calibri"/>
            </a:endParaRPr>
          </a:p>
          <a:p>
            <a:pPr marL="241300" indent="-229235">
              <a:lnSpc>
                <a:spcPts val="1540"/>
              </a:lnSpc>
              <a:spcBef>
                <a:spcPts val="45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500" spc="10" dirty="0">
                <a:latin typeface="Calibri"/>
                <a:cs typeface="Calibri"/>
              </a:rPr>
              <a:t>W</a:t>
            </a:r>
            <a:r>
              <a:rPr sz="1500" spc="30" dirty="0">
                <a:latin typeface="Calibri"/>
                <a:cs typeface="Calibri"/>
              </a:rPr>
              <a:t>h</a:t>
            </a:r>
            <a:r>
              <a:rPr sz="1500" spc="25" dirty="0">
                <a:latin typeface="Calibri"/>
                <a:cs typeface="Calibri"/>
              </a:rPr>
              <a:t>a</a:t>
            </a:r>
            <a:r>
              <a:rPr sz="1500" dirty="0">
                <a:latin typeface="Calibri"/>
                <a:cs typeface="Calibri"/>
              </a:rPr>
              <a:t>t</a:t>
            </a:r>
            <a:r>
              <a:rPr sz="1500" spc="-95" dirty="0">
                <a:latin typeface="Calibri"/>
                <a:cs typeface="Calibri"/>
              </a:rPr>
              <a:t> </a:t>
            </a:r>
            <a:r>
              <a:rPr sz="1500" spc="25" dirty="0">
                <a:latin typeface="Calibri"/>
                <a:cs typeface="Calibri"/>
              </a:rPr>
              <a:t>a</a:t>
            </a:r>
            <a:r>
              <a:rPr sz="1500" spc="10" dirty="0">
                <a:latin typeface="Calibri"/>
                <a:cs typeface="Calibri"/>
              </a:rPr>
              <a:t>ss</a:t>
            </a:r>
            <a:r>
              <a:rPr sz="1500" spc="30" dirty="0">
                <a:latin typeface="Calibri"/>
                <a:cs typeface="Calibri"/>
              </a:rPr>
              <a:t>o</a:t>
            </a:r>
            <a:r>
              <a:rPr sz="1500" spc="-40" dirty="0">
                <a:latin typeface="Calibri"/>
                <a:cs typeface="Calibri"/>
              </a:rPr>
              <a:t>c</a:t>
            </a:r>
            <a:r>
              <a:rPr sz="1500" spc="25" dirty="0">
                <a:latin typeface="Calibri"/>
                <a:cs typeface="Calibri"/>
              </a:rPr>
              <a:t>ia</a:t>
            </a:r>
            <a:r>
              <a:rPr sz="1500" spc="15" dirty="0">
                <a:latin typeface="Calibri"/>
                <a:cs typeface="Calibri"/>
              </a:rPr>
              <a:t>t</a:t>
            </a:r>
            <a:r>
              <a:rPr sz="1500" dirty="0">
                <a:latin typeface="Calibri"/>
                <a:cs typeface="Calibri"/>
              </a:rPr>
              <a:t>ed</a:t>
            </a:r>
            <a:r>
              <a:rPr sz="1500" spc="-80" dirty="0">
                <a:latin typeface="Calibri"/>
                <a:cs typeface="Calibri"/>
              </a:rPr>
              <a:t> </a:t>
            </a:r>
            <a:r>
              <a:rPr sz="1500" spc="-40" dirty="0">
                <a:latin typeface="Calibri"/>
                <a:cs typeface="Calibri"/>
              </a:rPr>
              <a:t>c</a:t>
            </a:r>
            <a:r>
              <a:rPr sz="1500" spc="30" dirty="0">
                <a:latin typeface="Calibri"/>
                <a:cs typeface="Calibri"/>
              </a:rPr>
              <a:t>ond</a:t>
            </a:r>
            <a:r>
              <a:rPr sz="1500" spc="25" dirty="0">
                <a:latin typeface="Calibri"/>
                <a:cs typeface="Calibri"/>
              </a:rPr>
              <a:t>i</a:t>
            </a:r>
            <a:r>
              <a:rPr sz="1500" spc="15" dirty="0">
                <a:latin typeface="Calibri"/>
                <a:cs typeface="Calibri"/>
              </a:rPr>
              <a:t>t</a:t>
            </a:r>
            <a:r>
              <a:rPr sz="1500" spc="-45" dirty="0">
                <a:latin typeface="Calibri"/>
                <a:cs typeface="Calibri"/>
              </a:rPr>
              <a:t>i</a:t>
            </a:r>
            <a:r>
              <a:rPr sz="1500" spc="30" dirty="0">
                <a:latin typeface="Calibri"/>
                <a:cs typeface="Calibri"/>
              </a:rPr>
              <a:t>o</a:t>
            </a:r>
            <a:r>
              <a:rPr sz="1500" dirty="0">
                <a:latin typeface="Calibri"/>
                <a:cs typeface="Calibri"/>
              </a:rPr>
              <a:t>n</a:t>
            </a:r>
            <a:r>
              <a:rPr sz="1500" spc="-15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y</a:t>
            </a:r>
            <a:r>
              <a:rPr sz="1500" spc="30" dirty="0">
                <a:latin typeface="Calibri"/>
                <a:cs typeface="Calibri"/>
              </a:rPr>
              <a:t>o</a:t>
            </a:r>
            <a:r>
              <a:rPr sz="1500" dirty="0">
                <a:latin typeface="Calibri"/>
                <a:cs typeface="Calibri"/>
              </a:rPr>
              <a:t>u</a:t>
            </a:r>
            <a:r>
              <a:rPr sz="1500" spc="-8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m</a:t>
            </a:r>
            <a:r>
              <a:rPr sz="1500" spc="30" dirty="0">
                <a:latin typeface="Calibri"/>
                <a:cs typeface="Calibri"/>
              </a:rPr>
              <a:t>u</a:t>
            </a:r>
            <a:r>
              <a:rPr sz="1500" spc="10" dirty="0">
                <a:latin typeface="Calibri"/>
                <a:cs typeface="Calibri"/>
              </a:rPr>
              <a:t>s</a:t>
            </a:r>
            <a:r>
              <a:rPr sz="1500" dirty="0">
                <a:latin typeface="Calibri"/>
                <a:cs typeface="Calibri"/>
              </a:rPr>
              <a:t>t</a:t>
            </a:r>
            <a:r>
              <a:rPr sz="1500" spc="-95" dirty="0">
                <a:latin typeface="Calibri"/>
                <a:cs typeface="Calibri"/>
              </a:rPr>
              <a:t> </a:t>
            </a:r>
            <a:r>
              <a:rPr sz="1500" spc="-40" dirty="0">
                <a:latin typeface="Calibri"/>
                <a:cs typeface="Calibri"/>
              </a:rPr>
              <a:t>c</a:t>
            </a:r>
            <a:r>
              <a:rPr sz="1500" spc="30" dirty="0">
                <a:latin typeface="Calibri"/>
                <a:cs typeface="Calibri"/>
              </a:rPr>
              <a:t>h</a:t>
            </a:r>
            <a:r>
              <a:rPr sz="1500" dirty="0">
                <a:latin typeface="Calibri"/>
                <a:cs typeface="Calibri"/>
              </a:rPr>
              <a:t>e</a:t>
            </a:r>
            <a:r>
              <a:rPr sz="1500" spc="-35" dirty="0">
                <a:latin typeface="Calibri"/>
                <a:cs typeface="Calibri"/>
              </a:rPr>
              <a:t>c</a:t>
            </a:r>
            <a:r>
              <a:rPr sz="1500" spc="-10" dirty="0">
                <a:latin typeface="Calibri"/>
                <a:cs typeface="Calibri"/>
              </a:rPr>
              <a:t>k</a:t>
            </a:r>
            <a:r>
              <a:rPr sz="1500" dirty="0">
                <a:latin typeface="Calibri"/>
                <a:cs typeface="Calibri"/>
              </a:rPr>
              <a:t>?</a:t>
            </a:r>
            <a:endParaRPr sz="1500">
              <a:latin typeface="Calibri"/>
              <a:cs typeface="Calibri"/>
            </a:endParaRPr>
          </a:p>
          <a:p>
            <a:pPr marL="241300">
              <a:lnSpc>
                <a:spcPts val="1540"/>
              </a:lnSpc>
            </a:pPr>
            <a:r>
              <a:rPr sz="1500" spc="-10" dirty="0">
                <a:solidFill>
                  <a:srgbClr val="FF0000"/>
                </a:solidFill>
                <a:latin typeface="Calibri"/>
                <a:cs typeface="Calibri"/>
              </a:rPr>
              <a:t>-M</a:t>
            </a:r>
            <a:r>
              <a:rPr sz="1500" spc="3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50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1500" spc="35" dirty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sz="1500" spc="2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1500" spc="30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1500" spc="25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1500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1500" spc="-1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00" spc="2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500" spc="30" dirty="0">
                <a:solidFill>
                  <a:srgbClr val="FF0000"/>
                </a:solidFill>
                <a:latin typeface="Calibri"/>
                <a:cs typeface="Calibri"/>
              </a:rPr>
              <a:t>dh</a:t>
            </a:r>
            <a:r>
              <a:rPr sz="1500" dirty="0">
                <a:solidFill>
                  <a:srgbClr val="FF0000"/>
                </a:solidFill>
                <a:latin typeface="Calibri"/>
                <a:cs typeface="Calibri"/>
              </a:rPr>
              <a:t>ere</a:t>
            </a:r>
            <a:r>
              <a:rPr sz="1500" spc="3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150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500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00" spc="30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1500" spc="25" dirty="0">
                <a:solidFill>
                  <a:srgbClr val="FF0000"/>
                </a:solidFill>
                <a:latin typeface="Calibri"/>
                <a:cs typeface="Calibri"/>
              </a:rPr>
              <a:t>la</a:t>
            </a:r>
            <a:r>
              <a:rPr sz="1500" spc="-40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150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500" spc="3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1500" spc="-5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50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500" spc="-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FF0000"/>
                </a:solidFill>
                <a:latin typeface="Calibri"/>
                <a:cs typeface="Calibri"/>
              </a:rPr>
              <a:t>(</a:t>
            </a:r>
            <a:r>
              <a:rPr sz="1500" spc="2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500" spc="-40" dirty="0">
                <a:solidFill>
                  <a:srgbClr val="FF0000"/>
                </a:solidFill>
                <a:latin typeface="Calibri"/>
                <a:cs typeface="Calibri"/>
              </a:rPr>
              <a:t>cc</a:t>
            </a:r>
            <a:r>
              <a:rPr sz="1500" dirty="0">
                <a:solidFill>
                  <a:srgbClr val="FF0000"/>
                </a:solidFill>
                <a:latin typeface="Calibri"/>
                <a:cs typeface="Calibri"/>
              </a:rPr>
              <a:t>re</a:t>
            </a:r>
            <a:r>
              <a:rPr sz="1500" spc="2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500" dirty="0">
                <a:solidFill>
                  <a:srgbClr val="FF0000"/>
                </a:solidFill>
                <a:latin typeface="Calibri"/>
                <a:cs typeface="Calibri"/>
              </a:rPr>
              <a:t>e)</a:t>
            </a:r>
            <a:endParaRPr sz="1500">
              <a:latin typeface="Calibri"/>
              <a:cs typeface="Calibri"/>
            </a:endParaRPr>
          </a:p>
          <a:p>
            <a:pPr marL="241300" marR="918210" indent="-229235">
              <a:lnSpc>
                <a:spcPct val="70900"/>
              </a:lnSpc>
              <a:spcBef>
                <a:spcPts val="97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500" dirty="0">
                <a:latin typeface="Calibri"/>
                <a:cs typeface="Calibri"/>
              </a:rPr>
              <a:t>If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spc="15" dirty="0">
                <a:latin typeface="Calibri"/>
                <a:cs typeface="Calibri"/>
              </a:rPr>
              <a:t>the</a:t>
            </a:r>
            <a:r>
              <a:rPr sz="1500" spc="-110" dirty="0">
                <a:latin typeface="Calibri"/>
                <a:cs typeface="Calibri"/>
              </a:rPr>
              <a:t> </a:t>
            </a:r>
            <a:r>
              <a:rPr sz="1500" spc="15" dirty="0">
                <a:latin typeface="Calibri"/>
                <a:cs typeface="Calibri"/>
              </a:rPr>
              <a:t>bleeding</a:t>
            </a:r>
            <a:r>
              <a:rPr sz="1500" spc="-145" dirty="0">
                <a:latin typeface="Calibri"/>
                <a:cs typeface="Calibri"/>
              </a:rPr>
              <a:t> </a:t>
            </a:r>
            <a:r>
              <a:rPr sz="1500" spc="15" dirty="0">
                <a:latin typeface="Calibri"/>
                <a:cs typeface="Calibri"/>
              </a:rPr>
              <a:t>have</a:t>
            </a:r>
            <a:r>
              <a:rPr sz="1500" spc="-114" dirty="0">
                <a:latin typeface="Calibri"/>
                <a:cs typeface="Calibri"/>
              </a:rPr>
              <a:t> </a:t>
            </a:r>
            <a:r>
              <a:rPr sz="1500" spc="15" dirty="0">
                <a:latin typeface="Calibri"/>
                <a:cs typeface="Calibri"/>
              </a:rPr>
              <a:t>stopped,</a:t>
            </a:r>
            <a:r>
              <a:rPr sz="1500" spc="-110" dirty="0">
                <a:latin typeface="Calibri"/>
                <a:cs typeface="Calibri"/>
              </a:rPr>
              <a:t> </a:t>
            </a:r>
            <a:r>
              <a:rPr sz="1500" spc="15" dirty="0">
                <a:latin typeface="Calibri"/>
                <a:cs typeface="Calibri"/>
              </a:rPr>
              <a:t>and</a:t>
            </a:r>
            <a:r>
              <a:rPr sz="1500" spc="-70" dirty="0">
                <a:latin typeface="Calibri"/>
                <a:cs typeface="Calibri"/>
              </a:rPr>
              <a:t> </a:t>
            </a:r>
            <a:r>
              <a:rPr sz="1500" spc="15" dirty="0">
                <a:latin typeface="Calibri"/>
                <a:cs typeface="Calibri"/>
              </a:rPr>
              <a:t>the</a:t>
            </a:r>
            <a:r>
              <a:rPr sz="1500" spc="-110" dirty="0">
                <a:latin typeface="Calibri"/>
                <a:cs typeface="Calibri"/>
              </a:rPr>
              <a:t> </a:t>
            </a:r>
            <a:r>
              <a:rPr sz="1500" spc="15" dirty="0">
                <a:latin typeface="Calibri"/>
                <a:cs typeface="Calibri"/>
              </a:rPr>
              <a:t>patient</a:t>
            </a:r>
            <a:r>
              <a:rPr sz="1500" spc="-165" dirty="0">
                <a:latin typeface="Calibri"/>
                <a:cs typeface="Calibri"/>
              </a:rPr>
              <a:t> </a:t>
            </a:r>
            <a:r>
              <a:rPr sz="1500" spc="10" dirty="0">
                <a:latin typeface="Calibri"/>
                <a:cs typeface="Calibri"/>
              </a:rPr>
              <a:t>is</a:t>
            </a:r>
            <a:r>
              <a:rPr sz="1500" spc="-100" dirty="0">
                <a:latin typeface="Calibri"/>
                <a:cs typeface="Calibri"/>
              </a:rPr>
              <a:t> </a:t>
            </a:r>
            <a:r>
              <a:rPr sz="1500" spc="15" dirty="0">
                <a:latin typeface="Calibri"/>
                <a:cs typeface="Calibri"/>
              </a:rPr>
              <a:t>stable,</a:t>
            </a:r>
            <a:r>
              <a:rPr sz="1500" spc="-110" dirty="0">
                <a:latin typeface="Calibri"/>
                <a:cs typeface="Calibri"/>
              </a:rPr>
              <a:t> </a:t>
            </a:r>
            <a:r>
              <a:rPr sz="1500" spc="20" dirty="0">
                <a:latin typeface="Calibri"/>
                <a:cs typeface="Calibri"/>
              </a:rPr>
              <a:t>what’s</a:t>
            </a:r>
            <a:r>
              <a:rPr sz="1500" spc="-100" dirty="0">
                <a:latin typeface="Calibri"/>
                <a:cs typeface="Calibri"/>
              </a:rPr>
              <a:t> </a:t>
            </a:r>
            <a:r>
              <a:rPr sz="1500" spc="10" dirty="0">
                <a:latin typeface="Calibri"/>
                <a:cs typeface="Calibri"/>
              </a:rPr>
              <a:t>your </a:t>
            </a:r>
            <a:r>
              <a:rPr sz="1500" spc="-325" dirty="0">
                <a:latin typeface="Calibri"/>
                <a:cs typeface="Calibri"/>
              </a:rPr>
              <a:t> </a:t>
            </a:r>
            <a:r>
              <a:rPr sz="1500" spc="10" dirty="0">
                <a:latin typeface="Calibri"/>
                <a:cs typeface="Calibri"/>
              </a:rPr>
              <a:t>management?</a:t>
            </a:r>
            <a:endParaRPr sz="1500">
              <a:latin typeface="Calibri"/>
              <a:cs typeface="Calibri"/>
            </a:endParaRPr>
          </a:p>
          <a:p>
            <a:pPr marL="641985" lvl="1" indent="-172085">
              <a:lnSpc>
                <a:spcPts val="1275"/>
              </a:lnSpc>
              <a:spcBef>
                <a:spcPts val="105"/>
              </a:spcBef>
              <a:buAutoNum type="arabicPlain"/>
              <a:tabLst>
                <a:tab pos="641985" algn="l"/>
              </a:tabLst>
            </a:pPr>
            <a:r>
              <a:rPr sz="1250" spc="20" dirty="0">
                <a:solidFill>
                  <a:srgbClr val="FF0000"/>
                </a:solidFill>
                <a:latin typeface="Calibri"/>
                <a:cs typeface="Calibri"/>
              </a:rPr>
              <a:t>Symptomatic</a:t>
            </a:r>
            <a:r>
              <a:rPr sz="125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50" spc="5" dirty="0">
                <a:solidFill>
                  <a:srgbClr val="FF0000"/>
                </a:solidFill>
                <a:latin typeface="Calibri"/>
                <a:cs typeface="Calibri"/>
              </a:rPr>
              <a:t>women</a:t>
            </a:r>
            <a:r>
              <a:rPr sz="1250" spc="1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FF0000"/>
                </a:solidFill>
                <a:latin typeface="Calibri"/>
                <a:cs typeface="Calibri"/>
              </a:rPr>
              <a:t>often</a:t>
            </a:r>
            <a:r>
              <a:rPr sz="1250" spc="1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50" spc="5" dirty="0">
                <a:solidFill>
                  <a:srgbClr val="FF0000"/>
                </a:solidFill>
                <a:latin typeface="Calibri"/>
                <a:cs typeface="Calibri"/>
              </a:rPr>
              <a:t>remain</a:t>
            </a:r>
            <a:r>
              <a:rPr sz="1250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50" spc="10" dirty="0">
                <a:solidFill>
                  <a:srgbClr val="FF0000"/>
                </a:solidFill>
                <a:latin typeface="Calibri"/>
                <a:cs typeface="Calibri"/>
              </a:rPr>
              <a:t>hospitalized</a:t>
            </a:r>
            <a:r>
              <a:rPr sz="1250" spc="1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50" spc="5" dirty="0">
                <a:solidFill>
                  <a:srgbClr val="FF0000"/>
                </a:solidFill>
                <a:latin typeface="Calibri"/>
                <a:cs typeface="Calibri"/>
              </a:rPr>
              <a:t>from</a:t>
            </a:r>
            <a:r>
              <a:rPr sz="1250" spc="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50" spc="5" dirty="0">
                <a:solidFill>
                  <a:srgbClr val="FF0000"/>
                </a:solidFill>
                <a:latin typeface="Calibri"/>
                <a:cs typeface="Calibri"/>
              </a:rPr>
              <a:t>their</a:t>
            </a:r>
            <a:r>
              <a:rPr sz="1250" spc="1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50" spc="10" dirty="0">
                <a:solidFill>
                  <a:srgbClr val="FF0000"/>
                </a:solidFill>
                <a:latin typeface="Calibri"/>
                <a:cs typeface="Calibri"/>
              </a:rPr>
              <a:t>initial</a:t>
            </a:r>
            <a:r>
              <a:rPr sz="1250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FF0000"/>
                </a:solidFill>
                <a:latin typeface="Calibri"/>
                <a:cs typeface="Calibri"/>
              </a:rPr>
              <a:t>bleeding</a:t>
            </a:r>
            <a:r>
              <a:rPr sz="1250" spc="1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50" spc="5" dirty="0">
                <a:solidFill>
                  <a:srgbClr val="FF0000"/>
                </a:solidFill>
                <a:latin typeface="Calibri"/>
                <a:cs typeface="Calibri"/>
              </a:rPr>
              <a:t>episode</a:t>
            </a:r>
            <a:endParaRPr sz="1250">
              <a:latin typeface="Calibri"/>
              <a:cs typeface="Calibri"/>
            </a:endParaRPr>
          </a:p>
          <a:p>
            <a:pPr marL="469900">
              <a:lnSpc>
                <a:spcPts val="1275"/>
              </a:lnSpc>
            </a:pPr>
            <a:r>
              <a:rPr sz="1250" spc="15" dirty="0">
                <a:solidFill>
                  <a:srgbClr val="FF0000"/>
                </a:solidFill>
                <a:latin typeface="Calibri"/>
                <a:cs typeface="Calibri"/>
              </a:rPr>
              <a:t>until</a:t>
            </a:r>
            <a:r>
              <a:rPr sz="125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FF0000"/>
                </a:solidFill>
                <a:latin typeface="Calibri"/>
                <a:cs typeface="Calibri"/>
              </a:rPr>
              <a:t>delivery.</a:t>
            </a:r>
            <a:endParaRPr sz="1250">
              <a:latin typeface="Calibri"/>
              <a:cs typeface="Calibri"/>
            </a:endParaRPr>
          </a:p>
          <a:p>
            <a:pPr marL="641985" lvl="1" indent="-172085">
              <a:lnSpc>
                <a:spcPct val="100000"/>
              </a:lnSpc>
              <a:spcBef>
                <a:spcPts val="150"/>
              </a:spcBef>
              <a:buAutoNum type="arabicPlain" startAt="2"/>
              <a:tabLst>
                <a:tab pos="641985" algn="l"/>
              </a:tabLst>
            </a:pPr>
            <a:r>
              <a:rPr sz="1250" spc="5" dirty="0">
                <a:solidFill>
                  <a:srgbClr val="FF0000"/>
                </a:solidFill>
                <a:latin typeface="Calibri"/>
                <a:cs typeface="Calibri"/>
              </a:rPr>
              <a:t>Correction</a:t>
            </a:r>
            <a:r>
              <a:rPr sz="1250" spc="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50" spc="5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1250" spc="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50" spc="5" dirty="0">
                <a:solidFill>
                  <a:srgbClr val="FF0000"/>
                </a:solidFill>
                <a:latin typeface="Calibri"/>
                <a:cs typeface="Calibri"/>
              </a:rPr>
              <a:t>anemia.</a:t>
            </a:r>
            <a:endParaRPr sz="1250">
              <a:latin typeface="Calibri"/>
              <a:cs typeface="Calibri"/>
            </a:endParaRPr>
          </a:p>
          <a:p>
            <a:pPr marL="641985" lvl="1" indent="-172085">
              <a:lnSpc>
                <a:spcPct val="100000"/>
              </a:lnSpc>
              <a:spcBef>
                <a:spcPts val="75"/>
              </a:spcBef>
              <a:buAutoNum type="arabicPlain" startAt="2"/>
              <a:tabLst>
                <a:tab pos="641985" algn="l"/>
              </a:tabLst>
            </a:pPr>
            <a:r>
              <a:rPr sz="1250" spc="10" dirty="0">
                <a:solidFill>
                  <a:srgbClr val="FF0000"/>
                </a:solidFill>
                <a:latin typeface="Calibri"/>
                <a:cs typeface="Calibri"/>
              </a:rPr>
              <a:t>4</a:t>
            </a:r>
            <a:r>
              <a:rPr sz="1250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50" spc="5" dirty="0">
                <a:solidFill>
                  <a:srgbClr val="FF0000"/>
                </a:solidFill>
                <a:latin typeface="Calibri"/>
                <a:cs typeface="Calibri"/>
              </a:rPr>
              <a:t>unites</a:t>
            </a:r>
            <a:r>
              <a:rPr sz="1250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50" spc="5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1250" spc="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FF0000"/>
                </a:solidFill>
                <a:latin typeface="Calibri"/>
                <a:cs typeface="Calibri"/>
              </a:rPr>
              <a:t>PRBCs</a:t>
            </a:r>
            <a:r>
              <a:rPr sz="1250" spc="1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50" spc="15" dirty="0">
                <a:solidFill>
                  <a:srgbClr val="FF0000"/>
                </a:solidFill>
                <a:latin typeface="Calibri"/>
                <a:cs typeface="Calibri"/>
              </a:rPr>
              <a:t>should </a:t>
            </a:r>
            <a:r>
              <a:rPr sz="1250" spc="10" dirty="0">
                <a:solidFill>
                  <a:srgbClr val="FF0000"/>
                </a:solidFill>
                <a:latin typeface="Calibri"/>
                <a:cs typeface="Calibri"/>
              </a:rPr>
              <a:t>be</a:t>
            </a:r>
            <a:r>
              <a:rPr sz="1250" spc="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50" spc="5" dirty="0">
                <a:solidFill>
                  <a:srgbClr val="FF0000"/>
                </a:solidFill>
                <a:latin typeface="Calibri"/>
                <a:cs typeface="Calibri"/>
              </a:rPr>
              <a:t>available.</a:t>
            </a:r>
            <a:endParaRPr sz="1250">
              <a:latin typeface="Calibri"/>
              <a:cs typeface="Calibri"/>
            </a:endParaRPr>
          </a:p>
          <a:p>
            <a:pPr marL="469900" marR="2231390" lvl="1">
              <a:lnSpc>
                <a:spcPts val="1580"/>
              </a:lnSpc>
              <a:spcBef>
                <a:spcPts val="65"/>
              </a:spcBef>
              <a:buAutoNum type="arabicPlain" startAt="2"/>
              <a:tabLst>
                <a:tab pos="641985" algn="l"/>
              </a:tabLst>
            </a:pPr>
            <a:r>
              <a:rPr sz="1250" spc="15" dirty="0">
                <a:solidFill>
                  <a:srgbClr val="FF0000"/>
                </a:solidFill>
                <a:latin typeface="Calibri"/>
                <a:cs typeface="Calibri"/>
              </a:rPr>
              <a:t>Anti-D</a:t>
            </a:r>
            <a:r>
              <a:rPr sz="1250" spc="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50" spc="20" dirty="0">
                <a:solidFill>
                  <a:srgbClr val="FF0000"/>
                </a:solidFill>
                <a:latin typeface="Calibri"/>
                <a:cs typeface="Calibri"/>
              </a:rPr>
              <a:t>immune</a:t>
            </a:r>
            <a:r>
              <a:rPr sz="1250" spc="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50" spc="10" dirty="0">
                <a:solidFill>
                  <a:srgbClr val="FF0000"/>
                </a:solidFill>
                <a:latin typeface="Calibri"/>
                <a:cs typeface="Calibri"/>
              </a:rPr>
              <a:t>globulin</a:t>
            </a:r>
            <a:r>
              <a:rPr sz="1250" spc="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FF0000"/>
                </a:solidFill>
                <a:latin typeface="Calibri"/>
                <a:cs typeface="Calibri"/>
              </a:rPr>
              <a:t>for</a:t>
            </a:r>
            <a:r>
              <a:rPr sz="125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50" spc="5" dirty="0">
                <a:solidFill>
                  <a:srgbClr val="FF0000"/>
                </a:solidFill>
                <a:latin typeface="Calibri"/>
                <a:cs typeface="Calibri"/>
              </a:rPr>
              <a:t>Rh(D)-negative</a:t>
            </a:r>
            <a:r>
              <a:rPr sz="1250" spc="1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50" spc="10" dirty="0">
                <a:solidFill>
                  <a:srgbClr val="FF0000"/>
                </a:solidFill>
                <a:latin typeface="Calibri"/>
                <a:cs typeface="Calibri"/>
              </a:rPr>
              <a:t>women. </a:t>
            </a:r>
            <a:r>
              <a:rPr sz="1250" spc="-2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50" spc="25" dirty="0">
                <a:solidFill>
                  <a:srgbClr val="FF0000"/>
                </a:solidFill>
                <a:latin typeface="Calibri"/>
                <a:cs typeface="Calibri"/>
              </a:rPr>
              <a:t>5-</a:t>
            </a:r>
            <a:r>
              <a:rPr sz="12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50" spc="5" dirty="0">
                <a:solidFill>
                  <a:srgbClr val="FF0000"/>
                </a:solidFill>
                <a:latin typeface="Calibri"/>
                <a:cs typeface="Calibri"/>
              </a:rPr>
              <a:t>Schedule</a:t>
            </a:r>
            <a:r>
              <a:rPr sz="1250" spc="1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50" spc="-5" dirty="0">
                <a:solidFill>
                  <a:srgbClr val="FF0000"/>
                </a:solidFill>
                <a:latin typeface="Calibri"/>
                <a:cs typeface="Calibri"/>
              </a:rPr>
              <a:t>cesarean</a:t>
            </a:r>
            <a:r>
              <a:rPr sz="1250" spc="1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50" spc="5" dirty="0">
                <a:solidFill>
                  <a:srgbClr val="FF0000"/>
                </a:solidFill>
                <a:latin typeface="Calibri"/>
                <a:cs typeface="Calibri"/>
              </a:rPr>
              <a:t>section</a:t>
            </a:r>
            <a:r>
              <a:rPr sz="1250" spc="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FF0000"/>
                </a:solidFill>
                <a:latin typeface="Calibri"/>
                <a:cs typeface="Calibri"/>
              </a:rPr>
              <a:t>at</a:t>
            </a:r>
            <a:r>
              <a:rPr sz="1250" spc="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50" spc="25" dirty="0">
                <a:solidFill>
                  <a:srgbClr val="FF0000"/>
                </a:solidFill>
                <a:latin typeface="Calibri"/>
                <a:cs typeface="Calibri"/>
              </a:rPr>
              <a:t>37</a:t>
            </a:r>
            <a:r>
              <a:rPr sz="1250" spc="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FF0000"/>
                </a:solidFill>
                <a:latin typeface="Calibri"/>
                <a:cs typeface="Calibri"/>
              </a:rPr>
              <a:t>weeks.</a:t>
            </a:r>
            <a:endParaRPr sz="1250">
              <a:latin typeface="Calibri"/>
              <a:cs typeface="Calibri"/>
            </a:endParaRPr>
          </a:p>
          <a:p>
            <a:pPr marL="241300" indent="-229235">
              <a:lnSpc>
                <a:spcPts val="1540"/>
              </a:lnSpc>
              <a:spcBef>
                <a:spcPts val="434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500" spc="10" dirty="0">
                <a:latin typeface="Calibri"/>
                <a:cs typeface="Calibri"/>
              </a:rPr>
              <a:t>W</a:t>
            </a:r>
            <a:r>
              <a:rPr sz="1500" spc="30" dirty="0">
                <a:latin typeface="Calibri"/>
                <a:cs typeface="Calibri"/>
              </a:rPr>
              <a:t>h</a:t>
            </a:r>
            <a:r>
              <a:rPr sz="1500" spc="25" dirty="0">
                <a:latin typeface="Calibri"/>
                <a:cs typeface="Calibri"/>
              </a:rPr>
              <a:t>a</a:t>
            </a:r>
            <a:r>
              <a:rPr sz="1500" dirty="0">
                <a:latin typeface="Calibri"/>
                <a:cs typeface="Calibri"/>
              </a:rPr>
              <a:t>t</a:t>
            </a:r>
            <a:r>
              <a:rPr sz="1500" spc="-95" dirty="0">
                <a:latin typeface="Calibri"/>
                <a:cs typeface="Calibri"/>
              </a:rPr>
              <a:t> </a:t>
            </a:r>
            <a:r>
              <a:rPr sz="1500" spc="25" dirty="0">
                <a:latin typeface="Calibri"/>
                <a:cs typeface="Calibri"/>
              </a:rPr>
              <a:t>a</a:t>
            </a:r>
            <a:r>
              <a:rPr sz="1500" dirty="0">
                <a:latin typeface="Calibri"/>
                <a:cs typeface="Calibri"/>
              </a:rPr>
              <a:t>re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spc="15" dirty="0">
                <a:latin typeface="Calibri"/>
                <a:cs typeface="Calibri"/>
              </a:rPr>
              <a:t>t</a:t>
            </a:r>
            <a:r>
              <a:rPr sz="1500" spc="30" dirty="0">
                <a:latin typeface="Calibri"/>
                <a:cs typeface="Calibri"/>
              </a:rPr>
              <a:t>h</a:t>
            </a:r>
            <a:r>
              <a:rPr sz="1500" dirty="0">
                <a:latin typeface="Calibri"/>
                <a:cs typeface="Calibri"/>
              </a:rPr>
              <a:t>e</a:t>
            </a:r>
            <a:r>
              <a:rPr sz="1500" spc="-114" dirty="0">
                <a:latin typeface="Calibri"/>
                <a:cs typeface="Calibri"/>
              </a:rPr>
              <a:t> </a:t>
            </a:r>
            <a:r>
              <a:rPr sz="1500" spc="-40" dirty="0">
                <a:latin typeface="Calibri"/>
                <a:cs typeface="Calibri"/>
              </a:rPr>
              <a:t>c</a:t>
            </a:r>
            <a:r>
              <a:rPr sz="1500" spc="30" dirty="0">
                <a:latin typeface="Calibri"/>
                <a:cs typeface="Calibri"/>
              </a:rPr>
              <a:t>o</a:t>
            </a:r>
            <a:r>
              <a:rPr sz="1500" dirty="0">
                <a:latin typeface="Calibri"/>
                <a:cs typeface="Calibri"/>
              </a:rPr>
              <a:t>m</a:t>
            </a:r>
            <a:r>
              <a:rPr sz="1500" spc="30" dirty="0">
                <a:latin typeface="Calibri"/>
                <a:cs typeface="Calibri"/>
              </a:rPr>
              <a:t>p</a:t>
            </a:r>
            <a:r>
              <a:rPr sz="1500" spc="25" dirty="0">
                <a:latin typeface="Calibri"/>
                <a:cs typeface="Calibri"/>
              </a:rPr>
              <a:t>li</a:t>
            </a:r>
            <a:r>
              <a:rPr sz="1500" spc="-40" dirty="0">
                <a:latin typeface="Calibri"/>
                <a:cs typeface="Calibri"/>
              </a:rPr>
              <a:t>c</a:t>
            </a:r>
            <a:r>
              <a:rPr sz="1500" spc="25" dirty="0">
                <a:latin typeface="Calibri"/>
                <a:cs typeface="Calibri"/>
              </a:rPr>
              <a:t>a</a:t>
            </a:r>
            <a:r>
              <a:rPr sz="1500" spc="15" dirty="0">
                <a:latin typeface="Calibri"/>
                <a:cs typeface="Calibri"/>
              </a:rPr>
              <a:t>t</a:t>
            </a:r>
            <a:r>
              <a:rPr sz="1500" spc="25" dirty="0">
                <a:latin typeface="Calibri"/>
                <a:cs typeface="Calibri"/>
              </a:rPr>
              <a:t>i</a:t>
            </a:r>
            <a:r>
              <a:rPr sz="1500" spc="30" dirty="0">
                <a:latin typeface="Calibri"/>
                <a:cs typeface="Calibri"/>
              </a:rPr>
              <a:t>o</a:t>
            </a:r>
            <a:r>
              <a:rPr sz="1500" dirty="0">
                <a:latin typeface="Calibri"/>
                <a:cs typeface="Calibri"/>
              </a:rPr>
              <a:t>n</a:t>
            </a:r>
            <a:r>
              <a:rPr sz="1500" spc="-80" dirty="0">
                <a:latin typeface="Calibri"/>
                <a:cs typeface="Calibri"/>
              </a:rPr>
              <a:t> </a:t>
            </a:r>
            <a:r>
              <a:rPr sz="1500" spc="25" dirty="0">
                <a:latin typeface="Calibri"/>
                <a:cs typeface="Calibri"/>
              </a:rPr>
              <a:t>i</a:t>
            </a:r>
            <a:r>
              <a:rPr sz="1500" dirty="0">
                <a:latin typeface="Calibri"/>
                <a:cs typeface="Calibri"/>
              </a:rPr>
              <a:t>n</a:t>
            </a:r>
            <a:r>
              <a:rPr sz="1500" spc="-80" dirty="0">
                <a:latin typeface="Calibri"/>
                <a:cs typeface="Calibri"/>
              </a:rPr>
              <a:t> </a:t>
            </a:r>
            <a:r>
              <a:rPr sz="1500" spc="15" dirty="0">
                <a:latin typeface="Calibri"/>
                <a:cs typeface="Calibri"/>
              </a:rPr>
              <a:t>t</a:t>
            </a:r>
            <a:r>
              <a:rPr sz="1500" spc="30" dirty="0">
                <a:latin typeface="Calibri"/>
                <a:cs typeface="Calibri"/>
              </a:rPr>
              <a:t>h</a:t>
            </a:r>
            <a:r>
              <a:rPr sz="1500" spc="25" dirty="0">
                <a:latin typeface="Calibri"/>
                <a:cs typeface="Calibri"/>
              </a:rPr>
              <a:t>i</a:t>
            </a:r>
            <a:r>
              <a:rPr sz="1500" dirty="0">
                <a:latin typeface="Calibri"/>
                <a:cs typeface="Calibri"/>
              </a:rPr>
              <a:t>s</a:t>
            </a:r>
            <a:r>
              <a:rPr sz="1500" spc="-105" dirty="0">
                <a:latin typeface="Calibri"/>
                <a:cs typeface="Calibri"/>
              </a:rPr>
              <a:t> </a:t>
            </a:r>
            <a:r>
              <a:rPr sz="1500" spc="-40" dirty="0">
                <a:latin typeface="Calibri"/>
                <a:cs typeface="Calibri"/>
              </a:rPr>
              <a:t>c</a:t>
            </a:r>
            <a:r>
              <a:rPr sz="1500" spc="25" dirty="0">
                <a:latin typeface="Calibri"/>
                <a:cs typeface="Calibri"/>
              </a:rPr>
              <a:t>a</a:t>
            </a:r>
            <a:r>
              <a:rPr sz="1500" spc="10" dirty="0">
                <a:latin typeface="Calibri"/>
                <a:cs typeface="Calibri"/>
              </a:rPr>
              <a:t>s</a:t>
            </a:r>
            <a:r>
              <a:rPr sz="1500" dirty="0">
                <a:latin typeface="Calibri"/>
                <a:cs typeface="Calibri"/>
              </a:rPr>
              <a:t>e?</a:t>
            </a:r>
            <a:endParaRPr sz="1500">
              <a:latin typeface="Calibri"/>
              <a:cs typeface="Calibri"/>
            </a:endParaRPr>
          </a:p>
          <a:p>
            <a:pPr marL="241300">
              <a:lnSpc>
                <a:spcPts val="1540"/>
              </a:lnSpc>
            </a:pPr>
            <a:r>
              <a:rPr sz="1500" spc="-10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sz="1500" spc="30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150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1500" spc="2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1500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1500" spc="2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500" dirty="0">
                <a:solidFill>
                  <a:srgbClr val="FF0000"/>
                </a:solidFill>
                <a:latin typeface="Calibri"/>
                <a:cs typeface="Calibri"/>
              </a:rPr>
              <a:t>ry</a:t>
            </a:r>
            <a:r>
              <a:rPr sz="1500" spc="-1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00" spc="-30" dirty="0">
                <a:solidFill>
                  <a:srgbClr val="FF0000"/>
                </a:solidFill>
                <a:latin typeface="Calibri"/>
                <a:cs typeface="Calibri"/>
              </a:rPr>
              <a:t>PP</a:t>
            </a:r>
            <a:r>
              <a:rPr sz="1500" spc="-40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sz="1500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sz="1500" spc="1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00" spc="30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1500" dirty="0">
                <a:solidFill>
                  <a:srgbClr val="FF0000"/>
                </a:solidFill>
                <a:latin typeface="Calibri"/>
                <a:cs typeface="Calibri"/>
              </a:rPr>
              <a:t>re</a:t>
            </a:r>
            <a:r>
              <a:rPr sz="1500" spc="2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500" dirty="0">
                <a:solidFill>
                  <a:srgbClr val="FF0000"/>
                </a:solidFill>
                <a:latin typeface="Calibri"/>
                <a:cs typeface="Calibri"/>
              </a:rPr>
              <a:t>erm</a:t>
            </a:r>
            <a:r>
              <a:rPr sz="1500" spc="-11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00" spc="25" dirty="0">
                <a:solidFill>
                  <a:srgbClr val="FF0000"/>
                </a:solidFill>
                <a:latin typeface="Calibri"/>
                <a:cs typeface="Calibri"/>
              </a:rPr>
              <a:t>la</a:t>
            </a:r>
            <a:r>
              <a:rPr sz="1500" spc="30" dirty="0">
                <a:solidFill>
                  <a:srgbClr val="FF0000"/>
                </a:solidFill>
                <a:latin typeface="Calibri"/>
                <a:cs typeface="Calibri"/>
              </a:rPr>
              <a:t>bo</a:t>
            </a:r>
            <a:r>
              <a:rPr sz="150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endParaRPr sz="1500">
              <a:latin typeface="Calibri"/>
              <a:cs typeface="Calibri"/>
            </a:endParaRPr>
          </a:p>
          <a:p>
            <a:pPr marL="241300" indent="-229235">
              <a:lnSpc>
                <a:spcPts val="1540"/>
              </a:lnSpc>
              <a:spcBef>
                <a:spcPts val="45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500" spc="-30" dirty="0">
                <a:latin typeface="Calibri"/>
                <a:cs typeface="Calibri"/>
              </a:rPr>
              <a:t>P</a:t>
            </a:r>
            <a:r>
              <a:rPr sz="1500" spc="25" dirty="0">
                <a:latin typeface="Calibri"/>
                <a:cs typeface="Calibri"/>
              </a:rPr>
              <a:t>a</a:t>
            </a:r>
            <a:r>
              <a:rPr sz="1500" spc="15" dirty="0">
                <a:latin typeface="Calibri"/>
                <a:cs typeface="Calibri"/>
              </a:rPr>
              <a:t>t</a:t>
            </a:r>
            <a:r>
              <a:rPr sz="1500" spc="25" dirty="0">
                <a:latin typeface="Calibri"/>
                <a:cs typeface="Calibri"/>
              </a:rPr>
              <a:t>i</a:t>
            </a:r>
            <a:r>
              <a:rPr sz="1500" dirty="0">
                <a:latin typeface="Calibri"/>
                <a:cs typeface="Calibri"/>
              </a:rPr>
              <a:t>e</a:t>
            </a:r>
            <a:r>
              <a:rPr sz="1500" spc="35" dirty="0">
                <a:latin typeface="Calibri"/>
                <a:cs typeface="Calibri"/>
              </a:rPr>
              <a:t>n</a:t>
            </a:r>
            <a:r>
              <a:rPr sz="1500" dirty="0">
                <a:latin typeface="Calibri"/>
                <a:cs typeface="Calibri"/>
              </a:rPr>
              <a:t>t</a:t>
            </a:r>
            <a:r>
              <a:rPr sz="1500" spc="-9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re</a:t>
            </a:r>
            <a:r>
              <a:rPr sz="1500" spc="-10" dirty="0">
                <a:latin typeface="Calibri"/>
                <a:cs typeface="Calibri"/>
              </a:rPr>
              <a:t>f</a:t>
            </a:r>
            <a:r>
              <a:rPr sz="1500" spc="30" dirty="0">
                <a:latin typeface="Calibri"/>
                <a:cs typeface="Calibri"/>
              </a:rPr>
              <a:t>u</a:t>
            </a:r>
            <a:r>
              <a:rPr sz="1500" spc="10" dirty="0">
                <a:latin typeface="Calibri"/>
                <a:cs typeface="Calibri"/>
              </a:rPr>
              <a:t>s</a:t>
            </a:r>
            <a:r>
              <a:rPr sz="1500" dirty="0">
                <a:latin typeface="Calibri"/>
                <a:cs typeface="Calibri"/>
              </a:rPr>
              <a:t>ed</a:t>
            </a:r>
            <a:r>
              <a:rPr sz="1500" spc="-80" dirty="0">
                <a:latin typeface="Calibri"/>
                <a:cs typeface="Calibri"/>
              </a:rPr>
              <a:t> </a:t>
            </a:r>
            <a:r>
              <a:rPr sz="1500" spc="25" dirty="0">
                <a:latin typeface="Calibri"/>
                <a:cs typeface="Calibri"/>
              </a:rPr>
              <a:t>a</a:t>
            </a:r>
            <a:r>
              <a:rPr sz="1500" spc="30" dirty="0">
                <a:latin typeface="Calibri"/>
                <a:cs typeface="Calibri"/>
              </a:rPr>
              <a:t>d</a:t>
            </a:r>
            <a:r>
              <a:rPr sz="1500" dirty="0">
                <a:latin typeface="Calibri"/>
                <a:cs typeface="Calibri"/>
              </a:rPr>
              <a:t>m</a:t>
            </a:r>
            <a:r>
              <a:rPr sz="1500" spc="25" dirty="0">
                <a:latin typeface="Calibri"/>
                <a:cs typeface="Calibri"/>
              </a:rPr>
              <a:t>i</a:t>
            </a:r>
            <a:r>
              <a:rPr sz="1500" spc="10" dirty="0">
                <a:latin typeface="Calibri"/>
                <a:cs typeface="Calibri"/>
              </a:rPr>
              <a:t>ss</a:t>
            </a:r>
            <a:r>
              <a:rPr sz="1500" spc="25" dirty="0">
                <a:latin typeface="Calibri"/>
                <a:cs typeface="Calibri"/>
              </a:rPr>
              <a:t>i</a:t>
            </a:r>
            <a:r>
              <a:rPr sz="1500" spc="30" dirty="0">
                <a:latin typeface="Calibri"/>
                <a:cs typeface="Calibri"/>
              </a:rPr>
              <a:t>o</a:t>
            </a:r>
            <a:r>
              <a:rPr sz="1500" dirty="0">
                <a:latin typeface="Calibri"/>
                <a:cs typeface="Calibri"/>
              </a:rPr>
              <a:t>n</a:t>
            </a:r>
            <a:r>
              <a:rPr sz="1500" spc="-155" dirty="0">
                <a:latin typeface="Calibri"/>
                <a:cs typeface="Calibri"/>
              </a:rPr>
              <a:t> </a:t>
            </a:r>
            <a:r>
              <a:rPr sz="1500" spc="-25" dirty="0">
                <a:latin typeface="Calibri"/>
                <a:cs typeface="Calibri"/>
              </a:rPr>
              <a:t>w</a:t>
            </a:r>
            <a:r>
              <a:rPr sz="1500" spc="30" dirty="0">
                <a:latin typeface="Calibri"/>
                <a:cs typeface="Calibri"/>
              </a:rPr>
              <a:t>h</a:t>
            </a:r>
            <a:r>
              <a:rPr sz="1500" spc="25" dirty="0">
                <a:latin typeface="Calibri"/>
                <a:cs typeface="Calibri"/>
              </a:rPr>
              <a:t>a</a:t>
            </a:r>
            <a:r>
              <a:rPr sz="1500" dirty="0">
                <a:latin typeface="Calibri"/>
                <a:cs typeface="Calibri"/>
              </a:rPr>
              <a:t>t</a:t>
            </a:r>
            <a:r>
              <a:rPr sz="1500" spc="-95" dirty="0">
                <a:latin typeface="Calibri"/>
                <a:cs typeface="Calibri"/>
              </a:rPr>
              <a:t> </a:t>
            </a:r>
            <a:r>
              <a:rPr sz="1500" spc="10" dirty="0">
                <a:latin typeface="Calibri"/>
                <a:cs typeface="Calibri"/>
              </a:rPr>
              <a:t>s</a:t>
            </a:r>
            <a:r>
              <a:rPr sz="1500" spc="30" dirty="0">
                <a:latin typeface="Calibri"/>
                <a:cs typeface="Calibri"/>
              </a:rPr>
              <a:t>hou</a:t>
            </a:r>
            <a:r>
              <a:rPr sz="1500" spc="25" dirty="0">
                <a:latin typeface="Calibri"/>
                <a:cs typeface="Calibri"/>
              </a:rPr>
              <a:t>l</a:t>
            </a:r>
            <a:r>
              <a:rPr sz="1500" dirty="0">
                <a:latin typeface="Calibri"/>
                <a:cs typeface="Calibri"/>
              </a:rPr>
              <a:t>d</a:t>
            </a:r>
            <a:r>
              <a:rPr sz="1500" spc="-15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y</a:t>
            </a:r>
            <a:r>
              <a:rPr sz="1500" spc="30" dirty="0">
                <a:latin typeface="Calibri"/>
                <a:cs typeface="Calibri"/>
              </a:rPr>
              <a:t>o</a:t>
            </a:r>
            <a:r>
              <a:rPr sz="1500" dirty="0">
                <a:latin typeface="Calibri"/>
                <a:cs typeface="Calibri"/>
              </a:rPr>
              <a:t>u</a:t>
            </a:r>
            <a:r>
              <a:rPr sz="1500" spc="-80" dirty="0">
                <a:latin typeface="Calibri"/>
                <a:cs typeface="Calibri"/>
              </a:rPr>
              <a:t> </a:t>
            </a:r>
            <a:r>
              <a:rPr sz="1500" spc="25" dirty="0">
                <a:latin typeface="Calibri"/>
                <a:cs typeface="Calibri"/>
              </a:rPr>
              <a:t>a</a:t>
            </a:r>
            <a:r>
              <a:rPr sz="1500" spc="30" dirty="0">
                <a:latin typeface="Calibri"/>
                <a:cs typeface="Calibri"/>
              </a:rPr>
              <a:t>d</a:t>
            </a:r>
            <a:r>
              <a:rPr sz="1500" dirty="0">
                <a:latin typeface="Calibri"/>
                <a:cs typeface="Calibri"/>
              </a:rPr>
              <a:t>v</a:t>
            </a:r>
            <a:r>
              <a:rPr sz="1500" spc="20" dirty="0">
                <a:latin typeface="Calibri"/>
                <a:cs typeface="Calibri"/>
              </a:rPr>
              <a:t>i</a:t>
            </a:r>
            <a:r>
              <a:rPr sz="1500" spc="10" dirty="0">
                <a:latin typeface="Calibri"/>
                <a:cs typeface="Calibri"/>
              </a:rPr>
              <a:t>s</a:t>
            </a:r>
            <a:r>
              <a:rPr sz="1500" dirty="0">
                <a:latin typeface="Calibri"/>
                <a:cs typeface="Calibri"/>
              </a:rPr>
              <a:t>e?</a:t>
            </a:r>
            <a:endParaRPr sz="1500">
              <a:latin typeface="Calibri"/>
              <a:cs typeface="Calibri"/>
            </a:endParaRPr>
          </a:p>
          <a:p>
            <a:pPr marL="241300" marR="5080" indent="38100">
              <a:lnSpc>
                <a:spcPct val="68800"/>
              </a:lnSpc>
              <a:spcBef>
                <a:spcPts val="300"/>
              </a:spcBef>
            </a:pPr>
            <a:r>
              <a:rPr sz="1500" spc="15" dirty="0">
                <a:solidFill>
                  <a:srgbClr val="FF0000"/>
                </a:solidFill>
                <a:latin typeface="Calibri"/>
                <a:cs typeface="Calibri"/>
              </a:rPr>
              <a:t>Avoid</a:t>
            </a:r>
            <a:r>
              <a:rPr sz="150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00" spc="15" dirty="0">
                <a:solidFill>
                  <a:srgbClr val="FF0000"/>
                </a:solidFill>
                <a:latin typeface="Calibri"/>
                <a:cs typeface="Calibri"/>
              </a:rPr>
              <a:t>sexual</a:t>
            </a:r>
            <a:r>
              <a:rPr sz="150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0000"/>
                </a:solidFill>
                <a:latin typeface="Calibri"/>
                <a:cs typeface="Calibri"/>
              </a:rPr>
              <a:t>intercourse,</a:t>
            </a:r>
            <a:r>
              <a:rPr sz="1500" spc="-1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00" spc="5" dirty="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sz="150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FF0000"/>
                </a:solidFill>
                <a:latin typeface="Calibri"/>
                <a:cs typeface="Calibri"/>
              </a:rPr>
              <a:t>come</a:t>
            </a:r>
            <a:r>
              <a:rPr sz="1500" spc="-1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00" spc="5" dirty="0">
                <a:solidFill>
                  <a:srgbClr val="FF0000"/>
                </a:solidFill>
                <a:latin typeface="Calibri"/>
                <a:cs typeface="Calibri"/>
              </a:rPr>
              <a:t>again</a:t>
            </a:r>
            <a:r>
              <a:rPr sz="1500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00" spc="10" dirty="0">
                <a:solidFill>
                  <a:srgbClr val="FF0000"/>
                </a:solidFill>
                <a:latin typeface="Calibri"/>
                <a:cs typeface="Calibri"/>
              </a:rPr>
              <a:t>if</a:t>
            </a:r>
            <a:r>
              <a:rPr sz="15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00" spc="15" dirty="0">
                <a:solidFill>
                  <a:srgbClr val="FF0000"/>
                </a:solidFill>
                <a:latin typeface="Calibri"/>
                <a:cs typeface="Calibri"/>
              </a:rPr>
              <a:t>bleeding</a:t>
            </a:r>
            <a:r>
              <a:rPr sz="1500" spc="-1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00" spc="5" dirty="0">
                <a:solidFill>
                  <a:srgbClr val="FF0000"/>
                </a:solidFill>
                <a:latin typeface="Calibri"/>
                <a:cs typeface="Calibri"/>
              </a:rPr>
              <a:t>recurrent,</a:t>
            </a:r>
            <a:r>
              <a:rPr sz="1500" spc="-1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00" spc="15" dirty="0">
                <a:solidFill>
                  <a:srgbClr val="FF0000"/>
                </a:solidFill>
                <a:latin typeface="Calibri"/>
                <a:cs typeface="Calibri"/>
              </a:rPr>
              <a:t>Follow-up</a:t>
            </a:r>
            <a:r>
              <a:rPr sz="1500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FF0000"/>
                </a:solidFill>
                <a:latin typeface="Calibri"/>
                <a:cs typeface="Calibri"/>
              </a:rPr>
              <a:t>TVS</a:t>
            </a:r>
            <a:r>
              <a:rPr sz="1500" spc="-1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00" spc="10" dirty="0">
                <a:solidFill>
                  <a:srgbClr val="FF0000"/>
                </a:solidFill>
                <a:latin typeface="Calibri"/>
                <a:cs typeface="Calibri"/>
              </a:rPr>
              <a:t>is </a:t>
            </a:r>
            <a:r>
              <a:rPr sz="1500" spc="-3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00" spc="5" dirty="0">
                <a:solidFill>
                  <a:srgbClr val="FF0000"/>
                </a:solidFill>
                <a:latin typeface="Calibri"/>
                <a:cs typeface="Calibri"/>
              </a:rPr>
              <a:t>performed </a:t>
            </a:r>
            <a:r>
              <a:rPr sz="1500" spc="15" dirty="0">
                <a:solidFill>
                  <a:srgbClr val="FF0000"/>
                </a:solidFill>
                <a:latin typeface="Calibri"/>
                <a:cs typeface="Calibri"/>
              </a:rPr>
              <a:t>at </a:t>
            </a:r>
            <a:r>
              <a:rPr sz="1500" spc="-5" dirty="0">
                <a:solidFill>
                  <a:srgbClr val="FF0000"/>
                </a:solidFill>
                <a:latin typeface="Calibri"/>
                <a:cs typeface="Calibri"/>
              </a:rPr>
              <a:t>36 </a:t>
            </a:r>
            <a:r>
              <a:rPr sz="1500" spc="-10" dirty="0">
                <a:solidFill>
                  <a:srgbClr val="FF0000"/>
                </a:solidFill>
                <a:latin typeface="Calibri"/>
                <a:cs typeface="Calibri"/>
              </a:rPr>
              <a:t>weeks </a:t>
            </a:r>
            <a:r>
              <a:rPr sz="1500" dirty="0">
                <a:solidFill>
                  <a:srgbClr val="FF0000"/>
                </a:solidFill>
                <a:latin typeface="Calibri"/>
                <a:cs typeface="Calibri"/>
              </a:rPr>
              <a:t>, </a:t>
            </a:r>
            <a:r>
              <a:rPr sz="1500" spc="5" dirty="0">
                <a:solidFill>
                  <a:srgbClr val="FF0000"/>
                </a:solidFill>
                <a:latin typeface="Calibri"/>
                <a:cs typeface="Calibri"/>
              </a:rPr>
              <a:t>Single course </a:t>
            </a:r>
            <a:r>
              <a:rPr sz="1500" spc="15" dirty="0">
                <a:solidFill>
                  <a:srgbClr val="FF0000"/>
                </a:solidFill>
                <a:latin typeface="Calibri"/>
                <a:cs typeface="Calibri"/>
              </a:rPr>
              <a:t>of </a:t>
            </a:r>
            <a:r>
              <a:rPr sz="1500" spc="10" dirty="0">
                <a:solidFill>
                  <a:srgbClr val="FF0000"/>
                </a:solidFill>
                <a:latin typeface="Calibri"/>
                <a:cs typeface="Calibri"/>
              </a:rPr>
              <a:t>antenatal </a:t>
            </a:r>
            <a:r>
              <a:rPr sz="1500" spc="-5" dirty="0">
                <a:solidFill>
                  <a:srgbClr val="FF0000"/>
                </a:solidFill>
                <a:latin typeface="Calibri"/>
                <a:cs typeface="Calibri"/>
              </a:rPr>
              <a:t>corticosteroid </a:t>
            </a:r>
            <a:r>
              <a:rPr sz="1500" spc="10" dirty="0">
                <a:solidFill>
                  <a:srgbClr val="FF0000"/>
                </a:solidFill>
                <a:latin typeface="Calibri"/>
                <a:cs typeface="Calibri"/>
              </a:rPr>
              <a:t>should </a:t>
            </a:r>
            <a:r>
              <a:rPr sz="1500" spc="15" dirty="0">
                <a:solidFill>
                  <a:srgbClr val="FF0000"/>
                </a:solidFill>
                <a:latin typeface="Calibri"/>
                <a:cs typeface="Calibri"/>
              </a:rPr>
              <a:t>be </a:t>
            </a:r>
            <a:r>
              <a:rPr sz="1500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00" spc="10" dirty="0">
                <a:solidFill>
                  <a:srgbClr val="FF0000"/>
                </a:solidFill>
                <a:latin typeface="Calibri"/>
                <a:cs typeface="Calibri"/>
              </a:rPr>
              <a:t>administered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48600" y="1695450"/>
            <a:ext cx="3505200" cy="2628900"/>
          </a:xfrm>
          <a:prstGeom prst="rect">
            <a:avLst/>
          </a:prstGeom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6" y="635571"/>
            <a:ext cx="1492885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0" spc="20" dirty="0">
                <a:latin typeface="Calibri Light"/>
                <a:cs typeface="Calibri Light"/>
              </a:rPr>
              <a:t>Case</a:t>
            </a:r>
            <a:r>
              <a:rPr sz="4400" b="0" spc="-165" dirty="0">
                <a:latin typeface="Calibri Light"/>
                <a:cs typeface="Calibri Light"/>
              </a:rPr>
              <a:t> </a:t>
            </a:r>
            <a:r>
              <a:rPr sz="4400" b="0" spc="15" dirty="0">
                <a:latin typeface="Calibri Light"/>
                <a:cs typeface="Calibri Light"/>
              </a:rPr>
              <a:t>2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577" y="1731835"/>
            <a:ext cx="6472555" cy="422154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39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spc="-15" dirty="0">
                <a:latin typeface="Calibri"/>
                <a:cs typeface="Calibri"/>
              </a:rPr>
              <a:t>Nulligravid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patient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complain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ts val="2025"/>
              </a:lnSpc>
              <a:spcBef>
                <a:spcPts val="30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spc="-5" dirty="0">
                <a:latin typeface="Calibri"/>
                <a:cs typeface="Calibri"/>
              </a:rPr>
              <a:t>What’s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your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diagnosis?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2025"/>
              </a:lnSpc>
            </a:pP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-endometriosis</a:t>
            </a: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ts val="2025"/>
              </a:lnSpc>
              <a:spcBef>
                <a:spcPts val="30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spc="15" dirty="0">
                <a:latin typeface="Calibri"/>
                <a:cs typeface="Calibri"/>
              </a:rPr>
              <a:t>G</a:t>
            </a:r>
            <a:r>
              <a:rPr sz="2000" spc="-15" dirty="0">
                <a:latin typeface="Calibri"/>
                <a:cs typeface="Calibri"/>
              </a:rPr>
              <a:t>y</a:t>
            </a:r>
            <a:r>
              <a:rPr sz="2000" spc="-5" dirty="0">
                <a:latin typeface="Calibri"/>
                <a:cs typeface="Calibri"/>
              </a:rPr>
              <a:t>n</a:t>
            </a:r>
            <a:r>
              <a:rPr sz="2000" spc="-25" dirty="0">
                <a:latin typeface="Calibri"/>
                <a:cs typeface="Calibri"/>
              </a:rPr>
              <a:t>ec</a:t>
            </a:r>
            <a:r>
              <a:rPr sz="2000" spc="-10" dirty="0">
                <a:latin typeface="Calibri"/>
                <a:cs typeface="Calibri"/>
              </a:rPr>
              <a:t>olo</a:t>
            </a:r>
            <a:r>
              <a:rPr sz="2000" spc="25" dirty="0">
                <a:latin typeface="Calibri"/>
                <a:cs typeface="Calibri"/>
              </a:rPr>
              <a:t>g</a:t>
            </a:r>
            <a:r>
              <a:rPr sz="2000" spc="-15" dirty="0">
                <a:latin typeface="Calibri"/>
                <a:cs typeface="Calibri"/>
              </a:rPr>
              <a:t>i</a:t>
            </a:r>
            <a:r>
              <a:rPr sz="2000" spc="-25" dirty="0">
                <a:latin typeface="Calibri"/>
                <a:cs typeface="Calibri"/>
              </a:rPr>
              <a:t>c</a:t>
            </a:r>
            <a:r>
              <a:rPr sz="2000" spc="5" dirty="0">
                <a:latin typeface="Calibri"/>
                <a:cs typeface="Calibri"/>
              </a:rPr>
              <a:t>al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40" dirty="0">
                <a:latin typeface="Calibri"/>
                <a:cs typeface="Calibri"/>
              </a:rPr>
              <a:t>s</a:t>
            </a:r>
            <a:r>
              <a:rPr sz="2000" spc="-10" dirty="0">
                <a:latin typeface="Calibri"/>
                <a:cs typeface="Calibri"/>
              </a:rPr>
              <a:t>y</a:t>
            </a:r>
            <a:r>
              <a:rPr sz="2000" spc="45" dirty="0">
                <a:latin typeface="Calibri"/>
                <a:cs typeface="Calibri"/>
              </a:rPr>
              <a:t>m</a:t>
            </a:r>
            <a:r>
              <a:rPr sz="2000" spc="-5" dirty="0">
                <a:latin typeface="Calibri"/>
                <a:cs typeface="Calibri"/>
              </a:rPr>
              <a:t>p</a:t>
            </a:r>
            <a:r>
              <a:rPr sz="2000" spc="5" dirty="0">
                <a:latin typeface="Calibri"/>
                <a:cs typeface="Calibri"/>
              </a:rPr>
              <a:t>t</a:t>
            </a:r>
            <a:r>
              <a:rPr sz="2000" spc="-15" dirty="0">
                <a:latin typeface="Calibri"/>
                <a:cs typeface="Calibri"/>
              </a:rPr>
              <a:t>o</a:t>
            </a:r>
            <a:r>
              <a:rPr sz="2000" spc="45" dirty="0">
                <a:latin typeface="Calibri"/>
                <a:cs typeface="Calibri"/>
              </a:rPr>
              <a:t>m</a:t>
            </a:r>
            <a:r>
              <a:rPr sz="2000" spc="10" dirty="0">
                <a:latin typeface="Calibri"/>
                <a:cs typeface="Calibri"/>
              </a:rPr>
              <a:t>s</a:t>
            </a:r>
            <a:r>
              <a:rPr sz="2000" spc="-125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to</a:t>
            </a:r>
            <a:r>
              <a:rPr sz="2000" spc="-175" dirty="0">
                <a:latin typeface="Calibri"/>
                <a:cs typeface="Calibri"/>
              </a:rPr>
              <a:t> </a:t>
            </a:r>
            <a:r>
              <a:rPr sz="2000" spc="40" dirty="0">
                <a:latin typeface="Calibri"/>
                <a:cs typeface="Calibri"/>
              </a:rPr>
              <a:t>s</a:t>
            </a:r>
            <a:r>
              <a:rPr sz="2000" spc="-5" dirty="0">
                <a:latin typeface="Calibri"/>
                <a:cs typeface="Calibri"/>
              </a:rPr>
              <a:t>upp</a:t>
            </a:r>
            <a:r>
              <a:rPr sz="2000" spc="-10" dirty="0">
                <a:latin typeface="Calibri"/>
                <a:cs typeface="Calibri"/>
              </a:rPr>
              <a:t>o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5" dirty="0">
                <a:latin typeface="Calibri"/>
                <a:cs typeface="Calibri"/>
              </a:rPr>
              <a:t>t</a:t>
            </a:r>
            <a:r>
              <a:rPr sz="2000" spc="-10" dirty="0">
                <a:latin typeface="Calibri"/>
                <a:cs typeface="Calibri"/>
              </a:rPr>
              <a:t> yo</a:t>
            </a:r>
            <a:r>
              <a:rPr sz="2000" spc="-5" dirty="0">
                <a:latin typeface="Calibri"/>
                <a:cs typeface="Calibri"/>
              </a:rPr>
              <a:t>u</a:t>
            </a:r>
            <a:r>
              <a:rPr sz="2000" spc="5" dirty="0">
                <a:latin typeface="Calibri"/>
                <a:cs typeface="Calibri"/>
              </a:rPr>
              <a:t>r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</a:t>
            </a:r>
            <a:r>
              <a:rPr sz="2000" spc="-15" dirty="0">
                <a:latin typeface="Calibri"/>
                <a:cs typeface="Calibri"/>
              </a:rPr>
              <a:t>i</a:t>
            </a:r>
            <a:r>
              <a:rPr sz="2000" spc="10" dirty="0">
                <a:latin typeface="Calibri"/>
                <a:cs typeface="Calibri"/>
              </a:rPr>
              <a:t>a</a:t>
            </a:r>
            <a:r>
              <a:rPr sz="2000" spc="30" dirty="0">
                <a:latin typeface="Calibri"/>
                <a:cs typeface="Calibri"/>
              </a:rPr>
              <a:t>g</a:t>
            </a:r>
            <a:r>
              <a:rPr sz="2000" spc="-5" dirty="0">
                <a:latin typeface="Calibri"/>
                <a:cs typeface="Calibri"/>
              </a:rPr>
              <a:t>n</a:t>
            </a:r>
            <a:r>
              <a:rPr sz="2000" spc="-10" dirty="0">
                <a:latin typeface="Calibri"/>
                <a:cs typeface="Calibri"/>
              </a:rPr>
              <a:t>o</a:t>
            </a:r>
            <a:r>
              <a:rPr sz="2000" spc="40" dirty="0">
                <a:latin typeface="Calibri"/>
                <a:cs typeface="Calibri"/>
              </a:rPr>
              <a:t>s</a:t>
            </a:r>
            <a:r>
              <a:rPr sz="2000" spc="-15" dirty="0">
                <a:latin typeface="Calibri"/>
                <a:cs typeface="Calibri"/>
              </a:rPr>
              <a:t>i</a:t>
            </a:r>
            <a:r>
              <a:rPr sz="2000" spc="40" dirty="0">
                <a:latin typeface="Calibri"/>
                <a:cs typeface="Calibri"/>
              </a:rPr>
              <a:t>s</a:t>
            </a:r>
            <a:r>
              <a:rPr sz="2000" spc="10" dirty="0">
                <a:latin typeface="Calibri"/>
                <a:cs typeface="Calibri"/>
              </a:rPr>
              <a:t>?</a:t>
            </a:r>
            <a:endParaRPr sz="2000">
              <a:latin typeface="Calibri"/>
              <a:cs typeface="Calibri"/>
            </a:endParaRPr>
          </a:p>
          <a:p>
            <a:pPr marL="241300" marR="112395" indent="57150">
              <a:lnSpc>
                <a:spcPct val="68900"/>
              </a:lnSpc>
              <a:spcBef>
                <a:spcPts val="375"/>
              </a:spcBef>
            </a:pP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dysmenorrhea,</a:t>
            </a:r>
            <a:r>
              <a:rPr sz="20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deep</a:t>
            </a:r>
            <a:r>
              <a:rPr sz="2000" spc="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dyspareunia,</a:t>
            </a:r>
            <a:r>
              <a:rPr sz="20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FF0000"/>
                </a:solidFill>
                <a:latin typeface="Calibri"/>
                <a:cs typeface="Calibri"/>
              </a:rPr>
              <a:t>menstrual</a:t>
            </a:r>
            <a:r>
              <a:rPr sz="2000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irregularities, </a:t>
            </a:r>
            <a:r>
              <a:rPr sz="2000" spc="-4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pelvic</a:t>
            </a:r>
            <a:r>
              <a:rPr sz="2000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pain</a:t>
            </a: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ts val="2065"/>
              </a:lnSpc>
              <a:spcBef>
                <a:spcPts val="30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spc="10" dirty="0">
                <a:latin typeface="Calibri"/>
                <a:cs typeface="Calibri"/>
              </a:rPr>
              <a:t>What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finding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expected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physical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spc="15" dirty="0">
                <a:latin typeface="Calibri"/>
                <a:cs typeface="Calibri"/>
              </a:rPr>
              <a:t>exam?</a:t>
            </a:r>
            <a:endParaRPr sz="2000">
              <a:latin typeface="Calibri"/>
              <a:cs typeface="Calibri"/>
            </a:endParaRPr>
          </a:p>
          <a:p>
            <a:pPr marL="241300" marR="334645">
              <a:lnSpc>
                <a:spcPct val="68900"/>
              </a:lnSpc>
              <a:spcBef>
                <a:spcPts val="409"/>
              </a:spcBef>
            </a:pPr>
            <a:r>
              <a:rPr sz="2000" spc="-20" dirty="0">
                <a:solidFill>
                  <a:srgbClr val="FF0000"/>
                </a:solidFill>
                <a:latin typeface="Calibri"/>
                <a:cs typeface="Calibri"/>
              </a:rPr>
              <a:t>-fixed</a:t>
            </a:r>
            <a:r>
              <a:rPr sz="2000" spc="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0000"/>
                </a:solidFill>
                <a:latin typeface="Calibri"/>
                <a:cs typeface="Calibri"/>
              </a:rPr>
              <a:t>retroverted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uterus,</a:t>
            </a:r>
            <a:r>
              <a:rPr sz="2000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0000"/>
                </a:solidFill>
                <a:latin typeface="Calibri"/>
                <a:cs typeface="Calibri"/>
              </a:rPr>
              <a:t>fixed</a:t>
            </a:r>
            <a:r>
              <a:rPr sz="20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FF0000"/>
                </a:solidFill>
                <a:latin typeface="Calibri"/>
                <a:cs typeface="Calibri"/>
              </a:rPr>
              <a:t>immobile</a:t>
            </a:r>
            <a:r>
              <a:rPr sz="20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cervix,</a:t>
            </a:r>
            <a:r>
              <a:rPr sz="2000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pouch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of </a:t>
            </a:r>
            <a:r>
              <a:rPr sz="2000" spc="-4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douglas</a:t>
            </a:r>
            <a:r>
              <a:rPr sz="20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0000"/>
                </a:solidFill>
                <a:latin typeface="Calibri"/>
                <a:cs typeface="Calibri"/>
              </a:rPr>
              <a:t>nodularity,</a:t>
            </a:r>
            <a:r>
              <a:rPr sz="20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pelvic</a:t>
            </a:r>
            <a:r>
              <a:rPr sz="2000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tenderness</a:t>
            </a: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ts val="2025"/>
              </a:lnSpc>
              <a:spcBef>
                <a:spcPts val="30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spc="5" dirty="0">
                <a:latin typeface="Calibri"/>
                <a:cs typeface="Calibri"/>
              </a:rPr>
              <a:t>What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do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you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expect </a:t>
            </a:r>
            <a:r>
              <a:rPr sz="2000" spc="10" dirty="0">
                <a:latin typeface="Calibri"/>
                <a:cs typeface="Calibri"/>
              </a:rPr>
              <a:t>to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find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biopsy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the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lesion?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2025"/>
              </a:lnSpc>
            </a:pPr>
            <a:r>
              <a:rPr sz="2000" spc="-20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sz="2000" spc="-2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nd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000" spc="45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2000" spc="-2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000" spc="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000" spc="-3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000" spc="-1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000" spc="5" dirty="0">
                <a:solidFill>
                  <a:srgbClr val="FF0000"/>
                </a:solidFill>
                <a:latin typeface="Calibri"/>
                <a:cs typeface="Calibri"/>
              </a:rPr>
              <a:t>al</a:t>
            </a:r>
            <a:r>
              <a:rPr sz="2000" spc="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4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000" spc="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000" spc="-3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000" spc="45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2000" spc="1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000" spc="-1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000" spc="10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20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25" dirty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z="2000" spc="-15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2000" spc="1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000" spc="10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ts val="2025"/>
              </a:lnSpc>
              <a:spcBef>
                <a:spcPts val="30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spc="-5" dirty="0">
                <a:latin typeface="Calibri"/>
                <a:cs typeface="Calibri"/>
              </a:rPr>
              <a:t>Mention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drug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that’s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given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20" dirty="0">
                <a:latin typeface="Calibri"/>
                <a:cs typeface="Calibri"/>
              </a:rPr>
              <a:t>IM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monthly,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what’s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the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duration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1689"/>
              </a:lnSpc>
            </a:pPr>
            <a:r>
              <a:rPr sz="2000" dirty="0">
                <a:latin typeface="Calibri"/>
                <a:cs typeface="Calibri"/>
              </a:rPr>
              <a:t>of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the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treatment,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give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a</a:t>
            </a:r>
            <a:r>
              <a:rPr sz="2000" spc="5" dirty="0">
                <a:latin typeface="Calibri"/>
                <a:cs typeface="Calibri"/>
              </a:rPr>
              <a:t> side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effect?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1689"/>
              </a:lnSpc>
            </a:pPr>
            <a:r>
              <a:rPr sz="2000" spc="5" dirty="0">
                <a:solidFill>
                  <a:srgbClr val="FF0000"/>
                </a:solidFill>
                <a:latin typeface="Calibri"/>
                <a:cs typeface="Calibri"/>
              </a:rPr>
              <a:t>-GnRH</a:t>
            </a:r>
            <a:r>
              <a:rPr sz="2000" spc="-1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FF0000"/>
                </a:solidFill>
                <a:latin typeface="Calibri"/>
                <a:cs typeface="Calibri"/>
              </a:rPr>
              <a:t>agonist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1650"/>
              </a:lnSpc>
            </a:pP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-6</a:t>
            </a:r>
            <a:r>
              <a:rPr sz="20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FF0000"/>
                </a:solidFill>
                <a:latin typeface="Calibri"/>
                <a:cs typeface="Calibri"/>
              </a:rPr>
              <a:t>month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2025"/>
              </a:lnSpc>
            </a:pP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-osteoporosis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10501" y="1828810"/>
            <a:ext cx="4286251" cy="2409825"/>
          </a:xfrm>
          <a:prstGeom prst="rect">
            <a:avLst/>
          </a:prstGeom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6" y="609282"/>
            <a:ext cx="1492885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0" spc="20" dirty="0">
                <a:latin typeface="Calibri Light"/>
                <a:cs typeface="Calibri Light"/>
              </a:rPr>
              <a:t>Case</a:t>
            </a:r>
            <a:r>
              <a:rPr sz="4400" b="0" spc="-165" dirty="0">
                <a:latin typeface="Calibri Light"/>
                <a:cs typeface="Calibri Light"/>
              </a:rPr>
              <a:t> </a:t>
            </a:r>
            <a:r>
              <a:rPr sz="4400" b="0" spc="15" dirty="0">
                <a:latin typeface="Calibri Light"/>
                <a:cs typeface="Calibri Light"/>
              </a:rPr>
              <a:t>3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575" y="1765999"/>
            <a:ext cx="4973320" cy="4205126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241300" marR="2271395" indent="-229235">
              <a:lnSpc>
                <a:spcPct val="69600"/>
              </a:lnSpc>
              <a:spcBef>
                <a:spcPts val="85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spc="-5" dirty="0">
                <a:latin typeface="Calibri"/>
                <a:cs typeface="Calibri"/>
              </a:rPr>
              <a:t>Identify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the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letters: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A:Ayer </a:t>
            </a:r>
            <a:r>
              <a:rPr sz="2000" spc="5" dirty="0">
                <a:solidFill>
                  <a:srgbClr val="FF0000"/>
                </a:solidFill>
                <a:latin typeface="Calibri"/>
                <a:cs typeface="Calibri"/>
              </a:rPr>
              <a:t>spatula </a:t>
            </a:r>
            <a:r>
              <a:rPr sz="20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b:endocervical</a:t>
            </a:r>
            <a:r>
              <a:rPr sz="2000" spc="11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brus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c:transformational</a:t>
            </a:r>
            <a:r>
              <a:rPr sz="20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zone </a:t>
            </a:r>
            <a:r>
              <a:rPr sz="2000" spc="-4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d:endocervix</a:t>
            </a: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ts val="2065"/>
              </a:lnSpc>
              <a:spcBef>
                <a:spcPts val="30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dirty="0">
                <a:latin typeface="Calibri"/>
                <a:cs typeface="Calibri"/>
              </a:rPr>
              <a:t>Define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C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anatomically?</a:t>
            </a:r>
            <a:endParaRPr sz="2000">
              <a:latin typeface="Calibri"/>
              <a:cs typeface="Calibri"/>
            </a:endParaRPr>
          </a:p>
          <a:p>
            <a:pPr marL="241300" marR="90805">
              <a:lnSpc>
                <a:spcPct val="68800"/>
              </a:lnSpc>
              <a:spcBef>
                <a:spcPts val="409"/>
              </a:spcBef>
            </a:pP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area</a:t>
            </a:r>
            <a:r>
              <a:rPr sz="20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between</a:t>
            </a:r>
            <a:r>
              <a:rPr sz="2000" spc="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old</a:t>
            </a:r>
            <a:r>
              <a:rPr sz="20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sz="20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new</a:t>
            </a:r>
            <a:r>
              <a:rPr sz="20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FF0000"/>
                </a:solidFill>
                <a:latin typeface="Calibri"/>
                <a:cs typeface="Calibri"/>
              </a:rPr>
              <a:t>squamocolumnar </a:t>
            </a:r>
            <a:r>
              <a:rPr sz="2000" spc="-43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junction</a:t>
            </a:r>
            <a:endParaRPr sz="2000">
              <a:latin typeface="Calibri"/>
              <a:cs typeface="Calibri"/>
            </a:endParaRPr>
          </a:p>
          <a:p>
            <a:pPr marL="241300" marR="1317625" indent="-229235">
              <a:lnSpc>
                <a:spcPct val="68900"/>
              </a:lnSpc>
              <a:spcBef>
                <a:spcPts val="105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spc="-5" dirty="0">
                <a:latin typeface="Calibri"/>
                <a:cs typeface="Calibri"/>
              </a:rPr>
              <a:t>Mention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bethsda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finding </a:t>
            </a:r>
            <a:r>
              <a:rPr sz="2000" spc="5" dirty="0">
                <a:latin typeface="Calibri"/>
                <a:cs typeface="Calibri"/>
              </a:rPr>
              <a:t>by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a+b?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HSIL,</a:t>
            </a:r>
            <a:r>
              <a:rPr sz="20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LSIL</a:t>
            </a:r>
            <a:endParaRPr sz="2000">
              <a:latin typeface="Calibri"/>
              <a:cs typeface="Calibri"/>
            </a:endParaRPr>
          </a:p>
          <a:p>
            <a:pPr marL="241300" marR="22860" indent="-229235">
              <a:lnSpc>
                <a:spcPct val="68800"/>
              </a:lnSpc>
              <a:spcBef>
                <a:spcPts val="105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spc="-5" dirty="0">
                <a:latin typeface="Calibri"/>
                <a:cs typeface="Calibri"/>
              </a:rPr>
              <a:t>Cytology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screening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and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method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preparing?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0000"/>
                </a:solidFill>
                <a:latin typeface="Calibri"/>
                <a:cs typeface="Calibri"/>
              </a:rPr>
              <a:t>Pap</a:t>
            </a:r>
            <a:r>
              <a:rPr sz="20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0000"/>
                </a:solidFill>
                <a:latin typeface="Calibri"/>
                <a:cs typeface="Calibri"/>
              </a:rPr>
              <a:t>smear,</a:t>
            </a:r>
            <a:r>
              <a:rPr sz="2000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conventional</a:t>
            </a:r>
            <a:r>
              <a:rPr sz="2000" spc="-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sz="20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liquid</a:t>
            </a:r>
            <a:r>
              <a:rPr sz="2000" spc="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FF0000"/>
                </a:solidFill>
                <a:latin typeface="Calibri"/>
                <a:cs typeface="Calibri"/>
              </a:rPr>
              <a:t>based</a:t>
            </a: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ts val="2025"/>
              </a:lnSpc>
              <a:spcBef>
                <a:spcPts val="30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dirty="0">
                <a:latin typeface="Calibri"/>
                <a:cs typeface="Calibri"/>
              </a:rPr>
              <a:t>CIN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II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patient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without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visible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lesion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next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step?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2025"/>
              </a:lnSpc>
            </a:pP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-colposcopy</a:t>
            </a: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ts val="2025"/>
              </a:lnSpc>
              <a:spcBef>
                <a:spcPts val="30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spc="-10" dirty="0">
                <a:latin typeface="Calibri"/>
                <a:cs typeface="Calibri"/>
              </a:rPr>
              <a:t>Confined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cervical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lesion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management?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2025"/>
              </a:lnSpc>
            </a:pP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-excisional</a:t>
            </a:r>
            <a:r>
              <a:rPr sz="20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0000"/>
                </a:solidFill>
                <a:latin typeface="Calibri"/>
                <a:cs typeface="Calibri"/>
              </a:rPr>
              <a:t>therapy</a:t>
            </a:r>
            <a:r>
              <a:rPr sz="2000" spc="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(conization,</a:t>
            </a:r>
            <a:r>
              <a:rPr sz="2000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LEEP)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38906" y="2154237"/>
            <a:ext cx="2562225" cy="30235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9734551" y="1217685"/>
            <a:ext cx="1828800" cy="1945005"/>
            <a:chOff x="9734550" y="1217675"/>
            <a:chExt cx="1828800" cy="194500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34550" y="1466849"/>
              <a:ext cx="1828800" cy="169545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0653775" y="1224025"/>
              <a:ext cx="714375" cy="561975"/>
            </a:xfrm>
            <a:custGeom>
              <a:avLst/>
              <a:gdLst/>
              <a:ahLst/>
              <a:cxnLst/>
              <a:rect l="l" t="t" r="r" b="b"/>
              <a:pathLst>
                <a:path w="714375" h="561975">
                  <a:moveTo>
                    <a:pt x="357124" y="0"/>
                  </a:moveTo>
                  <a:lnTo>
                    <a:pt x="304351" y="3044"/>
                  </a:lnTo>
                  <a:lnTo>
                    <a:pt x="253983" y="11890"/>
                  </a:lnTo>
                  <a:lnTo>
                    <a:pt x="206570" y="26102"/>
                  </a:lnTo>
                  <a:lnTo>
                    <a:pt x="162667" y="45247"/>
                  </a:lnTo>
                  <a:lnTo>
                    <a:pt x="122825" y="68891"/>
                  </a:lnTo>
                  <a:lnTo>
                    <a:pt x="87597" y="96599"/>
                  </a:lnTo>
                  <a:lnTo>
                    <a:pt x="57535" y="127938"/>
                  </a:lnTo>
                  <a:lnTo>
                    <a:pt x="33192" y="162474"/>
                  </a:lnTo>
                  <a:lnTo>
                    <a:pt x="15120" y="199773"/>
                  </a:lnTo>
                  <a:lnTo>
                    <a:pt x="3872" y="239401"/>
                  </a:lnTo>
                  <a:lnTo>
                    <a:pt x="0" y="280924"/>
                  </a:lnTo>
                  <a:lnTo>
                    <a:pt x="3872" y="322449"/>
                  </a:lnTo>
                  <a:lnTo>
                    <a:pt x="15120" y="362085"/>
                  </a:lnTo>
                  <a:lnTo>
                    <a:pt x="33192" y="399396"/>
                  </a:lnTo>
                  <a:lnTo>
                    <a:pt x="57535" y="433947"/>
                  </a:lnTo>
                  <a:lnTo>
                    <a:pt x="87597" y="465303"/>
                  </a:lnTo>
                  <a:lnTo>
                    <a:pt x="122825" y="493029"/>
                  </a:lnTo>
                  <a:lnTo>
                    <a:pt x="162667" y="516689"/>
                  </a:lnTo>
                  <a:lnTo>
                    <a:pt x="206570" y="535849"/>
                  </a:lnTo>
                  <a:lnTo>
                    <a:pt x="253983" y="550073"/>
                  </a:lnTo>
                  <a:lnTo>
                    <a:pt x="304351" y="558927"/>
                  </a:lnTo>
                  <a:lnTo>
                    <a:pt x="357124" y="561975"/>
                  </a:lnTo>
                  <a:lnTo>
                    <a:pt x="409899" y="558927"/>
                  </a:lnTo>
                  <a:lnTo>
                    <a:pt x="460276" y="550073"/>
                  </a:lnTo>
                  <a:lnTo>
                    <a:pt x="507700" y="535849"/>
                  </a:lnTo>
                  <a:lnTo>
                    <a:pt x="551618" y="516689"/>
                  </a:lnTo>
                  <a:lnTo>
                    <a:pt x="591477" y="493029"/>
                  </a:lnTo>
                  <a:lnTo>
                    <a:pt x="626722" y="465303"/>
                  </a:lnTo>
                  <a:lnTo>
                    <a:pt x="656801" y="433947"/>
                  </a:lnTo>
                  <a:lnTo>
                    <a:pt x="681159" y="399396"/>
                  </a:lnTo>
                  <a:lnTo>
                    <a:pt x="699243" y="362085"/>
                  </a:lnTo>
                  <a:lnTo>
                    <a:pt x="710499" y="322449"/>
                  </a:lnTo>
                  <a:lnTo>
                    <a:pt x="714375" y="280924"/>
                  </a:lnTo>
                  <a:lnTo>
                    <a:pt x="710499" y="239401"/>
                  </a:lnTo>
                  <a:lnTo>
                    <a:pt x="699243" y="199773"/>
                  </a:lnTo>
                  <a:lnTo>
                    <a:pt x="681159" y="162474"/>
                  </a:lnTo>
                  <a:lnTo>
                    <a:pt x="656801" y="127938"/>
                  </a:lnTo>
                  <a:lnTo>
                    <a:pt x="626722" y="96599"/>
                  </a:lnTo>
                  <a:lnTo>
                    <a:pt x="591477" y="68891"/>
                  </a:lnTo>
                  <a:lnTo>
                    <a:pt x="551618" y="45247"/>
                  </a:lnTo>
                  <a:lnTo>
                    <a:pt x="507700" y="26102"/>
                  </a:lnTo>
                  <a:lnTo>
                    <a:pt x="460276" y="11890"/>
                  </a:lnTo>
                  <a:lnTo>
                    <a:pt x="409899" y="3044"/>
                  </a:lnTo>
                  <a:lnTo>
                    <a:pt x="35712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653775" y="1224025"/>
              <a:ext cx="714375" cy="561975"/>
            </a:xfrm>
            <a:custGeom>
              <a:avLst/>
              <a:gdLst/>
              <a:ahLst/>
              <a:cxnLst/>
              <a:rect l="l" t="t" r="r" b="b"/>
              <a:pathLst>
                <a:path w="714375" h="561975">
                  <a:moveTo>
                    <a:pt x="0" y="280924"/>
                  </a:moveTo>
                  <a:lnTo>
                    <a:pt x="3872" y="239401"/>
                  </a:lnTo>
                  <a:lnTo>
                    <a:pt x="15120" y="199773"/>
                  </a:lnTo>
                  <a:lnTo>
                    <a:pt x="33192" y="162474"/>
                  </a:lnTo>
                  <a:lnTo>
                    <a:pt x="57535" y="127938"/>
                  </a:lnTo>
                  <a:lnTo>
                    <a:pt x="87597" y="96599"/>
                  </a:lnTo>
                  <a:lnTo>
                    <a:pt x="122825" y="68891"/>
                  </a:lnTo>
                  <a:lnTo>
                    <a:pt x="162667" y="45247"/>
                  </a:lnTo>
                  <a:lnTo>
                    <a:pt x="206570" y="26102"/>
                  </a:lnTo>
                  <a:lnTo>
                    <a:pt x="253983" y="11890"/>
                  </a:lnTo>
                  <a:lnTo>
                    <a:pt x="304351" y="3044"/>
                  </a:lnTo>
                  <a:lnTo>
                    <a:pt x="357124" y="0"/>
                  </a:lnTo>
                  <a:lnTo>
                    <a:pt x="409899" y="3044"/>
                  </a:lnTo>
                  <a:lnTo>
                    <a:pt x="460276" y="11890"/>
                  </a:lnTo>
                  <a:lnTo>
                    <a:pt x="507700" y="26102"/>
                  </a:lnTo>
                  <a:lnTo>
                    <a:pt x="551618" y="45247"/>
                  </a:lnTo>
                  <a:lnTo>
                    <a:pt x="591477" y="68891"/>
                  </a:lnTo>
                  <a:lnTo>
                    <a:pt x="626722" y="96599"/>
                  </a:lnTo>
                  <a:lnTo>
                    <a:pt x="656801" y="127938"/>
                  </a:lnTo>
                  <a:lnTo>
                    <a:pt x="681159" y="162474"/>
                  </a:lnTo>
                  <a:lnTo>
                    <a:pt x="699243" y="199773"/>
                  </a:lnTo>
                  <a:lnTo>
                    <a:pt x="710499" y="239401"/>
                  </a:lnTo>
                  <a:lnTo>
                    <a:pt x="714375" y="280924"/>
                  </a:lnTo>
                  <a:lnTo>
                    <a:pt x="710499" y="322449"/>
                  </a:lnTo>
                  <a:lnTo>
                    <a:pt x="699243" y="362085"/>
                  </a:lnTo>
                  <a:lnTo>
                    <a:pt x="681159" y="399396"/>
                  </a:lnTo>
                  <a:lnTo>
                    <a:pt x="656801" y="433947"/>
                  </a:lnTo>
                  <a:lnTo>
                    <a:pt x="626722" y="465303"/>
                  </a:lnTo>
                  <a:lnTo>
                    <a:pt x="591477" y="493029"/>
                  </a:lnTo>
                  <a:lnTo>
                    <a:pt x="551618" y="516689"/>
                  </a:lnTo>
                  <a:lnTo>
                    <a:pt x="507700" y="535849"/>
                  </a:lnTo>
                  <a:lnTo>
                    <a:pt x="460276" y="550073"/>
                  </a:lnTo>
                  <a:lnTo>
                    <a:pt x="409899" y="558927"/>
                  </a:lnTo>
                  <a:lnTo>
                    <a:pt x="357124" y="561975"/>
                  </a:lnTo>
                  <a:lnTo>
                    <a:pt x="304351" y="558927"/>
                  </a:lnTo>
                  <a:lnTo>
                    <a:pt x="253983" y="550073"/>
                  </a:lnTo>
                  <a:lnTo>
                    <a:pt x="206570" y="535849"/>
                  </a:lnTo>
                  <a:lnTo>
                    <a:pt x="162667" y="516689"/>
                  </a:lnTo>
                  <a:lnTo>
                    <a:pt x="122825" y="493029"/>
                  </a:lnTo>
                  <a:lnTo>
                    <a:pt x="87597" y="465303"/>
                  </a:lnTo>
                  <a:lnTo>
                    <a:pt x="57535" y="433947"/>
                  </a:lnTo>
                  <a:lnTo>
                    <a:pt x="33192" y="399396"/>
                  </a:lnTo>
                  <a:lnTo>
                    <a:pt x="15120" y="362085"/>
                  </a:lnTo>
                  <a:lnTo>
                    <a:pt x="3872" y="322449"/>
                  </a:lnTo>
                  <a:lnTo>
                    <a:pt x="0" y="280924"/>
                  </a:lnTo>
                  <a:close/>
                </a:path>
              </a:pathLst>
            </a:custGeom>
            <a:ln w="12700">
              <a:solidFill>
                <a:srgbClr val="30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7324727" y="3295650"/>
            <a:ext cx="3926204" cy="3067050"/>
            <a:chOff x="7324725" y="3295650"/>
            <a:chExt cx="3926204" cy="306705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24725" y="3295650"/>
              <a:ext cx="3914775" cy="306705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0282301" y="3595750"/>
              <a:ext cx="962025" cy="561975"/>
            </a:xfrm>
            <a:custGeom>
              <a:avLst/>
              <a:gdLst/>
              <a:ahLst/>
              <a:cxnLst/>
              <a:rect l="l" t="t" r="r" b="b"/>
              <a:pathLst>
                <a:path w="962025" h="561975">
                  <a:moveTo>
                    <a:pt x="480949" y="0"/>
                  </a:moveTo>
                  <a:lnTo>
                    <a:pt x="420607" y="2188"/>
                  </a:lnTo>
                  <a:lnTo>
                    <a:pt x="362505" y="8577"/>
                  </a:lnTo>
                  <a:lnTo>
                    <a:pt x="307094" y="18903"/>
                  </a:lnTo>
                  <a:lnTo>
                    <a:pt x="254824" y="32906"/>
                  </a:lnTo>
                  <a:lnTo>
                    <a:pt x="206144" y="50320"/>
                  </a:lnTo>
                  <a:lnTo>
                    <a:pt x="161506" y="70883"/>
                  </a:lnTo>
                  <a:lnTo>
                    <a:pt x="121358" y="94333"/>
                  </a:lnTo>
                  <a:lnTo>
                    <a:pt x="86152" y="120406"/>
                  </a:lnTo>
                  <a:lnTo>
                    <a:pt x="56338" y="148840"/>
                  </a:lnTo>
                  <a:lnTo>
                    <a:pt x="32365" y="179372"/>
                  </a:lnTo>
                  <a:lnTo>
                    <a:pt x="3746" y="245676"/>
                  </a:lnTo>
                  <a:lnTo>
                    <a:pt x="0" y="280924"/>
                  </a:lnTo>
                  <a:lnTo>
                    <a:pt x="3746" y="316173"/>
                  </a:lnTo>
                  <a:lnTo>
                    <a:pt x="32365" y="382492"/>
                  </a:lnTo>
                  <a:lnTo>
                    <a:pt x="56338" y="413035"/>
                  </a:lnTo>
                  <a:lnTo>
                    <a:pt x="86152" y="441483"/>
                  </a:lnTo>
                  <a:lnTo>
                    <a:pt x="121358" y="467570"/>
                  </a:lnTo>
                  <a:lnTo>
                    <a:pt x="161506" y="491035"/>
                  </a:lnTo>
                  <a:lnTo>
                    <a:pt x="206144" y="511612"/>
                  </a:lnTo>
                  <a:lnTo>
                    <a:pt x="254824" y="529040"/>
                  </a:lnTo>
                  <a:lnTo>
                    <a:pt x="307094" y="543053"/>
                  </a:lnTo>
                  <a:lnTo>
                    <a:pt x="362505" y="553389"/>
                  </a:lnTo>
                  <a:lnTo>
                    <a:pt x="420607" y="559784"/>
                  </a:lnTo>
                  <a:lnTo>
                    <a:pt x="480949" y="561975"/>
                  </a:lnTo>
                  <a:lnTo>
                    <a:pt x="541292" y="559784"/>
                  </a:lnTo>
                  <a:lnTo>
                    <a:pt x="599400" y="553389"/>
                  </a:lnTo>
                  <a:lnTo>
                    <a:pt x="654820" y="543053"/>
                  </a:lnTo>
                  <a:lnTo>
                    <a:pt x="707102" y="529040"/>
                  </a:lnTo>
                  <a:lnTo>
                    <a:pt x="755795" y="511612"/>
                  </a:lnTo>
                  <a:lnTo>
                    <a:pt x="800447" y="491035"/>
                  </a:lnTo>
                  <a:lnTo>
                    <a:pt x="840609" y="467570"/>
                  </a:lnTo>
                  <a:lnTo>
                    <a:pt x="875830" y="441483"/>
                  </a:lnTo>
                  <a:lnTo>
                    <a:pt x="905658" y="413035"/>
                  </a:lnTo>
                  <a:lnTo>
                    <a:pt x="929642" y="382492"/>
                  </a:lnTo>
                  <a:lnTo>
                    <a:pt x="958276" y="316173"/>
                  </a:lnTo>
                  <a:lnTo>
                    <a:pt x="962025" y="280924"/>
                  </a:lnTo>
                  <a:lnTo>
                    <a:pt x="958276" y="245676"/>
                  </a:lnTo>
                  <a:lnTo>
                    <a:pt x="929642" y="179372"/>
                  </a:lnTo>
                  <a:lnTo>
                    <a:pt x="905658" y="148840"/>
                  </a:lnTo>
                  <a:lnTo>
                    <a:pt x="875830" y="120406"/>
                  </a:lnTo>
                  <a:lnTo>
                    <a:pt x="840609" y="94333"/>
                  </a:lnTo>
                  <a:lnTo>
                    <a:pt x="800447" y="70883"/>
                  </a:lnTo>
                  <a:lnTo>
                    <a:pt x="755795" y="50320"/>
                  </a:lnTo>
                  <a:lnTo>
                    <a:pt x="707102" y="32906"/>
                  </a:lnTo>
                  <a:lnTo>
                    <a:pt x="654820" y="18903"/>
                  </a:lnTo>
                  <a:lnTo>
                    <a:pt x="599400" y="8577"/>
                  </a:lnTo>
                  <a:lnTo>
                    <a:pt x="541292" y="2188"/>
                  </a:lnTo>
                  <a:lnTo>
                    <a:pt x="48094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282301" y="3595750"/>
              <a:ext cx="962025" cy="561975"/>
            </a:xfrm>
            <a:custGeom>
              <a:avLst/>
              <a:gdLst/>
              <a:ahLst/>
              <a:cxnLst/>
              <a:rect l="l" t="t" r="r" b="b"/>
              <a:pathLst>
                <a:path w="962025" h="561975">
                  <a:moveTo>
                    <a:pt x="0" y="280924"/>
                  </a:moveTo>
                  <a:lnTo>
                    <a:pt x="14684" y="211738"/>
                  </a:lnTo>
                  <a:lnTo>
                    <a:pt x="56338" y="148840"/>
                  </a:lnTo>
                  <a:lnTo>
                    <a:pt x="86152" y="120406"/>
                  </a:lnTo>
                  <a:lnTo>
                    <a:pt x="121358" y="94333"/>
                  </a:lnTo>
                  <a:lnTo>
                    <a:pt x="161506" y="70883"/>
                  </a:lnTo>
                  <a:lnTo>
                    <a:pt x="206144" y="50320"/>
                  </a:lnTo>
                  <a:lnTo>
                    <a:pt x="254824" y="32906"/>
                  </a:lnTo>
                  <a:lnTo>
                    <a:pt x="307094" y="18903"/>
                  </a:lnTo>
                  <a:lnTo>
                    <a:pt x="362505" y="8577"/>
                  </a:lnTo>
                  <a:lnTo>
                    <a:pt x="420607" y="2188"/>
                  </a:lnTo>
                  <a:lnTo>
                    <a:pt x="480949" y="0"/>
                  </a:lnTo>
                  <a:lnTo>
                    <a:pt x="541292" y="2188"/>
                  </a:lnTo>
                  <a:lnTo>
                    <a:pt x="599400" y="8577"/>
                  </a:lnTo>
                  <a:lnTo>
                    <a:pt x="654820" y="18903"/>
                  </a:lnTo>
                  <a:lnTo>
                    <a:pt x="707102" y="32906"/>
                  </a:lnTo>
                  <a:lnTo>
                    <a:pt x="755795" y="50320"/>
                  </a:lnTo>
                  <a:lnTo>
                    <a:pt x="800447" y="70883"/>
                  </a:lnTo>
                  <a:lnTo>
                    <a:pt x="840609" y="94333"/>
                  </a:lnTo>
                  <a:lnTo>
                    <a:pt x="875830" y="120406"/>
                  </a:lnTo>
                  <a:lnTo>
                    <a:pt x="905658" y="148840"/>
                  </a:lnTo>
                  <a:lnTo>
                    <a:pt x="929642" y="179372"/>
                  </a:lnTo>
                  <a:lnTo>
                    <a:pt x="958276" y="245676"/>
                  </a:lnTo>
                  <a:lnTo>
                    <a:pt x="962025" y="280924"/>
                  </a:lnTo>
                  <a:lnTo>
                    <a:pt x="958276" y="316173"/>
                  </a:lnTo>
                  <a:lnTo>
                    <a:pt x="929642" y="382492"/>
                  </a:lnTo>
                  <a:lnTo>
                    <a:pt x="905658" y="413035"/>
                  </a:lnTo>
                  <a:lnTo>
                    <a:pt x="875830" y="441483"/>
                  </a:lnTo>
                  <a:lnTo>
                    <a:pt x="840609" y="467570"/>
                  </a:lnTo>
                  <a:lnTo>
                    <a:pt x="800447" y="491035"/>
                  </a:lnTo>
                  <a:lnTo>
                    <a:pt x="755795" y="511612"/>
                  </a:lnTo>
                  <a:lnTo>
                    <a:pt x="707102" y="529040"/>
                  </a:lnTo>
                  <a:lnTo>
                    <a:pt x="654820" y="543053"/>
                  </a:lnTo>
                  <a:lnTo>
                    <a:pt x="599400" y="553389"/>
                  </a:lnTo>
                  <a:lnTo>
                    <a:pt x="541292" y="559784"/>
                  </a:lnTo>
                  <a:lnTo>
                    <a:pt x="480949" y="561975"/>
                  </a:lnTo>
                  <a:lnTo>
                    <a:pt x="420607" y="559784"/>
                  </a:lnTo>
                  <a:lnTo>
                    <a:pt x="362505" y="553389"/>
                  </a:lnTo>
                  <a:lnTo>
                    <a:pt x="307094" y="543053"/>
                  </a:lnTo>
                  <a:lnTo>
                    <a:pt x="254824" y="529040"/>
                  </a:lnTo>
                  <a:lnTo>
                    <a:pt x="206144" y="511612"/>
                  </a:lnTo>
                  <a:lnTo>
                    <a:pt x="161506" y="491035"/>
                  </a:lnTo>
                  <a:lnTo>
                    <a:pt x="121358" y="467570"/>
                  </a:lnTo>
                  <a:lnTo>
                    <a:pt x="86152" y="441483"/>
                  </a:lnTo>
                  <a:lnTo>
                    <a:pt x="56338" y="413035"/>
                  </a:lnTo>
                  <a:lnTo>
                    <a:pt x="32365" y="382492"/>
                  </a:lnTo>
                  <a:lnTo>
                    <a:pt x="3746" y="316173"/>
                  </a:lnTo>
                  <a:lnTo>
                    <a:pt x="0" y="280924"/>
                  </a:lnTo>
                  <a:close/>
                </a:path>
              </a:pathLst>
            </a:custGeom>
            <a:ln w="12700">
              <a:solidFill>
                <a:srgbClr val="30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6742182" y="1265310"/>
            <a:ext cx="717551" cy="574675"/>
            <a:chOff x="6742176" y="1265300"/>
            <a:chExt cx="717550" cy="574675"/>
          </a:xfrm>
        </p:grpSpPr>
        <p:sp>
          <p:nvSpPr>
            <p:cNvPr id="14" name="object 14"/>
            <p:cNvSpPr/>
            <p:nvPr/>
          </p:nvSpPr>
          <p:spPr>
            <a:xfrm>
              <a:off x="6748526" y="1271650"/>
              <a:ext cx="704850" cy="561975"/>
            </a:xfrm>
            <a:custGeom>
              <a:avLst/>
              <a:gdLst/>
              <a:ahLst/>
              <a:cxnLst/>
              <a:rect l="l" t="t" r="r" b="b"/>
              <a:pathLst>
                <a:path w="704850" h="561975">
                  <a:moveTo>
                    <a:pt x="352425" y="0"/>
                  </a:moveTo>
                  <a:lnTo>
                    <a:pt x="300334" y="3044"/>
                  </a:lnTo>
                  <a:lnTo>
                    <a:pt x="250620" y="11890"/>
                  </a:lnTo>
                  <a:lnTo>
                    <a:pt x="203828" y="26102"/>
                  </a:lnTo>
                  <a:lnTo>
                    <a:pt x="160502" y="45247"/>
                  </a:lnTo>
                  <a:lnTo>
                    <a:pt x="121187" y="68891"/>
                  </a:lnTo>
                  <a:lnTo>
                    <a:pt x="86426" y="96599"/>
                  </a:lnTo>
                  <a:lnTo>
                    <a:pt x="56764" y="127938"/>
                  </a:lnTo>
                  <a:lnTo>
                    <a:pt x="32746" y="162474"/>
                  </a:lnTo>
                  <a:lnTo>
                    <a:pt x="14917" y="199773"/>
                  </a:lnTo>
                  <a:lnTo>
                    <a:pt x="3820" y="239401"/>
                  </a:lnTo>
                  <a:lnTo>
                    <a:pt x="0" y="280924"/>
                  </a:lnTo>
                  <a:lnTo>
                    <a:pt x="3820" y="322449"/>
                  </a:lnTo>
                  <a:lnTo>
                    <a:pt x="14917" y="362085"/>
                  </a:lnTo>
                  <a:lnTo>
                    <a:pt x="32746" y="399396"/>
                  </a:lnTo>
                  <a:lnTo>
                    <a:pt x="56764" y="433947"/>
                  </a:lnTo>
                  <a:lnTo>
                    <a:pt x="86426" y="465303"/>
                  </a:lnTo>
                  <a:lnTo>
                    <a:pt x="121187" y="493029"/>
                  </a:lnTo>
                  <a:lnTo>
                    <a:pt x="160502" y="516689"/>
                  </a:lnTo>
                  <a:lnTo>
                    <a:pt x="203828" y="535849"/>
                  </a:lnTo>
                  <a:lnTo>
                    <a:pt x="250620" y="550073"/>
                  </a:lnTo>
                  <a:lnTo>
                    <a:pt x="300334" y="558927"/>
                  </a:lnTo>
                  <a:lnTo>
                    <a:pt x="352425" y="561975"/>
                  </a:lnTo>
                  <a:lnTo>
                    <a:pt x="404486" y="558927"/>
                  </a:lnTo>
                  <a:lnTo>
                    <a:pt x="454182" y="550073"/>
                  </a:lnTo>
                  <a:lnTo>
                    <a:pt x="500966" y="535849"/>
                  </a:lnTo>
                  <a:lnTo>
                    <a:pt x="544290" y="516689"/>
                  </a:lnTo>
                  <a:lnTo>
                    <a:pt x="583611" y="493029"/>
                  </a:lnTo>
                  <a:lnTo>
                    <a:pt x="618380" y="465303"/>
                  </a:lnTo>
                  <a:lnTo>
                    <a:pt x="648053" y="433947"/>
                  </a:lnTo>
                  <a:lnTo>
                    <a:pt x="672082" y="399396"/>
                  </a:lnTo>
                  <a:lnTo>
                    <a:pt x="689922" y="362085"/>
                  </a:lnTo>
                  <a:lnTo>
                    <a:pt x="701027" y="322449"/>
                  </a:lnTo>
                  <a:lnTo>
                    <a:pt x="704850" y="280924"/>
                  </a:lnTo>
                  <a:lnTo>
                    <a:pt x="701027" y="239401"/>
                  </a:lnTo>
                  <a:lnTo>
                    <a:pt x="689922" y="199773"/>
                  </a:lnTo>
                  <a:lnTo>
                    <a:pt x="672082" y="162474"/>
                  </a:lnTo>
                  <a:lnTo>
                    <a:pt x="648053" y="127938"/>
                  </a:lnTo>
                  <a:lnTo>
                    <a:pt x="618380" y="96599"/>
                  </a:lnTo>
                  <a:lnTo>
                    <a:pt x="583611" y="68891"/>
                  </a:lnTo>
                  <a:lnTo>
                    <a:pt x="544290" y="45247"/>
                  </a:lnTo>
                  <a:lnTo>
                    <a:pt x="500966" y="26102"/>
                  </a:lnTo>
                  <a:lnTo>
                    <a:pt x="454182" y="11890"/>
                  </a:lnTo>
                  <a:lnTo>
                    <a:pt x="404486" y="3044"/>
                  </a:lnTo>
                  <a:lnTo>
                    <a:pt x="35242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748526" y="1271650"/>
              <a:ext cx="704850" cy="561975"/>
            </a:xfrm>
            <a:custGeom>
              <a:avLst/>
              <a:gdLst/>
              <a:ahLst/>
              <a:cxnLst/>
              <a:rect l="l" t="t" r="r" b="b"/>
              <a:pathLst>
                <a:path w="704850" h="561975">
                  <a:moveTo>
                    <a:pt x="0" y="280924"/>
                  </a:moveTo>
                  <a:lnTo>
                    <a:pt x="3820" y="239401"/>
                  </a:lnTo>
                  <a:lnTo>
                    <a:pt x="14917" y="199773"/>
                  </a:lnTo>
                  <a:lnTo>
                    <a:pt x="32746" y="162474"/>
                  </a:lnTo>
                  <a:lnTo>
                    <a:pt x="56764" y="127938"/>
                  </a:lnTo>
                  <a:lnTo>
                    <a:pt x="86426" y="96599"/>
                  </a:lnTo>
                  <a:lnTo>
                    <a:pt x="121187" y="68891"/>
                  </a:lnTo>
                  <a:lnTo>
                    <a:pt x="160502" y="45247"/>
                  </a:lnTo>
                  <a:lnTo>
                    <a:pt x="203828" y="26102"/>
                  </a:lnTo>
                  <a:lnTo>
                    <a:pt x="250620" y="11890"/>
                  </a:lnTo>
                  <a:lnTo>
                    <a:pt x="300334" y="3044"/>
                  </a:lnTo>
                  <a:lnTo>
                    <a:pt x="352425" y="0"/>
                  </a:lnTo>
                  <a:lnTo>
                    <a:pt x="404486" y="3044"/>
                  </a:lnTo>
                  <a:lnTo>
                    <a:pt x="454182" y="11890"/>
                  </a:lnTo>
                  <a:lnTo>
                    <a:pt x="500966" y="26102"/>
                  </a:lnTo>
                  <a:lnTo>
                    <a:pt x="544290" y="45247"/>
                  </a:lnTo>
                  <a:lnTo>
                    <a:pt x="583611" y="68891"/>
                  </a:lnTo>
                  <a:lnTo>
                    <a:pt x="618380" y="96599"/>
                  </a:lnTo>
                  <a:lnTo>
                    <a:pt x="648053" y="127938"/>
                  </a:lnTo>
                  <a:lnTo>
                    <a:pt x="672082" y="162474"/>
                  </a:lnTo>
                  <a:lnTo>
                    <a:pt x="689922" y="199773"/>
                  </a:lnTo>
                  <a:lnTo>
                    <a:pt x="701027" y="239401"/>
                  </a:lnTo>
                  <a:lnTo>
                    <a:pt x="704850" y="280924"/>
                  </a:lnTo>
                  <a:lnTo>
                    <a:pt x="701027" y="322449"/>
                  </a:lnTo>
                  <a:lnTo>
                    <a:pt x="689922" y="362085"/>
                  </a:lnTo>
                  <a:lnTo>
                    <a:pt x="672082" y="399396"/>
                  </a:lnTo>
                  <a:lnTo>
                    <a:pt x="648053" y="433947"/>
                  </a:lnTo>
                  <a:lnTo>
                    <a:pt x="618380" y="465303"/>
                  </a:lnTo>
                  <a:lnTo>
                    <a:pt x="583611" y="493029"/>
                  </a:lnTo>
                  <a:lnTo>
                    <a:pt x="544290" y="516689"/>
                  </a:lnTo>
                  <a:lnTo>
                    <a:pt x="500966" y="535849"/>
                  </a:lnTo>
                  <a:lnTo>
                    <a:pt x="454182" y="550073"/>
                  </a:lnTo>
                  <a:lnTo>
                    <a:pt x="404486" y="558927"/>
                  </a:lnTo>
                  <a:lnTo>
                    <a:pt x="352425" y="561975"/>
                  </a:lnTo>
                  <a:lnTo>
                    <a:pt x="300334" y="558927"/>
                  </a:lnTo>
                  <a:lnTo>
                    <a:pt x="250620" y="550073"/>
                  </a:lnTo>
                  <a:lnTo>
                    <a:pt x="203828" y="535849"/>
                  </a:lnTo>
                  <a:lnTo>
                    <a:pt x="160502" y="516689"/>
                  </a:lnTo>
                  <a:lnTo>
                    <a:pt x="121187" y="493029"/>
                  </a:lnTo>
                  <a:lnTo>
                    <a:pt x="86426" y="465303"/>
                  </a:lnTo>
                  <a:lnTo>
                    <a:pt x="56764" y="433947"/>
                  </a:lnTo>
                  <a:lnTo>
                    <a:pt x="32746" y="399396"/>
                  </a:lnTo>
                  <a:lnTo>
                    <a:pt x="14917" y="362085"/>
                  </a:lnTo>
                  <a:lnTo>
                    <a:pt x="3820" y="322449"/>
                  </a:lnTo>
                  <a:lnTo>
                    <a:pt x="0" y="280924"/>
                  </a:lnTo>
                  <a:close/>
                </a:path>
              </a:pathLst>
            </a:custGeom>
            <a:ln w="12700">
              <a:solidFill>
                <a:srgbClr val="30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994907" y="1331849"/>
            <a:ext cx="210820" cy="39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920099" y="1289377"/>
            <a:ext cx="189231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682611" y="3666808"/>
            <a:ext cx="153671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0228328" y="5256286"/>
            <a:ext cx="1127125" cy="574675"/>
            <a:chOff x="10228326" y="5256276"/>
            <a:chExt cx="1127125" cy="574675"/>
          </a:xfrm>
        </p:grpSpPr>
        <p:sp>
          <p:nvSpPr>
            <p:cNvPr id="20" name="object 20"/>
            <p:cNvSpPr/>
            <p:nvPr/>
          </p:nvSpPr>
          <p:spPr>
            <a:xfrm>
              <a:off x="10234676" y="5262626"/>
              <a:ext cx="1114425" cy="561975"/>
            </a:xfrm>
            <a:custGeom>
              <a:avLst/>
              <a:gdLst/>
              <a:ahLst/>
              <a:cxnLst/>
              <a:rect l="l" t="t" r="r" b="b"/>
              <a:pathLst>
                <a:path w="1114425" h="561975">
                  <a:moveTo>
                    <a:pt x="557149" y="0"/>
                  </a:moveTo>
                  <a:lnTo>
                    <a:pt x="496438" y="1647"/>
                  </a:lnTo>
                  <a:lnTo>
                    <a:pt x="437622" y="6477"/>
                  </a:lnTo>
                  <a:lnTo>
                    <a:pt x="381040" y="14317"/>
                  </a:lnTo>
                  <a:lnTo>
                    <a:pt x="327032" y="24996"/>
                  </a:lnTo>
                  <a:lnTo>
                    <a:pt x="275938" y="38344"/>
                  </a:lnTo>
                  <a:lnTo>
                    <a:pt x="228097" y="54189"/>
                  </a:lnTo>
                  <a:lnTo>
                    <a:pt x="183849" y="72360"/>
                  </a:lnTo>
                  <a:lnTo>
                    <a:pt x="143534" y="92685"/>
                  </a:lnTo>
                  <a:lnTo>
                    <a:pt x="107492" y="114994"/>
                  </a:lnTo>
                  <a:lnTo>
                    <a:pt x="76063" y="139116"/>
                  </a:lnTo>
                  <a:lnTo>
                    <a:pt x="28402" y="192113"/>
                  </a:lnTo>
                  <a:lnTo>
                    <a:pt x="3269" y="250306"/>
                  </a:lnTo>
                  <a:lnTo>
                    <a:pt x="0" y="280924"/>
                  </a:lnTo>
                  <a:lnTo>
                    <a:pt x="3269" y="311540"/>
                  </a:lnTo>
                  <a:lnTo>
                    <a:pt x="28402" y="369736"/>
                  </a:lnTo>
                  <a:lnTo>
                    <a:pt x="76063" y="422742"/>
                  </a:lnTo>
                  <a:lnTo>
                    <a:pt x="107492" y="446869"/>
                  </a:lnTo>
                  <a:lnTo>
                    <a:pt x="143534" y="469185"/>
                  </a:lnTo>
                  <a:lnTo>
                    <a:pt x="183849" y="489518"/>
                  </a:lnTo>
                  <a:lnTo>
                    <a:pt x="228097" y="507696"/>
                  </a:lnTo>
                  <a:lnTo>
                    <a:pt x="275938" y="523547"/>
                  </a:lnTo>
                  <a:lnTo>
                    <a:pt x="327032" y="536901"/>
                  </a:lnTo>
                  <a:lnTo>
                    <a:pt x="381040" y="547586"/>
                  </a:lnTo>
                  <a:lnTo>
                    <a:pt x="437622" y="555430"/>
                  </a:lnTo>
                  <a:lnTo>
                    <a:pt x="496438" y="560262"/>
                  </a:lnTo>
                  <a:lnTo>
                    <a:pt x="557149" y="561911"/>
                  </a:lnTo>
                  <a:lnTo>
                    <a:pt x="617860" y="560262"/>
                  </a:lnTo>
                  <a:lnTo>
                    <a:pt x="676681" y="555430"/>
                  </a:lnTo>
                  <a:lnTo>
                    <a:pt x="733270" y="547586"/>
                  </a:lnTo>
                  <a:lnTo>
                    <a:pt x="787287" y="536901"/>
                  </a:lnTo>
                  <a:lnTo>
                    <a:pt x="838392" y="523547"/>
                  </a:lnTo>
                  <a:lnTo>
                    <a:pt x="886245" y="507696"/>
                  </a:lnTo>
                  <a:lnTo>
                    <a:pt x="930505" y="489518"/>
                  </a:lnTo>
                  <a:lnTo>
                    <a:pt x="970833" y="469185"/>
                  </a:lnTo>
                  <a:lnTo>
                    <a:pt x="1006887" y="446869"/>
                  </a:lnTo>
                  <a:lnTo>
                    <a:pt x="1038328" y="422742"/>
                  </a:lnTo>
                  <a:lnTo>
                    <a:pt x="1086009" y="369736"/>
                  </a:lnTo>
                  <a:lnTo>
                    <a:pt x="1111154" y="311540"/>
                  </a:lnTo>
                  <a:lnTo>
                    <a:pt x="1114425" y="280924"/>
                  </a:lnTo>
                  <a:lnTo>
                    <a:pt x="1111154" y="250306"/>
                  </a:lnTo>
                  <a:lnTo>
                    <a:pt x="1086009" y="192113"/>
                  </a:lnTo>
                  <a:lnTo>
                    <a:pt x="1038328" y="139116"/>
                  </a:lnTo>
                  <a:lnTo>
                    <a:pt x="1006887" y="114994"/>
                  </a:lnTo>
                  <a:lnTo>
                    <a:pt x="970833" y="92685"/>
                  </a:lnTo>
                  <a:lnTo>
                    <a:pt x="930505" y="72360"/>
                  </a:lnTo>
                  <a:lnTo>
                    <a:pt x="886245" y="54189"/>
                  </a:lnTo>
                  <a:lnTo>
                    <a:pt x="838392" y="38344"/>
                  </a:lnTo>
                  <a:lnTo>
                    <a:pt x="787287" y="24996"/>
                  </a:lnTo>
                  <a:lnTo>
                    <a:pt x="733270" y="14317"/>
                  </a:lnTo>
                  <a:lnTo>
                    <a:pt x="676681" y="6477"/>
                  </a:lnTo>
                  <a:lnTo>
                    <a:pt x="617860" y="1647"/>
                  </a:lnTo>
                  <a:lnTo>
                    <a:pt x="55714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234676" y="5262626"/>
              <a:ext cx="1114425" cy="561975"/>
            </a:xfrm>
            <a:custGeom>
              <a:avLst/>
              <a:gdLst/>
              <a:ahLst/>
              <a:cxnLst/>
              <a:rect l="l" t="t" r="r" b="b"/>
              <a:pathLst>
                <a:path w="1114425" h="561975">
                  <a:moveTo>
                    <a:pt x="0" y="280924"/>
                  </a:moveTo>
                  <a:lnTo>
                    <a:pt x="12849" y="220645"/>
                  </a:lnTo>
                  <a:lnTo>
                    <a:pt x="49586" y="164879"/>
                  </a:lnTo>
                  <a:lnTo>
                    <a:pt x="107492" y="114994"/>
                  </a:lnTo>
                  <a:lnTo>
                    <a:pt x="143534" y="92685"/>
                  </a:lnTo>
                  <a:lnTo>
                    <a:pt x="183849" y="72360"/>
                  </a:lnTo>
                  <a:lnTo>
                    <a:pt x="228097" y="54189"/>
                  </a:lnTo>
                  <a:lnTo>
                    <a:pt x="275938" y="38344"/>
                  </a:lnTo>
                  <a:lnTo>
                    <a:pt x="327032" y="24996"/>
                  </a:lnTo>
                  <a:lnTo>
                    <a:pt x="381040" y="14317"/>
                  </a:lnTo>
                  <a:lnTo>
                    <a:pt x="437622" y="6477"/>
                  </a:lnTo>
                  <a:lnTo>
                    <a:pt x="496438" y="1647"/>
                  </a:lnTo>
                  <a:lnTo>
                    <a:pt x="557149" y="0"/>
                  </a:lnTo>
                  <a:lnTo>
                    <a:pt x="617860" y="1647"/>
                  </a:lnTo>
                  <a:lnTo>
                    <a:pt x="676681" y="6477"/>
                  </a:lnTo>
                  <a:lnTo>
                    <a:pt x="733270" y="14317"/>
                  </a:lnTo>
                  <a:lnTo>
                    <a:pt x="787287" y="24996"/>
                  </a:lnTo>
                  <a:lnTo>
                    <a:pt x="838392" y="38344"/>
                  </a:lnTo>
                  <a:lnTo>
                    <a:pt x="886245" y="54189"/>
                  </a:lnTo>
                  <a:lnTo>
                    <a:pt x="930505" y="72360"/>
                  </a:lnTo>
                  <a:lnTo>
                    <a:pt x="970833" y="92685"/>
                  </a:lnTo>
                  <a:lnTo>
                    <a:pt x="1006887" y="114994"/>
                  </a:lnTo>
                  <a:lnTo>
                    <a:pt x="1038328" y="139116"/>
                  </a:lnTo>
                  <a:lnTo>
                    <a:pt x="1086009" y="192113"/>
                  </a:lnTo>
                  <a:lnTo>
                    <a:pt x="1111154" y="250306"/>
                  </a:lnTo>
                  <a:lnTo>
                    <a:pt x="1114425" y="280924"/>
                  </a:lnTo>
                  <a:lnTo>
                    <a:pt x="1111154" y="311540"/>
                  </a:lnTo>
                  <a:lnTo>
                    <a:pt x="1086009" y="369736"/>
                  </a:lnTo>
                  <a:lnTo>
                    <a:pt x="1038328" y="422742"/>
                  </a:lnTo>
                  <a:lnTo>
                    <a:pt x="1006887" y="446869"/>
                  </a:lnTo>
                  <a:lnTo>
                    <a:pt x="970833" y="469185"/>
                  </a:lnTo>
                  <a:lnTo>
                    <a:pt x="930505" y="489518"/>
                  </a:lnTo>
                  <a:lnTo>
                    <a:pt x="886245" y="507696"/>
                  </a:lnTo>
                  <a:lnTo>
                    <a:pt x="838392" y="523547"/>
                  </a:lnTo>
                  <a:lnTo>
                    <a:pt x="787287" y="536901"/>
                  </a:lnTo>
                  <a:lnTo>
                    <a:pt x="733270" y="547586"/>
                  </a:lnTo>
                  <a:lnTo>
                    <a:pt x="676681" y="555430"/>
                  </a:lnTo>
                  <a:lnTo>
                    <a:pt x="617860" y="560262"/>
                  </a:lnTo>
                  <a:lnTo>
                    <a:pt x="557149" y="561911"/>
                  </a:lnTo>
                  <a:lnTo>
                    <a:pt x="496438" y="560262"/>
                  </a:lnTo>
                  <a:lnTo>
                    <a:pt x="437622" y="555430"/>
                  </a:lnTo>
                  <a:lnTo>
                    <a:pt x="381040" y="547586"/>
                  </a:lnTo>
                  <a:lnTo>
                    <a:pt x="327032" y="536901"/>
                  </a:lnTo>
                  <a:lnTo>
                    <a:pt x="275938" y="523547"/>
                  </a:lnTo>
                  <a:lnTo>
                    <a:pt x="228097" y="507696"/>
                  </a:lnTo>
                  <a:lnTo>
                    <a:pt x="183849" y="489518"/>
                  </a:lnTo>
                  <a:lnTo>
                    <a:pt x="143534" y="469185"/>
                  </a:lnTo>
                  <a:lnTo>
                    <a:pt x="107492" y="446869"/>
                  </a:lnTo>
                  <a:lnTo>
                    <a:pt x="76063" y="422742"/>
                  </a:lnTo>
                  <a:lnTo>
                    <a:pt x="28402" y="369736"/>
                  </a:lnTo>
                  <a:lnTo>
                    <a:pt x="3269" y="311540"/>
                  </a:lnTo>
                  <a:lnTo>
                    <a:pt x="0" y="280924"/>
                  </a:lnTo>
                  <a:close/>
                </a:path>
              </a:pathLst>
            </a:custGeom>
            <a:ln w="12700">
              <a:solidFill>
                <a:srgbClr val="30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0701661" y="5328612"/>
            <a:ext cx="189231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6" y="609282"/>
            <a:ext cx="1492885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0" spc="20" dirty="0">
                <a:latin typeface="Calibri Light"/>
                <a:cs typeface="Calibri Light"/>
              </a:rPr>
              <a:t>Case</a:t>
            </a:r>
            <a:r>
              <a:rPr sz="4400" b="0" spc="-165" dirty="0">
                <a:latin typeface="Calibri Light"/>
                <a:cs typeface="Calibri Light"/>
              </a:rPr>
              <a:t> </a:t>
            </a:r>
            <a:r>
              <a:rPr sz="4400" b="0" spc="15" dirty="0">
                <a:latin typeface="Calibri Light"/>
                <a:cs typeface="Calibri Light"/>
              </a:rPr>
              <a:t>4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577" y="1775527"/>
            <a:ext cx="6309995" cy="3963649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241300" marR="5080" indent="-229235">
              <a:lnSpc>
                <a:spcPct val="69500"/>
              </a:lnSpc>
              <a:spcBef>
                <a:spcPts val="76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800" dirty="0">
                <a:latin typeface="Calibri"/>
                <a:cs typeface="Calibri"/>
              </a:rPr>
              <a:t>G1p0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8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weeks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–Rh </a:t>
            </a:r>
            <a:r>
              <a:rPr sz="1800" spc="5" dirty="0">
                <a:latin typeface="Calibri"/>
                <a:cs typeface="Calibri"/>
              </a:rPr>
              <a:t>with</a:t>
            </a:r>
            <a:r>
              <a:rPr sz="1800" spc="-5" dirty="0">
                <a:latin typeface="Calibri"/>
                <a:cs typeface="Calibri"/>
              </a:rPr>
              <a:t> +Rh</a:t>
            </a:r>
            <a:r>
              <a:rPr sz="1800" spc="5" dirty="0">
                <a:latin typeface="Calibri"/>
                <a:cs typeface="Calibri"/>
              </a:rPr>
              <a:t> father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(on exam</a:t>
            </a:r>
            <a:r>
              <a:rPr sz="1800" spc="-12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pictures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left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embryo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larger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than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right)</a:t>
            </a:r>
            <a:endParaRPr sz="1800">
              <a:latin typeface="Calibri"/>
              <a:cs typeface="Calibri"/>
            </a:endParaRPr>
          </a:p>
          <a:p>
            <a:pPr marL="241300" indent="-229235">
              <a:lnSpc>
                <a:spcPts val="1830"/>
              </a:lnSpc>
              <a:spcBef>
                <a:spcPts val="39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800" spc="-5" dirty="0">
                <a:latin typeface="Calibri"/>
                <a:cs typeface="Calibri"/>
              </a:rPr>
              <a:t>Type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of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placentation?</a:t>
            </a:r>
            <a:endParaRPr sz="1800">
              <a:latin typeface="Calibri"/>
              <a:cs typeface="Calibri"/>
            </a:endParaRPr>
          </a:p>
          <a:p>
            <a:pPr marL="241300">
              <a:lnSpc>
                <a:spcPts val="1830"/>
              </a:lnSpc>
            </a:pPr>
            <a:r>
              <a:rPr sz="1800" spc="-30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sz="1800" spc="30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1800" spc="2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800" spc="2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1800" spc="2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800" spc="-15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1800" spc="25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sz="1800" spc="2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800" spc="-3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1800" spc="3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1800" spc="2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800" spc="2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1800" spc="3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1800" spc="-1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1800" spc="2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800" spc="2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1800" spc="2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800" spc="3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800" spc="-15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1800" spc="2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1800" spc="3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1800" spc="2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800" spc="3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endParaRPr sz="1800">
              <a:latin typeface="Calibri"/>
              <a:cs typeface="Calibri"/>
            </a:endParaRPr>
          </a:p>
          <a:p>
            <a:pPr marL="241300" indent="-229235">
              <a:lnSpc>
                <a:spcPts val="1870"/>
              </a:lnSpc>
              <a:spcBef>
                <a:spcPts val="32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800" spc="5" dirty="0">
                <a:latin typeface="Calibri"/>
                <a:cs typeface="Calibri"/>
              </a:rPr>
              <a:t>Vaginal</a:t>
            </a:r>
            <a:r>
              <a:rPr sz="1800" spc="-15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spotting</a:t>
            </a:r>
            <a:r>
              <a:rPr sz="1800" spc="-130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and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active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fetal</a:t>
            </a:r>
            <a:r>
              <a:rPr sz="1800" spc="5" dirty="0">
                <a:latin typeface="Calibri"/>
                <a:cs typeface="Calibri"/>
              </a:rPr>
              <a:t> heart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by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us,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Diagnosis?</a:t>
            </a:r>
            <a:endParaRPr sz="1800">
              <a:latin typeface="Calibri"/>
              <a:cs typeface="Calibri"/>
            </a:endParaRPr>
          </a:p>
          <a:p>
            <a:pPr marL="241300">
              <a:lnSpc>
                <a:spcPts val="1870"/>
              </a:lnSpc>
            </a:pP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-threatened</a:t>
            </a:r>
            <a:r>
              <a:rPr sz="1800" spc="-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miscarriage</a:t>
            </a:r>
            <a:endParaRPr sz="1800">
              <a:latin typeface="Calibri"/>
              <a:cs typeface="Calibri"/>
            </a:endParaRPr>
          </a:p>
          <a:p>
            <a:pPr marL="241300" indent="-229235">
              <a:lnSpc>
                <a:spcPts val="1830"/>
              </a:lnSpc>
              <a:spcBef>
                <a:spcPts val="31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800" spc="5" dirty="0">
                <a:latin typeface="Calibri"/>
                <a:cs typeface="Calibri"/>
              </a:rPr>
              <a:t>Give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two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investigation</a:t>
            </a:r>
            <a:r>
              <a:rPr sz="1800" spc="-160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for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her?</a:t>
            </a:r>
            <a:endParaRPr sz="1800">
              <a:latin typeface="Calibri"/>
              <a:cs typeface="Calibri"/>
            </a:endParaRPr>
          </a:p>
          <a:p>
            <a:pPr marL="241300" marR="277495">
              <a:lnSpc>
                <a:spcPct val="69500"/>
              </a:lnSpc>
              <a:spcBef>
                <a:spcPts val="330"/>
              </a:spcBef>
            </a:pPr>
            <a:r>
              <a:rPr sz="1800" spc="-10" dirty="0">
                <a:latin typeface="Calibri"/>
                <a:cs typeface="Calibri"/>
              </a:rPr>
              <a:t>-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cbc,</a:t>
            </a:r>
            <a:r>
              <a:rPr sz="1800" spc="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15" dirty="0">
                <a:solidFill>
                  <a:srgbClr val="FF0000"/>
                </a:solidFill>
                <a:latin typeface="Calibri"/>
                <a:cs typeface="Calibri"/>
              </a:rPr>
              <a:t>klehur</a:t>
            </a:r>
            <a:r>
              <a:rPr sz="1800" spc="-1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test</a:t>
            </a:r>
            <a:r>
              <a:rPr sz="1800" spc="-5" dirty="0">
                <a:latin typeface="Calibri"/>
                <a:cs typeface="Calibri"/>
              </a:rPr>
              <a:t>,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Not</a:t>
            </a:r>
            <a:r>
              <a:rPr sz="1800" spc="-11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coombs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test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first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bleeding</a:t>
            </a:r>
            <a:r>
              <a:rPr sz="1800" spc="-204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episode,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first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time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pregnancy)</a:t>
            </a:r>
            <a:endParaRPr sz="1800">
              <a:latin typeface="Calibri"/>
              <a:cs typeface="Calibri"/>
            </a:endParaRPr>
          </a:p>
          <a:p>
            <a:pPr marL="241300" indent="-229235">
              <a:lnSpc>
                <a:spcPts val="1830"/>
              </a:lnSpc>
              <a:spcBef>
                <a:spcPts val="39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800" spc="5" dirty="0">
                <a:latin typeface="Calibri"/>
                <a:cs typeface="Calibri"/>
              </a:rPr>
              <a:t>What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is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the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best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delivery</a:t>
            </a:r>
            <a:r>
              <a:rPr sz="1800" spc="-95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date</a:t>
            </a:r>
            <a:r>
              <a:rPr sz="1800" spc="-10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for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this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patient</a:t>
            </a:r>
            <a:r>
              <a:rPr sz="1800" spc="-185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and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why?</a:t>
            </a:r>
            <a:endParaRPr sz="1800">
              <a:latin typeface="Calibri"/>
              <a:cs typeface="Calibri"/>
            </a:endParaRPr>
          </a:p>
          <a:p>
            <a:pPr marL="241300">
              <a:lnSpc>
                <a:spcPts val="1830"/>
              </a:lnSpc>
            </a:pPr>
            <a:r>
              <a:rPr sz="1800" spc="-15" dirty="0">
                <a:solidFill>
                  <a:srgbClr val="FF0000"/>
                </a:solidFill>
                <a:latin typeface="Calibri"/>
                <a:cs typeface="Calibri"/>
              </a:rPr>
              <a:t>-32</a:t>
            </a:r>
            <a:r>
              <a:rPr sz="1800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weeks</a:t>
            </a:r>
            <a:r>
              <a:rPr sz="18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risk</a:t>
            </a:r>
            <a:r>
              <a:rPr sz="18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10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18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0000"/>
                </a:solidFill>
                <a:latin typeface="Calibri"/>
                <a:cs typeface="Calibri"/>
              </a:rPr>
              <a:t>fetal</a:t>
            </a:r>
            <a:r>
              <a:rPr sz="1800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loss</a:t>
            </a:r>
            <a:r>
              <a:rPr sz="18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15" dirty="0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sz="1800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cord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entaglement</a:t>
            </a:r>
            <a:endParaRPr sz="1800">
              <a:latin typeface="Calibri"/>
              <a:cs typeface="Calibri"/>
            </a:endParaRPr>
          </a:p>
          <a:p>
            <a:pPr marL="241300" indent="-229235">
              <a:lnSpc>
                <a:spcPts val="2130"/>
              </a:lnSpc>
              <a:spcBef>
                <a:spcPts val="39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800" spc="-15" dirty="0">
                <a:latin typeface="Calibri"/>
                <a:cs typeface="Calibri"/>
              </a:rPr>
              <a:t>True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or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false</a:t>
            </a:r>
            <a:endParaRPr sz="1800">
              <a:latin typeface="Calibri"/>
              <a:cs typeface="Calibri"/>
            </a:endParaRPr>
          </a:p>
          <a:p>
            <a:pPr marL="699135" lvl="1" indent="-229235">
              <a:lnSpc>
                <a:spcPts val="1735"/>
              </a:lnSpc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1500" spc="15" dirty="0">
                <a:latin typeface="Calibri"/>
                <a:cs typeface="Calibri"/>
              </a:rPr>
              <a:t>This</a:t>
            </a:r>
            <a:r>
              <a:rPr sz="1500" spc="-105" dirty="0">
                <a:latin typeface="Calibri"/>
                <a:cs typeface="Calibri"/>
              </a:rPr>
              <a:t> </a:t>
            </a:r>
            <a:r>
              <a:rPr sz="1500" spc="5" dirty="0">
                <a:latin typeface="Calibri"/>
                <a:cs typeface="Calibri"/>
              </a:rPr>
              <a:t>type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spc="15" dirty="0">
                <a:latin typeface="Calibri"/>
                <a:cs typeface="Calibri"/>
              </a:rPr>
              <a:t>of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spc="10" dirty="0">
                <a:latin typeface="Calibri"/>
                <a:cs typeface="Calibri"/>
              </a:rPr>
              <a:t>chorionicity</a:t>
            </a:r>
            <a:r>
              <a:rPr sz="1500" spc="-12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occurs</a:t>
            </a:r>
            <a:r>
              <a:rPr sz="1500" spc="-100" dirty="0">
                <a:latin typeface="Calibri"/>
                <a:cs typeface="Calibri"/>
              </a:rPr>
              <a:t> </a:t>
            </a:r>
            <a:r>
              <a:rPr sz="1500" spc="10" dirty="0">
                <a:latin typeface="Calibri"/>
                <a:cs typeface="Calibri"/>
              </a:rPr>
              <a:t>if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spc="15" dirty="0">
                <a:latin typeface="Calibri"/>
                <a:cs typeface="Calibri"/>
              </a:rPr>
              <a:t>division</a:t>
            </a:r>
            <a:r>
              <a:rPr sz="1500" spc="-75" dirty="0">
                <a:latin typeface="Calibri"/>
                <a:cs typeface="Calibri"/>
              </a:rPr>
              <a:t> </a:t>
            </a:r>
            <a:r>
              <a:rPr sz="1500" spc="5" dirty="0">
                <a:latin typeface="Calibri"/>
                <a:cs typeface="Calibri"/>
              </a:rPr>
              <a:t>after</a:t>
            </a:r>
            <a:r>
              <a:rPr sz="1500" spc="-5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12</a:t>
            </a:r>
            <a:r>
              <a:rPr sz="1500" spc="35" dirty="0">
                <a:latin typeface="Calibri"/>
                <a:cs typeface="Calibri"/>
              </a:rPr>
              <a:t> </a:t>
            </a:r>
            <a:r>
              <a:rPr sz="1500" spc="10" dirty="0">
                <a:latin typeface="Calibri"/>
                <a:cs typeface="Calibri"/>
              </a:rPr>
              <a:t>days</a:t>
            </a:r>
            <a:r>
              <a:rPr sz="1500" spc="-100" dirty="0"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FF0000"/>
                </a:solidFill>
                <a:latin typeface="Calibri"/>
                <a:cs typeface="Calibri"/>
              </a:rPr>
              <a:t>(F)</a:t>
            </a:r>
            <a:r>
              <a:rPr sz="15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00" spc="5" dirty="0">
                <a:latin typeface="Calibri"/>
                <a:cs typeface="Calibri"/>
              </a:rPr>
              <a:t>(after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8</a:t>
            </a:r>
            <a:r>
              <a:rPr sz="1500" spc="-50" dirty="0">
                <a:latin typeface="Calibri"/>
                <a:cs typeface="Calibri"/>
              </a:rPr>
              <a:t> </a:t>
            </a:r>
            <a:r>
              <a:rPr sz="1500" spc="10" dirty="0">
                <a:latin typeface="Calibri"/>
                <a:cs typeface="Calibri"/>
              </a:rPr>
              <a:t>days)</a:t>
            </a:r>
            <a:endParaRPr sz="1500">
              <a:latin typeface="Calibri"/>
              <a:cs typeface="Calibri"/>
            </a:endParaRPr>
          </a:p>
          <a:p>
            <a:pPr marL="699135" lvl="1" indent="-229235">
              <a:lnSpc>
                <a:spcPts val="1764"/>
              </a:lnSpc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1500" spc="15" dirty="0">
                <a:latin typeface="Calibri"/>
                <a:cs typeface="Calibri"/>
              </a:rPr>
              <a:t>Should</a:t>
            </a:r>
            <a:r>
              <a:rPr sz="1500" spc="-8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take</a:t>
            </a:r>
            <a:r>
              <a:rPr sz="1500" spc="-105" dirty="0">
                <a:latin typeface="Calibri"/>
                <a:cs typeface="Calibri"/>
              </a:rPr>
              <a:t> </a:t>
            </a:r>
            <a:r>
              <a:rPr sz="1500" spc="15" dirty="0">
                <a:latin typeface="Calibri"/>
                <a:cs typeface="Calibri"/>
              </a:rPr>
              <a:t>low</a:t>
            </a:r>
            <a:r>
              <a:rPr sz="1500" spc="-60" dirty="0">
                <a:latin typeface="Calibri"/>
                <a:cs typeface="Calibri"/>
              </a:rPr>
              <a:t> </a:t>
            </a:r>
            <a:r>
              <a:rPr sz="1500" spc="15" dirty="0">
                <a:latin typeface="Calibri"/>
                <a:cs typeface="Calibri"/>
              </a:rPr>
              <a:t>dose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spc="15" dirty="0">
                <a:latin typeface="Calibri"/>
                <a:cs typeface="Calibri"/>
              </a:rPr>
              <a:t>aspirin</a:t>
            </a:r>
            <a:r>
              <a:rPr sz="1500" spc="-75" dirty="0">
                <a:latin typeface="Calibri"/>
                <a:cs typeface="Calibri"/>
              </a:rPr>
              <a:t> </a:t>
            </a:r>
            <a:r>
              <a:rPr sz="1500" spc="10" dirty="0">
                <a:latin typeface="Calibri"/>
                <a:cs typeface="Calibri"/>
              </a:rPr>
              <a:t>in</a:t>
            </a:r>
            <a:r>
              <a:rPr sz="1500" spc="-75" dirty="0">
                <a:latin typeface="Calibri"/>
                <a:cs typeface="Calibri"/>
              </a:rPr>
              <a:t> </a:t>
            </a:r>
            <a:r>
              <a:rPr sz="1500" spc="15" dirty="0">
                <a:latin typeface="Calibri"/>
                <a:cs typeface="Calibri"/>
              </a:rPr>
              <a:t>the</a:t>
            </a:r>
            <a:r>
              <a:rPr sz="1500" spc="-105" dirty="0">
                <a:latin typeface="Calibri"/>
                <a:cs typeface="Calibri"/>
              </a:rPr>
              <a:t> </a:t>
            </a:r>
            <a:r>
              <a:rPr sz="1500" spc="15" dirty="0">
                <a:latin typeface="Calibri"/>
                <a:cs typeface="Calibri"/>
              </a:rPr>
              <a:t>beginning</a:t>
            </a:r>
            <a:r>
              <a:rPr sz="1500" spc="-150" dirty="0">
                <a:latin typeface="Calibri"/>
                <a:cs typeface="Calibri"/>
              </a:rPr>
              <a:t> </a:t>
            </a:r>
            <a:r>
              <a:rPr sz="1500" spc="15" dirty="0">
                <a:latin typeface="Calibri"/>
                <a:cs typeface="Calibri"/>
              </a:rPr>
              <a:t>of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spc="5" dirty="0">
                <a:latin typeface="Calibri"/>
                <a:cs typeface="Calibri"/>
              </a:rPr>
              <a:t>2nd</a:t>
            </a:r>
            <a:r>
              <a:rPr sz="1500" spc="-75" dirty="0">
                <a:latin typeface="Calibri"/>
                <a:cs typeface="Calibri"/>
              </a:rPr>
              <a:t> </a:t>
            </a:r>
            <a:r>
              <a:rPr sz="1500" spc="5" dirty="0">
                <a:latin typeface="Calibri"/>
                <a:cs typeface="Calibri"/>
              </a:rPr>
              <a:t>trimester</a:t>
            </a:r>
            <a:r>
              <a:rPr sz="1500" spc="290" dirty="0"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0000"/>
                </a:solidFill>
                <a:latin typeface="Calibri"/>
                <a:cs typeface="Calibri"/>
              </a:rPr>
              <a:t>(T)</a:t>
            </a:r>
            <a:endParaRPr sz="1500">
              <a:latin typeface="Calibri"/>
              <a:cs typeface="Calibri"/>
            </a:endParaRPr>
          </a:p>
          <a:p>
            <a:pPr marL="699135" lvl="1" indent="-229235">
              <a:lnSpc>
                <a:spcPts val="1764"/>
              </a:lnSpc>
              <a:spcBef>
                <a:spcPts val="5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1500" dirty="0">
                <a:latin typeface="Calibri"/>
                <a:cs typeface="Calibri"/>
              </a:rPr>
              <a:t>In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spc="20" dirty="0">
                <a:latin typeface="Calibri"/>
                <a:cs typeface="Calibri"/>
              </a:rPr>
              <a:t>t</a:t>
            </a:r>
            <a:r>
              <a:rPr sz="1500" spc="35" dirty="0">
                <a:latin typeface="Calibri"/>
                <a:cs typeface="Calibri"/>
              </a:rPr>
              <a:t>h</a:t>
            </a:r>
            <a:r>
              <a:rPr sz="1500" spc="25" dirty="0">
                <a:latin typeface="Calibri"/>
                <a:cs typeface="Calibri"/>
              </a:rPr>
              <a:t>i</a:t>
            </a:r>
            <a:r>
              <a:rPr sz="1500" dirty="0">
                <a:latin typeface="Calibri"/>
                <a:cs typeface="Calibri"/>
              </a:rPr>
              <a:t>s</a:t>
            </a:r>
            <a:r>
              <a:rPr sz="1500" spc="-105" dirty="0">
                <a:latin typeface="Calibri"/>
                <a:cs typeface="Calibri"/>
              </a:rPr>
              <a:t> </a:t>
            </a:r>
            <a:r>
              <a:rPr sz="1500" spc="-35" dirty="0">
                <a:latin typeface="Calibri"/>
                <a:cs typeface="Calibri"/>
              </a:rPr>
              <a:t>c</a:t>
            </a:r>
            <a:r>
              <a:rPr sz="1500" spc="30" dirty="0">
                <a:latin typeface="Calibri"/>
                <a:cs typeface="Calibri"/>
              </a:rPr>
              <a:t>a</a:t>
            </a:r>
            <a:r>
              <a:rPr sz="1500" spc="10" dirty="0">
                <a:latin typeface="Calibri"/>
                <a:cs typeface="Calibri"/>
              </a:rPr>
              <a:t>s</a:t>
            </a:r>
            <a:r>
              <a:rPr sz="1500" dirty="0">
                <a:latin typeface="Calibri"/>
                <a:cs typeface="Calibri"/>
              </a:rPr>
              <a:t>e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I</a:t>
            </a:r>
            <a:r>
              <a:rPr sz="1500" spc="-30" dirty="0">
                <a:latin typeface="Calibri"/>
                <a:cs typeface="Calibri"/>
              </a:rPr>
              <a:t>V</a:t>
            </a:r>
            <a:r>
              <a:rPr sz="1500" dirty="0">
                <a:latin typeface="Calibri"/>
                <a:cs typeface="Calibri"/>
              </a:rPr>
              <a:t>F</a:t>
            </a:r>
            <a:r>
              <a:rPr sz="1500" spc="20" dirty="0">
                <a:latin typeface="Calibri"/>
                <a:cs typeface="Calibri"/>
              </a:rPr>
              <a:t> </a:t>
            </a:r>
            <a:r>
              <a:rPr sz="1500" spc="25" dirty="0">
                <a:latin typeface="Calibri"/>
                <a:cs typeface="Calibri"/>
              </a:rPr>
              <a:t>i</a:t>
            </a:r>
            <a:r>
              <a:rPr sz="1500" dirty="0">
                <a:latin typeface="Calibri"/>
                <a:cs typeface="Calibri"/>
              </a:rPr>
              <a:t>s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r</a:t>
            </a:r>
            <a:r>
              <a:rPr sz="1500" spc="30" dirty="0">
                <a:latin typeface="Calibri"/>
                <a:cs typeface="Calibri"/>
              </a:rPr>
              <a:t>i</a:t>
            </a:r>
            <a:r>
              <a:rPr sz="1500" spc="10" dirty="0">
                <a:latin typeface="Calibri"/>
                <a:cs typeface="Calibri"/>
              </a:rPr>
              <a:t>s</a:t>
            </a:r>
            <a:r>
              <a:rPr sz="1500" dirty="0">
                <a:latin typeface="Calibri"/>
                <a:cs typeface="Calibri"/>
              </a:rPr>
              <a:t>k</a:t>
            </a:r>
            <a:r>
              <a:rPr sz="1500" spc="-5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f</a:t>
            </a:r>
            <a:r>
              <a:rPr sz="1500" spc="30" dirty="0">
                <a:latin typeface="Calibri"/>
                <a:cs typeface="Calibri"/>
              </a:rPr>
              <a:t>a</a:t>
            </a:r>
            <a:r>
              <a:rPr sz="1500" spc="-35" dirty="0">
                <a:latin typeface="Calibri"/>
                <a:cs typeface="Calibri"/>
              </a:rPr>
              <a:t>c</a:t>
            </a:r>
            <a:r>
              <a:rPr sz="1500" spc="20" dirty="0">
                <a:latin typeface="Calibri"/>
                <a:cs typeface="Calibri"/>
              </a:rPr>
              <a:t>t</a:t>
            </a:r>
            <a:r>
              <a:rPr sz="1500" spc="30" dirty="0">
                <a:latin typeface="Calibri"/>
                <a:cs typeface="Calibri"/>
              </a:rPr>
              <a:t>o</a:t>
            </a:r>
            <a:r>
              <a:rPr sz="1500" dirty="0">
                <a:latin typeface="Calibri"/>
                <a:cs typeface="Calibri"/>
              </a:rPr>
              <a:t>r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FF0000"/>
                </a:solidFill>
                <a:latin typeface="Calibri"/>
                <a:cs typeface="Calibri"/>
              </a:rPr>
              <a:t>(</a:t>
            </a:r>
            <a:r>
              <a:rPr sz="1500" spc="-15" dirty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sz="1500" dirty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r>
              <a:rPr sz="15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(</a:t>
            </a:r>
            <a:r>
              <a:rPr sz="1500" spc="25" dirty="0">
                <a:latin typeface="Calibri"/>
                <a:cs typeface="Calibri"/>
              </a:rPr>
              <a:t>A</a:t>
            </a:r>
            <a:r>
              <a:rPr sz="1500" spc="5" dirty="0">
                <a:latin typeface="Calibri"/>
                <a:cs typeface="Calibri"/>
              </a:rPr>
              <a:t>R</a:t>
            </a:r>
            <a:r>
              <a:rPr sz="1500" dirty="0">
                <a:latin typeface="Calibri"/>
                <a:cs typeface="Calibri"/>
              </a:rPr>
              <a:t>T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spc="25" dirty="0">
                <a:latin typeface="Calibri"/>
                <a:cs typeface="Calibri"/>
              </a:rPr>
              <a:t>i</a:t>
            </a:r>
            <a:r>
              <a:rPr sz="1500" dirty="0">
                <a:latin typeface="Calibri"/>
                <a:cs typeface="Calibri"/>
              </a:rPr>
              <a:t>s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r</a:t>
            </a:r>
            <a:r>
              <a:rPr sz="1500" spc="30" dirty="0">
                <a:latin typeface="Calibri"/>
                <a:cs typeface="Calibri"/>
              </a:rPr>
              <a:t>i</a:t>
            </a:r>
            <a:r>
              <a:rPr sz="1500" spc="10" dirty="0">
                <a:latin typeface="Calibri"/>
                <a:cs typeface="Calibri"/>
              </a:rPr>
              <a:t>s</a:t>
            </a:r>
            <a:r>
              <a:rPr sz="1500" dirty="0">
                <a:latin typeface="Calibri"/>
                <a:cs typeface="Calibri"/>
              </a:rPr>
              <a:t>k</a:t>
            </a:r>
            <a:r>
              <a:rPr sz="1500" spc="-5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f</a:t>
            </a:r>
            <a:r>
              <a:rPr sz="1500" spc="30" dirty="0">
                <a:latin typeface="Calibri"/>
                <a:cs typeface="Calibri"/>
              </a:rPr>
              <a:t>a</a:t>
            </a:r>
            <a:r>
              <a:rPr sz="1500" spc="-35" dirty="0">
                <a:latin typeface="Calibri"/>
                <a:cs typeface="Calibri"/>
              </a:rPr>
              <a:t>c</a:t>
            </a:r>
            <a:r>
              <a:rPr sz="1500" spc="20" dirty="0">
                <a:latin typeface="Calibri"/>
                <a:cs typeface="Calibri"/>
              </a:rPr>
              <a:t>t</a:t>
            </a:r>
            <a:r>
              <a:rPr sz="1500" spc="30" dirty="0">
                <a:latin typeface="Calibri"/>
                <a:cs typeface="Calibri"/>
              </a:rPr>
              <a:t>o</a:t>
            </a:r>
            <a:r>
              <a:rPr sz="1500" dirty="0">
                <a:latin typeface="Calibri"/>
                <a:cs typeface="Calibri"/>
              </a:rPr>
              <a:t>r</a:t>
            </a:r>
            <a:r>
              <a:rPr sz="1500" spc="-114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f</a:t>
            </a:r>
            <a:r>
              <a:rPr sz="1500" spc="30" dirty="0">
                <a:latin typeface="Calibri"/>
                <a:cs typeface="Calibri"/>
              </a:rPr>
              <a:t>o</a:t>
            </a:r>
            <a:r>
              <a:rPr sz="1500" dirty="0">
                <a:latin typeface="Calibri"/>
                <a:cs typeface="Calibri"/>
              </a:rPr>
              <a:t>r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spc="35" dirty="0">
                <a:latin typeface="Calibri"/>
                <a:cs typeface="Calibri"/>
              </a:rPr>
              <a:t>d</a:t>
            </a:r>
            <a:r>
              <a:rPr sz="1500" spc="25" dirty="0">
                <a:latin typeface="Calibri"/>
                <a:cs typeface="Calibri"/>
              </a:rPr>
              <a:t>i</a:t>
            </a:r>
            <a:r>
              <a:rPr sz="1500" spc="5" dirty="0">
                <a:latin typeface="Calibri"/>
                <a:cs typeface="Calibri"/>
              </a:rPr>
              <a:t>z</a:t>
            </a:r>
            <a:r>
              <a:rPr sz="1500" spc="-5" dirty="0">
                <a:latin typeface="Calibri"/>
                <a:cs typeface="Calibri"/>
              </a:rPr>
              <a:t>y</a:t>
            </a:r>
            <a:r>
              <a:rPr sz="1500" spc="-35" dirty="0">
                <a:latin typeface="Calibri"/>
                <a:cs typeface="Calibri"/>
              </a:rPr>
              <a:t>g</a:t>
            </a:r>
            <a:r>
              <a:rPr sz="1500" spc="30" dirty="0">
                <a:latin typeface="Calibri"/>
                <a:cs typeface="Calibri"/>
              </a:rPr>
              <a:t>o</a:t>
            </a:r>
            <a:r>
              <a:rPr sz="1500" spc="20" dirty="0">
                <a:latin typeface="Calibri"/>
                <a:cs typeface="Calibri"/>
              </a:rPr>
              <a:t>t</a:t>
            </a:r>
            <a:r>
              <a:rPr sz="1500" spc="25" dirty="0">
                <a:latin typeface="Calibri"/>
                <a:cs typeface="Calibri"/>
              </a:rPr>
              <a:t>i</a:t>
            </a:r>
            <a:r>
              <a:rPr sz="1500" dirty="0">
                <a:latin typeface="Calibri"/>
                <a:cs typeface="Calibri"/>
              </a:rPr>
              <a:t>c</a:t>
            </a:r>
            <a:r>
              <a:rPr sz="1500" spc="-150" dirty="0">
                <a:latin typeface="Calibri"/>
                <a:cs typeface="Calibri"/>
              </a:rPr>
              <a:t> </a:t>
            </a:r>
            <a:r>
              <a:rPr sz="1500" spc="20" dirty="0">
                <a:latin typeface="Calibri"/>
                <a:cs typeface="Calibri"/>
              </a:rPr>
              <a:t>t</a:t>
            </a:r>
            <a:r>
              <a:rPr sz="1500" spc="-25" dirty="0">
                <a:latin typeface="Calibri"/>
                <a:cs typeface="Calibri"/>
              </a:rPr>
              <a:t>w</a:t>
            </a:r>
            <a:r>
              <a:rPr sz="1500" spc="25" dirty="0">
                <a:latin typeface="Calibri"/>
                <a:cs typeface="Calibri"/>
              </a:rPr>
              <a:t>i</a:t>
            </a:r>
            <a:r>
              <a:rPr sz="1500" spc="35" dirty="0">
                <a:latin typeface="Calibri"/>
                <a:cs typeface="Calibri"/>
              </a:rPr>
              <a:t>n</a:t>
            </a:r>
            <a:r>
              <a:rPr sz="1500" spc="10" dirty="0">
                <a:latin typeface="Calibri"/>
                <a:cs typeface="Calibri"/>
              </a:rPr>
              <a:t>s</a:t>
            </a:r>
            <a:r>
              <a:rPr sz="1500" dirty="0">
                <a:latin typeface="Calibri"/>
                <a:cs typeface="Calibri"/>
              </a:rPr>
              <a:t>)</a:t>
            </a:r>
            <a:endParaRPr sz="1500">
              <a:latin typeface="Calibri"/>
              <a:cs typeface="Calibri"/>
            </a:endParaRPr>
          </a:p>
          <a:p>
            <a:pPr marL="699135" lvl="1" indent="-229235">
              <a:lnSpc>
                <a:spcPts val="1764"/>
              </a:lnSpc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1500" spc="10" dirty="0">
                <a:latin typeface="Calibri"/>
                <a:cs typeface="Calibri"/>
              </a:rPr>
              <a:t>s</a:t>
            </a:r>
            <a:r>
              <a:rPr sz="1500" spc="25" dirty="0">
                <a:latin typeface="Calibri"/>
                <a:cs typeface="Calibri"/>
              </a:rPr>
              <a:t>i</a:t>
            </a:r>
            <a:r>
              <a:rPr sz="1500" spc="35" dirty="0">
                <a:latin typeface="Calibri"/>
                <a:cs typeface="Calibri"/>
              </a:rPr>
              <a:t>n</a:t>
            </a:r>
            <a:r>
              <a:rPr sz="1500" spc="-35" dirty="0">
                <a:latin typeface="Calibri"/>
                <a:cs typeface="Calibri"/>
              </a:rPr>
              <a:t>g</a:t>
            </a:r>
            <a:r>
              <a:rPr sz="1500" spc="25" dirty="0">
                <a:latin typeface="Calibri"/>
                <a:cs typeface="Calibri"/>
              </a:rPr>
              <a:t>l</a:t>
            </a:r>
            <a:r>
              <a:rPr sz="1500" dirty="0">
                <a:latin typeface="Calibri"/>
                <a:cs typeface="Calibri"/>
              </a:rPr>
              <a:t>e</a:t>
            </a:r>
            <a:r>
              <a:rPr sz="1500" spc="20" dirty="0">
                <a:latin typeface="Calibri"/>
                <a:cs typeface="Calibri"/>
              </a:rPr>
              <a:t>t</a:t>
            </a:r>
            <a:r>
              <a:rPr sz="1500" spc="30" dirty="0">
                <a:latin typeface="Calibri"/>
                <a:cs typeface="Calibri"/>
              </a:rPr>
              <a:t>o</a:t>
            </a:r>
            <a:r>
              <a:rPr sz="1500" dirty="0">
                <a:latin typeface="Calibri"/>
                <a:cs typeface="Calibri"/>
              </a:rPr>
              <a:t>n</a:t>
            </a:r>
            <a:r>
              <a:rPr sz="1500" spc="-80" dirty="0">
                <a:latin typeface="Calibri"/>
                <a:cs typeface="Calibri"/>
              </a:rPr>
              <a:t> </a:t>
            </a:r>
            <a:r>
              <a:rPr sz="1500" spc="10" dirty="0">
                <a:latin typeface="Calibri"/>
                <a:cs typeface="Calibri"/>
              </a:rPr>
              <a:t>s</a:t>
            </a:r>
            <a:r>
              <a:rPr sz="1500" spc="30" dirty="0">
                <a:latin typeface="Calibri"/>
                <a:cs typeface="Calibri"/>
              </a:rPr>
              <a:t>a</a:t>
            </a:r>
            <a:r>
              <a:rPr sz="1500" dirty="0">
                <a:latin typeface="Calibri"/>
                <a:cs typeface="Calibri"/>
              </a:rPr>
              <a:t>me</a:t>
            </a:r>
            <a:r>
              <a:rPr sz="1500" spc="-1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r</a:t>
            </a:r>
            <a:r>
              <a:rPr sz="1500" spc="30" dirty="0">
                <a:latin typeface="Calibri"/>
                <a:cs typeface="Calibri"/>
              </a:rPr>
              <a:t>i</a:t>
            </a:r>
            <a:r>
              <a:rPr sz="1500" spc="10" dirty="0">
                <a:latin typeface="Calibri"/>
                <a:cs typeface="Calibri"/>
              </a:rPr>
              <a:t>s</a:t>
            </a:r>
            <a:r>
              <a:rPr sz="1500" dirty="0">
                <a:latin typeface="Calibri"/>
                <a:cs typeface="Calibri"/>
              </a:rPr>
              <a:t>k</a:t>
            </a:r>
            <a:r>
              <a:rPr sz="1500" spc="-5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f</a:t>
            </a:r>
            <a:r>
              <a:rPr sz="1500" spc="30" dirty="0">
                <a:latin typeface="Calibri"/>
                <a:cs typeface="Calibri"/>
              </a:rPr>
              <a:t>o</a:t>
            </a:r>
            <a:r>
              <a:rPr sz="1500" dirty="0">
                <a:latin typeface="Calibri"/>
                <a:cs typeface="Calibri"/>
              </a:rPr>
              <a:t>r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spc="35" dirty="0">
                <a:latin typeface="Calibri"/>
                <a:cs typeface="Calibri"/>
              </a:rPr>
              <a:t>p</a:t>
            </a:r>
            <a:r>
              <a:rPr sz="1500" dirty="0">
                <a:latin typeface="Calibri"/>
                <a:cs typeface="Calibri"/>
              </a:rPr>
              <a:t>rev</a:t>
            </a:r>
            <a:r>
              <a:rPr sz="1500" spc="25" dirty="0">
                <a:latin typeface="Calibri"/>
                <a:cs typeface="Calibri"/>
              </a:rPr>
              <a:t>i</a:t>
            </a:r>
            <a:r>
              <a:rPr sz="1500" dirty="0">
                <a:latin typeface="Calibri"/>
                <a:cs typeface="Calibri"/>
              </a:rPr>
              <a:t>a</a:t>
            </a:r>
            <a:r>
              <a:rPr sz="1500" spc="-85" dirty="0">
                <a:latin typeface="Calibri"/>
                <a:cs typeface="Calibri"/>
              </a:rPr>
              <a:t> </a:t>
            </a:r>
            <a:r>
              <a:rPr sz="1500" spc="25" dirty="0">
                <a:latin typeface="Calibri"/>
                <a:cs typeface="Calibri"/>
              </a:rPr>
              <a:t>li</a:t>
            </a:r>
            <a:r>
              <a:rPr sz="1500" spc="-85" dirty="0">
                <a:latin typeface="Calibri"/>
                <a:cs typeface="Calibri"/>
              </a:rPr>
              <a:t>k</a:t>
            </a:r>
            <a:r>
              <a:rPr sz="1500" dirty="0">
                <a:latin typeface="Calibri"/>
                <a:cs typeface="Calibri"/>
              </a:rPr>
              <a:t>e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m</a:t>
            </a:r>
            <a:r>
              <a:rPr sz="1500" spc="35" dirty="0">
                <a:latin typeface="Calibri"/>
                <a:cs typeface="Calibri"/>
              </a:rPr>
              <a:t>u</a:t>
            </a:r>
            <a:r>
              <a:rPr sz="1500" spc="25" dirty="0">
                <a:latin typeface="Calibri"/>
                <a:cs typeface="Calibri"/>
              </a:rPr>
              <a:t>l</a:t>
            </a:r>
            <a:r>
              <a:rPr sz="1500" spc="20" dirty="0">
                <a:latin typeface="Calibri"/>
                <a:cs typeface="Calibri"/>
              </a:rPr>
              <a:t>t</a:t>
            </a:r>
            <a:r>
              <a:rPr sz="1500" spc="25" dirty="0">
                <a:latin typeface="Calibri"/>
                <a:cs typeface="Calibri"/>
              </a:rPr>
              <a:t>i</a:t>
            </a:r>
            <a:r>
              <a:rPr sz="1500" spc="35" dirty="0">
                <a:latin typeface="Calibri"/>
                <a:cs typeface="Calibri"/>
              </a:rPr>
              <a:t>p</a:t>
            </a:r>
            <a:r>
              <a:rPr sz="1500" spc="25" dirty="0">
                <a:latin typeface="Calibri"/>
                <a:cs typeface="Calibri"/>
              </a:rPr>
              <a:t>l</a:t>
            </a:r>
            <a:r>
              <a:rPr sz="1500" dirty="0">
                <a:latin typeface="Calibri"/>
                <a:cs typeface="Calibri"/>
              </a:rPr>
              <a:t>e</a:t>
            </a:r>
            <a:r>
              <a:rPr sz="1500" spc="-110" dirty="0">
                <a:latin typeface="Calibri"/>
                <a:cs typeface="Calibri"/>
              </a:rPr>
              <a:t> </a:t>
            </a:r>
            <a:r>
              <a:rPr sz="1500" spc="-35" dirty="0">
                <a:latin typeface="Calibri"/>
                <a:cs typeface="Calibri"/>
              </a:rPr>
              <a:t>g</a:t>
            </a:r>
            <a:r>
              <a:rPr sz="1500" dirty="0">
                <a:latin typeface="Calibri"/>
                <a:cs typeface="Calibri"/>
              </a:rPr>
              <a:t>e</a:t>
            </a:r>
            <a:r>
              <a:rPr sz="1500" spc="15" dirty="0">
                <a:latin typeface="Calibri"/>
                <a:cs typeface="Calibri"/>
              </a:rPr>
              <a:t>s</a:t>
            </a:r>
            <a:r>
              <a:rPr sz="1500" spc="20" dirty="0">
                <a:latin typeface="Calibri"/>
                <a:cs typeface="Calibri"/>
              </a:rPr>
              <a:t>t</a:t>
            </a:r>
            <a:r>
              <a:rPr sz="1500" spc="30" dirty="0">
                <a:latin typeface="Calibri"/>
                <a:cs typeface="Calibri"/>
              </a:rPr>
              <a:t>a</a:t>
            </a:r>
            <a:r>
              <a:rPr sz="1500" spc="20" dirty="0">
                <a:latin typeface="Calibri"/>
                <a:cs typeface="Calibri"/>
              </a:rPr>
              <a:t>t</a:t>
            </a:r>
            <a:r>
              <a:rPr sz="1500" spc="25" dirty="0">
                <a:latin typeface="Calibri"/>
                <a:cs typeface="Calibri"/>
              </a:rPr>
              <a:t>i</a:t>
            </a:r>
            <a:r>
              <a:rPr sz="1500" spc="-45" dirty="0">
                <a:latin typeface="Calibri"/>
                <a:cs typeface="Calibri"/>
              </a:rPr>
              <a:t>o</a:t>
            </a:r>
            <a:r>
              <a:rPr sz="1500" dirty="0">
                <a:latin typeface="Calibri"/>
                <a:cs typeface="Calibri"/>
              </a:rPr>
              <a:t>n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FF0000"/>
                </a:solidFill>
                <a:latin typeface="Calibri"/>
                <a:cs typeface="Calibri"/>
              </a:rPr>
              <a:t>(</a:t>
            </a:r>
            <a:r>
              <a:rPr sz="1500" spc="-20" dirty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sz="1500" dirty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62877" y="942975"/>
            <a:ext cx="3829051" cy="27432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43147" y="4080657"/>
            <a:ext cx="3344656" cy="2600694"/>
          </a:xfrm>
          <a:prstGeom prst="rect">
            <a:avLst/>
          </a:prstGeom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6" y="609282"/>
            <a:ext cx="1492885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0" spc="20" dirty="0">
                <a:latin typeface="Calibri Light"/>
                <a:cs typeface="Calibri Light"/>
              </a:rPr>
              <a:t>Case</a:t>
            </a:r>
            <a:r>
              <a:rPr sz="4400" b="0" spc="-165" dirty="0">
                <a:latin typeface="Calibri Light"/>
                <a:cs typeface="Calibri Light"/>
              </a:rPr>
              <a:t> </a:t>
            </a:r>
            <a:r>
              <a:rPr sz="4400" b="0" spc="15" dirty="0">
                <a:latin typeface="Calibri Light"/>
                <a:cs typeface="Calibri Light"/>
              </a:rPr>
              <a:t>5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2759" y="1726479"/>
            <a:ext cx="6774180" cy="4602029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254000" indent="-229235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254000" algn="l"/>
                <a:tab pos="254635" algn="l"/>
              </a:tabLst>
            </a:pPr>
            <a:r>
              <a:rPr sz="2150" dirty="0">
                <a:latin typeface="Calibri"/>
                <a:cs typeface="Calibri"/>
              </a:rPr>
              <a:t>occipitolateral</a:t>
            </a:r>
            <a:r>
              <a:rPr sz="2150" spc="50" dirty="0">
                <a:latin typeface="Calibri"/>
                <a:cs typeface="Calibri"/>
              </a:rPr>
              <a:t> </a:t>
            </a:r>
            <a:r>
              <a:rPr sz="2150" spc="10" dirty="0">
                <a:latin typeface="Calibri"/>
                <a:cs typeface="Calibri"/>
              </a:rPr>
              <a:t>at</a:t>
            </a:r>
            <a:r>
              <a:rPr sz="2150" spc="45" dirty="0">
                <a:latin typeface="Calibri"/>
                <a:cs typeface="Calibri"/>
              </a:rPr>
              <a:t> </a:t>
            </a:r>
            <a:r>
              <a:rPr sz="2150" spc="-5" dirty="0">
                <a:latin typeface="Calibri"/>
                <a:cs typeface="Calibri"/>
              </a:rPr>
              <a:t>level</a:t>
            </a:r>
            <a:r>
              <a:rPr sz="2150" spc="55" dirty="0">
                <a:latin typeface="Calibri"/>
                <a:cs typeface="Calibri"/>
              </a:rPr>
              <a:t> </a:t>
            </a:r>
            <a:r>
              <a:rPr sz="2150" spc="-5" dirty="0">
                <a:latin typeface="Calibri"/>
                <a:cs typeface="Calibri"/>
              </a:rPr>
              <a:t>of</a:t>
            </a:r>
            <a:r>
              <a:rPr sz="2150" spc="3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ischial</a:t>
            </a:r>
            <a:r>
              <a:rPr sz="2150" spc="5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spine</a:t>
            </a:r>
            <a:endParaRPr sz="2150">
              <a:latin typeface="Calibri"/>
              <a:cs typeface="Calibri"/>
            </a:endParaRPr>
          </a:p>
          <a:p>
            <a:pPr marL="254000" indent="-229235">
              <a:lnSpc>
                <a:spcPts val="2230"/>
              </a:lnSpc>
              <a:spcBef>
                <a:spcPts val="275"/>
              </a:spcBef>
              <a:buFont typeface="Arial"/>
              <a:buChar char="•"/>
              <a:tabLst>
                <a:tab pos="254000" algn="l"/>
                <a:tab pos="254635" algn="l"/>
              </a:tabLst>
            </a:pPr>
            <a:r>
              <a:rPr sz="2150" spc="5" dirty="0">
                <a:latin typeface="Calibri"/>
                <a:cs typeface="Calibri"/>
              </a:rPr>
              <a:t>Mention</a:t>
            </a:r>
            <a:r>
              <a:rPr sz="2150" spc="90" dirty="0">
                <a:latin typeface="Calibri"/>
                <a:cs typeface="Calibri"/>
              </a:rPr>
              <a:t> </a:t>
            </a:r>
            <a:r>
              <a:rPr sz="2150" spc="10" dirty="0">
                <a:latin typeface="Calibri"/>
                <a:cs typeface="Calibri"/>
              </a:rPr>
              <a:t>what</a:t>
            </a:r>
            <a:r>
              <a:rPr sz="2150" spc="-1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you</a:t>
            </a:r>
            <a:r>
              <a:rPr sz="2150" spc="95" dirty="0">
                <a:latin typeface="Calibri"/>
                <a:cs typeface="Calibri"/>
              </a:rPr>
              <a:t> </a:t>
            </a:r>
            <a:r>
              <a:rPr sz="2150" spc="-5" dirty="0">
                <a:latin typeface="Calibri"/>
                <a:cs typeface="Calibri"/>
              </a:rPr>
              <a:t>should</a:t>
            </a:r>
            <a:r>
              <a:rPr sz="2150" spc="95" dirty="0">
                <a:latin typeface="Calibri"/>
                <a:cs typeface="Calibri"/>
              </a:rPr>
              <a:t> </a:t>
            </a:r>
            <a:r>
              <a:rPr sz="2150" spc="10" dirty="0">
                <a:latin typeface="Calibri"/>
                <a:cs typeface="Calibri"/>
              </a:rPr>
              <a:t>find</a:t>
            </a:r>
            <a:r>
              <a:rPr sz="2150" spc="20" dirty="0">
                <a:latin typeface="Calibri"/>
                <a:cs typeface="Calibri"/>
              </a:rPr>
              <a:t> in</a:t>
            </a:r>
            <a:r>
              <a:rPr sz="2150" spc="1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examination?</a:t>
            </a:r>
            <a:endParaRPr sz="2150">
              <a:latin typeface="Calibri"/>
              <a:cs typeface="Calibri"/>
            </a:endParaRPr>
          </a:p>
          <a:p>
            <a:pPr marL="254000" marR="699135">
              <a:lnSpc>
                <a:spcPct val="72800"/>
              </a:lnSpc>
              <a:spcBef>
                <a:spcPts val="350"/>
              </a:spcBef>
            </a:pPr>
            <a:r>
              <a:rPr sz="2150" spc="-5" dirty="0">
                <a:solidFill>
                  <a:srgbClr val="FF0000"/>
                </a:solidFill>
                <a:latin typeface="Calibri"/>
                <a:cs typeface="Calibri"/>
              </a:rPr>
              <a:t>-engaged</a:t>
            </a:r>
            <a:r>
              <a:rPr sz="2150" spc="1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0000"/>
                </a:solidFill>
                <a:latin typeface="Calibri"/>
                <a:cs typeface="Calibri"/>
              </a:rPr>
              <a:t>head</a:t>
            </a:r>
            <a:r>
              <a:rPr sz="2150" spc="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spc="5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sz="215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spc="-5" dirty="0">
                <a:solidFill>
                  <a:srgbClr val="FF0000"/>
                </a:solidFill>
                <a:latin typeface="Calibri"/>
                <a:cs typeface="Calibri"/>
              </a:rPr>
              <a:t>vertex</a:t>
            </a:r>
            <a:r>
              <a:rPr sz="215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0000"/>
                </a:solidFill>
                <a:latin typeface="Calibri"/>
                <a:cs typeface="Calibri"/>
              </a:rPr>
              <a:t>presentation,</a:t>
            </a:r>
            <a:r>
              <a:rPr sz="2150" spc="1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0000"/>
                </a:solidFill>
                <a:latin typeface="Calibri"/>
                <a:cs typeface="Calibri"/>
              </a:rPr>
              <a:t>occipitolateral </a:t>
            </a:r>
            <a:r>
              <a:rPr sz="2150" spc="-4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0000"/>
                </a:solidFill>
                <a:latin typeface="Calibri"/>
                <a:cs typeface="Calibri"/>
              </a:rPr>
              <a:t>position,</a:t>
            </a:r>
            <a:endParaRPr sz="2150">
              <a:latin typeface="Calibri"/>
              <a:cs typeface="Calibri"/>
            </a:endParaRPr>
          </a:p>
          <a:p>
            <a:pPr marL="254000" indent="-229235">
              <a:lnSpc>
                <a:spcPts val="2190"/>
              </a:lnSpc>
              <a:spcBef>
                <a:spcPts val="275"/>
              </a:spcBef>
              <a:buFont typeface="Arial"/>
              <a:buChar char="•"/>
              <a:tabLst>
                <a:tab pos="254000" algn="l"/>
                <a:tab pos="254635" algn="l"/>
              </a:tabLst>
            </a:pPr>
            <a:r>
              <a:rPr sz="2150" spc="10" dirty="0">
                <a:latin typeface="Calibri"/>
                <a:cs typeface="Calibri"/>
              </a:rPr>
              <a:t>What</a:t>
            </a:r>
            <a:r>
              <a:rPr sz="2150" spc="45" dirty="0">
                <a:latin typeface="Calibri"/>
                <a:cs typeface="Calibri"/>
              </a:rPr>
              <a:t> </a:t>
            </a:r>
            <a:r>
              <a:rPr sz="2150" spc="15" dirty="0">
                <a:latin typeface="Calibri"/>
                <a:cs typeface="Calibri"/>
              </a:rPr>
              <a:t>is</a:t>
            </a:r>
            <a:r>
              <a:rPr sz="2150" spc="10" dirty="0">
                <a:latin typeface="Calibri"/>
                <a:cs typeface="Calibri"/>
              </a:rPr>
              <a:t> the</a:t>
            </a:r>
            <a:r>
              <a:rPr sz="2150" dirty="0">
                <a:latin typeface="Calibri"/>
                <a:cs typeface="Calibri"/>
              </a:rPr>
              <a:t> </a:t>
            </a:r>
            <a:r>
              <a:rPr sz="2150" spc="5" dirty="0">
                <a:latin typeface="Calibri"/>
                <a:cs typeface="Calibri"/>
              </a:rPr>
              <a:t>next</a:t>
            </a:r>
            <a:r>
              <a:rPr sz="2150" spc="5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mechanism</a:t>
            </a:r>
            <a:r>
              <a:rPr sz="2150" spc="165" dirty="0">
                <a:latin typeface="Calibri"/>
                <a:cs typeface="Calibri"/>
              </a:rPr>
              <a:t> </a:t>
            </a:r>
            <a:r>
              <a:rPr sz="2150" spc="-5" dirty="0">
                <a:latin typeface="Calibri"/>
                <a:cs typeface="Calibri"/>
              </a:rPr>
              <a:t>of</a:t>
            </a:r>
            <a:r>
              <a:rPr sz="2150" spc="120" dirty="0">
                <a:latin typeface="Calibri"/>
                <a:cs typeface="Calibri"/>
              </a:rPr>
              <a:t> </a:t>
            </a:r>
            <a:r>
              <a:rPr sz="2150" spc="5" dirty="0">
                <a:latin typeface="Calibri"/>
                <a:cs typeface="Calibri"/>
              </a:rPr>
              <a:t>labor</a:t>
            </a:r>
            <a:r>
              <a:rPr sz="2150" spc="25" dirty="0">
                <a:latin typeface="Calibri"/>
                <a:cs typeface="Calibri"/>
              </a:rPr>
              <a:t> </a:t>
            </a:r>
            <a:r>
              <a:rPr sz="2150" spc="10" dirty="0">
                <a:latin typeface="Calibri"/>
                <a:cs typeface="Calibri"/>
              </a:rPr>
              <a:t>at</a:t>
            </a:r>
            <a:r>
              <a:rPr sz="2150" spc="-20" dirty="0">
                <a:latin typeface="Calibri"/>
                <a:cs typeface="Calibri"/>
              </a:rPr>
              <a:t> </a:t>
            </a:r>
            <a:r>
              <a:rPr sz="2150" spc="10" dirty="0">
                <a:latin typeface="Calibri"/>
                <a:cs typeface="Calibri"/>
              </a:rPr>
              <a:t>this</a:t>
            </a:r>
            <a:r>
              <a:rPr sz="2150" spc="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level?</a:t>
            </a:r>
            <a:endParaRPr sz="2150">
              <a:latin typeface="Calibri"/>
              <a:cs typeface="Calibri"/>
            </a:endParaRPr>
          </a:p>
          <a:p>
            <a:pPr marR="1837055" algn="r">
              <a:lnSpc>
                <a:spcPts val="2190"/>
              </a:lnSpc>
            </a:pPr>
            <a:r>
              <a:rPr sz="2150" spc="5" dirty="0">
                <a:solidFill>
                  <a:srgbClr val="FF0000"/>
                </a:solidFill>
                <a:latin typeface="Calibri"/>
                <a:cs typeface="Calibri"/>
              </a:rPr>
              <a:t>-internal</a:t>
            </a:r>
            <a:r>
              <a:rPr sz="2150" spc="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spc="5" dirty="0">
                <a:solidFill>
                  <a:srgbClr val="FF0000"/>
                </a:solidFill>
                <a:latin typeface="Calibri"/>
                <a:cs typeface="Calibri"/>
              </a:rPr>
              <a:t>rotation</a:t>
            </a:r>
            <a:r>
              <a:rPr sz="215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spc="10" dirty="0">
                <a:solidFill>
                  <a:srgbClr val="FF0000"/>
                </a:solidFill>
                <a:latin typeface="Calibri"/>
                <a:cs typeface="Calibri"/>
              </a:rPr>
              <a:t>at</a:t>
            </a:r>
            <a:r>
              <a:rPr sz="215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spc="-5" dirty="0">
                <a:solidFill>
                  <a:srgbClr val="FF0000"/>
                </a:solidFill>
                <a:latin typeface="Calibri"/>
                <a:cs typeface="Calibri"/>
              </a:rPr>
              <a:t>level</a:t>
            </a:r>
            <a:r>
              <a:rPr sz="2150" spc="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spc="-5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2150" spc="11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spc="5" dirty="0">
                <a:solidFill>
                  <a:srgbClr val="FF0000"/>
                </a:solidFill>
                <a:latin typeface="Calibri"/>
                <a:cs typeface="Calibri"/>
              </a:rPr>
              <a:t>pelvic</a:t>
            </a:r>
            <a:r>
              <a:rPr sz="215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0000"/>
                </a:solidFill>
                <a:latin typeface="Calibri"/>
                <a:cs typeface="Calibri"/>
              </a:rPr>
              <a:t>muscle</a:t>
            </a:r>
            <a:endParaRPr sz="2150">
              <a:latin typeface="Calibri"/>
              <a:cs typeface="Calibri"/>
            </a:endParaRPr>
          </a:p>
          <a:p>
            <a:pPr marL="228600" marR="1881505" indent="-228600" algn="r">
              <a:lnSpc>
                <a:spcPts val="2230"/>
              </a:lnSpc>
              <a:spcBef>
                <a:spcPts val="275"/>
              </a:spcBef>
              <a:buFont typeface="Arial"/>
              <a:buChar char="•"/>
              <a:tabLst>
                <a:tab pos="228600" algn="l"/>
                <a:tab pos="254635" algn="l"/>
              </a:tabLst>
            </a:pPr>
            <a:r>
              <a:rPr sz="2150" dirty="0">
                <a:latin typeface="Calibri"/>
                <a:cs typeface="Calibri"/>
              </a:rPr>
              <a:t>Does</a:t>
            </a:r>
            <a:r>
              <a:rPr sz="2150" spc="75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epidural</a:t>
            </a:r>
            <a:r>
              <a:rPr sz="2150" spc="19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prolong</a:t>
            </a:r>
            <a:r>
              <a:rPr sz="2150" spc="4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delivery</a:t>
            </a:r>
            <a:r>
              <a:rPr sz="2150" spc="90" dirty="0">
                <a:latin typeface="Calibri"/>
                <a:cs typeface="Calibri"/>
              </a:rPr>
              <a:t> </a:t>
            </a:r>
            <a:r>
              <a:rPr sz="2150" spc="5" dirty="0">
                <a:latin typeface="Calibri"/>
                <a:cs typeface="Calibri"/>
              </a:rPr>
              <a:t>and</a:t>
            </a:r>
            <a:r>
              <a:rPr sz="2150" spc="80" dirty="0">
                <a:latin typeface="Calibri"/>
                <a:cs typeface="Calibri"/>
              </a:rPr>
              <a:t> </a:t>
            </a:r>
            <a:r>
              <a:rPr sz="2150" spc="5" dirty="0">
                <a:latin typeface="Calibri"/>
                <a:cs typeface="Calibri"/>
              </a:rPr>
              <a:t>how?</a:t>
            </a:r>
            <a:endParaRPr sz="2150">
              <a:latin typeface="Calibri"/>
              <a:cs typeface="Calibri"/>
            </a:endParaRPr>
          </a:p>
          <a:p>
            <a:pPr marL="254000" marR="17780">
              <a:lnSpc>
                <a:spcPct val="72800"/>
              </a:lnSpc>
              <a:spcBef>
                <a:spcPts val="350"/>
              </a:spcBef>
            </a:pPr>
            <a:r>
              <a:rPr sz="2150" spc="-5" dirty="0">
                <a:solidFill>
                  <a:srgbClr val="FF0000"/>
                </a:solidFill>
                <a:latin typeface="Calibri"/>
                <a:cs typeface="Calibri"/>
              </a:rPr>
              <a:t>-yes,</a:t>
            </a:r>
            <a:r>
              <a:rPr sz="2150" spc="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spc="20" dirty="0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sz="2150" spc="10" dirty="0">
                <a:solidFill>
                  <a:srgbClr val="FF0000"/>
                </a:solidFill>
                <a:latin typeface="Calibri"/>
                <a:cs typeface="Calibri"/>
              </a:rPr>
              <a:t> the</a:t>
            </a:r>
            <a:r>
              <a:rPr sz="2150" spc="20" dirty="0">
                <a:solidFill>
                  <a:srgbClr val="FF0000"/>
                </a:solidFill>
                <a:latin typeface="Calibri"/>
                <a:cs typeface="Calibri"/>
              </a:rPr>
              <a:t> 2</a:t>
            </a:r>
            <a:r>
              <a:rPr sz="2250" spc="30" baseline="25925" dirty="0">
                <a:solidFill>
                  <a:srgbClr val="FF0000"/>
                </a:solidFill>
                <a:latin typeface="Calibri"/>
                <a:cs typeface="Calibri"/>
              </a:rPr>
              <a:t>nd</a:t>
            </a:r>
            <a:r>
              <a:rPr sz="2250" spc="97" baseline="259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spc="10" dirty="0">
                <a:solidFill>
                  <a:srgbClr val="FF0000"/>
                </a:solidFill>
                <a:latin typeface="Calibri"/>
                <a:cs typeface="Calibri"/>
              </a:rPr>
              <a:t>stage</a:t>
            </a:r>
            <a:r>
              <a:rPr sz="21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spc="-5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2150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spc="5" dirty="0">
                <a:solidFill>
                  <a:srgbClr val="FF0000"/>
                </a:solidFill>
                <a:latin typeface="Calibri"/>
                <a:cs typeface="Calibri"/>
              </a:rPr>
              <a:t>labor</a:t>
            </a:r>
            <a:r>
              <a:rPr sz="2150" spc="1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spc="-20" dirty="0">
                <a:solidFill>
                  <a:srgbClr val="FF0000"/>
                </a:solidFill>
                <a:latin typeface="Calibri"/>
                <a:cs typeface="Calibri"/>
              </a:rPr>
              <a:t>for</a:t>
            </a:r>
            <a:r>
              <a:rPr sz="2150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spc="1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150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spc="5" dirty="0">
                <a:solidFill>
                  <a:srgbClr val="FF0000"/>
                </a:solidFill>
                <a:latin typeface="Calibri"/>
                <a:cs typeface="Calibri"/>
              </a:rPr>
              <a:t>primigravid</a:t>
            </a:r>
            <a:r>
              <a:rPr sz="215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spc="5" dirty="0">
                <a:solidFill>
                  <a:srgbClr val="FF0000"/>
                </a:solidFill>
                <a:latin typeface="Calibri"/>
                <a:cs typeface="Calibri"/>
              </a:rPr>
              <a:t>patient</a:t>
            </a:r>
            <a:r>
              <a:rPr sz="2150" spc="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spc="10" dirty="0">
                <a:solidFill>
                  <a:srgbClr val="FF0000"/>
                </a:solidFill>
                <a:latin typeface="Calibri"/>
                <a:cs typeface="Calibri"/>
              </a:rPr>
              <a:t>the </a:t>
            </a:r>
            <a:r>
              <a:rPr sz="2150" spc="-4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0000"/>
                </a:solidFill>
                <a:latin typeface="Calibri"/>
                <a:cs typeface="Calibri"/>
              </a:rPr>
              <a:t>normal</a:t>
            </a:r>
            <a:r>
              <a:rPr sz="2150" spc="1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spc="-5" dirty="0">
                <a:solidFill>
                  <a:srgbClr val="FF0000"/>
                </a:solidFill>
                <a:latin typeface="Calibri"/>
                <a:cs typeface="Calibri"/>
              </a:rPr>
              <a:t>duration</a:t>
            </a:r>
            <a:r>
              <a:rPr sz="2150" spc="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spc="15" dirty="0">
                <a:solidFill>
                  <a:srgbClr val="FF0000"/>
                </a:solidFill>
                <a:latin typeface="Calibri"/>
                <a:cs typeface="Calibri"/>
              </a:rPr>
              <a:t>is</a:t>
            </a:r>
            <a:r>
              <a:rPr sz="2150" spc="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spc="10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r>
              <a:rPr sz="215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spc="-50" dirty="0">
                <a:solidFill>
                  <a:srgbClr val="FF0000"/>
                </a:solidFill>
                <a:latin typeface="Calibri"/>
                <a:cs typeface="Calibri"/>
              </a:rPr>
              <a:t>hour,</a:t>
            </a:r>
            <a:r>
              <a:rPr sz="2150" spc="1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spc="25" dirty="0">
                <a:solidFill>
                  <a:srgbClr val="FF0000"/>
                </a:solidFill>
                <a:latin typeface="Calibri"/>
                <a:cs typeface="Calibri"/>
              </a:rPr>
              <a:t>with</a:t>
            </a:r>
            <a:r>
              <a:rPr sz="215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spc="-10" dirty="0">
                <a:solidFill>
                  <a:srgbClr val="FF0000"/>
                </a:solidFill>
                <a:latin typeface="Calibri"/>
                <a:cs typeface="Calibri"/>
              </a:rPr>
              <a:t>epidural</a:t>
            </a:r>
            <a:r>
              <a:rPr sz="2150" spc="2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spc="-10" dirty="0">
                <a:solidFill>
                  <a:srgbClr val="FF0000"/>
                </a:solidFill>
                <a:latin typeface="Calibri"/>
                <a:cs typeface="Calibri"/>
              </a:rPr>
              <a:t>it’s</a:t>
            </a:r>
            <a:r>
              <a:rPr sz="215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spc="10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215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spc="-5" dirty="0">
                <a:solidFill>
                  <a:srgbClr val="FF0000"/>
                </a:solidFill>
                <a:latin typeface="Calibri"/>
                <a:cs typeface="Calibri"/>
              </a:rPr>
              <a:t>hours</a:t>
            </a:r>
            <a:endParaRPr sz="2150">
              <a:latin typeface="Calibri"/>
              <a:cs typeface="Calibri"/>
            </a:endParaRPr>
          </a:p>
          <a:p>
            <a:pPr marL="254000" indent="-229235">
              <a:lnSpc>
                <a:spcPts val="2190"/>
              </a:lnSpc>
              <a:spcBef>
                <a:spcPts val="270"/>
              </a:spcBef>
              <a:buFont typeface="Arial"/>
              <a:buChar char="•"/>
              <a:tabLst>
                <a:tab pos="254000" algn="l"/>
                <a:tab pos="254635" algn="l"/>
              </a:tabLst>
            </a:pPr>
            <a:r>
              <a:rPr sz="2150" spc="-5" dirty="0">
                <a:latin typeface="Calibri"/>
                <a:cs typeface="Calibri"/>
              </a:rPr>
              <a:t>If</a:t>
            </a:r>
            <a:r>
              <a:rPr sz="2150" spc="35" dirty="0">
                <a:latin typeface="Calibri"/>
                <a:cs typeface="Calibri"/>
              </a:rPr>
              <a:t> </a:t>
            </a:r>
            <a:r>
              <a:rPr sz="2150" spc="5" dirty="0">
                <a:latin typeface="Calibri"/>
                <a:cs typeface="Calibri"/>
              </a:rPr>
              <a:t>after</a:t>
            </a:r>
            <a:r>
              <a:rPr sz="2150" spc="45" dirty="0">
                <a:latin typeface="Calibri"/>
                <a:cs typeface="Calibri"/>
              </a:rPr>
              <a:t> </a:t>
            </a:r>
            <a:r>
              <a:rPr sz="2150" spc="10" dirty="0">
                <a:latin typeface="Calibri"/>
                <a:cs typeface="Calibri"/>
              </a:rPr>
              <a:t>1</a:t>
            </a:r>
            <a:r>
              <a:rPr sz="2150" spc="-15" dirty="0">
                <a:latin typeface="Calibri"/>
                <a:cs typeface="Calibri"/>
              </a:rPr>
              <a:t> </a:t>
            </a:r>
            <a:r>
              <a:rPr sz="2150" spc="-5" dirty="0">
                <a:latin typeface="Calibri"/>
                <a:cs typeface="Calibri"/>
              </a:rPr>
              <a:t>hour</a:t>
            </a:r>
            <a:r>
              <a:rPr sz="2150" spc="100" dirty="0">
                <a:latin typeface="Calibri"/>
                <a:cs typeface="Calibri"/>
              </a:rPr>
              <a:t> </a:t>
            </a:r>
            <a:r>
              <a:rPr sz="2150" spc="-25" dirty="0">
                <a:latin typeface="Calibri"/>
                <a:cs typeface="Calibri"/>
              </a:rPr>
              <a:t>CTG</a:t>
            </a:r>
            <a:r>
              <a:rPr sz="2150" spc="16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shows</a:t>
            </a:r>
            <a:r>
              <a:rPr sz="2150" spc="85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reccurent</a:t>
            </a:r>
            <a:r>
              <a:rPr sz="2150" spc="130" dirty="0">
                <a:latin typeface="Calibri"/>
                <a:cs typeface="Calibri"/>
              </a:rPr>
              <a:t> </a:t>
            </a:r>
            <a:r>
              <a:rPr sz="2150" spc="20" dirty="0">
                <a:latin typeface="Calibri"/>
                <a:cs typeface="Calibri"/>
              </a:rPr>
              <a:t>late</a:t>
            </a:r>
            <a:r>
              <a:rPr sz="215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decelerations,</a:t>
            </a:r>
            <a:endParaRPr sz="2150">
              <a:latin typeface="Calibri"/>
              <a:cs typeface="Calibri"/>
            </a:endParaRPr>
          </a:p>
          <a:p>
            <a:pPr marL="254000">
              <a:lnSpc>
                <a:spcPts val="1839"/>
              </a:lnSpc>
            </a:pPr>
            <a:r>
              <a:rPr sz="2150" spc="-5" dirty="0">
                <a:latin typeface="Calibri"/>
                <a:cs typeface="Calibri"/>
              </a:rPr>
              <a:t>what’s</a:t>
            </a:r>
            <a:r>
              <a:rPr sz="2150" spc="70" dirty="0">
                <a:latin typeface="Calibri"/>
                <a:cs typeface="Calibri"/>
              </a:rPr>
              <a:t> </a:t>
            </a:r>
            <a:r>
              <a:rPr sz="2150" spc="-5" dirty="0">
                <a:latin typeface="Calibri"/>
                <a:cs typeface="Calibri"/>
              </a:rPr>
              <a:t>your</a:t>
            </a:r>
            <a:r>
              <a:rPr sz="2150" spc="20" dirty="0">
                <a:latin typeface="Calibri"/>
                <a:cs typeface="Calibri"/>
              </a:rPr>
              <a:t> </a:t>
            </a:r>
            <a:r>
              <a:rPr sz="2150" spc="5" dirty="0">
                <a:latin typeface="Calibri"/>
                <a:cs typeface="Calibri"/>
              </a:rPr>
              <a:t>management?</a:t>
            </a:r>
            <a:endParaRPr sz="2150">
              <a:latin typeface="Calibri"/>
              <a:cs typeface="Calibri"/>
            </a:endParaRPr>
          </a:p>
          <a:p>
            <a:pPr marL="254000" marR="90170">
              <a:lnSpc>
                <a:spcPct val="69800"/>
              </a:lnSpc>
              <a:spcBef>
                <a:spcPts val="430"/>
              </a:spcBef>
            </a:pPr>
            <a:r>
              <a:rPr sz="2150" dirty="0">
                <a:solidFill>
                  <a:srgbClr val="FF0000"/>
                </a:solidFill>
                <a:latin typeface="Calibri"/>
                <a:cs typeface="Calibri"/>
              </a:rPr>
              <a:t>-IV </a:t>
            </a:r>
            <a:r>
              <a:rPr sz="2150" spc="5" dirty="0">
                <a:solidFill>
                  <a:srgbClr val="FF0000"/>
                </a:solidFill>
                <a:latin typeface="Calibri"/>
                <a:cs typeface="Calibri"/>
              </a:rPr>
              <a:t>fluids, </a:t>
            </a:r>
            <a:r>
              <a:rPr sz="2150" spc="15" dirty="0">
                <a:solidFill>
                  <a:srgbClr val="FF0000"/>
                </a:solidFill>
                <a:latin typeface="Calibri"/>
                <a:cs typeface="Calibri"/>
              </a:rPr>
              <a:t>O2 </a:t>
            </a:r>
            <a:r>
              <a:rPr sz="2150" dirty="0">
                <a:solidFill>
                  <a:srgbClr val="FF0000"/>
                </a:solidFill>
                <a:latin typeface="Calibri"/>
                <a:cs typeface="Calibri"/>
              </a:rPr>
              <a:t>by mask,</a:t>
            </a:r>
            <a:r>
              <a:rPr sz="215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spc="10" dirty="0">
                <a:solidFill>
                  <a:srgbClr val="FF0000"/>
                </a:solidFill>
                <a:latin typeface="Calibri"/>
                <a:cs typeface="Calibri"/>
              </a:rPr>
              <a:t>left </a:t>
            </a:r>
            <a:r>
              <a:rPr sz="2150" dirty="0">
                <a:solidFill>
                  <a:srgbClr val="FF0000"/>
                </a:solidFill>
                <a:latin typeface="Calibri"/>
                <a:cs typeface="Calibri"/>
              </a:rPr>
              <a:t>lateral </a:t>
            </a:r>
            <a:r>
              <a:rPr sz="2150" spc="5" dirty="0">
                <a:solidFill>
                  <a:srgbClr val="FF0000"/>
                </a:solidFill>
                <a:latin typeface="Calibri"/>
                <a:cs typeface="Calibri"/>
              </a:rPr>
              <a:t>position, </a:t>
            </a:r>
            <a:r>
              <a:rPr sz="2150" dirty="0">
                <a:solidFill>
                  <a:srgbClr val="FF0000"/>
                </a:solidFill>
                <a:latin typeface="Calibri"/>
                <a:cs typeface="Calibri"/>
              </a:rPr>
              <a:t>stop oxytocin, </a:t>
            </a:r>
            <a:r>
              <a:rPr sz="2150" spc="-4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spc="-10" dirty="0">
                <a:solidFill>
                  <a:srgbClr val="FF0000"/>
                </a:solidFill>
                <a:latin typeface="Calibri"/>
                <a:cs typeface="Calibri"/>
              </a:rPr>
              <a:t>CS</a:t>
            </a:r>
            <a:r>
              <a:rPr sz="2150" spc="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spc="15" dirty="0">
                <a:solidFill>
                  <a:srgbClr val="FF0000"/>
                </a:solidFill>
                <a:latin typeface="Calibri"/>
                <a:cs typeface="Calibri"/>
              </a:rPr>
              <a:t>if</a:t>
            </a:r>
            <a:r>
              <a:rPr sz="215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spc="-5" dirty="0">
                <a:solidFill>
                  <a:srgbClr val="FF0000"/>
                </a:solidFill>
                <a:latin typeface="Calibri"/>
                <a:cs typeface="Calibri"/>
              </a:rPr>
              <a:t>persistent</a:t>
            </a:r>
            <a:endParaRPr sz="2150">
              <a:latin typeface="Calibri"/>
              <a:cs typeface="Calibri"/>
            </a:endParaRPr>
          </a:p>
          <a:p>
            <a:pPr marL="254000" indent="-229235">
              <a:lnSpc>
                <a:spcPts val="2230"/>
              </a:lnSpc>
              <a:spcBef>
                <a:spcPts val="275"/>
              </a:spcBef>
              <a:buFont typeface="Arial"/>
              <a:buChar char="•"/>
              <a:tabLst>
                <a:tab pos="254000" algn="l"/>
                <a:tab pos="254635" algn="l"/>
              </a:tabLst>
            </a:pPr>
            <a:r>
              <a:rPr sz="2150" spc="-5" dirty="0">
                <a:latin typeface="Calibri"/>
                <a:cs typeface="Calibri"/>
              </a:rPr>
              <a:t>If</a:t>
            </a:r>
            <a:r>
              <a:rPr sz="2150" spc="40" dirty="0">
                <a:latin typeface="Calibri"/>
                <a:cs typeface="Calibri"/>
              </a:rPr>
              <a:t> </a:t>
            </a:r>
            <a:r>
              <a:rPr sz="2150" spc="10" dirty="0">
                <a:latin typeface="Calibri"/>
                <a:cs typeface="Calibri"/>
              </a:rPr>
              <a:t>the</a:t>
            </a:r>
            <a:r>
              <a:rPr sz="2150" dirty="0">
                <a:latin typeface="Calibri"/>
                <a:cs typeface="Calibri"/>
              </a:rPr>
              <a:t> </a:t>
            </a:r>
            <a:r>
              <a:rPr sz="2150" spc="5" dirty="0">
                <a:latin typeface="Calibri"/>
                <a:cs typeface="Calibri"/>
              </a:rPr>
              <a:t>patient</a:t>
            </a:r>
            <a:r>
              <a:rPr sz="2150" spc="50" dirty="0">
                <a:latin typeface="Calibri"/>
                <a:cs typeface="Calibri"/>
              </a:rPr>
              <a:t> </a:t>
            </a:r>
            <a:r>
              <a:rPr sz="2150" spc="5" dirty="0">
                <a:latin typeface="Calibri"/>
                <a:cs typeface="Calibri"/>
              </a:rPr>
              <a:t>has</a:t>
            </a:r>
            <a:r>
              <a:rPr sz="2150" spc="8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same</a:t>
            </a:r>
            <a:r>
              <a:rPr sz="2150" spc="75" dirty="0">
                <a:latin typeface="Calibri"/>
                <a:cs typeface="Calibri"/>
              </a:rPr>
              <a:t> </a:t>
            </a:r>
            <a:r>
              <a:rPr sz="2150" spc="10" dirty="0">
                <a:latin typeface="Calibri"/>
                <a:cs typeface="Calibri"/>
              </a:rPr>
              <a:t>findings </a:t>
            </a:r>
            <a:r>
              <a:rPr sz="2150" spc="5" dirty="0">
                <a:latin typeface="Calibri"/>
                <a:cs typeface="Calibri"/>
              </a:rPr>
              <a:t>after</a:t>
            </a:r>
            <a:r>
              <a:rPr sz="2150" spc="100" dirty="0">
                <a:latin typeface="Calibri"/>
                <a:cs typeface="Calibri"/>
              </a:rPr>
              <a:t> </a:t>
            </a:r>
            <a:r>
              <a:rPr sz="2150" spc="10" dirty="0">
                <a:latin typeface="Calibri"/>
                <a:cs typeface="Calibri"/>
              </a:rPr>
              <a:t>2</a:t>
            </a:r>
            <a:r>
              <a:rPr sz="2150" spc="60" dirty="0">
                <a:latin typeface="Calibri"/>
                <a:cs typeface="Calibri"/>
              </a:rPr>
              <a:t> </a:t>
            </a:r>
            <a:r>
              <a:rPr sz="2150" spc="-5" dirty="0">
                <a:latin typeface="Calibri"/>
                <a:cs typeface="Calibri"/>
              </a:rPr>
              <a:t>hours</a:t>
            </a:r>
            <a:r>
              <a:rPr sz="2150" spc="90" dirty="0">
                <a:latin typeface="Calibri"/>
                <a:cs typeface="Calibri"/>
              </a:rPr>
              <a:t> </a:t>
            </a:r>
            <a:r>
              <a:rPr sz="2150" spc="-5" dirty="0">
                <a:latin typeface="Calibri"/>
                <a:cs typeface="Calibri"/>
              </a:rPr>
              <a:t>what’s</a:t>
            </a:r>
            <a:r>
              <a:rPr sz="2150" spc="10" dirty="0">
                <a:latin typeface="Calibri"/>
                <a:cs typeface="Calibri"/>
              </a:rPr>
              <a:t> </a:t>
            </a:r>
            <a:r>
              <a:rPr sz="2150" spc="-5" dirty="0">
                <a:latin typeface="Calibri"/>
                <a:cs typeface="Calibri"/>
              </a:rPr>
              <a:t>your</a:t>
            </a:r>
            <a:endParaRPr sz="2150">
              <a:latin typeface="Calibri"/>
              <a:cs typeface="Calibri"/>
            </a:endParaRPr>
          </a:p>
          <a:p>
            <a:pPr marL="254000">
              <a:lnSpc>
                <a:spcPts val="1880"/>
              </a:lnSpc>
            </a:pPr>
            <a:r>
              <a:rPr sz="2150" spc="5" dirty="0">
                <a:latin typeface="Calibri"/>
                <a:cs typeface="Calibri"/>
              </a:rPr>
              <a:t>next</a:t>
            </a:r>
            <a:r>
              <a:rPr sz="2150" spc="15" dirty="0">
                <a:latin typeface="Calibri"/>
                <a:cs typeface="Calibri"/>
              </a:rPr>
              <a:t> </a:t>
            </a:r>
            <a:r>
              <a:rPr sz="2150" spc="-5" dirty="0">
                <a:latin typeface="Calibri"/>
                <a:cs typeface="Calibri"/>
              </a:rPr>
              <a:t>step?</a:t>
            </a:r>
            <a:endParaRPr sz="2150">
              <a:latin typeface="Calibri"/>
              <a:cs typeface="Calibri"/>
            </a:endParaRPr>
          </a:p>
          <a:p>
            <a:pPr marL="254000">
              <a:lnSpc>
                <a:spcPts val="2230"/>
              </a:lnSpc>
            </a:pPr>
            <a:r>
              <a:rPr sz="2150" dirty="0">
                <a:solidFill>
                  <a:srgbClr val="FF0000"/>
                </a:solidFill>
                <a:latin typeface="Calibri"/>
                <a:cs typeface="Calibri"/>
              </a:rPr>
              <a:t>-instrumental</a:t>
            </a:r>
            <a:r>
              <a:rPr sz="2150" spc="11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0000"/>
                </a:solidFill>
                <a:latin typeface="Calibri"/>
                <a:cs typeface="Calibri"/>
              </a:rPr>
              <a:t>delivery</a:t>
            </a:r>
            <a:endParaRPr sz="215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15207" y="1409710"/>
            <a:ext cx="4600575" cy="2257425"/>
          </a:xfrm>
          <a:prstGeom prst="rect">
            <a:avLst/>
          </a:prstGeom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81" y="609282"/>
            <a:ext cx="3420111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0" spc="20" dirty="0">
                <a:latin typeface="Calibri Light"/>
                <a:cs typeface="Calibri Light"/>
              </a:rPr>
              <a:t>Case</a:t>
            </a:r>
            <a:r>
              <a:rPr sz="4400" b="0" spc="-130" dirty="0">
                <a:latin typeface="Calibri Light"/>
                <a:cs typeface="Calibri Light"/>
              </a:rPr>
              <a:t> </a:t>
            </a:r>
            <a:r>
              <a:rPr sz="4400" b="0" spc="15" dirty="0">
                <a:latin typeface="Calibri Light"/>
                <a:cs typeface="Calibri Light"/>
              </a:rPr>
              <a:t>6</a:t>
            </a:r>
            <a:r>
              <a:rPr sz="4400" b="0" spc="-55" dirty="0">
                <a:latin typeface="Calibri Light"/>
                <a:cs typeface="Calibri Light"/>
              </a:rPr>
              <a:t> </a:t>
            </a:r>
            <a:r>
              <a:rPr sz="4400" b="0" spc="-15" dirty="0">
                <a:latin typeface="Calibri Light"/>
                <a:cs typeface="Calibri Light"/>
              </a:rPr>
              <a:t>???????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577" y="1737430"/>
            <a:ext cx="9490075" cy="4185505"/>
          </a:xfrm>
          <a:prstGeom prst="rect">
            <a:avLst/>
          </a:prstGeom>
        </p:spPr>
        <p:txBody>
          <a:bodyPr vert="horz" wrap="square" lIns="0" tIns="135890" rIns="0" bIns="0" rtlCol="0">
            <a:spAutoFit/>
          </a:bodyPr>
          <a:lstStyle/>
          <a:p>
            <a:pPr marL="241300" marR="5080" indent="-229235">
              <a:lnSpc>
                <a:spcPct val="69800"/>
              </a:lnSpc>
              <a:spcBef>
                <a:spcPts val="1070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10" dirty="0">
                <a:latin typeface="Calibri"/>
                <a:cs typeface="Calibri"/>
              </a:rPr>
              <a:t>G5P5</a:t>
            </a:r>
            <a:r>
              <a:rPr sz="2600" spc="-114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obstructed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spc="10" dirty="0">
                <a:latin typeface="Calibri"/>
                <a:cs typeface="Calibri"/>
              </a:rPr>
              <a:t>2nd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stage,</a:t>
            </a:r>
            <a:r>
              <a:rPr sz="2600" spc="-19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vaginal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35" dirty="0">
                <a:latin typeface="Calibri"/>
                <a:cs typeface="Calibri"/>
              </a:rPr>
              <a:t>deliver,</a:t>
            </a:r>
            <a:r>
              <a:rPr sz="2600" spc="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normal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blood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10" dirty="0">
                <a:latin typeface="Calibri"/>
                <a:cs typeface="Calibri"/>
              </a:rPr>
              <a:t>loss,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during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de</a:t>
            </a:r>
            <a:r>
              <a:rPr sz="2600" spc="5" dirty="0">
                <a:latin typeface="Calibri"/>
                <a:cs typeface="Calibri"/>
              </a:rPr>
              <a:t>l</a:t>
            </a:r>
            <a:r>
              <a:rPr sz="2600" spc="-5" dirty="0">
                <a:latin typeface="Calibri"/>
                <a:cs typeface="Calibri"/>
              </a:rPr>
              <a:t>i</a:t>
            </a:r>
            <a:r>
              <a:rPr sz="2600" spc="15" dirty="0">
                <a:latin typeface="Calibri"/>
                <a:cs typeface="Calibri"/>
              </a:rPr>
              <a:t>v</a:t>
            </a:r>
            <a:r>
              <a:rPr sz="2600" spc="-25" dirty="0">
                <a:latin typeface="Calibri"/>
                <a:cs typeface="Calibri"/>
              </a:rPr>
              <a:t>e</a:t>
            </a:r>
            <a:r>
              <a:rPr sz="2600" spc="-10" dirty="0">
                <a:latin typeface="Calibri"/>
                <a:cs typeface="Calibri"/>
              </a:rPr>
              <a:t>r</a:t>
            </a:r>
            <a:r>
              <a:rPr sz="2600" spc="10" dirty="0">
                <a:latin typeface="Calibri"/>
                <a:cs typeface="Calibri"/>
              </a:rPr>
              <a:t>y </a:t>
            </a:r>
            <a:r>
              <a:rPr sz="2600" spc="25" dirty="0">
                <a:latin typeface="Calibri"/>
                <a:cs typeface="Calibri"/>
              </a:rPr>
              <a:t>c</a:t>
            </a:r>
            <a:r>
              <a:rPr sz="2600" spc="-25" dirty="0">
                <a:latin typeface="Calibri"/>
                <a:cs typeface="Calibri"/>
              </a:rPr>
              <a:t>o</a:t>
            </a:r>
            <a:r>
              <a:rPr sz="2600" spc="5" dirty="0">
                <a:latin typeface="Calibri"/>
                <a:cs typeface="Calibri"/>
              </a:rPr>
              <a:t>l</a:t>
            </a:r>
            <a:r>
              <a:rPr sz="2600" spc="-5" dirty="0">
                <a:latin typeface="Calibri"/>
                <a:cs typeface="Calibri"/>
              </a:rPr>
              <a:t>l</a:t>
            </a:r>
            <a:r>
              <a:rPr sz="2600" spc="20" dirty="0">
                <a:latin typeface="Calibri"/>
                <a:cs typeface="Calibri"/>
              </a:rPr>
              <a:t>a</a:t>
            </a:r>
            <a:r>
              <a:rPr sz="2600" spc="-20" dirty="0">
                <a:latin typeface="Calibri"/>
                <a:cs typeface="Calibri"/>
              </a:rPr>
              <a:t>p</a:t>
            </a:r>
            <a:r>
              <a:rPr sz="2600" spc="25" dirty="0">
                <a:latin typeface="Calibri"/>
                <a:cs typeface="Calibri"/>
              </a:rPr>
              <a:t>s</a:t>
            </a:r>
            <a:r>
              <a:rPr sz="2600" spc="-25" dirty="0">
                <a:latin typeface="Calibri"/>
                <a:cs typeface="Calibri"/>
              </a:rPr>
              <a:t>e</a:t>
            </a:r>
            <a:r>
              <a:rPr sz="2600" spc="15" dirty="0">
                <a:latin typeface="Calibri"/>
                <a:cs typeface="Calibri"/>
              </a:rPr>
              <a:t>d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spc="-50" dirty="0">
                <a:latin typeface="Calibri"/>
                <a:cs typeface="Calibri"/>
              </a:rPr>
              <a:t>f</a:t>
            </a:r>
            <a:r>
              <a:rPr sz="2600" spc="-25" dirty="0">
                <a:latin typeface="Calibri"/>
                <a:cs typeface="Calibri"/>
              </a:rPr>
              <a:t>e</a:t>
            </a:r>
            <a:r>
              <a:rPr sz="2600" spc="20" dirty="0">
                <a:latin typeface="Calibri"/>
                <a:cs typeface="Calibri"/>
              </a:rPr>
              <a:t>w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spc="15" dirty="0">
                <a:latin typeface="Calibri"/>
                <a:cs typeface="Calibri"/>
              </a:rPr>
              <a:t>mi</a:t>
            </a:r>
            <a:r>
              <a:rPr sz="2600" spc="-25" dirty="0">
                <a:latin typeface="Calibri"/>
                <a:cs typeface="Calibri"/>
              </a:rPr>
              <a:t>n</a:t>
            </a:r>
            <a:r>
              <a:rPr sz="2600" spc="-20" dirty="0">
                <a:latin typeface="Calibri"/>
                <a:cs typeface="Calibri"/>
              </a:rPr>
              <a:t>u</a:t>
            </a:r>
            <a:r>
              <a:rPr sz="2600" spc="25" dirty="0">
                <a:latin typeface="Calibri"/>
                <a:cs typeface="Calibri"/>
              </a:rPr>
              <a:t>t</a:t>
            </a:r>
            <a:r>
              <a:rPr sz="2600" spc="-25" dirty="0">
                <a:latin typeface="Calibri"/>
                <a:cs typeface="Calibri"/>
              </a:rPr>
              <a:t>e</a:t>
            </a:r>
            <a:r>
              <a:rPr sz="2600" spc="10" dirty="0">
                <a:latin typeface="Calibri"/>
                <a:cs typeface="Calibri"/>
              </a:rPr>
              <a:t>s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20" dirty="0">
                <a:latin typeface="Calibri"/>
                <a:cs typeface="Calibri"/>
              </a:rPr>
              <a:t>a</a:t>
            </a:r>
            <a:r>
              <a:rPr sz="2600" spc="25" dirty="0">
                <a:latin typeface="Calibri"/>
                <a:cs typeface="Calibri"/>
              </a:rPr>
              <a:t>ft</a:t>
            </a:r>
            <a:r>
              <a:rPr sz="2600" spc="-25" dirty="0">
                <a:latin typeface="Calibri"/>
                <a:cs typeface="Calibri"/>
              </a:rPr>
              <a:t>e</a:t>
            </a:r>
            <a:r>
              <a:rPr sz="2600" spc="10" dirty="0">
                <a:latin typeface="Calibri"/>
                <a:cs typeface="Calibri"/>
              </a:rPr>
              <a:t>r</a:t>
            </a:r>
            <a:r>
              <a:rPr sz="2600" spc="-16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de</a:t>
            </a:r>
            <a:r>
              <a:rPr sz="2600" spc="5" dirty="0">
                <a:latin typeface="Calibri"/>
                <a:cs typeface="Calibri"/>
              </a:rPr>
              <a:t>l</a:t>
            </a:r>
            <a:r>
              <a:rPr sz="2600" spc="-5" dirty="0">
                <a:latin typeface="Calibri"/>
                <a:cs typeface="Calibri"/>
              </a:rPr>
              <a:t>i</a:t>
            </a:r>
            <a:r>
              <a:rPr sz="2600" spc="15" dirty="0">
                <a:latin typeface="Calibri"/>
                <a:cs typeface="Calibri"/>
              </a:rPr>
              <a:t>v</a:t>
            </a:r>
            <a:r>
              <a:rPr sz="2600" spc="-25" dirty="0">
                <a:latin typeface="Calibri"/>
                <a:cs typeface="Calibri"/>
              </a:rPr>
              <a:t>e</a:t>
            </a:r>
            <a:r>
              <a:rPr sz="2600" spc="-10" dirty="0">
                <a:latin typeface="Calibri"/>
                <a:cs typeface="Calibri"/>
              </a:rPr>
              <a:t>r</a:t>
            </a:r>
            <a:r>
              <a:rPr sz="2600" spc="-135" dirty="0">
                <a:latin typeface="Calibri"/>
                <a:cs typeface="Calibri"/>
              </a:rPr>
              <a:t>y</a:t>
            </a:r>
            <a:r>
              <a:rPr sz="2600" spc="5" dirty="0">
                <a:latin typeface="Calibri"/>
                <a:cs typeface="Calibri"/>
              </a:rPr>
              <a:t>.</a:t>
            </a:r>
            <a:endParaRPr sz="2600">
              <a:latin typeface="Calibri"/>
              <a:cs typeface="Calibri"/>
            </a:endParaRPr>
          </a:p>
          <a:p>
            <a:pPr marL="241300" indent="-229235">
              <a:lnSpc>
                <a:spcPts val="2685"/>
              </a:lnSpc>
              <a:spcBef>
                <a:spcPts val="35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10" dirty="0">
                <a:latin typeface="Calibri"/>
                <a:cs typeface="Calibri"/>
              </a:rPr>
              <a:t>Give</a:t>
            </a:r>
            <a:r>
              <a:rPr sz="2600" spc="-100" dirty="0">
                <a:latin typeface="Calibri"/>
                <a:cs typeface="Calibri"/>
              </a:rPr>
              <a:t> </a:t>
            </a:r>
            <a:r>
              <a:rPr sz="2600" spc="10" dirty="0">
                <a:latin typeface="Calibri"/>
                <a:cs typeface="Calibri"/>
              </a:rPr>
              <a:t>3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deferential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diagnoses?</a:t>
            </a:r>
            <a:endParaRPr sz="2600">
              <a:latin typeface="Calibri"/>
              <a:cs typeface="Calibri"/>
            </a:endParaRPr>
          </a:p>
          <a:p>
            <a:pPr marL="241300">
              <a:lnSpc>
                <a:spcPts val="2215"/>
              </a:lnSpc>
            </a:pPr>
            <a:r>
              <a:rPr sz="2600" spc="5" dirty="0">
                <a:solidFill>
                  <a:srgbClr val="FF0000"/>
                </a:solidFill>
                <a:latin typeface="Calibri"/>
                <a:cs typeface="Calibri"/>
              </a:rPr>
              <a:t>-Amniotic</a:t>
            </a:r>
            <a:r>
              <a:rPr sz="260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5" dirty="0">
                <a:solidFill>
                  <a:srgbClr val="FF0000"/>
                </a:solidFill>
                <a:latin typeface="Calibri"/>
                <a:cs typeface="Calibri"/>
              </a:rPr>
              <a:t>fluid</a:t>
            </a:r>
            <a:r>
              <a:rPr sz="26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embolism</a:t>
            </a:r>
            <a:endParaRPr sz="2600">
              <a:latin typeface="Calibri"/>
              <a:cs typeface="Calibri"/>
            </a:endParaRPr>
          </a:p>
          <a:p>
            <a:pPr marL="241300">
              <a:lnSpc>
                <a:spcPts val="2180"/>
              </a:lnSpc>
            </a:pPr>
            <a:r>
              <a:rPr sz="2600" spc="-5" dirty="0">
                <a:solidFill>
                  <a:srgbClr val="FF0000"/>
                </a:solidFill>
                <a:latin typeface="Calibri"/>
                <a:cs typeface="Calibri"/>
              </a:rPr>
              <a:t>-Uterine</a:t>
            </a:r>
            <a:r>
              <a:rPr sz="26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rgbClr val="FF0000"/>
                </a:solidFill>
                <a:latin typeface="Calibri"/>
                <a:cs typeface="Calibri"/>
              </a:rPr>
              <a:t>inversion</a:t>
            </a:r>
            <a:endParaRPr sz="2600">
              <a:latin typeface="Calibri"/>
              <a:cs typeface="Calibri"/>
            </a:endParaRPr>
          </a:p>
          <a:p>
            <a:pPr marL="241300">
              <a:lnSpc>
                <a:spcPts val="2650"/>
              </a:lnSpc>
            </a:pP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-Uterine</a:t>
            </a:r>
            <a:r>
              <a:rPr sz="2600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FF0000"/>
                </a:solidFill>
                <a:latin typeface="Calibri"/>
                <a:cs typeface="Calibri"/>
              </a:rPr>
              <a:t>rupture??</a:t>
            </a:r>
            <a:endParaRPr sz="2600">
              <a:latin typeface="Calibri"/>
              <a:cs typeface="Calibri"/>
            </a:endParaRPr>
          </a:p>
          <a:p>
            <a:pPr marL="241300" indent="-229235">
              <a:lnSpc>
                <a:spcPts val="2650"/>
              </a:lnSpc>
              <a:spcBef>
                <a:spcPts val="30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5" dirty="0">
                <a:latin typeface="Calibri"/>
                <a:cs typeface="Calibri"/>
              </a:rPr>
              <a:t>Give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spc="15" dirty="0">
                <a:latin typeface="Calibri"/>
                <a:cs typeface="Calibri"/>
              </a:rPr>
              <a:t>3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possible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findings</a:t>
            </a:r>
            <a:r>
              <a:rPr sz="2600" spc="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on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physical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exam?</a:t>
            </a:r>
            <a:endParaRPr sz="2600">
              <a:latin typeface="Calibri"/>
              <a:cs typeface="Calibri"/>
            </a:endParaRPr>
          </a:p>
          <a:p>
            <a:pPr marL="241300">
              <a:lnSpc>
                <a:spcPts val="2180"/>
              </a:lnSpc>
            </a:pPr>
            <a:r>
              <a:rPr sz="2600" spc="-15" dirty="0">
                <a:solidFill>
                  <a:srgbClr val="FF0000"/>
                </a:solidFill>
                <a:latin typeface="Calibri"/>
                <a:cs typeface="Calibri"/>
              </a:rPr>
              <a:t>-Vaginal</a:t>
            </a:r>
            <a:r>
              <a:rPr sz="2600" spc="-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20" dirty="0">
                <a:solidFill>
                  <a:srgbClr val="FF0000"/>
                </a:solidFill>
                <a:latin typeface="Calibri"/>
                <a:cs typeface="Calibri"/>
              </a:rPr>
              <a:t>mass</a:t>
            </a:r>
            <a:endParaRPr sz="2600">
              <a:latin typeface="Calibri"/>
              <a:cs typeface="Calibri"/>
            </a:endParaRPr>
          </a:p>
          <a:p>
            <a:pPr marL="241300">
              <a:lnSpc>
                <a:spcPts val="2215"/>
              </a:lnSpc>
            </a:pP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-non</a:t>
            </a:r>
            <a:r>
              <a:rPr sz="26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FF0000"/>
                </a:solidFill>
                <a:latin typeface="Calibri"/>
                <a:cs typeface="Calibri"/>
              </a:rPr>
              <a:t>contracted</a:t>
            </a:r>
            <a:r>
              <a:rPr sz="2600" spc="-1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FF0000"/>
                </a:solidFill>
                <a:latin typeface="Calibri"/>
                <a:cs typeface="Calibri"/>
              </a:rPr>
              <a:t>uterus</a:t>
            </a:r>
            <a:endParaRPr sz="2600">
              <a:latin typeface="Calibri"/>
              <a:cs typeface="Calibri"/>
            </a:endParaRPr>
          </a:p>
          <a:p>
            <a:pPr marL="241300">
              <a:lnSpc>
                <a:spcPts val="2685"/>
              </a:lnSpc>
            </a:pP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-incomplete</a:t>
            </a:r>
            <a:r>
              <a:rPr sz="2600" spc="-11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placenta</a:t>
            </a:r>
            <a:endParaRPr sz="2600">
              <a:latin typeface="Calibri"/>
              <a:cs typeface="Calibri"/>
            </a:endParaRPr>
          </a:p>
          <a:p>
            <a:pPr marL="241300" indent="-229235">
              <a:lnSpc>
                <a:spcPts val="2650"/>
              </a:lnSpc>
              <a:spcBef>
                <a:spcPts val="35"/>
              </a:spcBef>
              <a:buFont typeface="Arial"/>
              <a:buChar char="•"/>
              <a:tabLst>
                <a:tab pos="241935" algn="l"/>
              </a:tabLst>
            </a:pPr>
            <a:r>
              <a:rPr sz="2600" dirty="0">
                <a:latin typeface="Calibri"/>
                <a:cs typeface="Calibri"/>
              </a:rPr>
              <a:t>What’s</a:t>
            </a:r>
            <a:r>
              <a:rPr sz="2600" spc="-13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your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management?</a:t>
            </a:r>
            <a:endParaRPr sz="2600">
              <a:latin typeface="Calibri"/>
              <a:cs typeface="Calibri"/>
            </a:endParaRPr>
          </a:p>
          <a:p>
            <a:pPr marL="241300">
              <a:lnSpc>
                <a:spcPts val="2175"/>
              </a:lnSpc>
            </a:pP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-Stabilize</a:t>
            </a:r>
            <a:r>
              <a:rPr sz="2600" spc="-1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20" dirty="0">
                <a:solidFill>
                  <a:srgbClr val="FF0000"/>
                </a:solidFill>
                <a:latin typeface="Calibri"/>
                <a:cs typeface="Calibri"/>
              </a:rPr>
              <a:t>(IV</a:t>
            </a:r>
            <a:r>
              <a:rPr sz="2600" spc="-1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fluid,</a:t>
            </a:r>
            <a:r>
              <a:rPr sz="26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rgbClr val="FF0000"/>
                </a:solidFill>
                <a:latin typeface="Calibri"/>
                <a:cs typeface="Calibri"/>
              </a:rPr>
              <a:t>oxygen,</a:t>
            </a:r>
            <a:r>
              <a:rPr sz="26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10" dirty="0">
                <a:solidFill>
                  <a:srgbClr val="FF0000"/>
                </a:solidFill>
                <a:latin typeface="Calibri"/>
                <a:cs typeface="Calibri"/>
              </a:rPr>
              <a:t>ABC)</a:t>
            </a:r>
            <a:endParaRPr sz="2600">
              <a:latin typeface="Calibri"/>
              <a:cs typeface="Calibri"/>
            </a:endParaRPr>
          </a:p>
          <a:p>
            <a:pPr marL="241300">
              <a:lnSpc>
                <a:spcPts val="2650"/>
              </a:lnSpc>
            </a:pPr>
            <a:r>
              <a:rPr sz="2600" spc="15" dirty="0">
                <a:solidFill>
                  <a:srgbClr val="FF0000"/>
                </a:solidFill>
                <a:latin typeface="Calibri"/>
                <a:cs typeface="Calibri"/>
              </a:rPr>
              <a:t>-Call</a:t>
            </a:r>
            <a:r>
              <a:rPr sz="2600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rgbClr val="FF0000"/>
                </a:solidFill>
                <a:latin typeface="Calibri"/>
                <a:cs typeface="Calibri"/>
              </a:rPr>
              <a:t>for</a:t>
            </a:r>
            <a:r>
              <a:rPr sz="26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FF0000"/>
                </a:solidFill>
                <a:latin typeface="Calibri"/>
                <a:cs typeface="Calibri"/>
              </a:rPr>
              <a:t>help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96313" y="1107131"/>
            <a:ext cx="6198235" cy="2362185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 marR="5080" algn="ctr">
              <a:lnSpc>
                <a:spcPts val="5860"/>
              </a:lnSpc>
              <a:spcBef>
                <a:spcPts val="820"/>
              </a:spcBef>
            </a:pPr>
            <a:r>
              <a:rPr sz="5400" b="0" spc="-15" dirty="0">
                <a:latin typeface="Calibri Light"/>
                <a:cs typeface="Calibri Light"/>
              </a:rPr>
              <a:t>Obs</a:t>
            </a:r>
            <a:r>
              <a:rPr sz="5400" b="0" spc="-25" dirty="0">
                <a:latin typeface="Calibri Light"/>
                <a:cs typeface="Calibri Light"/>
              </a:rPr>
              <a:t> </a:t>
            </a:r>
            <a:r>
              <a:rPr sz="5400" b="0" spc="-10" dirty="0">
                <a:latin typeface="Calibri Light"/>
                <a:cs typeface="Calibri Light"/>
              </a:rPr>
              <a:t>and</a:t>
            </a:r>
            <a:r>
              <a:rPr sz="5400" b="0" spc="5" dirty="0">
                <a:latin typeface="Calibri Light"/>
                <a:cs typeface="Calibri Light"/>
              </a:rPr>
              <a:t> </a:t>
            </a:r>
            <a:r>
              <a:rPr sz="5400" b="0" spc="10" dirty="0">
                <a:latin typeface="Calibri Light"/>
                <a:cs typeface="Calibri Light"/>
              </a:rPr>
              <a:t>gyn</a:t>
            </a:r>
            <a:r>
              <a:rPr sz="5400" b="0" spc="-55" dirty="0">
                <a:latin typeface="Calibri Light"/>
                <a:cs typeface="Calibri Light"/>
              </a:rPr>
              <a:t> </a:t>
            </a:r>
            <a:r>
              <a:rPr sz="5400" b="0" spc="-10" dirty="0">
                <a:latin typeface="Calibri Light"/>
                <a:cs typeface="Calibri Light"/>
              </a:rPr>
              <a:t>mini</a:t>
            </a:r>
            <a:r>
              <a:rPr sz="5400" b="0" spc="50" dirty="0">
                <a:latin typeface="Calibri Light"/>
                <a:cs typeface="Calibri Light"/>
              </a:rPr>
              <a:t> </a:t>
            </a:r>
            <a:r>
              <a:rPr sz="5400" b="0" spc="15" dirty="0">
                <a:latin typeface="Calibri Light"/>
                <a:cs typeface="Calibri Light"/>
              </a:rPr>
              <a:t>osce </a:t>
            </a:r>
            <a:r>
              <a:rPr sz="5400" b="0" spc="-1205" dirty="0">
                <a:latin typeface="Calibri Light"/>
                <a:cs typeface="Calibri Light"/>
              </a:rPr>
              <a:t> </a:t>
            </a:r>
            <a:r>
              <a:rPr sz="5400" b="0" spc="25" dirty="0">
                <a:latin typeface="Calibri Light"/>
                <a:cs typeface="Calibri Light"/>
              </a:rPr>
              <a:t>17/5/2021</a:t>
            </a:r>
            <a:endParaRPr sz="5400">
              <a:latin typeface="Calibri Light"/>
              <a:cs typeface="Calibri Light"/>
            </a:endParaRPr>
          </a:p>
          <a:p>
            <a:pPr marL="8890" algn="ctr">
              <a:lnSpc>
                <a:spcPts val="5765"/>
              </a:lnSpc>
            </a:pPr>
            <a:r>
              <a:rPr sz="5400" b="0" spc="-10" dirty="0">
                <a:latin typeface="Calibri Light"/>
                <a:cs typeface="Calibri Light"/>
              </a:rPr>
              <a:t>group</a:t>
            </a:r>
            <a:r>
              <a:rPr sz="5400" b="0" spc="-80" dirty="0">
                <a:latin typeface="Calibri Light"/>
                <a:cs typeface="Calibri Light"/>
              </a:rPr>
              <a:t> </a:t>
            </a:r>
            <a:r>
              <a:rPr sz="5400" b="0" dirty="0">
                <a:latin typeface="Calibri Light"/>
                <a:cs typeface="Calibri Light"/>
              </a:rPr>
              <a:t>3</a:t>
            </a:r>
            <a:endParaRPr sz="5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41341" y="3582987"/>
            <a:ext cx="191897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latin typeface="Calibri"/>
                <a:cs typeface="Calibri"/>
              </a:rPr>
              <a:t>Omyma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faqeeh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7193" y="0"/>
            <a:ext cx="5944871" cy="2213042"/>
          </a:xfrm>
          <a:prstGeom prst="rect">
            <a:avLst/>
          </a:prstGeom>
        </p:spPr>
        <p:txBody>
          <a:bodyPr vert="horz" wrap="square" lIns="0" tIns="295275" rIns="0" bIns="0" rtlCol="0">
            <a:spAutoFit/>
          </a:bodyPr>
          <a:lstStyle/>
          <a:p>
            <a:pPr marL="131445">
              <a:lnSpc>
                <a:spcPct val="100000"/>
              </a:lnSpc>
              <a:spcBef>
                <a:spcPts val="2325"/>
              </a:spcBef>
            </a:pPr>
            <a:r>
              <a:rPr sz="6000" b="0" spc="50" dirty="0">
                <a:latin typeface="Calibri Light"/>
                <a:cs typeface="Calibri Light"/>
              </a:rPr>
              <a:t>S</a:t>
            </a:r>
            <a:r>
              <a:rPr sz="6000" b="0" spc="-25" dirty="0">
                <a:latin typeface="Calibri Light"/>
                <a:cs typeface="Calibri Light"/>
              </a:rPr>
              <a:t>t</a:t>
            </a:r>
            <a:r>
              <a:rPr sz="6000" b="0" spc="-125" dirty="0">
                <a:latin typeface="Calibri Light"/>
                <a:cs typeface="Calibri Light"/>
              </a:rPr>
              <a:t>a</a:t>
            </a:r>
            <a:r>
              <a:rPr sz="6000" b="0" spc="-25" dirty="0">
                <a:latin typeface="Calibri Light"/>
                <a:cs typeface="Calibri Light"/>
              </a:rPr>
              <a:t>t</a:t>
            </a:r>
            <a:r>
              <a:rPr sz="6000" b="0" spc="15" dirty="0">
                <a:latin typeface="Calibri Light"/>
                <a:cs typeface="Calibri Light"/>
              </a:rPr>
              <a:t>i</a:t>
            </a:r>
            <a:r>
              <a:rPr sz="6000" b="0" spc="-60" dirty="0">
                <a:latin typeface="Calibri Light"/>
                <a:cs typeface="Calibri Light"/>
              </a:rPr>
              <a:t>o</a:t>
            </a:r>
            <a:r>
              <a:rPr sz="6000" b="0" dirty="0">
                <a:latin typeface="Calibri Light"/>
                <a:cs typeface="Calibri Light"/>
              </a:rPr>
              <a:t>n</a:t>
            </a:r>
            <a:r>
              <a:rPr sz="6000" b="0" spc="-345" dirty="0">
                <a:latin typeface="Calibri Light"/>
                <a:cs typeface="Calibri Light"/>
              </a:rPr>
              <a:t> </a:t>
            </a:r>
            <a:r>
              <a:rPr sz="6000" b="0" dirty="0">
                <a:latin typeface="Calibri Light"/>
                <a:cs typeface="Calibri Light"/>
              </a:rPr>
              <a:t>4</a:t>
            </a:r>
            <a:endParaRPr sz="6000">
              <a:latin typeface="Calibri Light"/>
              <a:cs typeface="Calibri Light"/>
            </a:endParaRPr>
          </a:p>
          <a:p>
            <a:pPr marL="12700" marR="5080">
              <a:lnSpc>
                <a:spcPct val="102299"/>
              </a:lnSpc>
              <a:spcBef>
                <a:spcPts val="980"/>
              </a:spcBef>
            </a:pPr>
            <a:r>
              <a:rPr sz="2750" spc="20" dirty="0">
                <a:latin typeface="Calibri"/>
                <a:cs typeface="Calibri"/>
              </a:rPr>
              <a:t>29</a:t>
            </a:r>
            <a:r>
              <a:rPr sz="2750" spc="-10" dirty="0">
                <a:latin typeface="Calibri"/>
                <a:cs typeface="Calibri"/>
              </a:rPr>
              <a:t> </a:t>
            </a:r>
            <a:r>
              <a:rPr sz="2750" spc="20" dirty="0">
                <a:latin typeface="Calibri"/>
                <a:cs typeface="Calibri"/>
              </a:rPr>
              <a:t>year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old</a:t>
            </a:r>
            <a:r>
              <a:rPr sz="2750" spc="6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married</a:t>
            </a:r>
            <a:r>
              <a:rPr sz="2750" spc="130" dirty="0">
                <a:latin typeface="Calibri"/>
                <a:cs typeface="Calibri"/>
              </a:rPr>
              <a:t> </a:t>
            </a:r>
            <a:r>
              <a:rPr sz="2750" spc="25" dirty="0">
                <a:latin typeface="Calibri"/>
                <a:cs typeface="Calibri"/>
              </a:rPr>
              <a:t>women</a:t>
            </a:r>
            <a:r>
              <a:rPr sz="2750" spc="-1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complain</a:t>
            </a:r>
            <a:r>
              <a:rPr sz="2750" spc="130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of </a:t>
            </a:r>
            <a:r>
              <a:rPr sz="2750" spc="-61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infertility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for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3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years.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7193" y="2484760"/>
            <a:ext cx="5792471" cy="3453766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4175" indent="-372110">
              <a:lnSpc>
                <a:spcPct val="100000"/>
              </a:lnSpc>
              <a:spcBef>
                <a:spcPts val="130"/>
              </a:spcBef>
              <a:buAutoNum type="arabicPlain"/>
              <a:tabLst>
                <a:tab pos="384810" algn="l"/>
              </a:tabLst>
            </a:pPr>
            <a:r>
              <a:rPr sz="2750" b="1" spc="15" dirty="0">
                <a:latin typeface="Calibri"/>
                <a:cs typeface="Calibri"/>
              </a:rPr>
              <a:t>What</a:t>
            </a:r>
            <a:r>
              <a:rPr sz="2750" b="1" spc="-15" dirty="0">
                <a:latin typeface="Calibri"/>
                <a:cs typeface="Calibri"/>
              </a:rPr>
              <a:t> </a:t>
            </a:r>
            <a:r>
              <a:rPr sz="2750" b="1" spc="5" dirty="0">
                <a:latin typeface="Calibri"/>
                <a:cs typeface="Calibri"/>
              </a:rPr>
              <a:t>is</a:t>
            </a:r>
            <a:r>
              <a:rPr sz="2750" b="1" spc="60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the</a:t>
            </a:r>
            <a:r>
              <a:rPr sz="2750" b="1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name</a:t>
            </a:r>
            <a:r>
              <a:rPr sz="2750" b="1" spc="70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of</a:t>
            </a:r>
            <a:r>
              <a:rPr sz="2750" b="1" spc="75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the</a:t>
            </a:r>
            <a:r>
              <a:rPr sz="2750" b="1" spc="5" dirty="0">
                <a:latin typeface="Calibri"/>
                <a:cs typeface="Calibri"/>
              </a:rPr>
              <a:t> </a:t>
            </a:r>
            <a:r>
              <a:rPr sz="2750" b="1" spc="20" dirty="0">
                <a:latin typeface="Calibri"/>
                <a:cs typeface="Calibri"/>
              </a:rPr>
              <a:t>test?</a:t>
            </a:r>
            <a:endParaRPr sz="2750">
              <a:latin typeface="Calibri"/>
              <a:cs typeface="Calibri"/>
            </a:endParaRPr>
          </a:p>
          <a:p>
            <a:pPr marL="12700" marR="20955">
              <a:lnSpc>
                <a:spcPct val="204800"/>
              </a:lnSpc>
              <a:buAutoNum type="arabicPlain"/>
              <a:tabLst>
                <a:tab pos="384810" algn="l"/>
              </a:tabLst>
            </a:pPr>
            <a:r>
              <a:rPr sz="2750" b="1" spc="15" dirty="0">
                <a:latin typeface="Calibri"/>
                <a:cs typeface="Calibri"/>
              </a:rPr>
              <a:t>Identify the </a:t>
            </a:r>
            <a:r>
              <a:rPr sz="2750" b="1" spc="20" dirty="0">
                <a:latin typeface="Calibri"/>
                <a:cs typeface="Calibri"/>
              </a:rPr>
              <a:t>findings </a:t>
            </a:r>
            <a:r>
              <a:rPr sz="2750" b="1" spc="10" dirty="0">
                <a:latin typeface="Calibri"/>
                <a:cs typeface="Calibri"/>
              </a:rPr>
              <a:t>in </a:t>
            </a:r>
            <a:r>
              <a:rPr sz="2750" b="1" spc="15" dirty="0">
                <a:latin typeface="Calibri"/>
                <a:cs typeface="Calibri"/>
              </a:rPr>
              <a:t>the </a:t>
            </a:r>
            <a:r>
              <a:rPr sz="2750" b="1" spc="10" dirty="0">
                <a:latin typeface="Calibri"/>
                <a:cs typeface="Calibri"/>
              </a:rPr>
              <a:t>picture. </a:t>
            </a:r>
            <a:r>
              <a:rPr sz="2750" b="1" spc="15" dirty="0">
                <a:latin typeface="Calibri"/>
                <a:cs typeface="Calibri"/>
              </a:rPr>
              <a:t> 3-</a:t>
            </a:r>
            <a:r>
              <a:rPr sz="2750" b="1" spc="25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What</a:t>
            </a:r>
            <a:r>
              <a:rPr sz="2750" b="1" spc="-10" dirty="0">
                <a:latin typeface="Calibri"/>
                <a:cs typeface="Calibri"/>
              </a:rPr>
              <a:t> </a:t>
            </a:r>
            <a:r>
              <a:rPr sz="2750" b="1" spc="5" dirty="0">
                <a:latin typeface="Calibri"/>
                <a:cs typeface="Calibri"/>
              </a:rPr>
              <a:t>is</a:t>
            </a:r>
            <a:r>
              <a:rPr sz="2750" b="1" spc="70" dirty="0">
                <a:latin typeface="Calibri"/>
                <a:cs typeface="Calibri"/>
              </a:rPr>
              <a:t> </a:t>
            </a:r>
            <a:r>
              <a:rPr sz="2750" b="1" spc="20" dirty="0">
                <a:latin typeface="Calibri"/>
                <a:cs typeface="Calibri"/>
              </a:rPr>
              <a:t>your</a:t>
            </a:r>
            <a:r>
              <a:rPr sz="2750" b="1" spc="-30" dirty="0">
                <a:latin typeface="Calibri"/>
                <a:cs typeface="Calibri"/>
              </a:rPr>
              <a:t> </a:t>
            </a:r>
            <a:r>
              <a:rPr sz="2750" b="1" spc="5" dirty="0">
                <a:latin typeface="Calibri"/>
                <a:cs typeface="Calibri"/>
              </a:rPr>
              <a:t>advice</a:t>
            </a:r>
            <a:r>
              <a:rPr sz="2750" b="1" spc="75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to</a:t>
            </a:r>
            <a:r>
              <a:rPr sz="2750" b="1" spc="65" dirty="0">
                <a:latin typeface="Calibri"/>
                <a:cs typeface="Calibri"/>
              </a:rPr>
              <a:t> </a:t>
            </a:r>
            <a:r>
              <a:rPr sz="2750" b="1" spc="20" dirty="0">
                <a:latin typeface="Calibri"/>
                <a:cs typeface="Calibri"/>
              </a:rPr>
              <a:t>her</a:t>
            </a:r>
            <a:r>
              <a:rPr sz="2750" b="1" spc="-30" dirty="0">
                <a:latin typeface="Calibri"/>
                <a:cs typeface="Calibri"/>
              </a:rPr>
              <a:t> </a:t>
            </a:r>
            <a:r>
              <a:rPr sz="2750" b="1" spc="5" dirty="0">
                <a:latin typeface="Calibri"/>
                <a:cs typeface="Calibri"/>
              </a:rPr>
              <a:t>and</a:t>
            </a:r>
            <a:r>
              <a:rPr sz="2750" b="1" spc="65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why?</a:t>
            </a:r>
            <a:endParaRPr sz="2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00">
              <a:latin typeface="Calibri"/>
              <a:cs typeface="Calibri"/>
            </a:endParaRPr>
          </a:p>
          <a:p>
            <a:pPr marL="412750" marR="5080" indent="-400685">
              <a:lnSpc>
                <a:spcPct val="102400"/>
              </a:lnSpc>
              <a:spcBef>
                <a:spcPts val="5"/>
              </a:spcBef>
            </a:pPr>
            <a:r>
              <a:rPr sz="2750" b="1" spc="15" dirty="0">
                <a:latin typeface="Calibri"/>
                <a:cs typeface="Calibri"/>
              </a:rPr>
              <a:t>4-</a:t>
            </a:r>
            <a:r>
              <a:rPr sz="2750" b="1" spc="20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Breast</a:t>
            </a:r>
            <a:r>
              <a:rPr sz="2750" b="1" spc="-15" dirty="0">
                <a:latin typeface="Calibri"/>
                <a:cs typeface="Calibri"/>
              </a:rPr>
              <a:t> </a:t>
            </a:r>
            <a:r>
              <a:rPr sz="2750" b="1" spc="20" dirty="0">
                <a:latin typeface="Calibri"/>
                <a:cs typeface="Calibri"/>
              </a:rPr>
              <a:t>tenderness</a:t>
            </a:r>
            <a:r>
              <a:rPr sz="2750" b="1" spc="-10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and</a:t>
            </a:r>
            <a:r>
              <a:rPr sz="2750" b="1" spc="55" dirty="0">
                <a:latin typeface="Calibri"/>
                <a:cs typeface="Calibri"/>
              </a:rPr>
              <a:t> </a:t>
            </a:r>
            <a:r>
              <a:rPr sz="2750" b="1" spc="5" dirty="0">
                <a:latin typeface="Calibri"/>
                <a:cs typeface="Calibri"/>
              </a:rPr>
              <a:t>midcycle</a:t>
            </a:r>
            <a:r>
              <a:rPr sz="2750" b="1" spc="65" dirty="0">
                <a:latin typeface="Calibri"/>
                <a:cs typeface="Calibri"/>
              </a:rPr>
              <a:t> </a:t>
            </a:r>
            <a:r>
              <a:rPr sz="2750" b="1" spc="5" dirty="0">
                <a:latin typeface="Calibri"/>
                <a:cs typeface="Calibri"/>
              </a:rPr>
              <a:t>pain </a:t>
            </a:r>
            <a:r>
              <a:rPr sz="2750" b="1" spc="-605" dirty="0">
                <a:latin typeface="Calibri"/>
                <a:cs typeface="Calibri"/>
              </a:rPr>
              <a:t> </a:t>
            </a:r>
            <a:r>
              <a:rPr sz="2750" b="1" spc="5" dirty="0">
                <a:latin typeface="Calibri"/>
                <a:cs typeface="Calibri"/>
              </a:rPr>
              <a:t>indicates</a:t>
            </a:r>
            <a:r>
              <a:rPr sz="2750" b="1" spc="65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what?</a:t>
            </a:r>
            <a:endParaRPr sz="275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34176" y="866939"/>
            <a:ext cx="5056973" cy="5152623"/>
          </a:xfrm>
          <a:prstGeom prst="rect">
            <a:avLst/>
          </a:prstGeom>
        </p:spPr>
      </p:pic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1598" y="113416"/>
            <a:ext cx="5286375" cy="1401666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3645"/>
              </a:lnSpc>
              <a:spcBef>
                <a:spcPts val="130"/>
              </a:spcBef>
            </a:pPr>
            <a:r>
              <a:rPr b="0" spc="30" dirty="0">
                <a:solidFill>
                  <a:srgbClr val="FF0000"/>
                </a:solidFill>
                <a:latin typeface="Calibri Light"/>
                <a:cs typeface="Calibri Light"/>
              </a:rPr>
              <a:t>Q1</a:t>
            </a:r>
            <a:r>
              <a:rPr b="0" spc="-55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b="0" spc="-15" dirty="0">
                <a:solidFill>
                  <a:srgbClr val="FF0000"/>
                </a:solidFill>
                <a:latin typeface="Calibri Light"/>
                <a:cs typeface="Calibri Light"/>
              </a:rPr>
              <a:t>pregnant</a:t>
            </a:r>
            <a:r>
              <a:rPr b="0" spc="5" dirty="0">
                <a:solidFill>
                  <a:srgbClr val="FF0000"/>
                </a:solidFill>
                <a:latin typeface="Calibri Light"/>
                <a:cs typeface="Calibri Light"/>
              </a:rPr>
              <a:t> women</a:t>
            </a:r>
            <a:r>
              <a:rPr b="0" spc="-35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b="0" spc="15" dirty="0">
                <a:solidFill>
                  <a:srgbClr val="FF0000"/>
                </a:solidFill>
                <a:latin typeface="Calibri Light"/>
                <a:cs typeface="Calibri Light"/>
              </a:rPr>
              <a:t>8</a:t>
            </a:r>
            <a:r>
              <a:rPr b="0" spc="-45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b="0" spc="20" dirty="0">
                <a:solidFill>
                  <a:srgbClr val="FF0000"/>
                </a:solidFill>
                <a:latin typeface="Calibri Light"/>
                <a:cs typeface="Calibri Light"/>
              </a:rPr>
              <a:t>w</a:t>
            </a:r>
          </a:p>
          <a:p>
            <a:pPr marL="12700" marR="5080">
              <a:lnSpc>
                <a:spcPts val="3460"/>
              </a:lnSpc>
              <a:spcBef>
                <a:spcPts val="235"/>
              </a:spcBef>
            </a:pPr>
            <a:r>
              <a:rPr b="0" dirty="0">
                <a:solidFill>
                  <a:srgbClr val="FF0000"/>
                </a:solidFill>
                <a:latin typeface="Calibri Light"/>
                <a:cs typeface="Calibri Light"/>
              </a:rPr>
              <a:t>known </a:t>
            </a:r>
            <a:r>
              <a:rPr b="0" spc="5" dirty="0">
                <a:solidFill>
                  <a:srgbClr val="FF0000"/>
                </a:solidFill>
                <a:latin typeface="Calibri Light"/>
                <a:cs typeface="Calibri Light"/>
              </a:rPr>
              <a:t>case </a:t>
            </a:r>
            <a:r>
              <a:rPr b="0" spc="-10" dirty="0">
                <a:solidFill>
                  <a:srgbClr val="FF0000"/>
                </a:solidFill>
                <a:latin typeface="Calibri Light"/>
                <a:cs typeface="Calibri Light"/>
              </a:rPr>
              <a:t>of </a:t>
            </a:r>
            <a:r>
              <a:rPr b="0" spc="-5" dirty="0">
                <a:solidFill>
                  <a:srgbClr val="FF0000"/>
                </a:solidFill>
                <a:latin typeface="Calibri Light"/>
                <a:cs typeface="Calibri Light"/>
              </a:rPr>
              <a:t>sickle </a:t>
            </a:r>
            <a:r>
              <a:rPr b="0" spc="-15" dirty="0">
                <a:solidFill>
                  <a:srgbClr val="FF0000"/>
                </a:solidFill>
                <a:latin typeface="Calibri Light"/>
                <a:cs typeface="Calibri Light"/>
              </a:rPr>
              <a:t>cell </a:t>
            </a:r>
            <a:r>
              <a:rPr b="0" spc="-5" dirty="0">
                <a:solidFill>
                  <a:srgbClr val="FF0000"/>
                </a:solidFill>
                <a:latin typeface="Calibri Light"/>
                <a:cs typeface="Calibri Light"/>
              </a:rPr>
              <a:t>anemia </a:t>
            </a:r>
            <a:r>
              <a:rPr b="0" spc="-710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b="0" spc="-10" dirty="0">
                <a:solidFill>
                  <a:srgbClr val="FF0000"/>
                </a:solidFill>
                <a:latin typeface="Calibri Light"/>
                <a:cs typeface="Calibri Light"/>
              </a:rPr>
              <a:t>planned</a:t>
            </a:r>
            <a:r>
              <a:rPr b="0" spc="70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b="0" spc="-15" dirty="0">
                <a:solidFill>
                  <a:srgbClr val="FF0000"/>
                </a:solidFill>
                <a:latin typeface="Calibri Light"/>
                <a:cs typeface="Calibri Light"/>
              </a:rPr>
              <a:t>pregnancy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61593" y="1429391"/>
            <a:ext cx="6279515" cy="383823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b="0" spc="-10" dirty="0">
                <a:solidFill>
                  <a:srgbClr val="FF0000"/>
                </a:solidFill>
                <a:latin typeface="Calibri Light"/>
                <a:cs typeface="Calibri Light"/>
              </a:rPr>
              <a:t>in </a:t>
            </a:r>
            <a:r>
              <a:rPr sz="3200" b="0" spc="-15" dirty="0">
                <a:solidFill>
                  <a:srgbClr val="FF0000"/>
                </a:solidFill>
                <a:latin typeface="Calibri Light"/>
                <a:cs typeface="Calibri Light"/>
              </a:rPr>
              <a:t>pic</a:t>
            </a:r>
            <a:r>
              <a:rPr sz="3200" b="0" spc="75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3200" b="0" dirty="0">
                <a:solidFill>
                  <a:srgbClr val="FF0000"/>
                </a:solidFill>
                <a:latin typeface="Calibri Light"/>
                <a:cs typeface="Calibri Light"/>
              </a:rPr>
              <a:t>the </a:t>
            </a:r>
            <a:r>
              <a:rPr sz="3200" b="0" spc="-10" dirty="0">
                <a:solidFill>
                  <a:srgbClr val="FF0000"/>
                </a:solidFill>
                <a:latin typeface="Calibri Light"/>
                <a:cs typeface="Calibri Light"/>
              </a:rPr>
              <a:t>result</a:t>
            </a:r>
            <a:r>
              <a:rPr sz="3200" b="0" spc="10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3200" b="0" spc="-10" dirty="0">
                <a:solidFill>
                  <a:srgbClr val="FF0000"/>
                </a:solidFill>
                <a:latin typeface="Calibri Light"/>
                <a:cs typeface="Calibri Light"/>
              </a:rPr>
              <a:t>of</a:t>
            </a:r>
            <a:r>
              <a:rPr sz="3200" b="0" spc="25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3200" b="0" spc="-5" dirty="0">
                <a:solidFill>
                  <a:srgbClr val="FF0000"/>
                </a:solidFill>
                <a:latin typeface="Calibri Light"/>
                <a:cs typeface="Calibri Light"/>
              </a:rPr>
              <a:t>urine</a:t>
            </a:r>
            <a:r>
              <a:rPr sz="3200" b="0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3200" b="0" spc="-15" dirty="0">
                <a:solidFill>
                  <a:srgbClr val="FF0000"/>
                </a:solidFill>
                <a:latin typeface="Calibri Light"/>
                <a:cs typeface="Calibri Light"/>
              </a:rPr>
              <a:t>culture</a:t>
            </a:r>
            <a:endParaRPr sz="32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</a:pPr>
            <a:endParaRPr sz="3200">
              <a:latin typeface="Calibri Light"/>
              <a:cs typeface="Calibri Light"/>
            </a:endParaRPr>
          </a:p>
          <a:p>
            <a:pPr marL="165100">
              <a:lnSpc>
                <a:spcPct val="100000"/>
              </a:lnSpc>
              <a:spcBef>
                <a:spcPts val="2410"/>
              </a:spcBef>
            </a:pPr>
            <a:r>
              <a:rPr sz="2400" b="1" spc="-10" dirty="0">
                <a:latin typeface="Calibri"/>
                <a:cs typeface="Calibri"/>
              </a:rPr>
              <a:t>*the</a:t>
            </a:r>
            <a:r>
              <a:rPr sz="2400" b="1" spc="4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interpretation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of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the</a:t>
            </a:r>
            <a:r>
              <a:rPr sz="2400" b="1" spc="5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result</a:t>
            </a:r>
            <a:endParaRPr sz="2400">
              <a:latin typeface="Calibri"/>
              <a:cs typeface="Calibri"/>
            </a:endParaRPr>
          </a:p>
          <a:p>
            <a:pPr marL="165100">
              <a:lnSpc>
                <a:spcPct val="100000"/>
              </a:lnSpc>
              <a:spcBef>
                <a:spcPts val="725"/>
              </a:spcBef>
            </a:pPr>
            <a:r>
              <a:rPr sz="2400" b="1" spc="-15" dirty="0">
                <a:latin typeface="Calibri"/>
                <a:cs typeface="Calibri"/>
              </a:rPr>
              <a:t>*drugs</a:t>
            </a:r>
            <a:r>
              <a:rPr sz="2400" b="1" spc="7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used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to</a:t>
            </a:r>
            <a:r>
              <a:rPr sz="2400" b="1" spc="3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treat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the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condition</a:t>
            </a:r>
            <a:r>
              <a:rPr sz="2400" b="1" spc="4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above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15" dirty="0">
                <a:latin typeface="Calibri"/>
                <a:cs typeface="Calibri"/>
              </a:rPr>
              <a:t>…………</a:t>
            </a:r>
            <a:endParaRPr sz="2400">
              <a:latin typeface="Calibri"/>
              <a:cs typeface="Calibri"/>
            </a:endParaRPr>
          </a:p>
          <a:p>
            <a:pPr marL="165100">
              <a:lnSpc>
                <a:spcPts val="2720"/>
              </a:lnSpc>
              <a:spcBef>
                <a:spcPts val="725"/>
              </a:spcBef>
            </a:pPr>
            <a:r>
              <a:rPr sz="2400" b="1" spc="-5" dirty="0">
                <a:latin typeface="Calibri"/>
                <a:cs typeface="Calibri"/>
              </a:rPr>
              <a:t>*most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common</a:t>
            </a:r>
            <a:r>
              <a:rPr sz="2400" b="1" spc="5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obstetric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complication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5" dirty="0">
                <a:latin typeface="Calibri"/>
                <a:cs typeface="Calibri"/>
              </a:rPr>
              <a:t>in</a:t>
            </a:r>
            <a:r>
              <a:rPr sz="2400" b="1" spc="5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this</a:t>
            </a:r>
            <a:endParaRPr sz="2400">
              <a:latin typeface="Calibri"/>
              <a:cs typeface="Calibri"/>
            </a:endParaRPr>
          </a:p>
          <a:p>
            <a:pPr marL="165100">
              <a:lnSpc>
                <a:spcPts val="2720"/>
              </a:lnSpc>
            </a:pPr>
            <a:r>
              <a:rPr sz="2400" b="1" dirty="0">
                <a:latin typeface="Calibri"/>
                <a:cs typeface="Calibri"/>
              </a:rPr>
              <a:t>case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spc="15" dirty="0">
                <a:latin typeface="Calibri"/>
                <a:cs typeface="Calibri"/>
              </a:rPr>
              <a:t>…………</a:t>
            </a:r>
            <a:endParaRPr sz="2400">
              <a:latin typeface="Calibri"/>
              <a:cs typeface="Calibri"/>
            </a:endParaRPr>
          </a:p>
          <a:p>
            <a:pPr marL="165100">
              <a:lnSpc>
                <a:spcPct val="100000"/>
              </a:lnSpc>
              <a:spcBef>
                <a:spcPts val="725"/>
              </a:spcBef>
            </a:pPr>
            <a:r>
              <a:rPr sz="2400" b="1" spc="-10" dirty="0">
                <a:latin typeface="Calibri"/>
                <a:cs typeface="Calibri"/>
              </a:rPr>
              <a:t>*how </a:t>
            </a:r>
            <a:r>
              <a:rPr sz="2400" b="1" dirty="0">
                <a:latin typeface="Calibri"/>
                <a:cs typeface="Calibri"/>
              </a:rPr>
              <a:t>to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manage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this</a:t>
            </a:r>
            <a:r>
              <a:rPr sz="2400" b="1" spc="7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case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5" dirty="0">
                <a:latin typeface="Calibri"/>
                <a:cs typeface="Calibri"/>
              </a:rPr>
              <a:t>at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12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5" dirty="0">
                <a:latin typeface="Calibri"/>
                <a:cs typeface="Calibri"/>
              </a:rPr>
              <a:t>w….</a:t>
            </a:r>
            <a:endParaRPr sz="2400">
              <a:latin typeface="Calibri"/>
              <a:cs typeface="Calibri"/>
            </a:endParaRPr>
          </a:p>
          <a:p>
            <a:pPr marL="165100">
              <a:lnSpc>
                <a:spcPct val="100000"/>
              </a:lnSpc>
              <a:spcBef>
                <a:spcPts val="725"/>
              </a:spcBef>
            </a:pPr>
            <a:r>
              <a:rPr sz="2400" b="1" dirty="0">
                <a:latin typeface="Calibri"/>
                <a:cs typeface="Calibri"/>
              </a:rPr>
              <a:t>*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15" dirty="0">
                <a:latin typeface="Calibri"/>
                <a:cs typeface="Calibri"/>
              </a:rPr>
              <a:t>If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she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came</a:t>
            </a:r>
            <a:r>
              <a:rPr sz="2400" b="1" spc="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with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seizure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,cause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,management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39135" y="684531"/>
            <a:ext cx="6713220" cy="93743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000" b="0" spc="-10" dirty="0">
                <a:solidFill>
                  <a:srgbClr val="FF0000"/>
                </a:solidFill>
                <a:latin typeface="Calibri Light"/>
                <a:cs typeface="Calibri Light"/>
              </a:rPr>
              <a:t>Q2</a:t>
            </a:r>
            <a:r>
              <a:rPr sz="6000" b="0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6000" b="0" spc="15" dirty="0">
                <a:solidFill>
                  <a:srgbClr val="FF0000"/>
                </a:solidFill>
                <a:latin typeface="Calibri Light"/>
                <a:cs typeface="Calibri Light"/>
              </a:rPr>
              <a:t>pic</a:t>
            </a:r>
            <a:r>
              <a:rPr sz="6000" b="0" spc="-90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6000" b="0" spc="-40" dirty="0">
                <a:solidFill>
                  <a:srgbClr val="FF0000"/>
                </a:solidFill>
                <a:latin typeface="Calibri Light"/>
                <a:cs typeface="Calibri Light"/>
              </a:rPr>
              <a:t>for</a:t>
            </a:r>
            <a:r>
              <a:rPr sz="6000" b="0" spc="10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6000" b="0" spc="-5" dirty="0">
                <a:solidFill>
                  <a:srgbClr val="FF0000"/>
                </a:solidFill>
                <a:latin typeface="Calibri Light"/>
                <a:cs typeface="Calibri Light"/>
              </a:rPr>
              <a:t>CVS</a:t>
            </a:r>
            <a:r>
              <a:rPr sz="6000" b="0" spc="-35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6000" b="0" spc="15" dirty="0">
                <a:solidFill>
                  <a:srgbClr val="FF0000"/>
                </a:solidFill>
                <a:latin typeface="Calibri Light"/>
                <a:cs typeface="Calibri Light"/>
              </a:rPr>
              <a:t>and</a:t>
            </a:r>
            <a:r>
              <a:rPr sz="6000" b="0" spc="-145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6000" b="0" dirty="0">
                <a:solidFill>
                  <a:srgbClr val="FF0000"/>
                </a:solidFill>
                <a:latin typeface="Calibri Light"/>
                <a:cs typeface="Calibri Light"/>
              </a:rPr>
              <a:t>NT</a:t>
            </a:r>
            <a:endParaRPr sz="60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04017" y="3491293"/>
            <a:ext cx="4900295" cy="2770630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sz="2400" b="1" spc="-5" dirty="0">
                <a:latin typeface="Calibri"/>
                <a:cs typeface="Calibri"/>
              </a:rPr>
              <a:t>*name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of</a:t>
            </a:r>
            <a:r>
              <a:rPr sz="2400" b="1" spc="4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structure</a:t>
            </a:r>
            <a:r>
              <a:rPr sz="2400" b="1" spc="40" dirty="0">
                <a:latin typeface="Calibri"/>
                <a:cs typeface="Calibri"/>
              </a:rPr>
              <a:t> </a:t>
            </a:r>
            <a:r>
              <a:rPr sz="2400" b="1" spc="5" dirty="0">
                <a:latin typeface="Calibri"/>
                <a:cs typeface="Calibri"/>
              </a:rPr>
              <a:t>at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arrow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in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first</a:t>
            </a:r>
            <a:r>
              <a:rPr sz="2400" b="1" spc="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pic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2400" b="1" spc="-10" dirty="0">
                <a:latin typeface="Calibri"/>
                <a:cs typeface="Calibri"/>
              </a:rPr>
              <a:t>*absence</a:t>
            </a:r>
            <a:r>
              <a:rPr sz="2400" b="1" spc="4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of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this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structure</a:t>
            </a:r>
            <a:r>
              <a:rPr sz="2400" b="1" spc="4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indicate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2400" b="1" dirty="0">
                <a:latin typeface="Calibri"/>
                <a:cs typeface="Calibri"/>
              </a:rPr>
              <a:t>*what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is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the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abnormality</a:t>
            </a:r>
            <a:r>
              <a:rPr sz="2400" b="1" spc="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in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the</a:t>
            </a:r>
            <a:r>
              <a:rPr sz="2400" b="1" spc="8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pic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2400" b="1" spc="-5" dirty="0">
                <a:latin typeface="Calibri"/>
                <a:cs typeface="Calibri"/>
              </a:rPr>
              <a:t>*name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of</a:t>
            </a:r>
            <a:r>
              <a:rPr sz="2400" b="1" spc="4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procedure</a:t>
            </a:r>
            <a:r>
              <a:rPr sz="2400" b="1" spc="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in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second</a:t>
            </a:r>
            <a:r>
              <a:rPr sz="2400" b="1" spc="7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pic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2400" b="1" spc="-5" dirty="0">
                <a:latin typeface="Calibri"/>
                <a:cs typeface="Calibri"/>
              </a:rPr>
              <a:t>*when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you</a:t>
            </a:r>
            <a:r>
              <a:rPr sz="2400" b="1" spc="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should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do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2400" b="1" spc="-5" dirty="0">
                <a:latin typeface="Calibri"/>
                <a:cs typeface="Calibri"/>
              </a:rPr>
              <a:t>*after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this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procedure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09800" y="1524000"/>
            <a:ext cx="2971800" cy="21336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86400" y="1447810"/>
            <a:ext cx="3657600" cy="2333625"/>
          </a:xfrm>
          <a:prstGeom prst="rect">
            <a:avLst/>
          </a:prstGeom>
        </p:spPr>
      </p:pic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53004" y="1066491"/>
            <a:ext cx="7294245" cy="936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000" b="0" spc="-10" dirty="0">
                <a:solidFill>
                  <a:srgbClr val="FF0000"/>
                </a:solidFill>
                <a:latin typeface="Calibri Light"/>
                <a:cs typeface="Calibri Light"/>
              </a:rPr>
              <a:t>Q3</a:t>
            </a:r>
            <a:r>
              <a:rPr sz="6000" b="0" spc="5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6000" b="0" spc="15" dirty="0">
                <a:solidFill>
                  <a:srgbClr val="FF0000"/>
                </a:solidFill>
                <a:latin typeface="Calibri Light"/>
                <a:cs typeface="Calibri Light"/>
              </a:rPr>
              <a:t>pic</a:t>
            </a:r>
            <a:r>
              <a:rPr sz="6000" b="0" spc="-95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6000" b="0" spc="-45" dirty="0">
                <a:solidFill>
                  <a:srgbClr val="FF0000"/>
                </a:solidFill>
                <a:latin typeface="Calibri Light"/>
                <a:cs typeface="Calibri Light"/>
              </a:rPr>
              <a:t>for</a:t>
            </a:r>
            <a:r>
              <a:rPr sz="6000" b="0" spc="15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6000" b="0" spc="20" dirty="0">
                <a:solidFill>
                  <a:srgbClr val="FF0000"/>
                </a:solidFill>
                <a:latin typeface="Calibri Light"/>
                <a:cs typeface="Calibri Light"/>
              </a:rPr>
              <a:t>depo</a:t>
            </a:r>
            <a:r>
              <a:rPr sz="6000" b="0" spc="-140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6000" b="0" spc="-35" dirty="0">
                <a:solidFill>
                  <a:srgbClr val="FF0000"/>
                </a:solidFill>
                <a:latin typeface="Calibri Light"/>
                <a:cs typeface="Calibri Light"/>
              </a:rPr>
              <a:t>provera</a:t>
            </a:r>
            <a:endParaRPr sz="60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16711" y="3491294"/>
            <a:ext cx="8350884" cy="2311530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25"/>
              </a:spcBef>
            </a:pPr>
            <a:r>
              <a:rPr sz="2400" b="1" spc="-15" dirty="0">
                <a:latin typeface="Calibri"/>
                <a:cs typeface="Calibri"/>
              </a:rPr>
              <a:t>*rout</a:t>
            </a:r>
            <a:r>
              <a:rPr sz="2400" b="1" spc="4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of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administration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and</a:t>
            </a:r>
            <a:r>
              <a:rPr sz="2400" b="1" spc="40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duration</a:t>
            </a:r>
            <a:r>
              <a:rPr sz="2400" b="1" spc="4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between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doses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15" dirty="0">
                <a:latin typeface="Calibri"/>
                <a:cs typeface="Calibri"/>
              </a:rPr>
              <a:t>IM</a:t>
            </a:r>
            <a:r>
              <a:rPr sz="2400" b="1" spc="-15" dirty="0">
                <a:latin typeface="Calibri"/>
                <a:cs typeface="Calibri"/>
              </a:rPr>
              <a:t> every</a:t>
            </a:r>
            <a:r>
              <a:rPr sz="2400" b="1" spc="1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3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25"/>
              </a:spcBef>
            </a:pPr>
            <a:r>
              <a:rPr sz="2400" b="1" dirty="0">
                <a:latin typeface="Calibri"/>
                <a:cs typeface="Calibri"/>
              </a:rPr>
              <a:t>*side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spc="-30" dirty="0">
                <a:latin typeface="Calibri"/>
                <a:cs typeface="Calibri"/>
              </a:rPr>
              <a:t>effect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25"/>
              </a:spcBef>
            </a:pPr>
            <a:r>
              <a:rPr sz="2400" b="1" spc="-10" dirty="0">
                <a:latin typeface="Calibri"/>
                <a:cs typeface="Calibri"/>
              </a:rPr>
              <a:t>*pearl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index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25"/>
              </a:spcBef>
            </a:pPr>
            <a:r>
              <a:rPr sz="2400" b="1" spc="-5" dirty="0">
                <a:latin typeface="Calibri"/>
                <a:cs typeface="Calibri"/>
              </a:rPr>
              <a:t>*when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we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give</a:t>
            </a:r>
            <a:r>
              <a:rPr sz="2400" b="1" spc="3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the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first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dose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25"/>
              </a:spcBef>
            </a:pPr>
            <a:r>
              <a:rPr sz="2400" b="1" dirty="0">
                <a:latin typeface="Calibri"/>
                <a:cs typeface="Calibri"/>
              </a:rPr>
              <a:t>*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3" y="1981200"/>
            <a:ext cx="2857500" cy="1600200"/>
          </a:xfrm>
          <a:prstGeom prst="rect">
            <a:avLst/>
          </a:prstGeom>
        </p:spPr>
      </p:pic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7" y="609282"/>
            <a:ext cx="4728211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0" dirty="0">
                <a:solidFill>
                  <a:srgbClr val="FF0000"/>
                </a:solidFill>
                <a:latin typeface="Calibri Light"/>
                <a:cs typeface="Calibri Light"/>
              </a:rPr>
              <a:t>Q4</a:t>
            </a:r>
            <a:r>
              <a:rPr sz="4400" b="0" spc="-25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4400" b="0" spc="15" dirty="0">
                <a:solidFill>
                  <a:srgbClr val="FF0000"/>
                </a:solidFill>
                <a:latin typeface="Calibri Light"/>
                <a:cs typeface="Calibri Light"/>
              </a:rPr>
              <a:t>pic</a:t>
            </a:r>
            <a:r>
              <a:rPr sz="4400" b="0" spc="-40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4400" b="0" spc="-5" dirty="0">
                <a:solidFill>
                  <a:srgbClr val="FF0000"/>
                </a:solidFill>
                <a:latin typeface="Calibri Light"/>
                <a:cs typeface="Calibri Light"/>
              </a:rPr>
              <a:t>for</a:t>
            </a:r>
            <a:r>
              <a:rPr sz="4400" b="0" spc="-130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4400" b="0" spc="-10" dirty="0">
                <a:solidFill>
                  <a:srgbClr val="FF0000"/>
                </a:solidFill>
                <a:latin typeface="Calibri Light"/>
                <a:cs typeface="Calibri Light"/>
              </a:rPr>
              <a:t>partogram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582" y="1712595"/>
            <a:ext cx="9700895" cy="2310888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819"/>
              </a:spcBef>
              <a:buFont typeface="Arial"/>
              <a:buChar char="•"/>
              <a:tabLst>
                <a:tab pos="241935" algn="l"/>
              </a:tabLst>
            </a:pPr>
            <a:r>
              <a:rPr sz="2400" b="1" dirty="0">
                <a:latin typeface="Calibri"/>
                <a:cs typeface="Calibri"/>
              </a:rPr>
              <a:t>Name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of</a:t>
            </a:r>
            <a:r>
              <a:rPr sz="2400" b="1" spc="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this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paper</a:t>
            </a:r>
            <a:endParaRPr sz="24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725"/>
              </a:spcBef>
              <a:buFont typeface="Arial"/>
              <a:buChar char="•"/>
              <a:tabLst>
                <a:tab pos="241935" algn="l"/>
              </a:tabLst>
            </a:pPr>
            <a:r>
              <a:rPr sz="2400" b="1" spc="-10" dirty="0">
                <a:latin typeface="Calibri"/>
                <a:cs typeface="Calibri"/>
              </a:rPr>
              <a:t>Interpretation</a:t>
            </a:r>
            <a:endParaRPr sz="24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725"/>
              </a:spcBef>
              <a:buFont typeface="Arial"/>
              <a:buChar char="•"/>
              <a:tabLst>
                <a:tab pos="241935" algn="l"/>
              </a:tabLst>
            </a:pPr>
            <a:r>
              <a:rPr sz="2400" b="1" spc="-5" dirty="0">
                <a:latin typeface="Calibri"/>
                <a:cs typeface="Calibri"/>
              </a:rPr>
              <a:t>Causes</a:t>
            </a:r>
            <a:r>
              <a:rPr sz="2400" b="1" spc="-10" dirty="0">
                <a:latin typeface="Calibri"/>
                <a:cs typeface="Calibri"/>
              </a:rPr>
              <a:t> of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this</a:t>
            </a:r>
            <a:r>
              <a:rPr sz="2400" b="1" spc="7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condition</a:t>
            </a:r>
            <a:r>
              <a:rPr sz="2400" b="1" spc="4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according</a:t>
            </a:r>
            <a:r>
              <a:rPr sz="2400" b="1" spc="3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to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progression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of</a:t>
            </a:r>
            <a:r>
              <a:rPr sz="2400" b="1" spc="15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labour</a:t>
            </a:r>
            <a:r>
              <a:rPr sz="2400" b="1" spc="40" dirty="0">
                <a:latin typeface="Calibri"/>
                <a:cs typeface="Calibri"/>
              </a:rPr>
              <a:t> </a:t>
            </a:r>
            <a:r>
              <a:rPr sz="2400" b="1" spc="20" dirty="0">
                <a:latin typeface="Calibri"/>
                <a:cs typeface="Calibri"/>
              </a:rPr>
              <a:t>……………..</a:t>
            </a:r>
            <a:endParaRPr sz="24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725"/>
              </a:spcBef>
              <a:buFont typeface="Arial"/>
              <a:buChar char="•"/>
              <a:tabLst>
                <a:tab pos="241935" algn="l"/>
              </a:tabLst>
            </a:pPr>
            <a:r>
              <a:rPr sz="2400" b="1" spc="15" dirty="0">
                <a:latin typeface="Calibri"/>
                <a:cs typeface="Calibri"/>
              </a:rPr>
              <a:t>If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she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delivered</a:t>
            </a:r>
            <a:r>
              <a:rPr sz="2400" b="1" spc="3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without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intervention</a:t>
            </a:r>
            <a:r>
              <a:rPr sz="2400" b="1" spc="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what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is</a:t>
            </a:r>
            <a:r>
              <a:rPr sz="2400" b="1" spc="-10" dirty="0">
                <a:latin typeface="Calibri"/>
                <a:cs typeface="Calibri"/>
              </a:rPr>
              <a:t> the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most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common</a:t>
            </a:r>
            <a:r>
              <a:rPr sz="2400" b="1" spc="35" dirty="0">
                <a:latin typeface="Calibri"/>
                <a:cs typeface="Calibri"/>
              </a:rPr>
              <a:t> </a:t>
            </a:r>
            <a:r>
              <a:rPr sz="2400" b="1" spc="15" dirty="0">
                <a:latin typeface="Calibri"/>
                <a:cs typeface="Calibri"/>
              </a:rPr>
              <a:t>cause………</a:t>
            </a:r>
            <a:endParaRPr sz="24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725"/>
              </a:spcBef>
              <a:buFont typeface="Arial"/>
              <a:buChar char="•"/>
              <a:tabLst>
                <a:tab pos="241935" algn="l"/>
              </a:tabLst>
            </a:pPr>
            <a:r>
              <a:rPr sz="2400" b="1" spc="15" dirty="0">
                <a:latin typeface="Calibri"/>
                <a:cs typeface="Calibri"/>
              </a:rPr>
              <a:t>If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she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cant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deliver</a:t>
            </a:r>
            <a:r>
              <a:rPr sz="2400" b="1" spc="2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you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shuold</a:t>
            </a:r>
            <a:r>
              <a:rPr sz="2400" b="1" spc="50" dirty="0">
                <a:latin typeface="Calibri"/>
                <a:cs typeface="Calibri"/>
              </a:rPr>
              <a:t> </a:t>
            </a:r>
            <a:r>
              <a:rPr sz="2400" b="1" spc="25" dirty="0">
                <a:latin typeface="Calibri"/>
                <a:cs typeface="Calibri"/>
              </a:rPr>
              <a:t>…..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5" y="307599"/>
            <a:ext cx="10317480" cy="131831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 marR="5080">
              <a:lnSpc>
                <a:spcPts val="4810"/>
              </a:lnSpc>
              <a:spcBef>
                <a:spcPts val="680"/>
              </a:spcBef>
            </a:pPr>
            <a:r>
              <a:rPr sz="4400" b="0" spc="5" dirty="0">
                <a:solidFill>
                  <a:srgbClr val="FF0000"/>
                </a:solidFill>
                <a:latin typeface="Calibri Light"/>
                <a:cs typeface="Calibri Light"/>
              </a:rPr>
              <a:t>Q5</a:t>
            </a:r>
            <a:r>
              <a:rPr sz="4400" b="0" spc="-20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4400" b="0" spc="-5" dirty="0">
                <a:solidFill>
                  <a:srgbClr val="FF0000"/>
                </a:solidFill>
                <a:latin typeface="Calibri Light"/>
                <a:cs typeface="Calibri Light"/>
              </a:rPr>
              <a:t>pregnant</a:t>
            </a:r>
            <a:r>
              <a:rPr sz="4400" b="0" spc="-130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4400" b="0" dirty="0">
                <a:solidFill>
                  <a:srgbClr val="FF0000"/>
                </a:solidFill>
                <a:latin typeface="Calibri Light"/>
                <a:cs typeface="Calibri Light"/>
              </a:rPr>
              <a:t>women</a:t>
            </a:r>
            <a:r>
              <a:rPr sz="4400" b="0" spc="-50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4400" b="0" spc="15" dirty="0">
                <a:solidFill>
                  <a:srgbClr val="FF0000"/>
                </a:solidFill>
                <a:latin typeface="Calibri Light"/>
                <a:cs typeface="Calibri Light"/>
              </a:rPr>
              <a:t>33w</a:t>
            </a:r>
            <a:r>
              <a:rPr sz="4400" b="0" spc="-45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4400" b="0" dirty="0">
                <a:solidFill>
                  <a:srgbClr val="FF0000"/>
                </a:solidFill>
                <a:latin typeface="Calibri Light"/>
                <a:cs typeface="Calibri Light"/>
              </a:rPr>
              <a:t>came</a:t>
            </a:r>
            <a:r>
              <a:rPr sz="4400" b="0" spc="-35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4400" b="0" spc="-40" dirty="0">
                <a:solidFill>
                  <a:srgbClr val="FF0000"/>
                </a:solidFill>
                <a:latin typeface="Calibri Light"/>
                <a:cs typeface="Calibri Light"/>
              </a:rPr>
              <a:t>to</a:t>
            </a:r>
            <a:r>
              <a:rPr sz="4400" b="0" spc="55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4400" b="0" dirty="0">
                <a:solidFill>
                  <a:srgbClr val="FF0000"/>
                </a:solidFill>
                <a:latin typeface="Calibri Light"/>
                <a:cs typeface="Calibri Light"/>
              </a:rPr>
              <a:t>emergency </a:t>
            </a:r>
            <a:r>
              <a:rPr sz="4400" b="0" spc="-980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4400" b="0" dirty="0">
                <a:solidFill>
                  <a:srgbClr val="FF0000"/>
                </a:solidFill>
                <a:latin typeface="Calibri Light"/>
                <a:cs typeface="Calibri Light"/>
              </a:rPr>
              <a:t>with</a:t>
            </a:r>
            <a:r>
              <a:rPr sz="4400" b="0" spc="-5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4400" b="0" spc="-40" dirty="0">
                <a:solidFill>
                  <a:srgbClr val="FF0000"/>
                </a:solidFill>
                <a:latin typeface="Calibri Light"/>
                <a:cs typeface="Calibri Light"/>
              </a:rPr>
              <a:t>watery</a:t>
            </a:r>
            <a:r>
              <a:rPr sz="4400" b="0" spc="125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4400" b="0" spc="5" dirty="0">
                <a:solidFill>
                  <a:srgbClr val="FF0000"/>
                </a:solidFill>
                <a:latin typeface="Calibri Light"/>
                <a:cs typeface="Calibri Light"/>
              </a:rPr>
              <a:t>vaginal</a:t>
            </a:r>
            <a:r>
              <a:rPr sz="4400" b="0" spc="-95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4400" b="0" spc="5" dirty="0">
                <a:solidFill>
                  <a:srgbClr val="FF0000"/>
                </a:solidFill>
                <a:latin typeface="Calibri Light"/>
                <a:cs typeface="Calibri Light"/>
              </a:rPr>
              <a:t>discharge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85393" y="2219453"/>
            <a:ext cx="7432675" cy="2310888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19"/>
              </a:spcBef>
              <a:buFont typeface="Arial"/>
              <a:buChar char="•"/>
              <a:tabLst>
                <a:tab pos="241300" algn="l"/>
              </a:tabLst>
            </a:pPr>
            <a:r>
              <a:rPr sz="2400" b="1" spc="-10" dirty="0">
                <a:latin typeface="Calibri"/>
                <a:cs typeface="Calibri"/>
              </a:rPr>
              <a:t>imoprtant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point</a:t>
            </a:r>
            <a:r>
              <a:rPr sz="2400" b="1" spc="5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you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should</a:t>
            </a:r>
            <a:r>
              <a:rPr sz="2400" b="1" spc="40" dirty="0">
                <a:latin typeface="Calibri"/>
                <a:cs typeface="Calibri"/>
              </a:rPr>
              <a:t> </a:t>
            </a:r>
            <a:r>
              <a:rPr sz="2400" b="1" spc="5" dirty="0">
                <a:latin typeface="Calibri"/>
                <a:cs typeface="Calibri"/>
              </a:rPr>
              <a:t>ask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about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in</a:t>
            </a:r>
            <a:r>
              <a:rPr sz="2400" b="1" spc="4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history</a:t>
            </a:r>
            <a:r>
              <a:rPr sz="2400" b="1" spc="45" dirty="0">
                <a:latin typeface="Calibri"/>
                <a:cs typeface="Calibri"/>
              </a:rPr>
              <a:t> </a:t>
            </a:r>
            <a:r>
              <a:rPr sz="2400" b="1" spc="10" dirty="0">
                <a:latin typeface="Calibri"/>
                <a:cs typeface="Calibri"/>
              </a:rPr>
              <a:t>……….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25"/>
              </a:spcBef>
              <a:buFont typeface="Arial"/>
              <a:buChar char="•"/>
              <a:tabLst>
                <a:tab pos="241300" algn="l"/>
              </a:tabLst>
            </a:pPr>
            <a:r>
              <a:rPr sz="2400" b="1" spc="-10" dirty="0">
                <a:latin typeface="Calibri"/>
                <a:cs typeface="Calibri"/>
              </a:rPr>
              <a:t>f</a:t>
            </a:r>
            <a:r>
              <a:rPr sz="2400" b="1" spc="10" dirty="0">
                <a:latin typeface="Calibri"/>
                <a:cs typeface="Calibri"/>
              </a:rPr>
              <a:t>i</a:t>
            </a:r>
            <a:r>
              <a:rPr sz="2400" b="1" spc="-15" dirty="0">
                <a:latin typeface="Calibri"/>
                <a:cs typeface="Calibri"/>
              </a:rPr>
              <a:t>nd</a:t>
            </a:r>
            <a:r>
              <a:rPr sz="2400" b="1" spc="10" dirty="0">
                <a:latin typeface="Calibri"/>
                <a:cs typeface="Calibri"/>
              </a:rPr>
              <a:t>i</a:t>
            </a:r>
            <a:r>
              <a:rPr sz="2400" b="1" spc="-15" dirty="0">
                <a:latin typeface="Calibri"/>
                <a:cs typeface="Calibri"/>
              </a:rPr>
              <a:t>ng</a:t>
            </a:r>
            <a:r>
              <a:rPr sz="2400" b="1" dirty="0">
                <a:latin typeface="Calibri"/>
                <a:cs typeface="Calibri"/>
              </a:rPr>
              <a:t>s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10" dirty="0">
                <a:latin typeface="Calibri"/>
                <a:cs typeface="Calibri"/>
              </a:rPr>
              <a:t>i</a:t>
            </a:r>
            <a:r>
              <a:rPr sz="2400" b="1" dirty="0">
                <a:latin typeface="Calibri"/>
                <a:cs typeface="Calibri"/>
              </a:rPr>
              <a:t>n</a:t>
            </a:r>
            <a:r>
              <a:rPr sz="2400" b="1" spc="4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e</a:t>
            </a:r>
            <a:r>
              <a:rPr sz="2400" b="1" spc="20" dirty="0">
                <a:latin typeface="Calibri"/>
                <a:cs typeface="Calibri"/>
              </a:rPr>
              <a:t>x</a:t>
            </a:r>
            <a:r>
              <a:rPr sz="2400" b="1" spc="10" dirty="0">
                <a:latin typeface="Calibri"/>
                <a:cs typeface="Calibri"/>
              </a:rPr>
              <a:t>a</a:t>
            </a:r>
            <a:r>
              <a:rPr sz="2400" b="1" spc="-5" dirty="0">
                <a:latin typeface="Calibri"/>
                <a:cs typeface="Calibri"/>
              </a:rPr>
              <a:t>m</a:t>
            </a:r>
            <a:r>
              <a:rPr sz="2400" b="1" dirty="0">
                <a:latin typeface="Calibri"/>
                <a:cs typeface="Calibri"/>
              </a:rPr>
              <a:t>i</a:t>
            </a:r>
            <a:r>
              <a:rPr sz="2400" b="1" spc="-15" dirty="0">
                <a:latin typeface="Calibri"/>
                <a:cs typeface="Calibri"/>
              </a:rPr>
              <a:t>n</a:t>
            </a:r>
            <a:r>
              <a:rPr sz="2400" b="1" spc="10" dirty="0">
                <a:latin typeface="Calibri"/>
                <a:cs typeface="Calibri"/>
              </a:rPr>
              <a:t>a</a:t>
            </a:r>
            <a:r>
              <a:rPr sz="2400" b="1" dirty="0">
                <a:latin typeface="Calibri"/>
                <a:cs typeface="Calibri"/>
              </a:rPr>
              <a:t>ti</a:t>
            </a:r>
            <a:r>
              <a:rPr sz="2400" b="1" spc="-15" dirty="0">
                <a:latin typeface="Calibri"/>
                <a:cs typeface="Calibri"/>
              </a:rPr>
              <a:t>o</a:t>
            </a:r>
            <a:r>
              <a:rPr sz="2400" b="1" dirty="0">
                <a:latin typeface="Calibri"/>
                <a:cs typeface="Calibri"/>
              </a:rPr>
              <a:t>n</a:t>
            </a:r>
            <a:r>
              <a:rPr sz="2400" b="1" spc="-200" dirty="0">
                <a:latin typeface="Calibri"/>
                <a:cs typeface="Calibri"/>
              </a:rPr>
              <a:t> </a:t>
            </a:r>
            <a:r>
              <a:rPr sz="2400" b="1" spc="10" dirty="0">
                <a:latin typeface="Calibri"/>
                <a:cs typeface="Calibri"/>
              </a:rPr>
              <a:t>………</a:t>
            </a:r>
            <a:r>
              <a:rPr sz="2400" b="1" spc="20" dirty="0">
                <a:latin typeface="Calibri"/>
                <a:cs typeface="Calibri"/>
              </a:rPr>
              <a:t>…</a:t>
            </a:r>
            <a:r>
              <a:rPr sz="2400" b="1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25"/>
              </a:spcBef>
              <a:buFont typeface="Arial"/>
              <a:buChar char="•"/>
              <a:tabLst>
                <a:tab pos="241300" algn="l"/>
              </a:tabLst>
            </a:pPr>
            <a:r>
              <a:rPr sz="2400" b="1" spc="-5" dirty="0">
                <a:latin typeface="Calibri"/>
                <a:cs typeface="Calibri"/>
              </a:rPr>
              <a:t>management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spc="10" dirty="0">
                <a:latin typeface="Calibri"/>
                <a:cs typeface="Calibri"/>
              </a:rPr>
              <a:t>…………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25"/>
              </a:spcBef>
              <a:buFont typeface="Arial"/>
              <a:buChar char="•"/>
              <a:tabLst>
                <a:tab pos="241300" algn="l"/>
              </a:tabLst>
            </a:pPr>
            <a:r>
              <a:rPr sz="2400" b="1" spc="5" dirty="0">
                <a:latin typeface="Calibri"/>
                <a:cs typeface="Calibri"/>
              </a:rPr>
              <a:t>if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she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complain</a:t>
            </a:r>
            <a:r>
              <a:rPr sz="2400" b="1" spc="5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from</a:t>
            </a:r>
            <a:r>
              <a:rPr sz="2400" b="1" spc="-25" dirty="0">
                <a:latin typeface="Calibri"/>
                <a:cs typeface="Calibri"/>
              </a:rPr>
              <a:t> fever</a:t>
            </a:r>
            <a:r>
              <a:rPr sz="2400" b="1" spc="3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,most</a:t>
            </a:r>
            <a:r>
              <a:rPr sz="2400" b="1" spc="5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common</a:t>
            </a:r>
            <a:r>
              <a:rPr sz="2400" b="1" spc="4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cause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spc="20" dirty="0">
                <a:latin typeface="Calibri"/>
                <a:cs typeface="Calibri"/>
              </a:rPr>
              <a:t>…………..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25"/>
              </a:spcBef>
              <a:buFont typeface="Arial"/>
              <a:buChar char="•"/>
              <a:tabLst>
                <a:tab pos="241300" algn="l"/>
              </a:tabLst>
            </a:pPr>
            <a:r>
              <a:rPr sz="2400" b="1" spc="-10" dirty="0">
                <a:latin typeface="Calibri"/>
                <a:cs typeface="Calibri"/>
              </a:rPr>
              <a:t>other</a:t>
            </a:r>
            <a:r>
              <a:rPr sz="2400" b="1" spc="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symptoms</a:t>
            </a:r>
            <a:r>
              <a:rPr sz="2400" b="1" spc="-10" dirty="0">
                <a:latin typeface="Calibri"/>
                <a:cs typeface="Calibri"/>
              </a:rPr>
              <a:t> for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the</a:t>
            </a:r>
            <a:r>
              <a:rPr sz="2400" b="1" spc="4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condition</a:t>
            </a:r>
            <a:r>
              <a:rPr sz="2400" b="1" spc="4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above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spc="10" dirty="0">
                <a:latin typeface="Calibri"/>
                <a:cs typeface="Calibri"/>
              </a:rPr>
              <a:t>……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5" y="609282"/>
            <a:ext cx="10129520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0" dirty="0">
                <a:solidFill>
                  <a:srgbClr val="FF0000"/>
                </a:solidFill>
                <a:latin typeface="Calibri Light"/>
                <a:cs typeface="Calibri Light"/>
              </a:rPr>
              <a:t>Q6</a:t>
            </a:r>
            <a:r>
              <a:rPr sz="4400" b="0" spc="-15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4400" b="0" spc="15" dirty="0">
                <a:solidFill>
                  <a:srgbClr val="FF0000"/>
                </a:solidFill>
                <a:latin typeface="Calibri Light"/>
                <a:cs typeface="Calibri Light"/>
              </a:rPr>
              <a:t>8</a:t>
            </a:r>
            <a:r>
              <a:rPr sz="4400" b="0" spc="-15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4400" b="0" spc="-25" dirty="0">
                <a:solidFill>
                  <a:srgbClr val="FF0000"/>
                </a:solidFill>
                <a:latin typeface="Calibri Light"/>
                <a:cs typeface="Calibri Light"/>
              </a:rPr>
              <a:t>weeks</a:t>
            </a:r>
            <a:r>
              <a:rPr sz="4400" b="0" spc="65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4400" b="0" dirty="0">
                <a:solidFill>
                  <a:srgbClr val="FF0000"/>
                </a:solidFill>
                <a:latin typeface="Calibri Light"/>
                <a:cs typeface="Calibri Light"/>
              </a:rPr>
              <a:t>came</a:t>
            </a:r>
            <a:r>
              <a:rPr sz="4400" b="0" spc="-110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4400" b="0" spc="-40" dirty="0">
                <a:solidFill>
                  <a:srgbClr val="FF0000"/>
                </a:solidFill>
                <a:latin typeface="Calibri Light"/>
                <a:cs typeface="Calibri Light"/>
              </a:rPr>
              <a:t>to</a:t>
            </a:r>
            <a:r>
              <a:rPr sz="4400" b="0" spc="60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4400" b="0" spc="15" dirty="0">
                <a:solidFill>
                  <a:srgbClr val="FF0000"/>
                </a:solidFill>
                <a:latin typeface="Calibri Light"/>
                <a:cs typeface="Calibri Light"/>
              </a:rPr>
              <a:t>ER</a:t>
            </a:r>
            <a:r>
              <a:rPr sz="4400" b="0" spc="-45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4400" b="0" spc="-5" dirty="0">
                <a:solidFill>
                  <a:srgbClr val="FF0000"/>
                </a:solidFill>
                <a:latin typeface="Calibri Light"/>
                <a:cs typeface="Calibri Light"/>
              </a:rPr>
              <a:t>with</a:t>
            </a:r>
            <a:r>
              <a:rPr sz="4400" b="0" spc="70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4400" b="0" spc="5" dirty="0">
                <a:solidFill>
                  <a:srgbClr val="FF0000"/>
                </a:solidFill>
                <a:latin typeface="Calibri Light"/>
                <a:cs typeface="Calibri Light"/>
              </a:rPr>
              <a:t>vaginal</a:t>
            </a:r>
            <a:r>
              <a:rPr sz="4400" b="0" spc="-175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4400" b="0" spc="10" dirty="0">
                <a:solidFill>
                  <a:srgbClr val="FF0000"/>
                </a:solidFill>
                <a:latin typeface="Calibri Light"/>
                <a:cs typeface="Calibri Light"/>
              </a:rPr>
              <a:t>bleeding</a:t>
            </a:r>
            <a:endParaRPr sz="4400"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67200" y="1447810"/>
            <a:ext cx="3124200" cy="229552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671825" y="4134234"/>
            <a:ext cx="5043171" cy="223202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014" indent="-107950">
              <a:lnSpc>
                <a:spcPts val="2865"/>
              </a:lnSpc>
              <a:spcBef>
                <a:spcPts val="105"/>
              </a:spcBef>
              <a:buSzPct val="95833"/>
              <a:buFont typeface="Arial"/>
              <a:buChar char="•"/>
              <a:tabLst>
                <a:tab pos="120650" algn="l"/>
              </a:tabLst>
            </a:pPr>
            <a:r>
              <a:rPr sz="2400" b="1" spc="-5" dirty="0">
                <a:latin typeface="Calibri"/>
                <a:cs typeface="Calibri"/>
              </a:rPr>
              <a:t>Diagnosis</a:t>
            </a:r>
            <a:endParaRPr sz="2400">
              <a:latin typeface="Calibri"/>
              <a:cs typeface="Calibri"/>
            </a:endParaRPr>
          </a:p>
          <a:p>
            <a:pPr marL="120014" indent="-107950">
              <a:lnSpc>
                <a:spcPts val="2865"/>
              </a:lnSpc>
              <a:buSzPct val="95833"/>
              <a:buFont typeface="Arial"/>
              <a:buChar char="•"/>
              <a:tabLst>
                <a:tab pos="120650" algn="l"/>
              </a:tabLst>
            </a:pPr>
            <a:r>
              <a:rPr sz="2400" b="1" spc="-5" dirty="0">
                <a:latin typeface="Calibri"/>
                <a:cs typeface="Calibri"/>
              </a:rPr>
              <a:t>Things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support</a:t>
            </a:r>
            <a:r>
              <a:rPr sz="2400" b="1" spc="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it</a:t>
            </a:r>
            <a:endParaRPr sz="2400">
              <a:latin typeface="Calibri"/>
              <a:cs typeface="Calibri"/>
            </a:endParaRPr>
          </a:p>
          <a:p>
            <a:pPr marL="120014" indent="-107950">
              <a:lnSpc>
                <a:spcPts val="2865"/>
              </a:lnSpc>
              <a:spcBef>
                <a:spcPts val="50"/>
              </a:spcBef>
              <a:buSzPct val="95833"/>
              <a:buFont typeface="Arial"/>
              <a:buChar char="•"/>
              <a:tabLst>
                <a:tab pos="120650" algn="l"/>
              </a:tabLst>
            </a:pPr>
            <a:r>
              <a:rPr sz="2400" b="1" dirty="0">
                <a:latin typeface="Calibri"/>
                <a:cs typeface="Calibri"/>
              </a:rPr>
              <a:t>Risk</a:t>
            </a:r>
            <a:r>
              <a:rPr sz="2400" b="1" spc="-80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factors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ts val="2930"/>
              </a:lnSpc>
              <a:spcBef>
                <a:spcPts val="40"/>
              </a:spcBef>
              <a:buSzPct val="95833"/>
              <a:buFont typeface="Arial"/>
              <a:buChar char="•"/>
              <a:tabLst>
                <a:tab pos="120650" algn="l"/>
              </a:tabLst>
            </a:pPr>
            <a:r>
              <a:rPr sz="2400" b="1" spc="15" dirty="0">
                <a:latin typeface="Calibri"/>
                <a:cs typeface="Calibri"/>
              </a:rPr>
              <a:t>If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she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came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after</a:t>
            </a:r>
            <a:r>
              <a:rPr sz="2400" b="1" spc="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two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months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pregnant </a:t>
            </a:r>
            <a:r>
              <a:rPr sz="2400" b="1" spc="-5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with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HbA1c</a:t>
            </a:r>
            <a:r>
              <a:rPr sz="2400" b="1" spc="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=8</a:t>
            </a:r>
            <a:r>
              <a:rPr sz="2400" b="1" spc="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what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you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should</a:t>
            </a:r>
            <a:r>
              <a:rPr sz="2400" b="1" spc="3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advice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745"/>
              </a:lnSpc>
            </a:pPr>
            <a:r>
              <a:rPr sz="2400" b="1" spc="-10" dirty="0">
                <a:latin typeface="Calibri"/>
                <a:cs typeface="Calibri"/>
              </a:rPr>
              <a:t>her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5" y="106682"/>
            <a:ext cx="10182860" cy="1521185"/>
          </a:xfrm>
          <a:prstGeom prst="rect">
            <a:avLst/>
          </a:prstGeom>
        </p:spPr>
        <p:txBody>
          <a:bodyPr vert="horz" wrap="square" lIns="0" tIns="287273" rIns="0" bIns="0" rtlCol="0">
            <a:spAutoFit/>
          </a:bodyPr>
          <a:lstStyle/>
          <a:p>
            <a:pPr marL="12700" marR="5080">
              <a:lnSpc>
                <a:spcPts val="4810"/>
              </a:lnSpc>
              <a:spcBef>
                <a:spcPts val="680"/>
              </a:spcBef>
            </a:pPr>
            <a:r>
              <a:rPr sz="4400" b="0" dirty="0">
                <a:solidFill>
                  <a:srgbClr val="FF0000"/>
                </a:solidFill>
                <a:latin typeface="Calibri Light"/>
                <a:cs typeface="Calibri Light"/>
              </a:rPr>
              <a:t>Q7women</a:t>
            </a:r>
            <a:r>
              <a:rPr sz="4400" b="0" spc="-85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4400" b="0" spc="-5" dirty="0">
                <a:solidFill>
                  <a:srgbClr val="FF0000"/>
                </a:solidFill>
                <a:latin typeface="Calibri Light"/>
                <a:cs typeface="Calibri Light"/>
              </a:rPr>
              <a:t>with</a:t>
            </a:r>
            <a:r>
              <a:rPr sz="4400" b="0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4400" b="0" spc="-25" dirty="0">
                <a:solidFill>
                  <a:srgbClr val="FF0000"/>
                </a:solidFill>
                <a:latin typeface="Calibri Light"/>
                <a:cs typeface="Calibri Light"/>
              </a:rPr>
              <a:t>recurrent</a:t>
            </a:r>
            <a:r>
              <a:rPr sz="4400" b="0" spc="20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4400" b="0" spc="10" dirty="0">
                <a:solidFill>
                  <a:srgbClr val="FF0000"/>
                </a:solidFill>
                <a:latin typeface="Calibri Light"/>
                <a:cs typeface="Calibri Light"/>
              </a:rPr>
              <a:t>loss</a:t>
            </a:r>
            <a:r>
              <a:rPr sz="4400" b="0" spc="-75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4400" b="0" spc="15" dirty="0">
                <a:solidFill>
                  <a:srgbClr val="FF0000"/>
                </a:solidFill>
                <a:latin typeface="Calibri Light"/>
                <a:cs typeface="Calibri Light"/>
              </a:rPr>
              <a:t>of</a:t>
            </a:r>
            <a:r>
              <a:rPr sz="4400" b="0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4400" b="0" spc="5" dirty="0">
                <a:solidFill>
                  <a:srgbClr val="FF0000"/>
                </a:solidFill>
                <a:latin typeface="Calibri Light"/>
                <a:cs typeface="Calibri Light"/>
              </a:rPr>
              <a:t>pregnancy </a:t>
            </a:r>
            <a:r>
              <a:rPr sz="4400" b="0" spc="-980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4400" b="0" spc="-20" dirty="0">
                <a:solidFill>
                  <a:srgbClr val="FF0000"/>
                </a:solidFill>
                <a:latin typeface="Calibri Light"/>
                <a:cs typeface="Calibri Light"/>
              </a:rPr>
              <a:t>first</a:t>
            </a:r>
            <a:r>
              <a:rPr sz="4400" b="0" spc="-50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4400" b="0" spc="10" dirty="0">
                <a:solidFill>
                  <a:srgbClr val="FF0000"/>
                </a:solidFill>
                <a:latin typeface="Calibri Light"/>
                <a:cs typeface="Calibri Light"/>
              </a:rPr>
              <a:t>loss</a:t>
            </a:r>
            <a:r>
              <a:rPr sz="4400" b="0" spc="-80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4400" b="0" spc="-20" dirty="0">
                <a:solidFill>
                  <a:srgbClr val="FF0000"/>
                </a:solidFill>
                <a:latin typeface="Calibri Light"/>
                <a:cs typeface="Calibri Light"/>
              </a:rPr>
              <a:t>at</a:t>
            </a:r>
            <a:r>
              <a:rPr sz="4400" b="0" spc="15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4400" b="0" spc="20" dirty="0">
                <a:solidFill>
                  <a:srgbClr val="FF0000"/>
                </a:solidFill>
                <a:latin typeface="Calibri Light"/>
                <a:cs typeface="Calibri Light"/>
              </a:rPr>
              <a:t>8w</a:t>
            </a:r>
            <a:r>
              <a:rPr sz="4400" b="0" spc="-50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4400" b="0" spc="5" dirty="0">
                <a:solidFill>
                  <a:srgbClr val="FF0000"/>
                </a:solidFill>
                <a:latin typeface="Calibri Light"/>
                <a:cs typeface="Calibri Light"/>
              </a:rPr>
              <a:t>second</a:t>
            </a:r>
            <a:r>
              <a:rPr sz="4400" b="0" spc="-70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4400" b="0" spc="20" dirty="0">
                <a:solidFill>
                  <a:srgbClr val="FF0000"/>
                </a:solidFill>
                <a:latin typeface="Calibri Light"/>
                <a:cs typeface="Calibri Light"/>
              </a:rPr>
              <a:t>12w</a:t>
            </a:r>
            <a:r>
              <a:rPr sz="4400" b="0" spc="-50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4400" b="0" spc="-15" dirty="0">
                <a:solidFill>
                  <a:srgbClr val="FF0000"/>
                </a:solidFill>
                <a:latin typeface="Calibri Light"/>
                <a:cs typeface="Calibri Light"/>
              </a:rPr>
              <a:t>third</a:t>
            </a:r>
            <a:r>
              <a:rPr sz="4400" b="0" spc="10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4400" b="0" spc="20" dirty="0">
                <a:solidFill>
                  <a:srgbClr val="FF0000"/>
                </a:solidFill>
                <a:latin typeface="Calibri Light"/>
                <a:cs typeface="Calibri Light"/>
              </a:rPr>
              <a:t>26w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85391" y="2402331"/>
            <a:ext cx="4211320" cy="1775486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25"/>
              </a:spcBef>
              <a:buFont typeface="Arial"/>
              <a:buChar char="•"/>
              <a:tabLst>
                <a:tab pos="241300" algn="l"/>
              </a:tabLst>
            </a:pPr>
            <a:r>
              <a:rPr sz="2400" b="1" dirty="0">
                <a:latin typeface="Calibri"/>
                <a:cs typeface="Calibri"/>
              </a:rPr>
              <a:t>Name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of</a:t>
            </a:r>
            <a:r>
              <a:rPr sz="2400" b="1" spc="4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this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procedure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25"/>
              </a:spcBef>
              <a:buFont typeface="Arial"/>
              <a:buChar char="•"/>
              <a:tabLst>
                <a:tab pos="241300" algn="l"/>
              </a:tabLst>
            </a:pPr>
            <a:r>
              <a:rPr sz="2400" b="1" dirty="0">
                <a:latin typeface="Calibri"/>
                <a:cs typeface="Calibri"/>
              </a:rPr>
              <a:t>Name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of</a:t>
            </a:r>
            <a:r>
              <a:rPr sz="2400" b="1" spc="3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abnormality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2400" dirty="0">
                <a:latin typeface="Arial"/>
                <a:cs typeface="Arial"/>
              </a:rPr>
              <a:t>• </a:t>
            </a:r>
            <a:r>
              <a:rPr sz="2400" spc="2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د</a:t>
            </a:r>
            <a:r>
              <a:rPr sz="2400" b="1" spc="5" dirty="0">
                <a:latin typeface="Arial"/>
                <a:cs typeface="Arial"/>
              </a:rPr>
              <a:t>ا</a:t>
            </a:r>
            <a:r>
              <a:rPr sz="2400" b="1" dirty="0">
                <a:latin typeface="Arial"/>
                <a:cs typeface="Arial"/>
              </a:rPr>
              <a:t>د</a:t>
            </a:r>
            <a:r>
              <a:rPr sz="2400" b="1" spc="10" dirty="0">
                <a:latin typeface="Arial"/>
                <a:cs typeface="Arial"/>
              </a:rPr>
              <a:t>ز</a:t>
            </a:r>
            <a:r>
              <a:rPr sz="2400" b="1" spc="-894" dirty="0">
                <a:latin typeface="Arial"/>
                <a:cs typeface="Arial"/>
              </a:rPr>
              <a:t>ي</a:t>
            </a:r>
            <a:r>
              <a:rPr sz="2400" b="1" spc="30" dirty="0">
                <a:latin typeface="Arial"/>
                <a:cs typeface="Arial"/>
              </a:rPr>
              <a:t> </a:t>
            </a:r>
            <a:r>
              <a:rPr sz="2400" b="1" spc="-35" dirty="0">
                <a:latin typeface="Arial"/>
                <a:cs typeface="Arial"/>
              </a:rPr>
              <a:t>ل</a:t>
            </a:r>
            <a:r>
              <a:rPr sz="2400" b="1" spc="105" dirty="0">
                <a:latin typeface="Arial"/>
                <a:cs typeface="Arial"/>
              </a:rPr>
              <a:t>م</a:t>
            </a:r>
            <a:r>
              <a:rPr sz="2400" b="1" spc="-114" dirty="0">
                <a:latin typeface="Arial"/>
                <a:cs typeface="Arial"/>
              </a:rPr>
              <a:t>ح</a:t>
            </a:r>
            <a:r>
              <a:rPr sz="2400" b="1" spc="-484" dirty="0">
                <a:latin typeface="Arial"/>
                <a:cs typeface="Arial"/>
              </a:rPr>
              <a:t>ل</a:t>
            </a:r>
            <a:r>
              <a:rPr sz="2400" b="1" dirty="0">
                <a:latin typeface="Arial"/>
                <a:cs typeface="Arial"/>
              </a:rPr>
              <a:t>ا</a:t>
            </a:r>
            <a:r>
              <a:rPr sz="2400" b="1" spc="10" dirty="0">
                <a:latin typeface="Arial"/>
                <a:cs typeface="Arial"/>
              </a:rPr>
              <a:t> ر</a:t>
            </a:r>
            <a:r>
              <a:rPr sz="2400" b="1" spc="105" dirty="0">
                <a:latin typeface="Arial"/>
                <a:cs typeface="Arial"/>
              </a:rPr>
              <a:t>م</a:t>
            </a:r>
            <a:r>
              <a:rPr sz="2400" b="1" dirty="0">
                <a:latin typeface="Arial"/>
                <a:cs typeface="Arial"/>
              </a:rPr>
              <a:t>ع</a:t>
            </a:r>
            <a:r>
              <a:rPr sz="2400" b="1" spc="-90" dirty="0">
                <a:latin typeface="Arial"/>
                <a:cs typeface="Arial"/>
              </a:rPr>
              <a:t> </a:t>
            </a:r>
            <a:r>
              <a:rPr sz="2400" b="1" spc="-25" dirty="0">
                <a:latin typeface="Arial"/>
                <a:cs typeface="Arial"/>
              </a:rPr>
              <a:t>ن</a:t>
            </a:r>
            <a:r>
              <a:rPr sz="2400" b="1" spc="75" dirty="0">
                <a:latin typeface="Arial"/>
                <a:cs typeface="Arial"/>
              </a:rPr>
              <a:t>ا</a:t>
            </a:r>
            <a:r>
              <a:rPr sz="2400" b="1" spc="-434" dirty="0">
                <a:latin typeface="Arial"/>
                <a:cs typeface="Arial"/>
              </a:rPr>
              <a:t>ك</a:t>
            </a:r>
            <a:r>
              <a:rPr sz="2400" b="1" spc="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ة</a:t>
            </a:r>
            <a:r>
              <a:rPr sz="2400" b="1" spc="10" dirty="0">
                <a:latin typeface="Arial"/>
                <a:cs typeface="Arial"/>
              </a:rPr>
              <a:t>ر</a:t>
            </a:r>
            <a:r>
              <a:rPr sz="2400" b="1" spc="130" dirty="0">
                <a:latin typeface="Arial"/>
                <a:cs typeface="Arial"/>
              </a:rPr>
              <a:t>م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35" dirty="0">
                <a:latin typeface="Arial"/>
                <a:cs typeface="Arial"/>
              </a:rPr>
              <a:t>ل</a:t>
            </a:r>
            <a:r>
              <a:rPr sz="2400" b="1" spc="-434" dirty="0">
                <a:latin typeface="Arial"/>
                <a:cs typeface="Arial"/>
              </a:rPr>
              <a:t>ك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ا</a:t>
            </a:r>
            <a:r>
              <a:rPr sz="2400" b="1" spc="5" dirty="0">
                <a:latin typeface="Arial"/>
                <a:cs typeface="Arial"/>
              </a:rPr>
              <a:t>ذ</a:t>
            </a:r>
            <a:r>
              <a:rPr sz="2400" b="1" spc="75" dirty="0">
                <a:latin typeface="Arial"/>
                <a:cs typeface="Arial"/>
              </a:rPr>
              <a:t>ا</a:t>
            </a:r>
            <a:r>
              <a:rPr sz="2400" b="1" spc="105" dirty="0">
                <a:latin typeface="Arial"/>
                <a:cs typeface="Arial"/>
              </a:rPr>
              <a:t>م</a:t>
            </a:r>
            <a:r>
              <a:rPr sz="2400" b="1" spc="-520" dirty="0">
                <a:latin typeface="Arial"/>
                <a:cs typeface="Arial"/>
              </a:rPr>
              <a:t>ل</a:t>
            </a:r>
            <a:r>
              <a:rPr sz="2400" b="1" spc="45" dirty="0">
                <a:latin typeface="Arial"/>
                <a:cs typeface="Arial"/>
              </a:rPr>
              <a:t> </a:t>
            </a:r>
            <a:r>
              <a:rPr sz="2400" b="1" spc="10" dirty="0">
                <a:latin typeface="Arial"/>
                <a:cs typeface="Arial"/>
              </a:rPr>
              <a:t>ر</a:t>
            </a:r>
            <a:r>
              <a:rPr sz="2400" b="1" spc="-735" dirty="0">
                <a:latin typeface="Arial"/>
                <a:cs typeface="Arial"/>
              </a:rPr>
              <a:t>س</a:t>
            </a:r>
            <a:r>
              <a:rPr sz="2400" b="1" spc="-1090" dirty="0">
                <a:latin typeface="Arial"/>
                <a:cs typeface="Arial"/>
              </a:rPr>
              <a:t>ف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96207" y="1524010"/>
            <a:ext cx="2390775" cy="1914525"/>
          </a:xfrm>
          <a:prstGeom prst="rect">
            <a:avLst/>
          </a:prstGeom>
        </p:spPr>
      </p:pic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61592" y="3012885"/>
            <a:ext cx="5612765" cy="1393330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825"/>
              </a:spcBef>
              <a:buFont typeface="Arial"/>
              <a:buChar char="•"/>
              <a:tabLst>
                <a:tab pos="241935" algn="l"/>
              </a:tabLst>
            </a:pPr>
            <a:r>
              <a:rPr sz="2400" b="1" spc="-20" dirty="0">
                <a:latin typeface="Calibri"/>
                <a:cs typeface="Calibri"/>
              </a:rPr>
              <a:t>According</a:t>
            </a:r>
            <a:r>
              <a:rPr sz="2400" b="1" spc="4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the</a:t>
            </a:r>
            <a:r>
              <a:rPr sz="2400" b="1" spc="5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first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pic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the</a:t>
            </a:r>
            <a:r>
              <a:rPr sz="2400" b="1" spc="5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interpretation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5" dirty="0">
                <a:latin typeface="Calibri"/>
                <a:cs typeface="Calibri"/>
              </a:rPr>
              <a:t>is</a:t>
            </a:r>
            <a:endParaRPr sz="24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725"/>
              </a:spcBef>
              <a:buFont typeface="Arial"/>
              <a:buChar char="•"/>
              <a:tabLst>
                <a:tab pos="241935" algn="l"/>
              </a:tabLst>
            </a:pPr>
            <a:r>
              <a:rPr sz="2400" b="1" spc="-40" dirty="0">
                <a:latin typeface="Calibri"/>
                <a:cs typeface="Calibri"/>
              </a:rPr>
              <a:t>DDX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of</a:t>
            </a:r>
            <a:r>
              <a:rPr sz="2400" b="1" spc="4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this</a:t>
            </a:r>
            <a:r>
              <a:rPr sz="2400" b="1" spc="-10" dirty="0">
                <a:latin typeface="Calibri"/>
                <a:cs typeface="Calibri"/>
              </a:rPr>
              <a:t> abnormality</a:t>
            </a:r>
            <a:endParaRPr sz="24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725"/>
              </a:spcBef>
              <a:buFont typeface="Arial"/>
              <a:buChar char="•"/>
              <a:tabLst>
                <a:tab pos="241935" algn="l"/>
              </a:tabLst>
            </a:pPr>
            <a:r>
              <a:rPr sz="2400" b="1" spc="-10" dirty="0">
                <a:latin typeface="Calibri"/>
                <a:cs typeface="Calibri"/>
              </a:rPr>
              <a:t>Interpretation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of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CTG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600" y="1219200"/>
            <a:ext cx="2438400" cy="18288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17575" y="520901"/>
            <a:ext cx="5872480" cy="1098378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sz="4400" b="0" dirty="0">
                <a:solidFill>
                  <a:srgbClr val="FF0000"/>
                </a:solidFill>
                <a:latin typeface="Calibri Light"/>
                <a:cs typeface="Calibri Light"/>
              </a:rPr>
              <a:t>Q8</a:t>
            </a:r>
            <a:r>
              <a:rPr sz="4400" b="0" spc="-25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4400" b="0" spc="15" dirty="0">
                <a:solidFill>
                  <a:srgbClr val="FF0000"/>
                </a:solidFill>
                <a:latin typeface="Calibri Light"/>
                <a:cs typeface="Calibri Light"/>
              </a:rPr>
              <a:t>35</a:t>
            </a:r>
            <a:r>
              <a:rPr sz="4400" b="0" spc="-20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4400" b="0" spc="20" dirty="0">
                <a:solidFill>
                  <a:srgbClr val="FF0000"/>
                </a:solidFill>
                <a:latin typeface="Calibri Light"/>
                <a:cs typeface="Calibri Light"/>
              </a:rPr>
              <a:t>w</a:t>
            </a:r>
            <a:r>
              <a:rPr sz="4400" b="0" spc="-50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4400" b="0" spc="-5" dirty="0">
                <a:solidFill>
                  <a:srgbClr val="FF0000"/>
                </a:solidFill>
                <a:latin typeface="Calibri Light"/>
                <a:cs typeface="Calibri Light"/>
              </a:rPr>
              <a:t>pregnant</a:t>
            </a:r>
            <a:r>
              <a:rPr sz="4400" b="0" spc="-140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4400" b="0" dirty="0">
                <a:solidFill>
                  <a:srgbClr val="FF0000"/>
                </a:solidFill>
                <a:latin typeface="Calibri Light"/>
                <a:cs typeface="Calibri Light"/>
              </a:rPr>
              <a:t>women</a:t>
            </a:r>
            <a:endParaRPr sz="4400">
              <a:latin typeface="Calibri Light"/>
              <a:cs typeface="Calibri Light"/>
            </a:endParaRPr>
          </a:p>
          <a:p>
            <a:pPr marL="588645" algn="ctr">
              <a:lnSpc>
                <a:spcPct val="100000"/>
              </a:lnSpc>
              <a:spcBef>
                <a:spcPts val="295"/>
              </a:spcBef>
            </a:pPr>
            <a:r>
              <a:rPr sz="1800" b="0" spc="-10" dirty="0">
                <a:latin typeface="Calibri"/>
                <a:cs typeface="Calibri"/>
              </a:rPr>
              <a:t>31</a:t>
            </a:r>
            <a:r>
              <a:rPr sz="1800" b="0" spc="350" dirty="0">
                <a:latin typeface="Calibri"/>
                <a:cs typeface="Calibri"/>
              </a:rPr>
              <a:t> </a:t>
            </a:r>
            <a:r>
              <a:rPr sz="1800" b="0" spc="5" dirty="0">
                <a:latin typeface="Calibri"/>
                <a:cs typeface="Calibri"/>
              </a:rPr>
              <a:t>Cm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55771" y="2007557"/>
            <a:ext cx="103631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Pic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for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CTG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87523" y="2043374"/>
            <a:ext cx="4615180" cy="2400016"/>
          </a:xfrm>
          <a:prstGeom prst="rect">
            <a:avLst/>
          </a:prstGeom>
        </p:spPr>
        <p:txBody>
          <a:bodyPr vert="horz" wrap="square" lIns="0" tIns="4591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615"/>
              </a:spcBef>
            </a:pPr>
            <a:r>
              <a:rPr sz="6000" b="0" spc="15" dirty="0">
                <a:latin typeface="Calibri Light"/>
                <a:cs typeface="Calibri Light"/>
              </a:rPr>
              <a:t>Mini</a:t>
            </a:r>
            <a:r>
              <a:rPr sz="6000" b="0" spc="-145" dirty="0">
                <a:latin typeface="Calibri Light"/>
                <a:cs typeface="Calibri Light"/>
              </a:rPr>
              <a:t> </a:t>
            </a:r>
            <a:r>
              <a:rPr sz="6000" b="0" spc="5" dirty="0">
                <a:latin typeface="Calibri Light"/>
                <a:cs typeface="Calibri Light"/>
              </a:rPr>
              <a:t>osce</a:t>
            </a:r>
            <a:r>
              <a:rPr sz="6000" b="0" spc="-5" dirty="0">
                <a:latin typeface="Calibri Light"/>
                <a:cs typeface="Calibri Light"/>
              </a:rPr>
              <a:t> </a:t>
            </a:r>
            <a:r>
              <a:rPr sz="6000" b="0" spc="10" dirty="0">
                <a:latin typeface="Calibri Light"/>
                <a:cs typeface="Calibri Light"/>
              </a:rPr>
              <a:t>gyne</a:t>
            </a:r>
            <a:endParaRPr sz="6000">
              <a:latin typeface="Calibri Light"/>
              <a:cs typeface="Calibri Light"/>
            </a:endParaRPr>
          </a:p>
          <a:p>
            <a:pPr marL="1499235" marR="1480185" algn="ctr">
              <a:lnSpc>
                <a:spcPct val="125200"/>
              </a:lnSpc>
              <a:spcBef>
                <a:spcPts val="685"/>
              </a:spcBef>
            </a:pPr>
            <a:r>
              <a:rPr sz="2400" b="0" spc="-30" dirty="0">
                <a:latin typeface="Calibri"/>
                <a:cs typeface="Calibri"/>
              </a:rPr>
              <a:t>Sarah</a:t>
            </a:r>
            <a:r>
              <a:rPr sz="2400" b="0" spc="10" dirty="0">
                <a:latin typeface="Calibri"/>
                <a:cs typeface="Calibri"/>
              </a:rPr>
              <a:t> </a:t>
            </a:r>
            <a:r>
              <a:rPr sz="2400" b="0" spc="-15" dirty="0">
                <a:latin typeface="Calibri"/>
                <a:cs typeface="Calibri"/>
              </a:rPr>
              <a:t>khirfan </a:t>
            </a:r>
            <a:r>
              <a:rPr sz="2400" b="0" spc="-525" dirty="0">
                <a:latin typeface="Calibri"/>
                <a:cs typeface="Calibri"/>
              </a:rPr>
              <a:t> </a:t>
            </a:r>
            <a:r>
              <a:rPr sz="2400" b="0" spc="-20" dirty="0">
                <a:latin typeface="Calibri"/>
                <a:cs typeface="Calibri"/>
              </a:rPr>
              <a:t>Group</a:t>
            </a:r>
            <a:r>
              <a:rPr sz="2400" b="0" spc="-10" dirty="0">
                <a:latin typeface="Calibri"/>
                <a:cs typeface="Calibri"/>
              </a:rPr>
              <a:t> </a:t>
            </a:r>
            <a:r>
              <a:rPr sz="2400" b="0" dirty="0">
                <a:latin typeface="Calibri"/>
                <a:cs typeface="Calibri"/>
              </a:rPr>
              <a:t>2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82" y="406463"/>
            <a:ext cx="2958465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0" spc="20" dirty="0">
                <a:latin typeface="Calibri Light"/>
                <a:cs typeface="Calibri Light"/>
              </a:rPr>
              <a:t>Labor</a:t>
            </a:r>
            <a:r>
              <a:rPr sz="4400" b="0" spc="-180" dirty="0">
                <a:latin typeface="Calibri Light"/>
                <a:cs typeface="Calibri Light"/>
              </a:rPr>
              <a:t> </a:t>
            </a:r>
            <a:r>
              <a:rPr sz="4400" b="0" spc="-25" dirty="0">
                <a:latin typeface="Calibri Light"/>
                <a:cs typeface="Calibri Light"/>
              </a:rPr>
              <a:t>station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577" y="1425956"/>
            <a:ext cx="10257155" cy="3579826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241300" marR="5080" indent="-229235">
              <a:lnSpc>
                <a:spcPts val="3080"/>
              </a:lnSpc>
              <a:spcBef>
                <a:spcPts val="415"/>
              </a:spcBef>
              <a:buFont typeface="Arial"/>
              <a:buChar char="•"/>
              <a:tabLst>
                <a:tab pos="241935" algn="l"/>
              </a:tabLst>
            </a:pPr>
            <a:r>
              <a:rPr sz="2750" spc="10" dirty="0">
                <a:latin typeface="Calibri"/>
                <a:cs typeface="Calibri"/>
              </a:rPr>
              <a:t>What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is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the</a:t>
            </a:r>
            <a:r>
              <a:rPr sz="2750" spc="10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the</a:t>
            </a:r>
            <a:r>
              <a:rPr sz="2750" spc="10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diameter</a:t>
            </a:r>
            <a:r>
              <a:rPr sz="2750" spc="215" dirty="0">
                <a:latin typeface="Calibri"/>
                <a:cs typeface="Calibri"/>
              </a:rPr>
              <a:t> </a:t>
            </a:r>
            <a:r>
              <a:rPr sz="2750" spc="25" dirty="0">
                <a:latin typeface="Calibri"/>
                <a:cs typeface="Calibri"/>
              </a:rPr>
              <a:t>of</a:t>
            </a:r>
            <a:r>
              <a:rPr sz="2750" spc="-4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pelvis</a:t>
            </a:r>
            <a:r>
              <a:rPr sz="2750" spc="17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that</a:t>
            </a:r>
            <a:r>
              <a:rPr sz="2750" spc="10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the</a:t>
            </a:r>
            <a:r>
              <a:rPr sz="2750" spc="100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baby’s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head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enter</a:t>
            </a:r>
            <a:r>
              <a:rPr sz="2750" spc="13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through </a:t>
            </a:r>
            <a:r>
              <a:rPr sz="2750" spc="-60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and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why?</a:t>
            </a:r>
            <a:r>
              <a:rPr sz="2750" spc="110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Pelvic</a:t>
            </a:r>
            <a:r>
              <a:rPr sz="2750" spc="145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inlet</a:t>
            </a:r>
            <a:r>
              <a:rPr sz="2750" spc="170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(transverse</a:t>
            </a:r>
            <a:r>
              <a:rPr sz="2750" spc="32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diameter)</a:t>
            </a:r>
            <a:endParaRPr sz="2750">
              <a:latin typeface="Calibri"/>
              <a:cs typeface="Calibri"/>
            </a:endParaRPr>
          </a:p>
          <a:p>
            <a:pPr marL="241300" marR="395605" indent="-229235">
              <a:lnSpc>
                <a:spcPts val="3080"/>
              </a:lnSpc>
              <a:spcBef>
                <a:spcPts val="900"/>
              </a:spcBef>
              <a:buFont typeface="Arial"/>
              <a:buChar char="•"/>
              <a:tabLst>
                <a:tab pos="241935" algn="l"/>
              </a:tabLst>
            </a:pPr>
            <a:r>
              <a:rPr sz="2750" spc="5" dirty="0">
                <a:latin typeface="Calibri"/>
                <a:cs typeface="Calibri"/>
              </a:rPr>
              <a:t>Level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station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the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baby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do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internal</a:t>
            </a:r>
            <a:r>
              <a:rPr sz="2750" spc="16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rotation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and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why?</a:t>
            </a:r>
            <a:r>
              <a:rPr sz="2750" spc="110" dirty="0">
                <a:latin typeface="Calibri"/>
                <a:cs typeface="Calibri"/>
              </a:rPr>
              <a:t> </a:t>
            </a:r>
            <a:r>
              <a:rPr sz="2750" spc="-45" dirty="0">
                <a:latin typeface="Calibri"/>
                <a:cs typeface="Calibri"/>
              </a:rPr>
              <a:t>At</a:t>
            </a:r>
            <a:r>
              <a:rPr sz="2750" spc="10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the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level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spc="25" dirty="0">
                <a:latin typeface="Calibri"/>
                <a:cs typeface="Calibri"/>
              </a:rPr>
              <a:t>of </a:t>
            </a:r>
            <a:r>
              <a:rPr sz="2750" spc="-60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the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pelvic</a:t>
            </a:r>
            <a:r>
              <a:rPr sz="2750" spc="14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floor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station</a:t>
            </a:r>
            <a:r>
              <a:rPr sz="2750" spc="140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0</a:t>
            </a:r>
            <a:r>
              <a:rPr sz="2750" spc="-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and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spc="30" dirty="0">
                <a:latin typeface="Calibri"/>
                <a:cs typeface="Calibri"/>
              </a:rPr>
              <a:t>more</a:t>
            </a:r>
            <a:endParaRPr sz="2750">
              <a:latin typeface="Calibri"/>
              <a:cs typeface="Calibri"/>
            </a:endParaRPr>
          </a:p>
          <a:p>
            <a:pPr marL="241300" marR="273685" indent="-229235">
              <a:lnSpc>
                <a:spcPts val="3080"/>
              </a:lnSpc>
              <a:spcBef>
                <a:spcPts val="900"/>
              </a:spcBef>
              <a:buFont typeface="Arial"/>
              <a:buChar char="•"/>
              <a:tabLst>
                <a:tab pos="241935" algn="l"/>
              </a:tabLst>
            </a:pPr>
            <a:r>
              <a:rPr sz="2750" spc="10" dirty="0">
                <a:latin typeface="Calibri"/>
                <a:cs typeface="Calibri"/>
              </a:rPr>
              <a:t>What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is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the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diameter</a:t>
            </a:r>
            <a:r>
              <a:rPr sz="2750" spc="140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of?</a:t>
            </a:r>
            <a:r>
              <a:rPr sz="2750" spc="40" dirty="0">
                <a:latin typeface="Calibri"/>
                <a:cs typeface="Calibri"/>
              </a:rPr>
              <a:t> </a:t>
            </a:r>
            <a:r>
              <a:rPr sz="2750" spc="-40" dirty="0">
                <a:latin typeface="Calibri"/>
                <a:cs typeface="Calibri"/>
              </a:rPr>
              <a:t>Transverse</a:t>
            </a:r>
            <a:r>
              <a:rPr sz="2750" spc="245" dirty="0">
                <a:latin typeface="Calibri"/>
                <a:cs typeface="Calibri"/>
              </a:rPr>
              <a:t> </a:t>
            </a:r>
            <a:r>
              <a:rPr sz="2750" spc="25" dirty="0">
                <a:latin typeface="Calibri"/>
                <a:cs typeface="Calibri"/>
              </a:rPr>
              <a:t>of</a:t>
            </a:r>
            <a:r>
              <a:rPr sz="2750" spc="-40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inlet?</a:t>
            </a:r>
            <a:r>
              <a:rPr sz="2750" spc="340" dirty="0">
                <a:latin typeface="Calibri"/>
                <a:cs typeface="Calibri"/>
              </a:rPr>
              <a:t> </a:t>
            </a:r>
            <a:r>
              <a:rPr sz="2750" spc="20" dirty="0">
                <a:latin typeface="Calibri"/>
                <a:cs typeface="Calibri"/>
              </a:rPr>
              <a:t>13,</a:t>
            </a:r>
            <a:r>
              <a:rPr sz="2750" spc="4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interischial</a:t>
            </a:r>
            <a:r>
              <a:rPr sz="2750" spc="265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9.5,</a:t>
            </a:r>
            <a:r>
              <a:rPr sz="2750" spc="3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AP </a:t>
            </a:r>
            <a:r>
              <a:rPr sz="2750" spc="-605" dirty="0">
                <a:latin typeface="Calibri"/>
                <a:cs typeface="Calibri"/>
              </a:rPr>
              <a:t> </a:t>
            </a:r>
            <a:r>
              <a:rPr sz="2750" spc="25" dirty="0">
                <a:latin typeface="Calibri"/>
                <a:cs typeface="Calibri"/>
              </a:rPr>
              <a:t>of</a:t>
            </a:r>
            <a:r>
              <a:rPr sz="2750" spc="-5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outlet</a:t>
            </a:r>
            <a:r>
              <a:rPr sz="2750" spc="185" dirty="0">
                <a:latin typeface="Calibri"/>
                <a:cs typeface="Calibri"/>
              </a:rPr>
              <a:t> </a:t>
            </a:r>
            <a:r>
              <a:rPr sz="2750" spc="25" dirty="0">
                <a:latin typeface="Calibri"/>
                <a:cs typeface="Calibri"/>
              </a:rPr>
              <a:t>13</a:t>
            </a:r>
            <a:endParaRPr sz="2750">
              <a:latin typeface="Calibri"/>
              <a:cs typeface="Calibri"/>
            </a:endParaRPr>
          </a:p>
          <a:p>
            <a:pPr marL="241300" marR="119380" indent="-229235">
              <a:lnSpc>
                <a:spcPts val="3080"/>
              </a:lnSpc>
              <a:spcBef>
                <a:spcPts val="900"/>
              </a:spcBef>
              <a:buFont typeface="Arial"/>
              <a:buChar char="•"/>
              <a:tabLst>
                <a:tab pos="241935" algn="l"/>
              </a:tabLst>
            </a:pPr>
            <a:r>
              <a:rPr sz="2750" spc="20" dirty="0">
                <a:latin typeface="Calibri"/>
                <a:cs typeface="Calibri"/>
              </a:rPr>
              <a:t>How </a:t>
            </a:r>
            <a:r>
              <a:rPr sz="2750" spc="-5" dirty="0">
                <a:latin typeface="Calibri"/>
                <a:cs typeface="Calibri"/>
              </a:rPr>
              <a:t>do we </a:t>
            </a:r>
            <a:r>
              <a:rPr sz="2750" spc="-15" dirty="0">
                <a:latin typeface="Calibri"/>
                <a:cs typeface="Calibri"/>
              </a:rPr>
              <a:t>assess</a:t>
            </a:r>
            <a:r>
              <a:rPr sz="2750" spc="-1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the pelvic </a:t>
            </a:r>
            <a:r>
              <a:rPr sz="2750" spc="-10" dirty="0">
                <a:latin typeface="Calibri"/>
                <a:cs typeface="Calibri"/>
              </a:rPr>
              <a:t>outlet clinically</a:t>
            </a:r>
            <a:r>
              <a:rPr sz="2750" spc="-5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(this</a:t>
            </a:r>
            <a:r>
              <a:rPr sz="2750" spc="-1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qs </a:t>
            </a:r>
            <a:r>
              <a:rPr sz="2750" spc="5" dirty="0">
                <a:latin typeface="Calibri"/>
                <a:cs typeface="Calibri"/>
              </a:rPr>
              <a:t>was </a:t>
            </a:r>
            <a:r>
              <a:rPr sz="2750" spc="-5" dirty="0">
                <a:latin typeface="Calibri"/>
                <a:cs typeface="Calibri"/>
              </a:rPr>
              <a:t>from </a:t>
            </a:r>
            <a:r>
              <a:rPr sz="2750" spc="-15" dirty="0">
                <a:latin typeface="Calibri"/>
                <a:cs typeface="Calibri"/>
              </a:rPr>
              <a:t>the </a:t>
            </a:r>
            <a:r>
              <a:rPr sz="2750" spc="-1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record)</a:t>
            </a:r>
            <a:r>
              <a:rPr sz="2750" spc="30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(1)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diagonal</a:t>
            </a:r>
            <a:r>
              <a:rPr sz="2750" spc="16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conjugate,</a:t>
            </a:r>
            <a:r>
              <a:rPr sz="2750" spc="110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pubic</a:t>
            </a:r>
            <a:r>
              <a:rPr sz="2750" spc="229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arch,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intertuberoischial</a:t>
            </a:r>
            <a:r>
              <a:rPr sz="2750" spc="34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diamet,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7193" y="9"/>
            <a:ext cx="4436111" cy="1785745"/>
          </a:xfrm>
          <a:prstGeom prst="rect">
            <a:avLst/>
          </a:prstGeom>
        </p:spPr>
        <p:txBody>
          <a:bodyPr vert="horz" wrap="square" lIns="0" tIns="295275" rIns="0" bIns="0" rtlCol="0">
            <a:spAutoFit/>
          </a:bodyPr>
          <a:lstStyle/>
          <a:p>
            <a:pPr marL="131445">
              <a:lnSpc>
                <a:spcPct val="100000"/>
              </a:lnSpc>
              <a:spcBef>
                <a:spcPts val="2325"/>
              </a:spcBef>
            </a:pPr>
            <a:r>
              <a:rPr sz="6000" b="0" spc="-50" dirty="0">
                <a:latin typeface="Calibri Light"/>
                <a:cs typeface="Calibri Light"/>
              </a:rPr>
              <a:t>Answers</a:t>
            </a:r>
            <a:endParaRPr sz="60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2750" spc="15" dirty="0">
                <a:solidFill>
                  <a:srgbClr val="FF0000"/>
                </a:solidFill>
                <a:latin typeface="Calibri"/>
                <a:cs typeface="Calibri"/>
              </a:rPr>
              <a:t>1-</a:t>
            </a:r>
            <a:r>
              <a:rPr sz="2750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10" dirty="0">
                <a:solidFill>
                  <a:srgbClr val="FF0000"/>
                </a:solidFill>
                <a:latin typeface="Calibri"/>
                <a:cs typeface="Calibri"/>
              </a:rPr>
              <a:t>Hysterosalpingogram</a:t>
            </a:r>
            <a:r>
              <a:rPr sz="275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10" dirty="0">
                <a:solidFill>
                  <a:srgbClr val="FF0000"/>
                </a:solidFill>
                <a:latin typeface="Calibri"/>
                <a:cs typeface="Calibri"/>
              </a:rPr>
              <a:t>(HSG)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7189" y="2065029"/>
            <a:ext cx="11205211" cy="42932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4175" indent="-372110">
              <a:lnSpc>
                <a:spcPct val="100000"/>
              </a:lnSpc>
              <a:spcBef>
                <a:spcPts val="130"/>
              </a:spcBef>
              <a:buAutoNum type="arabicPlain" startAt="2"/>
              <a:tabLst>
                <a:tab pos="384810" algn="l"/>
              </a:tabLst>
            </a:pPr>
            <a:r>
              <a:rPr sz="2750" b="1" spc="-10" dirty="0">
                <a:solidFill>
                  <a:srgbClr val="FF0000"/>
                </a:solidFill>
                <a:latin typeface="Calibri"/>
                <a:cs typeface="Calibri"/>
              </a:rPr>
              <a:t>HSG</a:t>
            </a:r>
            <a:r>
              <a:rPr sz="2750" b="1" spc="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20" dirty="0">
                <a:solidFill>
                  <a:srgbClr val="FF0000"/>
                </a:solidFill>
                <a:latin typeface="Calibri"/>
                <a:cs typeface="Calibri"/>
              </a:rPr>
              <a:t>showing</a:t>
            </a:r>
            <a:r>
              <a:rPr sz="275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5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endParaRPr sz="2750">
              <a:latin typeface="Calibri"/>
              <a:cs typeface="Calibri"/>
            </a:endParaRPr>
          </a:p>
          <a:p>
            <a:pPr marL="784860" lvl="1" indent="-372745">
              <a:lnSpc>
                <a:spcPct val="100000"/>
              </a:lnSpc>
              <a:spcBef>
                <a:spcPts val="5"/>
              </a:spcBef>
              <a:buAutoNum type="alphaLcParenR"/>
              <a:tabLst>
                <a:tab pos="785495" algn="l"/>
              </a:tabLst>
            </a:pPr>
            <a:r>
              <a:rPr sz="2750" b="1" spc="15" dirty="0">
                <a:solidFill>
                  <a:srgbClr val="FF0000"/>
                </a:solidFill>
                <a:latin typeface="Calibri"/>
                <a:cs typeface="Calibri"/>
              </a:rPr>
              <a:t>speculum</a:t>
            </a:r>
            <a:endParaRPr sz="2750">
              <a:latin typeface="Calibri"/>
              <a:cs typeface="Calibri"/>
            </a:endParaRPr>
          </a:p>
          <a:p>
            <a:pPr marL="803275" lvl="1" indent="-391160">
              <a:lnSpc>
                <a:spcPct val="100000"/>
              </a:lnSpc>
              <a:spcBef>
                <a:spcPts val="80"/>
              </a:spcBef>
              <a:buAutoNum type="alphaLcParenR"/>
              <a:tabLst>
                <a:tab pos="803910" algn="l"/>
              </a:tabLst>
            </a:pPr>
            <a:r>
              <a:rPr sz="2750" b="1" spc="15" dirty="0">
                <a:solidFill>
                  <a:srgbClr val="FF0000"/>
                </a:solidFill>
                <a:latin typeface="Calibri"/>
                <a:cs typeface="Calibri"/>
              </a:rPr>
              <a:t>patent</a:t>
            </a:r>
            <a:r>
              <a:rPr sz="2750" b="1" spc="-1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0" dirty="0">
                <a:solidFill>
                  <a:srgbClr val="FF0000"/>
                </a:solidFill>
                <a:latin typeface="Calibri"/>
                <a:cs typeface="Calibri"/>
              </a:rPr>
              <a:t>cervix</a:t>
            </a:r>
            <a:endParaRPr sz="2750">
              <a:latin typeface="Calibri"/>
              <a:cs typeface="Calibri"/>
            </a:endParaRPr>
          </a:p>
          <a:p>
            <a:pPr marL="756285" lvl="1" indent="-343535">
              <a:lnSpc>
                <a:spcPct val="100000"/>
              </a:lnSpc>
              <a:spcBef>
                <a:spcPts val="80"/>
              </a:spcBef>
              <a:buAutoNum type="alphaLcParenR"/>
              <a:tabLst>
                <a:tab pos="756285" algn="l"/>
              </a:tabLst>
            </a:pPr>
            <a:r>
              <a:rPr sz="2750" b="1" spc="10" dirty="0">
                <a:solidFill>
                  <a:srgbClr val="FF0000"/>
                </a:solidFill>
                <a:latin typeface="Calibri"/>
                <a:cs typeface="Calibri"/>
              </a:rPr>
              <a:t>normal</a:t>
            </a:r>
            <a:r>
              <a:rPr sz="2750" b="1" spc="1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5" dirty="0">
                <a:solidFill>
                  <a:srgbClr val="FF0000"/>
                </a:solidFill>
                <a:latin typeface="Calibri"/>
                <a:cs typeface="Calibri"/>
              </a:rPr>
              <a:t>uterine</a:t>
            </a:r>
            <a:r>
              <a:rPr sz="275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-5" dirty="0">
                <a:solidFill>
                  <a:srgbClr val="FF0000"/>
                </a:solidFill>
                <a:latin typeface="Calibri"/>
                <a:cs typeface="Calibri"/>
              </a:rPr>
              <a:t>cavity</a:t>
            </a:r>
            <a:r>
              <a:rPr sz="2750" b="1" spc="1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20" dirty="0">
                <a:solidFill>
                  <a:srgbClr val="FF0000"/>
                </a:solidFill>
                <a:latin typeface="Calibri"/>
                <a:cs typeface="Calibri"/>
              </a:rPr>
              <a:t>with</a:t>
            </a:r>
            <a:r>
              <a:rPr sz="275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5" dirty="0">
                <a:solidFill>
                  <a:srgbClr val="FF0000"/>
                </a:solidFill>
                <a:latin typeface="Calibri"/>
                <a:cs typeface="Calibri"/>
              </a:rPr>
              <a:t>no</a:t>
            </a:r>
            <a:r>
              <a:rPr sz="2750" b="1" spc="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5" dirty="0">
                <a:solidFill>
                  <a:srgbClr val="FF0000"/>
                </a:solidFill>
                <a:latin typeface="Calibri"/>
                <a:cs typeface="Calibri"/>
              </a:rPr>
              <a:t>filling defect</a:t>
            </a:r>
            <a:endParaRPr sz="2750">
              <a:latin typeface="Calibri"/>
              <a:cs typeface="Calibri"/>
            </a:endParaRPr>
          </a:p>
          <a:p>
            <a:pPr marL="803275" lvl="1" indent="-391160">
              <a:lnSpc>
                <a:spcPct val="100000"/>
              </a:lnSpc>
              <a:spcBef>
                <a:spcPts val="80"/>
              </a:spcBef>
              <a:buAutoNum type="alphaLcParenR"/>
              <a:tabLst>
                <a:tab pos="803910" algn="l"/>
              </a:tabLst>
            </a:pPr>
            <a:r>
              <a:rPr sz="2750" b="1" dirty="0">
                <a:solidFill>
                  <a:srgbClr val="FF0000"/>
                </a:solidFill>
                <a:latin typeface="Calibri"/>
                <a:cs typeface="Calibri"/>
              </a:rPr>
              <a:t>bilateral</a:t>
            </a:r>
            <a:r>
              <a:rPr sz="2750" b="1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0" dirty="0">
                <a:solidFill>
                  <a:srgbClr val="FF0000"/>
                </a:solidFill>
                <a:latin typeface="Calibri"/>
                <a:cs typeface="Calibri"/>
              </a:rPr>
              <a:t>dilated</a:t>
            </a:r>
            <a:r>
              <a:rPr sz="2750" b="1" spc="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20" dirty="0">
                <a:solidFill>
                  <a:srgbClr val="FF0000"/>
                </a:solidFill>
                <a:latin typeface="Calibri"/>
                <a:cs typeface="Calibri"/>
              </a:rPr>
              <a:t>tubes</a:t>
            </a:r>
            <a:r>
              <a:rPr sz="275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20" dirty="0">
                <a:solidFill>
                  <a:srgbClr val="FF0000"/>
                </a:solidFill>
                <a:latin typeface="Calibri"/>
                <a:cs typeface="Calibri"/>
              </a:rPr>
              <a:t>with</a:t>
            </a:r>
            <a:r>
              <a:rPr sz="275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5" dirty="0">
                <a:solidFill>
                  <a:srgbClr val="FF0000"/>
                </a:solidFill>
                <a:latin typeface="Calibri"/>
                <a:cs typeface="Calibri"/>
              </a:rPr>
              <a:t>no</a:t>
            </a:r>
            <a:r>
              <a:rPr sz="2750" b="1" spc="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20" dirty="0">
                <a:solidFill>
                  <a:srgbClr val="FF0000"/>
                </a:solidFill>
                <a:latin typeface="Calibri"/>
                <a:cs typeface="Calibri"/>
              </a:rPr>
              <a:t>free</a:t>
            </a:r>
            <a:r>
              <a:rPr sz="275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0" dirty="0">
                <a:solidFill>
                  <a:srgbClr val="FF0000"/>
                </a:solidFill>
                <a:latin typeface="Calibri"/>
                <a:cs typeface="Calibri"/>
              </a:rPr>
              <a:t>spillage</a:t>
            </a:r>
            <a:endParaRPr sz="275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buClr>
                <a:srgbClr val="FF0000"/>
              </a:buClr>
              <a:buFont typeface="Calibri"/>
              <a:buAutoNum type="alphaLcParenR"/>
            </a:pPr>
            <a:endParaRPr sz="2700">
              <a:latin typeface="Calibri"/>
              <a:cs typeface="Calibri"/>
            </a:endParaRPr>
          </a:p>
          <a:p>
            <a:pPr marL="384810" marR="5080" indent="-384810">
              <a:lnSpc>
                <a:spcPct val="102499"/>
              </a:lnSpc>
              <a:buAutoNum type="arabicPlain" startAt="2"/>
              <a:tabLst>
                <a:tab pos="384810" algn="l"/>
              </a:tabLst>
            </a:pPr>
            <a:r>
              <a:rPr sz="2750" b="1" dirty="0">
                <a:solidFill>
                  <a:srgbClr val="FF0000"/>
                </a:solidFill>
                <a:latin typeface="Calibri"/>
                <a:cs typeface="Calibri"/>
              </a:rPr>
              <a:t>Bilateral</a:t>
            </a:r>
            <a:r>
              <a:rPr sz="2750" b="1" spc="1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0" dirty="0">
                <a:solidFill>
                  <a:srgbClr val="FF0000"/>
                </a:solidFill>
                <a:latin typeface="Calibri"/>
                <a:cs typeface="Calibri"/>
              </a:rPr>
              <a:t>salpingectomy</a:t>
            </a:r>
            <a:r>
              <a:rPr sz="275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0" dirty="0">
                <a:solidFill>
                  <a:srgbClr val="FF0000"/>
                </a:solidFill>
                <a:latin typeface="Calibri"/>
                <a:cs typeface="Calibri"/>
              </a:rPr>
              <a:t>followed</a:t>
            </a:r>
            <a:r>
              <a:rPr sz="2750" b="1" spc="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5" dirty="0">
                <a:solidFill>
                  <a:srgbClr val="FF0000"/>
                </a:solidFill>
                <a:latin typeface="Calibri"/>
                <a:cs typeface="Calibri"/>
              </a:rPr>
              <a:t>by</a:t>
            </a:r>
            <a:r>
              <a:rPr sz="2750" b="1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0" dirty="0">
                <a:solidFill>
                  <a:srgbClr val="FF0000"/>
                </a:solidFill>
                <a:latin typeface="Calibri"/>
                <a:cs typeface="Calibri"/>
              </a:rPr>
              <a:t>IVF</a:t>
            </a:r>
            <a:r>
              <a:rPr sz="275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0" dirty="0">
                <a:solidFill>
                  <a:srgbClr val="FF0000"/>
                </a:solidFill>
                <a:latin typeface="Calibri"/>
                <a:cs typeface="Calibri"/>
              </a:rPr>
              <a:t>because</a:t>
            </a:r>
            <a:r>
              <a:rPr sz="2750" b="1" spc="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5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2750" b="1" spc="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20" dirty="0">
                <a:solidFill>
                  <a:srgbClr val="FF0000"/>
                </a:solidFill>
                <a:latin typeface="Calibri"/>
                <a:cs typeface="Calibri"/>
              </a:rPr>
              <a:t>tubes</a:t>
            </a:r>
            <a:r>
              <a:rPr sz="2750" b="1" dirty="0">
                <a:solidFill>
                  <a:srgbClr val="FF0000"/>
                </a:solidFill>
                <a:latin typeface="Calibri"/>
                <a:cs typeface="Calibri"/>
              </a:rPr>
              <a:t> are</a:t>
            </a:r>
            <a:r>
              <a:rPr sz="2750" b="1" spc="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dirty="0">
                <a:solidFill>
                  <a:srgbClr val="FF0000"/>
                </a:solidFill>
                <a:latin typeface="Calibri"/>
                <a:cs typeface="Calibri"/>
              </a:rPr>
              <a:t>blocked</a:t>
            </a:r>
            <a:r>
              <a:rPr sz="2750" b="1" spc="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5" dirty="0">
                <a:solidFill>
                  <a:srgbClr val="FF0000"/>
                </a:solidFill>
                <a:latin typeface="Calibri"/>
                <a:cs typeface="Calibri"/>
              </a:rPr>
              <a:t>by </a:t>
            </a:r>
            <a:r>
              <a:rPr sz="2750" b="1" spc="-6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5" dirty="0">
                <a:solidFill>
                  <a:srgbClr val="FF0000"/>
                </a:solidFill>
                <a:latin typeface="Calibri"/>
                <a:cs typeface="Calibri"/>
              </a:rPr>
              <a:t>fluid</a:t>
            </a:r>
            <a:r>
              <a:rPr sz="2750" b="1" spc="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0" dirty="0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sz="2750" b="1" spc="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5" dirty="0">
                <a:solidFill>
                  <a:srgbClr val="FF0000"/>
                </a:solidFill>
                <a:latin typeface="Calibri"/>
                <a:cs typeface="Calibri"/>
              </a:rPr>
              <a:t>swelling</a:t>
            </a:r>
            <a:endParaRPr sz="2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FF0000"/>
              </a:buClr>
              <a:buFont typeface="Calibri"/>
              <a:buAutoNum type="arabicPlain" startAt="2"/>
            </a:pPr>
            <a:endParaRPr sz="2800">
              <a:latin typeface="Calibri"/>
              <a:cs typeface="Calibri"/>
            </a:endParaRPr>
          </a:p>
          <a:p>
            <a:pPr marL="384175" indent="-372110">
              <a:lnSpc>
                <a:spcPct val="100000"/>
              </a:lnSpc>
              <a:buAutoNum type="arabicPlain" startAt="2"/>
              <a:tabLst>
                <a:tab pos="384810" algn="l"/>
              </a:tabLst>
            </a:pPr>
            <a:r>
              <a:rPr sz="2750" b="1" spc="10" dirty="0">
                <a:solidFill>
                  <a:srgbClr val="FF0000"/>
                </a:solidFill>
                <a:latin typeface="Calibri"/>
                <a:cs typeface="Calibri"/>
              </a:rPr>
              <a:t>Indicates</a:t>
            </a:r>
            <a:r>
              <a:rPr sz="275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5" dirty="0">
                <a:solidFill>
                  <a:srgbClr val="FF0000"/>
                </a:solidFill>
                <a:latin typeface="Calibri"/>
                <a:cs typeface="Calibri"/>
              </a:rPr>
              <a:t>ovulation</a:t>
            </a:r>
            <a:r>
              <a:rPr sz="2750" b="1" spc="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0" dirty="0">
                <a:solidFill>
                  <a:srgbClr val="FF0000"/>
                </a:solidFill>
                <a:latin typeface="Calibri"/>
                <a:cs typeface="Calibri"/>
              </a:rPr>
              <a:t>(ovaries</a:t>
            </a:r>
            <a:r>
              <a:rPr sz="2750" b="1" spc="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dirty="0">
                <a:solidFill>
                  <a:srgbClr val="FF0000"/>
                </a:solidFill>
                <a:latin typeface="Calibri"/>
                <a:cs typeface="Calibri"/>
              </a:rPr>
              <a:t>are</a:t>
            </a:r>
            <a:r>
              <a:rPr sz="2750" b="1" spc="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5" dirty="0">
                <a:solidFill>
                  <a:srgbClr val="FF0000"/>
                </a:solidFill>
                <a:latin typeface="Calibri"/>
                <a:cs typeface="Calibri"/>
              </a:rPr>
              <a:t>intact)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6" y="609282"/>
            <a:ext cx="5729605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0" spc="-15" dirty="0">
                <a:latin typeface="Calibri Light"/>
                <a:cs typeface="Calibri Light"/>
              </a:rPr>
              <a:t>Station </a:t>
            </a:r>
            <a:r>
              <a:rPr sz="4400" b="0" spc="-5" dirty="0">
                <a:latin typeface="Calibri Light"/>
                <a:cs typeface="Calibri Light"/>
              </a:rPr>
              <a:t>ectopic</a:t>
            </a:r>
            <a:r>
              <a:rPr sz="4400" b="0" spc="-35" dirty="0">
                <a:latin typeface="Calibri Light"/>
                <a:cs typeface="Calibri Light"/>
              </a:rPr>
              <a:t> </a:t>
            </a:r>
            <a:r>
              <a:rPr sz="4400" b="0" spc="20" dirty="0">
                <a:latin typeface="Calibri Light"/>
                <a:cs typeface="Calibri Light"/>
              </a:rPr>
              <a:t>us</a:t>
            </a:r>
            <a:r>
              <a:rPr sz="4400" b="0" spc="-10" dirty="0">
                <a:latin typeface="Calibri Light"/>
                <a:cs typeface="Calibri Light"/>
              </a:rPr>
              <a:t> </a:t>
            </a:r>
            <a:r>
              <a:rPr sz="4400" b="0" spc="-5" dirty="0">
                <a:latin typeface="Calibri Light"/>
                <a:cs typeface="Calibri Light"/>
              </a:rPr>
              <a:t>picture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575" y="1702288"/>
            <a:ext cx="8633460" cy="2623154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855"/>
              </a:spcBef>
              <a:buFont typeface="Arial"/>
              <a:buChar char="•"/>
              <a:tabLst>
                <a:tab pos="241935" algn="l"/>
              </a:tabLst>
            </a:pPr>
            <a:r>
              <a:rPr sz="2750" spc="10" dirty="0">
                <a:latin typeface="Calibri"/>
                <a:cs typeface="Calibri"/>
              </a:rPr>
              <a:t>What </a:t>
            </a:r>
            <a:r>
              <a:rPr sz="2750" spc="-15" dirty="0">
                <a:latin typeface="Calibri"/>
                <a:cs typeface="Calibri"/>
              </a:rPr>
              <a:t>is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the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following</a:t>
            </a:r>
            <a:r>
              <a:rPr sz="2750" spc="229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finding?</a:t>
            </a:r>
            <a:r>
              <a:rPr sz="2750" spc="27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Pseudosac</a:t>
            </a:r>
            <a:endParaRPr sz="275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41935" algn="l"/>
              </a:tabLst>
            </a:pPr>
            <a:r>
              <a:rPr sz="2750" spc="20" dirty="0">
                <a:latin typeface="Calibri"/>
                <a:cs typeface="Calibri"/>
              </a:rPr>
              <a:t>How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to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differentiate</a:t>
            </a:r>
            <a:r>
              <a:rPr sz="2750" spc="24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it</a:t>
            </a:r>
            <a:r>
              <a:rPr sz="2750" spc="10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from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gestational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sac?</a:t>
            </a:r>
            <a:r>
              <a:rPr sz="2750" spc="40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Points</a:t>
            </a:r>
            <a:r>
              <a:rPr sz="2750" spc="16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in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slide</a:t>
            </a:r>
            <a:endParaRPr sz="275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41935" algn="l"/>
              </a:tabLst>
            </a:pPr>
            <a:r>
              <a:rPr sz="2750" spc="-10" dirty="0">
                <a:latin typeface="Calibri"/>
                <a:cs typeface="Calibri"/>
              </a:rPr>
              <a:t>Diagnosis?</a:t>
            </a:r>
            <a:r>
              <a:rPr sz="2750" spc="23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Ectopic</a:t>
            </a:r>
            <a:endParaRPr sz="275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80"/>
              </a:spcBef>
              <a:buFont typeface="Arial"/>
              <a:buChar char="•"/>
              <a:tabLst>
                <a:tab pos="241935" algn="l"/>
                <a:tab pos="4124960" algn="l"/>
              </a:tabLst>
            </a:pPr>
            <a:r>
              <a:rPr sz="2750" spc="15" dirty="0">
                <a:latin typeface="Calibri"/>
                <a:cs typeface="Calibri"/>
              </a:rPr>
              <a:t>2 </a:t>
            </a:r>
            <a:r>
              <a:rPr sz="2750" spc="-5" dirty="0">
                <a:latin typeface="Calibri"/>
                <a:cs typeface="Calibri"/>
              </a:rPr>
              <a:t>additional</a:t>
            </a:r>
            <a:r>
              <a:rPr sz="2750" spc="270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investigation?	</a:t>
            </a:r>
            <a:r>
              <a:rPr sz="2750" spc="15" dirty="0">
                <a:latin typeface="Calibri"/>
                <a:cs typeface="Calibri"/>
              </a:rPr>
              <a:t>B</a:t>
            </a:r>
            <a:r>
              <a:rPr sz="2750" spc="-3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HCG,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progesterone,</a:t>
            </a:r>
            <a:r>
              <a:rPr sz="2750" spc="2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Doppler</a:t>
            </a:r>
            <a:endParaRPr sz="2750">
              <a:latin typeface="Calibri"/>
              <a:cs typeface="Calibri"/>
            </a:endParaRPr>
          </a:p>
          <a:p>
            <a:pPr marL="317500" indent="-30543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317500" algn="l"/>
                <a:tab pos="318135" algn="l"/>
              </a:tabLst>
            </a:pPr>
            <a:r>
              <a:rPr sz="2750" dirty="0">
                <a:latin typeface="Calibri"/>
                <a:cs typeface="Calibri"/>
              </a:rPr>
              <a:t>all</a:t>
            </a:r>
            <a:r>
              <a:rPr sz="2750" spc="7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questions</a:t>
            </a:r>
            <a:r>
              <a:rPr sz="2750" spc="22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from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slide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6" y="609282"/>
            <a:ext cx="4043045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0" spc="-5" dirty="0">
                <a:latin typeface="Calibri Light"/>
                <a:cs typeface="Calibri Light"/>
              </a:rPr>
              <a:t>A</a:t>
            </a:r>
            <a:r>
              <a:rPr sz="4400" b="0" spc="30" dirty="0">
                <a:latin typeface="Calibri Light"/>
                <a:cs typeface="Calibri Light"/>
              </a:rPr>
              <a:t>d</a:t>
            </a:r>
            <a:r>
              <a:rPr sz="4400" b="0" spc="10" dirty="0">
                <a:latin typeface="Calibri Light"/>
                <a:cs typeface="Calibri Light"/>
              </a:rPr>
              <a:t>en</a:t>
            </a:r>
            <a:r>
              <a:rPr sz="4400" b="0" spc="35" dirty="0">
                <a:latin typeface="Calibri Light"/>
                <a:cs typeface="Calibri Light"/>
              </a:rPr>
              <a:t>o</a:t>
            </a:r>
            <a:r>
              <a:rPr sz="4400" b="0" spc="-30" dirty="0">
                <a:latin typeface="Calibri Light"/>
                <a:cs typeface="Calibri Light"/>
              </a:rPr>
              <a:t>m</a:t>
            </a:r>
            <a:r>
              <a:rPr sz="4400" b="0" spc="-65" dirty="0">
                <a:latin typeface="Calibri Light"/>
                <a:cs typeface="Calibri Light"/>
              </a:rPr>
              <a:t>y</a:t>
            </a:r>
            <a:r>
              <a:rPr sz="4400" b="0" spc="25" dirty="0">
                <a:latin typeface="Calibri Light"/>
                <a:cs typeface="Calibri Light"/>
              </a:rPr>
              <a:t>o</a:t>
            </a:r>
            <a:r>
              <a:rPr sz="4400" b="0" spc="10" dirty="0">
                <a:latin typeface="Calibri Light"/>
                <a:cs typeface="Calibri Light"/>
              </a:rPr>
              <a:t>sis</a:t>
            </a:r>
            <a:r>
              <a:rPr sz="4400" b="0" spc="-215" dirty="0">
                <a:latin typeface="Calibri Light"/>
                <a:cs typeface="Calibri Light"/>
              </a:rPr>
              <a:t> </a:t>
            </a:r>
            <a:r>
              <a:rPr sz="4400" b="0" spc="25" dirty="0">
                <a:latin typeface="Calibri Light"/>
                <a:cs typeface="Calibri Light"/>
              </a:rPr>
              <a:t>M</a:t>
            </a:r>
            <a:r>
              <a:rPr sz="4400" b="0" spc="-15" dirty="0">
                <a:latin typeface="Calibri Light"/>
                <a:cs typeface="Calibri Light"/>
              </a:rPr>
              <a:t>R</a:t>
            </a:r>
            <a:r>
              <a:rPr sz="4400" b="0" spc="5" dirty="0">
                <a:latin typeface="Calibri Light"/>
                <a:cs typeface="Calibri Light"/>
              </a:rPr>
              <a:t>I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575" y="1702288"/>
            <a:ext cx="9547860" cy="3533660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855"/>
              </a:spcBef>
              <a:buFont typeface="Arial"/>
              <a:buChar char="•"/>
              <a:tabLst>
                <a:tab pos="241935" algn="l"/>
              </a:tabLst>
            </a:pPr>
            <a:r>
              <a:rPr sz="2750" spc="-10" dirty="0">
                <a:latin typeface="Calibri"/>
                <a:cs typeface="Calibri"/>
              </a:rPr>
              <a:t>What’s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the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diagnosis?</a:t>
            </a:r>
            <a:endParaRPr sz="275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41935" algn="l"/>
              </a:tabLst>
            </a:pPr>
            <a:r>
              <a:rPr sz="2750" spc="-10" dirty="0">
                <a:latin typeface="Calibri"/>
                <a:cs typeface="Calibri"/>
              </a:rPr>
              <a:t>Another</a:t>
            </a:r>
            <a:r>
              <a:rPr sz="2750" spc="200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name </a:t>
            </a:r>
            <a:r>
              <a:rPr sz="2750" spc="-15" dirty="0">
                <a:latin typeface="Calibri"/>
                <a:cs typeface="Calibri"/>
              </a:rPr>
              <a:t>for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this</a:t>
            </a:r>
            <a:r>
              <a:rPr sz="2750" spc="16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variant?</a:t>
            </a:r>
            <a:r>
              <a:rPr sz="2750" spc="11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Endometriosis</a:t>
            </a:r>
            <a:endParaRPr sz="275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41935" algn="l"/>
              </a:tabLst>
            </a:pPr>
            <a:r>
              <a:rPr sz="2750" spc="-15" dirty="0">
                <a:latin typeface="Calibri"/>
                <a:cs typeface="Calibri"/>
              </a:rPr>
              <a:t>Definitive</a:t>
            </a:r>
            <a:r>
              <a:rPr sz="2750" spc="23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treatment?</a:t>
            </a:r>
            <a:r>
              <a:rPr sz="2750" spc="11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Hysterectomy</a:t>
            </a:r>
            <a:endParaRPr sz="275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80"/>
              </a:spcBef>
              <a:buFont typeface="Arial"/>
              <a:buChar char="•"/>
              <a:tabLst>
                <a:tab pos="241935" algn="l"/>
              </a:tabLst>
            </a:pPr>
            <a:r>
              <a:rPr sz="2750" spc="-20" dirty="0">
                <a:latin typeface="Calibri"/>
                <a:cs typeface="Calibri"/>
              </a:rPr>
              <a:t>Possible</a:t>
            </a:r>
            <a:r>
              <a:rPr sz="2750" spc="22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drug?</a:t>
            </a:r>
            <a:r>
              <a:rPr sz="2750" spc="17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GnRH</a:t>
            </a:r>
            <a:r>
              <a:rPr sz="2750" spc="10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agonist</a:t>
            </a:r>
            <a:endParaRPr sz="275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41935" algn="l"/>
              </a:tabLst>
            </a:pPr>
            <a:r>
              <a:rPr sz="2750" spc="-15" dirty="0">
                <a:latin typeface="Calibri"/>
                <a:cs typeface="Calibri"/>
              </a:rPr>
              <a:t>Differential</a:t>
            </a:r>
            <a:r>
              <a:rPr sz="2750" spc="21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diagnosis?</a:t>
            </a:r>
            <a:r>
              <a:rPr sz="2750" spc="24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Fibroid</a:t>
            </a:r>
            <a:endParaRPr sz="2750">
              <a:latin typeface="Calibri"/>
              <a:cs typeface="Calibri"/>
            </a:endParaRPr>
          </a:p>
          <a:p>
            <a:pPr marL="241300" marR="5080" indent="-229235">
              <a:lnSpc>
                <a:spcPts val="3000"/>
              </a:lnSpc>
              <a:spcBef>
                <a:spcPts val="1105"/>
              </a:spcBef>
              <a:buFont typeface="Arial"/>
              <a:buChar char="•"/>
              <a:tabLst>
                <a:tab pos="241935" algn="l"/>
              </a:tabLst>
            </a:pPr>
            <a:r>
              <a:rPr sz="2750" spc="20" dirty="0">
                <a:latin typeface="Calibri"/>
                <a:cs typeface="Calibri"/>
              </a:rPr>
              <a:t>How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to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differentiate</a:t>
            </a:r>
            <a:r>
              <a:rPr sz="2750" spc="24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it</a:t>
            </a:r>
            <a:r>
              <a:rPr sz="2750" spc="10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from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fibroid?</a:t>
            </a:r>
            <a:r>
              <a:rPr sz="2750" spc="19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The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uterus</a:t>
            </a:r>
            <a:r>
              <a:rPr sz="2750" spc="16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is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soft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boggy</a:t>
            </a:r>
            <a:r>
              <a:rPr sz="2750" spc="14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and </a:t>
            </a:r>
            <a:r>
              <a:rPr sz="2750" spc="-605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tender</a:t>
            </a:r>
            <a:r>
              <a:rPr sz="2750" spc="204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unlike</a:t>
            </a:r>
            <a:r>
              <a:rPr sz="2750" spc="165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fibroids</a:t>
            </a:r>
            <a:r>
              <a:rPr sz="2750" spc="23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they</a:t>
            </a:r>
            <a:r>
              <a:rPr sz="2750" spc="140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are</a:t>
            </a:r>
            <a:r>
              <a:rPr sz="2750" spc="-5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firm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non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spc="-55" dirty="0">
                <a:latin typeface="Calibri"/>
                <a:cs typeface="Calibri"/>
              </a:rPr>
              <a:t>tender.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6" y="609282"/>
            <a:ext cx="9859645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0" spc="-15" dirty="0">
                <a:latin typeface="Calibri Light"/>
                <a:cs typeface="Calibri Light"/>
              </a:rPr>
              <a:t>Station</a:t>
            </a:r>
            <a:r>
              <a:rPr sz="4400" b="0" dirty="0">
                <a:latin typeface="Calibri Light"/>
                <a:cs typeface="Calibri Light"/>
              </a:rPr>
              <a:t> </a:t>
            </a:r>
            <a:r>
              <a:rPr sz="4400" b="0" spc="15" dirty="0">
                <a:latin typeface="Calibri Light"/>
                <a:cs typeface="Calibri Light"/>
              </a:rPr>
              <a:t>4</a:t>
            </a:r>
            <a:r>
              <a:rPr sz="4400" b="0" spc="-15" dirty="0">
                <a:latin typeface="Calibri Light"/>
                <a:cs typeface="Calibri Light"/>
              </a:rPr>
              <a:t> </a:t>
            </a:r>
            <a:r>
              <a:rPr sz="4400" b="0" spc="-5" dirty="0">
                <a:latin typeface="Calibri Light"/>
                <a:cs typeface="Calibri Light"/>
              </a:rPr>
              <a:t>picture</a:t>
            </a:r>
            <a:r>
              <a:rPr sz="4400" b="0" spc="-35" dirty="0">
                <a:latin typeface="Calibri Light"/>
                <a:cs typeface="Calibri Light"/>
              </a:rPr>
              <a:t> </a:t>
            </a:r>
            <a:r>
              <a:rPr sz="4400" b="0" spc="-5" dirty="0">
                <a:latin typeface="Calibri Light"/>
                <a:cs typeface="Calibri Light"/>
              </a:rPr>
              <a:t>from</a:t>
            </a:r>
            <a:r>
              <a:rPr sz="4400" b="0" spc="-75" dirty="0">
                <a:latin typeface="Calibri Light"/>
                <a:cs typeface="Calibri Light"/>
              </a:rPr>
              <a:t> </a:t>
            </a:r>
            <a:r>
              <a:rPr sz="4400" b="0" spc="-5" dirty="0">
                <a:latin typeface="Calibri Light"/>
                <a:cs typeface="Calibri Light"/>
              </a:rPr>
              <a:t>genital</a:t>
            </a:r>
            <a:r>
              <a:rPr sz="4400" b="0" spc="-100" dirty="0">
                <a:latin typeface="Calibri Light"/>
                <a:cs typeface="Calibri Light"/>
              </a:rPr>
              <a:t> </a:t>
            </a:r>
            <a:r>
              <a:rPr sz="4400" b="0" spc="-15" dirty="0">
                <a:latin typeface="Calibri Light"/>
                <a:cs typeface="Calibri Light"/>
              </a:rPr>
              <a:t>tract</a:t>
            </a:r>
            <a:r>
              <a:rPr sz="4400" b="0" spc="-55" dirty="0">
                <a:latin typeface="Calibri Light"/>
                <a:cs typeface="Calibri Light"/>
              </a:rPr>
              <a:t> </a:t>
            </a:r>
            <a:r>
              <a:rPr sz="4400" b="0" spc="-5" dirty="0">
                <a:latin typeface="Calibri Light"/>
                <a:cs typeface="Calibri Light"/>
              </a:rPr>
              <a:t>infection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575" y="1794260"/>
            <a:ext cx="10086340" cy="3695242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241300" marR="5080" indent="-229235">
              <a:lnSpc>
                <a:spcPts val="3080"/>
              </a:lnSpc>
              <a:spcBef>
                <a:spcPts val="415"/>
              </a:spcBef>
              <a:buFont typeface="Arial"/>
              <a:buChar char="•"/>
              <a:tabLst>
                <a:tab pos="241935" algn="l"/>
              </a:tabLst>
            </a:pPr>
            <a:r>
              <a:rPr sz="2750" spc="5" dirty="0">
                <a:latin typeface="Calibri"/>
                <a:cs typeface="Calibri"/>
              </a:rPr>
              <a:t>Whats </a:t>
            </a:r>
            <a:r>
              <a:rPr sz="2750" spc="-10" dirty="0">
                <a:latin typeface="Calibri"/>
                <a:cs typeface="Calibri"/>
              </a:rPr>
              <a:t>the </a:t>
            </a:r>
            <a:r>
              <a:rPr sz="2750" spc="-20" dirty="0">
                <a:latin typeface="Calibri"/>
                <a:cs typeface="Calibri"/>
              </a:rPr>
              <a:t>organism</a:t>
            </a:r>
            <a:r>
              <a:rPr sz="2750" spc="-1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and </a:t>
            </a:r>
            <a:r>
              <a:rPr sz="2750" spc="-20" dirty="0">
                <a:latin typeface="Calibri"/>
                <a:cs typeface="Calibri"/>
              </a:rPr>
              <a:t>way </a:t>
            </a:r>
            <a:r>
              <a:rPr sz="2750" spc="25" dirty="0">
                <a:latin typeface="Calibri"/>
                <a:cs typeface="Calibri"/>
              </a:rPr>
              <a:t>of </a:t>
            </a:r>
            <a:r>
              <a:rPr sz="2750" spc="-10" dirty="0">
                <a:latin typeface="Calibri"/>
                <a:cs typeface="Calibri"/>
              </a:rPr>
              <a:t>transmission?</a:t>
            </a:r>
            <a:r>
              <a:rPr sz="2750" spc="-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Trichomnalis </a:t>
            </a:r>
            <a:r>
              <a:rPr sz="2750" spc="-15" dirty="0">
                <a:latin typeface="Calibri"/>
                <a:cs typeface="Calibri"/>
              </a:rPr>
              <a:t>vaginalis </a:t>
            </a:r>
            <a:r>
              <a:rPr sz="2750" spc="-61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and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STD</a:t>
            </a:r>
            <a:endParaRPr sz="2750">
              <a:latin typeface="Calibri"/>
              <a:cs typeface="Calibri"/>
            </a:endParaRPr>
          </a:p>
          <a:p>
            <a:pPr marL="241300" marR="739140" indent="-229235">
              <a:lnSpc>
                <a:spcPts val="3080"/>
              </a:lnSpc>
              <a:spcBef>
                <a:spcPts val="900"/>
              </a:spcBef>
              <a:buFont typeface="Arial"/>
              <a:buChar char="•"/>
              <a:tabLst>
                <a:tab pos="241935" algn="l"/>
              </a:tabLst>
            </a:pPr>
            <a:r>
              <a:rPr sz="2750" spc="-20" dirty="0">
                <a:latin typeface="Calibri"/>
                <a:cs typeface="Calibri"/>
              </a:rPr>
              <a:t>Findings</a:t>
            </a:r>
            <a:r>
              <a:rPr sz="2750" spc="320" dirty="0">
                <a:latin typeface="Calibri"/>
                <a:cs typeface="Calibri"/>
              </a:rPr>
              <a:t> </a:t>
            </a:r>
            <a:r>
              <a:rPr sz="2750" spc="30" dirty="0">
                <a:latin typeface="Calibri"/>
                <a:cs typeface="Calibri"/>
              </a:rPr>
              <a:t>on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examination?</a:t>
            </a:r>
            <a:r>
              <a:rPr sz="2750" spc="27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Copious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purulent</a:t>
            </a:r>
            <a:r>
              <a:rPr sz="2750" spc="254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greenish</a:t>
            </a:r>
            <a:r>
              <a:rPr sz="2750" spc="25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discharge, </a:t>
            </a:r>
            <a:r>
              <a:rPr sz="2750" spc="-60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colpitis</a:t>
            </a:r>
            <a:r>
              <a:rPr sz="2750" spc="18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macularis</a:t>
            </a:r>
            <a:r>
              <a:rPr sz="2750" spc="11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(strawberry</a:t>
            </a:r>
            <a:r>
              <a:rPr sz="2750" spc="22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cervix)</a:t>
            </a:r>
            <a:r>
              <a:rPr sz="2750" spc="11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and</a:t>
            </a:r>
            <a:r>
              <a:rPr sz="2750" spc="10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angry</a:t>
            </a:r>
            <a:r>
              <a:rPr sz="2750" spc="15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looking</a:t>
            </a:r>
            <a:r>
              <a:rPr sz="2750" spc="10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vagina?</a:t>
            </a:r>
            <a:endParaRPr sz="275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15"/>
              </a:spcBef>
              <a:buFont typeface="Arial"/>
              <a:buChar char="•"/>
              <a:tabLst>
                <a:tab pos="241935" algn="l"/>
              </a:tabLst>
            </a:pPr>
            <a:r>
              <a:rPr sz="2750" spc="15" dirty="0">
                <a:latin typeface="Calibri"/>
                <a:cs typeface="Calibri"/>
              </a:rPr>
              <a:t>4</a:t>
            </a:r>
            <a:r>
              <a:rPr sz="2750" spc="-1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ways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spc="25" dirty="0">
                <a:latin typeface="Calibri"/>
                <a:cs typeface="Calibri"/>
              </a:rPr>
              <a:t>of</a:t>
            </a:r>
            <a:r>
              <a:rPr sz="2750" spc="-4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management</a:t>
            </a:r>
            <a:r>
              <a:rPr sz="2750" spc="17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(from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the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slide)</a:t>
            </a:r>
            <a:endParaRPr sz="275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41935" algn="l"/>
              </a:tabLst>
            </a:pPr>
            <a:r>
              <a:rPr sz="2750" spc="5" dirty="0">
                <a:latin typeface="Calibri"/>
                <a:cs typeface="Calibri"/>
              </a:rPr>
              <a:t>Complication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after</a:t>
            </a:r>
            <a:r>
              <a:rPr sz="2750" spc="7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hystectomy?</a:t>
            </a:r>
            <a:r>
              <a:rPr sz="2750" spc="11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Cuff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cellulitis</a:t>
            </a:r>
            <a:endParaRPr sz="2750">
              <a:latin typeface="Calibri"/>
              <a:cs typeface="Calibri"/>
            </a:endParaRPr>
          </a:p>
          <a:p>
            <a:pPr marL="241300" marR="373380" indent="-229235">
              <a:lnSpc>
                <a:spcPts val="3000"/>
              </a:lnSpc>
              <a:spcBef>
                <a:spcPts val="1105"/>
              </a:spcBef>
              <a:buFont typeface="Arial"/>
              <a:buChar char="•"/>
              <a:tabLst>
                <a:tab pos="241935" algn="l"/>
              </a:tabLst>
            </a:pPr>
            <a:r>
              <a:rPr sz="2750" spc="5" dirty="0">
                <a:latin typeface="Calibri"/>
                <a:cs typeface="Calibri"/>
              </a:rPr>
              <a:t>Complications</a:t>
            </a:r>
            <a:r>
              <a:rPr sz="2750" spc="16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during</a:t>
            </a:r>
            <a:r>
              <a:rPr sz="2750" spc="17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pregnancy?</a:t>
            </a:r>
            <a:r>
              <a:rPr sz="2750" spc="18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Preterm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delivery</a:t>
            </a:r>
            <a:r>
              <a:rPr sz="2750" spc="22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and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rupture</a:t>
            </a:r>
            <a:r>
              <a:rPr sz="2750" spc="175" dirty="0">
                <a:latin typeface="Calibri"/>
                <a:cs typeface="Calibri"/>
              </a:rPr>
              <a:t> </a:t>
            </a:r>
            <a:r>
              <a:rPr sz="2750" spc="25" dirty="0">
                <a:latin typeface="Calibri"/>
                <a:cs typeface="Calibri"/>
              </a:rPr>
              <a:t>of </a:t>
            </a:r>
            <a:r>
              <a:rPr sz="2750" spc="-61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membrane,</a:t>
            </a:r>
            <a:r>
              <a:rPr sz="2750" spc="17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miscarriage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5" y="106681"/>
            <a:ext cx="10182860" cy="1503872"/>
          </a:xfrm>
          <a:prstGeom prst="rect">
            <a:avLst/>
          </a:prstGeom>
        </p:spPr>
        <p:txBody>
          <a:bodyPr vert="horz" wrap="square" lIns="0" tIns="295528" rIns="0" bIns="0" rtlCol="0">
            <a:spAutoFit/>
          </a:bodyPr>
          <a:lstStyle/>
          <a:p>
            <a:pPr marL="12700" marR="5080">
              <a:lnSpc>
                <a:spcPts val="4730"/>
              </a:lnSpc>
              <a:spcBef>
                <a:spcPts val="745"/>
              </a:spcBef>
            </a:pPr>
            <a:r>
              <a:rPr sz="4400" b="0" spc="-15" dirty="0">
                <a:latin typeface="Calibri Light"/>
                <a:cs typeface="Calibri Light"/>
              </a:rPr>
              <a:t>Station</a:t>
            </a:r>
            <a:r>
              <a:rPr sz="4400" b="0" spc="-5" dirty="0">
                <a:latin typeface="Calibri Light"/>
                <a:cs typeface="Calibri Light"/>
              </a:rPr>
              <a:t> </a:t>
            </a:r>
            <a:r>
              <a:rPr sz="4400" b="0" spc="15" dirty="0">
                <a:latin typeface="Calibri Light"/>
                <a:cs typeface="Calibri Light"/>
              </a:rPr>
              <a:t>5</a:t>
            </a:r>
            <a:r>
              <a:rPr sz="4400" b="0" spc="-15" dirty="0">
                <a:latin typeface="Calibri Light"/>
                <a:cs typeface="Calibri Light"/>
              </a:rPr>
              <a:t> </a:t>
            </a:r>
            <a:r>
              <a:rPr sz="4400" b="0" spc="5" dirty="0">
                <a:latin typeface="Calibri Light"/>
                <a:cs typeface="Calibri Light"/>
              </a:rPr>
              <a:t>is </a:t>
            </a:r>
            <a:r>
              <a:rPr sz="4400" b="0" spc="10" dirty="0">
                <a:latin typeface="Calibri Light"/>
                <a:cs typeface="Calibri Light"/>
              </a:rPr>
              <a:t>induction</a:t>
            </a:r>
            <a:r>
              <a:rPr sz="4400" b="0" spc="-155" dirty="0">
                <a:latin typeface="Calibri Light"/>
                <a:cs typeface="Calibri Light"/>
              </a:rPr>
              <a:t> </a:t>
            </a:r>
            <a:r>
              <a:rPr sz="4400" b="0" spc="15" dirty="0">
                <a:latin typeface="Calibri Light"/>
                <a:cs typeface="Calibri Light"/>
              </a:rPr>
              <a:t>of</a:t>
            </a:r>
            <a:r>
              <a:rPr sz="4400" b="0" spc="5" dirty="0">
                <a:latin typeface="Calibri Light"/>
                <a:cs typeface="Calibri Light"/>
              </a:rPr>
              <a:t> </a:t>
            </a:r>
            <a:r>
              <a:rPr sz="4400" b="0" spc="15" dirty="0">
                <a:latin typeface="Calibri Light"/>
                <a:cs typeface="Calibri Light"/>
              </a:rPr>
              <a:t>labor</a:t>
            </a:r>
            <a:r>
              <a:rPr sz="4400" b="0" spc="-120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with</a:t>
            </a:r>
            <a:r>
              <a:rPr sz="4400" b="0" spc="-5" dirty="0">
                <a:latin typeface="Calibri Light"/>
                <a:cs typeface="Calibri Light"/>
              </a:rPr>
              <a:t> </a:t>
            </a:r>
            <a:r>
              <a:rPr sz="4400" b="0" spc="15" dirty="0">
                <a:latin typeface="Calibri Light"/>
                <a:cs typeface="Calibri Light"/>
              </a:rPr>
              <a:t>pic</a:t>
            </a:r>
            <a:r>
              <a:rPr sz="4400" b="0" spc="-25" dirty="0">
                <a:latin typeface="Calibri Light"/>
                <a:cs typeface="Calibri Light"/>
              </a:rPr>
              <a:t> </a:t>
            </a:r>
            <a:r>
              <a:rPr sz="4400" b="0" spc="15" dirty="0">
                <a:latin typeface="Calibri Light"/>
                <a:cs typeface="Calibri Light"/>
              </a:rPr>
              <a:t>of </a:t>
            </a:r>
            <a:r>
              <a:rPr sz="4400" b="0" spc="-980" dirty="0">
                <a:latin typeface="Calibri Light"/>
                <a:cs typeface="Calibri Light"/>
              </a:rPr>
              <a:t> </a:t>
            </a:r>
            <a:r>
              <a:rPr sz="4400" b="0" spc="-35" dirty="0">
                <a:latin typeface="Calibri Light"/>
                <a:cs typeface="Calibri Light"/>
              </a:rPr>
              <a:t>tachysystole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575" y="1702296"/>
            <a:ext cx="10027920" cy="3251531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855"/>
              </a:spcBef>
              <a:buFont typeface="Arial"/>
              <a:buChar char="•"/>
              <a:tabLst>
                <a:tab pos="241935" algn="l"/>
              </a:tabLst>
            </a:pPr>
            <a:r>
              <a:rPr sz="2750" spc="-5" dirty="0">
                <a:latin typeface="Calibri"/>
                <a:cs typeface="Calibri"/>
              </a:rPr>
              <a:t>Bishop</a:t>
            </a:r>
            <a:r>
              <a:rPr sz="2750" spc="16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score?</a:t>
            </a:r>
            <a:r>
              <a:rPr sz="2750" spc="4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It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was</a:t>
            </a:r>
            <a:r>
              <a:rPr sz="2750" spc="40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4</a:t>
            </a:r>
            <a:r>
              <a:rPr sz="2750" spc="7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(cervix</a:t>
            </a:r>
            <a:r>
              <a:rPr sz="2750" spc="12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closed,</a:t>
            </a:r>
            <a:r>
              <a:rPr sz="2750" spc="11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firm,</a:t>
            </a:r>
            <a:r>
              <a:rPr sz="2750" spc="105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anterior,</a:t>
            </a:r>
            <a:r>
              <a:rPr sz="2750" spc="15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primigravida,</a:t>
            </a:r>
            <a:endParaRPr sz="2750">
              <a:latin typeface="Calibri"/>
              <a:cs typeface="Calibri"/>
            </a:endParaRPr>
          </a:p>
          <a:p>
            <a:pPr marL="241300" marR="5080" indent="-229235">
              <a:lnSpc>
                <a:spcPts val="3000"/>
              </a:lnSpc>
              <a:spcBef>
                <a:spcPts val="1105"/>
              </a:spcBef>
              <a:buFont typeface="Arial"/>
              <a:buChar char="•"/>
              <a:tabLst>
                <a:tab pos="241935" algn="l"/>
              </a:tabLst>
            </a:pPr>
            <a:r>
              <a:rPr sz="2750" dirty="0">
                <a:latin typeface="Calibri"/>
                <a:cs typeface="Calibri"/>
              </a:rPr>
              <a:t>Woman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was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in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her</a:t>
            </a:r>
            <a:r>
              <a:rPr sz="2750" spc="165" dirty="0">
                <a:latin typeface="Calibri"/>
                <a:cs typeface="Calibri"/>
              </a:rPr>
              <a:t> </a:t>
            </a:r>
            <a:r>
              <a:rPr sz="2750" spc="20" dirty="0">
                <a:latin typeface="Calibri"/>
                <a:cs typeface="Calibri"/>
              </a:rPr>
              <a:t>40</a:t>
            </a:r>
            <a:r>
              <a:rPr sz="2750" spc="-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weeks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spc="25" dirty="0">
                <a:latin typeface="Calibri"/>
                <a:cs typeface="Calibri"/>
              </a:rPr>
              <a:t>of </a:t>
            </a:r>
            <a:r>
              <a:rPr sz="2750" spc="-10" dirty="0">
                <a:latin typeface="Calibri"/>
                <a:cs typeface="Calibri"/>
              </a:rPr>
              <a:t>gestation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what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would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u</a:t>
            </a:r>
            <a:r>
              <a:rPr sz="2750" spc="15" dirty="0">
                <a:latin typeface="Calibri"/>
                <a:cs typeface="Calibri"/>
              </a:rPr>
              <a:t> recommend </a:t>
            </a:r>
            <a:r>
              <a:rPr sz="2750" spc="-60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her?</a:t>
            </a:r>
            <a:endParaRPr sz="275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241935" algn="l"/>
              </a:tabLst>
            </a:pPr>
            <a:r>
              <a:rPr sz="2750" spc="-30" dirty="0">
                <a:latin typeface="Calibri"/>
                <a:cs typeface="Calibri"/>
              </a:rPr>
              <a:t>Way</a:t>
            </a:r>
            <a:r>
              <a:rPr sz="2750" spc="-10" dirty="0">
                <a:latin typeface="Calibri"/>
                <a:cs typeface="Calibri"/>
              </a:rPr>
              <a:t> </a:t>
            </a:r>
            <a:r>
              <a:rPr sz="2750" spc="25" dirty="0">
                <a:latin typeface="Calibri"/>
                <a:cs typeface="Calibri"/>
              </a:rPr>
              <a:t>of </a:t>
            </a:r>
            <a:r>
              <a:rPr sz="2750" spc="-10" dirty="0">
                <a:latin typeface="Calibri"/>
                <a:cs typeface="Calibri"/>
              </a:rPr>
              <a:t>induction</a:t>
            </a:r>
            <a:r>
              <a:rPr sz="2750" spc="24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and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why?</a:t>
            </a:r>
            <a:r>
              <a:rPr sz="2750" spc="17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Dinopristone</a:t>
            </a:r>
            <a:r>
              <a:rPr sz="2750" spc="26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due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to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unfavorable</a:t>
            </a:r>
            <a:r>
              <a:rPr sz="2750" spc="25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cervix</a:t>
            </a:r>
            <a:endParaRPr sz="2750">
              <a:latin typeface="Calibri"/>
              <a:cs typeface="Calibri"/>
            </a:endParaRPr>
          </a:p>
          <a:p>
            <a:pPr marL="241300" marR="1033144" indent="-229235">
              <a:lnSpc>
                <a:spcPts val="3000"/>
              </a:lnSpc>
              <a:spcBef>
                <a:spcPts val="1105"/>
              </a:spcBef>
              <a:buFont typeface="Arial"/>
              <a:buChar char="•"/>
              <a:tabLst>
                <a:tab pos="241935" algn="l"/>
                <a:tab pos="2776855" algn="l"/>
                <a:tab pos="5481955" algn="l"/>
              </a:tabLst>
            </a:pPr>
            <a:r>
              <a:rPr sz="2750" spc="10" dirty="0">
                <a:latin typeface="Calibri"/>
                <a:cs typeface="Calibri"/>
              </a:rPr>
              <a:t>What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is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the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complication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in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the</a:t>
            </a:r>
            <a:r>
              <a:rPr sz="2750" spc="16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picture</a:t>
            </a:r>
            <a:r>
              <a:rPr sz="2750" spc="100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above?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Uterine </a:t>
            </a:r>
            <a:r>
              <a:rPr sz="2750" spc="-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hyperstimulation	</a:t>
            </a:r>
            <a:r>
              <a:rPr sz="2750" spc="-20" dirty="0">
                <a:latin typeface="Calibri"/>
                <a:cs typeface="Calibri"/>
              </a:rPr>
              <a:t>with</a:t>
            </a:r>
            <a:r>
              <a:rPr sz="2750" spc="175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fetal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distress	</a:t>
            </a:r>
            <a:r>
              <a:rPr sz="2750" spc="-15" dirty="0">
                <a:latin typeface="Calibri"/>
                <a:cs typeface="Calibri"/>
              </a:rPr>
              <a:t>(uterine</a:t>
            </a:r>
            <a:r>
              <a:rPr sz="2750" spc="16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hypertonus</a:t>
            </a:r>
            <a:r>
              <a:rPr sz="2750" spc="28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and </a:t>
            </a:r>
            <a:r>
              <a:rPr sz="2750" spc="-61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increased</a:t>
            </a:r>
            <a:r>
              <a:rPr sz="2750" spc="16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contraction)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5" y="106681"/>
            <a:ext cx="10182860" cy="1503872"/>
          </a:xfrm>
          <a:prstGeom prst="rect">
            <a:avLst/>
          </a:prstGeom>
        </p:spPr>
        <p:txBody>
          <a:bodyPr vert="horz" wrap="square" lIns="0" tIns="295528" rIns="0" bIns="0" rtlCol="0">
            <a:spAutoFit/>
          </a:bodyPr>
          <a:lstStyle/>
          <a:p>
            <a:pPr marL="12700" marR="5080">
              <a:lnSpc>
                <a:spcPts val="4730"/>
              </a:lnSpc>
              <a:spcBef>
                <a:spcPts val="745"/>
              </a:spcBef>
            </a:pPr>
            <a:r>
              <a:rPr sz="4400" b="0" spc="-15" dirty="0">
                <a:latin typeface="Calibri Light"/>
                <a:cs typeface="Calibri Light"/>
              </a:rPr>
              <a:t>Station</a:t>
            </a:r>
            <a:r>
              <a:rPr sz="4400" b="0" dirty="0">
                <a:latin typeface="Calibri Light"/>
                <a:cs typeface="Calibri Light"/>
              </a:rPr>
              <a:t> </a:t>
            </a:r>
            <a:r>
              <a:rPr sz="4400" b="0" spc="15" dirty="0">
                <a:latin typeface="Calibri Light"/>
                <a:cs typeface="Calibri Light"/>
              </a:rPr>
              <a:t>6</a:t>
            </a:r>
            <a:r>
              <a:rPr sz="4400" b="0" spc="-15" dirty="0">
                <a:latin typeface="Calibri Light"/>
                <a:cs typeface="Calibri Light"/>
              </a:rPr>
              <a:t> </a:t>
            </a:r>
            <a:r>
              <a:rPr sz="4400" b="0" spc="5" dirty="0">
                <a:latin typeface="Calibri Light"/>
                <a:cs typeface="Calibri Light"/>
              </a:rPr>
              <a:t>is </a:t>
            </a:r>
            <a:r>
              <a:rPr sz="4400" b="0" dirty="0">
                <a:latin typeface="Calibri Light"/>
                <a:cs typeface="Calibri Light"/>
              </a:rPr>
              <a:t>concealed</a:t>
            </a:r>
            <a:r>
              <a:rPr sz="4400" b="0" spc="-80" dirty="0">
                <a:latin typeface="Calibri Light"/>
                <a:cs typeface="Calibri Light"/>
              </a:rPr>
              <a:t> </a:t>
            </a:r>
            <a:r>
              <a:rPr sz="4400" b="0" spc="10" dirty="0">
                <a:latin typeface="Calibri Light"/>
                <a:cs typeface="Calibri Light"/>
              </a:rPr>
              <a:t>abruption</a:t>
            </a:r>
            <a:r>
              <a:rPr sz="4400" b="0" spc="-145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with </a:t>
            </a:r>
            <a:r>
              <a:rPr sz="4400" b="0" spc="30" dirty="0">
                <a:latin typeface="Calibri Light"/>
                <a:cs typeface="Calibri Light"/>
              </a:rPr>
              <a:t>US </a:t>
            </a:r>
            <a:r>
              <a:rPr sz="4400" b="0" spc="-980" dirty="0">
                <a:latin typeface="Calibri Light"/>
                <a:cs typeface="Calibri Light"/>
              </a:rPr>
              <a:t> </a:t>
            </a:r>
            <a:r>
              <a:rPr sz="4400" b="0" spc="20" dirty="0">
                <a:latin typeface="Calibri Light"/>
                <a:cs typeface="Calibri Light"/>
              </a:rPr>
              <a:t>image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575" y="1794265"/>
            <a:ext cx="9900920" cy="84010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241300" marR="5080" indent="-229235">
              <a:lnSpc>
                <a:spcPts val="3080"/>
              </a:lnSpc>
              <a:spcBef>
                <a:spcPts val="415"/>
              </a:spcBef>
              <a:buFont typeface="Arial"/>
              <a:buChar char="•"/>
              <a:tabLst>
                <a:tab pos="241935" algn="l"/>
              </a:tabLst>
            </a:pPr>
            <a:r>
              <a:rPr sz="2750" dirty="0">
                <a:latin typeface="Calibri"/>
                <a:cs typeface="Calibri"/>
              </a:rPr>
              <a:t>The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questions</a:t>
            </a:r>
            <a:r>
              <a:rPr sz="2750" spc="24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were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logical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and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easy</a:t>
            </a:r>
            <a:r>
              <a:rPr sz="2750" spc="14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but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no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definite</a:t>
            </a:r>
            <a:r>
              <a:rPr sz="2750" spc="240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way</a:t>
            </a:r>
            <a:r>
              <a:rPr sz="2750" spc="-5" dirty="0">
                <a:latin typeface="Calibri"/>
                <a:cs typeface="Calibri"/>
              </a:rPr>
              <a:t> to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write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spc="25" dirty="0">
                <a:latin typeface="Calibri"/>
                <a:cs typeface="Calibri"/>
              </a:rPr>
              <a:t>or </a:t>
            </a:r>
            <a:r>
              <a:rPr sz="2750" spc="-61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answer</a:t>
            </a:r>
            <a:r>
              <a:rPr sz="2750" spc="12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them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5" y="106690"/>
            <a:ext cx="10182860" cy="1730025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 marR="5080" algn="just">
              <a:lnSpc>
                <a:spcPct val="91100"/>
              </a:lnSpc>
              <a:spcBef>
                <a:spcPts val="550"/>
              </a:spcBef>
            </a:pPr>
            <a:r>
              <a:rPr sz="3950" b="0" spc="-15" dirty="0">
                <a:latin typeface="Calibri Light"/>
                <a:cs typeface="Calibri Light"/>
              </a:rPr>
              <a:t>Station </a:t>
            </a:r>
            <a:r>
              <a:rPr sz="3950" b="0" spc="15" dirty="0">
                <a:latin typeface="Calibri Light"/>
                <a:cs typeface="Calibri Light"/>
              </a:rPr>
              <a:t>7 is </a:t>
            </a:r>
            <a:r>
              <a:rPr sz="3950" b="0" dirty="0">
                <a:latin typeface="Calibri Light"/>
                <a:cs typeface="Calibri Light"/>
              </a:rPr>
              <a:t>woman sitting </a:t>
            </a:r>
            <a:r>
              <a:rPr sz="3950" b="0" spc="20" dirty="0">
                <a:latin typeface="Calibri Light"/>
                <a:cs typeface="Calibri Light"/>
              </a:rPr>
              <a:t>in </a:t>
            </a:r>
            <a:r>
              <a:rPr sz="3950" b="0" spc="10" dirty="0">
                <a:latin typeface="Calibri Light"/>
                <a:cs typeface="Calibri Light"/>
              </a:rPr>
              <a:t>hospital </a:t>
            </a:r>
            <a:r>
              <a:rPr sz="3950" b="0" spc="-15" dirty="0">
                <a:latin typeface="Calibri Light"/>
                <a:cs typeface="Calibri Light"/>
              </a:rPr>
              <a:t>after </a:t>
            </a:r>
            <a:r>
              <a:rPr sz="3950" b="0" spc="25" dirty="0">
                <a:latin typeface="Calibri Light"/>
                <a:cs typeface="Calibri Light"/>
              </a:rPr>
              <a:t>cs </a:t>
            </a:r>
            <a:r>
              <a:rPr sz="3950" b="0" spc="5" dirty="0">
                <a:latin typeface="Calibri Light"/>
                <a:cs typeface="Calibri Light"/>
              </a:rPr>
              <a:t>with </a:t>
            </a:r>
            <a:r>
              <a:rPr sz="3950" b="0" spc="10" dirty="0">
                <a:latin typeface="Calibri Light"/>
                <a:cs typeface="Calibri Light"/>
              </a:rPr>
              <a:t> monitor </a:t>
            </a:r>
            <a:r>
              <a:rPr sz="3950" b="0" spc="30" dirty="0">
                <a:latin typeface="Calibri Light"/>
                <a:cs typeface="Calibri Light"/>
              </a:rPr>
              <a:t>showing </a:t>
            </a:r>
            <a:r>
              <a:rPr sz="3950" b="0" spc="15" dirty="0">
                <a:latin typeface="Calibri Light"/>
                <a:cs typeface="Calibri Light"/>
              </a:rPr>
              <a:t>her </a:t>
            </a:r>
            <a:r>
              <a:rPr sz="3950" b="0" dirty="0">
                <a:latin typeface="Calibri Light"/>
                <a:cs typeface="Calibri Light"/>
              </a:rPr>
              <a:t>BP </a:t>
            </a:r>
            <a:r>
              <a:rPr sz="3950" b="0" spc="15" dirty="0">
                <a:latin typeface="Calibri Light"/>
                <a:cs typeface="Calibri Light"/>
              </a:rPr>
              <a:t>140/90 </a:t>
            </a:r>
            <a:r>
              <a:rPr sz="3950" b="0" spc="25" dirty="0">
                <a:latin typeface="Calibri Light"/>
                <a:cs typeface="Calibri Light"/>
              </a:rPr>
              <a:t>and </a:t>
            </a:r>
            <a:r>
              <a:rPr sz="3950" b="0" spc="15" dirty="0">
                <a:latin typeface="Calibri Light"/>
                <a:cs typeface="Calibri Light"/>
              </a:rPr>
              <a:t>lab </a:t>
            </a:r>
            <a:r>
              <a:rPr sz="3950" b="0" spc="25" dirty="0">
                <a:latin typeface="Calibri Light"/>
                <a:cs typeface="Calibri Light"/>
              </a:rPr>
              <a:t>finding </a:t>
            </a:r>
            <a:r>
              <a:rPr sz="3950" b="0" spc="20" dirty="0">
                <a:latin typeface="Calibri Light"/>
                <a:cs typeface="Calibri Light"/>
              </a:rPr>
              <a:t>of </a:t>
            </a:r>
            <a:r>
              <a:rPr sz="3950" b="0" spc="-885" dirty="0">
                <a:latin typeface="Calibri Light"/>
                <a:cs typeface="Calibri Light"/>
              </a:rPr>
              <a:t> </a:t>
            </a:r>
            <a:r>
              <a:rPr sz="3950" b="0" spc="-30" dirty="0">
                <a:latin typeface="Calibri Light"/>
                <a:cs typeface="Calibri Light"/>
              </a:rPr>
              <a:t>elevated</a:t>
            </a:r>
            <a:r>
              <a:rPr sz="3950" b="0" spc="250" dirty="0">
                <a:latin typeface="Calibri Light"/>
                <a:cs typeface="Calibri Light"/>
              </a:rPr>
              <a:t> </a:t>
            </a:r>
            <a:r>
              <a:rPr sz="3950" b="0" spc="-5" dirty="0">
                <a:latin typeface="Calibri Light"/>
                <a:cs typeface="Calibri Light"/>
              </a:rPr>
              <a:t>liver</a:t>
            </a:r>
            <a:r>
              <a:rPr sz="3950" b="0" spc="60" dirty="0">
                <a:latin typeface="Calibri Light"/>
                <a:cs typeface="Calibri Light"/>
              </a:rPr>
              <a:t> </a:t>
            </a:r>
            <a:r>
              <a:rPr sz="3950" b="0" spc="-5" dirty="0">
                <a:latin typeface="Calibri Light"/>
                <a:cs typeface="Calibri Light"/>
              </a:rPr>
              <a:t>enzyme</a:t>
            </a:r>
            <a:endParaRPr sz="395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581" y="1822522"/>
            <a:ext cx="10191751" cy="2622513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850"/>
              </a:spcBef>
              <a:buFont typeface="Arial"/>
              <a:buChar char="•"/>
              <a:tabLst>
                <a:tab pos="241935" algn="l"/>
              </a:tabLst>
            </a:pPr>
            <a:r>
              <a:rPr sz="2750" spc="-10" dirty="0">
                <a:latin typeface="Calibri"/>
                <a:cs typeface="Calibri"/>
              </a:rPr>
              <a:t>Diagnosis?</a:t>
            </a:r>
            <a:r>
              <a:rPr sz="2750" spc="26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Severe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preeclampsia</a:t>
            </a:r>
            <a:r>
              <a:rPr sz="2750" spc="22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complicated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with</a:t>
            </a:r>
            <a:r>
              <a:rPr sz="2750" spc="175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HELLP</a:t>
            </a:r>
            <a:r>
              <a:rPr sz="2750" spc="4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syndrome</a:t>
            </a:r>
            <a:endParaRPr sz="275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41935" algn="l"/>
              </a:tabLst>
            </a:pPr>
            <a:r>
              <a:rPr sz="2750" spc="5" dirty="0">
                <a:latin typeface="Calibri"/>
                <a:cs typeface="Calibri"/>
              </a:rPr>
              <a:t>Summarize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the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clinical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picture</a:t>
            </a:r>
            <a:r>
              <a:rPr sz="2750" spc="175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using</a:t>
            </a:r>
            <a:r>
              <a:rPr sz="2750" spc="16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the</a:t>
            </a:r>
            <a:r>
              <a:rPr sz="2750" spc="170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findings</a:t>
            </a:r>
            <a:r>
              <a:rPr sz="2750" spc="315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above</a:t>
            </a:r>
            <a:endParaRPr sz="275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41935" algn="l"/>
              </a:tabLst>
            </a:pPr>
            <a:r>
              <a:rPr sz="2750" spc="10" dirty="0">
                <a:latin typeface="Calibri"/>
                <a:cs typeface="Calibri"/>
              </a:rPr>
              <a:t>What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is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the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drug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given</a:t>
            </a:r>
            <a:r>
              <a:rPr sz="2750" spc="16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to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her</a:t>
            </a:r>
            <a:r>
              <a:rPr sz="2750" spc="13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and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why?</a:t>
            </a:r>
            <a:r>
              <a:rPr sz="2750" spc="185" dirty="0">
                <a:latin typeface="Calibri"/>
                <a:cs typeface="Calibri"/>
              </a:rPr>
              <a:t> </a:t>
            </a:r>
            <a:r>
              <a:rPr sz="2750" spc="25" dirty="0">
                <a:latin typeface="Calibri"/>
                <a:cs typeface="Calibri"/>
              </a:rPr>
              <a:t>MgSO4</a:t>
            </a:r>
            <a:r>
              <a:rPr sz="2750" spc="-5" dirty="0">
                <a:latin typeface="Calibri"/>
                <a:cs typeface="Calibri"/>
              </a:rPr>
              <a:t> to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manage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eclampsia</a:t>
            </a:r>
            <a:endParaRPr sz="275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80"/>
              </a:spcBef>
              <a:buFont typeface="Arial"/>
              <a:buChar char="•"/>
              <a:tabLst>
                <a:tab pos="241935" algn="l"/>
              </a:tabLst>
            </a:pPr>
            <a:r>
              <a:rPr sz="2750" dirty="0">
                <a:latin typeface="Calibri"/>
                <a:cs typeface="Calibri"/>
              </a:rPr>
              <a:t>When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to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stop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the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drug?</a:t>
            </a:r>
            <a:r>
              <a:rPr sz="2750" spc="204" dirty="0">
                <a:latin typeface="Calibri"/>
                <a:cs typeface="Calibri"/>
              </a:rPr>
              <a:t> </a:t>
            </a:r>
            <a:r>
              <a:rPr sz="2750" spc="20" dirty="0">
                <a:latin typeface="Calibri"/>
                <a:cs typeface="Calibri"/>
              </a:rPr>
              <a:t>24</a:t>
            </a:r>
            <a:r>
              <a:rPr sz="2750" spc="-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hours</a:t>
            </a:r>
            <a:r>
              <a:rPr sz="2750" spc="17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after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labour</a:t>
            </a:r>
            <a:r>
              <a:rPr sz="2750" spc="140" dirty="0">
                <a:latin typeface="Calibri"/>
                <a:cs typeface="Calibri"/>
              </a:rPr>
              <a:t> </a:t>
            </a:r>
            <a:r>
              <a:rPr sz="2750" spc="25" dirty="0">
                <a:latin typeface="Calibri"/>
                <a:cs typeface="Calibri"/>
              </a:rPr>
              <a:t>or</a:t>
            </a:r>
            <a:r>
              <a:rPr sz="2750" spc="-1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from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last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seizure</a:t>
            </a:r>
            <a:endParaRPr sz="275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41935" algn="l"/>
              </a:tabLst>
            </a:pPr>
            <a:r>
              <a:rPr sz="2750" spc="20" dirty="0">
                <a:latin typeface="Calibri"/>
                <a:cs typeface="Calibri"/>
              </a:rPr>
              <a:t>How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to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monitor</a:t>
            </a:r>
            <a:r>
              <a:rPr sz="2750" spc="6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the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drug?</a:t>
            </a:r>
            <a:r>
              <a:rPr sz="2750" spc="190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Points</a:t>
            </a:r>
            <a:r>
              <a:rPr sz="2750" spc="16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mentioned</a:t>
            </a:r>
            <a:r>
              <a:rPr sz="2750" spc="24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in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slide</a:t>
            </a:r>
            <a:r>
              <a:rPr sz="2750" spc="25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(patellar</a:t>
            </a:r>
            <a:r>
              <a:rPr sz="2750" spc="130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reflex..)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5" y="106690"/>
            <a:ext cx="10182860" cy="1730025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 marR="5080">
              <a:lnSpc>
                <a:spcPct val="91100"/>
              </a:lnSpc>
              <a:spcBef>
                <a:spcPts val="550"/>
              </a:spcBef>
            </a:pPr>
            <a:r>
              <a:rPr sz="3950" b="0" spc="-15" dirty="0">
                <a:latin typeface="Calibri Light"/>
                <a:cs typeface="Calibri Light"/>
              </a:rPr>
              <a:t>Station</a:t>
            </a:r>
            <a:r>
              <a:rPr sz="3950" b="0" spc="114" dirty="0">
                <a:latin typeface="Calibri Light"/>
                <a:cs typeface="Calibri Light"/>
              </a:rPr>
              <a:t> </a:t>
            </a:r>
            <a:r>
              <a:rPr sz="3950" b="0" spc="15" dirty="0">
                <a:latin typeface="Calibri Light"/>
                <a:cs typeface="Calibri Light"/>
              </a:rPr>
              <a:t>8 </a:t>
            </a:r>
            <a:r>
              <a:rPr sz="3950" b="0" spc="-15" dirty="0">
                <a:latin typeface="Calibri Light"/>
                <a:cs typeface="Calibri Light"/>
              </a:rPr>
              <a:t>was</a:t>
            </a:r>
            <a:r>
              <a:rPr sz="3950" b="0" spc="110" dirty="0">
                <a:latin typeface="Calibri Light"/>
                <a:cs typeface="Calibri Light"/>
              </a:rPr>
              <a:t> </a:t>
            </a:r>
            <a:r>
              <a:rPr sz="3950" b="0" spc="20" dirty="0">
                <a:latin typeface="Calibri Light"/>
                <a:cs typeface="Calibri Light"/>
              </a:rPr>
              <a:t>open</a:t>
            </a:r>
            <a:r>
              <a:rPr sz="3950" b="0" spc="-40" dirty="0">
                <a:latin typeface="Calibri Light"/>
                <a:cs typeface="Calibri Light"/>
              </a:rPr>
              <a:t> </a:t>
            </a:r>
            <a:r>
              <a:rPr sz="3950" b="0" spc="10" dirty="0">
                <a:latin typeface="Calibri Light"/>
                <a:cs typeface="Calibri Light"/>
              </a:rPr>
              <a:t>question</a:t>
            </a:r>
            <a:r>
              <a:rPr sz="3950" b="0" spc="35" dirty="0">
                <a:latin typeface="Calibri Light"/>
                <a:cs typeface="Calibri Light"/>
              </a:rPr>
              <a:t> </a:t>
            </a:r>
            <a:r>
              <a:rPr sz="3950" b="0" spc="5" dirty="0">
                <a:latin typeface="Calibri Light"/>
                <a:cs typeface="Calibri Light"/>
              </a:rPr>
              <a:t>with</a:t>
            </a:r>
            <a:r>
              <a:rPr sz="3950" b="0" spc="35" dirty="0">
                <a:latin typeface="Calibri Light"/>
                <a:cs typeface="Calibri Light"/>
              </a:rPr>
              <a:t> </a:t>
            </a:r>
            <a:r>
              <a:rPr sz="3950" b="0" spc="15" dirty="0">
                <a:latin typeface="Calibri Light"/>
                <a:cs typeface="Calibri Light"/>
              </a:rPr>
              <a:t>multiple </a:t>
            </a:r>
            <a:r>
              <a:rPr sz="3950" b="0" spc="20" dirty="0">
                <a:latin typeface="Calibri Light"/>
                <a:cs typeface="Calibri Light"/>
              </a:rPr>
              <a:t> </a:t>
            </a:r>
            <a:r>
              <a:rPr sz="3950" b="0" spc="30" dirty="0">
                <a:latin typeface="Calibri Light"/>
                <a:cs typeface="Calibri Light"/>
              </a:rPr>
              <a:t>possible</a:t>
            </a:r>
            <a:r>
              <a:rPr sz="3950" b="0" spc="-160" dirty="0">
                <a:latin typeface="Calibri Light"/>
                <a:cs typeface="Calibri Light"/>
              </a:rPr>
              <a:t> </a:t>
            </a:r>
            <a:r>
              <a:rPr sz="3950" b="0" spc="-5" dirty="0">
                <a:latin typeface="Calibri Light"/>
                <a:cs typeface="Calibri Light"/>
              </a:rPr>
              <a:t>answers</a:t>
            </a:r>
            <a:r>
              <a:rPr sz="3950" b="0" spc="114" dirty="0">
                <a:latin typeface="Calibri Light"/>
                <a:cs typeface="Calibri Light"/>
              </a:rPr>
              <a:t> </a:t>
            </a:r>
            <a:r>
              <a:rPr sz="3950" b="0" spc="25" dirty="0">
                <a:latin typeface="Calibri Light"/>
                <a:cs typeface="Calibri Light"/>
              </a:rPr>
              <a:t>(57</a:t>
            </a:r>
            <a:r>
              <a:rPr sz="3950" b="0" spc="10" dirty="0">
                <a:latin typeface="Calibri Light"/>
                <a:cs typeface="Calibri Light"/>
              </a:rPr>
              <a:t> </a:t>
            </a:r>
            <a:r>
              <a:rPr sz="3950" b="0" spc="-35" dirty="0">
                <a:latin typeface="Calibri Light"/>
                <a:cs typeface="Calibri Light"/>
              </a:rPr>
              <a:t>years</a:t>
            </a:r>
            <a:r>
              <a:rPr sz="3950" b="0" spc="110" dirty="0">
                <a:latin typeface="Calibri Light"/>
                <a:cs typeface="Calibri Light"/>
              </a:rPr>
              <a:t> </a:t>
            </a:r>
            <a:r>
              <a:rPr sz="3950" b="0" dirty="0">
                <a:latin typeface="Calibri Light"/>
                <a:cs typeface="Calibri Light"/>
              </a:rPr>
              <a:t>woman</a:t>
            </a:r>
            <a:r>
              <a:rPr sz="3950" b="0" spc="105" dirty="0">
                <a:latin typeface="Calibri Light"/>
                <a:cs typeface="Calibri Light"/>
              </a:rPr>
              <a:t> </a:t>
            </a:r>
            <a:r>
              <a:rPr sz="3950" b="0" spc="25" dirty="0">
                <a:latin typeface="Calibri Light"/>
                <a:cs typeface="Calibri Light"/>
              </a:rPr>
              <a:t>on</a:t>
            </a:r>
            <a:r>
              <a:rPr sz="3950" b="0" spc="-45" dirty="0">
                <a:latin typeface="Calibri Light"/>
                <a:cs typeface="Calibri Light"/>
              </a:rPr>
              <a:t> </a:t>
            </a:r>
            <a:r>
              <a:rPr sz="3950" b="0" spc="25" dirty="0">
                <a:latin typeface="Calibri Light"/>
                <a:cs typeface="Calibri Light"/>
              </a:rPr>
              <a:t>us</a:t>
            </a:r>
            <a:r>
              <a:rPr sz="3950" b="0" spc="35" dirty="0">
                <a:latin typeface="Calibri Light"/>
                <a:cs typeface="Calibri Light"/>
              </a:rPr>
              <a:t> </a:t>
            </a:r>
            <a:r>
              <a:rPr sz="3950" b="0" spc="5" dirty="0">
                <a:latin typeface="Calibri Light"/>
                <a:cs typeface="Calibri Light"/>
              </a:rPr>
              <a:t>with </a:t>
            </a:r>
            <a:r>
              <a:rPr sz="3950" b="0" spc="-880" dirty="0">
                <a:latin typeface="Calibri Light"/>
                <a:cs typeface="Calibri Light"/>
              </a:rPr>
              <a:t> </a:t>
            </a:r>
            <a:r>
              <a:rPr sz="3950" b="0" spc="10" dirty="0">
                <a:latin typeface="Calibri Light"/>
                <a:cs typeface="Calibri Light"/>
              </a:rPr>
              <a:t>increased</a:t>
            </a:r>
            <a:r>
              <a:rPr sz="3950" b="0" spc="30" dirty="0">
                <a:latin typeface="Calibri Light"/>
                <a:cs typeface="Calibri Light"/>
              </a:rPr>
              <a:t> </a:t>
            </a:r>
            <a:r>
              <a:rPr sz="3950" b="0" spc="10" dirty="0">
                <a:latin typeface="Calibri Light"/>
                <a:cs typeface="Calibri Light"/>
              </a:rPr>
              <a:t>endometrial</a:t>
            </a:r>
            <a:r>
              <a:rPr sz="3950" b="0" spc="25" dirty="0">
                <a:latin typeface="Calibri Light"/>
                <a:cs typeface="Calibri Light"/>
              </a:rPr>
              <a:t> </a:t>
            </a:r>
            <a:r>
              <a:rPr sz="3950" b="0" spc="15" dirty="0">
                <a:latin typeface="Calibri Light"/>
                <a:cs typeface="Calibri Light"/>
              </a:rPr>
              <a:t>thickness</a:t>
            </a:r>
            <a:endParaRPr sz="395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575" y="1702292"/>
            <a:ext cx="9768840" cy="3900427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855"/>
              </a:spcBef>
              <a:buFont typeface="Arial"/>
              <a:buChar char="•"/>
              <a:tabLst>
                <a:tab pos="241935" algn="l"/>
              </a:tabLst>
            </a:pPr>
            <a:r>
              <a:rPr sz="2750" spc="-20" dirty="0">
                <a:latin typeface="Calibri"/>
                <a:cs typeface="Calibri"/>
              </a:rPr>
              <a:t>Possible</a:t>
            </a:r>
            <a:r>
              <a:rPr sz="2750" spc="229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question</a:t>
            </a:r>
            <a:r>
              <a:rPr sz="2750" spc="235" dirty="0">
                <a:latin typeface="Calibri"/>
                <a:cs typeface="Calibri"/>
              </a:rPr>
              <a:t> </a:t>
            </a:r>
            <a:r>
              <a:rPr sz="2750" spc="30" dirty="0">
                <a:latin typeface="Calibri"/>
                <a:cs typeface="Calibri"/>
              </a:rPr>
              <a:t>on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history?</a:t>
            </a:r>
            <a:endParaRPr sz="275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41935" algn="l"/>
              </a:tabLst>
            </a:pPr>
            <a:r>
              <a:rPr sz="2750" spc="-5" dirty="0">
                <a:latin typeface="Calibri"/>
                <a:cs typeface="Calibri"/>
              </a:rPr>
              <a:t>DDX?</a:t>
            </a:r>
            <a:r>
              <a:rPr sz="2750" spc="114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Endometrial</a:t>
            </a:r>
            <a:r>
              <a:rPr sz="2750" spc="170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cancer,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ovarian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cancer,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endometrial</a:t>
            </a:r>
            <a:r>
              <a:rPr sz="2750" spc="170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hyperplasia</a:t>
            </a:r>
            <a:endParaRPr sz="2750">
              <a:latin typeface="Calibri"/>
              <a:cs typeface="Calibri"/>
            </a:endParaRPr>
          </a:p>
          <a:p>
            <a:pPr marL="241300" marR="45085" indent="-229235">
              <a:lnSpc>
                <a:spcPts val="3000"/>
              </a:lnSpc>
              <a:spcBef>
                <a:spcPts val="1105"/>
              </a:spcBef>
              <a:buFont typeface="Arial"/>
              <a:buChar char="•"/>
              <a:tabLst>
                <a:tab pos="241935" algn="l"/>
              </a:tabLst>
            </a:pPr>
            <a:r>
              <a:rPr sz="2750" spc="-15" dirty="0">
                <a:latin typeface="Calibri"/>
                <a:cs typeface="Calibri"/>
              </a:rPr>
              <a:t>Things</a:t>
            </a:r>
            <a:r>
              <a:rPr sz="2750" spc="24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to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check</a:t>
            </a:r>
            <a:r>
              <a:rPr sz="2750" spc="60" dirty="0">
                <a:latin typeface="Calibri"/>
                <a:cs typeface="Calibri"/>
              </a:rPr>
              <a:t> </a:t>
            </a:r>
            <a:r>
              <a:rPr sz="2750" spc="25" dirty="0">
                <a:latin typeface="Calibri"/>
                <a:cs typeface="Calibri"/>
              </a:rPr>
              <a:t>on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physical</a:t>
            </a:r>
            <a:r>
              <a:rPr sz="2750" spc="17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examination?</a:t>
            </a:r>
            <a:r>
              <a:rPr sz="2750" spc="26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Lymph</a:t>
            </a:r>
            <a:r>
              <a:rPr sz="2750" spc="-5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node,</a:t>
            </a:r>
            <a:r>
              <a:rPr sz="2750" spc="19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abdominal </a:t>
            </a:r>
            <a:r>
              <a:rPr sz="2750" spc="-61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masses,</a:t>
            </a:r>
            <a:r>
              <a:rPr sz="2750" spc="17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pelvic</a:t>
            </a:r>
            <a:r>
              <a:rPr sz="2750" spc="14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examination</a:t>
            </a:r>
            <a:endParaRPr sz="2750">
              <a:latin typeface="Calibri"/>
              <a:cs typeface="Calibri"/>
            </a:endParaRPr>
          </a:p>
          <a:p>
            <a:pPr marL="241300" marR="397510" indent="-229235">
              <a:lnSpc>
                <a:spcPts val="3000"/>
              </a:lnSpc>
              <a:spcBef>
                <a:spcPts val="1060"/>
              </a:spcBef>
              <a:buFont typeface="Arial"/>
              <a:buChar char="•"/>
              <a:tabLst>
                <a:tab pos="241935" algn="l"/>
              </a:tabLst>
            </a:pPr>
            <a:r>
              <a:rPr sz="2750" spc="10" dirty="0">
                <a:latin typeface="Calibri"/>
                <a:cs typeface="Calibri"/>
              </a:rPr>
              <a:t>What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ovarian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cancer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do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the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following</a:t>
            </a:r>
            <a:r>
              <a:rPr sz="2750" spc="24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picture?</a:t>
            </a:r>
            <a:r>
              <a:rPr sz="2750" spc="190" dirty="0">
                <a:latin typeface="Calibri"/>
                <a:cs typeface="Calibri"/>
              </a:rPr>
              <a:t> </a:t>
            </a:r>
            <a:r>
              <a:rPr sz="2750" spc="-30" dirty="0">
                <a:latin typeface="Calibri"/>
                <a:cs typeface="Calibri"/>
              </a:rPr>
              <a:t>Sex</a:t>
            </a:r>
            <a:r>
              <a:rPr sz="2750" spc="12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cord</a:t>
            </a:r>
            <a:r>
              <a:rPr sz="2750" spc="-6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stromal </a:t>
            </a:r>
            <a:r>
              <a:rPr sz="2750" spc="-60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tumors.</a:t>
            </a:r>
            <a:endParaRPr sz="2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3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buFont typeface="Arial"/>
              <a:buChar char="•"/>
              <a:tabLst>
                <a:tab pos="241935" algn="l"/>
              </a:tabLst>
            </a:pPr>
            <a:r>
              <a:rPr sz="2750" spc="-10" dirty="0">
                <a:latin typeface="Calibri"/>
                <a:cs typeface="Calibri"/>
              </a:rPr>
              <a:t>And</a:t>
            </a:r>
            <a:r>
              <a:rPr sz="2750" spc="6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thank</a:t>
            </a:r>
            <a:r>
              <a:rPr sz="2750" spc="185" dirty="0">
                <a:latin typeface="Calibri"/>
                <a:cs typeface="Calibri"/>
              </a:rPr>
              <a:t> </a:t>
            </a:r>
            <a:r>
              <a:rPr sz="2750" spc="30" dirty="0">
                <a:latin typeface="Calibri"/>
                <a:cs typeface="Calibri"/>
              </a:rPr>
              <a:t>you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1709046" y="1142434"/>
            <a:ext cx="8773921" cy="1618392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3329940" marR="5080" indent="-2430780">
              <a:lnSpc>
                <a:spcPts val="5860"/>
              </a:lnSpc>
              <a:spcBef>
                <a:spcPts val="820"/>
              </a:spcBef>
            </a:pPr>
            <a:r>
              <a:rPr sz="5400" b="0" spc="-10" dirty="0">
                <a:latin typeface="Calibri Light"/>
                <a:cs typeface="Calibri Light"/>
              </a:rPr>
              <a:t>Obstetric</a:t>
            </a:r>
            <a:r>
              <a:rPr sz="5400" b="0" spc="-105" dirty="0">
                <a:latin typeface="Calibri Light"/>
                <a:cs typeface="Calibri Light"/>
              </a:rPr>
              <a:t> </a:t>
            </a:r>
            <a:r>
              <a:rPr sz="5400" b="0" spc="-10" dirty="0">
                <a:latin typeface="Calibri Light"/>
                <a:cs typeface="Calibri Light"/>
              </a:rPr>
              <a:t>and</a:t>
            </a:r>
            <a:r>
              <a:rPr sz="5400" b="0" spc="-90" dirty="0">
                <a:latin typeface="Calibri Light"/>
                <a:cs typeface="Calibri Light"/>
              </a:rPr>
              <a:t> </a:t>
            </a:r>
            <a:r>
              <a:rPr sz="5400" b="0" spc="5" dirty="0">
                <a:latin typeface="Calibri Light"/>
                <a:cs typeface="Calibri Light"/>
              </a:rPr>
              <a:t>gynecology </a:t>
            </a:r>
            <a:r>
              <a:rPr sz="5400" b="0" spc="-1205" dirty="0">
                <a:latin typeface="Calibri Light"/>
                <a:cs typeface="Calibri Light"/>
              </a:rPr>
              <a:t> </a:t>
            </a:r>
            <a:r>
              <a:rPr sz="5400" b="0" spc="-10" dirty="0">
                <a:latin typeface="Calibri Light"/>
                <a:cs typeface="Calibri Light"/>
              </a:rPr>
              <a:t>group</a:t>
            </a:r>
            <a:r>
              <a:rPr sz="5400" b="0" spc="-55" dirty="0">
                <a:latin typeface="Calibri Light"/>
                <a:cs typeface="Calibri Light"/>
              </a:rPr>
              <a:t> </a:t>
            </a:r>
            <a:r>
              <a:rPr sz="5400" b="0" dirty="0">
                <a:latin typeface="Calibri Light"/>
                <a:cs typeface="Calibri Light"/>
              </a:rPr>
              <a:t>1</a:t>
            </a:r>
            <a:endParaRPr sz="5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83505" y="3491293"/>
            <a:ext cx="2839720" cy="934230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R="3810" algn="ctr">
              <a:lnSpc>
                <a:spcPct val="100000"/>
              </a:lnSpc>
              <a:spcBef>
                <a:spcPts val="825"/>
              </a:spcBef>
            </a:pPr>
            <a:r>
              <a:rPr sz="2400" spc="-25" dirty="0">
                <a:latin typeface="Calibri"/>
                <a:cs typeface="Calibri"/>
              </a:rPr>
              <a:t>23/12/2020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725"/>
              </a:spcBef>
            </a:pPr>
            <a:r>
              <a:rPr sz="2400" spc="10" dirty="0">
                <a:latin typeface="Calibri"/>
                <a:cs typeface="Calibri"/>
              </a:rPr>
              <a:t>Done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by</a:t>
            </a:r>
            <a:r>
              <a:rPr sz="2400" dirty="0">
                <a:latin typeface="Calibri"/>
                <a:cs typeface="Calibri"/>
              </a:rPr>
              <a:t> :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dana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alabadi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7" y="609282"/>
            <a:ext cx="2017395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0" spc="-15" dirty="0">
                <a:latin typeface="Calibri Light"/>
                <a:cs typeface="Calibri Light"/>
              </a:rPr>
              <a:t>Station</a:t>
            </a:r>
            <a:r>
              <a:rPr sz="4400" b="0" spc="-70" dirty="0">
                <a:latin typeface="Calibri Light"/>
                <a:cs typeface="Calibri Light"/>
              </a:rPr>
              <a:t> </a:t>
            </a:r>
            <a:r>
              <a:rPr sz="4400" b="0" spc="15" dirty="0">
                <a:latin typeface="Calibri Light"/>
                <a:cs typeface="Calibri Light"/>
              </a:rPr>
              <a:t>1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582" y="1702288"/>
            <a:ext cx="9929495" cy="355392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129155">
              <a:lnSpc>
                <a:spcPct val="122900"/>
              </a:lnSpc>
              <a:spcBef>
                <a:spcPts val="95"/>
              </a:spcBef>
            </a:pPr>
            <a:r>
              <a:rPr sz="2750" spc="20" dirty="0">
                <a:latin typeface="Calibri"/>
                <a:cs typeface="Calibri"/>
              </a:rPr>
              <a:t>33</a:t>
            </a:r>
            <a:r>
              <a:rPr sz="2750" spc="-1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week</a:t>
            </a:r>
            <a:r>
              <a:rPr sz="2750" spc="14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pregnant</a:t>
            </a:r>
            <a:r>
              <a:rPr sz="2750" spc="17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female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spc="30" dirty="0">
                <a:latin typeface="Calibri"/>
                <a:cs typeface="Calibri"/>
              </a:rPr>
              <a:t>came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with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vaginal</a:t>
            </a:r>
            <a:r>
              <a:rPr sz="2750" spc="16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discharge </a:t>
            </a:r>
            <a:r>
              <a:rPr sz="2750" spc="-605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1-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what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relevent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points</a:t>
            </a:r>
            <a:r>
              <a:rPr sz="2750" spc="165" dirty="0">
                <a:latin typeface="Calibri"/>
                <a:cs typeface="Calibri"/>
              </a:rPr>
              <a:t> </a:t>
            </a:r>
            <a:r>
              <a:rPr sz="2750" spc="30" dirty="0">
                <a:latin typeface="Calibri"/>
                <a:cs typeface="Calibri"/>
              </a:rPr>
              <a:t>on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history</a:t>
            </a:r>
            <a:r>
              <a:rPr sz="2750" spc="75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?</a:t>
            </a:r>
            <a:endParaRPr sz="2750">
              <a:latin typeface="Calibri"/>
              <a:cs typeface="Calibri"/>
            </a:endParaRPr>
          </a:p>
          <a:p>
            <a:pPr marL="384175" indent="-372110">
              <a:lnSpc>
                <a:spcPct val="100000"/>
              </a:lnSpc>
              <a:spcBef>
                <a:spcPts val="755"/>
              </a:spcBef>
              <a:buAutoNum type="arabicPlain" startAt="2"/>
              <a:tabLst>
                <a:tab pos="384810" algn="l"/>
              </a:tabLst>
            </a:pPr>
            <a:r>
              <a:rPr sz="2750" spc="-5" dirty="0">
                <a:latin typeface="Calibri"/>
                <a:cs typeface="Calibri"/>
              </a:rPr>
              <a:t>whats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impotant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points</a:t>
            </a:r>
            <a:r>
              <a:rPr sz="2750" spc="160" dirty="0">
                <a:latin typeface="Calibri"/>
                <a:cs typeface="Calibri"/>
              </a:rPr>
              <a:t> </a:t>
            </a:r>
            <a:r>
              <a:rPr sz="2750" spc="25" dirty="0">
                <a:latin typeface="Calibri"/>
                <a:cs typeface="Calibri"/>
              </a:rPr>
              <a:t>on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examination</a:t>
            </a:r>
            <a:r>
              <a:rPr sz="2750" spc="240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?</a:t>
            </a:r>
            <a:endParaRPr sz="2750">
              <a:latin typeface="Calibri"/>
              <a:cs typeface="Calibri"/>
            </a:endParaRPr>
          </a:p>
          <a:p>
            <a:pPr marL="241300" marR="5080" indent="-229235">
              <a:lnSpc>
                <a:spcPts val="3080"/>
              </a:lnSpc>
              <a:spcBef>
                <a:spcPts val="970"/>
              </a:spcBef>
              <a:buAutoNum type="arabicPlain" startAt="2"/>
              <a:tabLst>
                <a:tab pos="384810" algn="l"/>
              </a:tabLst>
            </a:pPr>
            <a:r>
              <a:rPr sz="2750" spc="-15" dirty="0">
                <a:latin typeface="Calibri"/>
                <a:cs typeface="Calibri"/>
              </a:rPr>
              <a:t>if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750" spc="30" dirty="0">
                <a:latin typeface="Calibri"/>
                <a:cs typeface="Calibri"/>
              </a:rPr>
              <a:t>you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found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spc="30" dirty="0">
                <a:latin typeface="Calibri"/>
                <a:cs typeface="Calibri"/>
              </a:rPr>
              <a:t>on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examination</a:t>
            </a:r>
            <a:r>
              <a:rPr sz="2750" spc="24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pooling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sign</a:t>
            </a:r>
            <a:r>
              <a:rPr sz="2750" spc="16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and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closed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cervix</a:t>
            </a:r>
            <a:r>
              <a:rPr sz="2750" spc="12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what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is </a:t>
            </a:r>
            <a:r>
              <a:rPr sz="2750" spc="-605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your</a:t>
            </a:r>
            <a:r>
              <a:rPr sz="2750" spc="-1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dignosis?</a:t>
            </a:r>
            <a:endParaRPr sz="2750">
              <a:latin typeface="Calibri"/>
              <a:cs typeface="Calibri"/>
            </a:endParaRPr>
          </a:p>
          <a:p>
            <a:pPr marL="12700" marR="5533390">
              <a:lnSpc>
                <a:spcPts val="4050"/>
              </a:lnSpc>
              <a:buAutoNum type="arabicPlain" startAt="2"/>
              <a:tabLst>
                <a:tab pos="384810" algn="l"/>
              </a:tabLst>
            </a:pPr>
            <a:r>
              <a:rPr sz="2750" dirty="0">
                <a:latin typeface="Calibri"/>
                <a:cs typeface="Calibri"/>
              </a:rPr>
              <a:t>what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is</a:t>
            </a:r>
            <a:r>
              <a:rPr sz="2750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your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management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? </a:t>
            </a:r>
            <a:r>
              <a:rPr sz="2750" spc="-605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5-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what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is</a:t>
            </a:r>
            <a:r>
              <a:rPr sz="2750" spc="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the</a:t>
            </a:r>
            <a:r>
              <a:rPr sz="2750" spc="17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complication</a:t>
            </a:r>
            <a:r>
              <a:rPr sz="2750" spc="10" dirty="0">
                <a:latin typeface="Calibri"/>
                <a:cs typeface="Calibri"/>
              </a:rPr>
              <a:t> ?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61521" y="1734893"/>
            <a:ext cx="7409815" cy="3363595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302260" indent="-290195">
              <a:lnSpc>
                <a:spcPct val="100000"/>
              </a:lnSpc>
              <a:spcBef>
                <a:spcPts val="850"/>
              </a:spcBef>
              <a:buSzPct val="96363"/>
              <a:buAutoNum type="arabicPlain"/>
              <a:tabLst>
                <a:tab pos="302895" algn="l"/>
                <a:tab pos="3825240" algn="l"/>
              </a:tabLst>
            </a:pPr>
            <a:r>
              <a:rPr sz="2750" spc="-5" dirty="0">
                <a:solidFill>
                  <a:srgbClr val="00AF50"/>
                </a:solidFill>
                <a:latin typeface="Calibri"/>
                <a:cs typeface="Calibri"/>
              </a:rPr>
              <a:t>onset</a:t>
            </a:r>
            <a:r>
              <a:rPr sz="2750" spc="18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5" dirty="0">
                <a:solidFill>
                  <a:srgbClr val="00AF50"/>
                </a:solidFill>
                <a:latin typeface="Calibri"/>
                <a:cs typeface="Calibri"/>
              </a:rPr>
              <a:t>,</a:t>
            </a:r>
            <a:r>
              <a:rPr sz="2750" spc="4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15" dirty="0">
                <a:solidFill>
                  <a:srgbClr val="00AF50"/>
                </a:solidFill>
                <a:latin typeface="Calibri"/>
                <a:cs typeface="Calibri"/>
              </a:rPr>
              <a:t>amount</a:t>
            </a:r>
            <a:r>
              <a:rPr sz="2750" spc="3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5" dirty="0">
                <a:solidFill>
                  <a:srgbClr val="00AF50"/>
                </a:solidFill>
                <a:latin typeface="Calibri"/>
                <a:cs typeface="Calibri"/>
              </a:rPr>
              <a:t>,</a:t>
            </a:r>
            <a:r>
              <a:rPr sz="2750" spc="3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15" dirty="0">
                <a:solidFill>
                  <a:srgbClr val="00AF50"/>
                </a:solidFill>
                <a:latin typeface="Calibri"/>
                <a:cs typeface="Calibri"/>
              </a:rPr>
              <a:t>coulor	</a:t>
            </a:r>
            <a:r>
              <a:rPr sz="2750" spc="5" dirty="0">
                <a:solidFill>
                  <a:srgbClr val="00AF50"/>
                </a:solidFill>
                <a:latin typeface="Calibri"/>
                <a:cs typeface="Calibri"/>
              </a:rPr>
              <a:t>,</a:t>
            </a:r>
            <a:r>
              <a:rPr sz="2750" dirty="0">
                <a:solidFill>
                  <a:srgbClr val="00AF50"/>
                </a:solidFill>
                <a:latin typeface="Calibri"/>
                <a:cs typeface="Calibri"/>
              </a:rPr>
              <a:t> bloody</a:t>
            </a:r>
            <a:endParaRPr sz="2750">
              <a:latin typeface="Calibri"/>
              <a:cs typeface="Calibri"/>
            </a:endParaRPr>
          </a:p>
          <a:p>
            <a:pPr marL="241300" marR="5080" indent="-228600">
              <a:lnSpc>
                <a:spcPts val="3000"/>
              </a:lnSpc>
              <a:spcBef>
                <a:spcPts val="1105"/>
              </a:spcBef>
              <a:buSzPct val="96363"/>
              <a:buAutoNum type="arabicPlain"/>
              <a:tabLst>
                <a:tab pos="384810" algn="l"/>
              </a:tabLst>
            </a:pPr>
            <a:r>
              <a:rPr sz="2750" spc="5" dirty="0">
                <a:solidFill>
                  <a:srgbClr val="00AF50"/>
                </a:solidFill>
                <a:latin typeface="Calibri"/>
                <a:cs typeface="Calibri"/>
              </a:rPr>
              <a:t>cervix</a:t>
            </a:r>
            <a:r>
              <a:rPr sz="2750" spc="114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00AF50"/>
                </a:solidFill>
                <a:latin typeface="Calibri"/>
                <a:cs typeface="Calibri"/>
              </a:rPr>
              <a:t>(open</a:t>
            </a:r>
            <a:r>
              <a:rPr sz="2750" spc="9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25" dirty="0">
                <a:solidFill>
                  <a:srgbClr val="00AF50"/>
                </a:solidFill>
                <a:latin typeface="Calibri"/>
                <a:cs typeface="Calibri"/>
              </a:rPr>
              <a:t>or</a:t>
            </a:r>
            <a:r>
              <a:rPr sz="2750" spc="-1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00AF50"/>
                </a:solidFill>
                <a:latin typeface="Calibri"/>
                <a:cs typeface="Calibri"/>
              </a:rPr>
              <a:t>closed</a:t>
            </a:r>
            <a:r>
              <a:rPr sz="2750" spc="16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5" dirty="0">
                <a:solidFill>
                  <a:srgbClr val="00AF50"/>
                </a:solidFill>
                <a:latin typeface="Calibri"/>
                <a:cs typeface="Calibri"/>
              </a:rPr>
              <a:t>)</a:t>
            </a:r>
            <a:r>
              <a:rPr sz="2750" spc="-4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-5" dirty="0">
                <a:solidFill>
                  <a:srgbClr val="00AF50"/>
                </a:solidFill>
                <a:latin typeface="Calibri"/>
                <a:cs typeface="Calibri"/>
              </a:rPr>
              <a:t>pooling</a:t>
            </a:r>
            <a:r>
              <a:rPr sz="2750" spc="16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-20" dirty="0">
                <a:solidFill>
                  <a:srgbClr val="00AF50"/>
                </a:solidFill>
                <a:latin typeface="Calibri"/>
                <a:cs typeface="Calibri"/>
              </a:rPr>
              <a:t>sign</a:t>
            </a:r>
            <a:r>
              <a:rPr sz="2750" spc="16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25" dirty="0">
                <a:solidFill>
                  <a:srgbClr val="00AF50"/>
                </a:solidFill>
                <a:latin typeface="Calibri"/>
                <a:cs typeface="Calibri"/>
              </a:rPr>
              <a:t>on</a:t>
            </a:r>
            <a:r>
              <a:rPr sz="2750" spc="1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-5" dirty="0">
                <a:solidFill>
                  <a:srgbClr val="00AF50"/>
                </a:solidFill>
                <a:latin typeface="Calibri"/>
                <a:cs typeface="Calibri"/>
              </a:rPr>
              <a:t>posterior </a:t>
            </a:r>
            <a:r>
              <a:rPr sz="2750" spc="-60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00AF50"/>
                </a:solidFill>
                <a:latin typeface="Calibri"/>
                <a:cs typeface="Calibri"/>
              </a:rPr>
              <a:t>fornix</a:t>
            </a:r>
            <a:endParaRPr sz="2750">
              <a:latin typeface="Calibri"/>
              <a:cs typeface="Calibri"/>
            </a:endParaRPr>
          </a:p>
          <a:p>
            <a:pPr marL="384175" indent="-372110">
              <a:lnSpc>
                <a:spcPct val="100000"/>
              </a:lnSpc>
              <a:spcBef>
                <a:spcPts val="710"/>
              </a:spcBef>
              <a:buSzPct val="96363"/>
              <a:buAutoNum type="arabicPlain"/>
              <a:tabLst>
                <a:tab pos="384810" algn="l"/>
              </a:tabLst>
            </a:pPr>
            <a:r>
              <a:rPr sz="2750" dirty="0">
                <a:solidFill>
                  <a:srgbClr val="00AF50"/>
                </a:solidFill>
                <a:latin typeface="Calibri"/>
                <a:cs typeface="Calibri"/>
              </a:rPr>
              <a:t>premature</a:t>
            </a:r>
            <a:r>
              <a:rPr sz="2750" spc="8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00AF50"/>
                </a:solidFill>
                <a:latin typeface="Calibri"/>
                <a:cs typeface="Calibri"/>
              </a:rPr>
              <a:t>rupture</a:t>
            </a:r>
            <a:r>
              <a:rPr sz="2750" spc="16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25" dirty="0">
                <a:solidFill>
                  <a:srgbClr val="00AF50"/>
                </a:solidFill>
                <a:latin typeface="Calibri"/>
                <a:cs typeface="Calibri"/>
              </a:rPr>
              <a:t>of</a:t>
            </a:r>
            <a:r>
              <a:rPr sz="2750" spc="-5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00AF50"/>
                </a:solidFill>
                <a:latin typeface="Calibri"/>
                <a:cs typeface="Calibri"/>
              </a:rPr>
              <a:t>membrane</a:t>
            </a:r>
            <a:endParaRPr sz="2750">
              <a:latin typeface="Calibri"/>
              <a:cs typeface="Calibri"/>
            </a:endParaRPr>
          </a:p>
          <a:p>
            <a:pPr marL="241300" marR="589915" indent="-228600">
              <a:lnSpc>
                <a:spcPts val="3010"/>
              </a:lnSpc>
              <a:spcBef>
                <a:spcPts val="1095"/>
              </a:spcBef>
              <a:buSzPct val="96363"/>
              <a:buAutoNum type="arabicPlain"/>
              <a:tabLst>
                <a:tab pos="384810" algn="l"/>
              </a:tabLst>
            </a:pPr>
            <a:r>
              <a:rPr sz="2750" dirty="0">
                <a:solidFill>
                  <a:srgbClr val="00AF50"/>
                </a:solidFill>
                <a:latin typeface="Calibri"/>
                <a:cs typeface="Calibri"/>
              </a:rPr>
              <a:t>admition</a:t>
            </a:r>
            <a:r>
              <a:rPr sz="2750" spc="18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5" dirty="0">
                <a:solidFill>
                  <a:srgbClr val="00AF50"/>
                </a:solidFill>
                <a:latin typeface="Calibri"/>
                <a:cs typeface="Calibri"/>
              </a:rPr>
              <a:t>,</a:t>
            </a:r>
            <a:r>
              <a:rPr sz="2750" spc="-4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-15" dirty="0">
                <a:solidFill>
                  <a:srgbClr val="00AF50"/>
                </a:solidFill>
                <a:latin typeface="Calibri"/>
                <a:cs typeface="Calibri"/>
              </a:rPr>
              <a:t>prophylaxis</a:t>
            </a:r>
            <a:r>
              <a:rPr sz="2750" spc="30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-15" dirty="0">
                <a:solidFill>
                  <a:srgbClr val="00AF50"/>
                </a:solidFill>
                <a:latin typeface="Calibri"/>
                <a:cs typeface="Calibri"/>
              </a:rPr>
              <a:t>antibiotic</a:t>
            </a:r>
            <a:r>
              <a:rPr sz="2750" spc="22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5" dirty="0">
                <a:solidFill>
                  <a:srgbClr val="00AF50"/>
                </a:solidFill>
                <a:latin typeface="Calibri"/>
                <a:cs typeface="Calibri"/>
              </a:rPr>
              <a:t>,</a:t>
            </a:r>
            <a:r>
              <a:rPr sz="2750" spc="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-15" dirty="0">
                <a:solidFill>
                  <a:srgbClr val="00AF50"/>
                </a:solidFill>
                <a:latin typeface="Calibri"/>
                <a:cs typeface="Calibri"/>
              </a:rPr>
              <a:t>hydration</a:t>
            </a:r>
            <a:r>
              <a:rPr sz="2750" spc="9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5" dirty="0">
                <a:solidFill>
                  <a:srgbClr val="00AF50"/>
                </a:solidFill>
                <a:latin typeface="Calibri"/>
                <a:cs typeface="Calibri"/>
              </a:rPr>
              <a:t>, </a:t>
            </a:r>
            <a:r>
              <a:rPr sz="2750" spc="-6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00AF50"/>
                </a:solidFill>
                <a:latin typeface="Calibri"/>
                <a:cs typeface="Calibri"/>
              </a:rPr>
              <a:t>dexamethazone</a:t>
            </a:r>
            <a:r>
              <a:rPr sz="2750" spc="23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5" dirty="0">
                <a:solidFill>
                  <a:srgbClr val="00AF50"/>
                </a:solidFill>
                <a:latin typeface="Calibri"/>
                <a:cs typeface="Calibri"/>
              </a:rPr>
              <a:t>,</a:t>
            </a:r>
            <a:r>
              <a:rPr sz="2750" spc="3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5" dirty="0">
                <a:solidFill>
                  <a:srgbClr val="00AF50"/>
                </a:solidFill>
                <a:latin typeface="Calibri"/>
                <a:cs typeface="Calibri"/>
              </a:rPr>
              <a:t>ctg</a:t>
            </a:r>
            <a:endParaRPr sz="2750">
              <a:latin typeface="Calibri"/>
              <a:cs typeface="Calibri"/>
            </a:endParaRPr>
          </a:p>
          <a:p>
            <a:pPr marL="384175" indent="-372110">
              <a:lnSpc>
                <a:spcPct val="100000"/>
              </a:lnSpc>
              <a:spcBef>
                <a:spcPts val="700"/>
              </a:spcBef>
              <a:buSzPct val="96363"/>
              <a:buAutoNum type="arabicPlain"/>
              <a:tabLst>
                <a:tab pos="384810" algn="l"/>
              </a:tabLst>
            </a:pPr>
            <a:r>
              <a:rPr sz="2750" dirty="0">
                <a:solidFill>
                  <a:srgbClr val="00AF50"/>
                </a:solidFill>
                <a:latin typeface="Calibri"/>
                <a:cs typeface="Calibri"/>
              </a:rPr>
              <a:t>chorioaminionitis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6567" y="161236"/>
            <a:ext cx="2689860" cy="936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000" b="0" spc="50" dirty="0">
                <a:latin typeface="Calibri Light"/>
                <a:cs typeface="Calibri Light"/>
              </a:rPr>
              <a:t>S</a:t>
            </a:r>
            <a:r>
              <a:rPr sz="6000" b="0" spc="-25" dirty="0">
                <a:latin typeface="Calibri Light"/>
                <a:cs typeface="Calibri Light"/>
              </a:rPr>
              <a:t>t</a:t>
            </a:r>
            <a:r>
              <a:rPr sz="6000" b="0" spc="-125" dirty="0">
                <a:latin typeface="Calibri Light"/>
                <a:cs typeface="Calibri Light"/>
              </a:rPr>
              <a:t>a</a:t>
            </a:r>
            <a:r>
              <a:rPr sz="6000" b="0" spc="-25" dirty="0">
                <a:latin typeface="Calibri Light"/>
                <a:cs typeface="Calibri Light"/>
              </a:rPr>
              <a:t>t</a:t>
            </a:r>
            <a:r>
              <a:rPr sz="6000" b="0" spc="15" dirty="0">
                <a:latin typeface="Calibri Light"/>
                <a:cs typeface="Calibri Light"/>
              </a:rPr>
              <a:t>i</a:t>
            </a:r>
            <a:r>
              <a:rPr sz="6000" b="0" spc="-60" dirty="0">
                <a:latin typeface="Calibri Light"/>
                <a:cs typeface="Calibri Light"/>
              </a:rPr>
              <a:t>o</a:t>
            </a:r>
            <a:r>
              <a:rPr sz="6000" b="0" dirty="0">
                <a:latin typeface="Calibri Light"/>
                <a:cs typeface="Calibri Light"/>
              </a:rPr>
              <a:t>n</a:t>
            </a:r>
            <a:r>
              <a:rPr sz="6000" b="0" spc="-345" dirty="0">
                <a:latin typeface="Calibri Light"/>
                <a:cs typeface="Calibri Light"/>
              </a:rPr>
              <a:t> </a:t>
            </a:r>
            <a:r>
              <a:rPr sz="6000" b="0" dirty="0">
                <a:latin typeface="Calibri Light"/>
                <a:cs typeface="Calibri Light"/>
              </a:rPr>
              <a:t>5</a:t>
            </a:r>
            <a:endParaRPr sz="60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1780" y="1050293"/>
            <a:ext cx="5932805" cy="86972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25400" marR="17780">
              <a:lnSpc>
                <a:spcPct val="102400"/>
              </a:lnSpc>
              <a:spcBef>
                <a:spcPts val="50"/>
              </a:spcBef>
            </a:pPr>
            <a:r>
              <a:rPr sz="2750" b="1" spc="20" dirty="0">
                <a:latin typeface="Calibri"/>
                <a:cs typeface="Calibri"/>
              </a:rPr>
              <a:t>35</a:t>
            </a:r>
            <a:r>
              <a:rPr sz="2750" b="1" spc="-15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year</a:t>
            </a:r>
            <a:r>
              <a:rPr sz="2750" b="1" spc="30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old</a:t>
            </a:r>
            <a:r>
              <a:rPr sz="2750" b="1" spc="50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female</a:t>
            </a:r>
            <a:r>
              <a:rPr sz="2750" b="1" spc="65" dirty="0">
                <a:latin typeface="Calibri"/>
                <a:cs typeface="Calibri"/>
              </a:rPr>
              <a:t> </a:t>
            </a:r>
            <a:r>
              <a:rPr sz="2750" b="1" spc="25" dirty="0">
                <a:latin typeface="Calibri"/>
                <a:cs typeface="Calibri"/>
              </a:rPr>
              <a:t>G4P3</a:t>
            </a:r>
            <a:r>
              <a:rPr sz="2750" b="1" spc="-10" dirty="0">
                <a:latin typeface="Calibri"/>
                <a:cs typeface="Calibri"/>
              </a:rPr>
              <a:t> </a:t>
            </a:r>
            <a:r>
              <a:rPr sz="2750" b="1" spc="-5" dirty="0">
                <a:latin typeface="Calibri"/>
                <a:cs typeface="Calibri"/>
              </a:rPr>
              <a:t>came</a:t>
            </a:r>
            <a:r>
              <a:rPr sz="2750" b="1" spc="135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to</a:t>
            </a:r>
            <a:r>
              <a:rPr sz="2750" b="1" spc="-25" dirty="0">
                <a:latin typeface="Calibri"/>
                <a:cs typeface="Calibri"/>
              </a:rPr>
              <a:t> </a:t>
            </a:r>
            <a:r>
              <a:rPr sz="2750" b="1" spc="25" dirty="0">
                <a:latin typeface="Calibri"/>
                <a:cs typeface="Calibri"/>
              </a:rPr>
              <a:t>you</a:t>
            </a:r>
            <a:r>
              <a:rPr sz="2750" b="1" spc="-20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as </a:t>
            </a:r>
            <a:r>
              <a:rPr sz="2750" b="1" spc="-605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regular</a:t>
            </a:r>
            <a:r>
              <a:rPr sz="2750" b="1" spc="35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visit</a:t>
            </a:r>
            <a:r>
              <a:rPr sz="2750" b="1" spc="-15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on</a:t>
            </a:r>
            <a:r>
              <a:rPr sz="2750" b="1" spc="65" dirty="0">
                <a:latin typeface="Calibri"/>
                <a:cs typeface="Calibri"/>
              </a:rPr>
              <a:t> </a:t>
            </a:r>
            <a:r>
              <a:rPr sz="2750" b="1" spc="30" dirty="0">
                <a:latin typeface="Calibri"/>
                <a:cs typeface="Calibri"/>
              </a:rPr>
              <a:t>18</a:t>
            </a:r>
            <a:r>
              <a:rPr sz="2775" b="1" spc="44" baseline="24024" dirty="0">
                <a:latin typeface="Calibri"/>
                <a:cs typeface="Calibri"/>
              </a:rPr>
              <a:t>th</a:t>
            </a:r>
            <a:r>
              <a:rPr sz="2775" b="1" spc="217" baseline="24024" dirty="0">
                <a:latin typeface="Calibri"/>
                <a:cs typeface="Calibri"/>
              </a:rPr>
              <a:t> </a:t>
            </a:r>
            <a:r>
              <a:rPr sz="2750" b="1" spc="30" dirty="0">
                <a:latin typeface="Calibri"/>
                <a:cs typeface="Calibri"/>
              </a:rPr>
              <a:t>week</a:t>
            </a:r>
            <a:r>
              <a:rPr sz="2750" b="1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of</a:t>
            </a:r>
            <a:r>
              <a:rPr sz="2750" b="1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gestation.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6384" y="2328862"/>
            <a:ext cx="7510145" cy="4288482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450850" marR="1460500" indent="-400685">
              <a:lnSpc>
                <a:spcPct val="102400"/>
              </a:lnSpc>
              <a:spcBef>
                <a:spcPts val="45"/>
              </a:spcBef>
              <a:buAutoNum type="arabicPlain"/>
              <a:tabLst>
                <a:tab pos="422909" algn="l"/>
              </a:tabLst>
            </a:pPr>
            <a:r>
              <a:rPr sz="2750" b="1" spc="15" dirty="0">
                <a:latin typeface="Calibri"/>
                <a:cs typeface="Calibri"/>
              </a:rPr>
              <a:t>What</a:t>
            </a:r>
            <a:r>
              <a:rPr sz="2750" b="1" spc="-20" dirty="0">
                <a:latin typeface="Calibri"/>
                <a:cs typeface="Calibri"/>
              </a:rPr>
              <a:t> </a:t>
            </a:r>
            <a:r>
              <a:rPr sz="2750" b="1" spc="5" dirty="0">
                <a:latin typeface="Calibri"/>
                <a:cs typeface="Calibri"/>
              </a:rPr>
              <a:t>is</a:t>
            </a:r>
            <a:r>
              <a:rPr sz="2750" b="1" spc="50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the</a:t>
            </a:r>
            <a:r>
              <a:rPr sz="2750" b="1" spc="-5" dirty="0">
                <a:latin typeface="Calibri"/>
                <a:cs typeface="Calibri"/>
              </a:rPr>
              <a:t> </a:t>
            </a:r>
            <a:r>
              <a:rPr sz="2750" b="1" spc="5" dirty="0">
                <a:latin typeface="Calibri"/>
                <a:cs typeface="Calibri"/>
              </a:rPr>
              <a:t>relevant</a:t>
            </a:r>
            <a:r>
              <a:rPr sz="2750" b="1" spc="50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history</a:t>
            </a:r>
            <a:r>
              <a:rPr sz="2750" b="1" spc="-5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about</a:t>
            </a:r>
            <a:r>
              <a:rPr sz="2750" b="1" spc="50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the </a:t>
            </a:r>
            <a:r>
              <a:rPr sz="2750" b="1" spc="-605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previous</a:t>
            </a:r>
            <a:r>
              <a:rPr sz="2750" b="1" spc="-10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pregnancies</a:t>
            </a:r>
            <a:r>
              <a:rPr sz="2750" b="1" spc="55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?</a:t>
            </a:r>
            <a:r>
              <a:rPr sz="2750" b="1" spc="30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(Mention</a:t>
            </a:r>
            <a:r>
              <a:rPr sz="2750" b="1" spc="-15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3)</a:t>
            </a:r>
            <a:endParaRPr sz="2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Calibri"/>
              <a:buAutoNum type="arabicPlain"/>
            </a:pPr>
            <a:endParaRPr sz="2750">
              <a:latin typeface="Calibri"/>
              <a:cs typeface="Calibri"/>
            </a:endParaRPr>
          </a:p>
          <a:p>
            <a:pPr marL="450850" marR="1460500" indent="-400685">
              <a:lnSpc>
                <a:spcPct val="102400"/>
              </a:lnSpc>
              <a:buAutoNum type="arabicPlain"/>
              <a:tabLst>
                <a:tab pos="422909" algn="l"/>
              </a:tabLst>
            </a:pPr>
            <a:r>
              <a:rPr sz="2750" b="1" spc="15" dirty="0">
                <a:latin typeface="Calibri"/>
                <a:cs typeface="Calibri"/>
              </a:rPr>
              <a:t>What</a:t>
            </a:r>
            <a:r>
              <a:rPr sz="2750" b="1" spc="-20" dirty="0">
                <a:latin typeface="Calibri"/>
                <a:cs typeface="Calibri"/>
              </a:rPr>
              <a:t> </a:t>
            </a:r>
            <a:r>
              <a:rPr sz="2750" b="1" spc="5" dirty="0">
                <a:latin typeface="Calibri"/>
                <a:cs typeface="Calibri"/>
              </a:rPr>
              <a:t>is</a:t>
            </a:r>
            <a:r>
              <a:rPr sz="2750" b="1" spc="50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the</a:t>
            </a:r>
            <a:r>
              <a:rPr sz="2750" b="1" spc="-5" dirty="0">
                <a:latin typeface="Calibri"/>
                <a:cs typeface="Calibri"/>
              </a:rPr>
              <a:t> </a:t>
            </a:r>
            <a:r>
              <a:rPr sz="2750" b="1" spc="5" dirty="0">
                <a:latin typeface="Calibri"/>
                <a:cs typeface="Calibri"/>
              </a:rPr>
              <a:t>relevant</a:t>
            </a:r>
            <a:r>
              <a:rPr sz="2750" b="1" spc="50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history</a:t>
            </a:r>
            <a:r>
              <a:rPr sz="2750" b="1" spc="-5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about</a:t>
            </a:r>
            <a:r>
              <a:rPr sz="2750" b="1" spc="50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the </a:t>
            </a:r>
            <a:r>
              <a:rPr sz="2750" b="1" spc="-605" dirty="0">
                <a:latin typeface="Calibri"/>
                <a:cs typeface="Calibri"/>
              </a:rPr>
              <a:t> </a:t>
            </a:r>
            <a:r>
              <a:rPr sz="2750" b="1" spc="5" dirty="0">
                <a:latin typeface="Calibri"/>
                <a:cs typeface="Calibri"/>
              </a:rPr>
              <a:t>current</a:t>
            </a:r>
            <a:r>
              <a:rPr sz="2750" b="1" spc="60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pregnancy?</a:t>
            </a:r>
            <a:r>
              <a:rPr sz="2750" b="1" spc="35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(Mention</a:t>
            </a:r>
            <a:r>
              <a:rPr sz="2750" b="1" spc="55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2)</a:t>
            </a:r>
            <a:endParaRPr sz="2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Calibri"/>
              <a:buAutoNum type="arabicPlain"/>
            </a:pPr>
            <a:endParaRPr sz="2750">
              <a:latin typeface="Calibri"/>
              <a:cs typeface="Calibri"/>
            </a:endParaRPr>
          </a:p>
          <a:p>
            <a:pPr marL="422275" indent="-372110">
              <a:lnSpc>
                <a:spcPct val="100000"/>
              </a:lnSpc>
              <a:spcBef>
                <a:spcPts val="5"/>
              </a:spcBef>
              <a:buAutoNum type="arabicPlain"/>
              <a:tabLst>
                <a:tab pos="422909" algn="l"/>
              </a:tabLst>
            </a:pPr>
            <a:r>
              <a:rPr sz="2750" b="1" spc="15" dirty="0">
                <a:latin typeface="Calibri"/>
                <a:cs typeface="Calibri"/>
              </a:rPr>
              <a:t>What</a:t>
            </a:r>
            <a:r>
              <a:rPr sz="2750" b="1" spc="-25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is</a:t>
            </a:r>
            <a:r>
              <a:rPr sz="2750" b="1" spc="50" dirty="0">
                <a:latin typeface="Calibri"/>
                <a:cs typeface="Calibri"/>
              </a:rPr>
              <a:t> </a:t>
            </a:r>
            <a:r>
              <a:rPr sz="2750" b="1" spc="20" dirty="0">
                <a:latin typeface="Calibri"/>
                <a:cs typeface="Calibri"/>
              </a:rPr>
              <a:t>your</a:t>
            </a:r>
            <a:r>
              <a:rPr sz="2750" b="1" spc="-45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next</a:t>
            </a:r>
            <a:r>
              <a:rPr sz="2750" b="1" spc="45" dirty="0">
                <a:latin typeface="Calibri"/>
                <a:cs typeface="Calibri"/>
              </a:rPr>
              <a:t> </a:t>
            </a:r>
            <a:r>
              <a:rPr sz="2750" b="1" spc="20" dirty="0">
                <a:latin typeface="Calibri"/>
                <a:cs typeface="Calibri"/>
              </a:rPr>
              <a:t>step?</a:t>
            </a:r>
            <a:endParaRPr sz="2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Calibri"/>
              <a:buAutoNum type="arabicPlain"/>
            </a:pPr>
            <a:endParaRPr sz="2750">
              <a:latin typeface="Calibri"/>
              <a:cs typeface="Calibri"/>
            </a:endParaRPr>
          </a:p>
          <a:p>
            <a:pPr marL="374650" marR="43180" indent="-324485">
              <a:lnSpc>
                <a:spcPct val="102400"/>
              </a:lnSpc>
              <a:buFont typeface="Calibri"/>
              <a:buAutoNum type="arabicPlain"/>
              <a:tabLst>
                <a:tab pos="422909" algn="l"/>
              </a:tabLst>
            </a:pPr>
            <a:r>
              <a:rPr dirty="0"/>
              <a:t>	</a:t>
            </a:r>
            <a:r>
              <a:rPr sz="2750" b="1" spc="10" dirty="0">
                <a:latin typeface="Calibri"/>
                <a:cs typeface="Calibri"/>
              </a:rPr>
              <a:t>If </a:t>
            </a:r>
            <a:r>
              <a:rPr sz="2750" b="1" spc="15" dirty="0">
                <a:latin typeface="Calibri"/>
                <a:cs typeface="Calibri"/>
              </a:rPr>
              <a:t>she </a:t>
            </a:r>
            <a:r>
              <a:rPr sz="2750" b="1" spc="-5" dirty="0">
                <a:latin typeface="Calibri"/>
                <a:cs typeface="Calibri"/>
              </a:rPr>
              <a:t>came at </a:t>
            </a:r>
            <a:r>
              <a:rPr sz="2750" b="1" spc="20" dirty="0">
                <a:latin typeface="Calibri"/>
                <a:cs typeface="Calibri"/>
              </a:rPr>
              <a:t>22</a:t>
            </a:r>
            <a:r>
              <a:rPr sz="2775" b="1" spc="30" baseline="25525" dirty="0">
                <a:latin typeface="Calibri"/>
                <a:cs typeface="Calibri"/>
              </a:rPr>
              <a:t>nd</a:t>
            </a:r>
            <a:r>
              <a:rPr sz="2775" b="1" spc="37" baseline="25525" dirty="0">
                <a:latin typeface="Calibri"/>
                <a:cs typeface="Calibri"/>
              </a:rPr>
              <a:t> </a:t>
            </a:r>
            <a:r>
              <a:rPr sz="2750" b="1" spc="25" dirty="0">
                <a:latin typeface="Calibri"/>
                <a:cs typeface="Calibri"/>
              </a:rPr>
              <a:t>week, </a:t>
            </a:r>
            <a:r>
              <a:rPr sz="2750" b="1" spc="5" dirty="0">
                <a:latin typeface="Calibri"/>
                <a:cs typeface="Calibri"/>
              </a:rPr>
              <a:t>and </a:t>
            </a:r>
            <a:r>
              <a:rPr sz="2750" b="1" spc="15" dirty="0">
                <a:latin typeface="Calibri"/>
                <a:cs typeface="Calibri"/>
              </a:rPr>
              <a:t>the </a:t>
            </a:r>
            <a:r>
              <a:rPr sz="2750" b="1" spc="10" dirty="0">
                <a:latin typeface="Calibri"/>
                <a:cs typeface="Calibri"/>
              </a:rPr>
              <a:t>antibody </a:t>
            </a:r>
            <a:r>
              <a:rPr sz="2750" b="1" spc="15" dirty="0">
                <a:latin typeface="Calibri"/>
                <a:cs typeface="Calibri"/>
              </a:rPr>
              <a:t>titer </a:t>
            </a:r>
            <a:r>
              <a:rPr sz="2750" b="1" spc="-610" dirty="0">
                <a:latin typeface="Calibri"/>
                <a:cs typeface="Calibri"/>
              </a:rPr>
              <a:t> </a:t>
            </a:r>
            <a:r>
              <a:rPr sz="2750" b="1" spc="5" dirty="0">
                <a:latin typeface="Calibri"/>
                <a:cs typeface="Calibri"/>
              </a:rPr>
              <a:t>is</a:t>
            </a:r>
            <a:r>
              <a:rPr sz="2750" b="1" spc="-25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1:64</a:t>
            </a:r>
            <a:r>
              <a:rPr sz="2750" b="1" spc="60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what</a:t>
            </a:r>
            <a:r>
              <a:rPr sz="2750" b="1" spc="55" dirty="0">
                <a:latin typeface="Calibri"/>
                <a:cs typeface="Calibri"/>
              </a:rPr>
              <a:t> </a:t>
            </a:r>
            <a:r>
              <a:rPr sz="2750" b="1" spc="5" dirty="0">
                <a:latin typeface="Calibri"/>
                <a:cs typeface="Calibri"/>
              </a:rPr>
              <a:t>is</a:t>
            </a:r>
            <a:r>
              <a:rPr sz="2750" b="1" spc="-25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the</a:t>
            </a:r>
            <a:r>
              <a:rPr sz="2750" b="1" spc="70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next</a:t>
            </a:r>
            <a:r>
              <a:rPr sz="2750" b="1" spc="55" dirty="0">
                <a:latin typeface="Calibri"/>
                <a:cs typeface="Calibri"/>
              </a:rPr>
              <a:t> </a:t>
            </a:r>
            <a:r>
              <a:rPr sz="2750" b="1" spc="20" dirty="0">
                <a:latin typeface="Calibri"/>
                <a:cs typeface="Calibri"/>
              </a:rPr>
              <a:t>step?</a:t>
            </a:r>
            <a:endParaRPr sz="2750"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7711192" y="3816350"/>
          <a:ext cx="3773170" cy="1280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86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6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marL="669925" marR="210820" indent="-438784">
                        <a:lnSpc>
                          <a:spcPct val="100800"/>
                        </a:lnSpc>
                        <a:spcBef>
                          <a:spcPts val="23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1800" b="1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ban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800" b="1" spc="-10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bl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  group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6096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b="1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A+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774700" marR="175895" indent="-581660">
                        <a:lnSpc>
                          <a:spcPct val="100899"/>
                        </a:lnSpc>
                        <a:spcBef>
                          <a:spcPts val="240"/>
                        </a:spcBef>
                      </a:pPr>
                      <a:r>
                        <a:rPr sz="1800" spc="5" dirty="0">
                          <a:latin typeface="Calibri"/>
                          <a:cs typeface="Calibri"/>
                        </a:rPr>
                        <a:t>Indirect</a:t>
                      </a:r>
                      <a:r>
                        <a:rPr sz="1800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coombs </a:t>
                      </a:r>
                      <a:r>
                        <a:rPr sz="1800" spc="-3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test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800" spc="5" dirty="0">
                          <a:latin typeface="Calibri"/>
                          <a:cs typeface="Calibri"/>
                        </a:rPr>
                        <a:t>Positive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6" name="object 6"/>
          <p:cNvGrpSpPr/>
          <p:nvPr/>
        </p:nvGrpSpPr>
        <p:grpSpPr>
          <a:xfrm>
            <a:off x="7217918" y="474214"/>
            <a:ext cx="4974591" cy="2955290"/>
            <a:chOff x="7217912" y="474214"/>
            <a:chExt cx="4974590" cy="295529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17912" y="474214"/>
              <a:ext cx="4193036" cy="295478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48999" y="628586"/>
              <a:ext cx="671512" cy="53816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391899" y="628586"/>
              <a:ext cx="800100" cy="538162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1203943" y="698187"/>
            <a:ext cx="91694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1.5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MOM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0991855" y="1390586"/>
            <a:ext cx="1200151" cy="538480"/>
            <a:chOff x="10991850" y="1390586"/>
            <a:chExt cx="1200150" cy="538480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991850" y="1390586"/>
              <a:ext cx="728662" cy="53816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449050" y="1390586"/>
              <a:ext cx="742950" cy="538162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11145267" y="1462346"/>
            <a:ext cx="103124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0.75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MOM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9685403" y="1131950"/>
            <a:ext cx="1079500" cy="1250950"/>
            <a:chOff x="9685401" y="1131950"/>
            <a:chExt cx="1079500" cy="1250950"/>
          </a:xfrm>
        </p:grpSpPr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685401" y="2265425"/>
              <a:ext cx="107950" cy="11747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228326" y="1446275"/>
              <a:ext cx="107950" cy="11747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666476" y="1131950"/>
              <a:ext cx="98425" cy="127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9163" y="307593"/>
            <a:ext cx="2016760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0" spc="-15" dirty="0">
                <a:latin typeface="Calibri Light"/>
                <a:cs typeface="Calibri Light"/>
              </a:rPr>
              <a:t>Station</a:t>
            </a:r>
            <a:r>
              <a:rPr sz="4400" b="0" spc="-75" dirty="0">
                <a:latin typeface="Calibri Light"/>
                <a:cs typeface="Calibri Light"/>
              </a:rPr>
              <a:t> </a:t>
            </a:r>
            <a:r>
              <a:rPr sz="4400" b="0" spc="15" dirty="0">
                <a:latin typeface="Calibri Light"/>
                <a:cs typeface="Calibri Light"/>
              </a:rPr>
              <a:t>2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9165" y="2474599"/>
            <a:ext cx="8956675" cy="246388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41300" marR="4632960" indent="-229235" algn="just">
              <a:lnSpc>
                <a:spcPct val="92200"/>
              </a:lnSpc>
              <a:spcBef>
                <a:spcPts val="385"/>
              </a:spcBef>
            </a:pPr>
            <a:r>
              <a:rPr sz="2750" spc="20" dirty="0">
                <a:latin typeface="Calibri"/>
                <a:cs typeface="Calibri"/>
              </a:rPr>
              <a:t>50 </a:t>
            </a:r>
            <a:r>
              <a:rPr sz="2750" spc="10" dirty="0">
                <a:latin typeface="Calibri"/>
                <a:cs typeface="Calibri"/>
              </a:rPr>
              <a:t>year old </a:t>
            </a:r>
            <a:r>
              <a:rPr sz="2750" spc="-10" dirty="0">
                <a:latin typeface="Calibri"/>
                <a:cs typeface="Calibri"/>
              </a:rPr>
              <a:t>patient </a:t>
            </a:r>
            <a:r>
              <a:rPr sz="2750" spc="30" dirty="0">
                <a:latin typeface="Calibri"/>
                <a:cs typeface="Calibri"/>
              </a:rPr>
              <a:t>came </a:t>
            </a:r>
            <a:r>
              <a:rPr sz="2750" spc="-15" dirty="0">
                <a:latin typeface="Calibri"/>
                <a:cs typeface="Calibri"/>
              </a:rPr>
              <a:t>with </a:t>
            </a:r>
            <a:r>
              <a:rPr sz="2750" spc="-61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irregular </a:t>
            </a:r>
            <a:r>
              <a:rPr sz="2750" spc="-20" dirty="0">
                <a:latin typeface="Calibri"/>
                <a:cs typeface="Calibri"/>
              </a:rPr>
              <a:t>bleeding </a:t>
            </a:r>
            <a:r>
              <a:rPr sz="2750" spc="5" dirty="0">
                <a:latin typeface="Calibri"/>
                <a:cs typeface="Calibri"/>
              </a:rPr>
              <a:t>and </a:t>
            </a:r>
            <a:r>
              <a:rPr sz="2750" spc="-15" dirty="0">
                <a:latin typeface="Calibri"/>
                <a:cs typeface="Calibri"/>
              </a:rPr>
              <a:t>pelvic </a:t>
            </a:r>
            <a:r>
              <a:rPr sz="2750" spc="-61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pain</a:t>
            </a:r>
            <a:endParaRPr sz="27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900">
              <a:latin typeface="Calibri"/>
              <a:cs typeface="Calibri"/>
            </a:endParaRPr>
          </a:p>
          <a:p>
            <a:pPr marL="5129530">
              <a:lnSpc>
                <a:spcPct val="100000"/>
              </a:lnSpc>
              <a:spcBef>
                <a:spcPts val="5"/>
              </a:spcBef>
            </a:pPr>
            <a:r>
              <a:rPr sz="2400" b="1" spc="20" dirty="0">
                <a:latin typeface="Calibri"/>
                <a:cs typeface="Calibri"/>
              </a:rPr>
              <a:t>O</a:t>
            </a:r>
            <a:r>
              <a:rPr sz="2400" b="1" dirty="0">
                <a:latin typeface="Calibri"/>
                <a:cs typeface="Calibri"/>
              </a:rPr>
              <a:t>n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t</a:t>
            </a:r>
            <a:r>
              <a:rPr sz="2400" b="1" spc="-20" dirty="0">
                <a:latin typeface="Calibri"/>
                <a:cs typeface="Calibri"/>
              </a:rPr>
              <a:t>h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4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e</a:t>
            </a:r>
            <a:r>
              <a:rPr sz="2400" b="1" spc="15" dirty="0">
                <a:latin typeface="Calibri"/>
                <a:cs typeface="Calibri"/>
              </a:rPr>
              <a:t>x</a:t>
            </a:r>
            <a:r>
              <a:rPr sz="2400" b="1" spc="10" dirty="0">
                <a:latin typeface="Calibri"/>
                <a:cs typeface="Calibri"/>
              </a:rPr>
              <a:t>a</a:t>
            </a:r>
            <a:r>
              <a:rPr sz="2400" b="1" dirty="0">
                <a:latin typeface="Calibri"/>
                <a:cs typeface="Calibri"/>
              </a:rPr>
              <a:t>m</a:t>
            </a:r>
            <a:r>
              <a:rPr sz="2400" b="1" spc="-175" dirty="0">
                <a:latin typeface="Calibri"/>
                <a:cs typeface="Calibri"/>
              </a:rPr>
              <a:t> </a:t>
            </a:r>
            <a:r>
              <a:rPr sz="2400" b="1" spc="5" dirty="0">
                <a:latin typeface="Calibri"/>
                <a:cs typeface="Calibri"/>
              </a:rPr>
              <a:t>i</a:t>
            </a:r>
            <a:r>
              <a:rPr sz="2400" b="1" dirty="0">
                <a:latin typeface="Calibri"/>
                <a:cs typeface="Calibri"/>
              </a:rPr>
              <a:t>t</a:t>
            </a:r>
            <a:r>
              <a:rPr sz="2400" b="1" spc="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w</a:t>
            </a:r>
            <a:r>
              <a:rPr sz="2400" b="1" spc="10" dirty="0">
                <a:latin typeface="Calibri"/>
                <a:cs typeface="Calibri"/>
              </a:rPr>
              <a:t>a</a:t>
            </a:r>
            <a:r>
              <a:rPr sz="2400" b="1" dirty="0">
                <a:latin typeface="Calibri"/>
                <a:cs typeface="Calibri"/>
              </a:rPr>
              <a:t>s</a:t>
            </a:r>
            <a:r>
              <a:rPr sz="2400" b="1" spc="-85" dirty="0">
                <a:latin typeface="Calibri"/>
                <a:cs typeface="Calibri"/>
              </a:rPr>
              <a:t> </a:t>
            </a:r>
            <a:r>
              <a:rPr sz="2400" b="1" spc="5" dirty="0">
                <a:latin typeface="Calibri"/>
                <a:cs typeface="Calibri"/>
              </a:rPr>
              <a:t>i</a:t>
            </a:r>
            <a:r>
              <a:rPr sz="2400" b="1" spc="-20" dirty="0">
                <a:latin typeface="Calibri"/>
                <a:cs typeface="Calibri"/>
              </a:rPr>
              <a:t>n</a:t>
            </a:r>
            <a:r>
              <a:rPr sz="2400" b="1" spc="-10" dirty="0">
                <a:latin typeface="Calibri"/>
                <a:cs typeface="Calibri"/>
              </a:rPr>
              <a:t>t</a:t>
            </a:r>
            <a:r>
              <a:rPr sz="2400" b="1" spc="-105" dirty="0">
                <a:latin typeface="Calibri"/>
                <a:cs typeface="Calibri"/>
              </a:rPr>
              <a:t>r</a:t>
            </a:r>
            <a:r>
              <a:rPr sz="2400" b="1" spc="10" dirty="0">
                <a:latin typeface="Calibri"/>
                <a:cs typeface="Calibri"/>
              </a:rPr>
              <a:t>a</a:t>
            </a:r>
            <a:r>
              <a:rPr sz="2400" b="1" spc="-5" dirty="0">
                <a:latin typeface="Calibri"/>
                <a:cs typeface="Calibri"/>
              </a:rPr>
              <a:t>m</a:t>
            </a:r>
            <a:r>
              <a:rPr sz="2400" b="1" spc="-25" dirty="0">
                <a:latin typeface="Calibri"/>
                <a:cs typeface="Calibri"/>
              </a:rPr>
              <a:t>u</a:t>
            </a:r>
            <a:r>
              <a:rPr sz="2400" b="1" spc="-105" dirty="0">
                <a:latin typeface="Calibri"/>
                <a:cs typeface="Calibri"/>
              </a:rPr>
              <a:t>r</a:t>
            </a:r>
            <a:r>
              <a:rPr sz="2400" b="1" spc="10" dirty="0">
                <a:latin typeface="Calibri"/>
                <a:cs typeface="Calibri"/>
              </a:rPr>
              <a:t>a</a:t>
            </a:r>
            <a:r>
              <a:rPr sz="2400" b="1" dirty="0">
                <a:latin typeface="Calibri"/>
                <a:cs typeface="Calibri"/>
              </a:rPr>
              <a:t>l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00831" y="2352675"/>
            <a:ext cx="2238375" cy="1924050"/>
          </a:xfrm>
          <a:prstGeom prst="rect">
            <a:avLst/>
          </a:prstGeom>
        </p:spPr>
      </p:pic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7575" y="1702292"/>
            <a:ext cx="10228580" cy="39001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2900"/>
              </a:lnSpc>
              <a:spcBef>
                <a:spcPts val="95"/>
              </a:spcBef>
              <a:buAutoNum type="arabicPlain"/>
              <a:tabLst>
                <a:tab pos="384810" algn="l"/>
              </a:tabLst>
            </a:pPr>
            <a:r>
              <a:rPr sz="2750" dirty="0">
                <a:latin typeface="Calibri"/>
                <a:cs typeface="Calibri"/>
              </a:rPr>
              <a:t>what</a:t>
            </a:r>
            <a:r>
              <a:rPr sz="2750" spc="10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is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yur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dignosis</a:t>
            </a:r>
            <a:r>
              <a:rPr sz="2750" spc="32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and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what</a:t>
            </a:r>
            <a:r>
              <a:rPr sz="2750" spc="10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type</a:t>
            </a:r>
            <a:r>
              <a:rPr sz="2750" spc="100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?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spc="-5" dirty="0">
                <a:solidFill>
                  <a:srgbClr val="00AF50"/>
                </a:solidFill>
                <a:latin typeface="Calibri"/>
                <a:cs typeface="Calibri"/>
              </a:rPr>
              <a:t>Uterine</a:t>
            </a:r>
            <a:r>
              <a:rPr sz="2750" spc="17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5" dirty="0">
                <a:solidFill>
                  <a:srgbClr val="00AF50"/>
                </a:solidFill>
                <a:latin typeface="Calibri"/>
                <a:cs typeface="Calibri"/>
              </a:rPr>
              <a:t>leiomyoma</a:t>
            </a:r>
            <a:r>
              <a:rPr sz="2750" spc="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5" dirty="0">
                <a:solidFill>
                  <a:srgbClr val="00AF50"/>
                </a:solidFill>
                <a:latin typeface="Calibri"/>
                <a:cs typeface="Calibri"/>
              </a:rPr>
              <a:t>,</a:t>
            </a:r>
            <a:r>
              <a:rPr sz="2750" spc="3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-15" dirty="0">
                <a:solidFill>
                  <a:srgbClr val="00AF50"/>
                </a:solidFill>
                <a:latin typeface="Calibri"/>
                <a:cs typeface="Calibri"/>
              </a:rPr>
              <a:t>intramural </a:t>
            </a:r>
            <a:r>
              <a:rPr sz="2750" spc="-60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1-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what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other</a:t>
            </a:r>
            <a:r>
              <a:rPr sz="2750" spc="13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symptoms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according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to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her</a:t>
            </a:r>
            <a:r>
              <a:rPr sz="2750" spc="130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case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?</a:t>
            </a:r>
            <a:r>
              <a:rPr sz="2750" spc="5" dirty="0">
                <a:solidFill>
                  <a:srgbClr val="00AF50"/>
                </a:solidFill>
                <a:latin typeface="Calibri"/>
                <a:cs typeface="Calibri"/>
              </a:rPr>
              <a:t>secondary</a:t>
            </a:r>
            <a:endParaRPr sz="2750">
              <a:latin typeface="Calibri"/>
              <a:cs typeface="Calibri"/>
            </a:endParaRPr>
          </a:p>
          <a:p>
            <a:pPr marL="241300">
              <a:lnSpc>
                <a:spcPts val="3000"/>
              </a:lnSpc>
            </a:pPr>
            <a:r>
              <a:rPr sz="2750" dirty="0">
                <a:solidFill>
                  <a:srgbClr val="00AF50"/>
                </a:solidFill>
                <a:latin typeface="Calibri"/>
                <a:cs typeface="Calibri"/>
              </a:rPr>
              <a:t>dysmenorrhea</a:t>
            </a:r>
            <a:r>
              <a:rPr sz="2750" spc="21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00AF50"/>
                </a:solidFill>
                <a:latin typeface="Calibri"/>
                <a:cs typeface="Calibri"/>
              </a:rPr>
              <a:t>,deep</a:t>
            </a:r>
            <a:r>
              <a:rPr sz="2750" spc="14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-5" dirty="0">
                <a:solidFill>
                  <a:srgbClr val="00AF50"/>
                </a:solidFill>
                <a:latin typeface="Calibri"/>
                <a:cs typeface="Calibri"/>
              </a:rPr>
              <a:t>dysparunia</a:t>
            </a:r>
            <a:endParaRPr sz="2750">
              <a:latin typeface="Calibri"/>
              <a:cs typeface="Calibri"/>
            </a:endParaRPr>
          </a:p>
          <a:p>
            <a:pPr marL="241300" marR="1012825" indent="-229235">
              <a:lnSpc>
                <a:spcPts val="3000"/>
              </a:lnSpc>
              <a:spcBef>
                <a:spcPts val="1110"/>
              </a:spcBef>
              <a:buAutoNum type="arabicPlain" startAt="2"/>
              <a:tabLst>
                <a:tab pos="384810" algn="l"/>
              </a:tabLst>
            </a:pPr>
            <a:r>
              <a:rPr sz="2750" dirty="0">
                <a:latin typeface="Calibri"/>
                <a:cs typeface="Calibri"/>
              </a:rPr>
              <a:t>what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spc="30" dirty="0">
                <a:latin typeface="Calibri"/>
                <a:cs typeface="Calibri"/>
              </a:rPr>
              <a:t>you</a:t>
            </a:r>
            <a:r>
              <a:rPr sz="2750" spc="-55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will</a:t>
            </a:r>
            <a:r>
              <a:rPr sz="2750" spc="15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find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spc="30" dirty="0">
                <a:latin typeface="Calibri"/>
                <a:cs typeface="Calibri"/>
              </a:rPr>
              <a:t>on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bimanual</a:t>
            </a:r>
            <a:r>
              <a:rPr sz="2750" spc="15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examination</a:t>
            </a:r>
            <a:r>
              <a:rPr sz="2750" spc="24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?</a:t>
            </a:r>
            <a:r>
              <a:rPr sz="2750" dirty="0">
                <a:solidFill>
                  <a:srgbClr val="00AF50"/>
                </a:solidFill>
                <a:latin typeface="Calibri"/>
                <a:cs typeface="Calibri"/>
              </a:rPr>
              <a:t>firm</a:t>
            </a:r>
            <a:r>
              <a:rPr sz="2750" spc="8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10" dirty="0">
                <a:solidFill>
                  <a:srgbClr val="00AF50"/>
                </a:solidFill>
                <a:latin typeface="Calibri"/>
                <a:cs typeface="Calibri"/>
              </a:rPr>
              <a:t>non</a:t>
            </a:r>
            <a:r>
              <a:rPr sz="2750" spc="9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-20" dirty="0">
                <a:solidFill>
                  <a:srgbClr val="00AF50"/>
                </a:solidFill>
                <a:latin typeface="Calibri"/>
                <a:cs typeface="Calibri"/>
              </a:rPr>
              <a:t>tender </a:t>
            </a:r>
            <a:r>
              <a:rPr sz="2750" spc="-6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00AF50"/>
                </a:solidFill>
                <a:latin typeface="Calibri"/>
                <a:cs typeface="Calibri"/>
              </a:rPr>
              <a:t>irrelgular</a:t>
            </a:r>
            <a:r>
              <a:rPr sz="2750" spc="2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-15" dirty="0">
                <a:solidFill>
                  <a:srgbClr val="00AF50"/>
                </a:solidFill>
                <a:latin typeface="Calibri"/>
                <a:cs typeface="Calibri"/>
              </a:rPr>
              <a:t>enlarged</a:t>
            </a:r>
            <a:r>
              <a:rPr sz="2750" spc="24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00AF50"/>
                </a:solidFill>
                <a:latin typeface="Calibri"/>
                <a:cs typeface="Calibri"/>
              </a:rPr>
              <a:t>uterus</a:t>
            </a:r>
            <a:endParaRPr sz="2750">
              <a:latin typeface="Calibri"/>
              <a:cs typeface="Calibri"/>
            </a:endParaRPr>
          </a:p>
          <a:p>
            <a:pPr marL="12700" marR="3194050">
              <a:lnSpc>
                <a:spcPts val="4060"/>
              </a:lnSpc>
              <a:spcBef>
                <a:spcPts val="210"/>
              </a:spcBef>
              <a:buAutoNum type="arabicPlain" startAt="2"/>
              <a:tabLst>
                <a:tab pos="384810" algn="l"/>
              </a:tabLst>
            </a:pPr>
            <a:r>
              <a:rPr sz="2750" dirty="0">
                <a:latin typeface="Calibri"/>
                <a:cs typeface="Calibri"/>
              </a:rPr>
              <a:t>what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the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dignostic</a:t>
            </a:r>
            <a:r>
              <a:rPr sz="2750" spc="29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image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?</a:t>
            </a:r>
            <a:r>
              <a:rPr sz="2750" spc="40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(size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and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location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) </a:t>
            </a:r>
            <a:r>
              <a:rPr sz="2750" spc="-605" dirty="0">
                <a:latin typeface="Calibri"/>
                <a:cs typeface="Calibri"/>
              </a:rPr>
              <a:t> </a:t>
            </a:r>
            <a:r>
              <a:rPr sz="2750" spc="20" dirty="0">
                <a:solidFill>
                  <a:srgbClr val="00AF50"/>
                </a:solidFill>
                <a:latin typeface="Calibri"/>
                <a:cs typeface="Calibri"/>
              </a:rPr>
              <a:t>mri</a:t>
            </a:r>
            <a:endParaRPr sz="2750">
              <a:latin typeface="Calibri"/>
              <a:cs typeface="Calibri"/>
            </a:endParaRPr>
          </a:p>
          <a:p>
            <a:pPr marL="384175" indent="-372110">
              <a:lnSpc>
                <a:spcPct val="100000"/>
              </a:lnSpc>
              <a:spcBef>
                <a:spcPts val="415"/>
              </a:spcBef>
              <a:buAutoNum type="arabicPlain" startAt="2"/>
              <a:tabLst>
                <a:tab pos="384810" algn="l"/>
              </a:tabLst>
            </a:pPr>
            <a:r>
              <a:rPr sz="2750" dirty="0">
                <a:latin typeface="Calibri"/>
                <a:cs typeface="Calibri"/>
              </a:rPr>
              <a:t>what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is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the</a:t>
            </a:r>
            <a:r>
              <a:rPr sz="2750" spc="185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defenitive</a:t>
            </a:r>
            <a:r>
              <a:rPr sz="2750" spc="24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treatment</a:t>
            </a:r>
            <a:r>
              <a:rPr sz="2750" spc="100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?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spc="-15" dirty="0">
                <a:solidFill>
                  <a:srgbClr val="00AF50"/>
                </a:solidFill>
                <a:latin typeface="Calibri"/>
                <a:cs typeface="Calibri"/>
              </a:rPr>
              <a:t>hysterctomy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9162" y="609282"/>
            <a:ext cx="2017395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0" spc="-15" dirty="0">
                <a:latin typeface="Calibri Light"/>
                <a:cs typeface="Calibri Light"/>
              </a:rPr>
              <a:t>Station</a:t>
            </a:r>
            <a:r>
              <a:rPr sz="4400" b="0" spc="-70" dirty="0">
                <a:latin typeface="Calibri Light"/>
                <a:cs typeface="Calibri Light"/>
              </a:rPr>
              <a:t> </a:t>
            </a:r>
            <a:r>
              <a:rPr sz="4400" b="0" spc="15" dirty="0">
                <a:latin typeface="Calibri Light"/>
                <a:cs typeface="Calibri Light"/>
              </a:rPr>
              <a:t>3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61591" y="1732597"/>
            <a:ext cx="2108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A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7" y="2286010"/>
            <a:ext cx="3838575" cy="193357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459732" y="3986855"/>
            <a:ext cx="14217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08660" algn="l"/>
                <a:tab pos="1280795" algn="l"/>
              </a:tabLst>
            </a:pPr>
            <a:r>
              <a:rPr sz="2400" b="1" dirty="0">
                <a:latin typeface="Calibri"/>
                <a:cs typeface="Calibri"/>
              </a:rPr>
              <a:t>a	b	c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05470" y="3986855"/>
            <a:ext cx="189231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d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10131" y="4648200"/>
            <a:ext cx="1476375" cy="1962150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6457952" y="4648200"/>
            <a:ext cx="3971925" cy="1962150"/>
            <a:chOff x="6457950" y="4648200"/>
            <a:chExt cx="3971925" cy="196215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57950" y="4648200"/>
              <a:ext cx="2667000" cy="195262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953500" y="4648200"/>
              <a:ext cx="1476375" cy="1962150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9234553" y="2128466"/>
            <a:ext cx="196851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B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04389" y="752353"/>
            <a:ext cx="7894320" cy="553972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471295">
              <a:lnSpc>
                <a:spcPct val="111500"/>
              </a:lnSpc>
              <a:spcBef>
                <a:spcPts val="95"/>
              </a:spcBef>
              <a:buAutoNum type="arabicPlain"/>
              <a:tabLst>
                <a:tab pos="384810" algn="l"/>
                <a:tab pos="460375" algn="l"/>
                <a:tab pos="917575" algn="l"/>
                <a:tab pos="1451610" algn="l"/>
                <a:tab pos="1985645" algn="l"/>
              </a:tabLst>
            </a:pPr>
            <a:r>
              <a:rPr sz="2750" dirty="0">
                <a:latin typeface="Calibri"/>
                <a:cs typeface="Calibri"/>
              </a:rPr>
              <a:t>what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is</a:t>
            </a:r>
            <a:r>
              <a:rPr sz="2750" spc="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the</a:t>
            </a:r>
            <a:r>
              <a:rPr sz="2750" spc="16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labeled</a:t>
            </a:r>
            <a:r>
              <a:rPr sz="2750" spc="16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structure</a:t>
            </a:r>
            <a:r>
              <a:rPr sz="2750" spc="165" dirty="0">
                <a:latin typeface="Calibri"/>
                <a:cs typeface="Calibri"/>
              </a:rPr>
              <a:t> </a:t>
            </a:r>
            <a:r>
              <a:rPr sz="2750" spc="30" dirty="0">
                <a:latin typeface="Calibri"/>
                <a:cs typeface="Calibri"/>
              </a:rPr>
              <a:t>on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photo</a:t>
            </a:r>
            <a:r>
              <a:rPr sz="2750" spc="75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a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? </a:t>
            </a:r>
            <a:r>
              <a:rPr sz="2750" spc="-610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1-	2-	3-	4-	5-</a:t>
            </a:r>
            <a:endParaRPr sz="2750">
              <a:latin typeface="Calibri"/>
              <a:cs typeface="Calibri"/>
            </a:endParaRPr>
          </a:p>
          <a:p>
            <a:pPr marL="241300" marR="582295" indent="-229235">
              <a:lnSpc>
                <a:spcPts val="2700"/>
              </a:lnSpc>
              <a:spcBef>
                <a:spcPts val="970"/>
              </a:spcBef>
              <a:buAutoNum type="arabicPlain"/>
              <a:tabLst>
                <a:tab pos="384810" algn="l"/>
              </a:tabLst>
            </a:pPr>
            <a:r>
              <a:rPr sz="2750" dirty="0">
                <a:latin typeface="Calibri"/>
                <a:cs typeface="Calibri"/>
              </a:rPr>
              <a:t>what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are</a:t>
            </a:r>
            <a:r>
              <a:rPr sz="2750" spc="-6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the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symptoms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according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to</a:t>
            </a:r>
            <a:r>
              <a:rPr sz="2750" spc="75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a</a:t>
            </a:r>
            <a:r>
              <a:rPr sz="2750" spc="-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?</a:t>
            </a:r>
            <a:r>
              <a:rPr sz="2750" spc="5" dirty="0">
                <a:solidFill>
                  <a:srgbClr val="00AF50"/>
                </a:solidFill>
                <a:latin typeface="Calibri"/>
                <a:cs typeface="Calibri"/>
              </a:rPr>
              <a:t>anterior </a:t>
            </a:r>
            <a:r>
              <a:rPr sz="2750" spc="-6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00AF50"/>
                </a:solidFill>
                <a:latin typeface="Calibri"/>
                <a:cs typeface="Calibri"/>
              </a:rPr>
              <a:t>vaginal</a:t>
            </a:r>
            <a:r>
              <a:rPr sz="2750" spc="15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-5" dirty="0">
                <a:solidFill>
                  <a:srgbClr val="00AF50"/>
                </a:solidFill>
                <a:latin typeface="Calibri"/>
                <a:cs typeface="Calibri"/>
              </a:rPr>
              <a:t>wall</a:t>
            </a:r>
            <a:r>
              <a:rPr sz="2750" spc="3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00AF50"/>
                </a:solidFill>
                <a:latin typeface="Calibri"/>
                <a:cs typeface="Calibri"/>
              </a:rPr>
              <a:t>prolapse</a:t>
            </a:r>
            <a:endParaRPr sz="2750">
              <a:latin typeface="Calibri"/>
              <a:cs typeface="Calibri"/>
            </a:endParaRPr>
          </a:p>
          <a:p>
            <a:pPr marL="241300" marR="929005" indent="-229235">
              <a:lnSpc>
                <a:spcPts val="2700"/>
              </a:lnSpc>
              <a:spcBef>
                <a:spcPts val="980"/>
              </a:spcBef>
            </a:pPr>
            <a:r>
              <a:rPr sz="2750" spc="5" dirty="0">
                <a:solidFill>
                  <a:srgbClr val="00AF50"/>
                </a:solidFill>
                <a:latin typeface="Calibri"/>
                <a:cs typeface="Calibri"/>
              </a:rPr>
              <a:t>Urinary</a:t>
            </a:r>
            <a:r>
              <a:rPr sz="2750" spc="14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00AF50"/>
                </a:solidFill>
                <a:latin typeface="Calibri"/>
                <a:cs typeface="Calibri"/>
              </a:rPr>
              <a:t>symptoms</a:t>
            </a:r>
            <a:r>
              <a:rPr sz="2750" spc="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00AF50"/>
                </a:solidFill>
                <a:latin typeface="Calibri"/>
                <a:cs typeface="Calibri"/>
              </a:rPr>
              <a:t>(frequency</a:t>
            </a:r>
            <a:r>
              <a:rPr sz="2750" spc="34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-35" dirty="0">
                <a:solidFill>
                  <a:srgbClr val="00AF50"/>
                </a:solidFill>
                <a:latin typeface="Calibri"/>
                <a:cs typeface="Calibri"/>
              </a:rPr>
              <a:t>urgeny</a:t>
            </a:r>
            <a:r>
              <a:rPr sz="2750" spc="229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-15" dirty="0">
                <a:solidFill>
                  <a:srgbClr val="00AF50"/>
                </a:solidFill>
                <a:latin typeface="Calibri"/>
                <a:cs typeface="Calibri"/>
              </a:rPr>
              <a:t>uti</a:t>
            </a:r>
            <a:r>
              <a:rPr sz="2750" spc="9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-5" dirty="0">
                <a:solidFill>
                  <a:srgbClr val="00AF50"/>
                </a:solidFill>
                <a:latin typeface="Calibri"/>
                <a:cs typeface="Calibri"/>
              </a:rPr>
              <a:t>voiding </a:t>
            </a:r>
            <a:r>
              <a:rPr sz="2750" spc="-6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-20" dirty="0">
                <a:solidFill>
                  <a:srgbClr val="00AF50"/>
                </a:solidFill>
                <a:latin typeface="Calibri"/>
                <a:cs typeface="Calibri"/>
              </a:rPr>
              <a:t>disability</a:t>
            </a:r>
            <a:r>
              <a:rPr sz="2750" spc="36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-15" dirty="0">
                <a:solidFill>
                  <a:srgbClr val="00AF50"/>
                </a:solidFill>
                <a:latin typeface="Calibri"/>
                <a:cs typeface="Calibri"/>
              </a:rPr>
              <a:t>stress</a:t>
            </a:r>
            <a:r>
              <a:rPr sz="2750" spc="8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00AF50"/>
                </a:solidFill>
                <a:latin typeface="Calibri"/>
                <a:cs typeface="Calibri"/>
              </a:rPr>
              <a:t>incontinence</a:t>
            </a:r>
            <a:endParaRPr sz="2750">
              <a:latin typeface="Calibri"/>
              <a:cs typeface="Calibri"/>
            </a:endParaRPr>
          </a:p>
          <a:p>
            <a:pPr marL="12700" marR="757555">
              <a:lnSpc>
                <a:spcPct val="111500"/>
              </a:lnSpc>
              <a:spcBef>
                <a:spcPts val="15"/>
              </a:spcBef>
              <a:buAutoNum type="arabicPlain" startAt="3"/>
              <a:tabLst>
                <a:tab pos="384810" algn="l"/>
              </a:tabLst>
            </a:pPr>
            <a:r>
              <a:rPr sz="2750" spc="-5" dirty="0">
                <a:latin typeface="Calibri"/>
                <a:cs typeface="Calibri"/>
              </a:rPr>
              <a:t>which</a:t>
            </a:r>
            <a:r>
              <a:rPr sz="2750" spc="16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pop-q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spc="30" dirty="0">
                <a:latin typeface="Calibri"/>
                <a:cs typeface="Calibri"/>
              </a:rPr>
              <a:t>on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b </a:t>
            </a:r>
            <a:r>
              <a:rPr sz="2750" dirty="0">
                <a:latin typeface="Calibri"/>
                <a:cs typeface="Calibri"/>
              </a:rPr>
              <a:t>according</a:t>
            </a:r>
            <a:r>
              <a:rPr sz="2750" spc="16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to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the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patient</a:t>
            </a:r>
            <a:r>
              <a:rPr sz="2750" spc="170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a</a:t>
            </a:r>
            <a:r>
              <a:rPr sz="2750" spc="-10" dirty="0">
                <a:latin typeface="Calibri"/>
                <a:cs typeface="Calibri"/>
              </a:rPr>
              <a:t> </a:t>
            </a:r>
            <a:r>
              <a:rPr sz="2750" spc="25" dirty="0">
                <a:latin typeface="Calibri"/>
                <a:cs typeface="Calibri"/>
              </a:rPr>
              <a:t>?</a:t>
            </a:r>
            <a:r>
              <a:rPr sz="2750" spc="25" dirty="0">
                <a:solidFill>
                  <a:srgbClr val="00AF50"/>
                </a:solidFill>
                <a:latin typeface="Calibri"/>
                <a:cs typeface="Calibri"/>
              </a:rPr>
              <a:t>b </a:t>
            </a:r>
            <a:r>
              <a:rPr sz="2750" spc="-60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4</a:t>
            </a:r>
            <a:r>
              <a:rPr sz="2750" spc="-10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–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what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is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the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treatment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?</a:t>
            </a:r>
            <a:r>
              <a:rPr sz="2750" spc="-5" dirty="0">
                <a:solidFill>
                  <a:srgbClr val="00AF50"/>
                </a:solidFill>
                <a:latin typeface="Calibri"/>
                <a:cs typeface="Calibri"/>
              </a:rPr>
              <a:t>anterior</a:t>
            </a:r>
            <a:r>
              <a:rPr sz="2750" spc="1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00AF50"/>
                </a:solidFill>
                <a:latin typeface="Calibri"/>
                <a:cs typeface="Calibri"/>
              </a:rPr>
              <a:t>colporrhaphy</a:t>
            </a:r>
            <a:endParaRPr sz="2750">
              <a:latin typeface="Calibri"/>
              <a:cs typeface="Calibri"/>
            </a:endParaRPr>
          </a:p>
          <a:p>
            <a:pPr marL="241300" marR="5080" indent="-229235">
              <a:lnSpc>
                <a:spcPct val="80800"/>
              </a:lnSpc>
              <a:spcBef>
                <a:spcPts val="1090"/>
              </a:spcBef>
            </a:pPr>
            <a:r>
              <a:rPr sz="2750" spc="15" dirty="0">
                <a:latin typeface="Calibri"/>
                <a:cs typeface="Calibri"/>
              </a:rPr>
              <a:t>5</a:t>
            </a:r>
            <a:r>
              <a:rPr sz="2750" spc="-1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–what</a:t>
            </a:r>
            <a:r>
              <a:rPr sz="2750" spc="17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symptoms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according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to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pop-q</a:t>
            </a:r>
            <a:r>
              <a:rPr sz="2750" spc="16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b?</a:t>
            </a:r>
            <a:r>
              <a:rPr sz="2750" spc="114" dirty="0"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00AF50"/>
                </a:solidFill>
                <a:latin typeface="Calibri"/>
                <a:cs typeface="Calibri"/>
              </a:rPr>
              <a:t>gi</a:t>
            </a:r>
            <a:r>
              <a:rPr sz="2750" spc="1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5" dirty="0">
                <a:solidFill>
                  <a:srgbClr val="00AF50"/>
                </a:solidFill>
                <a:latin typeface="Calibri"/>
                <a:cs typeface="Calibri"/>
              </a:rPr>
              <a:t>symptoms </a:t>
            </a:r>
            <a:r>
              <a:rPr sz="2750" spc="-60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5" dirty="0">
                <a:solidFill>
                  <a:srgbClr val="00AF50"/>
                </a:solidFill>
                <a:latin typeface="Calibri"/>
                <a:cs typeface="Calibri"/>
              </a:rPr>
              <a:t>(not</a:t>
            </a:r>
            <a:r>
              <a:rPr sz="2750" spc="9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-15" dirty="0">
                <a:solidFill>
                  <a:srgbClr val="00AF50"/>
                </a:solidFill>
                <a:latin typeface="Calibri"/>
                <a:cs typeface="Calibri"/>
              </a:rPr>
              <a:t>the</a:t>
            </a:r>
            <a:r>
              <a:rPr sz="2750" spc="9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10" dirty="0">
                <a:solidFill>
                  <a:srgbClr val="00AF50"/>
                </a:solidFill>
                <a:latin typeface="Calibri"/>
                <a:cs typeface="Calibri"/>
              </a:rPr>
              <a:t>same</a:t>
            </a:r>
            <a:r>
              <a:rPr sz="2750" spc="1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5" dirty="0">
                <a:solidFill>
                  <a:srgbClr val="00AF50"/>
                </a:solidFill>
                <a:latin typeface="Calibri"/>
                <a:cs typeface="Calibri"/>
              </a:rPr>
              <a:t>pop-q</a:t>
            </a:r>
            <a:r>
              <a:rPr sz="2750" spc="17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-5" dirty="0">
                <a:solidFill>
                  <a:srgbClr val="00AF50"/>
                </a:solidFill>
                <a:latin typeface="Calibri"/>
                <a:cs typeface="Calibri"/>
              </a:rPr>
              <a:t>here</a:t>
            </a:r>
            <a:r>
              <a:rPr sz="2750" spc="10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-15" dirty="0">
                <a:solidFill>
                  <a:srgbClr val="00AF50"/>
                </a:solidFill>
                <a:latin typeface="Calibri"/>
                <a:cs typeface="Calibri"/>
              </a:rPr>
              <a:t>but</a:t>
            </a:r>
            <a:r>
              <a:rPr sz="2750" spc="10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-15" dirty="0">
                <a:solidFill>
                  <a:srgbClr val="00AF50"/>
                </a:solidFill>
                <a:latin typeface="Calibri"/>
                <a:cs typeface="Calibri"/>
              </a:rPr>
              <a:t>it</a:t>
            </a:r>
            <a:r>
              <a:rPr sz="2750" spc="2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5" dirty="0">
                <a:solidFill>
                  <a:srgbClr val="00AF50"/>
                </a:solidFill>
                <a:latin typeface="Calibri"/>
                <a:cs typeface="Calibri"/>
              </a:rPr>
              <a:t>was</a:t>
            </a:r>
            <a:r>
              <a:rPr sz="2750" spc="9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5" dirty="0">
                <a:solidFill>
                  <a:srgbClr val="00AF50"/>
                </a:solidFill>
                <a:latin typeface="Calibri"/>
                <a:cs typeface="Calibri"/>
              </a:rPr>
              <a:t>about</a:t>
            </a:r>
            <a:r>
              <a:rPr sz="2750" spc="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-30" dirty="0">
                <a:solidFill>
                  <a:srgbClr val="00AF50"/>
                </a:solidFill>
                <a:latin typeface="Calibri"/>
                <a:cs typeface="Calibri"/>
              </a:rPr>
              <a:t>gi </a:t>
            </a:r>
            <a:r>
              <a:rPr sz="2750" spc="-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00AF50"/>
                </a:solidFill>
                <a:latin typeface="Calibri"/>
                <a:cs typeface="Calibri"/>
              </a:rPr>
              <a:t>symptoms</a:t>
            </a:r>
            <a:endParaRPr sz="2750">
              <a:latin typeface="Calibri"/>
              <a:cs typeface="Calibri"/>
            </a:endParaRPr>
          </a:p>
          <a:p>
            <a:pPr marL="241300" marR="56515" indent="-229235">
              <a:lnSpc>
                <a:spcPts val="2710"/>
              </a:lnSpc>
              <a:spcBef>
                <a:spcPts val="960"/>
              </a:spcBef>
              <a:tabLst>
                <a:tab pos="6055360" algn="l"/>
              </a:tabLst>
            </a:pPr>
            <a:r>
              <a:rPr sz="2750" spc="15" dirty="0">
                <a:latin typeface="Calibri"/>
                <a:cs typeface="Calibri"/>
              </a:rPr>
              <a:t>6-</a:t>
            </a:r>
            <a:r>
              <a:rPr sz="2750" spc="3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what</a:t>
            </a:r>
            <a:r>
              <a:rPr sz="2750" spc="10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is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the</a:t>
            </a:r>
            <a:r>
              <a:rPr sz="2750" spc="18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tratment</a:t>
            </a:r>
            <a:r>
              <a:rPr sz="2750" spc="11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for</a:t>
            </a:r>
            <a:r>
              <a:rPr sz="2750" spc="6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patient</a:t>
            </a:r>
            <a:r>
              <a:rPr sz="2750" spc="18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pop-q	</a:t>
            </a:r>
            <a:r>
              <a:rPr sz="2750" spc="10" dirty="0">
                <a:latin typeface="Calibri"/>
                <a:cs typeface="Calibri"/>
              </a:rPr>
              <a:t>a</a:t>
            </a:r>
            <a:r>
              <a:rPr sz="2750" spc="-2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if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she</a:t>
            </a:r>
            <a:r>
              <a:rPr sz="2750" spc="7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is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spc="30" dirty="0">
                <a:latin typeface="Calibri"/>
                <a:cs typeface="Calibri"/>
              </a:rPr>
              <a:t>60 </a:t>
            </a:r>
            <a:r>
              <a:rPr sz="2750" spc="-60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years</a:t>
            </a:r>
            <a:r>
              <a:rPr sz="2750" spc="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(in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pop-q</a:t>
            </a:r>
            <a:r>
              <a:rPr sz="2750" spc="17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it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was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procedentia</a:t>
            </a:r>
            <a:r>
              <a:rPr sz="2750" spc="29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)</a:t>
            </a:r>
            <a:r>
              <a:rPr sz="2750" spc="-40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?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9162" y="609282"/>
            <a:ext cx="2017395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0" spc="-15" dirty="0">
                <a:latin typeface="Calibri Light"/>
                <a:cs typeface="Calibri Light"/>
              </a:rPr>
              <a:t>Station</a:t>
            </a:r>
            <a:r>
              <a:rPr sz="4400" b="0" spc="-70" dirty="0">
                <a:latin typeface="Calibri Light"/>
                <a:cs typeface="Calibri Light"/>
              </a:rPr>
              <a:t> </a:t>
            </a:r>
            <a:r>
              <a:rPr sz="4400" b="0" spc="15" dirty="0">
                <a:latin typeface="Calibri Light"/>
                <a:cs typeface="Calibri Light"/>
              </a:rPr>
              <a:t>4</a:t>
            </a:r>
            <a:endParaRPr sz="4400"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1200" y="2895600"/>
            <a:ext cx="4038600" cy="25146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034795" y="6061393"/>
            <a:ext cx="369125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++2</a:t>
            </a:r>
            <a:r>
              <a:rPr sz="2400" b="1" spc="2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picture</a:t>
            </a:r>
            <a:r>
              <a:rPr sz="2400" b="1" spc="3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shows</a:t>
            </a:r>
            <a:r>
              <a:rPr sz="2400" b="1" spc="-8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HC</a:t>
            </a:r>
            <a:r>
              <a:rPr sz="2400" b="1" spc="5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and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AC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55772" y="2474598"/>
            <a:ext cx="4645025" cy="848309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241300" marR="5080" indent="-229235">
              <a:lnSpc>
                <a:spcPts val="3080"/>
              </a:lnSpc>
              <a:spcBef>
                <a:spcPts val="415"/>
              </a:spcBef>
            </a:pPr>
            <a:r>
              <a:rPr sz="2750" spc="20" dirty="0">
                <a:latin typeface="Calibri"/>
                <a:cs typeface="Calibri"/>
              </a:rPr>
              <a:t>39</a:t>
            </a:r>
            <a:r>
              <a:rPr sz="2750" spc="-15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year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old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patient</a:t>
            </a:r>
            <a:r>
              <a:rPr sz="2750" spc="17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,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750" spc="30" dirty="0">
                <a:latin typeface="Calibri"/>
                <a:cs typeface="Calibri"/>
              </a:rPr>
              <a:t>on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antnatal </a:t>
            </a:r>
            <a:r>
              <a:rPr sz="2750" spc="-61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visit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BP</a:t>
            </a:r>
            <a:r>
              <a:rPr sz="2750" spc="120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130/85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7575" y="1702289"/>
            <a:ext cx="9626600" cy="3420552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384175" indent="-372110">
              <a:lnSpc>
                <a:spcPct val="100000"/>
              </a:lnSpc>
              <a:spcBef>
                <a:spcPts val="855"/>
              </a:spcBef>
              <a:buAutoNum type="arabicPlain"/>
              <a:tabLst>
                <a:tab pos="384810" algn="l"/>
              </a:tabLst>
            </a:pPr>
            <a:r>
              <a:rPr sz="2750" dirty="0">
                <a:latin typeface="Calibri"/>
                <a:cs typeface="Calibri"/>
              </a:rPr>
              <a:t>what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is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your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dignosis</a:t>
            </a:r>
            <a:r>
              <a:rPr sz="2750" spc="2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according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to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the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chart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?</a:t>
            </a:r>
            <a:r>
              <a:rPr sz="2750" spc="10" dirty="0">
                <a:solidFill>
                  <a:srgbClr val="00AF50"/>
                </a:solidFill>
                <a:latin typeface="Calibri"/>
                <a:cs typeface="Calibri"/>
              </a:rPr>
              <a:t>IUGR</a:t>
            </a:r>
            <a:endParaRPr sz="2750">
              <a:latin typeface="Calibri"/>
              <a:cs typeface="Calibri"/>
            </a:endParaRPr>
          </a:p>
          <a:p>
            <a:pPr marL="302260" indent="-290195">
              <a:lnSpc>
                <a:spcPts val="3150"/>
              </a:lnSpc>
              <a:spcBef>
                <a:spcPts val="755"/>
              </a:spcBef>
              <a:buAutoNum type="arabicPlain"/>
              <a:tabLst>
                <a:tab pos="302895" algn="l"/>
              </a:tabLst>
            </a:pPr>
            <a:r>
              <a:rPr sz="2750" dirty="0">
                <a:latin typeface="Calibri"/>
                <a:cs typeface="Calibri"/>
              </a:rPr>
              <a:t>what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other</a:t>
            </a:r>
            <a:r>
              <a:rPr sz="2750" spc="13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parameters</a:t>
            </a:r>
            <a:r>
              <a:rPr sz="2750" spc="160" dirty="0">
                <a:latin typeface="Calibri"/>
                <a:cs typeface="Calibri"/>
              </a:rPr>
              <a:t> </a:t>
            </a:r>
            <a:r>
              <a:rPr sz="2750" spc="25" dirty="0">
                <a:latin typeface="Calibri"/>
                <a:cs typeface="Calibri"/>
              </a:rPr>
              <a:t>you</a:t>
            </a:r>
            <a:r>
              <a:rPr sz="2750" spc="-60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will</a:t>
            </a:r>
            <a:r>
              <a:rPr sz="2750" spc="160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look</a:t>
            </a:r>
            <a:r>
              <a:rPr sz="2750" spc="-15" dirty="0">
                <a:latin typeface="Calibri"/>
                <a:cs typeface="Calibri"/>
              </a:rPr>
              <a:t> for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spc="25" dirty="0">
                <a:latin typeface="Calibri"/>
                <a:cs typeface="Calibri"/>
              </a:rPr>
              <a:t>on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us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?</a:t>
            </a:r>
            <a:r>
              <a:rPr sz="2750" spc="5" dirty="0">
                <a:solidFill>
                  <a:srgbClr val="00AF50"/>
                </a:solidFill>
                <a:latin typeface="Calibri"/>
                <a:cs typeface="Calibri"/>
              </a:rPr>
              <a:t>growth</a:t>
            </a:r>
            <a:r>
              <a:rPr sz="2750" spc="17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00AF50"/>
                </a:solidFill>
                <a:latin typeface="Calibri"/>
                <a:cs typeface="Calibri"/>
              </a:rPr>
              <a:t>velocity</a:t>
            </a:r>
            <a:endParaRPr sz="2750">
              <a:latin typeface="Calibri"/>
              <a:cs typeface="Calibri"/>
            </a:endParaRPr>
          </a:p>
          <a:p>
            <a:pPr marL="241300">
              <a:lnSpc>
                <a:spcPts val="3150"/>
              </a:lnSpc>
              <a:tabLst>
                <a:tab pos="2479040" algn="l"/>
              </a:tabLst>
            </a:pPr>
            <a:r>
              <a:rPr sz="2750" dirty="0">
                <a:solidFill>
                  <a:srgbClr val="00AF50"/>
                </a:solidFill>
                <a:latin typeface="Calibri"/>
                <a:cs typeface="Calibri"/>
              </a:rPr>
              <a:t>,amniotic</a:t>
            </a:r>
            <a:r>
              <a:rPr sz="2750" spc="15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-20" dirty="0">
                <a:solidFill>
                  <a:srgbClr val="00AF50"/>
                </a:solidFill>
                <a:latin typeface="Calibri"/>
                <a:cs typeface="Calibri"/>
              </a:rPr>
              <a:t>fluid	</a:t>
            </a:r>
            <a:r>
              <a:rPr sz="2750" spc="5" dirty="0">
                <a:solidFill>
                  <a:srgbClr val="00AF50"/>
                </a:solidFill>
                <a:latin typeface="Calibri"/>
                <a:cs typeface="Calibri"/>
              </a:rPr>
              <a:t>,</a:t>
            </a:r>
            <a:r>
              <a:rPr sz="2750" spc="1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5" dirty="0">
                <a:solidFill>
                  <a:srgbClr val="00AF50"/>
                </a:solidFill>
                <a:latin typeface="Calibri"/>
                <a:cs typeface="Calibri"/>
              </a:rPr>
              <a:t>body</a:t>
            </a:r>
            <a:r>
              <a:rPr sz="2750" spc="4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00AF50"/>
                </a:solidFill>
                <a:latin typeface="Calibri"/>
                <a:cs typeface="Calibri"/>
              </a:rPr>
              <a:t>proportion</a:t>
            </a:r>
            <a:r>
              <a:rPr sz="2750" spc="14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5" dirty="0">
                <a:solidFill>
                  <a:srgbClr val="00AF50"/>
                </a:solidFill>
                <a:latin typeface="Calibri"/>
                <a:cs typeface="Calibri"/>
              </a:rPr>
              <a:t>,</a:t>
            </a:r>
            <a:endParaRPr sz="2750">
              <a:latin typeface="Calibri"/>
              <a:cs typeface="Calibri"/>
            </a:endParaRPr>
          </a:p>
          <a:p>
            <a:pPr marL="384175" indent="-372110">
              <a:lnSpc>
                <a:spcPts val="3150"/>
              </a:lnSpc>
              <a:spcBef>
                <a:spcPts val="760"/>
              </a:spcBef>
              <a:buAutoNum type="arabicPlain" startAt="3"/>
              <a:tabLst>
                <a:tab pos="384810" algn="l"/>
                <a:tab pos="7285355" algn="l"/>
              </a:tabLst>
            </a:pPr>
            <a:r>
              <a:rPr sz="2750" spc="-15" dirty="0">
                <a:latin typeface="Calibri"/>
                <a:cs typeface="Calibri"/>
              </a:rPr>
              <a:t>if</a:t>
            </a:r>
            <a:r>
              <a:rPr sz="2750" spc="3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she</a:t>
            </a:r>
            <a:r>
              <a:rPr sz="2750" spc="180" dirty="0">
                <a:latin typeface="Calibri"/>
                <a:cs typeface="Calibri"/>
              </a:rPr>
              <a:t> </a:t>
            </a:r>
            <a:r>
              <a:rPr sz="2750" spc="20" dirty="0">
                <a:latin typeface="Calibri"/>
                <a:cs typeface="Calibri"/>
              </a:rPr>
              <a:t>cames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later</a:t>
            </a:r>
            <a:r>
              <a:rPr sz="2750" spc="60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with</a:t>
            </a:r>
            <a:r>
              <a:rPr sz="2750" spc="11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bp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spc="20" dirty="0">
                <a:latin typeface="Calibri"/>
                <a:cs typeface="Calibri"/>
              </a:rPr>
              <a:t>140/100</a:t>
            </a:r>
            <a:r>
              <a:rPr sz="2750" spc="7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what</a:t>
            </a:r>
            <a:r>
              <a:rPr sz="2750" spc="10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is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spc="30" dirty="0">
                <a:latin typeface="Calibri"/>
                <a:cs typeface="Calibri"/>
              </a:rPr>
              <a:t>you	</a:t>
            </a:r>
            <a:r>
              <a:rPr sz="2750" spc="-15" dirty="0">
                <a:latin typeface="Calibri"/>
                <a:cs typeface="Calibri"/>
              </a:rPr>
              <a:t>dignosis</a:t>
            </a:r>
            <a:r>
              <a:rPr sz="2750" spc="285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?</a:t>
            </a:r>
            <a:endParaRPr sz="2750">
              <a:latin typeface="Calibri"/>
              <a:cs typeface="Calibri"/>
            </a:endParaRPr>
          </a:p>
          <a:p>
            <a:pPr marL="241300">
              <a:lnSpc>
                <a:spcPts val="3150"/>
              </a:lnSpc>
            </a:pPr>
            <a:r>
              <a:rPr sz="2750" spc="-5" dirty="0">
                <a:solidFill>
                  <a:srgbClr val="00AF50"/>
                </a:solidFill>
                <a:latin typeface="Calibri"/>
                <a:cs typeface="Calibri"/>
              </a:rPr>
              <a:t>Preeclampsia</a:t>
            </a:r>
            <a:endParaRPr sz="2750">
              <a:latin typeface="Calibri"/>
              <a:cs typeface="Calibri"/>
            </a:endParaRPr>
          </a:p>
          <a:p>
            <a:pPr marL="12700" marR="5080">
              <a:lnSpc>
                <a:spcPct val="122900"/>
              </a:lnSpc>
              <a:buAutoNum type="arabicPlain" startAt="4"/>
              <a:tabLst>
                <a:tab pos="384810" algn="l"/>
              </a:tabLst>
            </a:pPr>
            <a:r>
              <a:rPr sz="2750" dirty="0">
                <a:latin typeface="Calibri"/>
                <a:cs typeface="Calibri"/>
              </a:rPr>
              <a:t>what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points</a:t>
            </a:r>
            <a:r>
              <a:rPr sz="2750" spc="160" dirty="0">
                <a:latin typeface="Calibri"/>
                <a:cs typeface="Calibri"/>
              </a:rPr>
              <a:t> </a:t>
            </a:r>
            <a:r>
              <a:rPr sz="2750" spc="30" dirty="0">
                <a:latin typeface="Calibri"/>
                <a:cs typeface="Calibri"/>
              </a:rPr>
              <a:t>on</a:t>
            </a:r>
            <a:r>
              <a:rPr sz="2750" spc="-6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examination</a:t>
            </a:r>
            <a:r>
              <a:rPr sz="2750" spc="250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whill</a:t>
            </a:r>
            <a:r>
              <a:rPr sz="2750" spc="16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support</a:t>
            </a:r>
            <a:r>
              <a:rPr sz="2750" spc="245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your</a:t>
            </a:r>
            <a:r>
              <a:rPr sz="2750" spc="-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dignosis</a:t>
            </a:r>
            <a:r>
              <a:rPr sz="2750" spc="240" dirty="0">
                <a:latin typeface="Calibri"/>
                <a:cs typeface="Calibri"/>
              </a:rPr>
              <a:t> </a:t>
            </a:r>
            <a:r>
              <a:rPr sz="2750" spc="30" dirty="0">
                <a:latin typeface="Calibri"/>
                <a:cs typeface="Calibri"/>
              </a:rPr>
              <a:t>on</a:t>
            </a:r>
            <a:r>
              <a:rPr sz="2750" spc="15" dirty="0">
                <a:latin typeface="Calibri"/>
                <a:cs typeface="Calibri"/>
              </a:rPr>
              <a:t> q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3</a:t>
            </a:r>
            <a:r>
              <a:rPr sz="2750" spc="70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? </a:t>
            </a:r>
            <a:r>
              <a:rPr sz="2750" spc="-610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5-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what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is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spc="30" dirty="0">
                <a:latin typeface="Calibri"/>
                <a:cs typeface="Calibri"/>
              </a:rPr>
              <a:t>you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management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?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5" y="609282"/>
            <a:ext cx="2141220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842770" algn="l"/>
              </a:tabLst>
            </a:pPr>
            <a:r>
              <a:rPr sz="4400" b="0" spc="20" dirty="0">
                <a:latin typeface="Calibri Light"/>
                <a:cs typeface="Calibri Light"/>
              </a:rPr>
              <a:t>S</a:t>
            </a:r>
            <a:r>
              <a:rPr sz="4400" b="0" spc="-95" dirty="0">
                <a:latin typeface="Calibri Light"/>
                <a:cs typeface="Calibri Light"/>
              </a:rPr>
              <a:t>t</a:t>
            </a:r>
            <a:r>
              <a:rPr sz="4400" b="0" spc="-50" dirty="0">
                <a:latin typeface="Calibri Light"/>
                <a:cs typeface="Calibri Light"/>
              </a:rPr>
              <a:t>a</a:t>
            </a:r>
            <a:r>
              <a:rPr sz="4400" b="0" spc="-20" dirty="0">
                <a:latin typeface="Calibri Light"/>
                <a:cs typeface="Calibri Light"/>
              </a:rPr>
              <a:t>t</a:t>
            </a:r>
            <a:r>
              <a:rPr sz="4400" b="0" spc="5" dirty="0">
                <a:latin typeface="Calibri Light"/>
                <a:cs typeface="Calibri Light"/>
              </a:rPr>
              <a:t>i</a:t>
            </a:r>
            <a:r>
              <a:rPr sz="4400" b="0" spc="25" dirty="0">
                <a:latin typeface="Calibri Light"/>
                <a:cs typeface="Calibri Light"/>
              </a:rPr>
              <a:t>o</a:t>
            </a:r>
            <a:r>
              <a:rPr sz="4400" b="0" spc="15" dirty="0">
                <a:latin typeface="Calibri Light"/>
                <a:cs typeface="Calibri Light"/>
              </a:rPr>
              <a:t>n</a:t>
            </a:r>
            <a:r>
              <a:rPr sz="4400" b="0" dirty="0">
                <a:latin typeface="Calibri Light"/>
                <a:cs typeface="Calibri Light"/>
              </a:rPr>
              <a:t>	</a:t>
            </a:r>
            <a:r>
              <a:rPr sz="4400" b="0" spc="15" dirty="0">
                <a:latin typeface="Calibri Light"/>
                <a:cs typeface="Calibri Light"/>
              </a:rPr>
              <a:t>5</a:t>
            </a:r>
            <a:endParaRPr sz="4400"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10176" y="114310"/>
            <a:ext cx="4200525" cy="6486525"/>
          </a:xfrm>
          <a:prstGeom prst="rect">
            <a:avLst/>
          </a:prstGeom>
        </p:spPr>
      </p:pic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7577" y="1737110"/>
            <a:ext cx="10194291" cy="425860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130"/>
              </a:spcBef>
            </a:pPr>
            <a:r>
              <a:rPr sz="2600" spc="15" dirty="0">
                <a:latin typeface="Calibri"/>
                <a:cs typeface="Calibri"/>
              </a:rPr>
              <a:t>1-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on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10" dirty="0">
                <a:latin typeface="Calibri"/>
                <a:cs typeface="Calibri"/>
              </a:rPr>
              <a:t>admittion</a:t>
            </a:r>
            <a:r>
              <a:rPr sz="2600" spc="-114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:</a:t>
            </a:r>
            <a:endParaRPr sz="2600">
              <a:latin typeface="Calibri"/>
              <a:cs typeface="Calibri"/>
            </a:endParaRPr>
          </a:p>
          <a:p>
            <a:pPr marL="12700" marR="8255000">
              <a:lnSpc>
                <a:spcPts val="3229"/>
              </a:lnSpc>
              <a:spcBef>
                <a:spcPts val="50"/>
              </a:spcBef>
            </a:pPr>
            <a:r>
              <a:rPr sz="2600" spc="10" dirty="0">
                <a:latin typeface="Calibri"/>
                <a:cs typeface="Calibri"/>
              </a:rPr>
              <a:t>Dilation ? 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10" dirty="0">
                <a:latin typeface="Calibri"/>
                <a:cs typeface="Calibri"/>
              </a:rPr>
              <a:t>Head</a:t>
            </a:r>
            <a:r>
              <a:rPr sz="2600" spc="-12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desent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10" dirty="0">
                <a:latin typeface="Calibri"/>
                <a:cs typeface="Calibri"/>
              </a:rPr>
              <a:t>?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</a:pPr>
            <a:r>
              <a:rPr sz="2600" dirty="0">
                <a:latin typeface="Calibri"/>
                <a:cs typeface="Calibri"/>
              </a:rPr>
              <a:t>Amniotic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fluid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?</a:t>
            </a:r>
            <a:r>
              <a:rPr sz="2600" dirty="0">
                <a:solidFill>
                  <a:srgbClr val="00AF50"/>
                </a:solidFill>
                <a:latin typeface="Calibri"/>
                <a:cs typeface="Calibri"/>
              </a:rPr>
              <a:t>according</a:t>
            </a:r>
            <a:r>
              <a:rPr sz="2600" spc="-10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600" spc="20" dirty="0">
                <a:solidFill>
                  <a:srgbClr val="00AF50"/>
                </a:solidFill>
                <a:latin typeface="Calibri"/>
                <a:cs typeface="Calibri"/>
              </a:rPr>
              <a:t>to</a:t>
            </a:r>
            <a:r>
              <a:rPr sz="2600" spc="-3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00AF50"/>
                </a:solidFill>
                <a:latin typeface="Calibri"/>
                <a:cs typeface="Calibri"/>
              </a:rPr>
              <a:t>partogram</a:t>
            </a:r>
            <a:endParaRPr sz="2600">
              <a:latin typeface="Calibri"/>
              <a:cs typeface="Calibri"/>
            </a:endParaRPr>
          </a:p>
          <a:p>
            <a:pPr marL="12700" marR="2697480">
              <a:lnSpc>
                <a:spcPct val="101099"/>
              </a:lnSpc>
              <a:spcBef>
                <a:spcPts val="75"/>
              </a:spcBef>
            </a:pPr>
            <a:r>
              <a:rPr sz="2600" spc="10" dirty="0">
                <a:latin typeface="Calibri"/>
                <a:cs typeface="Calibri"/>
              </a:rPr>
              <a:t>Describe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uterine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contarction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spc="10" dirty="0">
                <a:latin typeface="Calibri"/>
                <a:cs typeface="Calibri"/>
              </a:rPr>
              <a:t>after</a:t>
            </a:r>
            <a:r>
              <a:rPr sz="2600" spc="-145" dirty="0">
                <a:latin typeface="Calibri"/>
                <a:cs typeface="Calibri"/>
              </a:rPr>
              <a:t> </a:t>
            </a:r>
            <a:r>
              <a:rPr sz="2600" spc="15" dirty="0">
                <a:latin typeface="Calibri"/>
                <a:cs typeface="Calibri"/>
              </a:rPr>
              <a:t>2</a:t>
            </a:r>
            <a:r>
              <a:rPr sz="2600" spc="30" dirty="0">
                <a:latin typeface="Calibri"/>
                <a:cs typeface="Calibri"/>
              </a:rPr>
              <a:t> </a:t>
            </a:r>
            <a:r>
              <a:rPr sz="2600" spc="-30" dirty="0">
                <a:latin typeface="Calibri"/>
                <a:cs typeface="Calibri"/>
              </a:rPr>
              <a:t>hours</a:t>
            </a:r>
            <a:r>
              <a:rPr sz="2600" spc="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of</a:t>
            </a:r>
            <a:r>
              <a:rPr sz="2600" spc="50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admition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spc="10" dirty="0">
                <a:latin typeface="Calibri"/>
                <a:cs typeface="Calibri"/>
              </a:rPr>
              <a:t>?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20" dirty="0">
                <a:latin typeface="Calibri"/>
                <a:cs typeface="Calibri"/>
              </a:rPr>
              <a:t>2-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when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the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rupture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happens</a:t>
            </a:r>
            <a:r>
              <a:rPr sz="2600" spc="25" dirty="0">
                <a:latin typeface="Calibri"/>
                <a:cs typeface="Calibri"/>
              </a:rPr>
              <a:t> </a:t>
            </a:r>
            <a:r>
              <a:rPr sz="2600" spc="10" dirty="0">
                <a:latin typeface="Calibri"/>
                <a:cs typeface="Calibri"/>
              </a:rPr>
              <a:t>?</a:t>
            </a:r>
            <a:endParaRPr sz="2600">
              <a:latin typeface="Calibri"/>
              <a:cs typeface="Calibri"/>
            </a:endParaRPr>
          </a:p>
          <a:p>
            <a:pPr marL="241300" marR="422275" indent="-229235">
              <a:lnSpc>
                <a:spcPct val="69800"/>
              </a:lnSpc>
              <a:spcBef>
                <a:spcPts val="1050"/>
              </a:spcBef>
            </a:pPr>
            <a:r>
              <a:rPr sz="2600" spc="10" dirty="0">
                <a:latin typeface="Calibri"/>
                <a:cs typeface="Calibri"/>
              </a:rPr>
              <a:t>3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10" dirty="0">
                <a:latin typeface="Calibri"/>
                <a:cs typeface="Calibri"/>
              </a:rPr>
              <a:t>–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10" dirty="0">
                <a:latin typeface="Calibri"/>
                <a:cs typeface="Calibri"/>
              </a:rPr>
              <a:t>what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is</a:t>
            </a:r>
            <a:r>
              <a:rPr sz="2600" spc="35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you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interpretaion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for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labour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progress</a:t>
            </a:r>
            <a:r>
              <a:rPr sz="2600" spc="35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?</a:t>
            </a:r>
            <a:r>
              <a:rPr sz="2600" spc="5" dirty="0">
                <a:solidFill>
                  <a:srgbClr val="00AF50"/>
                </a:solidFill>
                <a:latin typeface="Calibri"/>
                <a:cs typeface="Calibri"/>
              </a:rPr>
              <a:t>primary</a:t>
            </a:r>
            <a:r>
              <a:rPr sz="2600" spc="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600" spc="5" dirty="0">
                <a:solidFill>
                  <a:srgbClr val="00AF50"/>
                </a:solidFill>
                <a:latin typeface="Calibri"/>
                <a:cs typeface="Calibri"/>
              </a:rPr>
              <a:t>dysfunction</a:t>
            </a:r>
            <a:r>
              <a:rPr sz="2600" spc="-16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00AF50"/>
                </a:solidFill>
                <a:latin typeface="Calibri"/>
                <a:cs typeface="Calibri"/>
              </a:rPr>
              <a:t>of </a:t>
            </a:r>
            <a:r>
              <a:rPr sz="2600" spc="-57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00AF50"/>
                </a:solidFill>
                <a:latin typeface="Calibri"/>
                <a:cs typeface="Calibri"/>
              </a:rPr>
              <a:t>labour</a:t>
            </a:r>
            <a:endParaRPr sz="2600">
              <a:latin typeface="Calibri"/>
              <a:cs typeface="Calibri"/>
            </a:endParaRPr>
          </a:p>
          <a:p>
            <a:pPr marL="241300" marR="5080" indent="-229235">
              <a:lnSpc>
                <a:spcPct val="69800"/>
              </a:lnSpc>
              <a:spcBef>
                <a:spcPts val="980"/>
              </a:spcBef>
              <a:tabLst>
                <a:tab pos="7733665" algn="l"/>
              </a:tabLst>
            </a:pPr>
            <a:r>
              <a:rPr sz="2600" spc="20" dirty="0">
                <a:latin typeface="Calibri"/>
                <a:cs typeface="Calibri"/>
              </a:rPr>
              <a:t>4-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10" dirty="0">
                <a:latin typeface="Calibri"/>
                <a:cs typeface="Calibri"/>
              </a:rPr>
              <a:t>whats</a:t>
            </a:r>
            <a:r>
              <a:rPr sz="2600" spc="-1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points</a:t>
            </a:r>
            <a:r>
              <a:rPr sz="2600" spc="3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on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partogram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suuport</a:t>
            </a:r>
            <a:r>
              <a:rPr sz="2600" spc="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you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answer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on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q3	</a:t>
            </a:r>
            <a:r>
              <a:rPr sz="2600" spc="-5" dirty="0">
                <a:latin typeface="Calibri"/>
                <a:cs typeface="Calibri"/>
              </a:rPr>
              <a:t>?</a:t>
            </a:r>
            <a:r>
              <a:rPr sz="2600" spc="-5" dirty="0">
                <a:solidFill>
                  <a:srgbClr val="FF0000"/>
                </a:solidFill>
                <a:latin typeface="Calibri"/>
                <a:cs typeface="Calibri"/>
              </a:rPr>
              <a:t>no</a:t>
            </a:r>
            <a:r>
              <a:rPr sz="26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AF50"/>
                </a:solidFill>
                <a:latin typeface="Calibri"/>
                <a:cs typeface="Calibri"/>
              </a:rPr>
              <a:t>head</a:t>
            </a:r>
            <a:r>
              <a:rPr sz="2600" spc="-4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00AF50"/>
                </a:solidFill>
                <a:latin typeface="Calibri"/>
                <a:cs typeface="Calibri"/>
              </a:rPr>
              <a:t>desend</a:t>
            </a:r>
            <a:r>
              <a:rPr sz="2600" spc="-5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600" spc="5" dirty="0">
                <a:solidFill>
                  <a:srgbClr val="00AF50"/>
                </a:solidFill>
                <a:latin typeface="Calibri"/>
                <a:cs typeface="Calibri"/>
              </a:rPr>
              <a:t>, </a:t>
            </a:r>
            <a:r>
              <a:rPr sz="2600" spc="-57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00AF50"/>
                </a:solidFill>
                <a:latin typeface="Calibri"/>
                <a:cs typeface="Calibri"/>
              </a:rPr>
              <a:t>fetal</a:t>
            </a:r>
            <a:r>
              <a:rPr sz="2600" spc="-14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00AF50"/>
                </a:solidFill>
                <a:latin typeface="Calibri"/>
                <a:cs typeface="Calibri"/>
              </a:rPr>
              <a:t>bradycardia</a:t>
            </a:r>
            <a:r>
              <a:rPr sz="2600" spc="-13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600" spc="5" dirty="0">
                <a:solidFill>
                  <a:srgbClr val="00AF50"/>
                </a:solidFill>
                <a:latin typeface="Calibri"/>
                <a:cs typeface="Calibri"/>
              </a:rPr>
              <a:t>,</a:t>
            </a:r>
            <a:r>
              <a:rPr sz="2600" spc="3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600" spc="10" dirty="0">
                <a:solidFill>
                  <a:srgbClr val="00AF50"/>
                </a:solidFill>
                <a:latin typeface="Calibri"/>
                <a:cs typeface="Calibri"/>
              </a:rPr>
              <a:t>cervical</a:t>
            </a:r>
            <a:r>
              <a:rPr sz="2600" spc="-6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600" spc="5" dirty="0">
                <a:solidFill>
                  <a:srgbClr val="00AF50"/>
                </a:solidFill>
                <a:latin typeface="Calibri"/>
                <a:cs typeface="Calibri"/>
              </a:rPr>
              <a:t>dilation</a:t>
            </a:r>
            <a:r>
              <a:rPr sz="2600" spc="-9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600" spc="5" dirty="0">
                <a:solidFill>
                  <a:srgbClr val="00AF50"/>
                </a:solidFill>
                <a:latin typeface="Calibri"/>
                <a:cs typeface="Calibri"/>
              </a:rPr>
              <a:t>less</a:t>
            </a:r>
            <a:r>
              <a:rPr sz="2600" spc="-4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AF50"/>
                </a:solidFill>
                <a:latin typeface="Calibri"/>
                <a:cs typeface="Calibri"/>
              </a:rPr>
              <a:t>then</a:t>
            </a:r>
            <a:r>
              <a:rPr sz="2600" spc="-4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600" spc="10" dirty="0">
                <a:solidFill>
                  <a:srgbClr val="00AF50"/>
                </a:solidFill>
                <a:latin typeface="Calibri"/>
                <a:cs typeface="Calibri"/>
              </a:rPr>
              <a:t>1</a:t>
            </a:r>
            <a:r>
              <a:rPr sz="2600" spc="3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600" spc="20" dirty="0">
                <a:solidFill>
                  <a:srgbClr val="00AF50"/>
                </a:solidFill>
                <a:latin typeface="Calibri"/>
                <a:cs typeface="Calibri"/>
              </a:rPr>
              <a:t>cm</a:t>
            </a:r>
            <a:r>
              <a:rPr sz="2600" spc="-6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00AF50"/>
                </a:solidFill>
                <a:latin typeface="Calibri"/>
                <a:cs typeface="Calibri"/>
              </a:rPr>
              <a:t>per </a:t>
            </a:r>
            <a:r>
              <a:rPr sz="2600" spc="-15" dirty="0">
                <a:solidFill>
                  <a:srgbClr val="00AF50"/>
                </a:solidFill>
                <a:latin typeface="Calibri"/>
                <a:cs typeface="Calibri"/>
              </a:rPr>
              <a:t>hour</a:t>
            </a:r>
            <a:endParaRPr sz="2600">
              <a:latin typeface="Calibri"/>
              <a:cs typeface="Calibri"/>
            </a:endParaRPr>
          </a:p>
          <a:p>
            <a:pPr marL="107950">
              <a:lnSpc>
                <a:spcPct val="100000"/>
              </a:lnSpc>
              <a:spcBef>
                <a:spcPts val="110"/>
              </a:spcBef>
              <a:tabLst>
                <a:tab pos="1785620" algn="l"/>
              </a:tabLst>
            </a:pPr>
            <a:r>
              <a:rPr sz="2600" spc="15" dirty="0">
                <a:latin typeface="Calibri"/>
                <a:cs typeface="Calibri"/>
              </a:rPr>
              <a:t>5-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10" dirty="0">
                <a:latin typeface="Calibri"/>
                <a:cs typeface="Calibri"/>
              </a:rPr>
              <a:t>what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10" dirty="0">
                <a:latin typeface="Calibri"/>
                <a:cs typeface="Calibri"/>
              </a:rPr>
              <a:t>are	</a:t>
            </a:r>
            <a:r>
              <a:rPr sz="2600" spc="5" dirty="0">
                <a:latin typeface="Calibri"/>
                <a:cs typeface="Calibri"/>
              </a:rPr>
              <a:t>the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causes</a:t>
            </a:r>
            <a:r>
              <a:rPr sz="2600" spc="-125" dirty="0">
                <a:latin typeface="Calibri"/>
                <a:cs typeface="Calibri"/>
              </a:rPr>
              <a:t> </a:t>
            </a:r>
            <a:r>
              <a:rPr sz="2600" spc="10" dirty="0">
                <a:latin typeface="Calibri"/>
                <a:cs typeface="Calibri"/>
              </a:rPr>
              <a:t>?</a:t>
            </a:r>
            <a:r>
              <a:rPr sz="2600" spc="10" dirty="0">
                <a:solidFill>
                  <a:srgbClr val="00AF50"/>
                </a:solidFill>
                <a:latin typeface="Calibri"/>
                <a:cs typeface="Calibri"/>
              </a:rPr>
              <a:t>CPD</a:t>
            </a:r>
            <a:r>
              <a:rPr sz="2600" spc="-12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600" spc="5" dirty="0">
                <a:solidFill>
                  <a:srgbClr val="00AF50"/>
                </a:solidFill>
                <a:latin typeface="Calibri"/>
                <a:cs typeface="Calibri"/>
              </a:rPr>
              <a:t>,</a:t>
            </a:r>
            <a:r>
              <a:rPr sz="2600" spc="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600" spc="5" dirty="0">
                <a:solidFill>
                  <a:srgbClr val="00AF50"/>
                </a:solidFill>
                <a:latin typeface="Calibri"/>
                <a:cs typeface="Calibri"/>
              </a:rPr>
              <a:t>malpresentation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7" y="609282"/>
            <a:ext cx="2017395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0" spc="-15" dirty="0">
                <a:latin typeface="Calibri Light"/>
                <a:cs typeface="Calibri Light"/>
              </a:rPr>
              <a:t>Station</a:t>
            </a:r>
            <a:r>
              <a:rPr sz="4400" b="0" spc="-70" dirty="0">
                <a:latin typeface="Calibri Light"/>
                <a:cs typeface="Calibri Light"/>
              </a:rPr>
              <a:t> </a:t>
            </a:r>
            <a:r>
              <a:rPr sz="4400" b="0" spc="15" dirty="0">
                <a:latin typeface="Calibri Light"/>
                <a:cs typeface="Calibri Light"/>
              </a:rPr>
              <a:t>6</a:t>
            </a:r>
            <a:endParaRPr sz="4400"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64309" y="1971675"/>
            <a:ext cx="6193579" cy="3275922"/>
          </a:xfrm>
          <a:prstGeom prst="rect">
            <a:avLst/>
          </a:prstGeom>
        </p:spPr>
      </p:pic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7575" y="1721347"/>
            <a:ext cx="6814184" cy="10375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95250">
              <a:lnSpc>
                <a:spcPct val="120700"/>
              </a:lnSpc>
              <a:spcBef>
                <a:spcPts val="95"/>
              </a:spcBef>
              <a:tabLst>
                <a:tab pos="421640" algn="l"/>
                <a:tab pos="1011555" algn="l"/>
                <a:tab pos="1572260" algn="l"/>
              </a:tabLst>
            </a:pPr>
            <a:r>
              <a:rPr sz="2750" spc="15" dirty="0">
                <a:latin typeface="Calibri"/>
                <a:cs typeface="Calibri"/>
              </a:rPr>
              <a:t>1-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what</a:t>
            </a:r>
            <a:r>
              <a:rPr sz="2750" spc="10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is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the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labeld</a:t>
            </a:r>
            <a:r>
              <a:rPr sz="2750" spc="15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diameter</a:t>
            </a:r>
            <a:r>
              <a:rPr sz="2750" spc="13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and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spc="-30" dirty="0">
                <a:latin typeface="Calibri"/>
                <a:cs typeface="Calibri"/>
              </a:rPr>
              <a:t>it’s</a:t>
            </a:r>
            <a:r>
              <a:rPr sz="2750" spc="165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lenght</a:t>
            </a:r>
            <a:r>
              <a:rPr sz="2750" spc="170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? </a:t>
            </a:r>
            <a:r>
              <a:rPr sz="2750" spc="-610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a	b	c	d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582" y="2824803"/>
            <a:ext cx="6407785" cy="136255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3150"/>
              </a:lnSpc>
              <a:spcBef>
                <a:spcPts val="125"/>
              </a:spcBef>
            </a:pPr>
            <a:r>
              <a:rPr sz="2750" spc="15" dirty="0">
                <a:latin typeface="Calibri"/>
                <a:cs typeface="Calibri"/>
              </a:rPr>
              <a:t>2-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which</a:t>
            </a:r>
            <a:r>
              <a:rPr sz="2750" spc="16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diameter</a:t>
            </a:r>
            <a:r>
              <a:rPr sz="2750" spc="12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in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spc="20" dirty="0">
                <a:latin typeface="Calibri"/>
                <a:cs typeface="Calibri"/>
              </a:rPr>
              <a:t>normal</a:t>
            </a:r>
            <a:r>
              <a:rPr sz="2750" spc="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vaginal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delivery</a:t>
            </a:r>
            <a:endParaRPr sz="2750">
              <a:latin typeface="Calibri"/>
              <a:cs typeface="Calibri"/>
            </a:endParaRPr>
          </a:p>
          <a:p>
            <a:pPr marL="241300">
              <a:lnSpc>
                <a:spcPts val="3150"/>
              </a:lnSpc>
            </a:pPr>
            <a:r>
              <a:rPr sz="2750" spc="-5" dirty="0">
                <a:latin typeface="Calibri"/>
                <a:cs typeface="Calibri"/>
              </a:rPr>
              <a:t>?</a:t>
            </a:r>
            <a:r>
              <a:rPr sz="2750" spc="-5" dirty="0">
                <a:solidFill>
                  <a:srgbClr val="00AF50"/>
                </a:solidFill>
                <a:latin typeface="Calibri"/>
                <a:cs typeface="Calibri"/>
              </a:rPr>
              <a:t>suboccipitobregmetic</a:t>
            </a:r>
            <a:endParaRPr sz="2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2750" spc="-5" dirty="0">
                <a:solidFill>
                  <a:srgbClr val="00AF50"/>
                </a:solidFill>
                <a:latin typeface="Calibri"/>
                <a:cs typeface="Calibri"/>
              </a:rPr>
              <a:t>Smallest</a:t>
            </a:r>
            <a:r>
              <a:rPr sz="2750" spc="16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-5" dirty="0">
                <a:solidFill>
                  <a:srgbClr val="00AF50"/>
                </a:solidFill>
                <a:latin typeface="Calibri"/>
                <a:cs typeface="Calibri"/>
              </a:rPr>
              <a:t>diameter</a:t>
            </a:r>
            <a:r>
              <a:rPr sz="2750" spc="13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30" dirty="0">
                <a:solidFill>
                  <a:srgbClr val="00AF50"/>
                </a:solidFill>
                <a:latin typeface="Calibri"/>
                <a:cs typeface="Calibri"/>
              </a:rPr>
              <a:t>on</a:t>
            </a:r>
            <a:r>
              <a:rPr sz="2750" spc="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-15" dirty="0">
                <a:solidFill>
                  <a:srgbClr val="00AF50"/>
                </a:solidFill>
                <a:latin typeface="Calibri"/>
                <a:cs typeface="Calibri"/>
              </a:rPr>
              <a:t>flexion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09205" y="2824802"/>
            <a:ext cx="1224915" cy="43922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spc="5" dirty="0">
                <a:latin typeface="Calibri"/>
                <a:cs typeface="Calibri"/>
              </a:rPr>
              <a:t>and</a:t>
            </a:r>
            <a:r>
              <a:rPr sz="2750" spc="-55" dirty="0">
                <a:latin typeface="Calibri"/>
                <a:cs typeface="Calibri"/>
              </a:rPr>
              <a:t> </a:t>
            </a:r>
            <a:r>
              <a:rPr sz="2750" spc="-35" dirty="0">
                <a:latin typeface="Calibri"/>
                <a:cs typeface="Calibri"/>
              </a:rPr>
              <a:t>why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7575" y="4135252"/>
            <a:ext cx="7129780" cy="157838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22900"/>
              </a:lnSpc>
              <a:spcBef>
                <a:spcPts val="90"/>
              </a:spcBef>
              <a:tabLst>
                <a:tab pos="2804795" algn="l"/>
              </a:tabLst>
            </a:pPr>
            <a:r>
              <a:rPr sz="2750" spc="15" dirty="0">
                <a:latin typeface="Calibri"/>
                <a:cs typeface="Calibri"/>
              </a:rPr>
              <a:t>3-</a:t>
            </a:r>
            <a:r>
              <a:rPr sz="2750" spc="3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which</a:t>
            </a:r>
            <a:r>
              <a:rPr sz="2750" spc="17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diameter	</a:t>
            </a:r>
            <a:r>
              <a:rPr sz="2750" spc="-20" dirty="0">
                <a:latin typeface="Calibri"/>
                <a:cs typeface="Calibri"/>
              </a:rPr>
              <a:t>will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cause</a:t>
            </a:r>
            <a:r>
              <a:rPr sz="2750" spc="70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CPD</a:t>
            </a:r>
            <a:r>
              <a:rPr sz="2750" spc="4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?</a:t>
            </a:r>
            <a:r>
              <a:rPr sz="2750" spc="5" dirty="0">
                <a:solidFill>
                  <a:srgbClr val="00AF50"/>
                </a:solidFill>
                <a:latin typeface="Calibri"/>
                <a:cs typeface="Calibri"/>
              </a:rPr>
              <a:t>mentovertical </a:t>
            </a:r>
            <a:r>
              <a:rPr sz="2750" spc="-60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4</a:t>
            </a:r>
            <a:r>
              <a:rPr sz="2750" spc="-10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–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what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is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the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denominator</a:t>
            </a:r>
            <a:r>
              <a:rPr sz="2750" spc="204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for</a:t>
            </a:r>
            <a:r>
              <a:rPr sz="2750" spc="-20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?</a:t>
            </a:r>
            <a:endParaRPr sz="2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  <a:tabLst>
                <a:tab pos="459740" algn="l"/>
                <a:tab pos="973455" algn="l"/>
                <a:tab pos="1449070" algn="l"/>
              </a:tabLst>
            </a:pPr>
            <a:r>
              <a:rPr sz="2750" spc="15" dirty="0">
                <a:latin typeface="Calibri"/>
                <a:cs typeface="Calibri"/>
              </a:rPr>
              <a:t>A	b	</a:t>
            </a:r>
            <a:r>
              <a:rPr sz="2750" spc="10" dirty="0">
                <a:latin typeface="Calibri"/>
                <a:cs typeface="Calibri"/>
              </a:rPr>
              <a:t>c	</a:t>
            </a:r>
            <a:r>
              <a:rPr sz="2750" spc="15" dirty="0">
                <a:latin typeface="Calibri"/>
                <a:cs typeface="Calibri"/>
              </a:rPr>
              <a:t>d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6567" y="161236"/>
            <a:ext cx="2689860" cy="936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000" b="0" spc="50" dirty="0">
                <a:latin typeface="Calibri Light"/>
                <a:cs typeface="Calibri Light"/>
              </a:rPr>
              <a:t>S</a:t>
            </a:r>
            <a:r>
              <a:rPr sz="6000" b="0" spc="-25" dirty="0">
                <a:latin typeface="Calibri Light"/>
                <a:cs typeface="Calibri Light"/>
              </a:rPr>
              <a:t>t</a:t>
            </a:r>
            <a:r>
              <a:rPr sz="6000" b="0" spc="-125" dirty="0">
                <a:latin typeface="Calibri Light"/>
                <a:cs typeface="Calibri Light"/>
              </a:rPr>
              <a:t>a</a:t>
            </a:r>
            <a:r>
              <a:rPr sz="6000" b="0" spc="-25" dirty="0">
                <a:latin typeface="Calibri Light"/>
                <a:cs typeface="Calibri Light"/>
              </a:rPr>
              <a:t>t</a:t>
            </a:r>
            <a:r>
              <a:rPr sz="6000" b="0" spc="15" dirty="0">
                <a:latin typeface="Calibri Light"/>
                <a:cs typeface="Calibri Light"/>
              </a:rPr>
              <a:t>i</a:t>
            </a:r>
            <a:r>
              <a:rPr sz="6000" b="0" spc="-60" dirty="0">
                <a:latin typeface="Calibri Light"/>
                <a:cs typeface="Calibri Light"/>
              </a:rPr>
              <a:t>o</a:t>
            </a:r>
            <a:r>
              <a:rPr sz="6000" b="0" dirty="0">
                <a:latin typeface="Calibri Light"/>
                <a:cs typeface="Calibri Light"/>
              </a:rPr>
              <a:t>n</a:t>
            </a:r>
            <a:r>
              <a:rPr sz="6000" b="0" spc="-345" dirty="0">
                <a:latin typeface="Calibri Light"/>
                <a:cs typeface="Calibri Light"/>
              </a:rPr>
              <a:t> </a:t>
            </a:r>
            <a:r>
              <a:rPr sz="6000" b="0" dirty="0">
                <a:latin typeface="Calibri Light"/>
                <a:cs typeface="Calibri Light"/>
              </a:rPr>
              <a:t>5</a:t>
            </a:r>
            <a:endParaRPr sz="60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4494" y="1207198"/>
            <a:ext cx="6438265" cy="2164952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97510" marR="17780" indent="-397510">
              <a:lnSpc>
                <a:spcPct val="102299"/>
              </a:lnSpc>
              <a:spcBef>
                <a:spcPts val="50"/>
              </a:spcBef>
              <a:buAutoNum type="arabicPlain" startAt="5"/>
              <a:tabLst>
                <a:tab pos="397510" algn="l"/>
              </a:tabLst>
            </a:pPr>
            <a:r>
              <a:rPr sz="2750" b="1" dirty="0">
                <a:latin typeface="Calibri"/>
                <a:cs typeface="Calibri"/>
              </a:rPr>
              <a:t>According</a:t>
            </a:r>
            <a:r>
              <a:rPr sz="2750" b="1" spc="155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to</a:t>
            </a:r>
            <a:r>
              <a:rPr sz="2750" b="1" spc="-15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the</a:t>
            </a:r>
            <a:r>
              <a:rPr sz="2750" b="1" dirty="0">
                <a:latin typeface="Calibri"/>
                <a:cs typeface="Calibri"/>
              </a:rPr>
              <a:t> </a:t>
            </a:r>
            <a:r>
              <a:rPr sz="2750" b="1" spc="25" dirty="0">
                <a:latin typeface="Calibri"/>
                <a:cs typeface="Calibri"/>
              </a:rPr>
              <a:t>shown</a:t>
            </a:r>
            <a:r>
              <a:rPr sz="2750" b="1" spc="50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diagram,</a:t>
            </a:r>
            <a:r>
              <a:rPr sz="2750" b="1" spc="70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what</a:t>
            </a:r>
            <a:r>
              <a:rPr sz="2750" b="1" spc="55" dirty="0">
                <a:latin typeface="Calibri"/>
                <a:cs typeface="Calibri"/>
              </a:rPr>
              <a:t> </a:t>
            </a:r>
            <a:r>
              <a:rPr sz="2750" b="1" spc="5" dirty="0">
                <a:latin typeface="Calibri"/>
                <a:cs typeface="Calibri"/>
              </a:rPr>
              <a:t>is </a:t>
            </a:r>
            <a:r>
              <a:rPr sz="2750" b="1" spc="-605" dirty="0">
                <a:latin typeface="Calibri"/>
                <a:cs typeface="Calibri"/>
              </a:rPr>
              <a:t> </a:t>
            </a:r>
            <a:r>
              <a:rPr sz="2750" b="1" spc="25" dirty="0">
                <a:latin typeface="Calibri"/>
                <a:cs typeface="Calibri"/>
              </a:rPr>
              <a:t>your</a:t>
            </a:r>
            <a:r>
              <a:rPr sz="2750" b="1" spc="35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management</a:t>
            </a:r>
            <a:r>
              <a:rPr sz="2750" b="1" spc="-10" dirty="0">
                <a:latin typeface="Calibri"/>
                <a:cs typeface="Calibri"/>
              </a:rPr>
              <a:t> </a:t>
            </a:r>
            <a:r>
              <a:rPr sz="2750" b="1" spc="5" dirty="0">
                <a:latin typeface="Calibri"/>
                <a:cs typeface="Calibri"/>
              </a:rPr>
              <a:t>at:</a:t>
            </a:r>
            <a:endParaRPr sz="2750">
              <a:latin typeface="Calibri"/>
              <a:cs typeface="Calibri"/>
            </a:endParaRPr>
          </a:p>
          <a:p>
            <a:pPr marL="797560" lvl="1" indent="-372745">
              <a:lnSpc>
                <a:spcPct val="100000"/>
              </a:lnSpc>
              <a:spcBef>
                <a:spcPts val="80"/>
              </a:spcBef>
              <a:buAutoNum type="alphaLcParenR"/>
              <a:tabLst>
                <a:tab pos="798195" algn="l"/>
              </a:tabLst>
            </a:pPr>
            <a:r>
              <a:rPr sz="2750" b="1" spc="20" dirty="0">
                <a:latin typeface="Calibri"/>
                <a:cs typeface="Calibri"/>
              </a:rPr>
              <a:t>28</a:t>
            </a:r>
            <a:r>
              <a:rPr sz="2775" b="1" spc="30" baseline="24024" dirty="0">
                <a:latin typeface="Calibri"/>
                <a:cs typeface="Calibri"/>
              </a:rPr>
              <a:t>th</a:t>
            </a:r>
            <a:r>
              <a:rPr sz="2775" b="1" spc="315" baseline="24024" dirty="0">
                <a:latin typeface="Calibri"/>
                <a:cs typeface="Calibri"/>
              </a:rPr>
              <a:t> </a:t>
            </a:r>
            <a:r>
              <a:rPr sz="2750" b="1" spc="30" dirty="0">
                <a:latin typeface="Calibri"/>
                <a:cs typeface="Calibri"/>
              </a:rPr>
              <a:t>week</a:t>
            </a:r>
            <a:r>
              <a:rPr sz="2750" b="1" spc="-95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of</a:t>
            </a:r>
            <a:r>
              <a:rPr sz="2750" b="1" spc="60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gestation</a:t>
            </a:r>
            <a:endParaRPr sz="2750">
              <a:latin typeface="Calibri"/>
              <a:cs typeface="Calibri"/>
            </a:endParaRPr>
          </a:p>
          <a:p>
            <a:pPr marL="815975" lvl="1" indent="-391160">
              <a:lnSpc>
                <a:spcPct val="100000"/>
              </a:lnSpc>
              <a:spcBef>
                <a:spcPts val="5"/>
              </a:spcBef>
              <a:buAutoNum type="alphaLcParenR"/>
              <a:tabLst>
                <a:tab pos="816610" algn="l"/>
              </a:tabLst>
            </a:pPr>
            <a:r>
              <a:rPr sz="2750" b="1" spc="15" dirty="0">
                <a:latin typeface="Calibri"/>
                <a:cs typeface="Calibri"/>
              </a:rPr>
              <a:t>32</a:t>
            </a:r>
            <a:r>
              <a:rPr sz="2775" b="1" spc="22" baseline="24024" dirty="0">
                <a:latin typeface="Calibri"/>
                <a:cs typeface="Calibri"/>
              </a:rPr>
              <a:t>nd</a:t>
            </a:r>
            <a:r>
              <a:rPr sz="2775" b="1" spc="307" baseline="24024" dirty="0">
                <a:latin typeface="Calibri"/>
                <a:cs typeface="Calibri"/>
              </a:rPr>
              <a:t> </a:t>
            </a:r>
            <a:r>
              <a:rPr sz="2750" b="1" spc="30" dirty="0">
                <a:latin typeface="Calibri"/>
                <a:cs typeface="Calibri"/>
              </a:rPr>
              <a:t>week</a:t>
            </a:r>
            <a:r>
              <a:rPr sz="2750" b="1" spc="-25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of</a:t>
            </a:r>
            <a:r>
              <a:rPr sz="2750" b="1" spc="-15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gestation</a:t>
            </a:r>
            <a:endParaRPr sz="2750">
              <a:latin typeface="Calibri"/>
              <a:cs typeface="Calibri"/>
            </a:endParaRPr>
          </a:p>
          <a:p>
            <a:pPr marL="768985" lvl="1" indent="-344170">
              <a:lnSpc>
                <a:spcPct val="100000"/>
              </a:lnSpc>
              <a:spcBef>
                <a:spcPts val="80"/>
              </a:spcBef>
              <a:buAutoNum type="alphaLcParenR"/>
              <a:tabLst>
                <a:tab pos="769620" algn="l"/>
              </a:tabLst>
            </a:pPr>
            <a:r>
              <a:rPr sz="2750" b="1" spc="20" dirty="0">
                <a:latin typeface="Calibri"/>
                <a:cs typeface="Calibri"/>
              </a:rPr>
              <a:t>35</a:t>
            </a:r>
            <a:r>
              <a:rPr sz="2775" b="1" spc="30" baseline="24024" dirty="0">
                <a:latin typeface="Calibri"/>
                <a:cs typeface="Calibri"/>
              </a:rPr>
              <a:t>th</a:t>
            </a:r>
            <a:r>
              <a:rPr sz="2775" b="1" spc="315" baseline="24024" dirty="0">
                <a:latin typeface="Calibri"/>
                <a:cs typeface="Calibri"/>
              </a:rPr>
              <a:t> </a:t>
            </a:r>
            <a:r>
              <a:rPr sz="2750" b="1" spc="30" dirty="0">
                <a:latin typeface="Calibri"/>
                <a:cs typeface="Calibri"/>
              </a:rPr>
              <a:t>week</a:t>
            </a:r>
            <a:r>
              <a:rPr sz="2750" b="1" spc="-20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of</a:t>
            </a:r>
            <a:r>
              <a:rPr sz="2750" b="1" spc="-15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gestation</a:t>
            </a:r>
            <a:endParaRPr sz="275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217918" y="474214"/>
            <a:ext cx="4974591" cy="2955290"/>
            <a:chOff x="7217912" y="474214"/>
            <a:chExt cx="4974590" cy="295529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17912" y="474214"/>
              <a:ext cx="4193036" cy="295478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48999" y="628586"/>
              <a:ext cx="1143000" cy="538162"/>
            </a:xfrm>
            <a:prstGeom prst="rect">
              <a:avLst/>
            </a:prstGeom>
          </p:spPr>
        </p:pic>
      </p:grp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7711192" y="3816350"/>
          <a:ext cx="3773170" cy="1280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86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6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marL="669925" marR="210820" indent="-438784">
                        <a:lnSpc>
                          <a:spcPct val="100800"/>
                        </a:lnSpc>
                        <a:spcBef>
                          <a:spcPts val="23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1800" b="1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ban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800" b="1" spc="-10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bl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  group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6096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b="1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A+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774700" marR="175895" indent="-581660">
                        <a:lnSpc>
                          <a:spcPct val="100899"/>
                        </a:lnSpc>
                        <a:spcBef>
                          <a:spcPts val="240"/>
                        </a:spcBef>
                      </a:pPr>
                      <a:r>
                        <a:rPr sz="1800" spc="5" dirty="0">
                          <a:latin typeface="Calibri"/>
                          <a:cs typeface="Calibri"/>
                        </a:rPr>
                        <a:t>Indirect</a:t>
                      </a:r>
                      <a:r>
                        <a:rPr sz="1800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coombs </a:t>
                      </a:r>
                      <a:r>
                        <a:rPr sz="1800" spc="-3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test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800" spc="5" dirty="0">
                          <a:latin typeface="Calibri"/>
                          <a:cs typeface="Calibri"/>
                        </a:rPr>
                        <a:t>Positive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11203946" y="698187"/>
            <a:ext cx="91630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1.5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MOM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0991855" y="1390586"/>
            <a:ext cx="1200151" cy="538480"/>
            <a:chOff x="10991850" y="1390586"/>
            <a:chExt cx="1200150" cy="53848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991850" y="1390586"/>
              <a:ext cx="728662" cy="53816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49050" y="1390586"/>
              <a:ext cx="742950" cy="538162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1145267" y="1462346"/>
            <a:ext cx="103124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0.75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MOM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9685403" y="1131950"/>
            <a:ext cx="1079500" cy="1250950"/>
            <a:chOff x="9685401" y="1131950"/>
            <a:chExt cx="1079500" cy="1250950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685401" y="2265425"/>
              <a:ext cx="107950" cy="11747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228326" y="1446275"/>
              <a:ext cx="107950" cy="11747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666476" y="1131950"/>
              <a:ext cx="98425" cy="127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7" y="609282"/>
            <a:ext cx="2017395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0" spc="-15" dirty="0">
                <a:latin typeface="Calibri Light"/>
                <a:cs typeface="Calibri Light"/>
              </a:rPr>
              <a:t>Station</a:t>
            </a:r>
            <a:r>
              <a:rPr sz="4400" b="0" spc="-70" dirty="0">
                <a:latin typeface="Calibri Light"/>
                <a:cs typeface="Calibri Light"/>
              </a:rPr>
              <a:t> </a:t>
            </a:r>
            <a:r>
              <a:rPr sz="4400" b="0" spc="15" dirty="0">
                <a:latin typeface="Calibri Light"/>
                <a:cs typeface="Calibri Light"/>
              </a:rPr>
              <a:t>7</a:t>
            </a:r>
            <a:endParaRPr sz="4400"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6" y="1714500"/>
            <a:ext cx="3409951" cy="249555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255767" y="1718315"/>
            <a:ext cx="4086860" cy="4807598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2600" spc="15" dirty="0">
                <a:latin typeface="Calibri"/>
                <a:cs typeface="Calibri"/>
              </a:rPr>
              <a:t>1-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what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you</a:t>
            </a:r>
            <a:r>
              <a:rPr sz="2600" spc="-105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see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10" dirty="0">
                <a:latin typeface="Calibri"/>
                <a:cs typeface="Calibri"/>
              </a:rPr>
              <a:t>?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2600" spc="15" dirty="0">
                <a:latin typeface="Calibri"/>
                <a:cs typeface="Calibri"/>
              </a:rPr>
              <a:t>2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–mechanism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of</a:t>
            </a:r>
            <a:r>
              <a:rPr sz="2600" spc="10" dirty="0">
                <a:latin typeface="Calibri"/>
                <a:cs typeface="Calibri"/>
              </a:rPr>
              <a:t> action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850">
              <a:latin typeface="Calibri"/>
              <a:cs typeface="Calibri"/>
            </a:endParaRPr>
          </a:p>
          <a:p>
            <a:pPr marL="12700" marR="5080">
              <a:lnSpc>
                <a:spcPct val="110700"/>
              </a:lnSpc>
            </a:pPr>
            <a:r>
              <a:rPr sz="2600" spc="20" dirty="0">
                <a:latin typeface="Calibri"/>
                <a:cs typeface="Calibri"/>
              </a:rPr>
              <a:t>3- </a:t>
            </a:r>
            <a:r>
              <a:rPr sz="2600" spc="-5" dirty="0">
                <a:latin typeface="Calibri"/>
                <a:cs typeface="Calibri"/>
              </a:rPr>
              <a:t>when </a:t>
            </a:r>
            <a:r>
              <a:rPr sz="2600" spc="5" dirty="0">
                <a:latin typeface="Calibri"/>
                <a:cs typeface="Calibri"/>
              </a:rPr>
              <a:t>it </a:t>
            </a:r>
            <a:r>
              <a:rPr sz="2600" dirty="0">
                <a:latin typeface="Calibri"/>
                <a:cs typeface="Calibri"/>
              </a:rPr>
              <a:t>inserted </a:t>
            </a:r>
            <a:r>
              <a:rPr sz="2600" spc="5" dirty="0">
                <a:latin typeface="Calibri"/>
                <a:cs typeface="Calibri"/>
              </a:rPr>
              <a:t>and </a:t>
            </a:r>
            <a:r>
              <a:rPr sz="2600" spc="-20" dirty="0">
                <a:latin typeface="Calibri"/>
                <a:cs typeface="Calibri"/>
              </a:rPr>
              <a:t>why </a:t>
            </a:r>
            <a:r>
              <a:rPr sz="2600" spc="10" dirty="0">
                <a:latin typeface="Calibri"/>
                <a:cs typeface="Calibri"/>
              </a:rPr>
              <a:t>? 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20" dirty="0">
                <a:latin typeface="Calibri"/>
                <a:cs typeface="Calibri"/>
              </a:rPr>
              <a:t>4-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what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is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the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pearl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index</a:t>
            </a:r>
            <a:r>
              <a:rPr sz="2600" spc="65" dirty="0">
                <a:latin typeface="Calibri"/>
                <a:cs typeface="Calibri"/>
              </a:rPr>
              <a:t> </a:t>
            </a:r>
            <a:r>
              <a:rPr sz="2600" spc="10" dirty="0">
                <a:latin typeface="Calibri"/>
                <a:cs typeface="Calibri"/>
              </a:rPr>
              <a:t>with</a:t>
            </a:r>
            <a:endParaRPr sz="2600">
              <a:latin typeface="Calibri"/>
              <a:cs typeface="Calibri"/>
            </a:endParaRPr>
          </a:p>
          <a:p>
            <a:pPr marL="241300">
              <a:lnSpc>
                <a:spcPts val="2555"/>
              </a:lnSpc>
            </a:pPr>
            <a:r>
              <a:rPr sz="2600" spc="25" dirty="0">
                <a:latin typeface="Calibri"/>
                <a:cs typeface="Calibri"/>
              </a:rPr>
              <a:t>t</a:t>
            </a:r>
            <a:r>
              <a:rPr sz="2600" spc="15" dirty="0">
                <a:latin typeface="Calibri"/>
                <a:cs typeface="Calibri"/>
              </a:rPr>
              <a:t>y</a:t>
            </a:r>
            <a:r>
              <a:rPr sz="2600" spc="-20" dirty="0">
                <a:latin typeface="Calibri"/>
                <a:cs typeface="Calibri"/>
              </a:rPr>
              <a:t>p</a:t>
            </a:r>
            <a:r>
              <a:rPr sz="2600" spc="5" dirty="0">
                <a:latin typeface="Calibri"/>
                <a:cs typeface="Calibri"/>
              </a:rPr>
              <a:t>ic</a:t>
            </a:r>
            <a:r>
              <a:rPr sz="2600" spc="30" dirty="0">
                <a:latin typeface="Calibri"/>
                <a:cs typeface="Calibri"/>
              </a:rPr>
              <a:t>a</a:t>
            </a:r>
            <a:r>
              <a:rPr sz="2600" spc="5" dirty="0">
                <a:latin typeface="Calibri"/>
                <a:cs typeface="Calibri"/>
              </a:rPr>
              <a:t>l</a:t>
            </a:r>
            <a:r>
              <a:rPr sz="2600" spc="-14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u</a:t>
            </a:r>
            <a:r>
              <a:rPr sz="2600" spc="25" dirty="0">
                <a:latin typeface="Calibri"/>
                <a:cs typeface="Calibri"/>
              </a:rPr>
              <a:t>s</a:t>
            </a:r>
            <a:r>
              <a:rPr sz="2600" spc="10" dirty="0">
                <a:latin typeface="Calibri"/>
                <a:cs typeface="Calibri"/>
              </a:rPr>
              <a:t>e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10" dirty="0">
                <a:latin typeface="Calibri"/>
                <a:cs typeface="Calibri"/>
              </a:rPr>
              <a:t>?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600" spc="15" dirty="0">
                <a:latin typeface="Calibri"/>
                <a:cs typeface="Calibri"/>
              </a:rPr>
              <a:t>5-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10" dirty="0">
                <a:latin typeface="Calibri"/>
                <a:cs typeface="Calibri"/>
              </a:rPr>
              <a:t>whats</a:t>
            </a:r>
            <a:r>
              <a:rPr sz="2600" spc="-114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the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complication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2600" spc="10" dirty="0">
                <a:latin typeface="Calibri"/>
                <a:cs typeface="Calibri"/>
              </a:rPr>
              <a:t>?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34"/>
              </a:spcBef>
            </a:pPr>
            <a:r>
              <a:rPr sz="2600" spc="15" dirty="0">
                <a:solidFill>
                  <a:srgbClr val="FF0000"/>
                </a:solidFill>
                <a:latin typeface="Calibri"/>
                <a:cs typeface="Calibri"/>
              </a:rPr>
              <a:t>Back</a:t>
            </a:r>
            <a:r>
              <a:rPr sz="2600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15" dirty="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sz="2600" spc="-1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5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26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5" dirty="0">
                <a:solidFill>
                  <a:srgbClr val="FF0000"/>
                </a:solidFill>
                <a:latin typeface="Calibri"/>
                <a:cs typeface="Calibri"/>
              </a:rPr>
              <a:t>slide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18265" y="519113"/>
            <a:ext cx="7719695" cy="73417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84835">
              <a:lnSpc>
                <a:spcPct val="100000"/>
              </a:lnSpc>
              <a:spcBef>
                <a:spcPts val="125"/>
              </a:spcBef>
            </a:pPr>
            <a:r>
              <a:rPr sz="1700" b="1" spc="15" dirty="0">
                <a:latin typeface="Calibri"/>
                <a:cs typeface="Calibri"/>
              </a:rPr>
              <a:t>S</a:t>
            </a:r>
            <a:r>
              <a:rPr sz="1700" b="1" spc="5" dirty="0">
                <a:latin typeface="Calibri"/>
                <a:cs typeface="Calibri"/>
              </a:rPr>
              <a:t>t</a:t>
            </a:r>
            <a:r>
              <a:rPr sz="1700" b="1" spc="-20" dirty="0">
                <a:latin typeface="Calibri"/>
                <a:cs typeface="Calibri"/>
              </a:rPr>
              <a:t>a</a:t>
            </a:r>
            <a:r>
              <a:rPr sz="1700" b="1" spc="5" dirty="0">
                <a:latin typeface="Calibri"/>
                <a:cs typeface="Calibri"/>
              </a:rPr>
              <a:t>t</a:t>
            </a:r>
            <a:r>
              <a:rPr sz="1700" b="1" spc="25" dirty="0">
                <a:latin typeface="Calibri"/>
                <a:cs typeface="Calibri"/>
              </a:rPr>
              <a:t>i</a:t>
            </a:r>
            <a:r>
              <a:rPr sz="1700" b="1" spc="-20" dirty="0">
                <a:latin typeface="Calibri"/>
                <a:cs typeface="Calibri"/>
              </a:rPr>
              <a:t>o</a:t>
            </a:r>
            <a:r>
              <a:rPr sz="1700" b="1" spc="10" dirty="0">
                <a:latin typeface="Calibri"/>
                <a:cs typeface="Calibri"/>
              </a:rPr>
              <a:t>n</a:t>
            </a:r>
            <a:r>
              <a:rPr sz="1700" b="1" spc="-110" dirty="0">
                <a:latin typeface="Calibri"/>
                <a:cs typeface="Calibri"/>
              </a:rPr>
              <a:t> </a:t>
            </a:r>
            <a:r>
              <a:rPr sz="1700" b="1" spc="10" dirty="0">
                <a:latin typeface="Calibri"/>
                <a:cs typeface="Calibri"/>
              </a:rPr>
              <a:t>8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85"/>
              </a:spcBef>
            </a:pPr>
            <a:r>
              <a:rPr sz="1800" b="0" spc="-10" dirty="0">
                <a:latin typeface="Calibri Light"/>
                <a:cs typeface="Calibri Light"/>
              </a:rPr>
              <a:t>39</a:t>
            </a:r>
            <a:r>
              <a:rPr sz="1800" b="0" spc="25" dirty="0">
                <a:latin typeface="Calibri Light"/>
                <a:cs typeface="Calibri Light"/>
              </a:rPr>
              <a:t> </a:t>
            </a:r>
            <a:r>
              <a:rPr sz="1800" b="0" dirty="0">
                <a:latin typeface="Calibri Light"/>
                <a:cs typeface="Calibri Light"/>
              </a:rPr>
              <a:t>year</a:t>
            </a:r>
            <a:r>
              <a:rPr sz="1800" b="0" spc="-50" dirty="0">
                <a:latin typeface="Calibri Light"/>
                <a:cs typeface="Calibri Light"/>
              </a:rPr>
              <a:t> </a:t>
            </a:r>
            <a:r>
              <a:rPr sz="1800" b="0" dirty="0">
                <a:latin typeface="Calibri Light"/>
                <a:cs typeface="Calibri Light"/>
              </a:rPr>
              <a:t>old </a:t>
            </a:r>
            <a:r>
              <a:rPr sz="1800" b="0" spc="-20" dirty="0">
                <a:latin typeface="Calibri Light"/>
                <a:cs typeface="Calibri Light"/>
              </a:rPr>
              <a:t>patient</a:t>
            </a:r>
            <a:r>
              <a:rPr sz="1800" b="0" spc="50" dirty="0">
                <a:latin typeface="Calibri Light"/>
                <a:cs typeface="Calibri Light"/>
              </a:rPr>
              <a:t> </a:t>
            </a:r>
            <a:r>
              <a:rPr sz="1800" b="0" dirty="0">
                <a:latin typeface="Calibri Light"/>
                <a:cs typeface="Calibri Light"/>
              </a:rPr>
              <a:t>,</a:t>
            </a:r>
            <a:r>
              <a:rPr sz="1800" b="0" spc="-25" dirty="0">
                <a:latin typeface="Calibri Light"/>
                <a:cs typeface="Calibri Light"/>
              </a:rPr>
              <a:t> </a:t>
            </a:r>
            <a:r>
              <a:rPr sz="1800" b="0" spc="-10" dirty="0">
                <a:latin typeface="Calibri Light"/>
                <a:cs typeface="Calibri Light"/>
              </a:rPr>
              <a:t>g2p1</a:t>
            </a:r>
            <a:r>
              <a:rPr sz="1800" b="0" spc="105" dirty="0">
                <a:latin typeface="Calibri Light"/>
                <a:cs typeface="Calibri Light"/>
              </a:rPr>
              <a:t> </a:t>
            </a:r>
            <a:r>
              <a:rPr sz="1800" b="0" spc="-25" dirty="0">
                <a:latin typeface="Calibri Light"/>
                <a:cs typeface="Calibri Light"/>
              </a:rPr>
              <a:t>she</a:t>
            </a:r>
            <a:r>
              <a:rPr sz="1800" b="0" spc="50" dirty="0">
                <a:latin typeface="Calibri Light"/>
                <a:cs typeface="Calibri Light"/>
              </a:rPr>
              <a:t> </a:t>
            </a:r>
            <a:r>
              <a:rPr sz="1800" b="0" spc="-15" dirty="0">
                <a:latin typeface="Calibri Light"/>
                <a:cs typeface="Calibri Light"/>
              </a:rPr>
              <a:t>is</a:t>
            </a:r>
            <a:r>
              <a:rPr sz="1800" b="0" spc="15" dirty="0">
                <a:latin typeface="Calibri Light"/>
                <a:cs typeface="Calibri Light"/>
              </a:rPr>
              <a:t> </a:t>
            </a:r>
            <a:r>
              <a:rPr sz="1800" b="0" spc="-15" dirty="0">
                <a:latin typeface="Calibri Light"/>
                <a:cs typeface="Calibri Light"/>
              </a:rPr>
              <a:t>epileptic</a:t>
            </a:r>
            <a:r>
              <a:rPr sz="1800" b="0" spc="100" dirty="0">
                <a:latin typeface="Calibri Light"/>
                <a:cs typeface="Calibri Light"/>
              </a:rPr>
              <a:t> </a:t>
            </a:r>
            <a:r>
              <a:rPr sz="1800" b="0" spc="-25" dirty="0">
                <a:latin typeface="Calibri Light"/>
                <a:cs typeface="Calibri Light"/>
              </a:rPr>
              <a:t>and</a:t>
            </a:r>
            <a:r>
              <a:rPr sz="1800" b="0" spc="80" dirty="0">
                <a:latin typeface="Calibri Light"/>
                <a:cs typeface="Calibri Light"/>
              </a:rPr>
              <a:t> </a:t>
            </a:r>
            <a:r>
              <a:rPr sz="1800" b="0" spc="-25" dirty="0">
                <a:latin typeface="Calibri Light"/>
                <a:cs typeface="Calibri Light"/>
              </a:rPr>
              <a:t>she</a:t>
            </a:r>
            <a:r>
              <a:rPr sz="1800" b="0" spc="50" dirty="0">
                <a:latin typeface="Calibri Light"/>
                <a:cs typeface="Calibri Light"/>
              </a:rPr>
              <a:t> </a:t>
            </a:r>
            <a:r>
              <a:rPr sz="1800" b="0" spc="-25" dirty="0">
                <a:latin typeface="Calibri Light"/>
                <a:cs typeface="Calibri Light"/>
              </a:rPr>
              <a:t>use</a:t>
            </a:r>
            <a:r>
              <a:rPr sz="1800" b="0" spc="165" dirty="0">
                <a:latin typeface="Calibri Light"/>
                <a:cs typeface="Calibri Light"/>
              </a:rPr>
              <a:t> </a:t>
            </a:r>
            <a:r>
              <a:rPr sz="1800" b="0" spc="-20" dirty="0">
                <a:latin typeface="Calibri Light"/>
                <a:cs typeface="Calibri Light"/>
              </a:rPr>
              <a:t>carbamezapine</a:t>
            </a:r>
            <a:r>
              <a:rPr sz="1800" b="0" spc="190" dirty="0">
                <a:latin typeface="Calibri Light"/>
                <a:cs typeface="Calibri Light"/>
              </a:rPr>
              <a:t> </a:t>
            </a:r>
            <a:r>
              <a:rPr sz="1800" b="0" dirty="0">
                <a:latin typeface="Calibri Light"/>
                <a:cs typeface="Calibri Light"/>
              </a:rPr>
              <a:t>,</a:t>
            </a:r>
            <a:r>
              <a:rPr sz="1800" b="0" spc="-20" dirty="0">
                <a:latin typeface="Calibri Light"/>
                <a:cs typeface="Calibri Light"/>
              </a:rPr>
              <a:t> </a:t>
            </a:r>
            <a:r>
              <a:rPr sz="1800" b="0" spc="-10" dirty="0">
                <a:latin typeface="Calibri Light"/>
                <a:cs typeface="Calibri Light"/>
              </a:rPr>
              <a:t>previous</a:t>
            </a:r>
            <a:r>
              <a:rPr sz="1800" b="0" spc="35" dirty="0">
                <a:latin typeface="Calibri Light"/>
                <a:cs typeface="Calibri Light"/>
              </a:rPr>
              <a:t> </a:t>
            </a:r>
            <a:r>
              <a:rPr sz="1800" b="0" spc="-10" dirty="0">
                <a:latin typeface="Calibri Light"/>
                <a:cs typeface="Calibri Light"/>
              </a:rPr>
              <a:t>cs</a:t>
            </a:r>
            <a:r>
              <a:rPr sz="1800" b="0" spc="20" dirty="0">
                <a:latin typeface="Calibri Light"/>
                <a:cs typeface="Calibri Light"/>
              </a:rPr>
              <a:t> </a:t>
            </a:r>
            <a:r>
              <a:rPr sz="1800" b="0" dirty="0">
                <a:latin typeface="Calibri Light"/>
                <a:cs typeface="Calibri Light"/>
              </a:rPr>
              <a:t>?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33016" y="1788231"/>
            <a:ext cx="3829685" cy="3756285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241300" marR="320675" indent="-228600">
              <a:lnSpc>
                <a:spcPct val="72800"/>
              </a:lnSpc>
              <a:spcBef>
                <a:spcPts val="830"/>
              </a:spcBef>
            </a:pPr>
            <a:r>
              <a:rPr sz="2150" spc="10" dirty="0">
                <a:latin typeface="Calibri"/>
                <a:cs typeface="Calibri"/>
              </a:rPr>
              <a:t>What</a:t>
            </a:r>
            <a:r>
              <a:rPr sz="2150" spc="40" dirty="0">
                <a:latin typeface="Calibri"/>
                <a:cs typeface="Calibri"/>
              </a:rPr>
              <a:t> </a:t>
            </a:r>
            <a:r>
              <a:rPr sz="2150" spc="5" dirty="0">
                <a:latin typeface="Calibri"/>
                <a:cs typeface="Calibri"/>
              </a:rPr>
              <a:t>points</a:t>
            </a:r>
            <a:r>
              <a:rPr sz="2150" dirty="0">
                <a:latin typeface="Calibri"/>
                <a:cs typeface="Calibri"/>
              </a:rPr>
              <a:t> on</a:t>
            </a:r>
            <a:r>
              <a:rPr sz="2150" spc="80" dirty="0">
                <a:latin typeface="Calibri"/>
                <a:cs typeface="Calibri"/>
              </a:rPr>
              <a:t> </a:t>
            </a:r>
            <a:r>
              <a:rPr sz="2150" spc="10" dirty="0">
                <a:latin typeface="Calibri"/>
                <a:cs typeface="Calibri"/>
              </a:rPr>
              <a:t>the</a:t>
            </a:r>
            <a:r>
              <a:rPr sz="2150" spc="-5" dirty="0">
                <a:latin typeface="Calibri"/>
                <a:cs typeface="Calibri"/>
              </a:rPr>
              <a:t> case</a:t>
            </a:r>
            <a:r>
              <a:rPr sz="2150" spc="6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above </a:t>
            </a:r>
            <a:r>
              <a:rPr sz="2150" spc="-470" dirty="0">
                <a:latin typeface="Calibri"/>
                <a:cs typeface="Calibri"/>
              </a:rPr>
              <a:t> </a:t>
            </a:r>
            <a:r>
              <a:rPr sz="2150" spc="-5" dirty="0">
                <a:latin typeface="Calibri"/>
                <a:cs typeface="Calibri"/>
              </a:rPr>
              <a:t>support</a:t>
            </a:r>
            <a:r>
              <a:rPr sz="2150" spc="200" dirty="0">
                <a:latin typeface="Calibri"/>
                <a:cs typeface="Calibri"/>
              </a:rPr>
              <a:t> </a:t>
            </a:r>
            <a:r>
              <a:rPr sz="2150" spc="10" dirty="0">
                <a:latin typeface="Calibri"/>
                <a:cs typeface="Calibri"/>
              </a:rPr>
              <a:t>the</a:t>
            </a:r>
            <a:r>
              <a:rPr sz="2150" spc="-15" dirty="0">
                <a:latin typeface="Calibri"/>
                <a:cs typeface="Calibri"/>
              </a:rPr>
              <a:t> </a:t>
            </a:r>
            <a:r>
              <a:rPr sz="2150" spc="5" dirty="0">
                <a:latin typeface="Calibri"/>
                <a:cs typeface="Calibri"/>
              </a:rPr>
              <a:t>dignosis</a:t>
            </a:r>
            <a:r>
              <a:rPr sz="2150" spc="90" dirty="0">
                <a:latin typeface="Calibri"/>
                <a:cs typeface="Calibri"/>
              </a:rPr>
              <a:t> </a:t>
            </a:r>
            <a:r>
              <a:rPr sz="2150" spc="10" dirty="0">
                <a:latin typeface="Calibri"/>
                <a:cs typeface="Calibri"/>
              </a:rPr>
              <a:t>?</a:t>
            </a:r>
            <a:endParaRPr sz="2150">
              <a:latin typeface="Calibri"/>
              <a:cs typeface="Calibri"/>
            </a:endParaRPr>
          </a:p>
          <a:p>
            <a:pPr marL="241300" marR="266700" indent="-161925">
              <a:lnSpc>
                <a:spcPct val="72800"/>
              </a:lnSpc>
              <a:spcBef>
                <a:spcPts val="975"/>
              </a:spcBef>
            </a:pPr>
            <a:r>
              <a:rPr sz="2150" spc="20" dirty="0">
                <a:latin typeface="Calibri"/>
                <a:cs typeface="Calibri"/>
              </a:rPr>
              <a:t>2-</a:t>
            </a:r>
            <a:r>
              <a:rPr sz="2150" spc="-40" dirty="0">
                <a:latin typeface="Calibri"/>
                <a:cs typeface="Calibri"/>
              </a:rPr>
              <a:t> </a:t>
            </a:r>
            <a:r>
              <a:rPr sz="2150" spc="10" dirty="0">
                <a:latin typeface="Calibri"/>
                <a:cs typeface="Calibri"/>
              </a:rPr>
              <a:t>the</a:t>
            </a:r>
            <a:r>
              <a:rPr sz="2150" spc="70" dirty="0">
                <a:latin typeface="Calibri"/>
                <a:cs typeface="Calibri"/>
              </a:rPr>
              <a:t> </a:t>
            </a:r>
            <a:r>
              <a:rPr sz="2150" spc="5" dirty="0">
                <a:latin typeface="Calibri"/>
                <a:cs typeface="Calibri"/>
              </a:rPr>
              <a:t>yellow</a:t>
            </a:r>
            <a:r>
              <a:rPr sz="2150" spc="4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arrow</a:t>
            </a:r>
            <a:r>
              <a:rPr sz="2150" spc="45" dirty="0">
                <a:latin typeface="Calibri"/>
                <a:cs typeface="Calibri"/>
              </a:rPr>
              <a:t> </a:t>
            </a:r>
            <a:r>
              <a:rPr sz="2150" spc="15" dirty="0">
                <a:latin typeface="Calibri"/>
                <a:cs typeface="Calibri"/>
              </a:rPr>
              <a:t>is</a:t>
            </a:r>
            <a:r>
              <a:rPr sz="2150" spc="-75" dirty="0">
                <a:latin typeface="Calibri"/>
                <a:cs typeface="Calibri"/>
              </a:rPr>
              <a:t> </a:t>
            </a:r>
            <a:r>
              <a:rPr sz="2150" spc="10" dirty="0">
                <a:latin typeface="Calibri"/>
                <a:cs typeface="Calibri"/>
              </a:rPr>
              <a:t>?</a:t>
            </a:r>
            <a:r>
              <a:rPr sz="2150" spc="110" dirty="0"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00AF50"/>
                </a:solidFill>
                <a:latin typeface="Calibri"/>
                <a:cs typeface="Calibri"/>
              </a:rPr>
              <a:t>Nuchal </a:t>
            </a:r>
            <a:r>
              <a:rPr sz="2150" spc="-47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150" spc="-5" dirty="0">
                <a:solidFill>
                  <a:srgbClr val="00AF50"/>
                </a:solidFill>
                <a:latin typeface="Calibri"/>
                <a:cs typeface="Calibri"/>
              </a:rPr>
              <a:t>translucency</a:t>
            </a:r>
            <a:endParaRPr sz="2150">
              <a:latin typeface="Calibri"/>
              <a:cs typeface="Calibri"/>
            </a:endParaRPr>
          </a:p>
          <a:p>
            <a:pPr marL="298450" indent="-286385">
              <a:lnSpc>
                <a:spcPts val="2190"/>
              </a:lnSpc>
              <a:spcBef>
                <a:spcPts val="275"/>
              </a:spcBef>
              <a:buAutoNum type="arabicPlain" startAt="3"/>
              <a:tabLst>
                <a:tab pos="299085" algn="l"/>
              </a:tabLst>
            </a:pPr>
            <a:r>
              <a:rPr sz="2150" spc="10" dirty="0">
                <a:latin typeface="Calibri"/>
                <a:cs typeface="Calibri"/>
              </a:rPr>
              <a:t>what</a:t>
            </a:r>
            <a:r>
              <a:rPr sz="2150" spc="45" dirty="0">
                <a:latin typeface="Calibri"/>
                <a:cs typeface="Calibri"/>
              </a:rPr>
              <a:t> </a:t>
            </a:r>
            <a:r>
              <a:rPr sz="2150" spc="15" dirty="0">
                <a:latin typeface="Calibri"/>
                <a:cs typeface="Calibri"/>
              </a:rPr>
              <a:t>is</a:t>
            </a:r>
            <a:r>
              <a:rPr sz="2150" spc="5" dirty="0">
                <a:latin typeface="Calibri"/>
                <a:cs typeface="Calibri"/>
              </a:rPr>
              <a:t> </a:t>
            </a:r>
            <a:r>
              <a:rPr sz="2150" spc="10" dirty="0">
                <a:latin typeface="Calibri"/>
                <a:cs typeface="Calibri"/>
              </a:rPr>
              <a:t>the</a:t>
            </a:r>
            <a:r>
              <a:rPr sz="2150" spc="-5" dirty="0">
                <a:latin typeface="Calibri"/>
                <a:cs typeface="Calibri"/>
              </a:rPr>
              <a:t> </a:t>
            </a:r>
            <a:r>
              <a:rPr sz="2150" spc="5" dirty="0">
                <a:latin typeface="Calibri"/>
                <a:cs typeface="Calibri"/>
              </a:rPr>
              <a:t>name</a:t>
            </a:r>
            <a:r>
              <a:rPr sz="2150" spc="145" dirty="0">
                <a:latin typeface="Calibri"/>
                <a:cs typeface="Calibri"/>
              </a:rPr>
              <a:t> </a:t>
            </a:r>
            <a:r>
              <a:rPr sz="2150" spc="-5" dirty="0">
                <a:latin typeface="Calibri"/>
                <a:cs typeface="Calibri"/>
              </a:rPr>
              <a:t>of</a:t>
            </a:r>
            <a:r>
              <a:rPr sz="2150" spc="35" dirty="0">
                <a:latin typeface="Calibri"/>
                <a:cs typeface="Calibri"/>
              </a:rPr>
              <a:t> </a:t>
            </a:r>
            <a:r>
              <a:rPr sz="2150" spc="10" dirty="0">
                <a:latin typeface="Calibri"/>
                <a:cs typeface="Calibri"/>
              </a:rPr>
              <a:t>this</a:t>
            </a:r>
            <a:r>
              <a:rPr sz="2150" spc="5" dirty="0">
                <a:latin typeface="Calibri"/>
                <a:cs typeface="Calibri"/>
              </a:rPr>
              <a:t> </a:t>
            </a:r>
            <a:r>
              <a:rPr sz="2150" spc="-5" dirty="0">
                <a:latin typeface="Calibri"/>
                <a:cs typeface="Calibri"/>
              </a:rPr>
              <a:t>test</a:t>
            </a:r>
            <a:endParaRPr sz="2150">
              <a:latin typeface="Calibri"/>
              <a:cs typeface="Calibri"/>
            </a:endParaRPr>
          </a:p>
          <a:p>
            <a:pPr marL="241300">
              <a:lnSpc>
                <a:spcPts val="2190"/>
              </a:lnSpc>
            </a:pPr>
            <a:r>
              <a:rPr sz="2150" spc="-5" dirty="0">
                <a:latin typeface="Calibri"/>
                <a:cs typeface="Calibri"/>
              </a:rPr>
              <a:t>?</a:t>
            </a:r>
            <a:r>
              <a:rPr sz="2150" spc="-5" dirty="0">
                <a:solidFill>
                  <a:srgbClr val="00AF50"/>
                </a:solidFill>
                <a:latin typeface="Calibri"/>
                <a:cs typeface="Calibri"/>
              </a:rPr>
              <a:t>combined</a:t>
            </a:r>
            <a:r>
              <a:rPr sz="2150" spc="20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150" spc="-5" dirty="0">
                <a:solidFill>
                  <a:srgbClr val="00AF50"/>
                </a:solidFill>
                <a:latin typeface="Calibri"/>
                <a:cs typeface="Calibri"/>
              </a:rPr>
              <a:t>test</a:t>
            </a:r>
            <a:endParaRPr sz="2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2150" spc="-5" dirty="0">
                <a:latin typeface="Calibri"/>
                <a:cs typeface="Calibri"/>
              </a:rPr>
              <a:t>according</a:t>
            </a:r>
            <a:r>
              <a:rPr sz="2150" spc="125" dirty="0">
                <a:latin typeface="Calibri"/>
                <a:cs typeface="Calibri"/>
              </a:rPr>
              <a:t> </a:t>
            </a:r>
            <a:r>
              <a:rPr sz="2150" spc="15" dirty="0">
                <a:latin typeface="Calibri"/>
                <a:cs typeface="Calibri"/>
              </a:rPr>
              <a:t>to</a:t>
            </a:r>
            <a:r>
              <a:rPr sz="2150" spc="-65" dirty="0">
                <a:latin typeface="Calibri"/>
                <a:cs typeface="Calibri"/>
              </a:rPr>
              <a:t> </a:t>
            </a:r>
            <a:r>
              <a:rPr sz="2150" spc="10" dirty="0">
                <a:latin typeface="Calibri"/>
                <a:cs typeface="Calibri"/>
              </a:rPr>
              <a:t>the</a:t>
            </a:r>
            <a:r>
              <a:rPr sz="2150" spc="70" dirty="0">
                <a:latin typeface="Calibri"/>
                <a:cs typeface="Calibri"/>
              </a:rPr>
              <a:t> </a:t>
            </a:r>
            <a:r>
              <a:rPr sz="2150" spc="10" dirty="0">
                <a:latin typeface="Calibri"/>
                <a:cs typeface="Calibri"/>
              </a:rPr>
              <a:t>table</a:t>
            </a:r>
            <a:endParaRPr sz="2150">
              <a:latin typeface="Calibri"/>
              <a:cs typeface="Calibri"/>
            </a:endParaRPr>
          </a:p>
          <a:p>
            <a:pPr marL="298450" indent="-286385">
              <a:lnSpc>
                <a:spcPts val="2230"/>
              </a:lnSpc>
              <a:spcBef>
                <a:spcPts val="275"/>
              </a:spcBef>
              <a:buAutoNum type="arabicPlain" startAt="4"/>
              <a:tabLst>
                <a:tab pos="299085" algn="l"/>
              </a:tabLst>
            </a:pPr>
            <a:r>
              <a:rPr sz="2150" spc="10" dirty="0">
                <a:latin typeface="Calibri"/>
                <a:cs typeface="Calibri"/>
              </a:rPr>
              <a:t>at</a:t>
            </a:r>
            <a:r>
              <a:rPr sz="2150" spc="50" dirty="0">
                <a:latin typeface="Calibri"/>
                <a:cs typeface="Calibri"/>
              </a:rPr>
              <a:t> </a:t>
            </a:r>
            <a:r>
              <a:rPr sz="2150" spc="10" dirty="0">
                <a:latin typeface="Calibri"/>
                <a:cs typeface="Calibri"/>
              </a:rPr>
              <a:t>which</a:t>
            </a:r>
            <a:r>
              <a:rPr sz="2150" spc="5" dirty="0">
                <a:latin typeface="Calibri"/>
                <a:cs typeface="Calibri"/>
              </a:rPr>
              <a:t> </a:t>
            </a:r>
            <a:r>
              <a:rPr sz="2150" spc="10" dirty="0">
                <a:latin typeface="Calibri"/>
                <a:cs typeface="Calibri"/>
              </a:rPr>
              <a:t>gestation</a:t>
            </a:r>
            <a:r>
              <a:rPr sz="2150" spc="5" dirty="0">
                <a:latin typeface="Calibri"/>
                <a:cs typeface="Calibri"/>
              </a:rPr>
              <a:t> </a:t>
            </a:r>
            <a:r>
              <a:rPr sz="2150" spc="20" dirty="0">
                <a:latin typeface="Calibri"/>
                <a:cs typeface="Calibri"/>
              </a:rPr>
              <a:t>age</a:t>
            </a:r>
            <a:r>
              <a:rPr sz="2150" spc="-10" dirty="0">
                <a:latin typeface="Calibri"/>
                <a:cs typeface="Calibri"/>
              </a:rPr>
              <a:t> </a:t>
            </a:r>
            <a:r>
              <a:rPr sz="2150" spc="20" dirty="0">
                <a:latin typeface="Calibri"/>
                <a:cs typeface="Calibri"/>
              </a:rPr>
              <a:t>we</a:t>
            </a:r>
            <a:r>
              <a:rPr sz="2150" spc="-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do </a:t>
            </a:r>
            <a:r>
              <a:rPr sz="2150" spc="15" dirty="0">
                <a:latin typeface="Calibri"/>
                <a:cs typeface="Calibri"/>
              </a:rPr>
              <a:t>it</a:t>
            </a:r>
            <a:endParaRPr sz="2150">
              <a:latin typeface="Calibri"/>
              <a:cs typeface="Calibri"/>
            </a:endParaRPr>
          </a:p>
          <a:p>
            <a:pPr marL="241300">
              <a:lnSpc>
                <a:spcPts val="2230"/>
              </a:lnSpc>
            </a:pPr>
            <a:r>
              <a:rPr sz="2150" spc="15" dirty="0">
                <a:latin typeface="Calibri"/>
                <a:cs typeface="Calibri"/>
              </a:rPr>
              <a:t>?</a:t>
            </a:r>
            <a:r>
              <a:rPr sz="2150" spc="15" dirty="0">
                <a:solidFill>
                  <a:srgbClr val="00AF50"/>
                </a:solidFill>
                <a:latin typeface="Calibri"/>
                <a:cs typeface="Calibri"/>
              </a:rPr>
              <a:t>11-15</a:t>
            </a:r>
            <a:r>
              <a:rPr sz="2150" spc="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00AF50"/>
                </a:solidFill>
                <a:latin typeface="Calibri"/>
                <a:cs typeface="Calibri"/>
              </a:rPr>
              <a:t>week</a:t>
            </a:r>
            <a:endParaRPr sz="2150">
              <a:latin typeface="Calibri"/>
              <a:cs typeface="Calibri"/>
            </a:endParaRPr>
          </a:p>
          <a:p>
            <a:pPr marL="241300" marR="177165" indent="-228600">
              <a:lnSpc>
                <a:spcPct val="72800"/>
              </a:lnSpc>
              <a:spcBef>
                <a:spcPts val="975"/>
              </a:spcBef>
              <a:buAutoNum type="arabicPlain" startAt="5"/>
              <a:tabLst>
                <a:tab pos="299085" algn="l"/>
              </a:tabLst>
            </a:pPr>
            <a:r>
              <a:rPr sz="2150" spc="15" dirty="0">
                <a:latin typeface="Calibri"/>
                <a:cs typeface="Calibri"/>
              </a:rPr>
              <a:t>if</a:t>
            </a:r>
            <a:r>
              <a:rPr sz="2150" spc="20" dirty="0">
                <a:latin typeface="Calibri"/>
                <a:cs typeface="Calibri"/>
              </a:rPr>
              <a:t> </a:t>
            </a:r>
            <a:r>
              <a:rPr sz="2150" spc="-5" dirty="0">
                <a:latin typeface="Calibri"/>
                <a:cs typeface="Calibri"/>
              </a:rPr>
              <a:t>she</a:t>
            </a:r>
            <a:r>
              <a:rPr sz="2150" spc="7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cames</a:t>
            </a:r>
            <a:r>
              <a:rPr sz="2150" spc="65" dirty="0">
                <a:latin typeface="Calibri"/>
                <a:cs typeface="Calibri"/>
              </a:rPr>
              <a:t> </a:t>
            </a:r>
            <a:r>
              <a:rPr sz="2150" spc="20" dirty="0">
                <a:latin typeface="Calibri"/>
                <a:cs typeface="Calibri"/>
              </a:rPr>
              <a:t>in</a:t>
            </a:r>
            <a:r>
              <a:rPr sz="2150" dirty="0">
                <a:latin typeface="Calibri"/>
                <a:cs typeface="Calibri"/>
              </a:rPr>
              <a:t> </a:t>
            </a:r>
            <a:r>
              <a:rPr sz="2150" spc="-5" dirty="0">
                <a:latin typeface="Calibri"/>
                <a:cs typeface="Calibri"/>
              </a:rPr>
              <a:t>preconception </a:t>
            </a:r>
            <a:r>
              <a:rPr sz="2150" spc="-475" dirty="0">
                <a:latin typeface="Calibri"/>
                <a:cs typeface="Calibri"/>
              </a:rPr>
              <a:t> </a:t>
            </a:r>
            <a:r>
              <a:rPr sz="2150" spc="10" dirty="0">
                <a:latin typeface="Calibri"/>
                <a:cs typeface="Calibri"/>
              </a:rPr>
              <a:t>what</a:t>
            </a:r>
            <a:r>
              <a:rPr sz="2150" spc="5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you</a:t>
            </a:r>
            <a:r>
              <a:rPr sz="2150" spc="15" dirty="0">
                <a:latin typeface="Calibri"/>
                <a:cs typeface="Calibri"/>
              </a:rPr>
              <a:t> </a:t>
            </a:r>
            <a:r>
              <a:rPr sz="2150" spc="25" dirty="0">
                <a:latin typeface="Calibri"/>
                <a:cs typeface="Calibri"/>
              </a:rPr>
              <a:t>will</a:t>
            </a:r>
            <a:r>
              <a:rPr sz="2150" spc="-10" dirty="0">
                <a:latin typeface="Calibri"/>
                <a:cs typeface="Calibri"/>
              </a:rPr>
              <a:t> </a:t>
            </a:r>
            <a:r>
              <a:rPr sz="2150" spc="5" dirty="0">
                <a:latin typeface="Calibri"/>
                <a:cs typeface="Calibri"/>
              </a:rPr>
              <a:t>advice</a:t>
            </a:r>
            <a:r>
              <a:rPr sz="2150" spc="75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her</a:t>
            </a:r>
            <a:r>
              <a:rPr sz="2150" spc="30" dirty="0">
                <a:latin typeface="Calibri"/>
                <a:cs typeface="Calibri"/>
              </a:rPr>
              <a:t> </a:t>
            </a:r>
            <a:r>
              <a:rPr sz="2150" spc="10" dirty="0">
                <a:latin typeface="Calibri"/>
                <a:cs typeface="Calibri"/>
              </a:rPr>
              <a:t>?</a:t>
            </a:r>
            <a:endParaRPr sz="2150">
              <a:latin typeface="Calibri"/>
              <a:cs typeface="Calibri"/>
            </a:endParaRPr>
          </a:p>
          <a:p>
            <a:pPr marL="298450" indent="-286385">
              <a:lnSpc>
                <a:spcPct val="100000"/>
              </a:lnSpc>
              <a:spcBef>
                <a:spcPts val="275"/>
              </a:spcBef>
              <a:buAutoNum type="arabicPlain" startAt="5"/>
              <a:tabLst>
                <a:tab pos="299085" algn="l"/>
                <a:tab pos="3380740" algn="l"/>
              </a:tabLst>
            </a:pPr>
            <a:r>
              <a:rPr sz="2150" spc="10" dirty="0">
                <a:latin typeface="Calibri"/>
                <a:cs typeface="Calibri"/>
              </a:rPr>
              <a:t>what</a:t>
            </a:r>
            <a:r>
              <a:rPr sz="2150" spc="60" dirty="0">
                <a:latin typeface="Calibri"/>
                <a:cs typeface="Calibri"/>
              </a:rPr>
              <a:t> </a:t>
            </a:r>
            <a:r>
              <a:rPr sz="2150" spc="15" dirty="0">
                <a:latin typeface="Calibri"/>
                <a:cs typeface="Calibri"/>
              </a:rPr>
              <a:t>is</a:t>
            </a:r>
            <a:r>
              <a:rPr sz="2150" spc="25" dirty="0">
                <a:latin typeface="Calibri"/>
                <a:cs typeface="Calibri"/>
              </a:rPr>
              <a:t> </a:t>
            </a:r>
            <a:r>
              <a:rPr sz="2150" spc="-5" dirty="0">
                <a:latin typeface="Calibri"/>
                <a:cs typeface="Calibri"/>
              </a:rPr>
              <a:t>your</a:t>
            </a:r>
            <a:r>
              <a:rPr sz="2150" spc="11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management	</a:t>
            </a:r>
            <a:r>
              <a:rPr sz="2150" spc="10" dirty="0">
                <a:latin typeface="Calibri"/>
                <a:cs typeface="Calibri"/>
              </a:rPr>
              <a:t>?</a:t>
            </a:r>
            <a:endParaRPr sz="21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52540" y="3548951"/>
            <a:ext cx="1842135" cy="12672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21500"/>
              </a:lnSpc>
              <a:spcBef>
                <a:spcPts val="90"/>
              </a:spcBef>
            </a:pPr>
            <a:r>
              <a:rPr sz="1700" b="1" spc="10" dirty="0">
                <a:latin typeface="Calibri"/>
                <a:cs typeface="Calibri"/>
              </a:rPr>
              <a:t>a</a:t>
            </a:r>
            <a:r>
              <a:rPr sz="1700" b="1" spc="-60" dirty="0">
                <a:latin typeface="Calibri"/>
                <a:cs typeface="Calibri"/>
              </a:rPr>
              <a:t> </a:t>
            </a:r>
            <a:r>
              <a:rPr sz="1700" b="1" spc="5" dirty="0">
                <a:latin typeface="Calibri"/>
                <a:cs typeface="Calibri"/>
              </a:rPr>
              <a:t>table</a:t>
            </a:r>
            <a:r>
              <a:rPr sz="1700" b="1" spc="-80" dirty="0">
                <a:latin typeface="Calibri"/>
                <a:cs typeface="Calibri"/>
              </a:rPr>
              <a:t> </a:t>
            </a:r>
            <a:r>
              <a:rPr sz="1700" b="1" spc="15" dirty="0">
                <a:latin typeface="Calibri"/>
                <a:cs typeface="Calibri"/>
              </a:rPr>
              <a:t>which</a:t>
            </a:r>
            <a:r>
              <a:rPr sz="1700" b="1" spc="-60" dirty="0">
                <a:latin typeface="Calibri"/>
                <a:cs typeface="Calibri"/>
              </a:rPr>
              <a:t> </a:t>
            </a:r>
            <a:r>
              <a:rPr sz="1700" b="1" spc="-5" dirty="0">
                <a:latin typeface="Calibri"/>
                <a:cs typeface="Calibri"/>
              </a:rPr>
              <a:t>shows </a:t>
            </a:r>
            <a:r>
              <a:rPr sz="1700" b="1" spc="-370" dirty="0">
                <a:latin typeface="Calibri"/>
                <a:cs typeface="Calibri"/>
              </a:rPr>
              <a:t> </a:t>
            </a:r>
            <a:r>
              <a:rPr sz="1700" b="1" spc="50" dirty="0">
                <a:latin typeface="Calibri"/>
                <a:cs typeface="Calibri"/>
              </a:rPr>
              <a:t>H</a:t>
            </a:r>
            <a:r>
              <a:rPr sz="1700" b="1" spc="30" dirty="0">
                <a:latin typeface="Calibri"/>
                <a:cs typeface="Calibri"/>
              </a:rPr>
              <a:t>i</a:t>
            </a:r>
            <a:r>
              <a:rPr sz="1700" b="1" spc="15" dirty="0">
                <a:latin typeface="Calibri"/>
                <a:cs typeface="Calibri"/>
              </a:rPr>
              <a:t>g</a:t>
            </a:r>
            <a:r>
              <a:rPr sz="1700" b="1" spc="10" dirty="0">
                <a:latin typeface="Calibri"/>
                <a:cs typeface="Calibri"/>
              </a:rPr>
              <a:t>h</a:t>
            </a:r>
            <a:r>
              <a:rPr sz="1700" b="1" spc="-110" dirty="0">
                <a:latin typeface="Calibri"/>
                <a:cs typeface="Calibri"/>
              </a:rPr>
              <a:t> </a:t>
            </a:r>
            <a:r>
              <a:rPr sz="1700" b="1" spc="-20" dirty="0">
                <a:latin typeface="Calibri"/>
                <a:cs typeface="Calibri"/>
              </a:rPr>
              <a:t>h</a:t>
            </a:r>
            <a:r>
              <a:rPr sz="1700" b="1" spc="35" dirty="0">
                <a:latin typeface="Calibri"/>
                <a:cs typeface="Calibri"/>
              </a:rPr>
              <a:t>c</a:t>
            </a:r>
            <a:r>
              <a:rPr sz="1700" b="1" spc="10" dirty="0">
                <a:latin typeface="Calibri"/>
                <a:cs typeface="Calibri"/>
              </a:rPr>
              <a:t>g</a:t>
            </a:r>
            <a:endParaRPr sz="1700">
              <a:latin typeface="Calibri"/>
              <a:cs typeface="Calibri"/>
            </a:endParaRPr>
          </a:p>
          <a:p>
            <a:pPr marL="12700" marR="173355">
              <a:lnSpc>
                <a:spcPct val="117700"/>
              </a:lnSpc>
              <a:spcBef>
                <a:spcPts val="5"/>
              </a:spcBef>
            </a:pPr>
            <a:r>
              <a:rPr sz="1700" b="1" spc="10" dirty="0">
                <a:latin typeface="Calibri"/>
                <a:cs typeface="Calibri"/>
              </a:rPr>
              <a:t>Low  </a:t>
            </a:r>
            <a:r>
              <a:rPr sz="1700" b="1" spc="-15" dirty="0">
                <a:latin typeface="Calibri"/>
                <a:cs typeface="Calibri"/>
              </a:rPr>
              <a:t>ppapA </a:t>
            </a:r>
            <a:r>
              <a:rPr sz="1700" b="1" spc="-10" dirty="0">
                <a:latin typeface="Calibri"/>
                <a:cs typeface="Calibri"/>
              </a:rPr>
              <a:t> </a:t>
            </a:r>
            <a:r>
              <a:rPr sz="1700" b="1" spc="15" dirty="0">
                <a:latin typeface="Calibri"/>
                <a:cs typeface="Calibri"/>
              </a:rPr>
              <a:t>A</a:t>
            </a:r>
            <a:r>
              <a:rPr sz="1700" b="1" spc="-20" dirty="0">
                <a:latin typeface="Calibri"/>
                <a:cs typeface="Calibri"/>
              </a:rPr>
              <a:t>b</a:t>
            </a:r>
            <a:r>
              <a:rPr sz="1700" b="1" spc="-5" dirty="0">
                <a:latin typeface="Calibri"/>
                <a:cs typeface="Calibri"/>
              </a:rPr>
              <a:t>s</a:t>
            </a:r>
            <a:r>
              <a:rPr sz="1700" b="1" spc="40" dirty="0">
                <a:latin typeface="Calibri"/>
                <a:cs typeface="Calibri"/>
              </a:rPr>
              <a:t>e</a:t>
            </a:r>
            <a:r>
              <a:rPr sz="1700" b="1" spc="-20" dirty="0">
                <a:latin typeface="Calibri"/>
                <a:cs typeface="Calibri"/>
              </a:rPr>
              <a:t>n</a:t>
            </a:r>
            <a:r>
              <a:rPr sz="1700" b="1" spc="5" dirty="0">
                <a:latin typeface="Calibri"/>
                <a:cs typeface="Calibri"/>
              </a:rPr>
              <a:t>t</a:t>
            </a:r>
            <a:r>
              <a:rPr sz="1700" b="1" spc="-85" dirty="0">
                <a:latin typeface="Calibri"/>
                <a:cs typeface="Calibri"/>
              </a:rPr>
              <a:t> </a:t>
            </a:r>
            <a:r>
              <a:rPr sz="1700" b="1" spc="-20" dirty="0">
                <a:latin typeface="Calibri"/>
                <a:cs typeface="Calibri"/>
              </a:rPr>
              <a:t>na</a:t>
            </a:r>
            <a:r>
              <a:rPr sz="1700" b="1" spc="-5" dirty="0">
                <a:latin typeface="Calibri"/>
                <a:cs typeface="Calibri"/>
              </a:rPr>
              <a:t>s</a:t>
            </a:r>
            <a:r>
              <a:rPr sz="1700" b="1" spc="-20" dirty="0">
                <a:latin typeface="Calibri"/>
                <a:cs typeface="Calibri"/>
              </a:rPr>
              <a:t>a</a:t>
            </a:r>
            <a:r>
              <a:rPr sz="1700" b="1" spc="5" dirty="0">
                <a:latin typeface="Calibri"/>
                <a:cs typeface="Calibri"/>
              </a:rPr>
              <a:t>l</a:t>
            </a:r>
            <a:r>
              <a:rPr sz="1700" b="1" spc="20" dirty="0">
                <a:latin typeface="Calibri"/>
                <a:cs typeface="Calibri"/>
              </a:rPr>
              <a:t> </a:t>
            </a:r>
            <a:r>
              <a:rPr sz="1700" b="1" spc="-20" dirty="0">
                <a:latin typeface="Calibri"/>
                <a:cs typeface="Calibri"/>
              </a:rPr>
              <a:t>bon</a:t>
            </a:r>
            <a:r>
              <a:rPr sz="1700" b="1" spc="10" dirty="0">
                <a:latin typeface="Calibri"/>
                <a:cs typeface="Calibri"/>
              </a:rPr>
              <a:t>e</a:t>
            </a:r>
            <a:endParaRPr sz="17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29451" y="1571625"/>
            <a:ext cx="2171700" cy="1924050"/>
          </a:xfrm>
          <a:prstGeom prst="rect">
            <a:avLst/>
          </a:prstGeom>
        </p:spPr>
      </p:pic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63265" y="1849056"/>
            <a:ext cx="5662931" cy="2459648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013460" marR="991869" algn="ctr">
              <a:lnSpc>
                <a:spcPts val="5860"/>
              </a:lnSpc>
              <a:spcBef>
                <a:spcPts val="820"/>
              </a:spcBef>
            </a:pPr>
            <a:r>
              <a:rPr sz="5400" b="0" spc="5" dirty="0">
                <a:latin typeface="Calibri Light"/>
                <a:cs typeface="Calibri Light"/>
              </a:rPr>
              <a:t>OBS</a:t>
            </a:r>
            <a:r>
              <a:rPr sz="5400" b="0" spc="-40" dirty="0">
                <a:latin typeface="Calibri Light"/>
                <a:cs typeface="Calibri Light"/>
              </a:rPr>
              <a:t> </a:t>
            </a:r>
            <a:r>
              <a:rPr sz="5400" b="0" spc="-10" dirty="0">
                <a:latin typeface="Calibri Light"/>
                <a:cs typeface="Calibri Light"/>
              </a:rPr>
              <a:t>and</a:t>
            </a:r>
            <a:r>
              <a:rPr sz="5400" b="0" spc="-90" dirty="0">
                <a:latin typeface="Calibri Light"/>
                <a:cs typeface="Calibri Light"/>
              </a:rPr>
              <a:t> </a:t>
            </a:r>
            <a:r>
              <a:rPr sz="5400" b="0" spc="-25" dirty="0">
                <a:latin typeface="Calibri Light"/>
                <a:cs typeface="Calibri Light"/>
              </a:rPr>
              <a:t>GYN </a:t>
            </a:r>
            <a:r>
              <a:rPr sz="5400" b="0" spc="-1205" dirty="0">
                <a:latin typeface="Calibri Light"/>
                <a:cs typeface="Calibri Light"/>
              </a:rPr>
              <a:t> </a:t>
            </a:r>
            <a:r>
              <a:rPr sz="5400" b="0" spc="-10" dirty="0">
                <a:latin typeface="Calibri Light"/>
                <a:cs typeface="Calibri Light"/>
              </a:rPr>
              <a:t>group</a:t>
            </a:r>
            <a:r>
              <a:rPr sz="5400" b="0" spc="-55" dirty="0">
                <a:latin typeface="Calibri Light"/>
                <a:cs typeface="Calibri Light"/>
              </a:rPr>
              <a:t> </a:t>
            </a:r>
            <a:r>
              <a:rPr sz="5400" b="0" dirty="0">
                <a:latin typeface="Calibri Light"/>
                <a:cs typeface="Calibri Light"/>
              </a:rPr>
              <a:t>5</a:t>
            </a:r>
            <a:endParaRPr sz="5400">
              <a:latin typeface="Calibri Light"/>
              <a:cs typeface="Calibri Light"/>
            </a:endParaRPr>
          </a:p>
          <a:p>
            <a:pPr algn="ctr">
              <a:lnSpc>
                <a:spcPct val="100000"/>
              </a:lnSpc>
              <a:spcBef>
                <a:spcPts val="765"/>
              </a:spcBef>
            </a:pPr>
            <a:r>
              <a:rPr sz="4800" b="0" dirty="0">
                <a:latin typeface="Calibri"/>
                <a:cs typeface="Calibri"/>
              </a:rPr>
              <a:t>Done</a:t>
            </a:r>
            <a:r>
              <a:rPr sz="4800" b="0" spc="-40" dirty="0">
                <a:latin typeface="Calibri"/>
                <a:cs typeface="Calibri"/>
              </a:rPr>
              <a:t> </a:t>
            </a:r>
            <a:r>
              <a:rPr sz="4800" b="0" spc="10" dirty="0">
                <a:latin typeface="Calibri"/>
                <a:cs typeface="Calibri"/>
              </a:rPr>
              <a:t>by</a:t>
            </a:r>
            <a:r>
              <a:rPr sz="4800" b="0" spc="-45" dirty="0">
                <a:latin typeface="Calibri"/>
                <a:cs typeface="Calibri"/>
              </a:rPr>
              <a:t> </a:t>
            </a:r>
            <a:r>
              <a:rPr sz="4800" b="0" dirty="0">
                <a:latin typeface="Calibri"/>
                <a:cs typeface="Calibri"/>
              </a:rPr>
              <a:t>:</a:t>
            </a:r>
            <a:r>
              <a:rPr sz="4800" b="0" spc="25" dirty="0">
                <a:latin typeface="Calibri"/>
                <a:cs typeface="Calibri"/>
              </a:rPr>
              <a:t> </a:t>
            </a:r>
            <a:r>
              <a:rPr sz="4800" b="0" spc="-10" dirty="0">
                <a:latin typeface="Calibri"/>
                <a:cs typeface="Calibri"/>
              </a:rPr>
              <a:t>Saja</a:t>
            </a:r>
            <a:r>
              <a:rPr sz="4800" b="0" spc="-20" dirty="0">
                <a:latin typeface="Calibri"/>
                <a:cs typeface="Calibri"/>
              </a:rPr>
              <a:t> saraireh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009508" y="6042026"/>
            <a:ext cx="244792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0" dirty="0">
                <a:solidFill>
                  <a:srgbClr val="C55A11"/>
                </a:solidFill>
                <a:latin typeface="Calibri"/>
                <a:cs typeface="Calibri"/>
              </a:rPr>
              <a:t>T</a:t>
            </a:r>
            <a:r>
              <a:rPr sz="1800" spc="25" dirty="0">
                <a:solidFill>
                  <a:srgbClr val="C55A11"/>
                </a:solidFill>
                <a:latin typeface="Calibri"/>
                <a:cs typeface="Calibri"/>
              </a:rPr>
              <a:t>h</a:t>
            </a:r>
            <a:r>
              <a:rPr sz="1800" spc="35" dirty="0">
                <a:solidFill>
                  <a:srgbClr val="C55A11"/>
                </a:solidFill>
                <a:latin typeface="Calibri"/>
                <a:cs typeface="Calibri"/>
              </a:rPr>
              <a:t>a</a:t>
            </a:r>
            <a:r>
              <a:rPr sz="1800" spc="25" dirty="0">
                <a:solidFill>
                  <a:srgbClr val="C55A11"/>
                </a:solidFill>
                <a:latin typeface="Calibri"/>
                <a:cs typeface="Calibri"/>
              </a:rPr>
              <a:t>n</a:t>
            </a:r>
            <a:r>
              <a:rPr sz="1800" spc="5" dirty="0">
                <a:solidFill>
                  <a:srgbClr val="C55A11"/>
                </a:solidFill>
                <a:latin typeface="Calibri"/>
                <a:cs typeface="Calibri"/>
              </a:rPr>
              <a:t>k</a:t>
            </a:r>
            <a:r>
              <a:rPr sz="1800" dirty="0">
                <a:solidFill>
                  <a:srgbClr val="C55A11"/>
                </a:solidFill>
                <a:latin typeface="Calibri"/>
                <a:cs typeface="Calibri"/>
              </a:rPr>
              <a:t>s</a:t>
            </a:r>
            <a:r>
              <a:rPr sz="1800" spc="-135" dirty="0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55A11"/>
                </a:solidFill>
                <a:latin typeface="Calibri"/>
                <a:cs typeface="Calibri"/>
              </a:rPr>
              <a:t>t</a:t>
            </a:r>
            <a:r>
              <a:rPr sz="1800" spc="25" dirty="0">
                <a:solidFill>
                  <a:srgbClr val="C55A11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C55A11"/>
                </a:solidFill>
                <a:latin typeface="Calibri"/>
                <a:cs typeface="Calibri"/>
              </a:rPr>
              <a:t>:</a:t>
            </a:r>
            <a:r>
              <a:rPr sz="1800" spc="-70" dirty="0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rgbClr val="C55A11"/>
                </a:solidFill>
                <a:latin typeface="Calibri"/>
                <a:cs typeface="Calibri"/>
              </a:rPr>
              <a:t>f</a:t>
            </a:r>
            <a:r>
              <a:rPr sz="1800" spc="30" dirty="0">
                <a:solidFill>
                  <a:srgbClr val="C55A11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C55A11"/>
                </a:solidFill>
                <a:latin typeface="Calibri"/>
                <a:cs typeface="Calibri"/>
              </a:rPr>
              <a:t>t</a:t>
            </a:r>
            <a:r>
              <a:rPr sz="1800" spc="30" dirty="0">
                <a:solidFill>
                  <a:srgbClr val="C55A11"/>
                </a:solidFill>
                <a:latin typeface="Calibri"/>
                <a:cs typeface="Calibri"/>
              </a:rPr>
              <a:t>i</a:t>
            </a:r>
            <a:r>
              <a:rPr sz="1800" spc="-15" dirty="0">
                <a:solidFill>
                  <a:srgbClr val="C55A11"/>
                </a:solidFill>
                <a:latin typeface="Calibri"/>
                <a:cs typeface="Calibri"/>
              </a:rPr>
              <a:t>m</a:t>
            </a:r>
            <a:r>
              <a:rPr sz="1800" dirty="0">
                <a:solidFill>
                  <a:srgbClr val="C55A11"/>
                </a:solidFill>
                <a:latin typeface="Calibri"/>
                <a:cs typeface="Calibri"/>
              </a:rPr>
              <a:t>a</a:t>
            </a:r>
            <a:r>
              <a:rPr sz="1800" spc="-65" dirty="0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55A11"/>
                </a:solidFill>
                <a:latin typeface="Calibri"/>
                <a:cs typeface="Calibri"/>
              </a:rPr>
              <a:t>e</a:t>
            </a:r>
            <a:r>
              <a:rPr sz="1800" spc="-10" dirty="0">
                <a:solidFill>
                  <a:srgbClr val="C55A11"/>
                </a:solidFill>
                <a:latin typeface="Calibri"/>
                <a:cs typeface="Calibri"/>
              </a:rPr>
              <a:t>m</a:t>
            </a:r>
            <a:r>
              <a:rPr sz="1800" spc="35" dirty="0">
                <a:solidFill>
                  <a:srgbClr val="C55A11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C55A11"/>
                </a:solidFill>
                <a:latin typeface="Calibri"/>
                <a:cs typeface="Calibri"/>
              </a:rPr>
              <a:t>d</a:t>
            </a:r>
            <a:endParaRPr sz="1800">
              <a:latin typeface="Calibri"/>
              <a:cs typeface="Calibri"/>
            </a:endParaRPr>
          </a:p>
          <a:p>
            <a:pPr marL="1003935">
              <a:lnSpc>
                <a:spcPct val="100000"/>
              </a:lnSpc>
              <a:spcBef>
                <a:spcPts val="20"/>
              </a:spcBef>
            </a:pPr>
            <a:r>
              <a:rPr sz="1800" spc="5" dirty="0">
                <a:solidFill>
                  <a:srgbClr val="C55A11"/>
                </a:solidFill>
                <a:latin typeface="Calibri"/>
                <a:cs typeface="Calibri"/>
              </a:rPr>
              <a:t>shatha</a:t>
            </a:r>
            <a:r>
              <a:rPr sz="1800" spc="-95" dirty="0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sz="1800" spc="15" dirty="0">
                <a:solidFill>
                  <a:srgbClr val="C55A11"/>
                </a:solidFill>
                <a:latin typeface="Calibri"/>
                <a:cs typeface="Calibri"/>
              </a:rPr>
              <a:t>al</a:t>
            </a:r>
            <a:r>
              <a:rPr sz="1800" spc="-25" dirty="0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sz="1800" spc="20" dirty="0">
                <a:solidFill>
                  <a:srgbClr val="C55A11"/>
                </a:solidFill>
                <a:latin typeface="Calibri"/>
                <a:cs typeface="Calibri"/>
              </a:rPr>
              <a:t>adam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56417" y="879797"/>
            <a:ext cx="4859655" cy="511172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938530">
              <a:lnSpc>
                <a:spcPct val="91700"/>
              </a:lnSpc>
              <a:spcBef>
                <a:spcPts val="340"/>
              </a:spcBef>
              <a:buAutoNum type="arabicPlain"/>
              <a:tabLst>
                <a:tab pos="299085" algn="l"/>
              </a:tabLst>
            </a:pPr>
            <a:r>
              <a:rPr sz="2150" b="0" spc="10" dirty="0">
                <a:latin typeface="Calibri Light"/>
                <a:cs typeface="Calibri Light"/>
              </a:rPr>
              <a:t>what</a:t>
            </a:r>
            <a:r>
              <a:rPr sz="2150" b="0" spc="60" dirty="0">
                <a:latin typeface="Calibri Light"/>
                <a:cs typeface="Calibri Light"/>
              </a:rPr>
              <a:t> </a:t>
            </a:r>
            <a:r>
              <a:rPr sz="2150" b="0" spc="10" dirty="0">
                <a:latin typeface="Calibri Light"/>
                <a:cs typeface="Calibri Light"/>
              </a:rPr>
              <a:t>you</a:t>
            </a:r>
            <a:r>
              <a:rPr sz="2150" b="0" spc="25" dirty="0">
                <a:latin typeface="Calibri Light"/>
                <a:cs typeface="Calibri Light"/>
              </a:rPr>
              <a:t> </a:t>
            </a:r>
            <a:r>
              <a:rPr sz="2150" b="0" spc="-5" dirty="0">
                <a:latin typeface="Calibri Light"/>
                <a:cs typeface="Calibri Light"/>
              </a:rPr>
              <a:t>see</a:t>
            </a:r>
            <a:r>
              <a:rPr sz="2150" b="0" spc="80" dirty="0">
                <a:latin typeface="Calibri Light"/>
                <a:cs typeface="Calibri Light"/>
              </a:rPr>
              <a:t> </a:t>
            </a:r>
            <a:r>
              <a:rPr sz="2150" b="0" spc="15" dirty="0">
                <a:latin typeface="Calibri Light"/>
                <a:cs typeface="Calibri Light"/>
              </a:rPr>
              <a:t>and</a:t>
            </a:r>
            <a:r>
              <a:rPr sz="2150" b="0" spc="25" dirty="0">
                <a:latin typeface="Calibri Light"/>
                <a:cs typeface="Calibri Light"/>
              </a:rPr>
              <a:t> </a:t>
            </a:r>
            <a:r>
              <a:rPr sz="2150" b="0" dirty="0">
                <a:latin typeface="Calibri Light"/>
                <a:cs typeface="Calibri Light"/>
              </a:rPr>
              <a:t>diagnosis</a:t>
            </a:r>
            <a:r>
              <a:rPr sz="2150" b="0" spc="95" dirty="0">
                <a:latin typeface="Calibri Light"/>
                <a:cs typeface="Calibri Light"/>
              </a:rPr>
              <a:t> </a:t>
            </a:r>
            <a:r>
              <a:rPr sz="2150" b="0" spc="10" dirty="0">
                <a:latin typeface="Calibri Light"/>
                <a:cs typeface="Calibri Light"/>
              </a:rPr>
              <a:t>? </a:t>
            </a:r>
            <a:r>
              <a:rPr sz="2150" b="0" spc="15" dirty="0">
                <a:latin typeface="Calibri Light"/>
                <a:cs typeface="Calibri Light"/>
              </a:rPr>
              <a:t> </a:t>
            </a:r>
            <a:r>
              <a:rPr sz="2150" b="0" dirty="0">
                <a:solidFill>
                  <a:srgbClr val="00AF50"/>
                </a:solidFill>
                <a:latin typeface="Calibri Light"/>
                <a:cs typeface="Calibri Light"/>
              </a:rPr>
              <a:t>Single</a:t>
            </a:r>
            <a:r>
              <a:rPr sz="2150" b="0" spc="155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150" b="0" spc="-5" dirty="0">
                <a:solidFill>
                  <a:srgbClr val="00AF50"/>
                </a:solidFill>
                <a:latin typeface="Calibri Light"/>
                <a:cs typeface="Calibri Light"/>
              </a:rPr>
              <a:t>deepest</a:t>
            </a:r>
            <a:r>
              <a:rPr sz="2150" b="0" spc="145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150" b="0" spc="-10" dirty="0">
                <a:solidFill>
                  <a:srgbClr val="00AF50"/>
                </a:solidFill>
                <a:latin typeface="Calibri Light"/>
                <a:cs typeface="Calibri Light"/>
              </a:rPr>
              <a:t>pocket</a:t>
            </a:r>
            <a:r>
              <a:rPr sz="2150" b="0" spc="150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150" b="0" spc="-10" dirty="0">
                <a:solidFill>
                  <a:srgbClr val="00AF50"/>
                </a:solidFill>
                <a:latin typeface="Calibri Light"/>
                <a:cs typeface="Calibri Light"/>
              </a:rPr>
              <a:t>less</a:t>
            </a:r>
            <a:r>
              <a:rPr sz="2150" b="0" spc="95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150" b="0" spc="25" dirty="0">
                <a:solidFill>
                  <a:srgbClr val="00AF50"/>
                </a:solidFill>
                <a:latin typeface="Calibri Light"/>
                <a:cs typeface="Calibri Light"/>
              </a:rPr>
              <a:t>than</a:t>
            </a:r>
            <a:r>
              <a:rPr sz="2150" b="0" spc="-10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150" b="0" spc="10" dirty="0">
                <a:solidFill>
                  <a:srgbClr val="00AF50"/>
                </a:solidFill>
                <a:latin typeface="Calibri Light"/>
                <a:cs typeface="Calibri Light"/>
              </a:rPr>
              <a:t>2</a:t>
            </a:r>
            <a:r>
              <a:rPr sz="2150" b="0" spc="-20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150" b="0" spc="5" dirty="0">
                <a:solidFill>
                  <a:srgbClr val="00AF50"/>
                </a:solidFill>
                <a:latin typeface="Calibri Light"/>
                <a:cs typeface="Calibri Light"/>
              </a:rPr>
              <a:t>, </a:t>
            </a:r>
            <a:r>
              <a:rPr sz="2150" b="0" spc="10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150" b="0" spc="-5" dirty="0">
                <a:solidFill>
                  <a:srgbClr val="00AF50"/>
                </a:solidFill>
                <a:latin typeface="Calibri Light"/>
                <a:cs typeface="Calibri Light"/>
              </a:rPr>
              <a:t>oligohydramnios</a:t>
            </a:r>
            <a:endParaRPr sz="2150">
              <a:latin typeface="Calibri Light"/>
              <a:cs typeface="Calibri Light"/>
            </a:endParaRPr>
          </a:p>
          <a:p>
            <a:pPr marL="12700" marR="490220">
              <a:lnSpc>
                <a:spcPts val="2400"/>
              </a:lnSpc>
              <a:spcBef>
                <a:spcPts val="55"/>
              </a:spcBef>
              <a:buAutoNum type="arabicPlain"/>
              <a:tabLst>
                <a:tab pos="299085" algn="l"/>
                <a:tab pos="2755265" algn="l"/>
                <a:tab pos="3649979" algn="l"/>
              </a:tabLst>
            </a:pPr>
            <a:r>
              <a:rPr sz="2150" b="0" dirty="0">
                <a:latin typeface="Calibri Light"/>
                <a:cs typeface="Calibri Light"/>
              </a:rPr>
              <a:t>on</a:t>
            </a:r>
            <a:r>
              <a:rPr sz="2150" b="0" spc="10" dirty="0">
                <a:latin typeface="Calibri Light"/>
                <a:cs typeface="Calibri Light"/>
              </a:rPr>
              <a:t>e</a:t>
            </a:r>
            <a:r>
              <a:rPr sz="2150" b="0" spc="85" dirty="0">
                <a:latin typeface="Calibri Light"/>
                <a:cs typeface="Calibri Light"/>
              </a:rPr>
              <a:t> </a:t>
            </a:r>
            <a:r>
              <a:rPr sz="2150" b="0" spc="-10" dirty="0">
                <a:latin typeface="Calibri Light"/>
                <a:cs typeface="Calibri Light"/>
              </a:rPr>
              <a:t>s</a:t>
            </a:r>
            <a:r>
              <a:rPr sz="2150" b="0" spc="-25" dirty="0">
                <a:latin typeface="Calibri Light"/>
                <a:cs typeface="Calibri Light"/>
              </a:rPr>
              <a:t>i</a:t>
            </a:r>
            <a:r>
              <a:rPr sz="2150" b="0" dirty="0">
                <a:latin typeface="Calibri Light"/>
                <a:cs typeface="Calibri Light"/>
              </a:rPr>
              <a:t>n</a:t>
            </a:r>
            <a:r>
              <a:rPr sz="2150" b="0" spc="35" dirty="0">
                <a:latin typeface="Calibri Light"/>
                <a:cs typeface="Calibri Light"/>
              </a:rPr>
              <a:t>g</a:t>
            </a:r>
            <a:r>
              <a:rPr sz="2150" b="0" spc="-25" dirty="0">
                <a:latin typeface="Calibri Light"/>
                <a:cs typeface="Calibri Light"/>
              </a:rPr>
              <a:t>l</a:t>
            </a:r>
            <a:r>
              <a:rPr sz="2150" b="0" spc="10" dirty="0">
                <a:latin typeface="Calibri Light"/>
                <a:cs typeface="Calibri Light"/>
              </a:rPr>
              <a:t>e</a:t>
            </a:r>
            <a:r>
              <a:rPr sz="2150" b="0" spc="160" dirty="0">
                <a:latin typeface="Calibri Light"/>
                <a:cs typeface="Calibri Light"/>
              </a:rPr>
              <a:t> </a:t>
            </a:r>
            <a:r>
              <a:rPr sz="2150" b="0" spc="-25" dirty="0">
                <a:latin typeface="Calibri Light"/>
                <a:cs typeface="Calibri Light"/>
              </a:rPr>
              <a:t>i</a:t>
            </a:r>
            <a:r>
              <a:rPr sz="2150" b="0" spc="15" dirty="0">
                <a:latin typeface="Calibri Light"/>
                <a:cs typeface="Calibri Light"/>
              </a:rPr>
              <a:t>mp</a:t>
            </a:r>
            <a:r>
              <a:rPr sz="2150" b="0" spc="-5" dirty="0">
                <a:latin typeface="Calibri Light"/>
                <a:cs typeface="Calibri Light"/>
              </a:rPr>
              <a:t>o</a:t>
            </a:r>
            <a:r>
              <a:rPr sz="2150" b="0" spc="5" dirty="0">
                <a:latin typeface="Calibri Light"/>
                <a:cs typeface="Calibri Light"/>
              </a:rPr>
              <a:t>r</a:t>
            </a:r>
            <a:r>
              <a:rPr sz="2150" b="0" spc="35" dirty="0">
                <a:latin typeface="Calibri Light"/>
                <a:cs typeface="Calibri Light"/>
              </a:rPr>
              <a:t>t</a:t>
            </a:r>
            <a:r>
              <a:rPr sz="2150" b="0" spc="30" dirty="0">
                <a:latin typeface="Calibri Light"/>
                <a:cs typeface="Calibri Light"/>
              </a:rPr>
              <a:t>a</a:t>
            </a:r>
            <a:r>
              <a:rPr sz="2150" b="0" dirty="0">
                <a:latin typeface="Calibri Light"/>
                <a:cs typeface="Calibri Light"/>
              </a:rPr>
              <a:t>n</a:t>
            </a:r>
            <a:r>
              <a:rPr sz="2150" b="0" spc="5" dirty="0">
                <a:latin typeface="Calibri Light"/>
                <a:cs typeface="Calibri Light"/>
              </a:rPr>
              <a:t>t</a:t>
            </a:r>
            <a:r>
              <a:rPr sz="2150" b="0" dirty="0">
                <a:latin typeface="Calibri Light"/>
                <a:cs typeface="Calibri Light"/>
              </a:rPr>
              <a:t>	</a:t>
            </a:r>
            <a:r>
              <a:rPr sz="2150" b="0" spc="25" dirty="0">
                <a:latin typeface="Calibri Light"/>
                <a:cs typeface="Calibri Light"/>
              </a:rPr>
              <a:t>f</a:t>
            </a:r>
            <a:r>
              <a:rPr sz="2150" b="0" spc="-25" dirty="0">
                <a:latin typeface="Calibri Light"/>
                <a:cs typeface="Calibri Light"/>
              </a:rPr>
              <a:t>i</a:t>
            </a:r>
            <a:r>
              <a:rPr sz="2150" b="0" dirty="0">
                <a:latin typeface="Calibri Light"/>
                <a:cs typeface="Calibri Light"/>
              </a:rPr>
              <a:t>nd</a:t>
            </a:r>
            <a:r>
              <a:rPr sz="2150" b="0" spc="-25" dirty="0">
                <a:latin typeface="Calibri Light"/>
                <a:cs typeface="Calibri Light"/>
              </a:rPr>
              <a:t>i</a:t>
            </a:r>
            <a:r>
              <a:rPr sz="2150" b="0" dirty="0">
                <a:latin typeface="Calibri Light"/>
                <a:cs typeface="Calibri Light"/>
              </a:rPr>
              <a:t>n</a:t>
            </a:r>
            <a:r>
              <a:rPr sz="2150" b="0" spc="10" dirty="0">
                <a:latin typeface="Calibri Light"/>
                <a:cs typeface="Calibri Light"/>
              </a:rPr>
              <a:t>g</a:t>
            </a:r>
            <a:r>
              <a:rPr sz="2150" b="0" dirty="0">
                <a:latin typeface="Calibri Light"/>
                <a:cs typeface="Calibri Light"/>
              </a:rPr>
              <a:t>	du</a:t>
            </a:r>
            <a:r>
              <a:rPr sz="2150" b="0" spc="5" dirty="0">
                <a:latin typeface="Calibri Light"/>
                <a:cs typeface="Calibri Light"/>
              </a:rPr>
              <a:t>r</a:t>
            </a:r>
            <a:r>
              <a:rPr sz="2150" b="0" spc="-30" dirty="0">
                <a:latin typeface="Calibri Light"/>
                <a:cs typeface="Calibri Light"/>
              </a:rPr>
              <a:t>i</a:t>
            </a:r>
            <a:r>
              <a:rPr sz="2150" b="0" dirty="0">
                <a:latin typeface="Calibri Light"/>
                <a:cs typeface="Calibri Light"/>
              </a:rPr>
              <a:t>n</a:t>
            </a:r>
            <a:r>
              <a:rPr sz="2150" b="0" spc="5" dirty="0">
                <a:latin typeface="Calibri Light"/>
                <a:cs typeface="Calibri Light"/>
              </a:rPr>
              <a:t>g  </a:t>
            </a:r>
            <a:r>
              <a:rPr sz="2150" b="0" spc="10" dirty="0">
                <a:latin typeface="Calibri Light"/>
                <a:cs typeface="Calibri Light"/>
              </a:rPr>
              <a:t>abdominal</a:t>
            </a:r>
            <a:r>
              <a:rPr sz="2150" b="0" spc="75" dirty="0">
                <a:latin typeface="Calibri Light"/>
                <a:cs typeface="Calibri Light"/>
              </a:rPr>
              <a:t> </a:t>
            </a:r>
            <a:r>
              <a:rPr sz="2150" b="0" dirty="0">
                <a:latin typeface="Calibri Light"/>
                <a:cs typeface="Calibri Light"/>
              </a:rPr>
              <a:t>examination</a:t>
            </a:r>
            <a:r>
              <a:rPr sz="2150" b="0" spc="180" dirty="0">
                <a:latin typeface="Calibri Light"/>
                <a:cs typeface="Calibri Light"/>
              </a:rPr>
              <a:t> </a:t>
            </a:r>
            <a:r>
              <a:rPr sz="2150" b="0" spc="10" dirty="0">
                <a:latin typeface="Calibri Light"/>
                <a:cs typeface="Calibri Light"/>
              </a:rPr>
              <a:t>?</a:t>
            </a:r>
            <a:endParaRPr sz="2150">
              <a:latin typeface="Calibri Light"/>
              <a:cs typeface="Calibri Light"/>
            </a:endParaRPr>
          </a:p>
          <a:p>
            <a:pPr marL="12700">
              <a:lnSpc>
                <a:spcPts val="2195"/>
              </a:lnSpc>
              <a:tabLst>
                <a:tab pos="4594225" algn="l"/>
              </a:tabLst>
            </a:pPr>
            <a:r>
              <a:rPr sz="2150" b="0" spc="15" dirty="0">
                <a:latin typeface="Calibri Light"/>
                <a:cs typeface="Calibri Light"/>
              </a:rPr>
              <a:t>d</a:t>
            </a:r>
            <a:r>
              <a:rPr sz="2150" b="0" spc="-20" dirty="0">
                <a:latin typeface="Calibri Light"/>
                <a:cs typeface="Calibri Light"/>
              </a:rPr>
              <a:t>e</a:t>
            </a:r>
            <a:r>
              <a:rPr sz="2150" b="0" spc="-15" dirty="0">
                <a:latin typeface="Calibri Light"/>
                <a:cs typeface="Calibri Light"/>
              </a:rPr>
              <a:t>c</a:t>
            </a:r>
            <a:r>
              <a:rPr sz="2150" b="0" spc="10" dirty="0">
                <a:latin typeface="Calibri Light"/>
                <a:cs typeface="Calibri Light"/>
              </a:rPr>
              <a:t>r</a:t>
            </a:r>
            <a:r>
              <a:rPr sz="2150" b="0" spc="-15" dirty="0">
                <a:latin typeface="Calibri Light"/>
                <a:cs typeface="Calibri Light"/>
              </a:rPr>
              <a:t>e</a:t>
            </a:r>
            <a:r>
              <a:rPr sz="2150" b="0" spc="30" dirty="0">
                <a:latin typeface="Calibri Light"/>
                <a:cs typeface="Calibri Light"/>
              </a:rPr>
              <a:t>a</a:t>
            </a:r>
            <a:r>
              <a:rPr sz="2150" b="0" spc="-5" dirty="0">
                <a:latin typeface="Calibri Light"/>
                <a:cs typeface="Calibri Light"/>
              </a:rPr>
              <a:t>s</a:t>
            </a:r>
            <a:r>
              <a:rPr sz="2150" b="0" spc="10" dirty="0">
                <a:latin typeface="Calibri Light"/>
                <a:cs typeface="Calibri Light"/>
              </a:rPr>
              <a:t>e</a:t>
            </a:r>
            <a:r>
              <a:rPr sz="2150" b="0" spc="160" dirty="0">
                <a:latin typeface="Calibri Light"/>
                <a:cs typeface="Calibri Light"/>
              </a:rPr>
              <a:t> </a:t>
            </a:r>
            <a:r>
              <a:rPr sz="2150" b="0" spc="-50" dirty="0">
                <a:latin typeface="Calibri Light"/>
                <a:cs typeface="Calibri Light"/>
              </a:rPr>
              <a:t>f</a:t>
            </a:r>
            <a:r>
              <a:rPr sz="2150" b="0" spc="-15" dirty="0">
                <a:latin typeface="Calibri Light"/>
                <a:cs typeface="Calibri Light"/>
              </a:rPr>
              <a:t>e</a:t>
            </a:r>
            <a:r>
              <a:rPr sz="2150" b="0" spc="35" dirty="0">
                <a:latin typeface="Calibri Light"/>
                <a:cs typeface="Calibri Light"/>
              </a:rPr>
              <a:t>t</a:t>
            </a:r>
            <a:r>
              <a:rPr sz="2150" b="0" spc="30" dirty="0">
                <a:latin typeface="Calibri Light"/>
                <a:cs typeface="Calibri Light"/>
              </a:rPr>
              <a:t>a</a:t>
            </a:r>
            <a:r>
              <a:rPr sz="2150" b="0" spc="5" dirty="0">
                <a:latin typeface="Calibri Light"/>
                <a:cs typeface="Calibri Light"/>
              </a:rPr>
              <a:t>l</a:t>
            </a:r>
            <a:r>
              <a:rPr sz="2150" b="0" spc="-85" dirty="0">
                <a:latin typeface="Calibri Light"/>
                <a:cs typeface="Calibri Light"/>
              </a:rPr>
              <a:t> </a:t>
            </a:r>
            <a:r>
              <a:rPr sz="2150" b="0" spc="15" dirty="0">
                <a:latin typeface="Calibri Light"/>
                <a:cs typeface="Calibri Light"/>
              </a:rPr>
              <a:t>mo</a:t>
            </a:r>
            <a:r>
              <a:rPr sz="2150" b="0" spc="20" dirty="0">
                <a:latin typeface="Calibri Light"/>
                <a:cs typeface="Calibri Light"/>
              </a:rPr>
              <a:t>vm</a:t>
            </a:r>
            <a:r>
              <a:rPr sz="2150" b="0" spc="-15" dirty="0">
                <a:latin typeface="Calibri Light"/>
                <a:cs typeface="Calibri Light"/>
              </a:rPr>
              <a:t>e</a:t>
            </a:r>
            <a:r>
              <a:rPr sz="2150" b="0" spc="10" dirty="0">
                <a:latin typeface="Calibri Light"/>
                <a:cs typeface="Calibri Light"/>
              </a:rPr>
              <a:t>nt</a:t>
            </a:r>
            <a:r>
              <a:rPr sz="2150" b="0" spc="60" dirty="0">
                <a:latin typeface="Calibri Light"/>
                <a:cs typeface="Calibri Light"/>
              </a:rPr>
              <a:t> </a:t>
            </a:r>
            <a:r>
              <a:rPr sz="2150" b="0" dirty="0">
                <a:latin typeface="Calibri Light"/>
                <a:cs typeface="Calibri Light"/>
              </a:rPr>
              <a:t>o</a:t>
            </a:r>
            <a:r>
              <a:rPr sz="2150" b="0" spc="10" dirty="0">
                <a:latin typeface="Calibri Light"/>
                <a:cs typeface="Calibri Light"/>
              </a:rPr>
              <a:t>r</a:t>
            </a:r>
            <a:r>
              <a:rPr sz="2150" b="0" spc="110" dirty="0">
                <a:latin typeface="Calibri Light"/>
                <a:cs typeface="Calibri Light"/>
              </a:rPr>
              <a:t> </a:t>
            </a:r>
            <a:r>
              <a:rPr sz="2150" b="0" spc="-10" dirty="0">
                <a:latin typeface="Calibri Light"/>
                <a:cs typeface="Calibri Light"/>
              </a:rPr>
              <a:t>s</a:t>
            </a:r>
            <a:r>
              <a:rPr sz="2150" b="0" spc="20" dirty="0">
                <a:latin typeface="Calibri Light"/>
                <a:cs typeface="Calibri Light"/>
              </a:rPr>
              <a:t>m</a:t>
            </a:r>
            <a:r>
              <a:rPr sz="2150" b="0" spc="30" dirty="0">
                <a:latin typeface="Calibri Light"/>
                <a:cs typeface="Calibri Light"/>
              </a:rPr>
              <a:t>a</a:t>
            </a:r>
            <a:r>
              <a:rPr sz="2150" b="0" spc="-30" dirty="0">
                <a:latin typeface="Calibri Light"/>
                <a:cs typeface="Calibri Light"/>
              </a:rPr>
              <a:t>l</a:t>
            </a:r>
            <a:r>
              <a:rPr sz="2150" b="0" spc="5" dirty="0">
                <a:latin typeface="Calibri Light"/>
                <a:cs typeface="Calibri Light"/>
              </a:rPr>
              <a:t>l</a:t>
            </a:r>
            <a:r>
              <a:rPr sz="2150" b="0" spc="75" dirty="0">
                <a:latin typeface="Calibri Light"/>
                <a:cs typeface="Calibri Light"/>
              </a:rPr>
              <a:t> </a:t>
            </a:r>
            <a:r>
              <a:rPr sz="2150" b="0" spc="5" dirty="0">
                <a:latin typeface="Calibri Light"/>
                <a:cs typeface="Calibri Light"/>
              </a:rPr>
              <a:t>u</a:t>
            </a:r>
            <a:r>
              <a:rPr sz="2150" b="0" spc="35" dirty="0">
                <a:latin typeface="Calibri Light"/>
                <a:cs typeface="Calibri Light"/>
              </a:rPr>
              <a:t>t</a:t>
            </a:r>
            <a:r>
              <a:rPr sz="2150" b="0" spc="-20" dirty="0">
                <a:latin typeface="Calibri Light"/>
                <a:cs typeface="Calibri Light"/>
              </a:rPr>
              <a:t>e</a:t>
            </a:r>
            <a:r>
              <a:rPr sz="2150" b="0" spc="10" dirty="0">
                <a:latin typeface="Calibri Light"/>
                <a:cs typeface="Calibri Light"/>
              </a:rPr>
              <a:t>r</a:t>
            </a:r>
            <a:r>
              <a:rPr sz="2150" b="0" dirty="0">
                <a:latin typeface="Calibri Light"/>
                <a:cs typeface="Calibri Light"/>
              </a:rPr>
              <a:t>u</a:t>
            </a:r>
            <a:r>
              <a:rPr sz="2150" b="0" spc="10" dirty="0">
                <a:latin typeface="Calibri Light"/>
                <a:cs typeface="Calibri Light"/>
              </a:rPr>
              <a:t>s</a:t>
            </a:r>
            <a:r>
              <a:rPr sz="2150" b="0" dirty="0">
                <a:latin typeface="Calibri Light"/>
                <a:cs typeface="Calibri Light"/>
              </a:rPr>
              <a:t>	</a:t>
            </a:r>
            <a:r>
              <a:rPr sz="2150" b="0" spc="-30" dirty="0">
                <a:latin typeface="Calibri Light"/>
                <a:cs typeface="Calibri Light"/>
              </a:rPr>
              <a:t>?</a:t>
            </a:r>
            <a:r>
              <a:rPr sz="2150" b="0" spc="10" dirty="0">
                <a:latin typeface="Calibri Light"/>
                <a:cs typeface="Calibri Light"/>
              </a:rPr>
              <a:t>?</a:t>
            </a:r>
            <a:endParaRPr sz="2150">
              <a:latin typeface="Calibri Light"/>
              <a:cs typeface="Calibri Light"/>
            </a:endParaRPr>
          </a:p>
          <a:p>
            <a:pPr marL="79375" marR="1433830" indent="-66675">
              <a:lnSpc>
                <a:spcPts val="2400"/>
              </a:lnSpc>
              <a:spcBef>
                <a:spcPts val="140"/>
              </a:spcBef>
              <a:buAutoNum type="arabicPlain" startAt="3"/>
              <a:tabLst>
                <a:tab pos="299085" algn="l"/>
              </a:tabLst>
            </a:pPr>
            <a:r>
              <a:rPr sz="2150" b="0" spc="10" dirty="0">
                <a:latin typeface="Calibri Light"/>
                <a:cs typeface="Calibri Light"/>
              </a:rPr>
              <a:t>4</a:t>
            </a:r>
            <a:r>
              <a:rPr sz="2150" b="0" spc="45" dirty="0">
                <a:latin typeface="Calibri Light"/>
                <a:cs typeface="Calibri Light"/>
              </a:rPr>
              <a:t> </a:t>
            </a:r>
            <a:r>
              <a:rPr sz="2150" b="0" dirty="0">
                <a:latin typeface="Calibri Light"/>
                <a:cs typeface="Calibri Light"/>
              </a:rPr>
              <a:t>causes</a:t>
            </a:r>
            <a:r>
              <a:rPr sz="2150" b="0" spc="80" dirty="0">
                <a:latin typeface="Calibri Light"/>
                <a:cs typeface="Calibri Light"/>
              </a:rPr>
              <a:t> </a:t>
            </a:r>
            <a:r>
              <a:rPr sz="2150" b="0" spc="-10" dirty="0">
                <a:latin typeface="Calibri Light"/>
                <a:cs typeface="Calibri Light"/>
              </a:rPr>
              <a:t>for</a:t>
            </a:r>
            <a:r>
              <a:rPr sz="2150" b="0" spc="20" dirty="0">
                <a:latin typeface="Calibri Light"/>
                <a:cs typeface="Calibri Light"/>
              </a:rPr>
              <a:t> </a:t>
            </a:r>
            <a:r>
              <a:rPr sz="2150" b="0" spc="5" dirty="0">
                <a:latin typeface="Calibri Light"/>
                <a:cs typeface="Calibri Light"/>
              </a:rPr>
              <a:t>this</a:t>
            </a:r>
            <a:r>
              <a:rPr sz="2150" b="0" spc="80" dirty="0">
                <a:latin typeface="Calibri Light"/>
                <a:cs typeface="Calibri Light"/>
              </a:rPr>
              <a:t> </a:t>
            </a:r>
            <a:r>
              <a:rPr sz="2150" b="0" dirty="0">
                <a:latin typeface="Calibri Light"/>
                <a:cs typeface="Calibri Light"/>
              </a:rPr>
              <a:t>condition</a:t>
            </a:r>
            <a:r>
              <a:rPr sz="2150" b="0" spc="90" dirty="0">
                <a:latin typeface="Calibri Light"/>
                <a:cs typeface="Calibri Light"/>
              </a:rPr>
              <a:t> </a:t>
            </a:r>
            <a:r>
              <a:rPr sz="2150" b="0" spc="10" dirty="0">
                <a:latin typeface="Calibri Light"/>
                <a:cs typeface="Calibri Light"/>
              </a:rPr>
              <a:t>? </a:t>
            </a:r>
            <a:r>
              <a:rPr sz="2150" b="0" spc="-470" dirty="0">
                <a:latin typeface="Calibri Light"/>
                <a:cs typeface="Calibri Light"/>
              </a:rPr>
              <a:t> </a:t>
            </a:r>
            <a:r>
              <a:rPr sz="2150" b="0" spc="5" dirty="0">
                <a:solidFill>
                  <a:srgbClr val="00AF50"/>
                </a:solidFill>
                <a:latin typeface="Calibri Light"/>
                <a:cs typeface="Calibri Light"/>
              </a:rPr>
              <a:t>RENAL</a:t>
            </a:r>
            <a:r>
              <a:rPr sz="2150" b="0" spc="95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150" b="0" spc="5" dirty="0">
                <a:solidFill>
                  <a:srgbClr val="00AF50"/>
                </a:solidFill>
                <a:latin typeface="Calibri Light"/>
                <a:cs typeface="Calibri Light"/>
              </a:rPr>
              <a:t>AGENESIS</a:t>
            </a:r>
            <a:endParaRPr sz="2150">
              <a:latin typeface="Calibri Light"/>
              <a:cs typeface="Calibri Light"/>
            </a:endParaRPr>
          </a:p>
          <a:p>
            <a:pPr marL="12700">
              <a:lnSpc>
                <a:spcPts val="2190"/>
              </a:lnSpc>
            </a:pPr>
            <a:r>
              <a:rPr sz="2150" b="0" spc="-5" dirty="0">
                <a:solidFill>
                  <a:srgbClr val="00AF50"/>
                </a:solidFill>
                <a:latin typeface="Calibri Light"/>
                <a:cs typeface="Calibri Light"/>
              </a:rPr>
              <a:t>URETHRAL</a:t>
            </a:r>
            <a:r>
              <a:rPr sz="2150" b="0" spc="204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150" b="0" spc="10" dirty="0">
                <a:solidFill>
                  <a:srgbClr val="00AF50"/>
                </a:solidFill>
                <a:latin typeface="Calibri Light"/>
                <a:cs typeface="Calibri Light"/>
              </a:rPr>
              <a:t>OBESTRACTION</a:t>
            </a:r>
            <a:endParaRPr sz="2150">
              <a:latin typeface="Calibri Light"/>
              <a:cs typeface="Calibri Light"/>
            </a:endParaRPr>
          </a:p>
          <a:p>
            <a:pPr marL="12700" marR="4269105">
              <a:lnSpc>
                <a:spcPts val="2400"/>
              </a:lnSpc>
              <a:spcBef>
                <a:spcPts val="145"/>
              </a:spcBef>
            </a:pPr>
            <a:r>
              <a:rPr sz="2150" spc="-20" dirty="0">
                <a:solidFill>
                  <a:srgbClr val="00AF50"/>
                </a:solidFill>
                <a:latin typeface="Calibri"/>
                <a:cs typeface="Calibri"/>
              </a:rPr>
              <a:t>I</a:t>
            </a:r>
            <a:r>
              <a:rPr sz="2150" spc="40" dirty="0">
                <a:solidFill>
                  <a:srgbClr val="00AF50"/>
                </a:solidFill>
                <a:latin typeface="Calibri"/>
                <a:cs typeface="Calibri"/>
              </a:rPr>
              <a:t>U</a:t>
            </a:r>
            <a:r>
              <a:rPr sz="2150" spc="-10" dirty="0">
                <a:solidFill>
                  <a:srgbClr val="00AF50"/>
                </a:solidFill>
                <a:latin typeface="Calibri"/>
                <a:cs typeface="Calibri"/>
              </a:rPr>
              <a:t>G</a:t>
            </a:r>
            <a:r>
              <a:rPr sz="2150" spc="5" dirty="0">
                <a:solidFill>
                  <a:srgbClr val="00AF50"/>
                </a:solidFill>
                <a:latin typeface="Calibri"/>
                <a:cs typeface="Calibri"/>
              </a:rPr>
              <a:t>R  </a:t>
            </a:r>
            <a:r>
              <a:rPr sz="2150" dirty="0">
                <a:solidFill>
                  <a:srgbClr val="00AF50"/>
                </a:solidFill>
                <a:latin typeface="Calibri"/>
                <a:cs typeface="Calibri"/>
              </a:rPr>
              <a:t>ACEI</a:t>
            </a:r>
            <a:endParaRPr sz="2150">
              <a:latin typeface="Calibri"/>
              <a:cs typeface="Calibri"/>
            </a:endParaRPr>
          </a:p>
          <a:p>
            <a:pPr marL="298450" indent="-286385">
              <a:lnSpc>
                <a:spcPts val="2190"/>
              </a:lnSpc>
              <a:buAutoNum type="arabicPlain" startAt="4"/>
              <a:tabLst>
                <a:tab pos="299085" algn="l"/>
              </a:tabLst>
            </a:pPr>
            <a:r>
              <a:rPr sz="2150" spc="5" dirty="0">
                <a:latin typeface="Calibri"/>
                <a:cs typeface="Calibri"/>
              </a:rPr>
              <a:t>clinical</a:t>
            </a:r>
            <a:r>
              <a:rPr sz="2150" spc="55" dirty="0">
                <a:latin typeface="Calibri"/>
                <a:cs typeface="Calibri"/>
              </a:rPr>
              <a:t> </a:t>
            </a:r>
            <a:r>
              <a:rPr sz="2150" spc="5" dirty="0">
                <a:latin typeface="Calibri"/>
                <a:cs typeface="Calibri"/>
              </a:rPr>
              <a:t>importance</a:t>
            </a:r>
            <a:r>
              <a:rPr sz="2150" spc="70" dirty="0">
                <a:latin typeface="Calibri"/>
                <a:cs typeface="Calibri"/>
              </a:rPr>
              <a:t> </a:t>
            </a:r>
            <a:r>
              <a:rPr sz="2150" spc="-20" dirty="0">
                <a:latin typeface="Calibri"/>
                <a:cs typeface="Calibri"/>
              </a:rPr>
              <a:t>for</a:t>
            </a:r>
            <a:r>
              <a:rPr sz="2150" spc="100" dirty="0">
                <a:latin typeface="Calibri"/>
                <a:cs typeface="Calibri"/>
              </a:rPr>
              <a:t> </a:t>
            </a:r>
            <a:r>
              <a:rPr sz="2150" spc="10" dirty="0">
                <a:latin typeface="Calibri"/>
                <a:cs typeface="Calibri"/>
              </a:rPr>
              <a:t>amniotic fluid</a:t>
            </a:r>
            <a:r>
              <a:rPr sz="2150" spc="15" dirty="0">
                <a:latin typeface="Calibri"/>
                <a:cs typeface="Calibri"/>
              </a:rPr>
              <a:t> </a:t>
            </a:r>
            <a:r>
              <a:rPr sz="2150" spc="10" dirty="0">
                <a:latin typeface="Calibri"/>
                <a:cs typeface="Calibri"/>
              </a:rPr>
              <a:t>?</a:t>
            </a:r>
            <a:endParaRPr sz="2150">
              <a:latin typeface="Calibri"/>
              <a:cs typeface="Calibri"/>
            </a:endParaRPr>
          </a:p>
          <a:p>
            <a:pPr marL="12700" marR="1553845" indent="47625">
              <a:lnSpc>
                <a:spcPts val="2180"/>
              </a:lnSpc>
              <a:spcBef>
                <a:spcPts val="165"/>
              </a:spcBef>
            </a:pPr>
            <a:r>
              <a:rPr sz="2000" b="0" spc="-5" dirty="0">
                <a:solidFill>
                  <a:srgbClr val="00AF50"/>
                </a:solidFill>
                <a:latin typeface="Calibri Light"/>
                <a:cs typeface="Calibri Light"/>
              </a:rPr>
              <a:t>Screening </a:t>
            </a:r>
            <a:r>
              <a:rPr sz="2000" b="0" dirty="0">
                <a:solidFill>
                  <a:srgbClr val="00AF50"/>
                </a:solidFill>
                <a:latin typeface="Calibri Light"/>
                <a:cs typeface="Calibri Light"/>
              </a:rPr>
              <a:t>of </a:t>
            </a:r>
            <a:r>
              <a:rPr sz="2000" b="0" spc="-10" dirty="0">
                <a:solidFill>
                  <a:srgbClr val="00AF50"/>
                </a:solidFill>
                <a:latin typeface="Calibri Light"/>
                <a:cs typeface="Calibri Light"/>
              </a:rPr>
              <a:t>fetal </a:t>
            </a:r>
            <a:r>
              <a:rPr sz="2000" b="0" dirty="0">
                <a:solidFill>
                  <a:srgbClr val="00AF50"/>
                </a:solidFill>
                <a:latin typeface="Calibri Light"/>
                <a:cs typeface="Calibri Light"/>
              </a:rPr>
              <a:t>malformation </a:t>
            </a:r>
            <a:r>
              <a:rPr sz="2000" b="0" spc="-445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000" b="0" spc="5" dirty="0">
                <a:solidFill>
                  <a:srgbClr val="00AF50"/>
                </a:solidFill>
                <a:latin typeface="Calibri Light"/>
                <a:cs typeface="Calibri Light"/>
              </a:rPr>
              <a:t>genetic</a:t>
            </a:r>
            <a:r>
              <a:rPr sz="2000" b="0" spc="-114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AF50"/>
                </a:solidFill>
                <a:latin typeface="Calibri Light"/>
                <a:cs typeface="Calibri Light"/>
              </a:rPr>
              <a:t>testing</a:t>
            </a:r>
            <a:endParaRPr sz="2000">
              <a:latin typeface="Calibri Light"/>
              <a:cs typeface="Calibri Light"/>
            </a:endParaRPr>
          </a:p>
          <a:p>
            <a:pPr marL="12700" marR="1628775">
              <a:lnSpc>
                <a:spcPts val="2100"/>
              </a:lnSpc>
              <a:spcBef>
                <a:spcPts val="60"/>
              </a:spcBef>
            </a:pPr>
            <a:r>
              <a:rPr sz="2000" b="0" spc="-15" dirty="0">
                <a:solidFill>
                  <a:srgbClr val="00AF50"/>
                </a:solidFill>
                <a:latin typeface="Calibri Light"/>
                <a:cs typeface="Calibri Light"/>
              </a:rPr>
              <a:t>Assessment </a:t>
            </a:r>
            <a:r>
              <a:rPr sz="2000" b="0" spc="5" dirty="0">
                <a:solidFill>
                  <a:srgbClr val="00AF50"/>
                </a:solidFill>
                <a:latin typeface="Calibri Light"/>
                <a:cs typeface="Calibri Light"/>
              </a:rPr>
              <a:t>of </a:t>
            </a:r>
            <a:r>
              <a:rPr sz="2000" b="0" spc="-10" dirty="0">
                <a:solidFill>
                  <a:srgbClr val="00AF50"/>
                </a:solidFill>
                <a:latin typeface="Calibri Light"/>
                <a:cs typeface="Calibri Light"/>
              </a:rPr>
              <a:t>fetal </a:t>
            </a:r>
            <a:r>
              <a:rPr sz="2000" b="0" dirty="0">
                <a:solidFill>
                  <a:srgbClr val="00AF50"/>
                </a:solidFill>
                <a:latin typeface="Calibri Light"/>
                <a:cs typeface="Calibri Light"/>
              </a:rPr>
              <a:t>well-being </a:t>
            </a:r>
            <a:r>
              <a:rPr sz="2000" b="0" spc="5" dirty="0">
                <a:solidFill>
                  <a:srgbClr val="00AF50"/>
                </a:solidFill>
                <a:latin typeface="Calibri Light"/>
                <a:cs typeface="Calibri Light"/>
              </a:rPr>
              <a:t>. </a:t>
            </a:r>
            <a:r>
              <a:rPr sz="2000" b="0" spc="-440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000" b="0" spc="-15" dirty="0">
                <a:solidFill>
                  <a:srgbClr val="00AF50"/>
                </a:solidFill>
                <a:latin typeface="Calibri Light"/>
                <a:cs typeface="Calibri Light"/>
              </a:rPr>
              <a:t>D</a:t>
            </a:r>
            <a:r>
              <a:rPr sz="2000" b="0" spc="5" dirty="0">
                <a:solidFill>
                  <a:srgbClr val="00AF50"/>
                </a:solidFill>
                <a:latin typeface="Calibri Light"/>
                <a:cs typeface="Calibri Light"/>
              </a:rPr>
              <a:t>i</a:t>
            </a:r>
            <a:r>
              <a:rPr sz="2000" b="0" spc="30" dirty="0">
                <a:solidFill>
                  <a:srgbClr val="00AF50"/>
                </a:solidFill>
                <a:latin typeface="Calibri Light"/>
                <a:cs typeface="Calibri Light"/>
              </a:rPr>
              <a:t>ag</a:t>
            </a:r>
            <a:r>
              <a:rPr sz="2000" b="0" spc="10" dirty="0">
                <a:solidFill>
                  <a:srgbClr val="00AF50"/>
                </a:solidFill>
                <a:latin typeface="Calibri Light"/>
                <a:cs typeface="Calibri Light"/>
              </a:rPr>
              <a:t>no</a:t>
            </a:r>
            <a:r>
              <a:rPr sz="2000" b="0" spc="-30" dirty="0">
                <a:solidFill>
                  <a:srgbClr val="00AF50"/>
                </a:solidFill>
                <a:latin typeface="Calibri Light"/>
                <a:cs typeface="Calibri Light"/>
              </a:rPr>
              <a:t>s</a:t>
            </a:r>
            <a:r>
              <a:rPr sz="2000" b="0" spc="5" dirty="0">
                <a:solidFill>
                  <a:srgbClr val="00AF50"/>
                </a:solidFill>
                <a:latin typeface="Calibri Light"/>
                <a:cs typeface="Calibri Light"/>
              </a:rPr>
              <a:t>is</a:t>
            </a:r>
            <a:r>
              <a:rPr sz="2000" b="0" spc="-110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000" b="0" spc="5" dirty="0">
                <a:solidFill>
                  <a:srgbClr val="00AF50"/>
                </a:solidFill>
                <a:latin typeface="Calibri Light"/>
                <a:cs typeface="Calibri Light"/>
              </a:rPr>
              <a:t>of</a:t>
            </a:r>
            <a:r>
              <a:rPr sz="2000" b="0" spc="-15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000" b="0" spc="30" dirty="0">
                <a:solidFill>
                  <a:srgbClr val="00AF50"/>
                </a:solidFill>
                <a:latin typeface="Calibri Light"/>
                <a:cs typeface="Calibri Light"/>
              </a:rPr>
              <a:t>P</a:t>
            </a:r>
            <a:r>
              <a:rPr sz="2000" b="0" spc="-20" dirty="0">
                <a:solidFill>
                  <a:srgbClr val="00AF50"/>
                </a:solidFill>
                <a:latin typeface="Calibri Light"/>
                <a:cs typeface="Calibri Light"/>
              </a:rPr>
              <a:t>R</a:t>
            </a:r>
            <a:r>
              <a:rPr sz="2000" b="0" spc="35" dirty="0">
                <a:solidFill>
                  <a:srgbClr val="00AF50"/>
                </a:solidFill>
                <a:latin typeface="Calibri Light"/>
                <a:cs typeface="Calibri Light"/>
              </a:rPr>
              <a:t>O</a:t>
            </a:r>
            <a:r>
              <a:rPr sz="2000" b="0" spc="20" dirty="0">
                <a:solidFill>
                  <a:srgbClr val="00AF50"/>
                </a:solidFill>
                <a:latin typeface="Calibri Light"/>
                <a:cs typeface="Calibri Light"/>
              </a:rPr>
              <a:t>M</a:t>
            </a:r>
            <a:r>
              <a:rPr sz="2000" b="0" spc="-140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000" b="0" spc="-5" dirty="0">
                <a:solidFill>
                  <a:srgbClr val="00AF50"/>
                </a:solidFill>
                <a:latin typeface="Calibri Light"/>
                <a:cs typeface="Calibri Light"/>
              </a:rPr>
              <a:t>(</a:t>
            </a:r>
            <a:r>
              <a:rPr sz="2000" b="0" spc="-80" dirty="0">
                <a:solidFill>
                  <a:srgbClr val="00AF50"/>
                </a:solidFill>
                <a:latin typeface="Calibri Light"/>
                <a:cs typeface="Calibri Light"/>
              </a:rPr>
              <a:t>f</a:t>
            </a:r>
            <a:r>
              <a:rPr sz="2000" b="0" spc="-15" dirty="0">
                <a:solidFill>
                  <a:srgbClr val="00AF50"/>
                </a:solidFill>
                <a:latin typeface="Calibri Light"/>
                <a:cs typeface="Calibri Light"/>
              </a:rPr>
              <a:t>er</a:t>
            </a:r>
            <a:r>
              <a:rPr sz="2000" b="0" spc="10" dirty="0">
                <a:solidFill>
                  <a:srgbClr val="00AF50"/>
                </a:solidFill>
                <a:latin typeface="Calibri Light"/>
                <a:cs typeface="Calibri Light"/>
              </a:rPr>
              <a:t>n</a:t>
            </a:r>
            <a:r>
              <a:rPr sz="2000" b="0" spc="70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000" b="0" spc="10" dirty="0">
                <a:solidFill>
                  <a:srgbClr val="00AF50"/>
                </a:solidFill>
                <a:latin typeface="Calibri Light"/>
                <a:cs typeface="Calibri Light"/>
              </a:rPr>
              <a:t>t</a:t>
            </a:r>
            <a:r>
              <a:rPr sz="2000" b="0" spc="-15" dirty="0">
                <a:solidFill>
                  <a:srgbClr val="00AF50"/>
                </a:solidFill>
                <a:latin typeface="Calibri Light"/>
                <a:cs typeface="Calibri Light"/>
              </a:rPr>
              <a:t>e</a:t>
            </a:r>
            <a:r>
              <a:rPr sz="2000" b="0" spc="-25" dirty="0">
                <a:solidFill>
                  <a:srgbClr val="00AF50"/>
                </a:solidFill>
                <a:latin typeface="Calibri Light"/>
                <a:cs typeface="Calibri Light"/>
              </a:rPr>
              <a:t>s</a:t>
            </a:r>
            <a:r>
              <a:rPr sz="2000" b="0" spc="5" dirty="0">
                <a:solidFill>
                  <a:srgbClr val="00AF50"/>
                </a:solidFill>
                <a:latin typeface="Calibri Light"/>
                <a:cs typeface="Calibri Light"/>
              </a:rPr>
              <a:t>t</a:t>
            </a:r>
            <a:r>
              <a:rPr sz="2000" b="0" spc="-75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000" b="0" spc="5" dirty="0">
                <a:solidFill>
                  <a:srgbClr val="00AF50"/>
                </a:solidFill>
                <a:latin typeface="Calibri Light"/>
                <a:cs typeface="Calibri Light"/>
              </a:rPr>
              <a:t>)</a:t>
            </a:r>
            <a:endParaRPr sz="2000">
              <a:latin typeface="Calibri Light"/>
              <a:cs typeface="Calibri Light"/>
            </a:endParaRPr>
          </a:p>
          <a:p>
            <a:pPr marL="12700">
              <a:lnSpc>
                <a:spcPts val="2160"/>
              </a:lnSpc>
            </a:pPr>
            <a:r>
              <a:rPr sz="2000" b="0" spc="-15" dirty="0">
                <a:solidFill>
                  <a:srgbClr val="00AF50"/>
                </a:solidFill>
                <a:latin typeface="Calibri Light"/>
                <a:cs typeface="Calibri Light"/>
              </a:rPr>
              <a:t>Assessment</a:t>
            </a:r>
            <a:r>
              <a:rPr sz="2000" b="0" spc="70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000" b="0" spc="5" dirty="0">
                <a:solidFill>
                  <a:srgbClr val="00AF50"/>
                </a:solidFill>
                <a:latin typeface="Calibri Light"/>
                <a:cs typeface="Calibri Light"/>
              </a:rPr>
              <a:t>of</a:t>
            </a:r>
            <a:r>
              <a:rPr sz="2000" b="0" spc="-15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00AF50"/>
                </a:solidFill>
                <a:latin typeface="Calibri Light"/>
                <a:cs typeface="Calibri Light"/>
              </a:rPr>
              <a:t>fetal</a:t>
            </a:r>
            <a:r>
              <a:rPr sz="2000" b="0" spc="-75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000" b="0" spc="10" dirty="0">
                <a:solidFill>
                  <a:srgbClr val="00AF50"/>
                </a:solidFill>
                <a:latin typeface="Calibri Light"/>
                <a:cs typeface="Calibri Light"/>
              </a:rPr>
              <a:t>lung</a:t>
            </a:r>
            <a:r>
              <a:rPr sz="2000" b="0" spc="-55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000" b="0" spc="5" dirty="0">
                <a:solidFill>
                  <a:srgbClr val="00AF50"/>
                </a:solidFill>
                <a:latin typeface="Calibri Light"/>
                <a:cs typeface="Calibri Light"/>
              </a:rPr>
              <a:t>maturity</a:t>
            </a:r>
            <a:endParaRPr sz="2000"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96207" y="533400"/>
            <a:ext cx="2695575" cy="60960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238497" y="2150682"/>
            <a:ext cx="40957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.2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56411" y="86043"/>
            <a:ext cx="115316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Station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61592" y="939908"/>
            <a:ext cx="7924165" cy="5844292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855"/>
              </a:spcBef>
              <a:buFont typeface="Arial"/>
              <a:buChar char="•"/>
              <a:tabLst>
                <a:tab pos="241935" algn="l"/>
              </a:tabLst>
            </a:pPr>
            <a:r>
              <a:rPr sz="2750" spc="15" dirty="0">
                <a:latin typeface="Calibri"/>
                <a:cs typeface="Calibri"/>
              </a:rPr>
              <a:t>CBC</a:t>
            </a:r>
            <a:r>
              <a:rPr sz="2750" spc="-15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with</a:t>
            </a:r>
            <a:r>
              <a:rPr sz="2750" spc="160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HB</a:t>
            </a:r>
            <a:r>
              <a:rPr sz="2750" spc="30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=</a:t>
            </a:r>
            <a:r>
              <a:rPr sz="2750" spc="105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6</a:t>
            </a:r>
            <a:r>
              <a:rPr sz="2750" spc="-1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,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spc="30" dirty="0">
                <a:latin typeface="Calibri"/>
                <a:cs typeface="Calibri"/>
              </a:rPr>
              <a:t>MCV</a:t>
            </a:r>
            <a:r>
              <a:rPr sz="2750" spc="-30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=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spc="20" dirty="0">
                <a:latin typeface="Calibri"/>
                <a:cs typeface="Calibri"/>
              </a:rPr>
              <a:t>70</a:t>
            </a:r>
            <a:r>
              <a:rPr sz="2750" spc="-1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,</a:t>
            </a:r>
            <a:r>
              <a:rPr sz="2750" spc="30" dirty="0">
                <a:latin typeface="Calibri"/>
                <a:cs typeface="Calibri"/>
              </a:rPr>
              <a:t> </a:t>
            </a:r>
            <a:r>
              <a:rPr sz="2750" spc="25" dirty="0">
                <a:latin typeface="Calibri"/>
                <a:cs typeface="Calibri"/>
              </a:rPr>
              <a:t>MCHC</a:t>
            </a:r>
            <a:r>
              <a:rPr sz="2750" spc="-5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=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spc="30" dirty="0">
                <a:latin typeface="Calibri"/>
                <a:cs typeface="Calibri"/>
              </a:rPr>
              <a:t>30</a:t>
            </a:r>
            <a:endParaRPr sz="2750">
              <a:latin typeface="Calibri"/>
              <a:cs typeface="Calibri"/>
            </a:endParaRPr>
          </a:p>
          <a:p>
            <a:pPr marL="241300" marR="779780" indent="-229235">
              <a:lnSpc>
                <a:spcPts val="3000"/>
              </a:lnSpc>
              <a:spcBef>
                <a:spcPts val="1105"/>
              </a:spcBef>
              <a:buFont typeface="Arial"/>
              <a:buChar char="•"/>
              <a:tabLst>
                <a:tab pos="241935" algn="l"/>
              </a:tabLst>
            </a:pPr>
            <a:r>
              <a:rPr sz="2750" spc="15" dirty="0">
                <a:latin typeface="Calibri"/>
                <a:cs typeface="Calibri"/>
              </a:rPr>
              <a:t>1-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your</a:t>
            </a:r>
            <a:r>
              <a:rPr sz="2750" spc="-1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interpretation</a:t>
            </a:r>
            <a:r>
              <a:rPr sz="2750" spc="165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?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00AF50"/>
                </a:solidFill>
                <a:latin typeface="Calibri"/>
                <a:cs typeface="Calibri"/>
              </a:rPr>
              <a:t>Microcytic</a:t>
            </a:r>
            <a:r>
              <a:rPr sz="2750" spc="17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-5" dirty="0">
                <a:solidFill>
                  <a:srgbClr val="00AF50"/>
                </a:solidFill>
                <a:latin typeface="Calibri"/>
                <a:cs typeface="Calibri"/>
              </a:rPr>
              <a:t>hypochromic </a:t>
            </a:r>
            <a:r>
              <a:rPr sz="2750" spc="-60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00AF50"/>
                </a:solidFill>
                <a:latin typeface="Calibri"/>
                <a:cs typeface="Calibri"/>
              </a:rPr>
              <a:t>anemia</a:t>
            </a:r>
            <a:endParaRPr sz="275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241935" algn="l"/>
              </a:tabLst>
            </a:pPr>
            <a:r>
              <a:rPr sz="2750" spc="15" dirty="0">
                <a:latin typeface="Calibri"/>
                <a:cs typeface="Calibri"/>
              </a:rPr>
              <a:t>2-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spc="25" dirty="0">
                <a:latin typeface="Calibri"/>
                <a:cs typeface="Calibri"/>
              </a:rPr>
              <a:t>DDx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?</a:t>
            </a:r>
            <a:r>
              <a:rPr sz="2750" spc="-40" dirty="0">
                <a:latin typeface="Calibri"/>
                <a:cs typeface="Calibri"/>
              </a:rPr>
              <a:t> </a:t>
            </a:r>
            <a:r>
              <a:rPr sz="2750" spc="-5" dirty="0">
                <a:solidFill>
                  <a:srgbClr val="00AF50"/>
                </a:solidFill>
                <a:latin typeface="Calibri"/>
                <a:cs typeface="Calibri"/>
              </a:rPr>
              <a:t>Iron</a:t>
            </a:r>
            <a:r>
              <a:rPr sz="2750" spc="9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00AF50"/>
                </a:solidFill>
                <a:latin typeface="Calibri"/>
                <a:cs typeface="Calibri"/>
              </a:rPr>
              <a:t>defeciancy</a:t>
            </a:r>
            <a:r>
              <a:rPr sz="2750" spc="21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5" dirty="0">
                <a:solidFill>
                  <a:srgbClr val="00AF50"/>
                </a:solidFill>
                <a:latin typeface="Calibri"/>
                <a:cs typeface="Calibri"/>
              </a:rPr>
              <a:t>,</a:t>
            </a:r>
            <a:r>
              <a:rPr sz="2750" spc="3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00AF50"/>
                </a:solidFill>
                <a:latin typeface="Calibri"/>
                <a:cs typeface="Calibri"/>
              </a:rPr>
              <a:t>thalassemia</a:t>
            </a:r>
            <a:endParaRPr sz="2750">
              <a:latin typeface="Calibri"/>
              <a:cs typeface="Calibri"/>
            </a:endParaRPr>
          </a:p>
          <a:p>
            <a:pPr marL="241300" marR="173355" indent="-229235">
              <a:lnSpc>
                <a:spcPts val="3000"/>
              </a:lnSpc>
              <a:spcBef>
                <a:spcPts val="1105"/>
              </a:spcBef>
              <a:buFont typeface="Arial"/>
              <a:buChar char="•"/>
              <a:tabLst>
                <a:tab pos="241935" algn="l"/>
              </a:tabLst>
            </a:pPr>
            <a:r>
              <a:rPr sz="2750" spc="15" dirty="0">
                <a:latin typeface="Calibri"/>
                <a:cs typeface="Calibri"/>
              </a:rPr>
              <a:t>3-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if</a:t>
            </a:r>
            <a:r>
              <a:rPr sz="2750" spc="30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women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are</a:t>
            </a:r>
            <a:r>
              <a:rPr sz="2750" spc="-4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financially</a:t>
            </a:r>
            <a:r>
              <a:rPr sz="2750" spc="29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able</a:t>
            </a:r>
            <a:r>
              <a:rPr sz="2750" spc="10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what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test</a:t>
            </a:r>
            <a:r>
              <a:rPr sz="2750" spc="100" dirty="0">
                <a:latin typeface="Calibri"/>
                <a:cs typeface="Calibri"/>
              </a:rPr>
              <a:t> </a:t>
            </a:r>
            <a:r>
              <a:rPr sz="2750" spc="30" dirty="0">
                <a:latin typeface="Calibri"/>
                <a:cs typeface="Calibri"/>
              </a:rPr>
              <a:t>you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ask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to </a:t>
            </a:r>
            <a:r>
              <a:rPr sz="2750" spc="-605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differentiate</a:t>
            </a:r>
            <a:r>
              <a:rPr sz="2750" spc="-15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? </a:t>
            </a:r>
            <a:r>
              <a:rPr sz="2750" spc="15" dirty="0">
                <a:solidFill>
                  <a:srgbClr val="00AF50"/>
                </a:solidFill>
                <a:latin typeface="Calibri"/>
                <a:cs typeface="Calibri"/>
              </a:rPr>
              <a:t>HB </a:t>
            </a:r>
            <a:r>
              <a:rPr sz="2750" spc="-10" dirty="0">
                <a:solidFill>
                  <a:srgbClr val="00AF50"/>
                </a:solidFill>
                <a:latin typeface="Calibri"/>
                <a:cs typeface="Calibri"/>
              </a:rPr>
              <a:t>electrophoresis</a:t>
            </a:r>
            <a:r>
              <a:rPr sz="2750" spc="-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5" dirty="0">
                <a:solidFill>
                  <a:srgbClr val="00AF50"/>
                </a:solidFill>
                <a:latin typeface="Calibri"/>
                <a:cs typeface="Calibri"/>
              </a:rPr>
              <a:t>, </a:t>
            </a:r>
            <a:r>
              <a:rPr sz="2750" u="heavy" spc="-1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others </a:t>
            </a:r>
            <a:r>
              <a:rPr sz="2750" u="heavy" spc="-1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answer </a:t>
            </a:r>
            <a:r>
              <a:rPr sz="2750" spc="-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u="heavy" spc="-3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ferrittin</a:t>
            </a:r>
            <a:r>
              <a:rPr sz="2750" u="heavy" spc="32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 </a:t>
            </a:r>
            <a:r>
              <a:rPr sz="2750" u="heavy" spc="-1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test</a:t>
            </a:r>
            <a:r>
              <a:rPr sz="2750" spc="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-5" dirty="0">
                <a:solidFill>
                  <a:srgbClr val="00AF50"/>
                </a:solidFill>
                <a:latin typeface="Calibri"/>
                <a:cs typeface="Calibri"/>
              </a:rPr>
              <a:t>!!</a:t>
            </a:r>
            <a:endParaRPr sz="2750">
              <a:latin typeface="Calibri"/>
              <a:cs typeface="Calibri"/>
            </a:endParaRPr>
          </a:p>
          <a:p>
            <a:pPr marL="241300" marR="563880" indent="-229235">
              <a:lnSpc>
                <a:spcPct val="92200"/>
              </a:lnSpc>
              <a:spcBef>
                <a:spcPts val="969"/>
              </a:spcBef>
              <a:buFont typeface="Arial"/>
              <a:buChar char="•"/>
              <a:tabLst>
                <a:tab pos="241935" algn="l"/>
              </a:tabLst>
            </a:pPr>
            <a:r>
              <a:rPr sz="2750" spc="15" dirty="0">
                <a:latin typeface="Calibri"/>
                <a:cs typeface="Calibri"/>
              </a:rPr>
              <a:t>4-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if</a:t>
            </a:r>
            <a:r>
              <a:rPr sz="2750" spc="3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the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spc="20" dirty="0">
                <a:latin typeface="Calibri"/>
                <a:cs typeface="Calibri"/>
              </a:rPr>
              <a:t>woman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not</a:t>
            </a:r>
            <a:r>
              <a:rPr sz="2750" spc="10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take</a:t>
            </a:r>
            <a:r>
              <a:rPr sz="2750" spc="-5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medication</a:t>
            </a:r>
            <a:r>
              <a:rPr sz="2750" spc="16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,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write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three </a:t>
            </a:r>
            <a:r>
              <a:rPr sz="2750" spc="-60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complication </a:t>
            </a:r>
            <a:r>
              <a:rPr sz="2750" spc="10" dirty="0">
                <a:latin typeface="Calibri"/>
                <a:cs typeface="Calibri"/>
              </a:rPr>
              <a:t>? </a:t>
            </a:r>
            <a:r>
              <a:rPr sz="2750" spc="5" dirty="0">
                <a:solidFill>
                  <a:srgbClr val="00AF50"/>
                </a:solidFill>
                <a:latin typeface="Calibri"/>
                <a:cs typeface="Calibri"/>
              </a:rPr>
              <a:t>Miscarriage , </a:t>
            </a:r>
            <a:r>
              <a:rPr sz="2750" spc="10" dirty="0">
                <a:solidFill>
                  <a:srgbClr val="00AF50"/>
                </a:solidFill>
                <a:latin typeface="Calibri"/>
                <a:cs typeface="Calibri"/>
              </a:rPr>
              <a:t>low </a:t>
            </a:r>
            <a:r>
              <a:rPr sz="2750" spc="-10" dirty="0">
                <a:solidFill>
                  <a:srgbClr val="00AF50"/>
                </a:solidFill>
                <a:latin typeface="Calibri"/>
                <a:cs typeface="Calibri"/>
              </a:rPr>
              <a:t>birth </a:t>
            </a:r>
            <a:r>
              <a:rPr sz="2750" spc="-20" dirty="0">
                <a:solidFill>
                  <a:srgbClr val="00AF50"/>
                </a:solidFill>
                <a:latin typeface="Calibri"/>
                <a:cs typeface="Calibri"/>
              </a:rPr>
              <a:t>weight</a:t>
            </a:r>
            <a:r>
              <a:rPr sz="2750" spc="-1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5" dirty="0">
                <a:solidFill>
                  <a:srgbClr val="00AF50"/>
                </a:solidFill>
                <a:latin typeface="Calibri"/>
                <a:cs typeface="Calibri"/>
              </a:rPr>
              <a:t>, </a:t>
            </a:r>
            <a:r>
              <a:rPr sz="2750" spc="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-5" dirty="0">
                <a:solidFill>
                  <a:srgbClr val="00AF50"/>
                </a:solidFill>
                <a:latin typeface="Calibri"/>
                <a:cs typeface="Calibri"/>
              </a:rPr>
              <a:t>prematurity</a:t>
            </a:r>
            <a:r>
              <a:rPr sz="2750" spc="13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5" dirty="0">
                <a:solidFill>
                  <a:srgbClr val="00AF50"/>
                </a:solidFill>
                <a:latin typeface="Calibri"/>
                <a:cs typeface="Calibri"/>
              </a:rPr>
              <a:t>,</a:t>
            </a:r>
            <a:r>
              <a:rPr sz="2750" spc="5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00AF50"/>
                </a:solidFill>
                <a:latin typeface="Arial"/>
                <a:cs typeface="Arial"/>
              </a:rPr>
              <a:t>Intrauterine</a:t>
            </a:r>
            <a:r>
              <a:rPr sz="2750" spc="31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750" spc="-20" dirty="0">
                <a:solidFill>
                  <a:srgbClr val="00AF50"/>
                </a:solidFill>
                <a:latin typeface="Arial"/>
                <a:cs typeface="Arial"/>
              </a:rPr>
              <a:t>fetal</a:t>
            </a:r>
            <a:r>
              <a:rPr sz="2750" spc="19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750" spc="-5" dirty="0">
                <a:solidFill>
                  <a:srgbClr val="00AF50"/>
                </a:solidFill>
                <a:latin typeface="Arial"/>
                <a:cs typeface="Arial"/>
              </a:rPr>
              <a:t>death</a:t>
            </a:r>
            <a:endParaRPr sz="2750">
              <a:latin typeface="Arial"/>
              <a:cs typeface="Arial"/>
            </a:endParaRPr>
          </a:p>
          <a:p>
            <a:pPr marL="241300" marR="5080" indent="-229235">
              <a:lnSpc>
                <a:spcPct val="89900"/>
              </a:lnSpc>
              <a:spcBef>
                <a:spcPts val="1165"/>
              </a:spcBef>
              <a:buChar char="•"/>
              <a:tabLst>
                <a:tab pos="241935" algn="l"/>
              </a:tabLst>
            </a:pPr>
            <a:r>
              <a:rPr sz="2750" spc="25" dirty="0">
                <a:latin typeface="Arial"/>
                <a:cs typeface="Arial"/>
              </a:rPr>
              <a:t>5-</a:t>
            </a:r>
            <a:r>
              <a:rPr sz="2750" spc="30" dirty="0">
                <a:latin typeface="Arial"/>
                <a:cs typeface="Arial"/>
              </a:rPr>
              <a:t> </a:t>
            </a:r>
            <a:r>
              <a:rPr sz="2750" spc="5" dirty="0">
                <a:latin typeface="Arial"/>
                <a:cs typeface="Arial"/>
              </a:rPr>
              <a:t>management</a:t>
            </a:r>
            <a:r>
              <a:rPr sz="2750" spc="185" dirty="0">
                <a:latin typeface="Arial"/>
                <a:cs typeface="Arial"/>
              </a:rPr>
              <a:t> </a:t>
            </a:r>
            <a:r>
              <a:rPr sz="2750" spc="-45" dirty="0">
                <a:latin typeface="Arial"/>
                <a:cs typeface="Arial"/>
              </a:rPr>
              <a:t>If</a:t>
            </a:r>
            <a:r>
              <a:rPr sz="2750" spc="110" dirty="0">
                <a:latin typeface="Arial"/>
                <a:cs typeface="Arial"/>
              </a:rPr>
              <a:t> </a:t>
            </a:r>
            <a:r>
              <a:rPr sz="2750" spc="15" dirty="0">
                <a:latin typeface="Arial"/>
                <a:cs typeface="Arial"/>
              </a:rPr>
              <a:t>woman</a:t>
            </a:r>
            <a:r>
              <a:rPr sz="2750" spc="85" dirty="0">
                <a:latin typeface="Arial"/>
                <a:cs typeface="Arial"/>
              </a:rPr>
              <a:t> </a:t>
            </a:r>
            <a:r>
              <a:rPr sz="2750" spc="-10" dirty="0">
                <a:latin typeface="Arial"/>
                <a:cs typeface="Arial"/>
              </a:rPr>
              <a:t>enter</a:t>
            </a:r>
            <a:r>
              <a:rPr sz="2750" spc="250" dirty="0">
                <a:latin typeface="Arial"/>
                <a:cs typeface="Arial"/>
              </a:rPr>
              <a:t> </a:t>
            </a:r>
            <a:r>
              <a:rPr sz="2750" dirty="0">
                <a:latin typeface="Arial"/>
                <a:cs typeface="Arial"/>
              </a:rPr>
              <a:t>labour</a:t>
            </a:r>
            <a:r>
              <a:rPr sz="2750" spc="200" dirty="0">
                <a:latin typeface="Arial"/>
                <a:cs typeface="Arial"/>
              </a:rPr>
              <a:t> </a:t>
            </a:r>
            <a:r>
              <a:rPr sz="2750" spc="20" dirty="0">
                <a:latin typeface="Arial"/>
                <a:cs typeface="Arial"/>
              </a:rPr>
              <a:t>room</a:t>
            </a:r>
            <a:r>
              <a:rPr sz="2750" spc="-5" dirty="0">
                <a:latin typeface="Arial"/>
                <a:cs typeface="Arial"/>
              </a:rPr>
              <a:t> </a:t>
            </a:r>
            <a:r>
              <a:rPr sz="2750" spc="-15" dirty="0">
                <a:latin typeface="Arial"/>
                <a:cs typeface="Arial"/>
              </a:rPr>
              <a:t>with </a:t>
            </a:r>
            <a:r>
              <a:rPr sz="2750" spc="-750" dirty="0">
                <a:latin typeface="Arial"/>
                <a:cs typeface="Arial"/>
              </a:rPr>
              <a:t> </a:t>
            </a:r>
            <a:r>
              <a:rPr sz="2750" spc="-15" dirty="0">
                <a:latin typeface="Arial"/>
                <a:cs typeface="Arial"/>
              </a:rPr>
              <a:t>this </a:t>
            </a:r>
            <a:r>
              <a:rPr sz="2750" spc="25" dirty="0">
                <a:latin typeface="Arial"/>
                <a:cs typeface="Arial"/>
              </a:rPr>
              <a:t>HB </a:t>
            </a:r>
            <a:r>
              <a:rPr sz="2750" spc="-35" dirty="0">
                <a:latin typeface="Arial"/>
                <a:cs typeface="Arial"/>
              </a:rPr>
              <a:t>level</a:t>
            </a:r>
            <a:r>
              <a:rPr sz="2750" spc="690" dirty="0">
                <a:latin typeface="Arial"/>
                <a:cs typeface="Arial"/>
              </a:rPr>
              <a:t> </a:t>
            </a:r>
            <a:r>
              <a:rPr sz="2750" spc="10" dirty="0">
                <a:latin typeface="Arial"/>
                <a:cs typeface="Arial"/>
              </a:rPr>
              <a:t>? </a:t>
            </a:r>
            <a:r>
              <a:rPr sz="2750" spc="10" dirty="0">
                <a:solidFill>
                  <a:srgbClr val="00AF50"/>
                </a:solidFill>
                <a:latin typeface="Arial"/>
                <a:cs typeface="Arial"/>
              </a:rPr>
              <a:t>Blood </a:t>
            </a:r>
            <a:r>
              <a:rPr sz="2750" spc="-10" dirty="0">
                <a:solidFill>
                  <a:srgbClr val="00AF50"/>
                </a:solidFill>
                <a:latin typeface="Arial"/>
                <a:cs typeface="Arial"/>
              </a:rPr>
              <a:t>transfusion</a:t>
            </a:r>
            <a:r>
              <a:rPr sz="2750" spc="74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750" spc="5" dirty="0">
                <a:solidFill>
                  <a:srgbClr val="00AF50"/>
                </a:solidFill>
                <a:latin typeface="Arial"/>
                <a:cs typeface="Arial"/>
              </a:rPr>
              <a:t>, </a:t>
            </a:r>
            <a:r>
              <a:rPr sz="2750" spc="-20" dirty="0">
                <a:solidFill>
                  <a:srgbClr val="00AF50"/>
                </a:solidFill>
                <a:latin typeface="Arial"/>
                <a:cs typeface="Arial"/>
              </a:rPr>
              <a:t>fetal </a:t>
            </a:r>
            <a:r>
              <a:rPr sz="2750" spc="-1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00AF50"/>
                </a:solidFill>
                <a:latin typeface="Arial"/>
                <a:cs typeface="Arial"/>
              </a:rPr>
              <a:t>monitoring</a:t>
            </a:r>
            <a:r>
              <a:rPr sz="2750" spc="229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750" spc="5" dirty="0">
                <a:solidFill>
                  <a:srgbClr val="00AF50"/>
                </a:solidFill>
                <a:latin typeface="Arial"/>
                <a:cs typeface="Arial"/>
              </a:rPr>
              <a:t>,</a:t>
            </a:r>
            <a:r>
              <a:rPr sz="2750" spc="3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750" spc="40" dirty="0">
                <a:solidFill>
                  <a:srgbClr val="00AF50"/>
                </a:solidFill>
                <a:latin typeface="Arial"/>
                <a:cs typeface="Arial"/>
              </a:rPr>
              <a:t>o2</a:t>
            </a:r>
            <a:r>
              <a:rPr sz="2750" spc="1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750" spc="5" dirty="0">
                <a:solidFill>
                  <a:srgbClr val="00AF50"/>
                </a:solidFill>
                <a:latin typeface="Arial"/>
                <a:cs typeface="Arial"/>
              </a:rPr>
              <a:t>,</a:t>
            </a:r>
            <a:r>
              <a:rPr sz="2750" spc="-4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750" spc="-40" dirty="0">
                <a:solidFill>
                  <a:srgbClr val="00AF50"/>
                </a:solidFill>
                <a:latin typeface="Arial"/>
                <a:cs typeface="Arial"/>
              </a:rPr>
              <a:t>IV</a:t>
            </a:r>
            <a:r>
              <a:rPr sz="2750" spc="15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750" spc="-30" dirty="0">
                <a:solidFill>
                  <a:srgbClr val="00AF50"/>
                </a:solidFill>
                <a:latin typeface="Arial"/>
                <a:cs typeface="Arial"/>
              </a:rPr>
              <a:t>fluid</a:t>
            </a:r>
            <a:endParaRPr sz="275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32617" y="166374"/>
            <a:ext cx="1339215" cy="43986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spc="5" dirty="0">
                <a:latin typeface="Calibri"/>
                <a:cs typeface="Calibri"/>
              </a:rPr>
              <a:t>Station</a:t>
            </a:r>
            <a:r>
              <a:rPr sz="2750" spc="-20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2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7" y="609282"/>
            <a:ext cx="2017395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0" spc="-15" dirty="0">
                <a:latin typeface="Calibri Light"/>
                <a:cs typeface="Calibri Light"/>
              </a:rPr>
              <a:t>Station</a:t>
            </a:r>
            <a:r>
              <a:rPr sz="4400" b="0" spc="-70" dirty="0">
                <a:latin typeface="Calibri Light"/>
                <a:cs typeface="Calibri Light"/>
              </a:rPr>
              <a:t> </a:t>
            </a:r>
            <a:r>
              <a:rPr sz="4400" b="0" spc="15" dirty="0">
                <a:latin typeface="Calibri Light"/>
                <a:cs typeface="Calibri Light"/>
              </a:rPr>
              <a:t>3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582" y="1775527"/>
            <a:ext cx="10238105" cy="40734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9235">
              <a:lnSpc>
                <a:spcPts val="2605"/>
              </a:lnSpc>
              <a:spcBef>
                <a:spcPts val="100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10" dirty="0">
                <a:latin typeface="Calibri"/>
                <a:cs typeface="Calibri"/>
              </a:rPr>
              <a:t>ultrasound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for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55</a:t>
            </a:r>
            <a:r>
              <a:rPr sz="2400" spc="4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years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old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i="1" spc="-25" dirty="0">
                <a:latin typeface="Calibri"/>
                <a:cs typeface="Calibri"/>
              </a:rPr>
              <a:t>post-menopausal</a:t>
            </a:r>
            <a:r>
              <a:rPr sz="2400" i="1" spc="36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female</a:t>
            </a:r>
            <a:r>
              <a:rPr sz="2400" dirty="0">
                <a:latin typeface="Calibri"/>
                <a:cs typeface="Calibri"/>
              </a:rPr>
              <a:t> complaining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right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ovarian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605"/>
              </a:lnSpc>
              <a:tabLst>
                <a:tab pos="1003935" algn="l"/>
              </a:tabLst>
            </a:pPr>
            <a:r>
              <a:rPr sz="2400" spc="5" dirty="0">
                <a:latin typeface="Calibri"/>
                <a:cs typeface="Calibri"/>
              </a:rPr>
              <a:t>mass	</a:t>
            </a:r>
            <a:r>
              <a:rPr sz="2400" dirty="0">
                <a:latin typeface="Calibri"/>
                <a:cs typeface="Calibri"/>
              </a:rPr>
              <a:t>?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2400" spc="-10" dirty="0">
                <a:latin typeface="Calibri"/>
                <a:cs typeface="Calibri"/>
              </a:rPr>
              <a:t>1- </a:t>
            </a:r>
            <a:r>
              <a:rPr sz="2400" spc="5" dirty="0">
                <a:latin typeface="Calibri"/>
                <a:cs typeface="Calibri"/>
              </a:rPr>
              <a:t>Describe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the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findings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in </a:t>
            </a:r>
            <a:r>
              <a:rPr sz="2400" spc="5" dirty="0">
                <a:latin typeface="Calibri"/>
                <a:cs typeface="Calibri"/>
              </a:rPr>
              <a:t>the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ultrasound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?</a:t>
            </a:r>
            <a:endParaRPr sz="2400">
              <a:latin typeface="Calibri"/>
              <a:cs typeface="Calibri"/>
            </a:endParaRPr>
          </a:p>
          <a:p>
            <a:pPr marL="12700" marR="6278245">
              <a:lnSpc>
                <a:spcPts val="3300"/>
              </a:lnSpc>
              <a:spcBef>
                <a:spcPts val="185"/>
              </a:spcBef>
            </a:pPr>
            <a:r>
              <a:rPr sz="2400" spc="20" dirty="0">
                <a:solidFill>
                  <a:srgbClr val="00AF50"/>
                </a:solidFill>
                <a:latin typeface="Calibri"/>
                <a:cs typeface="Calibri"/>
              </a:rPr>
              <a:t>S</a:t>
            </a:r>
            <a:r>
              <a:rPr sz="2400" spc="5" dirty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sz="2400" spc="-30" dirty="0">
                <a:solidFill>
                  <a:srgbClr val="00AF50"/>
                </a:solidFill>
                <a:latin typeface="Calibri"/>
                <a:cs typeface="Calibri"/>
              </a:rPr>
              <a:t>li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d</a:t>
            </a:r>
            <a:r>
              <a:rPr sz="2400" spc="-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30" dirty="0">
                <a:solidFill>
                  <a:srgbClr val="00AF50"/>
                </a:solidFill>
                <a:latin typeface="Calibri"/>
                <a:cs typeface="Calibri"/>
              </a:rPr>
              <a:t>c</a:t>
            </a:r>
            <a:r>
              <a:rPr sz="2400" spc="5" dirty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sz="2400" spc="30" dirty="0">
                <a:solidFill>
                  <a:srgbClr val="00AF50"/>
                </a:solidFill>
                <a:latin typeface="Calibri"/>
                <a:cs typeface="Calibri"/>
              </a:rPr>
              <a:t>m</a:t>
            </a:r>
            <a:r>
              <a:rPr sz="2400" spc="10" dirty="0">
                <a:solidFill>
                  <a:srgbClr val="00AF50"/>
                </a:solidFill>
                <a:latin typeface="Calibri"/>
                <a:cs typeface="Calibri"/>
              </a:rPr>
              <a:t>p</a:t>
            </a:r>
            <a:r>
              <a:rPr sz="2400" spc="5" dirty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sz="2400" spc="10" dirty="0">
                <a:solidFill>
                  <a:srgbClr val="00AF50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2400" spc="20" dirty="0">
                <a:solidFill>
                  <a:srgbClr val="00AF50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t</a:t>
            </a:r>
            <a:r>
              <a:rPr sz="2400" spc="-15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solidFill>
                  <a:srgbClr val="00AF50"/>
                </a:solidFill>
                <a:latin typeface="Calibri"/>
                <a:cs typeface="Calibri"/>
              </a:rPr>
              <a:t>w</a:t>
            </a:r>
            <a:r>
              <a:rPr sz="2400" spc="-30" dirty="0">
                <a:solidFill>
                  <a:srgbClr val="00AF50"/>
                </a:solidFill>
                <a:latin typeface="Calibri"/>
                <a:cs typeface="Calibri"/>
              </a:rPr>
              <a:t>i</a:t>
            </a:r>
            <a:r>
              <a:rPr sz="2400" spc="15" dirty="0">
                <a:solidFill>
                  <a:srgbClr val="00AF50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h</a:t>
            </a:r>
            <a:r>
              <a:rPr sz="2400" spc="-8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15" dirty="0">
                <a:solidFill>
                  <a:srgbClr val="00AF50"/>
                </a:solidFill>
                <a:latin typeface="Calibri"/>
                <a:cs typeface="Calibri"/>
              </a:rPr>
              <a:t>t</a:t>
            </a:r>
            <a:r>
              <a:rPr sz="2400" spc="10" dirty="0">
                <a:solidFill>
                  <a:srgbClr val="00AF50"/>
                </a:solidFill>
                <a:latin typeface="Calibri"/>
                <a:cs typeface="Calibri"/>
              </a:rPr>
              <a:t>h</a:t>
            </a:r>
            <a:r>
              <a:rPr sz="2400" spc="-30" dirty="0">
                <a:solidFill>
                  <a:srgbClr val="00AF50"/>
                </a:solidFill>
                <a:latin typeface="Calibri"/>
                <a:cs typeface="Calibri"/>
              </a:rPr>
              <a:t>i</a:t>
            </a:r>
            <a:r>
              <a:rPr sz="2400" spc="30" dirty="0">
                <a:solidFill>
                  <a:srgbClr val="00AF50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k</a:t>
            </a:r>
            <a:r>
              <a:rPr sz="2400" spc="-6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solidFill>
                  <a:srgbClr val="00AF50"/>
                </a:solidFill>
                <a:latin typeface="Calibri"/>
                <a:cs typeface="Calibri"/>
              </a:rPr>
              <a:t>w</a:t>
            </a:r>
            <a:r>
              <a:rPr sz="2400" spc="-25" dirty="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sz="2400" spc="-30" dirty="0">
                <a:solidFill>
                  <a:srgbClr val="00AF50"/>
                </a:solidFill>
                <a:latin typeface="Calibri"/>
                <a:cs typeface="Calibri"/>
              </a:rPr>
              <a:t>l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l  </a:t>
            </a:r>
            <a:r>
              <a:rPr sz="2400" spc="-10" dirty="0">
                <a:latin typeface="Calibri"/>
                <a:cs typeface="Calibri"/>
              </a:rPr>
              <a:t>2- </a:t>
            </a:r>
            <a:r>
              <a:rPr sz="2400" spc="-15" dirty="0">
                <a:latin typeface="Calibri"/>
                <a:cs typeface="Calibri"/>
              </a:rPr>
              <a:t>What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is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your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diagnosis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?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AF50"/>
                </a:solidFill>
                <a:latin typeface="Calibri"/>
                <a:cs typeface="Calibri"/>
              </a:rPr>
              <a:t>epithelial</a:t>
            </a:r>
            <a:r>
              <a:rPr sz="2400" spc="2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AF50"/>
                </a:solidFill>
                <a:latin typeface="Calibri"/>
                <a:cs typeface="Calibri"/>
              </a:rPr>
              <a:t>ovrian</a:t>
            </a:r>
            <a:r>
              <a:rPr sz="2400" spc="7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solidFill>
                  <a:srgbClr val="00AF50"/>
                </a:solidFill>
                <a:latin typeface="Calibri"/>
                <a:cs typeface="Calibri"/>
              </a:rPr>
              <a:t>cancer</a:t>
            </a:r>
            <a:endParaRPr sz="2400">
              <a:latin typeface="Calibri"/>
              <a:cs typeface="Calibri"/>
            </a:endParaRPr>
          </a:p>
          <a:p>
            <a:pPr marL="327025" indent="-314960">
              <a:lnSpc>
                <a:spcPct val="100000"/>
              </a:lnSpc>
              <a:spcBef>
                <a:spcPts val="254"/>
              </a:spcBef>
              <a:buAutoNum type="arabicPlain" startAt="3"/>
              <a:tabLst>
                <a:tab pos="327660" algn="l"/>
              </a:tabLst>
            </a:pPr>
            <a:r>
              <a:rPr sz="2400" spc="-5" dirty="0">
                <a:latin typeface="Calibri"/>
                <a:cs typeface="Calibri"/>
              </a:rPr>
              <a:t>Mention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3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finding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on</a:t>
            </a:r>
            <a:r>
              <a:rPr sz="2400" spc="-10" dirty="0">
                <a:latin typeface="Calibri"/>
                <a:cs typeface="Calibri"/>
              </a:rPr>
              <a:t> examination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?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2400" spc="-15" dirty="0">
                <a:solidFill>
                  <a:srgbClr val="00AF50"/>
                </a:solidFill>
                <a:latin typeface="Calibri"/>
                <a:cs typeface="Calibri"/>
              </a:rPr>
              <a:t>adnexal</a:t>
            </a:r>
            <a:r>
              <a:rPr sz="2400" spc="2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solidFill>
                  <a:srgbClr val="00AF50"/>
                </a:solidFill>
                <a:latin typeface="Calibri"/>
                <a:cs typeface="Calibri"/>
              </a:rPr>
              <a:t>mass</a:t>
            </a:r>
            <a:r>
              <a:rPr sz="2400" spc="-7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,</a:t>
            </a:r>
            <a:r>
              <a:rPr sz="2400" spc="-2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AF50"/>
                </a:solidFill>
                <a:latin typeface="Calibri"/>
                <a:cs typeface="Calibri"/>
              </a:rPr>
              <a:t>cervical</a:t>
            </a:r>
            <a:r>
              <a:rPr sz="2400" spc="4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AF50"/>
                </a:solidFill>
                <a:latin typeface="Calibri"/>
                <a:cs typeface="Calibri"/>
              </a:rPr>
              <a:t>lymphadenopathy</a:t>
            </a:r>
            <a:r>
              <a:rPr sz="2400" spc="-5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,</a:t>
            </a:r>
            <a:r>
              <a:rPr sz="2400" spc="-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ascitis</a:t>
            </a:r>
            <a:endParaRPr sz="2400">
              <a:latin typeface="Calibri"/>
              <a:cs typeface="Calibri"/>
            </a:endParaRPr>
          </a:p>
          <a:p>
            <a:pPr marL="12700" marR="3469640">
              <a:lnSpc>
                <a:spcPct val="114700"/>
              </a:lnSpc>
              <a:buAutoNum type="arabicPlain" startAt="4"/>
              <a:tabLst>
                <a:tab pos="327660" algn="l"/>
              </a:tabLst>
            </a:pPr>
            <a:r>
              <a:rPr sz="2400" spc="-10" dirty="0">
                <a:latin typeface="Calibri"/>
                <a:cs typeface="Calibri"/>
              </a:rPr>
              <a:t>Calculate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the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risk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malignancy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index </a:t>
            </a:r>
            <a:r>
              <a:rPr sz="2400" spc="-15" dirty="0">
                <a:latin typeface="Calibri"/>
                <a:cs typeface="Calibri"/>
              </a:rPr>
              <a:t>if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CA125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is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150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?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5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30" dirty="0">
                <a:latin typeface="Calibri"/>
                <a:cs typeface="Calibri"/>
              </a:rPr>
              <a:t>m</a:t>
            </a:r>
            <a:r>
              <a:rPr sz="2400" spc="-30" dirty="0">
                <a:latin typeface="Calibri"/>
                <a:cs typeface="Calibri"/>
              </a:rPr>
              <a:t>a</a:t>
            </a:r>
            <a:r>
              <a:rPr sz="2400" spc="10" dirty="0">
                <a:latin typeface="Calibri"/>
                <a:cs typeface="Calibri"/>
              </a:rPr>
              <a:t>n</a:t>
            </a:r>
            <a:r>
              <a:rPr sz="2400" spc="-30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ge</a:t>
            </a:r>
            <a:r>
              <a:rPr sz="2400" spc="25" dirty="0">
                <a:latin typeface="Calibri"/>
                <a:cs typeface="Calibri"/>
              </a:rPr>
              <a:t>m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1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?</a:t>
            </a:r>
            <a:r>
              <a:rPr sz="2400" dirty="0">
                <a:latin typeface="Calibri"/>
                <a:cs typeface="Calibri"/>
              </a:rPr>
              <a:t>?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30" dirty="0">
                <a:solidFill>
                  <a:srgbClr val="00AF50"/>
                </a:solidFill>
                <a:latin typeface="Calibri"/>
                <a:cs typeface="Calibri"/>
              </a:rPr>
              <a:t>c</a:t>
            </a:r>
            <a:r>
              <a:rPr sz="2400" spc="-40" dirty="0">
                <a:solidFill>
                  <a:srgbClr val="00AF50"/>
                </a:solidFill>
                <a:latin typeface="Calibri"/>
                <a:cs typeface="Calibri"/>
              </a:rPr>
              <a:t>y</a:t>
            </a:r>
            <a:r>
              <a:rPr sz="2400" spc="15" dirty="0">
                <a:solidFill>
                  <a:srgbClr val="00AF50"/>
                </a:solidFill>
                <a:latin typeface="Calibri"/>
                <a:cs typeface="Calibri"/>
              </a:rPr>
              <a:t>t</a:t>
            </a:r>
            <a:r>
              <a:rPr sz="2400" spc="5" dirty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sz="2400" spc="-15" dirty="0">
                <a:solidFill>
                  <a:srgbClr val="00AF5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2400" spc="15" dirty="0">
                <a:solidFill>
                  <a:srgbClr val="00AF50"/>
                </a:solidFill>
                <a:latin typeface="Calibri"/>
                <a:cs typeface="Calibri"/>
              </a:rPr>
              <a:t>d</a:t>
            </a:r>
            <a:r>
              <a:rPr sz="2400" spc="10" dirty="0">
                <a:solidFill>
                  <a:srgbClr val="00AF50"/>
                </a:solidFill>
                <a:latin typeface="Calibri"/>
                <a:cs typeface="Calibri"/>
              </a:rPr>
              <a:t>u</a:t>
            </a:r>
            <a:r>
              <a:rPr sz="2400" spc="30" dirty="0">
                <a:solidFill>
                  <a:srgbClr val="00AF50"/>
                </a:solidFill>
                <a:latin typeface="Calibri"/>
                <a:cs typeface="Calibri"/>
              </a:rPr>
              <a:t>c</a:t>
            </a:r>
            <a:r>
              <a:rPr sz="2400" spc="15" dirty="0">
                <a:solidFill>
                  <a:srgbClr val="00AF50"/>
                </a:solidFill>
                <a:latin typeface="Calibri"/>
                <a:cs typeface="Calibri"/>
              </a:rPr>
              <a:t>t</a:t>
            </a:r>
            <a:r>
              <a:rPr sz="2400" spc="-30" dirty="0">
                <a:solidFill>
                  <a:srgbClr val="00AF50"/>
                </a:solidFill>
                <a:latin typeface="Calibri"/>
                <a:cs typeface="Calibri"/>
              </a:rPr>
              <a:t>i</a:t>
            </a:r>
            <a:r>
              <a:rPr sz="2400" spc="-40" dirty="0">
                <a:solidFill>
                  <a:srgbClr val="00AF50"/>
                </a:solidFill>
                <a:latin typeface="Calibri"/>
                <a:cs typeface="Calibri"/>
              </a:rPr>
              <a:t>v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2400" spc="-14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35" dirty="0">
                <a:solidFill>
                  <a:srgbClr val="00AF50"/>
                </a:solidFill>
                <a:latin typeface="Calibri"/>
                <a:cs typeface="Calibri"/>
              </a:rPr>
              <a:t>s</a:t>
            </a:r>
            <a:r>
              <a:rPr sz="2400" spc="10" dirty="0">
                <a:solidFill>
                  <a:srgbClr val="00AF50"/>
                </a:solidFill>
                <a:latin typeface="Calibri"/>
                <a:cs typeface="Calibri"/>
              </a:rPr>
              <a:t>u</a:t>
            </a:r>
            <a:r>
              <a:rPr sz="2400" spc="-15" dirty="0">
                <a:solidFill>
                  <a:srgbClr val="00AF5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ge</a:t>
            </a:r>
            <a:r>
              <a:rPr sz="2400" spc="-10" dirty="0">
                <a:solidFill>
                  <a:srgbClr val="00AF5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y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04015" y="1208405"/>
            <a:ext cx="6529071" cy="237629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3190"/>
              </a:lnSpc>
              <a:spcBef>
                <a:spcPts val="130"/>
              </a:spcBef>
            </a:pPr>
            <a:r>
              <a:rPr sz="2750" b="0" spc="15" dirty="0">
                <a:latin typeface="Calibri Light"/>
                <a:cs typeface="Calibri Light"/>
              </a:rPr>
              <a:t>1-</a:t>
            </a:r>
            <a:r>
              <a:rPr sz="2750" b="0" spc="10" dirty="0">
                <a:latin typeface="Calibri Light"/>
                <a:cs typeface="Calibri Light"/>
              </a:rPr>
              <a:t> </a:t>
            </a:r>
            <a:r>
              <a:rPr sz="2750" b="0" spc="-10" dirty="0">
                <a:latin typeface="Calibri Light"/>
                <a:cs typeface="Calibri Light"/>
              </a:rPr>
              <a:t>procedure</a:t>
            </a:r>
            <a:r>
              <a:rPr sz="2750" b="0" spc="155" dirty="0">
                <a:latin typeface="Calibri Light"/>
                <a:cs typeface="Calibri Light"/>
              </a:rPr>
              <a:t> </a:t>
            </a:r>
            <a:r>
              <a:rPr sz="2750" b="0" spc="10" dirty="0">
                <a:latin typeface="Calibri Light"/>
                <a:cs typeface="Calibri Light"/>
              </a:rPr>
              <a:t>?</a:t>
            </a:r>
            <a:r>
              <a:rPr sz="2750" b="0" spc="25" dirty="0">
                <a:latin typeface="Calibri Light"/>
                <a:cs typeface="Calibri Light"/>
              </a:rPr>
              <a:t> </a:t>
            </a:r>
            <a:r>
              <a:rPr sz="2750" b="0" dirty="0">
                <a:solidFill>
                  <a:srgbClr val="00AF50"/>
                </a:solidFill>
                <a:latin typeface="Calibri Light"/>
                <a:cs typeface="Calibri Light"/>
              </a:rPr>
              <a:t>colposcopy</a:t>
            </a:r>
            <a:endParaRPr sz="2750">
              <a:latin typeface="Calibri Light"/>
              <a:cs typeface="Calibri Light"/>
            </a:endParaRPr>
          </a:p>
          <a:p>
            <a:pPr marL="12700" marR="445770" indent="76200">
              <a:lnSpc>
                <a:spcPts val="3000"/>
              </a:lnSpc>
              <a:spcBef>
                <a:spcPts val="240"/>
              </a:spcBef>
            </a:pPr>
            <a:r>
              <a:rPr sz="2750" b="0" spc="20" dirty="0">
                <a:latin typeface="Calibri Light"/>
                <a:cs typeface="Calibri Light"/>
              </a:rPr>
              <a:t>2-</a:t>
            </a:r>
            <a:r>
              <a:rPr sz="2750" b="0" spc="15" dirty="0">
                <a:latin typeface="Calibri Light"/>
                <a:cs typeface="Calibri Light"/>
              </a:rPr>
              <a:t> </a:t>
            </a:r>
            <a:r>
              <a:rPr sz="2750" b="0" spc="-5" dirty="0">
                <a:latin typeface="Calibri Light"/>
                <a:cs typeface="Calibri Light"/>
              </a:rPr>
              <a:t>name</a:t>
            </a:r>
            <a:r>
              <a:rPr sz="2750" b="0" spc="170" dirty="0">
                <a:latin typeface="Calibri Light"/>
                <a:cs typeface="Calibri Light"/>
              </a:rPr>
              <a:t> </a:t>
            </a:r>
            <a:r>
              <a:rPr sz="2750" b="0" spc="-5" dirty="0">
                <a:latin typeface="Calibri Light"/>
                <a:cs typeface="Calibri Light"/>
              </a:rPr>
              <a:t>of</a:t>
            </a:r>
            <a:r>
              <a:rPr sz="2750" b="0" spc="40" dirty="0">
                <a:latin typeface="Calibri Light"/>
                <a:cs typeface="Calibri Light"/>
              </a:rPr>
              <a:t> </a:t>
            </a:r>
            <a:r>
              <a:rPr sz="2750" b="0" spc="-5" dirty="0">
                <a:latin typeface="Calibri Light"/>
                <a:cs typeface="Calibri Light"/>
              </a:rPr>
              <a:t>this</a:t>
            </a:r>
            <a:r>
              <a:rPr sz="2750" b="0" spc="90" dirty="0">
                <a:latin typeface="Calibri Light"/>
                <a:cs typeface="Calibri Light"/>
              </a:rPr>
              <a:t> </a:t>
            </a:r>
            <a:r>
              <a:rPr sz="2750" b="0" spc="-5" dirty="0">
                <a:latin typeface="Calibri Light"/>
                <a:cs typeface="Calibri Light"/>
              </a:rPr>
              <a:t>site</a:t>
            </a:r>
            <a:r>
              <a:rPr sz="2750" b="0" spc="20" dirty="0">
                <a:latin typeface="Calibri Light"/>
                <a:cs typeface="Calibri Light"/>
              </a:rPr>
              <a:t> </a:t>
            </a:r>
            <a:r>
              <a:rPr sz="2750" b="0" spc="10" dirty="0">
                <a:latin typeface="Calibri Light"/>
                <a:cs typeface="Calibri Light"/>
              </a:rPr>
              <a:t>?</a:t>
            </a:r>
            <a:r>
              <a:rPr sz="2750" b="0" spc="60" dirty="0">
                <a:latin typeface="Calibri Light"/>
                <a:cs typeface="Calibri Light"/>
              </a:rPr>
              <a:t> </a:t>
            </a:r>
            <a:r>
              <a:rPr sz="2750" b="0" spc="-30" dirty="0">
                <a:solidFill>
                  <a:srgbClr val="00AF50"/>
                </a:solidFill>
                <a:latin typeface="Calibri Light"/>
                <a:cs typeface="Calibri Light"/>
              </a:rPr>
              <a:t>Transformation</a:t>
            </a:r>
            <a:r>
              <a:rPr sz="2750" b="0" spc="325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750" b="0" spc="-10" dirty="0">
                <a:solidFill>
                  <a:srgbClr val="00AF50"/>
                </a:solidFill>
                <a:latin typeface="Calibri Light"/>
                <a:cs typeface="Calibri Light"/>
              </a:rPr>
              <a:t>zone </a:t>
            </a:r>
            <a:r>
              <a:rPr sz="2750" b="0" spc="-610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750" b="0" spc="15" dirty="0">
                <a:latin typeface="Calibri Light"/>
                <a:cs typeface="Calibri Light"/>
              </a:rPr>
              <a:t>3-</a:t>
            </a:r>
            <a:r>
              <a:rPr sz="2750" b="0" spc="30" dirty="0">
                <a:latin typeface="Calibri Light"/>
                <a:cs typeface="Calibri Light"/>
              </a:rPr>
              <a:t> </a:t>
            </a:r>
            <a:r>
              <a:rPr sz="2750" b="0" spc="-5" dirty="0">
                <a:latin typeface="Calibri Light"/>
                <a:cs typeface="Calibri Light"/>
              </a:rPr>
              <a:t>name</a:t>
            </a:r>
            <a:r>
              <a:rPr sz="2750" b="0" spc="100" dirty="0">
                <a:latin typeface="Calibri Light"/>
                <a:cs typeface="Calibri Light"/>
              </a:rPr>
              <a:t> </a:t>
            </a:r>
            <a:r>
              <a:rPr sz="2750" b="0" spc="-5" dirty="0">
                <a:latin typeface="Calibri Light"/>
                <a:cs typeface="Calibri Light"/>
              </a:rPr>
              <a:t>of</a:t>
            </a:r>
            <a:r>
              <a:rPr sz="2750" b="0" spc="50" dirty="0">
                <a:latin typeface="Calibri Light"/>
                <a:cs typeface="Calibri Light"/>
              </a:rPr>
              <a:t> </a:t>
            </a:r>
            <a:r>
              <a:rPr sz="2750" b="0" spc="-10" dirty="0">
                <a:latin typeface="Calibri Light"/>
                <a:cs typeface="Calibri Light"/>
              </a:rPr>
              <a:t>lesion</a:t>
            </a:r>
            <a:r>
              <a:rPr sz="2750" b="0" spc="180" dirty="0">
                <a:latin typeface="Calibri Light"/>
                <a:cs typeface="Calibri Light"/>
              </a:rPr>
              <a:t> </a:t>
            </a:r>
            <a:r>
              <a:rPr sz="2750" b="0" spc="10" dirty="0">
                <a:latin typeface="Calibri Light"/>
                <a:cs typeface="Calibri Light"/>
              </a:rPr>
              <a:t>?</a:t>
            </a:r>
            <a:r>
              <a:rPr sz="2750" b="0" spc="50" dirty="0">
                <a:latin typeface="Calibri Light"/>
                <a:cs typeface="Calibri Light"/>
              </a:rPr>
              <a:t> </a:t>
            </a:r>
            <a:r>
              <a:rPr sz="2750" b="0" dirty="0">
                <a:solidFill>
                  <a:srgbClr val="00AF50"/>
                </a:solidFill>
                <a:latin typeface="Calibri Light"/>
                <a:cs typeface="Calibri Light"/>
              </a:rPr>
              <a:t>Acetowhite</a:t>
            </a:r>
            <a:r>
              <a:rPr sz="2750" b="0" spc="114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750" b="0" spc="-10" dirty="0">
                <a:solidFill>
                  <a:srgbClr val="00AF50"/>
                </a:solidFill>
                <a:latin typeface="Calibri Light"/>
                <a:cs typeface="Calibri Light"/>
              </a:rPr>
              <a:t>lesion</a:t>
            </a:r>
            <a:endParaRPr sz="2750">
              <a:latin typeface="Calibri Light"/>
              <a:cs typeface="Calibri Light"/>
            </a:endParaRPr>
          </a:p>
          <a:p>
            <a:pPr marL="384175" indent="-372110">
              <a:lnSpc>
                <a:spcPts val="2845"/>
              </a:lnSpc>
              <a:buAutoNum type="arabicPlain" startAt="4"/>
              <a:tabLst>
                <a:tab pos="384810" algn="l"/>
              </a:tabLst>
            </a:pPr>
            <a:r>
              <a:rPr sz="2750" b="0" spc="-5" dirty="0">
                <a:latin typeface="Calibri Light"/>
                <a:cs typeface="Calibri Light"/>
              </a:rPr>
              <a:t>name</a:t>
            </a:r>
            <a:r>
              <a:rPr sz="2750" b="0" spc="95" dirty="0">
                <a:latin typeface="Calibri Light"/>
                <a:cs typeface="Calibri Light"/>
              </a:rPr>
              <a:t> </a:t>
            </a:r>
            <a:r>
              <a:rPr sz="2750" b="0" spc="-5" dirty="0">
                <a:latin typeface="Calibri Light"/>
                <a:cs typeface="Calibri Light"/>
              </a:rPr>
              <a:t>of</a:t>
            </a:r>
            <a:r>
              <a:rPr sz="2750" b="0" spc="45" dirty="0">
                <a:latin typeface="Calibri Light"/>
                <a:cs typeface="Calibri Light"/>
              </a:rPr>
              <a:t> </a:t>
            </a:r>
            <a:r>
              <a:rPr sz="2750" b="0" spc="-15" dirty="0">
                <a:latin typeface="Calibri Light"/>
                <a:cs typeface="Calibri Light"/>
              </a:rPr>
              <a:t>substance</a:t>
            </a:r>
            <a:r>
              <a:rPr sz="2750" b="0" spc="250" dirty="0">
                <a:latin typeface="Calibri Light"/>
                <a:cs typeface="Calibri Light"/>
              </a:rPr>
              <a:t> </a:t>
            </a:r>
            <a:r>
              <a:rPr sz="2750" b="0" spc="-5" dirty="0">
                <a:latin typeface="Calibri Light"/>
                <a:cs typeface="Calibri Light"/>
              </a:rPr>
              <a:t>used</a:t>
            </a:r>
            <a:r>
              <a:rPr sz="2750" b="0" spc="105" dirty="0">
                <a:latin typeface="Calibri Light"/>
                <a:cs typeface="Calibri Light"/>
              </a:rPr>
              <a:t> </a:t>
            </a:r>
            <a:r>
              <a:rPr sz="2750" b="0" spc="10" dirty="0">
                <a:latin typeface="Calibri Light"/>
                <a:cs typeface="Calibri Light"/>
              </a:rPr>
              <a:t>?</a:t>
            </a:r>
            <a:r>
              <a:rPr sz="2750" b="0" spc="50" dirty="0">
                <a:latin typeface="Calibri Light"/>
                <a:cs typeface="Calibri Light"/>
              </a:rPr>
              <a:t> </a:t>
            </a:r>
            <a:r>
              <a:rPr sz="2750" b="0" spc="25" dirty="0">
                <a:solidFill>
                  <a:srgbClr val="00AF50"/>
                </a:solidFill>
                <a:latin typeface="Calibri Light"/>
                <a:cs typeface="Calibri Light"/>
              </a:rPr>
              <a:t>5%</a:t>
            </a:r>
            <a:r>
              <a:rPr sz="2750" b="0" spc="35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750" b="0" dirty="0">
                <a:solidFill>
                  <a:srgbClr val="00AF50"/>
                </a:solidFill>
                <a:latin typeface="Calibri Light"/>
                <a:cs typeface="Calibri Light"/>
              </a:rPr>
              <a:t>acetic</a:t>
            </a:r>
            <a:r>
              <a:rPr sz="2750" b="0" spc="70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750" b="0" dirty="0">
                <a:solidFill>
                  <a:srgbClr val="00AF50"/>
                </a:solidFill>
                <a:latin typeface="Calibri Light"/>
                <a:cs typeface="Calibri Light"/>
              </a:rPr>
              <a:t>acid</a:t>
            </a:r>
            <a:endParaRPr sz="2750">
              <a:latin typeface="Calibri Light"/>
              <a:cs typeface="Calibri Light"/>
            </a:endParaRPr>
          </a:p>
          <a:p>
            <a:pPr marL="12700" marR="5080">
              <a:lnSpc>
                <a:spcPts val="3000"/>
              </a:lnSpc>
              <a:spcBef>
                <a:spcPts val="240"/>
              </a:spcBef>
              <a:buAutoNum type="arabicPlain" startAt="4"/>
              <a:tabLst>
                <a:tab pos="384810" algn="l"/>
                <a:tab pos="2230755" algn="l"/>
                <a:tab pos="3469004" algn="l"/>
                <a:tab pos="5059680" algn="l"/>
              </a:tabLst>
            </a:pPr>
            <a:r>
              <a:rPr sz="2750" b="0" spc="-5" dirty="0">
                <a:latin typeface="Calibri Light"/>
                <a:cs typeface="Calibri Light"/>
              </a:rPr>
              <a:t>if</a:t>
            </a:r>
            <a:r>
              <a:rPr sz="2750" b="0" spc="40" dirty="0">
                <a:latin typeface="Calibri Light"/>
                <a:cs typeface="Calibri Light"/>
              </a:rPr>
              <a:t> </a:t>
            </a:r>
            <a:r>
              <a:rPr sz="2750" b="0" spc="-5" dirty="0">
                <a:latin typeface="Calibri Light"/>
                <a:cs typeface="Calibri Light"/>
              </a:rPr>
              <a:t>this</a:t>
            </a:r>
            <a:r>
              <a:rPr sz="2750" b="0" spc="100" dirty="0">
                <a:latin typeface="Calibri Light"/>
                <a:cs typeface="Calibri Light"/>
              </a:rPr>
              <a:t> </a:t>
            </a:r>
            <a:r>
              <a:rPr sz="2750" b="0" dirty="0">
                <a:latin typeface="Calibri Light"/>
                <a:cs typeface="Calibri Light"/>
              </a:rPr>
              <a:t>is</a:t>
            </a:r>
            <a:r>
              <a:rPr sz="2750" b="0" spc="25" dirty="0">
                <a:latin typeface="Calibri Light"/>
                <a:cs typeface="Calibri Light"/>
              </a:rPr>
              <a:t> CIN3</a:t>
            </a:r>
            <a:r>
              <a:rPr sz="2750" b="0" spc="-5" dirty="0">
                <a:latin typeface="Calibri Light"/>
                <a:cs typeface="Calibri Light"/>
              </a:rPr>
              <a:t> </a:t>
            </a:r>
            <a:r>
              <a:rPr sz="2750" b="0" dirty="0">
                <a:latin typeface="Calibri Light"/>
                <a:cs typeface="Calibri Light"/>
              </a:rPr>
              <a:t>what</a:t>
            </a:r>
            <a:r>
              <a:rPr sz="2750" b="0" spc="110" dirty="0">
                <a:latin typeface="Calibri Light"/>
                <a:cs typeface="Calibri Light"/>
              </a:rPr>
              <a:t> </a:t>
            </a:r>
            <a:r>
              <a:rPr sz="2750" b="0" dirty="0">
                <a:latin typeface="Calibri Light"/>
                <a:cs typeface="Calibri Light"/>
              </a:rPr>
              <a:t>the</a:t>
            </a:r>
            <a:r>
              <a:rPr sz="2750" b="0" spc="30" dirty="0">
                <a:latin typeface="Calibri Light"/>
                <a:cs typeface="Calibri Light"/>
              </a:rPr>
              <a:t> </a:t>
            </a:r>
            <a:r>
              <a:rPr sz="2750" b="0" spc="-10" dirty="0">
                <a:latin typeface="Calibri Light"/>
                <a:cs typeface="Calibri Light"/>
              </a:rPr>
              <a:t>management</a:t>
            </a:r>
            <a:r>
              <a:rPr sz="2750" b="0" spc="340" dirty="0">
                <a:latin typeface="Calibri Light"/>
                <a:cs typeface="Calibri Light"/>
              </a:rPr>
              <a:t> </a:t>
            </a:r>
            <a:r>
              <a:rPr sz="2750" b="0" spc="10" dirty="0">
                <a:latin typeface="Calibri Light"/>
                <a:cs typeface="Calibri Light"/>
              </a:rPr>
              <a:t>?</a:t>
            </a:r>
            <a:r>
              <a:rPr sz="2750" b="0" spc="20" dirty="0">
                <a:latin typeface="Calibri Light"/>
                <a:cs typeface="Calibri Light"/>
              </a:rPr>
              <a:t> </a:t>
            </a:r>
            <a:r>
              <a:rPr sz="2750" b="0" spc="-5" dirty="0">
                <a:solidFill>
                  <a:srgbClr val="00AF50"/>
                </a:solidFill>
                <a:latin typeface="Calibri Light"/>
                <a:cs typeface="Calibri Light"/>
              </a:rPr>
              <a:t>loop </a:t>
            </a:r>
            <a:r>
              <a:rPr sz="2750" b="0" spc="-605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750" b="0" spc="10" dirty="0">
                <a:solidFill>
                  <a:srgbClr val="00AF50"/>
                </a:solidFill>
                <a:latin typeface="Calibri Light"/>
                <a:cs typeface="Calibri Light"/>
              </a:rPr>
              <a:t>electrosurgical	</a:t>
            </a:r>
            <a:r>
              <a:rPr sz="2750" b="0" spc="-15" dirty="0">
                <a:solidFill>
                  <a:srgbClr val="00AF50"/>
                </a:solidFill>
                <a:latin typeface="Calibri Light"/>
                <a:cs typeface="Calibri Light"/>
              </a:rPr>
              <a:t>excision	</a:t>
            </a:r>
            <a:r>
              <a:rPr sz="2750" b="0" spc="-5" dirty="0">
                <a:solidFill>
                  <a:srgbClr val="00AF50"/>
                </a:solidFill>
                <a:latin typeface="Calibri Light"/>
                <a:cs typeface="Calibri Light"/>
              </a:rPr>
              <a:t>procedure	</a:t>
            </a:r>
            <a:r>
              <a:rPr sz="2750" b="0" spc="15" dirty="0">
                <a:solidFill>
                  <a:srgbClr val="00AF50"/>
                </a:solidFill>
                <a:latin typeface="Calibri Light"/>
                <a:cs typeface="Calibri Light"/>
              </a:rPr>
              <a:t>(LEEP)</a:t>
            </a:r>
            <a:endParaRPr sz="2750"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34201" y="3867160"/>
            <a:ext cx="3419475" cy="267652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09191" y="395229"/>
            <a:ext cx="1338580" cy="43986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dirty="0">
                <a:latin typeface="Calibri"/>
                <a:cs typeface="Calibri"/>
              </a:rPr>
              <a:t>Station</a:t>
            </a:r>
            <a:r>
              <a:rPr sz="2750" spc="5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4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24711" y="1387797"/>
            <a:ext cx="7150100" cy="3849131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241300" marR="5080" indent="-229235">
              <a:lnSpc>
                <a:spcPts val="2700"/>
              </a:lnSpc>
              <a:spcBef>
                <a:spcPts val="715"/>
              </a:spcBef>
              <a:buFont typeface="Arial"/>
              <a:buChar char="•"/>
              <a:tabLst>
                <a:tab pos="241935" algn="l"/>
              </a:tabLst>
            </a:pPr>
            <a:r>
              <a:rPr sz="2750" spc="-5" dirty="0">
                <a:latin typeface="Calibri"/>
                <a:cs typeface="Calibri"/>
              </a:rPr>
              <a:t>The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question</a:t>
            </a:r>
            <a:r>
              <a:rPr sz="2750" spc="24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mentions</a:t>
            </a:r>
            <a:r>
              <a:rPr sz="2750" spc="16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that</a:t>
            </a:r>
            <a:r>
              <a:rPr sz="2750" spc="10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her</a:t>
            </a:r>
            <a:r>
              <a:rPr sz="2750" spc="6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menstrual</a:t>
            </a:r>
            <a:r>
              <a:rPr sz="2750" spc="165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cycle </a:t>
            </a:r>
            <a:r>
              <a:rPr sz="2750" spc="-60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is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spc="20" dirty="0">
                <a:latin typeface="Calibri"/>
                <a:cs typeface="Calibri"/>
              </a:rPr>
              <a:t>normal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.</a:t>
            </a:r>
            <a:endParaRPr sz="275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395"/>
              </a:spcBef>
              <a:buFont typeface="Arial"/>
              <a:buChar char="•"/>
              <a:tabLst>
                <a:tab pos="241935" algn="l"/>
              </a:tabLst>
            </a:pPr>
            <a:r>
              <a:rPr sz="2750" spc="15" dirty="0">
                <a:latin typeface="Calibri"/>
                <a:cs typeface="Calibri"/>
              </a:rPr>
              <a:t>1</a:t>
            </a:r>
            <a:r>
              <a:rPr sz="2750" spc="-10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–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procedure</a:t>
            </a:r>
            <a:r>
              <a:rPr sz="2750" spc="175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?</a:t>
            </a:r>
            <a:r>
              <a:rPr sz="2750" spc="-40" dirty="0">
                <a:latin typeface="Calibri"/>
                <a:cs typeface="Calibri"/>
              </a:rPr>
              <a:t> </a:t>
            </a:r>
            <a:r>
              <a:rPr sz="2750" spc="-5" dirty="0">
                <a:solidFill>
                  <a:srgbClr val="00AF50"/>
                </a:solidFill>
                <a:latin typeface="Calibri"/>
                <a:cs typeface="Calibri"/>
              </a:rPr>
              <a:t>Hysteroscopy</a:t>
            </a:r>
            <a:endParaRPr sz="275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41935" algn="l"/>
              </a:tabLst>
            </a:pPr>
            <a:r>
              <a:rPr sz="2750" spc="15" dirty="0">
                <a:latin typeface="Calibri"/>
                <a:cs typeface="Calibri"/>
              </a:rPr>
              <a:t>2</a:t>
            </a:r>
            <a:r>
              <a:rPr sz="2750" spc="-15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–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test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use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with</a:t>
            </a:r>
            <a:r>
              <a:rPr sz="2750" spc="15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it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? </a:t>
            </a:r>
            <a:r>
              <a:rPr sz="2750" spc="-15" dirty="0">
                <a:solidFill>
                  <a:srgbClr val="00AF50"/>
                </a:solidFill>
                <a:latin typeface="Calibri"/>
                <a:cs typeface="Calibri"/>
              </a:rPr>
              <a:t>Biopsy</a:t>
            </a:r>
            <a:endParaRPr sz="275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41935" algn="l"/>
              </a:tabLst>
            </a:pPr>
            <a:r>
              <a:rPr sz="2750" spc="15" dirty="0">
                <a:latin typeface="Calibri"/>
                <a:cs typeface="Calibri"/>
              </a:rPr>
              <a:t>3-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complications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?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spc="-15" dirty="0">
                <a:solidFill>
                  <a:srgbClr val="00AF50"/>
                </a:solidFill>
                <a:latin typeface="Calibri"/>
                <a:cs typeface="Calibri"/>
              </a:rPr>
              <a:t>Perforation</a:t>
            </a:r>
            <a:r>
              <a:rPr sz="2750" spc="16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5" dirty="0">
                <a:solidFill>
                  <a:srgbClr val="00AF50"/>
                </a:solidFill>
                <a:latin typeface="Calibri"/>
                <a:cs typeface="Calibri"/>
              </a:rPr>
              <a:t>,</a:t>
            </a:r>
            <a:r>
              <a:rPr sz="2750" spc="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-15" dirty="0">
                <a:solidFill>
                  <a:srgbClr val="00AF50"/>
                </a:solidFill>
                <a:latin typeface="Calibri"/>
                <a:cs typeface="Calibri"/>
              </a:rPr>
              <a:t>infection</a:t>
            </a:r>
            <a:r>
              <a:rPr sz="2750" spc="17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00AF50"/>
                </a:solidFill>
                <a:latin typeface="Calibri"/>
                <a:cs typeface="Calibri"/>
              </a:rPr>
              <a:t>…..</a:t>
            </a:r>
            <a:endParaRPr sz="2750">
              <a:latin typeface="Calibri"/>
              <a:cs typeface="Calibri"/>
            </a:endParaRPr>
          </a:p>
          <a:p>
            <a:pPr marL="241300" marR="262255" indent="-229235">
              <a:lnSpc>
                <a:spcPts val="2710"/>
              </a:lnSpc>
              <a:spcBef>
                <a:spcPts val="960"/>
              </a:spcBef>
              <a:buFont typeface="Arial"/>
              <a:buChar char="•"/>
              <a:tabLst>
                <a:tab pos="241935" algn="l"/>
              </a:tabLst>
            </a:pPr>
            <a:r>
              <a:rPr sz="2750" spc="15" dirty="0">
                <a:latin typeface="Calibri"/>
                <a:cs typeface="Calibri"/>
              </a:rPr>
              <a:t>4-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if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it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was </a:t>
            </a:r>
            <a:r>
              <a:rPr sz="2750" spc="-5" dirty="0">
                <a:latin typeface="Calibri"/>
                <a:cs typeface="Calibri"/>
              </a:rPr>
              <a:t>totally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spc="20" dirty="0">
                <a:latin typeface="Calibri"/>
                <a:cs typeface="Calibri"/>
              </a:rPr>
              <a:t>normal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what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spc="25" dirty="0">
                <a:latin typeface="Calibri"/>
                <a:cs typeface="Calibri"/>
              </a:rPr>
              <a:t>you</a:t>
            </a:r>
            <a:r>
              <a:rPr sz="2750" spc="-6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ask</a:t>
            </a:r>
            <a:r>
              <a:rPr sz="2750" spc="6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to</a:t>
            </a:r>
            <a:r>
              <a:rPr sz="2750" spc="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do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? </a:t>
            </a:r>
            <a:r>
              <a:rPr sz="2750" spc="-605" dirty="0"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00AF50"/>
                </a:solidFill>
                <a:latin typeface="Calibri"/>
                <a:cs typeface="Calibri"/>
              </a:rPr>
              <a:t>Coagulation</a:t>
            </a:r>
            <a:r>
              <a:rPr sz="2750" spc="8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-20" dirty="0">
                <a:solidFill>
                  <a:srgbClr val="00AF50"/>
                </a:solidFill>
                <a:latin typeface="Calibri"/>
                <a:cs typeface="Calibri"/>
              </a:rPr>
              <a:t>study</a:t>
            </a:r>
            <a:endParaRPr sz="2750">
              <a:latin typeface="Calibri"/>
              <a:cs typeface="Calibri"/>
            </a:endParaRPr>
          </a:p>
          <a:p>
            <a:pPr marL="241300" marR="397510" indent="-229235">
              <a:lnSpc>
                <a:spcPts val="2700"/>
              </a:lnSpc>
              <a:spcBef>
                <a:spcPts val="975"/>
              </a:spcBef>
              <a:buFont typeface="Arial"/>
              <a:buChar char="•"/>
              <a:tabLst>
                <a:tab pos="241935" algn="l"/>
              </a:tabLst>
            </a:pPr>
            <a:r>
              <a:rPr sz="2750" spc="10" dirty="0">
                <a:latin typeface="Calibri"/>
                <a:cs typeface="Calibri"/>
              </a:rPr>
              <a:t>5 – </a:t>
            </a:r>
            <a:r>
              <a:rPr sz="2750" spc="30" dirty="0">
                <a:latin typeface="Calibri"/>
                <a:cs typeface="Calibri"/>
              </a:rPr>
              <a:t>you </a:t>
            </a:r>
            <a:r>
              <a:rPr sz="2750" spc="-20" dirty="0">
                <a:latin typeface="Calibri"/>
                <a:cs typeface="Calibri"/>
              </a:rPr>
              <a:t>think</a:t>
            </a:r>
            <a:r>
              <a:rPr sz="2750" spc="-1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that </a:t>
            </a:r>
            <a:r>
              <a:rPr sz="2750" spc="-10" dirty="0">
                <a:latin typeface="Calibri"/>
                <a:cs typeface="Calibri"/>
              </a:rPr>
              <a:t>there </a:t>
            </a:r>
            <a:r>
              <a:rPr sz="2750" spc="5" dirty="0">
                <a:latin typeface="Calibri"/>
                <a:cs typeface="Calibri"/>
              </a:rPr>
              <a:t>ovulation </a:t>
            </a:r>
            <a:r>
              <a:rPr sz="2750" spc="-15" dirty="0">
                <a:latin typeface="Calibri"/>
                <a:cs typeface="Calibri"/>
              </a:rPr>
              <a:t>is </a:t>
            </a:r>
            <a:r>
              <a:rPr sz="2750" spc="20" dirty="0">
                <a:latin typeface="Calibri"/>
                <a:cs typeface="Calibri"/>
              </a:rPr>
              <a:t>normal </a:t>
            </a:r>
            <a:r>
              <a:rPr sz="2750" spc="10" dirty="0">
                <a:latin typeface="Calibri"/>
                <a:cs typeface="Calibri"/>
              </a:rPr>
              <a:t>? </a:t>
            </a:r>
            <a:r>
              <a:rPr sz="2750" spc="-610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Why</a:t>
            </a:r>
            <a:r>
              <a:rPr sz="2750" spc="60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?</a:t>
            </a:r>
            <a:r>
              <a:rPr sz="2750" spc="40" dirty="0">
                <a:latin typeface="Calibri"/>
                <a:cs typeface="Calibri"/>
              </a:rPr>
              <a:t> </a:t>
            </a:r>
            <a:r>
              <a:rPr sz="2750" spc="-75" dirty="0">
                <a:solidFill>
                  <a:srgbClr val="00AF50"/>
                </a:solidFill>
                <a:latin typeface="Calibri"/>
                <a:cs typeface="Calibri"/>
              </a:rPr>
              <a:t>Yes</a:t>
            </a:r>
            <a:r>
              <a:rPr sz="2750" spc="9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00AF50"/>
                </a:solidFill>
                <a:latin typeface="Calibri"/>
                <a:cs typeface="Calibri"/>
              </a:rPr>
              <a:t>because</a:t>
            </a:r>
            <a:r>
              <a:rPr sz="2750" spc="17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25" dirty="0">
                <a:solidFill>
                  <a:srgbClr val="00AF50"/>
                </a:solidFill>
                <a:latin typeface="Calibri"/>
                <a:cs typeface="Calibri"/>
              </a:rPr>
              <a:t>of</a:t>
            </a:r>
            <a:r>
              <a:rPr sz="2750" spc="3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-5" dirty="0">
                <a:solidFill>
                  <a:srgbClr val="00AF50"/>
                </a:solidFill>
                <a:latin typeface="Calibri"/>
                <a:cs typeface="Calibri"/>
              </a:rPr>
              <a:t>regular</a:t>
            </a:r>
            <a:r>
              <a:rPr sz="2750" spc="13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15" dirty="0">
                <a:solidFill>
                  <a:srgbClr val="00AF50"/>
                </a:solidFill>
                <a:latin typeface="Calibri"/>
                <a:cs typeface="Calibri"/>
              </a:rPr>
              <a:t>cycle</a:t>
            </a:r>
            <a:endParaRPr sz="275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24782" y="4810124"/>
            <a:ext cx="2943225" cy="204787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32617" y="319029"/>
            <a:ext cx="1339215" cy="43986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spc="5" dirty="0">
                <a:latin typeface="Calibri"/>
                <a:cs typeface="Calibri"/>
              </a:rPr>
              <a:t>Station</a:t>
            </a:r>
            <a:r>
              <a:rPr sz="2750" spc="-20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5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7" y="609282"/>
            <a:ext cx="2017395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0" spc="-15" dirty="0">
                <a:latin typeface="Calibri Light"/>
                <a:cs typeface="Calibri Light"/>
              </a:rPr>
              <a:t>Station</a:t>
            </a:r>
            <a:r>
              <a:rPr sz="4400" b="0" spc="-70" dirty="0">
                <a:latin typeface="Calibri Light"/>
                <a:cs typeface="Calibri Light"/>
              </a:rPr>
              <a:t> </a:t>
            </a:r>
            <a:r>
              <a:rPr sz="4400" b="0" spc="15" dirty="0">
                <a:latin typeface="Calibri Light"/>
                <a:cs typeface="Calibri Light"/>
              </a:rPr>
              <a:t>6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582" y="1746948"/>
            <a:ext cx="9690735" cy="43463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10" dirty="0">
                <a:latin typeface="Calibri"/>
                <a:cs typeface="Calibri"/>
              </a:rPr>
              <a:t>27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woman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G0P0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married</a:t>
            </a:r>
            <a:r>
              <a:rPr sz="2400" dirty="0">
                <a:latin typeface="Calibri"/>
                <a:cs typeface="Calibri"/>
              </a:rPr>
              <a:t> 3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years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ago</a:t>
            </a:r>
            <a:r>
              <a:rPr sz="2400" spc="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her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BMI</a:t>
            </a:r>
            <a:r>
              <a:rPr sz="2400" spc="6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30</a:t>
            </a:r>
            <a:endParaRPr sz="24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125"/>
              </a:spcBef>
              <a:buFont typeface="Arial"/>
              <a:buChar char="•"/>
              <a:tabLst>
                <a:tab pos="241935" algn="l"/>
              </a:tabLst>
            </a:pPr>
            <a:r>
              <a:rPr sz="2400" dirty="0">
                <a:latin typeface="Calibri"/>
                <a:cs typeface="Calibri"/>
              </a:rPr>
              <a:t>1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cause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there</a:t>
            </a:r>
            <a:r>
              <a:rPr sz="2400" spc="-15" dirty="0">
                <a:latin typeface="Calibri"/>
                <a:cs typeface="Calibri"/>
              </a:rPr>
              <a:t> infertility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?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AF50"/>
                </a:solidFill>
                <a:latin typeface="Calibri"/>
                <a:cs typeface="Calibri"/>
              </a:rPr>
              <a:t>Anovulation</a:t>
            </a:r>
            <a:endParaRPr sz="2400">
              <a:latin typeface="Calibri"/>
              <a:cs typeface="Calibri"/>
            </a:endParaRPr>
          </a:p>
          <a:p>
            <a:pPr marL="241300" indent="-229235">
              <a:lnSpc>
                <a:spcPts val="2770"/>
              </a:lnSpc>
              <a:spcBef>
                <a:spcPts val="200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10" dirty="0">
                <a:latin typeface="Calibri"/>
                <a:cs typeface="Calibri"/>
              </a:rPr>
              <a:t>2-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condition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?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AF50"/>
                </a:solidFill>
                <a:latin typeface="Calibri"/>
                <a:cs typeface="Calibri"/>
              </a:rPr>
              <a:t>PCOOS</a:t>
            </a:r>
            <a:endParaRPr sz="2400">
              <a:latin typeface="Calibri"/>
              <a:cs typeface="Calibri"/>
            </a:endParaRPr>
          </a:p>
          <a:p>
            <a:pPr marL="699135" lvl="1" indent="-229235">
              <a:lnSpc>
                <a:spcPts val="2175"/>
              </a:lnSpc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spc="20" dirty="0">
                <a:latin typeface="Calibri"/>
                <a:cs typeface="Calibri"/>
              </a:rPr>
              <a:t>3-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criteria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spc="25" dirty="0">
                <a:latin typeface="Calibri"/>
                <a:cs typeface="Calibri"/>
              </a:rPr>
              <a:t>??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b="1" spc="5" dirty="0">
                <a:latin typeface="Calibri"/>
                <a:cs typeface="Calibri"/>
              </a:rPr>
              <a:t>Menstrual</a:t>
            </a:r>
            <a:r>
              <a:rPr sz="2000" b="1" spc="-130" dirty="0">
                <a:latin typeface="Calibri"/>
                <a:cs typeface="Calibri"/>
              </a:rPr>
              <a:t> </a:t>
            </a:r>
            <a:r>
              <a:rPr sz="2000" b="1" spc="10" dirty="0">
                <a:latin typeface="Calibri"/>
                <a:cs typeface="Calibri"/>
              </a:rPr>
              <a:t>irregularity</a:t>
            </a:r>
            <a:r>
              <a:rPr sz="2000" b="1" spc="-140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due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to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5" dirty="0">
                <a:latin typeface="Calibri"/>
                <a:cs typeface="Calibri"/>
              </a:rPr>
              <a:t>anovulation</a:t>
            </a:r>
            <a:r>
              <a:rPr sz="2000" b="1" spc="-95" dirty="0">
                <a:latin typeface="Calibri"/>
                <a:cs typeface="Calibri"/>
              </a:rPr>
              <a:t> </a:t>
            </a:r>
            <a:r>
              <a:rPr sz="2000" b="1" spc="25" dirty="0">
                <a:latin typeface="Calibri"/>
                <a:cs typeface="Calibri"/>
              </a:rPr>
              <a:t>or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spc="10" dirty="0">
                <a:latin typeface="Calibri"/>
                <a:cs typeface="Calibri"/>
              </a:rPr>
              <a:t>oligo-ovulation</a:t>
            </a:r>
            <a:endParaRPr sz="2000">
              <a:latin typeface="Calibri"/>
              <a:cs typeface="Calibri"/>
            </a:endParaRPr>
          </a:p>
          <a:p>
            <a:pPr marL="699135" lvl="1" indent="-229235">
              <a:lnSpc>
                <a:spcPts val="2275"/>
              </a:lnSpc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b="1" spc="-5" dirty="0">
                <a:latin typeface="Calibri"/>
                <a:cs typeface="Calibri"/>
              </a:rPr>
              <a:t>Evidence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spc="25" dirty="0">
                <a:latin typeface="Calibri"/>
                <a:cs typeface="Calibri"/>
              </a:rPr>
              <a:t>of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clinical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spc="25" dirty="0">
                <a:latin typeface="Calibri"/>
                <a:cs typeface="Calibri"/>
              </a:rPr>
              <a:t>or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spc="5" dirty="0">
                <a:latin typeface="Calibri"/>
                <a:cs typeface="Calibri"/>
              </a:rPr>
              <a:t>biochemical</a:t>
            </a:r>
            <a:r>
              <a:rPr sz="2000" b="1" spc="-85" dirty="0">
                <a:latin typeface="Calibri"/>
                <a:cs typeface="Calibri"/>
              </a:rPr>
              <a:t> </a:t>
            </a:r>
            <a:r>
              <a:rPr sz="2000" b="1" spc="5" dirty="0">
                <a:latin typeface="Calibri"/>
                <a:cs typeface="Calibri"/>
              </a:rPr>
              <a:t>hyperandrogenism</a:t>
            </a:r>
            <a:endParaRPr sz="2000">
              <a:latin typeface="Calibri"/>
              <a:cs typeface="Calibri"/>
            </a:endParaRPr>
          </a:p>
          <a:p>
            <a:pPr marL="1156335" lvl="2" indent="-229235">
              <a:lnSpc>
                <a:spcPts val="1750"/>
              </a:lnSpc>
              <a:buFont typeface="Arial"/>
              <a:buChar char="•"/>
              <a:tabLst>
                <a:tab pos="1156335" algn="l"/>
                <a:tab pos="1156970" algn="l"/>
              </a:tabLst>
            </a:pPr>
            <a:r>
              <a:rPr sz="1500" b="1" spc="25" dirty="0">
                <a:latin typeface="Calibri"/>
                <a:cs typeface="Calibri"/>
              </a:rPr>
              <a:t>H</a:t>
            </a:r>
            <a:r>
              <a:rPr sz="1500" b="1" spc="5" dirty="0">
                <a:latin typeface="Calibri"/>
                <a:cs typeface="Calibri"/>
              </a:rPr>
              <a:t>i</a:t>
            </a:r>
            <a:r>
              <a:rPr sz="1500" b="1" spc="-10" dirty="0">
                <a:latin typeface="Calibri"/>
                <a:cs typeface="Calibri"/>
              </a:rPr>
              <a:t>r</a:t>
            </a:r>
            <a:r>
              <a:rPr sz="1500" b="1" dirty="0">
                <a:latin typeface="Calibri"/>
                <a:cs typeface="Calibri"/>
              </a:rPr>
              <a:t>s</a:t>
            </a:r>
            <a:r>
              <a:rPr sz="1500" b="1" spc="15" dirty="0">
                <a:latin typeface="Calibri"/>
                <a:cs typeface="Calibri"/>
              </a:rPr>
              <a:t>u</a:t>
            </a:r>
            <a:r>
              <a:rPr sz="1500" b="1" dirty="0">
                <a:latin typeface="Calibri"/>
                <a:cs typeface="Calibri"/>
              </a:rPr>
              <a:t>t</a:t>
            </a:r>
            <a:r>
              <a:rPr sz="1500" b="1" spc="5" dirty="0">
                <a:latin typeface="Calibri"/>
                <a:cs typeface="Calibri"/>
              </a:rPr>
              <a:t>i</a:t>
            </a:r>
            <a:r>
              <a:rPr sz="1500" b="1" dirty="0">
                <a:latin typeface="Calibri"/>
                <a:cs typeface="Calibri"/>
              </a:rPr>
              <a:t>s</a:t>
            </a:r>
            <a:r>
              <a:rPr sz="1500" b="1" spc="-10" dirty="0">
                <a:latin typeface="Calibri"/>
                <a:cs typeface="Calibri"/>
              </a:rPr>
              <a:t>m</a:t>
            </a:r>
            <a:r>
              <a:rPr sz="1500" b="1" dirty="0">
                <a:latin typeface="Calibri"/>
                <a:cs typeface="Calibri"/>
              </a:rPr>
              <a:t>,</a:t>
            </a:r>
            <a:r>
              <a:rPr sz="1500" b="1" spc="-55" dirty="0">
                <a:latin typeface="Calibri"/>
                <a:cs typeface="Calibri"/>
              </a:rPr>
              <a:t> </a:t>
            </a:r>
            <a:r>
              <a:rPr sz="1500" b="1" spc="5" dirty="0">
                <a:latin typeface="Calibri"/>
                <a:cs typeface="Calibri"/>
              </a:rPr>
              <a:t>a</a:t>
            </a:r>
            <a:r>
              <a:rPr sz="1500" b="1" spc="-30" dirty="0">
                <a:latin typeface="Calibri"/>
                <a:cs typeface="Calibri"/>
              </a:rPr>
              <a:t>c</a:t>
            </a:r>
            <a:r>
              <a:rPr sz="1500" b="1" spc="15" dirty="0">
                <a:latin typeface="Calibri"/>
                <a:cs typeface="Calibri"/>
              </a:rPr>
              <a:t>n</a:t>
            </a:r>
            <a:r>
              <a:rPr sz="1500" b="1" spc="-10" dirty="0">
                <a:latin typeface="Calibri"/>
                <a:cs typeface="Calibri"/>
              </a:rPr>
              <a:t>e</a:t>
            </a:r>
            <a:r>
              <a:rPr sz="1500" b="1" dirty="0">
                <a:latin typeface="Calibri"/>
                <a:cs typeface="Calibri"/>
              </a:rPr>
              <a:t>,</a:t>
            </a:r>
            <a:r>
              <a:rPr sz="1500" b="1" spc="-55" dirty="0">
                <a:latin typeface="Calibri"/>
                <a:cs typeface="Calibri"/>
              </a:rPr>
              <a:t> </a:t>
            </a:r>
            <a:r>
              <a:rPr sz="1500" b="1" spc="-25" dirty="0">
                <a:latin typeface="Calibri"/>
                <a:cs typeface="Calibri"/>
              </a:rPr>
              <a:t>m</a:t>
            </a:r>
            <a:r>
              <a:rPr sz="1500" b="1" spc="5" dirty="0">
                <a:latin typeface="Calibri"/>
                <a:cs typeface="Calibri"/>
              </a:rPr>
              <a:t>al</a:t>
            </a:r>
            <a:r>
              <a:rPr sz="1500" b="1" dirty="0">
                <a:latin typeface="Calibri"/>
                <a:cs typeface="Calibri"/>
              </a:rPr>
              <a:t>e</a:t>
            </a:r>
            <a:r>
              <a:rPr sz="1500" b="1" spc="25" dirty="0">
                <a:latin typeface="Calibri"/>
                <a:cs typeface="Calibri"/>
              </a:rPr>
              <a:t> </a:t>
            </a:r>
            <a:r>
              <a:rPr sz="1500" b="1" spc="15" dirty="0">
                <a:latin typeface="Calibri"/>
                <a:cs typeface="Calibri"/>
              </a:rPr>
              <a:t>p</a:t>
            </a:r>
            <a:r>
              <a:rPr sz="1500" b="1" spc="5" dirty="0">
                <a:latin typeface="Calibri"/>
                <a:cs typeface="Calibri"/>
              </a:rPr>
              <a:t>a</a:t>
            </a:r>
            <a:r>
              <a:rPr sz="1500" b="1" dirty="0">
                <a:latin typeface="Calibri"/>
                <a:cs typeface="Calibri"/>
              </a:rPr>
              <a:t>t</a:t>
            </a:r>
            <a:r>
              <a:rPr sz="1500" b="1" spc="5" dirty="0">
                <a:latin typeface="Calibri"/>
                <a:cs typeface="Calibri"/>
              </a:rPr>
              <a:t>t</a:t>
            </a:r>
            <a:r>
              <a:rPr sz="1500" b="1" spc="-10" dirty="0">
                <a:latin typeface="Calibri"/>
                <a:cs typeface="Calibri"/>
              </a:rPr>
              <a:t>er</a:t>
            </a:r>
            <a:r>
              <a:rPr sz="1500" b="1" dirty="0">
                <a:latin typeface="Calibri"/>
                <a:cs typeface="Calibri"/>
              </a:rPr>
              <a:t>n</a:t>
            </a:r>
            <a:r>
              <a:rPr sz="1500" b="1" spc="-100" dirty="0">
                <a:latin typeface="Calibri"/>
                <a:cs typeface="Calibri"/>
              </a:rPr>
              <a:t> </a:t>
            </a:r>
            <a:r>
              <a:rPr sz="1500" b="1" spc="15" dirty="0">
                <a:latin typeface="Calibri"/>
                <a:cs typeface="Calibri"/>
              </a:rPr>
              <a:t>b</a:t>
            </a:r>
            <a:r>
              <a:rPr sz="1500" b="1" spc="5" dirty="0">
                <a:latin typeface="Calibri"/>
                <a:cs typeface="Calibri"/>
              </a:rPr>
              <a:t>al</a:t>
            </a:r>
            <a:r>
              <a:rPr sz="1500" b="1" spc="15" dirty="0">
                <a:latin typeface="Calibri"/>
                <a:cs typeface="Calibri"/>
              </a:rPr>
              <a:t>dn</a:t>
            </a:r>
            <a:r>
              <a:rPr sz="1500" b="1" spc="-10" dirty="0">
                <a:latin typeface="Calibri"/>
                <a:cs typeface="Calibri"/>
              </a:rPr>
              <a:t>e</a:t>
            </a:r>
            <a:r>
              <a:rPr sz="1500" b="1" dirty="0">
                <a:latin typeface="Calibri"/>
                <a:cs typeface="Calibri"/>
              </a:rPr>
              <a:t>ss</a:t>
            </a:r>
            <a:endParaRPr sz="1500">
              <a:latin typeface="Calibri"/>
              <a:cs typeface="Calibri"/>
            </a:endParaRPr>
          </a:p>
          <a:p>
            <a:pPr marL="1156335" lvl="2" indent="-229235">
              <a:lnSpc>
                <a:spcPts val="1664"/>
              </a:lnSpc>
              <a:buFont typeface="Arial"/>
              <a:buChar char="•"/>
              <a:tabLst>
                <a:tab pos="1156335" algn="l"/>
                <a:tab pos="1156970" algn="l"/>
              </a:tabLst>
            </a:pPr>
            <a:r>
              <a:rPr sz="1500" b="1" spc="25" dirty="0">
                <a:latin typeface="Calibri"/>
                <a:cs typeface="Calibri"/>
              </a:rPr>
              <a:t>H</a:t>
            </a:r>
            <a:r>
              <a:rPr sz="1500" b="1" spc="5" dirty="0">
                <a:latin typeface="Calibri"/>
                <a:cs typeface="Calibri"/>
              </a:rPr>
              <a:t>i</a:t>
            </a:r>
            <a:r>
              <a:rPr sz="1500" b="1" spc="-40" dirty="0">
                <a:latin typeface="Calibri"/>
                <a:cs typeface="Calibri"/>
              </a:rPr>
              <a:t>g</a:t>
            </a:r>
            <a:r>
              <a:rPr sz="1500" b="1" dirty="0">
                <a:latin typeface="Calibri"/>
                <a:cs typeface="Calibri"/>
              </a:rPr>
              <a:t>h</a:t>
            </a:r>
            <a:r>
              <a:rPr sz="1500" b="1" spc="-2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s</a:t>
            </a:r>
            <a:r>
              <a:rPr sz="1500" b="1" spc="-5" dirty="0">
                <a:latin typeface="Calibri"/>
                <a:cs typeface="Calibri"/>
              </a:rPr>
              <a:t>e</a:t>
            </a:r>
            <a:r>
              <a:rPr sz="1500" b="1" spc="-10" dirty="0">
                <a:latin typeface="Calibri"/>
                <a:cs typeface="Calibri"/>
              </a:rPr>
              <a:t>r</a:t>
            </a:r>
            <a:r>
              <a:rPr sz="1500" b="1" spc="15" dirty="0">
                <a:latin typeface="Calibri"/>
                <a:cs typeface="Calibri"/>
              </a:rPr>
              <a:t>u</a:t>
            </a:r>
            <a:r>
              <a:rPr sz="1500" b="1" dirty="0">
                <a:latin typeface="Calibri"/>
                <a:cs typeface="Calibri"/>
              </a:rPr>
              <a:t>m</a:t>
            </a:r>
            <a:r>
              <a:rPr sz="1500" b="1" spc="10" dirty="0">
                <a:latin typeface="Calibri"/>
                <a:cs typeface="Calibri"/>
              </a:rPr>
              <a:t> </a:t>
            </a:r>
            <a:r>
              <a:rPr sz="1500" b="1" spc="5" dirty="0">
                <a:latin typeface="Calibri"/>
                <a:cs typeface="Calibri"/>
              </a:rPr>
              <a:t>a</a:t>
            </a:r>
            <a:r>
              <a:rPr sz="1500" b="1" spc="15" dirty="0">
                <a:latin typeface="Calibri"/>
                <a:cs typeface="Calibri"/>
              </a:rPr>
              <a:t>nd</a:t>
            </a:r>
            <a:r>
              <a:rPr sz="1500" b="1" spc="-10" dirty="0">
                <a:latin typeface="Calibri"/>
                <a:cs typeface="Calibri"/>
              </a:rPr>
              <a:t>r</a:t>
            </a:r>
            <a:r>
              <a:rPr sz="1500" b="1" spc="15" dirty="0">
                <a:latin typeface="Calibri"/>
                <a:cs typeface="Calibri"/>
              </a:rPr>
              <a:t>o</a:t>
            </a:r>
            <a:r>
              <a:rPr sz="1500" b="1" spc="-40" dirty="0">
                <a:latin typeface="Calibri"/>
                <a:cs typeface="Calibri"/>
              </a:rPr>
              <a:t>g</a:t>
            </a:r>
            <a:r>
              <a:rPr sz="1500" b="1" spc="-10" dirty="0">
                <a:latin typeface="Calibri"/>
                <a:cs typeface="Calibri"/>
              </a:rPr>
              <a:t>e</a:t>
            </a:r>
            <a:r>
              <a:rPr sz="1500" b="1" dirty="0">
                <a:latin typeface="Calibri"/>
                <a:cs typeface="Calibri"/>
              </a:rPr>
              <a:t>n</a:t>
            </a:r>
            <a:r>
              <a:rPr sz="1500" b="1" spc="-100" dirty="0">
                <a:latin typeface="Calibri"/>
                <a:cs typeface="Calibri"/>
              </a:rPr>
              <a:t> </a:t>
            </a:r>
            <a:r>
              <a:rPr sz="1500" b="1" spc="5" dirty="0">
                <a:latin typeface="Calibri"/>
                <a:cs typeface="Calibri"/>
              </a:rPr>
              <a:t>l</a:t>
            </a:r>
            <a:r>
              <a:rPr sz="1500" b="1" spc="-10" dirty="0">
                <a:latin typeface="Calibri"/>
                <a:cs typeface="Calibri"/>
              </a:rPr>
              <a:t>e</a:t>
            </a:r>
            <a:r>
              <a:rPr sz="1500" b="1" spc="-40" dirty="0">
                <a:latin typeface="Calibri"/>
                <a:cs typeface="Calibri"/>
              </a:rPr>
              <a:t>v</a:t>
            </a:r>
            <a:r>
              <a:rPr sz="1500" b="1" spc="-10" dirty="0">
                <a:latin typeface="Calibri"/>
                <a:cs typeface="Calibri"/>
              </a:rPr>
              <a:t>e</a:t>
            </a:r>
            <a:r>
              <a:rPr sz="1500" b="1" spc="5" dirty="0">
                <a:latin typeface="Calibri"/>
                <a:cs typeface="Calibri"/>
              </a:rPr>
              <a:t>l</a:t>
            </a:r>
            <a:r>
              <a:rPr sz="1500" b="1" dirty="0">
                <a:latin typeface="Calibri"/>
                <a:cs typeface="Calibri"/>
              </a:rPr>
              <a:t>s</a:t>
            </a:r>
            <a:endParaRPr sz="1500">
              <a:latin typeface="Calibri"/>
              <a:cs typeface="Calibri"/>
            </a:endParaRPr>
          </a:p>
          <a:p>
            <a:pPr marL="699135" lvl="1" indent="-229235">
              <a:lnSpc>
                <a:spcPts val="2300"/>
              </a:lnSpc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b="1" dirty="0">
                <a:latin typeface="Calibri"/>
                <a:cs typeface="Calibri"/>
              </a:rPr>
              <a:t>Exclusion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25" dirty="0">
                <a:latin typeface="Calibri"/>
                <a:cs typeface="Calibri"/>
              </a:rPr>
              <a:t>of</a:t>
            </a:r>
            <a:r>
              <a:rPr sz="2000" b="1" spc="-125" dirty="0">
                <a:latin typeface="Calibri"/>
                <a:cs typeface="Calibri"/>
              </a:rPr>
              <a:t> </a:t>
            </a:r>
            <a:r>
              <a:rPr sz="2000" b="1" spc="5" dirty="0">
                <a:latin typeface="Calibri"/>
                <a:cs typeface="Calibri"/>
              </a:rPr>
              <a:t>other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causes</a:t>
            </a:r>
            <a:r>
              <a:rPr sz="2000" b="1" spc="1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(CAH,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10" dirty="0">
                <a:latin typeface="Calibri"/>
                <a:cs typeface="Calibri"/>
              </a:rPr>
              <a:t>tumors,</a:t>
            </a:r>
            <a:r>
              <a:rPr sz="2000" b="1" spc="-105" dirty="0">
                <a:latin typeface="Calibri"/>
                <a:cs typeface="Calibri"/>
              </a:rPr>
              <a:t> </a:t>
            </a:r>
            <a:r>
              <a:rPr sz="2000" b="1" spc="5" dirty="0">
                <a:latin typeface="Calibri"/>
                <a:cs typeface="Calibri"/>
              </a:rPr>
              <a:t>hyperprolactinemia)</a:t>
            </a:r>
            <a:endParaRPr sz="2000">
              <a:latin typeface="Calibri"/>
              <a:cs typeface="Calibri"/>
            </a:endParaRPr>
          </a:p>
          <a:p>
            <a:pPr marL="241300" marR="5080" indent="-229235">
              <a:lnSpc>
                <a:spcPct val="70400"/>
              </a:lnSpc>
              <a:spcBef>
                <a:spcPts val="980"/>
              </a:spcBef>
              <a:buFont typeface="Arial"/>
              <a:buChar char="•"/>
              <a:tabLst>
                <a:tab pos="241935" algn="l"/>
                <a:tab pos="3357879" algn="l"/>
              </a:tabLst>
            </a:pPr>
            <a:r>
              <a:rPr sz="2400" dirty="0">
                <a:latin typeface="Calibri"/>
                <a:cs typeface="Calibri"/>
              </a:rPr>
              <a:t>4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your</a:t>
            </a:r>
            <a:r>
              <a:rPr sz="2400" spc="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advice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and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why	</a:t>
            </a:r>
            <a:r>
              <a:rPr sz="2400" spc="5" dirty="0">
                <a:solidFill>
                  <a:srgbClr val="00AF50"/>
                </a:solidFill>
                <a:latin typeface="Calibri"/>
                <a:cs typeface="Calibri"/>
              </a:rPr>
              <a:t>?? </a:t>
            </a:r>
            <a:r>
              <a:rPr sz="2400" spc="-20" dirty="0">
                <a:solidFill>
                  <a:srgbClr val="00AF50"/>
                </a:solidFill>
                <a:latin typeface="Calibri"/>
                <a:cs typeface="Calibri"/>
              </a:rPr>
              <a:t>Weight 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loss </a:t>
            </a:r>
            <a:r>
              <a:rPr sz="2400" spc="5" dirty="0">
                <a:solidFill>
                  <a:srgbClr val="00AF50"/>
                </a:solidFill>
                <a:latin typeface="Calibri"/>
                <a:cs typeface="Calibri"/>
              </a:rPr>
              <a:t>to </a:t>
            </a:r>
            <a:r>
              <a:rPr sz="2400" spc="-15" dirty="0">
                <a:solidFill>
                  <a:srgbClr val="00AF50"/>
                </a:solidFill>
                <a:latin typeface="Calibri"/>
                <a:cs typeface="Calibri"/>
              </a:rPr>
              <a:t>improve </a:t>
            </a:r>
            <a:r>
              <a:rPr sz="2400" spc="-10" dirty="0">
                <a:solidFill>
                  <a:srgbClr val="00AF50"/>
                </a:solidFill>
                <a:latin typeface="Calibri"/>
                <a:cs typeface="Calibri"/>
              </a:rPr>
              <a:t>ovulation </a:t>
            </a:r>
            <a:r>
              <a:rPr sz="2400" dirty="0">
                <a:latin typeface="Calibri"/>
                <a:cs typeface="Calibri"/>
              </a:rPr>
              <a:t>, </a:t>
            </a:r>
            <a:r>
              <a:rPr sz="2400" spc="-20" dirty="0">
                <a:solidFill>
                  <a:srgbClr val="00AF50"/>
                </a:solidFill>
                <a:latin typeface="Calibri"/>
                <a:cs typeface="Calibri"/>
              </a:rPr>
              <a:t>improve 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their </a:t>
            </a:r>
            <a:r>
              <a:rPr sz="2400" spc="-5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10" dirty="0">
                <a:solidFill>
                  <a:srgbClr val="00AF50"/>
                </a:solidFill>
                <a:latin typeface="Calibri"/>
                <a:cs typeface="Calibri"/>
              </a:rPr>
              <a:t>response</a:t>
            </a:r>
            <a:r>
              <a:rPr sz="2400" spc="-17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solidFill>
                  <a:srgbClr val="00AF50"/>
                </a:solidFill>
                <a:latin typeface="Calibri"/>
                <a:cs typeface="Calibri"/>
              </a:rPr>
              <a:t>to</a:t>
            </a:r>
            <a:r>
              <a:rPr sz="2400" spc="-10" dirty="0">
                <a:solidFill>
                  <a:srgbClr val="00AF50"/>
                </a:solidFill>
                <a:latin typeface="Calibri"/>
                <a:cs typeface="Calibri"/>
              </a:rPr>
              <a:t> ovulation 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induction</a:t>
            </a:r>
            <a:r>
              <a:rPr sz="2400" spc="-8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AF50"/>
                </a:solidFill>
                <a:latin typeface="Calibri"/>
                <a:cs typeface="Calibri"/>
              </a:rPr>
              <a:t>agents</a:t>
            </a:r>
            <a:endParaRPr sz="2400">
              <a:latin typeface="Calibri"/>
              <a:cs typeface="Calibri"/>
            </a:endParaRPr>
          </a:p>
          <a:p>
            <a:pPr marL="241300" indent="-229235">
              <a:lnSpc>
                <a:spcPts val="2770"/>
              </a:lnSpc>
              <a:spcBef>
                <a:spcPts val="125"/>
              </a:spcBef>
              <a:buFont typeface="Arial"/>
              <a:buChar char="•"/>
              <a:tabLst>
                <a:tab pos="241935" algn="l"/>
              </a:tabLst>
            </a:pPr>
            <a:r>
              <a:rPr sz="2400" dirty="0">
                <a:latin typeface="Calibri"/>
                <a:cs typeface="Calibri"/>
              </a:rPr>
              <a:t>5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other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modality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treatment</a:t>
            </a:r>
            <a:r>
              <a:rPr sz="2400" spc="-15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if</a:t>
            </a:r>
            <a:r>
              <a:rPr sz="2400" spc="6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want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to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10" dirty="0">
                <a:latin typeface="Calibri"/>
                <a:cs typeface="Calibri"/>
              </a:rPr>
              <a:t>become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pregnant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?</a:t>
            </a:r>
            <a:endParaRPr sz="2400">
              <a:latin typeface="Calibri"/>
              <a:cs typeface="Calibri"/>
            </a:endParaRPr>
          </a:p>
          <a:p>
            <a:pPr marL="699135" lvl="1" indent="-229235">
              <a:lnSpc>
                <a:spcPts val="2175"/>
              </a:lnSpc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spc="-15" dirty="0">
                <a:solidFill>
                  <a:srgbClr val="00AF50"/>
                </a:solidFill>
                <a:latin typeface="Calibri"/>
                <a:cs typeface="Calibri"/>
              </a:rPr>
              <a:t>Clomifene</a:t>
            </a:r>
            <a:r>
              <a:rPr sz="2000" spc="2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AF50"/>
                </a:solidFill>
                <a:latin typeface="Calibri"/>
                <a:cs typeface="Calibri"/>
              </a:rPr>
              <a:t>Citrate</a:t>
            </a:r>
            <a:endParaRPr sz="2000">
              <a:latin typeface="Calibri"/>
              <a:cs typeface="Calibri"/>
            </a:endParaRPr>
          </a:p>
          <a:p>
            <a:pPr marL="699135" lvl="1" indent="-229235">
              <a:lnSpc>
                <a:spcPts val="2180"/>
              </a:lnSpc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spc="-10" dirty="0">
                <a:solidFill>
                  <a:srgbClr val="00AF50"/>
                </a:solidFill>
                <a:latin typeface="Calibri"/>
                <a:cs typeface="Calibri"/>
              </a:rPr>
              <a:t>Metformin</a:t>
            </a:r>
            <a:endParaRPr sz="2000">
              <a:latin typeface="Calibri"/>
              <a:cs typeface="Calibri"/>
            </a:endParaRPr>
          </a:p>
          <a:p>
            <a:pPr marL="699135" lvl="1" indent="-229235">
              <a:lnSpc>
                <a:spcPts val="2290"/>
              </a:lnSpc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spc="-5" dirty="0">
                <a:solidFill>
                  <a:srgbClr val="00AF50"/>
                </a:solidFill>
                <a:latin typeface="Calibri"/>
                <a:cs typeface="Calibri"/>
              </a:rPr>
              <a:t>Laparoscopic</a:t>
            </a:r>
            <a:r>
              <a:rPr sz="2000" spc="-4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AF50"/>
                </a:solidFill>
                <a:latin typeface="Calibri"/>
                <a:cs typeface="Calibri"/>
              </a:rPr>
              <a:t>Ovarian</a:t>
            </a:r>
            <a:r>
              <a:rPr sz="2000" spc="-9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AF50"/>
                </a:solidFill>
                <a:latin typeface="Calibri"/>
                <a:cs typeface="Calibri"/>
              </a:rPr>
              <a:t>drilling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32617" y="1134432"/>
            <a:ext cx="6200775" cy="5043817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408305">
              <a:lnSpc>
                <a:spcPts val="2630"/>
              </a:lnSpc>
              <a:spcBef>
                <a:spcPts val="395"/>
              </a:spcBef>
              <a:buAutoNum type="arabicPlain"/>
              <a:tabLst>
                <a:tab pos="327660" algn="l"/>
              </a:tabLst>
            </a:pPr>
            <a:r>
              <a:rPr sz="2400" b="0" spc="30" dirty="0">
                <a:latin typeface="Calibri Light"/>
                <a:cs typeface="Calibri Light"/>
              </a:rPr>
              <a:t>f</a:t>
            </a:r>
            <a:r>
              <a:rPr sz="2400" b="0" dirty="0">
                <a:latin typeface="Calibri Light"/>
                <a:cs typeface="Calibri Light"/>
              </a:rPr>
              <a:t>i</a:t>
            </a:r>
            <a:r>
              <a:rPr sz="2400" b="0" spc="15" dirty="0">
                <a:latin typeface="Calibri Light"/>
                <a:cs typeface="Calibri Light"/>
              </a:rPr>
              <a:t>n</a:t>
            </a:r>
            <a:r>
              <a:rPr sz="2400" b="0" spc="25" dirty="0">
                <a:latin typeface="Calibri Light"/>
                <a:cs typeface="Calibri Light"/>
              </a:rPr>
              <a:t>d</a:t>
            </a:r>
            <a:r>
              <a:rPr sz="2400" b="0" dirty="0">
                <a:latin typeface="Calibri Light"/>
                <a:cs typeface="Calibri Light"/>
              </a:rPr>
              <a:t>i</a:t>
            </a:r>
            <a:r>
              <a:rPr sz="2400" b="0" spc="15" dirty="0">
                <a:latin typeface="Calibri Light"/>
                <a:cs typeface="Calibri Light"/>
              </a:rPr>
              <a:t>n</a:t>
            </a:r>
            <a:r>
              <a:rPr sz="2400" b="0" dirty="0">
                <a:latin typeface="Calibri Light"/>
                <a:cs typeface="Calibri Light"/>
              </a:rPr>
              <a:t>gs</a:t>
            </a:r>
            <a:r>
              <a:rPr sz="2400" b="0" spc="-120" dirty="0">
                <a:latin typeface="Calibri Light"/>
                <a:cs typeface="Calibri Light"/>
              </a:rPr>
              <a:t> </a:t>
            </a:r>
            <a:r>
              <a:rPr sz="2400" b="0" dirty="0">
                <a:latin typeface="Calibri Light"/>
                <a:cs typeface="Calibri Light"/>
              </a:rPr>
              <a:t>?</a:t>
            </a:r>
            <a:r>
              <a:rPr sz="2400" b="0" spc="-5" dirty="0">
                <a:latin typeface="Calibri Light"/>
                <a:cs typeface="Calibri Light"/>
              </a:rPr>
              <a:t> </a:t>
            </a:r>
            <a:r>
              <a:rPr sz="2400" b="0" spc="-10" dirty="0">
                <a:solidFill>
                  <a:srgbClr val="00AF50"/>
                </a:solidFill>
                <a:latin typeface="Calibri Light"/>
                <a:cs typeface="Calibri Light"/>
              </a:rPr>
              <a:t>C</a:t>
            </a:r>
            <a:r>
              <a:rPr sz="2400" b="0" spc="20" dirty="0">
                <a:solidFill>
                  <a:srgbClr val="00AF50"/>
                </a:solidFill>
                <a:latin typeface="Calibri Light"/>
                <a:cs typeface="Calibri Light"/>
              </a:rPr>
              <a:t>o</a:t>
            </a:r>
            <a:r>
              <a:rPr sz="2400" b="0" spc="25" dirty="0">
                <a:solidFill>
                  <a:srgbClr val="00AF50"/>
                </a:solidFill>
                <a:latin typeface="Calibri Light"/>
                <a:cs typeface="Calibri Light"/>
              </a:rPr>
              <a:t>n</a:t>
            </a:r>
            <a:r>
              <a:rPr sz="2400" b="0" dirty="0">
                <a:solidFill>
                  <a:srgbClr val="00AF50"/>
                </a:solidFill>
                <a:latin typeface="Calibri Light"/>
                <a:cs typeface="Calibri Light"/>
              </a:rPr>
              <a:t>g</a:t>
            </a:r>
            <a:r>
              <a:rPr sz="2400" b="0" spc="15" dirty="0">
                <a:solidFill>
                  <a:srgbClr val="00AF50"/>
                </a:solidFill>
                <a:latin typeface="Calibri Light"/>
                <a:cs typeface="Calibri Light"/>
              </a:rPr>
              <a:t>e</a:t>
            </a:r>
            <a:r>
              <a:rPr sz="2400" b="0" spc="-30" dirty="0">
                <a:solidFill>
                  <a:srgbClr val="00AF50"/>
                </a:solidFill>
                <a:latin typeface="Calibri Light"/>
                <a:cs typeface="Calibri Light"/>
              </a:rPr>
              <a:t>s</a:t>
            </a:r>
            <a:r>
              <a:rPr sz="2400" b="0" spc="30" dirty="0">
                <a:solidFill>
                  <a:srgbClr val="00AF50"/>
                </a:solidFill>
                <a:latin typeface="Calibri Light"/>
                <a:cs typeface="Calibri Light"/>
              </a:rPr>
              <a:t>t</a:t>
            </a:r>
            <a:r>
              <a:rPr sz="2400" b="0" spc="10" dirty="0">
                <a:solidFill>
                  <a:srgbClr val="00AF50"/>
                </a:solidFill>
                <a:latin typeface="Calibri Light"/>
                <a:cs typeface="Calibri Light"/>
              </a:rPr>
              <a:t>e</a:t>
            </a:r>
            <a:r>
              <a:rPr sz="2400" b="0" dirty="0">
                <a:solidFill>
                  <a:srgbClr val="00AF50"/>
                </a:solidFill>
                <a:latin typeface="Calibri Light"/>
                <a:cs typeface="Calibri Light"/>
              </a:rPr>
              <a:t>d</a:t>
            </a:r>
            <a:r>
              <a:rPr sz="2400" b="0" spc="-145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spc="10" dirty="0">
                <a:solidFill>
                  <a:srgbClr val="00AF50"/>
                </a:solidFill>
                <a:latin typeface="Calibri Light"/>
                <a:cs typeface="Calibri Light"/>
              </a:rPr>
              <a:t>e</a:t>
            </a:r>
            <a:r>
              <a:rPr sz="2400" b="0" spc="25" dirty="0">
                <a:solidFill>
                  <a:srgbClr val="00AF50"/>
                </a:solidFill>
                <a:latin typeface="Calibri Light"/>
                <a:cs typeface="Calibri Light"/>
              </a:rPr>
              <a:t>n</a:t>
            </a:r>
            <a:r>
              <a:rPr sz="2400" b="0" dirty="0">
                <a:solidFill>
                  <a:srgbClr val="00AF50"/>
                </a:solidFill>
                <a:latin typeface="Calibri Light"/>
                <a:cs typeface="Calibri Light"/>
              </a:rPr>
              <a:t>l</a:t>
            </a:r>
            <a:r>
              <a:rPr sz="2400" b="0" spc="-10" dirty="0">
                <a:solidFill>
                  <a:srgbClr val="00AF50"/>
                </a:solidFill>
                <a:latin typeface="Calibri Light"/>
                <a:cs typeface="Calibri Light"/>
              </a:rPr>
              <a:t>a</a:t>
            </a:r>
            <a:r>
              <a:rPr sz="2400" b="0" dirty="0">
                <a:solidFill>
                  <a:srgbClr val="00AF50"/>
                </a:solidFill>
                <a:latin typeface="Calibri Light"/>
                <a:cs typeface="Calibri Light"/>
              </a:rPr>
              <a:t>rg</a:t>
            </a:r>
            <a:r>
              <a:rPr sz="2400" b="0" spc="10" dirty="0">
                <a:solidFill>
                  <a:srgbClr val="00AF50"/>
                </a:solidFill>
                <a:latin typeface="Calibri Light"/>
                <a:cs typeface="Calibri Light"/>
              </a:rPr>
              <a:t>e</a:t>
            </a:r>
            <a:r>
              <a:rPr sz="2400" b="0" dirty="0">
                <a:solidFill>
                  <a:srgbClr val="00AF50"/>
                </a:solidFill>
                <a:latin typeface="Calibri Light"/>
                <a:cs typeface="Calibri Light"/>
              </a:rPr>
              <a:t>d</a:t>
            </a:r>
            <a:r>
              <a:rPr sz="2400" b="0" spc="-70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00AF50"/>
                </a:solidFill>
                <a:latin typeface="Calibri Light"/>
                <a:cs typeface="Calibri Light"/>
              </a:rPr>
              <a:t>l</a:t>
            </a:r>
            <a:r>
              <a:rPr sz="2400" b="0" spc="5" dirty="0">
                <a:solidFill>
                  <a:srgbClr val="00AF50"/>
                </a:solidFill>
                <a:latin typeface="Calibri Light"/>
                <a:cs typeface="Calibri Light"/>
              </a:rPr>
              <a:t>e</a:t>
            </a:r>
            <a:r>
              <a:rPr sz="2400" b="0" spc="25" dirty="0">
                <a:solidFill>
                  <a:srgbClr val="00AF50"/>
                </a:solidFill>
                <a:latin typeface="Calibri Light"/>
                <a:cs typeface="Calibri Light"/>
              </a:rPr>
              <a:t>f</a:t>
            </a:r>
            <a:r>
              <a:rPr sz="2400" b="0" dirty="0">
                <a:solidFill>
                  <a:srgbClr val="00AF50"/>
                </a:solidFill>
                <a:latin typeface="Calibri Light"/>
                <a:cs typeface="Calibri Light"/>
              </a:rPr>
              <a:t>t </a:t>
            </a:r>
            <a:r>
              <a:rPr sz="2400" b="0" spc="-155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spc="30" dirty="0">
                <a:solidFill>
                  <a:srgbClr val="00AF50"/>
                </a:solidFill>
                <a:latin typeface="Calibri Light"/>
                <a:cs typeface="Calibri Light"/>
              </a:rPr>
              <a:t>t</a:t>
            </a:r>
            <a:r>
              <a:rPr sz="2400" b="0" spc="25" dirty="0">
                <a:solidFill>
                  <a:srgbClr val="00AF50"/>
                </a:solidFill>
                <a:latin typeface="Calibri Light"/>
                <a:cs typeface="Calibri Light"/>
              </a:rPr>
              <a:t>ub</a:t>
            </a:r>
            <a:r>
              <a:rPr sz="2400" b="0" dirty="0">
                <a:solidFill>
                  <a:srgbClr val="00AF50"/>
                </a:solidFill>
                <a:latin typeface="Calibri Light"/>
                <a:cs typeface="Calibri Light"/>
              </a:rPr>
              <a:t>e</a:t>
            </a:r>
            <a:r>
              <a:rPr sz="2400" b="0" spc="-80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spc="-30" dirty="0">
                <a:solidFill>
                  <a:srgbClr val="00AF50"/>
                </a:solidFill>
                <a:latin typeface="Calibri Light"/>
                <a:cs typeface="Calibri Light"/>
              </a:rPr>
              <a:t>w</a:t>
            </a:r>
            <a:r>
              <a:rPr sz="2400" b="0" dirty="0">
                <a:solidFill>
                  <a:srgbClr val="00AF50"/>
                </a:solidFill>
                <a:latin typeface="Calibri Light"/>
                <a:cs typeface="Calibri Light"/>
              </a:rPr>
              <a:t>i</a:t>
            </a:r>
            <a:r>
              <a:rPr sz="2400" b="0" spc="25" dirty="0">
                <a:solidFill>
                  <a:srgbClr val="00AF50"/>
                </a:solidFill>
                <a:latin typeface="Calibri Light"/>
                <a:cs typeface="Calibri Light"/>
              </a:rPr>
              <a:t>t</a:t>
            </a:r>
            <a:r>
              <a:rPr sz="2400" b="0" dirty="0">
                <a:solidFill>
                  <a:srgbClr val="00AF50"/>
                </a:solidFill>
                <a:latin typeface="Calibri Light"/>
                <a:cs typeface="Calibri Light"/>
              </a:rPr>
              <a:t>h  </a:t>
            </a:r>
            <a:r>
              <a:rPr sz="2400" b="0" spc="30" dirty="0">
                <a:solidFill>
                  <a:srgbClr val="00AF50"/>
                </a:solidFill>
                <a:latin typeface="Calibri Light"/>
                <a:cs typeface="Calibri Light"/>
              </a:rPr>
              <a:t>f</a:t>
            </a:r>
            <a:r>
              <a:rPr sz="2400" b="0" dirty="0">
                <a:solidFill>
                  <a:srgbClr val="00AF50"/>
                </a:solidFill>
                <a:latin typeface="Calibri Light"/>
                <a:cs typeface="Calibri Light"/>
              </a:rPr>
              <a:t>r</a:t>
            </a:r>
            <a:r>
              <a:rPr sz="2400" b="0" spc="10" dirty="0">
                <a:solidFill>
                  <a:srgbClr val="00AF50"/>
                </a:solidFill>
                <a:latin typeface="Calibri Light"/>
                <a:cs typeface="Calibri Light"/>
              </a:rPr>
              <a:t>e</a:t>
            </a:r>
            <a:r>
              <a:rPr sz="2400" b="0" dirty="0">
                <a:solidFill>
                  <a:srgbClr val="00AF50"/>
                </a:solidFill>
                <a:latin typeface="Calibri Light"/>
                <a:cs typeface="Calibri Light"/>
              </a:rPr>
              <a:t>e</a:t>
            </a:r>
            <a:r>
              <a:rPr sz="2400" b="0" spc="-80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spc="25" dirty="0">
                <a:solidFill>
                  <a:srgbClr val="00AF50"/>
                </a:solidFill>
                <a:latin typeface="Calibri Light"/>
                <a:cs typeface="Calibri Light"/>
              </a:rPr>
              <a:t>p</a:t>
            </a:r>
            <a:r>
              <a:rPr sz="2400" b="0" spc="10" dirty="0">
                <a:solidFill>
                  <a:srgbClr val="00AF50"/>
                </a:solidFill>
                <a:latin typeface="Calibri Light"/>
                <a:cs typeface="Calibri Light"/>
              </a:rPr>
              <a:t>e</a:t>
            </a:r>
            <a:r>
              <a:rPr sz="2400" b="0" dirty="0">
                <a:solidFill>
                  <a:srgbClr val="00AF50"/>
                </a:solidFill>
                <a:latin typeface="Calibri Light"/>
                <a:cs typeface="Calibri Light"/>
              </a:rPr>
              <a:t>ri</a:t>
            </a:r>
            <a:r>
              <a:rPr sz="2400" b="0" spc="25" dirty="0">
                <a:solidFill>
                  <a:srgbClr val="00AF50"/>
                </a:solidFill>
                <a:latin typeface="Calibri Light"/>
                <a:cs typeface="Calibri Light"/>
              </a:rPr>
              <a:t>t</a:t>
            </a:r>
            <a:r>
              <a:rPr sz="2400" b="0" spc="20" dirty="0">
                <a:solidFill>
                  <a:srgbClr val="00AF50"/>
                </a:solidFill>
                <a:latin typeface="Calibri Light"/>
                <a:cs typeface="Calibri Light"/>
              </a:rPr>
              <a:t>o</a:t>
            </a:r>
            <a:r>
              <a:rPr sz="2400" b="0" spc="25" dirty="0">
                <a:solidFill>
                  <a:srgbClr val="00AF50"/>
                </a:solidFill>
                <a:latin typeface="Calibri Light"/>
                <a:cs typeface="Calibri Light"/>
              </a:rPr>
              <a:t>n</a:t>
            </a:r>
            <a:r>
              <a:rPr sz="2400" b="0" spc="10" dirty="0">
                <a:solidFill>
                  <a:srgbClr val="00AF50"/>
                </a:solidFill>
                <a:latin typeface="Calibri Light"/>
                <a:cs typeface="Calibri Light"/>
              </a:rPr>
              <a:t>e</a:t>
            </a:r>
            <a:r>
              <a:rPr sz="2400" b="0" dirty="0">
                <a:solidFill>
                  <a:srgbClr val="00AF50"/>
                </a:solidFill>
                <a:latin typeface="Calibri Light"/>
                <a:cs typeface="Calibri Light"/>
              </a:rPr>
              <a:t>al</a:t>
            </a:r>
            <a:r>
              <a:rPr sz="2400" b="0" spc="-175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spc="30" dirty="0">
                <a:solidFill>
                  <a:srgbClr val="00AF50"/>
                </a:solidFill>
                <a:latin typeface="Calibri Light"/>
                <a:cs typeface="Calibri Light"/>
              </a:rPr>
              <a:t>f</a:t>
            </a:r>
            <a:r>
              <a:rPr sz="2400" b="0" dirty="0">
                <a:solidFill>
                  <a:srgbClr val="00AF50"/>
                </a:solidFill>
                <a:latin typeface="Calibri Light"/>
                <a:cs typeface="Calibri Light"/>
              </a:rPr>
              <a:t>l</a:t>
            </a:r>
            <a:r>
              <a:rPr sz="2400" b="0" spc="20" dirty="0">
                <a:solidFill>
                  <a:srgbClr val="00AF50"/>
                </a:solidFill>
                <a:latin typeface="Calibri Light"/>
                <a:cs typeface="Calibri Light"/>
              </a:rPr>
              <a:t>u</a:t>
            </a:r>
            <a:r>
              <a:rPr sz="2400" b="0" dirty="0">
                <a:solidFill>
                  <a:srgbClr val="00AF50"/>
                </a:solidFill>
                <a:latin typeface="Calibri Light"/>
                <a:cs typeface="Calibri Light"/>
              </a:rPr>
              <a:t>id</a:t>
            </a:r>
            <a:endParaRPr sz="2400">
              <a:latin typeface="Calibri Light"/>
              <a:cs typeface="Calibri Light"/>
            </a:endParaRPr>
          </a:p>
          <a:p>
            <a:pPr marL="327025" indent="-314960">
              <a:lnSpc>
                <a:spcPts val="2380"/>
              </a:lnSpc>
              <a:buAutoNum type="arabicPlain"/>
              <a:tabLst>
                <a:tab pos="327660" algn="l"/>
              </a:tabLst>
            </a:pPr>
            <a:r>
              <a:rPr sz="2400" b="0" spc="25" dirty="0">
                <a:latin typeface="Calibri Light"/>
                <a:cs typeface="Calibri Light"/>
              </a:rPr>
              <a:t>d</a:t>
            </a:r>
            <a:r>
              <a:rPr sz="2400" b="0" dirty="0">
                <a:latin typeface="Calibri Light"/>
                <a:cs typeface="Calibri Light"/>
              </a:rPr>
              <a:t>i</a:t>
            </a:r>
            <a:r>
              <a:rPr sz="2400" b="0" spc="-15" dirty="0">
                <a:latin typeface="Calibri Light"/>
                <a:cs typeface="Calibri Light"/>
              </a:rPr>
              <a:t>a</a:t>
            </a:r>
            <a:r>
              <a:rPr sz="2400" b="0" dirty="0">
                <a:latin typeface="Calibri Light"/>
                <a:cs typeface="Calibri Light"/>
              </a:rPr>
              <a:t>g</a:t>
            </a:r>
            <a:r>
              <a:rPr sz="2400" b="0" spc="20" dirty="0">
                <a:latin typeface="Calibri Light"/>
                <a:cs typeface="Calibri Light"/>
              </a:rPr>
              <a:t>no</a:t>
            </a:r>
            <a:r>
              <a:rPr sz="2400" b="0" spc="-30" dirty="0">
                <a:latin typeface="Calibri Light"/>
                <a:cs typeface="Calibri Light"/>
              </a:rPr>
              <a:t>s</a:t>
            </a:r>
            <a:r>
              <a:rPr sz="2400" b="0" dirty="0">
                <a:latin typeface="Calibri Light"/>
                <a:cs typeface="Calibri Light"/>
              </a:rPr>
              <a:t>is</a:t>
            </a:r>
            <a:r>
              <a:rPr sz="2400" b="0" spc="-55" dirty="0">
                <a:latin typeface="Calibri Light"/>
                <a:cs typeface="Calibri Light"/>
              </a:rPr>
              <a:t> </a:t>
            </a:r>
            <a:r>
              <a:rPr sz="2400" b="0" dirty="0">
                <a:latin typeface="Calibri Light"/>
                <a:cs typeface="Calibri Light"/>
              </a:rPr>
              <a:t>?</a:t>
            </a:r>
            <a:r>
              <a:rPr sz="2400" b="0" spc="-10" dirty="0">
                <a:latin typeface="Calibri Light"/>
                <a:cs typeface="Calibri Light"/>
              </a:rPr>
              <a:t> </a:t>
            </a:r>
            <a:r>
              <a:rPr sz="2400" b="0" spc="20" dirty="0">
                <a:solidFill>
                  <a:srgbClr val="00AF50"/>
                </a:solidFill>
                <a:latin typeface="Calibri Light"/>
                <a:cs typeface="Calibri Light"/>
              </a:rPr>
              <a:t>E</a:t>
            </a:r>
            <a:r>
              <a:rPr sz="2400" b="0" spc="25" dirty="0">
                <a:solidFill>
                  <a:srgbClr val="00AF50"/>
                </a:solidFill>
                <a:latin typeface="Calibri Light"/>
                <a:cs typeface="Calibri Light"/>
              </a:rPr>
              <a:t>c</a:t>
            </a:r>
            <a:r>
              <a:rPr sz="2400" b="0" spc="30" dirty="0">
                <a:solidFill>
                  <a:srgbClr val="00AF50"/>
                </a:solidFill>
                <a:latin typeface="Calibri Light"/>
                <a:cs typeface="Calibri Light"/>
              </a:rPr>
              <a:t>t</a:t>
            </a:r>
            <a:r>
              <a:rPr sz="2400" b="0" spc="15" dirty="0">
                <a:solidFill>
                  <a:srgbClr val="00AF50"/>
                </a:solidFill>
                <a:latin typeface="Calibri Light"/>
                <a:cs typeface="Calibri Light"/>
              </a:rPr>
              <a:t>o</a:t>
            </a:r>
            <a:r>
              <a:rPr sz="2400" b="0" spc="20" dirty="0">
                <a:solidFill>
                  <a:srgbClr val="00AF50"/>
                </a:solidFill>
                <a:latin typeface="Calibri Light"/>
                <a:cs typeface="Calibri Light"/>
              </a:rPr>
              <a:t>p</a:t>
            </a:r>
            <a:r>
              <a:rPr sz="2400" b="0" dirty="0">
                <a:solidFill>
                  <a:srgbClr val="00AF50"/>
                </a:solidFill>
                <a:latin typeface="Calibri Light"/>
                <a:cs typeface="Calibri Light"/>
              </a:rPr>
              <a:t>ic</a:t>
            </a:r>
            <a:r>
              <a:rPr sz="2400" b="0" spc="-225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spc="20" dirty="0">
                <a:solidFill>
                  <a:srgbClr val="00AF50"/>
                </a:solidFill>
                <a:latin typeface="Calibri Light"/>
                <a:cs typeface="Calibri Light"/>
              </a:rPr>
              <a:t>p</a:t>
            </a:r>
            <a:r>
              <a:rPr sz="2400" b="0" dirty="0">
                <a:solidFill>
                  <a:srgbClr val="00AF50"/>
                </a:solidFill>
                <a:latin typeface="Calibri Light"/>
                <a:cs typeface="Calibri Light"/>
              </a:rPr>
              <a:t>reg</a:t>
            </a:r>
            <a:r>
              <a:rPr sz="2400" b="0" spc="25" dirty="0">
                <a:solidFill>
                  <a:srgbClr val="00AF50"/>
                </a:solidFill>
                <a:latin typeface="Calibri Light"/>
                <a:cs typeface="Calibri Light"/>
              </a:rPr>
              <a:t>n</a:t>
            </a:r>
            <a:r>
              <a:rPr sz="2400" b="0" spc="-10" dirty="0">
                <a:solidFill>
                  <a:srgbClr val="00AF50"/>
                </a:solidFill>
                <a:latin typeface="Calibri Light"/>
                <a:cs typeface="Calibri Light"/>
              </a:rPr>
              <a:t>a</a:t>
            </a:r>
            <a:r>
              <a:rPr sz="2400" b="0" spc="20" dirty="0">
                <a:solidFill>
                  <a:srgbClr val="00AF50"/>
                </a:solidFill>
                <a:latin typeface="Calibri Light"/>
                <a:cs typeface="Calibri Light"/>
              </a:rPr>
              <a:t>n</a:t>
            </a:r>
            <a:r>
              <a:rPr sz="2400" b="0" spc="25" dirty="0">
                <a:solidFill>
                  <a:srgbClr val="00AF50"/>
                </a:solidFill>
                <a:latin typeface="Calibri Light"/>
                <a:cs typeface="Calibri Light"/>
              </a:rPr>
              <a:t>c</a:t>
            </a:r>
            <a:r>
              <a:rPr sz="2400" b="0" dirty="0">
                <a:solidFill>
                  <a:srgbClr val="00AF50"/>
                </a:solidFill>
                <a:latin typeface="Calibri Light"/>
                <a:cs typeface="Calibri Light"/>
              </a:rPr>
              <a:t>y</a:t>
            </a:r>
            <a:endParaRPr sz="2400">
              <a:latin typeface="Calibri Light"/>
              <a:cs typeface="Calibri Light"/>
            </a:endParaRPr>
          </a:p>
          <a:p>
            <a:pPr marL="12700" marR="5080">
              <a:lnSpc>
                <a:spcPct val="90000"/>
              </a:lnSpc>
              <a:spcBef>
                <a:spcPts val="165"/>
              </a:spcBef>
            </a:pPr>
            <a:r>
              <a:rPr sz="2400" b="0" dirty="0">
                <a:latin typeface="Calibri Light"/>
                <a:cs typeface="Calibri Light"/>
              </a:rPr>
              <a:t>3</a:t>
            </a:r>
            <a:r>
              <a:rPr sz="2400" b="0" spc="-40" dirty="0">
                <a:latin typeface="Calibri Light"/>
                <a:cs typeface="Calibri Light"/>
              </a:rPr>
              <a:t> </a:t>
            </a:r>
            <a:r>
              <a:rPr sz="2400" b="0" dirty="0">
                <a:latin typeface="Calibri Light"/>
                <a:cs typeface="Calibri Light"/>
              </a:rPr>
              <a:t>–</a:t>
            </a:r>
            <a:r>
              <a:rPr sz="2400" b="0" spc="-15" dirty="0">
                <a:latin typeface="Calibri Light"/>
                <a:cs typeface="Calibri Light"/>
              </a:rPr>
              <a:t> </a:t>
            </a:r>
            <a:r>
              <a:rPr sz="2400" b="0" spc="-10" dirty="0">
                <a:latin typeface="Calibri Light"/>
                <a:cs typeface="Calibri Light"/>
              </a:rPr>
              <a:t>examination</a:t>
            </a:r>
            <a:r>
              <a:rPr sz="2400" b="0" spc="-70" dirty="0">
                <a:latin typeface="Calibri Light"/>
                <a:cs typeface="Calibri Light"/>
              </a:rPr>
              <a:t> </a:t>
            </a:r>
            <a:r>
              <a:rPr sz="2400" b="0" dirty="0">
                <a:latin typeface="Calibri Light"/>
                <a:cs typeface="Calibri Light"/>
              </a:rPr>
              <a:t>?</a:t>
            </a:r>
            <a:r>
              <a:rPr sz="2400" b="0" spc="10" dirty="0">
                <a:latin typeface="Calibri Light"/>
                <a:cs typeface="Calibri Light"/>
              </a:rPr>
              <a:t> </a:t>
            </a:r>
            <a:r>
              <a:rPr sz="2400" b="0" spc="-10" dirty="0">
                <a:solidFill>
                  <a:srgbClr val="00AF50"/>
                </a:solidFill>
                <a:latin typeface="Calibri Light"/>
                <a:cs typeface="Calibri Light"/>
              </a:rPr>
              <a:t>adnexal,</a:t>
            </a:r>
            <a:r>
              <a:rPr sz="2400" b="0" spc="-15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spc="5" dirty="0">
                <a:solidFill>
                  <a:srgbClr val="00AF50"/>
                </a:solidFill>
                <a:latin typeface="Calibri Light"/>
                <a:cs typeface="Calibri Light"/>
              </a:rPr>
              <a:t>cervical</a:t>
            </a:r>
            <a:r>
              <a:rPr sz="2400" b="0" spc="-105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spc="10" dirty="0">
                <a:solidFill>
                  <a:srgbClr val="00AF50"/>
                </a:solidFill>
                <a:latin typeface="Calibri Light"/>
                <a:cs typeface="Calibri Light"/>
              </a:rPr>
              <a:t>motion,</a:t>
            </a:r>
            <a:r>
              <a:rPr sz="2400" b="0" spc="-85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spc="15" dirty="0">
                <a:solidFill>
                  <a:srgbClr val="00AF50"/>
                </a:solidFill>
                <a:latin typeface="Calibri Light"/>
                <a:cs typeface="Calibri Light"/>
              </a:rPr>
              <a:t>and/or </a:t>
            </a:r>
            <a:r>
              <a:rPr sz="2400" b="0" spc="-530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spc="5" dirty="0">
                <a:solidFill>
                  <a:srgbClr val="00AF50"/>
                </a:solidFill>
                <a:latin typeface="Calibri Light"/>
                <a:cs typeface="Calibri Light"/>
              </a:rPr>
              <a:t>abdominal tenderness, </a:t>
            </a:r>
            <a:r>
              <a:rPr sz="2400" b="0" dirty="0">
                <a:solidFill>
                  <a:srgbClr val="00AF50"/>
                </a:solidFill>
                <a:latin typeface="Calibri Light"/>
                <a:cs typeface="Calibri Light"/>
              </a:rPr>
              <a:t>an </a:t>
            </a:r>
            <a:r>
              <a:rPr sz="2400" b="0" spc="-5" dirty="0">
                <a:solidFill>
                  <a:srgbClr val="00AF50"/>
                </a:solidFill>
                <a:latin typeface="Calibri Light"/>
                <a:cs typeface="Calibri Light"/>
              </a:rPr>
              <a:t>adnexal </a:t>
            </a:r>
            <a:r>
              <a:rPr sz="2400" b="0" spc="-20" dirty="0">
                <a:solidFill>
                  <a:srgbClr val="00AF50"/>
                </a:solidFill>
                <a:latin typeface="Calibri Light"/>
                <a:cs typeface="Calibri Light"/>
              </a:rPr>
              <a:t>mass, </a:t>
            </a:r>
            <a:r>
              <a:rPr sz="2400" b="0" spc="5" dirty="0">
                <a:solidFill>
                  <a:srgbClr val="00AF50"/>
                </a:solidFill>
                <a:latin typeface="Calibri Light"/>
                <a:cs typeface="Calibri Light"/>
              </a:rPr>
              <a:t>and </a:t>
            </a:r>
            <a:r>
              <a:rPr sz="2400" b="0" spc="-10" dirty="0">
                <a:solidFill>
                  <a:srgbClr val="00AF50"/>
                </a:solidFill>
                <a:latin typeface="Calibri Light"/>
                <a:cs typeface="Calibri Light"/>
              </a:rPr>
              <a:t>mild </a:t>
            </a:r>
            <a:r>
              <a:rPr sz="2400" b="0" spc="-5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spc="25" dirty="0">
                <a:solidFill>
                  <a:srgbClr val="00AF50"/>
                </a:solidFill>
                <a:latin typeface="Calibri Light"/>
                <a:cs typeface="Calibri Light"/>
              </a:rPr>
              <a:t>u</a:t>
            </a:r>
            <a:r>
              <a:rPr sz="2400" b="0" spc="30" dirty="0">
                <a:solidFill>
                  <a:srgbClr val="00AF50"/>
                </a:solidFill>
                <a:latin typeface="Calibri Light"/>
                <a:cs typeface="Calibri Light"/>
              </a:rPr>
              <a:t>t</a:t>
            </a:r>
            <a:r>
              <a:rPr sz="2400" b="0" spc="10" dirty="0">
                <a:solidFill>
                  <a:srgbClr val="00AF50"/>
                </a:solidFill>
                <a:latin typeface="Calibri Light"/>
                <a:cs typeface="Calibri Light"/>
              </a:rPr>
              <a:t>e</a:t>
            </a:r>
            <a:r>
              <a:rPr sz="2400" b="0" dirty="0">
                <a:solidFill>
                  <a:srgbClr val="00AF50"/>
                </a:solidFill>
                <a:latin typeface="Calibri Light"/>
                <a:cs typeface="Calibri Light"/>
              </a:rPr>
              <a:t>ri</a:t>
            </a:r>
            <a:r>
              <a:rPr sz="2400" b="0" spc="20" dirty="0">
                <a:solidFill>
                  <a:srgbClr val="00AF50"/>
                </a:solidFill>
                <a:latin typeface="Calibri Light"/>
                <a:cs typeface="Calibri Light"/>
              </a:rPr>
              <a:t>n</a:t>
            </a:r>
            <a:r>
              <a:rPr sz="2400" b="0" dirty="0">
                <a:solidFill>
                  <a:srgbClr val="00AF50"/>
                </a:solidFill>
                <a:latin typeface="Calibri Light"/>
                <a:cs typeface="Calibri Light"/>
              </a:rPr>
              <a:t>e</a:t>
            </a:r>
            <a:r>
              <a:rPr sz="2400" b="0" spc="-155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spc="10" dirty="0">
                <a:solidFill>
                  <a:srgbClr val="00AF50"/>
                </a:solidFill>
                <a:latin typeface="Calibri Light"/>
                <a:cs typeface="Calibri Light"/>
              </a:rPr>
              <a:t>e</a:t>
            </a:r>
            <a:r>
              <a:rPr sz="2400" b="0" spc="25" dirty="0">
                <a:solidFill>
                  <a:srgbClr val="00AF50"/>
                </a:solidFill>
                <a:latin typeface="Calibri Light"/>
                <a:cs typeface="Calibri Light"/>
              </a:rPr>
              <a:t>n</a:t>
            </a:r>
            <a:r>
              <a:rPr sz="2400" b="0" dirty="0">
                <a:solidFill>
                  <a:srgbClr val="00AF50"/>
                </a:solidFill>
                <a:latin typeface="Calibri Light"/>
                <a:cs typeface="Calibri Light"/>
              </a:rPr>
              <a:t>l</a:t>
            </a:r>
            <a:r>
              <a:rPr sz="2400" b="0" spc="-10" dirty="0">
                <a:solidFill>
                  <a:srgbClr val="00AF50"/>
                </a:solidFill>
                <a:latin typeface="Calibri Light"/>
                <a:cs typeface="Calibri Light"/>
              </a:rPr>
              <a:t>a</a:t>
            </a:r>
            <a:r>
              <a:rPr sz="2400" b="0" dirty="0">
                <a:solidFill>
                  <a:srgbClr val="00AF50"/>
                </a:solidFill>
                <a:latin typeface="Calibri Light"/>
                <a:cs typeface="Calibri Light"/>
              </a:rPr>
              <a:t>rg</a:t>
            </a:r>
            <a:r>
              <a:rPr sz="2400" b="0" spc="10" dirty="0">
                <a:solidFill>
                  <a:srgbClr val="00AF50"/>
                </a:solidFill>
                <a:latin typeface="Calibri Light"/>
                <a:cs typeface="Calibri Light"/>
              </a:rPr>
              <a:t>e</a:t>
            </a:r>
            <a:r>
              <a:rPr sz="2400" b="0" spc="-25" dirty="0">
                <a:solidFill>
                  <a:srgbClr val="00AF50"/>
                </a:solidFill>
                <a:latin typeface="Calibri Light"/>
                <a:cs typeface="Calibri Light"/>
              </a:rPr>
              <a:t>m</a:t>
            </a:r>
            <a:r>
              <a:rPr sz="2400" b="0" spc="10" dirty="0">
                <a:solidFill>
                  <a:srgbClr val="00AF50"/>
                </a:solidFill>
                <a:latin typeface="Calibri Light"/>
                <a:cs typeface="Calibri Light"/>
              </a:rPr>
              <a:t>e</a:t>
            </a:r>
            <a:r>
              <a:rPr sz="2400" b="0" spc="25" dirty="0">
                <a:solidFill>
                  <a:srgbClr val="00AF50"/>
                </a:solidFill>
                <a:latin typeface="Calibri Light"/>
                <a:cs typeface="Calibri Light"/>
              </a:rPr>
              <a:t>n</a:t>
            </a:r>
            <a:r>
              <a:rPr sz="2400" b="0" spc="30" dirty="0">
                <a:solidFill>
                  <a:srgbClr val="00AF50"/>
                </a:solidFill>
                <a:latin typeface="Calibri Light"/>
                <a:cs typeface="Calibri Light"/>
              </a:rPr>
              <a:t>t</a:t>
            </a:r>
            <a:r>
              <a:rPr sz="2400" b="0" dirty="0">
                <a:solidFill>
                  <a:srgbClr val="00AF50"/>
                </a:solidFill>
                <a:latin typeface="Calibri Light"/>
                <a:cs typeface="Calibri Light"/>
              </a:rPr>
              <a:t>.</a:t>
            </a:r>
            <a:endParaRPr sz="2400">
              <a:latin typeface="Calibri Light"/>
              <a:cs typeface="Calibri Light"/>
            </a:endParaRPr>
          </a:p>
          <a:p>
            <a:pPr marL="327025" indent="-314960">
              <a:lnSpc>
                <a:spcPts val="2430"/>
              </a:lnSpc>
              <a:buAutoNum type="arabicPlain" startAt="4"/>
              <a:tabLst>
                <a:tab pos="327660" algn="l"/>
              </a:tabLst>
            </a:pPr>
            <a:r>
              <a:rPr sz="2400" b="0" dirty="0">
                <a:latin typeface="Calibri Light"/>
                <a:cs typeface="Calibri Light"/>
              </a:rPr>
              <a:t>ultrasound</a:t>
            </a:r>
            <a:r>
              <a:rPr sz="2400" b="0" spc="-75" dirty="0">
                <a:latin typeface="Calibri Light"/>
                <a:cs typeface="Calibri Light"/>
              </a:rPr>
              <a:t> </a:t>
            </a:r>
            <a:r>
              <a:rPr sz="2400" b="0" spc="10" dirty="0">
                <a:latin typeface="Calibri Light"/>
                <a:cs typeface="Calibri Light"/>
              </a:rPr>
              <a:t>finding</a:t>
            </a:r>
            <a:r>
              <a:rPr sz="2400" b="0" spc="-90" dirty="0">
                <a:latin typeface="Calibri Light"/>
                <a:cs typeface="Calibri Light"/>
              </a:rPr>
              <a:t> </a:t>
            </a:r>
            <a:r>
              <a:rPr sz="2400" b="0" dirty="0">
                <a:latin typeface="Calibri Light"/>
                <a:cs typeface="Calibri Light"/>
              </a:rPr>
              <a:t>?</a:t>
            </a:r>
            <a:r>
              <a:rPr sz="2400" b="0" spc="-5" dirty="0">
                <a:latin typeface="Calibri Light"/>
                <a:cs typeface="Calibri Light"/>
              </a:rPr>
              <a:t> </a:t>
            </a:r>
            <a:r>
              <a:rPr sz="2400" b="0" spc="-10" dirty="0">
                <a:solidFill>
                  <a:srgbClr val="00AF50"/>
                </a:solidFill>
                <a:latin typeface="Calibri Light"/>
                <a:cs typeface="Calibri Light"/>
              </a:rPr>
              <a:t>Pseudosac</a:t>
            </a:r>
            <a:r>
              <a:rPr sz="2400" b="0" dirty="0">
                <a:solidFill>
                  <a:srgbClr val="00AF50"/>
                </a:solidFill>
                <a:latin typeface="Calibri Light"/>
                <a:cs typeface="Calibri Light"/>
              </a:rPr>
              <a:t> ,</a:t>
            </a:r>
            <a:r>
              <a:rPr sz="2400" b="0" spc="-85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spc="15" dirty="0">
                <a:solidFill>
                  <a:srgbClr val="00AF50"/>
                </a:solidFill>
                <a:latin typeface="Calibri Light"/>
                <a:cs typeface="Calibri Light"/>
              </a:rPr>
              <a:t>tubal</a:t>
            </a:r>
            <a:r>
              <a:rPr sz="2400" b="0" spc="-105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00AF50"/>
                </a:solidFill>
                <a:latin typeface="Calibri Light"/>
                <a:cs typeface="Calibri Light"/>
              </a:rPr>
              <a:t>ring</a:t>
            </a:r>
            <a:r>
              <a:rPr sz="2400" b="0" spc="-20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spc="10" dirty="0">
                <a:solidFill>
                  <a:srgbClr val="00AF50"/>
                </a:solidFill>
                <a:latin typeface="Calibri Light"/>
                <a:cs typeface="Calibri Light"/>
              </a:rPr>
              <a:t>or</a:t>
            </a:r>
            <a:r>
              <a:rPr sz="2400" b="0" spc="-20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00AF50"/>
                </a:solidFill>
                <a:latin typeface="Calibri Light"/>
                <a:cs typeface="Calibri Light"/>
              </a:rPr>
              <a:t>a</a:t>
            </a:r>
            <a:endParaRPr sz="2400">
              <a:latin typeface="Calibri Light"/>
              <a:cs typeface="Calibri Light"/>
            </a:endParaRPr>
          </a:p>
          <a:p>
            <a:pPr marL="12700" marR="603250">
              <a:lnSpc>
                <a:spcPts val="2630"/>
              </a:lnSpc>
              <a:spcBef>
                <a:spcPts val="170"/>
              </a:spcBef>
            </a:pPr>
            <a:r>
              <a:rPr sz="2400" b="0" spc="25" dirty="0">
                <a:solidFill>
                  <a:srgbClr val="00AF50"/>
                </a:solidFill>
                <a:latin typeface="Calibri Light"/>
                <a:cs typeface="Calibri Light"/>
              </a:rPr>
              <a:t>n</a:t>
            </a:r>
            <a:r>
              <a:rPr sz="2400" b="0" spc="20" dirty="0">
                <a:solidFill>
                  <a:srgbClr val="00AF50"/>
                </a:solidFill>
                <a:latin typeface="Calibri Light"/>
                <a:cs typeface="Calibri Light"/>
              </a:rPr>
              <a:t>o</a:t>
            </a:r>
            <a:r>
              <a:rPr sz="2400" b="0" dirty="0">
                <a:solidFill>
                  <a:srgbClr val="00AF50"/>
                </a:solidFill>
                <a:latin typeface="Calibri Light"/>
                <a:cs typeface="Calibri Light"/>
              </a:rPr>
              <a:t>n</a:t>
            </a:r>
            <a:r>
              <a:rPr sz="2400" b="0" spc="-65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spc="25" dirty="0">
                <a:solidFill>
                  <a:srgbClr val="00AF50"/>
                </a:solidFill>
                <a:latin typeface="Calibri Light"/>
                <a:cs typeface="Calibri Light"/>
              </a:rPr>
              <a:t>c</a:t>
            </a:r>
            <a:r>
              <a:rPr sz="2400" b="0" dirty="0">
                <a:solidFill>
                  <a:srgbClr val="00AF50"/>
                </a:solidFill>
                <a:latin typeface="Calibri Light"/>
                <a:cs typeface="Calibri Light"/>
              </a:rPr>
              <a:t>y</a:t>
            </a:r>
            <a:r>
              <a:rPr sz="2400" b="0" spc="-35" dirty="0">
                <a:solidFill>
                  <a:srgbClr val="00AF50"/>
                </a:solidFill>
                <a:latin typeface="Calibri Light"/>
                <a:cs typeface="Calibri Light"/>
              </a:rPr>
              <a:t>s</a:t>
            </a:r>
            <a:r>
              <a:rPr sz="2400" b="0" spc="30" dirty="0">
                <a:solidFill>
                  <a:srgbClr val="00AF50"/>
                </a:solidFill>
                <a:latin typeface="Calibri Light"/>
                <a:cs typeface="Calibri Light"/>
              </a:rPr>
              <a:t>t</a:t>
            </a:r>
            <a:r>
              <a:rPr sz="2400" b="0" dirty="0">
                <a:solidFill>
                  <a:srgbClr val="00AF50"/>
                </a:solidFill>
                <a:latin typeface="Calibri Light"/>
                <a:cs typeface="Calibri Light"/>
              </a:rPr>
              <a:t>ic</a:t>
            </a:r>
            <a:r>
              <a:rPr sz="2400" b="0" spc="-70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00AF50"/>
                </a:solidFill>
                <a:latin typeface="Calibri Light"/>
                <a:cs typeface="Calibri Light"/>
              </a:rPr>
              <a:t>a</a:t>
            </a:r>
            <a:r>
              <a:rPr sz="2400" b="0" spc="15" dirty="0">
                <a:solidFill>
                  <a:srgbClr val="00AF50"/>
                </a:solidFill>
                <a:latin typeface="Calibri Light"/>
                <a:cs typeface="Calibri Light"/>
              </a:rPr>
              <a:t>d</a:t>
            </a:r>
            <a:r>
              <a:rPr sz="2400" b="0" spc="25" dirty="0">
                <a:solidFill>
                  <a:srgbClr val="00AF50"/>
                </a:solidFill>
                <a:latin typeface="Calibri Light"/>
                <a:cs typeface="Calibri Light"/>
              </a:rPr>
              <a:t>n</a:t>
            </a:r>
            <a:r>
              <a:rPr sz="2400" b="0" spc="5" dirty="0">
                <a:solidFill>
                  <a:srgbClr val="00AF50"/>
                </a:solidFill>
                <a:latin typeface="Calibri Light"/>
                <a:cs typeface="Calibri Light"/>
              </a:rPr>
              <a:t>e</a:t>
            </a:r>
            <a:r>
              <a:rPr sz="2400" b="0" spc="-105" dirty="0">
                <a:solidFill>
                  <a:srgbClr val="00AF50"/>
                </a:solidFill>
                <a:latin typeface="Calibri Light"/>
                <a:cs typeface="Calibri Light"/>
              </a:rPr>
              <a:t>x</a:t>
            </a:r>
            <a:r>
              <a:rPr sz="2400" b="0" dirty="0">
                <a:solidFill>
                  <a:srgbClr val="00AF50"/>
                </a:solidFill>
                <a:latin typeface="Calibri Light"/>
                <a:cs typeface="Calibri Light"/>
              </a:rPr>
              <a:t>al</a:t>
            </a:r>
            <a:r>
              <a:rPr sz="2400" b="0" spc="-95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spc="-25" dirty="0">
                <a:solidFill>
                  <a:srgbClr val="00AF50"/>
                </a:solidFill>
                <a:latin typeface="Calibri Light"/>
                <a:cs typeface="Calibri Light"/>
              </a:rPr>
              <a:t>m</a:t>
            </a:r>
            <a:r>
              <a:rPr sz="2400" b="0" dirty="0">
                <a:solidFill>
                  <a:srgbClr val="00AF50"/>
                </a:solidFill>
                <a:latin typeface="Calibri Light"/>
                <a:cs typeface="Calibri Light"/>
              </a:rPr>
              <a:t>as</a:t>
            </a:r>
            <a:r>
              <a:rPr sz="2400" b="0" spc="20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00AF50"/>
                </a:solidFill>
                <a:latin typeface="Calibri Light"/>
                <a:cs typeface="Calibri Light"/>
              </a:rPr>
              <a:t>,</a:t>
            </a:r>
            <a:r>
              <a:rPr sz="2400" b="0" spc="-5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spc="25" dirty="0">
                <a:solidFill>
                  <a:srgbClr val="00AF50"/>
                </a:solidFill>
                <a:latin typeface="Calibri Light"/>
                <a:cs typeface="Calibri Light"/>
              </a:rPr>
              <a:t>p</a:t>
            </a:r>
            <a:r>
              <a:rPr sz="2400" b="0" spc="10" dirty="0">
                <a:solidFill>
                  <a:srgbClr val="00AF50"/>
                </a:solidFill>
                <a:latin typeface="Calibri Light"/>
                <a:cs typeface="Calibri Light"/>
              </a:rPr>
              <a:t>e</a:t>
            </a:r>
            <a:r>
              <a:rPr sz="2400" b="0" dirty="0">
                <a:solidFill>
                  <a:srgbClr val="00AF50"/>
                </a:solidFill>
                <a:latin typeface="Calibri Light"/>
                <a:cs typeface="Calibri Light"/>
              </a:rPr>
              <a:t>ri</a:t>
            </a:r>
            <a:r>
              <a:rPr sz="2400" b="0" spc="25" dirty="0">
                <a:solidFill>
                  <a:srgbClr val="00AF50"/>
                </a:solidFill>
                <a:latin typeface="Calibri Light"/>
                <a:cs typeface="Calibri Light"/>
              </a:rPr>
              <a:t>t</a:t>
            </a:r>
            <a:r>
              <a:rPr sz="2400" b="0" spc="20" dirty="0">
                <a:solidFill>
                  <a:srgbClr val="00AF50"/>
                </a:solidFill>
                <a:latin typeface="Calibri Light"/>
                <a:cs typeface="Calibri Light"/>
              </a:rPr>
              <a:t>o</a:t>
            </a:r>
            <a:r>
              <a:rPr sz="2400" b="0" spc="25" dirty="0">
                <a:solidFill>
                  <a:srgbClr val="00AF50"/>
                </a:solidFill>
                <a:latin typeface="Calibri Light"/>
                <a:cs typeface="Calibri Light"/>
              </a:rPr>
              <a:t>n</a:t>
            </a:r>
            <a:r>
              <a:rPr sz="2400" b="0" spc="10" dirty="0">
                <a:solidFill>
                  <a:srgbClr val="00AF50"/>
                </a:solidFill>
                <a:latin typeface="Calibri Light"/>
                <a:cs typeface="Calibri Light"/>
              </a:rPr>
              <a:t>e</a:t>
            </a:r>
            <a:r>
              <a:rPr sz="2400" b="0" dirty="0">
                <a:solidFill>
                  <a:srgbClr val="00AF50"/>
                </a:solidFill>
                <a:latin typeface="Calibri Light"/>
                <a:cs typeface="Calibri Light"/>
              </a:rPr>
              <a:t>al</a:t>
            </a:r>
            <a:r>
              <a:rPr sz="2400" b="0" spc="-175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spc="30" dirty="0">
                <a:solidFill>
                  <a:srgbClr val="00AF50"/>
                </a:solidFill>
                <a:latin typeface="Calibri Light"/>
                <a:cs typeface="Calibri Light"/>
              </a:rPr>
              <a:t>f</a:t>
            </a:r>
            <a:r>
              <a:rPr sz="2400" b="0" dirty="0">
                <a:solidFill>
                  <a:srgbClr val="00AF50"/>
                </a:solidFill>
                <a:latin typeface="Calibri Light"/>
                <a:cs typeface="Calibri Light"/>
              </a:rPr>
              <a:t>r</a:t>
            </a:r>
            <a:r>
              <a:rPr sz="2400" b="0" spc="10" dirty="0">
                <a:solidFill>
                  <a:srgbClr val="00AF50"/>
                </a:solidFill>
                <a:latin typeface="Calibri Light"/>
                <a:cs typeface="Calibri Light"/>
              </a:rPr>
              <a:t>e</a:t>
            </a:r>
            <a:r>
              <a:rPr sz="2400" b="0" dirty="0">
                <a:solidFill>
                  <a:srgbClr val="00AF50"/>
                </a:solidFill>
                <a:latin typeface="Calibri Light"/>
                <a:cs typeface="Calibri Light"/>
              </a:rPr>
              <a:t>e</a:t>
            </a:r>
            <a:r>
              <a:rPr sz="2400" b="0" spc="-80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spc="30" dirty="0">
                <a:solidFill>
                  <a:srgbClr val="00AF50"/>
                </a:solidFill>
                <a:latin typeface="Calibri Light"/>
                <a:cs typeface="Calibri Light"/>
              </a:rPr>
              <a:t>f</a:t>
            </a:r>
            <a:r>
              <a:rPr sz="2400" b="0" dirty="0">
                <a:solidFill>
                  <a:srgbClr val="00AF50"/>
                </a:solidFill>
                <a:latin typeface="Calibri Light"/>
                <a:cs typeface="Calibri Light"/>
              </a:rPr>
              <a:t>l</a:t>
            </a:r>
            <a:r>
              <a:rPr sz="2400" b="0" spc="20" dirty="0">
                <a:solidFill>
                  <a:srgbClr val="00AF50"/>
                </a:solidFill>
                <a:latin typeface="Calibri Light"/>
                <a:cs typeface="Calibri Light"/>
              </a:rPr>
              <a:t>u</a:t>
            </a:r>
            <a:r>
              <a:rPr sz="2400" b="0" dirty="0">
                <a:solidFill>
                  <a:srgbClr val="00AF50"/>
                </a:solidFill>
                <a:latin typeface="Calibri Light"/>
                <a:cs typeface="Calibri Light"/>
              </a:rPr>
              <a:t>id</a:t>
            </a:r>
            <a:r>
              <a:rPr sz="2400" b="0" spc="-70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00AF50"/>
                </a:solidFill>
                <a:latin typeface="Calibri Light"/>
                <a:cs typeface="Calibri Light"/>
              </a:rPr>
              <a:t>,  </a:t>
            </a:r>
            <a:r>
              <a:rPr sz="2400" b="0" spc="25" dirty="0">
                <a:solidFill>
                  <a:srgbClr val="00AF50"/>
                </a:solidFill>
                <a:latin typeface="Calibri Light"/>
                <a:cs typeface="Calibri Light"/>
              </a:rPr>
              <a:t>c</a:t>
            </a:r>
            <a:r>
              <a:rPr sz="2400" b="0" dirty="0">
                <a:solidFill>
                  <a:srgbClr val="00AF50"/>
                </a:solidFill>
                <a:latin typeface="Calibri Light"/>
                <a:cs typeface="Calibri Light"/>
              </a:rPr>
              <a:t>ar</a:t>
            </a:r>
            <a:r>
              <a:rPr sz="2400" b="0" spc="15" dirty="0">
                <a:solidFill>
                  <a:srgbClr val="00AF50"/>
                </a:solidFill>
                <a:latin typeface="Calibri Light"/>
                <a:cs typeface="Calibri Light"/>
              </a:rPr>
              <a:t>d</a:t>
            </a:r>
            <a:r>
              <a:rPr sz="2400" b="0" dirty="0">
                <a:solidFill>
                  <a:srgbClr val="00AF50"/>
                </a:solidFill>
                <a:latin typeface="Calibri Light"/>
                <a:cs typeface="Calibri Light"/>
              </a:rPr>
              <a:t>i</a:t>
            </a:r>
            <a:r>
              <a:rPr sz="2400" b="0" spc="-10" dirty="0">
                <a:solidFill>
                  <a:srgbClr val="00AF50"/>
                </a:solidFill>
                <a:latin typeface="Calibri Light"/>
                <a:cs typeface="Calibri Light"/>
              </a:rPr>
              <a:t>a</a:t>
            </a:r>
            <a:r>
              <a:rPr sz="2400" b="0" dirty="0">
                <a:solidFill>
                  <a:srgbClr val="00AF50"/>
                </a:solidFill>
                <a:latin typeface="Calibri Light"/>
                <a:cs typeface="Calibri Light"/>
              </a:rPr>
              <a:t>c</a:t>
            </a:r>
            <a:r>
              <a:rPr sz="2400" b="0" spc="-140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00AF50"/>
                </a:solidFill>
                <a:latin typeface="Calibri Light"/>
                <a:cs typeface="Calibri Light"/>
              </a:rPr>
              <a:t>a</a:t>
            </a:r>
            <a:r>
              <a:rPr sz="2400" b="0" spc="20" dirty="0">
                <a:solidFill>
                  <a:srgbClr val="00AF50"/>
                </a:solidFill>
                <a:latin typeface="Calibri Light"/>
                <a:cs typeface="Calibri Light"/>
              </a:rPr>
              <a:t>c</a:t>
            </a:r>
            <a:r>
              <a:rPr sz="2400" b="0" spc="30" dirty="0">
                <a:solidFill>
                  <a:srgbClr val="00AF50"/>
                </a:solidFill>
                <a:latin typeface="Calibri Light"/>
                <a:cs typeface="Calibri Light"/>
              </a:rPr>
              <a:t>t</a:t>
            </a:r>
            <a:r>
              <a:rPr sz="2400" b="0" dirty="0">
                <a:solidFill>
                  <a:srgbClr val="00AF50"/>
                </a:solidFill>
                <a:latin typeface="Calibri Light"/>
                <a:cs typeface="Calibri Light"/>
              </a:rPr>
              <a:t>i</a:t>
            </a:r>
            <a:r>
              <a:rPr sz="2400" b="0" spc="-10" dirty="0">
                <a:solidFill>
                  <a:srgbClr val="00AF50"/>
                </a:solidFill>
                <a:latin typeface="Calibri Light"/>
                <a:cs typeface="Calibri Light"/>
              </a:rPr>
              <a:t>v</a:t>
            </a:r>
            <a:r>
              <a:rPr sz="2400" b="0" dirty="0">
                <a:solidFill>
                  <a:srgbClr val="00AF50"/>
                </a:solidFill>
                <a:latin typeface="Calibri Light"/>
                <a:cs typeface="Calibri Light"/>
              </a:rPr>
              <a:t>i</a:t>
            </a:r>
            <a:r>
              <a:rPr sz="2400" b="0" spc="30" dirty="0">
                <a:solidFill>
                  <a:srgbClr val="00AF50"/>
                </a:solidFill>
                <a:latin typeface="Calibri Light"/>
                <a:cs typeface="Calibri Light"/>
              </a:rPr>
              <a:t>t</a:t>
            </a:r>
            <a:r>
              <a:rPr sz="2400" b="0" dirty="0">
                <a:solidFill>
                  <a:srgbClr val="00AF50"/>
                </a:solidFill>
                <a:latin typeface="Calibri Light"/>
                <a:cs typeface="Calibri Light"/>
              </a:rPr>
              <a:t>y</a:t>
            </a:r>
            <a:r>
              <a:rPr sz="2400" b="0" spc="-100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00AF50"/>
                </a:solidFill>
                <a:latin typeface="Calibri Light"/>
                <a:cs typeface="Calibri Light"/>
              </a:rPr>
              <a:t>in</a:t>
            </a:r>
            <a:r>
              <a:rPr sz="2400" b="0" spc="5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spc="30" dirty="0">
                <a:solidFill>
                  <a:srgbClr val="00AF50"/>
                </a:solidFill>
                <a:latin typeface="Calibri Light"/>
                <a:cs typeface="Calibri Light"/>
              </a:rPr>
              <a:t>t</a:t>
            </a:r>
            <a:r>
              <a:rPr sz="2400" b="0" spc="25" dirty="0">
                <a:solidFill>
                  <a:srgbClr val="00AF50"/>
                </a:solidFill>
                <a:latin typeface="Calibri Light"/>
                <a:cs typeface="Calibri Light"/>
              </a:rPr>
              <a:t>ub</a:t>
            </a:r>
            <a:r>
              <a:rPr sz="2400" b="0" dirty="0">
                <a:solidFill>
                  <a:srgbClr val="00AF50"/>
                </a:solidFill>
                <a:latin typeface="Calibri Light"/>
                <a:cs typeface="Calibri Light"/>
              </a:rPr>
              <a:t>e</a:t>
            </a:r>
            <a:endParaRPr sz="2400">
              <a:latin typeface="Calibri Light"/>
              <a:cs typeface="Calibri Light"/>
            </a:endParaRPr>
          </a:p>
          <a:p>
            <a:pPr marL="327025" indent="-314960">
              <a:lnSpc>
                <a:spcPts val="2380"/>
              </a:lnSpc>
              <a:buAutoNum type="arabicPlain" startAt="5"/>
              <a:tabLst>
                <a:tab pos="327660" algn="l"/>
              </a:tabLst>
            </a:pPr>
            <a:r>
              <a:rPr sz="2400" b="0" spc="-30" dirty="0">
                <a:latin typeface="Calibri Light"/>
                <a:cs typeface="Calibri Light"/>
              </a:rPr>
              <a:t>s</a:t>
            </a:r>
            <a:r>
              <a:rPr sz="2400" b="0" spc="25" dirty="0">
                <a:latin typeface="Calibri Light"/>
                <a:cs typeface="Calibri Light"/>
              </a:rPr>
              <a:t>u</a:t>
            </a:r>
            <a:r>
              <a:rPr sz="2400" b="0" dirty="0">
                <a:latin typeface="Calibri Light"/>
                <a:cs typeface="Calibri Light"/>
              </a:rPr>
              <a:t>rg</a:t>
            </a:r>
            <a:r>
              <a:rPr sz="2400" b="0" spc="-10" dirty="0">
                <a:latin typeface="Calibri Light"/>
                <a:cs typeface="Calibri Light"/>
              </a:rPr>
              <a:t>i</a:t>
            </a:r>
            <a:r>
              <a:rPr sz="2400" b="0" spc="25" dirty="0">
                <a:latin typeface="Calibri Light"/>
                <a:cs typeface="Calibri Light"/>
              </a:rPr>
              <a:t>c</a:t>
            </a:r>
            <a:r>
              <a:rPr sz="2400" b="0" dirty="0">
                <a:latin typeface="Calibri Light"/>
                <a:cs typeface="Calibri Light"/>
              </a:rPr>
              <a:t>al</a:t>
            </a:r>
            <a:r>
              <a:rPr sz="2400" b="0" spc="-105" dirty="0">
                <a:latin typeface="Calibri Light"/>
                <a:cs typeface="Calibri Light"/>
              </a:rPr>
              <a:t> </a:t>
            </a:r>
            <a:r>
              <a:rPr sz="2400" b="0" spc="-25" dirty="0">
                <a:latin typeface="Calibri Light"/>
                <a:cs typeface="Calibri Light"/>
              </a:rPr>
              <a:t>m</a:t>
            </a:r>
            <a:r>
              <a:rPr sz="2400" b="0" dirty="0">
                <a:latin typeface="Calibri Light"/>
                <a:cs typeface="Calibri Light"/>
              </a:rPr>
              <a:t>a</a:t>
            </a:r>
            <a:r>
              <a:rPr sz="2400" b="0" spc="20" dirty="0">
                <a:latin typeface="Calibri Light"/>
                <a:cs typeface="Calibri Light"/>
              </a:rPr>
              <a:t>n</a:t>
            </a:r>
            <a:r>
              <a:rPr sz="2400" b="0" dirty="0">
                <a:latin typeface="Calibri Light"/>
                <a:cs typeface="Calibri Light"/>
              </a:rPr>
              <a:t>ag</a:t>
            </a:r>
            <a:r>
              <a:rPr sz="2400" b="0" spc="5" dirty="0">
                <a:latin typeface="Calibri Light"/>
                <a:cs typeface="Calibri Light"/>
              </a:rPr>
              <a:t>e</a:t>
            </a:r>
            <a:r>
              <a:rPr sz="2400" b="0" spc="-25" dirty="0">
                <a:latin typeface="Calibri Light"/>
                <a:cs typeface="Calibri Light"/>
              </a:rPr>
              <a:t>m</a:t>
            </a:r>
            <a:r>
              <a:rPr sz="2400" b="0" spc="10" dirty="0">
                <a:latin typeface="Calibri Light"/>
                <a:cs typeface="Calibri Light"/>
              </a:rPr>
              <a:t>e</a:t>
            </a:r>
            <a:r>
              <a:rPr sz="2400" b="0" spc="25" dirty="0">
                <a:latin typeface="Calibri Light"/>
                <a:cs typeface="Calibri Light"/>
              </a:rPr>
              <a:t>n</a:t>
            </a:r>
            <a:r>
              <a:rPr sz="2400" b="0" dirty="0">
                <a:latin typeface="Calibri Light"/>
                <a:cs typeface="Calibri Light"/>
              </a:rPr>
              <a:t>t</a:t>
            </a:r>
            <a:r>
              <a:rPr sz="2400" b="0" spc="-60" dirty="0">
                <a:latin typeface="Calibri Light"/>
                <a:cs typeface="Calibri Light"/>
              </a:rPr>
              <a:t> </a:t>
            </a:r>
            <a:r>
              <a:rPr sz="2400" b="0" dirty="0">
                <a:latin typeface="Calibri Light"/>
                <a:cs typeface="Calibri Light"/>
              </a:rPr>
              <a:t>?</a:t>
            </a:r>
            <a:r>
              <a:rPr sz="2400" b="0" spc="-15" dirty="0">
                <a:latin typeface="Calibri Light"/>
                <a:cs typeface="Calibri Light"/>
              </a:rPr>
              <a:t> </a:t>
            </a:r>
            <a:r>
              <a:rPr sz="2400" b="0" spc="5" dirty="0">
                <a:solidFill>
                  <a:srgbClr val="00AF50"/>
                </a:solidFill>
                <a:latin typeface="Calibri Light"/>
                <a:cs typeface="Calibri Light"/>
              </a:rPr>
              <a:t>I</a:t>
            </a:r>
            <a:r>
              <a:rPr sz="2400" b="0" dirty="0">
                <a:solidFill>
                  <a:srgbClr val="00AF50"/>
                </a:solidFill>
                <a:latin typeface="Calibri Light"/>
                <a:cs typeface="Calibri Light"/>
              </a:rPr>
              <a:t>n</a:t>
            </a:r>
            <a:r>
              <a:rPr sz="2400" b="0" spc="5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spc="30" dirty="0">
                <a:solidFill>
                  <a:srgbClr val="00AF50"/>
                </a:solidFill>
                <a:latin typeface="Calibri Light"/>
                <a:cs typeface="Calibri Light"/>
              </a:rPr>
              <a:t>t</a:t>
            </a:r>
            <a:r>
              <a:rPr sz="2400" b="0" spc="25" dirty="0">
                <a:solidFill>
                  <a:srgbClr val="00AF50"/>
                </a:solidFill>
                <a:latin typeface="Calibri Light"/>
                <a:cs typeface="Calibri Light"/>
              </a:rPr>
              <a:t>h</a:t>
            </a:r>
            <a:r>
              <a:rPr sz="2400" b="0" dirty="0">
                <a:solidFill>
                  <a:srgbClr val="00AF50"/>
                </a:solidFill>
                <a:latin typeface="Calibri Light"/>
                <a:cs typeface="Calibri Light"/>
              </a:rPr>
              <a:t>e</a:t>
            </a:r>
            <a:r>
              <a:rPr sz="2400" b="0" spc="-85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spc="25" dirty="0">
                <a:solidFill>
                  <a:srgbClr val="00AF50"/>
                </a:solidFill>
                <a:latin typeface="Calibri Light"/>
                <a:cs typeface="Calibri Light"/>
              </a:rPr>
              <a:t>p</a:t>
            </a:r>
            <a:r>
              <a:rPr sz="2400" b="0" dirty="0">
                <a:solidFill>
                  <a:srgbClr val="00AF50"/>
                </a:solidFill>
                <a:latin typeface="Calibri Light"/>
                <a:cs typeface="Calibri Light"/>
              </a:rPr>
              <a:t>r</a:t>
            </a:r>
            <a:r>
              <a:rPr sz="2400" b="0" spc="10" dirty="0">
                <a:solidFill>
                  <a:srgbClr val="00AF50"/>
                </a:solidFill>
                <a:latin typeface="Calibri Light"/>
                <a:cs typeface="Calibri Light"/>
              </a:rPr>
              <a:t>e</a:t>
            </a:r>
            <a:r>
              <a:rPr sz="2400" b="0" spc="-30" dirty="0">
                <a:solidFill>
                  <a:srgbClr val="00AF50"/>
                </a:solidFill>
                <a:latin typeface="Calibri Light"/>
                <a:cs typeface="Calibri Light"/>
              </a:rPr>
              <a:t>s</a:t>
            </a:r>
            <a:r>
              <a:rPr sz="2400" b="0" spc="10" dirty="0">
                <a:solidFill>
                  <a:srgbClr val="00AF50"/>
                </a:solidFill>
                <a:latin typeface="Calibri Light"/>
                <a:cs typeface="Calibri Light"/>
              </a:rPr>
              <a:t>e</a:t>
            </a:r>
            <a:r>
              <a:rPr sz="2400" b="0" spc="25" dirty="0">
                <a:solidFill>
                  <a:srgbClr val="00AF50"/>
                </a:solidFill>
                <a:latin typeface="Calibri Light"/>
                <a:cs typeface="Calibri Light"/>
              </a:rPr>
              <a:t>nc</a:t>
            </a:r>
            <a:r>
              <a:rPr sz="2400" b="0" dirty="0">
                <a:solidFill>
                  <a:srgbClr val="00AF50"/>
                </a:solidFill>
                <a:latin typeface="Calibri Light"/>
                <a:cs typeface="Calibri Light"/>
              </a:rPr>
              <a:t>e</a:t>
            </a:r>
            <a:r>
              <a:rPr sz="2400" b="0" spc="-160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spc="20" dirty="0">
                <a:solidFill>
                  <a:srgbClr val="00AF50"/>
                </a:solidFill>
                <a:latin typeface="Calibri Light"/>
                <a:cs typeface="Calibri Light"/>
              </a:rPr>
              <a:t>o</a:t>
            </a:r>
            <a:r>
              <a:rPr sz="2400" b="0" dirty="0">
                <a:solidFill>
                  <a:srgbClr val="00AF50"/>
                </a:solidFill>
                <a:latin typeface="Calibri Light"/>
                <a:cs typeface="Calibri Light"/>
              </a:rPr>
              <a:t>f</a:t>
            </a:r>
            <a:r>
              <a:rPr sz="2400" b="0" spc="10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00AF50"/>
                </a:solidFill>
                <a:latin typeface="Calibri Light"/>
                <a:cs typeface="Calibri Light"/>
              </a:rPr>
              <a:t>a</a:t>
            </a:r>
            <a:endParaRPr sz="2400">
              <a:latin typeface="Calibri Light"/>
              <a:cs typeface="Calibri Light"/>
            </a:endParaRPr>
          </a:p>
          <a:p>
            <a:pPr marL="12700" marR="209550">
              <a:lnSpc>
                <a:spcPct val="90000"/>
              </a:lnSpc>
              <a:spcBef>
                <a:spcPts val="165"/>
              </a:spcBef>
            </a:pPr>
            <a:r>
              <a:rPr sz="2400" b="0" spc="25" dirty="0">
                <a:solidFill>
                  <a:srgbClr val="00AF50"/>
                </a:solidFill>
                <a:latin typeface="Calibri Light"/>
                <a:cs typeface="Calibri Light"/>
              </a:rPr>
              <a:t>h</a:t>
            </a:r>
            <a:r>
              <a:rPr sz="2400" b="0" spc="10" dirty="0">
                <a:solidFill>
                  <a:srgbClr val="00AF50"/>
                </a:solidFill>
                <a:latin typeface="Calibri Light"/>
                <a:cs typeface="Calibri Light"/>
              </a:rPr>
              <a:t>e</a:t>
            </a:r>
            <a:r>
              <a:rPr sz="2400" b="0" dirty="0">
                <a:solidFill>
                  <a:srgbClr val="00AF50"/>
                </a:solidFill>
                <a:latin typeface="Calibri Light"/>
                <a:cs typeface="Calibri Light"/>
              </a:rPr>
              <a:t>a</a:t>
            </a:r>
            <a:r>
              <a:rPr sz="2400" b="0" spc="-10" dirty="0">
                <a:solidFill>
                  <a:srgbClr val="00AF50"/>
                </a:solidFill>
                <a:latin typeface="Calibri Light"/>
                <a:cs typeface="Calibri Light"/>
              </a:rPr>
              <a:t>l</a:t>
            </a:r>
            <a:r>
              <a:rPr sz="2400" b="0" spc="30" dirty="0">
                <a:solidFill>
                  <a:srgbClr val="00AF50"/>
                </a:solidFill>
                <a:latin typeface="Calibri Light"/>
                <a:cs typeface="Calibri Light"/>
              </a:rPr>
              <a:t>t</a:t>
            </a:r>
            <a:r>
              <a:rPr sz="2400" b="0" spc="-45" dirty="0">
                <a:solidFill>
                  <a:srgbClr val="00AF50"/>
                </a:solidFill>
                <a:latin typeface="Calibri Light"/>
                <a:cs typeface="Calibri Light"/>
              </a:rPr>
              <a:t>h</a:t>
            </a:r>
            <a:r>
              <a:rPr sz="2400" b="0" dirty="0">
                <a:solidFill>
                  <a:srgbClr val="00AF50"/>
                </a:solidFill>
                <a:latin typeface="Calibri Light"/>
                <a:cs typeface="Calibri Light"/>
              </a:rPr>
              <a:t>y</a:t>
            </a:r>
            <a:r>
              <a:rPr sz="2400" b="0" spc="-105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spc="25" dirty="0">
                <a:solidFill>
                  <a:srgbClr val="00AF50"/>
                </a:solidFill>
                <a:latin typeface="Calibri Light"/>
                <a:cs typeface="Calibri Light"/>
              </a:rPr>
              <a:t>c</a:t>
            </a:r>
            <a:r>
              <a:rPr sz="2400" b="0" spc="20" dirty="0">
                <a:solidFill>
                  <a:srgbClr val="00AF50"/>
                </a:solidFill>
                <a:latin typeface="Calibri Light"/>
                <a:cs typeface="Calibri Light"/>
              </a:rPr>
              <a:t>o</a:t>
            </a:r>
            <a:r>
              <a:rPr sz="2400" b="0" spc="25" dirty="0">
                <a:solidFill>
                  <a:srgbClr val="00AF50"/>
                </a:solidFill>
                <a:latin typeface="Calibri Light"/>
                <a:cs typeface="Calibri Light"/>
              </a:rPr>
              <a:t>n</a:t>
            </a:r>
            <a:r>
              <a:rPr sz="2400" b="0" spc="30" dirty="0">
                <a:solidFill>
                  <a:srgbClr val="00AF50"/>
                </a:solidFill>
                <a:latin typeface="Calibri Light"/>
                <a:cs typeface="Calibri Light"/>
              </a:rPr>
              <a:t>t</a:t>
            </a:r>
            <a:r>
              <a:rPr sz="2400" b="0" spc="-80" dirty="0">
                <a:solidFill>
                  <a:srgbClr val="00AF50"/>
                </a:solidFill>
                <a:latin typeface="Calibri Light"/>
                <a:cs typeface="Calibri Light"/>
              </a:rPr>
              <a:t>r</a:t>
            </a:r>
            <a:r>
              <a:rPr sz="2400" b="0" dirty="0">
                <a:solidFill>
                  <a:srgbClr val="00AF50"/>
                </a:solidFill>
                <a:latin typeface="Calibri Light"/>
                <a:cs typeface="Calibri Light"/>
              </a:rPr>
              <a:t>a</a:t>
            </a:r>
            <a:r>
              <a:rPr sz="2400" b="0" spc="-15" dirty="0">
                <a:solidFill>
                  <a:srgbClr val="00AF50"/>
                </a:solidFill>
                <a:latin typeface="Calibri Light"/>
                <a:cs typeface="Calibri Light"/>
              </a:rPr>
              <a:t>l</a:t>
            </a:r>
            <a:r>
              <a:rPr sz="2400" b="0" dirty="0">
                <a:solidFill>
                  <a:srgbClr val="00AF50"/>
                </a:solidFill>
                <a:latin typeface="Calibri Light"/>
                <a:cs typeface="Calibri Light"/>
              </a:rPr>
              <a:t>a</a:t>
            </a:r>
            <a:r>
              <a:rPr sz="2400" b="0" spc="25" dirty="0">
                <a:solidFill>
                  <a:srgbClr val="00AF50"/>
                </a:solidFill>
                <a:latin typeface="Calibri Light"/>
                <a:cs typeface="Calibri Light"/>
              </a:rPr>
              <a:t>t</a:t>
            </a:r>
            <a:r>
              <a:rPr sz="2400" b="0" spc="5" dirty="0">
                <a:solidFill>
                  <a:srgbClr val="00AF50"/>
                </a:solidFill>
                <a:latin typeface="Calibri Light"/>
                <a:cs typeface="Calibri Light"/>
              </a:rPr>
              <a:t>e</a:t>
            </a:r>
            <a:r>
              <a:rPr sz="2400" b="0" spc="-80" dirty="0">
                <a:solidFill>
                  <a:srgbClr val="00AF50"/>
                </a:solidFill>
                <a:latin typeface="Calibri Light"/>
                <a:cs typeface="Calibri Light"/>
              </a:rPr>
              <a:t>r</a:t>
            </a:r>
            <a:r>
              <a:rPr sz="2400" b="0" dirty="0">
                <a:solidFill>
                  <a:srgbClr val="00AF50"/>
                </a:solidFill>
                <a:latin typeface="Calibri Light"/>
                <a:cs typeface="Calibri Light"/>
              </a:rPr>
              <a:t>al</a:t>
            </a:r>
            <a:r>
              <a:rPr sz="2400" b="0" spc="-155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spc="30" dirty="0">
                <a:solidFill>
                  <a:srgbClr val="00AF50"/>
                </a:solidFill>
                <a:latin typeface="Calibri Light"/>
                <a:cs typeface="Calibri Light"/>
              </a:rPr>
              <a:t>t</a:t>
            </a:r>
            <a:r>
              <a:rPr sz="2400" b="0" spc="25" dirty="0">
                <a:solidFill>
                  <a:srgbClr val="00AF50"/>
                </a:solidFill>
                <a:latin typeface="Calibri Light"/>
                <a:cs typeface="Calibri Light"/>
              </a:rPr>
              <a:t>ub</a:t>
            </a:r>
            <a:r>
              <a:rPr sz="2400" b="0" spc="5" dirty="0">
                <a:solidFill>
                  <a:srgbClr val="00AF50"/>
                </a:solidFill>
                <a:latin typeface="Calibri Light"/>
                <a:cs typeface="Calibri Light"/>
              </a:rPr>
              <a:t>e</a:t>
            </a:r>
            <a:r>
              <a:rPr sz="2400" b="0" dirty="0">
                <a:solidFill>
                  <a:srgbClr val="00AF50"/>
                </a:solidFill>
                <a:latin typeface="Calibri Light"/>
                <a:cs typeface="Calibri Light"/>
              </a:rPr>
              <a:t>,</a:t>
            </a:r>
            <a:r>
              <a:rPr sz="2400" b="0" spc="-70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spc="-30" dirty="0">
                <a:solidFill>
                  <a:srgbClr val="00AF50"/>
                </a:solidFill>
                <a:latin typeface="Calibri Light"/>
                <a:cs typeface="Calibri Light"/>
              </a:rPr>
              <a:t>s</a:t>
            </a:r>
            <a:r>
              <a:rPr sz="2400" b="0" dirty="0">
                <a:solidFill>
                  <a:srgbClr val="00AF50"/>
                </a:solidFill>
                <a:latin typeface="Calibri Light"/>
                <a:cs typeface="Calibri Light"/>
              </a:rPr>
              <a:t>a</a:t>
            </a:r>
            <a:r>
              <a:rPr sz="2400" b="0" spc="-10" dirty="0">
                <a:solidFill>
                  <a:srgbClr val="00AF50"/>
                </a:solidFill>
                <a:latin typeface="Calibri Light"/>
                <a:cs typeface="Calibri Light"/>
              </a:rPr>
              <a:t>l</a:t>
            </a:r>
            <a:r>
              <a:rPr sz="2400" b="0" spc="25" dirty="0">
                <a:solidFill>
                  <a:srgbClr val="00AF50"/>
                </a:solidFill>
                <a:latin typeface="Calibri Light"/>
                <a:cs typeface="Calibri Light"/>
              </a:rPr>
              <a:t>p</a:t>
            </a:r>
            <a:r>
              <a:rPr sz="2400" b="0" dirty="0">
                <a:solidFill>
                  <a:srgbClr val="00AF50"/>
                </a:solidFill>
                <a:latin typeface="Calibri Light"/>
                <a:cs typeface="Calibri Light"/>
              </a:rPr>
              <a:t>i</a:t>
            </a:r>
            <a:r>
              <a:rPr sz="2400" b="0" spc="20" dirty="0">
                <a:solidFill>
                  <a:srgbClr val="00AF50"/>
                </a:solidFill>
                <a:latin typeface="Calibri Light"/>
                <a:cs typeface="Calibri Light"/>
              </a:rPr>
              <a:t>n</a:t>
            </a:r>
            <a:r>
              <a:rPr sz="2400" b="0" dirty="0">
                <a:solidFill>
                  <a:srgbClr val="00AF50"/>
                </a:solidFill>
                <a:latin typeface="Calibri Light"/>
                <a:cs typeface="Calibri Light"/>
              </a:rPr>
              <a:t>g</a:t>
            </a:r>
            <a:r>
              <a:rPr sz="2400" b="0" spc="15" dirty="0">
                <a:solidFill>
                  <a:srgbClr val="00AF50"/>
                </a:solidFill>
                <a:latin typeface="Calibri Light"/>
                <a:cs typeface="Calibri Light"/>
              </a:rPr>
              <a:t>e</a:t>
            </a:r>
            <a:r>
              <a:rPr sz="2400" b="0" spc="25" dirty="0">
                <a:solidFill>
                  <a:srgbClr val="00AF50"/>
                </a:solidFill>
                <a:latin typeface="Calibri Light"/>
                <a:cs typeface="Calibri Light"/>
              </a:rPr>
              <a:t>c</a:t>
            </a:r>
            <a:r>
              <a:rPr sz="2400" b="0" spc="30" dirty="0">
                <a:solidFill>
                  <a:srgbClr val="00AF50"/>
                </a:solidFill>
                <a:latin typeface="Calibri Light"/>
                <a:cs typeface="Calibri Light"/>
              </a:rPr>
              <a:t>t</a:t>
            </a:r>
            <a:r>
              <a:rPr sz="2400" b="0" spc="20" dirty="0">
                <a:solidFill>
                  <a:srgbClr val="00AF50"/>
                </a:solidFill>
                <a:latin typeface="Calibri Light"/>
                <a:cs typeface="Calibri Light"/>
              </a:rPr>
              <a:t>o</a:t>
            </a:r>
            <a:r>
              <a:rPr sz="2400" b="0" spc="-100" dirty="0">
                <a:solidFill>
                  <a:srgbClr val="00AF50"/>
                </a:solidFill>
                <a:latin typeface="Calibri Light"/>
                <a:cs typeface="Calibri Light"/>
              </a:rPr>
              <a:t>m</a:t>
            </a:r>
            <a:r>
              <a:rPr sz="2400" b="0" dirty="0">
                <a:solidFill>
                  <a:srgbClr val="00AF50"/>
                </a:solidFill>
                <a:latin typeface="Calibri Light"/>
                <a:cs typeface="Calibri Light"/>
              </a:rPr>
              <a:t>y </a:t>
            </a:r>
            <a:r>
              <a:rPr sz="2400" b="0" spc="-125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00AF50"/>
                </a:solidFill>
                <a:latin typeface="Calibri Light"/>
                <a:cs typeface="Calibri Light"/>
              </a:rPr>
              <a:t>,</a:t>
            </a:r>
            <a:r>
              <a:rPr sz="2400" b="0" spc="-10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spc="10" dirty="0">
                <a:solidFill>
                  <a:srgbClr val="00AF50"/>
                </a:solidFill>
                <a:latin typeface="Calibri Light"/>
                <a:cs typeface="Calibri Light"/>
              </a:rPr>
              <a:t>I</a:t>
            </a:r>
            <a:r>
              <a:rPr sz="2400" b="0" dirty="0">
                <a:solidFill>
                  <a:srgbClr val="00AF50"/>
                </a:solidFill>
                <a:latin typeface="Calibri Light"/>
                <a:cs typeface="Calibri Light"/>
              </a:rPr>
              <a:t>n  </a:t>
            </a:r>
            <a:r>
              <a:rPr sz="2400" b="0" spc="-5" dirty="0">
                <a:solidFill>
                  <a:srgbClr val="00AF50"/>
                </a:solidFill>
                <a:latin typeface="Calibri Light"/>
                <a:cs typeface="Calibri Light"/>
              </a:rPr>
              <a:t>women</a:t>
            </a:r>
            <a:r>
              <a:rPr sz="2400" b="0" spc="5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00AF50"/>
                </a:solidFill>
                <a:latin typeface="Calibri Light"/>
                <a:cs typeface="Calibri Light"/>
              </a:rPr>
              <a:t>with</a:t>
            </a:r>
            <a:r>
              <a:rPr sz="2400" b="0" spc="-65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00AF50"/>
                </a:solidFill>
                <a:latin typeface="Calibri Light"/>
                <a:cs typeface="Calibri Light"/>
              </a:rPr>
              <a:t>a</a:t>
            </a:r>
            <a:r>
              <a:rPr sz="2400" b="0" spc="55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spc="5" dirty="0">
                <a:solidFill>
                  <a:srgbClr val="00AF50"/>
                </a:solidFill>
                <a:latin typeface="Calibri Light"/>
                <a:cs typeface="Calibri Light"/>
              </a:rPr>
              <a:t>history</a:t>
            </a:r>
            <a:r>
              <a:rPr sz="2400" b="0" spc="-175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spc="10" dirty="0">
                <a:solidFill>
                  <a:srgbClr val="00AF50"/>
                </a:solidFill>
                <a:latin typeface="Calibri Light"/>
                <a:cs typeface="Calibri Light"/>
              </a:rPr>
              <a:t>of</a:t>
            </a:r>
            <a:r>
              <a:rPr sz="2400" b="0" spc="20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00AF50"/>
                </a:solidFill>
                <a:latin typeface="Calibri Light"/>
                <a:cs typeface="Calibri Light"/>
              </a:rPr>
              <a:t>fertility-reducing</a:t>
            </a:r>
            <a:r>
              <a:rPr sz="2400" b="0" spc="-240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spc="-10" dirty="0">
                <a:solidFill>
                  <a:srgbClr val="00AF50"/>
                </a:solidFill>
                <a:latin typeface="Calibri Light"/>
                <a:cs typeface="Calibri Light"/>
              </a:rPr>
              <a:t>factors </a:t>
            </a:r>
            <a:r>
              <a:rPr sz="2400" b="0" spc="-530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spc="30" dirty="0">
                <a:solidFill>
                  <a:srgbClr val="00AF50"/>
                </a:solidFill>
                <a:latin typeface="Calibri Light"/>
                <a:cs typeface="Calibri Light"/>
              </a:rPr>
              <a:t>(</a:t>
            </a:r>
            <a:r>
              <a:rPr sz="2400" b="0" spc="25" dirty="0">
                <a:solidFill>
                  <a:srgbClr val="00AF50"/>
                </a:solidFill>
                <a:latin typeface="Calibri Light"/>
                <a:cs typeface="Calibri Light"/>
              </a:rPr>
              <a:t>p</a:t>
            </a:r>
            <a:r>
              <a:rPr sz="2400" b="0" dirty="0">
                <a:solidFill>
                  <a:srgbClr val="00AF50"/>
                </a:solidFill>
                <a:latin typeface="Calibri Light"/>
                <a:cs typeface="Calibri Light"/>
              </a:rPr>
              <a:t>r</a:t>
            </a:r>
            <a:r>
              <a:rPr sz="2400" b="0" spc="10" dirty="0">
                <a:solidFill>
                  <a:srgbClr val="00AF50"/>
                </a:solidFill>
                <a:latin typeface="Calibri Light"/>
                <a:cs typeface="Calibri Light"/>
              </a:rPr>
              <a:t>e</a:t>
            </a:r>
            <a:r>
              <a:rPr sz="2400" b="0" dirty="0">
                <a:solidFill>
                  <a:srgbClr val="00AF50"/>
                </a:solidFill>
                <a:latin typeface="Calibri Light"/>
                <a:cs typeface="Calibri Light"/>
              </a:rPr>
              <a:t>v</a:t>
            </a:r>
            <a:r>
              <a:rPr sz="2400" b="0" spc="-10" dirty="0">
                <a:solidFill>
                  <a:srgbClr val="00AF50"/>
                </a:solidFill>
                <a:latin typeface="Calibri Light"/>
                <a:cs typeface="Calibri Light"/>
              </a:rPr>
              <a:t>i</a:t>
            </a:r>
            <a:r>
              <a:rPr sz="2400" b="0" spc="20" dirty="0">
                <a:solidFill>
                  <a:srgbClr val="00AF50"/>
                </a:solidFill>
                <a:latin typeface="Calibri Light"/>
                <a:cs typeface="Calibri Light"/>
              </a:rPr>
              <a:t>o</a:t>
            </a:r>
            <a:r>
              <a:rPr sz="2400" b="0" spc="25" dirty="0">
                <a:solidFill>
                  <a:srgbClr val="00AF50"/>
                </a:solidFill>
                <a:latin typeface="Calibri Light"/>
                <a:cs typeface="Calibri Light"/>
              </a:rPr>
              <a:t>u</a:t>
            </a:r>
            <a:r>
              <a:rPr sz="2400" b="0" dirty="0">
                <a:solidFill>
                  <a:srgbClr val="00AF50"/>
                </a:solidFill>
                <a:latin typeface="Calibri Light"/>
                <a:cs typeface="Calibri Light"/>
              </a:rPr>
              <a:t>s</a:t>
            </a:r>
            <a:r>
              <a:rPr sz="2400" b="0" spc="-195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spc="10" dirty="0">
                <a:solidFill>
                  <a:srgbClr val="00AF50"/>
                </a:solidFill>
                <a:latin typeface="Calibri Light"/>
                <a:cs typeface="Calibri Light"/>
              </a:rPr>
              <a:t>e</a:t>
            </a:r>
            <a:r>
              <a:rPr sz="2400" b="0" spc="25" dirty="0">
                <a:solidFill>
                  <a:srgbClr val="00AF50"/>
                </a:solidFill>
                <a:latin typeface="Calibri Light"/>
                <a:cs typeface="Calibri Light"/>
              </a:rPr>
              <a:t>c</a:t>
            </a:r>
            <a:r>
              <a:rPr sz="2400" b="0" spc="30" dirty="0">
                <a:solidFill>
                  <a:srgbClr val="00AF50"/>
                </a:solidFill>
                <a:latin typeface="Calibri Light"/>
                <a:cs typeface="Calibri Light"/>
              </a:rPr>
              <a:t>t</a:t>
            </a:r>
            <a:r>
              <a:rPr sz="2400" b="0" spc="20" dirty="0">
                <a:solidFill>
                  <a:srgbClr val="00AF50"/>
                </a:solidFill>
                <a:latin typeface="Calibri Light"/>
                <a:cs typeface="Calibri Light"/>
              </a:rPr>
              <a:t>o</a:t>
            </a:r>
            <a:r>
              <a:rPr sz="2400" b="0" spc="25" dirty="0">
                <a:solidFill>
                  <a:srgbClr val="00AF50"/>
                </a:solidFill>
                <a:latin typeface="Calibri Light"/>
                <a:cs typeface="Calibri Light"/>
              </a:rPr>
              <a:t>p</a:t>
            </a:r>
            <a:r>
              <a:rPr sz="2400" b="0" dirty="0">
                <a:solidFill>
                  <a:srgbClr val="00AF50"/>
                </a:solidFill>
                <a:latin typeface="Calibri Light"/>
                <a:cs typeface="Calibri Light"/>
              </a:rPr>
              <a:t>ic</a:t>
            </a:r>
            <a:r>
              <a:rPr sz="2400" b="0" spc="-140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spc="25" dirty="0">
                <a:solidFill>
                  <a:srgbClr val="00AF50"/>
                </a:solidFill>
                <a:latin typeface="Calibri Light"/>
                <a:cs typeface="Calibri Light"/>
              </a:rPr>
              <a:t>p</a:t>
            </a:r>
            <a:r>
              <a:rPr sz="2400" b="0" dirty="0">
                <a:solidFill>
                  <a:srgbClr val="00AF50"/>
                </a:solidFill>
                <a:latin typeface="Calibri Light"/>
                <a:cs typeface="Calibri Light"/>
              </a:rPr>
              <a:t>r</a:t>
            </a:r>
            <a:r>
              <a:rPr sz="2400" b="0" spc="10" dirty="0">
                <a:solidFill>
                  <a:srgbClr val="00AF50"/>
                </a:solidFill>
                <a:latin typeface="Calibri Light"/>
                <a:cs typeface="Calibri Light"/>
              </a:rPr>
              <a:t>e</a:t>
            </a:r>
            <a:r>
              <a:rPr sz="2400" b="0" dirty="0">
                <a:solidFill>
                  <a:srgbClr val="00AF50"/>
                </a:solidFill>
                <a:latin typeface="Calibri Light"/>
                <a:cs typeface="Calibri Light"/>
              </a:rPr>
              <a:t>g</a:t>
            </a:r>
            <a:r>
              <a:rPr sz="2400" b="0" spc="25" dirty="0">
                <a:solidFill>
                  <a:srgbClr val="00AF50"/>
                </a:solidFill>
                <a:latin typeface="Calibri Light"/>
                <a:cs typeface="Calibri Light"/>
              </a:rPr>
              <a:t>n</a:t>
            </a:r>
            <a:r>
              <a:rPr sz="2400" b="0" dirty="0">
                <a:solidFill>
                  <a:srgbClr val="00AF50"/>
                </a:solidFill>
                <a:latin typeface="Calibri Light"/>
                <a:cs typeface="Calibri Light"/>
              </a:rPr>
              <a:t>a</a:t>
            </a:r>
            <a:r>
              <a:rPr sz="2400" b="0" spc="20" dirty="0">
                <a:solidFill>
                  <a:srgbClr val="00AF50"/>
                </a:solidFill>
                <a:latin typeface="Calibri Light"/>
                <a:cs typeface="Calibri Light"/>
              </a:rPr>
              <a:t>n</a:t>
            </a:r>
            <a:r>
              <a:rPr sz="2400" b="0" spc="25" dirty="0">
                <a:solidFill>
                  <a:srgbClr val="00AF50"/>
                </a:solidFill>
                <a:latin typeface="Calibri Light"/>
                <a:cs typeface="Calibri Light"/>
              </a:rPr>
              <a:t>c</a:t>
            </a:r>
            <a:r>
              <a:rPr sz="2400" b="0" spc="-160" dirty="0">
                <a:solidFill>
                  <a:srgbClr val="00AF50"/>
                </a:solidFill>
                <a:latin typeface="Calibri Light"/>
                <a:cs typeface="Calibri Light"/>
              </a:rPr>
              <a:t>y</a:t>
            </a:r>
            <a:r>
              <a:rPr sz="2400" b="0" dirty="0">
                <a:solidFill>
                  <a:srgbClr val="00AF50"/>
                </a:solidFill>
                <a:latin typeface="Calibri Light"/>
                <a:cs typeface="Calibri Light"/>
              </a:rPr>
              <a:t>,</a:t>
            </a:r>
            <a:r>
              <a:rPr sz="2400" b="0" spc="-170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spc="25" dirty="0">
                <a:solidFill>
                  <a:srgbClr val="00AF50"/>
                </a:solidFill>
                <a:latin typeface="Calibri Light"/>
                <a:cs typeface="Calibri Light"/>
              </a:rPr>
              <a:t>c</a:t>
            </a:r>
            <a:r>
              <a:rPr sz="2400" b="0" spc="20" dirty="0">
                <a:solidFill>
                  <a:srgbClr val="00AF50"/>
                </a:solidFill>
                <a:latin typeface="Calibri Light"/>
                <a:cs typeface="Calibri Light"/>
              </a:rPr>
              <a:t>o</a:t>
            </a:r>
            <a:r>
              <a:rPr sz="2400" b="0" spc="25" dirty="0">
                <a:solidFill>
                  <a:srgbClr val="00AF50"/>
                </a:solidFill>
                <a:latin typeface="Calibri Light"/>
                <a:cs typeface="Calibri Light"/>
              </a:rPr>
              <a:t>n</a:t>
            </a:r>
            <a:r>
              <a:rPr sz="2400" b="0" spc="30" dirty="0">
                <a:solidFill>
                  <a:srgbClr val="00AF50"/>
                </a:solidFill>
                <a:latin typeface="Calibri Light"/>
                <a:cs typeface="Calibri Light"/>
              </a:rPr>
              <a:t>t</a:t>
            </a:r>
            <a:r>
              <a:rPr sz="2400" b="0" spc="-80" dirty="0">
                <a:solidFill>
                  <a:srgbClr val="00AF50"/>
                </a:solidFill>
                <a:latin typeface="Calibri Light"/>
                <a:cs typeface="Calibri Light"/>
              </a:rPr>
              <a:t>r</a:t>
            </a:r>
            <a:r>
              <a:rPr sz="2400" b="0" dirty="0">
                <a:solidFill>
                  <a:srgbClr val="00AF50"/>
                </a:solidFill>
                <a:latin typeface="Calibri Light"/>
                <a:cs typeface="Calibri Light"/>
              </a:rPr>
              <a:t>a</a:t>
            </a:r>
            <a:r>
              <a:rPr sz="2400" b="0" spc="-15" dirty="0">
                <a:solidFill>
                  <a:srgbClr val="00AF50"/>
                </a:solidFill>
                <a:latin typeface="Calibri Light"/>
                <a:cs typeface="Calibri Light"/>
              </a:rPr>
              <a:t>l</a:t>
            </a:r>
            <a:r>
              <a:rPr sz="2400" b="0" dirty="0">
                <a:solidFill>
                  <a:srgbClr val="00AF50"/>
                </a:solidFill>
                <a:latin typeface="Calibri Light"/>
                <a:cs typeface="Calibri Light"/>
              </a:rPr>
              <a:t>a</a:t>
            </a:r>
            <a:r>
              <a:rPr sz="2400" b="0" spc="25" dirty="0">
                <a:solidFill>
                  <a:srgbClr val="00AF50"/>
                </a:solidFill>
                <a:latin typeface="Calibri Light"/>
                <a:cs typeface="Calibri Light"/>
              </a:rPr>
              <a:t>t</a:t>
            </a:r>
            <a:r>
              <a:rPr sz="2400" b="0" spc="5" dirty="0">
                <a:solidFill>
                  <a:srgbClr val="00AF50"/>
                </a:solidFill>
                <a:latin typeface="Calibri Light"/>
                <a:cs typeface="Calibri Light"/>
              </a:rPr>
              <a:t>e</a:t>
            </a:r>
            <a:r>
              <a:rPr sz="2400" b="0" spc="-80" dirty="0">
                <a:solidFill>
                  <a:srgbClr val="00AF50"/>
                </a:solidFill>
                <a:latin typeface="Calibri Light"/>
                <a:cs typeface="Calibri Light"/>
              </a:rPr>
              <a:t>r</a:t>
            </a:r>
            <a:r>
              <a:rPr sz="2400" b="0" dirty="0">
                <a:solidFill>
                  <a:srgbClr val="00AF50"/>
                </a:solidFill>
                <a:latin typeface="Calibri Light"/>
                <a:cs typeface="Calibri Light"/>
              </a:rPr>
              <a:t>al</a:t>
            </a:r>
            <a:r>
              <a:rPr sz="2400" b="0" spc="-229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spc="30" dirty="0">
                <a:solidFill>
                  <a:srgbClr val="00AF50"/>
                </a:solidFill>
                <a:latin typeface="Calibri Light"/>
                <a:cs typeface="Calibri Light"/>
              </a:rPr>
              <a:t>t</a:t>
            </a:r>
            <a:r>
              <a:rPr sz="2400" b="0" spc="25" dirty="0">
                <a:solidFill>
                  <a:srgbClr val="00AF50"/>
                </a:solidFill>
                <a:latin typeface="Calibri Light"/>
                <a:cs typeface="Calibri Light"/>
              </a:rPr>
              <a:t>ub</a:t>
            </a:r>
            <a:r>
              <a:rPr sz="2400" b="0" dirty="0">
                <a:solidFill>
                  <a:srgbClr val="00AF50"/>
                </a:solidFill>
                <a:latin typeface="Calibri Light"/>
                <a:cs typeface="Calibri Light"/>
              </a:rPr>
              <a:t>al  damage, </a:t>
            </a:r>
            <a:r>
              <a:rPr sz="2400" b="0" spc="5" dirty="0">
                <a:solidFill>
                  <a:srgbClr val="00AF50"/>
                </a:solidFill>
                <a:latin typeface="Calibri Light"/>
                <a:cs typeface="Calibri Light"/>
              </a:rPr>
              <a:t>previous abdominal </a:t>
            </a:r>
            <a:r>
              <a:rPr sz="2400" b="0" spc="-20" dirty="0">
                <a:solidFill>
                  <a:srgbClr val="00AF50"/>
                </a:solidFill>
                <a:latin typeface="Calibri Light"/>
                <a:cs typeface="Calibri Light"/>
              </a:rPr>
              <a:t>surgery, </a:t>
            </a:r>
            <a:r>
              <a:rPr sz="2400" b="0" spc="5" dirty="0">
                <a:solidFill>
                  <a:srgbClr val="00AF50"/>
                </a:solidFill>
                <a:latin typeface="Calibri Light"/>
                <a:cs typeface="Calibri Light"/>
              </a:rPr>
              <a:t>previous </a:t>
            </a:r>
            <a:r>
              <a:rPr sz="2400" b="0" spc="10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spc="5" dirty="0">
                <a:solidFill>
                  <a:srgbClr val="00AF50"/>
                </a:solidFill>
                <a:latin typeface="Calibri Light"/>
                <a:cs typeface="Calibri Light"/>
              </a:rPr>
              <a:t>pelvic</a:t>
            </a:r>
            <a:r>
              <a:rPr sz="2400" b="0" spc="-65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00AF50"/>
                </a:solidFill>
                <a:latin typeface="Calibri Light"/>
                <a:cs typeface="Calibri Light"/>
              </a:rPr>
              <a:t>inflammatory</a:t>
            </a:r>
            <a:r>
              <a:rPr sz="2400" b="0" spc="-100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00AF50"/>
                </a:solidFill>
                <a:latin typeface="Calibri Light"/>
                <a:cs typeface="Calibri Light"/>
              </a:rPr>
              <a:t>disease),</a:t>
            </a:r>
            <a:r>
              <a:rPr sz="2400" b="0" spc="-35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spc="-5" dirty="0">
                <a:solidFill>
                  <a:srgbClr val="00AF50"/>
                </a:solidFill>
                <a:latin typeface="Calibri Light"/>
                <a:cs typeface="Calibri Light"/>
              </a:rPr>
              <a:t>salpingotomy</a:t>
            </a:r>
            <a:endParaRPr sz="2400"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29606" y="4267210"/>
            <a:ext cx="2181225" cy="229552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66648" y="242578"/>
            <a:ext cx="1152525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spc="-5" dirty="0">
                <a:latin typeface="Calibri"/>
                <a:cs typeface="Calibri"/>
              </a:rPr>
              <a:t>Station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7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7188" y="1207202"/>
            <a:ext cx="8599805" cy="483786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4175" indent="-372110">
              <a:lnSpc>
                <a:spcPct val="100000"/>
              </a:lnSpc>
              <a:spcBef>
                <a:spcPts val="125"/>
              </a:spcBef>
              <a:buAutoNum type="arabicPlain"/>
              <a:tabLst>
                <a:tab pos="384810" algn="l"/>
              </a:tabLst>
            </a:pPr>
            <a:r>
              <a:rPr sz="2750" b="1" dirty="0">
                <a:solidFill>
                  <a:srgbClr val="FF0000"/>
                </a:solidFill>
                <a:latin typeface="Calibri"/>
                <a:cs typeface="Calibri"/>
              </a:rPr>
              <a:t>a)</a:t>
            </a:r>
            <a:r>
              <a:rPr sz="2750" b="1" spc="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-5" dirty="0">
                <a:solidFill>
                  <a:srgbClr val="FF0000"/>
                </a:solidFill>
                <a:latin typeface="Calibri"/>
                <a:cs typeface="Calibri"/>
              </a:rPr>
              <a:t>Are</a:t>
            </a:r>
            <a:r>
              <a:rPr sz="2750" b="1" spc="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20" dirty="0">
                <a:solidFill>
                  <a:srgbClr val="FF0000"/>
                </a:solidFill>
                <a:latin typeface="Calibri"/>
                <a:cs typeface="Calibri"/>
              </a:rPr>
              <a:t>they</a:t>
            </a:r>
            <a:r>
              <a:rPr sz="2750" b="1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0" dirty="0">
                <a:solidFill>
                  <a:srgbClr val="FF0000"/>
                </a:solidFill>
                <a:latin typeface="Calibri"/>
                <a:cs typeface="Calibri"/>
              </a:rPr>
              <a:t>born</a:t>
            </a:r>
            <a:r>
              <a:rPr sz="2750" b="1" spc="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5" dirty="0">
                <a:solidFill>
                  <a:srgbClr val="FF0000"/>
                </a:solidFill>
                <a:latin typeface="Calibri"/>
                <a:cs typeface="Calibri"/>
              </a:rPr>
              <a:t>alive?</a:t>
            </a:r>
            <a:endParaRPr sz="2750">
              <a:latin typeface="Calibri"/>
              <a:cs typeface="Calibri"/>
            </a:endParaRPr>
          </a:p>
          <a:p>
            <a:pPr marL="803275" lvl="1" indent="-391160">
              <a:lnSpc>
                <a:spcPct val="100000"/>
              </a:lnSpc>
              <a:spcBef>
                <a:spcPts val="80"/>
              </a:spcBef>
              <a:buAutoNum type="alphaLcParenR" startAt="2"/>
              <a:tabLst>
                <a:tab pos="803910" algn="l"/>
              </a:tabLst>
            </a:pPr>
            <a:r>
              <a:rPr sz="2750" b="1" dirty="0">
                <a:solidFill>
                  <a:srgbClr val="FF0000"/>
                </a:solidFill>
                <a:latin typeface="Calibri"/>
                <a:cs typeface="Calibri"/>
              </a:rPr>
              <a:t>Did</a:t>
            </a:r>
            <a:r>
              <a:rPr sz="2750" b="1" spc="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25" dirty="0">
                <a:solidFill>
                  <a:srgbClr val="FF0000"/>
                </a:solidFill>
                <a:latin typeface="Calibri"/>
                <a:cs typeface="Calibri"/>
              </a:rPr>
              <a:t>you</a:t>
            </a:r>
            <a:r>
              <a:rPr sz="275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dirty="0">
                <a:solidFill>
                  <a:srgbClr val="FF0000"/>
                </a:solidFill>
                <a:latin typeface="Calibri"/>
                <a:cs typeface="Calibri"/>
              </a:rPr>
              <a:t>have </a:t>
            </a:r>
            <a:r>
              <a:rPr sz="2750" b="1" spc="-15" dirty="0">
                <a:solidFill>
                  <a:srgbClr val="FF0000"/>
                </a:solidFill>
                <a:latin typeface="Calibri"/>
                <a:cs typeface="Calibri"/>
              </a:rPr>
              <a:t>any</a:t>
            </a:r>
            <a:r>
              <a:rPr sz="2750" b="1" spc="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5" dirty="0">
                <a:solidFill>
                  <a:srgbClr val="FF0000"/>
                </a:solidFill>
                <a:latin typeface="Calibri"/>
                <a:cs typeface="Calibri"/>
              </a:rPr>
              <a:t>complications</a:t>
            </a:r>
            <a:r>
              <a:rPr sz="2750" b="1" spc="1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0" dirty="0">
                <a:solidFill>
                  <a:srgbClr val="FF0000"/>
                </a:solidFill>
                <a:latin typeface="Calibri"/>
                <a:cs typeface="Calibri"/>
              </a:rPr>
              <a:t>during</a:t>
            </a:r>
            <a:r>
              <a:rPr sz="2750" b="1" spc="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5" dirty="0">
                <a:solidFill>
                  <a:srgbClr val="FF0000"/>
                </a:solidFill>
                <a:latin typeface="Calibri"/>
                <a:cs typeface="Calibri"/>
              </a:rPr>
              <a:t>pregnancy?</a:t>
            </a:r>
            <a:endParaRPr sz="2750">
              <a:latin typeface="Calibri"/>
              <a:cs typeface="Calibri"/>
            </a:endParaRPr>
          </a:p>
          <a:p>
            <a:pPr marL="756285" lvl="1" indent="-344170">
              <a:lnSpc>
                <a:spcPct val="100000"/>
              </a:lnSpc>
              <a:spcBef>
                <a:spcPts val="80"/>
              </a:spcBef>
              <a:buAutoNum type="alphaLcParenR" startAt="2"/>
              <a:tabLst>
                <a:tab pos="756920" algn="l"/>
              </a:tabLst>
            </a:pPr>
            <a:r>
              <a:rPr sz="2750" b="1" dirty="0">
                <a:solidFill>
                  <a:srgbClr val="FF0000"/>
                </a:solidFill>
                <a:latin typeface="Calibri"/>
                <a:cs typeface="Calibri"/>
              </a:rPr>
              <a:t>Did</a:t>
            </a:r>
            <a:r>
              <a:rPr sz="2750" b="1" spc="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25" dirty="0">
                <a:solidFill>
                  <a:srgbClr val="FF0000"/>
                </a:solidFill>
                <a:latin typeface="Calibri"/>
                <a:cs typeface="Calibri"/>
              </a:rPr>
              <a:t>you</a:t>
            </a:r>
            <a:r>
              <a:rPr sz="275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20" dirty="0">
                <a:solidFill>
                  <a:srgbClr val="FF0000"/>
                </a:solidFill>
                <a:latin typeface="Calibri"/>
                <a:cs typeface="Calibri"/>
              </a:rPr>
              <a:t>deliver</a:t>
            </a:r>
            <a:r>
              <a:rPr sz="275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25" dirty="0">
                <a:solidFill>
                  <a:srgbClr val="FF0000"/>
                </a:solidFill>
                <a:latin typeface="Calibri"/>
                <a:cs typeface="Calibri"/>
              </a:rPr>
              <a:t>them</a:t>
            </a:r>
            <a:r>
              <a:rPr sz="2750" b="1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dirty="0">
                <a:solidFill>
                  <a:srgbClr val="FF0000"/>
                </a:solidFill>
                <a:latin typeface="Calibri"/>
                <a:cs typeface="Calibri"/>
              </a:rPr>
              <a:t>at</a:t>
            </a:r>
            <a:r>
              <a:rPr sz="2750" b="1" spc="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20" dirty="0">
                <a:solidFill>
                  <a:srgbClr val="FF0000"/>
                </a:solidFill>
                <a:latin typeface="Calibri"/>
                <a:cs typeface="Calibri"/>
              </a:rPr>
              <a:t>term</a:t>
            </a:r>
            <a:r>
              <a:rPr sz="275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0" dirty="0">
                <a:solidFill>
                  <a:srgbClr val="FF0000"/>
                </a:solidFill>
                <a:latin typeface="Calibri"/>
                <a:cs typeface="Calibri"/>
              </a:rPr>
              <a:t>or</a:t>
            </a:r>
            <a:r>
              <a:rPr sz="2750" b="1" spc="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5" dirty="0">
                <a:solidFill>
                  <a:srgbClr val="FF0000"/>
                </a:solidFill>
                <a:latin typeface="Calibri"/>
                <a:cs typeface="Calibri"/>
              </a:rPr>
              <a:t>not?</a:t>
            </a:r>
            <a:endParaRPr sz="2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750" b="1" spc="15" dirty="0">
                <a:solidFill>
                  <a:srgbClr val="FF0000"/>
                </a:solidFill>
                <a:latin typeface="Calibri"/>
                <a:cs typeface="Calibri"/>
              </a:rPr>
              <a:t>2-</a:t>
            </a:r>
            <a:r>
              <a:rPr sz="2750" b="1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dirty="0">
                <a:solidFill>
                  <a:srgbClr val="FF0000"/>
                </a:solidFill>
                <a:latin typeface="Calibri"/>
                <a:cs typeface="Calibri"/>
              </a:rPr>
              <a:t>a)</a:t>
            </a:r>
            <a:r>
              <a:rPr sz="2750" b="1" spc="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5" dirty="0">
                <a:solidFill>
                  <a:srgbClr val="FF0000"/>
                </a:solidFill>
                <a:latin typeface="Calibri"/>
                <a:cs typeface="Calibri"/>
              </a:rPr>
              <a:t>What</a:t>
            </a:r>
            <a:r>
              <a:rPr sz="275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5" dirty="0">
                <a:solidFill>
                  <a:srgbClr val="FF0000"/>
                </a:solidFill>
                <a:latin typeface="Calibri"/>
                <a:cs typeface="Calibri"/>
              </a:rPr>
              <a:t>is</a:t>
            </a:r>
            <a:r>
              <a:rPr sz="2750" b="1" spc="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25" dirty="0">
                <a:solidFill>
                  <a:srgbClr val="FF0000"/>
                </a:solidFill>
                <a:latin typeface="Calibri"/>
                <a:cs typeface="Calibri"/>
              </a:rPr>
              <a:t>your</a:t>
            </a:r>
            <a:r>
              <a:rPr sz="275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5" dirty="0">
                <a:solidFill>
                  <a:srgbClr val="FF0000"/>
                </a:solidFill>
                <a:latin typeface="Calibri"/>
                <a:cs typeface="Calibri"/>
              </a:rPr>
              <a:t>blood</a:t>
            </a:r>
            <a:r>
              <a:rPr sz="275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20" dirty="0">
                <a:solidFill>
                  <a:srgbClr val="FF0000"/>
                </a:solidFill>
                <a:latin typeface="Calibri"/>
                <a:cs typeface="Calibri"/>
              </a:rPr>
              <a:t>group?</a:t>
            </a:r>
            <a:r>
              <a:rPr sz="2750" b="1" spc="6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-285" dirty="0">
                <a:solidFill>
                  <a:srgbClr val="FF0000"/>
                </a:solidFill>
                <a:latin typeface="Calibri"/>
                <a:cs typeface="Calibri"/>
              </a:rPr>
              <a:t>(</a:t>
            </a:r>
            <a:r>
              <a:rPr sz="2750" b="1" spc="-285" dirty="0">
                <a:solidFill>
                  <a:srgbClr val="FF0000"/>
                </a:solidFill>
                <a:latin typeface="Arial"/>
                <a:cs typeface="Arial"/>
              </a:rPr>
              <a:t>لاؤسلاب</a:t>
            </a:r>
            <a:r>
              <a:rPr sz="2750" b="1" spc="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750" b="1" spc="-45" dirty="0">
                <a:solidFill>
                  <a:srgbClr val="FF0000"/>
                </a:solidFill>
                <a:latin typeface="Arial"/>
                <a:cs typeface="Arial"/>
              </a:rPr>
              <a:t>ةروكذم</a:t>
            </a:r>
            <a:r>
              <a:rPr sz="2750" b="1" spc="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750" b="1" spc="-285" dirty="0">
                <a:solidFill>
                  <a:srgbClr val="FF0000"/>
                </a:solidFill>
                <a:latin typeface="Arial"/>
                <a:cs typeface="Arial"/>
              </a:rPr>
              <a:t>تناك</a:t>
            </a:r>
            <a:r>
              <a:rPr sz="275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750" b="1" spc="114" dirty="0">
                <a:solidFill>
                  <a:srgbClr val="FF0000"/>
                </a:solidFill>
                <a:latin typeface="Arial"/>
                <a:cs typeface="Arial"/>
              </a:rPr>
              <a:t>ام </a:t>
            </a:r>
            <a:r>
              <a:rPr sz="2750" b="1" spc="-430" dirty="0">
                <a:solidFill>
                  <a:srgbClr val="FF0000"/>
                </a:solidFill>
                <a:latin typeface="Arial"/>
                <a:cs typeface="Arial"/>
              </a:rPr>
              <a:t>ركذتب(</a:t>
            </a:r>
            <a:endParaRPr sz="2750">
              <a:latin typeface="Arial"/>
              <a:cs typeface="Arial"/>
            </a:endParaRPr>
          </a:p>
          <a:p>
            <a:pPr marL="803275" indent="-391160">
              <a:lnSpc>
                <a:spcPct val="100000"/>
              </a:lnSpc>
              <a:spcBef>
                <a:spcPts val="80"/>
              </a:spcBef>
              <a:buAutoNum type="alphaLcParenR" startAt="2"/>
              <a:tabLst>
                <a:tab pos="803910" algn="l"/>
              </a:tabLst>
            </a:pPr>
            <a:r>
              <a:rPr sz="2750" b="1" dirty="0">
                <a:solidFill>
                  <a:srgbClr val="FF0000"/>
                </a:solidFill>
                <a:latin typeface="Calibri"/>
                <a:cs typeface="Calibri"/>
              </a:rPr>
              <a:t>Did</a:t>
            </a:r>
            <a:r>
              <a:rPr sz="2750" b="1" spc="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20" dirty="0">
                <a:solidFill>
                  <a:srgbClr val="FF0000"/>
                </a:solidFill>
                <a:latin typeface="Calibri"/>
                <a:cs typeface="Calibri"/>
              </a:rPr>
              <a:t>you</a:t>
            </a:r>
            <a:r>
              <a:rPr sz="275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5" dirty="0">
                <a:solidFill>
                  <a:srgbClr val="FF0000"/>
                </a:solidFill>
                <a:latin typeface="Calibri"/>
                <a:cs typeface="Calibri"/>
              </a:rPr>
              <a:t>feel</a:t>
            </a:r>
            <a:r>
              <a:rPr sz="275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5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275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20" dirty="0">
                <a:solidFill>
                  <a:srgbClr val="FF0000"/>
                </a:solidFill>
                <a:latin typeface="Calibri"/>
                <a:cs typeface="Calibri"/>
              </a:rPr>
              <a:t>movement</a:t>
            </a:r>
            <a:r>
              <a:rPr sz="275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0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2750" b="1" spc="15" dirty="0">
                <a:solidFill>
                  <a:srgbClr val="FF0000"/>
                </a:solidFill>
                <a:latin typeface="Calibri"/>
                <a:cs typeface="Calibri"/>
              </a:rPr>
              <a:t> the</a:t>
            </a:r>
            <a:r>
              <a:rPr sz="2750" b="1" spc="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0" dirty="0">
                <a:solidFill>
                  <a:srgbClr val="FF0000"/>
                </a:solidFill>
                <a:latin typeface="Calibri"/>
                <a:cs typeface="Calibri"/>
              </a:rPr>
              <a:t>baby</a:t>
            </a:r>
            <a:r>
              <a:rPr sz="275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0" dirty="0">
                <a:solidFill>
                  <a:srgbClr val="FF0000"/>
                </a:solidFill>
                <a:latin typeface="Calibri"/>
                <a:cs typeface="Calibri"/>
              </a:rPr>
              <a:t>or</a:t>
            </a:r>
            <a:r>
              <a:rPr sz="2750" b="1" spc="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5" dirty="0">
                <a:solidFill>
                  <a:srgbClr val="FF0000"/>
                </a:solidFill>
                <a:latin typeface="Calibri"/>
                <a:cs typeface="Calibri"/>
              </a:rPr>
              <a:t>not?</a:t>
            </a:r>
            <a:endParaRPr sz="2750">
              <a:latin typeface="Calibri"/>
              <a:cs typeface="Calibri"/>
            </a:endParaRPr>
          </a:p>
          <a:p>
            <a:pPr marL="756285" indent="-343535">
              <a:lnSpc>
                <a:spcPct val="100000"/>
              </a:lnSpc>
              <a:spcBef>
                <a:spcPts val="80"/>
              </a:spcBef>
              <a:buAutoNum type="alphaLcParenR" startAt="2"/>
              <a:tabLst>
                <a:tab pos="756285" algn="l"/>
              </a:tabLst>
            </a:pPr>
            <a:r>
              <a:rPr sz="2750" b="1" dirty="0">
                <a:solidFill>
                  <a:srgbClr val="FF0000"/>
                </a:solidFill>
                <a:latin typeface="Calibri"/>
                <a:cs typeface="Calibri"/>
              </a:rPr>
              <a:t>Did</a:t>
            </a:r>
            <a:r>
              <a:rPr sz="2750" b="1" spc="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20" dirty="0">
                <a:solidFill>
                  <a:srgbClr val="FF0000"/>
                </a:solidFill>
                <a:latin typeface="Calibri"/>
                <a:cs typeface="Calibri"/>
              </a:rPr>
              <a:t>you</a:t>
            </a:r>
            <a:r>
              <a:rPr sz="275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dirty="0">
                <a:solidFill>
                  <a:srgbClr val="FF0000"/>
                </a:solidFill>
                <a:latin typeface="Calibri"/>
                <a:cs typeface="Calibri"/>
              </a:rPr>
              <a:t>have</a:t>
            </a:r>
            <a:r>
              <a:rPr sz="2750" b="1" spc="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-15" dirty="0">
                <a:solidFill>
                  <a:srgbClr val="FF0000"/>
                </a:solidFill>
                <a:latin typeface="Calibri"/>
                <a:cs typeface="Calibri"/>
              </a:rPr>
              <a:t>any</a:t>
            </a:r>
            <a:r>
              <a:rPr sz="2750" b="1" spc="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5" dirty="0">
                <a:solidFill>
                  <a:srgbClr val="FF0000"/>
                </a:solidFill>
                <a:latin typeface="Calibri"/>
                <a:cs typeface="Calibri"/>
              </a:rPr>
              <a:t>vaginal</a:t>
            </a:r>
            <a:r>
              <a:rPr sz="2750" b="1" spc="1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5" dirty="0">
                <a:solidFill>
                  <a:srgbClr val="FF0000"/>
                </a:solidFill>
                <a:latin typeface="Calibri"/>
                <a:cs typeface="Calibri"/>
              </a:rPr>
              <a:t>bleeding </a:t>
            </a:r>
            <a:r>
              <a:rPr sz="2750" b="1" spc="10" dirty="0">
                <a:solidFill>
                  <a:srgbClr val="FF0000"/>
                </a:solidFill>
                <a:latin typeface="Calibri"/>
                <a:cs typeface="Calibri"/>
              </a:rPr>
              <a:t>during</a:t>
            </a:r>
            <a:r>
              <a:rPr sz="2750" b="1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5" dirty="0">
                <a:solidFill>
                  <a:srgbClr val="FF0000"/>
                </a:solidFill>
                <a:latin typeface="Calibri"/>
                <a:cs typeface="Calibri"/>
              </a:rPr>
              <a:t>pregnancy?</a:t>
            </a:r>
            <a:endParaRPr sz="2750">
              <a:latin typeface="Calibri"/>
              <a:cs typeface="Calibri"/>
            </a:endParaRPr>
          </a:p>
          <a:p>
            <a:pPr marL="12700" marR="2400300">
              <a:lnSpc>
                <a:spcPts val="6759"/>
              </a:lnSpc>
              <a:spcBef>
                <a:spcPts val="525"/>
              </a:spcBef>
            </a:pPr>
            <a:r>
              <a:rPr sz="2750" b="1" spc="15" dirty="0">
                <a:solidFill>
                  <a:srgbClr val="FF0000"/>
                </a:solidFill>
                <a:latin typeface="Calibri"/>
                <a:cs typeface="Calibri"/>
              </a:rPr>
              <a:t>3-</a:t>
            </a:r>
            <a:r>
              <a:rPr sz="2750" b="1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5" dirty="0">
                <a:solidFill>
                  <a:srgbClr val="FF0000"/>
                </a:solidFill>
                <a:latin typeface="Calibri"/>
                <a:cs typeface="Calibri"/>
              </a:rPr>
              <a:t>Indirect</a:t>
            </a:r>
            <a:r>
              <a:rPr sz="2750" b="1" spc="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20" dirty="0">
                <a:solidFill>
                  <a:srgbClr val="FF0000"/>
                </a:solidFill>
                <a:latin typeface="Calibri"/>
                <a:cs typeface="Calibri"/>
              </a:rPr>
              <a:t>Coombs</a:t>
            </a:r>
            <a:r>
              <a:rPr sz="275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20" dirty="0">
                <a:solidFill>
                  <a:srgbClr val="FF0000"/>
                </a:solidFill>
                <a:latin typeface="Calibri"/>
                <a:cs typeface="Calibri"/>
              </a:rPr>
              <a:t>test</a:t>
            </a:r>
            <a:r>
              <a:rPr sz="275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0" dirty="0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sz="2750" b="1" spc="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0" dirty="0">
                <a:solidFill>
                  <a:srgbClr val="FF0000"/>
                </a:solidFill>
                <a:latin typeface="Calibri"/>
                <a:cs typeface="Calibri"/>
              </a:rPr>
              <a:t>antibody</a:t>
            </a:r>
            <a:r>
              <a:rPr sz="2750" b="1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5" dirty="0">
                <a:solidFill>
                  <a:srgbClr val="FF0000"/>
                </a:solidFill>
                <a:latin typeface="Calibri"/>
                <a:cs typeface="Calibri"/>
              </a:rPr>
              <a:t>titer </a:t>
            </a:r>
            <a:r>
              <a:rPr sz="2750" b="1" spc="-6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5" dirty="0">
                <a:solidFill>
                  <a:srgbClr val="FF0000"/>
                </a:solidFill>
                <a:latin typeface="Calibri"/>
                <a:cs typeface="Calibri"/>
              </a:rPr>
              <a:t>4-</a:t>
            </a:r>
            <a:r>
              <a:rPr sz="2750" b="1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0" dirty="0">
                <a:solidFill>
                  <a:srgbClr val="FF0000"/>
                </a:solidFill>
                <a:latin typeface="Calibri"/>
                <a:cs typeface="Calibri"/>
              </a:rPr>
              <a:t>Follow</a:t>
            </a:r>
            <a:r>
              <a:rPr sz="2750" b="1" spc="15" dirty="0">
                <a:solidFill>
                  <a:srgbClr val="FF0000"/>
                </a:solidFill>
                <a:latin typeface="Calibri"/>
                <a:cs typeface="Calibri"/>
              </a:rPr>
              <a:t> up</a:t>
            </a:r>
            <a:r>
              <a:rPr sz="2750" b="1" spc="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5" dirty="0">
                <a:solidFill>
                  <a:srgbClr val="FF0000"/>
                </a:solidFill>
                <a:latin typeface="Calibri"/>
                <a:cs typeface="Calibri"/>
              </a:rPr>
              <a:t>until</a:t>
            </a:r>
            <a:r>
              <a:rPr sz="275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5" dirty="0">
                <a:solidFill>
                  <a:srgbClr val="FF0000"/>
                </a:solidFill>
                <a:latin typeface="Calibri"/>
                <a:cs typeface="Calibri"/>
              </a:rPr>
              <a:t>titer</a:t>
            </a:r>
            <a:r>
              <a:rPr sz="2750" b="1" spc="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dirty="0">
                <a:solidFill>
                  <a:srgbClr val="FF0000"/>
                </a:solidFill>
                <a:latin typeface="Calibri"/>
                <a:cs typeface="Calibri"/>
              </a:rPr>
              <a:t>reach</a:t>
            </a:r>
            <a:r>
              <a:rPr sz="2750" b="1" spc="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0" dirty="0">
                <a:solidFill>
                  <a:srgbClr val="FF0000"/>
                </a:solidFill>
                <a:latin typeface="Calibri"/>
                <a:cs typeface="Calibri"/>
              </a:rPr>
              <a:t>1:32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6568" y="161236"/>
            <a:ext cx="2569845" cy="936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000" b="0" spc="60" dirty="0">
                <a:latin typeface="Calibri Light"/>
                <a:cs typeface="Calibri Light"/>
              </a:rPr>
              <a:t>A</a:t>
            </a:r>
            <a:r>
              <a:rPr sz="6000" b="0" spc="-50" dirty="0">
                <a:latin typeface="Calibri Light"/>
                <a:cs typeface="Calibri Light"/>
              </a:rPr>
              <a:t>n</a:t>
            </a:r>
            <a:r>
              <a:rPr sz="6000" b="0" dirty="0">
                <a:latin typeface="Calibri Light"/>
                <a:cs typeface="Calibri Light"/>
              </a:rPr>
              <a:t>s</a:t>
            </a:r>
            <a:r>
              <a:rPr sz="6000" b="0" spc="-140" dirty="0">
                <a:latin typeface="Calibri Light"/>
                <a:cs typeface="Calibri Light"/>
              </a:rPr>
              <a:t>w</a:t>
            </a:r>
            <a:r>
              <a:rPr sz="6000" b="0" spc="-45" dirty="0">
                <a:latin typeface="Calibri Light"/>
                <a:cs typeface="Calibri Light"/>
              </a:rPr>
              <a:t>e</a:t>
            </a:r>
            <a:r>
              <a:rPr sz="6000" b="0" spc="-195" dirty="0">
                <a:latin typeface="Calibri Light"/>
                <a:cs typeface="Calibri Light"/>
              </a:rPr>
              <a:t>r</a:t>
            </a:r>
            <a:r>
              <a:rPr sz="6000" b="0" dirty="0">
                <a:latin typeface="Calibri Light"/>
                <a:cs typeface="Calibri Light"/>
              </a:rPr>
              <a:t>s</a:t>
            </a:r>
            <a:endParaRPr sz="60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7" y="609282"/>
            <a:ext cx="2017395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0" spc="-15" dirty="0">
                <a:latin typeface="Calibri Light"/>
                <a:cs typeface="Calibri Light"/>
              </a:rPr>
              <a:t>Station</a:t>
            </a:r>
            <a:r>
              <a:rPr sz="4400" b="0" spc="-70" dirty="0">
                <a:latin typeface="Calibri Light"/>
                <a:cs typeface="Calibri Light"/>
              </a:rPr>
              <a:t> </a:t>
            </a:r>
            <a:r>
              <a:rPr sz="4400" b="0" spc="15" dirty="0">
                <a:latin typeface="Calibri Light"/>
                <a:cs typeface="Calibri Light"/>
              </a:rPr>
              <a:t>8</a:t>
            </a:r>
            <a:endParaRPr sz="4400">
              <a:latin typeface="Calibri Light"/>
              <a:cs typeface="Calibri Ligh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096000" y="1600203"/>
            <a:ext cx="4191000" cy="4962525"/>
            <a:chOff x="6096000" y="1600200"/>
            <a:chExt cx="4191000" cy="49625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6000" y="1600200"/>
              <a:ext cx="3857625" cy="28956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72200" y="4495800"/>
              <a:ext cx="4114800" cy="2066925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28807" y="1600205"/>
            <a:ext cx="4219575" cy="4867275"/>
          </a:xfrm>
          <a:prstGeom prst="rect">
            <a:avLst/>
          </a:prstGeom>
        </p:spPr>
      </p:pic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7575" y="1702288"/>
            <a:ext cx="9291320" cy="2623154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855"/>
              </a:spcBef>
              <a:buFont typeface="Arial"/>
              <a:buChar char="•"/>
              <a:tabLst>
                <a:tab pos="241935" algn="l"/>
              </a:tabLst>
            </a:pPr>
            <a:r>
              <a:rPr sz="2750" spc="-5" dirty="0">
                <a:latin typeface="Calibri"/>
                <a:cs typeface="Calibri"/>
              </a:rPr>
              <a:t>Partogram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??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spc="10" dirty="0">
                <a:solidFill>
                  <a:srgbClr val="00AF50"/>
                </a:solidFill>
                <a:latin typeface="Calibri"/>
                <a:cs typeface="Calibri"/>
              </a:rPr>
              <a:t>Primary</a:t>
            </a:r>
            <a:r>
              <a:rPr sz="2750" spc="6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-5" dirty="0">
                <a:solidFill>
                  <a:srgbClr val="00AF50"/>
                </a:solidFill>
                <a:latin typeface="Calibri"/>
                <a:cs typeface="Calibri"/>
              </a:rPr>
              <a:t>dysfunctional</a:t>
            </a:r>
            <a:r>
              <a:rPr sz="2750" spc="26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00AF50"/>
                </a:solidFill>
                <a:latin typeface="Calibri"/>
                <a:cs typeface="Calibri"/>
              </a:rPr>
              <a:t>labour</a:t>
            </a:r>
            <a:endParaRPr sz="275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41935" algn="l"/>
              </a:tabLst>
            </a:pPr>
            <a:r>
              <a:rPr sz="2750" spc="-5" dirty="0">
                <a:latin typeface="Calibri"/>
                <a:cs typeface="Calibri"/>
              </a:rPr>
              <a:t>Describe</a:t>
            </a:r>
            <a:r>
              <a:rPr sz="2750" spc="17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CTG</a:t>
            </a:r>
            <a:r>
              <a:rPr sz="2750" spc="30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with</a:t>
            </a:r>
            <a:r>
              <a:rPr sz="2750" spc="17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explanation</a:t>
            </a:r>
            <a:r>
              <a:rPr sz="2750" spc="25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??</a:t>
            </a:r>
            <a:r>
              <a:rPr sz="2750" spc="40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Write</a:t>
            </a:r>
            <a:r>
              <a:rPr sz="2750" spc="10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the</a:t>
            </a:r>
            <a:r>
              <a:rPr sz="2750" spc="100" dirty="0">
                <a:latin typeface="Calibri"/>
                <a:cs typeface="Calibri"/>
              </a:rPr>
              <a:t> </a:t>
            </a:r>
            <a:r>
              <a:rPr sz="2750" spc="20" dirty="0">
                <a:latin typeface="Calibri"/>
                <a:cs typeface="Calibri"/>
              </a:rPr>
              <a:t>normal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description</a:t>
            </a:r>
            <a:endParaRPr sz="275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41935" algn="l"/>
                <a:tab pos="4568825" algn="l"/>
              </a:tabLst>
            </a:pPr>
            <a:r>
              <a:rPr sz="2750" spc="-35" dirty="0">
                <a:latin typeface="Calibri"/>
                <a:cs typeface="Calibri"/>
              </a:rPr>
              <a:t>Any</a:t>
            </a:r>
            <a:r>
              <a:rPr sz="2750" spc="14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stage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according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to</a:t>
            </a:r>
            <a:r>
              <a:rPr sz="2750" spc="14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pic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??	</a:t>
            </a:r>
            <a:r>
              <a:rPr sz="2750" spc="-5" dirty="0">
                <a:solidFill>
                  <a:srgbClr val="00AF50"/>
                </a:solidFill>
                <a:latin typeface="Calibri"/>
                <a:cs typeface="Calibri"/>
              </a:rPr>
              <a:t>Extention</a:t>
            </a:r>
            <a:r>
              <a:rPr sz="2750" spc="15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5" dirty="0">
                <a:solidFill>
                  <a:srgbClr val="00AF50"/>
                </a:solidFill>
                <a:latin typeface="Calibri"/>
                <a:cs typeface="Calibri"/>
              </a:rPr>
              <a:t>,</a:t>
            </a:r>
            <a:r>
              <a:rPr sz="2750" spc="2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5" dirty="0">
                <a:solidFill>
                  <a:srgbClr val="00AF50"/>
                </a:solidFill>
                <a:latin typeface="Calibri"/>
                <a:cs typeface="Calibri"/>
              </a:rPr>
              <a:t>Second</a:t>
            </a:r>
            <a:r>
              <a:rPr sz="2750" spc="8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00AF50"/>
                </a:solidFill>
                <a:latin typeface="Calibri"/>
                <a:cs typeface="Calibri"/>
              </a:rPr>
              <a:t>stage</a:t>
            </a:r>
            <a:endParaRPr sz="275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80"/>
              </a:spcBef>
              <a:buFont typeface="Arial"/>
              <a:buChar char="•"/>
              <a:tabLst>
                <a:tab pos="241935" algn="l"/>
              </a:tabLst>
            </a:pPr>
            <a:r>
              <a:rPr sz="2750" spc="-10" dirty="0">
                <a:latin typeface="Calibri"/>
                <a:cs typeface="Calibri"/>
              </a:rPr>
              <a:t>Question</a:t>
            </a:r>
            <a:r>
              <a:rPr sz="2750" spc="17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about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muscle</a:t>
            </a:r>
            <a:r>
              <a:rPr sz="2750" spc="17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contraction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in</a:t>
            </a:r>
            <a:r>
              <a:rPr sz="2750" spc="1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partogam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??</a:t>
            </a:r>
            <a:endParaRPr sz="275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41935" algn="l"/>
              </a:tabLst>
            </a:pPr>
            <a:r>
              <a:rPr sz="2750" spc="5" dirty="0">
                <a:latin typeface="Calibri"/>
                <a:cs typeface="Calibri"/>
              </a:rPr>
              <a:t>Management</a:t>
            </a:r>
            <a:r>
              <a:rPr sz="2750" spc="15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??</a:t>
            </a:r>
            <a:r>
              <a:rPr sz="2750" spc="40" dirty="0">
                <a:latin typeface="Calibri"/>
                <a:cs typeface="Calibri"/>
              </a:rPr>
              <a:t> </a:t>
            </a:r>
            <a:r>
              <a:rPr sz="2750" spc="10" dirty="0">
                <a:solidFill>
                  <a:srgbClr val="00AF50"/>
                </a:solidFill>
                <a:latin typeface="Calibri"/>
                <a:cs typeface="Calibri"/>
              </a:rPr>
              <a:t>Oxytocin</a:t>
            </a:r>
            <a:r>
              <a:rPr sz="2750" spc="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20" dirty="0">
                <a:latin typeface="Calibri"/>
                <a:cs typeface="Calibri"/>
              </a:rPr>
              <a:t>…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7582" y="1794260"/>
            <a:ext cx="6470015" cy="43986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30"/>
              </a:spcBef>
              <a:buFont typeface="Arial"/>
              <a:buChar char="•"/>
              <a:tabLst>
                <a:tab pos="241935" algn="l"/>
              </a:tabLst>
            </a:pPr>
            <a:r>
              <a:rPr sz="2750" spc="-10" dirty="0">
                <a:latin typeface="Calibri"/>
                <a:cs typeface="Calibri"/>
              </a:rPr>
              <a:t>Instrument</a:t>
            </a:r>
            <a:r>
              <a:rPr sz="2750" spc="24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station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from</a:t>
            </a:r>
            <a:r>
              <a:rPr sz="275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the</a:t>
            </a:r>
            <a:r>
              <a:rPr sz="2750" spc="16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instrument</a:t>
            </a:r>
            <a:r>
              <a:rPr sz="2750" spc="245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file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44215" y="2488946"/>
            <a:ext cx="5712460" cy="93743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000" b="0" spc="-35" dirty="0">
                <a:latin typeface="Calibri Light"/>
                <a:cs typeface="Calibri Light"/>
              </a:rPr>
              <a:t>OB.GYN</a:t>
            </a:r>
            <a:r>
              <a:rPr sz="6000" b="0" spc="-30" dirty="0">
                <a:latin typeface="Calibri Light"/>
                <a:cs typeface="Calibri Light"/>
              </a:rPr>
              <a:t> </a:t>
            </a:r>
            <a:r>
              <a:rPr sz="6000" b="0" dirty="0">
                <a:latin typeface="Calibri Light"/>
                <a:cs typeface="Calibri Light"/>
              </a:rPr>
              <a:t>mini</a:t>
            </a:r>
            <a:r>
              <a:rPr sz="6000" b="0" spc="-90" dirty="0">
                <a:latin typeface="Calibri Light"/>
                <a:cs typeface="Calibri Light"/>
              </a:rPr>
              <a:t> </a:t>
            </a:r>
            <a:r>
              <a:rPr sz="6000" b="0" spc="-15" dirty="0">
                <a:latin typeface="Calibri Light"/>
                <a:cs typeface="Calibri Light"/>
              </a:rPr>
              <a:t>OSCE</a:t>
            </a:r>
            <a:endParaRPr sz="60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92653" y="3491293"/>
            <a:ext cx="2418715" cy="2783454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R="2540" algn="ctr">
              <a:lnSpc>
                <a:spcPct val="100000"/>
              </a:lnSpc>
              <a:spcBef>
                <a:spcPts val="825"/>
              </a:spcBef>
            </a:pPr>
            <a:r>
              <a:rPr sz="2400" spc="-20" dirty="0">
                <a:latin typeface="Calibri"/>
                <a:cs typeface="Calibri"/>
              </a:rPr>
              <a:t>2020/2021</a:t>
            </a:r>
            <a:endParaRPr sz="2400">
              <a:latin typeface="Calibri"/>
              <a:cs typeface="Calibri"/>
            </a:endParaRPr>
          </a:p>
          <a:p>
            <a:pPr marL="374650" marR="383540" indent="8255" algn="ctr">
              <a:lnSpc>
                <a:spcPct val="125200"/>
              </a:lnSpc>
            </a:pPr>
            <a:r>
              <a:rPr sz="2400" spc="-20" dirty="0">
                <a:latin typeface="Calibri"/>
                <a:cs typeface="Calibri"/>
              </a:rPr>
              <a:t>Group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4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Prepared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by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 marL="12700" marR="5080" algn="ctr">
              <a:lnSpc>
                <a:spcPct val="125200"/>
              </a:lnSpc>
            </a:pPr>
            <a:r>
              <a:rPr sz="2400" spc="-10" dirty="0">
                <a:latin typeface="Calibri"/>
                <a:cs typeface="Calibri"/>
              </a:rPr>
              <a:t>Abdelrahman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bdeir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Mohammad </a:t>
            </a:r>
            <a:r>
              <a:rPr sz="2400" spc="-30" dirty="0">
                <a:latin typeface="Calibri"/>
                <a:cs typeface="Calibri"/>
              </a:rPr>
              <a:t>rabai 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Lina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alhawadi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46" y="217746"/>
            <a:ext cx="1339215" cy="43922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spc="5" dirty="0">
                <a:latin typeface="Calibri"/>
                <a:cs typeface="Calibri"/>
              </a:rPr>
              <a:t>Station</a:t>
            </a:r>
            <a:r>
              <a:rPr sz="2750" spc="-20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1</a:t>
            </a:r>
            <a:endParaRPr sz="275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2425" y="2124075"/>
            <a:ext cx="4057651" cy="20574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80345" y="759527"/>
            <a:ext cx="10826751" cy="5675143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508634" indent="-372110">
              <a:lnSpc>
                <a:spcPct val="100000"/>
              </a:lnSpc>
              <a:spcBef>
                <a:spcPts val="850"/>
              </a:spcBef>
              <a:buAutoNum type="arabicParenR"/>
              <a:tabLst>
                <a:tab pos="509270" algn="l"/>
              </a:tabLst>
            </a:pPr>
            <a:r>
              <a:rPr sz="2750" spc="-5" dirty="0">
                <a:latin typeface="Calibri"/>
                <a:cs typeface="Calibri"/>
              </a:rPr>
              <a:t>what's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this</a:t>
            </a:r>
            <a:r>
              <a:rPr sz="2750" spc="15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instrument?</a:t>
            </a:r>
            <a:r>
              <a:rPr sz="2750" spc="300" dirty="0">
                <a:latin typeface="Calibri"/>
                <a:cs typeface="Calibri"/>
              </a:rPr>
              <a:t> </a:t>
            </a:r>
            <a:r>
              <a:rPr sz="2750" spc="-5" dirty="0">
                <a:solidFill>
                  <a:srgbClr val="00AF50"/>
                </a:solidFill>
                <a:latin typeface="Calibri"/>
                <a:cs typeface="Calibri"/>
              </a:rPr>
              <a:t>Amnio</a:t>
            </a:r>
            <a:r>
              <a:rPr sz="2750" spc="15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20" dirty="0">
                <a:solidFill>
                  <a:srgbClr val="00AF50"/>
                </a:solidFill>
                <a:latin typeface="Calibri"/>
                <a:cs typeface="Calibri"/>
              </a:rPr>
              <a:t>hook</a:t>
            </a:r>
            <a:endParaRPr sz="2750">
              <a:latin typeface="Calibri"/>
              <a:cs typeface="Calibri"/>
            </a:endParaRPr>
          </a:p>
          <a:p>
            <a:pPr marL="425450" indent="-288925">
              <a:lnSpc>
                <a:spcPct val="100000"/>
              </a:lnSpc>
              <a:spcBef>
                <a:spcPts val="755"/>
              </a:spcBef>
              <a:buAutoNum type="arabicParenR"/>
              <a:tabLst>
                <a:tab pos="426084" algn="l"/>
              </a:tabLst>
            </a:pPr>
            <a:r>
              <a:rPr sz="2750" spc="15" dirty="0">
                <a:latin typeface="Calibri"/>
                <a:cs typeface="Calibri"/>
              </a:rPr>
              <a:t>name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spc="25" dirty="0">
                <a:latin typeface="Calibri"/>
                <a:cs typeface="Calibri"/>
              </a:rPr>
              <a:t>of</a:t>
            </a:r>
            <a:r>
              <a:rPr sz="2750" spc="-3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procedure?</a:t>
            </a:r>
            <a:r>
              <a:rPr sz="2750" spc="185" dirty="0">
                <a:latin typeface="Calibri"/>
                <a:cs typeface="Calibri"/>
              </a:rPr>
              <a:t> </a:t>
            </a:r>
            <a:r>
              <a:rPr sz="2750" spc="-20" dirty="0">
                <a:solidFill>
                  <a:srgbClr val="00AF50"/>
                </a:solidFill>
                <a:latin typeface="Calibri"/>
                <a:cs typeface="Calibri"/>
              </a:rPr>
              <a:t>Amniotomy,</a:t>
            </a:r>
            <a:r>
              <a:rPr sz="2750" spc="18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-5" dirty="0">
                <a:solidFill>
                  <a:srgbClr val="00AF50"/>
                </a:solidFill>
                <a:latin typeface="Calibri"/>
                <a:cs typeface="Calibri"/>
              </a:rPr>
              <a:t>artificial</a:t>
            </a:r>
            <a:r>
              <a:rPr sz="2750" spc="16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00AF50"/>
                </a:solidFill>
                <a:latin typeface="Calibri"/>
                <a:cs typeface="Calibri"/>
              </a:rPr>
              <a:t>rupture</a:t>
            </a:r>
            <a:r>
              <a:rPr sz="2750" spc="10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25" dirty="0">
                <a:solidFill>
                  <a:srgbClr val="00AF50"/>
                </a:solidFill>
                <a:latin typeface="Calibri"/>
                <a:cs typeface="Calibri"/>
              </a:rPr>
              <a:t>of</a:t>
            </a:r>
            <a:r>
              <a:rPr sz="2750" spc="3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00AF50"/>
                </a:solidFill>
                <a:latin typeface="Calibri"/>
                <a:cs typeface="Calibri"/>
              </a:rPr>
              <a:t>membrane</a:t>
            </a:r>
            <a:endParaRPr sz="2750">
              <a:latin typeface="Calibri"/>
              <a:cs typeface="Calibri"/>
            </a:endParaRPr>
          </a:p>
          <a:p>
            <a:pPr marL="137160" marR="5719445">
              <a:lnSpc>
                <a:spcPct val="121700"/>
              </a:lnSpc>
              <a:spcBef>
                <a:spcPts val="35"/>
              </a:spcBef>
              <a:buAutoNum type="arabicParenR"/>
              <a:tabLst>
                <a:tab pos="509270" algn="l"/>
              </a:tabLst>
            </a:pPr>
            <a:r>
              <a:rPr sz="2750" spc="15" dirty="0">
                <a:latin typeface="Calibri"/>
                <a:cs typeface="Calibri"/>
              </a:rPr>
              <a:t>4</a:t>
            </a:r>
            <a:r>
              <a:rPr sz="2750" spc="-2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advantages</a:t>
            </a:r>
            <a:r>
              <a:rPr sz="2750" spc="155" dirty="0">
                <a:latin typeface="Calibri"/>
                <a:cs typeface="Calibri"/>
              </a:rPr>
              <a:t> </a:t>
            </a:r>
            <a:r>
              <a:rPr sz="2750" spc="25" dirty="0">
                <a:latin typeface="Calibri"/>
                <a:cs typeface="Calibri"/>
              </a:rPr>
              <a:t>of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this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procedure? </a:t>
            </a:r>
            <a:r>
              <a:rPr sz="2750" spc="-610" dirty="0"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00AF50"/>
                </a:solidFill>
                <a:latin typeface="Calibri"/>
                <a:cs typeface="Calibri"/>
              </a:rPr>
              <a:t>Enhance</a:t>
            </a:r>
            <a:r>
              <a:rPr sz="2750" spc="16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-15" dirty="0">
                <a:solidFill>
                  <a:srgbClr val="00AF50"/>
                </a:solidFill>
                <a:latin typeface="Calibri"/>
                <a:cs typeface="Calibri"/>
              </a:rPr>
              <a:t>uterine</a:t>
            </a:r>
            <a:r>
              <a:rPr sz="2750" spc="16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00AF50"/>
                </a:solidFill>
                <a:latin typeface="Calibri"/>
                <a:cs typeface="Calibri"/>
              </a:rPr>
              <a:t>contraction </a:t>
            </a:r>
            <a:r>
              <a:rPr sz="2750" spc="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00AF50"/>
                </a:solidFill>
                <a:latin typeface="Calibri"/>
                <a:cs typeface="Calibri"/>
              </a:rPr>
              <a:t>Shorten</a:t>
            </a:r>
            <a:r>
              <a:rPr sz="2750" spc="8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5" dirty="0">
                <a:solidFill>
                  <a:srgbClr val="00AF50"/>
                </a:solidFill>
                <a:latin typeface="Calibri"/>
                <a:cs typeface="Calibri"/>
              </a:rPr>
              <a:t>active</a:t>
            </a:r>
            <a:r>
              <a:rPr sz="2750" spc="1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-5" dirty="0">
                <a:solidFill>
                  <a:srgbClr val="00AF50"/>
                </a:solidFill>
                <a:latin typeface="Calibri"/>
                <a:cs typeface="Calibri"/>
              </a:rPr>
              <a:t>phase</a:t>
            </a:r>
            <a:r>
              <a:rPr sz="2750" spc="16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25" dirty="0">
                <a:solidFill>
                  <a:srgbClr val="00AF50"/>
                </a:solidFill>
                <a:latin typeface="Calibri"/>
                <a:cs typeface="Calibri"/>
              </a:rPr>
              <a:t>of </a:t>
            </a:r>
            <a:r>
              <a:rPr sz="2750" spc="-30" dirty="0">
                <a:solidFill>
                  <a:srgbClr val="00AF50"/>
                </a:solidFill>
                <a:latin typeface="Calibri"/>
                <a:cs typeface="Calibri"/>
              </a:rPr>
              <a:t>first</a:t>
            </a:r>
            <a:r>
              <a:rPr sz="2750" spc="9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00AF50"/>
                </a:solidFill>
                <a:latin typeface="Calibri"/>
                <a:cs typeface="Calibri"/>
              </a:rPr>
              <a:t>stage</a:t>
            </a:r>
            <a:endParaRPr sz="2750">
              <a:latin typeface="Calibri"/>
              <a:cs typeface="Calibri"/>
            </a:endParaRPr>
          </a:p>
          <a:p>
            <a:pPr marL="137160" marR="4975225">
              <a:lnSpc>
                <a:spcPct val="120600"/>
              </a:lnSpc>
              <a:spcBef>
                <a:spcPts val="80"/>
              </a:spcBef>
            </a:pPr>
            <a:r>
              <a:rPr sz="2750" spc="-20" dirty="0">
                <a:solidFill>
                  <a:srgbClr val="00AF50"/>
                </a:solidFill>
                <a:latin typeface="Calibri"/>
                <a:cs typeface="Calibri"/>
              </a:rPr>
              <a:t>Assess</a:t>
            </a:r>
            <a:r>
              <a:rPr sz="2750" spc="229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-25" dirty="0">
                <a:solidFill>
                  <a:srgbClr val="00AF50"/>
                </a:solidFill>
                <a:latin typeface="Calibri"/>
                <a:cs typeface="Calibri"/>
              </a:rPr>
              <a:t>fetal</a:t>
            </a:r>
            <a:r>
              <a:rPr sz="2750" spc="8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-20" dirty="0">
                <a:solidFill>
                  <a:srgbClr val="00AF50"/>
                </a:solidFill>
                <a:latin typeface="Calibri"/>
                <a:cs typeface="Calibri"/>
              </a:rPr>
              <a:t>well</a:t>
            </a:r>
            <a:r>
              <a:rPr sz="2750" spc="8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-20" dirty="0">
                <a:solidFill>
                  <a:srgbClr val="00AF50"/>
                </a:solidFill>
                <a:latin typeface="Calibri"/>
                <a:cs typeface="Calibri"/>
              </a:rPr>
              <a:t>being</a:t>
            </a:r>
            <a:r>
              <a:rPr sz="2750" spc="23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-5" dirty="0">
                <a:solidFill>
                  <a:srgbClr val="00AF50"/>
                </a:solidFill>
                <a:latin typeface="Calibri"/>
                <a:cs typeface="Calibri"/>
              </a:rPr>
              <a:t>from</a:t>
            </a:r>
            <a:r>
              <a:rPr sz="2750" spc="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00AF50"/>
                </a:solidFill>
                <a:latin typeface="Calibri"/>
                <a:cs typeface="Calibri"/>
              </a:rPr>
              <a:t>liquor</a:t>
            </a:r>
            <a:r>
              <a:rPr sz="2750" spc="20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00AF50"/>
                </a:solidFill>
                <a:latin typeface="Calibri"/>
                <a:cs typeface="Calibri"/>
              </a:rPr>
              <a:t>state </a:t>
            </a:r>
            <a:r>
              <a:rPr sz="2750" spc="-60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-105" dirty="0">
                <a:solidFill>
                  <a:srgbClr val="00AF50"/>
                </a:solidFill>
                <a:latin typeface="Calibri"/>
                <a:cs typeface="Calibri"/>
              </a:rPr>
              <a:t>To</a:t>
            </a:r>
            <a:r>
              <a:rPr sz="2750" spc="5" dirty="0">
                <a:solidFill>
                  <a:srgbClr val="00AF50"/>
                </a:solidFill>
                <a:latin typeface="Calibri"/>
                <a:cs typeface="Calibri"/>
              </a:rPr>
              <a:t> check</a:t>
            </a:r>
            <a:r>
              <a:rPr sz="2750" spc="5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-15" dirty="0">
                <a:solidFill>
                  <a:srgbClr val="00AF50"/>
                </a:solidFill>
                <a:latin typeface="Calibri"/>
                <a:cs typeface="Calibri"/>
              </a:rPr>
              <a:t>if</a:t>
            </a:r>
            <a:r>
              <a:rPr sz="2750" spc="9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-15" dirty="0">
                <a:solidFill>
                  <a:srgbClr val="00AF50"/>
                </a:solidFill>
                <a:latin typeface="Calibri"/>
                <a:cs typeface="Calibri"/>
              </a:rPr>
              <a:t>there's</a:t>
            </a:r>
            <a:r>
              <a:rPr sz="2750" spc="16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5" dirty="0">
                <a:solidFill>
                  <a:srgbClr val="00AF50"/>
                </a:solidFill>
                <a:latin typeface="Calibri"/>
                <a:cs typeface="Calibri"/>
              </a:rPr>
              <a:t>cord</a:t>
            </a:r>
            <a:r>
              <a:rPr sz="2750" spc="1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00AF50"/>
                </a:solidFill>
                <a:latin typeface="Calibri"/>
                <a:cs typeface="Calibri"/>
              </a:rPr>
              <a:t>prolapse</a:t>
            </a:r>
            <a:endParaRPr sz="2750">
              <a:latin typeface="Calibri"/>
              <a:cs typeface="Calibri"/>
            </a:endParaRPr>
          </a:p>
          <a:p>
            <a:pPr marL="12700" marR="5080">
              <a:lnSpc>
                <a:spcPts val="3080"/>
              </a:lnSpc>
              <a:spcBef>
                <a:spcPts val="385"/>
              </a:spcBef>
              <a:buAutoNum type="arabicParenR" startAt="4"/>
              <a:tabLst>
                <a:tab pos="301625" algn="l"/>
                <a:tab pos="8353425" algn="l"/>
              </a:tabLst>
            </a:pPr>
            <a:r>
              <a:rPr sz="2750" spc="-15" dirty="0">
                <a:latin typeface="Calibri"/>
                <a:cs typeface="Calibri"/>
              </a:rPr>
              <a:t>if</a:t>
            </a:r>
            <a:r>
              <a:rPr sz="2750" spc="11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pt.</a:t>
            </a:r>
            <a:r>
              <a:rPr sz="2750" spc="10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pregnant</a:t>
            </a:r>
            <a:r>
              <a:rPr sz="2750" spc="185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with</a:t>
            </a:r>
            <a:r>
              <a:rPr sz="2750" spc="135" dirty="0">
                <a:latin typeface="Calibri"/>
                <a:cs typeface="Calibri"/>
              </a:rPr>
              <a:t> </a:t>
            </a:r>
            <a:r>
              <a:rPr sz="2750" spc="25" dirty="0">
                <a:latin typeface="Calibri"/>
                <a:cs typeface="Calibri"/>
              </a:rPr>
              <a:t>24w</a:t>
            </a:r>
            <a:r>
              <a:rPr sz="2750" spc="10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,</a:t>
            </a:r>
            <a:r>
              <a:rPr sz="2750" spc="-30" dirty="0">
                <a:latin typeface="Calibri"/>
                <a:cs typeface="Calibri"/>
              </a:rPr>
              <a:t> </a:t>
            </a:r>
            <a:r>
              <a:rPr sz="2750" spc="-35" dirty="0">
                <a:latin typeface="Calibri"/>
                <a:cs typeface="Calibri"/>
              </a:rPr>
              <a:t>length</a:t>
            </a:r>
            <a:r>
              <a:rPr sz="2750" spc="330" dirty="0">
                <a:latin typeface="Calibri"/>
                <a:cs typeface="Calibri"/>
              </a:rPr>
              <a:t> </a:t>
            </a:r>
            <a:r>
              <a:rPr sz="2750" spc="25" dirty="0">
                <a:latin typeface="Calibri"/>
                <a:cs typeface="Calibri"/>
              </a:rPr>
              <a:t>of</a:t>
            </a:r>
            <a:r>
              <a:rPr sz="2750" spc="-3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fundal</a:t>
            </a:r>
            <a:r>
              <a:rPr sz="2750" spc="170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pubic</a:t>
            </a:r>
            <a:r>
              <a:rPr sz="2750" spc="235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height	</a:t>
            </a:r>
            <a:r>
              <a:rPr sz="2750" spc="25" dirty="0">
                <a:latin typeface="Calibri"/>
                <a:cs typeface="Calibri"/>
              </a:rPr>
              <a:t>29cm,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what's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the </a:t>
            </a:r>
            <a:r>
              <a:rPr sz="2750" spc="-60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sequence</a:t>
            </a:r>
            <a:r>
              <a:rPr sz="2750" spc="24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if</a:t>
            </a:r>
            <a:r>
              <a:rPr sz="2750" spc="10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this</a:t>
            </a:r>
            <a:r>
              <a:rPr sz="2750" spc="17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procedure</a:t>
            </a:r>
            <a:r>
              <a:rPr sz="2750" spc="180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make</a:t>
            </a:r>
            <a:r>
              <a:rPr sz="2750" spc="-5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to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she?(</a:t>
            </a:r>
            <a:r>
              <a:rPr sz="2750" spc="18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polyhydramnios)</a:t>
            </a:r>
            <a:endParaRPr sz="2750">
              <a:latin typeface="Calibri"/>
              <a:cs typeface="Calibri"/>
            </a:endParaRPr>
          </a:p>
          <a:p>
            <a:pPr marL="784860" lvl="1" indent="-314325">
              <a:lnSpc>
                <a:spcPct val="100000"/>
              </a:lnSpc>
              <a:spcBef>
                <a:spcPts val="140"/>
              </a:spcBef>
              <a:buAutoNum type="arabicPlain"/>
              <a:tabLst>
                <a:tab pos="784860" algn="l"/>
              </a:tabLst>
            </a:pPr>
            <a:r>
              <a:rPr sz="2400" spc="-5" dirty="0">
                <a:solidFill>
                  <a:srgbClr val="00AF50"/>
                </a:solidFill>
                <a:latin typeface="Calibri"/>
                <a:cs typeface="Calibri"/>
              </a:rPr>
              <a:t>abruptio</a:t>
            </a:r>
            <a:r>
              <a:rPr sz="2400" spc="-3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placenta</a:t>
            </a:r>
            <a:endParaRPr sz="2400">
              <a:latin typeface="Calibri"/>
              <a:cs typeface="Calibri"/>
            </a:endParaRPr>
          </a:p>
          <a:p>
            <a:pPr marL="784860" lvl="1" indent="-314325">
              <a:lnSpc>
                <a:spcPct val="100000"/>
              </a:lnSpc>
              <a:spcBef>
                <a:spcPts val="275"/>
              </a:spcBef>
              <a:buAutoNum type="arabicPlain"/>
              <a:tabLst>
                <a:tab pos="784860" algn="l"/>
              </a:tabLst>
            </a:pPr>
            <a:r>
              <a:rPr sz="2400" spc="5" dirty="0">
                <a:solidFill>
                  <a:srgbClr val="00AF50"/>
                </a:solidFill>
                <a:latin typeface="Calibri"/>
                <a:cs typeface="Calibri"/>
              </a:rPr>
              <a:t>cord</a:t>
            </a:r>
            <a:r>
              <a:rPr sz="2400" spc="-114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AF50"/>
                </a:solidFill>
                <a:latin typeface="Calibri"/>
                <a:cs typeface="Calibri"/>
              </a:rPr>
              <a:t>prolapse</a:t>
            </a:r>
            <a:endParaRPr sz="2400">
              <a:latin typeface="Calibri"/>
              <a:cs typeface="Calibri"/>
            </a:endParaRPr>
          </a:p>
          <a:p>
            <a:pPr marL="784860" lvl="1" indent="-314325">
              <a:lnSpc>
                <a:spcPct val="100000"/>
              </a:lnSpc>
              <a:spcBef>
                <a:spcPts val="195"/>
              </a:spcBef>
              <a:buAutoNum type="arabicPlain"/>
              <a:tabLst>
                <a:tab pos="784860" algn="l"/>
              </a:tabLst>
            </a:pPr>
            <a:r>
              <a:rPr sz="2400" spc="-15" dirty="0">
                <a:solidFill>
                  <a:srgbClr val="00AF50"/>
                </a:solidFill>
                <a:latin typeface="Calibri"/>
                <a:cs typeface="Calibri"/>
              </a:rPr>
              <a:t>fetal</a:t>
            </a:r>
            <a:r>
              <a:rPr sz="2400" spc="-6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AF50"/>
                </a:solidFill>
                <a:latin typeface="Calibri"/>
                <a:cs typeface="Calibri"/>
              </a:rPr>
              <a:t>bradycardia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3377" y="1101221"/>
            <a:ext cx="10270491" cy="4045337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44"/>
              </a:spcBef>
              <a:buFont typeface="Arial"/>
              <a:buChar char="•"/>
              <a:tabLst>
                <a:tab pos="241300" algn="l"/>
              </a:tabLst>
            </a:pPr>
            <a:r>
              <a:rPr sz="2750" spc="30" dirty="0">
                <a:latin typeface="Calibri"/>
                <a:cs typeface="Calibri"/>
              </a:rPr>
              <a:t>Name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spc="25" dirty="0">
                <a:latin typeface="Calibri"/>
                <a:cs typeface="Calibri"/>
              </a:rPr>
              <a:t>of</a:t>
            </a:r>
            <a:r>
              <a:rPr sz="2750" spc="-5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the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Method</a:t>
            </a:r>
            <a:r>
              <a:rPr sz="2750" spc="15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:</a:t>
            </a:r>
            <a:r>
              <a:rPr sz="2750" spc="-30" dirty="0">
                <a:latin typeface="Calibri"/>
                <a:cs typeface="Calibri"/>
              </a:rPr>
              <a:t> </a:t>
            </a:r>
            <a:r>
              <a:rPr sz="2750" spc="5" dirty="0">
                <a:solidFill>
                  <a:srgbClr val="00AF50"/>
                </a:solidFill>
                <a:latin typeface="Calibri"/>
                <a:cs typeface="Calibri"/>
              </a:rPr>
              <a:t>implanon</a:t>
            </a:r>
            <a:endParaRPr sz="27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41300" algn="l"/>
                <a:tab pos="2757805" algn="l"/>
              </a:tabLst>
            </a:pPr>
            <a:r>
              <a:rPr sz="2750" dirty="0">
                <a:latin typeface="Calibri"/>
                <a:cs typeface="Calibri"/>
              </a:rPr>
              <a:t>Active</a:t>
            </a:r>
            <a:r>
              <a:rPr sz="2750" spc="10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gradient</a:t>
            </a:r>
            <a:r>
              <a:rPr sz="2750" spc="254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:	</a:t>
            </a:r>
            <a:r>
              <a:rPr sz="2750" spc="-10" dirty="0">
                <a:solidFill>
                  <a:srgbClr val="00AF50"/>
                </a:solidFill>
                <a:latin typeface="Calibri"/>
                <a:cs typeface="Calibri"/>
              </a:rPr>
              <a:t>etonogestrel</a:t>
            </a:r>
            <a:endParaRPr sz="27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241300" algn="l"/>
              </a:tabLst>
            </a:pPr>
            <a:r>
              <a:rPr sz="2750" dirty="0">
                <a:latin typeface="Calibri"/>
                <a:cs typeface="Calibri"/>
              </a:rPr>
              <a:t>Mechanism</a:t>
            </a:r>
            <a:r>
              <a:rPr sz="2750" spc="229" dirty="0">
                <a:latin typeface="Calibri"/>
                <a:cs typeface="Calibri"/>
              </a:rPr>
              <a:t> </a:t>
            </a:r>
            <a:r>
              <a:rPr sz="2750" spc="25" dirty="0">
                <a:latin typeface="Calibri"/>
                <a:cs typeface="Calibri"/>
              </a:rPr>
              <a:t>of</a:t>
            </a:r>
            <a:r>
              <a:rPr sz="2750" spc="-40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action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:</a:t>
            </a:r>
            <a:r>
              <a:rPr sz="2750" spc="-25" dirty="0">
                <a:latin typeface="Calibri"/>
                <a:cs typeface="Calibri"/>
              </a:rPr>
              <a:t> </a:t>
            </a:r>
            <a:r>
              <a:rPr sz="2750" spc="-20" dirty="0">
                <a:solidFill>
                  <a:srgbClr val="00AF50"/>
                </a:solidFill>
                <a:latin typeface="Calibri"/>
                <a:cs typeface="Calibri"/>
              </a:rPr>
              <a:t>Inhibits</a:t>
            </a:r>
            <a:r>
              <a:rPr sz="2750" spc="31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5" dirty="0">
                <a:solidFill>
                  <a:srgbClr val="00AF50"/>
                </a:solidFill>
                <a:latin typeface="Calibri"/>
                <a:cs typeface="Calibri"/>
              </a:rPr>
              <a:t>Ovulation</a:t>
            </a:r>
            <a:endParaRPr sz="27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80"/>
              </a:spcBef>
              <a:buFont typeface="Arial"/>
              <a:buChar char="•"/>
              <a:tabLst>
                <a:tab pos="241300" algn="l"/>
              </a:tabLst>
            </a:pPr>
            <a:r>
              <a:rPr sz="2750" spc="10" dirty="0">
                <a:latin typeface="Calibri"/>
                <a:cs typeface="Calibri"/>
              </a:rPr>
              <a:t>Complication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:</a:t>
            </a:r>
            <a:r>
              <a:rPr sz="2750" spc="-15" dirty="0">
                <a:latin typeface="Calibri"/>
                <a:cs typeface="Calibri"/>
              </a:rPr>
              <a:t> </a:t>
            </a:r>
            <a:r>
              <a:rPr sz="2750" spc="-25" dirty="0">
                <a:solidFill>
                  <a:srgbClr val="00AF50"/>
                </a:solidFill>
                <a:latin typeface="Calibri"/>
                <a:cs typeface="Calibri"/>
              </a:rPr>
              <a:t>Weight</a:t>
            </a:r>
            <a:r>
              <a:rPr sz="2750" spc="17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-25" dirty="0">
                <a:solidFill>
                  <a:srgbClr val="00AF50"/>
                </a:solidFill>
                <a:latin typeface="Calibri"/>
                <a:cs typeface="Calibri"/>
              </a:rPr>
              <a:t>gain,</a:t>
            </a:r>
            <a:r>
              <a:rPr sz="2750" spc="18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-5" dirty="0">
                <a:solidFill>
                  <a:srgbClr val="00AF50"/>
                </a:solidFill>
                <a:latin typeface="Calibri"/>
                <a:cs typeface="Calibri"/>
              </a:rPr>
              <a:t>Acne,</a:t>
            </a:r>
            <a:r>
              <a:rPr sz="2750" spc="13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5" dirty="0">
                <a:solidFill>
                  <a:srgbClr val="00AF50"/>
                </a:solidFill>
                <a:latin typeface="Calibri"/>
                <a:cs typeface="Calibri"/>
              </a:rPr>
              <a:t>Amenorrhea,</a:t>
            </a:r>
            <a:r>
              <a:rPr sz="2750" spc="18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-15" dirty="0">
                <a:solidFill>
                  <a:srgbClr val="00AF50"/>
                </a:solidFill>
                <a:latin typeface="Calibri"/>
                <a:cs typeface="Calibri"/>
              </a:rPr>
              <a:t>Bleeding</a:t>
            </a:r>
            <a:r>
              <a:rPr sz="2750" spc="3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00AF50"/>
                </a:solidFill>
                <a:latin typeface="Calibri"/>
                <a:cs typeface="Calibri"/>
              </a:rPr>
              <a:t>irregularity</a:t>
            </a:r>
            <a:r>
              <a:rPr sz="2750" spc="22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5" dirty="0">
                <a:solidFill>
                  <a:srgbClr val="00AF50"/>
                </a:solidFill>
                <a:latin typeface="Calibri"/>
                <a:cs typeface="Calibri"/>
              </a:rPr>
              <a:t>.</a:t>
            </a:r>
            <a:endParaRPr sz="2750">
              <a:latin typeface="Calibri"/>
              <a:cs typeface="Calibri"/>
            </a:endParaRPr>
          </a:p>
          <a:p>
            <a:pPr marL="241300" marR="123189" indent="-228600">
              <a:lnSpc>
                <a:spcPts val="3000"/>
              </a:lnSpc>
              <a:spcBef>
                <a:spcPts val="1105"/>
              </a:spcBef>
              <a:buFont typeface="Arial"/>
              <a:buChar char="•"/>
              <a:tabLst>
                <a:tab pos="241300" algn="l"/>
              </a:tabLst>
            </a:pPr>
            <a:r>
              <a:rPr sz="2750" spc="-10" dirty="0">
                <a:latin typeface="Calibri"/>
                <a:cs typeface="Calibri"/>
              </a:rPr>
              <a:t>Site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spc="25" dirty="0">
                <a:latin typeface="Calibri"/>
                <a:cs typeface="Calibri"/>
              </a:rPr>
              <a:t>of</a:t>
            </a:r>
            <a:r>
              <a:rPr sz="2750" spc="-3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insertion</a:t>
            </a:r>
            <a:r>
              <a:rPr sz="2750" spc="220" dirty="0">
                <a:latin typeface="Calibri"/>
                <a:cs typeface="Calibri"/>
              </a:rPr>
              <a:t> </a:t>
            </a:r>
            <a:r>
              <a:rPr sz="2750" spc="5" dirty="0">
                <a:solidFill>
                  <a:srgbClr val="00AF50"/>
                </a:solidFill>
                <a:latin typeface="Calibri"/>
                <a:cs typeface="Calibri"/>
              </a:rPr>
              <a:t>:</a:t>
            </a:r>
            <a:r>
              <a:rPr sz="2750" spc="6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20" dirty="0">
                <a:solidFill>
                  <a:srgbClr val="00AF50"/>
                </a:solidFill>
                <a:latin typeface="Calibri"/>
                <a:cs typeface="Calibri"/>
              </a:rPr>
              <a:t>above</a:t>
            </a:r>
            <a:r>
              <a:rPr sz="2750" spc="-5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00AF50"/>
                </a:solidFill>
                <a:latin typeface="Calibri"/>
                <a:cs typeface="Calibri"/>
              </a:rPr>
              <a:t>the</a:t>
            </a:r>
            <a:r>
              <a:rPr sz="2750" spc="17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00AF50"/>
                </a:solidFill>
                <a:latin typeface="Calibri"/>
                <a:cs typeface="Calibri"/>
              </a:rPr>
              <a:t>medial</a:t>
            </a:r>
            <a:r>
              <a:rPr sz="2750" spc="9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-5" dirty="0">
                <a:solidFill>
                  <a:srgbClr val="00AF50"/>
                </a:solidFill>
                <a:latin typeface="Calibri"/>
                <a:cs typeface="Calibri"/>
              </a:rPr>
              <a:t>epicondyle</a:t>
            </a:r>
            <a:r>
              <a:rPr sz="2750" spc="17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25" dirty="0">
                <a:solidFill>
                  <a:srgbClr val="00AF50"/>
                </a:solidFill>
                <a:latin typeface="Calibri"/>
                <a:cs typeface="Calibri"/>
              </a:rPr>
              <a:t>of </a:t>
            </a:r>
            <a:r>
              <a:rPr sz="2750" spc="-10" dirty="0">
                <a:solidFill>
                  <a:srgbClr val="00AF50"/>
                </a:solidFill>
                <a:latin typeface="Calibri"/>
                <a:cs typeface="Calibri"/>
              </a:rPr>
              <a:t>the</a:t>
            </a:r>
            <a:r>
              <a:rPr sz="2750" spc="10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10" dirty="0">
                <a:solidFill>
                  <a:srgbClr val="00AF50"/>
                </a:solidFill>
                <a:latin typeface="Calibri"/>
                <a:cs typeface="Calibri"/>
              </a:rPr>
              <a:t>non</a:t>
            </a:r>
            <a:r>
              <a:rPr sz="2750" spc="9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-15" dirty="0">
                <a:solidFill>
                  <a:srgbClr val="00AF50"/>
                </a:solidFill>
                <a:latin typeface="Calibri"/>
                <a:cs typeface="Calibri"/>
              </a:rPr>
              <a:t>dependent </a:t>
            </a:r>
            <a:r>
              <a:rPr sz="2750" spc="-60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00AF50"/>
                </a:solidFill>
                <a:latin typeface="Calibri"/>
                <a:cs typeface="Calibri"/>
              </a:rPr>
              <a:t>hand</a:t>
            </a:r>
            <a:endParaRPr sz="27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241300" algn="l"/>
              </a:tabLst>
            </a:pPr>
            <a:r>
              <a:rPr sz="2750" spc="-5" dirty="0">
                <a:latin typeface="Calibri"/>
                <a:cs typeface="Calibri"/>
              </a:rPr>
              <a:t>Duration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spc="25" dirty="0">
                <a:latin typeface="Calibri"/>
                <a:cs typeface="Calibri"/>
              </a:rPr>
              <a:t>of </a:t>
            </a:r>
            <a:r>
              <a:rPr sz="2750" spc="5" dirty="0">
                <a:latin typeface="Calibri"/>
                <a:cs typeface="Calibri"/>
              </a:rPr>
              <a:t>action: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spc="15" dirty="0">
                <a:solidFill>
                  <a:srgbClr val="00AF50"/>
                </a:solidFill>
                <a:latin typeface="Calibri"/>
                <a:cs typeface="Calibri"/>
              </a:rPr>
              <a:t>3</a:t>
            </a:r>
            <a:r>
              <a:rPr sz="2750" spc="6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-5" dirty="0">
                <a:solidFill>
                  <a:srgbClr val="00AF50"/>
                </a:solidFill>
                <a:latin typeface="Calibri"/>
                <a:cs typeface="Calibri"/>
              </a:rPr>
              <a:t>years</a:t>
            </a:r>
            <a:endParaRPr sz="27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41300" algn="l"/>
              </a:tabLst>
            </a:pPr>
            <a:r>
              <a:rPr sz="2750" spc="-10" dirty="0">
                <a:latin typeface="Calibri"/>
                <a:cs typeface="Calibri"/>
              </a:rPr>
              <a:t>Pearl</a:t>
            </a:r>
            <a:r>
              <a:rPr sz="2750" spc="75" dirty="0">
                <a:latin typeface="Calibri"/>
                <a:cs typeface="Calibri"/>
              </a:rPr>
              <a:t> </a:t>
            </a:r>
            <a:r>
              <a:rPr sz="2750" spc="-30" dirty="0">
                <a:latin typeface="Calibri"/>
                <a:cs typeface="Calibri"/>
              </a:rPr>
              <a:t>index</a:t>
            </a:r>
            <a:r>
              <a:rPr sz="2750" spc="18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:</a:t>
            </a:r>
            <a:r>
              <a:rPr sz="2750" spc="30" dirty="0"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00AF50"/>
                </a:solidFill>
                <a:latin typeface="Calibri"/>
                <a:cs typeface="Calibri"/>
              </a:rPr>
              <a:t>is&lt;0.05%</a:t>
            </a:r>
            <a:endParaRPr sz="275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72401" y="3848100"/>
            <a:ext cx="4181475" cy="272415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5585" y="235586"/>
            <a:ext cx="1529715" cy="50911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15" dirty="0">
                <a:latin typeface="Calibri"/>
                <a:cs typeface="Calibri"/>
              </a:rPr>
              <a:t>S</a:t>
            </a:r>
            <a:r>
              <a:rPr spc="10" dirty="0">
                <a:latin typeface="Calibri"/>
                <a:cs typeface="Calibri"/>
              </a:rPr>
              <a:t>t</a:t>
            </a:r>
            <a:r>
              <a:rPr spc="-5" dirty="0">
                <a:latin typeface="Calibri"/>
                <a:cs typeface="Calibri"/>
              </a:rPr>
              <a:t>a</a:t>
            </a:r>
            <a:r>
              <a:rPr spc="10" dirty="0">
                <a:latin typeface="Calibri"/>
                <a:cs typeface="Calibri"/>
              </a:rPr>
              <a:t>t</a:t>
            </a:r>
            <a:r>
              <a:rPr spc="40" dirty="0">
                <a:latin typeface="Calibri"/>
                <a:cs typeface="Calibri"/>
              </a:rPr>
              <a:t>i</a:t>
            </a:r>
            <a:r>
              <a:rPr spc="5" dirty="0">
                <a:latin typeface="Calibri"/>
                <a:cs typeface="Calibri"/>
              </a:rPr>
              <a:t>o</a:t>
            </a:r>
            <a:r>
              <a:rPr spc="15" dirty="0">
                <a:latin typeface="Calibri"/>
                <a:cs typeface="Calibri"/>
              </a:rPr>
              <a:t>n</a:t>
            </a:r>
            <a:r>
              <a:rPr spc="-135" dirty="0">
                <a:latin typeface="Calibri"/>
                <a:cs typeface="Calibri"/>
              </a:rPr>
              <a:t> </a:t>
            </a:r>
            <a:r>
              <a:rPr spc="15" dirty="0">
                <a:latin typeface="Calibri"/>
                <a:cs typeface="Calibri"/>
              </a:rPr>
              <a:t>2</a:t>
            </a:r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41" y="91694"/>
            <a:ext cx="1529715" cy="50911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15" dirty="0">
                <a:latin typeface="Calibri"/>
                <a:cs typeface="Calibri"/>
              </a:rPr>
              <a:t>S</a:t>
            </a:r>
            <a:r>
              <a:rPr spc="10" dirty="0">
                <a:latin typeface="Calibri"/>
                <a:cs typeface="Calibri"/>
              </a:rPr>
              <a:t>t</a:t>
            </a:r>
            <a:r>
              <a:rPr spc="-5" dirty="0">
                <a:latin typeface="Calibri"/>
                <a:cs typeface="Calibri"/>
              </a:rPr>
              <a:t>a</a:t>
            </a:r>
            <a:r>
              <a:rPr spc="10" dirty="0">
                <a:latin typeface="Calibri"/>
                <a:cs typeface="Calibri"/>
              </a:rPr>
              <a:t>t</a:t>
            </a:r>
            <a:r>
              <a:rPr spc="40" dirty="0">
                <a:latin typeface="Calibri"/>
                <a:cs typeface="Calibri"/>
              </a:rPr>
              <a:t>i</a:t>
            </a:r>
            <a:r>
              <a:rPr spc="5" dirty="0">
                <a:latin typeface="Calibri"/>
                <a:cs typeface="Calibri"/>
              </a:rPr>
              <a:t>o</a:t>
            </a:r>
            <a:r>
              <a:rPr spc="15" dirty="0">
                <a:latin typeface="Calibri"/>
                <a:cs typeface="Calibri"/>
              </a:rPr>
              <a:t>n</a:t>
            </a:r>
            <a:r>
              <a:rPr spc="-135" dirty="0">
                <a:latin typeface="Calibri"/>
                <a:cs typeface="Calibri"/>
              </a:rPr>
              <a:t> </a:t>
            </a:r>
            <a:r>
              <a:rPr spc="15" dirty="0">
                <a:latin typeface="Calibri"/>
                <a:cs typeface="Calibri"/>
              </a:rPr>
              <a:t>3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2583" y="1081090"/>
            <a:ext cx="11267440" cy="5636671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75"/>
              </a:spcBef>
              <a:buFont typeface="Arial"/>
              <a:buChar char="•"/>
              <a:tabLst>
                <a:tab pos="241300" algn="l"/>
              </a:tabLst>
            </a:pPr>
            <a:r>
              <a:rPr sz="2750" spc="15" dirty="0">
                <a:latin typeface="Calibri"/>
                <a:cs typeface="Calibri"/>
              </a:rPr>
              <a:t>GDM</a:t>
            </a:r>
            <a:endParaRPr sz="2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2750" spc="30" dirty="0">
                <a:latin typeface="Calibri"/>
                <a:cs typeface="Calibri"/>
              </a:rPr>
              <a:t>OGTT</a:t>
            </a:r>
            <a:r>
              <a:rPr sz="2750" spc="-40" dirty="0">
                <a:latin typeface="Calibri"/>
                <a:cs typeface="Calibri"/>
              </a:rPr>
              <a:t> </a:t>
            </a:r>
            <a:r>
              <a:rPr sz="2750" spc="20" dirty="0">
                <a:latin typeface="Calibri"/>
                <a:cs typeface="Calibri"/>
              </a:rPr>
              <a:t>1h</a:t>
            </a:r>
            <a:r>
              <a:rPr sz="2750" spc="-10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=195</a:t>
            </a:r>
            <a:endParaRPr sz="2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2750" spc="20" dirty="0">
                <a:latin typeface="Calibri"/>
                <a:cs typeface="Calibri"/>
              </a:rPr>
              <a:t>2h</a:t>
            </a:r>
            <a:r>
              <a:rPr sz="2750" spc="-25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=140</a:t>
            </a:r>
            <a:endParaRPr sz="2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2750" spc="-20" dirty="0">
                <a:latin typeface="Calibri"/>
                <a:cs typeface="Calibri"/>
              </a:rPr>
              <a:t>Fasting</a:t>
            </a:r>
            <a:r>
              <a:rPr sz="2750" spc="120" dirty="0">
                <a:latin typeface="Calibri"/>
                <a:cs typeface="Calibri"/>
              </a:rPr>
              <a:t> </a:t>
            </a:r>
            <a:r>
              <a:rPr sz="2750" spc="20" dirty="0">
                <a:latin typeface="Calibri"/>
                <a:cs typeface="Calibri"/>
              </a:rPr>
              <a:t>=105</a:t>
            </a:r>
            <a:endParaRPr sz="2750">
              <a:latin typeface="Calibri"/>
              <a:cs typeface="Calibri"/>
            </a:endParaRPr>
          </a:p>
          <a:p>
            <a:pPr marL="527050" indent="-514984">
              <a:lnSpc>
                <a:spcPct val="100000"/>
              </a:lnSpc>
              <a:spcBef>
                <a:spcPts val="455"/>
              </a:spcBef>
              <a:buAutoNum type="arabicPeriod"/>
              <a:tabLst>
                <a:tab pos="527050" algn="l"/>
                <a:tab pos="527685" algn="l"/>
                <a:tab pos="2957830" algn="l"/>
              </a:tabLst>
            </a:pPr>
            <a:r>
              <a:rPr sz="2750" spc="-10" dirty="0">
                <a:latin typeface="Calibri"/>
                <a:cs typeface="Calibri"/>
              </a:rPr>
              <a:t>Interpretation</a:t>
            </a:r>
            <a:r>
              <a:rPr sz="2750" spc="195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?	</a:t>
            </a:r>
            <a:r>
              <a:rPr sz="2750" spc="-15" dirty="0">
                <a:solidFill>
                  <a:srgbClr val="00AF50"/>
                </a:solidFill>
                <a:latin typeface="Calibri"/>
                <a:cs typeface="Calibri"/>
              </a:rPr>
              <a:t>Elevated</a:t>
            </a:r>
            <a:r>
              <a:rPr sz="2750" spc="16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-25" dirty="0">
                <a:solidFill>
                  <a:srgbClr val="00AF50"/>
                </a:solidFill>
                <a:latin typeface="Calibri"/>
                <a:cs typeface="Calibri"/>
              </a:rPr>
              <a:t>fasting</a:t>
            </a:r>
            <a:r>
              <a:rPr sz="2750" spc="16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-5" dirty="0">
                <a:solidFill>
                  <a:srgbClr val="00AF50"/>
                </a:solidFill>
                <a:latin typeface="Calibri"/>
                <a:cs typeface="Calibri"/>
              </a:rPr>
              <a:t>glucose</a:t>
            </a:r>
            <a:r>
              <a:rPr sz="2750" spc="16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5" dirty="0">
                <a:solidFill>
                  <a:srgbClr val="00AF50"/>
                </a:solidFill>
                <a:latin typeface="Calibri"/>
                <a:cs typeface="Calibri"/>
              </a:rPr>
              <a:t>and</a:t>
            </a:r>
            <a:r>
              <a:rPr sz="2750" spc="7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10" dirty="0">
                <a:solidFill>
                  <a:srgbClr val="00AF50"/>
                </a:solidFill>
                <a:latin typeface="Calibri"/>
                <a:cs typeface="Calibri"/>
              </a:rPr>
              <a:t>1</a:t>
            </a:r>
            <a:r>
              <a:rPr sz="2750" spc="6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10" dirty="0">
                <a:solidFill>
                  <a:srgbClr val="00AF50"/>
                </a:solidFill>
                <a:latin typeface="Calibri"/>
                <a:cs typeface="Calibri"/>
              </a:rPr>
              <a:t>h</a:t>
            </a:r>
            <a:r>
              <a:rPr sz="2750" spc="2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35" dirty="0">
                <a:solidFill>
                  <a:srgbClr val="00AF50"/>
                </a:solidFill>
                <a:latin typeface="Calibri"/>
                <a:cs typeface="Calibri"/>
              </a:rPr>
              <a:t>OGTT</a:t>
            </a:r>
            <a:r>
              <a:rPr sz="2750" spc="-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10" dirty="0">
                <a:solidFill>
                  <a:srgbClr val="00AF50"/>
                </a:solidFill>
                <a:latin typeface="Calibri"/>
                <a:cs typeface="Calibri"/>
              </a:rPr>
              <a:t>–</a:t>
            </a:r>
            <a:r>
              <a:rPr sz="2750" spc="9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10" dirty="0">
                <a:solidFill>
                  <a:srgbClr val="00AF50"/>
                </a:solidFill>
                <a:latin typeface="Calibri"/>
                <a:cs typeface="Calibri"/>
              </a:rPr>
              <a:t>GDM</a:t>
            </a:r>
            <a:endParaRPr sz="2750">
              <a:latin typeface="Calibri"/>
              <a:cs typeface="Calibri"/>
            </a:endParaRPr>
          </a:p>
          <a:p>
            <a:pPr marL="527050" indent="-514984">
              <a:lnSpc>
                <a:spcPct val="100000"/>
              </a:lnSpc>
              <a:spcBef>
                <a:spcPts val="380"/>
              </a:spcBef>
              <a:buAutoNum type="arabicPeriod"/>
              <a:tabLst>
                <a:tab pos="527050" algn="l"/>
                <a:tab pos="527685" algn="l"/>
              </a:tabLst>
            </a:pPr>
            <a:r>
              <a:rPr sz="2750" dirty="0">
                <a:latin typeface="Calibri"/>
                <a:cs typeface="Calibri"/>
              </a:rPr>
              <a:t>Immediate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management</a:t>
            </a:r>
            <a:r>
              <a:rPr sz="2750" spc="175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?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spc="-5" dirty="0">
                <a:solidFill>
                  <a:srgbClr val="00AF50"/>
                </a:solidFill>
                <a:latin typeface="Calibri"/>
                <a:cs typeface="Calibri"/>
              </a:rPr>
              <a:t>Diet</a:t>
            </a:r>
            <a:r>
              <a:rPr sz="2750" spc="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5" dirty="0">
                <a:solidFill>
                  <a:srgbClr val="00AF50"/>
                </a:solidFill>
                <a:latin typeface="Calibri"/>
                <a:cs typeface="Calibri"/>
              </a:rPr>
              <a:t>,</a:t>
            </a:r>
            <a:r>
              <a:rPr sz="2750" spc="3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-5" dirty="0">
                <a:solidFill>
                  <a:srgbClr val="00AF50"/>
                </a:solidFill>
                <a:latin typeface="Calibri"/>
                <a:cs typeface="Calibri"/>
              </a:rPr>
              <a:t>hypoglycemic</a:t>
            </a:r>
            <a:r>
              <a:rPr sz="2750" spc="229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-5" dirty="0">
                <a:solidFill>
                  <a:srgbClr val="00AF50"/>
                </a:solidFill>
                <a:latin typeface="Calibri"/>
                <a:cs typeface="Calibri"/>
              </a:rPr>
              <a:t>agent</a:t>
            </a:r>
            <a:r>
              <a:rPr sz="2750" spc="10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5" dirty="0">
                <a:solidFill>
                  <a:srgbClr val="00AF50"/>
                </a:solidFill>
                <a:latin typeface="Calibri"/>
                <a:cs typeface="Calibri"/>
              </a:rPr>
              <a:t>,</a:t>
            </a:r>
            <a:r>
              <a:rPr sz="2750" spc="-3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-25" dirty="0">
                <a:solidFill>
                  <a:srgbClr val="00AF50"/>
                </a:solidFill>
                <a:latin typeface="Calibri"/>
                <a:cs typeface="Calibri"/>
              </a:rPr>
              <a:t>insulin</a:t>
            </a:r>
            <a:endParaRPr sz="2750">
              <a:latin typeface="Calibri"/>
              <a:cs typeface="Calibri"/>
            </a:endParaRPr>
          </a:p>
          <a:p>
            <a:pPr marL="527050" indent="-514984">
              <a:lnSpc>
                <a:spcPct val="100000"/>
              </a:lnSpc>
              <a:spcBef>
                <a:spcPts val="380"/>
              </a:spcBef>
              <a:buAutoNum type="arabicPeriod"/>
              <a:tabLst>
                <a:tab pos="527050" algn="l"/>
                <a:tab pos="527685" algn="l"/>
              </a:tabLst>
            </a:pPr>
            <a:r>
              <a:rPr sz="2750" spc="-10" dirty="0">
                <a:latin typeface="Calibri"/>
                <a:cs typeface="Calibri"/>
              </a:rPr>
              <a:t>Antenatal</a:t>
            </a:r>
            <a:r>
              <a:rPr sz="2750" spc="160" dirty="0">
                <a:latin typeface="Calibri"/>
                <a:cs typeface="Calibri"/>
              </a:rPr>
              <a:t> </a:t>
            </a:r>
            <a:r>
              <a:rPr sz="2750" spc="20" dirty="0">
                <a:latin typeface="Calibri"/>
                <a:cs typeface="Calibri"/>
              </a:rPr>
              <a:t>OBS</a:t>
            </a:r>
            <a:r>
              <a:rPr sz="2750" spc="-2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complication?</a:t>
            </a:r>
            <a:r>
              <a:rPr sz="2750" spc="175" dirty="0"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00AF50"/>
                </a:solidFill>
                <a:latin typeface="Calibri"/>
                <a:cs typeface="Calibri"/>
              </a:rPr>
              <a:t>Polyhydramnios</a:t>
            </a:r>
            <a:r>
              <a:rPr sz="2750" spc="24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5" dirty="0">
                <a:solidFill>
                  <a:srgbClr val="00AF50"/>
                </a:solidFill>
                <a:latin typeface="Calibri"/>
                <a:cs typeface="Calibri"/>
              </a:rPr>
              <a:t>,</a:t>
            </a:r>
            <a:r>
              <a:rPr sz="2750" spc="3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15" dirty="0">
                <a:solidFill>
                  <a:srgbClr val="00AF50"/>
                </a:solidFill>
                <a:latin typeface="Calibri"/>
                <a:cs typeface="Calibri"/>
              </a:rPr>
              <a:t>macrosomia</a:t>
            </a:r>
            <a:r>
              <a:rPr sz="275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5" dirty="0">
                <a:solidFill>
                  <a:srgbClr val="00AF50"/>
                </a:solidFill>
                <a:latin typeface="Calibri"/>
                <a:cs typeface="Calibri"/>
              </a:rPr>
              <a:t>,</a:t>
            </a:r>
            <a:r>
              <a:rPr sz="2750" spc="3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-5" dirty="0">
                <a:solidFill>
                  <a:srgbClr val="00AF50"/>
                </a:solidFill>
                <a:latin typeface="Calibri"/>
                <a:cs typeface="Calibri"/>
              </a:rPr>
              <a:t>preeclampsia</a:t>
            </a:r>
            <a:endParaRPr sz="2750">
              <a:latin typeface="Calibri"/>
              <a:cs typeface="Calibri"/>
            </a:endParaRPr>
          </a:p>
          <a:p>
            <a:pPr marL="469900" marR="4793615" indent="-457834">
              <a:lnSpc>
                <a:spcPct val="97900"/>
              </a:lnSpc>
              <a:spcBef>
                <a:spcPts val="450"/>
              </a:spcBef>
              <a:buAutoNum type="arabicPeriod"/>
              <a:tabLst>
                <a:tab pos="527050" algn="l"/>
                <a:tab pos="527685" algn="l"/>
              </a:tabLst>
            </a:pPr>
            <a:r>
              <a:rPr sz="2750" spc="5" dirty="0">
                <a:latin typeface="Calibri"/>
                <a:cs typeface="Calibri"/>
              </a:rPr>
              <a:t>Management</a:t>
            </a:r>
            <a:r>
              <a:rPr sz="2750" spc="16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if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she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will</a:t>
            </a:r>
            <a:r>
              <a:rPr sz="2750" spc="15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deliver</a:t>
            </a:r>
            <a:r>
              <a:rPr sz="2750" spc="20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vaginally</a:t>
            </a:r>
            <a:r>
              <a:rPr sz="2750" spc="21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: </a:t>
            </a:r>
            <a:r>
              <a:rPr sz="2750" spc="-605" dirty="0">
                <a:latin typeface="Calibri"/>
                <a:cs typeface="Calibri"/>
              </a:rPr>
              <a:t> </a:t>
            </a:r>
            <a:r>
              <a:rPr sz="2400" spc="10" dirty="0">
                <a:solidFill>
                  <a:srgbClr val="00AF50"/>
                </a:solidFill>
                <a:latin typeface="Calibri"/>
                <a:cs typeface="Calibri"/>
              </a:rPr>
              <a:t>No 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morning </a:t>
            </a:r>
            <a:r>
              <a:rPr sz="2400" spc="-10" dirty="0">
                <a:solidFill>
                  <a:srgbClr val="00AF50"/>
                </a:solidFill>
                <a:latin typeface="Calibri"/>
                <a:cs typeface="Calibri"/>
              </a:rPr>
              <a:t>insulin 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( </a:t>
            </a:r>
            <a:r>
              <a:rPr sz="2400" spc="-5" dirty="0">
                <a:solidFill>
                  <a:srgbClr val="00AF50"/>
                </a:solidFill>
                <a:latin typeface="Calibri"/>
                <a:cs typeface="Calibri"/>
              </a:rPr>
              <a:t>6hr </a:t>
            </a:r>
            <a:r>
              <a:rPr sz="2400" spc="-10" dirty="0">
                <a:solidFill>
                  <a:srgbClr val="00AF50"/>
                </a:solidFill>
                <a:latin typeface="Calibri"/>
                <a:cs typeface="Calibri"/>
              </a:rPr>
              <a:t>before delivery 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) </a:t>
            </a:r>
            <a:r>
              <a:rPr sz="2400" spc="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Glucose</a:t>
            </a:r>
            <a:r>
              <a:rPr sz="2400" spc="-9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infusion</a:t>
            </a:r>
            <a:endParaRPr sz="2400">
              <a:latin typeface="Calibri"/>
              <a:cs typeface="Calibri"/>
            </a:endParaRPr>
          </a:p>
          <a:p>
            <a:pPr marL="469900">
              <a:lnSpc>
                <a:spcPts val="2800"/>
              </a:lnSpc>
            </a:pP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Insuline</a:t>
            </a:r>
            <a:r>
              <a:rPr sz="2400" spc="-4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infusion</a:t>
            </a:r>
            <a:endParaRPr sz="2400">
              <a:latin typeface="Calibri"/>
              <a:cs typeface="Calibri"/>
            </a:endParaRPr>
          </a:p>
          <a:p>
            <a:pPr marL="469900" marR="6949440">
              <a:lnSpc>
                <a:spcPts val="2780"/>
              </a:lnSpc>
              <a:spcBef>
                <a:spcPts val="125"/>
              </a:spcBef>
            </a:pPr>
            <a:r>
              <a:rPr sz="2400" spc="-30" dirty="0">
                <a:solidFill>
                  <a:srgbClr val="00AF50"/>
                </a:solidFill>
                <a:latin typeface="Calibri"/>
                <a:cs typeface="Calibri"/>
              </a:rPr>
              <a:t>M</a:t>
            </a:r>
            <a:r>
              <a:rPr sz="2400" spc="5" dirty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sz="2400" spc="10" dirty="0">
                <a:solidFill>
                  <a:srgbClr val="00AF50"/>
                </a:solidFill>
                <a:latin typeface="Calibri"/>
                <a:cs typeface="Calibri"/>
              </a:rPr>
              <a:t>n</a:t>
            </a:r>
            <a:r>
              <a:rPr sz="2400" spc="-30" dirty="0">
                <a:solidFill>
                  <a:srgbClr val="00AF50"/>
                </a:solidFill>
                <a:latin typeface="Calibri"/>
                <a:cs typeface="Calibri"/>
              </a:rPr>
              <a:t>i</a:t>
            </a:r>
            <a:r>
              <a:rPr sz="2400" spc="15" dirty="0">
                <a:solidFill>
                  <a:srgbClr val="00AF50"/>
                </a:solidFill>
                <a:latin typeface="Calibri"/>
                <a:cs typeface="Calibri"/>
              </a:rPr>
              <a:t>t</a:t>
            </a:r>
            <a:r>
              <a:rPr sz="2400" spc="5" dirty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r</a:t>
            </a:r>
            <a:r>
              <a:rPr sz="2400" spc="-3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25" dirty="0">
                <a:solidFill>
                  <a:srgbClr val="00AF50"/>
                </a:solidFill>
                <a:latin typeface="Calibri"/>
                <a:cs typeface="Calibri"/>
              </a:rPr>
              <a:t>m</a:t>
            </a:r>
            <a:r>
              <a:rPr sz="2400" spc="-30" dirty="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sz="2400" spc="15" dirty="0">
                <a:solidFill>
                  <a:srgbClr val="00AF50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2400" spc="-10" dirty="0">
                <a:solidFill>
                  <a:srgbClr val="00AF50"/>
                </a:solidFill>
                <a:latin typeface="Calibri"/>
                <a:cs typeface="Calibri"/>
              </a:rPr>
              <a:t>r</a:t>
            </a:r>
            <a:r>
              <a:rPr sz="2400" spc="10" dirty="0">
                <a:solidFill>
                  <a:srgbClr val="00AF50"/>
                </a:solidFill>
                <a:latin typeface="Calibri"/>
                <a:cs typeface="Calibri"/>
              </a:rPr>
              <a:t>n</a:t>
            </a:r>
            <a:r>
              <a:rPr sz="2400" spc="-30" dirty="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l</a:t>
            </a:r>
            <a:r>
              <a:rPr sz="2400" spc="-4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g</a:t>
            </a:r>
            <a:r>
              <a:rPr sz="2400" spc="-35" dirty="0">
                <a:solidFill>
                  <a:srgbClr val="00AF50"/>
                </a:solidFill>
                <a:latin typeface="Calibri"/>
                <a:cs typeface="Calibri"/>
              </a:rPr>
              <a:t>l</a:t>
            </a:r>
            <a:r>
              <a:rPr sz="2400" spc="10" dirty="0">
                <a:solidFill>
                  <a:srgbClr val="00AF50"/>
                </a:solidFill>
                <a:latin typeface="Calibri"/>
                <a:cs typeface="Calibri"/>
              </a:rPr>
              <a:t>u</a:t>
            </a:r>
            <a:r>
              <a:rPr sz="2400" spc="30" dirty="0">
                <a:solidFill>
                  <a:srgbClr val="00AF50"/>
                </a:solidFill>
                <a:latin typeface="Calibri"/>
                <a:cs typeface="Calibri"/>
              </a:rPr>
              <a:t>c</a:t>
            </a:r>
            <a:r>
              <a:rPr sz="2400" spc="5" dirty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sz="2400" spc="30" dirty="0">
                <a:solidFill>
                  <a:srgbClr val="00AF50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2400" spc="-16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-30" dirty="0">
                <a:solidFill>
                  <a:srgbClr val="00AF50"/>
                </a:solidFill>
                <a:latin typeface="Calibri"/>
                <a:cs typeface="Calibri"/>
              </a:rPr>
              <a:t>l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2400" spc="-35" dirty="0">
                <a:solidFill>
                  <a:srgbClr val="00AF50"/>
                </a:solidFill>
                <a:latin typeface="Calibri"/>
                <a:cs typeface="Calibri"/>
              </a:rPr>
              <a:t>v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el  </a:t>
            </a:r>
            <a:r>
              <a:rPr sz="2400" spc="-20" dirty="0">
                <a:solidFill>
                  <a:srgbClr val="00AF50"/>
                </a:solidFill>
                <a:latin typeface="Calibri"/>
                <a:cs typeface="Calibri"/>
              </a:rPr>
              <a:t>CTG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40" y="5"/>
            <a:ext cx="1797685" cy="62453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950" b="0" spc="80" dirty="0">
                <a:latin typeface="Calibri Light"/>
                <a:cs typeface="Calibri Light"/>
              </a:rPr>
              <a:t>S</a:t>
            </a:r>
            <a:r>
              <a:rPr sz="3950" b="0" spc="-30" dirty="0">
                <a:latin typeface="Calibri Light"/>
                <a:cs typeface="Calibri Light"/>
              </a:rPr>
              <a:t>t</a:t>
            </a:r>
            <a:r>
              <a:rPr sz="3950" b="0" spc="-65" dirty="0">
                <a:latin typeface="Calibri Light"/>
                <a:cs typeface="Calibri Light"/>
              </a:rPr>
              <a:t>a</a:t>
            </a:r>
            <a:r>
              <a:rPr sz="3950" b="0" spc="45" dirty="0">
                <a:latin typeface="Calibri Light"/>
                <a:cs typeface="Calibri Light"/>
              </a:rPr>
              <a:t>t</a:t>
            </a:r>
            <a:r>
              <a:rPr sz="3950" b="0" spc="25" dirty="0">
                <a:latin typeface="Calibri Light"/>
                <a:cs typeface="Calibri Light"/>
              </a:rPr>
              <a:t>i</a:t>
            </a:r>
            <a:r>
              <a:rPr sz="3950" b="0" spc="-35" dirty="0">
                <a:latin typeface="Calibri Light"/>
                <a:cs typeface="Calibri Light"/>
              </a:rPr>
              <a:t>o</a:t>
            </a:r>
            <a:r>
              <a:rPr sz="3950" b="0" spc="15" dirty="0">
                <a:latin typeface="Calibri Light"/>
                <a:cs typeface="Calibri Light"/>
              </a:rPr>
              <a:t>n</a:t>
            </a:r>
            <a:r>
              <a:rPr sz="3950" b="0" spc="-260" dirty="0">
                <a:latin typeface="Calibri Light"/>
                <a:cs typeface="Calibri Light"/>
              </a:rPr>
              <a:t> </a:t>
            </a:r>
            <a:r>
              <a:rPr sz="3950" b="0" spc="15" dirty="0">
                <a:latin typeface="Calibri Light"/>
                <a:cs typeface="Calibri Light"/>
              </a:rPr>
              <a:t>4</a:t>
            </a:r>
            <a:endParaRPr sz="395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704711" y="4371412"/>
            <a:ext cx="1499871" cy="570413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85"/>
              </a:spcBef>
            </a:pPr>
            <a:r>
              <a:rPr sz="1800" spc="-105" dirty="0">
                <a:latin typeface="Calibri"/>
                <a:cs typeface="Calibri"/>
              </a:rPr>
              <a:t>P</a:t>
            </a:r>
            <a:r>
              <a:rPr sz="1800" spc="35" dirty="0">
                <a:latin typeface="Calibri"/>
                <a:cs typeface="Calibri"/>
              </a:rPr>
              <a:t>a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30" dirty="0">
                <a:latin typeface="Calibri"/>
                <a:cs typeface="Calibri"/>
              </a:rPr>
              <a:t>i</a:t>
            </a:r>
            <a:r>
              <a:rPr sz="1800" spc="35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m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spc="35" dirty="0">
                <a:latin typeface="Calibri"/>
                <a:cs typeface="Calibri"/>
              </a:rPr>
              <a:t>la</a:t>
            </a:r>
            <a:r>
              <a:rPr sz="1800" dirty="0">
                <a:latin typeface="Calibri"/>
                <a:cs typeface="Calibri"/>
              </a:rPr>
              <a:t>r</a:t>
            </a:r>
            <a:r>
              <a:rPr sz="1800" spc="-14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3</a:t>
            </a:r>
            <a:r>
              <a:rPr sz="1800" dirty="0">
                <a:latin typeface="Calibri"/>
                <a:cs typeface="Calibri"/>
              </a:rPr>
              <a:t>d  </a:t>
            </a:r>
            <a:r>
              <a:rPr sz="1800" spc="10" dirty="0">
                <a:latin typeface="Calibri"/>
                <a:cs typeface="Calibri"/>
              </a:rPr>
              <a:t>ultrasound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3529" y="948055"/>
            <a:ext cx="5984240" cy="56243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30"/>
              </a:spcBef>
              <a:buAutoNum type="arabicPeriod"/>
              <a:tabLst>
                <a:tab pos="356235" algn="l"/>
                <a:tab pos="889000" algn="l"/>
              </a:tabLst>
            </a:pPr>
            <a:r>
              <a:rPr sz="2750" spc="20" dirty="0">
                <a:latin typeface="Calibri"/>
                <a:cs typeface="Calibri"/>
              </a:rPr>
              <a:t>Dx	</a:t>
            </a:r>
            <a:r>
              <a:rPr sz="2750" spc="5" dirty="0">
                <a:latin typeface="Calibri"/>
                <a:cs typeface="Calibri"/>
              </a:rPr>
              <a:t>: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00AF50"/>
                </a:solidFill>
                <a:latin typeface="Calibri"/>
                <a:cs typeface="Calibri"/>
              </a:rPr>
              <a:t>partial</a:t>
            </a:r>
            <a:r>
              <a:rPr sz="2750" spc="9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-15" dirty="0">
                <a:solidFill>
                  <a:srgbClr val="00AF50"/>
                </a:solidFill>
                <a:latin typeface="Calibri"/>
                <a:cs typeface="Calibri"/>
              </a:rPr>
              <a:t>haydatidiform</a:t>
            </a:r>
            <a:r>
              <a:rPr sz="2750" spc="23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15" dirty="0">
                <a:solidFill>
                  <a:srgbClr val="00AF50"/>
                </a:solidFill>
                <a:latin typeface="Calibri"/>
                <a:cs typeface="Calibri"/>
              </a:rPr>
              <a:t>mole</a:t>
            </a:r>
            <a:endParaRPr sz="275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80"/>
              </a:spcBef>
              <a:buAutoNum type="arabicPeriod"/>
              <a:tabLst>
                <a:tab pos="356235" algn="l"/>
              </a:tabLst>
            </a:pPr>
            <a:r>
              <a:rPr sz="2750" spc="-5" dirty="0">
                <a:latin typeface="Calibri"/>
                <a:cs typeface="Calibri"/>
              </a:rPr>
              <a:t>Karyotyping</a:t>
            </a:r>
            <a:r>
              <a:rPr sz="2750" spc="16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:</a:t>
            </a:r>
            <a:r>
              <a:rPr sz="2750" dirty="0">
                <a:latin typeface="Calibri"/>
                <a:cs typeface="Calibri"/>
              </a:rPr>
              <a:t> </a:t>
            </a:r>
            <a:r>
              <a:rPr sz="2750" spc="5" dirty="0">
                <a:solidFill>
                  <a:srgbClr val="00AF50"/>
                </a:solidFill>
                <a:latin typeface="Calibri"/>
                <a:cs typeface="Calibri"/>
              </a:rPr>
              <a:t>69XXX,</a:t>
            </a:r>
            <a:r>
              <a:rPr sz="2750" spc="10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15" dirty="0">
                <a:solidFill>
                  <a:srgbClr val="00AF50"/>
                </a:solidFill>
                <a:latin typeface="Calibri"/>
                <a:cs typeface="Calibri"/>
              </a:rPr>
              <a:t>69XYY</a:t>
            </a:r>
            <a:r>
              <a:rPr sz="2750" spc="4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5" dirty="0">
                <a:solidFill>
                  <a:srgbClr val="00AF50"/>
                </a:solidFill>
                <a:latin typeface="Calibri"/>
                <a:cs typeface="Calibri"/>
              </a:rPr>
              <a:t>,69XXY</a:t>
            </a:r>
            <a:endParaRPr sz="2750">
              <a:latin typeface="Calibri"/>
              <a:cs typeface="Calibri"/>
            </a:endParaRPr>
          </a:p>
          <a:p>
            <a:pPr marL="355600" marR="5080" indent="-343535">
              <a:lnSpc>
                <a:spcPct val="101699"/>
              </a:lnSpc>
              <a:spcBef>
                <a:spcPts val="20"/>
              </a:spcBef>
              <a:buAutoNum type="arabicPeriod"/>
              <a:tabLst>
                <a:tab pos="356235" algn="l"/>
              </a:tabLst>
            </a:pPr>
            <a:r>
              <a:rPr sz="2750" dirty="0">
                <a:latin typeface="Calibri"/>
                <a:cs typeface="Calibri"/>
              </a:rPr>
              <a:t>The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pt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didn’t</a:t>
            </a:r>
            <a:r>
              <a:rPr sz="2750" spc="240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accept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the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treatment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and </a:t>
            </a:r>
            <a:r>
              <a:rPr sz="2750" spc="-60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she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spc="30" dirty="0">
                <a:latin typeface="Calibri"/>
                <a:cs typeface="Calibri"/>
              </a:rPr>
              <a:t>came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after</a:t>
            </a:r>
            <a:r>
              <a:rPr sz="2750" spc="75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2</a:t>
            </a:r>
            <a:r>
              <a:rPr sz="2750" spc="-5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month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with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seizure </a:t>
            </a:r>
            <a:r>
              <a:rPr sz="2750" spc="-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and </a:t>
            </a:r>
            <a:r>
              <a:rPr sz="2750" spc="-5" dirty="0">
                <a:latin typeface="Calibri"/>
                <a:cs typeface="Calibri"/>
              </a:rPr>
              <a:t>no </a:t>
            </a:r>
            <a:r>
              <a:rPr sz="2750" spc="-25" dirty="0">
                <a:latin typeface="Calibri"/>
                <a:cs typeface="Calibri"/>
              </a:rPr>
              <a:t>fetal</a:t>
            </a:r>
            <a:r>
              <a:rPr sz="2750" spc="57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cardiac </a:t>
            </a:r>
            <a:r>
              <a:rPr sz="2750" spc="-25" dirty="0">
                <a:latin typeface="Calibri"/>
                <a:cs typeface="Calibri"/>
              </a:rPr>
              <a:t>activity,</a:t>
            </a:r>
            <a:r>
              <a:rPr sz="2750" spc="57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what </a:t>
            </a:r>
            <a:r>
              <a:rPr sz="2750" spc="-15" dirty="0">
                <a:latin typeface="Calibri"/>
                <a:cs typeface="Calibri"/>
              </a:rPr>
              <a:t>is </a:t>
            </a:r>
            <a:r>
              <a:rPr sz="2750" spc="-1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the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cause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spc="25" dirty="0">
                <a:latin typeface="Calibri"/>
                <a:cs typeface="Calibri"/>
              </a:rPr>
              <a:t>of</a:t>
            </a:r>
            <a:r>
              <a:rPr sz="2750" spc="-2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seaizure</a:t>
            </a:r>
            <a:r>
              <a:rPr sz="2750" spc="175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?</a:t>
            </a:r>
            <a:endParaRPr sz="2750">
              <a:latin typeface="Calibri"/>
              <a:cs typeface="Calibri"/>
            </a:endParaRPr>
          </a:p>
          <a:p>
            <a:pPr marL="336550">
              <a:lnSpc>
                <a:spcPct val="100000"/>
              </a:lnSpc>
              <a:spcBef>
                <a:spcPts val="80"/>
              </a:spcBef>
            </a:pPr>
            <a:r>
              <a:rPr sz="2750" spc="-5" dirty="0">
                <a:solidFill>
                  <a:srgbClr val="00AF50"/>
                </a:solidFill>
                <a:latin typeface="Calibri"/>
                <a:cs typeface="Calibri"/>
              </a:rPr>
              <a:t>preeclampsia</a:t>
            </a:r>
            <a:endParaRPr sz="275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80"/>
              </a:spcBef>
              <a:buAutoNum type="arabicPeriod"/>
              <a:tabLst>
                <a:tab pos="356235" algn="l"/>
              </a:tabLst>
            </a:pPr>
            <a:r>
              <a:rPr sz="2750" dirty="0">
                <a:latin typeface="Calibri"/>
                <a:cs typeface="Calibri"/>
              </a:rPr>
              <a:t>Mangement</a:t>
            </a:r>
            <a:r>
              <a:rPr sz="2750" spc="17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:</a:t>
            </a:r>
            <a:r>
              <a:rPr sz="2750" spc="-15" dirty="0"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00AF50"/>
                </a:solidFill>
                <a:latin typeface="Calibri"/>
                <a:cs typeface="Calibri"/>
              </a:rPr>
              <a:t>Suction</a:t>
            </a:r>
            <a:r>
              <a:rPr sz="2750" spc="16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-15" dirty="0">
                <a:solidFill>
                  <a:srgbClr val="00AF50"/>
                </a:solidFill>
                <a:latin typeface="Calibri"/>
                <a:cs typeface="Calibri"/>
              </a:rPr>
              <a:t>curettage</a:t>
            </a:r>
            <a:endParaRPr sz="275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56235" algn="l"/>
              </a:tabLst>
            </a:pPr>
            <a:r>
              <a:rPr sz="2750" spc="20" dirty="0">
                <a:latin typeface="Calibri"/>
                <a:cs typeface="Calibri"/>
              </a:rPr>
              <a:t>How</a:t>
            </a:r>
            <a:r>
              <a:rPr sz="275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to</a:t>
            </a:r>
            <a:r>
              <a:rPr sz="2750" spc="5" dirty="0">
                <a:latin typeface="Calibri"/>
                <a:cs typeface="Calibri"/>
              </a:rPr>
              <a:t> confirm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dx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: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00AF50"/>
                </a:solidFill>
                <a:latin typeface="Calibri"/>
                <a:cs typeface="Calibri"/>
              </a:rPr>
              <a:t>histology</a:t>
            </a:r>
            <a:endParaRPr sz="2750">
              <a:latin typeface="Calibri"/>
              <a:cs typeface="Calibri"/>
            </a:endParaRPr>
          </a:p>
          <a:p>
            <a:pPr marL="355600" marR="1719580" indent="-343535">
              <a:lnSpc>
                <a:spcPct val="102400"/>
              </a:lnSpc>
              <a:buAutoNum type="arabicPeriod"/>
              <a:tabLst>
                <a:tab pos="356235" algn="l"/>
                <a:tab pos="4167504" algn="l"/>
              </a:tabLst>
            </a:pPr>
            <a:r>
              <a:rPr sz="2750" spc="45" dirty="0">
                <a:latin typeface="Calibri"/>
                <a:cs typeface="Calibri"/>
              </a:rPr>
              <a:t>O</a:t>
            </a:r>
            <a:r>
              <a:rPr sz="2750" spc="-25" dirty="0">
                <a:latin typeface="Calibri"/>
                <a:cs typeface="Calibri"/>
              </a:rPr>
              <a:t>the</a:t>
            </a:r>
            <a:r>
              <a:rPr sz="2750" spc="10" dirty="0">
                <a:latin typeface="Calibri"/>
                <a:cs typeface="Calibri"/>
              </a:rPr>
              <a:t>r</a:t>
            </a:r>
            <a:r>
              <a:rPr sz="2750" spc="130" dirty="0">
                <a:latin typeface="Calibri"/>
                <a:cs typeface="Calibri"/>
              </a:rPr>
              <a:t> </a:t>
            </a:r>
            <a:r>
              <a:rPr sz="2750" spc="-35" dirty="0">
                <a:latin typeface="Calibri"/>
                <a:cs typeface="Calibri"/>
              </a:rPr>
              <a:t>i</a:t>
            </a:r>
            <a:r>
              <a:rPr sz="2750" spc="-95" dirty="0">
                <a:latin typeface="Calibri"/>
                <a:cs typeface="Calibri"/>
              </a:rPr>
              <a:t>n</a:t>
            </a:r>
            <a:r>
              <a:rPr sz="2750" spc="25" dirty="0">
                <a:latin typeface="Calibri"/>
                <a:cs typeface="Calibri"/>
              </a:rPr>
              <a:t>v</a:t>
            </a:r>
            <a:r>
              <a:rPr sz="2750" spc="-25" dirty="0">
                <a:latin typeface="Calibri"/>
                <a:cs typeface="Calibri"/>
              </a:rPr>
              <a:t>e</a:t>
            </a:r>
            <a:r>
              <a:rPr sz="2750" spc="-30" dirty="0">
                <a:latin typeface="Calibri"/>
                <a:cs typeface="Calibri"/>
              </a:rPr>
              <a:t>s</a:t>
            </a:r>
            <a:r>
              <a:rPr sz="2750" spc="-25" dirty="0">
                <a:latin typeface="Calibri"/>
                <a:cs typeface="Calibri"/>
              </a:rPr>
              <a:t>t</a:t>
            </a:r>
            <a:r>
              <a:rPr sz="2750" spc="-35" dirty="0">
                <a:latin typeface="Calibri"/>
                <a:cs typeface="Calibri"/>
              </a:rPr>
              <a:t>i</a:t>
            </a:r>
            <a:r>
              <a:rPr sz="2750" spc="-100" dirty="0">
                <a:latin typeface="Calibri"/>
                <a:cs typeface="Calibri"/>
              </a:rPr>
              <a:t>g</a:t>
            </a:r>
            <a:r>
              <a:rPr sz="2750" spc="25" dirty="0">
                <a:latin typeface="Calibri"/>
                <a:cs typeface="Calibri"/>
              </a:rPr>
              <a:t>a</a:t>
            </a:r>
            <a:r>
              <a:rPr sz="2750" spc="-25" dirty="0">
                <a:latin typeface="Calibri"/>
                <a:cs typeface="Calibri"/>
              </a:rPr>
              <a:t>t</a:t>
            </a:r>
            <a:r>
              <a:rPr sz="2750" spc="-35" dirty="0">
                <a:latin typeface="Calibri"/>
                <a:cs typeface="Calibri"/>
              </a:rPr>
              <a:t>i</a:t>
            </a:r>
            <a:r>
              <a:rPr sz="2750" spc="45" dirty="0">
                <a:latin typeface="Calibri"/>
                <a:cs typeface="Calibri"/>
              </a:rPr>
              <a:t>o</a:t>
            </a:r>
            <a:r>
              <a:rPr sz="2750" spc="15" dirty="0">
                <a:latin typeface="Calibri"/>
                <a:cs typeface="Calibri"/>
              </a:rPr>
              <a:t>n</a:t>
            </a:r>
            <a:r>
              <a:rPr sz="2750" dirty="0">
                <a:latin typeface="Calibri"/>
                <a:cs typeface="Calibri"/>
              </a:rPr>
              <a:t> </a:t>
            </a:r>
            <a:r>
              <a:rPr sz="2750" spc="-30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:</a:t>
            </a:r>
            <a:r>
              <a:rPr sz="2750" dirty="0">
                <a:latin typeface="Calibri"/>
                <a:cs typeface="Calibri"/>
              </a:rPr>
              <a:t> </a:t>
            </a:r>
            <a:r>
              <a:rPr sz="2750" spc="10" dirty="0">
                <a:solidFill>
                  <a:srgbClr val="00AF50"/>
                </a:solidFill>
                <a:latin typeface="Calibri"/>
                <a:cs typeface="Calibri"/>
              </a:rPr>
              <a:t>H</a:t>
            </a:r>
            <a:r>
              <a:rPr sz="2750" spc="25" dirty="0">
                <a:solidFill>
                  <a:srgbClr val="00AF50"/>
                </a:solidFill>
                <a:latin typeface="Calibri"/>
                <a:cs typeface="Calibri"/>
              </a:rPr>
              <a:t>C</a:t>
            </a:r>
            <a:r>
              <a:rPr sz="2750" spc="15" dirty="0">
                <a:solidFill>
                  <a:srgbClr val="00AF50"/>
                </a:solidFill>
                <a:latin typeface="Calibri"/>
                <a:cs typeface="Calibri"/>
              </a:rPr>
              <a:t>G</a:t>
            </a:r>
            <a:r>
              <a:rPr sz="2750" dirty="0">
                <a:solidFill>
                  <a:srgbClr val="00AF50"/>
                </a:solidFill>
                <a:latin typeface="Calibri"/>
                <a:cs typeface="Calibri"/>
              </a:rPr>
              <a:t>	</a:t>
            </a:r>
            <a:r>
              <a:rPr sz="2750" spc="5" dirty="0">
                <a:solidFill>
                  <a:srgbClr val="00AF50"/>
                </a:solidFill>
                <a:latin typeface="Calibri"/>
                <a:cs typeface="Calibri"/>
              </a:rPr>
              <a:t>,  </a:t>
            </a:r>
            <a:r>
              <a:rPr sz="2750" dirty="0">
                <a:solidFill>
                  <a:srgbClr val="00AF50"/>
                </a:solidFill>
                <a:latin typeface="Calibri"/>
                <a:cs typeface="Calibri"/>
              </a:rPr>
              <a:t>karyotyping</a:t>
            </a:r>
            <a:r>
              <a:rPr sz="2750" spc="15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5" dirty="0">
                <a:solidFill>
                  <a:srgbClr val="00AF50"/>
                </a:solidFill>
                <a:latin typeface="Calibri"/>
                <a:cs typeface="Calibri"/>
              </a:rPr>
              <a:t>,</a:t>
            </a:r>
            <a:r>
              <a:rPr sz="2750" spc="-5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-5" dirty="0">
                <a:solidFill>
                  <a:srgbClr val="00AF50"/>
                </a:solidFill>
                <a:latin typeface="Calibri"/>
                <a:cs typeface="Calibri"/>
              </a:rPr>
              <a:t>chest</a:t>
            </a:r>
            <a:r>
              <a:rPr sz="2750" spc="15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-20" dirty="0">
                <a:solidFill>
                  <a:srgbClr val="00AF50"/>
                </a:solidFill>
                <a:latin typeface="Calibri"/>
                <a:cs typeface="Calibri"/>
              </a:rPr>
              <a:t>X-ray</a:t>
            </a:r>
            <a:endParaRPr sz="2750">
              <a:latin typeface="Calibri"/>
              <a:cs typeface="Calibri"/>
            </a:endParaRPr>
          </a:p>
          <a:p>
            <a:pPr marL="355600" marR="259715" indent="-343535">
              <a:lnSpc>
                <a:spcPct val="102400"/>
              </a:lnSpc>
              <a:buAutoNum type="arabicPeriod"/>
              <a:tabLst>
                <a:tab pos="356235" algn="l"/>
              </a:tabLst>
            </a:pPr>
            <a:r>
              <a:rPr sz="2750" spc="20" dirty="0">
                <a:latin typeface="Calibri"/>
                <a:cs typeface="Calibri"/>
              </a:rPr>
              <a:t>How</a:t>
            </a:r>
            <a:r>
              <a:rPr sz="275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do</a:t>
            </a:r>
            <a:r>
              <a:rPr sz="2750" spc="75" dirty="0">
                <a:latin typeface="Calibri"/>
                <a:cs typeface="Calibri"/>
              </a:rPr>
              <a:t> </a:t>
            </a:r>
            <a:r>
              <a:rPr sz="2750" spc="25" dirty="0">
                <a:latin typeface="Calibri"/>
                <a:cs typeface="Calibri"/>
              </a:rPr>
              <a:t>you</a:t>
            </a:r>
            <a:r>
              <a:rPr sz="2750" spc="-6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follow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up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her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:</a:t>
            </a:r>
            <a:r>
              <a:rPr sz="2750" spc="100" dirty="0"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00AF50"/>
                </a:solidFill>
                <a:latin typeface="Calibri"/>
                <a:cs typeface="Calibri"/>
              </a:rPr>
              <a:t>beta-HCG </a:t>
            </a:r>
            <a:r>
              <a:rPr sz="2750" spc="-60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00AF50"/>
                </a:solidFill>
                <a:latin typeface="Calibri"/>
                <a:cs typeface="Calibri"/>
              </a:rPr>
              <a:t>level</a:t>
            </a:r>
            <a:r>
              <a:rPr sz="2750" spc="8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-15" dirty="0">
                <a:solidFill>
                  <a:srgbClr val="00AF50"/>
                </a:solidFill>
                <a:latin typeface="Calibri"/>
                <a:cs typeface="Calibri"/>
              </a:rPr>
              <a:t>weekly</a:t>
            </a:r>
            <a:endParaRPr sz="275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29382" y="10"/>
            <a:ext cx="5762625" cy="4352925"/>
          </a:xfrm>
          <a:prstGeom prst="rect">
            <a:avLst/>
          </a:prstGeom>
        </p:spPr>
      </p:pic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0720" y="3403414"/>
            <a:ext cx="8676005" cy="2816156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1800" spc="-15" dirty="0">
                <a:latin typeface="Calibri"/>
                <a:cs typeface="Calibri"/>
              </a:rPr>
              <a:t>Q</a:t>
            </a:r>
            <a:r>
              <a:rPr sz="1800" dirty="0">
                <a:latin typeface="Calibri"/>
                <a:cs typeface="Calibri"/>
              </a:rPr>
              <a:t>1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w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te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w</a:t>
            </a:r>
            <a:r>
              <a:rPr sz="1800" spc="25" dirty="0">
                <a:latin typeface="Calibri"/>
                <a:cs typeface="Calibri"/>
              </a:rPr>
              <a:t>h</a:t>
            </a:r>
            <a:r>
              <a:rPr sz="1800" spc="30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25" dirty="0">
                <a:latin typeface="Calibri"/>
                <a:cs typeface="Calibri"/>
              </a:rPr>
              <a:t>p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30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25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ted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35" dirty="0">
                <a:latin typeface="Calibri"/>
                <a:cs typeface="Calibri"/>
              </a:rPr>
              <a:t>a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35" dirty="0">
                <a:latin typeface="Calibri"/>
                <a:cs typeface="Calibri"/>
              </a:rPr>
              <a:t>li</a:t>
            </a:r>
            <a:r>
              <a:rPr sz="1800" spc="25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1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?</a:t>
            </a:r>
            <a:endParaRPr sz="1800">
              <a:latin typeface="Calibri"/>
              <a:cs typeface="Calibri"/>
            </a:endParaRPr>
          </a:p>
          <a:p>
            <a:pPr marL="12700" marR="1284605">
              <a:lnSpc>
                <a:spcPts val="2710"/>
              </a:lnSpc>
              <a:spcBef>
                <a:spcPts val="175"/>
              </a:spcBef>
            </a:pPr>
            <a:r>
              <a:rPr sz="1800" spc="15" dirty="0">
                <a:solidFill>
                  <a:srgbClr val="00AF50"/>
                </a:solidFill>
                <a:latin typeface="Calibri"/>
                <a:cs typeface="Calibri"/>
              </a:rPr>
              <a:t>a:</a:t>
            </a:r>
            <a:r>
              <a:rPr sz="1800" spc="-6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00AF50"/>
                </a:solidFill>
                <a:latin typeface="Calibri"/>
                <a:cs typeface="Calibri"/>
              </a:rPr>
              <a:t>normal</a:t>
            </a:r>
            <a:r>
              <a:rPr sz="180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spc="20" dirty="0">
                <a:solidFill>
                  <a:srgbClr val="00AF50"/>
                </a:solidFill>
                <a:latin typeface="Calibri"/>
                <a:cs typeface="Calibri"/>
              </a:rPr>
              <a:t>labor</a:t>
            </a:r>
            <a:r>
              <a:rPr sz="1800" spc="-114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AF50"/>
                </a:solidFill>
                <a:latin typeface="Calibri"/>
                <a:cs typeface="Calibri"/>
              </a:rPr>
              <a:t>\</a:t>
            </a:r>
            <a:r>
              <a:rPr sz="1800" spc="2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AF50"/>
                </a:solidFill>
                <a:latin typeface="Calibri"/>
                <a:cs typeface="Calibri"/>
              </a:rPr>
              <a:t>b</a:t>
            </a:r>
            <a:r>
              <a:rPr sz="1800" spc="-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AF50"/>
                </a:solidFill>
                <a:latin typeface="Calibri"/>
                <a:cs typeface="Calibri"/>
              </a:rPr>
              <a:t>:</a:t>
            </a:r>
            <a:r>
              <a:rPr sz="1800" spc="1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AF50"/>
                </a:solidFill>
                <a:latin typeface="Calibri"/>
                <a:cs typeface="Calibri"/>
              </a:rPr>
              <a:t>secondary</a:t>
            </a:r>
            <a:r>
              <a:rPr sz="1800" spc="-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AF50"/>
                </a:solidFill>
                <a:latin typeface="Calibri"/>
                <a:cs typeface="Calibri"/>
              </a:rPr>
              <a:t>arrest</a:t>
            </a:r>
            <a:r>
              <a:rPr sz="1800" spc="-1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AF50"/>
                </a:solidFill>
                <a:latin typeface="Calibri"/>
                <a:cs typeface="Calibri"/>
              </a:rPr>
              <a:t>\</a:t>
            </a:r>
            <a:r>
              <a:rPr sz="1800" spc="2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AF50"/>
                </a:solidFill>
                <a:latin typeface="Calibri"/>
                <a:cs typeface="Calibri"/>
              </a:rPr>
              <a:t>c</a:t>
            </a:r>
            <a:r>
              <a:rPr sz="1800" spc="3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AF50"/>
                </a:solidFill>
                <a:latin typeface="Calibri"/>
                <a:cs typeface="Calibri"/>
              </a:rPr>
              <a:t>:</a:t>
            </a:r>
            <a:r>
              <a:rPr sz="1800" spc="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spc="15" dirty="0">
                <a:solidFill>
                  <a:srgbClr val="00AF50"/>
                </a:solidFill>
                <a:latin typeface="Calibri"/>
                <a:cs typeface="Calibri"/>
              </a:rPr>
              <a:t>latent</a:t>
            </a:r>
            <a:r>
              <a:rPr sz="1800" spc="-19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spc="10" dirty="0">
                <a:solidFill>
                  <a:srgbClr val="00AF50"/>
                </a:solidFill>
                <a:latin typeface="Calibri"/>
                <a:cs typeface="Calibri"/>
              </a:rPr>
              <a:t>phase</a:t>
            </a:r>
            <a:r>
              <a:rPr sz="1800" spc="-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AF50"/>
                </a:solidFill>
                <a:latin typeface="Calibri"/>
                <a:cs typeface="Calibri"/>
              </a:rPr>
              <a:t>\</a:t>
            </a:r>
            <a:r>
              <a:rPr sz="1800" spc="-5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spc="10" dirty="0">
                <a:solidFill>
                  <a:srgbClr val="00AF50"/>
                </a:solidFill>
                <a:latin typeface="Calibri"/>
                <a:cs typeface="Calibri"/>
              </a:rPr>
              <a:t>d:</a:t>
            </a:r>
            <a:r>
              <a:rPr sz="1800" spc="1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AF50"/>
                </a:solidFill>
                <a:latin typeface="Calibri"/>
                <a:cs typeface="Calibri"/>
              </a:rPr>
              <a:t>primary</a:t>
            </a:r>
            <a:r>
              <a:rPr sz="1800" spc="-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00AF50"/>
                </a:solidFill>
                <a:latin typeface="Calibri"/>
                <a:cs typeface="Calibri"/>
              </a:rPr>
              <a:t>dysfunction </a:t>
            </a:r>
            <a:r>
              <a:rPr sz="1800" spc="-39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Q2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what</a:t>
            </a:r>
            <a:r>
              <a:rPr sz="1800" spc="-114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is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the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mangment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of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20" dirty="0">
                <a:latin typeface="Calibri"/>
                <a:cs typeface="Calibri"/>
              </a:rPr>
              <a:t>line</a:t>
            </a:r>
            <a:r>
              <a:rPr sz="1800" spc="-1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?</a:t>
            </a:r>
            <a:endParaRPr sz="1800">
              <a:latin typeface="Calibri"/>
              <a:cs typeface="Calibri"/>
            </a:endParaRPr>
          </a:p>
          <a:p>
            <a:pPr marL="12700" marR="2173605">
              <a:lnSpc>
                <a:spcPts val="2710"/>
              </a:lnSpc>
              <a:spcBef>
                <a:spcPts val="60"/>
              </a:spcBef>
            </a:pPr>
            <a:r>
              <a:rPr sz="1800" dirty="0">
                <a:solidFill>
                  <a:srgbClr val="00AF50"/>
                </a:solidFill>
                <a:latin typeface="Calibri"/>
                <a:cs typeface="Calibri"/>
              </a:rPr>
              <a:t>discharge</a:t>
            </a:r>
            <a:r>
              <a:rPr sz="1800" spc="-10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AF50"/>
                </a:solidFill>
                <a:latin typeface="Calibri"/>
                <a:cs typeface="Calibri"/>
              </a:rPr>
              <a:t>from</a:t>
            </a:r>
            <a:r>
              <a:rPr sz="1800" spc="3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00AF50"/>
                </a:solidFill>
                <a:latin typeface="Calibri"/>
                <a:cs typeface="Calibri"/>
              </a:rPr>
              <a:t>the</a:t>
            </a:r>
            <a:r>
              <a:rPr sz="1800" spc="-3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spc="20" dirty="0">
                <a:solidFill>
                  <a:srgbClr val="00AF50"/>
                </a:solidFill>
                <a:latin typeface="Calibri"/>
                <a:cs typeface="Calibri"/>
              </a:rPr>
              <a:t>labor</a:t>
            </a:r>
            <a:r>
              <a:rPr sz="1800" spc="-13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AF50"/>
                </a:solidFill>
                <a:latin typeface="Calibri"/>
                <a:cs typeface="Calibri"/>
              </a:rPr>
              <a:t>room</a:t>
            </a:r>
            <a:r>
              <a:rPr sz="1800" spc="-4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AF50"/>
                </a:solidFill>
                <a:latin typeface="Calibri"/>
                <a:cs typeface="Calibri"/>
              </a:rPr>
              <a:t>,</a:t>
            </a:r>
            <a:r>
              <a:rPr sz="1800" spc="4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00AF50"/>
                </a:solidFill>
                <a:latin typeface="Calibri"/>
                <a:cs typeface="Calibri"/>
              </a:rPr>
              <a:t>analgesics,</a:t>
            </a:r>
            <a:r>
              <a:rPr sz="1800" spc="-1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spc="10" dirty="0">
                <a:solidFill>
                  <a:srgbClr val="00AF50"/>
                </a:solidFill>
                <a:latin typeface="Calibri"/>
                <a:cs typeface="Calibri"/>
              </a:rPr>
              <a:t>mobilization,</a:t>
            </a:r>
            <a:r>
              <a:rPr sz="1800" spc="-18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AF50"/>
                </a:solidFill>
                <a:latin typeface="Calibri"/>
                <a:cs typeface="Calibri"/>
              </a:rPr>
              <a:t>reassurance. </a:t>
            </a:r>
            <a:r>
              <a:rPr sz="1800" spc="-39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Q3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what</a:t>
            </a:r>
            <a:r>
              <a:rPr sz="1800" spc="-114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is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the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causes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of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20" dirty="0">
                <a:latin typeface="Calibri"/>
                <a:cs typeface="Calibri"/>
              </a:rPr>
              <a:t>line</a:t>
            </a:r>
            <a:r>
              <a:rPr sz="1800" spc="-1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?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ts val="2710"/>
              </a:lnSpc>
              <a:spcBef>
                <a:spcPts val="65"/>
              </a:spcBef>
            </a:pPr>
            <a:r>
              <a:rPr sz="1800" spc="10" dirty="0">
                <a:solidFill>
                  <a:srgbClr val="00AF50"/>
                </a:solidFill>
                <a:latin typeface="Calibri"/>
                <a:cs typeface="Calibri"/>
              </a:rPr>
              <a:t>Cephalopelvic</a:t>
            </a:r>
            <a:r>
              <a:rPr sz="1800" spc="-17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spc="20" dirty="0">
                <a:solidFill>
                  <a:srgbClr val="00AF50"/>
                </a:solidFill>
                <a:latin typeface="Calibri"/>
                <a:cs typeface="Calibri"/>
              </a:rPr>
              <a:t>dis</a:t>
            </a:r>
            <a:r>
              <a:rPr sz="1800" spc="-5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AF50"/>
                </a:solidFill>
                <a:latin typeface="Calibri"/>
                <a:cs typeface="Calibri"/>
              </a:rPr>
              <a:t>(most</a:t>
            </a:r>
            <a:r>
              <a:rPr sz="1800" spc="5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AF50"/>
                </a:solidFill>
                <a:latin typeface="Calibri"/>
                <a:cs typeface="Calibri"/>
              </a:rPr>
              <a:t>common)</a:t>
            </a:r>
            <a:r>
              <a:rPr sz="1800" spc="-4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AF50"/>
                </a:solidFill>
                <a:latin typeface="Calibri"/>
                <a:cs typeface="Calibri"/>
              </a:rPr>
              <a:t>,</a:t>
            </a:r>
            <a:r>
              <a:rPr sz="1800" spc="-2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spc="10" dirty="0">
                <a:solidFill>
                  <a:srgbClr val="00AF50"/>
                </a:solidFill>
                <a:latin typeface="Calibri"/>
                <a:cs typeface="Calibri"/>
              </a:rPr>
              <a:t>inefficient</a:t>
            </a:r>
            <a:r>
              <a:rPr sz="1800" spc="-10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00AF50"/>
                </a:solidFill>
                <a:latin typeface="Calibri"/>
                <a:cs typeface="Calibri"/>
              </a:rPr>
              <a:t>uterine</a:t>
            </a:r>
            <a:r>
              <a:rPr sz="1800" spc="-10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00AF50"/>
                </a:solidFill>
                <a:latin typeface="Calibri"/>
                <a:cs typeface="Calibri"/>
              </a:rPr>
              <a:t>contraction</a:t>
            </a:r>
            <a:r>
              <a:rPr sz="1800" spc="31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AF50"/>
                </a:solidFill>
                <a:latin typeface="Calibri"/>
                <a:cs typeface="Calibri"/>
              </a:rPr>
              <a:t>,</a:t>
            </a:r>
            <a:r>
              <a:rPr sz="1800" spc="-7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00AF50"/>
                </a:solidFill>
                <a:latin typeface="Calibri"/>
                <a:cs typeface="Calibri"/>
              </a:rPr>
              <a:t>malpostion\presentation </a:t>
            </a:r>
            <a:r>
              <a:rPr sz="1800" spc="-39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Q4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what</a:t>
            </a:r>
            <a:r>
              <a:rPr sz="1800" spc="-114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is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the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most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important</a:t>
            </a:r>
            <a:r>
              <a:rPr sz="1800" spc="-114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things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should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20" dirty="0">
                <a:latin typeface="Calibri"/>
                <a:cs typeface="Calibri"/>
              </a:rPr>
              <a:t>looking</a:t>
            </a:r>
            <a:r>
              <a:rPr sz="1800" spc="-135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in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partogram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in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20" dirty="0">
                <a:latin typeface="Calibri"/>
                <a:cs typeface="Calibri"/>
              </a:rPr>
              <a:t>line</a:t>
            </a:r>
            <a:r>
              <a:rPr sz="1800" spc="-1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?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sz="1800" spc="30" dirty="0">
                <a:solidFill>
                  <a:srgbClr val="00AF50"/>
                </a:solidFill>
                <a:latin typeface="Calibri"/>
                <a:cs typeface="Calibri"/>
              </a:rPr>
              <a:t>M</a:t>
            </a:r>
            <a:r>
              <a:rPr sz="1800" spc="20" dirty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sz="1800" spc="35" dirty="0">
                <a:solidFill>
                  <a:srgbClr val="00AF50"/>
                </a:solidFill>
                <a:latin typeface="Calibri"/>
                <a:cs typeface="Calibri"/>
              </a:rPr>
              <a:t>l</a:t>
            </a:r>
            <a:r>
              <a:rPr sz="1800" spc="25" dirty="0">
                <a:solidFill>
                  <a:srgbClr val="00AF50"/>
                </a:solidFill>
                <a:latin typeface="Calibri"/>
                <a:cs typeface="Calibri"/>
              </a:rPr>
              <a:t>d</a:t>
            </a:r>
            <a:r>
              <a:rPr sz="1800" spc="35" dirty="0">
                <a:solidFill>
                  <a:srgbClr val="00AF50"/>
                </a:solidFill>
                <a:latin typeface="Calibri"/>
                <a:cs typeface="Calibri"/>
              </a:rPr>
              <a:t>i</a:t>
            </a:r>
            <a:r>
              <a:rPr sz="1800" spc="25" dirty="0">
                <a:solidFill>
                  <a:srgbClr val="00AF50"/>
                </a:solidFill>
                <a:latin typeface="Calibri"/>
                <a:cs typeface="Calibri"/>
              </a:rPr>
              <a:t>n</a:t>
            </a:r>
            <a:r>
              <a:rPr sz="1800" dirty="0">
                <a:solidFill>
                  <a:srgbClr val="00AF50"/>
                </a:solidFill>
                <a:latin typeface="Calibri"/>
                <a:cs typeface="Calibri"/>
              </a:rPr>
              <a:t>g</a:t>
            </a:r>
            <a:r>
              <a:rPr sz="1800" spc="-19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AF50"/>
                </a:solidFill>
                <a:latin typeface="Calibri"/>
                <a:cs typeface="Calibri"/>
              </a:rPr>
              <a:t>\</a:t>
            </a:r>
            <a:r>
              <a:rPr sz="1800" spc="2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spc="35" dirty="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sz="1800" spc="-15" dirty="0">
                <a:solidFill>
                  <a:srgbClr val="00AF50"/>
                </a:solidFill>
                <a:latin typeface="Calibri"/>
                <a:cs typeface="Calibri"/>
              </a:rPr>
              <a:t>m</a:t>
            </a:r>
            <a:r>
              <a:rPr sz="1800" spc="25" dirty="0">
                <a:solidFill>
                  <a:srgbClr val="00AF50"/>
                </a:solidFill>
                <a:latin typeface="Calibri"/>
                <a:cs typeface="Calibri"/>
              </a:rPr>
              <a:t>n</a:t>
            </a:r>
            <a:r>
              <a:rPr sz="1800" spc="35" dirty="0">
                <a:solidFill>
                  <a:srgbClr val="00AF50"/>
                </a:solidFill>
                <a:latin typeface="Calibri"/>
                <a:cs typeface="Calibri"/>
              </a:rPr>
              <a:t>i</a:t>
            </a:r>
            <a:r>
              <a:rPr sz="1800" spc="20" dirty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00AF50"/>
                </a:solidFill>
                <a:latin typeface="Calibri"/>
                <a:cs typeface="Calibri"/>
              </a:rPr>
              <a:t>t</a:t>
            </a:r>
            <a:r>
              <a:rPr sz="1800" spc="30" dirty="0">
                <a:solidFill>
                  <a:srgbClr val="00AF50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00AF50"/>
                </a:solidFill>
                <a:latin typeface="Calibri"/>
                <a:cs typeface="Calibri"/>
              </a:rPr>
              <a:t>c</a:t>
            </a:r>
            <a:r>
              <a:rPr sz="1800" spc="-114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00AF50"/>
                </a:solidFill>
                <a:latin typeface="Calibri"/>
                <a:cs typeface="Calibri"/>
              </a:rPr>
              <a:t>m</a:t>
            </a:r>
            <a:r>
              <a:rPr sz="1800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1800" spc="-10" dirty="0">
                <a:solidFill>
                  <a:srgbClr val="00AF50"/>
                </a:solidFill>
                <a:latin typeface="Calibri"/>
                <a:cs typeface="Calibri"/>
              </a:rPr>
              <a:t>m</a:t>
            </a:r>
            <a:r>
              <a:rPr sz="1800" spc="25" dirty="0">
                <a:solidFill>
                  <a:srgbClr val="00AF50"/>
                </a:solidFill>
                <a:latin typeface="Calibri"/>
                <a:cs typeface="Calibri"/>
              </a:rPr>
              <a:t>b</a:t>
            </a:r>
            <a:r>
              <a:rPr sz="1800" spc="-30" dirty="0">
                <a:solidFill>
                  <a:srgbClr val="00AF50"/>
                </a:solidFill>
                <a:latin typeface="Calibri"/>
                <a:cs typeface="Calibri"/>
              </a:rPr>
              <a:t>r</a:t>
            </a:r>
            <a:r>
              <a:rPr sz="1800" spc="35" dirty="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sz="1800" spc="25" dirty="0">
                <a:solidFill>
                  <a:srgbClr val="00AF50"/>
                </a:solidFill>
                <a:latin typeface="Calibri"/>
                <a:cs typeface="Calibri"/>
              </a:rPr>
              <a:t>n</a:t>
            </a:r>
            <a:r>
              <a:rPr sz="1800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1800" spc="-10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AF50"/>
                </a:solidFill>
                <a:latin typeface="Calibri"/>
                <a:cs typeface="Calibri"/>
              </a:rPr>
              <a:t>(</a:t>
            </a:r>
            <a:r>
              <a:rPr sz="1800" spc="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spc="35" dirty="0">
                <a:solidFill>
                  <a:srgbClr val="00AF50"/>
                </a:solidFill>
                <a:latin typeface="Calibri"/>
                <a:cs typeface="Calibri"/>
              </a:rPr>
              <a:t>li</a:t>
            </a:r>
            <a:r>
              <a:rPr sz="1800" spc="25" dirty="0">
                <a:solidFill>
                  <a:srgbClr val="00AF50"/>
                </a:solidFill>
                <a:latin typeface="Calibri"/>
                <a:cs typeface="Calibri"/>
              </a:rPr>
              <a:t>qu</a:t>
            </a:r>
            <a:r>
              <a:rPr sz="1800" spc="20" dirty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sz="1800" spc="-30" dirty="0">
                <a:solidFill>
                  <a:srgbClr val="00AF50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00AF50"/>
                </a:solidFill>
                <a:latin typeface="Calibri"/>
                <a:cs typeface="Calibri"/>
              </a:rPr>
              <a:t>)</a:t>
            </a:r>
            <a:r>
              <a:rPr sz="1800" spc="-15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AF50"/>
                </a:solidFill>
                <a:latin typeface="Calibri"/>
                <a:cs typeface="Calibri"/>
              </a:rPr>
              <a:t>\</a:t>
            </a:r>
            <a:r>
              <a:rPr sz="1800" spc="2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spc="25" dirty="0">
                <a:solidFill>
                  <a:srgbClr val="00AF50"/>
                </a:solidFill>
                <a:latin typeface="Calibri"/>
                <a:cs typeface="Calibri"/>
              </a:rPr>
              <a:t>u</a:t>
            </a:r>
            <a:r>
              <a:rPr sz="1800" dirty="0">
                <a:solidFill>
                  <a:srgbClr val="00AF50"/>
                </a:solidFill>
                <a:latin typeface="Calibri"/>
                <a:cs typeface="Calibri"/>
              </a:rPr>
              <a:t>te</a:t>
            </a:r>
            <a:r>
              <a:rPr sz="1800" spc="-25" dirty="0">
                <a:solidFill>
                  <a:srgbClr val="00AF50"/>
                </a:solidFill>
                <a:latin typeface="Calibri"/>
                <a:cs typeface="Calibri"/>
              </a:rPr>
              <a:t>r</a:t>
            </a:r>
            <a:r>
              <a:rPr sz="1800" spc="35" dirty="0">
                <a:solidFill>
                  <a:srgbClr val="00AF50"/>
                </a:solidFill>
                <a:latin typeface="Calibri"/>
                <a:cs typeface="Calibri"/>
              </a:rPr>
              <a:t>i</a:t>
            </a:r>
            <a:r>
              <a:rPr sz="1800" spc="25" dirty="0">
                <a:solidFill>
                  <a:srgbClr val="00AF50"/>
                </a:solidFill>
                <a:latin typeface="Calibri"/>
                <a:cs typeface="Calibri"/>
              </a:rPr>
              <a:t>n</a:t>
            </a:r>
            <a:r>
              <a:rPr sz="1800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1800" spc="-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00AF50"/>
                </a:solidFill>
                <a:latin typeface="Calibri"/>
                <a:cs typeface="Calibri"/>
              </a:rPr>
              <a:t>c</a:t>
            </a:r>
            <a:r>
              <a:rPr sz="1800" spc="20" dirty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sz="1800" spc="25" dirty="0">
                <a:solidFill>
                  <a:srgbClr val="00AF50"/>
                </a:solidFill>
                <a:latin typeface="Calibri"/>
                <a:cs typeface="Calibri"/>
              </a:rPr>
              <a:t>n</a:t>
            </a:r>
            <a:r>
              <a:rPr sz="1800" dirty="0">
                <a:solidFill>
                  <a:srgbClr val="00AF50"/>
                </a:solidFill>
                <a:latin typeface="Calibri"/>
                <a:cs typeface="Calibri"/>
              </a:rPr>
              <a:t>t</a:t>
            </a:r>
            <a:r>
              <a:rPr sz="1800" spc="-30" dirty="0">
                <a:solidFill>
                  <a:srgbClr val="00AF50"/>
                </a:solidFill>
                <a:latin typeface="Calibri"/>
                <a:cs typeface="Calibri"/>
              </a:rPr>
              <a:t>r</a:t>
            </a:r>
            <a:r>
              <a:rPr sz="1800" spc="35" dirty="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sz="1800" spc="-15" dirty="0">
                <a:solidFill>
                  <a:srgbClr val="00AF50"/>
                </a:solidFill>
                <a:latin typeface="Calibri"/>
                <a:cs typeface="Calibri"/>
              </a:rPr>
              <a:t>c</a:t>
            </a:r>
            <a:r>
              <a:rPr sz="1800" dirty="0">
                <a:solidFill>
                  <a:srgbClr val="00AF50"/>
                </a:solidFill>
                <a:latin typeface="Calibri"/>
                <a:cs typeface="Calibri"/>
              </a:rPr>
              <a:t>t</a:t>
            </a:r>
            <a:r>
              <a:rPr sz="1800" spc="30" dirty="0">
                <a:solidFill>
                  <a:srgbClr val="00AF50"/>
                </a:solidFill>
                <a:latin typeface="Calibri"/>
                <a:cs typeface="Calibri"/>
              </a:rPr>
              <a:t>i</a:t>
            </a:r>
            <a:r>
              <a:rPr sz="1800" spc="20" dirty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00AF50"/>
                </a:solidFill>
                <a:latin typeface="Calibri"/>
                <a:cs typeface="Calibri"/>
              </a:rPr>
              <a:t>n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90951" y="228600"/>
            <a:ext cx="5867400" cy="318135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0185" y="4445"/>
            <a:ext cx="1530351" cy="50911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15" dirty="0">
                <a:latin typeface="Calibri"/>
                <a:cs typeface="Calibri"/>
              </a:rPr>
              <a:t>S</a:t>
            </a:r>
            <a:r>
              <a:rPr spc="10" dirty="0">
                <a:latin typeface="Calibri"/>
                <a:cs typeface="Calibri"/>
              </a:rPr>
              <a:t>t</a:t>
            </a:r>
            <a:r>
              <a:rPr spc="-5" dirty="0">
                <a:latin typeface="Calibri"/>
                <a:cs typeface="Calibri"/>
              </a:rPr>
              <a:t>a</a:t>
            </a:r>
            <a:r>
              <a:rPr spc="10" dirty="0">
                <a:latin typeface="Calibri"/>
                <a:cs typeface="Calibri"/>
              </a:rPr>
              <a:t>t</a:t>
            </a:r>
            <a:r>
              <a:rPr spc="40" dirty="0">
                <a:latin typeface="Calibri"/>
                <a:cs typeface="Calibri"/>
              </a:rPr>
              <a:t>i</a:t>
            </a:r>
            <a:r>
              <a:rPr spc="5" dirty="0">
                <a:latin typeface="Calibri"/>
                <a:cs typeface="Calibri"/>
              </a:rPr>
              <a:t>o</a:t>
            </a:r>
            <a:r>
              <a:rPr spc="15" dirty="0">
                <a:latin typeface="Calibri"/>
                <a:cs typeface="Calibri"/>
              </a:rPr>
              <a:t>n</a:t>
            </a:r>
            <a:r>
              <a:rPr spc="-135" dirty="0">
                <a:latin typeface="Calibri"/>
                <a:cs typeface="Calibri"/>
              </a:rPr>
              <a:t> </a:t>
            </a:r>
            <a:r>
              <a:rPr spc="15" dirty="0">
                <a:latin typeface="Calibri"/>
                <a:cs typeface="Calibri"/>
              </a:rPr>
              <a:t>5</a:t>
            </a:r>
          </a:p>
        </p:txBody>
      </p:sp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1227" y="734381"/>
            <a:ext cx="8926831" cy="553690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indent="76200">
              <a:lnSpc>
                <a:spcPts val="2700"/>
              </a:lnSpc>
              <a:spcBef>
                <a:spcPts val="340"/>
              </a:spcBef>
            </a:pPr>
            <a:r>
              <a:rPr sz="2400" spc="-10" dirty="0">
                <a:latin typeface="Calibri"/>
                <a:cs typeface="Calibri"/>
              </a:rPr>
              <a:t>34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old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female </a:t>
            </a:r>
            <a:r>
              <a:rPr sz="2400" spc="-5" dirty="0">
                <a:latin typeface="Calibri"/>
                <a:cs typeface="Calibri"/>
              </a:rPr>
              <a:t>P3G2+0</a:t>
            </a:r>
            <a:r>
              <a:rPr sz="2400" spc="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15" dirty="0">
                <a:latin typeface="Calibri"/>
                <a:cs typeface="Calibri"/>
              </a:rPr>
              <a:t> 29W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came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to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the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hospital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with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10" dirty="0">
                <a:latin typeface="Calibri"/>
                <a:cs typeface="Calibri"/>
              </a:rPr>
              <a:t>gush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fluid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: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answer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the</a:t>
            </a:r>
            <a:r>
              <a:rPr sz="2400" spc="-10" dirty="0">
                <a:latin typeface="Calibri"/>
                <a:cs typeface="Calibri"/>
              </a:rPr>
              <a:t> followings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: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exam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pic.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differ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)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spc="-10" dirty="0">
                <a:latin typeface="Calibri"/>
                <a:cs typeface="Calibri"/>
              </a:rPr>
              <a:t>Q1-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Name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this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method/procedure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sz="2000" spc="-10" dirty="0">
                <a:solidFill>
                  <a:srgbClr val="00AF50"/>
                </a:solidFill>
                <a:latin typeface="Calibri"/>
                <a:cs typeface="Calibri"/>
              </a:rPr>
              <a:t>Speculum</a:t>
            </a:r>
            <a:r>
              <a:rPr sz="2000" spc="3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AF50"/>
                </a:solidFill>
                <a:latin typeface="Calibri"/>
                <a:cs typeface="Calibri"/>
              </a:rPr>
              <a:t>cervical</a:t>
            </a:r>
            <a:r>
              <a:rPr sz="2000" spc="13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00AF50"/>
                </a:solidFill>
                <a:latin typeface="Calibri"/>
                <a:cs typeface="Calibri"/>
              </a:rPr>
              <a:t>examination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sz="2400" b="1" spc="-10" dirty="0">
                <a:latin typeface="Calibri"/>
                <a:cs typeface="Calibri"/>
              </a:rPr>
              <a:t>Q2-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describe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the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findings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in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the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image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25"/>
              </a:spcBef>
              <a:tabLst>
                <a:tab pos="2323465" algn="l"/>
              </a:tabLst>
            </a:pPr>
            <a:r>
              <a:rPr sz="2000" dirty="0">
                <a:solidFill>
                  <a:srgbClr val="00AF50"/>
                </a:solidFill>
                <a:latin typeface="Calibri"/>
                <a:cs typeface="Calibri"/>
              </a:rPr>
              <a:t>Dilated/Closed</a:t>
            </a:r>
            <a:r>
              <a:rPr sz="2000" spc="-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AF50"/>
                </a:solidFill>
                <a:latin typeface="Calibri"/>
                <a:cs typeface="Calibri"/>
              </a:rPr>
              <a:t>cervix	</a:t>
            </a:r>
            <a:r>
              <a:rPr sz="2000" spc="10" dirty="0">
                <a:solidFill>
                  <a:srgbClr val="00AF50"/>
                </a:solidFill>
                <a:latin typeface="Calibri"/>
                <a:cs typeface="Calibri"/>
              </a:rPr>
              <a:t>?</a:t>
            </a:r>
            <a:r>
              <a:rPr sz="2000" spc="-5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00AF50"/>
                </a:solidFill>
                <a:latin typeface="Calibri"/>
                <a:cs typeface="Calibri"/>
              </a:rPr>
              <a:t>..</a:t>
            </a:r>
            <a:r>
              <a:rPr sz="2000" spc="38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AF50"/>
                </a:solidFill>
                <a:latin typeface="Calibri"/>
                <a:cs typeface="Calibri"/>
              </a:rPr>
              <a:t>Absence/prescience</a:t>
            </a:r>
            <a:r>
              <a:rPr sz="2000" spc="10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AF50"/>
                </a:solidFill>
                <a:latin typeface="Calibri"/>
                <a:cs typeface="Calibri"/>
              </a:rPr>
              <a:t>of</a:t>
            </a:r>
            <a:r>
              <a:rPr sz="2000" spc="-2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AF50"/>
                </a:solidFill>
                <a:latin typeface="Calibri"/>
                <a:cs typeface="Calibri"/>
              </a:rPr>
              <a:t>pooling</a:t>
            </a:r>
            <a:r>
              <a:rPr sz="2000" spc="2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spc="15" dirty="0">
                <a:solidFill>
                  <a:srgbClr val="00AF50"/>
                </a:solidFill>
                <a:latin typeface="Calibri"/>
                <a:cs typeface="Calibri"/>
              </a:rPr>
              <a:t>sign</a:t>
            </a:r>
            <a:r>
              <a:rPr sz="2000" spc="36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00AF50"/>
                </a:solidFill>
                <a:latin typeface="Calibri"/>
                <a:cs typeface="Calibri"/>
              </a:rPr>
              <a:t>?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sz="2400" b="1" spc="-10" dirty="0">
                <a:latin typeface="Calibri"/>
                <a:cs typeface="Calibri"/>
              </a:rPr>
              <a:t>Q3-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Other</a:t>
            </a:r>
            <a:r>
              <a:rPr sz="2400" spc="-20" dirty="0">
                <a:latin typeface="Calibri"/>
                <a:cs typeface="Calibri"/>
              </a:rPr>
              <a:t> investigations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to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your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diagnosis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sz="2000" spc="-10" dirty="0">
                <a:solidFill>
                  <a:srgbClr val="00AF50"/>
                </a:solidFill>
                <a:latin typeface="Calibri"/>
                <a:cs typeface="Calibri"/>
              </a:rPr>
              <a:t>Nitrazine</a:t>
            </a:r>
            <a:r>
              <a:rPr sz="2000" spc="3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00AF50"/>
                </a:solidFill>
                <a:latin typeface="Calibri"/>
                <a:cs typeface="Calibri"/>
              </a:rPr>
              <a:t>test</a:t>
            </a:r>
            <a:r>
              <a:rPr sz="2000" spc="-8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00AF50"/>
                </a:solidFill>
                <a:latin typeface="Calibri"/>
                <a:cs typeface="Calibri"/>
              </a:rPr>
              <a:t>–</a:t>
            </a:r>
            <a:r>
              <a:rPr sz="2000" spc="4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00AF50"/>
                </a:solidFill>
                <a:latin typeface="Calibri"/>
                <a:cs typeface="Calibri"/>
              </a:rPr>
              <a:t>CBC</a:t>
            </a:r>
            <a:r>
              <a:rPr sz="2000" spc="-1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00AF50"/>
                </a:solidFill>
                <a:latin typeface="Calibri"/>
                <a:cs typeface="Calibri"/>
              </a:rPr>
              <a:t>–</a:t>
            </a:r>
            <a:r>
              <a:rPr sz="2000" spc="4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AF50"/>
                </a:solidFill>
                <a:latin typeface="Calibri"/>
                <a:cs typeface="Calibri"/>
              </a:rPr>
              <a:t>Urinalysis</a:t>
            </a:r>
            <a:r>
              <a:rPr sz="2000" spc="-4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00AF50"/>
                </a:solidFill>
                <a:latin typeface="Calibri"/>
                <a:cs typeface="Calibri"/>
              </a:rPr>
              <a:t>–</a:t>
            </a:r>
            <a:r>
              <a:rPr sz="2000" spc="4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00AF50"/>
                </a:solidFill>
                <a:latin typeface="Calibri"/>
                <a:cs typeface="Calibri"/>
              </a:rPr>
              <a:t>CRP</a:t>
            </a:r>
            <a:r>
              <a:rPr sz="2000" spc="-7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00AF50"/>
                </a:solidFill>
                <a:latin typeface="Calibri"/>
                <a:cs typeface="Calibri"/>
              </a:rPr>
              <a:t>–</a:t>
            </a:r>
            <a:r>
              <a:rPr sz="2000" spc="-4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AF50"/>
                </a:solidFill>
                <a:latin typeface="Calibri"/>
                <a:cs typeface="Calibri"/>
              </a:rPr>
              <a:t>U/S</a:t>
            </a:r>
            <a:r>
              <a:rPr sz="2000" spc="5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00AF50"/>
                </a:solidFill>
                <a:latin typeface="Calibri"/>
                <a:cs typeface="Calibri"/>
              </a:rPr>
              <a:t>–</a:t>
            </a:r>
            <a:r>
              <a:rPr sz="2000" spc="4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00AF50"/>
                </a:solidFill>
                <a:latin typeface="Calibri"/>
                <a:cs typeface="Calibri"/>
              </a:rPr>
              <a:t>vaginal</a:t>
            </a:r>
            <a:r>
              <a:rPr sz="2000" spc="-9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00AF50"/>
                </a:solidFill>
                <a:latin typeface="Calibri"/>
                <a:cs typeface="Calibri"/>
              </a:rPr>
              <a:t>swab</a:t>
            </a:r>
            <a:r>
              <a:rPr sz="2000" spc="-9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spc="-30" dirty="0">
                <a:solidFill>
                  <a:srgbClr val="00AF50"/>
                </a:solidFill>
                <a:latin typeface="Calibri"/>
                <a:cs typeface="Calibri"/>
              </a:rPr>
              <a:t>for</a:t>
            </a:r>
            <a:r>
              <a:rPr sz="2000" spc="4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00AF50"/>
                </a:solidFill>
                <a:latin typeface="Calibri"/>
                <a:cs typeface="Calibri"/>
              </a:rPr>
              <a:t>infection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sz="2400" b="1" spc="-5" dirty="0">
                <a:latin typeface="Calibri"/>
                <a:cs typeface="Calibri"/>
              </a:rPr>
              <a:t>Q4</a:t>
            </a:r>
            <a:r>
              <a:rPr sz="2000" b="1" spc="-5" dirty="0">
                <a:latin typeface="Calibri"/>
                <a:cs typeface="Calibri"/>
              </a:rPr>
              <a:t>-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Your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management</a:t>
            </a:r>
            <a:endParaRPr sz="2400">
              <a:latin typeface="Calibri"/>
              <a:cs typeface="Calibri"/>
            </a:endParaRPr>
          </a:p>
          <a:p>
            <a:pPr marL="12700" marR="1852930">
              <a:lnSpc>
                <a:spcPct val="131500"/>
              </a:lnSpc>
              <a:spcBef>
                <a:spcPts val="70"/>
              </a:spcBef>
            </a:pPr>
            <a:r>
              <a:rPr sz="2000" spc="15" dirty="0">
                <a:solidFill>
                  <a:srgbClr val="00AF50"/>
                </a:solidFill>
                <a:latin typeface="Calibri"/>
                <a:cs typeface="Calibri"/>
              </a:rPr>
              <a:t>Admission </a:t>
            </a:r>
            <a:r>
              <a:rPr sz="2000" spc="5" dirty="0">
                <a:solidFill>
                  <a:srgbClr val="00AF50"/>
                </a:solidFill>
                <a:latin typeface="Calibri"/>
                <a:cs typeface="Calibri"/>
              </a:rPr>
              <a:t>- </a:t>
            </a:r>
            <a:r>
              <a:rPr sz="2000" spc="-5" dirty="0">
                <a:solidFill>
                  <a:srgbClr val="00AF50"/>
                </a:solidFill>
                <a:latin typeface="Calibri"/>
                <a:cs typeface="Calibri"/>
              </a:rPr>
              <a:t>Detect chorioamnionitis </a:t>
            </a:r>
            <a:r>
              <a:rPr sz="2000" spc="10" dirty="0">
                <a:solidFill>
                  <a:srgbClr val="00AF50"/>
                </a:solidFill>
                <a:latin typeface="Calibri"/>
                <a:cs typeface="Calibri"/>
              </a:rPr>
              <a:t>– </a:t>
            </a:r>
            <a:r>
              <a:rPr sz="2000" spc="-10" dirty="0">
                <a:solidFill>
                  <a:srgbClr val="00AF50"/>
                </a:solidFill>
                <a:latin typeface="Calibri"/>
                <a:cs typeface="Calibri"/>
              </a:rPr>
              <a:t>corticosteroids </a:t>
            </a:r>
            <a:r>
              <a:rPr sz="2000" spc="10" dirty="0">
                <a:solidFill>
                  <a:srgbClr val="00AF50"/>
                </a:solidFill>
                <a:latin typeface="Calibri"/>
                <a:cs typeface="Calibri"/>
              </a:rPr>
              <a:t>– </a:t>
            </a:r>
            <a:r>
              <a:rPr sz="2000" spc="-5" dirty="0">
                <a:solidFill>
                  <a:srgbClr val="00AF50"/>
                </a:solidFill>
                <a:latin typeface="Calibri"/>
                <a:cs typeface="Calibri"/>
              </a:rPr>
              <a:t>Antibiotics </a:t>
            </a:r>
            <a:r>
              <a:rPr sz="2000" spc="10" dirty="0">
                <a:solidFill>
                  <a:srgbClr val="00AF50"/>
                </a:solidFill>
                <a:latin typeface="Calibri"/>
                <a:cs typeface="Calibri"/>
              </a:rPr>
              <a:t>.. </a:t>
            </a:r>
            <a:r>
              <a:rPr sz="2000" spc="-44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00AF50"/>
                </a:solidFill>
                <a:latin typeface="Calibri"/>
                <a:cs typeface="Calibri"/>
              </a:rPr>
              <a:t>(</a:t>
            </a:r>
            <a:r>
              <a:rPr sz="2000" spc="-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AF50"/>
                </a:solidFill>
                <a:latin typeface="Calibri"/>
                <a:cs typeface="Calibri"/>
              </a:rPr>
              <a:t>Erythromycin</a:t>
            </a:r>
            <a:r>
              <a:rPr sz="2000" spc="409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spc="30" dirty="0">
                <a:solidFill>
                  <a:srgbClr val="00AF50"/>
                </a:solidFill>
                <a:latin typeface="Calibri"/>
                <a:cs typeface="Calibri"/>
              </a:rPr>
              <a:t>250</a:t>
            </a:r>
            <a:r>
              <a:rPr sz="2000" spc="-13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spc="30" dirty="0">
                <a:solidFill>
                  <a:srgbClr val="00AF50"/>
                </a:solidFill>
                <a:latin typeface="Calibri"/>
                <a:cs typeface="Calibri"/>
              </a:rPr>
              <a:t>mg</a:t>
            </a:r>
            <a:r>
              <a:rPr sz="2000" spc="-5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AF50"/>
                </a:solidFill>
                <a:latin typeface="Calibri"/>
                <a:cs typeface="Calibri"/>
              </a:rPr>
              <a:t>*4</a:t>
            </a:r>
            <a:r>
              <a:rPr sz="2000" spc="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spc="-30" dirty="0">
                <a:solidFill>
                  <a:srgbClr val="00AF50"/>
                </a:solidFill>
                <a:latin typeface="Calibri"/>
                <a:cs typeface="Calibri"/>
              </a:rPr>
              <a:t>for</a:t>
            </a:r>
            <a:r>
              <a:rPr sz="2000" spc="4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spc="20" dirty="0">
                <a:solidFill>
                  <a:srgbClr val="00AF50"/>
                </a:solidFill>
                <a:latin typeface="Calibri"/>
                <a:cs typeface="Calibri"/>
              </a:rPr>
              <a:t>10</a:t>
            </a:r>
            <a:r>
              <a:rPr sz="2000" spc="-5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00AF50"/>
                </a:solidFill>
                <a:latin typeface="Calibri"/>
                <a:cs typeface="Calibri"/>
              </a:rPr>
              <a:t>days</a:t>
            </a:r>
            <a:r>
              <a:rPr sz="2000" spc="-1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00AF50"/>
                </a:solidFill>
                <a:latin typeface="Calibri"/>
                <a:cs typeface="Calibri"/>
              </a:rPr>
              <a:t>)</a:t>
            </a:r>
            <a:r>
              <a:rPr sz="2000" spc="6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00AF50"/>
                </a:solidFill>
                <a:latin typeface="Calibri"/>
                <a:cs typeface="Calibri"/>
              </a:rPr>
              <a:t>–</a:t>
            </a:r>
            <a:r>
              <a:rPr sz="2000" spc="-3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00AF50"/>
                </a:solidFill>
                <a:latin typeface="Calibri"/>
                <a:cs typeface="Calibri"/>
              </a:rPr>
              <a:t>Timing</a:t>
            </a:r>
            <a:r>
              <a:rPr sz="2000" spc="-6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AF50"/>
                </a:solidFill>
                <a:latin typeface="Calibri"/>
                <a:cs typeface="Calibri"/>
              </a:rPr>
              <a:t>of</a:t>
            </a:r>
            <a:r>
              <a:rPr sz="2000" spc="-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AF50"/>
                </a:solidFill>
                <a:latin typeface="Calibri"/>
                <a:cs typeface="Calibri"/>
              </a:rPr>
              <a:t>delivery</a:t>
            </a:r>
            <a:r>
              <a:rPr sz="2000" spc="5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00AF50"/>
                </a:solidFill>
                <a:latin typeface="Calibri"/>
                <a:cs typeface="Calibri"/>
              </a:rPr>
              <a:t>...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sz="2400" b="1" spc="-5" dirty="0">
                <a:latin typeface="Calibri"/>
                <a:cs typeface="Calibri"/>
              </a:rPr>
              <a:t>Q5</a:t>
            </a:r>
            <a:r>
              <a:rPr sz="2000" b="1" spc="-5" dirty="0">
                <a:latin typeface="Calibri"/>
                <a:cs typeface="Calibri"/>
              </a:rPr>
              <a:t>-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At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any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week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you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want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to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deliver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her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,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and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the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method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?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b="1" spc="20" dirty="0">
                <a:solidFill>
                  <a:srgbClr val="00AF50"/>
                </a:solidFill>
                <a:latin typeface="Calibri"/>
                <a:cs typeface="Calibri"/>
              </a:rPr>
              <a:t>34</a:t>
            </a:r>
            <a:r>
              <a:rPr sz="2000" b="1" spc="-5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b="1" spc="20" dirty="0">
                <a:solidFill>
                  <a:srgbClr val="00AF50"/>
                </a:solidFill>
                <a:latin typeface="Calibri"/>
                <a:cs typeface="Calibri"/>
              </a:rPr>
              <a:t>W</a:t>
            </a:r>
            <a:r>
              <a:rPr sz="2000" b="1" spc="-4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b="1" spc="5" dirty="0">
                <a:solidFill>
                  <a:srgbClr val="00AF50"/>
                </a:solidFill>
                <a:latin typeface="Calibri"/>
                <a:cs typeface="Calibri"/>
              </a:rPr>
              <a:t>,</a:t>
            </a:r>
            <a:r>
              <a:rPr sz="2000" b="1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00AF50"/>
                </a:solidFill>
                <a:latin typeface="Calibri"/>
                <a:cs typeface="Calibri"/>
              </a:rPr>
              <a:t>vaginal</a:t>
            </a:r>
            <a:r>
              <a:rPr sz="2000" spc="-9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AF50"/>
                </a:solidFill>
                <a:latin typeface="Calibri"/>
                <a:cs typeface="Calibri"/>
              </a:rPr>
              <a:t>delivery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1949" y="1542875"/>
            <a:ext cx="3091039" cy="228141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1939" y="210503"/>
            <a:ext cx="1338580" cy="43922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dirty="0">
                <a:latin typeface="Calibri"/>
                <a:cs typeface="Calibri"/>
              </a:rPr>
              <a:t>Station</a:t>
            </a:r>
            <a:r>
              <a:rPr sz="2750" spc="5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6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7193" y="1207199"/>
            <a:ext cx="4436111" cy="131125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4175" indent="-372110">
              <a:lnSpc>
                <a:spcPct val="100000"/>
              </a:lnSpc>
              <a:spcBef>
                <a:spcPts val="125"/>
              </a:spcBef>
              <a:buAutoNum type="arabicPlain" startAt="5"/>
              <a:tabLst>
                <a:tab pos="384810" algn="l"/>
              </a:tabLst>
            </a:pPr>
            <a:r>
              <a:rPr sz="2750" b="1" dirty="0">
                <a:solidFill>
                  <a:srgbClr val="FF0000"/>
                </a:solidFill>
                <a:latin typeface="Calibri"/>
                <a:cs typeface="Calibri"/>
              </a:rPr>
              <a:t>a)</a:t>
            </a:r>
            <a:r>
              <a:rPr sz="2750" b="1" spc="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dirty="0">
                <a:solidFill>
                  <a:srgbClr val="FF0000"/>
                </a:solidFill>
                <a:latin typeface="Calibri"/>
                <a:cs typeface="Calibri"/>
              </a:rPr>
              <a:t>Anti-D</a:t>
            </a:r>
            <a:r>
              <a:rPr sz="2750" b="1" spc="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5" dirty="0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sz="2750" b="1" spc="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dirty="0">
                <a:solidFill>
                  <a:srgbClr val="FF0000"/>
                </a:solidFill>
                <a:latin typeface="Calibri"/>
                <a:cs typeface="Calibri"/>
              </a:rPr>
              <a:t>follow</a:t>
            </a:r>
            <a:r>
              <a:rPr sz="2750" b="1" spc="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5" dirty="0">
                <a:solidFill>
                  <a:srgbClr val="FF0000"/>
                </a:solidFill>
                <a:latin typeface="Calibri"/>
                <a:cs typeface="Calibri"/>
              </a:rPr>
              <a:t>up</a:t>
            </a:r>
            <a:endParaRPr sz="2750">
              <a:latin typeface="Calibri"/>
              <a:cs typeface="Calibri"/>
            </a:endParaRPr>
          </a:p>
          <a:p>
            <a:pPr marL="803275" lvl="1" indent="-391160">
              <a:lnSpc>
                <a:spcPct val="100000"/>
              </a:lnSpc>
              <a:spcBef>
                <a:spcPts val="80"/>
              </a:spcBef>
              <a:buAutoNum type="alphaLcParenR" startAt="2"/>
              <a:tabLst>
                <a:tab pos="803910" algn="l"/>
              </a:tabLst>
            </a:pPr>
            <a:r>
              <a:rPr sz="2750" b="1" spc="5" dirty="0">
                <a:solidFill>
                  <a:srgbClr val="FF0000"/>
                </a:solidFill>
                <a:latin typeface="Calibri"/>
                <a:cs typeface="Calibri"/>
              </a:rPr>
              <a:t>Intra-uterine</a:t>
            </a:r>
            <a:r>
              <a:rPr sz="2750" b="1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5" dirty="0">
                <a:solidFill>
                  <a:srgbClr val="FF0000"/>
                </a:solidFill>
                <a:latin typeface="Calibri"/>
                <a:cs typeface="Calibri"/>
              </a:rPr>
              <a:t>transfusion</a:t>
            </a:r>
            <a:endParaRPr sz="2750">
              <a:latin typeface="Calibri"/>
              <a:cs typeface="Calibri"/>
            </a:endParaRPr>
          </a:p>
          <a:p>
            <a:pPr marL="756285" lvl="1" indent="-344170">
              <a:lnSpc>
                <a:spcPct val="100000"/>
              </a:lnSpc>
              <a:spcBef>
                <a:spcPts val="80"/>
              </a:spcBef>
              <a:buAutoNum type="alphaLcParenR" startAt="2"/>
              <a:tabLst>
                <a:tab pos="756920" algn="l"/>
              </a:tabLst>
            </a:pPr>
            <a:r>
              <a:rPr sz="2750" b="1" spc="15" dirty="0">
                <a:solidFill>
                  <a:srgbClr val="FF0000"/>
                </a:solidFill>
                <a:latin typeface="Calibri"/>
                <a:cs typeface="Calibri"/>
              </a:rPr>
              <a:t>Deliver</a:t>
            </a:r>
            <a:r>
              <a:rPr sz="2750" b="1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5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275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0" dirty="0">
                <a:solidFill>
                  <a:srgbClr val="FF0000"/>
                </a:solidFill>
                <a:latin typeface="Calibri"/>
                <a:cs typeface="Calibri"/>
              </a:rPr>
              <a:t>baby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6568" y="161236"/>
            <a:ext cx="2569845" cy="936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000" b="0" spc="60" dirty="0">
                <a:latin typeface="Calibri Light"/>
                <a:cs typeface="Calibri Light"/>
              </a:rPr>
              <a:t>A</a:t>
            </a:r>
            <a:r>
              <a:rPr sz="6000" b="0" spc="-50" dirty="0">
                <a:latin typeface="Calibri Light"/>
                <a:cs typeface="Calibri Light"/>
              </a:rPr>
              <a:t>n</a:t>
            </a:r>
            <a:r>
              <a:rPr sz="6000" b="0" dirty="0">
                <a:latin typeface="Calibri Light"/>
                <a:cs typeface="Calibri Light"/>
              </a:rPr>
              <a:t>s</a:t>
            </a:r>
            <a:r>
              <a:rPr sz="6000" b="0" spc="-140" dirty="0">
                <a:latin typeface="Calibri Light"/>
                <a:cs typeface="Calibri Light"/>
              </a:rPr>
              <a:t>w</a:t>
            </a:r>
            <a:r>
              <a:rPr sz="6000" b="0" spc="-45" dirty="0">
                <a:latin typeface="Calibri Light"/>
                <a:cs typeface="Calibri Light"/>
              </a:rPr>
              <a:t>e</a:t>
            </a:r>
            <a:r>
              <a:rPr sz="6000" b="0" spc="-195" dirty="0">
                <a:latin typeface="Calibri Light"/>
                <a:cs typeface="Calibri Light"/>
              </a:rPr>
              <a:t>r</a:t>
            </a:r>
            <a:r>
              <a:rPr sz="6000" b="0" dirty="0">
                <a:latin typeface="Calibri Light"/>
                <a:cs typeface="Calibri Light"/>
              </a:rPr>
              <a:t>s</a:t>
            </a:r>
            <a:endParaRPr sz="60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05585" y="2403538"/>
            <a:ext cx="2974975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0" spc="-235" dirty="0">
                <a:solidFill>
                  <a:srgbClr val="FFC000"/>
                </a:solidFill>
                <a:latin typeface="Times New Roman"/>
                <a:cs typeface="Times New Roman"/>
              </a:rPr>
              <a:t>O</a:t>
            </a:r>
            <a:r>
              <a:rPr sz="4400" b="0" spc="-220" dirty="0">
                <a:solidFill>
                  <a:srgbClr val="FFC000"/>
                </a:solidFill>
                <a:latin typeface="Times New Roman"/>
                <a:cs typeface="Times New Roman"/>
              </a:rPr>
              <a:t>S</a:t>
            </a:r>
            <a:r>
              <a:rPr sz="4400" b="0" spc="-235" dirty="0">
                <a:solidFill>
                  <a:srgbClr val="FFC000"/>
                </a:solidFill>
                <a:latin typeface="Times New Roman"/>
                <a:cs typeface="Times New Roman"/>
              </a:rPr>
              <a:t>C</a:t>
            </a:r>
            <a:r>
              <a:rPr sz="4400" b="0" spc="-565" dirty="0">
                <a:solidFill>
                  <a:srgbClr val="FFC000"/>
                </a:solidFill>
                <a:latin typeface="Times New Roman"/>
                <a:cs typeface="Times New Roman"/>
              </a:rPr>
              <a:t>E</a:t>
            </a:r>
            <a:r>
              <a:rPr sz="4400" b="0" spc="-5" dirty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sz="4400" b="0" spc="-75" dirty="0">
                <a:solidFill>
                  <a:srgbClr val="FFC000"/>
                </a:solidFill>
                <a:latin typeface="Times New Roman"/>
                <a:cs typeface="Times New Roman"/>
              </a:rPr>
              <a:t>s</a:t>
            </a:r>
            <a:r>
              <a:rPr sz="4400" b="0" spc="45" dirty="0">
                <a:solidFill>
                  <a:srgbClr val="FFC000"/>
                </a:solidFill>
                <a:latin typeface="Times New Roman"/>
                <a:cs typeface="Times New Roman"/>
              </a:rPr>
              <a:t>t</a:t>
            </a:r>
            <a:r>
              <a:rPr sz="4400" b="0" spc="135" dirty="0">
                <a:solidFill>
                  <a:srgbClr val="FFC000"/>
                </a:solidFill>
                <a:latin typeface="Times New Roman"/>
                <a:cs typeface="Times New Roman"/>
              </a:rPr>
              <a:t>a</a:t>
            </a:r>
            <a:r>
              <a:rPr sz="4400" b="0" spc="45" dirty="0">
                <a:solidFill>
                  <a:srgbClr val="FFC000"/>
                </a:solidFill>
                <a:latin typeface="Times New Roman"/>
                <a:cs typeface="Times New Roman"/>
              </a:rPr>
              <a:t>t</a:t>
            </a:r>
            <a:r>
              <a:rPr sz="4400" b="0" spc="65" dirty="0">
                <a:solidFill>
                  <a:srgbClr val="FFC000"/>
                </a:solidFill>
                <a:latin typeface="Times New Roman"/>
                <a:cs typeface="Times New Roman"/>
              </a:rPr>
              <a:t>ion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07528" y="4137669"/>
            <a:ext cx="9511031" cy="1065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ts val="4075"/>
              </a:lnSpc>
              <a:spcBef>
                <a:spcPts val="105"/>
              </a:spcBef>
            </a:pPr>
            <a:r>
              <a:rPr sz="3600" spc="-245" dirty="0">
                <a:latin typeface="Arial"/>
                <a:cs typeface="Arial"/>
              </a:rPr>
              <a:t>هنع</a:t>
            </a:r>
            <a:r>
              <a:rPr sz="3600" spc="-330" dirty="0">
                <a:latin typeface="Arial"/>
                <a:cs typeface="Arial"/>
              </a:rPr>
              <a:t> </a:t>
            </a:r>
            <a:r>
              <a:rPr sz="5400" spc="-217" baseline="7716" dirty="0">
                <a:latin typeface="Arial"/>
                <a:cs typeface="Arial"/>
              </a:rPr>
              <a:t>ً</a:t>
            </a:r>
            <a:r>
              <a:rPr sz="3600" spc="-145" dirty="0">
                <a:latin typeface="Arial"/>
                <a:cs typeface="Arial"/>
              </a:rPr>
              <a:t>اضوعو</a:t>
            </a:r>
            <a:r>
              <a:rPr sz="3600" spc="5" dirty="0">
                <a:latin typeface="Arial"/>
                <a:cs typeface="Arial"/>
              </a:rPr>
              <a:t> </a:t>
            </a:r>
            <a:r>
              <a:rPr sz="3600" spc="-245" dirty="0">
                <a:latin typeface="Arial"/>
                <a:cs typeface="Arial"/>
              </a:rPr>
              <a:t>,انوروك</a:t>
            </a:r>
            <a:r>
              <a:rPr sz="3600" spc="80" dirty="0">
                <a:latin typeface="Arial"/>
                <a:cs typeface="Arial"/>
              </a:rPr>
              <a:t> </a:t>
            </a:r>
            <a:r>
              <a:rPr sz="3600" spc="-254" dirty="0">
                <a:latin typeface="Arial"/>
                <a:cs typeface="Arial"/>
              </a:rPr>
              <a:t>ةحئاج</a:t>
            </a:r>
            <a:r>
              <a:rPr sz="3600" spc="35" dirty="0">
                <a:latin typeface="Arial"/>
                <a:cs typeface="Arial"/>
              </a:rPr>
              <a:t> </a:t>
            </a:r>
            <a:r>
              <a:rPr sz="3600" spc="-1120" dirty="0">
                <a:latin typeface="Arial"/>
                <a:cs typeface="Arial"/>
              </a:rPr>
              <a:t>ببسب</a:t>
            </a:r>
            <a:r>
              <a:rPr sz="3600" spc="100" dirty="0">
                <a:latin typeface="Arial"/>
                <a:cs typeface="Arial"/>
              </a:rPr>
              <a:t> </a:t>
            </a:r>
            <a:r>
              <a:rPr sz="3600" spc="5" dirty="0">
                <a:latin typeface="Calibri"/>
                <a:cs typeface="Calibri"/>
              </a:rPr>
              <a:t>OSCE </a:t>
            </a:r>
            <a:r>
              <a:rPr sz="3600" spc="180" dirty="0">
                <a:latin typeface="Calibri"/>
                <a:cs typeface="Calibri"/>
              </a:rPr>
              <a:t> </a:t>
            </a:r>
            <a:r>
              <a:rPr sz="3600" spc="-15" dirty="0">
                <a:latin typeface="Arial"/>
                <a:cs typeface="Arial"/>
              </a:rPr>
              <a:t>لا</a:t>
            </a:r>
            <a:r>
              <a:rPr sz="3600" spc="5" dirty="0">
                <a:latin typeface="Arial"/>
                <a:cs typeface="Arial"/>
              </a:rPr>
              <a:t> </a:t>
            </a:r>
            <a:r>
              <a:rPr sz="3600" spc="-265" dirty="0">
                <a:latin typeface="Arial"/>
                <a:cs typeface="Arial"/>
              </a:rPr>
              <a:t>ناحتما</a:t>
            </a:r>
            <a:r>
              <a:rPr sz="3600" spc="10" dirty="0">
                <a:latin typeface="Arial"/>
                <a:cs typeface="Arial"/>
              </a:rPr>
              <a:t> </a:t>
            </a:r>
            <a:r>
              <a:rPr sz="3600" spc="-305" dirty="0">
                <a:latin typeface="Arial"/>
                <a:cs typeface="Arial"/>
              </a:rPr>
              <a:t>ءاغلا</a:t>
            </a:r>
            <a:r>
              <a:rPr sz="3600" dirty="0">
                <a:latin typeface="Arial"/>
                <a:cs typeface="Arial"/>
              </a:rPr>
              <a:t> </a:t>
            </a:r>
            <a:r>
              <a:rPr sz="3600" spc="-855" dirty="0">
                <a:latin typeface="Arial"/>
                <a:cs typeface="Arial"/>
              </a:rPr>
              <a:t>مت</a:t>
            </a:r>
            <a:r>
              <a:rPr sz="3600" spc="-350" dirty="0">
                <a:latin typeface="Arial"/>
                <a:cs typeface="Arial"/>
              </a:rPr>
              <a:t> </a:t>
            </a:r>
            <a:r>
              <a:rPr sz="3600" dirty="0">
                <a:latin typeface="Wingdings"/>
                <a:cs typeface="Wingdings"/>
              </a:rPr>
              <a:t></a:t>
            </a:r>
            <a:endParaRPr sz="3600">
              <a:latin typeface="Wingdings"/>
              <a:cs typeface="Wingdings"/>
            </a:endParaRPr>
          </a:p>
          <a:p>
            <a:pPr marL="3478529">
              <a:lnSpc>
                <a:spcPts val="4075"/>
              </a:lnSpc>
            </a:pPr>
            <a:r>
              <a:rPr sz="3600" spc="45" dirty="0">
                <a:latin typeface="Arial"/>
                <a:cs typeface="Arial"/>
              </a:rPr>
              <a:t>.</a:t>
            </a:r>
            <a:r>
              <a:rPr sz="3600" spc="-30" dirty="0">
                <a:latin typeface="Calibri"/>
                <a:cs typeface="Calibri"/>
              </a:rPr>
              <a:t>m</a:t>
            </a:r>
            <a:r>
              <a:rPr sz="3600" dirty="0">
                <a:latin typeface="Calibri"/>
                <a:cs typeface="Calibri"/>
              </a:rPr>
              <a:t>i</a:t>
            </a:r>
            <a:r>
              <a:rPr sz="3600" spc="-20" dirty="0">
                <a:latin typeface="Calibri"/>
                <a:cs typeface="Calibri"/>
              </a:rPr>
              <a:t>n</a:t>
            </a:r>
            <a:r>
              <a:rPr sz="3600" dirty="0">
                <a:latin typeface="Calibri"/>
                <a:cs typeface="Calibri"/>
              </a:rPr>
              <a:t>i</a:t>
            </a:r>
            <a:r>
              <a:rPr sz="3600" spc="80" dirty="0">
                <a:latin typeface="Calibri"/>
                <a:cs typeface="Calibri"/>
              </a:rPr>
              <a:t> </a:t>
            </a:r>
            <a:r>
              <a:rPr sz="3600" spc="-25" dirty="0">
                <a:latin typeface="Calibri"/>
                <a:cs typeface="Calibri"/>
              </a:rPr>
              <a:t>o</a:t>
            </a:r>
            <a:r>
              <a:rPr sz="3600" spc="10" dirty="0">
                <a:latin typeface="Calibri"/>
                <a:cs typeface="Calibri"/>
              </a:rPr>
              <a:t>s</a:t>
            </a:r>
            <a:r>
              <a:rPr sz="3600" spc="-25" dirty="0">
                <a:latin typeface="Calibri"/>
                <a:cs typeface="Calibri"/>
              </a:rPr>
              <a:t>c</a:t>
            </a:r>
            <a:r>
              <a:rPr sz="3600" dirty="0">
                <a:latin typeface="Calibri"/>
                <a:cs typeface="Calibri"/>
              </a:rPr>
              <a:t>e</a:t>
            </a:r>
            <a:r>
              <a:rPr sz="3600" spc="-60" dirty="0">
                <a:latin typeface="Calibri"/>
                <a:cs typeface="Calibri"/>
              </a:rPr>
              <a:t> </a:t>
            </a:r>
            <a:r>
              <a:rPr sz="3600" spc="-30" dirty="0">
                <a:latin typeface="Arial"/>
                <a:cs typeface="Arial"/>
              </a:rPr>
              <a:t>ل</a:t>
            </a:r>
            <a:r>
              <a:rPr sz="3600" dirty="0">
                <a:latin typeface="Arial"/>
                <a:cs typeface="Arial"/>
              </a:rPr>
              <a:t>ا</a:t>
            </a:r>
            <a:r>
              <a:rPr sz="3600" spc="-20" dirty="0">
                <a:latin typeface="Arial"/>
                <a:cs typeface="Arial"/>
              </a:rPr>
              <a:t> </a:t>
            </a:r>
            <a:r>
              <a:rPr sz="3600" spc="-25" dirty="0">
                <a:latin typeface="Arial"/>
                <a:cs typeface="Arial"/>
              </a:rPr>
              <a:t>ن</a:t>
            </a:r>
            <a:r>
              <a:rPr sz="3600" spc="-15" dirty="0">
                <a:latin typeface="Arial"/>
                <a:cs typeface="Arial"/>
              </a:rPr>
              <a:t>ا</a:t>
            </a:r>
            <a:r>
              <a:rPr sz="3600" spc="-70" dirty="0">
                <a:latin typeface="Arial"/>
                <a:cs typeface="Arial"/>
              </a:rPr>
              <a:t>ح</a:t>
            </a:r>
            <a:r>
              <a:rPr sz="3600" spc="-1675" dirty="0">
                <a:latin typeface="Arial"/>
                <a:cs typeface="Arial"/>
              </a:rPr>
              <a:t>ت</a:t>
            </a:r>
            <a:r>
              <a:rPr sz="3600" spc="-170" dirty="0">
                <a:latin typeface="Arial"/>
                <a:cs typeface="Arial"/>
              </a:rPr>
              <a:t>مل</a:t>
            </a:r>
            <a:r>
              <a:rPr sz="3600" spc="-80" dirty="0">
                <a:latin typeface="Arial"/>
                <a:cs typeface="Arial"/>
              </a:rPr>
              <a:t>إ</a:t>
            </a:r>
            <a:r>
              <a:rPr sz="3600" spc="35" dirty="0">
                <a:latin typeface="Arial"/>
                <a:cs typeface="Arial"/>
              </a:rPr>
              <a:t> </a:t>
            </a:r>
            <a:r>
              <a:rPr sz="3600" spc="-25" dirty="0">
                <a:latin typeface="Arial"/>
                <a:cs typeface="Arial"/>
              </a:rPr>
              <a:t>ن</a:t>
            </a:r>
            <a:r>
              <a:rPr sz="3600" spc="-1405" dirty="0">
                <a:latin typeface="Arial"/>
                <a:cs typeface="Arial"/>
              </a:rPr>
              <a:t>ي</a:t>
            </a:r>
            <a:r>
              <a:rPr sz="3600" spc="-340" dirty="0">
                <a:latin typeface="Arial"/>
                <a:cs typeface="Arial"/>
              </a:rPr>
              <a:t>لا</a:t>
            </a:r>
            <a:r>
              <a:rPr sz="3600" spc="-385" dirty="0">
                <a:latin typeface="Arial"/>
                <a:cs typeface="Arial"/>
              </a:rPr>
              <a:t>ؤ</a:t>
            </a:r>
            <a:r>
              <a:rPr sz="3600" spc="-1045" dirty="0">
                <a:latin typeface="Arial"/>
                <a:cs typeface="Arial"/>
              </a:rPr>
              <a:t>س</a:t>
            </a:r>
            <a:r>
              <a:rPr sz="3600" spc="-140" dirty="0">
                <a:latin typeface="Arial"/>
                <a:cs typeface="Arial"/>
              </a:rPr>
              <a:t> </a:t>
            </a:r>
            <a:r>
              <a:rPr sz="3600" spc="-785" dirty="0">
                <a:latin typeface="Arial"/>
                <a:cs typeface="Arial"/>
              </a:rPr>
              <a:t>ف</a:t>
            </a:r>
            <a:r>
              <a:rPr sz="3600" spc="-610" dirty="0">
                <a:latin typeface="Arial"/>
                <a:cs typeface="Arial"/>
              </a:rPr>
              <a:t>ي</a:t>
            </a:r>
            <a:r>
              <a:rPr sz="3600" spc="-885" dirty="0">
                <a:latin typeface="Arial"/>
                <a:cs typeface="Arial"/>
              </a:rPr>
              <a:t>ض</a:t>
            </a:r>
            <a:r>
              <a:rPr sz="3600" dirty="0">
                <a:latin typeface="Arial"/>
                <a:cs typeface="Arial"/>
              </a:rPr>
              <a:t>أ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9926" y="591762"/>
            <a:ext cx="10168255" cy="5518818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>
              <a:lnSpc>
                <a:spcPts val="2630"/>
              </a:lnSpc>
              <a:spcBef>
                <a:spcPts val="395"/>
              </a:spcBef>
            </a:pPr>
            <a:r>
              <a:rPr sz="2400" dirty="0">
                <a:latin typeface="Calibri"/>
                <a:cs typeface="Calibri"/>
              </a:rPr>
              <a:t>A </a:t>
            </a:r>
            <a:r>
              <a:rPr sz="2400" spc="-10" dirty="0">
                <a:latin typeface="Calibri"/>
                <a:cs typeface="Calibri"/>
              </a:rPr>
              <a:t>30 </a:t>
            </a:r>
            <a:r>
              <a:rPr sz="2400" spc="-20" dirty="0">
                <a:latin typeface="Calibri"/>
                <a:cs typeface="Calibri"/>
              </a:rPr>
              <a:t>year </a:t>
            </a:r>
            <a:r>
              <a:rPr sz="2400" spc="-10" dirty="0">
                <a:latin typeface="Calibri"/>
                <a:cs typeface="Calibri"/>
              </a:rPr>
              <a:t>old </a:t>
            </a:r>
            <a:r>
              <a:rPr sz="2400" spc="-5" dirty="0">
                <a:latin typeface="Calibri"/>
                <a:cs typeface="Calibri"/>
              </a:rPr>
              <a:t>pregnant </a:t>
            </a:r>
            <a:r>
              <a:rPr sz="2400" spc="-15" dirty="0">
                <a:latin typeface="Calibri"/>
                <a:cs typeface="Calibri"/>
              </a:rPr>
              <a:t>female in </a:t>
            </a:r>
            <a:r>
              <a:rPr sz="2400" spc="-10" dirty="0">
                <a:latin typeface="Calibri"/>
                <a:cs typeface="Calibri"/>
              </a:rPr>
              <a:t>34 </a:t>
            </a:r>
            <a:r>
              <a:rPr sz="2400" spc="10" dirty="0">
                <a:latin typeface="Calibri"/>
                <a:cs typeface="Calibri"/>
              </a:rPr>
              <a:t>weeks </a:t>
            </a:r>
            <a:r>
              <a:rPr sz="2400" dirty="0">
                <a:latin typeface="Calibri"/>
                <a:cs typeface="Calibri"/>
              </a:rPr>
              <a:t>gestation </a:t>
            </a:r>
            <a:r>
              <a:rPr sz="2400" spc="15" dirty="0">
                <a:latin typeface="Calibri"/>
                <a:cs typeface="Calibri"/>
              </a:rPr>
              <a:t>come </a:t>
            </a:r>
            <a:r>
              <a:rPr sz="2400" spc="5" dirty="0">
                <a:latin typeface="Calibri"/>
                <a:cs typeface="Calibri"/>
              </a:rPr>
              <a:t>to emergency 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department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with</a:t>
            </a:r>
            <a:r>
              <a:rPr sz="2400" dirty="0">
                <a:latin typeface="Calibri"/>
                <a:cs typeface="Calibri"/>
              </a:rPr>
              <a:t> abdominal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pain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radiating</a:t>
            </a:r>
            <a:r>
              <a:rPr sz="2400" spc="6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to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back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with</a:t>
            </a:r>
            <a:r>
              <a:rPr sz="2400" dirty="0">
                <a:latin typeface="Calibri"/>
                <a:cs typeface="Calibri"/>
              </a:rPr>
              <a:t> minimal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vaginal</a:t>
            </a:r>
            <a:r>
              <a:rPr sz="2400" spc="1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bleeding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900">
              <a:latin typeface="Calibri"/>
              <a:cs typeface="Calibri"/>
            </a:endParaRPr>
          </a:p>
          <a:p>
            <a:pPr marL="12700" marR="3368040">
              <a:lnSpc>
                <a:spcPct val="125200"/>
              </a:lnSpc>
              <a:spcBef>
                <a:spcPts val="5"/>
              </a:spcBef>
            </a:pPr>
            <a:r>
              <a:rPr sz="2400" spc="15" dirty="0">
                <a:latin typeface="Calibri"/>
                <a:cs typeface="Calibri"/>
              </a:rPr>
              <a:t>Q1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what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is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the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15" dirty="0">
                <a:latin typeface="Calibri"/>
                <a:cs typeface="Calibri"/>
              </a:rPr>
              <a:t>most</a:t>
            </a:r>
            <a:r>
              <a:rPr sz="2400" spc="-150" dirty="0">
                <a:latin typeface="Calibri"/>
                <a:cs typeface="Calibri"/>
              </a:rPr>
              <a:t> </a:t>
            </a:r>
            <a:r>
              <a:rPr sz="2400" spc="15" dirty="0">
                <a:latin typeface="Calibri"/>
                <a:cs typeface="Calibri"/>
              </a:rPr>
              <a:t>common</a:t>
            </a:r>
            <a:r>
              <a:rPr sz="2400" spc="-150" dirty="0">
                <a:latin typeface="Calibri"/>
                <a:cs typeface="Calibri"/>
              </a:rPr>
              <a:t> </a:t>
            </a:r>
            <a:r>
              <a:rPr sz="2400" spc="10" dirty="0">
                <a:latin typeface="Calibri"/>
                <a:cs typeface="Calibri"/>
              </a:rPr>
              <a:t>cause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for</a:t>
            </a:r>
            <a:r>
              <a:rPr sz="2400" spc="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her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condition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?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5" dirty="0">
                <a:solidFill>
                  <a:srgbClr val="00AF50"/>
                </a:solidFill>
                <a:latin typeface="Calibri"/>
                <a:cs typeface="Calibri"/>
              </a:rPr>
              <a:t>Abrubtio</a:t>
            </a:r>
            <a:r>
              <a:rPr sz="2400" spc="-9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placenta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2400" spc="15" dirty="0">
                <a:latin typeface="Calibri"/>
                <a:cs typeface="Calibri"/>
              </a:rPr>
              <a:t>Q2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what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is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the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maternal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obstetric</a:t>
            </a:r>
            <a:r>
              <a:rPr sz="2400" spc="-20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complication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in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15" dirty="0">
                <a:latin typeface="Calibri"/>
                <a:cs typeface="Calibri"/>
              </a:rPr>
              <a:t>such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10" dirty="0">
                <a:latin typeface="Calibri"/>
                <a:cs typeface="Calibri"/>
              </a:rPr>
              <a:t>case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?</a:t>
            </a:r>
            <a:endParaRPr sz="2400">
              <a:latin typeface="Calibri"/>
              <a:cs typeface="Calibri"/>
            </a:endParaRPr>
          </a:p>
          <a:p>
            <a:pPr marL="12700" marR="1712595">
              <a:lnSpc>
                <a:spcPts val="3610"/>
              </a:lnSpc>
              <a:spcBef>
                <a:spcPts val="160"/>
              </a:spcBef>
            </a:pPr>
            <a:r>
              <a:rPr sz="2400" spc="5" dirty="0">
                <a:solidFill>
                  <a:srgbClr val="00AF50"/>
                </a:solidFill>
                <a:latin typeface="Calibri"/>
                <a:cs typeface="Calibri"/>
              </a:rPr>
              <a:t>DIC</a:t>
            </a:r>
            <a:r>
              <a:rPr sz="2400" spc="-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15" dirty="0">
                <a:solidFill>
                  <a:srgbClr val="00AF50"/>
                </a:solidFill>
                <a:latin typeface="Calibri"/>
                <a:cs typeface="Calibri"/>
              </a:rPr>
              <a:t>,shock,</a:t>
            </a:r>
            <a:r>
              <a:rPr sz="2400" spc="-16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death</a:t>
            </a:r>
            <a:r>
              <a:rPr sz="2400" spc="-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,</a:t>
            </a:r>
            <a:r>
              <a:rPr sz="2400" spc="-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AF50"/>
                </a:solidFill>
                <a:latin typeface="Calibri"/>
                <a:cs typeface="Calibri"/>
              </a:rPr>
              <a:t>renal</a:t>
            </a:r>
            <a:r>
              <a:rPr sz="2400" spc="-4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AF50"/>
                </a:solidFill>
                <a:latin typeface="Calibri"/>
                <a:cs typeface="Calibri"/>
              </a:rPr>
              <a:t>failure</a:t>
            </a:r>
            <a:r>
              <a:rPr sz="2400" spc="6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,</a:t>
            </a:r>
            <a:r>
              <a:rPr sz="2400" spc="-1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AF50"/>
                </a:solidFill>
                <a:latin typeface="Calibri"/>
                <a:cs typeface="Calibri"/>
              </a:rPr>
              <a:t>adult</a:t>
            </a:r>
            <a:r>
              <a:rPr sz="2400" spc="8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AF50"/>
                </a:solidFill>
                <a:latin typeface="Calibri"/>
                <a:cs typeface="Calibri"/>
              </a:rPr>
              <a:t>respiratory</a:t>
            </a:r>
            <a:r>
              <a:rPr sz="2400" spc="-5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solidFill>
                  <a:srgbClr val="00AF50"/>
                </a:solidFill>
                <a:latin typeface="Calibri"/>
                <a:cs typeface="Calibri"/>
              </a:rPr>
              <a:t>distress</a:t>
            </a:r>
            <a:r>
              <a:rPr sz="2400" spc="-13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AF50"/>
                </a:solidFill>
                <a:latin typeface="Calibri"/>
                <a:cs typeface="Calibri"/>
              </a:rPr>
              <a:t>syndrome </a:t>
            </a:r>
            <a:r>
              <a:rPr sz="2400" spc="-5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15" dirty="0">
                <a:latin typeface="Calibri"/>
                <a:cs typeface="Calibri"/>
              </a:rPr>
              <a:t>Q3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what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is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the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appropriate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management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in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15" dirty="0">
                <a:latin typeface="Calibri"/>
                <a:cs typeface="Calibri"/>
              </a:rPr>
              <a:t>such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stable</a:t>
            </a:r>
            <a:r>
              <a:rPr sz="2400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case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?</a:t>
            </a:r>
            <a:endParaRPr sz="2400">
              <a:latin typeface="Calibri"/>
              <a:cs typeface="Calibri"/>
            </a:endParaRPr>
          </a:p>
          <a:p>
            <a:pPr marL="12700" marR="103505">
              <a:lnSpc>
                <a:spcPts val="2630"/>
              </a:lnSpc>
              <a:spcBef>
                <a:spcPts val="775"/>
              </a:spcBef>
            </a:pP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Inpatient</a:t>
            </a:r>
            <a:r>
              <a:rPr sz="2400" spc="-7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monitoring</a:t>
            </a:r>
            <a:r>
              <a:rPr sz="2400" spc="-9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AF50"/>
                </a:solidFill>
                <a:latin typeface="Calibri"/>
                <a:cs typeface="Calibri"/>
              </a:rPr>
              <a:t>,Corticosteroid</a:t>
            </a:r>
            <a:r>
              <a:rPr sz="2400" spc="-7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10" dirty="0">
                <a:solidFill>
                  <a:srgbClr val="00AF50"/>
                </a:solidFill>
                <a:latin typeface="Calibri"/>
                <a:cs typeface="Calibri"/>
              </a:rPr>
              <a:t>,Anti</a:t>
            </a:r>
            <a:r>
              <a:rPr sz="2400" spc="-1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d</a:t>
            </a:r>
            <a:r>
              <a:rPr sz="2400" spc="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,</a:t>
            </a:r>
            <a:r>
              <a:rPr sz="2400" spc="-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solidFill>
                  <a:srgbClr val="00AF50"/>
                </a:solidFill>
                <a:latin typeface="Calibri"/>
                <a:cs typeface="Calibri"/>
              </a:rPr>
              <a:t>monitor</a:t>
            </a:r>
            <a:r>
              <a:rPr sz="2400" spc="-10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solidFill>
                  <a:srgbClr val="00AF50"/>
                </a:solidFill>
                <a:latin typeface="Calibri"/>
                <a:cs typeface="Calibri"/>
              </a:rPr>
              <a:t>the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AF50"/>
                </a:solidFill>
                <a:latin typeface="Calibri"/>
                <a:cs typeface="Calibri"/>
              </a:rPr>
              <a:t>fetus</a:t>
            </a:r>
            <a:r>
              <a:rPr sz="2400" spc="-5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solidFill>
                  <a:srgbClr val="00AF50"/>
                </a:solidFill>
                <a:latin typeface="Calibri"/>
                <a:cs typeface="Calibri"/>
              </a:rPr>
              <a:t>status</a:t>
            </a:r>
            <a:r>
              <a:rPr sz="2400" spc="-1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,</a:t>
            </a:r>
            <a:r>
              <a:rPr sz="2400" spc="-10" dirty="0">
                <a:solidFill>
                  <a:srgbClr val="00AF50"/>
                </a:solidFill>
                <a:latin typeface="Calibri"/>
                <a:cs typeface="Calibri"/>
              </a:rPr>
              <a:t> delivery</a:t>
            </a:r>
            <a:r>
              <a:rPr sz="2400" spc="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AF50"/>
                </a:solidFill>
                <a:latin typeface="Calibri"/>
                <a:cs typeface="Calibri"/>
              </a:rPr>
              <a:t>at </a:t>
            </a:r>
            <a:r>
              <a:rPr sz="2400" spc="-5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AF50"/>
                </a:solidFill>
                <a:latin typeface="Calibri"/>
                <a:cs typeface="Calibri"/>
              </a:rPr>
              <a:t>37</a:t>
            </a:r>
            <a:endParaRPr sz="2400">
              <a:latin typeface="Calibri"/>
              <a:cs typeface="Calibri"/>
            </a:endParaRPr>
          </a:p>
          <a:p>
            <a:pPr marL="12700" marR="133350">
              <a:lnSpc>
                <a:spcPts val="2550"/>
              </a:lnSpc>
              <a:spcBef>
                <a:spcPts val="1040"/>
              </a:spcBef>
            </a:pPr>
            <a:r>
              <a:rPr sz="2400" spc="15" dirty="0">
                <a:latin typeface="Calibri"/>
                <a:cs typeface="Calibri"/>
              </a:rPr>
              <a:t>Q4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what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called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the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condition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when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we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do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cesarean </a:t>
            </a:r>
            <a:r>
              <a:rPr sz="2400" spc="10" dirty="0">
                <a:latin typeface="Calibri"/>
                <a:cs typeface="Calibri"/>
              </a:rPr>
              <a:t>section</a:t>
            </a:r>
            <a:r>
              <a:rPr sz="2400" spc="-15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to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10" dirty="0">
                <a:latin typeface="Calibri"/>
                <a:cs typeface="Calibri"/>
              </a:rPr>
              <a:t>case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presented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like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this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(extravasation)?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2400" spc="-15" dirty="0">
                <a:solidFill>
                  <a:srgbClr val="00AF50"/>
                </a:solidFill>
                <a:latin typeface="Calibri"/>
                <a:cs typeface="Calibri"/>
              </a:rPr>
              <a:t>Couvelaire</a:t>
            </a:r>
            <a:r>
              <a:rPr sz="2400" spc="3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solidFill>
                  <a:srgbClr val="00AF50"/>
                </a:solidFill>
                <a:latin typeface="Calibri"/>
                <a:cs typeface="Calibri"/>
              </a:rPr>
              <a:t>uterus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24229" y="380438"/>
            <a:ext cx="9513571" cy="84010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 marR="5080" indent="76200">
              <a:lnSpc>
                <a:spcPts val="3080"/>
              </a:lnSpc>
              <a:spcBef>
                <a:spcPts val="409"/>
              </a:spcBef>
              <a:tabLst>
                <a:tab pos="2404745" algn="l"/>
              </a:tabLst>
            </a:pPr>
            <a:r>
              <a:rPr sz="2750" b="0" spc="5" dirty="0">
                <a:latin typeface="Calibri"/>
                <a:cs typeface="Calibri"/>
              </a:rPr>
              <a:t>(</a:t>
            </a:r>
            <a:r>
              <a:rPr sz="2750" b="0" spc="40" dirty="0">
                <a:latin typeface="Calibri"/>
                <a:cs typeface="Calibri"/>
              </a:rPr>
              <a:t> </a:t>
            </a:r>
            <a:r>
              <a:rPr sz="2750" b="0" spc="-5" dirty="0">
                <a:latin typeface="Calibri"/>
                <a:cs typeface="Calibri"/>
              </a:rPr>
              <a:t>Female</a:t>
            </a:r>
            <a:r>
              <a:rPr sz="2750" b="0" spc="175" dirty="0">
                <a:latin typeface="Calibri"/>
                <a:cs typeface="Calibri"/>
              </a:rPr>
              <a:t> </a:t>
            </a:r>
            <a:r>
              <a:rPr sz="2750" b="0" spc="30" dirty="0">
                <a:latin typeface="Calibri"/>
                <a:cs typeface="Calibri"/>
              </a:rPr>
              <a:t>came</a:t>
            </a:r>
            <a:r>
              <a:rPr sz="2750" b="0" spc="-45" dirty="0">
                <a:latin typeface="Calibri"/>
                <a:cs typeface="Calibri"/>
              </a:rPr>
              <a:t> </a:t>
            </a:r>
            <a:r>
              <a:rPr sz="2750" b="0" spc="-5" dirty="0">
                <a:latin typeface="Calibri"/>
                <a:cs typeface="Calibri"/>
              </a:rPr>
              <a:t>to</a:t>
            </a:r>
            <a:r>
              <a:rPr sz="2750" b="0" spc="20" dirty="0">
                <a:latin typeface="Calibri"/>
                <a:cs typeface="Calibri"/>
              </a:rPr>
              <a:t> </a:t>
            </a:r>
            <a:r>
              <a:rPr sz="2750" b="0" spc="-10" dirty="0">
                <a:latin typeface="Calibri"/>
                <a:cs typeface="Calibri"/>
              </a:rPr>
              <a:t>emergency</a:t>
            </a:r>
            <a:r>
              <a:rPr sz="2750" b="0" spc="225" dirty="0">
                <a:latin typeface="Calibri"/>
                <a:cs typeface="Calibri"/>
              </a:rPr>
              <a:t> </a:t>
            </a:r>
            <a:r>
              <a:rPr sz="2750" b="0" spc="-5" dirty="0">
                <a:latin typeface="Calibri"/>
                <a:cs typeface="Calibri"/>
              </a:rPr>
              <a:t>after</a:t>
            </a:r>
            <a:r>
              <a:rPr sz="2750" b="0" spc="50" dirty="0">
                <a:latin typeface="Calibri"/>
                <a:cs typeface="Calibri"/>
              </a:rPr>
              <a:t> </a:t>
            </a:r>
            <a:r>
              <a:rPr sz="2750" b="0" spc="10" dirty="0">
                <a:latin typeface="Calibri"/>
                <a:cs typeface="Calibri"/>
              </a:rPr>
              <a:t>2</a:t>
            </a:r>
            <a:r>
              <a:rPr sz="2750" b="0" spc="80" dirty="0">
                <a:latin typeface="Calibri"/>
                <a:cs typeface="Calibri"/>
              </a:rPr>
              <a:t> </a:t>
            </a:r>
            <a:r>
              <a:rPr sz="2750" b="0" spc="-10" dirty="0">
                <a:latin typeface="Calibri"/>
                <a:cs typeface="Calibri"/>
              </a:rPr>
              <a:t>week</a:t>
            </a:r>
            <a:r>
              <a:rPr sz="2750" b="0" spc="65" dirty="0">
                <a:latin typeface="Calibri"/>
                <a:cs typeface="Calibri"/>
              </a:rPr>
              <a:t> </a:t>
            </a:r>
            <a:r>
              <a:rPr sz="2750" b="0" spc="25" dirty="0">
                <a:latin typeface="Calibri"/>
                <a:cs typeface="Calibri"/>
              </a:rPr>
              <a:t>of</a:t>
            </a:r>
            <a:r>
              <a:rPr sz="2750" b="0" spc="35" dirty="0">
                <a:latin typeface="Calibri"/>
                <a:cs typeface="Calibri"/>
              </a:rPr>
              <a:t> </a:t>
            </a:r>
            <a:r>
              <a:rPr sz="2750" b="0" spc="25" dirty="0">
                <a:latin typeface="Calibri"/>
                <a:cs typeface="Calibri"/>
              </a:rPr>
              <a:t>40w</a:t>
            </a:r>
            <a:r>
              <a:rPr sz="2750" b="0" spc="20" dirty="0">
                <a:latin typeface="Calibri"/>
                <a:cs typeface="Calibri"/>
              </a:rPr>
              <a:t> </a:t>
            </a:r>
            <a:r>
              <a:rPr sz="2750" b="0" spc="-10" dirty="0">
                <a:latin typeface="Calibri"/>
                <a:cs typeface="Calibri"/>
              </a:rPr>
              <a:t>vaginal</a:t>
            </a:r>
            <a:r>
              <a:rPr sz="2750" b="0" spc="165" dirty="0">
                <a:latin typeface="Calibri"/>
                <a:cs typeface="Calibri"/>
              </a:rPr>
              <a:t> </a:t>
            </a:r>
            <a:r>
              <a:rPr sz="2750" b="0" spc="-15" dirty="0">
                <a:latin typeface="Calibri"/>
                <a:cs typeface="Calibri"/>
              </a:rPr>
              <a:t>delivery </a:t>
            </a:r>
            <a:r>
              <a:rPr sz="2750" b="0" spc="-605" dirty="0">
                <a:latin typeface="Calibri"/>
                <a:cs typeface="Calibri"/>
              </a:rPr>
              <a:t> </a:t>
            </a:r>
            <a:r>
              <a:rPr sz="2750" b="0" spc="-15" dirty="0">
                <a:latin typeface="Calibri"/>
                <a:cs typeface="Calibri"/>
              </a:rPr>
              <a:t>with</a:t>
            </a:r>
            <a:r>
              <a:rPr sz="2750" b="0" spc="165" dirty="0">
                <a:latin typeface="Calibri"/>
                <a:cs typeface="Calibri"/>
              </a:rPr>
              <a:t> </a:t>
            </a:r>
            <a:r>
              <a:rPr sz="2750" b="0" spc="-10" dirty="0">
                <a:latin typeface="Calibri"/>
                <a:cs typeface="Calibri"/>
              </a:rPr>
              <a:t>Fever</a:t>
            </a:r>
            <a:r>
              <a:rPr sz="2750" b="0" spc="55" dirty="0">
                <a:latin typeface="Calibri"/>
                <a:cs typeface="Calibri"/>
              </a:rPr>
              <a:t> </a:t>
            </a:r>
            <a:r>
              <a:rPr sz="2750" b="0" spc="10" dirty="0">
                <a:latin typeface="Calibri"/>
                <a:cs typeface="Calibri"/>
              </a:rPr>
              <a:t>38.5	</a:t>
            </a:r>
            <a:r>
              <a:rPr sz="2750" b="0" spc="25" dirty="0">
                <a:latin typeface="Calibri"/>
                <a:cs typeface="Calibri"/>
              </a:rPr>
              <a:t>….</a:t>
            </a:r>
            <a:r>
              <a:rPr sz="2750" b="0" spc="15" dirty="0">
                <a:latin typeface="Calibri"/>
                <a:cs typeface="Calibri"/>
              </a:rPr>
              <a:t> </a:t>
            </a:r>
            <a:r>
              <a:rPr sz="2750" b="0" spc="5" dirty="0">
                <a:latin typeface="Calibri"/>
                <a:cs typeface="Calibri"/>
              </a:rPr>
              <a:t>)</a:t>
            </a:r>
            <a:r>
              <a:rPr sz="2750" b="0" spc="-40" dirty="0">
                <a:latin typeface="Calibri"/>
                <a:cs typeface="Calibri"/>
              </a:rPr>
              <a:t> </a:t>
            </a:r>
            <a:r>
              <a:rPr sz="2750" b="0" spc="5" dirty="0">
                <a:latin typeface="Calibri"/>
                <a:cs typeface="Calibri"/>
              </a:rPr>
              <a:t>: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24228" y="1685900"/>
            <a:ext cx="9641840" cy="3718967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1196340">
              <a:lnSpc>
                <a:spcPct val="124100"/>
              </a:lnSpc>
              <a:spcBef>
                <a:spcPts val="165"/>
              </a:spcBef>
              <a:tabLst>
                <a:tab pos="7867015" algn="l"/>
              </a:tabLst>
            </a:pPr>
            <a:r>
              <a:rPr sz="2750" b="1" spc="5" dirty="0">
                <a:latin typeface="Calibri"/>
                <a:cs typeface="Calibri"/>
              </a:rPr>
              <a:t>Q1- </a:t>
            </a:r>
            <a:r>
              <a:rPr sz="2750" spc="-15" dirty="0">
                <a:latin typeface="Calibri"/>
                <a:cs typeface="Calibri"/>
              </a:rPr>
              <a:t>Ask relevant</a:t>
            </a:r>
            <a:r>
              <a:rPr sz="2750" spc="-1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questions</a:t>
            </a:r>
            <a:r>
              <a:rPr sz="2750" spc="-1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about </a:t>
            </a:r>
            <a:r>
              <a:rPr sz="2750" spc="-15" dirty="0">
                <a:latin typeface="Calibri"/>
                <a:cs typeface="Calibri"/>
              </a:rPr>
              <a:t>the </a:t>
            </a:r>
            <a:r>
              <a:rPr sz="2750" spc="-5" dirty="0">
                <a:latin typeface="Calibri"/>
                <a:cs typeface="Calibri"/>
              </a:rPr>
              <a:t>History </a:t>
            </a:r>
            <a:r>
              <a:rPr sz="2750" spc="5" dirty="0">
                <a:latin typeface="Calibri"/>
                <a:cs typeface="Calibri"/>
              </a:rPr>
              <a:t>: ( </a:t>
            </a:r>
            <a:r>
              <a:rPr sz="2750" spc="10" dirty="0">
                <a:latin typeface="Calibri"/>
                <a:cs typeface="Calibri"/>
              </a:rPr>
              <a:t>6 </a:t>
            </a:r>
            <a:r>
              <a:rPr sz="2750" spc="20" dirty="0">
                <a:latin typeface="Calibri"/>
                <a:cs typeface="Calibri"/>
              </a:rPr>
              <a:t>Marks </a:t>
            </a:r>
            <a:r>
              <a:rPr sz="2750" spc="5" dirty="0">
                <a:latin typeface="Calibri"/>
                <a:cs typeface="Calibri"/>
              </a:rPr>
              <a:t>) 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400" spc="5" dirty="0">
                <a:solidFill>
                  <a:srgbClr val="00AF50"/>
                </a:solidFill>
                <a:latin typeface="Calibri"/>
                <a:cs typeface="Calibri"/>
              </a:rPr>
              <a:t>Abdominal</a:t>
            </a:r>
            <a:r>
              <a:rPr sz="2400" spc="-114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AF50"/>
                </a:solidFill>
                <a:latin typeface="Calibri"/>
                <a:cs typeface="Calibri"/>
              </a:rPr>
              <a:t>pain</a:t>
            </a:r>
            <a:r>
              <a:rPr sz="2400" spc="8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–</a:t>
            </a:r>
            <a:r>
              <a:rPr sz="2400" spc="-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AF50"/>
                </a:solidFill>
                <a:latin typeface="Calibri"/>
                <a:cs typeface="Calibri"/>
              </a:rPr>
              <a:t>delivery</a:t>
            </a:r>
            <a:r>
              <a:rPr sz="2400" spc="10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complications</a:t>
            </a:r>
            <a:r>
              <a:rPr sz="2400" spc="-9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–</a:t>
            </a:r>
            <a:r>
              <a:rPr sz="2400" spc="-5" dirty="0">
                <a:solidFill>
                  <a:srgbClr val="00AF50"/>
                </a:solidFill>
                <a:latin typeface="Calibri"/>
                <a:cs typeface="Calibri"/>
              </a:rPr>
              <a:t> lochia</a:t>
            </a:r>
            <a:r>
              <a:rPr sz="2400" spc="-3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&amp;</a:t>
            </a:r>
            <a:r>
              <a:rPr sz="2400" spc="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discharge</a:t>
            </a:r>
            <a:r>
              <a:rPr sz="2400" spc="-6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-	</a:t>
            </a:r>
            <a:r>
              <a:rPr sz="2400" spc="-10" dirty="0">
                <a:solidFill>
                  <a:srgbClr val="00AF50"/>
                </a:solidFill>
                <a:latin typeface="Calibri"/>
                <a:cs typeface="Calibri"/>
              </a:rPr>
              <a:t>.….</a:t>
            </a:r>
            <a:r>
              <a:rPr sz="2400" spc="-1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? </a:t>
            </a:r>
            <a:r>
              <a:rPr sz="2400" spc="-53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Q2-</a:t>
            </a:r>
            <a:r>
              <a:rPr sz="2750" b="1" spc="100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Investigation</a:t>
            </a:r>
            <a:r>
              <a:rPr sz="2750" spc="240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guide</a:t>
            </a:r>
            <a:r>
              <a:rPr sz="2750" spc="24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to</a:t>
            </a:r>
            <a:r>
              <a:rPr sz="2750" spc="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diagnosis</a:t>
            </a:r>
            <a:r>
              <a:rPr sz="2750" spc="23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: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(</a:t>
            </a:r>
            <a:r>
              <a:rPr sz="2750" spc="60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2</a:t>
            </a:r>
            <a:r>
              <a:rPr sz="2750" spc="-15" dirty="0">
                <a:latin typeface="Calibri"/>
                <a:cs typeface="Calibri"/>
              </a:rPr>
              <a:t> </a:t>
            </a:r>
            <a:r>
              <a:rPr sz="2750" spc="25" dirty="0">
                <a:latin typeface="Calibri"/>
                <a:cs typeface="Calibri"/>
              </a:rPr>
              <a:t>Marks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)</a:t>
            </a:r>
            <a:endParaRPr sz="2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2400" spc="-15" dirty="0">
                <a:solidFill>
                  <a:srgbClr val="00AF50"/>
                </a:solidFill>
                <a:latin typeface="Calibri"/>
                <a:cs typeface="Calibri"/>
              </a:rPr>
              <a:t>CBC</a:t>
            </a:r>
            <a:r>
              <a:rPr sz="2400" spc="-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–</a:t>
            </a:r>
            <a:r>
              <a:rPr sz="2400" spc="6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AF50"/>
                </a:solidFill>
                <a:latin typeface="Calibri"/>
                <a:cs typeface="Calibri"/>
              </a:rPr>
              <a:t>CRP</a:t>
            </a:r>
            <a:r>
              <a:rPr sz="2400" spc="1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–</a:t>
            </a:r>
            <a:r>
              <a:rPr sz="2400" spc="-15" dirty="0">
                <a:solidFill>
                  <a:srgbClr val="00AF50"/>
                </a:solidFill>
                <a:latin typeface="Calibri"/>
                <a:cs typeface="Calibri"/>
              </a:rPr>
              <a:t> Vitals</a:t>
            </a:r>
            <a:r>
              <a:rPr sz="2400" spc="2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–</a:t>
            </a:r>
            <a:r>
              <a:rPr sz="2400" spc="-15" dirty="0">
                <a:solidFill>
                  <a:srgbClr val="00AF50"/>
                </a:solidFill>
                <a:latin typeface="Calibri"/>
                <a:cs typeface="Calibri"/>
              </a:rPr>
              <a:t> pelvic</a:t>
            </a:r>
            <a:r>
              <a:rPr sz="2400" spc="9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U/S</a:t>
            </a:r>
            <a:r>
              <a:rPr sz="2400" spc="-8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–</a:t>
            </a:r>
            <a:r>
              <a:rPr sz="2400" spc="6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AF50"/>
                </a:solidFill>
                <a:latin typeface="Calibri"/>
                <a:cs typeface="Calibri"/>
              </a:rPr>
              <a:t>Urinalysis</a:t>
            </a:r>
            <a:r>
              <a:rPr sz="2400" spc="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–</a:t>
            </a:r>
            <a:r>
              <a:rPr sz="2400" spc="-1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AF50"/>
                </a:solidFill>
                <a:latin typeface="Calibri"/>
                <a:cs typeface="Calibri"/>
              </a:rPr>
              <a:t>Blood 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culture</a:t>
            </a:r>
            <a:r>
              <a:rPr sz="2400" spc="-7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…</a:t>
            </a:r>
            <a:r>
              <a:rPr sz="2400" spc="4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?</a:t>
            </a:r>
            <a:endParaRPr sz="2400">
              <a:latin typeface="Calibri"/>
              <a:cs typeface="Calibri"/>
            </a:endParaRPr>
          </a:p>
          <a:p>
            <a:pPr marL="12700" marR="1592580">
              <a:lnSpc>
                <a:spcPts val="3080"/>
              </a:lnSpc>
              <a:spcBef>
                <a:spcPts val="960"/>
              </a:spcBef>
              <a:tabLst>
                <a:tab pos="7384415" algn="l"/>
              </a:tabLst>
            </a:pPr>
            <a:r>
              <a:rPr sz="2750" b="1" spc="-10" dirty="0">
                <a:latin typeface="Calibri"/>
                <a:cs typeface="Calibri"/>
              </a:rPr>
              <a:t>Q</a:t>
            </a:r>
            <a:r>
              <a:rPr sz="2750" b="1" spc="30" dirty="0">
                <a:latin typeface="Calibri"/>
                <a:cs typeface="Calibri"/>
              </a:rPr>
              <a:t>3</a:t>
            </a:r>
            <a:r>
              <a:rPr sz="2750" b="1" spc="5" dirty="0">
                <a:latin typeface="Calibri"/>
                <a:cs typeface="Calibri"/>
              </a:rPr>
              <a:t>-</a:t>
            </a:r>
            <a:r>
              <a:rPr sz="2750" b="1" spc="105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I</a:t>
            </a:r>
            <a:r>
              <a:rPr sz="2750" spc="5" dirty="0">
                <a:latin typeface="Calibri"/>
                <a:cs typeface="Calibri"/>
              </a:rPr>
              <a:t>f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750" spc="-30" dirty="0">
                <a:latin typeface="Calibri"/>
                <a:cs typeface="Calibri"/>
              </a:rPr>
              <a:t>s</a:t>
            </a:r>
            <a:r>
              <a:rPr sz="2750" spc="-20" dirty="0">
                <a:latin typeface="Calibri"/>
                <a:cs typeface="Calibri"/>
              </a:rPr>
              <a:t>h</a:t>
            </a:r>
            <a:r>
              <a:rPr sz="2750" spc="10" dirty="0">
                <a:latin typeface="Calibri"/>
                <a:cs typeface="Calibri"/>
              </a:rPr>
              <a:t>e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h</a:t>
            </a:r>
            <a:r>
              <a:rPr sz="2750" spc="25" dirty="0">
                <a:latin typeface="Calibri"/>
                <a:cs typeface="Calibri"/>
              </a:rPr>
              <a:t>a</a:t>
            </a:r>
            <a:r>
              <a:rPr sz="2750" spc="15" dirty="0">
                <a:latin typeface="Calibri"/>
                <a:cs typeface="Calibri"/>
              </a:rPr>
              <a:t>d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a</a:t>
            </a:r>
            <a:r>
              <a:rPr sz="2750" spc="-5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r</a:t>
            </a:r>
            <a:r>
              <a:rPr sz="2750" spc="-20" dirty="0">
                <a:latin typeface="Calibri"/>
                <a:cs typeface="Calibri"/>
              </a:rPr>
              <a:t>e</a:t>
            </a:r>
            <a:r>
              <a:rPr sz="2750" spc="-25" dirty="0">
                <a:latin typeface="Calibri"/>
                <a:cs typeface="Calibri"/>
              </a:rPr>
              <a:t>t</a:t>
            </a:r>
            <a:r>
              <a:rPr sz="2750" spc="25" dirty="0">
                <a:latin typeface="Calibri"/>
                <a:cs typeface="Calibri"/>
              </a:rPr>
              <a:t>a</a:t>
            </a:r>
            <a:r>
              <a:rPr sz="2750" spc="-35" dirty="0">
                <a:latin typeface="Calibri"/>
                <a:cs typeface="Calibri"/>
              </a:rPr>
              <a:t>i</a:t>
            </a:r>
            <a:r>
              <a:rPr sz="2750" spc="-20" dirty="0">
                <a:latin typeface="Calibri"/>
                <a:cs typeface="Calibri"/>
              </a:rPr>
              <a:t>ne</a:t>
            </a:r>
            <a:r>
              <a:rPr sz="2750" spc="15" dirty="0">
                <a:latin typeface="Calibri"/>
                <a:cs typeface="Calibri"/>
              </a:rPr>
              <a:t>d</a:t>
            </a:r>
            <a:r>
              <a:rPr sz="2750" spc="165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p</a:t>
            </a:r>
            <a:r>
              <a:rPr sz="2750" spc="-35" dirty="0">
                <a:latin typeface="Calibri"/>
                <a:cs typeface="Calibri"/>
              </a:rPr>
              <a:t>l</a:t>
            </a:r>
            <a:r>
              <a:rPr sz="2750" spc="25" dirty="0">
                <a:latin typeface="Calibri"/>
                <a:cs typeface="Calibri"/>
              </a:rPr>
              <a:t>a</a:t>
            </a:r>
            <a:r>
              <a:rPr sz="2750" spc="30" dirty="0">
                <a:latin typeface="Calibri"/>
                <a:cs typeface="Calibri"/>
              </a:rPr>
              <a:t>c</a:t>
            </a:r>
            <a:r>
              <a:rPr sz="2750" spc="-25" dirty="0">
                <a:latin typeface="Calibri"/>
                <a:cs typeface="Calibri"/>
              </a:rPr>
              <a:t>ent</a:t>
            </a:r>
            <a:r>
              <a:rPr sz="2750" spc="25" dirty="0">
                <a:latin typeface="Calibri"/>
                <a:cs typeface="Calibri"/>
              </a:rPr>
              <a:t>a</a:t>
            </a:r>
            <a:r>
              <a:rPr sz="2750" spc="5" dirty="0">
                <a:latin typeface="Calibri"/>
                <a:cs typeface="Calibri"/>
              </a:rPr>
              <a:t>l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p</a:t>
            </a:r>
            <a:r>
              <a:rPr sz="2750" spc="25" dirty="0">
                <a:latin typeface="Calibri"/>
                <a:cs typeface="Calibri"/>
              </a:rPr>
              <a:t>a</a:t>
            </a:r>
            <a:r>
              <a:rPr sz="2750" spc="10" dirty="0">
                <a:latin typeface="Calibri"/>
                <a:cs typeface="Calibri"/>
              </a:rPr>
              <a:t>r</a:t>
            </a:r>
            <a:r>
              <a:rPr sz="2750" spc="-20" dirty="0">
                <a:latin typeface="Calibri"/>
                <a:cs typeface="Calibri"/>
              </a:rPr>
              <a:t>t</a:t>
            </a:r>
            <a:r>
              <a:rPr sz="2750" spc="10" dirty="0">
                <a:latin typeface="Calibri"/>
                <a:cs typeface="Calibri"/>
              </a:rPr>
              <a:t>s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.</a:t>
            </a:r>
            <a:r>
              <a:rPr sz="2750" spc="5" dirty="0">
                <a:latin typeface="Calibri"/>
                <a:cs typeface="Calibri"/>
              </a:rPr>
              <a:t>.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spc="25" dirty="0">
                <a:latin typeface="Calibri"/>
                <a:cs typeface="Calibri"/>
              </a:rPr>
              <a:t>W</a:t>
            </a:r>
            <a:r>
              <a:rPr sz="2750" spc="-15" dirty="0">
                <a:latin typeface="Calibri"/>
                <a:cs typeface="Calibri"/>
              </a:rPr>
              <a:t>h</a:t>
            </a:r>
            <a:r>
              <a:rPr sz="2750" spc="25" dirty="0">
                <a:latin typeface="Calibri"/>
                <a:cs typeface="Calibri"/>
              </a:rPr>
              <a:t>a</a:t>
            </a:r>
            <a:r>
              <a:rPr sz="2750" spc="10" dirty="0">
                <a:latin typeface="Calibri"/>
                <a:cs typeface="Calibri"/>
              </a:rPr>
              <a:t>t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spc="-35" dirty="0">
                <a:latin typeface="Calibri"/>
                <a:cs typeface="Calibri"/>
              </a:rPr>
              <a:t>i</a:t>
            </a:r>
            <a:r>
              <a:rPr sz="2750" spc="10" dirty="0">
                <a:latin typeface="Calibri"/>
                <a:cs typeface="Calibri"/>
              </a:rPr>
              <a:t>s</a:t>
            </a:r>
            <a:r>
              <a:rPr sz="2750" dirty="0">
                <a:latin typeface="Calibri"/>
                <a:cs typeface="Calibri"/>
              </a:rPr>
              <a:t>	</a:t>
            </a:r>
            <a:r>
              <a:rPr sz="2750" spc="20" dirty="0">
                <a:latin typeface="Calibri"/>
                <a:cs typeface="Calibri"/>
              </a:rPr>
              <a:t>y</a:t>
            </a:r>
            <a:r>
              <a:rPr sz="2750" spc="45" dirty="0">
                <a:latin typeface="Calibri"/>
                <a:cs typeface="Calibri"/>
              </a:rPr>
              <a:t>o</a:t>
            </a:r>
            <a:r>
              <a:rPr sz="2750" spc="-20" dirty="0">
                <a:latin typeface="Calibri"/>
                <a:cs typeface="Calibri"/>
              </a:rPr>
              <a:t>u</a:t>
            </a:r>
            <a:r>
              <a:rPr sz="2750" spc="5" dirty="0">
                <a:latin typeface="Calibri"/>
                <a:cs typeface="Calibri"/>
              </a:rPr>
              <a:t>r  management</a:t>
            </a:r>
            <a:r>
              <a:rPr sz="2750" spc="17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:</a:t>
            </a:r>
            <a:r>
              <a:rPr sz="2750" spc="-1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(</a:t>
            </a:r>
            <a:r>
              <a:rPr sz="2750" spc="30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2</a:t>
            </a:r>
            <a:r>
              <a:rPr sz="2750" spc="-5" dirty="0">
                <a:latin typeface="Calibri"/>
                <a:cs typeface="Calibri"/>
              </a:rPr>
              <a:t> </a:t>
            </a:r>
            <a:r>
              <a:rPr sz="2750" spc="20" dirty="0">
                <a:latin typeface="Calibri"/>
                <a:cs typeface="Calibri"/>
              </a:rPr>
              <a:t>Marks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)</a:t>
            </a:r>
            <a:endParaRPr sz="2750">
              <a:latin typeface="Calibri"/>
              <a:cs typeface="Calibri"/>
            </a:endParaRPr>
          </a:p>
          <a:p>
            <a:pPr marL="12700">
              <a:lnSpc>
                <a:spcPts val="2755"/>
              </a:lnSpc>
              <a:spcBef>
                <a:spcPts val="665"/>
              </a:spcBef>
            </a:pPr>
            <a:r>
              <a:rPr sz="2400" spc="-15" dirty="0">
                <a:solidFill>
                  <a:srgbClr val="00AF50"/>
                </a:solidFill>
                <a:latin typeface="Calibri"/>
                <a:cs typeface="Calibri"/>
              </a:rPr>
              <a:t>Stabilization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 –</a:t>
            </a:r>
            <a:r>
              <a:rPr sz="2400" spc="-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AF50"/>
                </a:solidFill>
                <a:latin typeface="Calibri"/>
                <a:cs typeface="Calibri"/>
              </a:rPr>
              <a:t>analgesia</a:t>
            </a:r>
            <a:r>
              <a:rPr sz="2400" spc="5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–</a:t>
            </a:r>
            <a:r>
              <a:rPr sz="2400" spc="-5" dirty="0">
                <a:solidFill>
                  <a:srgbClr val="00AF50"/>
                </a:solidFill>
                <a:latin typeface="Calibri"/>
                <a:cs typeface="Calibri"/>
              </a:rPr>
              <a:t> Uterotonic</a:t>
            </a:r>
            <a:r>
              <a:rPr sz="2400" spc="-3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agents</a:t>
            </a:r>
            <a:r>
              <a:rPr sz="2400" spc="-5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–</a:t>
            </a:r>
            <a:r>
              <a:rPr sz="2400" spc="-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AF50"/>
                </a:solidFill>
                <a:latin typeface="Calibri"/>
                <a:cs typeface="Calibri"/>
              </a:rPr>
              <a:t>prophylactic</a:t>
            </a:r>
            <a:r>
              <a:rPr sz="2400" spc="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AF50"/>
                </a:solidFill>
                <a:latin typeface="Calibri"/>
                <a:cs typeface="Calibri"/>
              </a:rPr>
              <a:t>antibiotics</a:t>
            </a:r>
            <a:r>
              <a:rPr sz="2400" spc="4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–</a:t>
            </a:r>
            <a:r>
              <a:rPr sz="2400" spc="-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solidFill>
                  <a:srgbClr val="00AF50"/>
                </a:solidFill>
                <a:latin typeface="Calibri"/>
                <a:cs typeface="Calibri"/>
              </a:rPr>
              <a:t>D&amp;C</a:t>
            </a:r>
            <a:r>
              <a:rPr sz="2400" spc="-8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-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755"/>
              </a:lnSpc>
            </a:pP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…</a:t>
            </a:r>
            <a:r>
              <a:rPr sz="2400" spc="-7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?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43225" y="933460"/>
            <a:ext cx="6348731" cy="3005455"/>
            <a:chOff x="2943225" y="933450"/>
            <a:chExt cx="6348730" cy="30054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99565" y="1360726"/>
              <a:ext cx="1121518" cy="49374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91150" y="933450"/>
              <a:ext cx="2700401" cy="15286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43225" y="1676400"/>
              <a:ext cx="2157476" cy="15286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91000" y="1676400"/>
              <a:ext cx="1109662" cy="152869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91025" y="1676400"/>
              <a:ext cx="2471801" cy="152869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53125" y="1676400"/>
              <a:ext cx="1128712" cy="152869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05550" y="1676400"/>
              <a:ext cx="1262062" cy="152869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91325" y="1743011"/>
              <a:ext cx="1042987" cy="106203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181850" y="1676400"/>
              <a:ext cx="2109851" cy="152869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210050" y="2409825"/>
              <a:ext cx="1614424" cy="152869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914900" y="2409825"/>
              <a:ext cx="1157287" cy="152869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162550" y="2409825"/>
              <a:ext cx="1252537" cy="152869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505450" y="2409825"/>
              <a:ext cx="1157287" cy="152869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753100" y="2409825"/>
              <a:ext cx="2271776" cy="1528699"/>
            </a:xfrm>
            <a:prstGeom prst="rect">
              <a:avLst/>
            </a:prstGeom>
          </p:spPr>
        </p:pic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3342640" y="1107128"/>
            <a:ext cx="5516880" cy="23602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635" algn="ctr">
              <a:lnSpc>
                <a:spcPts val="6170"/>
              </a:lnSpc>
              <a:spcBef>
                <a:spcPts val="105"/>
              </a:spcBef>
            </a:pPr>
            <a:r>
              <a:rPr sz="5400" b="0" spc="5" dirty="0">
                <a:solidFill>
                  <a:srgbClr val="006FC0"/>
                </a:solidFill>
                <a:latin typeface="Calibri Light"/>
                <a:cs typeface="Calibri Light"/>
              </a:rPr>
              <a:t>OBS</a:t>
            </a:r>
            <a:r>
              <a:rPr sz="5400" b="0" spc="-235" dirty="0">
                <a:solidFill>
                  <a:srgbClr val="006FC0"/>
                </a:solidFill>
                <a:latin typeface="Calibri Light"/>
                <a:cs typeface="Calibri Light"/>
              </a:rPr>
              <a:t> </a:t>
            </a:r>
            <a:r>
              <a:rPr sz="5400" b="0" spc="5" dirty="0">
                <a:solidFill>
                  <a:srgbClr val="006FC0"/>
                </a:solidFill>
                <a:latin typeface="Calibri Light"/>
                <a:cs typeface="Calibri Light"/>
              </a:rPr>
              <a:t>&amp;</a:t>
            </a:r>
            <a:r>
              <a:rPr sz="5400" b="0" spc="-150" dirty="0">
                <a:solidFill>
                  <a:srgbClr val="006FC0"/>
                </a:solidFill>
                <a:latin typeface="Calibri Light"/>
                <a:cs typeface="Calibri Light"/>
              </a:rPr>
              <a:t> </a:t>
            </a:r>
            <a:r>
              <a:rPr sz="5400" b="0" spc="-5" dirty="0">
                <a:solidFill>
                  <a:srgbClr val="006FC0"/>
                </a:solidFill>
                <a:latin typeface="Calibri Light"/>
                <a:cs typeface="Calibri Light"/>
              </a:rPr>
              <a:t>GYN</a:t>
            </a:r>
            <a:endParaRPr sz="5400">
              <a:latin typeface="Calibri Light"/>
              <a:cs typeface="Calibri Light"/>
            </a:endParaRPr>
          </a:p>
          <a:p>
            <a:pPr marL="38100" marR="30480" algn="ctr">
              <a:lnSpc>
                <a:spcPts val="5780"/>
              </a:lnSpc>
              <a:spcBef>
                <a:spcPts val="465"/>
              </a:spcBef>
            </a:pPr>
            <a:r>
              <a:rPr sz="5400" b="0" spc="-20" dirty="0">
                <a:solidFill>
                  <a:srgbClr val="006FC0"/>
                </a:solidFill>
                <a:latin typeface="Calibri Light"/>
                <a:cs typeface="Calibri Light"/>
              </a:rPr>
              <a:t>Mini-OSCE</a:t>
            </a:r>
            <a:r>
              <a:rPr sz="5400" b="0" spc="-285" dirty="0">
                <a:solidFill>
                  <a:srgbClr val="006FC0"/>
                </a:solidFill>
                <a:latin typeface="Calibri Light"/>
                <a:cs typeface="Calibri Light"/>
              </a:rPr>
              <a:t> </a:t>
            </a:r>
            <a:r>
              <a:rPr sz="5400" b="0" dirty="0">
                <a:solidFill>
                  <a:srgbClr val="006FC0"/>
                </a:solidFill>
                <a:latin typeface="Calibri Light"/>
                <a:cs typeface="Calibri Light"/>
              </a:rPr>
              <a:t>-</a:t>
            </a:r>
            <a:r>
              <a:rPr sz="5400" b="0" spc="-120" dirty="0">
                <a:solidFill>
                  <a:srgbClr val="006FC0"/>
                </a:solidFill>
                <a:latin typeface="Calibri Light"/>
                <a:cs typeface="Calibri Light"/>
              </a:rPr>
              <a:t> </a:t>
            </a:r>
            <a:r>
              <a:rPr sz="5400" b="0" spc="40" dirty="0">
                <a:solidFill>
                  <a:srgbClr val="006FC0"/>
                </a:solidFill>
                <a:latin typeface="Calibri Light"/>
                <a:cs typeface="Calibri Light"/>
              </a:rPr>
              <a:t>6</a:t>
            </a:r>
            <a:r>
              <a:rPr sz="5400" b="0" spc="60" baseline="25462" dirty="0">
                <a:solidFill>
                  <a:srgbClr val="006FC0"/>
                </a:solidFill>
                <a:latin typeface="Calibri Light"/>
                <a:cs typeface="Calibri Light"/>
              </a:rPr>
              <a:t>th</a:t>
            </a:r>
            <a:r>
              <a:rPr sz="5400" b="0" spc="217" baseline="25462" dirty="0">
                <a:solidFill>
                  <a:srgbClr val="006FC0"/>
                </a:solidFill>
                <a:latin typeface="Calibri Light"/>
                <a:cs typeface="Calibri Light"/>
              </a:rPr>
              <a:t> </a:t>
            </a:r>
            <a:r>
              <a:rPr sz="5400" b="0" spc="-10" dirty="0">
                <a:solidFill>
                  <a:srgbClr val="006FC0"/>
                </a:solidFill>
                <a:latin typeface="Calibri Light"/>
                <a:cs typeface="Calibri Light"/>
              </a:rPr>
              <a:t>year </a:t>
            </a:r>
            <a:r>
              <a:rPr sz="5400" b="0" spc="-1205" dirty="0">
                <a:solidFill>
                  <a:srgbClr val="006FC0"/>
                </a:solidFill>
                <a:latin typeface="Calibri Light"/>
                <a:cs typeface="Calibri Light"/>
              </a:rPr>
              <a:t> </a:t>
            </a:r>
            <a:r>
              <a:rPr sz="5400" b="0" spc="-20" dirty="0">
                <a:solidFill>
                  <a:srgbClr val="006FC0"/>
                </a:solidFill>
                <a:latin typeface="Calibri Light"/>
                <a:cs typeface="Calibri Light"/>
              </a:rPr>
              <a:t>16/6/2020</a:t>
            </a:r>
            <a:endParaRPr sz="5400">
              <a:latin typeface="Calibri Light"/>
              <a:cs typeface="Calibri Ligh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981956" y="4184655"/>
            <a:ext cx="2483485" cy="137281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7785" algn="ctr">
              <a:lnSpc>
                <a:spcPct val="100000"/>
              </a:lnSpc>
              <a:spcBef>
                <a:spcPts val="105"/>
              </a:spcBef>
            </a:pP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Done</a:t>
            </a:r>
            <a:r>
              <a:rPr sz="2400" b="1" spc="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by: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100">
              <a:latin typeface="Calibri"/>
              <a:cs typeface="Calibri"/>
            </a:endParaRPr>
          </a:p>
          <a:p>
            <a:pPr marL="12700" marR="5080" algn="ctr">
              <a:lnSpc>
                <a:spcPts val="2630"/>
              </a:lnSpc>
              <a:spcBef>
                <a:spcPts val="5"/>
              </a:spcBef>
            </a:pPr>
            <a:r>
              <a:rPr sz="2400" b="1" spc="-15" dirty="0">
                <a:solidFill>
                  <a:srgbClr val="006FC0"/>
                </a:solidFill>
                <a:latin typeface="Calibri"/>
                <a:cs typeface="Calibri"/>
              </a:rPr>
              <a:t>Ibrahim</a:t>
            </a:r>
            <a:r>
              <a:rPr sz="2400" b="1" spc="-9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6FC0"/>
                </a:solidFill>
                <a:latin typeface="Calibri"/>
                <a:cs typeface="Calibri"/>
              </a:rPr>
              <a:t>Ghayyadah </a:t>
            </a:r>
            <a:r>
              <a:rPr sz="2400" b="1" spc="-5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30" dirty="0">
                <a:solidFill>
                  <a:srgbClr val="006FC0"/>
                </a:solidFill>
                <a:latin typeface="Calibri"/>
                <a:cs typeface="Calibri"/>
              </a:rPr>
              <a:t>Tariq</a:t>
            </a:r>
            <a:r>
              <a:rPr sz="24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abu-lebdeh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8667" y="71701"/>
            <a:ext cx="10391140" cy="5184753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61290" marR="5080">
              <a:lnSpc>
                <a:spcPct val="90000"/>
              </a:lnSpc>
              <a:spcBef>
                <a:spcPts val="390"/>
              </a:spcBef>
            </a:pPr>
            <a:r>
              <a:rPr sz="2400" b="0" spc="25" dirty="0">
                <a:solidFill>
                  <a:srgbClr val="00AF50"/>
                </a:solidFill>
                <a:latin typeface="Calibri Light"/>
                <a:cs typeface="Calibri Light"/>
              </a:rPr>
              <a:t>1. </a:t>
            </a:r>
            <a:r>
              <a:rPr sz="2400" b="0" dirty="0">
                <a:solidFill>
                  <a:srgbClr val="00AF50"/>
                </a:solidFill>
                <a:latin typeface="Calibri Light"/>
                <a:cs typeface="Calibri Light"/>
              </a:rPr>
              <a:t>A 30-year-old </a:t>
            </a:r>
            <a:r>
              <a:rPr sz="2400" b="0" spc="-10" dirty="0">
                <a:solidFill>
                  <a:srgbClr val="00AF50"/>
                </a:solidFill>
                <a:latin typeface="Calibri Light"/>
                <a:cs typeface="Calibri Light"/>
              </a:rPr>
              <a:t>primigavida, </a:t>
            </a:r>
            <a:r>
              <a:rPr sz="2400" b="0" spc="30" dirty="0">
                <a:solidFill>
                  <a:srgbClr val="00AF50"/>
                </a:solidFill>
                <a:latin typeface="Calibri Light"/>
                <a:cs typeface="Calibri Light"/>
              </a:rPr>
              <a:t>at </a:t>
            </a:r>
            <a:r>
              <a:rPr sz="2400" b="0" spc="-10" dirty="0">
                <a:solidFill>
                  <a:srgbClr val="00AF50"/>
                </a:solidFill>
                <a:latin typeface="Calibri Light"/>
                <a:cs typeface="Calibri Light"/>
              </a:rPr>
              <a:t>gestational </a:t>
            </a:r>
            <a:r>
              <a:rPr sz="2400" b="0" spc="20" dirty="0">
                <a:solidFill>
                  <a:srgbClr val="00AF50"/>
                </a:solidFill>
                <a:latin typeface="Calibri Light"/>
                <a:cs typeface="Calibri Light"/>
              </a:rPr>
              <a:t>age </a:t>
            </a:r>
            <a:r>
              <a:rPr sz="2400" b="0" spc="45" dirty="0">
                <a:solidFill>
                  <a:srgbClr val="00AF50"/>
                </a:solidFill>
                <a:latin typeface="Calibri Light"/>
                <a:cs typeface="Calibri Light"/>
              </a:rPr>
              <a:t>of </a:t>
            </a:r>
            <a:r>
              <a:rPr sz="2400" b="0" spc="25" dirty="0">
                <a:solidFill>
                  <a:srgbClr val="00AF50"/>
                </a:solidFill>
                <a:latin typeface="Calibri Light"/>
                <a:cs typeface="Calibri Light"/>
              </a:rPr>
              <a:t>32 </a:t>
            </a:r>
            <a:r>
              <a:rPr sz="2400" b="0" dirty="0">
                <a:solidFill>
                  <a:srgbClr val="00AF50"/>
                </a:solidFill>
                <a:latin typeface="Calibri Light"/>
                <a:cs typeface="Calibri Light"/>
              </a:rPr>
              <a:t>weeks, </a:t>
            </a:r>
            <a:r>
              <a:rPr sz="2400" b="0" spc="-20" dirty="0">
                <a:solidFill>
                  <a:srgbClr val="00AF50"/>
                </a:solidFill>
                <a:latin typeface="Calibri Light"/>
                <a:cs typeface="Calibri Light"/>
              </a:rPr>
              <a:t>presented </a:t>
            </a:r>
            <a:r>
              <a:rPr sz="2400" b="0" spc="15" dirty="0">
                <a:solidFill>
                  <a:srgbClr val="00AF50"/>
                </a:solidFill>
                <a:latin typeface="Calibri Light"/>
                <a:cs typeface="Calibri Light"/>
              </a:rPr>
              <a:t>to </a:t>
            </a:r>
            <a:r>
              <a:rPr sz="2400" b="0" spc="40" dirty="0">
                <a:solidFill>
                  <a:srgbClr val="00AF50"/>
                </a:solidFill>
                <a:latin typeface="Calibri Light"/>
                <a:cs typeface="Calibri Light"/>
              </a:rPr>
              <a:t>the </a:t>
            </a:r>
            <a:r>
              <a:rPr sz="2400" b="0" spc="45" dirty="0">
                <a:solidFill>
                  <a:srgbClr val="00AF50"/>
                </a:solidFill>
                <a:latin typeface="Calibri Light"/>
                <a:cs typeface="Calibri Light"/>
              </a:rPr>
              <a:t>ER </a:t>
            </a:r>
            <a:r>
              <a:rPr sz="2400" b="0" spc="50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00AF50"/>
                </a:solidFill>
                <a:latin typeface="Calibri Light"/>
                <a:cs typeface="Calibri Light"/>
              </a:rPr>
              <a:t>complaining </a:t>
            </a:r>
            <a:r>
              <a:rPr sz="2400" b="0" spc="45" dirty="0">
                <a:solidFill>
                  <a:srgbClr val="00AF50"/>
                </a:solidFill>
                <a:latin typeface="Calibri Light"/>
                <a:cs typeface="Calibri Light"/>
              </a:rPr>
              <a:t>of </a:t>
            </a:r>
            <a:r>
              <a:rPr sz="2400" b="0" dirty="0">
                <a:solidFill>
                  <a:srgbClr val="00AF50"/>
                </a:solidFill>
                <a:latin typeface="Calibri Light"/>
                <a:cs typeface="Calibri Light"/>
              </a:rPr>
              <a:t>uterine </a:t>
            </a:r>
            <a:r>
              <a:rPr sz="2400" b="0" spc="-15" dirty="0">
                <a:solidFill>
                  <a:srgbClr val="00AF50"/>
                </a:solidFill>
                <a:latin typeface="Calibri Light"/>
                <a:cs typeface="Calibri Light"/>
              </a:rPr>
              <a:t>contractions </a:t>
            </a:r>
            <a:r>
              <a:rPr sz="2400" b="0" spc="5" dirty="0">
                <a:solidFill>
                  <a:srgbClr val="00AF50"/>
                </a:solidFill>
                <a:latin typeface="Calibri Light"/>
                <a:cs typeface="Calibri Light"/>
              </a:rPr>
              <a:t>every </a:t>
            </a:r>
            <a:r>
              <a:rPr sz="2400" b="0" spc="25" dirty="0">
                <a:solidFill>
                  <a:srgbClr val="00AF50"/>
                </a:solidFill>
                <a:latin typeface="Calibri Light"/>
                <a:cs typeface="Calibri Light"/>
              </a:rPr>
              <a:t>15 </a:t>
            </a:r>
            <a:r>
              <a:rPr sz="2400" b="0" spc="15" dirty="0">
                <a:solidFill>
                  <a:srgbClr val="00AF50"/>
                </a:solidFill>
                <a:latin typeface="Calibri Light"/>
                <a:cs typeface="Calibri Light"/>
              </a:rPr>
              <a:t>min. After </a:t>
            </a:r>
            <a:r>
              <a:rPr sz="2400" b="0" spc="-10" dirty="0">
                <a:solidFill>
                  <a:srgbClr val="00AF50"/>
                </a:solidFill>
                <a:latin typeface="Calibri Light"/>
                <a:cs typeface="Calibri Light"/>
              </a:rPr>
              <a:t>assessment </a:t>
            </a:r>
            <a:r>
              <a:rPr sz="2400" b="0" spc="30" dirty="0">
                <a:solidFill>
                  <a:srgbClr val="00AF50"/>
                </a:solidFill>
                <a:latin typeface="Calibri Light"/>
                <a:cs typeface="Calibri Light"/>
              </a:rPr>
              <a:t>and </a:t>
            </a:r>
            <a:r>
              <a:rPr sz="2400" b="0" spc="-5" dirty="0">
                <a:solidFill>
                  <a:srgbClr val="00AF50"/>
                </a:solidFill>
                <a:latin typeface="Calibri Light"/>
                <a:cs typeface="Calibri Light"/>
              </a:rPr>
              <a:t>admission, </a:t>
            </a:r>
            <a:r>
              <a:rPr sz="2400" b="0" spc="-530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spc="45" dirty="0">
                <a:solidFill>
                  <a:srgbClr val="00AF50"/>
                </a:solidFill>
                <a:latin typeface="Calibri Light"/>
                <a:cs typeface="Calibri Light"/>
              </a:rPr>
              <a:t>the</a:t>
            </a:r>
            <a:r>
              <a:rPr sz="2400" b="0" spc="-160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spc="-5" dirty="0">
                <a:solidFill>
                  <a:srgbClr val="00AF50"/>
                </a:solidFill>
                <a:latin typeface="Calibri Light"/>
                <a:cs typeface="Calibri Light"/>
              </a:rPr>
              <a:t>fibronectin</a:t>
            </a:r>
            <a:r>
              <a:rPr sz="2400" b="0" spc="-220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spc="20" dirty="0">
                <a:solidFill>
                  <a:srgbClr val="00AF50"/>
                </a:solidFill>
                <a:latin typeface="Calibri Light"/>
                <a:cs typeface="Calibri Light"/>
              </a:rPr>
              <a:t>test</a:t>
            </a:r>
            <a:r>
              <a:rPr sz="2400" b="0" spc="-204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spc="35" dirty="0">
                <a:solidFill>
                  <a:srgbClr val="00AF50"/>
                </a:solidFill>
                <a:latin typeface="Calibri Light"/>
                <a:cs typeface="Calibri Light"/>
              </a:rPr>
              <a:t>was</a:t>
            </a:r>
            <a:r>
              <a:rPr sz="2400" b="0" spc="-195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spc="-5" dirty="0">
                <a:solidFill>
                  <a:srgbClr val="00AF50"/>
                </a:solidFill>
                <a:latin typeface="Calibri Light"/>
                <a:cs typeface="Calibri Light"/>
              </a:rPr>
              <a:t>positive.</a:t>
            </a:r>
            <a:r>
              <a:rPr sz="2400" b="0" spc="-160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spc="30" dirty="0">
                <a:solidFill>
                  <a:srgbClr val="00AF50"/>
                </a:solidFill>
                <a:latin typeface="Calibri Light"/>
                <a:cs typeface="Calibri Light"/>
              </a:rPr>
              <a:t>Her</a:t>
            </a:r>
            <a:r>
              <a:rPr sz="2400" b="0" spc="-165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spc="15" dirty="0">
                <a:solidFill>
                  <a:srgbClr val="00AF50"/>
                </a:solidFill>
                <a:latin typeface="Calibri Light"/>
                <a:cs typeface="Calibri Light"/>
              </a:rPr>
              <a:t>cervix</a:t>
            </a:r>
            <a:r>
              <a:rPr sz="2400" b="0" spc="-200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spc="30" dirty="0">
                <a:solidFill>
                  <a:srgbClr val="00AF50"/>
                </a:solidFill>
                <a:latin typeface="Calibri Light"/>
                <a:cs typeface="Calibri Light"/>
              </a:rPr>
              <a:t>is</a:t>
            </a:r>
            <a:r>
              <a:rPr sz="2400" b="0" spc="-125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spc="35" dirty="0">
                <a:solidFill>
                  <a:srgbClr val="00AF50"/>
                </a:solidFill>
                <a:latin typeface="Calibri Light"/>
                <a:cs typeface="Calibri Light"/>
              </a:rPr>
              <a:t>60%</a:t>
            </a:r>
            <a:r>
              <a:rPr sz="2400" b="0" spc="-140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spc="-20" dirty="0">
                <a:solidFill>
                  <a:srgbClr val="00AF50"/>
                </a:solidFill>
                <a:latin typeface="Calibri Light"/>
                <a:cs typeface="Calibri Light"/>
              </a:rPr>
              <a:t>effaced</a:t>
            </a:r>
            <a:r>
              <a:rPr sz="2400" b="0" spc="-135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spc="30" dirty="0">
                <a:solidFill>
                  <a:srgbClr val="00AF50"/>
                </a:solidFill>
                <a:latin typeface="Calibri Light"/>
                <a:cs typeface="Calibri Light"/>
              </a:rPr>
              <a:t>and</a:t>
            </a:r>
            <a:r>
              <a:rPr sz="2400" b="0" spc="-220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spc="45" dirty="0">
                <a:solidFill>
                  <a:srgbClr val="00AF50"/>
                </a:solidFill>
                <a:latin typeface="Calibri Light"/>
                <a:cs typeface="Calibri Light"/>
              </a:rPr>
              <a:t>1-2</a:t>
            </a:r>
            <a:r>
              <a:rPr sz="2400" b="0" spc="-180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spc="50" dirty="0">
                <a:solidFill>
                  <a:srgbClr val="00AF50"/>
                </a:solidFill>
                <a:latin typeface="Calibri Light"/>
                <a:cs typeface="Calibri Light"/>
              </a:rPr>
              <a:t>cm</a:t>
            </a:r>
            <a:r>
              <a:rPr sz="2400" b="0" spc="-195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00AF50"/>
                </a:solidFill>
                <a:latin typeface="Calibri Light"/>
                <a:cs typeface="Calibri Light"/>
              </a:rPr>
              <a:t>dilated.</a:t>
            </a:r>
            <a:r>
              <a:rPr sz="2400" b="0" spc="-155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spc="20" dirty="0">
                <a:solidFill>
                  <a:srgbClr val="00AF50"/>
                </a:solidFill>
                <a:latin typeface="Calibri Light"/>
                <a:cs typeface="Calibri Light"/>
              </a:rPr>
              <a:t>The </a:t>
            </a:r>
            <a:r>
              <a:rPr sz="2400" b="0" spc="25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spc="5" dirty="0">
                <a:solidFill>
                  <a:srgbClr val="00AF50"/>
                </a:solidFill>
                <a:latin typeface="Calibri Light"/>
                <a:cs typeface="Calibri Light"/>
              </a:rPr>
              <a:t>CTG</a:t>
            </a:r>
            <a:r>
              <a:rPr sz="2400" b="0" spc="-95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spc="15" dirty="0">
                <a:solidFill>
                  <a:srgbClr val="00AF50"/>
                </a:solidFill>
                <a:latin typeface="Calibri Light"/>
                <a:cs typeface="Calibri Light"/>
              </a:rPr>
              <a:t>was</a:t>
            </a:r>
            <a:r>
              <a:rPr sz="2400" b="0" spc="-120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00AF50"/>
                </a:solidFill>
                <a:latin typeface="Calibri Light"/>
                <a:cs typeface="Calibri Light"/>
              </a:rPr>
              <a:t>normal</a:t>
            </a:r>
            <a:r>
              <a:rPr sz="2400" b="0" spc="-175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spc="45" dirty="0">
                <a:solidFill>
                  <a:srgbClr val="00AF50"/>
                </a:solidFill>
                <a:latin typeface="Calibri Light"/>
                <a:cs typeface="Calibri Light"/>
              </a:rPr>
              <a:t>on</a:t>
            </a:r>
            <a:r>
              <a:rPr sz="2400" b="0" spc="-135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spc="-5" dirty="0">
                <a:solidFill>
                  <a:srgbClr val="00AF50"/>
                </a:solidFill>
                <a:latin typeface="Calibri Light"/>
                <a:cs typeface="Calibri Light"/>
              </a:rPr>
              <a:t>admission.</a:t>
            </a:r>
            <a:r>
              <a:rPr sz="2400" b="0" spc="-155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00AF50"/>
                </a:solidFill>
                <a:latin typeface="Calibri Light"/>
                <a:cs typeface="Calibri Light"/>
              </a:rPr>
              <a:t>A</a:t>
            </a:r>
            <a:r>
              <a:rPr sz="2400" b="0" spc="-90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spc="-20" dirty="0">
                <a:solidFill>
                  <a:srgbClr val="00AF50"/>
                </a:solidFill>
                <a:latin typeface="Calibri Light"/>
                <a:cs typeface="Calibri Light"/>
              </a:rPr>
              <a:t>Tocolytic</a:t>
            </a:r>
            <a:r>
              <a:rPr sz="2400" b="0" spc="-204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spc="5" dirty="0">
                <a:solidFill>
                  <a:srgbClr val="00AF50"/>
                </a:solidFill>
                <a:latin typeface="Calibri Light"/>
                <a:cs typeface="Calibri Light"/>
              </a:rPr>
              <a:t>agent</a:t>
            </a:r>
            <a:r>
              <a:rPr sz="2400" b="0" spc="-130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spc="10" dirty="0">
                <a:solidFill>
                  <a:srgbClr val="00AF50"/>
                </a:solidFill>
                <a:latin typeface="Calibri Light"/>
                <a:cs typeface="Calibri Light"/>
              </a:rPr>
              <a:t>was</a:t>
            </a:r>
            <a:r>
              <a:rPr sz="2400" b="0" spc="-200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spc="-5" dirty="0">
                <a:solidFill>
                  <a:srgbClr val="00AF50"/>
                </a:solidFill>
                <a:latin typeface="Calibri Light"/>
                <a:cs typeface="Calibri Light"/>
              </a:rPr>
              <a:t>started.</a:t>
            </a:r>
            <a:r>
              <a:rPr sz="2400" b="0" spc="-225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spc="10" dirty="0">
                <a:solidFill>
                  <a:srgbClr val="00AF50"/>
                </a:solidFill>
                <a:latin typeface="Calibri Light"/>
                <a:cs typeface="Calibri Light"/>
              </a:rPr>
              <a:t>After</a:t>
            </a:r>
            <a:r>
              <a:rPr sz="2400" b="0" spc="-120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spc="25" dirty="0">
                <a:solidFill>
                  <a:srgbClr val="00AF50"/>
                </a:solidFill>
                <a:latin typeface="Calibri Light"/>
                <a:cs typeface="Calibri Light"/>
              </a:rPr>
              <a:t>24</a:t>
            </a:r>
            <a:r>
              <a:rPr sz="2400" b="0" spc="-100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spc="-10" dirty="0">
                <a:solidFill>
                  <a:srgbClr val="00AF50"/>
                </a:solidFill>
                <a:latin typeface="Calibri Light"/>
                <a:cs typeface="Calibri Light"/>
              </a:rPr>
              <a:t>hours,</a:t>
            </a:r>
            <a:r>
              <a:rPr sz="2400" b="0" spc="-155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spc="40" dirty="0">
                <a:solidFill>
                  <a:srgbClr val="00AF50"/>
                </a:solidFill>
                <a:latin typeface="Calibri Light"/>
                <a:cs typeface="Calibri Light"/>
              </a:rPr>
              <a:t>the</a:t>
            </a:r>
            <a:r>
              <a:rPr sz="2400" b="0" spc="-155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spc="5" dirty="0">
                <a:solidFill>
                  <a:srgbClr val="00AF50"/>
                </a:solidFill>
                <a:latin typeface="Calibri Light"/>
                <a:cs typeface="Calibri Light"/>
              </a:rPr>
              <a:t>CTG </a:t>
            </a:r>
            <a:r>
              <a:rPr sz="2400" b="0" spc="-525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spc="35" dirty="0">
                <a:solidFill>
                  <a:srgbClr val="00AF50"/>
                </a:solidFill>
                <a:latin typeface="Calibri Light"/>
                <a:cs typeface="Calibri Light"/>
              </a:rPr>
              <a:t>was</a:t>
            </a:r>
            <a:r>
              <a:rPr sz="2400" b="0" spc="-130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spc="-10" dirty="0">
                <a:solidFill>
                  <a:srgbClr val="00AF50"/>
                </a:solidFill>
                <a:latin typeface="Calibri Light"/>
                <a:cs typeface="Calibri Light"/>
              </a:rPr>
              <a:t>repeated</a:t>
            </a:r>
            <a:r>
              <a:rPr sz="2400" b="0" spc="-215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spc="30" dirty="0">
                <a:solidFill>
                  <a:srgbClr val="00AF50"/>
                </a:solidFill>
                <a:latin typeface="Calibri Light"/>
                <a:cs typeface="Calibri Light"/>
              </a:rPr>
              <a:t>and</a:t>
            </a:r>
            <a:r>
              <a:rPr sz="2400" b="0" spc="-145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spc="30" dirty="0">
                <a:solidFill>
                  <a:srgbClr val="00AF50"/>
                </a:solidFill>
                <a:latin typeface="Calibri Light"/>
                <a:cs typeface="Calibri Light"/>
              </a:rPr>
              <a:t>it</a:t>
            </a:r>
            <a:r>
              <a:rPr sz="2400" b="0" spc="-135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spc="35" dirty="0">
                <a:solidFill>
                  <a:srgbClr val="00AF50"/>
                </a:solidFill>
                <a:latin typeface="Calibri Light"/>
                <a:cs typeface="Calibri Light"/>
              </a:rPr>
              <a:t>can</a:t>
            </a:r>
            <a:r>
              <a:rPr sz="2400" b="0" spc="-220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spc="50" dirty="0">
                <a:solidFill>
                  <a:srgbClr val="00AF50"/>
                </a:solidFill>
                <a:latin typeface="Calibri Light"/>
                <a:cs typeface="Calibri Light"/>
              </a:rPr>
              <a:t>be</a:t>
            </a:r>
            <a:r>
              <a:rPr sz="2400" b="0" spc="-160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spc="35" dirty="0">
                <a:solidFill>
                  <a:srgbClr val="00AF50"/>
                </a:solidFill>
                <a:latin typeface="Calibri Light"/>
                <a:cs typeface="Calibri Light"/>
              </a:rPr>
              <a:t>seen</a:t>
            </a:r>
            <a:r>
              <a:rPr sz="2400" b="0" spc="-215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spc="30" dirty="0">
                <a:solidFill>
                  <a:srgbClr val="00AF50"/>
                </a:solidFill>
                <a:latin typeface="Calibri Light"/>
                <a:cs typeface="Calibri Light"/>
              </a:rPr>
              <a:t>in</a:t>
            </a:r>
            <a:r>
              <a:rPr sz="2400" b="0" spc="-70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spc="20" dirty="0">
                <a:solidFill>
                  <a:srgbClr val="00AF50"/>
                </a:solidFill>
                <a:latin typeface="Calibri Light"/>
                <a:cs typeface="Calibri Light"/>
              </a:rPr>
              <a:t>the</a:t>
            </a:r>
            <a:r>
              <a:rPr sz="2400" b="0" spc="-160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spc="5" dirty="0">
                <a:solidFill>
                  <a:srgbClr val="00AF50"/>
                </a:solidFill>
                <a:latin typeface="Calibri Light"/>
                <a:cs typeface="Calibri Light"/>
              </a:rPr>
              <a:t>image.</a:t>
            </a:r>
            <a:endParaRPr sz="2400">
              <a:latin typeface="Calibri Light"/>
              <a:cs typeface="Calibri Light"/>
            </a:endParaRPr>
          </a:p>
          <a:p>
            <a:pPr marL="161290">
              <a:lnSpc>
                <a:spcPts val="2630"/>
              </a:lnSpc>
            </a:pPr>
            <a:r>
              <a:rPr sz="2400" b="0" spc="20" dirty="0">
                <a:solidFill>
                  <a:srgbClr val="00AF50"/>
                </a:solidFill>
                <a:latin typeface="Calibri Light"/>
                <a:cs typeface="Calibri Light"/>
              </a:rPr>
              <a:t>Based</a:t>
            </a:r>
            <a:r>
              <a:rPr sz="2400" b="0" spc="-145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spc="35" dirty="0">
                <a:solidFill>
                  <a:srgbClr val="00AF50"/>
                </a:solidFill>
                <a:latin typeface="Calibri Light"/>
                <a:cs typeface="Calibri Light"/>
              </a:rPr>
              <a:t>On</a:t>
            </a:r>
            <a:r>
              <a:rPr sz="2400" b="0" spc="-145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00AF50"/>
                </a:solidFill>
                <a:latin typeface="Calibri Light"/>
                <a:cs typeface="Calibri Light"/>
              </a:rPr>
              <a:t>that,</a:t>
            </a:r>
            <a:r>
              <a:rPr sz="2400" b="0" spc="-160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spc="20" dirty="0">
                <a:solidFill>
                  <a:srgbClr val="00AF50"/>
                </a:solidFill>
                <a:latin typeface="Calibri Light"/>
                <a:cs typeface="Calibri Light"/>
              </a:rPr>
              <a:t>which</a:t>
            </a:r>
            <a:r>
              <a:rPr sz="2400" b="0" spc="-210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spc="45" dirty="0">
                <a:solidFill>
                  <a:srgbClr val="00AF50"/>
                </a:solidFill>
                <a:latin typeface="Calibri Light"/>
                <a:cs typeface="Calibri Light"/>
              </a:rPr>
              <a:t>of</a:t>
            </a:r>
            <a:r>
              <a:rPr sz="2400" b="0" spc="-140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spc="45" dirty="0">
                <a:solidFill>
                  <a:srgbClr val="00AF50"/>
                </a:solidFill>
                <a:latin typeface="Calibri Light"/>
                <a:cs typeface="Calibri Light"/>
              </a:rPr>
              <a:t>the</a:t>
            </a:r>
            <a:r>
              <a:rPr sz="2400" b="0" spc="-229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spc="-5" dirty="0">
                <a:solidFill>
                  <a:srgbClr val="00AF50"/>
                </a:solidFill>
                <a:latin typeface="Calibri Light"/>
                <a:cs typeface="Calibri Light"/>
              </a:rPr>
              <a:t>following</a:t>
            </a:r>
            <a:r>
              <a:rPr sz="2400" b="0" spc="-165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spc="-5" dirty="0">
                <a:solidFill>
                  <a:srgbClr val="00AF50"/>
                </a:solidFill>
                <a:latin typeface="Calibri Light"/>
                <a:cs typeface="Calibri Light"/>
              </a:rPr>
              <a:t>tocolytic</a:t>
            </a:r>
            <a:r>
              <a:rPr sz="2400" b="0" spc="-225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spc="30" dirty="0">
                <a:solidFill>
                  <a:srgbClr val="00AF50"/>
                </a:solidFill>
                <a:latin typeface="Calibri Light"/>
                <a:cs typeface="Calibri Light"/>
              </a:rPr>
              <a:t>has</a:t>
            </a:r>
            <a:r>
              <a:rPr sz="2400" b="0" spc="-135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00AF50"/>
                </a:solidFill>
                <a:latin typeface="Calibri Light"/>
                <a:cs typeface="Calibri Light"/>
              </a:rPr>
              <a:t>mostly</a:t>
            </a:r>
            <a:r>
              <a:rPr sz="2400" b="0" spc="-185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spc="10" dirty="0">
                <a:solidFill>
                  <a:srgbClr val="00AF50"/>
                </a:solidFill>
                <a:latin typeface="Calibri Light"/>
                <a:cs typeface="Calibri Light"/>
              </a:rPr>
              <a:t>been</a:t>
            </a:r>
            <a:r>
              <a:rPr sz="2400" b="0" spc="-140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spc="5" dirty="0">
                <a:solidFill>
                  <a:srgbClr val="00AF50"/>
                </a:solidFill>
                <a:latin typeface="Calibri Light"/>
                <a:cs typeface="Calibri Light"/>
              </a:rPr>
              <a:t>used?</a:t>
            </a:r>
            <a:endParaRPr sz="24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</a:pPr>
            <a:endParaRPr sz="2400">
              <a:latin typeface="Calibri Light"/>
              <a:cs typeface="Calibri Light"/>
            </a:endParaRPr>
          </a:p>
          <a:p>
            <a:pPr marL="355600" indent="-343535">
              <a:lnSpc>
                <a:spcPct val="100000"/>
              </a:lnSpc>
              <a:spcBef>
                <a:spcPts val="2020"/>
              </a:spcBef>
              <a:buAutoNum type="alphaLcPeriod"/>
              <a:tabLst>
                <a:tab pos="356235" algn="l"/>
              </a:tabLst>
            </a:pPr>
            <a:r>
              <a:rPr sz="2750" spc="-30" dirty="0">
                <a:latin typeface="Calibri"/>
                <a:cs typeface="Calibri"/>
              </a:rPr>
              <a:t>Terbutaline</a:t>
            </a:r>
            <a:endParaRPr sz="2750">
              <a:latin typeface="Calibri"/>
              <a:cs typeface="Calibri"/>
            </a:endParaRPr>
          </a:p>
          <a:p>
            <a:pPr marL="375285" indent="-363220">
              <a:lnSpc>
                <a:spcPct val="100000"/>
              </a:lnSpc>
              <a:spcBef>
                <a:spcPts val="760"/>
              </a:spcBef>
              <a:buAutoNum type="alphaLcPeriod"/>
              <a:tabLst>
                <a:tab pos="375920" algn="l"/>
              </a:tabLst>
            </a:pPr>
            <a:r>
              <a:rPr sz="2750" spc="-5" dirty="0">
                <a:latin typeface="Calibri"/>
                <a:cs typeface="Calibri"/>
              </a:rPr>
              <a:t>Ritodrine</a:t>
            </a:r>
            <a:endParaRPr sz="2750">
              <a:latin typeface="Calibri"/>
              <a:cs typeface="Calibri"/>
            </a:endParaRPr>
          </a:p>
          <a:p>
            <a:pPr marL="336550" indent="-324485">
              <a:lnSpc>
                <a:spcPct val="100000"/>
              </a:lnSpc>
              <a:spcBef>
                <a:spcPts val="755"/>
              </a:spcBef>
              <a:buAutoNum type="alphaLcPeriod"/>
              <a:tabLst>
                <a:tab pos="337185" algn="l"/>
              </a:tabLst>
            </a:pPr>
            <a:r>
              <a:rPr sz="2750" spc="-5" dirty="0">
                <a:solidFill>
                  <a:srgbClr val="FF0000"/>
                </a:solidFill>
                <a:latin typeface="Calibri"/>
                <a:cs typeface="Calibri"/>
              </a:rPr>
              <a:t>Magnesium</a:t>
            </a:r>
            <a:r>
              <a:rPr sz="2750" spc="2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15" dirty="0">
                <a:solidFill>
                  <a:srgbClr val="FF0000"/>
                </a:solidFill>
                <a:latin typeface="Calibri"/>
                <a:cs typeface="Calibri"/>
              </a:rPr>
              <a:t>sulphate</a:t>
            </a:r>
            <a:endParaRPr sz="2750">
              <a:latin typeface="Calibri"/>
              <a:cs typeface="Calibri"/>
            </a:endParaRPr>
          </a:p>
          <a:p>
            <a:pPr marL="374650" indent="-362585">
              <a:lnSpc>
                <a:spcPct val="100000"/>
              </a:lnSpc>
              <a:spcBef>
                <a:spcPts val="680"/>
              </a:spcBef>
              <a:buAutoNum type="alphaLcPeriod"/>
              <a:tabLst>
                <a:tab pos="375285" algn="l"/>
              </a:tabLst>
            </a:pPr>
            <a:r>
              <a:rPr sz="2750" spc="-25" dirty="0">
                <a:latin typeface="Calibri"/>
                <a:cs typeface="Calibri"/>
              </a:rPr>
              <a:t>Nifedipne</a:t>
            </a:r>
            <a:endParaRPr sz="2750">
              <a:latin typeface="Calibri"/>
              <a:cs typeface="Calibri"/>
            </a:endParaRPr>
          </a:p>
          <a:p>
            <a:pPr marL="356235" indent="-344170">
              <a:lnSpc>
                <a:spcPct val="100000"/>
              </a:lnSpc>
              <a:spcBef>
                <a:spcPts val="755"/>
              </a:spcBef>
              <a:buAutoNum type="alphaLcPeriod"/>
              <a:tabLst>
                <a:tab pos="356870" algn="l"/>
              </a:tabLst>
            </a:pPr>
            <a:r>
              <a:rPr sz="2750" dirty="0">
                <a:latin typeface="Calibri"/>
                <a:cs typeface="Calibri"/>
              </a:rPr>
              <a:t>Indomethacin</a:t>
            </a:r>
            <a:endParaRPr sz="275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19728" y="2628308"/>
            <a:ext cx="6241325" cy="3343866"/>
          </a:xfrm>
          <a:prstGeom prst="rect">
            <a:avLst/>
          </a:prstGeom>
        </p:spPr>
      </p:pic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5" y="126112"/>
            <a:ext cx="9936480" cy="1738296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 marR="5080">
              <a:lnSpc>
                <a:spcPts val="4280"/>
              </a:lnSpc>
              <a:spcBef>
                <a:spcPts val="655"/>
              </a:spcBef>
            </a:pPr>
            <a:r>
              <a:rPr sz="3950" b="0" spc="15" dirty="0">
                <a:solidFill>
                  <a:srgbClr val="00AF50"/>
                </a:solidFill>
                <a:latin typeface="Calibri Light"/>
                <a:cs typeface="Calibri Light"/>
              </a:rPr>
              <a:t>2.</a:t>
            </a:r>
            <a:r>
              <a:rPr sz="3950" b="0" spc="-75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3950" b="0" spc="15" dirty="0">
                <a:solidFill>
                  <a:srgbClr val="00AF50"/>
                </a:solidFill>
                <a:latin typeface="Calibri Light"/>
                <a:cs typeface="Calibri Light"/>
              </a:rPr>
              <a:t>A</a:t>
            </a:r>
            <a:r>
              <a:rPr sz="3950" b="0" spc="-50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3950" b="0" spc="-10" dirty="0">
                <a:solidFill>
                  <a:srgbClr val="00AF50"/>
                </a:solidFill>
                <a:latin typeface="Calibri Light"/>
                <a:cs typeface="Calibri Light"/>
              </a:rPr>
              <a:t>primigravida,</a:t>
            </a:r>
            <a:r>
              <a:rPr sz="3950" b="0" spc="-210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3950" b="0" dirty="0">
                <a:solidFill>
                  <a:srgbClr val="00AF50"/>
                </a:solidFill>
                <a:latin typeface="Calibri Light"/>
                <a:cs typeface="Calibri Light"/>
              </a:rPr>
              <a:t>presents</a:t>
            </a:r>
            <a:r>
              <a:rPr sz="3950" b="0" spc="-180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3950" b="0" spc="-5" dirty="0">
                <a:solidFill>
                  <a:srgbClr val="00AF50"/>
                </a:solidFill>
                <a:latin typeface="Calibri Light"/>
                <a:cs typeface="Calibri Light"/>
              </a:rPr>
              <a:t>to</a:t>
            </a:r>
            <a:r>
              <a:rPr sz="3950" b="0" spc="-114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3950" b="0" spc="35" dirty="0">
                <a:solidFill>
                  <a:srgbClr val="00AF50"/>
                </a:solidFill>
                <a:latin typeface="Calibri Light"/>
                <a:cs typeface="Calibri Light"/>
              </a:rPr>
              <a:t>the</a:t>
            </a:r>
            <a:r>
              <a:rPr sz="3950" b="0" spc="-165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3950" b="0" dirty="0">
                <a:solidFill>
                  <a:srgbClr val="00AF50"/>
                </a:solidFill>
                <a:latin typeface="Calibri Light"/>
                <a:cs typeface="Calibri Light"/>
              </a:rPr>
              <a:t>antenatal</a:t>
            </a:r>
            <a:r>
              <a:rPr sz="3950" b="0" spc="-260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3950" b="0" spc="15" dirty="0">
                <a:solidFill>
                  <a:srgbClr val="00AF50"/>
                </a:solidFill>
                <a:latin typeface="Calibri Light"/>
                <a:cs typeface="Calibri Light"/>
              </a:rPr>
              <a:t>clinic, </a:t>
            </a:r>
            <a:r>
              <a:rPr sz="3950" b="0" spc="-880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3950" b="0" spc="-65" dirty="0">
                <a:solidFill>
                  <a:srgbClr val="00AF50"/>
                </a:solidFill>
                <a:latin typeface="Calibri Light"/>
                <a:cs typeface="Calibri Light"/>
              </a:rPr>
              <a:t>a</a:t>
            </a:r>
            <a:r>
              <a:rPr sz="3950" b="0" spc="5" dirty="0">
                <a:solidFill>
                  <a:srgbClr val="00AF50"/>
                </a:solidFill>
                <a:latin typeface="Calibri Light"/>
                <a:cs typeface="Calibri Light"/>
              </a:rPr>
              <a:t>t</a:t>
            </a:r>
            <a:r>
              <a:rPr sz="3950" b="0" spc="-25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3950" b="0" spc="15" dirty="0">
                <a:solidFill>
                  <a:srgbClr val="00AF50"/>
                </a:solidFill>
                <a:latin typeface="Calibri Light"/>
                <a:cs typeface="Calibri Light"/>
              </a:rPr>
              <a:t>9</a:t>
            </a:r>
            <a:r>
              <a:rPr sz="3950" b="0" spc="-65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3950" b="0" spc="-60" dirty="0">
                <a:solidFill>
                  <a:srgbClr val="00AF50"/>
                </a:solidFill>
                <a:latin typeface="Calibri Light"/>
                <a:cs typeface="Calibri Light"/>
              </a:rPr>
              <a:t>w</a:t>
            </a:r>
            <a:r>
              <a:rPr sz="3950" b="0" spc="65" dirty="0">
                <a:solidFill>
                  <a:srgbClr val="00AF50"/>
                </a:solidFill>
                <a:latin typeface="Calibri Light"/>
                <a:cs typeface="Calibri Light"/>
              </a:rPr>
              <a:t>ee</a:t>
            </a:r>
            <a:r>
              <a:rPr sz="3950" b="0" spc="-20" dirty="0">
                <a:solidFill>
                  <a:srgbClr val="00AF50"/>
                </a:solidFill>
                <a:latin typeface="Calibri Light"/>
                <a:cs typeface="Calibri Light"/>
              </a:rPr>
              <a:t>k</a:t>
            </a:r>
            <a:r>
              <a:rPr sz="3950" b="0" spc="10" dirty="0">
                <a:solidFill>
                  <a:srgbClr val="00AF50"/>
                </a:solidFill>
                <a:latin typeface="Calibri Light"/>
                <a:cs typeface="Calibri Light"/>
              </a:rPr>
              <a:t>s</a:t>
            </a:r>
            <a:r>
              <a:rPr sz="3950" b="0" spc="-185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3950" b="0" spc="35" dirty="0">
                <a:solidFill>
                  <a:srgbClr val="00AF50"/>
                </a:solidFill>
                <a:latin typeface="Calibri Light"/>
                <a:cs typeface="Calibri Light"/>
              </a:rPr>
              <a:t>o</a:t>
            </a:r>
            <a:r>
              <a:rPr sz="3950" b="0" spc="5" dirty="0">
                <a:solidFill>
                  <a:srgbClr val="00AF50"/>
                </a:solidFill>
                <a:latin typeface="Calibri Light"/>
                <a:cs typeface="Calibri Light"/>
              </a:rPr>
              <a:t>f</a:t>
            </a:r>
            <a:r>
              <a:rPr sz="3950" b="0" spc="-60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3950" b="0" spc="10" dirty="0">
                <a:solidFill>
                  <a:srgbClr val="00AF50"/>
                </a:solidFill>
                <a:latin typeface="Calibri Light"/>
                <a:cs typeface="Calibri Light"/>
              </a:rPr>
              <a:t>g</a:t>
            </a:r>
            <a:r>
              <a:rPr sz="3950" b="0" spc="75" dirty="0">
                <a:solidFill>
                  <a:srgbClr val="00AF50"/>
                </a:solidFill>
                <a:latin typeface="Calibri Light"/>
                <a:cs typeface="Calibri Light"/>
              </a:rPr>
              <a:t>e</a:t>
            </a:r>
            <a:r>
              <a:rPr sz="3950" b="0" spc="-25" dirty="0">
                <a:solidFill>
                  <a:srgbClr val="00AF50"/>
                </a:solidFill>
                <a:latin typeface="Calibri Light"/>
                <a:cs typeface="Calibri Light"/>
              </a:rPr>
              <a:t>st</a:t>
            </a:r>
            <a:r>
              <a:rPr sz="3950" b="0" spc="-65" dirty="0">
                <a:solidFill>
                  <a:srgbClr val="00AF50"/>
                </a:solidFill>
                <a:latin typeface="Calibri Light"/>
                <a:cs typeface="Calibri Light"/>
              </a:rPr>
              <a:t>a</a:t>
            </a:r>
            <a:r>
              <a:rPr sz="3950" b="0" spc="-30" dirty="0">
                <a:solidFill>
                  <a:srgbClr val="00AF50"/>
                </a:solidFill>
                <a:latin typeface="Calibri Light"/>
                <a:cs typeface="Calibri Light"/>
              </a:rPr>
              <a:t>t</a:t>
            </a:r>
            <a:r>
              <a:rPr sz="3950" b="0" spc="-50" dirty="0">
                <a:solidFill>
                  <a:srgbClr val="00AF50"/>
                </a:solidFill>
                <a:latin typeface="Calibri Light"/>
                <a:cs typeface="Calibri Light"/>
              </a:rPr>
              <a:t>i</a:t>
            </a:r>
            <a:r>
              <a:rPr sz="3950" b="0" spc="35" dirty="0">
                <a:solidFill>
                  <a:srgbClr val="00AF50"/>
                </a:solidFill>
                <a:latin typeface="Calibri Light"/>
                <a:cs typeface="Calibri Light"/>
              </a:rPr>
              <a:t>o</a:t>
            </a:r>
            <a:r>
              <a:rPr sz="3950" b="0" spc="15" dirty="0">
                <a:solidFill>
                  <a:srgbClr val="00AF50"/>
                </a:solidFill>
                <a:latin typeface="Calibri Light"/>
                <a:cs typeface="Calibri Light"/>
              </a:rPr>
              <a:t>n</a:t>
            </a:r>
            <a:r>
              <a:rPr sz="3950" b="0" spc="-260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3950" b="0" spc="10" dirty="0">
                <a:solidFill>
                  <a:srgbClr val="00AF50"/>
                </a:solidFill>
                <a:latin typeface="Calibri Light"/>
                <a:cs typeface="Calibri Light"/>
              </a:rPr>
              <a:t>f</a:t>
            </a:r>
            <a:r>
              <a:rPr sz="3950" b="0" spc="35" dirty="0">
                <a:solidFill>
                  <a:srgbClr val="00AF50"/>
                </a:solidFill>
                <a:latin typeface="Calibri Light"/>
                <a:cs typeface="Calibri Light"/>
              </a:rPr>
              <a:t>o</a:t>
            </a:r>
            <a:r>
              <a:rPr sz="3950" b="0" spc="10" dirty="0">
                <a:solidFill>
                  <a:srgbClr val="00AF50"/>
                </a:solidFill>
                <a:latin typeface="Calibri Light"/>
                <a:cs typeface="Calibri Light"/>
              </a:rPr>
              <a:t>r</a:t>
            </a:r>
            <a:r>
              <a:rPr sz="3950" b="0" spc="-240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3950" b="0" spc="40" dirty="0">
                <a:solidFill>
                  <a:srgbClr val="00AF50"/>
                </a:solidFill>
                <a:latin typeface="Calibri Light"/>
                <a:cs typeface="Calibri Light"/>
              </a:rPr>
              <a:t>b</a:t>
            </a:r>
            <a:r>
              <a:rPr sz="3950" b="0" spc="35" dirty="0">
                <a:solidFill>
                  <a:srgbClr val="00AF50"/>
                </a:solidFill>
                <a:latin typeface="Calibri Light"/>
                <a:cs typeface="Calibri Light"/>
              </a:rPr>
              <a:t>oo</a:t>
            </a:r>
            <a:r>
              <a:rPr sz="3950" b="0" spc="50" dirty="0">
                <a:solidFill>
                  <a:srgbClr val="00AF50"/>
                </a:solidFill>
                <a:latin typeface="Calibri Light"/>
                <a:cs typeface="Calibri Light"/>
              </a:rPr>
              <a:t>k</a:t>
            </a:r>
            <a:r>
              <a:rPr sz="3950" b="0" spc="25" dirty="0">
                <a:solidFill>
                  <a:srgbClr val="00AF50"/>
                </a:solidFill>
                <a:latin typeface="Calibri Light"/>
                <a:cs typeface="Calibri Light"/>
              </a:rPr>
              <a:t>i</a:t>
            </a:r>
            <a:r>
              <a:rPr sz="3950" b="0" spc="-30" dirty="0">
                <a:solidFill>
                  <a:srgbClr val="00AF50"/>
                </a:solidFill>
                <a:latin typeface="Calibri Light"/>
                <a:cs typeface="Calibri Light"/>
              </a:rPr>
              <a:t>n</a:t>
            </a:r>
            <a:r>
              <a:rPr sz="3950" b="0" spc="10" dirty="0">
                <a:solidFill>
                  <a:srgbClr val="00AF50"/>
                </a:solidFill>
                <a:latin typeface="Calibri Light"/>
                <a:cs typeface="Calibri Light"/>
              </a:rPr>
              <a:t>g</a:t>
            </a:r>
            <a:r>
              <a:rPr sz="3950" b="0" spc="-280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3950" b="0" spc="55" dirty="0">
                <a:solidFill>
                  <a:srgbClr val="00AF50"/>
                </a:solidFill>
                <a:latin typeface="Calibri Light"/>
                <a:cs typeface="Calibri Light"/>
              </a:rPr>
              <a:t>v</a:t>
            </a:r>
            <a:r>
              <a:rPr sz="3950" b="0" spc="25" dirty="0">
                <a:solidFill>
                  <a:srgbClr val="00AF50"/>
                </a:solidFill>
                <a:latin typeface="Calibri Light"/>
                <a:cs typeface="Calibri Light"/>
              </a:rPr>
              <a:t>i</a:t>
            </a:r>
            <a:r>
              <a:rPr sz="3950" b="0" spc="40" dirty="0">
                <a:solidFill>
                  <a:srgbClr val="00AF50"/>
                </a:solidFill>
                <a:latin typeface="Calibri Light"/>
                <a:cs typeface="Calibri Light"/>
              </a:rPr>
              <a:t>s</a:t>
            </a:r>
            <a:r>
              <a:rPr sz="3950" b="0" spc="25" dirty="0">
                <a:solidFill>
                  <a:srgbClr val="00AF50"/>
                </a:solidFill>
                <a:latin typeface="Calibri Light"/>
                <a:cs typeface="Calibri Light"/>
              </a:rPr>
              <a:t>i</a:t>
            </a:r>
            <a:r>
              <a:rPr sz="3950" b="0" spc="-30" dirty="0">
                <a:solidFill>
                  <a:srgbClr val="00AF50"/>
                </a:solidFill>
                <a:latin typeface="Calibri Light"/>
                <a:cs typeface="Calibri Light"/>
              </a:rPr>
              <a:t>t</a:t>
            </a:r>
            <a:r>
              <a:rPr sz="3950" b="0" spc="5" dirty="0">
                <a:solidFill>
                  <a:srgbClr val="00AF50"/>
                </a:solidFill>
                <a:latin typeface="Calibri Light"/>
                <a:cs typeface="Calibri Light"/>
              </a:rPr>
              <a:t>.</a:t>
            </a:r>
            <a:endParaRPr sz="3950">
              <a:latin typeface="Calibri Light"/>
              <a:cs typeface="Calibri Light"/>
            </a:endParaRPr>
          </a:p>
          <a:p>
            <a:pPr marL="12700">
              <a:lnSpc>
                <a:spcPts val="4290"/>
              </a:lnSpc>
            </a:pPr>
            <a:r>
              <a:rPr sz="3950" b="0" spc="40" dirty="0">
                <a:solidFill>
                  <a:srgbClr val="00AF50"/>
                </a:solidFill>
                <a:latin typeface="Calibri Light"/>
                <a:cs typeface="Calibri Light"/>
              </a:rPr>
              <a:t>Wh</a:t>
            </a:r>
            <a:r>
              <a:rPr sz="3950" b="0" spc="25" dirty="0">
                <a:solidFill>
                  <a:srgbClr val="00AF50"/>
                </a:solidFill>
                <a:latin typeface="Calibri Light"/>
                <a:cs typeface="Calibri Light"/>
              </a:rPr>
              <a:t>i</a:t>
            </a:r>
            <a:r>
              <a:rPr sz="3950" b="0" spc="40" dirty="0">
                <a:solidFill>
                  <a:srgbClr val="00AF50"/>
                </a:solidFill>
                <a:latin typeface="Calibri Light"/>
                <a:cs typeface="Calibri Light"/>
              </a:rPr>
              <a:t>c</a:t>
            </a:r>
            <a:r>
              <a:rPr sz="3950" b="0" spc="15" dirty="0">
                <a:solidFill>
                  <a:srgbClr val="00AF50"/>
                </a:solidFill>
                <a:latin typeface="Calibri Light"/>
                <a:cs typeface="Calibri Light"/>
              </a:rPr>
              <a:t>h</a:t>
            </a:r>
            <a:r>
              <a:rPr sz="3950" b="0" spc="-260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3950" b="0" spc="35" dirty="0">
                <a:solidFill>
                  <a:srgbClr val="00AF50"/>
                </a:solidFill>
                <a:latin typeface="Calibri Light"/>
                <a:cs typeface="Calibri Light"/>
              </a:rPr>
              <a:t>o</a:t>
            </a:r>
            <a:r>
              <a:rPr sz="3950" b="0" spc="5" dirty="0">
                <a:solidFill>
                  <a:srgbClr val="00AF50"/>
                </a:solidFill>
                <a:latin typeface="Calibri Light"/>
                <a:cs typeface="Calibri Light"/>
              </a:rPr>
              <a:t>f</a:t>
            </a:r>
            <a:r>
              <a:rPr sz="3950" b="0" spc="-60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3950" b="0" spc="45" dirty="0">
                <a:solidFill>
                  <a:srgbClr val="00AF50"/>
                </a:solidFill>
                <a:latin typeface="Calibri Light"/>
                <a:cs typeface="Calibri Light"/>
              </a:rPr>
              <a:t>t</a:t>
            </a:r>
            <a:r>
              <a:rPr sz="3950" b="0" spc="40" dirty="0">
                <a:solidFill>
                  <a:srgbClr val="00AF50"/>
                </a:solidFill>
                <a:latin typeface="Calibri Light"/>
                <a:cs typeface="Calibri Light"/>
              </a:rPr>
              <a:t>h</a:t>
            </a:r>
            <a:r>
              <a:rPr sz="3950" b="0" spc="10" dirty="0">
                <a:solidFill>
                  <a:srgbClr val="00AF50"/>
                </a:solidFill>
                <a:latin typeface="Calibri Light"/>
                <a:cs typeface="Calibri Light"/>
              </a:rPr>
              <a:t>e</a:t>
            </a:r>
            <a:r>
              <a:rPr sz="3950" b="0" spc="-165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3950" b="0" spc="10" dirty="0">
                <a:solidFill>
                  <a:srgbClr val="00AF50"/>
                </a:solidFill>
                <a:latin typeface="Calibri Light"/>
                <a:cs typeface="Calibri Light"/>
              </a:rPr>
              <a:t>f</a:t>
            </a:r>
            <a:r>
              <a:rPr sz="3950" b="0" spc="25" dirty="0">
                <a:solidFill>
                  <a:srgbClr val="00AF50"/>
                </a:solidFill>
                <a:latin typeface="Calibri Light"/>
                <a:cs typeface="Calibri Light"/>
              </a:rPr>
              <a:t>oll</a:t>
            </a:r>
            <a:r>
              <a:rPr sz="3950" b="0" spc="-35" dirty="0">
                <a:solidFill>
                  <a:srgbClr val="00AF50"/>
                </a:solidFill>
                <a:latin typeface="Calibri Light"/>
                <a:cs typeface="Calibri Light"/>
              </a:rPr>
              <a:t>o</a:t>
            </a:r>
            <a:r>
              <a:rPr sz="3950" b="0" spc="-60" dirty="0">
                <a:solidFill>
                  <a:srgbClr val="00AF50"/>
                </a:solidFill>
                <a:latin typeface="Calibri Light"/>
                <a:cs typeface="Calibri Light"/>
              </a:rPr>
              <a:t>w</a:t>
            </a:r>
            <a:r>
              <a:rPr sz="3950" b="0" spc="25" dirty="0">
                <a:solidFill>
                  <a:srgbClr val="00AF50"/>
                </a:solidFill>
                <a:latin typeface="Calibri Light"/>
                <a:cs typeface="Calibri Light"/>
              </a:rPr>
              <a:t>i</a:t>
            </a:r>
            <a:r>
              <a:rPr sz="3950" b="0" spc="-30" dirty="0">
                <a:solidFill>
                  <a:srgbClr val="00AF50"/>
                </a:solidFill>
                <a:latin typeface="Calibri Light"/>
                <a:cs typeface="Calibri Light"/>
              </a:rPr>
              <a:t>n</a:t>
            </a:r>
            <a:r>
              <a:rPr sz="3950" b="0" spc="10" dirty="0">
                <a:solidFill>
                  <a:srgbClr val="00AF50"/>
                </a:solidFill>
                <a:latin typeface="Calibri Light"/>
                <a:cs typeface="Calibri Light"/>
              </a:rPr>
              <a:t>g</a:t>
            </a:r>
            <a:r>
              <a:rPr sz="3950" b="0" spc="-280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3950" b="0" spc="-25" dirty="0">
                <a:solidFill>
                  <a:srgbClr val="00AF50"/>
                </a:solidFill>
                <a:latin typeface="Calibri Light"/>
                <a:cs typeface="Calibri Light"/>
              </a:rPr>
              <a:t>st</a:t>
            </a:r>
            <a:r>
              <a:rPr sz="3950" b="0" spc="-65" dirty="0">
                <a:solidFill>
                  <a:srgbClr val="00AF50"/>
                </a:solidFill>
                <a:latin typeface="Calibri Light"/>
                <a:cs typeface="Calibri Light"/>
              </a:rPr>
              <a:t>a</a:t>
            </a:r>
            <a:r>
              <a:rPr sz="3950" b="0" spc="-30" dirty="0">
                <a:solidFill>
                  <a:srgbClr val="00AF50"/>
                </a:solidFill>
                <a:latin typeface="Calibri Light"/>
                <a:cs typeface="Calibri Light"/>
              </a:rPr>
              <a:t>t</a:t>
            </a:r>
            <a:r>
              <a:rPr sz="3950" b="0" spc="65" dirty="0">
                <a:solidFill>
                  <a:srgbClr val="00AF50"/>
                </a:solidFill>
                <a:latin typeface="Calibri Light"/>
                <a:cs typeface="Calibri Light"/>
              </a:rPr>
              <a:t>e</a:t>
            </a:r>
            <a:r>
              <a:rPr sz="3950" b="0" spc="10" dirty="0">
                <a:solidFill>
                  <a:srgbClr val="00AF50"/>
                </a:solidFill>
                <a:latin typeface="Calibri Light"/>
                <a:cs typeface="Calibri Light"/>
              </a:rPr>
              <a:t>me</a:t>
            </a:r>
            <a:r>
              <a:rPr sz="3950" b="0" spc="-40" dirty="0">
                <a:solidFill>
                  <a:srgbClr val="00AF50"/>
                </a:solidFill>
                <a:latin typeface="Calibri Light"/>
                <a:cs typeface="Calibri Light"/>
              </a:rPr>
              <a:t>n</a:t>
            </a:r>
            <a:r>
              <a:rPr sz="3950" b="0" spc="-30" dirty="0">
                <a:solidFill>
                  <a:srgbClr val="00AF50"/>
                </a:solidFill>
                <a:latin typeface="Calibri Light"/>
                <a:cs typeface="Calibri Light"/>
              </a:rPr>
              <a:t>t</a:t>
            </a:r>
            <a:r>
              <a:rPr sz="3950" b="0" spc="10" dirty="0">
                <a:solidFill>
                  <a:srgbClr val="00AF50"/>
                </a:solidFill>
                <a:latin typeface="Calibri Light"/>
                <a:cs typeface="Calibri Light"/>
              </a:rPr>
              <a:t>s</a:t>
            </a:r>
            <a:r>
              <a:rPr sz="3950" b="0" spc="-254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3950" b="0" spc="25" dirty="0">
                <a:solidFill>
                  <a:srgbClr val="00AF50"/>
                </a:solidFill>
                <a:latin typeface="Calibri Light"/>
                <a:cs typeface="Calibri Light"/>
              </a:rPr>
              <a:t>i</a:t>
            </a:r>
            <a:r>
              <a:rPr sz="3950" b="0" spc="10" dirty="0">
                <a:solidFill>
                  <a:srgbClr val="00AF50"/>
                </a:solidFill>
                <a:latin typeface="Calibri Light"/>
                <a:cs typeface="Calibri Light"/>
              </a:rPr>
              <a:t>s</a:t>
            </a:r>
            <a:r>
              <a:rPr sz="3950" b="0" spc="-35" dirty="0">
                <a:solidFill>
                  <a:srgbClr val="00AF50"/>
                </a:solidFill>
                <a:latin typeface="Calibri Light"/>
                <a:cs typeface="Calibri Light"/>
              </a:rPr>
              <a:t> c</a:t>
            </a:r>
            <a:r>
              <a:rPr sz="3950" b="0" spc="35" dirty="0">
                <a:solidFill>
                  <a:srgbClr val="00AF50"/>
                </a:solidFill>
                <a:latin typeface="Calibri Light"/>
                <a:cs typeface="Calibri Light"/>
              </a:rPr>
              <a:t>o</a:t>
            </a:r>
            <a:r>
              <a:rPr sz="3950" b="0" spc="60" dirty="0">
                <a:solidFill>
                  <a:srgbClr val="00AF50"/>
                </a:solidFill>
                <a:latin typeface="Calibri Light"/>
                <a:cs typeface="Calibri Light"/>
              </a:rPr>
              <a:t>r</a:t>
            </a:r>
            <a:r>
              <a:rPr sz="3950" b="0" spc="-10" dirty="0">
                <a:solidFill>
                  <a:srgbClr val="00AF50"/>
                </a:solidFill>
                <a:latin typeface="Calibri Light"/>
                <a:cs typeface="Calibri Light"/>
              </a:rPr>
              <a:t>r</a:t>
            </a:r>
            <a:r>
              <a:rPr sz="3950" b="0" spc="-5" dirty="0">
                <a:solidFill>
                  <a:srgbClr val="00AF50"/>
                </a:solidFill>
                <a:latin typeface="Calibri Light"/>
                <a:cs typeface="Calibri Light"/>
              </a:rPr>
              <a:t>e</a:t>
            </a:r>
            <a:r>
              <a:rPr sz="3950" b="0" spc="-35" dirty="0">
                <a:solidFill>
                  <a:srgbClr val="00AF50"/>
                </a:solidFill>
                <a:latin typeface="Calibri Light"/>
                <a:cs typeface="Calibri Light"/>
              </a:rPr>
              <a:t>c</a:t>
            </a:r>
            <a:r>
              <a:rPr sz="3950" b="0" spc="-30" dirty="0">
                <a:solidFill>
                  <a:srgbClr val="00AF50"/>
                </a:solidFill>
                <a:latin typeface="Calibri Light"/>
                <a:cs typeface="Calibri Light"/>
              </a:rPr>
              <a:t>t</a:t>
            </a:r>
            <a:r>
              <a:rPr sz="3950" b="0" spc="10" dirty="0">
                <a:solidFill>
                  <a:srgbClr val="00AF50"/>
                </a:solidFill>
                <a:latin typeface="Calibri Light"/>
                <a:cs typeface="Calibri Light"/>
              </a:rPr>
              <a:t>?</a:t>
            </a:r>
            <a:endParaRPr sz="395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4022" y="2079375"/>
            <a:ext cx="6868159" cy="4028026"/>
          </a:xfrm>
          <a:prstGeom prst="rect">
            <a:avLst/>
          </a:prstGeom>
        </p:spPr>
        <p:txBody>
          <a:bodyPr vert="horz" wrap="square" lIns="0" tIns="135890" rIns="0" bIns="0" rtlCol="0">
            <a:spAutoFit/>
          </a:bodyPr>
          <a:lstStyle/>
          <a:p>
            <a:pPr marL="12700" marR="5080">
              <a:lnSpc>
                <a:spcPct val="69800"/>
              </a:lnSpc>
              <a:spcBef>
                <a:spcPts val="1070"/>
              </a:spcBef>
              <a:buAutoNum type="alphaLcPeriod"/>
              <a:tabLst>
                <a:tab pos="327025" algn="l"/>
              </a:tabLst>
            </a:pPr>
            <a:r>
              <a:rPr sz="2600" dirty="0">
                <a:latin typeface="Calibri"/>
                <a:cs typeface="Calibri"/>
              </a:rPr>
              <a:t>Her </a:t>
            </a:r>
            <a:r>
              <a:rPr sz="2600" spc="-10" dirty="0">
                <a:latin typeface="Calibri"/>
                <a:cs typeface="Calibri"/>
              </a:rPr>
              <a:t>ultrasound </a:t>
            </a:r>
            <a:r>
              <a:rPr sz="2600" spc="20" dirty="0">
                <a:latin typeface="Calibri"/>
                <a:cs typeface="Calibri"/>
              </a:rPr>
              <a:t>scan </a:t>
            </a:r>
            <a:r>
              <a:rPr sz="2600" spc="10" dirty="0">
                <a:latin typeface="Calibri"/>
                <a:cs typeface="Calibri"/>
              </a:rPr>
              <a:t>in </a:t>
            </a:r>
            <a:r>
              <a:rPr sz="2600" spc="-20" dirty="0">
                <a:latin typeface="Calibri"/>
                <a:cs typeface="Calibri"/>
              </a:rPr>
              <a:t>front </a:t>
            </a:r>
            <a:r>
              <a:rPr sz="2600" spc="-5" dirty="0">
                <a:latin typeface="Calibri"/>
                <a:cs typeface="Calibri"/>
              </a:rPr>
              <a:t>of </a:t>
            </a:r>
            <a:r>
              <a:rPr sz="2600" dirty="0">
                <a:latin typeface="Calibri"/>
                <a:cs typeface="Calibri"/>
              </a:rPr>
              <a:t>you shows </a:t>
            </a:r>
            <a:r>
              <a:rPr sz="2600" spc="5" dirty="0">
                <a:latin typeface="Calibri"/>
                <a:cs typeface="Calibri"/>
              </a:rPr>
              <a:t> lambda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sign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10" dirty="0">
                <a:latin typeface="Calibri"/>
                <a:cs typeface="Calibri"/>
              </a:rPr>
              <a:t>that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is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suggestive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of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monochorionicity.</a:t>
            </a:r>
            <a:endParaRPr sz="2600">
              <a:latin typeface="Calibri"/>
              <a:cs typeface="Calibri"/>
            </a:endParaRPr>
          </a:p>
          <a:p>
            <a:pPr marL="344805" indent="-332740">
              <a:lnSpc>
                <a:spcPts val="2685"/>
              </a:lnSpc>
              <a:spcBef>
                <a:spcPts val="35"/>
              </a:spcBef>
              <a:buAutoNum type="alphaLcPeriod"/>
              <a:tabLst>
                <a:tab pos="345440" algn="l"/>
              </a:tabLst>
            </a:pPr>
            <a:r>
              <a:rPr sz="2600" spc="5" dirty="0">
                <a:latin typeface="Calibri"/>
                <a:cs typeface="Calibri"/>
              </a:rPr>
              <a:t>Her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pregnancy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arises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from</a:t>
            </a:r>
            <a:r>
              <a:rPr sz="2600" spc="5" dirty="0">
                <a:latin typeface="Calibri"/>
                <a:cs typeface="Calibri"/>
              </a:rPr>
              <a:t> the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split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off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the</a:t>
            </a:r>
            <a:endParaRPr sz="2600">
              <a:latin typeface="Calibri"/>
              <a:cs typeface="Calibri"/>
            </a:endParaRPr>
          </a:p>
          <a:p>
            <a:pPr marL="12700" marR="372745">
              <a:lnSpc>
                <a:spcPct val="69900"/>
              </a:lnSpc>
              <a:spcBef>
                <a:spcPts val="505"/>
              </a:spcBef>
            </a:pPr>
            <a:r>
              <a:rPr sz="2600" spc="-5" dirty="0">
                <a:latin typeface="Calibri"/>
                <a:cs typeface="Calibri"/>
              </a:rPr>
              <a:t>fertilised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ovum</a:t>
            </a:r>
            <a:r>
              <a:rPr sz="2600" spc="10" dirty="0">
                <a:latin typeface="Calibri"/>
                <a:cs typeface="Calibri"/>
              </a:rPr>
              <a:t> that</a:t>
            </a:r>
            <a:r>
              <a:rPr sz="2600" spc="-1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occurred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within</a:t>
            </a:r>
            <a:r>
              <a:rPr sz="2600" spc="20" dirty="0">
                <a:latin typeface="Calibri"/>
                <a:cs typeface="Calibri"/>
              </a:rPr>
              <a:t> </a:t>
            </a:r>
            <a:r>
              <a:rPr sz="2600" spc="15" dirty="0">
                <a:latin typeface="Calibri"/>
                <a:cs typeface="Calibri"/>
              </a:rPr>
              <a:t>3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days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10" dirty="0">
                <a:latin typeface="Calibri"/>
                <a:cs typeface="Calibri"/>
              </a:rPr>
              <a:t>after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fertilisation.</a:t>
            </a:r>
            <a:endParaRPr sz="2600">
              <a:latin typeface="Calibri"/>
              <a:cs typeface="Calibri"/>
            </a:endParaRPr>
          </a:p>
          <a:p>
            <a:pPr marL="12700" marR="111125">
              <a:lnSpc>
                <a:spcPct val="69900"/>
              </a:lnSpc>
              <a:spcBef>
                <a:spcPts val="969"/>
              </a:spcBef>
              <a:buAutoNum type="alphaLcPeriod" startAt="3"/>
              <a:tabLst>
                <a:tab pos="307975" algn="l"/>
              </a:tabLst>
            </a:pPr>
            <a:r>
              <a:rPr sz="2600" spc="5" dirty="0">
                <a:latin typeface="Calibri"/>
                <a:cs typeface="Calibri"/>
              </a:rPr>
              <a:t>T</a:t>
            </a:r>
            <a:r>
              <a:rPr sz="2600" spc="-25" dirty="0">
                <a:latin typeface="Calibri"/>
                <a:cs typeface="Calibri"/>
              </a:rPr>
              <a:t>h</a:t>
            </a:r>
            <a:r>
              <a:rPr sz="2600" spc="5" dirty="0">
                <a:latin typeface="Calibri"/>
                <a:cs typeface="Calibri"/>
              </a:rPr>
              <a:t>is</a:t>
            </a:r>
            <a:r>
              <a:rPr sz="2600" spc="2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p</a:t>
            </a:r>
            <a:r>
              <a:rPr sz="2600" spc="20" dirty="0">
                <a:latin typeface="Calibri"/>
                <a:cs typeface="Calibri"/>
              </a:rPr>
              <a:t>a</a:t>
            </a:r>
            <a:r>
              <a:rPr sz="2600" spc="25" dirty="0">
                <a:latin typeface="Calibri"/>
                <a:cs typeface="Calibri"/>
              </a:rPr>
              <a:t>t</a:t>
            </a:r>
            <a:r>
              <a:rPr sz="2600" spc="5" dirty="0">
                <a:latin typeface="Calibri"/>
                <a:cs typeface="Calibri"/>
              </a:rPr>
              <a:t>i</a:t>
            </a:r>
            <a:r>
              <a:rPr sz="2600" spc="-30" dirty="0">
                <a:latin typeface="Calibri"/>
                <a:cs typeface="Calibri"/>
              </a:rPr>
              <a:t>e</a:t>
            </a:r>
            <a:r>
              <a:rPr sz="2600" spc="-20" dirty="0">
                <a:latin typeface="Calibri"/>
                <a:cs typeface="Calibri"/>
              </a:rPr>
              <a:t>n</a:t>
            </a:r>
            <a:r>
              <a:rPr sz="2600" spc="10" dirty="0">
                <a:latin typeface="Calibri"/>
                <a:cs typeface="Calibri"/>
              </a:rPr>
              <a:t>t</a:t>
            </a:r>
            <a:r>
              <a:rPr sz="2600" spc="-125" dirty="0">
                <a:latin typeface="Calibri"/>
                <a:cs typeface="Calibri"/>
              </a:rPr>
              <a:t> </a:t>
            </a:r>
            <a:r>
              <a:rPr sz="2600" spc="25" dirty="0">
                <a:latin typeface="Calibri"/>
                <a:cs typeface="Calibri"/>
              </a:rPr>
              <a:t>s</a:t>
            </a:r>
            <a:r>
              <a:rPr sz="2600" spc="-20" dirty="0">
                <a:latin typeface="Calibri"/>
                <a:cs typeface="Calibri"/>
              </a:rPr>
              <a:t>h</a:t>
            </a:r>
            <a:r>
              <a:rPr sz="2600" spc="-25" dirty="0">
                <a:latin typeface="Calibri"/>
                <a:cs typeface="Calibri"/>
              </a:rPr>
              <a:t>o</a:t>
            </a:r>
            <a:r>
              <a:rPr sz="2600" spc="-20" dirty="0">
                <a:latin typeface="Calibri"/>
                <a:cs typeface="Calibri"/>
              </a:rPr>
              <a:t>u</a:t>
            </a:r>
            <a:r>
              <a:rPr sz="2600" spc="10" dirty="0">
                <a:latin typeface="Calibri"/>
                <a:cs typeface="Calibri"/>
              </a:rPr>
              <a:t>ld</a:t>
            </a:r>
            <a:r>
              <a:rPr sz="2600" spc="5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h</a:t>
            </a:r>
            <a:r>
              <a:rPr sz="2600" spc="-55" dirty="0">
                <a:latin typeface="Calibri"/>
                <a:cs typeface="Calibri"/>
              </a:rPr>
              <a:t>a</a:t>
            </a:r>
            <a:r>
              <a:rPr sz="2600" spc="15" dirty="0">
                <a:latin typeface="Calibri"/>
                <a:cs typeface="Calibri"/>
              </a:rPr>
              <a:t>v</a:t>
            </a:r>
            <a:r>
              <a:rPr sz="2600" spc="10" dirty="0">
                <a:latin typeface="Calibri"/>
                <a:cs typeface="Calibri"/>
              </a:rPr>
              <a:t>e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spc="20" dirty="0">
                <a:latin typeface="Calibri"/>
                <a:cs typeface="Calibri"/>
              </a:rPr>
              <a:t>a</a:t>
            </a:r>
            <a:r>
              <a:rPr sz="2600" spc="15" dirty="0">
                <a:latin typeface="Calibri"/>
                <a:cs typeface="Calibri"/>
              </a:rPr>
              <a:t>n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25" dirty="0">
                <a:latin typeface="Calibri"/>
                <a:cs typeface="Calibri"/>
              </a:rPr>
              <a:t>a</a:t>
            </a:r>
            <a:r>
              <a:rPr sz="2600" spc="-20" dirty="0">
                <a:latin typeface="Calibri"/>
                <a:cs typeface="Calibri"/>
              </a:rPr>
              <a:t>n</a:t>
            </a:r>
            <a:r>
              <a:rPr sz="2600" spc="25" dirty="0">
                <a:latin typeface="Calibri"/>
                <a:cs typeface="Calibri"/>
              </a:rPr>
              <a:t>t</a:t>
            </a:r>
            <a:r>
              <a:rPr sz="2600" spc="-20" dirty="0">
                <a:latin typeface="Calibri"/>
                <a:cs typeface="Calibri"/>
              </a:rPr>
              <a:t>en</a:t>
            </a:r>
            <a:r>
              <a:rPr sz="2600" spc="20" dirty="0">
                <a:latin typeface="Calibri"/>
                <a:cs typeface="Calibri"/>
              </a:rPr>
              <a:t>a</a:t>
            </a:r>
            <a:r>
              <a:rPr sz="2600" spc="25" dirty="0">
                <a:latin typeface="Calibri"/>
                <a:cs typeface="Calibri"/>
              </a:rPr>
              <a:t>t</a:t>
            </a:r>
            <a:r>
              <a:rPr sz="2600" spc="20" dirty="0">
                <a:latin typeface="Calibri"/>
                <a:cs typeface="Calibri"/>
              </a:rPr>
              <a:t>a</a:t>
            </a:r>
            <a:r>
              <a:rPr sz="2600" spc="5" dirty="0">
                <a:latin typeface="Calibri"/>
                <a:cs typeface="Calibri"/>
              </a:rPr>
              <a:t>l</a:t>
            </a:r>
            <a:r>
              <a:rPr sz="2600" spc="-215" dirty="0">
                <a:latin typeface="Calibri"/>
                <a:cs typeface="Calibri"/>
              </a:rPr>
              <a:t> </a:t>
            </a:r>
            <a:r>
              <a:rPr sz="2600" spc="15" dirty="0">
                <a:latin typeface="Calibri"/>
                <a:cs typeface="Calibri"/>
              </a:rPr>
              <a:t>v</a:t>
            </a:r>
            <a:r>
              <a:rPr sz="2600" spc="5" dirty="0">
                <a:latin typeface="Calibri"/>
                <a:cs typeface="Calibri"/>
              </a:rPr>
              <a:t>i</a:t>
            </a:r>
            <a:r>
              <a:rPr sz="2600" spc="20" dirty="0">
                <a:latin typeface="Calibri"/>
                <a:cs typeface="Calibri"/>
              </a:rPr>
              <a:t>s</a:t>
            </a:r>
            <a:r>
              <a:rPr sz="2600" spc="5" dirty="0">
                <a:latin typeface="Calibri"/>
                <a:cs typeface="Calibri"/>
              </a:rPr>
              <a:t>it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e</a:t>
            </a:r>
            <a:r>
              <a:rPr sz="2600" spc="15" dirty="0">
                <a:latin typeface="Calibri"/>
                <a:cs typeface="Calibri"/>
              </a:rPr>
              <a:t>v</a:t>
            </a:r>
            <a:r>
              <a:rPr sz="2600" spc="-25" dirty="0">
                <a:latin typeface="Calibri"/>
                <a:cs typeface="Calibri"/>
              </a:rPr>
              <a:t>e</a:t>
            </a:r>
            <a:r>
              <a:rPr sz="2600" spc="-10" dirty="0">
                <a:latin typeface="Calibri"/>
                <a:cs typeface="Calibri"/>
              </a:rPr>
              <a:t>r</a:t>
            </a:r>
            <a:r>
              <a:rPr sz="2600" spc="5" dirty="0">
                <a:latin typeface="Calibri"/>
                <a:cs typeface="Calibri"/>
              </a:rPr>
              <a:t>y  </a:t>
            </a:r>
            <a:r>
              <a:rPr sz="2600" spc="10" dirty="0">
                <a:latin typeface="Calibri"/>
                <a:cs typeface="Calibri"/>
              </a:rPr>
              <a:t>4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15" dirty="0">
                <a:latin typeface="Calibri"/>
                <a:cs typeface="Calibri"/>
              </a:rPr>
              <a:t>w</a:t>
            </a:r>
            <a:r>
              <a:rPr sz="2600" spc="-30" dirty="0">
                <a:latin typeface="Calibri"/>
                <a:cs typeface="Calibri"/>
              </a:rPr>
              <a:t>e</a:t>
            </a:r>
            <a:r>
              <a:rPr sz="2600" spc="-25" dirty="0">
                <a:latin typeface="Calibri"/>
                <a:cs typeface="Calibri"/>
              </a:rPr>
              <a:t>e</a:t>
            </a:r>
            <a:r>
              <a:rPr sz="2600" spc="10" dirty="0">
                <a:latin typeface="Calibri"/>
                <a:cs typeface="Calibri"/>
              </a:rPr>
              <a:t>ks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20" dirty="0">
                <a:latin typeface="Calibri"/>
                <a:cs typeface="Calibri"/>
              </a:rPr>
              <a:t>a</a:t>
            </a:r>
            <a:r>
              <a:rPr sz="2600" spc="25" dirty="0">
                <a:latin typeface="Calibri"/>
                <a:cs typeface="Calibri"/>
              </a:rPr>
              <a:t>f</a:t>
            </a:r>
            <a:r>
              <a:rPr sz="2600" spc="20" dirty="0">
                <a:latin typeface="Calibri"/>
                <a:cs typeface="Calibri"/>
              </a:rPr>
              <a:t>t</a:t>
            </a:r>
            <a:r>
              <a:rPr sz="2600" spc="-25" dirty="0">
                <a:latin typeface="Calibri"/>
                <a:cs typeface="Calibri"/>
              </a:rPr>
              <a:t>e</a:t>
            </a:r>
            <a:r>
              <a:rPr sz="2600" spc="5" dirty="0">
                <a:latin typeface="Calibri"/>
                <a:cs typeface="Calibri"/>
              </a:rPr>
              <a:t>r</a:t>
            </a:r>
            <a:r>
              <a:rPr sz="2600" spc="-155" dirty="0">
                <a:latin typeface="Calibri"/>
                <a:cs typeface="Calibri"/>
              </a:rPr>
              <a:t> </a:t>
            </a:r>
            <a:r>
              <a:rPr sz="2600" spc="20" dirty="0">
                <a:latin typeface="Calibri"/>
                <a:cs typeface="Calibri"/>
              </a:rPr>
              <a:t>t</a:t>
            </a:r>
            <a:r>
              <a:rPr sz="2600" spc="-20" dirty="0">
                <a:latin typeface="Calibri"/>
                <a:cs typeface="Calibri"/>
              </a:rPr>
              <a:t>h</a:t>
            </a:r>
            <a:r>
              <a:rPr sz="2600" spc="10" dirty="0">
                <a:latin typeface="Calibri"/>
                <a:cs typeface="Calibri"/>
              </a:rPr>
              <a:t>e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30" dirty="0">
                <a:latin typeface="Calibri"/>
                <a:cs typeface="Calibri"/>
              </a:rPr>
              <a:t>f</a:t>
            </a:r>
            <a:r>
              <a:rPr sz="2600" spc="5" dirty="0">
                <a:latin typeface="Calibri"/>
                <a:cs typeface="Calibri"/>
              </a:rPr>
              <a:t>i</a:t>
            </a:r>
            <a:r>
              <a:rPr sz="2600" spc="-95" dirty="0">
                <a:latin typeface="Calibri"/>
                <a:cs typeface="Calibri"/>
              </a:rPr>
              <a:t>r</a:t>
            </a:r>
            <a:r>
              <a:rPr sz="2600" spc="30" dirty="0">
                <a:latin typeface="Calibri"/>
                <a:cs typeface="Calibri"/>
              </a:rPr>
              <a:t>s</a:t>
            </a:r>
            <a:r>
              <a:rPr sz="2600" spc="5" dirty="0">
                <a:latin typeface="Calibri"/>
                <a:cs typeface="Calibri"/>
              </a:rPr>
              <a:t>t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20" dirty="0">
                <a:latin typeface="Calibri"/>
                <a:cs typeface="Calibri"/>
              </a:rPr>
              <a:t>t</a:t>
            </a:r>
            <a:r>
              <a:rPr sz="2600" spc="-10" dirty="0">
                <a:latin typeface="Calibri"/>
                <a:cs typeface="Calibri"/>
              </a:rPr>
              <a:t>r</a:t>
            </a:r>
            <a:r>
              <a:rPr sz="2600" spc="10" dirty="0">
                <a:latin typeface="Calibri"/>
                <a:cs typeface="Calibri"/>
              </a:rPr>
              <a:t>im</a:t>
            </a:r>
            <a:r>
              <a:rPr sz="2600" spc="-30" dirty="0">
                <a:latin typeface="Calibri"/>
                <a:cs typeface="Calibri"/>
              </a:rPr>
              <a:t>e</a:t>
            </a:r>
            <a:r>
              <a:rPr sz="2600" spc="30" dirty="0">
                <a:latin typeface="Calibri"/>
                <a:cs typeface="Calibri"/>
              </a:rPr>
              <a:t>s</a:t>
            </a:r>
            <a:r>
              <a:rPr sz="2600" spc="20" dirty="0">
                <a:latin typeface="Calibri"/>
                <a:cs typeface="Calibri"/>
              </a:rPr>
              <a:t>t</a:t>
            </a:r>
            <a:r>
              <a:rPr sz="2600" spc="-25" dirty="0">
                <a:latin typeface="Calibri"/>
                <a:cs typeface="Calibri"/>
              </a:rPr>
              <a:t>e</a:t>
            </a:r>
            <a:r>
              <a:rPr sz="2600" spc="-240" dirty="0">
                <a:latin typeface="Calibri"/>
                <a:cs typeface="Calibri"/>
              </a:rPr>
              <a:t>r</a:t>
            </a:r>
            <a:r>
              <a:rPr sz="2600" spc="5" dirty="0">
                <a:latin typeface="Calibri"/>
                <a:cs typeface="Calibri"/>
              </a:rPr>
              <a:t>.</a:t>
            </a:r>
            <a:endParaRPr sz="2600">
              <a:latin typeface="Calibri"/>
              <a:cs typeface="Calibri"/>
            </a:endParaRPr>
          </a:p>
          <a:p>
            <a:pPr marL="12700" marR="568325">
              <a:lnSpc>
                <a:spcPct val="69800"/>
              </a:lnSpc>
              <a:spcBef>
                <a:spcPts val="1050"/>
              </a:spcBef>
              <a:buAutoNum type="alphaLcPeriod" startAt="3"/>
              <a:tabLst>
                <a:tab pos="345440" algn="l"/>
              </a:tabLst>
            </a:pPr>
            <a:r>
              <a:rPr sz="2600" spc="50" dirty="0">
                <a:latin typeface="Calibri"/>
                <a:cs typeface="Calibri"/>
              </a:rPr>
              <a:t>D</a:t>
            </a:r>
            <a:r>
              <a:rPr sz="2600" spc="5" dirty="0">
                <a:latin typeface="Calibri"/>
                <a:cs typeface="Calibri"/>
              </a:rPr>
              <a:t>i</a:t>
            </a:r>
            <a:r>
              <a:rPr sz="2600" spc="20" dirty="0">
                <a:latin typeface="Calibri"/>
                <a:cs typeface="Calibri"/>
              </a:rPr>
              <a:t>sc</a:t>
            </a:r>
            <a:r>
              <a:rPr sz="2600" spc="-25" dirty="0">
                <a:latin typeface="Calibri"/>
                <a:cs typeface="Calibri"/>
              </a:rPr>
              <a:t>o</a:t>
            </a:r>
            <a:r>
              <a:rPr sz="2600" spc="-10" dirty="0">
                <a:latin typeface="Calibri"/>
                <a:cs typeface="Calibri"/>
              </a:rPr>
              <a:t>r</a:t>
            </a:r>
            <a:r>
              <a:rPr sz="2600" spc="-20" dirty="0">
                <a:latin typeface="Calibri"/>
                <a:cs typeface="Calibri"/>
              </a:rPr>
              <a:t>d</a:t>
            </a:r>
            <a:r>
              <a:rPr sz="2600" spc="20" dirty="0">
                <a:latin typeface="Calibri"/>
                <a:cs typeface="Calibri"/>
              </a:rPr>
              <a:t>a</a:t>
            </a:r>
            <a:r>
              <a:rPr sz="2600" spc="-20" dirty="0">
                <a:latin typeface="Calibri"/>
                <a:cs typeface="Calibri"/>
              </a:rPr>
              <a:t>n</a:t>
            </a:r>
            <a:r>
              <a:rPr sz="2600" spc="10" dirty="0">
                <a:latin typeface="Calibri"/>
                <a:cs typeface="Calibri"/>
              </a:rPr>
              <a:t>t</a:t>
            </a:r>
            <a:r>
              <a:rPr sz="2600" spc="-200" dirty="0">
                <a:latin typeface="Calibri"/>
                <a:cs typeface="Calibri"/>
              </a:rPr>
              <a:t> </a:t>
            </a:r>
            <a:r>
              <a:rPr sz="2600" spc="-50" dirty="0">
                <a:latin typeface="Calibri"/>
                <a:cs typeface="Calibri"/>
              </a:rPr>
              <a:t>f</a:t>
            </a:r>
            <a:r>
              <a:rPr sz="2600" spc="-25" dirty="0">
                <a:latin typeface="Calibri"/>
                <a:cs typeface="Calibri"/>
              </a:rPr>
              <a:t>e</a:t>
            </a:r>
            <a:r>
              <a:rPr sz="2600" spc="25" dirty="0">
                <a:latin typeface="Calibri"/>
                <a:cs typeface="Calibri"/>
              </a:rPr>
              <a:t>t</a:t>
            </a:r>
            <a:r>
              <a:rPr sz="2600" spc="20" dirty="0">
                <a:latin typeface="Calibri"/>
                <a:cs typeface="Calibri"/>
              </a:rPr>
              <a:t>a</a:t>
            </a:r>
            <a:r>
              <a:rPr sz="2600" spc="5" dirty="0">
                <a:latin typeface="Calibri"/>
                <a:cs typeface="Calibri"/>
              </a:rPr>
              <a:t>l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-30" dirty="0">
                <a:latin typeface="Calibri"/>
                <a:cs typeface="Calibri"/>
              </a:rPr>
              <a:t>g</a:t>
            </a:r>
            <a:r>
              <a:rPr sz="2600" spc="-20" dirty="0">
                <a:latin typeface="Calibri"/>
                <a:cs typeface="Calibri"/>
              </a:rPr>
              <a:t>ende</a:t>
            </a:r>
            <a:r>
              <a:rPr sz="2600" spc="10" dirty="0">
                <a:latin typeface="Calibri"/>
                <a:cs typeface="Calibri"/>
              </a:rPr>
              <a:t>r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25" dirty="0">
                <a:latin typeface="Calibri"/>
                <a:cs typeface="Calibri"/>
              </a:rPr>
              <a:t>c</a:t>
            </a:r>
            <a:r>
              <a:rPr sz="2600" spc="-25" dirty="0">
                <a:latin typeface="Calibri"/>
                <a:cs typeface="Calibri"/>
              </a:rPr>
              <a:t>o</a:t>
            </a:r>
            <a:r>
              <a:rPr sz="2600" spc="-20" dirty="0">
                <a:latin typeface="Calibri"/>
                <a:cs typeface="Calibri"/>
              </a:rPr>
              <a:t>n</a:t>
            </a:r>
            <a:r>
              <a:rPr sz="2600" spc="25" dirty="0">
                <a:latin typeface="Calibri"/>
                <a:cs typeface="Calibri"/>
              </a:rPr>
              <a:t>f</a:t>
            </a:r>
            <a:r>
              <a:rPr sz="2600" spc="5" dirty="0">
                <a:latin typeface="Calibri"/>
                <a:cs typeface="Calibri"/>
              </a:rPr>
              <a:t>i</a:t>
            </a:r>
            <a:r>
              <a:rPr sz="2600" spc="-15" dirty="0">
                <a:latin typeface="Calibri"/>
                <a:cs typeface="Calibri"/>
              </a:rPr>
              <a:t>r</a:t>
            </a:r>
            <a:r>
              <a:rPr sz="2600" spc="15" dirty="0">
                <a:latin typeface="Calibri"/>
                <a:cs typeface="Calibri"/>
              </a:rPr>
              <a:t>ms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25" dirty="0">
                <a:latin typeface="Calibri"/>
                <a:cs typeface="Calibri"/>
              </a:rPr>
              <a:t>t</a:t>
            </a:r>
            <a:r>
              <a:rPr sz="2600" spc="-20" dirty="0">
                <a:latin typeface="Calibri"/>
                <a:cs typeface="Calibri"/>
              </a:rPr>
              <a:t>h</a:t>
            </a:r>
            <a:r>
              <a:rPr sz="2600" spc="5" dirty="0">
                <a:latin typeface="Calibri"/>
                <a:cs typeface="Calibri"/>
              </a:rPr>
              <a:t>is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25" dirty="0">
                <a:latin typeface="Calibri"/>
                <a:cs typeface="Calibri"/>
              </a:rPr>
              <a:t>t</a:t>
            </a:r>
            <a:r>
              <a:rPr sz="2600" spc="15" dirty="0">
                <a:latin typeface="Calibri"/>
                <a:cs typeface="Calibri"/>
              </a:rPr>
              <a:t>y</a:t>
            </a:r>
            <a:r>
              <a:rPr sz="2600" spc="-20" dirty="0">
                <a:latin typeface="Calibri"/>
                <a:cs typeface="Calibri"/>
              </a:rPr>
              <a:t>p</a:t>
            </a:r>
            <a:r>
              <a:rPr sz="2600" spc="10" dirty="0">
                <a:latin typeface="Calibri"/>
                <a:cs typeface="Calibri"/>
              </a:rPr>
              <a:t>e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o</a:t>
            </a:r>
            <a:r>
              <a:rPr sz="2600" spc="5" dirty="0">
                <a:latin typeface="Calibri"/>
                <a:cs typeface="Calibri"/>
              </a:rPr>
              <a:t>f  </a:t>
            </a:r>
            <a:r>
              <a:rPr sz="2600" dirty="0">
                <a:latin typeface="Calibri"/>
                <a:cs typeface="Calibri"/>
              </a:rPr>
              <a:t>gestation.</a:t>
            </a:r>
            <a:endParaRPr sz="2600">
              <a:latin typeface="Calibri"/>
              <a:cs typeface="Calibri"/>
            </a:endParaRPr>
          </a:p>
          <a:p>
            <a:pPr marL="335280" indent="-323215">
              <a:lnSpc>
                <a:spcPts val="2650"/>
              </a:lnSpc>
              <a:spcBef>
                <a:spcPts val="35"/>
              </a:spcBef>
              <a:buAutoNum type="alphaLcPeriod" startAt="3"/>
              <a:tabLst>
                <a:tab pos="335915" algn="l"/>
              </a:tabLst>
            </a:pPr>
            <a:r>
              <a:rPr sz="2600" spc="15" dirty="0">
                <a:solidFill>
                  <a:srgbClr val="FF0000"/>
                </a:solidFill>
                <a:latin typeface="Calibri"/>
                <a:cs typeface="Calibri"/>
              </a:rPr>
              <a:t>Death</a:t>
            </a:r>
            <a:r>
              <a:rPr sz="2600" spc="-1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2600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0000"/>
                </a:solidFill>
                <a:latin typeface="Calibri"/>
                <a:cs typeface="Calibri"/>
              </a:rPr>
              <a:t>one</a:t>
            </a:r>
            <a:r>
              <a:rPr sz="2600" spc="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26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5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26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0000"/>
                </a:solidFill>
                <a:latin typeface="Calibri"/>
                <a:cs typeface="Calibri"/>
              </a:rPr>
              <a:t>fetuses</a:t>
            </a:r>
            <a:r>
              <a:rPr sz="2600" spc="-1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10" dirty="0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sz="26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5" dirty="0">
                <a:solidFill>
                  <a:srgbClr val="FF0000"/>
                </a:solidFill>
                <a:latin typeface="Calibri"/>
                <a:cs typeface="Calibri"/>
              </a:rPr>
              <a:t>this</a:t>
            </a:r>
            <a:r>
              <a:rPr sz="2600" spc="20" dirty="0">
                <a:solidFill>
                  <a:srgbClr val="FF0000"/>
                </a:solidFill>
                <a:latin typeface="Calibri"/>
                <a:cs typeface="Calibri"/>
              </a:rPr>
              <a:t> case</a:t>
            </a:r>
            <a:r>
              <a:rPr sz="2600" spc="-1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FF0000"/>
                </a:solidFill>
                <a:latin typeface="Calibri"/>
                <a:cs typeface="Calibri"/>
              </a:rPr>
              <a:t>may</a:t>
            </a:r>
            <a:endParaRPr sz="2600">
              <a:latin typeface="Calibri"/>
              <a:cs typeface="Calibri"/>
            </a:endParaRPr>
          </a:p>
          <a:p>
            <a:pPr marL="12700" marR="304165">
              <a:lnSpc>
                <a:spcPct val="69900"/>
              </a:lnSpc>
              <a:spcBef>
                <a:spcPts val="470"/>
              </a:spcBef>
            </a:pPr>
            <a:r>
              <a:rPr sz="2600" spc="-5" dirty="0">
                <a:solidFill>
                  <a:srgbClr val="FF0000"/>
                </a:solidFill>
                <a:latin typeface="Calibri"/>
                <a:cs typeface="Calibri"/>
              </a:rPr>
              <a:t>result</a:t>
            </a:r>
            <a:r>
              <a:rPr sz="26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10" dirty="0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sz="26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5" dirty="0">
                <a:solidFill>
                  <a:srgbClr val="FF0000"/>
                </a:solidFill>
                <a:latin typeface="Calibri"/>
                <a:cs typeface="Calibri"/>
              </a:rPr>
              <a:t>immediate</a:t>
            </a:r>
            <a:r>
              <a:rPr sz="2600" spc="-1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complications</a:t>
            </a:r>
            <a:r>
              <a:rPr sz="2600" spc="-1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10" dirty="0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sz="26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5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26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survivor </a:t>
            </a:r>
            <a:r>
              <a:rPr sz="2600" spc="-5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10" dirty="0">
                <a:solidFill>
                  <a:srgbClr val="FF0000"/>
                </a:solidFill>
                <a:latin typeface="Calibri"/>
                <a:cs typeface="Calibri"/>
              </a:rPr>
              <a:t>co-twin</a:t>
            </a:r>
            <a:r>
              <a:rPr sz="2600" spc="-1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15" dirty="0">
                <a:solidFill>
                  <a:srgbClr val="FF0000"/>
                </a:solidFill>
                <a:latin typeface="Calibri"/>
                <a:cs typeface="Calibri"/>
              </a:rPr>
              <a:t>(i.e</a:t>
            </a:r>
            <a:r>
              <a:rPr sz="2600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-15" dirty="0">
                <a:solidFill>
                  <a:srgbClr val="FF0000"/>
                </a:solidFill>
                <a:latin typeface="Calibri"/>
                <a:cs typeface="Calibri"/>
              </a:rPr>
              <a:t>brain</a:t>
            </a:r>
            <a:r>
              <a:rPr sz="26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5" dirty="0">
                <a:solidFill>
                  <a:srgbClr val="FF0000"/>
                </a:solidFill>
                <a:latin typeface="Calibri"/>
                <a:cs typeface="Calibri"/>
              </a:rPr>
              <a:t>damage).</a:t>
            </a:r>
            <a:endParaRPr sz="26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15251" y="3019435"/>
            <a:ext cx="4229100" cy="3495675"/>
          </a:xfrm>
          <a:prstGeom prst="rect">
            <a:avLst/>
          </a:prstGeom>
        </p:spPr>
      </p:pic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3921" y="486102"/>
            <a:ext cx="10295255" cy="4925065"/>
          </a:xfrm>
          <a:prstGeom prst="rect">
            <a:avLst/>
          </a:prstGeom>
        </p:spPr>
        <p:txBody>
          <a:bodyPr vert="horz" wrap="square" lIns="0" tIns="48894" rIns="0" bIns="0" rtlCol="0">
            <a:spAutoFit/>
          </a:bodyPr>
          <a:lstStyle/>
          <a:p>
            <a:pPr marL="85725" marR="5080">
              <a:lnSpc>
                <a:spcPct val="92200"/>
              </a:lnSpc>
              <a:spcBef>
                <a:spcPts val="384"/>
              </a:spcBef>
            </a:pPr>
            <a:r>
              <a:rPr sz="2750" b="0" spc="55" dirty="0">
                <a:solidFill>
                  <a:srgbClr val="00AF50"/>
                </a:solidFill>
                <a:latin typeface="Calibri Light"/>
                <a:cs typeface="Calibri Light"/>
              </a:rPr>
              <a:t>3.</a:t>
            </a:r>
            <a:r>
              <a:rPr sz="2750" b="0" spc="-105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750" b="0" spc="15" dirty="0">
                <a:solidFill>
                  <a:srgbClr val="00AF50"/>
                </a:solidFill>
                <a:latin typeface="Calibri Light"/>
                <a:cs typeface="Calibri Light"/>
              </a:rPr>
              <a:t>A</a:t>
            </a:r>
            <a:r>
              <a:rPr sz="2750" b="0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750" b="0" spc="10" dirty="0">
                <a:solidFill>
                  <a:srgbClr val="00AF50"/>
                </a:solidFill>
                <a:latin typeface="Calibri Light"/>
                <a:cs typeface="Calibri Light"/>
              </a:rPr>
              <a:t>45-year-old</a:t>
            </a:r>
            <a:r>
              <a:rPr sz="2750" b="0" spc="-190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750" b="0" spc="25" dirty="0">
                <a:solidFill>
                  <a:srgbClr val="00AF50"/>
                </a:solidFill>
                <a:latin typeface="Calibri Light"/>
                <a:cs typeface="Calibri Light"/>
              </a:rPr>
              <a:t>woman</a:t>
            </a:r>
            <a:r>
              <a:rPr sz="2750" b="0" spc="-185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750" b="0" spc="55" dirty="0">
                <a:solidFill>
                  <a:srgbClr val="00AF50"/>
                </a:solidFill>
                <a:latin typeface="Calibri Light"/>
                <a:cs typeface="Calibri Light"/>
              </a:rPr>
              <a:t>who</a:t>
            </a:r>
            <a:r>
              <a:rPr sz="2750" b="0" spc="-195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750" b="0" spc="50" dirty="0">
                <a:solidFill>
                  <a:srgbClr val="00AF50"/>
                </a:solidFill>
                <a:latin typeface="Calibri Light"/>
                <a:cs typeface="Calibri Light"/>
              </a:rPr>
              <a:t>was</a:t>
            </a:r>
            <a:r>
              <a:rPr sz="2750" b="0" spc="-195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750" b="0" spc="25" dirty="0">
                <a:solidFill>
                  <a:srgbClr val="00AF50"/>
                </a:solidFill>
                <a:latin typeface="Calibri Light"/>
                <a:cs typeface="Calibri Light"/>
              </a:rPr>
              <a:t>found</a:t>
            </a:r>
            <a:r>
              <a:rPr sz="2750" b="0" spc="-265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750" b="0" spc="35" dirty="0">
                <a:solidFill>
                  <a:srgbClr val="00AF50"/>
                </a:solidFill>
                <a:latin typeface="Calibri Light"/>
                <a:cs typeface="Calibri Light"/>
              </a:rPr>
              <a:t>to</a:t>
            </a:r>
            <a:r>
              <a:rPr sz="2750" b="0" spc="-120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750" b="0" spc="25" dirty="0">
                <a:solidFill>
                  <a:srgbClr val="00AF50"/>
                </a:solidFill>
                <a:latin typeface="Calibri Light"/>
                <a:cs typeface="Calibri Light"/>
              </a:rPr>
              <a:t>have</a:t>
            </a:r>
            <a:r>
              <a:rPr sz="2750" b="0" spc="-195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750" b="0" spc="10" dirty="0">
                <a:solidFill>
                  <a:srgbClr val="00AF50"/>
                </a:solidFill>
                <a:latin typeface="Calibri Light"/>
                <a:cs typeface="Calibri Light"/>
              </a:rPr>
              <a:t>a</a:t>
            </a:r>
            <a:r>
              <a:rPr sz="2750" b="0" spc="20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750" b="0" spc="45" dirty="0">
                <a:solidFill>
                  <a:srgbClr val="00AF50"/>
                </a:solidFill>
                <a:latin typeface="Calibri Light"/>
                <a:cs typeface="Calibri Light"/>
              </a:rPr>
              <a:t>high</a:t>
            </a:r>
            <a:r>
              <a:rPr sz="2750" b="0" spc="-260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750" b="0" spc="40" dirty="0">
                <a:solidFill>
                  <a:srgbClr val="00AF50"/>
                </a:solidFill>
                <a:latin typeface="Calibri Light"/>
                <a:cs typeface="Calibri Light"/>
              </a:rPr>
              <a:t>grade</a:t>
            </a:r>
            <a:r>
              <a:rPr sz="2750" b="0" spc="-265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750" b="0" spc="25" dirty="0">
                <a:solidFill>
                  <a:srgbClr val="00AF50"/>
                </a:solidFill>
                <a:latin typeface="Calibri Light"/>
                <a:cs typeface="Calibri Light"/>
              </a:rPr>
              <a:t>squamous </a:t>
            </a:r>
            <a:r>
              <a:rPr sz="2750" b="0" spc="30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750" b="0" spc="5" dirty="0">
                <a:solidFill>
                  <a:srgbClr val="00AF50"/>
                </a:solidFill>
                <a:latin typeface="Calibri Light"/>
                <a:cs typeface="Calibri Light"/>
              </a:rPr>
              <a:t>intraepithelial </a:t>
            </a:r>
            <a:r>
              <a:rPr sz="2750" b="0" spc="40" dirty="0">
                <a:solidFill>
                  <a:srgbClr val="00AF50"/>
                </a:solidFill>
                <a:latin typeface="Calibri Light"/>
                <a:cs typeface="Calibri Light"/>
              </a:rPr>
              <a:t>lesion </a:t>
            </a:r>
            <a:r>
              <a:rPr sz="2750" b="0" spc="35" dirty="0">
                <a:solidFill>
                  <a:srgbClr val="00AF50"/>
                </a:solidFill>
                <a:latin typeface="Calibri Light"/>
                <a:cs typeface="Calibri Light"/>
              </a:rPr>
              <a:t>in </a:t>
            </a:r>
            <a:r>
              <a:rPr sz="2750" b="0" spc="45" dirty="0">
                <a:solidFill>
                  <a:srgbClr val="00AF50"/>
                </a:solidFill>
                <a:latin typeface="Calibri Light"/>
                <a:cs typeface="Calibri Light"/>
              </a:rPr>
              <a:t>her pap </a:t>
            </a:r>
            <a:r>
              <a:rPr sz="2750" b="0" spc="35" dirty="0">
                <a:solidFill>
                  <a:srgbClr val="00AF50"/>
                </a:solidFill>
                <a:latin typeface="Calibri Light"/>
                <a:cs typeface="Calibri Light"/>
              </a:rPr>
              <a:t>smear </a:t>
            </a:r>
            <a:r>
              <a:rPr sz="2750" b="0" spc="30" dirty="0">
                <a:solidFill>
                  <a:srgbClr val="00AF50"/>
                </a:solidFill>
                <a:latin typeface="Calibri Light"/>
                <a:cs typeface="Calibri Light"/>
              </a:rPr>
              <a:t>result. </a:t>
            </a:r>
            <a:r>
              <a:rPr sz="2750" b="0" spc="55" dirty="0">
                <a:solidFill>
                  <a:srgbClr val="00AF50"/>
                </a:solidFill>
                <a:latin typeface="Calibri Light"/>
                <a:cs typeface="Calibri Light"/>
              </a:rPr>
              <a:t>The </a:t>
            </a:r>
            <a:r>
              <a:rPr sz="2750" b="0" spc="25" dirty="0">
                <a:solidFill>
                  <a:srgbClr val="00AF50"/>
                </a:solidFill>
                <a:latin typeface="Calibri Light"/>
                <a:cs typeface="Calibri Light"/>
              </a:rPr>
              <a:t>patient underwent </a:t>
            </a:r>
            <a:r>
              <a:rPr sz="2750" b="0" spc="30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750" b="0" spc="10" dirty="0">
                <a:solidFill>
                  <a:srgbClr val="00AF50"/>
                </a:solidFill>
                <a:latin typeface="Calibri Light"/>
                <a:cs typeface="Calibri Light"/>
              </a:rPr>
              <a:t>colposcopic </a:t>
            </a:r>
            <a:r>
              <a:rPr sz="2750" b="0" spc="5" dirty="0">
                <a:solidFill>
                  <a:srgbClr val="00AF50"/>
                </a:solidFill>
                <a:latin typeface="Calibri Light"/>
                <a:cs typeface="Calibri Light"/>
              </a:rPr>
              <a:t>examination </a:t>
            </a:r>
            <a:r>
              <a:rPr sz="2750" b="0" spc="45" dirty="0">
                <a:solidFill>
                  <a:srgbClr val="00AF50"/>
                </a:solidFill>
                <a:latin typeface="Calibri Light"/>
                <a:cs typeface="Calibri Light"/>
              </a:rPr>
              <a:t>and </a:t>
            </a:r>
            <a:r>
              <a:rPr sz="2750" b="0" spc="10" dirty="0">
                <a:solidFill>
                  <a:srgbClr val="00AF50"/>
                </a:solidFill>
                <a:latin typeface="Calibri Light"/>
                <a:cs typeface="Calibri Light"/>
              </a:rPr>
              <a:t>a </a:t>
            </a:r>
            <a:r>
              <a:rPr sz="2750" b="0" spc="20" dirty="0">
                <a:solidFill>
                  <a:srgbClr val="00AF50"/>
                </a:solidFill>
                <a:latin typeface="Calibri Light"/>
                <a:cs typeface="Calibri Light"/>
              </a:rPr>
              <a:t>cervical </a:t>
            </a:r>
            <a:r>
              <a:rPr sz="2750" b="0" spc="15" dirty="0">
                <a:solidFill>
                  <a:srgbClr val="00AF50"/>
                </a:solidFill>
                <a:latin typeface="Calibri Light"/>
                <a:cs typeface="Calibri Light"/>
              </a:rPr>
              <a:t>biopsy </a:t>
            </a:r>
            <a:r>
              <a:rPr sz="2750" b="0" spc="55" dirty="0">
                <a:solidFill>
                  <a:srgbClr val="00AF50"/>
                </a:solidFill>
                <a:latin typeface="Calibri Light"/>
                <a:cs typeface="Calibri Light"/>
              </a:rPr>
              <a:t>was </a:t>
            </a:r>
            <a:r>
              <a:rPr sz="2750" b="0" spc="5" dirty="0">
                <a:solidFill>
                  <a:srgbClr val="00AF50"/>
                </a:solidFill>
                <a:latin typeface="Calibri Light"/>
                <a:cs typeface="Calibri Light"/>
              </a:rPr>
              <a:t>taken. </a:t>
            </a:r>
            <a:r>
              <a:rPr sz="2750" b="0" spc="40" dirty="0">
                <a:solidFill>
                  <a:srgbClr val="00AF50"/>
                </a:solidFill>
                <a:latin typeface="Calibri Light"/>
                <a:cs typeface="Calibri Light"/>
              </a:rPr>
              <a:t>Check </a:t>
            </a:r>
            <a:r>
              <a:rPr sz="2750" b="0" spc="50" dirty="0">
                <a:solidFill>
                  <a:srgbClr val="00AF50"/>
                </a:solidFill>
                <a:latin typeface="Calibri Light"/>
                <a:cs typeface="Calibri Light"/>
              </a:rPr>
              <a:t>the </a:t>
            </a:r>
            <a:r>
              <a:rPr sz="2750" b="0" spc="55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750" b="0" spc="10" dirty="0">
                <a:solidFill>
                  <a:srgbClr val="00AF50"/>
                </a:solidFill>
                <a:latin typeface="Calibri Light"/>
                <a:cs typeface="Calibri Light"/>
              </a:rPr>
              <a:t>histological</a:t>
            </a:r>
            <a:r>
              <a:rPr sz="2750" b="0" spc="-260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750" b="0" spc="20" dirty="0">
                <a:solidFill>
                  <a:srgbClr val="00AF50"/>
                </a:solidFill>
                <a:latin typeface="Calibri Light"/>
                <a:cs typeface="Calibri Light"/>
              </a:rPr>
              <a:t>appearance</a:t>
            </a:r>
            <a:r>
              <a:rPr sz="2750" b="0" spc="-270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750" b="0" spc="35" dirty="0">
                <a:solidFill>
                  <a:srgbClr val="00AF50"/>
                </a:solidFill>
                <a:latin typeface="Calibri Light"/>
                <a:cs typeface="Calibri Light"/>
              </a:rPr>
              <a:t>of</a:t>
            </a:r>
            <a:r>
              <a:rPr sz="2750" b="0" spc="-30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750" b="0" spc="50" dirty="0">
                <a:solidFill>
                  <a:srgbClr val="00AF50"/>
                </a:solidFill>
                <a:latin typeface="Calibri Light"/>
                <a:cs typeface="Calibri Light"/>
              </a:rPr>
              <a:t>the</a:t>
            </a:r>
            <a:r>
              <a:rPr sz="2750" b="0" spc="-195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750" b="0" spc="30" dirty="0">
                <a:solidFill>
                  <a:srgbClr val="00AF50"/>
                </a:solidFill>
                <a:latin typeface="Calibri Light"/>
                <a:cs typeface="Calibri Light"/>
              </a:rPr>
              <a:t>biopsy</a:t>
            </a:r>
            <a:r>
              <a:rPr sz="2750" b="0" spc="-270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750" b="0" spc="45" dirty="0">
                <a:solidFill>
                  <a:srgbClr val="00AF50"/>
                </a:solidFill>
                <a:latin typeface="Calibri Light"/>
                <a:cs typeface="Calibri Light"/>
              </a:rPr>
              <a:t>shown</a:t>
            </a:r>
            <a:r>
              <a:rPr sz="2750" b="0" spc="-265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750" b="0" spc="35" dirty="0">
                <a:solidFill>
                  <a:srgbClr val="00AF50"/>
                </a:solidFill>
                <a:latin typeface="Calibri Light"/>
                <a:cs typeface="Calibri Light"/>
              </a:rPr>
              <a:t>in</a:t>
            </a:r>
            <a:r>
              <a:rPr sz="2750" b="0" spc="-40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750" b="0" spc="50" dirty="0">
                <a:solidFill>
                  <a:srgbClr val="00AF50"/>
                </a:solidFill>
                <a:latin typeface="Calibri Light"/>
                <a:cs typeface="Calibri Light"/>
              </a:rPr>
              <a:t>the</a:t>
            </a:r>
            <a:r>
              <a:rPr sz="2750" b="0" spc="-195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750" b="0" spc="50" dirty="0">
                <a:solidFill>
                  <a:srgbClr val="00AF50"/>
                </a:solidFill>
                <a:latin typeface="Calibri Light"/>
                <a:cs typeface="Calibri Light"/>
              </a:rPr>
              <a:t>image</a:t>
            </a:r>
            <a:r>
              <a:rPr sz="2750" b="0" spc="-270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750" b="0" spc="35" dirty="0">
                <a:solidFill>
                  <a:srgbClr val="00AF50"/>
                </a:solidFill>
                <a:latin typeface="Calibri Light"/>
                <a:cs typeface="Calibri Light"/>
              </a:rPr>
              <a:t>in</a:t>
            </a:r>
            <a:r>
              <a:rPr sz="2750" b="0" spc="-40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750" b="0" spc="15" dirty="0">
                <a:solidFill>
                  <a:srgbClr val="00AF50"/>
                </a:solidFill>
                <a:latin typeface="Calibri Light"/>
                <a:cs typeface="Calibri Light"/>
              </a:rPr>
              <a:t>front</a:t>
            </a:r>
            <a:r>
              <a:rPr sz="2750" b="0" spc="-185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750" b="0" spc="35" dirty="0">
                <a:solidFill>
                  <a:srgbClr val="00AF50"/>
                </a:solidFill>
                <a:latin typeface="Calibri Light"/>
                <a:cs typeface="Calibri Light"/>
              </a:rPr>
              <a:t>of</a:t>
            </a:r>
            <a:r>
              <a:rPr sz="2750" b="0" spc="-105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750" b="0" spc="50" dirty="0">
                <a:solidFill>
                  <a:srgbClr val="00AF50"/>
                </a:solidFill>
                <a:latin typeface="Calibri Light"/>
                <a:cs typeface="Calibri Light"/>
              </a:rPr>
              <a:t>you. </a:t>
            </a:r>
            <a:r>
              <a:rPr sz="2750" b="0" spc="-605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750" b="0" spc="45" dirty="0">
                <a:solidFill>
                  <a:srgbClr val="00AF50"/>
                </a:solidFill>
                <a:latin typeface="Calibri Light"/>
                <a:cs typeface="Calibri Light"/>
              </a:rPr>
              <a:t>What</a:t>
            </a:r>
            <a:r>
              <a:rPr sz="2750" b="0" spc="-265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750" b="0" spc="35" dirty="0">
                <a:solidFill>
                  <a:srgbClr val="00AF50"/>
                </a:solidFill>
                <a:latin typeface="Calibri Light"/>
                <a:cs typeface="Calibri Light"/>
              </a:rPr>
              <a:t>is</a:t>
            </a:r>
            <a:r>
              <a:rPr sz="2750" b="0" spc="-50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750" b="0" spc="50" dirty="0">
                <a:solidFill>
                  <a:srgbClr val="00AF50"/>
                </a:solidFill>
                <a:latin typeface="Calibri Light"/>
                <a:cs typeface="Calibri Light"/>
              </a:rPr>
              <a:t>the</a:t>
            </a:r>
            <a:r>
              <a:rPr sz="2750" b="0" spc="-120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750" b="0" spc="20" dirty="0">
                <a:solidFill>
                  <a:srgbClr val="00AF50"/>
                </a:solidFill>
                <a:latin typeface="Calibri Light"/>
                <a:cs typeface="Calibri Light"/>
              </a:rPr>
              <a:t>diagnosis?</a:t>
            </a:r>
            <a:endParaRPr sz="275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700">
              <a:latin typeface="Calibri Light"/>
              <a:cs typeface="Calibri Light"/>
            </a:endParaRPr>
          </a:p>
          <a:p>
            <a:pPr marL="354330" indent="-342265">
              <a:lnSpc>
                <a:spcPct val="100000"/>
              </a:lnSpc>
              <a:buAutoNum type="alphaLcPeriod"/>
              <a:tabLst>
                <a:tab pos="354965" algn="l"/>
              </a:tabLst>
            </a:pPr>
            <a:r>
              <a:rPr sz="2750" spc="15" dirty="0">
                <a:latin typeface="Calibri"/>
                <a:cs typeface="Calibri"/>
              </a:rPr>
              <a:t>CIN1</a:t>
            </a:r>
            <a:endParaRPr sz="2750">
              <a:latin typeface="Calibri"/>
              <a:cs typeface="Calibri"/>
            </a:endParaRPr>
          </a:p>
          <a:p>
            <a:pPr marL="373380" indent="-361315">
              <a:lnSpc>
                <a:spcPct val="100000"/>
              </a:lnSpc>
              <a:spcBef>
                <a:spcPts val="755"/>
              </a:spcBef>
              <a:buAutoNum type="alphaLcPeriod"/>
              <a:tabLst>
                <a:tab pos="374015" algn="l"/>
              </a:tabLst>
            </a:pPr>
            <a:r>
              <a:rPr sz="2750" b="1" spc="15" dirty="0">
                <a:solidFill>
                  <a:srgbClr val="FF0000"/>
                </a:solidFill>
                <a:latin typeface="Calibri"/>
                <a:cs typeface="Calibri"/>
              </a:rPr>
              <a:t>CIN2</a:t>
            </a:r>
            <a:endParaRPr sz="2750">
              <a:latin typeface="Calibri"/>
              <a:cs typeface="Calibri"/>
            </a:endParaRPr>
          </a:p>
          <a:p>
            <a:pPr marL="335915" indent="-323850">
              <a:lnSpc>
                <a:spcPct val="100000"/>
              </a:lnSpc>
              <a:spcBef>
                <a:spcPts val="755"/>
              </a:spcBef>
              <a:buAutoNum type="alphaLcPeriod"/>
              <a:tabLst>
                <a:tab pos="336550" algn="l"/>
              </a:tabLst>
            </a:pPr>
            <a:r>
              <a:rPr sz="2750" spc="15" dirty="0">
                <a:latin typeface="Calibri"/>
                <a:cs typeface="Calibri"/>
              </a:rPr>
              <a:t>CIN3</a:t>
            </a:r>
            <a:endParaRPr sz="2750">
              <a:latin typeface="Calibri"/>
              <a:cs typeface="Calibri"/>
            </a:endParaRPr>
          </a:p>
          <a:p>
            <a:pPr marL="374015" indent="-361950">
              <a:lnSpc>
                <a:spcPct val="100000"/>
              </a:lnSpc>
              <a:spcBef>
                <a:spcPts val="680"/>
              </a:spcBef>
              <a:buAutoNum type="alphaLcPeriod"/>
              <a:tabLst>
                <a:tab pos="374650" algn="l"/>
              </a:tabLst>
            </a:pPr>
            <a:r>
              <a:rPr sz="2750" spc="10" dirty="0">
                <a:latin typeface="Calibri"/>
                <a:cs typeface="Calibri"/>
              </a:rPr>
              <a:t>Carcinoma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in </a:t>
            </a:r>
            <a:r>
              <a:rPr sz="2750" spc="-20" dirty="0">
                <a:latin typeface="Calibri"/>
                <a:cs typeface="Calibri"/>
              </a:rPr>
              <a:t>situ</a:t>
            </a:r>
            <a:endParaRPr sz="2750"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spcBef>
                <a:spcPts val="755"/>
              </a:spcBef>
              <a:buAutoNum type="alphaLcPeriod"/>
              <a:tabLst>
                <a:tab pos="355600" algn="l"/>
              </a:tabLst>
            </a:pPr>
            <a:r>
              <a:rPr sz="2750" spc="10" dirty="0">
                <a:latin typeface="Calibri"/>
                <a:cs typeface="Calibri"/>
              </a:rPr>
              <a:t>Cervical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cancer</a:t>
            </a:r>
            <a:endParaRPr sz="275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33976" y="2552700"/>
            <a:ext cx="6791325" cy="4011478"/>
          </a:xfrm>
          <a:prstGeom prst="rect">
            <a:avLst/>
          </a:prstGeom>
        </p:spPr>
      </p:pic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4493" y="300293"/>
            <a:ext cx="11192511" cy="137768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lnSpc>
                <a:spcPct val="90400"/>
              </a:lnSpc>
              <a:spcBef>
                <a:spcPts val="375"/>
              </a:spcBef>
            </a:pPr>
            <a:r>
              <a:rPr sz="2400" b="0" spc="25" dirty="0">
                <a:solidFill>
                  <a:srgbClr val="00AF50"/>
                </a:solidFill>
                <a:latin typeface="Calibri Light"/>
                <a:cs typeface="Calibri Light"/>
              </a:rPr>
              <a:t>4. </a:t>
            </a:r>
            <a:r>
              <a:rPr sz="2400" b="0" dirty="0">
                <a:solidFill>
                  <a:srgbClr val="00AF50"/>
                </a:solidFill>
                <a:latin typeface="Calibri Light"/>
                <a:cs typeface="Calibri Light"/>
              </a:rPr>
              <a:t>A </a:t>
            </a:r>
            <a:r>
              <a:rPr sz="2400" b="0" spc="-5" dirty="0">
                <a:solidFill>
                  <a:srgbClr val="00AF50"/>
                </a:solidFill>
                <a:latin typeface="Calibri Light"/>
                <a:cs typeface="Calibri Light"/>
              </a:rPr>
              <a:t>40-year-old, </a:t>
            </a:r>
            <a:r>
              <a:rPr sz="2400" b="0" dirty="0">
                <a:solidFill>
                  <a:srgbClr val="00AF50"/>
                </a:solidFill>
                <a:latin typeface="Calibri Light"/>
                <a:cs typeface="Calibri Light"/>
              </a:rPr>
              <a:t>G4P1+2, </a:t>
            </a:r>
            <a:r>
              <a:rPr sz="2400" b="0" spc="-5" dirty="0">
                <a:solidFill>
                  <a:srgbClr val="00AF50"/>
                </a:solidFill>
                <a:latin typeface="Calibri Light"/>
                <a:cs typeface="Calibri Light"/>
              </a:rPr>
              <a:t>presented </a:t>
            </a:r>
            <a:r>
              <a:rPr sz="2400" b="0" spc="55" dirty="0">
                <a:solidFill>
                  <a:srgbClr val="00AF50"/>
                </a:solidFill>
                <a:latin typeface="Calibri Light"/>
                <a:cs typeface="Calibri Light"/>
              </a:rPr>
              <a:t>to </a:t>
            </a:r>
            <a:r>
              <a:rPr sz="2400" b="0" spc="15" dirty="0">
                <a:solidFill>
                  <a:srgbClr val="00AF50"/>
                </a:solidFill>
                <a:latin typeface="Calibri Light"/>
                <a:cs typeface="Calibri Light"/>
              </a:rPr>
              <a:t>the </a:t>
            </a:r>
            <a:r>
              <a:rPr sz="2400" b="0" spc="-15" dirty="0">
                <a:solidFill>
                  <a:srgbClr val="00AF50"/>
                </a:solidFill>
                <a:latin typeface="Calibri Light"/>
                <a:cs typeface="Calibri Light"/>
              </a:rPr>
              <a:t>antenatal </a:t>
            </a:r>
            <a:r>
              <a:rPr sz="2400" b="0" spc="20" dirty="0">
                <a:solidFill>
                  <a:srgbClr val="00AF50"/>
                </a:solidFill>
                <a:latin typeface="Calibri Light"/>
                <a:cs typeface="Calibri Light"/>
              </a:rPr>
              <a:t>clinic </a:t>
            </a:r>
            <a:r>
              <a:rPr sz="2400" b="0" spc="35" dirty="0">
                <a:solidFill>
                  <a:srgbClr val="00AF50"/>
                </a:solidFill>
                <a:latin typeface="Calibri Light"/>
                <a:cs typeface="Calibri Light"/>
              </a:rPr>
              <a:t>at </a:t>
            </a:r>
            <a:r>
              <a:rPr sz="2400" b="0" spc="25" dirty="0">
                <a:solidFill>
                  <a:srgbClr val="00AF50"/>
                </a:solidFill>
                <a:latin typeface="Calibri Light"/>
                <a:cs typeface="Calibri Light"/>
              </a:rPr>
              <a:t>14 </a:t>
            </a:r>
            <a:r>
              <a:rPr sz="2400" b="0" spc="5" dirty="0">
                <a:solidFill>
                  <a:srgbClr val="00AF50"/>
                </a:solidFill>
                <a:latin typeface="Calibri Light"/>
                <a:cs typeface="Calibri Light"/>
              </a:rPr>
              <a:t>weeks </a:t>
            </a:r>
            <a:r>
              <a:rPr sz="2400" b="0" spc="45" dirty="0">
                <a:solidFill>
                  <a:srgbClr val="00AF50"/>
                </a:solidFill>
                <a:latin typeface="Calibri Light"/>
                <a:cs typeface="Calibri Light"/>
              </a:rPr>
              <a:t>of </a:t>
            </a:r>
            <a:r>
              <a:rPr sz="2400" b="0" spc="-15" dirty="0">
                <a:solidFill>
                  <a:srgbClr val="00AF50"/>
                </a:solidFill>
                <a:latin typeface="Calibri Light"/>
                <a:cs typeface="Calibri Light"/>
              </a:rPr>
              <a:t>gestation </a:t>
            </a:r>
            <a:r>
              <a:rPr sz="2400" b="0" spc="15" dirty="0">
                <a:solidFill>
                  <a:srgbClr val="00AF50"/>
                </a:solidFill>
                <a:latin typeface="Calibri Light"/>
                <a:cs typeface="Calibri Light"/>
              </a:rPr>
              <a:t>for </a:t>
            </a:r>
            <a:r>
              <a:rPr sz="2400" b="0" spc="20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spc="5" dirty="0">
                <a:solidFill>
                  <a:srgbClr val="00AF50"/>
                </a:solidFill>
                <a:latin typeface="Calibri Light"/>
                <a:cs typeface="Calibri Light"/>
              </a:rPr>
              <a:t>booking.</a:t>
            </a:r>
            <a:r>
              <a:rPr sz="2400" b="0" spc="-229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spc="40" dirty="0">
                <a:solidFill>
                  <a:srgbClr val="00AF50"/>
                </a:solidFill>
                <a:latin typeface="Calibri Light"/>
                <a:cs typeface="Calibri Light"/>
              </a:rPr>
              <a:t>She</a:t>
            </a:r>
            <a:r>
              <a:rPr sz="2400" b="0" spc="-150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spc="-5" dirty="0">
                <a:solidFill>
                  <a:srgbClr val="00AF50"/>
                </a:solidFill>
                <a:latin typeface="Calibri Light"/>
                <a:cs typeface="Calibri Light"/>
              </a:rPr>
              <a:t>claimed</a:t>
            </a:r>
            <a:r>
              <a:rPr sz="2400" b="0" spc="-135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spc="10" dirty="0">
                <a:solidFill>
                  <a:srgbClr val="00AF50"/>
                </a:solidFill>
                <a:latin typeface="Calibri Light"/>
                <a:cs typeface="Calibri Light"/>
              </a:rPr>
              <a:t>that</a:t>
            </a:r>
            <a:r>
              <a:rPr sz="2400" b="0" spc="-215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spc="30" dirty="0">
                <a:solidFill>
                  <a:srgbClr val="00AF50"/>
                </a:solidFill>
                <a:latin typeface="Calibri Light"/>
                <a:cs typeface="Calibri Light"/>
              </a:rPr>
              <a:t>this</a:t>
            </a:r>
            <a:r>
              <a:rPr sz="2400" b="0" spc="-195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spc="-10" dirty="0">
                <a:solidFill>
                  <a:srgbClr val="00AF50"/>
                </a:solidFill>
                <a:latin typeface="Calibri Light"/>
                <a:cs typeface="Calibri Light"/>
              </a:rPr>
              <a:t>pregnancy</a:t>
            </a:r>
            <a:r>
              <a:rPr sz="2400" b="0" spc="-170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spc="35" dirty="0">
                <a:solidFill>
                  <a:srgbClr val="00AF50"/>
                </a:solidFill>
                <a:latin typeface="Calibri Light"/>
                <a:cs typeface="Calibri Light"/>
              </a:rPr>
              <a:t>was</a:t>
            </a:r>
            <a:r>
              <a:rPr sz="2400" b="0" spc="-195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spc="-10" dirty="0">
                <a:solidFill>
                  <a:srgbClr val="00AF50"/>
                </a:solidFill>
                <a:latin typeface="Calibri Light"/>
                <a:cs typeface="Calibri Light"/>
              </a:rPr>
              <a:t>unplanned.</a:t>
            </a:r>
            <a:r>
              <a:rPr sz="2400" b="0" spc="-150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spc="40" dirty="0">
                <a:solidFill>
                  <a:srgbClr val="00AF50"/>
                </a:solidFill>
                <a:latin typeface="Calibri Light"/>
                <a:cs typeface="Calibri Light"/>
              </a:rPr>
              <a:t>In</a:t>
            </a:r>
            <a:r>
              <a:rPr sz="2400" b="0" spc="-135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spc="-5" dirty="0">
                <a:solidFill>
                  <a:srgbClr val="00AF50"/>
                </a:solidFill>
                <a:latin typeface="Calibri Light"/>
                <a:cs typeface="Calibri Light"/>
              </a:rPr>
              <a:t>front</a:t>
            </a:r>
            <a:r>
              <a:rPr sz="2400" b="0" spc="-130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spc="10" dirty="0">
                <a:solidFill>
                  <a:srgbClr val="00AF50"/>
                </a:solidFill>
                <a:latin typeface="Calibri Light"/>
                <a:cs typeface="Calibri Light"/>
              </a:rPr>
              <a:t>of</a:t>
            </a:r>
            <a:r>
              <a:rPr sz="2400" b="0" spc="-130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spc="25" dirty="0">
                <a:solidFill>
                  <a:srgbClr val="00AF50"/>
                </a:solidFill>
                <a:latin typeface="Calibri Light"/>
                <a:cs typeface="Calibri Light"/>
              </a:rPr>
              <a:t>you,</a:t>
            </a:r>
            <a:r>
              <a:rPr sz="2400" b="0" spc="-225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spc="30" dirty="0">
                <a:solidFill>
                  <a:srgbClr val="00AF50"/>
                </a:solidFill>
                <a:latin typeface="Calibri Light"/>
                <a:cs typeface="Calibri Light"/>
              </a:rPr>
              <a:t>an</a:t>
            </a:r>
            <a:r>
              <a:rPr sz="2400" b="0" spc="-55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spc="5" dirty="0">
                <a:solidFill>
                  <a:srgbClr val="00AF50"/>
                </a:solidFill>
                <a:latin typeface="Calibri Light"/>
                <a:cs typeface="Calibri Light"/>
              </a:rPr>
              <a:t>image</a:t>
            </a:r>
            <a:r>
              <a:rPr sz="2400" b="0" spc="-229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spc="10" dirty="0">
                <a:solidFill>
                  <a:srgbClr val="00AF50"/>
                </a:solidFill>
                <a:latin typeface="Calibri Light"/>
                <a:cs typeface="Calibri Light"/>
              </a:rPr>
              <a:t>from</a:t>
            </a:r>
            <a:r>
              <a:rPr sz="2400" b="0" spc="-185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spc="40" dirty="0">
                <a:solidFill>
                  <a:srgbClr val="00AF50"/>
                </a:solidFill>
                <a:latin typeface="Calibri Light"/>
                <a:cs typeface="Calibri Light"/>
              </a:rPr>
              <a:t>the </a:t>
            </a:r>
            <a:r>
              <a:rPr sz="2400" b="0" spc="45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00AF50"/>
                </a:solidFill>
                <a:latin typeface="Calibri Light"/>
                <a:cs typeface="Calibri Light"/>
              </a:rPr>
              <a:t>ultrasound</a:t>
            </a:r>
            <a:r>
              <a:rPr sz="2400" b="0" spc="-215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spc="15" dirty="0">
                <a:solidFill>
                  <a:srgbClr val="00AF50"/>
                </a:solidFill>
                <a:latin typeface="Calibri Light"/>
                <a:cs typeface="Calibri Light"/>
              </a:rPr>
              <a:t>scan</a:t>
            </a:r>
            <a:r>
              <a:rPr sz="2400" b="0" spc="-140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spc="10" dirty="0">
                <a:solidFill>
                  <a:srgbClr val="00AF50"/>
                </a:solidFill>
                <a:latin typeface="Calibri Light"/>
                <a:cs typeface="Calibri Light"/>
              </a:rPr>
              <a:t>(U/S)</a:t>
            </a:r>
            <a:r>
              <a:rPr sz="2400" b="0" spc="-210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spc="10" dirty="0">
                <a:solidFill>
                  <a:srgbClr val="00AF50"/>
                </a:solidFill>
                <a:latin typeface="Calibri Light"/>
                <a:cs typeface="Calibri Light"/>
              </a:rPr>
              <a:t>that</a:t>
            </a:r>
            <a:r>
              <a:rPr sz="2400" b="0" spc="-135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spc="10" dirty="0">
                <a:solidFill>
                  <a:srgbClr val="00AF50"/>
                </a:solidFill>
                <a:latin typeface="Calibri Light"/>
                <a:cs typeface="Calibri Light"/>
              </a:rPr>
              <a:t>was</a:t>
            </a:r>
            <a:r>
              <a:rPr sz="2400" b="0" spc="-120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spc="15" dirty="0">
                <a:solidFill>
                  <a:srgbClr val="00AF50"/>
                </a:solidFill>
                <a:latin typeface="Calibri Light"/>
                <a:cs typeface="Calibri Light"/>
              </a:rPr>
              <a:t>done</a:t>
            </a:r>
            <a:r>
              <a:rPr sz="2400" b="0" spc="-235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spc="30" dirty="0">
                <a:solidFill>
                  <a:srgbClr val="00AF50"/>
                </a:solidFill>
                <a:latin typeface="Calibri Light"/>
                <a:cs typeface="Calibri Light"/>
              </a:rPr>
              <a:t>at</a:t>
            </a:r>
            <a:r>
              <a:rPr sz="2400" b="0" spc="-130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spc="30" dirty="0">
                <a:solidFill>
                  <a:srgbClr val="00AF50"/>
                </a:solidFill>
                <a:latin typeface="Calibri Light"/>
                <a:cs typeface="Calibri Light"/>
              </a:rPr>
              <a:t>this</a:t>
            </a:r>
            <a:r>
              <a:rPr sz="2400" b="0" spc="-200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spc="20" dirty="0">
                <a:solidFill>
                  <a:srgbClr val="00AF50"/>
                </a:solidFill>
                <a:latin typeface="Calibri Light"/>
                <a:cs typeface="Calibri Light"/>
              </a:rPr>
              <a:t>visit.</a:t>
            </a:r>
            <a:r>
              <a:rPr sz="2400" b="0" spc="-229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spc="20" dirty="0">
                <a:solidFill>
                  <a:srgbClr val="00AF50"/>
                </a:solidFill>
                <a:latin typeface="Calibri Light"/>
                <a:cs typeface="Calibri Light"/>
              </a:rPr>
              <a:t>Which</a:t>
            </a:r>
            <a:r>
              <a:rPr sz="2400" b="0" spc="-215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spc="45" dirty="0">
                <a:solidFill>
                  <a:srgbClr val="00AF50"/>
                </a:solidFill>
                <a:latin typeface="Calibri Light"/>
                <a:cs typeface="Calibri Light"/>
              </a:rPr>
              <a:t>of</a:t>
            </a:r>
            <a:r>
              <a:rPr sz="2400" b="0" spc="-135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spc="40" dirty="0">
                <a:solidFill>
                  <a:srgbClr val="00AF50"/>
                </a:solidFill>
                <a:latin typeface="Calibri Light"/>
                <a:cs typeface="Calibri Light"/>
              </a:rPr>
              <a:t>the</a:t>
            </a:r>
            <a:r>
              <a:rPr sz="2400" b="0" spc="-229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spc="-5" dirty="0">
                <a:solidFill>
                  <a:srgbClr val="00AF50"/>
                </a:solidFill>
                <a:latin typeface="Calibri Light"/>
                <a:cs typeface="Calibri Light"/>
              </a:rPr>
              <a:t>following</a:t>
            </a:r>
            <a:r>
              <a:rPr sz="2400" b="0" spc="-165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spc="-25" dirty="0">
                <a:solidFill>
                  <a:srgbClr val="00AF50"/>
                </a:solidFill>
                <a:latin typeface="Calibri Light"/>
                <a:cs typeface="Calibri Light"/>
              </a:rPr>
              <a:t>statements</a:t>
            </a:r>
            <a:r>
              <a:rPr sz="2400" b="0" spc="-195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spc="30" dirty="0">
                <a:solidFill>
                  <a:srgbClr val="00AF50"/>
                </a:solidFill>
                <a:latin typeface="Calibri Light"/>
                <a:cs typeface="Calibri Light"/>
              </a:rPr>
              <a:t>is</a:t>
            </a:r>
            <a:r>
              <a:rPr sz="2400" b="0" spc="-120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spc="-5" dirty="0">
                <a:solidFill>
                  <a:srgbClr val="00AF50"/>
                </a:solidFill>
                <a:latin typeface="Calibri Light"/>
                <a:cs typeface="Calibri Light"/>
              </a:rPr>
              <a:t>correct </a:t>
            </a:r>
            <a:r>
              <a:rPr sz="2400" b="0" spc="-530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spc="-5" dirty="0">
                <a:solidFill>
                  <a:srgbClr val="00AF50"/>
                </a:solidFill>
                <a:latin typeface="Calibri Light"/>
                <a:cs typeface="Calibri Light"/>
              </a:rPr>
              <a:t>regarding</a:t>
            </a:r>
            <a:r>
              <a:rPr sz="2400" b="0" spc="-250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spc="40" dirty="0">
                <a:solidFill>
                  <a:srgbClr val="00AF50"/>
                </a:solidFill>
                <a:latin typeface="Calibri Light"/>
                <a:cs typeface="Calibri Light"/>
              </a:rPr>
              <a:t>the</a:t>
            </a:r>
            <a:r>
              <a:rPr sz="2400" b="0" spc="-160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00AF50"/>
                </a:solidFill>
                <a:latin typeface="Calibri Light"/>
                <a:cs typeface="Calibri Light"/>
              </a:rPr>
              <a:t>finding</a:t>
            </a:r>
            <a:r>
              <a:rPr sz="2400" b="0" spc="-170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spc="30" dirty="0">
                <a:solidFill>
                  <a:srgbClr val="00AF50"/>
                </a:solidFill>
                <a:latin typeface="Calibri Light"/>
                <a:cs typeface="Calibri Light"/>
              </a:rPr>
              <a:t>in</a:t>
            </a:r>
            <a:r>
              <a:rPr sz="2400" b="0" spc="-145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spc="40" dirty="0">
                <a:solidFill>
                  <a:srgbClr val="00AF50"/>
                </a:solidFill>
                <a:latin typeface="Calibri Light"/>
                <a:cs typeface="Calibri Light"/>
              </a:rPr>
              <a:t>the</a:t>
            </a:r>
            <a:r>
              <a:rPr sz="2400" b="0" spc="-160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400" b="0" spc="5" dirty="0">
                <a:solidFill>
                  <a:srgbClr val="00AF50"/>
                </a:solidFill>
                <a:latin typeface="Calibri Light"/>
                <a:cs typeface="Calibri Light"/>
              </a:rPr>
              <a:t>U/S: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4981" y="2061849"/>
            <a:ext cx="5947411" cy="98719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2650"/>
              </a:lnSpc>
              <a:spcBef>
                <a:spcPts val="130"/>
              </a:spcBef>
            </a:pPr>
            <a:r>
              <a:rPr sz="2600" b="0" spc="15" dirty="0">
                <a:latin typeface="Calibri"/>
                <a:cs typeface="Calibri"/>
              </a:rPr>
              <a:t>a.</a:t>
            </a:r>
            <a:r>
              <a:rPr sz="2600" b="0" spc="-60" dirty="0">
                <a:latin typeface="Calibri"/>
                <a:cs typeface="Calibri"/>
              </a:rPr>
              <a:t> </a:t>
            </a:r>
            <a:r>
              <a:rPr sz="2600" b="0" dirty="0">
                <a:latin typeface="Calibri"/>
                <a:cs typeface="Calibri"/>
              </a:rPr>
              <a:t>Microcytic</a:t>
            </a:r>
            <a:r>
              <a:rPr sz="2600" b="0" spc="-60" dirty="0">
                <a:latin typeface="Calibri"/>
                <a:cs typeface="Calibri"/>
              </a:rPr>
              <a:t> </a:t>
            </a:r>
            <a:r>
              <a:rPr sz="2600" b="0" spc="-20" dirty="0">
                <a:latin typeface="Calibri"/>
                <a:cs typeface="Calibri"/>
              </a:rPr>
              <a:t>hypochromic</a:t>
            </a:r>
            <a:r>
              <a:rPr sz="2600" b="0" spc="85" dirty="0">
                <a:latin typeface="Calibri"/>
                <a:cs typeface="Calibri"/>
              </a:rPr>
              <a:t> </a:t>
            </a:r>
            <a:r>
              <a:rPr sz="2600" b="0" spc="5" dirty="0">
                <a:latin typeface="Calibri"/>
                <a:cs typeface="Calibri"/>
              </a:rPr>
              <a:t>anemia</a:t>
            </a:r>
            <a:r>
              <a:rPr sz="2600" b="0" spc="-60" dirty="0">
                <a:latin typeface="Calibri"/>
                <a:cs typeface="Calibri"/>
              </a:rPr>
              <a:t> </a:t>
            </a:r>
            <a:r>
              <a:rPr sz="2600" b="0" spc="20" dirty="0">
                <a:latin typeface="Calibri"/>
                <a:cs typeface="Calibri"/>
              </a:rPr>
              <a:t>can</a:t>
            </a:r>
            <a:r>
              <a:rPr sz="2600" b="0" spc="-100" dirty="0">
                <a:latin typeface="Calibri"/>
                <a:cs typeface="Calibri"/>
              </a:rPr>
              <a:t> </a:t>
            </a:r>
            <a:r>
              <a:rPr sz="2600" b="0" spc="-5" dirty="0">
                <a:latin typeface="Calibri"/>
                <a:cs typeface="Calibri"/>
              </a:rPr>
              <a:t>be</a:t>
            </a:r>
            <a:endParaRPr sz="2600">
              <a:latin typeface="Calibri"/>
              <a:cs typeface="Calibri"/>
            </a:endParaRPr>
          </a:p>
          <a:p>
            <a:pPr marL="12700" marR="5080">
              <a:lnSpc>
                <a:spcPct val="69800"/>
              </a:lnSpc>
              <a:spcBef>
                <a:spcPts val="470"/>
              </a:spcBef>
            </a:pPr>
            <a:r>
              <a:rPr sz="2600" b="0" spc="-50" dirty="0">
                <a:latin typeface="Calibri"/>
                <a:cs typeface="Calibri"/>
              </a:rPr>
              <a:t>f</a:t>
            </a:r>
            <a:r>
              <a:rPr sz="2600" b="0" spc="-30" dirty="0">
                <a:latin typeface="Calibri"/>
                <a:cs typeface="Calibri"/>
              </a:rPr>
              <a:t>o</a:t>
            </a:r>
            <a:r>
              <a:rPr sz="2600" b="0" spc="-20" dirty="0">
                <a:latin typeface="Calibri"/>
                <a:cs typeface="Calibri"/>
              </a:rPr>
              <a:t>un</a:t>
            </a:r>
            <a:r>
              <a:rPr sz="2600" b="0" spc="10" dirty="0">
                <a:latin typeface="Calibri"/>
                <a:cs typeface="Calibri"/>
              </a:rPr>
              <a:t>d</a:t>
            </a:r>
            <a:r>
              <a:rPr sz="2600" b="0" spc="-25" dirty="0">
                <a:latin typeface="Calibri"/>
                <a:cs typeface="Calibri"/>
              </a:rPr>
              <a:t> </a:t>
            </a:r>
            <a:r>
              <a:rPr sz="2600" b="0" spc="10" dirty="0">
                <a:latin typeface="Calibri"/>
                <a:cs typeface="Calibri"/>
              </a:rPr>
              <a:t>in</a:t>
            </a:r>
            <a:r>
              <a:rPr sz="2600" b="0" spc="-20" dirty="0">
                <a:latin typeface="Calibri"/>
                <a:cs typeface="Calibri"/>
              </a:rPr>
              <a:t> </a:t>
            </a:r>
            <a:r>
              <a:rPr sz="2600" b="0" spc="35" dirty="0">
                <a:latin typeface="Calibri"/>
                <a:cs typeface="Calibri"/>
              </a:rPr>
              <a:t>C</a:t>
            </a:r>
            <a:r>
              <a:rPr sz="2600" b="0" spc="-30" dirty="0">
                <a:latin typeface="Calibri"/>
                <a:cs typeface="Calibri"/>
              </a:rPr>
              <a:t>o</a:t>
            </a:r>
            <a:r>
              <a:rPr sz="2600" b="0" spc="20" dirty="0">
                <a:latin typeface="Calibri"/>
                <a:cs typeface="Calibri"/>
              </a:rPr>
              <a:t>m</a:t>
            </a:r>
            <a:r>
              <a:rPr sz="2600" b="0" spc="-20" dirty="0">
                <a:latin typeface="Calibri"/>
                <a:cs typeface="Calibri"/>
              </a:rPr>
              <a:t>p</a:t>
            </a:r>
            <a:r>
              <a:rPr sz="2600" b="0" spc="5" dirty="0">
                <a:latin typeface="Calibri"/>
                <a:cs typeface="Calibri"/>
              </a:rPr>
              <a:t>l</a:t>
            </a:r>
            <a:r>
              <a:rPr sz="2600" b="0" spc="-30" dirty="0">
                <a:latin typeface="Calibri"/>
                <a:cs typeface="Calibri"/>
              </a:rPr>
              <a:t>e</a:t>
            </a:r>
            <a:r>
              <a:rPr sz="2600" b="0" spc="20" dirty="0">
                <a:latin typeface="Calibri"/>
                <a:cs typeface="Calibri"/>
              </a:rPr>
              <a:t>t</a:t>
            </a:r>
            <a:r>
              <a:rPr sz="2600" b="0" spc="10" dirty="0">
                <a:latin typeface="Calibri"/>
                <a:cs typeface="Calibri"/>
              </a:rPr>
              <a:t>e</a:t>
            </a:r>
            <a:r>
              <a:rPr sz="2600" b="0" spc="-100" dirty="0">
                <a:latin typeface="Calibri"/>
                <a:cs typeface="Calibri"/>
              </a:rPr>
              <a:t> </a:t>
            </a:r>
            <a:r>
              <a:rPr sz="2600" b="0" spc="-20" dirty="0">
                <a:latin typeface="Calibri"/>
                <a:cs typeface="Calibri"/>
              </a:rPr>
              <a:t>b</a:t>
            </a:r>
            <a:r>
              <a:rPr sz="2600" b="0" spc="5" dirty="0">
                <a:latin typeface="Calibri"/>
                <a:cs typeface="Calibri"/>
              </a:rPr>
              <a:t>l</a:t>
            </a:r>
            <a:r>
              <a:rPr sz="2600" b="0" spc="-30" dirty="0">
                <a:latin typeface="Calibri"/>
                <a:cs typeface="Calibri"/>
              </a:rPr>
              <a:t>oo</a:t>
            </a:r>
            <a:r>
              <a:rPr sz="2600" b="0" spc="10" dirty="0">
                <a:latin typeface="Calibri"/>
                <a:cs typeface="Calibri"/>
              </a:rPr>
              <a:t>d</a:t>
            </a:r>
            <a:r>
              <a:rPr sz="2600" b="0" spc="50" dirty="0">
                <a:latin typeface="Calibri"/>
                <a:cs typeface="Calibri"/>
              </a:rPr>
              <a:t> </a:t>
            </a:r>
            <a:r>
              <a:rPr sz="2600" b="0" spc="20" dirty="0">
                <a:latin typeface="Calibri"/>
                <a:cs typeface="Calibri"/>
              </a:rPr>
              <a:t>c</a:t>
            </a:r>
            <a:r>
              <a:rPr sz="2600" b="0" spc="-30" dirty="0">
                <a:latin typeface="Calibri"/>
                <a:cs typeface="Calibri"/>
              </a:rPr>
              <a:t>o</a:t>
            </a:r>
            <a:r>
              <a:rPr sz="2600" b="0" spc="-20" dirty="0">
                <a:latin typeface="Calibri"/>
                <a:cs typeface="Calibri"/>
              </a:rPr>
              <a:t>un</a:t>
            </a:r>
            <a:r>
              <a:rPr sz="2600" b="0" spc="5" dirty="0">
                <a:latin typeface="Calibri"/>
                <a:cs typeface="Calibri"/>
              </a:rPr>
              <a:t>t</a:t>
            </a:r>
            <a:r>
              <a:rPr sz="2600" b="0" spc="-45" dirty="0">
                <a:latin typeface="Calibri"/>
                <a:cs typeface="Calibri"/>
              </a:rPr>
              <a:t> </a:t>
            </a:r>
            <a:r>
              <a:rPr sz="2600" b="0" spc="30" dirty="0">
                <a:latin typeface="Calibri"/>
                <a:cs typeface="Calibri"/>
              </a:rPr>
              <a:t>(C</a:t>
            </a:r>
            <a:r>
              <a:rPr sz="2600" b="0" spc="15" dirty="0">
                <a:latin typeface="Calibri"/>
                <a:cs typeface="Calibri"/>
              </a:rPr>
              <a:t>B</a:t>
            </a:r>
            <a:r>
              <a:rPr sz="2600" b="0" spc="25" dirty="0">
                <a:latin typeface="Calibri"/>
                <a:cs typeface="Calibri"/>
              </a:rPr>
              <a:t>C</a:t>
            </a:r>
            <a:r>
              <a:rPr sz="2600" b="0" spc="30" dirty="0">
                <a:latin typeface="Calibri"/>
                <a:cs typeface="Calibri"/>
              </a:rPr>
              <a:t>)</a:t>
            </a:r>
            <a:r>
              <a:rPr sz="2600" b="0" spc="-50" dirty="0">
                <a:latin typeface="Calibri"/>
                <a:cs typeface="Calibri"/>
              </a:rPr>
              <a:t>f</a:t>
            </a:r>
            <a:r>
              <a:rPr sz="2600" b="0" spc="-30" dirty="0">
                <a:latin typeface="Calibri"/>
                <a:cs typeface="Calibri"/>
              </a:rPr>
              <a:t>o</a:t>
            </a:r>
            <a:r>
              <a:rPr sz="2600" b="0" spc="5" dirty="0">
                <a:latin typeface="Calibri"/>
                <a:cs typeface="Calibri"/>
              </a:rPr>
              <a:t>r</a:t>
            </a:r>
            <a:r>
              <a:rPr sz="2600" b="0" spc="-155" dirty="0">
                <a:latin typeface="Calibri"/>
                <a:cs typeface="Calibri"/>
              </a:rPr>
              <a:t> </a:t>
            </a:r>
            <a:r>
              <a:rPr sz="2600" b="0" spc="20" dirty="0">
                <a:latin typeface="Calibri"/>
                <a:cs typeface="Calibri"/>
              </a:rPr>
              <a:t>t</a:t>
            </a:r>
            <a:r>
              <a:rPr sz="2600" b="0" spc="-20" dirty="0">
                <a:latin typeface="Calibri"/>
                <a:cs typeface="Calibri"/>
              </a:rPr>
              <a:t>h</a:t>
            </a:r>
            <a:r>
              <a:rPr sz="2600" b="0" spc="5" dirty="0">
                <a:latin typeface="Calibri"/>
                <a:cs typeface="Calibri"/>
              </a:rPr>
              <a:t>is  </a:t>
            </a:r>
            <a:r>
              <a:rPr sz="2600" b="0" dirty="0">
                <a:latin typeface="Calibri"/>
                <a:cs typeface="Calibri"/>
              </a:rPr>
              <a:t>patient.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4980" y="3025717"/>
            <a:ext cx="6131560" cy="3057504"/>
          </a:xfrm>
          <a:prstGeom prst="rect">
            <a:avLst/>
          </a:prstGeom>
        </p:spPr>
        <p:txBody>
          <a:bodyPr vert="horz" wrap="square" lIns="0" tIns="135890" rIns="0" bIns="0" rtlCol="0">
            <a:spAutoFit/>
          </a:bodyPr>
          <a:lstStyle/>
          <a:p>
            <a:pPr marL="12700" marR="955675">
              <a:lnSpc>
                <a:spcPct val="69800"/>
              </a:lnSpc>
              <a:spcBef>
                <a:spcPts val="1070"/>
              </a:spcBef>
              <a:buAutoNum type="alphaLcPeriod" startAt="2"/>
              <a:tabLst>
                <a:tab pos="345440" algn="l"/>
              </a:tabLst>
            </a:pPr>
            <a:r>
              <a:rPr sz="2600" spc="-5" dirty="0">
                <a:latin typeface="Calibri"/>
                <a:cs typeface="Calibri"/>
              </a:rPr>
              <a:t>According </a:t>
            </a:r>
            <a:r>
              <a:rPr sz="2600" spc="15" dirty="0">
                <a:latin typeface="Calibri"/>
                <a:cs typeface="Calibri"/>
              </a:rPr>
              <a:t>to </a:t>
            </a:r>
            <a:r>
              <a:rPr sz="2600" spc="-10" dirty="0">
                <a:latin typeface="Calibri"/>
                <a:cs typeface="Calibri"/>
              </a:rPr>
              <a:t>her </a:t>
            </a:r>
            <a:r>
              <a:rPr sz="2600" spc="5" dirty="0">
                <a:latin typeface="Calibri"/>
                <a:cs typeface="Calibri"/>
              </a:rPr>
              <a:t>age the </a:t>
            </a:r>
            <a:r>
              <a:rPr sz="2600" spc="10" dirty="0">
                <a:latin typeface="Calibri"/>
                <a:cs typeface="Calibri"/>
              </a:rPr>
              <a:t>risk </a:t>
            </a:r>
            <a:r>
              <a:rPr sz="2600" spc="-25" dirty="0">
                <a:latin typeface="Calibri"/>
                <a:cs typeface="Calibri"/>
              </a:rPr>
              <a:t>for 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developing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10" dirty="0">
                <a:latin typeface="Calibri"/>
                <a:cs typeface="Calibri"/>
              </a:rPr>
              <a:t>such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abnormality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is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15" dirty="0">
                <a:latin typeface="Calibri"/>
                <a:cs typeface="Calibri"/>
              </a:rPr>
              <a:t>1: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20" dirty="0">
                <a:latin typeface="Calibri"/>
                <a:cs typeface="Calibri"/>
              </a:rPr>
              <a:t>100.</a:t>
            </a:r>
            <a:endParaRPr sz="2600">
              <a:latin typeface="Calibri"/>
              <a:cs typeface="Calibri"/>
            </a:endParaRPr>
          </a:p>
          <a:p>
            <a:pPr marL="307340" indent="-295275">
              <a:lnSpc>
                <a:spcPts val="2650"/>
              </a:lnSpc>
              <a:spcBef>
                <a:spcPts val="35"/>
              </a:spcBef>
              <a:buAutoNum type="alphaLcPeriod" startAt="2"/>
              <a:tabLst>
                <a:tab pos="307975" algn="l"/>
              </a:tabLst>
            </a:pPr>
            <a:r>
              <a:rPr sz="2600" spc="15" dirty="0">
                <a:latin typeface="Calibri"/>
                <a:cs typeface="Calibri"/>
              </a:rPr>
              <a:t>A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20" dirty="0">
                <a:latin typeface="Calibri"/>
                <a:cs typeface="Calibri"/>
              </a:rPr>
              <a:t>75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10" dirty="0">
                <a:latin typeface="Calibri"/>
                <a:cs typeface="Calibri"/>
              </a:rPr>
              <a:t>g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glucose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tolerance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10" dirty="0">
                <a:latin typeface="Calibri"/>
                <a:cs typeface="Calibri"/>
              </a:rPr>
              <a:t>test</a:t>
            </a:r>
            <a:r>
              <a:rPr sz="2600" spc="-1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results</a:t>
            </a:r>
            <a:r>
              <a:rPr sz="2600" spc="-12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few</a:t>
            </a:r>
            <a:endParaRPr sz="2600">
              <a:latin typeface="Calibri"/>
              <a:cs typeface="Calibri"/>
            </a:endParaRPr>
          </a:p>
          <a:p>
            <a:pPr marL="12700" marR="572770">
              <a:lnSpc>
                <a:spcPct val="69800"/>
              </a:lnSpc>
              <a:spcBef>
                <a:spcPts val="470"/>
              </a:spcBef>
            </a:pPr>
            <a:r>
              <a:rPr sz="2600" spc="-10" dirty="0">
                <a:latin typeface="Calibri"/>
                <a:cs typeface="Calibri"/>
              </a:rPr>
              <a:t>days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ago: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fasting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spc="25" dirty="0">
                <a:latin typeface="Calibri"/>
                <a:cs typeface="Calibri"/>
              </a:rPr>
              <a:t>105</a:t>
            </a:r>
            <a:r>
              <a:rPr sz="2600" spc="-125" dirty="0">
                <a:latin typeface="Calibri"/>
                <a:cs typeface="Calibri"/>
              </a:rPr>
              <a:t> </a:t>
            </a:r>
            <a:r>
              <a:rPr sz="2600" spc="15" dirty="0">
                <a:latin typeface="Calibri"/>
                <a:cs typeface="Calibri"/>
              </a:rPr>
              <a:t>mg/dl,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20" dirty="0">
                <a:latin typeface="Calibri"/>
                <a:cs typeface="Calibri"/>
              </a:rPr>
              <a:t>1st</a:t>
            </a:r>
            <a:r>
              <a:rPr sz="2600" spc="-12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hour</a:t>
            </a:r>
            <a:r>
              <a:rPr sz="2600" spc="60" dirty="0">
                <a:latin typeface="Calibri"/>
                <a:cs typeface="Calibri"/>
              </a:rPr>
              <a:t> </a:t>
            </a:r>
            <a:r>
              <a:rPr sz="2600" spc="25" dirty="0">
                <a:latin typeface="Calibri"/>
                <a:cs typeface="Calibri"/>
              </a:rPr>
              <a:t>175 </a:t>
            </a:r>
            <a:r>
              <a:rPr sz="2600" spc="-570" dirty="0">
                <a:latin typeface="Calibri"/>
                <a:cs typeface="Calibri"/>
              </a:rPr>
              <a:t> </a:t>
            </a:r>
            <a:r>
              <a:rPr sz="2600" spc="15" dirty="0">
                <a:latin typeface="Calibri"/>
                <a:cs typeface="Calibri"/>
              </a:rPr>
              <a:t>mg/dl,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2nd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hour</a:t>
            </a:r>
            <a:r>
              <a:rPr sz="2600" spc="60" dirty="0">
                <a:latin typeface="Calibri"/>
                <a:cs typeface="Calibri"/>
              </a:rPr>
              <a:t> </a:t>
            </a:r>
            <a:r>
              <a:rPr sz="2600" spc="25" dirty="0">
                <a:latin typeface="Calibri"/>
                <a:cs typeface="Calibri"/>
              </a:rPr>
              <a:t>160</a:t>
            </a:r>
            <a:r>
              <a:rPr sz="2600" spc="-125" dirty="0">
                <a:latin typeface="Calibri"/>
                <a:cs typeface="Calibri"/>
              </a:rPr>
              <a:t> </a:t>
            </a:r>
            <a:r>
              <a:rPr sz="2600" spc="15" dirty="0">
                <a:latin typeface="Calibri"/>
                <a:cs typeface="Calibri"/>
              </a:rPr>
              <a:t>mg/dl.</a:t>
            </a:r>
            <a:endParaRPr sz="2600">
              <a:latin typeface="Calibri"/>
              <a:cs typeface="Calibri"/>
            </a:endParaRPr>
          </a:p>
          <a:p>
            <a:pPr marL="12700" marR="5080">
              <a:lnSpc>
                <a:spcPct val="69800"/>
              </a:lnSpc>
              <a:spcBef>
                <a:spcPts val="1050"/>
              </a:spcBef>
              <a:buAutoNum type="alphaLcPeriod" startAt="4"/>
              <a:tabLst>
                <a:tab pos="345440" algn="l"/>
              </a:tabLst>
            </a:pPr>
            <a:r>
              <a:rPr sz="2600" spc="-10" dirty="0">
                <a:solidFill>
                  <a:srgbClr val="FF0000"/>
                </a:solidFill>
                <a:latin typeface="Calibri"/>
                <a:cs typeface="Calibri"/>
              </a:rPr>
              <a:t>First</a:t>
            </a:r>
            <a:r>
              <a:rPr sz="26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5" dirty="0">
                <a:solidFill>
                  <a:srgbClr val="FF0000"/>
                </a:solidFill>
                <a:latin typeface="Calibri"/>
                <a:cs typeface="Calibri"/>
              </a:rPr>
              <a:t>trimester</a:t>
            </a:r>
            <a:r>
              <a:rPr sz="2600" spc="-1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0000"/>
                </a:solidFill>
                <a:latin typeface="Calibri"/>
                <a:cs typeface="Calibri"/>
              </a:rPr>
              <a:t>ultrasound</a:t>
            </a:r>
            <a:r>
              <a:rPr sz="26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5" dirty="0">
                <a:solidFill>
                  <a:srgbClr val="FF0000"/>
                </a:solidFill>
                <a:latin typeface="Calibri"/>
                <a:cs typeface="Calibri"/>
              </a:rPr>
              <a:t>is</a:t>
            </a:r>
            <a:r>
              <a:rPr sz="2600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0000"/>
                </a:solidFill>
                <a:latin typeface="Calibri"/>
                <a:cs typeface="Calibri"/>
              </a:rPr>
              <a:t>not</a:t>
            </a:r>
            <a:r>
              <a:rPr sz="2600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accurate</a:t>
            </a:r>
            <a:r>
              <a:rPr sz="2600" spc="-1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10" dirty="0">
                <a:solidFill>
                  <a:srgbClr val="FF0000"/>
                </a:solidFill>
                <a:latin typeface="Calibri"/>
                <a:cs typeface="Calibri"/>
              </a:rPr>
              <a:t>in </a:t>
            </a:r>
            <a:r>
              <a:rPr sz="2600" spc="-5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FF0000"/>
                </a:solidFill>
                <a:latin typeface="Calibri"/>
                <a:cs typeface="Calibri"/>
              </a:rPr>
              <a:t>diagnosing</a:t>
            </a:r>
            <a:r>
              <a:rPr sz="26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5" dirty="0">
                <a:solidFill>
                  <a:srgbClr val="FF0000"/>
                </a:solidFill>
                <a:latin typeface="Calibri"/>
                <a:cs typeface="Calibri"/>
              </a:rPr>
              <a:t>this</a:t>
            </a:r>
            <a:r>
              <a:rPr sz="2600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FF0000"/>
                </a:solidFill>
                <a:latin typeface="Calibri"/>
                <a:cs typeface="Calibri"/>
              </a:rPr>
              <a:t>condition.</a:t>
            </a:r>
            <a:endParaRPr sz="2600">
              <a:latin typeface="Calibri"/>
              <a:cs typeface="Calibri"/>
            </a:endParaRPr>
          </a:p>
          <a:p>
            <a:pPr marL="12700" marR="270510">
              <a:lnSpc>
                <a:spcPct val="69800"/>
              </a:lnSpc>
              <a:spcBef>
                <a:spcPts val="980"/>
              </a:spcBef>
              <a:buAutoNum type="alphaLcPeriod" startAt="4"/>
              <a:tabLst>
                <a:tab pos="335915" algn="l"/>
              </a:tabLst>
            </a:pPr>
            <a:r>
              <a:rPr sz="2600" spc="15" dirty="0">
                <a:latin typeface="Calibri"/>
                <a:cs typeface="Calibri"/>
              </a:rPr>
              <a:t>It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is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sporadic,</a:t>
            </a:r>
            <a:r>
              <a:rPr sz="2600" spc="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no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chance</a:t>
            </a:r>
            <a:r>
              <a:rPr sz="2600" spc="-10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for</a:t>
            </a:r>
            <a:r>
              <a:rPr sz="2600" spc="7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recurrence</a:t>
            </a:r>
            <a:r>
              <a:rPr sz="2600" spc="-100" dirty="0">
                <a:latin typeface="Calibri"/>
                <a:cs typeface="Calibri"/>
              </a:rPr>
              <a:t> </a:t>
            </a:r>
            <a:r>
              <a:rPr sz="2600" spc="10" dirty="0">
                <a:latin typeface="Calibri"/>
                <a:cs typeface="Calibri"/>
              </a:rPr>
              <a:t>in </a:t>
            </a:r>
            <a:r>
              <a:rPr sz="2600" spc="-57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subsequent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pregnancies</a:t>
            </a:r>
            <a:endParaRPr sz="26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19955" y="2867032"/>
            <a:ext cx="4857751" cy="2257425"/>
          </a:xfrm>
          <a:prstGeom prst="rect">
            <a:avLst/>
          </a:prstGeom>
        </p:spPr>
      </p:pic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9585" y="234066"/>
            <a:ext cx="10681971" cy="5680016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440690" marR="5080">
              <a:lnSpc>
                <a:spcPct val="91800"/>
              </a:lnSpc>
              <a:spcBef>
                <a:spcPts val="400"/>
              </a:spcBef>
            </a:pPr>
            <a:r>
              <a:rPr sz="2750" b="0" spc="55" dirty="0">
                <a:solidFill>
                  <a:srgbClr val="00AF50"/>
                </a:solidFill>
                <a:latin typeface="Calibri Light"/>
                <a:cs typeface="Calibri Light"/>
              </a:rPr>
              <a:t>5. </a:t>
            </a:r>
            <a:r>
              <a:rPr sz="2750" b="0" spc="15" dirty="0">
                <a:solidFill>
                  <a:srgbClr val="00AF50"/>
                </a:solidFill>
                <a:latin typeface="Calibri Light"/>
                <a:cs typeface="Calibri Light"/>
              </a:rPr>
              <a:t>A </a:t>
            </a:r>
            <a:r>
              <a:rPr sz="2750" b="0" spc="10" dirty="0">
                <a:solidFill>
                  <a:srgbClr val="00AF50"/>
                </a:solidFill>
                <a:latin typeface="Calibri Light"/>
                <a:cs typeface="Calibri Light"/>
              </a:rPr>
              <a:t>19-year-old patient attends </a:t>
            </a:r>
            <a:r>
              <a:rPr sz="2750" b="0" spc="45" dirty="0">
                <a:solidFill>
                  <a:srgbClr val="00AF50"/>
                </a:solidFill>
                <a:latin typeface="Calibri Light"/>
                <a:cs typeface="Calibri Light"/>
              </a:rPr>
              <a:t>the </a:t>
            </a:r>
            <a:r>
              <a:rPr sz="2750" b="0" spc="10" dirty="0">
                <a:solidFill>
                  <a:srgbClr val="00AF50"/>
                </a:solidFill>
                <a:latin typeface="Calibri Light"/>
                <a:cs typeface="Calibri Light"/>
              </a:rPr>
              <a:t>gynaecology </a:t>
            </a:r>
            <a:r>
              <a:rPr sz="2750" b="0" spc="35" dirty="0">
                <a:solidFill>
                  <a:srgbClr val="00AF50"/>
                </a:solidFill>
                <a:latin typeface="Calibri Light"/>
                <a:cs typeface="Calibri Light"/>
              </a:rPr>
              <a:t>clinic </a:t>
            </a:r>
            <a:r>
              <a:rPr sz="2750" b="0" spc="15" dirty="0">
                <a:solidFill>
                  <a:srgbClr val="00AF50"/>
                </a:solidFill>
                <a:latin typeface="Calibri Light"/>
                <a:cs typeface="Calibri Light"/>
              </a:rPr>
              <a:t>complaining </a:t>
            </a:r>
            <a:r>
              <a:rPr sz="2750" b="0" spc="30" dirty="0">
                <a:solidFill>
                  <a:srgbClr val="00AF50"/>
                </a:solidFill>
                <a:latin typeface="Calibri Light"/>
                <a:cs typeface="Calibri Light"/>
              </a:rPr>
              <a:t>of </a:t>
            </a:r>
            <a:r>
              <a:rPr sz="2750" b="0" spc="35" dirty="0">
                <a:solidFill>
                  <a:srgbClr val="00AF50"/>
                </a:solidFill>
                <a:latin typeface="Calibri Light"/>
                <a:cs typeface="Calibri Light"/>
              </a:rPr>
              <a:t> heavy</a:t>
            </a:r>
            <a:r>
              <a:rPr sz="2750" b="0" spc="-195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750" b="0" spc="25" dirty="0">
                <a:solidFill>
                  <a:srgbClr val="00AF50"/>
                </a:solidFill>
                <a:latin typeface="Calibri Light"/>
                <a:cs typeface="Calibri Light"/>
              </a:rPr>
              <a:t>painful</a:t>
            </a:r>
            <a:r>
              <a:rPr sz="2750" b="0" spc="-260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750" b="0" spc="30" dirty="0">
                <a:solidFill>
                  <a:srgbClr val="00AF50"/>
                </a:solidFill>
                <a:latin typeface="Calibri Light"/>
                <a:cs typeface="Calibri Light"/>
              </a:rPr>
              <a:t>periods</a:t>
            </a:r>
            <a:r>
              <a:rPr sz="2750" b="0" spc="-200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750" b="0" spc="25" dirty="0">
                <a:solidFill>
                  <a:srgbClr val="00AF50"/>
                </a:solidFill>
                <a:latin typeface="Calibri Light"/>
                <a:cs typeface="Calibri Light"/>
              </a:rPr>
              <a:t>for</a:t>
            </a:r>
            <a:r>
              <a:rPr sz="2750" b="0" spc="-155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750" b="0" spc="50" dirty="0">
                <a:solidFill>
                  <a:srgbClr val="00AF50"/>
                </a:solidFill>
                <a:latin typeface="Calibri Light"/>
                <a:cs typeface="Calibri Light"/>
              </a:rPr>
              <a:t>the</a:t>
            </a:r>
            <a:r>
              <a:rPr sz="2750" b="0" spc="-120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750" b="0" spc="45" dirty="0">
                <a:solidFill>
                  <a:srgbClr val="00AF50"/>
                </a:solidFill>
                <a:latin typeface="Calibri Light"/>
                <a:cs typeface="Calibri Light"/>
              </a:rPr>
              <a:t>last</a:t>
            </a:r>
            <a:r>
              <a:rPr sz="2750" b="0" spc="-245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750" b="0" spc="10" dirty="0">
                <a:solidFill>
                  <a:srgbClr val="00AF50"/>
                </a:solidFill>
                <a:latin typeface="Calibri Light"/>
                <a:cs typeface="Calibri Light"/>
              </a:rPr>
              <a:t>2</a:t>
            </a:r>
            <a:r>
              <a:rPr sz="2750" b="0" spc="-5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750" b="0" spc="20" dirty="0">
                <a:solidFill>
                  <a:srgbClr val="00AF50"/>
                </a:solidFill>
                <a:latin typeface="Calibri Light"/>
                <a:cs typeface="Calibri Light"/>
              </a:rPr>
              <a:t>years.</a:t>
            </a:r>
            <a:r>
              <a:rPr sz="2750" b="0" spc="-250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750" b="0" spc="55" dirty="0">
                <a:solidFill>
                  <a:srgbClr val="00AF50"/>
                </a:solidFill>
                <a:latin typeface="Calibri Light"/>
                <a:cs typeface="Calibri Light"/>
              </a:rPr>
              <a:t>The</a:t>
            </a:r>
            <a:r>
              <a:rPr sz="2750" b="0" spc="-195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750" b="0" spc="45" dirty="0">
                <a:solidFill>
                  <a:srgbClr val="00AF50"/>
                </a:solidFill>
                <a:latin typeface="Calibri Light"/>
                <a:cs typeface="Calibri Light"/>
              </a:rPr>
              <a:t>pain</a:t>
            </a:r>
            <a:r>
              <a:rPr sz="2750" b="0" spc="-190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750" b="0" spc="35" dirty="0">
                <a:solidFill>
                  <a:srgbClr val="00AF50"/>
                </a:solidFill>
                <a:latin typeface="Calibri Light"/>
                <a:cs typeface="Calibri Light"/>
              </a:rPr>
              <a:t>usually</a:t>
            </a:r>
            <a:r>
              <a:rPr sz="2750" b="0" spc="-270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750" b="0" spc="20" dirty="0">
                <a:solidFill>
                  <a:srgbClr val="00AF50"/>
                </a:solidFill>
                <a:latin typeface="Calibri Light"/>
                <a:cs typeface="Calibri Light"/>
              </a:rPr>
              <a:t>starts</a:t>
            </a:r>
            <a:r>
              <a:rPr sz="2750" b="0" spc="-175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750" b="0" spc="55" dirty="0">
                <a:solidFill>
                  <a:srgbClr val="00AF50"/>
                </a:solidFill>
                <a:latin typeface="Calibri Light"/>
                <a:cs typeface="Calibri Light"/>
              </a:rPr>
              <a:t>4-5</a:t>
            </a:r>
            <a:r>
              <a:rPr sz="2750" b="0" spc="-229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750" b="0" spc="30" dirty="0">
                <a:solidFill>
                  <a:srgbClr val="00AF50"/>
                </a:solidFill>
                <a:latin typeface="Calibri Light"/>
                <a:cs typeface="Calibri Light"/>
              </a:rPr>
              <a:t>days </a:t>
            </a:r>
            <a:r>
              <a:rPr sz="2750" b="0" spc="-605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750" b="0" spc="15" dirty="0">
                <a:solidFill>
                  <a:srgbClr val="00AF50"/>
                </a:solidFill>
                <a:latin typeface="Calibri Light"/>
                <a:cs typeface="Calibri Light"/>
              </a:rPr>
              <a:t>before</a:t>
            </a:r>
            <a:r>
              <a:rPr sz="2750" b="0" spc="-195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750" b="0" spc="50" dirty="0">
                <a:solidFill>
                  <a:srgbClr val="00AF50"/>
                </a:solidFill>
                <a:latin typeface="Calibri Light"/>
                <a:cs typeface="Calibri Light"/>
              </a:rPr>
              <a:t>the</a:t>
            </a:r>
            <a:r>
              <a:rPr sz="2750" b="0" spc="-195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750" b="0" spc="35" dirty="0">
                <a:solidFill>
                  <a:srgbClr val="00AF50"/>
                </a:solidFill>
                <a:latin typeface="Calibri Light"/>
                <a:cs typeface="Calibri Light"/>
              </a:rPr>
              <a:t>onset</a:t>
            </a:r>
            <a:r>
              <a:rPr sz="2750" b="0" spc="-180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750" b="0" spc="35" dirty="0">
                <a:solidFill>
                  <a:srgbClr val="00AF50"/>
                </a:solidFill>
                <a:latin typeface="Calibri Light"/>
                <a:cs typeface="Calibri Light"/>
              </a:rPr>
              <a:t>of</a:t>
            </a:r>
            <a:r>
              <a:rPr sz="2750" b="0" spc="-105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750" b="0" spc="50" dirty="0">
                <a:solidFill>
                  <a:srgbClr val="00AF50"/>
                </a:solidFill>
                <a:latin typeface="Calibri Light"/>
                <a:cs typeface="Calibri Light"/>
              </a:rPr>
              <a:t>blood</a:t>
            </a:r>
            <a:r>
              <a:rPr sz="2750" b="0" spc="-260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750" b="0" spc="15" dirty="0">
                <a:solidFill>
                  <a:srgbClr val="00AF50"/>
                </a:solidFill>
                <a:latin typeface="Calibri Light"/>
                <a:cs typeface="Calibri Light"/>
              </a:rPr>
              <a:t>flow.</a:t>
            </a:r>
            <a:r>
              <a:rPr sz="2750" b="0" spc="-254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750" b="0" spc="45" dirty="0">
                <a:solidFill>
                  <a:srgbClr val="00AF50"/>
                </a:solidFill>
                <a:latin typeface="Calibri Light"/>
                <a:cs typeface="Calibri Light"/>
              </a:rPr>
              <a:t>Back</a:t>
            </a:r>
            <a:r>
              <a:rPr sz="2750" b="0" spc="-200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750" b="0" spc="30" dirty="0">
                <a:solidFill>
                  <a:srgbClr val="00AF50"/>
                </a:solidFill>
                <a:latin typeface="Calibri Light"/>
                <a:cs typeface="Calibri Light"/>
              </a:rPr>
              <a:t>at</a:t>
            </a:r>
            <a:r>
              <a:rPr sz="2750" b="0" spc="-105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750" b="0" spc="50" dirty="0">
                <a:solidFill>
                  <a:srgbClr val="00AF50"/>
                </a:solidFill>
                <a:latin typeface="Calibri Light"/>
                <a:cs typeface="Calibri Light"/>
              </a:rPr>
              <a:t>the</a:t>
            </a:r>
            <a:r>
              <a:rPr sz="2750" b="0" spc="-195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750" b="0" spc="40" dirty="0">
                <a:solidFill>
                  <a:srgbClr val="00AF50"/>
                </a:solidFill>
                <a:latin typeface="Calibri Light"/>
                <a:cs typeface="Calibri Light"/>
              </a:rPr>
              <a:t>age</a:t>
            </a:r>
            <a:r>
              <a:rPr sz="2750" b="0" spc="-114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750" b="0" spc="35" dirty="0">
                <a:solidFill>
                  <a:srgbClr val="00AF50"/>
                </a:solidFill>
                <a:latin typeface="Calibri Light"/>
                <a:cs typeface="Calibri Light"/>
              </a:rPr>
              <a:t>of</a:t>
            </a:r>
            <a:r>
              <a:rPr sz="2750" b="0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750" b="0" spc="70" dirty="0">
                <a:solidFill>
                  <a:srgbClr val="00AF50"/>
                </a:solidFill>
                <a:latin typeface="Calibri Light"/>
                <a:cs typeface="Calibri Light"/>
              </a:rPr>
              <a:t>16,</a:t>
            </a:r>
            <a:r>
              <a:rPr sz="2750" b="0" spc="-250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750" b="0" spc="45" dirty="0">
                <a:solidFill>
                  <a:srgbClr val="00AF50"/>
                </a:solidFill>
                <a:latin typeface="Calibri Light"/>
                <a:cs typeface="Calibri Light"/>
              </a:rPr>
              <a:t>and</a:t>
            </a:r>
            <a:r>
              <a:rPr sz="2750" b="0" spc="-190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750" b="0" spc="50" dirty="0">
                <a:solidFill>
                  <a:srgbClr val="00AF50"/>
                </a:solidFill>
                <a:latin typeface="Calibri Light"/>
                <a:cs typeface="Calibri Light"/>
              </a:rPr>
              <a:t>due</a:t>
            </a:r>
            <a:r>
              <a:rPr sz="2750" b="0" spc="-120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750" b="0" spc="35" dirty="0">
                <a:solidFill>
                  <a:srgbClr val="00AF50"/>
                </a:solidFill>
                <a:latin typeface="Calibri Light"/>
                <a:cs typeface="Calibri Light"/>
              </a:rPr>
              <a:t>to</a:t>
            </a:r>
            <a:r>
              <a:rPr sz="2750" b="0" spc="-120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750" b="0" spc="30" dirty="0">
                <a:solidFill>
                  <a:srgbClr val="00AF50"/>
                </a:solidFill>
                <a:latin typeface="Calibri Light"/>
                <a:cs typeface="Calibri Light"/>
              </a:rPr>
              <a:t>primary </a:t>
            </a:r>
            <a:r>
              <a:rPr sz="2750" b="0" spc="-605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750" b="0" spc="15" dirty="0">
                <a:solidFill>
                  <a:srgbClr val="00AF50"/>
                </a:solidFill>
                <a:latin typeface="Calibri Light"/>
                <a:cs typeface="Calibri Light"/>
              </a:rPr>
              <a:t>amenorrhea, </a:t>
            </a:r>
            <a:r>
              <a:rPr sz="2750" b="0" spc="45" dirty="0">
                <a:solidFill>
                  <a:srgbClr val="00AF50"/>
                </a:solidFill>
                <a:latin typeface="Calibri Light"/>
                <a:cs typeface="Calibri Light"/>
              </a:rPr>
              <a:t>she had </a:t>
            </a:r>
            <a:r>
              <a:rPr sz="2750" b="0" spc="15" dirty="0">
                <a:solidFill>
                  <a:srgbClr val="00AF50"/>
                </a:solidFill>
                <a:latin typeface="Calibri Light"/>
                <a:cs typeface="Calibri Light"/>
              </a:rPr>
              <a:t>underwent </a:t>
            </a:r>
            <a:r>
              <a:rPr sz="2750" b="0" spc="50" dirty="0">
                <a:solidFill>
                  <a:srgbClr val="00AF50"/>
                </a:solidFill>
                <a:latin typeface="Calibri Light"/>
                <a:cs typeface="Calibri Light"/>
              </a:rPr>
              <a:t>the </a:t>
            </a:r>
            <a:r>
              <a:rPr sz="2750" b="0" spc="10" dirty="0">
                <a:solidFill>
                  <a:srgbClr val="00AF50"/>
                </a:solidFill>
                <a:latin typeface="Calibri Light"/>
                <a:cs typeface="Calibri Light"/>
              </a:rPr>
              <a:t>procedure </a:t>
            </a:r>
            <a:r>
              <a:rPr sz="2750" b="0" spc="45" dirty="0">
                <a:solidFill>
                  <a:srgbClr val="00AF50"/>
                </a:solidFill>
                <a:latin typeface="Calibri Light"/>
                <a:cs typeface="Calibri Light"/>
              </a:rPr>
              <a:t>that </a:t>
            </a:r>
            <a:r>
              <a:rPr sz="2750" b="0" spc="35" dirty="0">
                <a:solidFill>
                  <a:srgbClr val="00AF50"/>
                </a:solidFill>
                <a:latin typeface="Calibri Light"/>
                <a:cs typeface="Calibri Light"/>
              </a:rPr>
              <a:t>is </a:t>
            </a:r>
            <a:r>
              <a:rPr sz="2750" b="0" spc="45" dirty="0">
                <a:solidFill>
                  <a:srgbClr val="00AF50"/>
                </a:solidFill>
                <a:latin typeface="Calibri Light"/>
                <a:cs typeface="Calibri Light"/>
              </a:rPr>
              <a:t>shown </a:t>
            </a:r>
            <a:r>
              <a:rPr sz="2750" b="0" spc="35" dirty="0">
                <a:solidFill>
                  <a:srgbClr val="00AF50"/>
                </a:solidFill>
                <a:latin typeface="Calibri Light"/>
                <a:cs typeface="Calibri Light"/>
              </a:rPr>
              <a:t>in </a:t>
            </a:r>
            <a:r>
              <a:rPr sz="2750" b="0" spc="50" dirty="0">
                <a:solidFill>
                  <a:srgbClr val="00AF50"/>
                </a:solidFill>
                <a:latin typeface="Calibri Light"/>
                <a:cs typeface="Calibri Light"/>
              </a:rPr>
              <a:t>the </a:t>
            </a:r>
            <a:r>
              <a:rPr sz="2750" b="0" spc="55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750" b="0" spc="25" dirty="0">
                <a:solidFill>
                  <a:srgbClr val="00AF50"/>
                </a:solidFill>
                <a:latin typeface="Calibri Light"/>
                <a:cs typeface="Calibri Light"/>
              </a:rPr>
              <a:t>image. </a:t>
            </a:r>
            <a:r>
              <a:rPr sz="2750" b="0" spc="15" dirty="0">
                <a:solidFill>
                  <a:srgbClr val="00AF50"/>
                </a:solidFill>
                <a:latin typeface="Calibri Light"/>
                <a:cs typeface="Calibri Light"/>
              </a:rPr>
              <a:t>According </a:t>
            </a:r>
            <a:r>
              <a:rPr sz="2750" b="0" spc="40" dirty="0">
                <a:solidFill>
                  <a:srgbClr val="00AF50"/>
                </a:solidFill>
                <a:latin typeface="Calibri Light"/>
                <a:cs typeface="Calibri Light"/>
              </a:rPr>
              <a:t>to </a:t>
            </a:r>
            <a:r>
              <a:rPr sz="2750" b="0" spc="45" dirty="0">
                <a:solidFill>
                  <a:srgbClr val="00AF50"/>
                </a:solidFill>
                <a:latin typeface="Calibri Light"/>
                <a:cs typeface="Calibri Light"/>
              </a:rPr>
              <a:t>her </a:t>
            </a:r>
            <a:r>
              <a:rPr sz="2750" b="0" spc="50" dirty="0">
                <a:solidFill>
                  <a:srgbClr val="00AF50"/>
                </a:solidFill>
                <a:latin typeface="Calibri Light"/>
                <a:cs typeface="Calibri Light"/>
              </a:rPr>
              <a:t>new </a:t>
            </a:r>
            <a:r>
              <a:rPr sz="2750" b="0" spc="10" dirty="0">
                <a:solidFill>
                  <a:srgbClr val="00AF50"/>
                </a:solidFill>
                <a:latin typeface="Calibri Light"/>
                <a:cs typeface="Calibri Light"/>
              </a:rPr>
              <a:t>complaint, </a:t>
            </a:r>
            <a:r>
              <a:rPr sz="2750" b="0" spc="45" dirty="0">
                <a:solidFill>
                  <a:srgbClr val="00AF50"/>
                </a:solidFill>
                <a:latin typeface="Calibri Light"/>
                <a:cs typeface="Calibri Light"/>
              </a:rPr>
              <a:t>and </a:t>
            </a:r>
            <a:r>
              <a:rPr sz="2750" b="0" spc="35" dirty="0">
                <a:solidFill>
                  <a:srgbClr val="00AF50"/>
                </a:solidFill>
                <a:latin typeface="Calibri Light"/>
                <a:cs typeface="Calibri Light"/>
              </a:rPr>
              <a:t>given </a:t>
            </a:r>
            <a:r>
              <a:rPr sz="2750" b="0" spc="30" dirty="0">
                <a:solidFill>
                  <a:srgbClr val="00AF50"/>
                </a:solidFill>
                <a:latin typeface="Calibri Light"/>
                <a:cs typeface="Calibri Light"/>
              </a:rPr>
              <a:t>that </a:t>
            </a:r>
            <a:r>
              <a:rPr sz="2750" b="0" spc="40" dirty="0">
                <a:solidFill>
                  <a:srgbClr val="00AF50"/>
                </a:solidFill>
                <a:latin typeface="Calibri Light"/>
                <a:cs typeface="Calibri Light"/>
              </a:rPr>
              <a:t>no </a:t>
            </a:r>
            <a:r>
              <a:rPr sz="2750" b="0" spc="15" dirty="0">
                <a:solidFill>
                  <a:srgbClr val="00AF50"/>
                </a:solidFill>
                <a:latin typeface="Calibri Light"/>
                <a:cs typeface="Calibri Light"/>
              </a:rPr>
              <a:t>significant </a:t>
            </a:r>
            <a:r>
              <a:rPr sz="2750" b="0" spc="20" dirty="0">
                <a:solidFill>
                  <a:srgbClr val="00AF50"/>
                </a:solidFill>
                <a:latin typeface="Calibri Light"/>
                <a:cs typeface="Calibri Light"/>
              </a:rPr>
              <a:t> findings </a:t>
            </a:r>
            <a:r>
              <a:rPr sz="2750" b="0" spc="35" dirty="0">
                <a:solidFill>
                  <a:srgbClr val="00AF50"/>
                </a:solidFill>
                <a:latin typeface="Calibri Light"/>
                <a:cs typeface="Calibri Light"/>
              </a:rPr>
              <a:t>on </a:t>
            </a:r>
            <a:r>
              <a:rPr sz="2750" b="0" spc="20" dirty="0">
                <a:solidFill>
                  <a:srgbClr val="00AF50"/>
                </a:solidFill>
                <a:latin typeface="Calibri Light"/>
                <a:cs typeface="Calibri Light"/>
              </a:rPr>
              <a:t>exam, </a:t>
            </a:r>
            <a:r>
              <a:rPr sz="2750" b="0" spc="50" dirty="0">
                <a:solidFill>
                  <a:srgbClr val="00AF50"/>
                </a:solidFill>
                <a:latin typeface="Calibri Light"/>
                <a:cs typeface="Calibri Light"/>
              </a:rPr>
              <a:t>the </a:t>
            </a:r>
            <a:r>
              <a:rPr sz="2750" b="0" spc="15" dirty="0">
                <a:solidFill>
                  <a:srgbClr val="00AF50"/>
                </a:solidFill>
                <a:latin typeface="Calibri Light"/>
                <a:cs typeface="Calibri Light"/>
              </a:rPr>
              <a:t>essential </a:t>
            </a:r>
            <a:r>
              <a:rPr sz="2750" b="0" dirty="0">
                <a:solidFill>
                  <a:srgbClr val="00AF50"/>
                </a:solidFill>
                <a:latin typeface="Calibri Light"/>
                <a:cs typeface="Calibri Light"/>
              </a:rPr>
              <a:t>investigation </a:t>
            </a:r>
            <a:r>
              <a:rPr sz="2750" b="0" spc="25" dirty="0">
                <a:solidFill>
                  <a:srgbClr val="00AF50"/>
                </a:solidFill>
                <a:latin typeface="Calibri Light"/>
                <a:cs typeface="Calibri Light"/>
              </a:rPr>
              <a:t>for </a:t>
            </a:r>
            <a:r>
              <a:rPr sz="2750" b="0" spc="50" dirty="0">
                <a:solidFill>
                  <a:srgbClr val="00AF50"/>
                </a:solidFill>
                <a:latin typeface="Calibri Light"/>
                <a:cs typeface="Calibri Light"/>
              </a:rPr>
              <a:t>the most </a:t>
            </a:r>
            <a:r>
              <a:rPr sz="2750" b="0" spc="25" dirty="0">
                <a:solidFill>
                  <a:srgbClr val="00AF50"/>
                </a:solidFill>
                <a:latin typeface="Calibri Light"/>
                <a:cs typeface="Calibri Light"/>
              </a:rPr>
              <a:t>probable </a:t>
            </a:r>
            <a:r>
              <a:rPr sz="2750" b="0" spc="30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750" b="0" spc="20" dirty="0">
                <a:solidFill>
                  <a:srgbClr val="00AF50"/>
                </a:solidFill>
                <a:latin typeface="Calibri Light"/>
                <a:cs typeface="Calibri Light"/>
              </a:rPr>
              <a:t>diagnosis</a:t>
            </a:r>
            <a:r>
              <a:rPr sz="2750" b="0" spc="-275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2750" b="0" spc="40" dirty="0">
                <a:solidFill>
                  <a:srgbClr val="00AF50"/>
                </a:solidFill>
                <a:latin typeface="Calibri Light"/>
                <a:cs typeface="Calibri Light"/>
              </a:rPr>
              <a:t>is:</a:t>
            </a:r>
            <a:endParaRPr sz="275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450">
              <a:latin typeface="Calibri Light"/>
              <a:cs typeface="Calibri Light"/>
            </a:endParaRPr>
          </a:p>
          <a:p>
            <a:pPr marL="354965" indent="-342900">
              <a:lnSpc>
                <a:spcPct val="100000"/>
              </a:lnSpc>
              <a:buAutoNum type="alphaLcPeriod"/>
              <a:tabLst>
                <a:tab pos="355600" algn="l"/>
              </a:tabLst>
            </a:pPr>
            <a:r>
              <a:rPr sz="2750" spc="-5" dirty="0">
                <a:latin typeface="Calibri"/>
                <a:cs typeface="Calibri"/>
              </a:rPr>
              <a:t>Karyotyping</a:t>
            </a:r>
            <a:endParaRPr sz="2750">
              <a:latin typeface="Calibri"/>
              <a:cs typeface="Calibri"/>
            </a:endParaRPr>
          </a:p>
          <a:p>
            <a:pPr marL="374015" indent="-361950">
              <a:lnSpc>
                <a:spcPct val="100000"/>
              </a:lnSpc>
              <a:spcBef>
                <a:spcPts val="755"/>
              </a:spcBef>
              <a:buAutoNum type="alphaLcPeriod"/>
              <a:tabLst>
                <a:tab pos="374650" algn="l"/>
              </a:tabLst>
            </a:pPr>
            <a:r>
              <a:rPr sz="2750" spc="-10" dirty="0">
                <a:latin typeface="Calibri"/>
                <a:cs typeface="Calibri"/>
              </a:rPr>
              <a:t>Ultrasound</a:t>
            </a:r>
            <a:r>
              <a:rPr sz="2750" spc="210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scan</a:t>
            </a:r>
            <a:endParaRPr sz="2750">
              <a:latin typeface="Calibri"/>
              <a:cs typeface="Calibri"/>
            </a:endParaRPr>
          </a:p>
          <a:p>
            <a:pPr marL="335915" indent="-323850">
              <a:lnSpc>
                <a:spcPct val="100000"/>
              </a:lnSpc>
              <a:spcBef>
                <a:spcPts val="755"/>
              </a:spcBef>
              <a:buAutoNum type="alphaLcPeriod"/>
              <a:tabLst>
                <a:tab pos="336550" algn="l"/>
              </a:tabLst>
            </a:pPr>
            <a:r>
              <a:rPr sz="2750" spc="-5" dirty="0">
                <a:solidFill>
                  <a:srgbClr val="FF0000"/>
                </a:solidFill>
                <a:latin typeface="Calibri"/>
                <a:cs typeface="Calibri"/>
              </a:rPr>
              <a:t>Diagnostic</a:t>
            </a:r>
            <a:r>
              <a:rPr sz="2750" spc="2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FF0000"/>
                </a:solidFill>
                <a:latin typeface="Calibri"/>
                <a:cs typeface="Calibri"/>
              </a:rPr>
              <a:t>laparoscopy</a:t>
            </a:r>
            <a:endParaRPr sz="2750">
              <a:latin typeface="Calibri"/>
              <a:cs typeface="Calibri"/>
            </a:endParaRPr>
          </a:p>
          <a:p>
            <a:pPr marL="374650" indent="-362585">
              <a:lnSpc>
                <a:spcPct val="100000"/>
              </a:lnSpc>
              <a:spcBef>
                <a:spcPts val="680"/>
              </a:spcBef>
              <a:buAutoNum type="alphaLcPeriod"/>
              <a:tabLst>
                <a:tab pos="375285" algn="l"/>
              </a:tabLst>
            </a:pPr>
            <a:r>
              <a:rPr sz="2750" spc="-5" dirty="0">
                <a:latin typeface="Calibri"/>
                <a:cs typeface="Calibri"/>
              </a:rPr>
              <a:t>Urogram</a:t>
            </a:r>
            <a:endParaRPr sz="275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55"/>
              </a:spcBef>
              <a:buAutoNum type="alphaLcPeriod"/>
              <a:tabLst>
                <a:tab pos="356235" algn="l"/>
              </a:tabLst>
            </a:pPr>
            <a:r>
              <a:rPr sz="2750" dirty="0">
                <a:latin typeface="Calibri"/>
                <a:cs typeface="Calibri"/>
              </a:rPr>
              <a:t>Hysteroscopy</a:t>
            </a:r>
            <a:endParaRPr sz="275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15082" y="3067060"/>
            <a:ext cx="5591175" cy="3571875"/>
          </a:xfrm>
          <a:prstGeom prst="rect">
            <a:avLst/>
          </a:prstGeom>
        </p:spPr>
      </p:pic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76097" y="955743"/>
            <a:ext cx="8655051" cy="4260141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12700" marR="5080" algn="ctr">
              <a:lnSpc>
                <a:spcPts val="6530"/>
              </a:lnSpc>
              <a:spcBef>
                <a:spcPts val="880"/>
              </a:spcBef>
            </a:pPr>
            <a:r>
              <a:rPr sz="6000" b="0" spc="-20" dirty="0">
                <a:latin typeface="Calibri Light"/>
                <a:cs typeface="Calibri Light"/>
              </a:rPr>
              <a:t>GYN </a:t>
            </a:r>
            <a:r>
              <a:rPr sz="6000" b="0" spc="5" dirty="0">
                <a:latin typeface="Calibri Light"/>
                <a:cs typeface="Calibri Light"/>
              </a:rPr>
              <a:t>&amp;</a:t>
            </a:r>
            <a:r>
              <a:rPr sz="6000" b="0" spc="-70" dirty="0">
                <a:latin typeface="Calibri Light"/>
                <a:cs typeface="Calibri Light"/>
              </a:rPr>
              <a:t> </a:t>
            </a:r>
            <a:r>
              <a:rPr sz="6000" b="0" spc="-10" dirty="0">
                <a:latin typeface="Calibri Light"/>
                <a:cs typeface="Calibri Light"/>
              </a:rPr>
              <a:t>OBS</a:t>
            </a:r>
            <a:r>
              <a:rPr sz="6000" b="0" spc="45" dirty="0">
                <a:latin typeface="Calibri Light"/>
                <a:cs typeface="Calibri Light"/>
              </a:rPr>
              <a:t> </a:t>
            </a:r>
            <a:r>
              <a:rPr sz="6000" b="0" spc="10" dirty="0">
                <a:latin typeface="Calibri Light"/>
                <a:cs typeface="Calibri Light"/>
              </a:rPr>
              <a:t>Mini-OSCE</a:t>
            </a:r>
            <a:r>
              <a:rPr sz="6000" b="0" spc="-170" dirty="0">
                <a:latin typeface="Calibri Light"/>
                <a:cs typeface="Calibri Light"/>
              </a:rPr>
              <a:t> </a:t>
            </a:r>
            <a:r>
              <a:rPr sz="6000" b="0" spc="-45" dirty="0">
                <a:latin typeface="Calibri Light"/>
                <a:cs typeface="Calibri Light"/>
              </a:rPr>
              <a:t>Exam </a:t>
            </a:r>
            <a:r>
              <a:rPr sz="6000" b="0" spc="-1340" dirty="0">
                <a:latin typeface="Calibri Light"/>
                <a:cs typeface="Calibri Light"/>
              </a:rPr>
              <a:t> </a:t>
            </a:r>
            <a:r>
              <a:rPr sz="6000" b="0" spc="15" dirty="0">
                <a:latin typeface="Calibri Light"/>
                <a:cs typeface="Calibri Light"/>
              </a:rPr>
              <a:t>2019/2020</a:t>
            </a:r>
            <a:endParaRPr sz="6000">
              <a:latin typeface="Calibri Light"/>
              <a:cs typeface="Calibri Light"/>
            </a:endParaRPr>
          </a:p>
          <a:p>
            <a:pPr algn="ctr">
              <a:lnSpc>
                <a:spcPts val="6355"/>
              </a:lnSpc>
              <a:tabLst>
                <a:tab pos="3155315" algn="l"/>
              </a:tabLst>
            </a:pPr>
            <a:r>
              <a:rPr sz="6000" b="0" spc="-10" dirty="0">
                <a:latin typeface="Calibri Light"/>
                <a:cs typeface="Calibri Light"/>
              </a:rPr>
              <a:t>group</a:t>
            </a:r>
            <a:r>
              <a:rPr sz="6000" b="0" spc="-125" dirty="0">
                <a:latin typeface="Calibri Light"/>
                <a:cs typeface="Calibri Light"/>
              </a:rPr>
              <a:t> </a:t>
            </a:r>
            <a:r>
              <a:rPr sz="6000" b="0" dirty="0">
                <a:latin typeface="Calibri Light"/>
                <a:cs typeface="Calibri Light"/>
              </a:rPr>
              <a:t>c	</a:t>
            </a:r>
            <a:r>
              <a:rPr sz="6000" b="0" spc="25" dirty="0">
                <a:latin typeface="Calibri Light"/>
                <a:cs typeface="Calibri Light"/>
              </a:rPr>
              <a:t>7/6/2020</a:t>
            </a:r>
            <a:endParaRPr sz="60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4700">
              <a:latin typeface="Calibri Light"/>
              <a:cs typeface="Calibri Light"/>
            </a:endParaRPr>
          </a:p>
          <a:p>
            <a:pPr marR="635" algn="ctr">
              <a:lnSpc>
                <a:spcPct val="100000"/>
              </a:lnSpc>
            </a:pPr>
            <a:r>
              <a:rPr sz="6000" b="0" spc="20" dirty="0">
                <a:latin typeface="Calibri Light"/>
                <a:cs typeface="Calibri Light"/>
              </a:rPr>
              <a:t>Done</a:t>
            </a:r>
            <a:r>
              <a:rPr sz="6000" b="0" spc="-145" dirty="0">
                <a:latin typeface="Calibri Light"/>
                <a:cs typeface="Calibri Light"/>
              </a:rPr>
              <a:t> </a:t>
            </a:r>
            <a:r>
              <a:rPr sz="6000" b="0" spc="-30" dirty="0">
                <a:latin typeface="Calibri Light"/>
                <a:cs typeface="Calibri Light"/>
              </a:rPr>
              <a:t>By</a:t>
            </a:r>
            <a:r>
              <a:rPr sz="6000" b="0" spc="30" dirty="0">
                <a:latin typeface="Calibri Light"/>
                <a:cs typeface="Calibri Light"/>
              </a:rPr>
              <a:t> </a:t>
            </a:r>
            <a:r>
              <a:rPr sz="6000" b="0" dirty="0">
                <a:latin typeface="Calibri Light"/>
                <a:cs typeface="Calibri Light"/>
              </a:rPr>
              <a:t>:</a:t>
            </a:r>
            <a:r>
              <a:rPr sz="6000" b="0" spc="-10" dirty="0">
                <a:latin typeface="Calibri Light"/>
                <a:cs typeface="Calibri Light"/>
              </a:rPr>
              <a:t> </a:t>
            </a:r>
            <a:r>
              <a:rPr sz="6000" b="0" spc="-35" dirty="0">
                <a:latin typeface="Calibri Light"/>
                <a:cs typeface="Calibri Light"/>
              </a:rPr>
              <a:t>Rayan</a:t>
            </a:r>
            <a:r>
              <a:rPr sz="6000" b="0" spc="-60" dirty="0">
                <a:latin typeface="Calibri Light"/>
                <a:cs typeface="Calibri Light"/>
              </a:rPr>
              <a:t> </a:t>
            </a:r>
            <a:r>
              <a:rPr sz="6000" b="0" spc="10" dirty="0">
                <a:latin typeface="Calibri Light"/>
                <a:cs typeface="Calibri Light"/>
              </a:rPr>
              <a:t>Nihad</a:t>
            </a:r>
            <a:endParaRPr sz="60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7189" y="5"/>
            <a:ext cx="3769995" cy="1628651"/>
          </a:xfrm>
          <a:prstGeom prst="rect">
            <a:avLst/>
          </a:prstGeom>
        </p:spPr>
        <p:txBody>
          <a:bodyPr vert="horz" wrap="square" lIns="0" tIns="190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0"/>
              </a:spcBef>
            </a:pPr>
            <a:r>
              <a:rPr sz="6000" b="0" spc="50" dirty="0">
                <a:latin typeface="Calibri Light"/>
                <a:cs typeface="Calibri Light"/>
              </a:rPr>
              <a:t>S</a:t>
            </a:r>
            <a:r>
              <a:rPr sz="6000" b="0" spc="-25" dirty="0">
                <a:latin typeface="Calibri Light"/>
                <a:cs typeface="Calibri Light"/>
              </a:rPr>
              <a:t>t</a:t>
            </a:r>
            <a:r>
              <a:rPr sz="6000" b="0" spc="-125" dirty="0">
                <a:latin typeface="Calibri Light"/>
                <a:cs typeface="Calibri Light"/>
              </a:rPr>
              <a:t>a</a:t>
            </a:r>
            <a:r>
              <a:rPr sz="6000" b="0" spc="-25" dirty="0">
                <a:latin typeface="Calibri Light"/>
                <a:cs typeface="Calibri Light"/>
              </a:rPr>
              <a:t>t</a:t>
            </a:r>
            <a:r>
              <a:rPr sz="6000" b="0" spc="15" dirty="0">
                <a:latin typeface="Calibri Light"/>
                <a:cs typeface="Calibri Light"/>
              </a:rPr>
              <a:t>i</a:t>
            </a:r>
            <a:r>
              <a:rPr sz="6000" b="0" spc="-55" dirty="0">
                <a:latin typeface="Calibri Light"/>
                <a:cs typeface="Calibri Light"/>
              </a:rPr>
              <a:t>o</a:t>
            </a:r>
            <a:r>
              <a:rPr sz="6000" b="0" spc="5" dirty="0">
                <a:latin typeface="Calibri Light"/>
                <a:cs typeface="Calibri Light"/>
              </a:rPr>
              <a:t>n</a:t>
            </a:r>
            <a:r>
              <a:rPr sz="6000" b="0" spc="-345" dirty="0">
                <a:latin typeface="Calibri Light"/>
                <a:cs typeface="Calibri Light"/>
              </a:rPr>
              <a:t> </a:t>
            </a:r>
            <a:r>
              <a:rPr sz="6000" b="0" spc="5" dirty="0">
                <a:latin typeface="Calibri Light"/>
                <a:cs typeface="Calibri Light"/>
              </a:rPr>
              <a:t>1</a:t>
            </a:r>
            <a:endParaRPr sz="60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750" spc="20" dirty="0">
                <a:latin typeface="Calibri"/>
                <a:cs typeface="Calibri"/>
              </a:rPr>
              <a:t>29</a:t>
            </a:r>
            <a:r>
              <a:rPr sz="2750" spc="-20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year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old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female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para</a:t>
            </a:r>
            <a:r>
              <a:rPr sz="2750" spc="135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4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7187" y="1685045"/>
            <a:ext cx="5021580" cy="299440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36550" marR="5080" indent="-324485">
              <a:lnSpc>
                <a:spcPct val="100000"/>
              </a:lnSpc>
              <a:spcBef>
                <a:spcPts val="130"/>
              </a:spcBef>
              <a:buFont typeface="Calibri"/>
              <a:buAutoNum type="arabicPlain"/>
              <a:tabLst>
                <a:tab pos="384810" algn="l"/>
              </a:tabLst>
            </a:pPr>
            <a:r>
              <a:rPr dirty="0"/>
              <a:t>	</a:t>
            </a:r>
            <a:r>
              <a:rPr sz="2750" b="1" spc="15" dirty="0">
                <a:latin typeface="Calibri"/>
                <a:cs typeface="Calibri"/>
              </a:rPr>
              <a:t>What</a:t>
            </a:r>
            <a:r>
              <a:rPr sz="2750" b="1" spc="-15" dirty="0">
                <a:latin typeface="Calibri"/>
                <a:cs typeface="Calibri"/>
              </a:rPr>
              <a:t> </a:t>
            </a:r>
            <a:r>
              <a:rPr sz="2750" b="1" spc="5" dirty="0">
                <a:latin typeface="Calibri"/>
                <a:cs typeface="Calibri"/>
              </a:rPr>
              <a:t>is</a:t>
            </a:r>
            <a:r>
              <a:rPr sz="2750" b="1" spc="60" dirty="0">
                <a:latin typeface="Calibri"/>
                <a:cs typeface="Calibri"/>
              </a:rPr>
              <a:t> </a:t>
            </a:r>
            <a:r>
              <a:rPr sz="2750" b="1" spc="5" dirty="0">
                <a:latin typeface="Calibri"/>
                <a:cs typeface="Calibri"/>
              </a:rPr>
              <a:t>relevant</a:t>
            </a:r>
            <a:r>
              <a:rPr sz="2750" b="1" spc="-10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point</a:t>
            </a:r>
            <a:r>
              <a:rPr sz="2750" b="1" spc="65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about </a:t>
            </a:r>
            <a:r>
              <a:rPr sz="2750" b="1" spc="15" dirty="0">
                <a:latin typeface="Calibri"/>
                <a:cs typeface="Calibri"/>
              </a:rPr>
              <a:t> menstrual</a:t>
            </a:r>
            <a:r>
              <a:rPr sz="2750" b="1" spc="20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cycle</a:t>
            </a:r>
            <a:r>
              <a:rPr sz="2750" b="1" spc="55" dirty="0">
                <a:latin typeface="Calibri"/>
                <a:cs typeface="Calibri"/>
              </a:rPr>
              <a:t> </a:t>
            </a:r>
            <a:r>
              <a:rPr sz="2750" b="1" spc="25" dirty="0">
                <a:latin typeface="Calibri"/>
                <a:cs typeface="Calibri"/>
              </a:rPr>
              <a:t>you</a:t>
            </a:r>
            <a:r>
              <a:rPr sz="2750" b="1" spc="-25" dirty="0">
                <a:latin typeface="Calibri"/>
                <a:cs typeface="Calibri"/>
              </a:rPr>
              <a:t> </a:t>
            </a:r>
            <a:r>
              <a:rPr sz="2750" b="1" spc="20" dirty="0">
                <a:latin typeface="Calibri"/>
                <a:cs typeface="Calibri"/>
              </a:rPr>
              <a:t>would</a:t>
            </a:r>
            <a:r>
              <a:rPr sz="2750" b="1" spc="-30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ask?</a:t>
            </a:r>
            <a:endParaRPr sz="2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Calibri"/>
              <a:buAutoNum type="arabicPlain"/>
            </a:pPr>
            <a:endParaRPr sz="2800">
              <a:latin typeface="Calibri"/>
              <a:cs typeface="Calibri"/>
            </a:endParaRPr>
          </a:p>
          <a:p>
            <a:pPr marL="384175" indent="-372110">
              <a:lnSpc>
                <a:spcPct val="100000"/>
              </a:lnSpc>
              <a:buAutoNum type="arabicPlain"/>
              <a:tabLst>
                <a:tab pos="384810" algn="l"/>
              </a:tabLst>
            </a:pPr>
            <a:r>
              <a:rPr sz="2750" b="1" spc="15" dirty="0">
                <a:latin typeface="Calibri"/>
                <a:cs typeface="Calibri"/>
              </a:rPr>
              <a:t>What</a:t>
            </a:r>
            <a:r>
              <a:rPr sz="2750" b="1" spc="-20" dirty="0">
                <a:latin typeface="Calibri"/>
                <a:cs typeface="Calibri"/>
              </a:rPr>
              <a:t> </a:t>
            </a:r>
            <a:r>
              <a:rPr sz="2750" b="1" spc="5" dirty="0">
                <a:latin typeface="Calibri"/>
                <a:cs typeface="Calibri"/>
              </a:rPr>
              <a:t>is</a:t>
            </a:r>
            <a:r>
              <a:rPr sz="2750" b="1" spc="55" dirty="0">
                <a:latin typeface="Calibri"/>
                <a:cs typeface="Calibri"/>
              </a:rPr>
              <a:t> </a:t>
            </a:r>
            <a:r>
              <a:rPr sz="2750" b="1" spc="20" dirty="0">
                <a:latin typeface="Calibri"/>
                <a:cs typeface="Calibri"/>
              </a:rPr>
              <a:t>your</a:t>
            </a:r>
            <a:r>
              <a:rPr sz="2750" b="1" spc="-40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diagnosis?</a:t>
            </a:r>
            <a:endParaRPr sz="2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Calibri"/>
              <a:buAutoNum type="arabicPlain"/>
            </a:pPr>
            <a:endParaRPr sz="2800">
              <a:latin typeface="Calibri"/>
              <a:cs typeface="Calibri"/>
            </a:endParaRPr>
          </a:p>
          <a:p>
            <a:pPr marL="384810" marR="29845" indent="-384810">
              <a:lnSpc>
                <a:spcPct val="100000"/>
              </a:lnSpc>
              <a:spcBef>
                <a:spcPts val="5"/>
              </a:spcBef>
              <a:buAutoNum type="arabicPlain"/>
              <a:tabLst>
                <a:tab pos="384810" algn="l"/>
              </a:tabLst>
            </a:pPr>
            <a:r>
              <a:rPr sz="2750" b="1" spc="15" dirty="0">
                <a:latin typeface="Calibri"/>
                <a:cs typeface="Calibri"/>
              </a:rPr>
              <a:t>What</a:t>
            </a:r>
            <a:r>
              <a:rPr sz="2750" b="1" spc="-15" dirty="0">
                <a:latin typeface="Calibri"/>
                <a:cs typeface="Calibri"/>
              </a:rPr>
              <a:t> </a:t>
            </a:r>
            <a:r>
              <a:rPr sz="2750" b="1" spc="5" dirty="0">
                <a:latin typeface="Calibri"/>
                <a:cs typeface="Calibri"/>
              </a:rPr>
              <a:t>is</a:t>
            </a:r>
            <a:r>
              <a:rPr sz="2750" b="1" spc="60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protective</a:t>
            </a:r>
            <a:r>
              <a:rPr sz="2750" b="1" dirty="0">
                <a:latin typeface="Calibri"/>
                <a:cs typeface="Calibri"/>
              </a:rPr>
              <a:t> </a:t>
            </a:r>
            <a:r>
              <a:rPr sz="2750" b="1" spc="-10" dirty="0">
                <a:latin typeface="Calibri"/>
                <a:cs typeface="Calibri"/>
              </a:rPr>
              <a:t>factor</a:t>
            </a:r>
            <a:r>
              <a:rPr sz="2750" b="1" spc="125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in</a:t>
            </a:r>
            <a:r>
              <a:rPr sz="2750" b="1" spc="-20" dirty="0">
                <a:latin typeface="Calibri"/>
                <a:cs typeface="Calibri"/>
              </a:rPr>
              <a:t> </a:t>
            </a:r>
            <a:r>
              <a:rPr sz="2750" b="1" spc="20" dirty="0">
                <a:latin typeface="Calibri"/>
                <a:cs typeface="Calibri"/>
              </a:rPr>
              <a:t>her </a:t>
            </a:r>
            <a:r>
              <a:rPr sz="2750" b="1" spc="-610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history?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7194" y="5099688"/>
            <a:ext cx="5904865" cy="86972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412750" marR="5080" indent="-400685">
              <a:lnSpc>
                <a:spcPct val="102400"/>
              </a:lnSpc>
              <a:spcBef>
                <a:spcPts val="50"/>
              </a:spcBef>
            </a:pPr>
            <a:r>
              <a:rPr sz="2750" b="1" spc="15" dirty="0">
                <a:latin typeface="Calibri"/>
                <a:cs typeface="Calibri"/>
              </a:rPr>
              <a:t>4-</a:t>
            </a:r>
            <a:r>
              <a:rPr sz="2750" b="1" spc="25" dirty="0">
                <a:latin typeface="Calibri"/>
                <a:cs typeface="Calibri"/>
              </a:rPr>
              <a:t> </a:t>
            </a:r>
            <a:r>
              <a:rPr sz="2750" b="1" spc="-70" dirty="0">
                <a:latin typeface="Calibri"/>
                <a:cs typeface="Calibri"/>
              </a:rPr>
              <a:t>You</a:t>
            </a:r>
            <a:r>
              <a:rPr sz="2750" b="1" spc="65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will</a:t>
            </a:r>
            <a:r>
              <a:rPr sz="2750" b="1" spc="50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be</a:t>
            </a:r>
            <a:r>
              <a:rPr sz="2750" b="1" spc="5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worried</a:t>
            </a:r>
            <a:r>
              <a:rPr sz="2750" b="1" spc="65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about</a:t>
            </a:r>
            <a:r>
              <a:rPr sz="2750" b="1" spc="65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what</a:t>
            </a:r>
            <a:r>
              <a:rPr sz="2750" b="1" spc="-5" dirty="0">
                <a:latin typeface="Calibri"/>
                <a:cs typeface="Calibri"/>
              </a:rPr>
              <a:t> </a:t>
            </a:r>
            <a:r>
              <a:rPr sz="2750" b="1" spc="5" dirty="0">
                <a:latin typeface="Calibri"/>
                <a:cs typeface="Calibri"/>
              </a:rPr>
              <a:t>if</a:t>
            </a:r>
            <a:r>
              <a:rPr sz="2750" b="1" spc="65" dirty="0">
                <a:latin typeface="Calibri"/>
                <a:cs typeface="Calibri"/>
              </a:rPr>
              <a:t> </a:t>
            </a:r>
            <a:r>
              <a:rPr sz="2750" b="1" spc="20" dirty="0">
                <a:latin typeface="Calibri"/>
                <a:cs typeface="Calibri"/>
              </a:rPr>
              <a:t>she </a:t>
            </a:r>
            <a:r>
              <a:rPr sz="2750" b="1" spc="-605" dirty="0">
                <a:latin typeface="Calibri"/>
                <a:cs typeface="Calibri"/>
              </a:rPr>
              <a:t> </a:t>
            </a:r>
            <a:r>
              <a:rPr sz="2750" b="1" spc="5" dirty="0">
                <a:latin typeface="Calibri"/>
                <a:cs typeface="Calibri"/>
              </a:rPr>
              <a:t>has</a:t>
            </a:r>
            <a:r>
              <a:rPr sz="2750" b="1" spc="65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the</a:t>
            </a:r>
            <a:r>
              <a:rPr sz="2750" b="1" spc="75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same</a:t>
            </a:r>
            <a:r>
              <a:rPr sz="2750" b="1" spc="70" dirty="0">
                <a:latin typeface="Calibri"/>
                <a:cs typeface="Calibri"/>
              </a:rPr>
              <a:t> </a:t>
            </a:r>
            <a:r>
              <a:rPr sz="2750" b="1" spc="-10" dirty="0">
                <a:latin typeface="Calibri"/>
                <a:cs typeface="Calibri"/>
              </a:rPr>
              <a:t>way</a:t>
            </a:r>
            <a:r>
              <a:rPr sz="2750" b="1" spc="15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of</a:t>
            </a:r>
            <a:r>
              <a:rPr sz="2750" b="1" spc="5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treatment?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7194" y="6387787"/>
            <a:ext cx="6485255" cy="43922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b="1" spc="25" dirty="0">
                <a:latin typeface="Arial"/>
                <a:cs typeface="Arial"/>
              </a:rPr>
              <a:t>5</a:t>
            </a:r>
            <a:r>
              <a:rPr sz="2750" b="1" spc="25" dirty="0">
                <a:latin typeface="Calibri"/>
                <a:cs typeface="Calibri"/>
              </a:rPr>
              <a:t>-</a:t>
            </a:r>
            <a:r>
              <a:rPr sz="2750" b="1" spc="170" dirty="0">
                <a:latin typeface="Calibri"/>
                <a:cs typeface="Calibri"/>
              </a:rPr>
              <a:t> </a:t>
            </a:r>
            <a:r>
              <a:rPr sz="2750" b="1" spc="20" dirty="0">
                <a:latin typeface="Calibri"/>
                <a:cs typeface="Calibri"/>
              </a:rPr>
              <a:t>What</a:t>
            </a:r>
            <a:r>
              <a:rPr sz="2750" b="1" spc="135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is</a:t>
            </a:r>
            <a:r>
              <a:rPr sz="2750" b="1" spc="140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the</a:t>
            </a:r>
            <a:r>
              <a:rPr sz="2750" b="1" spc="155" dirty="0">
                <a:latin typeface="Calibri"/>
                <a:cs typeface="Calibri"/>
              </a:rPr>
              <a:t> </a:t>
            </a:r>
            <a:r>
              <a:rPr sz="2750" b="1" spc="20" dirty="0">
                <a:latin typeface="Calibri"/>
                <a:cs typeface="Calibri"/>
              </a:rPr>
              <a:t>best</a:t>
            </a:r>
            <a:r>
              <a:rPr sz="2750" b="1" spc="145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method</a:t>
            </a:r>
            <a:r>
              <a:rPr sz="2750" b="1" spc="160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to</a:t>
            </a:r>
            <a:r>
              <a:rPr sz="2750" b="1" spc="130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diagnose</a:t>
            </a:r>
            <a:r>
              <a:rPr sz="2750" b="1" spc="90" dirty="0">
                <a:latin typeface="Calibri"/>
                <a:cs typeface="Calibri"/>
              </a:rPr>
              <a:t> </a:t>
            </a:r>
            <a:r>
              <a:rPr sz="2750" b="1" spc="-15" dirty="0">
                <a:latin typeface="Calibri"/>
                <a:cs typeface="Calibri"/>
              </a:rPr>
              <a:t>it</a:t>
            </a:r>
            <a:r>
              <a:rPr sz="2750" b="1" spc="-15" dirty="0">
                <a:latin typeface="Arial"/>
                <a:cs typeface="Arial"/>
              </a:rPr>
              <a:t>?</a:t>
            </a:r>
            <a:endParaRPr sz="275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077076" y="485775"/>
            <a:ext cx="4581525" cy="4248150"/>
            <a:chOff x="7077075" y="485775"/>
            <a:chExt cx="4581525" cy="424815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77075" y="485775"/>
              <a:ext cx="4581525" cy="424815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853551" y="2481326"/>
              <a:ext cx="1143000" cy="1562100"/>
            </a:xfrm>
            <a:custGeom>
              <a:avLst/>
              <a:gdLst/>
              <a:ahLst/>
              <a:cxnLst/>
              <a:rect l="l" t="t" r="r" b="b"/>
              <a:pathLst>
                <a:path w="1143000" h="1562100">
                  <a:moveTo>
                    <a:pt x="0" y="781050"/>
                  </a:moveTo>
                  <a:lnTo>
                    <a:pt x="1434" y="725263"/>
                  </a:lnTo>
                  <a:lnTo>
                    <a:pt x="5673" y="670537"/>
                  </a:lnTo>
                  <a:lnTo>
                    <a:pt x="12620" y="617002"/>
                  </a:lnTo>
                  <a:lnTo>
                    <a:pt x="22178" y="564791"/>
                  </a:lnTo>
                  <a:lnTo>
                    <a:pt x="34251" y="514037"/>
                  </a:lnTo>
                  <a:lnTo>
                    <a:pt x="48742" y="464870"/>
                  </a:lnTo>
                  <a:lnTo>
                    <a:pt x="65555" y="417423"/>
                  </a:lnTo>
                  <a:lnTo>
                    <a:pt x="84593" y="371829"/>
                  </a:lnTo>
                  <a:lnTo>
                    <a:pt x="105759" y="328219"/>
                  </a:lnTo>
                  <a:lnTo>
                    <a:pt x="128958" y="286726"/>
                  </a:lnTo>
                  <a:lnTo>
                    <a:pt x="154091" y="247480"/>
                  </a:lnTo>
                  <a:lnTo>
                    <a:pt x="181064" y="210616"/>
                  </a:lnTo>
                  <a:lnTo>
                    <a:pt x="209778" y="176264"/>
                  </a:lnTo>
                  <a:lnTo>
                    <a:pt x="240139" y="144557"/>
                  </a:lnTo>
                  <a:lnTo>
                    <a:pt x="272048" y="115627"/>
                  </a:lnTo>
                  <a:lnTo>
                    <a:pt x="305410" y="89605"/>
                  </a:lnTo>
                  <a:lnTo>
                    <a:pt x="340127" y="66625"/>
                  </a:lnTo>
                  <a:lnTo>
                    <a:pt x="376104" y="46817"/>
                  </a:lnTo>
                  <a:lnTo>
                    <a:pt x="413244" y="30315"/>
                  </a:lnTo>
                  <a:lnTo>
                    <a:pt x="451450" y="17250"/>
                  </a:lnTo>
                  <a:lnTo>
                    <a:pt x="490626" y="7755"/>
                  </a:lnTo>
                  <a:lnTo>
                    <a:pt x="530674" y="1960"/>
                  </a:lnTo>
                  <a:lnTo>
                    <a:pt x="571500" y="0"/>
                  </a:lnTo>
                  <a:lnTo>
                    <a:pt x="612309" y="1960"/>
                  </a:lnTo>
                  <a:lnTo>
                    <a:pt x="652346" y="7755"/>
                  </a:lnTo>
                  <a:lnTo>
                    <a:pt x="691511" y="17250"/>
                  </a:lnTo>
                  <a:lnTo>
                    <a:pt x="729710" y="30315"/>
                  </a:lnTo>
                  <a:lnTo>
                    <a:pt x="766844" y="46817"/>
                  </a:lnTo>
                  <a:lnTo>
                    <a:pt x="802817" y="66625"/>
                  </a:lnTo>
                  <a:lnTo>
                    <a:pt x="837533" y="89605"/>
                  </a:lnTo>
                  <a:lnTo>
                    <a:pt x="870895" y="115627"/>
                  </a:lnTo>
                  <a:lnTo>
                    <a:pt x="902805" y="144557"/>
                  </a:lnTo>
                  <a:lnTo>
                    <a:pt x="933168" y="176264"/>
                  </a:lnTo>
                  <a:lnTo>
                    <a:pt x="961886" y="210616"/>
                  </a:lnTo>
                  <a:lnTo>
                    <a:pt x="988862" y="247480"/>
                  </a:lnTo>
                  <a:lnTo>
                    <a:pt x="1014001" y="286726"/>
                  </a:lnTo>
                  <a:lnTo>
                    <a:pt x="1037204" y="328219"/>
                  </a:lnTo>
                  <a:lnTo>
                    <a:pt x="1058376" y="371829"/>
                  </a:lnTo>
                  <a:lnTo>
                    <a:pt x="1077419" y="417423"/>
                  </a:lnTo>
                  <a:lnTo>
                    <a:pt x="1094238" y="464870"/>
                  </a:lnTo>
                  <a:lnTo>
                    <a:pt x="1108734" y="514037"/>
                  </a:lnTo>
                  <a:lnTo>
                    <a:pt x="1120812" y="564791"/>
                  </a:lnTo>
                  <a:lnTo>
                    <a:pt x="1130374" y="617002"/>
                  </a:lnTo>
                  <a:lnTo>
                    <a:pt x="1137323" y="670537"/>
                  </a:lnTo>
                  <a:lnTo>
                    <a:pt x="1141564" y="725263"/>
                  </a:lnTo>
                  <a:lnTo>
                    <a:pt x="1143000" y="781050"/>
                  </a:lnTo>
                  <a:lnTo>
                    <a:pt x="1141564" y="836821"/>
                  </a:lnTo>
                  <a:lnTo>
                    <a:pt x="1137323" y="891535"/>
                  </a:lnTo>
                  <a:lnTo>
                    <a:pt x="1130374" y="945059"/>
                  </a:lnTo>
                  <a:lnTo>
                    <a:pt x="1120812" y="997262"/>
                  </a:lnTo>
                  <a:lnTo>
                    <a:pt x="1108734" y="1048012"/>
                  </a:lnTo>
                  <a:lnTo>
                    <a:pt x="1094238" y="1097175"/>
                  </a:lnTo>
                  <a:lnTo>
                    <a:pt x="1077419" y="1144619"/>
                  </a:lnTo>
                  <a:lnTo>
                    <a:pt x="1058376" y="1190214"/>
                  </a:lnTo>
                  <a:lnTo>
                    <a:pt x="1037204" y="1233825"/>
                  </a:lnTo>
                  <a:lnTo>
                    <a:pt x="1014001" y="1275321"/>
                  </a:lnTo>
                  <a:lnTo>
                    <a:pt x="988862" y="1314569"/>
                  </a:lnTo>
                  <a:lnTo>
                    <a:pt x="961886" y="1351438"/>
                  </a:lnTo>
                  <a:lnTo>
                    <a:pt x="933168" y="1385794"/>
                  </a:lnTo>
                  <a:lnTo>
                    <a:pt x="902805" y="1417507"/>
                  </a:lnTo>
                  <a:lnTo>
                    <a:pt x="870895" y="1446442"/>
                  </a:lnTo>
                  <a:lnTo>
                    <a:pt x="837533" y="1472469"/>
                  </a:lnTo>
                  <a:lnTo>
                    <a:pt x="802817" y="1495455"/>
                  </a:lnTo>
                  <a:lnTo>
                    <a:pt x="766844" y="1515268"/>
                  </a:lnTo>
                  <a:lnTo>
                    <a:pt x="729710" y="1531774"/>
                  </a:lnTo>
                  <a:lnTo>
                    <a:pt x="691511" y="1544843"/>
                  </a:lnTo>
                  <a:lnTo>
                    <a:pt x="652346" y="1554342"/>
                  </a:lnTo>
                  <a:lnTo>
                    <a:pt x="612309" y="1560138"/>
                  </a:lnTo>
                  <a:lnTo>
                    <a:pt x="571500" y="1562100"/>
                  </a:lnTo>
                  <a:lnTo>
                    <a:pt x="530674" y="1560138"/>
                  </a:lnTo>
                  <a:lnTo>
                    <a:pt x="490626" y="1554342"/>
                  </a:lnTo>
                  <a:lnTo>
                    <a:pt x="451450" y="1544843"/>
                  </a:lnTo>
                  <a:lnTo>
                    <a:pt x="413244" y="1531774"/>
                  </a:lnTo>
                  <a:lnTo>
                    <a:pt x="376104" y="1515268"/>
                  </a:lnTo>
                  <a:lnTo>
                    <a:pt x="340127" y="1495455"/>
                  </a:lnTo>
                  <a:lnTo>
                    <a:pt x="305410" y="1472469"/>
                  </a:lnTo>
                  <a:lnTo>
                    <a:pt x="272048" y="1446442"/>
                  </a:lnTo>
                  <a:lnTo>
                    <a:pt x="240139" y="1417507"/>
                  </a:lnTo>
                  <a:lnTo>
                    <a:pt x="209778" y="1385794"/>
                  </a:lnTo>
                  <a:lnTo>
                    <a:pt x="181064" y="1351438"/>
                  </a:lnTo>
                  <a:lnTo>
                    <a:pt x="154091" y="1314569"/>
                  </a:lnTo>
                  <a:lnTo>
                    <a:pt x="128958" y="1275321"/>
                  </a:lnTo>
                  <a:lnTo>
                    <a:pt x="105759" y="1233825"/>
                  </a:lnTo>
                  <a:lnTo>
                    <a:pt x="84593" y="1190214"/>
                  </a:lnTo>
                  <a:lnTo>
                    <a:pt x="65555" y="1144619"/>
                  </a:lnTo>
                  <a:lnTo>
                    <a:pt x="48742" y="1097175"/>
                  </a:lnTo>
                  <a:lnTo>
                    <a:pt x="34251" y="1048012"/>
                  </a:lnTo>
                  <a:lnTo>
                    <a:pt x="22178" y="997262"/>
                  </a:lnTo>
                  <a:lnTo>
                    <a:pt x="12620" y="945059"/>
                  </a:lnTo>
                  <a:lnTo>
                    <a:pt x="5673" y="891535"/>
                  </a:lnTo>
                  <a:lnTo>
                    <a:pt x="1434" y="836821"/>
                  </a:lnTo>
                  <a:lnTo>
                    <a:pt x="0" y="781050"/>
                  </a:lnTo>
                  <a:close/>
                </a:path>
              </a:pathLst>
            </a:custGeom>
            <a:ln w="952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031095" y="3253739"/>
              <a:ext cx="990600" cy="432434"/>
            </a:xfrm>
            <a:custGeom>
              <a:avLst/>
              <a:gdLst/>
              <a:ahLst/>
              <a:cxnLst/>
              <a:rect l="l" t="t" r="r" b="b"/>
              <a:pathLst>
                <a:path w="990600" h="432435">
                  <a:moveTo>
                    <a:pt x="222503" y="0"/>
                  </a:moveTo>
                  <a:lnTo>
                    <a:pt x="0" y="149987"/>
                  </a:lnTo>
                  <a:lnTo>
                    <a:pt x="149986" y="372364"/>
                  </a:lnTo>
                  <a:lnTo>
                    <a:pt x="168148" y="279273"/>
                  </a:lnTo>
                  <a:lnTo>
                    <a:pt x="954277" y="432435"/>
                  </a:lnTo>
                  <a:lnTo>
                    <a:pt x="990473" y="246252"/>
                  </a:lnTo>
                  <a:lnTo>
                    <a:pt x="204343" y="93090"/>
                  </a:lnTo>
                  <a:lnTo>
                    <a:pt x="22250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031095" y="3253739"/>
              <a:ext cx="990600" cy="432434"/>
            </a:xfrm>
            <a:custGeom>
              <a:avLst/>
              <a:gdLst/>
              <a:ahLst/>
              <a:cxnLst/>
              <a:rect l="l" t="t" r="r" b="b"/>
              <a:pathLst>
                <a:path w="990600" h="432435">
                  <a:moveTo>
                    <a:pt x="954277" y="432435"/>
                  </a:moveTo>
                  <a:lnTo>
                    <a:pt x="168148" y="279273"/>
                  </a:lnTo>
                  <a:lnTo>
                    <a:pt x="149986" y="372364"/>
                  </a:lnTo>
                  <a:lnTo>
                    <a:pt x="0" y="149987"/>
                  </a:lnTo>
                  <a:lnTo>
                    <a:pt x="222503" y="0"/>
                  </a:lnTo>
                  <a:lnTo>
                    <a:pt x="204343" y="93090"/>
                  </a:lnTo>
                  <a:lnTo>
                    <a:pt x="990473" y="246252"/>
                  </a:lnTo>
                  <a:lnTo>
                    <a:pt x="954277" y="43243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8186804" y="4862581"/>
            <a:ext cx="2371725" cy="393698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24130" rIns="0" bIns="0" rtlCol="0">
            <a:spAutoFit/>
          </a:bodyPr>
          <a:lstStyle/>
          <a:p>
            <a:pPr marL="283845">
              <a:lnSpc>
                <a:spcPct val="100000"/>
              </a:lnSpc>
              <a:spcBef>
                <a:spcPts val="190"/>
              </a:spcBef>
            </a:pPr>
            <a:r>
              <a:rPr sz="2400" b="1" dirty="0">
                <a:latin typeface="Arial"/>
                <a:cs typeface="Arial"/>
              </a:rPr>
              <a:t>ة</a:t>
            </a:r>
            <a:r>
              <a:rPr sz="2400" b="1" spc="5" dirty="0">
                <a:latin typeface="Arial"/>
                <a:cs typeface="Arial"/>
              </a:rPr>
              <a:t>ر</a:t>
            </a:r>
            <a:r>
              <a:rPr sz="2400" b="1" spc="-35" dirty="0">
                <a:latin typeface="Arial"/>
                <a:cs typeface="Arial"/>
              </a:rPr>
              <a:t>و</a:t>
            </a:r>
            <a:r>
              <a:rPr sz="2400" b="1" spc="-685" dirty="0">
                <a:latin typeface="Arial"/>
                <a:cs typeface="Arial"/>
              </a:rPr>
              <a:t>ص</a:t>
            </a:r>
            <a:r>
              <a:rPr sz="2400" b="1" spc="-484" dirty="0">
                <a:latin typeface="Arial"/>
                <a:cs typeface="Arial"/>
              </a:rPr>
              <a:t>ل</a:t>
            </a:r>
            <a:r>
              <a:rPr sz="2400" b="1" dirty="0">
                <a:latin typeface="Arial"/>
                <a:cs typeface="Arial"/>
              </a:rPr>
              <a:t>ا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10" dirty="0">
                <a:latin typeface="Arial"/>
                <a:cs typeface="Arial"/>
              </a:rPr>
              <a:t>س</a:t>
            </a:r>
            <a:r>
              <a:rPr sz="2400" b="1" spc="-1070" dirty="0">
                <a:latin typeface="Arial"/>
                <a:cs typeface="Arial"/>
              </a:rPr>
              <a:t>ف</a:t>
            </a:r>
            <a:r>
              <a:rPr sz="2400" b="1" spc="-650" dirty="0">
                <a:latin typeface="Arial"/>
                <a:cs typeface="Arial"/>
              </a:rPr>
              <a:t>ن</a:t>
            </a:r>
            <a:r>
              <a:rPr sz="2400" b="1" spc="20" dirty="0">
                <a:latin typeface="Arial"/>
                <a:cs typeface="Arial"/>
              </a:rPr>
              <a:t> </a:t>
            </a:r>
            <a:r>
              <a:rPr sz="2400" b="1" spc="15" dirty="0">
                <a:latin typeface="Arial"/>
                <a:cs typeface="Arial"/>
              </a:rPr>
              <a:t>ش</a:t>
            </a:r>
            <a:r>
              <a:rPr sz="2400" b="1" spc="130" dirty="0">
                <a:latin typeface="Arial"/>
                <a:cs typeface="Arial"/>
              </a:rPr>
              <a:t>م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982" y="112082"/>
            <a:ext cx="6983095" cy="1219564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 marR="5080">
              <a:lnSpc>
                <a:spcPts val="3080"/>
              </a:lnSpc>
              <a:spcBef>
                <a:spcPts val="409"/>
              </a:spcBef>
            </a:pPr>
            <a:r>
              <a:rPr sz="2750" b="0" spc="25" dirty="0">
                <a:latin typeface="Calibri Light"/>
                <a:cs typeface="Calibri Light"/>
              </a:rPr>
              <a:t>Q1</a:t>
            </a:r>
            <a:r>
              <a:rPr sz="2750" b="0" spc="-15" dirty="0">
                <a:latin typeface="Calibri Light"/>
                <a:cs typeface="Calibri Light"/>
              </a:rPr>
              <a:t> </a:t>
            </a:r>
            <a:r>
              <a:rPr sz="2750" b="0" spc="5" dirty="0">
                <a:latin typeface="Calibri Light"/>
                <a:cs typeface="Calibri Light"/>
              </a:rPr>
              <a:t>:</a:t>
            </a:r>
            <a:r>
              <a:rPr sz="2750" b="0" spc="65" dirty="0">
                <a:latin typeface="Calibri Light"/>
                <a:cs typeface="Calibri Light"/>
              </a:rPr>
              <a:t> </a:t>
            </a:r>
            <a:r>
              <a:rPr sz="2750" b="0" spc="15" dirty="0">
                <a:latin typeface="Calibri Light"/>
                <a:cs typeface="Calibri Light"/>
              </a:rPr>
              <a:t>A</a:t>
            </a:r>
            <a:r>
              <a:rPr sz="2750" b="0" spc="-15" dirty="0">
                <a:latin typeface="Calibri Light"/>
                <a:cs typeface="Calibri Light"/>
              </a:rPr>
              <a:t> </a:t>
            </a:r>
            <a:r>
              <a:rPr sz="2750" b="0" spc="15" dirty="0">
                <a:latin typeface="Calibri Light"/>
                <a:cs typeface="Calibri Light"/>
              </a:rPr>
              <a:t>33</a:t>
            </a:r>
            <a:r>
              <a:rPr sz="2750" b="0" spc="60" dirty="0">
                <a:latin typeface="Calibri Light"/>
                <a:cs typeface="Calibri Light"/>
              </a:rPr>
              <a:t> </a:t>
            </a:r>
            <a:r>
              <a:rPr sz="2750" b="0" spc="-20" dirty="0">
                <a:latin typeface="Calibri Light"/>
                <a:cs typeface="Calibri Light"/>
              </a:rPr>
              <a:t>years</a:t>
            </a:r>
            <a:r>
              <a:rPr sz="2750" b="0" spc="100" dirty="0">
                <a:latin typeface="Calibri Light"/>
                <a:cs typeface="Calibri Light"/>
              </a:rPr>
              <a:t> </a:t>
            </a:r>
            <a:r>
              <a:rPr sz="2750" b="0" spc="-5" dirty="0">
                <a:latin typeface="Calibri Light"/>
                <a:cs typeface="Calibri Light"/>
              </a:rPr>
              <a:t>old</a:t>
            </a:r>
            <a:r>
              <a:rPr sz="2750" b="0" spc="75" dirty="0">
                <a:latin typeface="Calibri Light"/>
                <a:cs typeface="Calibri Light"/>
              </a:rPr>
              <a:t> </a:t>
            </a:r>
            <a:r>
              <a:rPr sz="2750" b="0" spc="-15" dirty="0">
                <a:latin typeface="Calibri Light"/>
                <a:cs typeface="Calibri Light"/>
              </a:rPr>
              <a:t>primgravida</a:t>
            </a:r>
            <a:r>
              <a:rPr sz="2750" b="0" spc="310" dirty="0">
                <a:latin typeface="Calibri Light"/>
                <a:cs typeface="Calibri Light"/>
              </a:rPr>
              <a:t> </a:t>
            </a:r>
            <a:r>
              <a:rPr sz="2750" b="0" spc="-10" dirty="0">
                <a:latin typeface="Calibri Light"/>
                <a:cs typeface="Calibri Light"/>
              </a:rPr>
              <a:t>at</a:t>
            </a:r>
            <a:r>
              <a:rPr sz="2750" b="0" spc="35" dirty="0">
                <a:latin typeface="Calibri Light"/>
                <a:cs typeface="Calibri Light"/>
              </a:rPr>
              <a:t> </a:t>
            </a:r>
            <a:r>
              <a:rPr sz="2750" b="0" spc="15" dirty="0">
                <a:latin typeface="Calibri Light"/>
                <a:cs typeface="Calibri Light"/>
              </a:rPr>
              <a:t>33</a:t>
            </a:r>
            <a:r>
              <a:rPr sz="2750" b="0" spc="-10" dirty="0">
                <a:latin typeface="Calibri Light"/>
                <a:cs typeface="Calibri Light"/>
              </a:rPr>
              <a:t> </a:t>
            </a:r>
            <a:r>
              <a:rPr sz="2750" b="0" spc="15" dirty="0">
                <a:latin typeface="Calibri Light"/>
                <a:cs typeface="Calibri Light"/>
              </a:rPr>
              <a:t>w</a:t>
            </a:r>
            <a:r>
              <a:rPr sz="2750" b="0" spc="55" dirty="0">
                <a:latin typeface="Calibri Light"/>
                <a:cs typeface="Calibri Light"/>
              </a:rPr>
              <a:t> </a:t>
            </a:r>
            <a:r>
              <a:rPr sz="2750" b="0" spc="-20" dirty="0">
                <a:latin typeface="Calibri Light"/>
                <a:cs typeface="Calibri Light"/>
              </a:rPr>
              <a:t>gestation </a:t>
            </a:r>
            <a:r>
              <a:rPr sz="2750" b="0" spc="-610" dirty="0">
                <a:latin typeface="Calibri Light"/>
                <a:cs typeface="Calibri Light"/>
              </a:rPr>
              <a:t> </a:t>
            </a:r>
            <a:r>
              <a:rPr sz="2750" b="0" spc="-5" dirty="0">
                <a:latin typeface="Calibri Light"/>
                <a:cs typeface="Calibri Light"/>
              </a:rPr>
              <a:t>headache</a:t>
            </a:r>
            <a:r>
              <a:rPr sz="2750" b="0" spc="170" dirty="0">
                <a:latin typeface="Calibri Light"/>
                <a:cs typeface="Calibri Light"/>
              </a:rPr>
              <a:t> </a:t>
            </a:r>
            <a:r>
              <a:rPr sz="2750" b="0" dirty="0">
                <a:latin typeface="Calibri Light"/>
                <a:cs typeface="Calibri Light"/>
              </a:rPr>
              <a:t>since</a:t>
            </a:r>
            <a:r>
              <a:rPr sz="2750" b="0" spc="100" dirty="0">
                <a:latin typeface="Calibri Light"/>
                <a:cs typeface="Calibri Light"/>
              </a:rPr>
              <a:t> </a:t>
            </a:r>
            <a:r>
              <a:rPr sz="2750" b="0" spc="10" dirty="0">
                <a:latin typeface="Calibri Light"/>
                <a:cs typeface="Calibri Light"/>
              </a:rPr>
              <a:t>2</a:t>
            </a:r>
            <a:r>
              <a:rPr sz="2750" b="0" spc="60" dirty="0">
                <a:latin typeface="Calibri Light"/>
                <a:cs typeface="Calibri Light"/>
              </a:rPr>
              <a:t> </a:t>
            </a:r>
            <a:r>
              <a:rPr sz="2750" b="0" spc="-30" dirty="0">
                <a:latin typeface="Calibri Light"/>
                <a:cs typeface="Calibri Light"/>
              </a:rPr>
              <a:t>days</a:t>
            </a:r>
            <a:endParaRPr sz="2750">
              <a:latin typeface="Calibri Light"/>
              <a:cs typeface="Calibri Light"/>
            </a:endParaRPr>
          </a:p>
          <a:p>
            <a:pPr marL="12700">
              <a:lnSpc>
                <a:spcPts val="2935"/>
              </a:lnSpc>
            </a:pPr>
            <a:r>
              <a:rPr sz="2750" b="0" spc="-5" dirty="0">
                <a:latin typeface="Calibri Light"/>
                <a:cs typeface="Calibri Light"/>
              </a:rPr>
              <a:t>her</a:t>
            </a:r>
            <a:r>
              <a:rPr sz="2750" b="0" spc="60" dirty="0">
                <a:latin typeface="Calibri Light"/>
                <a:cs typeface="Calibri Light"/>
              </a:rPr>
              <a:t> </a:t>
            </a:r>
            <a:r>
              <a:rPr sz="2750" b="0" spc="-20" dirty="0">
                <a:latin typeface="Calibri Light"/>
                <a:cs typeface="Calibri Light"/>
              </a:rPr>
              <a:t>investigations</a:t>
            </a:r>
            <a:r>
              <a:rPr sz="2750" b="0" spc="330" dirty="0">
                <a:latin typeface="Calibri Light"/>
                <a:cs typeface="Calibri Light"/>
              </a:rPr>
              <a:t> </a:t>
            </a:r>
            <a:r>
              <a:rPr sz="2750" b="0" spc="5" dirty="0">
                <a:latin typeface="Calibri Light"/>
                <a:cs typeface="Calibri Light"/>
              </a:rPr>
              <a:t>,</a:t>
            </a:r>
            <a:r>
              <a:rPr sz="2750" b="0" spc="40" dirty="0">
                <a:latin typeface="Calibri Light"/>
                <a:cs typeface="Calibri Light"/>
              </a:rPr>
              <a:t> </a:t>
            </a:r>
            <a:r>
              <a:rPr sz="2750" b="0" dirty="0">
                <a:latin typeface="Calibri Light"/>
                <a:cs typeface="Calibri Light"/>
              </a:rPr>
              <a:t>choose</a:t>
            </a:r>
            <a:r>
              <a:rPr sz="2750" b="0" spc="175" dirty="0">
                <a:latin typeface="Calibri Light"/>
                <a:cs typeface="Calibri Light"/>
              </a:rPr>
              <a:t> </a:t>
            </a:r>
            <a:r>
              <a:rPr sz="2750" b="0" dirty="0">
                <a:latin typeface="Calibri Light"/>
                <a:cs typeface="Calibri Light"/>
              </a:rPr>
              <a:t>the</a:t>
            </a:r>
            <a:r>
              <a:rPr sz="2750" b="0" spc="25" dirty="0">
                <a:latin typeface="Calibri Light"/>
                <a:cs typeface="Calibri Light"/>
              </a:rPr>
              <a:t> </a:t>
            </a:r>
            <a:r>
              <a:rPr sz="2750" b="0" dirty="0">
                <a:latin typeface="Calibri Light"/>
                <a:cs typeface="Calibri Light"/>
              </a:rPr>
              <a:t>correct</a:t>
            </a:r>
            <a:r>
              <a:rPr sz="2750" b="0" spc="110" dirty="0">
                <a:latin typeface="Calibri Light"/>
                <a:cs typeface="Calibri Light"/>
              </a:rPr>
              <a:t> </a:t>
            </a:r>
            <a:r>
              <a:rPr sz="2750" b="0" spc="-20" dirty="0">
                <a:latin typeface="Calibri Light"/>
                <a:cs typeface="Calibri Light"/>
              </a:rPr>
              <a:t>statement</a:t>
            </a:r>
            <a:endParaRPr sz="275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995108" y="112082"/>
            <a:ext cx="2371725" cy="43922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b="0" spc="-5" dirty="0">
                <a:latin typeface="Calibri Light"/>
                <a:cs typeface="Calibri Light"/>
              </a:rPr>
              <a:t>complaining</a:t>
            </a:r>
            <a:r>
              <a:rPr sz="2750" b="0" spc="130" dirty="0">
                <a:latin typeface="Calibri Light"/>
                <a:cs typeface="Calibri Light"/>
              </a:rPr>
              <a:t> </a:t>
            </a:r>
            <a:r>
              <a:rPr sz="2750" b="0" spc="-5" dirty="0">
                <a:latin typeface="Calibri Light"/>
                <a:cs typeface="Calibri Light"/>
              </a:rPr>
              <a:t>of</a:t>
            </a:r>
            <a:r>
              <a:rPr sz="2750" b="0" spc="15" dirty="0">
                <a:latin typeface="Calibri Light"/>
                <a:cs typeface="Calibri Light"/>
              </a:rPr>
              <a:t> </a:t>
            </a:r>
            <a:r>
              <a:rPr sz="2750" b="0" spc="10" dirty="0">
                <a:latin typeface="Calibri Light"/>
                <a:cs typeface="Calibri Light"/>
              </a:rPr>
              <a:t>a</a:t>
            </a:r>
            <a:endParaRPr sz="2750">
              <a:latin typeface="Calibri Light"/>
              <a:cs typeface="Calibri Light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03249" y="1593850"/>
          <a:ext cx="10972800" cy="33375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8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HB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PCV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98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37%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98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PLATELETS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85*10^9/L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55" dirty="0">
                          <a:latin typeface="Calibri"/>
                          <a:cs typeface="Calibri"/>
                        </a:rPr>
                        <a:t>ALT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98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AST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120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Urine</a:t>
                      </a:r>
                      <a:r>
                        <a:rPr sz="18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analysis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+2 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protein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spc="20" dirty="0">
                          <a:latin typeface="Calibri"/>
                          <a:cs typeface="Calibri"/>
                        </a:rPr>
                        <a:t>Na+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140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LDH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800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spc="10" dirty="0">
                          <a:latin typeface="Calibri"/>
                          <a:cs typeface="Calibri"/>
                        </a:rPr>
                        <a:t>Creatinine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.9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0541" y="352768"/>
            <a:ext cx="11362691" cy="2621871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354330" indent="-342265">
              <a:lnSpc>
                <a:spcPct val="100000"/>
              </a:lnSpc>
              <a:spcBef>
                <a:spcPts val="844"/>
              </a:spcBef>
              <a:buAutoNum type="alphaLcPeriod"/>
              <a:tabLst>
                <a:tab pos="354965" algn="l"/>
              </a:tabLst>
            </a:pPr>
            <a:r>
              <a:rPr sz="2750" spc="-20" dirty="0">
                <a:latin typeface="Calibri"/>
                <a:cs typeface="Calibri"/>
              </a:rPr>
              <a:t>this</a:t>
            </a:r>
            <a:r>
              <a:rPr sz="2750" spc="15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patient</a:t>
            </a:r>
            <a:r>
              <a:rPr sz="2750" spc="16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has </a:t>
            </a:r>
            <a:r>
              <a:rPr sz="2750" spc="-5" dirty="0">
                <a:latin typeface="Calibri"/>
                <a:cs typeface="Calibri"/>
              </a:rPr>
              <a:t>mild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pre-eclampsia</a:t>
            </a:r>
            <a:endParaRPr sz="2750">
              <a:latin typeface="Calibri"/>
              <a:cs typeface="Calibri"/>
            </a:endParaRPr>
          </a:p>
          <a:p>
            <a:pPr marL="374015" indent="-361950">
              <a:lnSpc>
                <a:spcPct val="100000"/>
              </a:lnSpc>
              <a:spcBef>
                <a:spcPts val="755"/>
              </a:spcBef>
              <a:buAutoNum type="alphaLcPeriod"/>
              <a:tabLst>
                <a:tab pos="374650" algn="l"/>
              </a:tabLst>
            </a:pPr>
            <a:r>
              <a:rPr sz="2750" spc="-10" dirty="0">
                <a:latin typeface="Calibri"/>
                <a:cs typeface="Calibri"/>
              </a:rPr>
              <a:t>Methyldopa</a:t>
            </a:r>
            <a:r>
              <a:rPr sz="2750" spc="21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should</a:t>
            </a:r>
            <a:r>
              <a:rPr sz="2750" spc="16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be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started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to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control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her</a:t>
            </a:r>
            <a:r>
              <a:rPr sz="2750" spc="13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BP</a:t>
            </a:r>
            <a:endParaRPr sz="2750">
              <a:latin typeface="Calibri"/>
              <a:cs typeface="Calibri"/>
            </a:endParaRPr>
          </a:p>
          <a:p>
            <a:pPr marL="335915" indent="-323850">
              <a:lnSpc>
                <a:spcPct val="100000"/>
              </a:lnSpc>
              <a:spcBef>
                <a:spcPts val="755"/>
              </a:spcBef>
              <a:buAutoNum type="alphaLcPeriod"/>
              <a:tabLst>
                <a:tab pos="336550" algn="l"/>
              </a:tabLst>
            </a:pPr>
            <a:r>
              <a:rPr sz="2750" spc="15" dirty="0">
                <a:latin typeface="Calibri"/>
                <a:cs typeface="Calibri"/>
              </a:rPr>
              <a:t>Blood</a:t>
            </a:r>
            <a:r>
              <a:rPr sz="2750" spc="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film</a:t>
            </a:r>
            <a:r>
              <a:rPr sz="2750" spc="14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has</a:t>
            </a:r>
            <a:r>
              <a:rPr sz="275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no</a:t>
            </a:r>
            <a:r>
              <a:rPr sz="2750" spc="7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role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in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diagnosis</a:t>
            </a:r>
            <a:endParaRPr sz="2750">
              <a:latin typeface="Calibri"/>
              <a:cs typeface="Calibri"/>
            </a:endParaRPr>
          </a:p>
          <a:p>
            <a:pPr marL="374015" indent="-361950">
              <a:lnSpc>
                <a:spcPct val="100000"/>
              </a:lnSpc>
              <a:spcBef>
                <a:spcPts val="680"/>
              </a:spcBef>
              <a:buAutoNum type="alphaLcPeriod"/>
              <a:tabLst>
                <a:tab pos="374650" algn="l"/>
              </a:tabLst>
            </a:pPr>
            <a:r>
              <a:rPr sz="2750" spc="15" dirty="0">
                <a:latin typeface="Calibri"/>
                <a:cs typeface="Calibri"/>
              </a:rPr>
              <a:t>MgSO4</a:t>
            </a:r>
            <a:r>
              <a:rPr sz="2750" spc="-1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is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not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indicated</a:t>
            </a:r>
            <a:r>
              <a:rPr sz="2750" spc="240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as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her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risk</a:t>
            </a:r>
            <a:r>
              <a:rPr sz="2750" spc="130" dirty="0">
                <a:latin typeface="Calibri"/>
                <a:cs typeface="Calibri"/>
              </a:rPr>
              <a:t> </a:t>
            </a:r>
            <a:r>
              <a:rPr sz="2750" spc="25" dirty="0">
                <a:latin typeface="Calibri"/>
                <a:cs typeface="Calibri"/>
              </a:rPr>
              <a:t>of</a:t>
            </a:r>
            <a:r>
              <a:rPr sz="2750" spc="-4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eclampsia</a:t>
            </a:r>
            <a:r>
              <a:rPr sz="2750" spc="21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is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low</a:t>
            </a:r>
            <a:endParaRPr sz="2750"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spcBef>
                <a:spcPts val="755"/>
              </a:spcBef>
              <a:buAutoNum type="alphaLcPeriod"/>
              <a:tabLst>
                <a:tab pos="355600" algn="l"/>
              </a:tabLst>
            </a:pPr>
            <a:r>
              <a:rPr sz="2750" spc="-5" dirty="0">
                <a:solidFill>
                  <a:srgbClr val="FF0000"/>
                </a:solidFill>
                <a:latin typeface="Calibri"/>
                <a:cs typeface="Calibri"/>
              </a:rPr>
              <a:t>Acute</a:t>
            </a:r>
            <a:r>
              <a:rPr sz="2750" spc="1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FF0000"/>
                </a:solidFill>
                <a:latin typeface="Calibri"/>
                <a:cs typeface="Calibri"/>
              </a:rPr>
              <a:t>control</a:t>
            </a:r>
            <a:r>
              <a:rPr sz="275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25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275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5" dirty="0">
                <a:solidFill>
                  <a:srgbClr val="FF0000"/>
                </a:solidFill>
                <a:latin typeface="Calibri"/>
                <a:cs typeface="Calibri"/>
              </a:rPr>
              <a:t>BP</a:t>
            </a:r>
            <a:r>
              <a:rPr sz="2750" spc="11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5" dirty="0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sz="2750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FF0000"/>
                </a:solidFill>
                <a:latin typeface="Calibri"/>
                <a:cs typeface="Calibri"/>
              </a:rPr>
              <a:t>procced</a:t>
            </a:r>
            <a:r>
              <a:rPr sz="2750" spc="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20" dirty="0">
                <a:solidFill>
                  <a:srgbClr val="FF0000"/>
                </a:solidFill>
                <a:latin typeface="Calibri"/>
                <a:cs typeface="Calibri"/>
              </a:rPr>
              <a:t>into</a:t>
            </a:r>
            <a:r>
              <a:rPr sz="2750" spc="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25" dirty="0">
                <a:solidFill>
                  <a:srgbClr val="FF0000"/>
                </a:solidFill>
                <a:latin typeface="Calibri"/>
                <a:cs typeface="Calibri"/>
              </a:rPr>
              <a:t>urgent</a:t>
            </a:r>
            <a:r>
              <a:rPr sz="2750" spc="2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20" dirty="0">
                <a:solidFill>
                  <a:srgbClr val="FF0000"/>
                </a:solidFill>
                <a:latin typeface="Calibri"/>
                <a:cs typeface="Calibri"/>
              </a:rPr>
              <a:t>CS</a:t>
            </a:r>
            <a:r>
              <a:rPr sz="275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15" dirty="0">
                <a:solidFill>
                  <a:srgbClr val="FF0000"/>
                </a:solidFill>
                <a:latin typeface="Calibri"/>
                <a:cs typeface="Calibri"/>
              </a:rPr>
              <a:t>is</a:t>
            </a:r>
            <a:r>
              <a:rPr sz="2750" spc="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15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2750" spc="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5" dirty="0">
                <a:solidFill>
                  <a:srgbClr val="FF0000"/>
                </a:solidFill>
                <a:latin typeface="Calibri"/>
                <a:cs typeface="Calibri"/>
              </a:rPr>
              <a:t>management</a:t>
            </a:r>
            <a:r>
              <a:rPr sz="2750" spc="1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25" dirty="0">
                <a:solidFill>
                  <a:srgbClr val="FF0000"/>
                </a:solidFill>
                <a:latin typeface="Calibri"/>
                <a:cs typeface="Calibri"/>
              </a:rPr>
              <a:t>of </a:t>
            </a:r>
            <a:r>
              <a:rPr sz="2750" spc="10" dirty="0">
                <a:solidFill>
                  <a:srgbClr val="FF0000"/>
                </a:solidFill>
                <a:latin typeface="Calibri"/>
                <a:cs typeface="Calibri"/>
              </a:rPr>
              <a:t>choice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81" y="565151"/>
            <a:ext cx="3089911" cy="848309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>
              <a:lnSpc>
                <a:spcPts val="3080"/>
              </a:lnSpc>
              <a:spcBef>
                <a:spcPts val="415"/>
              </a:spcBef>
            </a:pPr>
            <a:r>
              <a:rPr sz="2750" b="0" spc="30" dirty="0">
                <a:latin typeface="Calibri Light"/>
                <a:cs typeface="Calibri Light"/>
              </a:rPr>
              <a:t>Q2</a:t>
            </a:r>
            <a:r>
              <a:rPr sz="2750" b="0" spc="-20" dirty="0">
                <a:latin typeface="Calibri Light"/>
                <a:cs typeface="Calibri Light"/>
              </a:rPr>
              <a:t> </a:t>
            </a:r>
            <a:r>
              <a:rPr sz="2750" b="0" dirty="0">
                <a:latin typeface="Calibri Light"/>
                <a:cs typeface="Calibri Light"/>
              </a:rPr>
              <a:t>what</a:t>
            </a:r>
            <a:r>
              <a:rPr sz="2750" b="0" spc="105" dirty="0">
                <a:latin typeface="Calibri Light"/>
                <a:cs typeface="Calibri Light"/>
              </a:rPr>
              <a:t> </a:t>
            </a:r>
            <a:r>
              <a:rPr sz="2750" b="0" dirty="0">
                <a:latin typeface="Calibri Light"/>
                <a:cs typeface="Calibri Light"/>
              </a:rPr>
              <a:t>is</a:t>
            </a:r>
            <a:r>
              <a:rPr sz="2750" b="0" spc="20" dirty="0">
                <a:latin typeface="Calibri Light"/>
                <a:cs typeface="Calibri Light"/>
              </a:rPr>
              <a:t> </a:t>
            </a:r>
            <a:r>
              <a:rPr sz="2750" b="0" dirty="0">
                <a:latin typeface="Calibri Light"/>
                <a:cs typeface="Calibri Light"/>
              </a:rPr>
              <a:t>in</a:t>
            </a:r>
            <a:r>
              <a:rPr sz="2750" b="0" spc="25" dirty="0">
                <a:latin typeface="Calibri Light"/>
                <a:cs typeface="Calibri Light"/>
              </a:rPr>
              <a:t> </a:t>
            </a:r>
            <a:r>
              <a:rPr sz="2750" b="0" dirty="0">
                <a:latin typeface="Calibri Light"/>
                <a:cs typeface="Calibri Light"/>
              </a:rPr>
              <a:t>the</a:t>
            </a:r>
            <a:r>
              <a:rPr sz="2750" b="0" spc="95" dirty="0">
                <a:latin typeface="Calibri Light"/>
                <a:cs typeface="Calibri Light"/>
              </a:rPr>
              <a:t> </a:t>
            </a:r>
            <a:r>
              <a:rPr sz="2750" b="0" dirty="0">
                <a:latin typeface="Calibri Light"/>
                <a:cs typeface="Calibri Light"/>
              </a:rPr>
              <a:t>pic </a:t>
            </a:r>
            <a:r>
              <a:rPr sz="2750" b="0" spc="5" dirty="0">
                <a:latin typeface="Calibri Light"/>
                <a:cs typeface="Calibri Light"/>
              </a:rPr>
              <a:t> </a:t>
            </a:r>
            <a:r>
              <a:rPr sz="2750" b="0" spc="-5" dirty="0">
                <a:latin typeface="Calibri Light"/>
                <a:cs typeface="Calibri Light"/>
              </a:rPr>
              <a:t>answer</a:t>
            </a:r>
            <a:r>
              <a:rPr sz="2750" b="0" spc="130" dirty="0">
                <a:latin typeface="Calibri Light"/>
                <a:cs typeface="Calibri Light"/>
              </a:rPr>
              <a:t> </a:t>
            </a:r>
            <a:r>
              <a:rPr sz="2750" b="0" spc="5" dirty="0">
                <a:latin typeface="Calibri Light"/>
                <a:cs typeface="Calibri Light"/>
              </a:rPr>
              <a:t>:</a:t>
            </a:r>
            <a:r>
              <a:rPr sz="2750" b="0" spc="-20" dirty="0">
                <a:latin typeface="Calibri Light"/>
                <a:cs typeface="Calibri Light"/>
              </a:rPr>
              <a:t> </a:t>
            </a:r>
            <a:r>
              <a:rPr sz="2750" b="0" spc="-15" dirty="0">
                <a:latin typeface="Calibri Light"/>
                <a:cs typeface="Calibri Light"/>
              </a:rPr>
              <a:t>levonogesrel</a:t>
            </a:r>
            <a:endParaRPr sz="2750"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58031" y="1962158"/>
            <a:ext cx="5133975" cy="4867275"/>
          </a:xfrm>
          <a:prstGeom prst="rect">
            <a:avLst/>
          </a:prstGeom>
        </p:spPr>
      </p:pic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7" y="609282"/>
            <a:ext cx="4125595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0" dirty="0">
                <a:latin typeface="Calibri Light"/>
                <a:cs typeface="Calibri Light"/>
              </a:rPr>
              <a:t>Q3</a:t>
            </a:r>
            <a:r>
              <a:rPr sz="4400" b="0" spc="-30" dirty="0">
                <a:latin typeface="Calibri Light"/>
                <a:cs typeface="Calibri Light"/>
              </a:rPr>
              <a:t> </a:t>
            </a:r>
            <a:r>
              <a:rPr sz="4400" b="0" spc="-5" dirty="0">
                <a:latin typeface="Calibri Light"/>
                <a:cs typeface="Calibri Light"/>
              </a:rPr>
              <a:t>what</a:t>
            </a:r>
            <a:r>
              <a:rPr sz="4400" b="0" spc="-60" dirty="0">
                <a:latin typeface="Calibri Light"/>
                <a:cs typeface="Calibri Light"/>
              </a:rPr>
              <a:t> </a:t>
            </a:r>
            <a:r>
              <a:rPr sz="4400" b="0" spc="5" dirty="0">
                <a:latin typeface="Calibri Light"/>
                <a:cs typeface="Calibri Light"/>
              </a:rPr>
              <a:t>is</a:t>
            </a:r>
            <a:r>
              <a:rPr sz="4400" b="0" spc="-25" dirty="0">
                <a:latin typeface="Calibri Light"/>
                <a:cs typeface="Calibri Light"/>
              </a:rPr>
              <a:t> </a:t>
            </a:r>
            <a:r>
              <a:rPr sz="4400" b="0" spc="5" dirty="0">
                <a:latin typeface="Calibri Light"/>
                <a:cs typeface="Calibri Light"/>
              </a:rPr>
              <a:t>this</a:t>
            </a:r>
            <a:r>
              <a:rPr sz="4400" b="0" spc="-20" dirty="0">
                <a:latin typeface="Calibri Light"/>
                <a:cs typeface="Calibri Light"/>
              </a:rPr>
              <a:t> </a:t>
            </a:r>
            <a:r>
              <a:rPr sz="4400" b="0" spc="15" dirty="0">
                <a:latin typeface="Calibri Light"/>
                <a:cs typeface="Calibri Light"/>
              </a:rPr>
              <a:t>pic</a:t>
            </a:r>
            <a:endParaRPr sz="4400"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77000" y="3429000"/>
            <a:ext cx="5486400" cy="329565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10541" y="2222186"/>
            <a:ext cx="3556635" cy="217046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72415" indent="-260350">
              <a:lnSpc>
                <a:spcPct val="100000"/>
              </a:lnSpc>
              <a:spcBef>
                <a:spcPts val="125"/>
              </a:spcBef>
              <a:buSzPct val="96363"/>
              <a:buAutoNum type="alphaLcPeriod"/>
              <a:tabLst>
                <a:tab pos="273050" algn="l"/>
              </a:tabLst>
            </a:pPr>
            <a:r>
              <a:rPr sz="2750" spc="-10" dirty="0">
                <a:latin typeface="Calibri"/>
                <a:cs typeface="Calibri"/>
              </a:rPr>
              <a:t>Shoulder</a:t>
            </a:r>
            <a:r>
              <a:rPr sz="2750" spc="26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dystocia</a:t>
            </a:r>
            <a:endParaRPr sz="2750">
              <a:latin typeface="Calibri"/>
              <a:cs typeface="Calibri"/>
            </a:endParaRPr>
          </a:p>
          <a:p>
            <a:pPr marL="374650" indent="-362585">
              <a:lnSpc>
                <a:spcPct val="100000"/>
              </a:lnSpc>
              <a:spcBef>
                <a:spcPts val="80"/>
              </a:spcBef>
              <a:buAutoNum type="alphaLcPeriod"/>
              <a:tabLst>
                <a:tab pos="375285" algn="l"/>
              </a:tabLst>
            </a:pPr>
            <a:r>
              <a:rPr sz="2750" spc="-15" dirty="0">
                <a:latin typeface="Calibri"/>
                <a:cs typeface="Calibri"/>
              </a:rPr>
              <a:t>Abruptio</a:t>
            </a:r>
            <a:r>
              <a:rPr sz="2750" spc="204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placental</a:t>
            </a:r>
            <a:endParaRPr sz="2750">
              <a:latin typeface="Calibri"/>
              <a:cs typeface="Calibri"/>
            </a:endParaRPr>
          </a:p>
          <a:p>
            <a:pPr marL="336550" indent="-324485">
              <a:lnSpc>
                <a:spcPct val="100000"/>
              </a:lnSpc>
              <a:spcBef>
                <a:spcPts val="80"/>
              </a:spcBef>
              <a:buAutoNum type="alphaLcPeriod"/>
              <a:tabLst>
                <a:tab pos="337185" algn="l"/>
              </a:tabLst>
            </a:pPr>
            <a:r>
              <a:rPr sz="2750" spc="-10" dirty="0">
                <a:solidFill>
                  <a:srgbClr val="FF0000"/>
                </a:solidFill>
                <a:latin typeface="Calibri"/>
                <a:cs typeface="Calibri"/>
              </a:rPr>
              <a:t>Patrial</a:t>
            </a:r>
            <a:r>
              <a:rPr sz="2750" spc="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15" dirty="0">
                <a:solidFill>
                  <a:srgbClr val="FF0000"/>
                </a:solidFill>
                <a:latin typeface="Calibri"/>
                <a:cs typeface="Calibri"/>
              </a:rPr>
              <a:t>uterine</a:t>
            </a:r>
            <a:r>
              <a:rPr sz="2750" spc="1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FF0000"/>
                </a:solidFill>
                <a:latin typeface="Calibri"/>
                <a:cs typeface="Calibri"/>
              </a:rPr>
              <a:t>rupture</a:t>
            </a:r>
            <a:endParaRPr sz="2750">
              <a:latin typeface="Calibri"/>
              <a:cs typeface="Calibri"/>
            </a:endParaRPr>
          </a:p>
          <a:p>
            <a:pPr marL="374015" indent="-361950">
              <a:lnSpc>
                <a:spcPct val="100000"/>
              </a:lnSpc>
              <a:spcBef>
                <a:spcPts val="5"/>
              </a:spcBef>
              <a:buAutoNum type="alphaLcPeriod"/>
              <a:tabLst>
                <a:tab pos="374650" algn="l"/>
              </a:tabLst>
            </a:pPr>
            <a:r>
              <a:rPr sz="2750" spc="5" dirty="0">
                <a:latin typeface="Calibri"/>
                <a:cs typeface="Calibri"/>
              </a:rPr>
              <a:t>Sound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dehiscence</a:t>
            </a:r>
            <a:endParaRPr sz="2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2750" spc="5" dirty="0">
                <a:latin typeface="Calibri"/>
                <a:cs typeface="Calibri"/>
              </a:rPr>
              <a:t>E.</a:t>
            </a:r>
            <a:r>
              <a:rPr sz="2750" spc="-5" dirty="0">
                <a:latin typeface="Calibri"/>
                <a:cs typeface="Calibri"/>
              </a:rPr>
              <a:t> Uterine</a:t>
            </a:r>
            <a:r>
              <a:rPr sz="2750" spc="14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rupture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2257" y="41283"/>
            <a:ext cx="7936865" cy="1186863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 marR="5080" indent="114300">
              <a:lnSpc>
                <a:spcPts val="4280"/>
              </a:lnSpc>
              <a:spcBef>
                <a:spcPts val="655"/>
              </a:spcBef>
              <a:tabLst>
                <a:tab pos="7332980" algn="l"/>
              </a:tabLst>
            </a:pPr>
            <a:r>
              <a:rPr sz="3950" b="0" spc="-695" dirty="0">
                <a:latin typeface="Times New Roman"/>
                <a:cs typeface="Times New Roman"/>
              </a:rPr>
              <a:t>ن</a:t>
            </a:r>
            <a:r>
              <a:rPr sz="3950" b="0" spc="-840" dirty="0">
                <a:latin typeface="Times New Roman"/>
                <a:cs typeface="Times New Roman"/>
              </a:rPr>
              <a:t>ي</a:t>
            </a:r>
            <a:r>
              <a:rPr sz="3950" b="0" spc="10" dirty="0">
                <a:latin typeface="Times New Roman"/>
                <a:cs typeface="Times New Roman"/>
              </a:rPr>
              <a:t>و</a:t>
            </a:r>
            <a:r>
              <a:rPr sz="3950" b="0" spc="65" dirty="0">
                <a:latin typeface="Times New Roman"/>
                <a:cs typeface="Times New Roman"/>
              </a:rPr>
              <a:t> </a:t>
            </a:r>
            <a:r>
              <a:rPr sz="3950" b="0" spc="5" dirty="0">
                <a:latin typeface="Times New Roman"/>
                <a:cs typeface="Times New Roman"/>
              </a:rPr>
              <a:t>د</a:t>
            </a:r>
            <a:r>
              <a:rPr sz="3950" b="0" spc="20" dirty="0">
                <a:latin typeface="Times New Roman"/>
                <a:cs typeface="Times New Roman"/>
              </a:rPr>
              <a:t>د</a:t>
            </a:r>
            <a:r>
              <a:rPr sz="3950" b="0" spc="55" dirty="0">
                <a:latin typeface="Times New Roman"/>
                <a:cs typeface="Times New Roman"/>
              </a:rPr>
              <a:t>حم</a:t>
            </a:r>
            <a:r>
              <a:rPr sz="3950" b="0" spc="-10" dirty="0">
                <a:latin typeface="Times New Roman"/>
                <a:cs typeface="Times New Roman"/>
              </a:rPr>
              <a:t> </a:t>
            </a:r>
            <a:r>
              <a:rPr sz="3950" b="0" spc="-195" dirty="0">
                <a:latin typeface="Times New Roman"/>
                <a:cs typeface="Times New Roman"/>
              </a:rPr>
              <a:t>نا</a:t>
            </a:r>
            <a:r>
              <a:rPr sz="3950" b="0" spc="-229" dirty="0">
                <a:latin typeface="Times New Roman"/>
                <a:cs typeface="Times New Roman"/>
              </a:rPr>
              <a:t>ك</a:t>
            </a:r>
            <a:r>
              <a:rPr sz="3950" b="0" spc="40" dirty="0">
                <a:latin typeface="Calibri Light"/>
                <a:cs typeface="Calibri Light"/>
              </a:rPr>
              <a:t>h</a:t>
            </a:r>
            <a:r>
              <a:rPr sz="3950" b="0" spc="-10" dirty="0">
                <a:latin typeface="Calibri Light"/>
                <a:cs typeface="Calibri Light"/>
              </a:rPr>
              <a:t>e</a:t>
            </a:r>
            <a:r>
              <a:rPr sz="3950" b="0" spc="10" dirty="0">
                <a:latin typeface="Calibri Light"/>
                <a:cs typeface="Calibri Light"/>
              </a:rPr>
              <a:t>a</a:t>
            </a:r>
            <a:r>
              <a:rPr sz="3950" b="0" spc="40" dirty="0">
                <a:latin typeface="Calibri Light"/>
                <a:cs typeface="Calibri Light"/>
              </a:rPr>
              <a:t>d</a:t>
            </a:r>
            <a:r>
              <a:rPr sz="3950" b="0" spc="10" dirty="0">
                <a:latin typeface="Calibri Light"/>
                <a:cs typeface="Calibri Light"/>
              </a:rPr>
              <a:t>/</a:t>
            </a:r>
            <a:r>
              <a:rPr sz="3950" b="0" spc="60" dirty="0">
                <a:latin typeface="Calibri Light"/>
                <a:cs typeface="Calibri Light"/>
              </a:rPr>
              <a:t> </a:t>
            </a:r>
            <a:r>
              <a:rPr sz="3950" b="0" spc="40" dirty="0">
                <a:latin typeface="Calibri Light"/>
                <a:cs typeface="Calibri Light"/>
              </a:rPr>
              <a:t>p</a:t>
            </a:r>
            <a:r>
              <a:rPr sz="3950" b="0" spc="20" dirty="0">
                <a:latin typeface="Calibri Light"/>
                <a:cs typeface="Calibri Light"/>
              </a:rPr>
              <a:t>l</a:t>
            </a:r>
            <a:r>
              <a:rPr sz="3950" b="0" spc="10" dirty="0">
                <a:latin typeface="Calibri Light"/>
                <a:cs typeface="Calibri Light"/>
              </a:rPr>
              <a:t>a</a:t>
            </a:r>
            <a:r>
              <a:rPr sz="3950" b="0" spc="40" dirty="0">
                <a:latin typeface="Calibri Light"/>
                <a:cs typeface="Calibri Light"/>
              </a:rPr>
              <a:t>c</a:t>
            </a:r>
            <a:r>
              <a:rPr sz="3950" b="0" spc="-10" dirty="0">
                <a:latin typeface="Calibri Light"/>
                <a:cs typeface="Calibri Light"/>
              </a:rPr>
              <a:t>e</a:t>
            </a:r>
            <a:r>
              <a:rPr sz="3950" b="0" spc="-30" dirty="0">
                <a:latin typeface="Calibri Light"/>
                <a:cs typeface="Calibri Light"/>
              </a:rPr>
              <a:t>n</a:t>
            </a:r>
            <a:r>
              <a:rPr sz="3950" b="0" spc="-105" dirty="0">
                <a:latin typeface="Calibri Light"/>
                <a:cs typeface="Calibri Light"/>
              </a:rPr>
              <a:t>t</a:t>
            </a:r>
            <a:r>
              <a:rPr sz="3950" b="0" spc="10" dirty="0">
                <a:latin typeface="Calibri Light"/>
                <a:cs typeface="Calibri Light"/>
              </a:rPr>
              <a:t>a/</a:t>
            </a:r>
            <a:r>
              <a:rPr sz="3950" b="0" spc="60" dirty="0">
                <a:latin typeface="Calibri Light"/>
                <a:cs typeface="Calibri Light"/>
              </a:rPr>
              <a:t> </a:t>
            </a:r>
            <a:r>
              <a:rPr sz="3950" b="0" spc="35" dirty="0">
                <a:latin typeface="Calibri Light"/>
                <a:cs typeface="Calibri Light"/>
              </a:rPr>
              <a:t>c</a:t>
            </a:r>
            <a:r>
              <a:rPr sz="3950" b="0" spc="-10" dirty="0">
                <a:latin typeface="Calibri Light"/>
                <a:cs typeface="Calibri Light"/>
              </a:rPr>
              <a:t>e</a:t>
            </a:r>
            <a:r>
              <a:rPr sz="3950" b="0" spc="55" dirty="0">
                <a:latin typeface="Calibri Light"/>
                <a:cs typeface="Calibri Light"/>
              </a:rPr>
              <a:t>r</a:t>
            </a:r>
            <a:r>
              <a:rPr sz="3950" b="0" spc="-20" dirty="0">
                <a:latin typeface="Calibri Light"/>
                <a:cs typeface="Calibri Light"/>
              </a:rPr>
              <a:t>v</a:t>
            </a:r>
            <a:r>
              <a:rPr sz="3950" b="0" spc="20" dirty="0">
                <a:latin typeface="Calibri Light"/>
                <a:cs typeface="Calibri Light"/>
              </a:rPr>
              <a:t>i</a:t>
            </a:r>
            <a:r>
              <a:rPr sz="3950" b="0" spc="10" dirty="0">
                <a:latin typeface="Calibri Light"/>
                <a:cs typeface="Calibri Light"/>
              </a:rPr>
              <a:t>x</a:t>
            </a:r>
            <a:r>
              <a:rPr sz="3950" b="0" dirty="0">
                <a:latin typeface="Calibri Light"/>
                <a:cs typeface="Calibri Light"/>
              </a:rPr>
              <a:t>	</a:t>
            </a:r>
            <a:r>
              <a:rPr sz="3950" b="0" spc="-5" dirty="0">
                <a:latin typeface="Calibri Light"/>
                <a:cs typeface="Calibri Light"/>
              </a:rPr>
              <a:t>Q</a:t>
            </a:r>
            <a:r>
              <a:rPr sz="3950" b="0" spc="5" dirty="0">
                <a:latin typeface="Calibri Light"/>
                <a:cs typeface="Calibri Light"/>
              </a:rPr>
              <a:t>4  </a:t>
            </a:r>
            <a:r>
              <a:rPr sz="3950" b="0" spc="35" dirty="0">
                <a:latin typeface="Calibri Light"/>
                <a:cs typeface="Calibri Light"/>
              </a:rPr>
              <a:t>choose</a:t>
            </a:r>
            <a:r>
              <a:rPr sz="3950" b="0" spc="-90" dirty="0">
                <a:latin typeface="Calibri Light"/>
                <a:cs typeface="Calibri Light"/>
              </a:rPr>
              <a:t> </a:t>
            </a:r>
            <a:r>
              <a:rPr sz="3950" b="0" spc="10" dirty="0">
                <a:latin typeface="Calibri Light"/>
                <a:cs typeface="Calibri Light"/>
              </a:rPr>
              <a:t>the</a:t>
            </a:r>
            <a:r>
              <a:rPr sz="3950" b="0" spc="-10" dirty="0">
                <a:latin typeface="Calibri Light"/>
                <a:cs typeface="Calibri Light"/>
              </a:rPr>
              <a:t> correct</a:t>
            </a:r>
            <a:r>
              <a:rPr sz="3950" b="0" spc="110" dirty="0">
                <a:latin typeface="Calibri Light"/>
                <a:cs typeface="Calibri Light"/>
              </a:rPr>
              <a:t> </a:t>
            </a:r>
            <a:r>
              <a:rPr sz="3950" b="0" spc="-35" dirty="0">
                <a:latin typeface="Calibri Light"/>
                <a:cs typeface="Calibri Light"/>
              </a:rPr>
              <a:t>statement</a:t>
            </a:r>
            <a:endParaRPr sz="3950"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62676" y="1228725"/>
            <a:ext cx="6029325" cy="28194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02629" y="4096391"/>
            <a:ext cx="6457315" cy="15138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865"/>
              </a:lnSpc>
              <a:spcBef>
                <a:spcPts val="105"/>
              </a:spcBef>
            </a:pPr>
            <a:r>
              <a:rPr sz="2400" dirty="0">
                <a:latin typeface="Calibri"/>
                <a:cs typeface="Calibri"/>
              </a:rPr>
              <a:t>a.Age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isn't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risk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factor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for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her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condition</a:t>
            </a:r>
            <a:endParaRPr sz="2400">
              <a:latin typeface="Calibri"/>
              <a:cs typeface="Calibri"/>
            </a:endParaRPr>
          </a:p>
          <a:p>
            <a:pPr marL="316865" indent="-304800">
              <a:lnSpc>
                <a:spcPts val="2865"/>
              </a:lnSpc>
              <a:buAutoNum type="alphaLcPeriod" startAt="2"/>
              <a:tabLst>
                <a:tab pos="317500" algn="l"/>
              </a:tabLst>
            </a:pPr>
            <a:r>
              <a:rPr sz="2400" spc="-40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2400" spc="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400" spc="3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400" spc="1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400" spc="10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2400" spc="-2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400" spc="1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400" spc="10" dirty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2400" spc="-1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10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400" spc="35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2400" spc="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rr</a:t>
            </a:r>
            <a:r>
              <a:rPr sz="2400" spc="10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sz="2400" spc="-2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ge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3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4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400" spc="15" dirty="0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sz="2400" spc="10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400" spc="40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2400" spc="1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ed</a:t>
            </a:r>
            <a:r>
              <a:rPr sz="2400" spc="-1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30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2400" spc="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400" spc="10" dirty="0">
                <a:solidFill>
                  <a:srgbClr val="FF0000"/>
                </a:solidFill>
                <a:latin typeface="Calibri"/>
                <a:cs typeface="Calibri"/>
              </a:rPr>
              <a:t>nd</a:t>
            </a:r>
            <a:r>
              <a:rPr sz="2400" spc="-3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400" spc="1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400" spc="-3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400" spc="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endParaRPr sz="2400">
              <a:latin typeface="Calibri"/>
              <a:cs typeface="Calibri"/>
            </a:endParaRPr>
          </a:p>
          <a:p>
            <a:pPr marL="288290" indent="-276225">
              <a:lnSpc>
                <a:spcPts val="2865"/>
              </a:lnSpc>
              <a:spcBef>
                <a:spcPts val="50"/>
              </a:spcBef>
              <a:buAutoNum type="alphaLcPeriod" startAt="2"/>
              <a:tabLst>
                <a:tab pos="288925" algn="l"/>
              </a:tabLst>
            </a:pPr>
            <a:r>
              <a:rPr sz="2400" spc="-10" dirty="0">
                <a:latin typeface="Calibri"/>
                <a:cs typeface="Calibri"/>
              </a:rPr>
              <a:t>Painful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vaginal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bleeding</a:t>
            </a:r>
            <a:r>
              <a:rPr sz="2400" spc="5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is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the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usual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presentation</a:t>
            </a:r>
            <a:endParaRPr sz="2400">
              <a:latin typeface="Calibri"/>
              <a:cs typeface="Calibri"/>
            </a:endParaRPr>
          </a:p>
          <a:p>
            <a:pPr marL="316865" indent="-304800">
              <a:lnSpc>
                <a:spcPts val="2865"/>
              </a:lnSpc>
              <a:buAutoNum type="alphaLcPeriod" startAt="2"/>
              <a:tabLst>
                <a:tab pos="317500" algn="l"/>
              </a:tabLst>
            </a:pPr>
            <a:r>
              <a:rPr sz="2400" spc="-5" dirty="0">
                <a:latin typeface="Calibri"/>
                <a:cs typeface="Calibri"/>
              </a:rPr>
              <a:t>Elective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CS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should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be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scheduled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at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39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10" dirty="0">
                <a:latin typeface="Calibri"/>
                <a:cs typeface="Calibri"/>
              </a:rPr>
              <a:t>weeks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5" y="106681"/>
            <a:ext cx="10182860" cy="1503872"/>
          </a:xfrm>
          <a:prstGeom prst="rect">
            <a:avLst/>
          </a:prstGeom>
        </p:spPr>
        <p:txBody>
          <a:bodyPr vert="horz" wrap="square" lIns="0" tIns="295528" rIns="0" bIns="0" rtlCol="0">
            <a:spAutoFit/>
          </a:bodyPr>
          <a:lstStyle/>
          <a:p>
            <a:pPr marL="12700" marR="5080">
              <a:lnSpc>
                <a:spcPts val="4730"/>
              </a:lnSpc>
              <a:spcBef>
                <a:spcPts val="745"/>
              </a:spcBef>
            </a:pPr>
            <a:r>
              <a:rPr sz="4400" b="0" spc="5" dirty="0">
                <a:latin typeface="Calibri Light"/>
                <a:cs typeface="Calibri Light"/>
              </a:rPr>
              <a:t>Q5</a:t>
            </a:r>
            <a:r>
              <a:rPr sz="4400" b="0" spc="-15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colposcopic</a:t>
            </a:r>
            <a:r>
              <a:rPr sz="4400" b="0" spc="-85" dirty="0">
                <a:latin typeface="Calibri Light"/>
                <a:cs typeface="Calibri Light"/>
              </a:rPr>
              <a:t> </a:t>
            </a:r>
            <a:r>
              <a:rPr sz="4400" b="0" spc="-10" dirty="0">
                <a:latin typeface="Calibri Light"/>
                <a:cs typeface="Calibri Light"/>
              </a:rPr>
              <a:t>views </a:t>
            </a:r>
            <a:r>
              <a:rPr sz="4400" b="0" spc="-15" dirty="0">
                <a:latin typeface="Calibri Light"/>
                <a:cs typeface="Calibri Light"/>
              </a:rPr>
              <a:t>where</a:t>
            </a:r>
            <a:r>
              <a:rPr sz="4400" b="0" spc="-35" dirty="0">
                <a:latin typeface="Calibri Light"/>
                <a:cs typeface="Calibri Light"/>
              </a:rPr>
              <a:t> </a:t>
            </a:r>
            <a:r>
              <a:rPr sz="4400" b="0" spc="-20" dirty="0">
                <a:latin typeface="Calibri Light"/>
                <a:cs typeface="Calibri Light"/>
              </a:rPr>
              <a:t>are</a:t>
            </a:r>
            <a:r>
              <a:rPr sz="4400" b="0" spc="-35" dirty="0">
                <a:latin typeface="Calibri Light"/>
                <a:cs typeface="Calibri Light"/>
              </a:rPr>
              <a:t> </a:t>
            </a:r>
            <a:r>
              <a:rPr sz="4400" b="0" spc="5" dirty="0">
                <a:latin typeface="Calibri Light"/>
                <a:cs typeface="Calibri Light"/>
              </a:rPr>
              <a:t>the</a:t>
            </a:r>
            <a:r>
              <a:rPr sz="4400" b="0" spc="-35" dirty="0">
                <a:latin typeface="Calibri Light"/>
                <a:cs typeface="Calibri Light"/>
              </a:rPr>
              <a:t> </a:t>
            </a:r>
            <a:r>
              <a:rPr sz="4400" b="0" spc="15" dirty="0">
                <a:latin typeface="Calibri Light"/>
                <a:cs typeface="Calibri Light"/>
              </a:rPr>
              <a:t>normal </a:t>
            </a:r>
            <a:r>
              <a:rPr sz="4400" b="0" spc="-980" dirty="0">
                <a:latin typeface="Calibri Light"/>
                <a:cs typeface="Calibri Light"/>
              </a:rPr>
              <a:t> </a:t>
            </a:r>
            <a:r>
              <a:rPr sz="4400" b="0" spc="-10" dirty="0">
                <a:latin typeface="Calibri Light"/>
                <a:cs typeface="Calibri Light"/>
              </a:rPr>
              <a:t>areas</a:t>
            </a:r>
            <a:endParaRPr sz="4400"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24177" y="2200285"/>
            <a:ext cx="8248651" cy="178117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87119" y="4962208"/>
            <a:ext cx="21844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30" dirty="0">
                <a:latin typeface="Calibri"/>
                <a:cs typeface="Calibri"/>
              </a:rPr>
              <a:t>As</a:t>
            </a:r>
            <a:r>
              <a:rPr sz="2400" spc="10" dirty="0">
                <a:latin typeface="Calibri"/>
                <a:cs typeface="Calibri"/>
              </a:rPr>
              <a:t>n</a:t>
            </a:r>
            <a:r>
              <a:rPr sz="2400" spc="5" dirty="0">
                <a:latin typeface="Calibri"/>
                <a:cs typeface="Calibri"/>
              </a:rPr>
              <a:t>w</a:t>
            </a:r>
            <a:r>
              <a:rPr sz="2400" dirty="0">
                <a:latin typeface="Calibri"/>
                <a:cs typeface="Calibri"/>
              </a:rPr>
              <a:t>er</a:t>
            </a:r>
            <a:r>
              <a:rPr sz="2400" spc="-1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: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30" dirty="0">
                <a:latin typeface="Calibri"/>
                <a:cs typeface="Calibri"/>
              </a:rPr>
              <a:t>A</a:t>
            </a:r>
            <a:r>
              <a:rPr sz="2400" spc="2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82" y="609282"/>
            <a:ext cx="9262745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0" dirty="0">
                <a:latin typeface="Calibri Light"/>
                <a:cs typeface="Calibri Light"/>
              </a:rPr>
              <a:t>Q6</a:t>
            </a:r>
            <a:r>
              <a:rPr sz="4400" b="0" spc="-15" dirty="0">
                <a:latin typeface="Calibri Light"/>
                <a:cs typeface="Calibri Light"/>
              </a:rPr>
              <a:t> </a:t>
            </a:r>
            <a:r>
              <a:rPr sz="4400" b="0" spc="10" dirty="0">
                <a:latin typeface="Calibri Light"/>
                <a:cs typeface="Calibri Light"/>
              </a:rPr>
              <a:t>which</a:t>
            </a:r>
            <a:r>
              <a:rPr sz="4400" b="0" spc="-90" dirty="0">
                <a:latin typeface="Calibri Light"/>
                <a:cs typeface="Calibri Light"/>
              </a:rPr>
              <a:t> </a:t>
            </a:r>
            <a:r>
              <a:rPr sz="4400" b="0" spc="10" dirty="0">
                <a:latin typeface="Calibri Light"/>
                <a:cs typeface="Calibri Light"/>
              </a:rPr>
              <a:t>part</a:t>
            </a:r>
            <a:r>
              <a:rPr sz="4400" b="0" spc="-50" dirty="0">
                <a:latin typeface="Calibri Light"/>
                <a:cs typeface="Calibri Light"/>
              </a:rPr>
              <a:t> </a:t>
            </a:r>
            <a:r>
              <a:rPr sz="4400" b="0" spc="15" dirty="0">
                <a:latin typeface="Calibri Light"/>
                <a:cs typeface="Calibri Light"/>
              </a:rPr>
              <a:t>of</a:t>
            </a:r>
            <a:r>
              <a:rPr sz="4400" b="0" dirty="0">
                <a:latin typeface="Calibri Light"/>
                <a:cs typeface="Calibri Light"/>
              </a:rPr>
              <a:t> </a:t>
            </a:r>
            <a:r>
              <a:rPr sz="4400" b="0" spc="5" dirty="0">
                <a:latin typeface="Calibri Light"/>
                <a:cs typeface="Calibri Light"/>
              </a:rPr>
              <a:t>the</a:t>
            </a:r>
            <a:r>
              <a:rPr sz="4400" b="0" spc="-35" dirty="0">
                <a:latin typeface="Calibri Light"/>
                <a:cs typeface="Calibri Light"/>
              </a:rPr>
              <a:t> </a:t>
            </a:r>
            <a:r>
              <a:rPr sz="4400" b="0" spc="20" dirty="0">
                <a:latin typeface="Calibri Light"/>
                <a:cs typeface="Calibri Light"/>
              </a:rPr>
              <a:t>mechanism</a:t>
            </a:r>
            <a:r>
              <a:rPr sz="4400" b="0" spc="-220" dirty="0">
                <a:latin typeface="Calibri Light"/>
                <a:cs typeface="Calibri Light"/>
              </a:rPr>
              <a:t> </a:t>
            </a:r>
            <a:r>
              <a:rPr sz="4400" b="0" spc="15" dirty="0">
                <a:latin typeface="Calibri Light"/>
                <a:cs typeface="Calibri Light"/>
              </a:rPr>
              <a:t>of</a:t>
            </a:r>
            <a:r>
              <a:rPr sz="4400" b="0" spc="5" dirty="0">
                <a:latin typeface="Calibri Light"/>
                <a:cs typeface="Calibri Light"/>
              </a:rPr>
              <a:t> </a:t>
            </a:r>
            <a:r>
              <a:rPr sz="4400" b="0" spc="20" dirty="0">
                <a:latin typeface="Calibri Light"/>
                <a:cs typeface="Calibri Light"/>
              </a:rPr>
              <a:t>labor</a:t>
            </a:r>
            <a:endParaRPr sz="4400"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73872" y="3234527"/>
            <a:ext cx="4537152" cy="322477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279272" y="2943165"/>
            <a:ext cx="5257165" cy="7566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65"/>
              </a:lnSpc>
              <a:spcBef>
                <a:spcPts val="100"/>
              </a:spcBef>
            </a:pPr>
            <a:r>
              <a:rPr sz="2400" spc="30" dirty="0">
                <a:latin typeface="Calibri"/>
                <a:cs typeface="Calibri"/>
              </a:rPr>
              <a:t>A</a:t>
            </a:r>
            <a:r>
              <a:rPr sz="2400" spc="10" dirty="0">
                <a:latin typeface="Calibri"/>
                <a:cs typeface="Calibri"/>
              </a:rPr>
              <a:t>n</a:t>
            </a:r>
            <a:r>
              <a:rPr sz="2400" spc="30" dirty="0">
                <a:latin typeface="Calibri"/>
                <a:cs typeface="Calibri"/>
              </a:rPr>
              <a:t>s</a:t>
            </a:r>
            <a:r>
              <a:rPr sz="2400" spc="5" dirty="0">
                <a:latin typeface="Calibri"/>
                <a:cs typeface="Calibri"/>
              </a:rPr>
              <a:t>w</a:t>
            </a:r>
            <a:r>
              <a:rPr sz="2400" dirty="0">
                <a:latin typeface="Calibri"/>
                <a:cs typeface="Calibri"/>
              </a:rPr>
              <a:t>er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: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35" dirty="0">
                <a:latin typeface="Calibri"/>
                <a:cs typeface="Calibri"/>
              </a:rPr>
              <a:t>s</a:t>
            </a:r>
            <a:r>
              <a:rPr sz="2400" spc="15" dirty="0">
                <a:latin typeface="Calibri"/>
                <a:cs typeface="Calibri"/>
              </a:rPr>
              <a:t>t</a:t>
            </a:r>
            <a:r>
              <a:rPr sz="2400" spc="-30" dirty="0">
                <a:latin typeface="Calibri"/>
                <a:cs typeface="Calibri"/>
              </a:rPr>
              <a:t>i</a:t>
            </a:r>
            <a:r>
              <a:rPr sz="2400" spc="15" dirty="0">
                <a:latin typeface="Calibri"/>
                <a:cs typeface="Calibri"/>
              </a:rPr>
              <a:t>t</a:t>
            </a:r>
            <a:r>
              <a:rPr sz="2400" spc="10" dirty="0">
                <a:latin typeface="Calibri"/>
                <a:cs typeface="Calibri"/>
              </a:rPr>
              <a:t>u</a:t>
            </a:r>
            <a:r>
              <a:rPr sz="2400" spc="15" dirty="0">
                <a:latin typeface="Calibri"/>
                <a:cs typeface="Calibri"/>
              </a:rPr>
              <a:t>t</a:t>
            </a:r>
            <a:r>
              <a:rPr sz="2400" spc="-30" dirty="0">
                <a:latin typeface="Calibri"/>
                <a:cs typeface="Calibri"/>
              </a:rPr>
              <a:t>i</a:t>
            </a:r>
            <a:r>
              <a:rPr sz="2400" spc="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1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 e</a:t>
            </a:r>
            <a:r>
              <a:rPr sz="2400" spc="10" dirty="0">
                <a:latin typeface="Calibri"/>
                <a:cs typeface="Calibri"/>
              </a:rPr>
              <a:t>x</a:t>
            </a:r>
            <a:r>
              <a:rPr sz="2400" spc="1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spc="10" dirty="0">
                <a:latin typeface="Calibri"/>
                <a:cs typeface="Calibri"/>
              </a:rPr>
              <a:t>n</a:t>
            </a:r>
            <a:r>
              <a:rPr sz="2400" spc="-30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90" dirty="0">
                <a:latin typeface="Calibri"/>
                <a:cs typeface="Calibri"/>
              </a:rPr>
              <a:t>r</a:t>
            </a:r>
            <a:r>
              <a:rPr sz="2400" spc="5" dirty="0">
                <a:latin typeface="Calibri"/>
                <a:cs typeface="Calibri"/>
              </a:rPr>
              <a:t>o</a:t>
            </a:r>
            <a:r>
              <a:rPr sz="2400" spc="15" dirty="0">
                <a:latin typeface="Calibri"/>
                <a:cs typeface="Calibri"/>
              </a:rPr>
              <a:t>t</a:t>
            </a:r>
            <a:r>
              <a:rPr sz="2400" spc="-30" dirty="0">
                <a:latin typeface="Calibri"/>
                <a:cs typeface="Calibri"/>
              </a:rPr>
              <a:t>a</a:t>
            </a:r>
            <a:r>
              <a:rPr sz="2400" spc="15" dirty="0">
                <a:latin typeface="Calibri"/>
                <a:cs typeface="Calibri"/>
              </a:rPr>
              <a:t>t</a:t>
            </a:r>
            <a:r>
              <a:rPr sz="2400" spc="-30" dirty="0">
                <a:latin typeface="Calibri"/>
                <a:cs typeface="Calibri"/>
              </a:rPr>
              <a:t>i</a:t>
            </a:r>
            <a:r>
              <a:rPr sz="2400" spc="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)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1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865"/>
              </a:lnSpc>
            </a:pPr>
            <a:r>
              <a:rPr sz="2400" spc="-15" dirty="0">
                <a:latin typeface="Calibri"/>
                <a:cs typeface="Calibri"/>
              </a:rPr>
              <a:t>deliver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the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anterior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shoulder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82" y="609282"/>
            <a:ext cx="8754745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0" dirty="0">
                <a:latin typeface="Calibri Light"/>
                <a:cs typeface="Calibri Light"/>
              </a:rPr>
              <a:t>Q7</a:t>
            </a:r>
            <a:r>
              <a:rPr sz="4400" b="0" spc="-25" dirty="0">
                <a:latin typeface="Calibri Light"/>
                <a:cs typeface="Calibri Light"/>
              </a:rPr>
              <a:t> </a:t>
            </a:r>
            <a:r>
              <a:rPr sz="4400" b="0" spc="-15" dirty="0">
                <a:latin typeface="Calibri Light"/>
                <a:cs typeface="Calibri Light"/>
              </a:rPr>
              <a:t>regarding</a:t>
            </a:r>
            <a:r>
              <a:rPr sz="4400" b="0" spc="-165" dirty="0">
                <a:latin typeface="Calibri Light"/>
                <a:cs typeface="Calibri Light"/>
              </a:rPr>
              <a:t> </a:t>
            </a:r>
            <a:r>
              <a:rPr sz="4400" b="0" spc="5" dirty="0">
                <a:latin typeface="Calibri Light"/>
                <a:cs typeface="Calibri Light"/>
              </a:rPr>
              <a:t>this</a:t>
            </a:r>
            <a:r>
              <a:rPr sz="4400" b="0" spc="-15" dirty="0">
                <a:latin typeface="Calibri Light"/>
                <a:cs typeface="Calibri Light"/>
              </a:rPr>
              <a:t> </a:t>
            </a:r>
            <a:r>
              <a:rPr sz="4400" b="0" spc="-5" dirty="0">
                <a:latin typeface="Calibri Light"/>
                <a:cs typeface="Calibri Light"/>
              </a:rPr>
              <a:t>procedure</a:t>
            </a:r>
            <a:r>
              <a:rPr sz="4400" b="0" spc="-120" dirty="0">
                <a:latin typeface="Calibri Light"/>
                <a:cs typeface="Calibri Light"/>
              </a:rPr>
              <a:t> </a:t>
            </a:r>
            <a:r>
              <a:rPr sz="4400" b="0" spc="5" dirty="0">
                <a:latin typeface="Calibri Light"/>
                <a:cs typeface="Calibri Light"/>
              </a:rPr>
              <a:t>select</a:t>
            </a:r>
            <a:r>
              <a:rPr sz="4400" b="0" spc="-70" dirty="0">
                <a:latin typeface="Calibri Light"/>
                <a:cs typeface="Calibri Light"/>
              </a:rPr>
              <a:t> </a:t>
            </a:r>
            <a:r>
              <a:rPr sz="4400" b="0" spc="25" dirty="0">
                <a:latin typeface="Calibri Light"/>
                <a:cs typeface="Calibri Light"/>
              </a:rPr>
              <a:t>one</a:t>
            </a:r>
            <a:endParaRPr sz="4400"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00751" y="1200150"/>
            <a:ext cx="5715000" cy="24765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02628" y="3880548"/>
            <a:ext cx="10723245" cy="1673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SzPct val="94444"/>
              <a:buAutoNum type="alphaLcPeriod"/>
              <a:tabLst>
                <a:tab pos="185420" algn="l"/>
              </a:tabLst>
            </a:pPr>
            <a:r>
              <a:rPr sz="1800" spc="-5" dirty="0">
                <a:latin typeface="Calibri"/>
                <a:cs typeface="Calibri"/>
              </a:rPr>
              <a:t>It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is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performed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at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13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of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gestation</a:t>
            </a:r>
            <a:endParaRPr sz="1800">
              <a:latin typeface="Calibri"/>
              <a:cs typeface="Calibri"/>
            </a:endParaRPr>
          </a:p>
          <a:p>
            <a:pPr marL="240665" indent="-228600">
              <a:lnSpc>
                <a:spcPct val="100000"/>
              </a:lnSpc>
              <a:spcBef>
                <a:spcPts val="20"/>
              </a:spcBef>
              <a:buSzPct val="94444"/>
              <a:buAutoNum type="alphaLcPeriod"/>
              <a:tabLst>
                <a:tab pos="241300" algn="l"/>
              </a:tabLst>
            </a:pPr>
            <a:r>
              <a:rPr sz="1800" dirty="0">
                <a:latin typeface="Calibri"/>
                <a:cs typeface="Calibri"/>
              </a:rPr>
              <a:t>It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is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used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as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 screening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test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for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chromosomal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abnormality</a:t>
            </a:r>
            <a:endParaRPr sz="1800">
              <a:latin typeface="Calibri"/>
              <a:cs typeface="Calibri"/>
            </a:endParaRPr>
          </a:p>
          <a:p>
            <a:pPr marL="221615" indent="-209550">
              <a:lnSpc>
                <a:spcPct val="100000"/>
              </a:lnSpc>
              <a:spcBef>
                <a:spcPts val="15"/>
              </a:spcBef>
              <a:buSzPct val="94444"/>
              <a:buAutoNum type="alphaLcPeriod"/>
              <a:tabLst>
                <a:tab pos="222250" algn="l"/>
              </a:tabLst>
            </a:pPr>
            <a:r>
              <a:rPr sz="1800" spc="15" dirty="0">
                <a:latin typeface="Calibri"/>
                <a:cs typeface="Calibri"/>
              </a:rPr>
              <a:t>T</a:t>
            </a:r>
            <a:r>
              <a:rPr sz="1800" spc="25" dirty="0">
                <a:latin typeface="Calibri"/>
                <a:cs typeface="Calibri"/>
              </a:rPr>
              <a:t>h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10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spc="-35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k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f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m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spc="-35" dirty="0">
                <a:latin typeface="Calibri"/>
                <a:cs typeface="Calibri"/>
              </a:rPr>
              <a:t>s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spc="30" dirty="0">
                <a:latin typeface="Calibri"/>
                <a:cs typeface="Calibri"/>
              </a:rPr>
              <a:t>a</a:t>
            </a:r>
            <a:r>
              <a:rPr sz="1800" spc="-30" dirty="0">
                <a:latin typeface="Calibri"/>
                <a:cs typeface="Calibri"/>
              </a:rPr>
              <a:t>rr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spc="30" dirty="0">
                <a:latin typeface="Calibri"/>
                <a:cs typeface="Calibri"/>
              </a:rPr>
              <a:t>a</a:t>
            </a:r>
            <a:r>
              <a:rPr sz="1800" spc="-25" dirty="0">
                <a:latin typeface="Calibri"/>
                <a:cs typeface="Calibri"/>
              </a:rPr>
              <a:t>g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0</a:t>
            </a:r>
            <a:r>
              <a:rPr sz="1800" spc="-5" dirty="0">
                <a:latin typeface="Calibri"/>
                <a:cs typeface="Calibri"/>
              </a:rPr>
              <a:t>.</a:t>
            </a:r>
            <a:r>
              <a:rPr sz="1800" spc="-20" dirty="0">
                <a:latin typeface="Calibri"/>
                <a:cs typeface="Calibri"/>
              </a:rPr>
              <a:t>5</a:t>
            </a:r>
            <a:r>
              <a:rPr sz="1800" dirty="0">
                <a:latin typeface="Calibri"/>
                <a:cs typeface="Calibri"/>
              </a:rPr>
              <a:t>%</a:t>
            </a:r>
            <a:endParaRPr sz="1800">
              <a:latin typeface="Calibri"/>
              <a:cs typeface="Calibri"/>
            </a:endParaRPr>
          </a:p>
          <a:p>
            <a:pPr marL="240665" indent="-228600">
              <a:lnSpc>
                <a:spcPct val="100000"/>
              </a:lnSpc>
              <a:spcBef>
                <a:spcPts val="20"/>
              </a:spcBef>
              <a:buSzPct val="94444"/>
              <a:buAutoNum type="alphaLcPeriod"/>
              <a:tabLst>
                <a:tab pos="241300" algn="l"/>
              </a:tabLst>
            </a:pPr>
            <a:r>
              <a:rPr sz="1800" spc="5" dirty="0">
                <a:latin typeface="Calibri"/>
                <a:cs typeface="Calibri"/>
              </a:rPr>
              <a:t>Placental</a:t>
            </a:r>
            <a:r>
              <a:rPr sz="1800" spc="-1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mosaicism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is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more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common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compared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other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method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ts val="2100"/>
              </a:lnSpc>
              <a:spcBef>
                <a:spcPts val="140"/>
              </a:spcBef>
              <a:buClr>
                <a:srgbClr val="000000"/>
              </a:buClr>
              <a:buSzPct val="94444"/>
              <a:buAutoNum type="alphaLcPeriod"/>
              <a:tabLst>
                <a:tab pos="232410" algn="l"/>
              </a:tabLst>
            </a:pPr>
            <a:r>
              <a:rPr sz="1800" spc="10" dirty="0">
                <a:solidFill>
                  <a:srgbClr val="FF0000"/>
                </a:solidFill>
                <a:latin typeface="Calibri"/>
                <a:cs typeface="Calibri"/>
              </a:rPr>
              <a:t>anti-d</a:t>
            </a:r>
            <a:r>
              <a:rPr sz="1800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10" dirty="0">
                <a:solidFill>
                  <a:srgbClr val="FF0000"/>
                </a:solidFill>
                <a:latin typeface="Calibri"/>
                <a:cs typeface="Calibri"/>
              </a:rPr>
              <a:t>prophylaxis</a:t>
            </a:r>
            <a:r>
              <a:rPr sz="1800" spc="-2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15" dirty="0">
                <a:solidFill>
                  <a:srgbClr val="FF0000"/>
                </a:solidFill>
                <a:latin typeface="Calibri"/>
                <a:cs typeface="Calibri"/>
              </a:rPr>
              <a:t>is</a:t>
            </a:r>
            <a:r>
              <a:rPr sz="18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considered</a:t>
            </a:r>
            <a:r>
              <a:rPr sz="180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after</a:t>
            </a:r>
            <a:r>
              <a:rPr sz="18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20" dirty="0">
                <a:solidFill>
                  <a:srgbClr val="FF0000"/>
                </a:solidFill>
                <a:latin typeface="Calibri"/>
                <a:cs typeface="Calibri"/>
              </a:rPr>
              <a:t>doing</a:t>
            </a:r>
            <a:r>
              <a:rPr sz="18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10" dirty="0">
                <a:solidFill>
                  <a:srgbClr val="FF0000"/>
                </a:solidFill>
                <a:latin typeface="Calibri"/>
                <a:cs typeface="Calibri"/>
              </a:rPr>
              <a:t>this</a:t>
            </a:r>
            <a:r>
              <a:rPr sz="18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procedure</a:t>
            </a:r>
            <a:r>
              <a:rPr sz="1800" spc="-1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15" dirty="0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8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woman</a:t>
            </a:r>
            <a:r>
              <a:rPr sz="1800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with</a:t>
            </a:r>
            <a:r>
              <a:rPr sz="1800" spc="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0000"/>
                </a:solidFill>
                <a:latin typeface="Calibri"/>
                <a:cs typeface="Calibri"/>
              </a:rPr>
              <a:t>rh</a:t>
            </a:r>
            <a:r>
              <a:rPr sz="1800" spc="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10" dirty="0">
                <a:solidFill>
                  <a:srgbClr val="FF0000"/>
                </a:solidFill>
                <a:latin typeface="Calibri"/>
                <a:cs typeface="Calibri"/>
              </a:rPr>
              <a:t>negative</a:t>
            </a:r>
            <a:r>
              <a:rPr sz="1800" spc="-1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20" dirty="0">
                <a:solidFill>
                  <a:srgbClr val="FF0000"/>
                </a:solidFill>
                <a:latin typeface="Calibri"/>
                <a:cs typeface="Calibri"/>
              </a:rPr>
              <a:t>blood</a:t>
            </a:r>
            <a:r>
              <a:rPr sz="1800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group</a:t>
            </a:r>
            <a:r>
              <a:rPr sz="180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20" dirty="0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10" dirty="0">
                <a:solidFill>
                  <a:srgbClr val="FF0000"/>
                </a:solidFill>
                <a:latin typeface="Calibri"/>
                <a:cs typeface="Calibri"/>
              </a:rPr>
              <a:t>indirect </a:t>
            </a:r>
            <a:r>
              <a:rPr sz="1800" spc="-3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coombs</a:t>
            </a:r>
            <a:r>
              <a:rPr sz="1800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test</a:t>
            </a:r>
            <a:r>
              <a:rPr sz="18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10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1800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0000"/>
                </a:solidFill>
                <a:latin typeface="Calibri"/>
                <a:cs typeface="Calibri"/>
              </a:rPr>
              <a:t>1:8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6" y="609282"/>
            <a:ext cx="6222365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0" dirty="0">
                <a:latin typeface="Calibri Light"/>
                <a:cs typeface="Calibri Light"/>
              </a:rPr>
              <a:t>Q8</a:t>
            </a:r>
            <a:r>
              <a:rPr sz="4400" b="0" spc="-25" dirty="0">
                <a:latin typeface="Calibri Light"/>
                <a:cs typeface="Calibri Light"/>
              </a:rPr>
              <a:t> </a:t>
            </a:r>
            <a:r>
              <a:rPr sz="4400" b="0" spc="5" dirty="0">
                <a:latin typeface="Calibri Light"/>
                <a:cs typeface="Calibri Light"/>
              </a:rPr>
              <a:t>this</a:t>
            </a:r>
            <a:r>
              <a:rPr sz="4400" b="0" spc="-20" dirty="0">
                <a:latin typeface="Calibri Light"/>
                <a:cs typeface="Calibri Light"/>
              </a:rPr>
              <a:t> </a:t>
            </a:r>
            <a:r>
              <a:rPr sz="4400" b="0" spc="15" dirty="0">
                <a:latin typeface="Calibri Light"/>
                <a:cs typeface="Calibri Light"/>
              </a:rPr>
              <a:t>method</a:t>
            </a:r>
            <a:r>
              <a:rPr sz="4400" b="0" spc="-165" dirty="0">
                <a:latin typeface="Calibri Light"/>
                <a:cs typeface="Calibri Light"/>
              </a:rPr>
              <a:t> </a:t>
            </a:r>
            <a:r>
              <a:rPr sz="4400" b="0" spc="5" dirty="0">
                <a:latin typeface="Calibri Light"/>
                <a:cs typeface="Calibri Light"/>
              </a:rPr>
              <a:t>is</a:t>
            </a:r>
            <a:r>
              <a:rPr sz="4400" b="0" spc="-20" dirty="0">
                <a:latin typeface="Calibri Light"/>
                <a:cs typeface="Calibri Light"/>
              </a:rPr>
              <a:t> </a:t>
            </a:r>
            <a:r>
              <a:rPr sz="4400" b="0" spc="15" dirty="0">
                <a:latin typeface="Calibri Light"/>
                <a:cs typeface="Calibri Light"/>
              </a:rPr>
              <a:t>used</a:t>
            </a:r>
            <a:r>
              <a:rPr sz="4400" b="0" spc="-85" dirty="0">
                <a:latin typeface="Calibri Light"/>
                <a:cs typeface="Calibri Light"/>
              </a:rPr>
              <a:t> </a:t>
            </a:r>
            <a:r>
              <a:rPr sz="4400" b="0" spc="-5" dirty="0">
                <a:latin typeface="Calibri Light"/>
                <a:cs typeface="Calibri Light"/>
              </a:rPr>
              <a:t>for?</a:t>
            </a:r>
            <a:endParaRPr sz="4400"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24775" y="1266835"/>
            <a:ext cx="4419600" cy="273367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8741" y="4385247"/>
            <a:ext cx="365315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0" dirty="0">
                <a:latin typeface="Calibri"/>
                <a:cs typeface="Calibri"/>
              </a:rPr>
              <a:t>Answer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: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deep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endometriosis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5" y="106681"/>
            <a:ext cx="10182860" cy="1503872"/>
          </a:xfrm>
          <a:prstGeom prst="rect">
            <a:avLst/>
          </a:prstGeom>
        </p:spPr>
        <p:txBody>
          <a:bodyPr vert="horz" wrap="square" lIns="0" tIns="295528" rIns="0" bIns="0" rtlCol="0">
            <a:spAutoFit/>
          </a:bodyPr>
          <a:lstStyle/>
          <a:p>
            <a:pPr marL="12700" marR="5080">
              <a:lnSpc>
                <a:spcPts val="4730"/>
              </a:lnSpc>
              <a:spcBef>
                <a:spcPts val="745"/>
              </a:spcBef>
            </a:pPr>
            <a:r>
              <a:rPr sz="4400" b="0" spc="5" dirty="0">
                <a:latin typeface="Calibri Light"/>
                <a:cs typeface="Calibri Light"/>
              </a:rPr>
              <a:t>Q9</a:t>
            </a:r>
            <a:r>
              <a:rPr sz="4400" b="0" spc="-20" dirty="0">
                <a:latin typeface="Calibri Light"/>
                <a:cs typeface="Calibri Light"/>
              </a:rPr>
              <a:t> </a:t>
            </a:r>
            <a:r>
              <a:rPr sz="4400" b="0" spc="-15" dirty="0">
                <a:latin typeface="Calibri Light"/>
                <a:cs typeface="Calibri Light"/>
              </a:rPr>
              <a:t>regarding</a:t>
            </a:r>
            <a:r>
              <a:rPr sz="4400" b="0" spc="-155" dirty="0">
                <a:latin typeface="Calibri Light"/>
                <a:cs typeface="Calibri Light"/>
              </a:rPr>
              <a:t> </a:t>
            </a:r>
            <a:r>
              <a:rPr sz="4400" b="0" spc="5" dirty="0">
                <a:latin typeface="Calibri Light"/>
                <a:cs typeface="Calibri Light"/>
              </a:rPr>
              <a:t>this</a:t>
            </a:r>
            <a:r>
              <a:rPr sz="4400" b="0" spc="-10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photo</a:t>
            </a:r>
            <a:r>
              <a:rPr sz="4400" b="0" spc="-15" dirty="0">
                <a:latin typeface="Calibri Light"/>
                <a:cs typeface="Calibri Light"/>
              </a:rPr>
              <a:t> </a:t>
            </a:r>
            <a:r>
              <a:rPr sz="4400" b="0" spc="15" dirty="0">
                <a:latin typeface="Calibri Light"/>
                <a:cs typeface="Calibri Light"/>
              </a:rPr>
              <a:t>choose</a:t>
            </a:r>
            <a:r>
              <a:rPr sz="4400" b="0" spc="-95" dirty="0">
                <a:latin typeface="Calibri Light"/>
                <a:cs typeface="Calibri Light"/>
              </a:rPr>
              <a:t> </a:t>
            </a:r>
            <a:r>
              <a:rPr sz="4400" b="0" spc="5" dirty="0">
                <a:latin typeface="Calibri Light"/>
                <a:cs typeface="Calibri Light"/>
              </a:rPr>
              <a:t>the</a:t>
            </a:r>
            <a:r>
              <a:rPr sz="4400" b="0" spc="-35" dirty="0">
                <a:latin typeface="Calibri Light"/>
                <a:cs typeface="Calibri Light"/>
              </a:rPr>
              <a:t> </a:t>
            </a:r>
            <a:r>
              <a:rPr sz="4400" b="0" spc="-25" dirty="0">
                <a:latin typeface="Calibri Light"/>
                <a:cs typeface="Calibri Light"/>
              </a:rPr>
              <a:t>correct </a:t>
            </a:r>
            <a:r>
              <a:rPr sz="4400" b="0" spc="-980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answer</a:t>
            </a:r>
            <a:endParaRPr sz="4400"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67382" y="981075"/>
            <a:ext cx="6524625" cy="34290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14337" y="4601528"/>
            <a:ext cx="805688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0" dirty="0">
                <a:latin typeface="Calibri"/>
                <a:cs typeface="Calibri"/>
              </a:rPr>
              <a:t>Answer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: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the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patient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is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definitely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had</a:t>
            </a:r>
            <a:r>
              <a:rPr sz="2400" spc="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total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hysterectomy</a:t>
            </a:r>
            <a:r>
              <a:rPr sz="2400" spc="-204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before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7187" y="4"/>
            <a:ext cx="11498580" cy="1785745"/>
          </a:xfrm>
          <a:prstGeom prst="rect">
            <a:avLst/>
          </a:prstGeom>
        </p:spPr>
        <p:txBody>
          <a:bodyPr vert="horz" wrap="square" lIns="0" tIns="295275" rIns="0" bIns="0" rtlCol="0">
            <a:spAutoFit/>
          </a:bodyPr>
          <a:lstStyle/>
          <a:p>
            <a:pPr marL="131445">
              <a:lnSpc>
                <a:spcPct val="100000"/>
              </a:lnSpc>
              <a:spcBef>
                <a:spcPts val="2325"/>
              </a:spcBef>
            </a:pPr>
            <a:r>
              <a:rPr sz="6000" b="0" spc="-50" dirty="0">
                <a:latin typeface="Calibri Light"/>
                <a:cs typeface="Calibri Light"/>
              </a:rPr>
              <a:t>Answers</a:t>
            </a:r>
            <a:endParaRPr sz="60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2750" spc="15" dirty="0">
                <a:solidFill>
                  <a:srgbClr val="FF0000"/>
                </a:solidFill>
                <a:latin typeface="Calibri"/>
                <a:cs typeface="Calibri"/>
              </a:rPr>
              <a:t>1-</a:t>
            </a:r>
            <a:r>
              <a:rPr sz="2750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5" dirty="0">
                <a:solidFill>
                  <a:srgbClr val="FF0000"/>
                </a:solidFill>
                <a:latin typeface="Calibri"/>
                <a:cs typeface="Calibri"/>
              </a:rPr>
              <a:t>Regularity</a:t>
            </a:r>
            <a:r>
              <a:rPr sz="2750" spc="1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10" dirty="0">
                <a:solidFill>
                  <a:srgbClr val="FF0000"/>
                </a:solidFill>
                <a:latin typeface="Calibri"/>
                <a:cs typeface="Calibri"/>
              </a:rPr>
              <a:t>/</a:t>
            </a:r>
            <a:r>
              <a:rPr sz="2750" spc="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15" dirty="0">
                <a:solidFill>
                  <a:srgbClr val="FF0000"/>
                </a:solidFill>
                <a:latin typeface="Calibri"/>
                <a:cs typeface="Calibri"/>
              </a:rPr>
              <a:t>Frequency</a:t>
            </a:r>
            <a:r>
              <a:rPr sz="2750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10" dirty="0">
                <a:solidFill>
                  <a:srgbClr val="FF0000"/>
                </a:solidFill>
                <a:latin typeface="Calibri"/>
                <a:cs typeface="Calibri"/>
              </a:rPr>
              <a:t>/</a:t>
            </a:r>
            <a:r>
              <a:rPr sz="2750" spc="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5" dirty="0">
                <a:solidFill>
                  <a:srgbClr val="FF0000"/>
                </a:solidFill>
                <a:latin typeface="Calibri"/>
                <a:cs typeface="Calibri"/>
              </a:rPr>
              <a:t>Duration</a:t>
            </a:r>
            <a:r>
              <a:rPr sz="2750" spc="1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10" dirty="0">
                <a:solidFill>
                  <a:srgbClr val="FF0000"/>
                </a:solidFill>
                <a:latin typeface="Calibri"/>
                <a:cs typeface="Calibri"/>
              </a:rPr>
              <a:t>/</a:t>
            </a:r>
            <a:r>
              <a:rPr sz="275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5" dirty="0">
                <a:solidFill>
                  <a:srgbClr val="FF0000"/>
                </a:solidFill>
                <a:latin typeface="Calibri"/>
                <a:cs typeface="Calibri"/>
              </a:rPr>
              <a:t>Amount</a:t>
            </a:r>
            <a:r>
              <a:rPr sz="2750" spc="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10" dirty="0">
                <a:solidFill>
                  <a:srgbClr val="FF0000"/>
                </a:solidFill>
                <a:latin typeface="Calibri"/>
                <a:cs typeface="Calibri"/>
              </a:rPr>
              <a:t>/</a:t>
            </a:r>
            <a:r>
              <a:rPr sz="2750" spc="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10" dirty="0">
                <a:solidFill>
                  <a:srgbClr val="FF0000"/>
                </a:solidFill>
                <a:latin typeface="Calibri"/>
                <a:cs typeface="Calibri"/>
              </a:rPr>
              <a:t>Associated</a:t>
            </a:r>
            <a:r>
              <a:rPr sz="2750" spc="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10" dirty="0">
                <a:solidFill>
                  <a:srgbClr val="FF0000"/>
                </a:solidFill>
                <a:latin typeface="Calibri"/>
                <a:cs typeface="Calibri"/>
              </a:rPr>
              <a:t>symptoms</a:t>
            </a:r>
            <a:r>
              <a:rPr sz="275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10" dirty="0">
                <a:solidFill>
                  <a:srgbClr val="FF0000"/>
                </a:solidFill>
                <a:latin typeface="Calibri"/>
                <a:cs typeface="Calibri"/>
              </a:rPr>
              <a:t>/</a:t>
            </a:r>
            <a:r>
              <a:rPr sz="2750" spc="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15" dirty="0">
                <a:solidFill>
                  <a:srgbClr val="FF0000"/>
                </a:solidFill>
                <a:latin typeface="Calibri"/>
                <a:cs typeface="Calibri"/>
              </a:rPr>
              <a:t>AUB?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7187" y="2065025"/>
            <a:ext cx="2052320" cy="299440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4175" indent="-372110">
              <a:lnSpc>
                <a:spcPct val="100000"/>
              </a:lnSpc>
              <a:spcBef>
                <a:spcPts val="130"/>
              </a:spcBef>
              <a:buAutoNum type="arabicPlain" startAt="2"/>
              <a:tabLst>
                <a:tab pos="384810" algn="l"/>
              </a:tabLst>
            </a:pPr>
            <a:r>
              <a:rPr sz="2750" b="1" spc="10" dirty="0">
                <a:solidFill>
                  <a:srgbClr val="FF0000"/>
                </a:solidFill>
                <a:latin typeface="Calibri"/>
                <a:cs typeface="Calibri"/>
              </a:rPr>
              <a:t>Fibroid</a:t>
            </a:r>
            <a:endParaRPr sz="2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AutoNum type="arabicPlain" startAt="2"/>
            </a:pPr>
            <a:endParaRPr sz="2750">
              <a:latin typeface="Calibri"/>
              <a:cs typeface="Calibri"/>
            </a:endParaRPr>
          </a:p>
          <a:p>
            <a:pPr marL="384175" indent="-372110">
              <a:lnSpc>
                <a:spcPct val="100000"/>
              </a:lnSpc>
              <a:buAutoNum type="arabicPlain" startAt="2"/>
              <a:tabLst>
                <a:tab pos="384810" algn="l"/>
              </a:tabLst>
            </a:pPr>
            <a:r>
              <a:rPr sz="2750" b="1" spc="5" dirty="0">
                <a:solidFill>
                  <a:srgbClr val="FF0000"/>
                </a:solidFill>
                <a:latin typeface="Calibri"/>
                <a:cs typeface="Calibri"/>
              </a:rPr>
              <a:t>Multiparity</a:t>
            </a:r>
            <a:endParaRPr sz="2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AutoNum type="arabicPlain" startAt="2"/>
            </a:pPr>
            <a:endParaRPr sz="2800">
              <a:latin typeface="Calibri"/>
              <a:cs typeface="Calibri"/>
            </a:endParaRPr>
          </a:p>
          <a:p>
            <a:pPr marL="384175" indent="-372110">
              <a:lnSpc>
                <a:spcPct val="100000"/>
              </a:lnSpc>
              <a:buAutoNum type="arabicPlain" startAt="2"/>
              <a:tabLst>
                <a:tab pos="384810" algn="l"/>
              </a:tabLst>
            </a:pPr>
            <a:r>
              <a:rPr sz="2750" b="1" spc="5" dirty="0">
                <a:solidFill>
                  <a:srgbClr val="FF0000"/>
                </a:solidFill>
                <a:latin typeface="Calibri"/>
                <a:cs typeface="Calibri"/>
              </a:rPr>
              <a:t>Infertility</a:t>
            </a:r>
            <a:endParaRPr sz="2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AutoNum type="arabicPlain" startAt="2"/>
            </a:pPr>
            <a:endParaRPr sz="2800">
              <a:latin typeface="Calibri"/>
              <a:cs typeface="Calibri"/>
            </a:endParaRPr>
          </a:p>
          <a:p>
            <a:pPr marL="403225" indent="-391160">
              <a:lnSpc>
                <a:spcPct val="100000"/>
              </a:lnSpc>
              <a:buFont typeface="Arial"/>
              <a:buAutoNum type="arabicPlain" startAt="2"/>
              <a:tabLst>
                <a:tab pos="403860" algn="l"/>
              </a:tabLst>
            </a:pPr>
            <a:r>
              <a:rPr sz="2750" b="1" spc="5" dirty="0">
                <a:solidFill>
                  <a:srgbClr val="FF0000"/>
                </a:solidFill>
                <a:latin typeface="Calibri"/>
                <a:cs typeface="Calibri"/>
              </a:rPr>
              <a:t>MRI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5" y="372749"/>
            <a:ext cx="10210800" cy="121738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>
              <a:lnSpc>
                <a:spcPct val="92200"/>
              </a:lnSpc>
              <a:spcBef>
                <a:spcPts val="385"/>
              </a:spcBef>
              <a:tabLst>
                <a:tab pos="2788920" algn="l"/>
                <a:tab pos="6052820" algn="l"/>
              </a:tabLst>
            </a:pPr>
            <a:r>
              <a:rPr sz="2750" b="0" spc="25" dirty="0">
                <a:latin typeface="Calibri Light"/>
                <a:cs typeface="Calibri Light"/>
              </a:rPr>
              <a:t>Q10</a:t>
            </a:r>
            <a:r>
              <a:rPr sz="2750" b="0" spc="-10" dirty="0">
                <a:latin typeface="Calibri Light"/>
                <a:cs typeface="Calibri Light"/>
              </a:rPr>
              <a:t> </a:t>
            </a:r>
            <a:r>
              <a:rPr sz="2750" b="0" spc="10" dirty="0">
                <a:latin typeface="Calibri Light"/>
                <a:cs typeface="Calibri Light"/>
              </a:rPr>
              <a:t>a</a:t>
            </a:r>
            <a:r>
              <a:rPr sz="2750" b="0" spc="20" dirty="0">
                <a:latin typeface="Calibri Light"/>
                <a:cs typeface="Calibri Light"/>
              </a:rPr>
              <a:t> 33</a:t>
            </a:r>
            <a:r>
              <a:rPr sz="2750" b="0" spc="70" dirty="0">
                <a:latin typeface="Calibri Light"/>
                <a:cs typeface="Calibri Light"/>
              </a:rPr>
              <a:t> </a:t>
            </a:r>
            <a:r>
              <a:rPr sz="2750" b="0" spc="10" dirty="0">
                <a:latin typeface="Calibri Light"/>
                <a:cs typeface="Calibri Light"/>
              </a:rPr>
              <a:t>y</a:t>
            </a:r>
            <a:r>
              <a:rPr sz="2750" b="0" spc="25" dirty="0">
                <a:latin typeface="Calibri Light"/>
                <a:cs typeface="Calibri Light"/>
              </a:rPr>
              <a:t> </a:t>
            </a:r>
            <a:r>
              <a:rPr sz="2750" b="0" spc="-5" dirty="0">
                <a:latin typeface="Calibri Light"/>
                <a:cs typeface="Calibri Light"/>
              </a:rPr>
              <a:t>old</a:t>
            </a:r>
            <a:r>
              <a:rPr sz="2750" b="0" spc="35" dirty="0">
                <a:latin typeface="Calibri Light"/>
                <a:cs typeface="Calibri Light"/>
              </a:rPr>
              <a:t> </a:t>
            </a:r>
            <a:r>
              <a:rPr sz="2750" b="0" spc="10" dirty="0">
                <a:latin typeface="Calibri Light"/>
                <a:cs typeface="Calibri Light"/>
              </a:rPr>
              <a:t>G4P2+1</a:t>
            </a:r>
            <a:r>
              <a:rPr sz="2750" b="0" spc="140" dirty="0">
                <a:latin typeface="Calibri Light"/>
                <a:cs typeface="Calibri Light"/>
              </a:rPr>
              <a:t> </a:t>
            </a:r>
            <a:r>
              <a:rPr sz="2750" b="0" spc="-10" dirty="0">
                <a:latin typeface="Calibri Light"/>
                <a:cs typeface="Calibri Light"/>
              </a:rPr>
              <a:t>presents</a:t>
            </a:r>
            <a:r>
              <a:rPr sz="2750" b="0" spc="185" dirty="0">
                <a:latin typeface="Calibri Light"/>
                <a:cs typeface="Calibri Light"/>
              </a:rPr>
              <a:t> </a:t>
            </a:r>
            <a:r>
              <a:rPr sz="2750" b="0" spc="-5" dirty="0">
                <a:latin typeface="Calibri Light"/>
                <a:cs typeface="Calibri Light"/>
              </a:rPr>
              <a:t>at</a:t>
            </a:r>
            <a:r>
              <a:rPr sz="2750" b="0" spc="40" dirty="0">
                <a:latin typeface="Calibri Light"/>
                <a:cs typeface="Calibri Light"/>
              </a:rPr>
              <a:t> </a:t>
            </a:r>
            <a:r>
              <a:rPr sz="2750" b="0" spc="15" dirty="0">
                <a:latin typeface="Calibri Light"/>
                <a:cs typeface="Calibri Light"/>
              </a:rPr>
              <a:t>7</a:t>
            </a:r>
            <a:r>
              <a:rPr sz="2750" b="0" spc="70" dirty="0">
                <a:latin typeface="Calibri Light"/>
                <a:cs typeface="Calibri Light"/>
              </a:rPr>
              <a:t> </a:t>
            </a:r>
            <a:r>
              <a:rPr sz="2750" b="0" dirty="0">
                <a:latin typeface="Calibri Light"/>
                <a:cs typeface="Calibri Light"/>
              </a:rPr>
              <a:t>weeks</a:t>
            </a:r>
            <a:r>
              <a:rPr sz="2750" b="0" spc="105" dirty="0">
                <a:latin typeface="Calibri Light"/>
                <a:cs typeface="Calibri Light"/>
              </a:rPr>
              <a:t> </a:t>
            </a:r>
            <a:r>
              <a:rPr sz="2750" b="0" spc="-5" dirty="0">
                <a:latin typeface="Calibri Light"/>
                <a:cs typeface="Calibri Light"/>
              </a:rPr>
              <a:t>of</a:t>
            </a:r>
            <a:r>
              <a:rPr sz="2750" b="0" spc="50" dirty="0">
                <a:latin typeface="Calibri Light"/>
                <a:cs typeface="Calibri Light"/>
              </a:rPr>
              <a:t> </a:t>
            </a:r>
            <a:r>
              <a:rPr sz="2750" b="0" dirty="0">
                <a:latin typeface="Calibri Light"/>
                <a:cs typeface="Calibri Light"/>
              </a:rPr>
              <a:t>amenorrhea</a:t>
            </a:r>
            <a:r>
              <a:rPr sz="2750" b="0" spc="245" dirty="0">
                <a:latin typeface="Calibri Light"/>
                <a:cs typeface="Calibri Light"/>
              </a:rPr>
              <a:t> </a:t>
            </a:r>
            <a:r>
              <a:rPr sz="2750" b="0" spc="-5" dirty="0">
                <a:latin typeface="Calibri Light"/>
                <a:cs typeface="Calibri Light"/>
              </a:rPr>
              <a:t>complaining </a:t>
            </a:r>
            <a:r>
              <a:rPr sz="2750" b="0" spc="-605" dirty="0">
                <a:latin typeface="Calibri Light"/>
                <a:cs typeface="Calibri Light"/>
              </a:rPr>
              <a:t> </a:t>
            </a:r>
            <a:r>
              <a:rPr sz="2750" b="0" spc="-5" dirty="0">
                <a:latin typeface="Calibri Light"/>
                <a:cs typeface="Calibri Light"/>
              </a:rPr>
              <a:t>of</a:t>
            </a:r>
            <a:r>
              <a:rPr sz="2750" b="0" spc="50" dirty="0">
                <a:latin typeface="Calibri Light"/>
                <a:cs typeface="Calibri Light"/>
              </a:rPr>
              <a:t> </a:t>
            </a:r>
            <a:r>
              <a:rPr sz="2750" b="0" spc="-20" dirty="0">
                <a:latin typeface="Calibri Light"/>
                <a:cs typeface="Calibri Light"/>
              </a:rPr>
              <a:t>vaginal</a:t>
            </a:r>
            <a:r>
              <a:rPr sz="2750" b="0" spc="275" dirty="0">
                <a:latin typeface="Calibri Light"/>
                <a:cs typeface="Calibri Light"/>
              </a:rPr>
              <a:t> </a:t>
            </a:r>
            <a:r>
              <a:rPr sz="2750" b="0" spc="-15" dirty="0">
                <a:latin typeface="Calibri Light"/>
                <a:cs typeface="Calibri Light"/>
              </a:rPr>
              <a:t>spotting	</a:t>
            </a:r>
            <a:r>
              <a:rPr sz="2750" b="0" spc="10" dirty="0">
                <a:latin typeface="Calibri Light"/>
                <a:cs typeface="Calibri Light"/>
              </a:rPr>
              <a:t>check</a:t>
            </a:r>
            <a:r>
              <a:rPr sz="2750" b="0" spc="110" dirty="0">
                <a:latin typeface="Calibri Light"/>
                <a:cs typeface="Calibri Light"/>
              </a:rPr>
              <a:t> </a:t>
            </a:r>
            <a:r>
              <a:rPr sz="2750" b="0" dirty="0">
                <a:latin typeface="Calibri Light"/>
                <a:cs typeface="Calibri Light"/>
              </a:rPr>
              <a:t>her</a:t>
            </a:r>
            <a:r>
              <a:rPr sz="2750" b="0" spc="75" dirty="0">
                <a:latin typeface="Calibri Light"/>
                <a:cs typeface="Calibri Light"/>
              </a:rPr>
              <a:t> </a:t>
            </a:r>
            <a:r>
              <a:rPr sz="2750" b="0" spc="-25" dirty="0">
                <a:latin typeface="Calibri Light"/>
                <a:cs typeface="Calibri Light"/>
              </a:rPr>
              <a:t>transvaginal	</a:t>
            </a:r>
            <a:r>
              <a:rPr sz="2750" b="0" spc="5" dirty="0">
                <a:latin typeface="Calibri Light"/>
                <a:cs typeface="Calibri Light"/>
              </a:rPr>
              <a:t>IS</a:t>
            </a:r>
            <a:r>
              <a:rPr sz="2750" b="0" spc="-20" dirty="0">
                <a:latin typeface="Calibri Light"/>
                <a:cs typeface="Calibri Light"/>
              </a:rPr>
              <a:t> </a:t>
            </a:r>
            <a:r>
              <a:rPr sz="2750" b="0" spc="-5" dirty="0">
                <a:latin typeface="Calibri Light"/>
                <a:cs typeface="Calibri Light"/>
              </a:rPr>
              <a:t>image</a:t>
            </a:r>
            <a:r>
              <a:rPr sz="2750" b="0" spc="170" dirty="0">
                <a:latin typeface="Calibri Light"/>
                <a:cs typeface="Calibri Light"/>
              </a:rPr>
              <a:t> </a:t>
            </a:r>
            <a:r>
              <a:rPr sz="2750" b="0" spc="5" dirty="0">
                <a:latin typeface="Calibri Light"/>
                <a:cs typeface="Calibri Light"/>
              </a:rPr>
              <a:t>,</a:t>
            </a:r>
            <a:r>
              <a:rPr sz="2750" b="0" spc="-30" dirty="0">
                <a:latin typeface="Calibri Light"/>
                <a:cs typeface="Calibri Light"/>
              </a:rPr>
              <a:t> </a:t>
            </a:r>
            <a:r>
              <a:rPr sz="2750" b="0" dirty="0">
                <a:latin typeface="Calibri Light"/>
                <a:cs typeface="Calibri Light"/>
              </a:rPr>
              <a:t>what</a:t>
            </a:r>
            <a:r>
              <a:rPr sz="2750" b="0" spc="105" dirty="0">
                <a:latin typeface="Calibri Light"/>
                <a:cs typeface="Calibri Light"/>
              </a:rPr>
              <a:t> </a:t>
            </a:r>
            <a:r>
              <a:rPr sz="2750" b="0" dirty="0">
                <a:latin typeface="Calibri Light"/>
                <a:cs typeface="Calibri Light"/>
              </a:rPr>
              <a:t>is</a:t>
            </a:r>
            <a:r>
              <a:rPr sz="2750" b="0" spc="20" dirty="0">
                <a:latin typeface="Calibri Light"/>
                <a:cs typeface="Calibri Light"/>
              </a:rPr>
              <a:t> </a:t>
            </a:r>
            <a:r>
              <a:rPr sz="2750" b="0" spc="-5" dirty="0">
                <a:latin typeface="Calibri Light"/>
                <a:cs typeface="Calibri Light"/>
              </a:rPr>
              <a:t>your</a:t>
            </a:r>
            <a:r>
              <a:rPr sz="2750" b="0" spc="60" dirty="0">
                <a:latin typeface="Calibri Light"/>
                <a:cs typeface="Calibri Light"/>
              </a:rPr>
              <a:t> </a:t>
            </a:r>
            <a:r>
              <a:rPr sz="2750" b="0" spc="-25" dirty="0">
                <a:latin typeface="Calibri Light"/>
                <a:cs typeface="Calibri Light"/>
              </a:rPr>
              <a:t>next </a:t>
            </a:r>
            <a:r>
              <a:rPr sz="2750" b="0" spc="-20" dirty="0">
                <a:latin typeface="Calibri Light"/>
                <a:cs typeface="Calibri Light"/>
              </a:rPr>
              <a:t> </a:t>
            </a:r>
            <a:r>
              <a:rPr sz="2750" b="0" spc="-5" dirty="0">
                <a:latin typeface="Calibri Light"/>
                <a:cs typeface="Calibri Light"/>
              </a:rPr>
              <a:t>step</a:t>
            </a:r>
            <a:r>
              <a:rPr sz="2750" b="0" spc="35" dirty="0">
                <a:latin typeface="Calibri Light"/>
                <a:cs typeface="Calibri Light"/>
              </a:rPr>
              <a:t> </a:t>
            </a:r>
            <a:r>
              <a:rPr sz="2750" b="0" spc="-5" dirty="0">
                <a:latin typeface="Calibri Light"/>
                <a:cs typeface="Calibri Light"/>
              </a:rPr>
              <a:t>of</a:t>
            </a:r>
            <a:r>
              <a:rPr sz="2750" b="0" spc="125" dirty="0">
                <a:latin typeface="Calibri Light"/>
                <a:cs typeface="Calibri Light"/>
              </a:rPr>
              <a:t> </a:t>
            </a:r>
            <a:r>
              <a:rPr sz="2750" b="0" spc="-10" dirty="0">
                <a:latin typeface="Calibri Light"/>
                <a:cs typeface="Calibri Light"/>
              </a:rPr>
              <a:t>management</a:t>
            </a:r>
            <a:r>
              <a:rPr sz="2750" b="0" spc="265" dirty="0">
                <a:latin typeface="Calibri Light"/>
                <a:cs typeface="Calibri Light"/>
              </a:rPr>
              <a:t> </a:t>
            </a:r>
            <a:r>
              <a:rPr sz="2750" b="0" spc="5" dirty="0">
                <a:latin typeface="Calibri Light"/>
                <a:cs typeface="Calibri Light"/>
              </a:rPr>
              <a:t>(</a:t>
            </a:r>
            <a:r>
              <a:rPr sz="2750" b="0" spc="45" dirty="0">
                <a:latin typeface="Calibri Light"/>
                <a:cs typeface="Calibri Light"/>
              </a:rPr>
              <a:t> </a:t>
            </a:r>
            <a:r>
              <a:rPr sz="2750" b="0" spc="-5" dirty="0">
                <a:latin typeface="Calibri Light"/>
                <a:cs typeface="Calibri Light"/>
              </a:rPr>
              <a:t>given</a:t>
            </a:r>
            <a:r>
              <a:rPr sz="2750" b="0" spc="110" dirty="0">
                <a:latin typeface="Calibri Light"/>
                <a:cs typeface="Calibri Light"/>
              </a:rPr>
              <a:t> </a:t>
            </a:r>
            <a:r>
              <a:rPr sz="2750" b="0" spc="-5" dirty="0">
                <a:latin typeface="Calibri Light"/>
                <a:cs typeface="Calibri Light"/>
              </a:rPr>
              <a:t>that</a:t>
            </a:r>
            <a:r>
              <a:rPr sz="2750" b="0" spc="40" dirty="0">
                <a:latin typeface="Calibri Light"/>
                <a:cs typeface="Calibri Light"/>
              </a:rPr>
              <a:t> </a:t>
            </a:r>
            <a:r>
              <a:rPr sz="2750" b="0" spc="-5" dirty="0">
                <a:latin typeface="Calibri Light"/>
                <a:cs typeface="Calibri Light"/>
              </a:rPr>
              <a:t>both</a:t>
            </a:r>
            <a:r>
              <a:rPr sz="2750" b="0" spc="75" dirty="0">
                <a:latin typeface="Calibri Light"/>
                <a:cs typeface="Calibri Light"/>
              </a:rPr>
              <a:t> </a:t>
            </a:r>
            <a:r>
              <a:rPr sz="2750" b="0" spc="-10" dirty="0">
                <a:latin typeface="Calibri Light"/>
                <a:cs typeface="Calibri Light"/>
              </a:rPr>
              <a:t>adenxia</a:t>
            </a:r>
            <a:r>
              <a:rPr sz="2750" b="0" spc="175" dirty="0">
                <a:latin typeface="Calibri Light"/>
                <a:cs typeface="Calibri Light"/>
              </a:rPr>
              <a:t> </a:t>
            </a:r>
            <a:r>
              <a:rPr sz="2750" b="0" spc="-20" dirty="0">
                <a:latin typeface="Calibri Light"/>
                <a:cs typeface="Calibri Light"/>
              </a:rPr>
              <a:t>are</a:t>
            </a:r>
            <a:r>
              <a:rPr sz="2750" b="0" spc="105" dirty="0">
                <a:latin typeface="Calibri Light"/>
                <a:cs typeface="Calibri Light"/>
              </a:rPr>
              <a:t> </a:t>
            </a:r>
            <a:r>
              <a:rPr sz="2750" b="0" spc="-10" dirty="0">
                <a:latin typeface="Calibri Light"/>
                <a:cs typeface="Calibri Light"/>
              </a:rPr>
              <a:t>free</a:t>
            </a:r>
            <a:r>
              <a:rPr sz="2750" b="0" spc="105" dirty="0">
                <a:latin typeface="Calibri Light"/>
                <a:cs typeface="Calibri Light"/>
              </a:rPr>
              <a:t> </a:t>
            </a:r>
            <a:r>
              <a:rPr sz="2750" b="0" spc="5" dirty="0">
                <a:latin typeface="Calibri Light"/>
                <a:cs typeface="Calibri Light"/>
              </a:rPr>
              <a:t>)</a:t>
            </a:r>
            <a:endParaRPr sz="2750"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91349" y="1990725"/>
            <a:ext cx="5200651" cy="25908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22255" y="2294200"/>
            <a:ext cx="4507231" cy="18953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65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a.Do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urine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pregnancy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10" dirty="0">
                <a:latin typeface="Calibri"/>
                <a:cs typeface="Calibri"/>
              </a:rPr>
              <a:t>test</a:t>
            </a:r>
            <a:endParaRPr sz="2400">
              <a:latin typeface="Calibri"/>
              <a:cs typeface="Calibri"/>
            </a:endParaRPr>
          </a:p>
          <a:p>
            <a:pPr marL="316865" indent="-304800">
              <a:lnSpc>
                <a:spcPts val="2865"/>
              </a:lnSpc>
              <a:buAutoNum type="alphaLcPeriod" startAt="2"/>
              <a:tabLst>
                <a:tab pos="317500" algn="l"/>
              </a:tabLst>
            </a:pPr>
            <a:r>
              <a:rPr sz="2400" spc="15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400" spc="2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400" spc="-1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HC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z="2400" spc="10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sz="2400" spc="1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400" spc="-3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400" spc="1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er</a:t>
            </a:r>
            <a:endParaRPr sz="2400">
              <a:latin typeface="Calibri"/>
              <a:cs typeface="Calibri"/>
            </a:endParaRPr>
          </a:p>
          <a:p>
            <a:pPr marL="288290" indent="-276225">
              <a:lnSpc>
                <a:spcPts val="2865"/>
              </a:lnSpc>
              <a:spcBef>
                <a:spcPts val="50"/>
              </a:spcBef>
              <a:buAutoNum type="alphaLcPeriod" startAt="2"/>
              <a:tabLst>
                <a:tab pos="288925" algn="l"/>
              </a:tabLst>
            </a:pPr>
            <a:r>
              <a:rPr sz="2400" spc="15" dirty="0">
                <a:latin typeface="Calibri"/>
                <a:cs typeface="Calibri"/>
              </a:rPr>
              <a:t>D</a:t>
            </a:r>
            <a:r>
              <a:rPr sz="2400" spc="-30" dirty="0">
                <a:latin typeface="Calibri"/>
                <a:cs typeface="Calibri"/>
              </a:rPr>
              <a:t>i</a:t>
            </a:r>
            <a:r>
              <a:rPr sz="2400" spc="30" dirty="0">
                <a:latin typeface="Calibri"/>
                <a:cs typeface="Calibri"/>
              </a:rPr>
              <a:t>sc</a:t>
            </a:r>
            <a:r>
              <a:rPr sz="2400" spc="10" dirty="0">
                <a:latin typeface="Calibri"/>
                <a:cs typeface="Calibri"/>
              </a:rPr>
              <a:t>h</a:t>
            </a:r>
            <a:r>
              <a:rPr sz="2400" spc="-30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ge</a:t>
            </a:r>
            <a:r>
              <a:rPr sz="2400" spc="-170" dirty="0">
                <a:latin typeface="Calibri"/>
                <a:cs typeface="Calibri"/>
              </a:rPr>
              <a:t> </a:t>
            </a:r>
            <a:r>
              <a:rPr sz="2400" spc="10" dirty="0">
                <a:latin typeface="Calibri"/>
                <a:cs typeface="Calibri"/>
              </a:rPr>
              <a:t>h</a:t>
            </a:r>
            <a:r>
              <a:rPr sz="2400" spc="5" dirty="0">
                <a:latin typeface="Calibri"/>
                <a:cs typeface="Calibri"/>
              </a:rPr>
              <a:t>o</a:t>
            </a:r>
            <a:r>
              <a:rPr sz="2400" spc="30" dirty="0">
                <a:latin typeface="Calibri"/>
                <a:cs typeface="Calibri"/>
              </a:rPr>
              <a:t>m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a</a:t>
            </a:r>
            <a:r>
              <a:rPr sz="2400" spc="10" dirty="0">
                <a:latin typeface="Calibri"/>
                <a:cs typeface="Calibri"/>
              </a:rPr>
              <a:t>f</a:t>
            </a:r>
            <a:r>
              <a:rPr sz="2400" spc="1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er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30" dirty="0">
                <a:latin typeface="Calibri"/>
                <a:cs typeface="Calibri"/>
              </a:rPr>
              <a:t>ss</a:t>
            </a:r>
            <a:r>
              <a:rPr sz="2400" spc="10" dirty="0">
                <a:latin typeface="Calibri"/>
                <a:cs typeface="Calibri"/>
              </a:rPr>
              <a:t>u</a:t>
            </a:r>
            <a:r>
              <a:rPr sz="2400" spc="-90" dirty="0">
                <a:latin typeface="Calibri"/>
                <a:cs typeface="Calibri"/>
              </a:rPr>
              <a:t>r</a:t>
            </a:r>
            <a:r>
              <a:rPr sz="2400" spc="-30" dirty="0">
                <a:latin typeface="Calibri"/>
                <a:cs typeface="Calibri"/>
              </a:rPr>
              <a:t>a</a:t>
            </a:r>
            <a:r>
              <a:rPr sz="2400" spc="10" dirty="0">
                <a:latin typeface="Calibri"/>
                <a:cs typeface="Calibri"/>
              </a:rPr>
              <a:t>n</a:t>
            </a:r>
            <a:r>
              <a:rPr sz="2400" spc="3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  <a:p>
            <a:pPr marL="316865" indent="-304800">
              <a:lnSpc>
                <a:spcPts val="2865"/>
              </a:lnSpc>
              <a:buAutoNum type="alphaLcPeriod" startAt="2"/>
              <a:tabLst>
                <a:tab pos="317500" algn="l"/>
              </a:tabLst>
            </a:pPr>
            <a:r>
              <a:rPr sz="2400" dirty="0">
                <a:latin typeface="Calibri"/>
                <a:cs typeface="Calibri"/>
              </a:rPr>
              <a:t>Immediate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admission</a:t>
            </a:r>
            <a:endParaRPr sz="2400">
              <a:latin typeface="Calibri"/>
              <a:cs typeface="Calibri"/>
            </a:endParaRPr>
          </a:p>
          <a:p>
            <a:pPr marL="241935" indent="-229870">
              <a:lnSpc>
                <a:spcPct val="100000"/>
              </a:lnSpc>
              <a:spcBef>
                <a:spcPts val="50"/>
              </a:spcBef>
              <a:buSzPct val="95833"/>
              <a:buAutoNum type="alphaLcPeriod" startAt="2"/>
              <a:tabLst>
                <a:tab pos="242570" algn="l"/>
              </a:tabLst>
            </a:pPr>
            <a:r>
              <a:rPr sz="2400" spc="-25" dirty="0">
                <a:latin typeface="Calibri"/>
                <a:cs typeface="Calibri"/>
              </a:rPr>
              <a:t>Give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her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misoprostol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82" y="609282"/>
            <a:ext cx="8664575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0" spc="5" dirty="0">
                <a:latin typeface="Calibri Light"/>
                <a:cs typeface="Calibri Light"/>
              </a:rPr>
              <a:t>Q11</a:t>
            </a:r>
            <a:r>
              <a:rPr sz="4400" b="0" spc="-20" dirty="0">
                <a:latin typeface="Calibri Light"/>
                <a:cs typeface="Calibri Light"/>
              </a:rPr>
              <a:t> </a:t>
            </a:r>
            <a:r>
              <a:rPr sz="4400" b="0" spc="-5" dirty="0">
                <a:latin typeface="Calibri Light"/>
                <a:cs typeface="Calibri Light"/>
              </a:rPr>
              <a:t>what</a:t>
            </a:r>
            <a:r>
              <a:rPr sz="4400" b="0" spc="-55" dirty="0">
                <a:latin typeface="Calibri Light"/>
                <a:cs typeface="Calibri Light"/>
              </a:rPr>
              <a:t> </a:t>
            </a:r>
            <a:r>
              <a:rPr sz="4400" b="0" spc="5" dirty="0">
                <a:latin typeface="Calibri Light"/>
                <a:cs typeface="Calibri Light"/>
              </a:rPr>
              <a:t>is</a:t>
            </a:r>
            <a:r>
              <a:rPr sz="4400" b="0" spc="-20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true</a:t>
            </a:r>
            <a:r>
              <a:rPr sz="4400" b="0" spc="-35" dirty="0">
                <a:latin typeface="Calibri Light"/>
                <a:cs typeface="Calibri Light"/>
              </a:rPr>
              <a:t> </a:t>
            </a:r>
            <a:r>
              <a:rPr sz="4400" b="0" spc="-15" dirty="0">
                <a:latin typeface="Calibri Light"/>
                <a:cs typeface="Calibri Light"/>
              </a:rPr>
              <a:t>regarding</a:t>
            </a:r>
            <a:r>
              <a:rPr sz="4400" b="0" spc="-85" dirty="0">
                <a:latin typeface="Calibri Light"/>
                <a:cs typeface="Calibri Light"/>
              </a:rPr>
              <a:t> </a:t>
            </a:r>
            <a:r>
              <a:rPr sz="4400" b="0" spc="5" dirty="0">
                <a:latin typeface="Calibri Light"/>
                <a:cs typeface="Calibri Light"/>
              </a:rPr>
              <a:t>this</a:t>
            </a:r>
            <a:r>
              <a:rPr sz="4400" b="0" spc="-15" dirty="0">
                <a:latin typeface="Calibri Light"/>
                <a:cs typeface="Calibri Light"/>
              </a:rPr>
              <a:t> </a:t>
            </a:r>
            <a:r>
              <a:rPr sz="4400" b="0" spc="-10" dirty="0">
                <a:latin typeface="Calibri Light"/>
                <a:cs typeface="Calibri Light"/>
              </a:rPr>
              <a:t>picture</a:t>
            </a:r>
            <a:endParaRPr sz="4400"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72275" y="1438275"/>
            <a:ext cx="5181600" cy="268605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93115" y="4817374"/>
            <a:ext cx="9773920" cy="75725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870"/>
              </a:lnSpc>
              <a:spcBef>
                <a:spcPts val="105"/>
              </a:spcBef>
              <a:tabLst>
                <a:tab pos="3417570" algn="l"/>
              </a:tabLst>
            </a:pPr>
            <a:r>
              <a:rPr sz="2400" spc="15" dirty="0">
                <a:latin typeface="Calibri"/>
                <a:cs typeface="Calibri"/>
              </a:rPr>
              <a:t>Answer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: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This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pregnancy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is	</a:t>
            </a:r>
            <a:r>
              <a:rPr sz="2400" spc="5" dirty="0">
                <a:latin typeface="Calibri"/>
                <a:cs typeface="Calibri"/>
              </a:rPr>
              <a:t>due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to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division</a:t>
            </a:r>
            <a:r>
              <a:rPr sz="2400" dirty="0">
                <a:latin typeface="Calibri"/>
                <a:cs typeface="Calibri"/>
              </a:rPr>
              <a:t> of </a:t>
            </a:r>
            <a:r>
              <a:rPr sz="2400" spc="-10" dirty="0">
                <a:latin typeface="Calibri"/>
                <a:cs typeface="Calibri"/>
              </a:rPr>
              <a:t>an</a:t>
            </a:r>
            <a:r>
              <a:rPr sz="2400" spc="7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ovum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that </a:t>
            </a:r>
            <a:r>
              <a:rPr sz="2400" spc="-5" dirty="0">
                <a:latin typeface="Calibri"/>
                <a:cs typeface="Calibri"/>
              </a:rPr>
              <a:t>occurs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12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days</a:t>
            </a:r>
            <a:r>
              <a:rPr sz="2400" spc="90" dirty="0">
                <a:latin typeface="Calibri"/>
                <a:cs typeface="Calibri"/>
              </a:rPr>
              <a:t> </a:t>
            </a:r>
            <a:r>
              <a:rPr sz="2400" spc="10" dirty="0">
                <a:latin typeface="Calibri"/>
                <a:cs typeface="Calibri"/>
              </a:rPr>
              <a:t>post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870"/>
              </a:lnSpc>
            </a:pPr>
            <a:r>
              <a:rPr sz="2400" spc="-15" dirty="0">
                <a:latin typeface="Calibri"/>
                <a:cs typeface="Calibri"/>
              </a:rPr>
              <a:t>fertilization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5" y="106681"/>
            <a:ext cx="10182860" cy="1503872"/>
          </a:xfrm>
          <a:prstGeom prst="rect">
            <a:avLst/>
          </a:prstGeom>
        </p:spPr>
        <p:txBody>
          <a:bodyPr vert="horz" wrap="square" lIns="0" tIns="295528" rIns="0" bIns="0" rtlCol="0">
            <a:spAutoFit/>
          </a:bodyPr>
          <a:lstStyle/>
          <a:p>
            <a:pPr marL="12700" marR="5080">
              <a:lnSpc>
                <a:spcPts val="4730"/>
              </a:lnSpc>
              <a:spcBef>
                <a:spcPts val="745"/>
              </a:spcBef>
            </a:pPr>
            <a:r>
              <a:rPr sz="4400" b="0" spc="10" dirty="0">
                <a:latin typeface="Calibri Light"/>
                <a:cs typeface="Calibri Light"/>
              </a:rPr>
              <a:t>Q12</a:t>
            </a:r>
            <a:r>
              <a:rPr sz="4400" b="0" spc="-25" dirty="0">
                <a:latin typeface="Calibri Light"/>
                <a:cs typeface="Calibri Light"/>
              </a:rPr>
              <a:t> </a:t>
            </a:r>
            <a:r>
              <a:rPr sz="4400" b="0" spc="5" dirty="0">
                <a:latin typeface="Calibri Light"/>
                <a:cs typeface="Calibri Light"/>
              </a:rPr>
              <a:t>:</a:t>
            </a:r>
            <a:r>
              <a:rPr sz="4400" b="0" spc="-65" dirty="0">
                <a:latin typeface="Calibri Light"/>
                <a:cs typeface="Calibri Light"/>
              </a:rPr>
              <a:t> </a:t>
            </a:r>
            <a:r>
              <a:rPr sz="4400" b="0" spc="-5" dirty="0">
                <a:latin typeface="Calibri Light"/>
                <a:cs typeface="Calibri Light"/>
              </a:rPr>
              <a:t>what</a:t>
            </a:r>
            <a:r>
              <a:rPr sz="4400" b="0" spc="10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causes</a:t>
            </a:r>
            <a:r>
              <a:rPr sz="4400" b="0" spc="-85" dirty="0">
                <a:latin typeface="Calibri Light"/>
                <a:cs typeface="Calibri Light"/>
              </a:rPr>
              <a:t> </a:t>
            </a:r>
            <a:r>
              <a:rPr sz="4400" b="0" spc="-10" dirty="0">
                <a:latin typeface="Calibri Light"/>
                <a:cs typeface="Calibri Light"/>
              </a:rPr>
              <a:t>maternal</a:t>
            </a:r>
            <a:r>
              <a:rPr sz="4400" b="0" spc="-35" dirty="0">
                <a:latin typeface="Calibri Light"/>
                <a:cs typeface="Calibri Light"/>
              </a:rPr>
              <a:t> </a:t>
            </a:r>
            <a:r>
              <a:rPr sz="4400" b="0" spc="-5" dirty="0">
                <a:latin typeface="Calibri Light"/>
                <a:cs typeface="Calibri Light"/>
              </a:rPr>
              <a:t>mortality</a:t>
            </a:r>
            <a:r>
              <a:rPr sz="4400" b="0" spc="-30" dirty="0">
                <a:latin typeface="Calibri Light"/>
                <a:cs typeface="Calibri Light"/>
              </a:rPr>
              <a:t> </a:t>
            </a:r>
            <a:r>
              <a:rPr sz="4400" b="0" spc="10" dirty="0">
                <a:latin typeface="Calibri Light"/>
                <a:cs typeface="Calibri Light"/>
              </a:rPr>
              <a:t>in</a:t>
            </a:r>
            <a:r>
              <a:rPr sz="4400" b="0" spc="-85" dirty="0">
                <a:latin typeface="Calibri Light"/>
                <a:cs typeface="Calibri Light"/>
              </a:rPr>
              <a:t> </a:t>
            </a:r>
            <a:r>
              <a:rPr sz="4400" b="0" spc="5" dirty="0">
                <a:latin typeface="Calibri Light"/>
                <a:cs typeface="Calibri Light"/>
              </a:rPr>
              <a:t>this </a:t>
            </a:r>
            <a:r>
              <a:rPr sz="4400" b="0" spc="-980" dirty="0">
                <a:latin typeface="Calibri Light"/>
                <a:cs typeface="Calibri Light"/>
              </a:rPr>
              <a:t> </a:t>
            </a:r>
            <a:r>
              <a:rPr sz="4400" b="0" spc="-5" dirty="0">
                <a:latin typeface="Calibri Light"/>
                <a:cs typeface="Calibri Light"/>
              </a:rPr>
              <a:t>case</a:t>
            </a:r>
            <a:endParaRPr sz="4400"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67231" y="1485910"/>
            <a:ext cx="7067551" cy="254317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375411" y="4673228"/>
            <a:ext cx="3403600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spc="10" dirty="0">
                <a:latin typeface="Calibri"/>
                <a:cs typeface="Calibri"/>
              </a:rPr>
              <a:t>Answer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: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acute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renal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failure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5" y="307594"/>
            <a:ext cx="10312400" cy="1300997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 marR="5080">
              <a:lnSpc>
                <a:spcPts val="4730"/>
              </a:lnSpc>
              <a:spcBef>
                <a:spcPts val="745"/>
              </a:spcBef>
            </a:pPr>
            <a:r>
              <a:rPr sz="4400" b="0" spc="10" dirty="0">
                <a:latin typeface="Calibri Light"/>
                <a:cs typeface="Calibri Light"/>
              </a:rPr>
              <a:t>Q13</a:t>
            </a:r>
            <a:r>
              <a:rPr sz="4400" b="0" spc="-25" dirty="0">
                <a:latin typeface="Calibri Light"/>
                <a:cs typeface="Calibri Light"/>
              </a:rPr>
              <a:t> </a:t>
            </a:r>
            <a:r>
              <a:rPr sz="4400" b="0" spc="5" dirty="0">
                <a:latin typeface="Calibri Light"/>
                <a:cs typeface="Calibri Light"/>
              </a:rPr>
              <a:t>:</a:t>
            </a:r>
            <a:r>
              <a:rPr sz="4400" b="0" spc="-65" dirty="0">
                <a:latin typeface="Calibri Light"/>
                <a:cs typeface="Calibri Light"/>
              </a:rPr>
              <a:t> </a:t>
            </a:r>
            <a:r>
              <a:rPr sz="4400" b="0" spc="15" dirty="0">
                <a:latin typeface="Calibri Light"/>
                <a:cs typeface="Calibri Light"/>
              </a:rPr>
              <a:t>39</a:t>
            </a:r>
            <a:r>
              <a:rPr sz="4400" b="0" spc="-25" dirty="0">
                <a:latin typeface="Calibri Light"/>
                <a:cs typeface="Calibri Light"/>
              </a:rPr>
              <a:t> weeks</a:t>
            </a:r>
            <a:r>
              <a:rPr sz="4400" b="0" spc="60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primgravida</a:t>
            </a:r>
            <a:r>
              <a:rPr sz="4400" b="0" spc="-220" dirty="0">
                <a:latin typeface="Calibri Light"/>
                <a:cs typeface="Calibri Light"/>
              </a:rPr>
              <a:t> </a:t>
            </a:r>
            <a:r>
              <a:rPr sz="4400" b="0" spc="5" dirty="0">
                <a:latin typeface="Calibri Light"/>
                <a:cs typeface="Calibri Light"/>
              </a:rPr>
              <a:t>, </a:t>
            </a:r>
            <a:r>
              <a:rPr sz="4400" b="0" spc="15" dirty="0">
                <a:latin typeface="Calibri Light"/>
                <a:cs typeface="Calibri Light"/>
              </a:rPr>
              <a:t>who</a:t>
            </a:r>
            <a:r>
              <a:rPr sz="4400" b="0" spc="-90" dirty="0">
                <a:latin typeface="Calibri Light"/>
                <a:cs typeface="Calibri Light"/>
              </a:rPr>
              <a:t> </a:t>
            </a:r>
            <a:r>
              <a:rPr sz="4400" b="0" spc="20" dirty="0">
                <a:latin typeface="Calibri Light"/>
                <a:cs typeface="Calibri Light"/>
              </a:rPr>
              <a:t>has</a:t>
            </a:r>
            <a:r>
              <a:rPr sz="4400" b="0" spc="-20" dirty="0">
                <a:latin typeface="Calibri Light"/>
                <a:cs typeface="Calibri Light"/>
              </a:rPr>
              <a:t> </a:t>
            </a:r>
            <a:r>
              <a:rPr sz="4400" b="0" spc="10" dirty="0">
                <a:latin typeface="Calibri Light"/>
                <a:cs typeface="Calibri Light"/>
              </a:rPr>
              <a:t>been</a:t>
            </a:r>
            <a:r>
              <a:rPr sz="4400" b="0" spc="-85" dirty="0">
                <a:latin typeface="Calibri Light"/>
                <a:cs typeface="Calibri Light"/>
              </a:rPr>
              <a:t> </a:t>
            </a:r>
            <a:r>
              <a:rPr sz="4400" b="0" spc="10" dirty="0">
                <a:latin typeface="Calibri Light"/>
                <a:cs typeface="Calibri Light"/>
              </a:rPr>
              <a:t>in </a:t>
            </a:r>
            <a:r>
              <a:rPr sz="4400" b="0" spc="-980" dirty="0">
                <a:latin typeface="Calibri Light"/>
                <a:cs typeface="Calibri Light"/>
              </a:rPr>
              <a:t> </a:t>
            </a:r>
            <a:r>
              <a:rPr sz="4400" b="0" spc="20" dirty="0">
                <a:latin typeface="Calibri Light"/>
                <a:cs typeface="Calibri Light"/>
              </a:rPr>
              <a:t>labour</a:t>
            </a:r>
            <a:r>
              <a:rPr sz="4400" b="0" spc="-120" dirty="0">
                <a:latin typeface="Calibri Light"/>
                <a:cs typeface="Calibri Light"/>
              </a:rPr>
              <a:t> </a:t>
            </a:r>
            <a:r>
              <a:rPr sz="4400" b="0" spc="-5" dirty="0">
                <a:latin typeface="Calibri Light"/>
                <a:cs typeface="Calibri Light"/>
              </a:rPr>
              <a:t>for</a:t>
            </a:r>
            <a:r>
              <a:rPr sz="4400" b="0" spc="-120" dirty="0">
                <a:latin typeface="Calibri Light"/>
                <a:cs typeface="Calibri Light"/>
              </a:rPr>
              <a:t> </a:t>
            </a:r>
            <a:r>
              <a:rPr sz="4400" b="0" spc="15" dirty="0">
                <a:latin typeface="Calibri Light"/>
                <a:cs typeface="Calibri Light"/>
              </a:rPr>
              <a:t>8</a:t>
            </a:r>
            <a:r>
              <a:rPr sz="4400" b="0" spc="-15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hours</a:t>
            </a:r>
            <a:r>
              <a:rPr sz="4400" b="0" spc="-90" dirty="0">
                <a:latin typeface="Calibri Light"/>
                <a:cs typeface="Calibri Light"/>
              </a:rPr>
              <a:t> </a:t>
            </a:r>
            <a:r>
              <a:rPr sz="4400" b="0" spc="5" dirty="0">
                <a:latin typeface="Calibri Light"/>
                <a:cs typeface="Calibri Light"/>
              </a:rPr>
              <a:t>,</a:t>
            </a:r>
            <a:r>
              <a:rPr sz="4400" b="0" spc="-55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next</a:t>
            </a:r>
            <a:r>
              <a:rPr sz="4400" b="0" spc="15" dirty="0">
                <a:latin typeface="Calibri Light"/>
                <a:cs typeface="Calibri Light"/>
              </a:rPr>
              <a:t> </a:t>
            </a:r>
            <a:r>
              <a:rPr sz="4400" b="0" spc="-25" dirty="0">
                <a:latin typeface="Calibri Light"/>
                <a:cs typeface="Calibri Light"/>
              </a:rPr>
              <a:t>step?</a:t>
            </a:r>
            <a:endParaRPr sz="4400"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876" y="1485910"/>
            <a:ext cx="2981325" cy="311467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19525" y="1962150"/>
            <a:ext cx="7848600" cy="192405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656201" y="2150183"/>
            <a:ext cx="14795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C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58283" y="2150183"/>
            <a:ext cx="1504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B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74429" y="2150183"/>
            <a:ext cx="1581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429" y="4817373"/>
            <a:ext cx="5334000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spc="15" dirty="0">
                <a:latin typeface="Calibri"/>
                <a:cs typeface="Calibri"/>
              </a:rPr>
              <a:t>Answer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: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operative</a:t>
            </a:r>
            <a:r>
              <a:rPr sz="2400" spc="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delivery</a:t>
            </a:r>
            <a:r>
              <a:rPr sz="2400" spc="5" dirty="0">
                <a:latin typeface="Calibri"/>
                <a:cs typeface="Calibri"/>
              </a:rPr>
              <a:t> using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forceps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5" y="609282"/>
            <a:ext cx="8806180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0" spc="5" dirty="0">
                <a:latin typeface="Calibri Light"/>
                <a:cs typeface="Calibri Light"/>
              </a:rPr>
              <a:t>Q14</a:t>
            </a:r>
            <a:r>
              <a:rPr sz="4400" b="0" spc="-15" dirty="0">
                <a:latin typeface="Calibri Light"/>
                <a:cs typeface="Calibri Light"/>
              </a:rPr>
              <a:t> causative</a:t>
            </a:r>
            <a:r>
              <a:rPr sz="4400" b="0" spc="-35" dirty="0">
                <a:latin typeface="Calibri Light"/>
                <a:cs typeface="Calibri Light"/>
              </a:rPr>
              <a:t> </a:t>
            </a:r>
            <a:r>
              <a:rPr sz="4400" b="0" spc="-5" dirty="0">
                <a:latin typeface="Calibri Light"/>
                <a:cs typeface="Calibri Light"/>
              </a:rPr>
              <a:t>organism</a:t>
            </a:r>
            <a:r>
              <a:rPr sz="4400" b="0" spc="-145" dirty="0">
                <a:latin typeface="Calibri Light"/>
                <a:cs typeface="Calibri Light"/>
              </a:rPr>
              <a:t> </a:t>
            </a:r>
            <a:r>
              <a:rPr sz="4400" b="0" spc="15" dirty="0">
                <a:latin typeface="Calibri Light"/>
                <a:cs typeface="Calibri Light"/>
              </a:rPr>
              <a:t>of</a:t>
            </a:r>
            <a:r>
              <a:rPr sz="4400" b="0" spc="-75" dirty="0">
                <a:latin typeface="Calibri Light"/>
                <a:cs typeface="Calibri Light"/>
              </a:rPr>
              <a:t> </a:t>
            </a:r>
            <a:r>
              <a:rPr sz="4400" b="0" spc="5" dirty="0">
                <a:latin typeface="Calibri Light"/>
                <a:cs typeface="Calibri Light"/>
              </a:rPr>
              <a:t>this</a:t>
            </a:r>
            <a:r>
              <a:rPr sz="4400" b="0" spc="-10" dirty="0">
                <a:latin typeface="Calibri Light"/>
                <a:cs typeface="Calibri Light"/>
              </a:rPr>
              <a:t> </a:t>
            </a:r>
            <a:r>
              <a:rPr sz="4400" b="0" spc="10" dirty="0">
                <a:latin typeface="Calibri Light"/>
                <a:cs typeface="Calibri Light"/>
              </a:rPr>
              <a:t>lesion</a:t>
            </a:r>
            <a:r>
              <a:rPr sz="4400" b="0" spc="-80" dirty="0">
                <a:latin typeface="Calibri Light"/>
                <a:cs typeface="Calibri Light"/>
              </a:rPr>
              <a:t> </a:t>
            </a:r>
            <a:r>
              <a:rPr sz="4400" b="0" spc="5" dirty="0">
                <a:latin typeface="Calibri Light"/>
                <a:cs typeface="Calibri Light"/>
              </a:rPr>
              <a:t>is</a:t>
            </a:r>
            <a:endParaRPr sz="4400"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81452" y="1771650"/>
            <a:ext cx="6200775" cy="24384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87125" y="4890199"/>
            <a:ext cx="226695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0" dirty="0">
                <a:latin typeface="Calibri"/>
                <a:cs typeface="Calibri"/>
              </a:rPr>
              <a:t>Answer</a:t>
            </a:r>
            <a:r>
              <a:rPr sz="2400" spc="-1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: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pox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virus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917577" y="307594"/>
            <a:ext cx="10356851" cy="1300997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 marR="5080">
              <a:lnSpc>
                <a:spcPts val="4730"/>
              </a:lnSpc>
              <a:spcBef>
                <a:spcPts val="745"/>
              </a:spcBef>
            </a:pPr>
            <a:r>
              <a:rPr sz="4400" spc="10" dirty="0"/>
              <a:t>Q15</a:t>
            </a:r>
            <a:r>
              <a:rPr sz="4400" spc="-25" dirty="0"/>
              <a:t> </a:t>
            </a:r>
            <a:r>
              <a:rPr sz="4400" spc="-15" dirty="0"/>
              <a:t>regarding</a:t>
            </a:r>
            <a:r>
              <a:rPr sz="4400" spc="-165" dirty="0"/>
              <a:t> </a:t>
            </a:r>
            <a:r>
              <a:rPr sz="4400" spc="5" dirty="0"/>
              <a:t>this</a:t>
            </a:r>
            <a:r>
              <a:rPr sz="4400" spc="-20" dirty="0"/>
              <a:t> </a:t>
            </a:r>
            <a:r>
              <a:rPr sz="4400" dirty="0"/>
              <a:t>photo</a:t>
            </a:r>
            <a:r>
              <a:rPr sz="4400" spc="-95" dirty="0"/>
              <a:t> </a:t>
            </a:r>
            <a:r>
              <a:rPr sz="4400" spc="-5" dirty="0"/>
              <a:t>what</a:t>
            </a:r>
            <a:r>
              <a:rPr sz="4400" spc="10" dirty="0"/>
              <a:t> </a:t>
            </a:r>
            <a:r>
              <a:rPr sz="4400" spc="5" dirty="0"/>
              <a:t>is</a:t>
            </a:r>
            <a:r>
              <a:rPr sz="4400" spc="-20" dirty="0"/>
              <a:t> </a:t>
            </a:r>
            <a:r>
              <a:rPr sz="4400" dirty="0"/>
              <a:t>your </a:t>
            </a:r>
            <a:r>
              <a:rPr sz="4400" spc="-980" dirty="0"/>
              <a:t> </a:t>
            </a:r>
            <a:r>
              <a:rPr sz="4400" spc="-25" dirty="0"/>
              <a:t>interpretation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29228" y="1057275"/>
            <a:ext cx="6638925" cy="37338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471301" y="4890203"/>
            <a:ext cx="5525135" cy="43922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spc="-15" dirty="0">
                <a:latin typeface="Calibri"/>
                <a:cs typeface="Calibri"/>
              </a:rPr>
              <a:t>Answer</a:t>
            </a:r>
            <a:r>
              <a:rPr sz="2750" spc="204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: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primary</a:t>
            </a:r>
            <a:r>
              <a:rPr sz="2750" spc="7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dysfunctional</a:t>
            </a:r>
            <a:r>
              <a:rPr sz="2750" spc="2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labour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7577" y="280929"/>
            <a:ext cx="9408795" cy="1394996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509"/>
              </a:spcBef>
            </a:pPr>
            <a:r>
              <a:rPr sz="3200" b="0" spc="25" dirty="0">
                <a:latin typeface="Calibri Light"/>
                <a:cs typeface="Calibri Light"/>
              </a:rPr>
              <a:t>Q16 </a:t>
            </a:r>
            <a:r>
              <a:rPr sz="3200" b="0" dirty="0">
                <a:latin typeface="Calibri Light"/>
                <a:cs typeface="Calibri Light"/>
              </a:rPr>
              <a:t>after </a:t>
            </a:r>
            <a:r>
              <a:rPr sz="3200" b="0" spc="-25" dirty="0">
                <a:latin typeface="Calibri Light"/>
                <a:cs typeface="Calibri Light"/>
              </a:rPr>
              <a:t>hysteroscopy </a:t>
            </a:r>
            <a:r>
              <a:rPr sz="3200" b="0" spc="5" dirty="0">
                <a:latin typeface="Calibri Light"/>
                <a:cs typeface="Calibri Light"/>
              </a:rPr>
              <a:t>, </a:t>
            </a:r>
            <a:r>
              <a:rPr sz="3200" b="0" spc="-10" dirty="0">
                <a:latin typeface="Calibri Light"/>
                <a:cs typeface="Calibri Light"/>
              </a:rPr>
              <a:t>atypical </a:t>
            </a:r>
            <a:r>
              <a:rPr sz="3200" b="0" spc="-5" dirty="0">
                <a:latin typeface="Calibri Light"/>
                <a:cs typeface="Calibri Light"/>
              </a:rPr>
              <a:t>endometrial </a:t>
            </a:r>
            <a:r>
              <a:rPr sz="3200" b="0" spc="-10" dirty="0">
                <a:latin typeface="Calibri Light"/>
                <a:cs typeface="Calibri Light"/>
              </a:rPr>
              <a:t>hyperplasia </a:t>
            </a:r>
            <a:r>
              <a:rPr sz="3200" b="0" spc="-710" dirty="0">
                <a:latin typeface="Calibri Light"/>
                <a:cs typeface="Calibri Light"/>
              </a:rPr>
              <a:t> </a:t>
            </a:r>
            <a:r>
              <a:rPr sz="3200" b="0" spc="-20" dirty="0">
                <a:latin typeface="Calibri Light"/>
                <a:cs typeface="Calibri Light"/>
              </a:rPr>
              <a:t>found</a:t>
            </a:r>
            <a:r>
              <a:rPr sz="3200" b="0" spc="-5" dirty="0">
                <a:latin typeface="Calibri Light"/>
                <a:cs typeface="Calibri Light"/>
              </a:rPr>
              <a:t> choose</a:t>
            </a:r>
            <a:r>
              <a:rPr sz="3200" b="0" spc="80" dirty="0">
                <a:latin typeface="Calibri Light"/>
                <a:cs typeface="Calibri Light"/>
              </a:rPr>
              <a:t> </a:t>
            </a:r>
            <a:r>
              <a:rPr sz="3200" b="0" dirty="0">
                <a:latin typeface="Calibri Light"/>
                <a:cs typeface="Calibri Light"/>
              </a:rPr>
              <a:t>the</a:t>
            </a:r>
            <a:r>
              <a:rPr sz="3200" b="0" spc="5" dirty="0">
                <a:latin typeface="Calibri Light"/>
                <a:cs typeface="Calibri Light"/>
              </a:rPr>
              <a:t> </a:t>
            </a:r>
            <a:r>
              <a:rPr sz="3200" b="0" spc="-10" dirty="0">
                <a:latin typeface="Calibri Light"/>
                <a:cs typeface="Calibri Light"/>
              </a:rPr>
              <a:t>most</a:t>
            </a:r>
            <a:r>
              <a:rPr sz="3200" b="0" spc="-60" dirty="0">
                <a:latin typeface="Calibri Light"/>
                <a:cs typeface="Calibri Light"/>
              </a:rPr>
              <a:t> </a:t>
            </a:r>
            <a:r>
              <a:rPr sz="3200" b="0" spc="-25" dirty="0">
                <a:latin typeface="Calibri Light"/>
                <a:cs typeface="Calibri Light"/>
              </a:rPr>
              <a:t>likable</a:t>
            </a:r>
            <a:r>
              <a:rPr sz="3200" b="0" spc="150" dirty="0">
                <a:latin typeface="Calibri Light"/>
                <a:cs typeface="Calibri Light"/>
              </a:rPr>
              <a:t> </a:t>
            </a:r>
            <a:r>
              <a:rPr sz="3200" b="0" spc="-15" dirty="0">
                <a:latin typeface="Calibri Light"/>
                <a:cs typeface="Calibri Light"/>
              </a:rPr>
              <a:t>PALM-COEIN</a:t>
            </a:r>
            <a:r>
              <a:rPr sz="3200" b="0" spc="-155" dirty="0">
                <a:latin typeface="Calibri Light"/>
                <a:cs typeface="Calibri Light"/>
              </a:rPr>
              <a:t> </a:t>
            </a:r>
            <a:r>
              <a:rPr sz="3200" b="0" spc="-10" dirty="0">
                <a:latin typeface="Calibri Light"/>
                <a:cs typeface="Calibri Light"/>
              </a:rPr>
              <a:t>terminlogy </a:t>
            </a:r>
            <a:r>
              <a:rPr sz="3200" b="0" spc="-5" dirty="0">
                <a:latin typeface="Calibri Light"/>
                <a:cs typeface="Calibri Light"/>
              </a:rPr>
              <a:t> description</a:t>
            </a:r>
            <a:endParaRPr sz="3200"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57901" y="1771650"/>
            <a:ext cx="5579683" cy="39624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87124" y="3001019"/>
            <a:ext cx="930911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spc="-30" dirty="0">
                <a:latin typeface="Calibri"/>
                <a:cs typeface="Calibri"/>
              </a:rPr>
              <a:t>a</a:t>
            </a:r>
            <a:r>
              <a:rPr sz="2400" spc="5" dirty="0">
                <a:latin typeface="Calibri"/>
                <a:cs typeface="Calibri"/>
              </a:rPr>
              <a:t>n</a:t>
            </a:r>
            <a:r>
              <a:rPr sz="2400" spc="30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w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r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684533" y="3094111"/>
            <a:ext cx="3279775" cy="250825"/>
            <a:chOff x="2684526" y="3094101"/>
            <a:chExt cx="3279775" cy="250825"/>
          </a:xfrm>
        </p:grpSpPr>
        <p:sp>
          <p:nvSpPr>
            <p:cNvPr id="6" name="object 6"/>
            <p:cNvSpPr/>
            <p:nvPr/>
          </p:nvSpPr>
          <p:spPr>
            <a:xfrm>
              <a:off x="2690876" y="3100451"/>
              <a:ext cx="3267075" cy="238125"/>
            </a:xfrm>
            <a:custGeom>
              <a:avLst/>
              <a:gdLst/>
              <a:ahLst/>
              <a:cxnLst/>
              <a:rect l="l" t="t" r="r" b="b"/>
              <a:pathLst>
                <a:path w="3267075" h="238125">
                  <a:moveTo>
                    <a:pt x="3147949" y="0"/>
                  </a:moveTo>
                  <a:lnTo>
                    <a:pt x="3147949" y="59436"/>
                  </a:lnTo>
                  <a:lnTo>
                    <a:pt x="0" y="59436"/>
                  </a:lnTo>
                  <a:lnTo>
                    <a:pt x="0" y="178562"/>
                  </a:lnTo>
                  <a:lnTo>
                    <a:pt x="3147949" y="178562"/>
                  </a:lnTo>
                  <a:lnTo>
                    <a:pt x="3147949" y="238125"/>
                  </a:lnTo>
                  <a:lnTo>
                    <a:pt x="3267075" y="118999"/>
                  </a:lnTo>
                  <a:lnTo>
                    <a:pt x="314794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690876" y="3100451"/>
              <a:ext cx="3267075" cy="238125"/>
            </a:xfrm>
            <a:custGeom>
              <a:avLst/>
              <a:gdLst/>
              <a:ahLst/>
              <a:cxnLst/>
              <a:rect l="l" t="t" r="r" b="b"/>
              <a:pathLst>
                <a:path w="3267075" h="238125">
                  <a:moveTo>
                    <a:pt x="0" y="59436"/>
                  </a:moveTo>
                  <a:lnTo>
                    <a:pt x="3147949" y="59436"/>
                  </a:lnTo>
                  <a:lnTo>
                    <a:pt x="3147949" y="0"/>
                  </a:lnTo>
                  <a:lnTo>
                    <a:pt x="3267075" y="118999"/>
                  </a:lnTo>
                  <a:lnTo>
                    <a:pt x="3147949" y="238125"/>
                  </a:lnTo>
                  <a:lnTo>
                    <a:pt x="3147949" y="178562"/>
                  </a:lnTo>
                  <a:lnTo>
                    <a:pt x="0" y="178562"/>
                  </a:lnTo>
                  <a:lnTo>
                    <a:pt x="0" y="594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6" y="609282"/>
            <a:ext cx="4964431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0" spc="5" dirty="0">
                <a:latin typeface="Calibri Light"/>
                <a:cs typeface="Calibri Light"/>
              </a:rPr>
              <a:t>Q17</a:t>
            </a:r>
            <a:r>
              <a:rPr sz="4400" b="0" spc="-30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your</a:t>
            </a:r>
            <a:r>
              <a:rPr sz="4400" b="0" spc="-140" dirty="0">
                <a:latin typeface="Calibri Light"/>
                <a:cs typeface="Calibri Light"/>
              </a:rPr>
              <a:t> </a:t>
            </a:r>
            <a:r>
              <a:rPr sz="4400" b="0" spc="15" dirty="0">
                <a:latin typeface="Calibri Light"/>
                <a:cs typeface="Calibri Light"/>
              </a:rPr>
              <a:t>managment</a:t>
            </a:r>
            <a:endParaRPr sz="4400"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91249" y="1771660"/>
            <a:ext cx="5505451" cy="275272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83005" y="5106353"/>
            <a:ext cx="403796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0" dirty="0">
                <a:latin typeface="Calibri"/>
                <a:cs typeface="Calibri"/>
              </a:rPr>
              <a:t>Answer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: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10" dirty="0">
                <a:latin typeface="Calibri"/>
                <a:cs typeface="Calibri"/>
              </a:rPr>
              <a:t>suction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and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evacuation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917577" y="307595"/>
            <a:ext cx="10356851" cy="1203919"/>
          </a:xfrm>
          <a:prstGeom prst="rect">
            <a:avLst/>
          </a:prstGeom>
        </p:spPr>
        <p:txBody>
          <a:bodyPr vert="horz" wrap="square" lIns="0" tIns="201676" rIns="0" bIns="0" rtlCol="0">
            <a:spAutoFit/>
          </a:bodyPr>
          <a:lstStyle/>
          <a:p>
            <a:pPr marL="12700" marR="5080">
              <a:lnSpc>
                <a:spcPts val="3910"/>
              </a:lnSpc>
              <a:spcBef>
                <a:spcPts val="575"/>
              </a:spcBef>
            </a:pPr>
            <a:r>
              <a:rPr spc="-10" dirty="0"/>
              <a:t>Q18</a:t>
            </a:r>
            <a:r>
              <a:rPr spc="-25" dirty="0"/>
              <a:t> </a:t>
            </a:r>
            <a:r>
              <a:rPr dirty="0"/>
              <a:t>:</a:t>
            </a:r>
            <a:r>
              <a:rPr spc="35" dirty="0"/>
              <a:t> </a:t>
            </a:r>
            <a:r>
              <a:rPr spc="15" dirty="0"/>
              <a:t>what</a:t>
            </a:r>
            <a:r>
              <a:rPr spc="-125" dirty="0"/>
              <a:t> </a:t>
            </a:r>
            <a:r>
              <a:rPr spc="10" dirty="0"/>
              <a:t>is</a:t>
            </a:r>
            <a:r>
              <a:rPr spc="-35" dirty="0"/>
              <a:t> </a:t>
            </a:r>
            <a:r>
              <a:rPr spc="5" dirty="0"/>
              <a:t>the</a:t>
            </a:r>
            <a:r>
              <a:rPr spc="35" dirty="0"/>
              <a:t> </a:t>
            </a:r>
            <a:r>
              <a:rPr spc="10" dirty="0"/>
              <a:t>patient</a:t>
            </a:r>
            <a:r>
              <a:rPr spc="-200" dirty="0"/>
              <a:t> </a:t>
            </a:r>
            <a:r>
              <a:rPr spc="-15" dirty="0"/>
              <a:t>excepted</a:t>
            </a:r>
            <a:r>
              <a:rPr spc="-55" dirty="0"/>
              <a:t> </a:t>
            </a:r>
            <a:r>
              <a:rPr spc="-15" dirty="0"/>
              <a:t>karyotype</a:t>
            </a:r>
            <a:r>
              <a:rPr spc="30" dirty="0"/>
              <a:t> </a:t>
            </a:r>
            <a:r>
              <a:rPr dirty="0"/>
              <a:t>(</a:t>
            </a:r>
            <a:r>
              <a:rPr spc="-15" dirty="0"/>
              <a:t> </a:t>
            </a:r>
            <a:r>
              <a:rPr spc="10" dirty="0"/>
              <a:t>normal </a:t>
            </a:r>
            <a:r>
              <a:rPr spc="-800" dirty="0"/>
              <a:t> </a:t>
            </a:r>
            <a:r>
              <a:rPr spc="10" dirty="0"/>
              <a:t>pelvis</a:t>
            </a:r>
            <a:r>
              <a:rPr spc="-114" dirty="0"/>
              <a:t> </a:t>
            </a:r>
            <a:r>
              <a:rPr dirty="0"/>
              <a:t>anatomy</a:t>
            </a:r>
            <a:r>
              <a:rPr spc="-75" dirty="0"/>
              <a:t> </a:t>
            </a:r>
            <a:r>
              <a:rPr dirty="0"/>
              <a:t>on</a:t>
            </a:r>
            <a:r>
              <a:rPr spc="5" dirty="0"/>
              <a:t> </a:t>
            </a:r>
            <a:r>
              <a:rPr spc="15" dirty="0"/>
              <a:t>US)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10557" y="2419358"/>
            <a:ext cx="3095625" cy="309562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90924" y="3664268"/>
            <a:ext cx="1734185" cy="43922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spc="-15" dirty="0">
                <a:latin typeface="Calibri"/>
                <a:cs typeface="Calibri"/>
              </a:rPr>
              <a:t>Answer</a:t>
            </a:r>
            <a:r>
              <a:rPr sz="2750" spc="15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: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XX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7576" y="372749"/>
            <a:ext cx="6150611" cy="1888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3190"/>
              </a:lnSpc>
              <a:spcBef>
                <a:spcPts val="130"/>
              </a:spcBef>
            </a:pPr>
            <a:r>
              <a:rPr sz="2750" b="0" spc="30" dirty="0">
                <a:latin typeface="Calibri Light"/>
                <a:cs typeface="Calibri Light"/>
              </a:rPr>
              <a:t>Q19</a:t>
            </a:r>
            <a:r>
              <a:rPr sz="2750" b="0" spc="-15" dirty="0">
                <a:latin typeface="Calibri Light"/>
                <a:cs typeface="Calibri Light"/>
              </a:rPr>
              <a:t> </a:t>
            </a:r>
            <a:r>
              <a:rPr sz="2750" b="0" spc="-10" dirty="0">
                <a:latin typeface="Calibri Light"/>
                <a:cs typeface="Calibri Light"/>
              </a:rPr>
              <a:t>growth</a:t>
            </a:r>
            <a:r>
              <a:rPr sz="2750" b="0" spc="170" dirty="0">
                <a:latin typeface="Calibri Light"/>
                <a:cs typeface="Calibri Light"/>
              </a:rPr>
              <a:t> </a:t>
            </a:r>
            <a:r>
              <a:rPr sz="2750" b="0" spc="-20" dirty="0">
                <a:latin typeface="Calibri Light"/>
                <a:cs typeface="Calibri Light"/>
              </a:rPr>
              <a:t>parameters</a:t>
            </a:r>
            <a:r>
              <a:rPr sz="2750" b="0" spc="165" dirty="0">
                <a:latin typeface="Calibri Light"/>
                <a:cs typeface="Calibri Light"/>
              </a:rPr>
              <a:t> </a:t>
            </a:r>
            <a:r>
              <a:rPr sz="2750" b="0" dirty="0">
                <a:latin typeface="Calibri Light"/>
                <a:cs typeface="Calibri Light"/>
              </a:rPr>
              <a:t>showing</a:t>
            </a:r>
            <a:endParaRPr sz="2750">
              <a:latin typeface="Calibri Light"/>
              <a:cs typeface="Calibri Light"/>
            </a:endParaRPr>
          </a:p>
          <a:p>
            <a:pPr marL="12700" marR="5080">
              <a:lnSpc>
                <a:spcPts val="3000"/>
              </a:lnSpc>
              <a:spcBef>
                <a:spcPts val="240"/>
              </a:spcBef>
            </a:pPr>
            <a:r>
              <a:rPr sz="2750" b="0" dirty="0">
                <a:latin typeface="Calibri Light"/>
                <a:cs typeface="Calibri Light"/>
              </a:rPr>
              <a:t>low</a:t>
            </a:r>
            <a:r>
              <a:rPr sz="2750" b="0" spc="45" dirty="0">
                <a:latin typeface="Calibri Light"/>
                <a:cs typeface="Calibri Light"/>
              </a:rPr>
              <a:t> </a:t>
            </a:r>
            <a:r>
              <a:rPr sz="2750" b="0" dirty="0">
                <a:latin typeface="Calibri Light"/>
                <a:cs typeface="Calibri Light"/>
              </a:rPr>
              <a:t>weight</a:t>
            </a:r>
            <a:r>
              <a:rPr sz="2750" b="0" spc="110" dirty="0">
                <a:latin typeface="Calibri Light"/>
                <a:cs typeface="Calibri Light"/>
              </a:rPr>
              <a:t> </a:t>
            </a:r>
            <a:r>
              <a:rPr sz="2750" b="0" spc="10" dirty="0">
                <a:latin typeface="Calibri Light"/>
                <a:cs typeface="Calibri Light"/>
              </a:rPr>
              <a:t>/</a:t>
            </a:r>
            <a:r>
              <a:rPr sz="2750" b="0" spc="15" dirty="0">
                <a:latin typeface="Calibri Light"/>
                <a:cs typeface="Calibri Light"/>
              </a:rPr>
              <a:t> </a:t>
            </a:r>
            <a:r>
              <a:rPr sz="2750" b="0" spc="-10" dirty="0">
                <a:latin typeface="Calibri Light"/>
                <a:cs typeface="Calibri Light"/>
              </a:rPr>
              <a:t>small</a:t>
            </a:r>
            <a:r>
              <a:rPr sz="2750" b="0" spc="105" dirty="0">
                <a:latin typeface="Calibri Light"/>
                <a:cs typeface="Calibri Light"/>
              </a:rPr>
              <a:t> </a:t>
            </a:r>
            <a:r>
              <a:rPr sz="2750" b="0" spc="-5" dirty="0">
                <a:latin typeface="Calibri Light"/>
                <a:cs typeface="Calibri Light"/>
              </a:rPr>
              <a:t>abdomen</a:t>
            </a:r>
            <a:r>
              <a:rPr sz="2750" b="0" spc="250" dirty="0">
                <a:latin typeface="Calibri Light"/>
                <a:cs typeface="Calibri Light"/>
              </a:rPr>
              <a:t> </a:t>
            </a:r>
            <a:r>
              <a:rPr sz="2750" b="0" spc="10" dirty="0">
                <a:latin typeface="Calibri Light"/>
                <a:cs typeface="Calibri Light"/>
              </a:rPr>
              <a:t>/</a:t>
            </a:r>
            <a:r>
              <a:rPr sz="2750" b="0" spc="15" dirty="0">
                <a:latin typeface="Calibri Light"/>
                <a:cs typeface="Calibri Light"/>
              </a:rPr>
              <a:t> </a:t>
            </a:r>
            <a:r>
              <a:rPr sz="2750" b="0" dirty="0">
                <a:latin typeface="Calibri Light"/>
                <a:cs typeface="Calibri Light"/>
              </a:rPr>
              <a:t>normal</a:t>
            </a:r>
            <a:r>
              <a:rPr sz="2750" b="0" spc="110" dirty="0">
                <a:latin typeface="Calibri Light"/>
                <a:cs typeface="Calibri Light"/>
              </a:rPr>
              <a:t> </a:t>
            </a:r>
            <a:r>
              <a:rPr sz="2750" b="0" spc="-5" dirty="0">
                <a:latin typeface="Calibri Light"/>
                <a:cs typeface="Calibri Light"/>
              </a:rPr>
              <a:t>head </a:t>
            </a:r>
            <a:r>
              <a:rPr sz="2750" b="0" spc="-610" dirty="0">
                <a:latin typeface="Calibri Light"/>
                <a:cs typeface="Calibri Light"/>
              </a:rPr>
              <a:t> </a:t>
            </a:r>
            <a:r>
              <a:rPr sz="2750" b="0" dirty="0">
                <a:latin typeface="Calibri Light"/>
                <a:cs typeface="Calibri Light"/>
              </a:rPr>
              <a:t>what</a:t>
            </a:r>
            <a:r>
              <a:rPr sz="2750" b="0" spc="35" dirty="0">
                <a:latin typeface="Calibri Light"/>
                <a:cs typeface="Calibri Light"/>
              </a:rPr>
              <a:t> </a:t>
            </a:r>
            <a:r>
              <a:rPr sz="2750" b="0" dirty="0">
                <a:latin typeface="Calibri Light"/>
                <a:cs typeface="Calibri Light"/>
              </a:rPr>
              <a:t>is</a:t>
            </a:r>
            <a:r>
              <a:rPr sz="2750" b="0" spc="105" dirty="0">
                <a:latin typeface="Calibri Light"/>
                <a:cs typeface="Calibri Light"/>
              </a:rPr>
              <a:t> </a:t>
            </a:r>
            <a:r>
              <a:rPr sz="2750" b="0" dirty="0">
                <a:latin typeface="Calibri Light"/>
                <a:cs typeface="Calibri Light"/>
              </a:rPr>
              <a:t>the</a:t>
            </a:r>
            <a:r>
              <a:rPr sz="2750" b="0" spc="30" dirty="0">
                <a:latin typeface="Calibri Light"/>
                <a:cs typeface="Calibri Light"/>
              </a:rPr>
              <a:t> </a:t>
            </a:r>
            <a:r>
              <a:rPr sz="2750" b="0" spc="-5" dirty="0">
                <a:latin typeface="Calibri Light"/>
                <a:cs typeface="Calibri Light"/>
              </a:rPr>
              <a:t>most</a:t>
            </a:r>
            <a:r>
              <a:rPr sz="2750" b="0" spc="110" dirty="0">
                <a:latin typeface="Calibri Light"/>
                <a:cs typeface="Calibri Light"/>
              </a:rPr>
              <a:t> </a:t>
            </a:r>
            <a:r>
              <a:rPr sz="2750" b="0" spc="-15" dirty="0">
                <a:latin typeface="Calibri Light"/>
                <a:cs typeface="Calibri Light"/>
              </a:rPr>
              <a:t>probable</a:t>
            </a:r>
            <a:r>
              <a:rPr sz="2750" b="0" spc="180" dirty="0">
                <a:latin typeface="Calibri Light"/>
                <a:cs typeface="Calibri Light"/>
              </a:rPr>
              <a:t> </a:t>
            </a:r>
            <a:r>
              <a:rPr sz="2750" b="0" dirty="0">
                <a:latin typeface="Calibri Light"/>
                <a:cs typeface="Calibri Light"/>
              </a:rPr>
              <a:t>cause</a:t>
            </a:r>
            <a:endParaRPr sz="2750">
              <a:latin typeface="Calibri Light"/>
              <a:cs typeface="Calibri Light"/>
            </a:endParaRPr>
          </a:p>
          <a:p>
            <a:pPr marR="130175" algn="r">
              <a:lnSpc>
                <a:spcPct val="100000"/>
              </a:lnSpc>
              <a:spcBef>
                <a:spcPts val="1914"/>
              </a:spcBef>
            </a:pPr>
            <a:r>
              <a:rPr sz="2750" spc="-20" dirty="0">
                <a:latin typeface="Calibri"/>
                <a:cs typeface="Calibri"/>
              </a:rPr>
              <a:t>Answer</a:t>
            </a:r>
            <a:r>
              <a:rPr sz="2750" spc="18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: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spc="20" dirty="0">
                <a:latin typeface="Calibri"/>
                <a:cs typeface="Calibri"/>
              </a:rPr>
              <a:t>SLE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44221" y="2606296"/>
            <a:ext cx="5716905" cy="15010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5435"/>
              </a:lnSpc>
              <a:spcBef>
                <a:spcPts val="105"/>
              </a:spcBef>
            </a:pPr>
            <a:r>
              <a:rPr sz="4800" b="0" spc="-5" dirty="0">
                <a:latin typeface="Calibri Light"/>
                <a:cs typeface="Calibri Light"/>
              </a:rPr>
              <a:t>G</a:t>
            </a:r>
            <a:r>
              <a:rPr sz="4800" b="0" spc="40" dirty="0">
                <a:latin typeface="Calibri Light"/>
                <a:cs typeface="Calibri Light"/>
              </a:rPr>
              <a:t>y</a:t>
            </a:r>
            <a:r>
              <a:rPr sz="4800" b="0" spc="-20" dirty="0">
                <a:latin typeface="Calibri Light"/>
                <a:cs typeface="Calibri Light"/>
              </a:rPr>
              <a:t>n</a:t>
            </a:r>
            <a:r>
              <a:rPr sz="4800" b="0" spc="-50" dirty="0">
                <a:latin typeface="Calibri Light"/>
                <a:cs typeface="Calibri Light"/>
              </a:rPr>
              <a:t>e</a:t>
            </a:r>
            <a:r>
              <a:rPr sz="4800" b="0" spc="-95" dirty="0">
                <a:latin typeface="Calibri Light"/>
                <a:cs typeface="Calibri Light"/>
              </a:rPr>
              <a:t>c</a:t>
            </a:r>
            <a:r>
              <a:rPr sz="4800" b="0" spc="-30" dirty="0">
                <a:latin typeface="Calibri Light"/>
                <a:cs typeface="Calibri Light"/>
              </a:rPr>
              <a:t>o</a:t>
            </a:r>
            <a:r>
              <a:rPr sz="4800" b="0" spc="-90" dirty="0">
                <a:latin typeface="Calibri Light"/>
                <a:cs typeface="Calibri Light"/>
              </a:rPr>
              <a:t>l</a:t>
            </a:r>
            <a:r>
              <a:rPr sz="4800" b="0" spc="-30" dirty="0">
                <a:latin typeface="Calibri Light"/>
                <a:cs typeface="Calibri Light"/>
              </a:rPr>
              <a:t>o</a:t>
            </a:r>
            <a:r>
              <a:rPr sz="4800" b="0" dirty="0">
                <a:latin typeface="Calibri Light"/>
                <a:cs typeface="Calibri Light"/>
              </a:rPr>
              <a:t>gy</a:t>
            </a:r>
            <a:r>
              <a:rPr sz="4800" b="0" spc="-280" dirty="0">
                <a:latin typeface="Calibri Light"/>
                <a:cs typeface="Calibri Light"/>
              </a:rPr>
              <a:t> </a:t>
            </a:r>
            <a:r>
              <a:rPr sz="4800" b="0" dirty="0">
                <a:latin typeface="Calibri Light"/>
                <a:cs typeface="Calibri Light"/>
              </a:rPr>
              <a:t>&amp;</a:t>
            </a:r>
            <a:r>
              <a:rPr sz="4800" b="0" spc="-100" dirty="0">
                <a:latin typeface="Calibri Light"/>
                <a:cs typeface="Calibri Light"/>
              </a:rPr>
              <a:t> </a:t>
            </a:r>
            <a:r>
              <a:rPr sz="4800" b="0" spc="-5" dirty="0">
                <a:latin typeface="Calibri Light"/>
                <a:cs typeface="Calibri Light"/>
              </a:rPr>
              <a:t>O</a:t>
            </a:r>
            <a:r>
              <a:rPr sz="4800" b="0" spc="55" dirty="0">
                <a:latin typeface="Calibri Light"/>
                <a:cs typeface="Calibri Light"/>
              </a:rPr>
              <a:t>b</a:t>
            </a:r>
            <a:r>
              <a:rPr sz="4800" b="0" spc="-60" dirty="0">
                <a:latin typeface="Calibri Light"/>
                <a:cs typeface="Calibri Light"/>
              </a:rPr>
              <a:t>s</a:t>
            </a:r>
            <a:r>
              <a:rPr sz="4800" b="0" spc="-80" dirty="0">
                <a:latin typeface="Calibri Light"/>
                <a:cs typeface="Calibri Light"/>
              </a:rPr>
              <a:t>t</a:t>
            </a:r>
            <a:r>
              <a:rPr sz="4800" b="0" spc="-50" dirty="0">
                <a:latin typeface="Calibri Light"/>
                <a:cs typeface="Calibri Light"/>
              </a:rPr>
              <a:t>e</a:t>
            </a:r>
            <a:r>
              <a:rPr sz="4800" b="0" spc="-80" dirty="0">
                <a:latin typeface="Calibri Light"/>
                <a:cs typeface="Calibri Light"/>
              </a:rPr>
              <a:t>t</a:t>
            </a:r>
            <a:r>
              <a:rPr sz="4800" b="0" dirty="0">
                <a:latin typeface="Calibri Light"/>
                <a:cs typeface="Calibri Light"/>
              </a:rPr>
              <a:t>r</a:t>
            </a:r>
            <a:r>
              <a:rPr sz="4800" b="0" spc="-20" dirty="0">
                <a:latin typeface="Calibri Light"/>
                <a:cs typeface="Calibri Light"/>
              </a:rPr>
              <a:t>i</a:t>
            </a:r>
            <a:r>
              <a:rPr sz="4800" b="0" dirty="0">
                <a:latin typeface="Calibri Light"/>
                <a:cs typeface="Calibri Light"/>
              </a:rPr>
              <a:t>c</a:t>
            </a:r>
            <a:endParaRPr sz="4800">
              <a:latin typeface="Calibri Light"/>
              <a:cs typeface="Calibri Light"/>
            </a:endParaRPr>
          </a:p>
          <a:p>
            <a:pPr marR="8890" algn="ctr">
              <a:lnSpc>
                <a:spcPts val="6155"/>
              </a:lnSpc>
            </a:pPr>
            <a:r>
              <a:rPr sz="5400" b="0" spc="10" dirty="0">
                <a:latin typeface="Calibri Light"/>
                <a:cs typeface="Calibri Light"/>
              </a:rPr>
              <a:t>OSCE</a:t>
            </a:r>
            <a:r>
              <a:rPr sz="5400" b="0" spc="-70" dirty="0">
                <a:latin typeface="Calibri Light"/>
                <a:cs typeface="Calibri Light"/>
              </a:rPr>
              <a:t> </a:t>
            </a:r>
            <a:r>
              <a:rPr sz="5400" b="0" spc="-15" dirty="0">
                <a:latin typeface="Calibri Light"/>
                <a:cs typeface="Calibri Light"/>
              </a:rPr>
              <a:t>Archive</a:t>
            </a:r>
            <a:endParaRPr sz="54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4343" y="393069"/>
            <a:ext cx="10648951" cy="388965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08585" marR="5080">
              <a:lnSpc>
                <a:spcPct val="92200"/>
              </a:lnSpc>
              <a:spcBef>
                <a:spcPts val="385"/>
              </a:spcBef>
            </a:pPr>
            <a:r>
              <a:rPr sz="2750" b="0" spc="30" dirty="0">
                <a:latin typeface="Calibri Light"/>
                <a:cs typeface="Calibri Light"/>
              </a:rPr>
              <a:t>Q20 </a:t>
            </a:r>
            <a:r>
              <a:rPr sz="2750" b="0" spc="15" dirty="0">
                <a:latin typeface="Calibri Light"/>
                <a:cs typeface="Calibri Light"/>
              </a:rPr>
              <a:t>A </a:t>
            </a:r>
            <a:r>
              <a:rPr sz="2750" b="0" spc="20" dirty="0">
                <a:latin typeface="Calibri Light"/>
                <a:cs typeface="Calibri Light"/>
              </a:rPr>
              <a:t>29 </a:t>
            </a:r>
            <a:r>
              <a:rPr sz="2750" b="0" spc="-10" dirty="0">
                <a:latin typeface="Calibri Light"/>
                <a:cs typeface="Calibri Light"/>
              </a:rPr>
              <a:t>year </a:t>
            </a:r>
            <a:r>
              <a:rPr sz="2750" b="0" spc="-5" dirty="0">
                <a:latin typeface="Calibri Light"/>
                <a:cs typeface="Calibri Light"/>
              </a:rPr>
              <a:t>old </a:t>
            </a:r>
            <a:r>
              <a:rPr sz="2750" b="0" spc="15" dirty="0">
                <a:latin typeface="Calibri Light"/>
                <a:cs typeface="Calibri Light"/>
              </a:rPr>
              <a:t>G2P1 </a:t>
            </a:r>
            <a:r>
              <a:rPr sz="2750" b="0" spc="-10" dirty="0">
                <a:latin typeface="Calibri Light"/>
                <a:cs typeface="Calibri Light"/>
              </a:rPr>
              <a:t>(previous</a:t>
            </a:r>
            <a:r>
              <a:rPr sz="2750" b="0" spc="-5" dirty="0">
                <a:latin typeface="Calibri Light"/>
                <a:cs typeface="Calibri Light"/>
              </a:rPr>
              <a:t> </a:t>
            </a:r>
            <a:r>
              <a:rPr sz="2750" b="0" spc="-10" dirty="0">
                <a:latin typeface="Calibri Light"/>
                <a:cs typeface="Calibri Light"/>
              </a:rPr>
              <a:t>cesarean </a:t>
            </a:r>
            <a:r>
              <a:rPr sz="2750" b="0" spc="-5" dirty="0">
                <a:latin typeface="Calibri Light"/>
                <a:cs typeface="Calibri Light"/>
              </a:rPr>
              <a:t>section) </a:t>
            </a:r>
            <a:r>
              <a:rPr sz="2750" b="0" spc="-15" dirty="0">
                <a:latin typeface="Calibri Light"/>
                <a:cs typeface="Calibri Light"/>
              </a:rPr>
              <a:t>admitted</a:t>
            </a:r>
            <a:r>
              <a:rPr sz="2750" b="0" spc="-10" dirty="0">
                <a:latin typeface="Calibri Light"/>
                <a:cs typeface="Calibri Light"/>
              </a:rPr>
              <a:t> </a:t>
            </a:r>
            <a:r>
              <a:rPr sz="2750" b="0" spc="-5" dirty="0">
                <a:latin typeface="Calibri Light"/>
                <a:cs typeface="Calibri Light"/>
              </a:rPr>
              <a:t>at </a:t>
            </a:r>
            <a:r>
              <a:rPr sz="2750" b="0" spc="20" dirty="0">
                <a:latin typeface="Calibri Light"/>
                <a:cs typeface="Calibri Light"/>
              </a:rPr>
              <a:t>38 </a:t>
            </a:r>
            <a:r>
              <a:rPr sz="2750" b="0" dirty="0">
                <a:latin typeface="Calibri Light"/>
                <a:cs typeface="Calibri Light"/>
              </a:rPr>
              <a:t>weeks </a:t>
            </a:r>
            <a:r>
              <a:rPr sz="2750" b="0" spc="-610" dirty="0">
                <a:latin typeface="Calibri Light"/>
                <a:cs typeface="Calibri Light"/>
              </a:rPr>
              <a:t> </a:t>
            </a:r>
            <a:r>
              <a:rPr sz="2750" b="0" spc="-5" dirty="0">
                <a:latin typeface="Calibri Light"/>
                <a:cs typeface="Calibri Light"/>
              </a:rPr>
              <a:t>of</a:t>
            </a:r>
            <a:r>
              <a:rPr sz="2750" b="0" spc="45" dirty="0">
                <a:latin typeface="Calibri Light"/>
                <a:cs typeface="Calibri Light"/>
              </a:rPr>
              <a:t> </a:t>
            </a:r>
            <a:r>
              <a:rPr sz="2750" b="0" spc="-20" dirty="0">
                <a:latin typeface="Calibri Light"/>
                <a:cs typeface="Calibri Light"/>
              </a:rPr>
              <a:t>gestation</a:t>
            </a:r>
            <a:r>
              <a:rPr sz="2750" b="0" spc="260" dirty="0">
                <a:latin typeface="Calibri Light"/>
                <a:cs typeface="Calibri Light"/>
              </a:rPr>
              <a:t> </a:t>
            </a:r>
            <a:r>
              <a:rPr sz="2750" b="0" spc="5" dirty="0">
                <a:latin typeface="Calibri Light"/>
                <a:cs typeface="Calibri Light"/>
              </a:rPr>
              <a:t>with</a:t>
            </a:r>
            <a:r>
              <a:rPr sz="2750" b="0" spc="35" dirty="0">
                <a:latin typeface="Calibri Light"/>
                <a:cs typeface="Calibri Light"/>
              </a:rPr>
              <a:t> </a:t>
            </a:r>
            <a:r>
              <a:rPr sz="2750" b="0" dirty="0">
                <a:latin typeface="Calibri Light"/>
                <a:cs typeface="Calibri Light"/>
              </a:rPr>
              <a:t>Labor</a:t>
            </a:r>
            <a:r>
              <a:rPr sz="2750" b="0" spc="140" dirty="0">
                <a:latin typeface="Calibri Light"/>
                <a:cs typeface="Calibri Light"/>
              </a:rPr>
              <a:t> </a:t>
            </a:r>
            <a:r>
              <a:rPr sz="2750" b="0" spc="-5" dirty="0">
                <a:latin typeface="Calibri Light"/>
                <a:cs typeface="Calibri Light"/>
              </a:rPr>
              <a:t>pain</a:t>
            </a:r>
            <a:r>
              <a:rPr sz="2750" b="0" spc="35" dirty="0">
                <a:latin typeface="Calibri Light"/>
                <a:cs typeface="Calibri Light"/>
              </a:rPr>
              <a:t> </a:t>
            </a:r>
            <a:r>
              <a:rPr sz="2750" b="0" spc="5" dirty="0">
                <a:latin typeface="Calibri Light"/>
                <a:cs typeface="Calibri Light"/>
              </a:rPr>
              <a:t>,</a:t>
            </a:r>
            <a:r>
              <a:rPr sz="2750" b="0" spc="45" dirty="0">
                <a:latin typeface="Calibri Light"/>
                <a:cs typeface="Calibri Light"/>
              </a:rPr>
              <a:t> </a:t>
            </a:r>
            <a:r>
              <a:rPr sz="2750" b="0" spc="10" dirty="0">
                <a:latin typeface="Calibri Light"/>
                <a:cs typeface="Calibri Light"/>
              </a:rPr>
              <a:t>check</a:t>
            </a:r>
            <a:r>
              <a:rPr sz="2750" b="0" spc="105" dirty="0">
                <a:latin typeface="Calibri Light"/>
                <a:cs typeface="Calibri Light"/>
              </a:rPr>
              <a:t> </a:t>
            </a:r>
            <a:r>
              <a:rPr sz="2750" b="0" spc="-5" dirty="0">
                <a:latin typeface="Calibri Light"/>
                <a:cs typeface="Calibri Light"/>
              </a:rPr>
              <a:t>her</a:t>
            </a:r>
            <a:r>
              <a:rPr sz="2750" b="0" spc="70" dirty="0">
                <a:latin typeface="Calibri Light"/>
                <a:cs typeface="Calibri Light"/>
              </a:rPr>
              <a:t> </a:t>
            </a:r>
            <a:r>
              <a:rPr sz="2750" b="0" spc="-5" dirty="0">
                <a:latin typeface="Calibri Light"/>
                <a:cs typeface="Calibri Light"/>
              </a:rPr>
              <a:t>CTG</a:t>
            </a:r>
            <a:r>
              <a:rPr sz="2750" b="0" spc="30" dirty="0">
                <a:latin typeface="Calibri Light"/>
                <a:cs typeface="Calibri Light"/>
              </a:rPr>
              <a:t> </a:t>
            </a:r>
            <a:r>
              <a:rPr sz="2750" b="0" dirty="0">
                <a:latin typeface="Calibri Light"/>
                <a:cs typeface="Calibri Light"/>
              </a:rPr>
              <a:t>on</a:t>
            </a:r>
            <a:r>
              <a:rPr sz="2750" b="0" spc="35" dirty="0">
                <a:latin typeface="Calibri Light"/>
                <a:cs typeface="Calibri Light"/>
              </a:rPr>
              <a:t> </a:t>
            </a:r>
            <a:r>
              <a:rPr sz="2750" b="0" spc="-10" dirty="0">
                <a:latin typeface="Calibri Light"/>
                <a:cs typeface="Calibri Light"/>
              </a:rPr>
              <a:t>admission</a:t>
            </a:r>
            <a:r>
              <a:rPr sz="2750" b="0" spc="260" dirty="0">
                <a:latin typeface="Calibri Light"/>
                <a:cs typeface="Calibri Light"/>
              </a:rPr>
              <a:t> </a:t>
            </a:r>
            <a:r>
              <a:rPr sz="2750" b="0" spc="-5" dirty="0">
                <a:latin typeface="Calibri Light"/>
                <a:cs typeface="Calibri Light"/>
              </a:rPr>
              <a:t>and</a:t>
            </a:r>
            <a:r>
              <a:rPr sz="2750" b="0" spc="105" dirty="0">
                <a:latin typeface="Calibri Light"/>
                <a:cs typeface="Calibri Light"/>
              </a:rPr>
              <a:t> </a:t>
            </a:r>
            <a:r>
              <a:rPr sz="2750" b="0" dirty="0">
                <a:latin typeface="Calibri Light"/>
                <a:cs typeface="Calibri Light"/>
              </a:rPr>
              <a:t>during</a:t>
            </a:r>
            <a:r>
              <a:rPr sz="2750" b="0" spc="100" dirty="0">
                <a:latin typeface="Calibri Light"/>
                <a:cs typeface="Calibri Light"/>
              </a:rPr>
              <a:t> </a:t>
            </a:r>
            <a:r>
              <a:rPr sz="2750" b="0" dirty="0">
                <a:latin typeface="Calibri Light"/>
                <a:cs typeface="Calibri Light"/>
              </a:rPr>
              <a:t>the </a:t>
            </a:r>
            <a:r>
              <a:rPr sz="2750" b="0" spc="5" dirty="0">
                <a:latin typeface="Calibri Light"/>
                <a:cs typeface="Calibri Light"/>
              </a:rPr>
              <a:t> </a:t>
            </a:r>
            <a:r>
              <a:rPr sz="2750" b="0" spc="-5" dirty="0">
                <a:latin typeface="Calibri Light"/>
                <a:cs typeface="Calibri Light"/>
              </a:rPr>
              <a:t>second</a:t>
            </a:r>
            <a:r>
              <a:rPr sz="2750" b="0" spc="105" dirty="0">
                <a:latin typeface="Calibri Light"/>
                <a:cs typeface="Calibri Light"/>
              </a:rPr>
              <a:t> </a:t>
            </a:r>
            <a:r>
              <a:rPr sz="2750" b="0" spc="-25" dirty="0">
                <a:latin typeface="Calibri Light"/>
                <a:cs typeface="Calibri Light"/>
              </a:rPr>
              <a:t>stage</a:t>
            </a:r>
            <a:r>
              <a:rPr sz="2750" b="0" spc="175" dirty="0">
                <a:latin typeface="Calibri Light"/>
                <a:cs typeface="Calibri Light"/>
              </a:rPr>
              <a:t> </a:t>
            </a:r>
            <a:r>
              <a:rPr sz="2750" b="0" spc="-5" dirty="0">
                <a:latin typeface="Calibri Light"/>
                <a:cs typeface="Calibri Light"/>
              </a:rPr>
              <a:t>of</a:t>
            </a:r>
            <a:r>
              <a:rPr sz="2750" b="0" spc="45" dirty="0">
                <a:latin typeface="Calibri Light"/>
                <a:cs typeface="Calibri Light"/>
              </a:rPr>
              <a:t> </a:t>
            </a:r>
            <a:r>
              <a:rPr sz="2750" b="0" spc="-10" dirty="0">
                <a:latin typeface="Calibri Light"/>
                <a:cs typeface="Calibri Light"/>
              </a:rPr>
              <a:t>labor</a:t>
            </a:r>
            <a:r>
              <a:rPr sz="2750" b="0" spc="140" dirty="0">
                <a:latin typeface="Calibri Light"/>
                <a:cs typeface="Calibri Light"/>
              </a:rPr>
              <a:t> </a:t>
            </a:r>
            <a:r>
              <a:rPr sz="2750" b="0" spc="-5" dirty="0">
                <a:latin typeface="Calibri Light"/>
                <a:cs typeface="Calibri Light"/>
              </a:rPr>
              <a:t>and</a:t>
            </a:r>
            <a:r>
              <a:rPr sz="2750" b="0" spc="30" dirty="0">
                <a:latin typeface="Calibri Light"/>
                <a:cs typeface="Calibri Light"/>
              </a:rPr>
              <a:t> </a:t>
            </a:r>
            <a:r>
              <a:rPr sz="2750" b="0" spc="-5" dirty="0">
                <a:latin typeface="Calibri Light"/>
                <a:cs typeface="Calibri Light"/>
              </a:rPr>
              <a:t>choose</a:t>
            </a:r>
            <a:r>
              <a:rPr sz="2750" b="0" spc="175" dirty="0">
                <a:latin typeface="Calibri Light"/>
                <a:cs typeface="Calibri Light"/>
              </a:rPr>
              <a:t> </a:t>
            </a:r>
            <a:r>
              <a:rPr sz="2750" b="0" dirty="0">
                <a:latin typeface="Calibri Light"/>
                <a:cs typeface="Calibri Light"/>
              </a:rPr>
              <a:t>the</a:t>
            </a:r>
            <a:r>
              <a:rPr sz="2750" b="0" spc="100" dirty="0">
                <a:latin typeface="Calibri Light"/>
                <a:cs typeface="Calibri Light"/>
              </a:rPr>
              <a:t> </a:t>
            </a:r>
            <a:r>
              <a:rPr sz="2750" b="0" dirty="0">
                <a:latin typeface="Calibri Light"/>
                <a:cs typeface="Calibri Light"/>
              </a:rPr>
              <a:t>correct</a:t>
            </a:r>
            <a:r>
              <a:rPr sz="2750" b="0" spc="35" dirty="0">
                <a:latin typeface="Calibri Light"/>
                <a:cs typeface="Calibri Light"/>
              </a:rPr>
              <a:t> </a:t>
            </a:r>
            <a:r>
              <a:rPr sz="2750" b="0" spc="-5" dirty="0">
                <a:latin typeface="Calibri Light"/>
                <a:cs typeface="Calibri Light"/>
              </a:rPr>
              <a:t>answer</a:t>
            </a:r>
            <a:endParaRPr sz="2750">
              <a:latin typeface="Calibri Light"/>
              <a:cs typeface="Calibri Light"/>
            </a:endParaRPr>
          </a:p>
          <a:p>
            <a:pPr marL="12700" marR="5642610">
              <a:lnSpc>
                <a:spcPct val="122900"/>
              </a:lnSpc>
              <a:spcBef>
                <a:spcPts val="1610"/>
              </a:spcBef>
            </a:pPr>
            <a:r>
              <a:rPr sz="2750" spc="-20" dirty="0">
                <a:latin typeface="Calibri"/>
                <a:cs typeface="Calibri"/>
              </a:rPr>
              <a:t>First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pic</a:t>
            </a:r>
            <a:r>
              <a:rPr sz="2750" spc="14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was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variable</a:t>
            </a:r>
            <a:r>
              <a:rPr sz="2750" spc="16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decelerations </a:t>
            </a:r>
            <a:r>
              <a:rPr sz="2750" spc="-605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Second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pic</a:t>
            </a:r>
            <a:r>
              <a:rPr sz="2750" spc="7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was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late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decelerations</a:t>
            </a:r>
            <a:endParaRPr sz="2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4100">
              <a:latin typeface="Calibri"/>
              <a:cs typeface="Calibri"/>
            </a:endParaRPr>
          </a:p>
          <a:p>
            <a:pPr marL="12700" marR="128905">
              <a:lnSpc>
                <a:spcPts val="3080"/>
              </a:lnSpc>
            </a:pPr>
            <a:r>
              <a:rPr sz="2750" spc="10" dirty="0">
                <a:latin typeface="Calibri"/>
                <a:cs typeface="Calibri"/>
              </a:rPr>
              <a:t>ANSWER </a:t>
            </a:r>
            <a:r>
              <a:rPr sz="2750" spc="-10" dirty="0">
                <a:latin typeface="Calibri"/>
                <a:cs typeface="Calibri"/>
              </a:rPr>
              <a:t>:patients</a:t>
            </a:r>
            <a:r>
              <a:rPr sz="2750" spc="-5" dirty="0">
                <a:latin typeface="Calibri"/>
                <a:cs typeface="Calibri"/>
              </a:rPr>
              <a:t> history </a:t>
            </a:r>
            <a:r>
              <a:rPr sz="2750" spc="-10" dirty="0">
                <a:latin typeface="Calibri"/>
                <a:cs typeface="Calibri"/>
              </a:rPr>
              <a:t>necessitates</a:t>
            </a:r>
            <a:r>
              <a:rPr sz="2750" spc="-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continuous </a:t>
            </a:r>
            <a:r>
              <a:rPr sz="2750" spc="-20" dirty="0">
                <a:latin typeface="Calibri"/>
                <a:cs typeface="Calibri"/>
              </a:rPr>
              <a:t>fetal </a:t>
            </a:r>
            <a:r>
              <a:rPr sz="2750" dirty="0">
                <a:latin typeface="Calibri"/>
                <a:cs typeface="Calibri"/>
              </a:rPr>
              <a:t>heart </a:t>
            </a:r>
            <a:r>
              <a:rPr sz="2750" spc="5" dirty="0">
                <a:latin typeface="Calibri"/>
                <a:cs typeface="Calibri"/>
              </a:rPr>
              <a:t>monitoring </a:t>
            </a:r>
            <a:r>
              <a:rPr sz="2750" spc="-61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during</a:t>
            </a:r>
            <a:r>
              <a:rPr sz="2750" spc="16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labor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0923" y="3111182"/>
            <a:ext cx="5895975" cy="16036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6170"/>
              </a:lnSpc>
              <a:spcBef>
                <a:spcPts val="105"/>
              </a:spcBef>
            </a:pPr>
            <a:r>
              <a:rPr sz="5400" b="0" spc="5" dirty="0">
                <a:latin typeface="Calibri Light"/>
                <a:cs typeface="Calibri Light"/>
              </a:rPr>
              <a:t>Done</a:t>
            </a:r>
            <a:r>
              <a:rPr sz="5400" b="0" spc="-95" dirty="0">
                <a:latin typeface="Calibri Light"/>
                <a:cs typeface="Calibri Light"/>
              </a:rPr>
              <a:t> </a:t>
            </a:r>
            <a:r>
              <a:rPr sz="5400" b="0" spc="-15" dirty="0">
                <a:latin typeface="Calibri Light"/>
                <a:cs typeface="Calibri Light"/>
              </a:rPr>
              <a:t>by</a:t>
            </a:r>
            <a:r>
              <a:rPr sz="5400" b="0" spc="-35" dirty="0">
                <a:latin typeface="Calibri Light"/>
                <a:cs typeface="Calibri Light"/>
              </a:rPr>
              <a:t> </a:t>
            </a:r>
            <a:r>
              <a:rPr sz="5400" b="0" dirty="0">
                <a:latin typeface="Calibri Light"/>
                <a:cs typeface="Calibri Light"/>
              </a:rPr>
              <a:t>;</a:t>
            </a:r>
            <a:endParaRPr sz="5400">
              <a:latin typeface="Calibri Light"/>
              <a:cs typeface="Calibri Light"/>
            </a:endParaRPr>
          </a:p>
          <a:p>
            <a:pPr marL="12700">
              <a:lnSpc>
                <a:spcPts val="6170"/>
              </a:lnSpc>
              <a:tabLst>
                <a:tab pos="4102100" algn="l"/>
              </a:tabLst>
            </a:pPr>
            <a:r>
              <a:rPr sz="5400" b="0" dirty="0">
                <a:latin typeface="Calibri Light"/>
                <a:cs typeface="Calibri Light"/>
              </a:rPr>
              <a:t>Ma</a:t>
            </a:r>
            <a:r>
              <a:rPr sz="5400" b="0" spc="-25" dirty="0">
                <a:latin typeface="Calibri Light"/>
                <a:cs typeface="Calibri Light"/>
              </a:rPr>
              <a:t>h</a:t>
            </a:r>
            <a:r>
              <a:rPr sz="5400" b="0" dirty="0">
                <a:latin typeface="Calibri Light"/>
                <a:cs typeface="Calibri Light"/>
              </a:rPr>
              <a:t>m</a:t>
            </a:r>
            <a:r>
              <a:rPr sz="5400" b="0" spc="30" dirty="0">
                <a:latin typeface="Calibri Light"/>
                <a:cs typeface="Calibri Light"/>
              </a:rPr>
              <a:t>o</a:t>
            </a:r>
            <a:r>
              <a:rPr sz="5400" b="0" spc="-30" dirty="0">
                <a:latin typeface="Calibri Light"/>
                <a:cs typeface="Calibri Light"/>
              </a:rPr>
              <a:t>u</a:t>
            </a:r>
            <a:r>
              <a:rPr sz="5400" b="0" dirty="0">
                <a:latin typeface="Calibri Light"/>
                <a:cs typeface="Calibri Light"/>
              </a:rPr>
              <a:t>d</a:t>
            </a:r>
            <a:r>
              <a:rPr sz="5400" b="0" spc="-55" dirty="0">
                <a:latin typeface="Calibri Light"/>
                <a:cs typeface="Calibri Light"/>
              </a:rPr>
              <a:t> </a:t>
            </a:r>
            <a:r>
              <a:rPr sz="5400" b="0" dirty="0">
                <a:latin typeface="Calibri Light"/>
                <a:cs typeface="Calibri Light"/>
              </a:rPr>
              <a:t>M.	</a:t>
            </a:r>
            <a:r>
              <a:rPr sz="5400" b="0" spc="-60" dirty="0">
                <a:latin typeface="Calibri Light"/>
                <a:cs typeface="Calibri Light"/>
              </a:rPr>
              <a:t>y</a:t>
            </a:r>
            <a:r>
              <a:rPr sz="5400" b="0" spc="25" dirty="0">
                <a:latin typeface="Calibri Light"/>
                <a:cs typeface="Calibri Light"/>
              </a:rPr>
              <a:t>o</a:t>
            </a:r>
            <a:r>
              <a:rPr sz="5400" b="0" spc="-30" dirty="0">
                <a:latin typeface="Calibri Light"/>
                <a:cs typeface="Calibri Light"/>
              </a:rPr>
              <a:t>un</a:t>
            </a:r>
            <a:r>
              <a:rPr sz="5400" b="0" dirty="0">
                <a:latin typeface="Calibri Light"/>
                <a:cs typeface="Calibri Light"/>
              </a:rPr>
              <a:t>is</a:t>
            </a:r>
            <a:endParaRPr sz="5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98851" y="642753"/>
            <a:ext cx="5392420" cy="18951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12999"/>
              </a:lnSpc>
              <a:spcBef>
                <a:spcPts val="95"/>
              </a:spcBef>
            </a:pPr>
            <a:r>
              <a:rPr sz="3600" spc="-15" dirty="0">
                <a:latin typeface="Calibri"/>
                <a:cs typeface="Calibri"/>
              </a:rPr>
              <a:t>GYN</a:t>
            </a:r>
            <a:r>
              <a:rPr sz="3600" spc="-6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&amp; </a:t>
            </a:r>
            <a:r>
              <a:rPr sz="3600" spc="-15" dirty="0">
                <a:latin typeface="Calibri"/>
                <a:cs typeface="Calibri"/>
              </a:rPr>
              <a:t>OBS</a:t>
            </a:r>
            <a:r>
              <a:rPr sz="3600" spc="5" dirty="0">
                <a:latin typeface="Calibri"/>
                <a:cs typeface="Calibri"/>
              </a:rPr>
              <a:t> Mini-OSCE</a:t>
            </a:r>
            <a:r>
              <a:rPr sz="3600" spc="-30" dirty="0">
                <a:latin typeface="Calibri"/>
                <a:cs typeface="Calibri"/>
              </a:rPr>
              <a:t> </a:t>
            </a:r>
            <a:r>
              <a:rPr sz="3600" spc="-25" dirty="0">
                <a:latin typeface="Calibri"/>
                <a:cs typeface="Calibri"/>
              </a:rPr>
              <a:t>Exam </a:t>
            </a:r>
            <a:r>
              <a:rPr sz="3600" spc="-800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2019/2020</a:t>
            </a:r>
            <a:endParaRPr sz="3600">
              <a:latin typeface="Calibri"/>
              <a:cs typeface="Calibri"/>
            </a:endParaRPr>
          </a:p>
          <a:p>
            <a:pPr marL="3175" algn="ctr">
              <a:lnSpc>
                <a:spcPct val="100000"/>
              </a:lnSpc>
              <a:spcBef>
                <a:spcPts val="640"/>
              </a:spcBef>
              <a:tabLst>
                <a:tab pos="2586990" algn="l"/>
              </a:tabLst>
            </a:pPr>
            <a:r>
              <a:rPr sz="3600" spc="-5" dirty="0">
                <a:latin typeface="Calibri"/>
                <a:cs typeface="Calibri"/>
              </a:rPr>
              <a:t>Group</a:t>
            </a:r>
            <a:r>
              <a:rPr sz="3600" spc="-4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B	</a:t>
            </a:r>
            <a:r>
              <a:rPr sz="3600" spc="-10" dirty="0">
                <a:latin typeface="Calibri"/>
                <a:cs typeface="Calibri"/>
              </a:rPr>
              <a:t>19/2/2020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2633" y="167322"/>
            <a:ext cx="692151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0" spc="70" dirty="0">
                <a:solidFill>
                  <a:srgbClr val="252525"/>
                </a:solidFill>
                <a:latin typeface="Calibri Light"/>
                <a:cs typeface="Calibri Light"/>
              </a:rPr>
              <a:t>Q</a:t>
            </a:r>
            <a:r>
              <a:rPr sz="4400" b="0" spc="15" dirty="0">
                <a:solidFill>
                  <a:srgbClr val="252525"/>
                </a:solidFill>
                <a:latin typeface="Calibri Light"/>
                <a:cs typeface="Calibri Light"/>
              </a:rPr>
              <a:t>1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577" y="1794255"/>
            <a:ext cx="10336531" cy="394082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17500" indent="-305435">
              <a:lnSpc>
                <a:spcPct val="100000"/>
              </a:lnSpc>
              <a:spcBef>
                <a:spcPts val="130"/>
              </a:spcBef>
              <a:buFont typeface="Arial"/>
              <a:buChar char="•"/>
              <a:tabLst>
                <a:tab pos="317500" algn="l"/>
                <a:tab pos="318135" algn="l"/>
              </a:tabLst>
            </a:pPr>
            <a:r>
              <a:rPr sz="2750" b="1" dirty="0">
                <a:latin typeface="Calibri"/>
                <a:cs typeface="Calibri"/>
              </a:rPr>
              <a:t>Hx</a:t>
            </a:r>
            <a:r>
              <a:rPr sz="2750" b="1" spc="114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of</a:t>
            </a:r>
            <a:r>
              <a:rPr sz="2750" b="1" spc="-10" dirty="0">
                <a:latin typeface="Calibri"/>
                <a:cs typeface="Calibri"/>
              </a:rPr>
              <a:t> </a:t>
            </a:r>
            <a:r>
              <a:rPr sz="2750" b="1" spc="5" dirty="0">
                <a:latin typeface="Calibri"/>
                <a:cs typeface="Calibri"/>
              </a:rPr>
              <a:t>heavy</a:t>
            </a:r>
            <a:r>
              <a:rPr sz="2750" b="1" spc="80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period</a:t>
            </a:r>
            <a:r>
              <a:rPr sz="2750" b="1" spc="7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,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spc="50" dirty="0">
                <a:latin typeface="Calibri"/>
                <a:cs typeface="Calibri"/>
              </a:rPr>
              <a:t>………</a:t>
            </a:r>
            <a:endParaRPr sz="2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900">
              <a:latin typeface="Calibri"/>
              <a:cs typeface="Calibri"/>
            </a:endParaRPr>
          </a:p>
          <a:p>
            <a:pPr marL="302260" indent="-290195">
              <a:lnSpc>
                <a:spcPts val="3150"/>
              </a:lnSpc>
              <a:buSzPct val="96363"/>
              <a:buAutoNum type="arabicPlain"/>
              <a:tabLst>
                <a:tab pos="302895" algn="l"/>
                <a:tab pos="9411335" algn="l"/>
              </a:tabLst>
            </a:pPr>
            <a:r>
              <a:rPr sz="2750" dirty="0">
                <a:latin typeface="Calibri"/>
                <a:cs typeface="Calibri"/>
              </a:rPr>
              <a:t>mention</a:t>
            </a:r>
            <a:r>
              <a:rPr sz="2750" spc="17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two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things</a:t>
            </a:r>
            <a:r>
              <a:rPr sz="2750" spc="25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from</a:t>
            </a:r>
            <a:r>
              <a:rPr sz="2750" spc="13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Hx</a:t>
            </a:r>
            <a:r>
              <a:rPr sz="2750" spc="6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require</a:t>
            </a:r>
            <a:r>
              <a:rPr sz="2750" spc="10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patient</a:t>
            </a:r>
            <a:r>
              <a:rPr sz="2750" spc="18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to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do</a:t>
            </a:r>
            <a:r>
              <a:rPr sz="2750" spc="13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hysteroscpe	</a:t>
            </a:r>
            <a:r>
              <a:rPr sz="2750" spc="-25" dirty="0">
                <a:latin typeface="Calibri"/>
                <a:cs typeface="Calibri"/>
              </a:rPr>
              <a:t>biopsy</a:t>
            </a:r>
            <a:endParaRPr sz="2750">
              <a:latin typeface="Calibri"/>
              <a:cs typeface="Calibri"/>
            </a:endParaRPr>
          </a:p>
          <a:p>
            <a:pPr marL="241300">
              <a:lnSpc>
                <a:spcPts val="3150"/>
              </a:lnSpc>
            </a:pPr>
            <a:r>
              <a:rPr sz="2750" spc="5" dirty="0">
                <a:latin typeface="Calibri"/>
                <a:cs typeface="Calibri"/>
              </a:rPr>
              <a:t>:</a:t>
            </a:r>
            <a:endParaRPr sz="2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2750" b="1" spc="-5" dirty="0">
                <a:solidFill>
                  <a:srgbClr val="FF0000"/>
                </a:solidFill>
                <a:latin typeface="Calibri"/>
                <a:cs typeface="Calibri"/>
              </a:rPr>
              <a:t>Failed</a:t>
            </a:r>
            <a:r>
              <a:rPr sz="2750" b="1" spc="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0" dirty="0">
                <a:solidFill>
                  <a:srgbClr val="FF0000"/>
                </a:solidFill>
                <a:latin typeface="Calibri"/>
                <a:cs typeface="Calibri"/>
              </a:rPr>
              <a:t>medication/</a:t>
            </a:r>
            <a:r>
              <a:rPr sz="2750" b="1" spc="1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5" dirty="0">
                <a:solidFill>
                  <a:srgbClr val="FF0000"/>
                </a:solidFill>
                <a:latin typeface="Calibri"/>
                <a:cs typeface="Calibri"/>
              </a:rPr>
              <a:t>heavy</a:t>
            </a:r>
            <a:r>
              <a:rPr sz="2750" b="1" spc="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5" dirty="0">
                <a:solidFill>
                  <a:srgbClr val="FF0000"/>
                </a:solidFill>
                <a:latin typeface="Calibri"/>
                <a:cs typeface="Calibri"/>
              </a:rPr>
              <a:t>menstrual</a:t>
            </a:r>
            <a:r>
              <a:rPr sz="2750" b="1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5" dirty="0">
                <a:solidFill>
                  <a:srgbClr val="FF0000"/>
                </a:solidFill>
                <a:latin typeface="Calibri"/>
                <a:cs typeface="Calibri"/>
              </a:rPr>
              <a:t>period</a:t>
            </a:r>
            <a:r>
              <a:rPr sz="2750" b="1" spc="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-10" dirty="0">
                <a:solidFill>
                  <a:srgbClr val="FF0000"/>
                </a:solidFill>
                <a:latin typeface="Calibri"/>
                <a:cs typeface="Calibri"/>
              </a:rPr>
              <a:t>/</a:t>
            </a:r>
            <a:r>
              <a:rPr sz="2750" b="1" spc="-10" dirty="0">
                <a:solidFill>
                  <a:srgbClr val="00AF50"/>
                </a:solidFill>
                <a:latin typeface="Calibri"/>
                <a:cs typeface="Calibri"/>
              </a:rPr>
              <a:t>may</a:t>
            </a:r>
            <a:r>
              <a:rPr sz="2750" b="1" spc="8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b="1" spc="15" dirty="0">
                <a:solidFill>
                  <a:srgbClr val="00AF50"/>
                </a:solidFill>
                <a:latin typeface="Calibri"/>
                <a:cs typeface="Calibri"/>
              </a:rPr>
              <a:t>be</a:t>
            </a:r>
            <a:r>
              <a:rPr sz="2750" b="1" spc="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b="1" spc="15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2750" b="1" spc="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5" dirty="0">
                <a:solidFill>
                  <a:srgbClr val="00AF50"/>
                </a:solidFill>
                <a:latin typeface="Calibri"/>
                <a:cs typeface="Calibri"/>
              </a:rPr>
              <a:t>age</a:t>
            </a:r>
            <a:r>
              <a:rPr sz="2750" b="1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b="1" spc="10" dirty="0">
                <a:solidFill>
                  <a:srgbClr val="FF0000"/>
                </a:solidFill>
                <a:latin typeface="Calibri"/>
                <a:cs typeface="Calibri"/>
              </a:rPr>
              <a:t>if&gt;45y</a:t>
            </a:r>
            <a:endParaRPr sz="2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850">
              <a:latin typeface="Calibri"/>
              <a:cs typeface="Calibri"/>
            </a:endParaRPr>
          </a:p>
          <a:p>
            <a:pPr marL="460375" indent="-448309">
              <a:lnSpc>
                <a:spcPct val="100000"/>
              </a:lnSpc>
              <a:buSzPct val="96363"/>
              <a:buAutoNum type="arabicPlain" startAt="2"/>
              <a:tabLst>
                <a:tab pos="460375" algn="l"/>
                <a:tab pos="461009" algn="l"/>
              </a:tabLst>
            </a:pPr>
            <a:r>
              <a:rPr sz="2750" dirty="0">
                <a:latin typeface="Calibri"/>
                <a:cs typeface="Calibri"/>
              </a:rPr>
              <a:t>((</a:t>
            </a:r>
            <a:r>
              <a:rPr sz="2750" spc="110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E</a:t>
            </a:r>
            <a:r>
              <a:rPr sz="2750" spc="-3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))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indicate</a:t>
            </a:r>
            <a:r>
              <a:rPr sz="2750" spc="17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for</a:t>
            </a:r>
            <a:r>
              <a:rPr sz="2750" spc="6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what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,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according</a:t>
            </a:r>
            <a:r>
              <a:rPr sz="2750" spc="10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to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picture:</a:t>
            </a:r>
            <a:endParaRPr sz="2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2750" b="1" spc="10" dirty="0">
                <a:solidFill>
                  <a:srgbClr val="FF0000"/>
                </a:solidFill>
                <a:latin typeface="Calibri"/>
                <a:cs typeface="Calibri"/>
              </a:rPr>
              <a:t>Endometrial</a:t>
            </a:r>
            <a:r>
              <a:rPr sz="2750" b="1" spc="1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0" dirty="0">
                <a:solidFill>
                  <a:srgbClr val="FF0000"/>
                </a:solidFill>
                <a:latin typeface="Calibri"/>
                <a:cs typeface="Calibri"/>
              </a:rPr>
              <a:t>causes</a:t>
            </a:r>
            <a:endParaRPr sz="275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67625" y="9525"/>
            <a:ext cx="4323291" cy="2114550"/>
          </a:xfrm>
          <a:prstGeom prst="rect">
            <a:avLst/>
          </a:prstGeom>
        </p:spPr>
      </p:pic>
    </p:spTree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981" y="1476492"/>
            <a:ext cx="7057391" cy="3644459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302260" indent="-290195">
              <a:lnSpc>
                <a:spcPct val="100000"/>
              </a:lnSpc>
              <a:spcBef>
                <a:spcPts val="855"/>
              </a:spcBef>
              <a:buSzPct val="96363"/>
              <a:buAutoNum type="arabicPlain" startAt="3"/>
              <a:tabLst>
                <a:tab pos="302895" algn="l"/>
              </a:tabLst>
            </a:pPr>
            <a:r>
              <a:rPr sz="2750" spc="-10" dirty="0">
                <a:latin typeface="Calibri"/>
                <a:cs typeface="Calibri"/>
              </a:rPr>
              <a:t>Fist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line</a:t>
            </a:r>
            <a:r>
              <a:rPr sz="2750" spc="16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in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management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:</a:t>
            </a:r>
            <a:endParaRPr sz="2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  <a:tabLst>
                <a:tab pos="1079500" algn="l"/>
              </a:tabLst>
            </a:pPr>
            <a:r>
              <a:rPr sz="2750" spc="5" dirty="0">
                <a:latin typeface="Calibri"/>
                <a:cs typeface="Calibri"/>
              </a:rPr>
              <a:t>I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think	</a:t>
            </a:r>
            <a:r>
              <a:rPr sz="2750" b="1" spc="10" dirty="0">
                <a:solidFill>
                  <a:srgbClr val="FF0000"/>
                </a:solidFill>
                <a:latin typeface="Calibri"/>
                <a:cs typeface="Calibri"/>
              </a:rPr>
              <a:t>mirena</a:t>
            </a:r>
            <a:r>
              <a:rPr sz="275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,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spc="35" dirty="0">
                <a:latin typeface="Calibri"/>
                <a:cs typeface="Calibri"/>
              </a:rPr>
              <a:t>…….</a:t>
            </a:r>
            <a:endParaRPr sz="2750">
              <a:latin typeface="Calibri"/>
              <a:cs typeface="Calibri"/>
            </a:endParaRPr>
          </a:p>
          <a:p>
            <a:pPr marL="12700" marR="5080">
              <a:lnSpc>
                <a:spcPct val="121700"/>
              </a:lnSpc>
              <a:spcBef>
                <a:spcPts val="40"/>
              </a:spcBef>
              <a:buSzPct val="96363"/>
              <a:buAutoNum type="arabicPlain" startAt="4"/>
              <a:tabLst>
                <a:tab pos="384810" algn="l"/>
              </a:tabLst>
            </a:pPr>
            <a:r>
              <a:rPr sz="2750" spc="-5" dirty="0">
                <a:latin typeface="Calibri"/>
                <a:cs typeface="Calibri"/>
              </a:rPr>
              <a:t>If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your</a:t>
            </a:r>
            <a:r>
              <a:rPr sz="2750" spc="-1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plan</a:t>
            </a:r>
            <a:r>
              <a:rPr sz="2750" spc="16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to</a:t>
            </a:r>
            <a:r>
              <a:rPr sz="2750" spc="10" dirty="0">
                <a:latin typeface="Calibri"/>
                <a:cs typeface="Calibri"/>
              </a:rPr>
              <a:t> manage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in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previous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Q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fail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, 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Mention</a:t>
            </a:r>
            <a:r>
              <a:rPr sz="2750" spc="16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three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other</a:t>
            </a:r>
            <a:r>
              <a:rPr sz="2750" spc="12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modalities</a:t>
            </a:r>
            <a:r>
              <a:rPr sz="2750" spc="16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for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management </a:t>
            </a:r>
            <a:r>
              <a:rPr sz="2750" spc="-605" dirty="0">
                <a:latin typeface="Calibri"/>
                <a:cs typeface="Calibri"/>
              </a:rPr>
              <a:t> </a:t>
            </a:r>
            <a:r>
              <a:rPr sz="2750" b="1" dirty="0">
                <a:solidFill>
                  <a:srgbClr val="FF0000"/>
                </a:solidFill>
                <a:latin typeface="Calibri"/>
                <a:cs typeface="Calibri"/>
              </a:rPr>
              <a:t>1-hystrectomy</a:t>
            </a:r>
            <a:endParaRPr sz="2750">
              <a:latin typeface="Calibri"/>
              <a:cs typeface="Calibri"/>
            </a:endParaRPr>
          </a:p>
          <a:p>
            <a:pPr marL="12700" marR="3633470">
              <a:lnSpc>
                <a:spcPct val="120600"/>
              </a:lnSpc>
              <a:spcBef>
                <a:spcPts val="75"/>
              </a:spcBef>
            </a:pPr>
            <a:r>
              <a:rPr sz="2750" b="1" spc="10" dirty="0">
                <a:solidFill>
                  <a:srgbClr val="FF0000"/>
                </a:solidFill>
                <a:latin typeface="Calibri"/>
                <a:cs typeface="Calibri"/>
              </a:rPr>
              <a:t>2-conservative</a:t>
            </a:r>
            <a:r>
              <a:rPr sz="2750" b="1" spc="20" dirty="0">
                <a:solidFill>
                  <a:srgbClr val="FF0000"/>
                </a:solidFill>
                <a:latin typeface="Calibri"/>
                <a:cs typeface="Calibri"/>
              </a:rPr>
              <a:t> surgery </a:t>
            </a:r>
            <a:r>
              <a:rPr sz="2750" b="1" spc="-6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0" dirty="0">
                <a:solidFill>
                  <a:srgbClr val="FF0000"/>
                </a:solidFill>
                <a:latin typeface="Calibri"/>
                <a:cs typeface="Calibri"/>
              </a:rPr>
              <a:t>3-endometrial</a:t>
            </a:r>
            <a:r>
              <a:rPr sz="2750" b="1" spc="1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5" dirty="0">
                <a:solidFill>
                  <a:srgbClr val="FF0000"/>
                </a:solidFill>
                <a:latin typeface="Calibri"/>
                <a:cs typeface="Calibri"/>
              </a:rPr>
              <a:t>ablation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2634" y="413638"/>
            <a:ext cx="682625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0" spc="-5" dirty="0">
                <a:latin typeface="Calibri Light"/>
                <a:cs typeface="Calibri Light"/>
              </a:rPr>
              <a:t>Q</a:t>
            </a:r>
            <a:r>
              <a:rPr sz="4400" b="0" spc="15" dirty="0">
                <a:latin typeface="Calibri Light"/>
                <a:cs typeface="Calibri Light"/>
              </a:rPr>
              <a:t>2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575" y="1702293"/>
            <a:ext cx="5458460" cy="4148700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384175" indent="-372110">
              <a:lnSpc>
                <a:spcPct val="100000"/>
              </a:lnSpc>
              <a:spcBef>
                <a:spcPts val="855"/>
              </a:spcBef>
              <a:buAutoNum type="arabicPlain"/>
              <a:tabLst>
                <a:tab pos="384810" algn="l"/>
              </a:tabLst>
            </a:pPr>
            <a:r>
              <a:rPr sz="2750" spc="15" dirty="0">
                <a:latin typeface="Calibri"/>
                <a:cs typeface="Calibri"/>
              </a:rPr>
              <a:t>your</a:t>
            </a:r>
            <a:r>
              <a:rPr sz="2750" spc="-3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diagnosis</a:t>
            </a:r>
            <a:r>
              <a:rPr sz="2750" spc="21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:</a:t>
            </a:r>
            <a:endParaRPr sz="2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2750" b="1" spc="15" dirty="0">
                <a:solidFill>
                  <a:srgbClr val="FF0000"/>
                </a:solidFill>
                <a:latin typeface="Calibri"/>
                <a:cs typeface="Calibri"/>
              </a:rPr>
              <a:t>IUGR</a:t>
            </a:r>
            <a:endParaRPr sz="2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250">
              <a:latin typeface="Calibri"/>
              <a:cs typeface="Calibri"/>
            </a:endParaRPr>
          </a:p>
          <a:p>
            <a:pPr marL="12700" marR="5080">
              <a:lnSpc>
                <a:spcPct val="122900"/>
              </a:lnSpc>
              <a:buAutoNum type="arabicPlain" startAt="2"/>
              <a:tabLst>
                <a:tab pos="302895" algn="l"/>
              </a:tabLst>
            </a:pPr>
            <a:r>
              <a:rPr sz="2750" dirty="0">
                <a:latin typeface="Calibri"/>
                <a:cs typeface="Calibri"/>
              </a:rPr>
              <a:t>mention</a:t>
            </a:r>
            <a:r>
              <a:rPr sz="2750" spc="15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two</a:t>
            </a:r>
            <a:r>
              <a:rPr sz="2750" spc="7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obstetric</a:t>
            </a:r>
            <a:r>
              <a:rPr sz="2750" spc="14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complication </a:t>
            </a:r>
            <a:r>
              <a:rPr sz="2750" spc="-60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In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this</a:t>
            </a:r>
            <a:r>
              <a:rPr sz="2750" spc="170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case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:</a:t>
            </a:r>
            <a:endParaRPr sz="2750">
              <a:latin typeface="Calibri"/>
              <a:cs typeface="Calibri"/>
            </a:endParaRPr>
          </a:p>
          <a:p>
            <a:pPr marL="12700" marR="2722880">
              <a:lnSpc>
                <a:spcPct val="121800"/>
              </a:lnSpc>
              <a:spcBef>
                <a:spcPts val="40"/>
              </a:spcBef>
            </a:pPr>
            <a:r>
              <a:rPr sz="2750" b="1" spc="5" dirty="0">
                <a:solidFill>
                  <a:srgbClr val="FF0000"/>
                </a:solidFill>
                <a:latin typeface="Calibri"/>
                <a:cs typeface="Calibri"/>
              </a:rPr>
              <a:t>Intrauterine</a:t>
            </a:r>
            <a:r>
              <a:rPr sz="2750" b="1" spc="15" dirty="0">
                <a:solidFill>
                  <a:srgbClr val="FF0000"/>
                </a:solidFill>
                <a:latin typeface="Calibri"/>
                <a:cs typeface="Calibri"/>
              </a:rPr>
              <a:t> death </a:t>
            </a:r>
            <a:r>
              <a:rPr sz="2750" b="1" spc="-6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5" dirty="0">
                <a:solidFill>
                  <a:srgbClr val="FF0000"/>
                </a:solidFill>
                <a:latin typeface="Calibri"/>
                <a:cs typeface="Calibri"/>
              </a:rPr>
              <a:t>increase</a:t>
            </a:r>
            <a:r>
              <a:rPr sz="2750" b="1" spc="1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25" dirty="0">
                <a:solidFill>
                  <a:srgbClr val="FF0000"/>
                </a:solidFill>
                <a:latin typeface="Calibri"/>
                <a:cs typeface="Calibri"/>
              </a:rPr>
              <a:t>CS</a:t>
            </a:r>
            <a:r>
              <a:rPr sz="275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-15" dirty="0">
                <a:solidFill>
                  <a:srgbClr val="FF0000"/>
                </a:solidFill>
                <a:latin typeface="Calibri"/>
                <a:cs typeface="Calibri"/>
              </a:rPr>
              <a:t>rate </a:t>
            </a:r>
            <a:r>
              <a:rPr sz="275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0" dirty="0">
                <a:solidFill>
                  <a:srgbClr val="FF0000"/>
                </a:solidFill>
                <a:latin typeface="Calibri"/>
                <a:cs typeface="Calibri"/>
              </a:rPr>
              <a:t>oligohydrominus</a:t>
            </a:r>
            <a:endParaRPr sz="275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72275" y="190510"/>
            <a:ext cx="5372100" cy="3019425"/>
          </a:xfrm>
          <a:prstGeom prst="rect">
            <a:avLst/>
          </a:prstGeom>
        </p:spPr>
      </p:pic>
    </p:spTree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975" y="102859"/>
            <a:ext cx="10139680" cy="4046621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384175" indent="-372110">
              <a:lnSpc>
                <a:spcPct val="100000"/>
              </a:lnSpc>
              <a:spcBef>
                <a:spcPts val="855"/>
              </a:spcBef>
              <a:buAutoNum type="arabicPlain" startAt="3"/>
              <a:tabLst>
                <a:tab pos="384810" algn="l"/>
              </a:tabLst>
            </a:pPr>
            <a:r>
              <a:rPr sz="2750" spc="-25" dirty="0">
                <a:latin typeface="Calibri"/>
                <a:cs typeface="Calibri"/>
              </a:rPr>
              <a:t>Fetus</a:t>
            </a:r>
            <a:r>
              <a:rPr sz="2750" spc="16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GA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=30</a:t>
            </a:r>
            <a:r>
              <a:rPr sz="2750" spc="7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weeks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,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what</a:t>
            </a:r>
            <a:r>
              <a:rPr sz="2750" spc="100" dirty="0">
                <a:latin typeface="Calibri"/>
                <a:cs typeface="Calibri"/>
              </a:rPr>
              <a:t> </a:t>
            </a:r>
            <a:r>
              <a:rPr sz="2750" spc="25" dirty="0">
                <a:latin typeface="Calibri"/>
                <a:cs typeface="Calibri"/>
              </a:rPr>
              <a:t>you</a:t>
            </a:r>
            <a:r>
              <a:rPr sz="2750" spc="-6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do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for</a:t>
            </a:r>
            <a:r>
              <a:rPr sz="2750" spc="60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this</a:t>
            </a:r>
            <a:r>
              <a:rPr sz="2750" spc="16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pregnant</a:t>
            </a:r>
            <a:r>
              <a:rPr sz="2750" spc="100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women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:</a:t>
            </a:r>
            <a:endParaRPr sz="2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2750" b="1" spc="10" dirty="0">
                <a:solidFill>
                  <a:srgbClr val="FF0000"/>
                </a:solidFill>
                <a:latin typeface="Calibri"/>
                <a:cs typeface="Calibri"/>
              </a:rPr>
              <a:t>Delivery</a:t>
            </a:r>
            <a:r>
              <a:rPr sz="275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5" dirty="0">
                <a:solidFill>
                  <a:srgbClr val="FF0000"/>
                </a:solidFill>
                <a:latin typeface="Calibri"/>
                <a:cs typeface="Calibri"/>
              </a:rPr>
              <a:t>plan</a:t>
            </a:r>
            <a:r>
              <a:rPr sz="2750" b="1" spc="1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10" dirty="0">
                <a:solidFill>
                  <a:srgbClr val="FF0000"/>
                </a:solidFill>
                <a:latin typeface="Wingdings"/>
                <a:cs typeface="Wingdings"/>
              </a:rPr>
              <a:t></a:t>
            </a:r>
            <a:r>
              <a:rPr sz="2750" b="1" spc="10" dirty="0">
                <a:solidFill>
                  <a:srgbClr val="FF0000"/>
                </a:solidFill>
                <a:latin typeface="Calibri"/>
                <a:cs typeface="Calibri"/>
              </a:rPr>
              <a:t>according</a:t>
            </a:r>
            <a:r>
              <a:rPr sz="2750" b="1" spc="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5" dirty="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sz="275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5" dirty="0">
                <a:solidFill>
                  <a:srgbClr val="FF0000"/>
                </a:solidFill>
                <a:latin typeface="Calibri"/>
                <a:cs typeface="Calibri"/>
              </a:rPr>
              <a:t>doppler</a:t>
            </a:r>
            <a:r>
              <a:rPr sz="2750" b="1" spc="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5" dirty="0">
                <a:solidFill>
                  <a:srgbClr val="FF0000"/>
                </a:solidFill>
                <a:latin typeface="Calibri"/>
                <a:cs typeface="Calibri"/>
              </a:rPr>
              <a:t>U/S</a:t>
            </a:r>
            <a:r>
              <a:rPr sz="2750" b="1" spc="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25" dirty="0">
                <a:solidFill>
                  <a:srgbClr val="FF0000"/>
                </a:solidFill>
                <a:latin typeface="Wingdings"/>
                <a:cs typeface="Wingdings"/>
              </a:rPr>
              <a:t></a:t>
            </a:r>
            <a:endParaRPr sz="275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2750" b="1" dirty="0">
                <a:solidFill>
                  <a:srgbClr val="FF0000"/>
                </a:solidFill>
                <a:latin typeface="Calibri"/>
                <a:cs typeface="Calibri"/>
              </a:rPr>
              <a:t>Normal</a:t>
            </a:r>
            <a:r>
              <a:rPr sz="2750" b="1" spc="1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25" dirty="0">
                <a:solidFill>
                  <a:srgbClr val="FF0000"/>
                </a:solidFill>
                <a:latin typeface="Calibri"/>
                <a:cs typeface="Calibri"/>
              </a:rPr>
              <a:t>(36</a:t>
            </a:r>
            <a:r>
              <a:rPr sz="2750" b="1" spc="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0" dirty="0">
                <a:solidFill>
                  <a:srgbClr val="FF0000"/>
                </a:solidFill>
                <a:latin typeface="Calibri"/>
                <a:cs typeface="Calibri"/>
              </a:rPr>
              <a:t>W)/absence</a:t>
            </a:r>
            <a:r>
              <a:rPr sz="275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25" dirty="0">
                <a:solidFill>
                  <a:srgbClr val="FF0000"/>
                </a:solidFill>
                <a:latin typeface="Calibri"/>
                <a:cs typeface="Calibri"/>
              </a:rPr>
              <a:t>(34</a:t>
            </a:r>
            <a:r>
              <a:rPr sz="275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30" dirty="0">
                <a:solidFill>
                  <a:srgbClr val="FF0000"/>
                </a:solidFill>
                <a:latin typeface="Calibri"/>
                <a:cs typeface="Calibri"/>
              </a:rPr>
              <a:t>W)</a:t>
            </a:r>
            <a:r>
              <a:rPr sz="275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25" dirty="0">
                <a:solidFill>
                  <a:srgbClr val="FF0000"/>
                </a:solidFill>
                <a:latin typeface="Calibri"/>
                <a:cs typeface="Calibri"/>
              </a:rPr>
              <a:t>/reversed(32W)</a:t>
            </a:r>
            <a:endParaRPr sz="2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  <a:tabLst>
                <a:tab pos="2267585" algn="l"/>
              </a:tabLst>
            </a:pPr>
            <a:r>
              <a:rPr sz="2750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2750" spc="5" dirty="0">
                <a:latin typeface="Calibri"/>
                <a:cs typeface="Calibri"/>
              </a:rPr>
              <a:t>-</a:t>
            </a:r>
            <a:endParaRPr sz="2750">
              <a:latin typeface="Calibri"/>
              <a:cs typeface="Calibri"/>
            </a:endParaRPr>
          </a:p>
          <a:p>
            <a:pPr marL="241300" marR="5080" indent="-228600">
              <a:lnSpc>
                <a:spcPts val="3010"/>
              </a:lnSpc>
              <a:spcBef>
                <a:spcPts val="1100"/>
              </a:spcBef>
              <a:buAutoNum type="arabicPlain" startAt="4"/>
              <a:tabLst>
                <a:tab pos="302895" algn="l"/>
              </a:tabLst>
            </a:pPr>
            <a:r>
              <a:rPr sz="2750" spc="-5" dirty="0">
                <a:latin typeface="Calibri"/>
                <a:cs typeface="Calibri"/>
              </a:rPr>
              <a:t>If</a:t>
            </a:r>
            <a:r>
              <a:rPr sz="2750" spc="10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this</a:t>
            </a:r>
            <a:r>
              <a:rPr sz="2750" spc="10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pregnant</a:t>
            </a:r>
            <a:r>
              <a:rPr sz="2750" spc="180" dirty="0">
                <a:latin typeface="Calibri"/>
                <a:cs typeface="Calibri"/>
              </a:rPr>
              <a:t> </a:t>
            </a:r>
            <a:r>
              <a:rPr sz="2750" spc="35" dirty="0">
                <a:latin typeface="Calibri"/>
                <a:cs typeface="Calibri"/>
              </a:rPr>
              <a:t>come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with</a:t>
            </a:r>
            <a:r>
              <a:rPr sz="2750" spc="7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abd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pain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and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heavy</a:t>
            </a:r>
            <a:r>
              <a:rPr sz="2750" spc="150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bleeding</a:t>
            </a:r>
            <a:r>
              <a:rPr sz="2750" spc="32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,</a:t>
            </a:r>
            <a:r>
              <a:rPr sz="2750" spc="-30" dirty="0">
                <a:latin typeface="Calibri"/>
                <a:cs typeface="Calibri"/>
              </a:rPr>
              <a:t> fetus</a:t>
            </a:r>
            <a:r>
              <a:rPr sz="2750" spc="17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show </a:t>
            </a:r>
            <a:r>
              <a:rPr sz="2750" spc="-61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bradycardia</a:t>
            </a:r>
            <a:r>
              <a:rPr sz="2750" spc="135" dirty="0">
                <a:latin typeface="Calibri"/>
                <a:cs typeface="Calibri"/>
              </a:rPr>
              <a:t> </a:t>
            </a:r>
            <a:r>
              <a:rPr sz="2750" spc="30" dirty="0">
                <a:latin typeface="Calibri"/>
                <a:cs typeface="Calibri"/>
              </a:rPr>
              <a:t>on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doppler</a:t>
            </a:r>
            <a:endParaRPr sz="2750">
              <a:latin typeface="Calibri"/>
              <a:cs typeface="Calibri"/>
            </a:endParaRPr>
          </a:p>
          <a:p>
            <a:pPr marL="402590" indent="-390525">
              <a:lnSpc>
                <a:spcPct val="100000"/>
              </a:lnSpc>
              <a:spcBef>
                <a:spcPts val="695"/>
              </a:spcBef>
              <a:buAutoNum type="alphaUcParenR"/>
              <a:tabLst>
                <a:tab pos="403225" algn="l"/>
              </a:tabLst>
            </a:pPr>
            <a:r>
              <a:rPr sz="2750" spc="15" dirty="0">
                <a:latin typeface="Calibri"/>
                <a:cs typeface="Calibri"/>
              </a:rPr>
              <a:t>your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DX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:</a:t>
            </a:r>
            <a:r>
              <a:rPr sz="2750" spc="-2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I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think</a:t>
            </a:r>
            <a:r>
              <a:rPr sz="2750" spc="210" dirty="0">
                <a:latin typeface="Calibri"/>
                <a:cs typeface="Calibri"/>
              </a:rPr>
              <a:t> </a:t>
            </a:r>
            <a:r>
              <a:rPr sz="2750" b="1" spc="10" dirty="0">
                <a:solidFill>
                  <a:srgbClr val="FF0000"/>
                </a:solidFill>
                <a:latin typeface="Calibri"/>
                <a:cs typeface="Calibri"/>
              </a:rPr>
              <a:t>placenta</a:t>
            </a:r>
            <a:r>
              <a:rPr sz="2750" b="1" spc="1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0" dirty="0">
                <a:solidFill>
                  <a:srgbClr val="FF0000"/>
                </a:solidFill>
                <a:latin typeface="Calibri"/>
                <a:cs typeface="Calibri"/>
              </a:rPr>
              <a:t>abrubtio</a:t>
            </a:r>
            <a:endParaRPr sz="2750">
              <a:latin typeface="Calibri"/>
              <a:cs typeface="Calibri"/>
            </a:endParaRPr>
          </a:p>
          <a:p>
            <a:pPr marL="393065" indent="-381000">
              <a:lnSpc>
                <a:spcPct val="100000"/>
              </a:lnSpc>
              <a:spcBef>
                <a:spcPts val="760"/>
              </a:spcBef>
              <a:buAutoNum type="alphaUcParenR"/>
              <a:tabLst>
                <a:tab pos="393700" algn="l"/>
              </a:tabLst>
            </a:pPr>
            <a:r>
              <a:rPr sz="2750" spc="10" dirty="0">
                <a:latin typeface="Calibri"/>
                <a:cs typeface="Calibri"/>
              </a:rPr>
              <a:t>your</a:t>
            </a:r>
            <a:r>
              <a:rPr sz="2750" spc="-20" dirty="0">
                <a:latin typeface="Calibri"/>
                <a:cs typeface="Calibri"/>
              </a:rPr>
              <a:t> definitive</a:t>
            </a:r>
            <a:r>
              <a:rPr sz="2750" spc="31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management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:</a:t>
            </a:r>
            <a:r>
              <a:rPr sz="2750" spc="114" dirty="0">
                <a:latin typeface="Calibri"/>
                <a:cs typeface="Calibri"/>
              </a:rPr>
              <a:t> </a:t>
            </a:r>
            <a:r>
              <a:rPr sz="2750" b="1" spc="15" dirty="0">
                <a:solidFill>
                  <a:srgbClr val="FF0000"/>
                </a:solidFill>
                <a:latin typeface="Calibri"/>
                <a:cs typeface="Calibri"/>
              </a:rPr>
              <a:t>Deliver</a:t>
            </a:r>
            <a:r>
              <a:rPr sz="275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5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2750" b="1" spc="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0" dirty="0">
                <a:solidFill>
                  <a:srgbClr val="FF0000"/>
                </a:solidFill>
                <a:latin typeface="Calibri"/>
                <a:cs typeface="Calibri"/>
              </a:rPr>
              <a:t>baby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7" y="609282"/>
            <a:ext cx="679451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0" spc="-10" dirty="0">
                <a:latin typeface="Calibri Light"/>
                <a:cs typeface="Calibri Light"/>
              </a:rPr>
              <a:t>Q3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581" y="1722124"/>
            <a:ext cx="6275071" cy="4259884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384175" indent="-372110">
              <a:lnSpc>
                <a:spcPct val="100000"/>
              </a:lnSpc>
              <a:spcBef>
                <a:spcPts val="470"/>
              </a:spcBef>
              <a:buAutoNum type="arabicPlain"/>
              <a:tabLst>
                <a:tab pos="384810" algn="l"/>
              </a:tabLst>
            </a:pPr>
            <a:r>
              <a:rPr sz="2750" spc="20" dirty="0">
                <a:latin typeface="Calibri"/>
                <a:cs typeface="Calibri"/>
              </a:rPr>
              <a:t>Dx</a:t>
            </a:r>
            <a:r>
              <a:rPr sz="2750" spc="5" dirty="0">
                <a:latin typeface="Calibri"/>
                <a:cs typeface="Calibri"/>
              </a:rPr>
              <a:t> :</a:t>
            </a:r>
            <a:endParaRPr sz="2750">
              <a:latin typeface="Calibri"/>
              <a:cs typeface="Calibri"/>
            </a:endParaRPr>
          </a:p>
          <a:p>
            <a:pPr marL="174625">
              <a:lnSpc>
                <a:spcPct val="100000"/>
              </a:lnSpc>
              <a:spcBef>
                <a:spcPts val="380"/>
              </a:spcBef>
            </a:pPr>
            <a:r>
              <a:rPr sz="2750" b="1" spc="10" dirty="0">
                <a:solidFill>
                  <a:srgbClr val="FF0000"/>
                </a:solidFill>
                <a:latin typeface="Calibri"/>
                <a:cs typeface="Calibri"/>
              </a:rPr>
              <a:t>condylomata</a:t>
            </a:r>
            <a:r>
              <a:rPr sz="2750" b="1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dirty="0">
                <a:solidFill>
                  <a:srgbClr val="FF0000"/>
                </a:solidFill>
                <a:latin typeface="Calibri"/>
                <a:cs typeface="Calibri"/>
              </a:rPr>
              <a:t>acuminata</a:t>
            </a:r>
            <a:endParaRPr sz="2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300">
              <a:latin typeface="Calibri"/>
              <a:cs typeface="Calibri"/>
            </a:endParaRPr>
          </a:p>
          <a:p>
            <a:pPr marL="384175" indent="-372110">
              <a:lnSpc>
                <a:spcPct val="100000"/>
              </a:lnSpc>
              <a:spcBef>
                <a:spcPts val="5"/>
              </a:spcBef>
              <a:buAutoNum type="arabicPlain" startAt="2"/>
              <a:tabLst>
                <a:tab pos="384810" algn="l"/>
              </a:tabLst>
            </a:pPr>
            <a:r>
              <a:rPr sz="2750" dirty="0">
                <a:latin typeface="Calibri"/>
                <a:cs typeface="Calibri"/>
              </a:rPr>
              <a:t>what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organism</a:t>
            </a:r>
            <a:r>
              <a:rPr sz="2750" spc="22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casue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This</a:t>
            </a:r>
            <a:r>
              <a:rPr sz="2750" spc="15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lesion</a:t>
            </a:r>
            <a:r>
              <a:rPr sz="2750" spc="15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:</a:t>
            </a:r>
            <a:endParaRPr sz="2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2750" b="1" spc="10" dirty="0">
                <a:solidFill>
                  <a:srgbClr val="FF0000"/>
                </a:solidFill>
                <a:latin typeface="Calibri"/>
                <a:cs typeface="Calibri"/>
              </a:rPr>
              <a:t>HPV</a:t>
            </a:r>
            <a:endParaRPr sz="2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000">
              <a:latin typeface="Calibri"/>
              <a:cs typeface="Calibri"/>
            </a:endParaRPr>
          </a:p>
          <a:p>
            <a:pPr marL="12700" marR="5080">
              <a:lnSpc>
                <a:spcPct val="111500"/>
              </a:lnSpc>
              <a:buAutoNum type="arabicPlain" startAt="3"/>
              <a:tabLst>
                <a:tab pos="384810" algn="l"/>
              </a:tabLst>
            </a:pPr>
            <a:r>
              <a:rPr sz="2750" dirty="0">
                <a:latin typeface="Calibri"/>
                <a:cs typeface="Calibri"/>
              </a:rPr>
              <a:t>mention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three</a:t>
            </a:r>
            <a:r>
              <a:rPr sz="2750" spc="17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modalities</a:t>
            </a:r>
            <a:r>
              <a:rPr sz="2750" spc="16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for</a:t>
            </a:r>
            <a:r>
              <a:rPr sz="2750" spc="6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treatment</a:t>
            </a:r>
            <a:r>
              <a:rPr sz="2750" spc="10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: </a:t>
            </a:r>
            <a:r>
              <a:rPr sz="2750" spc="-610" dirty="0">
                <a:latin typeface="Calibri"/>
                <a:cs typeface="Calibri"/>
              </a:rPr>
              <a:t> </a:t>
            </a:r>
            <a:r>
              <a:rPr sz="2750" b="1" spc="-5" dirty="0">
                <a:solidFill>
                  <a:srgbClr val="FF0000"/>
                </a:solidFill>
                <a:latin typeface="Calibri"/>
                <a:cs typeface="Calibri"/>
              </a:rPr>
              <a:t>cryotherapy,</a:t>
            </a:r>
            <a:r>
              <a:rPr sz="2750" b="1" spc="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dirty="0">
                <a:solidFill>
                  <a:srgbClr val="FF0000"/>
                </a:solidFill>
                <a:latin typeface="Calibri"/>
                <a:cs typeface="Calibri"/>
              </a:rPr>
              <a:t>trichloroacetic</a:t>
            </a:r>
            <a:r>
              <a:rPr sz="2750" b="1" spc="1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-5" dirty="0">
                <a:solidFill>
                  <a:srgbClr val="FF0000"/>
                </a:solidFill>
                <a:latin typeface="Calibri"/>
                <a:cs typeface="Calibri"/>
              </a:rPr>
              <a:t>acid,</a:t>
            </a:r>
            <a:r>
              <a:rPr sz="2750" b="1" spc="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5" dirty="0">
                <a:solidFill>
                  <a:srgbClr val="FF0000"/>
                </a:solidFill>
                <a:latin typeface="Calibri"/>
                <a:cs typeface="Calibri"/>
              </a:rPr>
              <a:t>surgical </a:t>
            </a:r>
            <a:r>
              <a:rPr sz="275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-10" dirty="0">
                <a:solidFill>
                  <a:srgbClr val="FF0000"/>
                </a:solidFill>
                <a:latin typeface="Calibri"/>
                <a:cs typeface="Calibri"/>
              </a:rPr>
              <a:t>excision,</a:t>
            </a:r>
            <a:r>
              <a:rPr sz="2750" b="1" spc="1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5" dirty="0">
                <a:solidFill>
                  <a:srgbClr val="FF0000"/>
                </a:solidFill>
                <a:latin typeface="Calibri"/>
                <a:cs typeface="Calibri"/>
              </a:rPr>
              <a:t>electrosurgery,</a:t>
            </a:r>
            <a:r>
              <a:rPr sz="2750" b="1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5" dirty="0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sz="2750" b="1" spc="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0" dirty="0">
                <a:solidFill>
                  <a:srgbClr val="FF0000"/>
                </a:solidFill>
                <a:latin typeface="Calibri"/>
                <a:cs typeface="Calibri"/>
              </a:rPr>
              <a:t>laser</a:t>
            </a:r>
            <a:r>
              <a:rPr sz="2750" b="1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dirty="0">
                <a:solidFill>
                  <a:srgbClr val="FF0000"/>
                </a:solidFill>
                <a:latin typeface="Calibri"/>
                <a:cs typeface="Calibri"/>
              </a:rPr>
              <a:t>therapy</a:t>
            </a:r>
            <a:endParaRPr sz="275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00903" y="28585"/>
            <a:ext cx="4991100" cy="2847975"/>
          </a:xfrm>
          <a:prstGeom prst="rect">
            <a:avLst/>
          </a:prstGeom>
        </p:spPr>
      </p:pic>
    </p:spTree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7582" y="1702298"/>
            <a:ext cx="9735185" cy="297370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384175" indent="-372110">
              <a:lnSpc>
                <a:spcPct val="100000"/>
              </a:lnSpc>
              <a:spcBef>
                <a:spcPts val="855"/>
              </a:spcBef>
              <a:buAutoNum type="arabicPlain" startAt="4"/>
              <a:tabLst>
                <a:tab pos="384810" algn="l"/>
              </a:tabLst>
            </a:pPr>
            <a:r>
              <a:rPr sz="2750" spc="15" dirty="0">
                <a:latin typeface="Calibri"/>
                <a:cs typeface="Calibri"/>
              </a:rPr>
              <a:t>how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to</a:t>
            </a:r>
            <a:r>
              <a:rPr sz="2750" spc="7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reduce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prevalence</a:t>
            </a:r>
            <a:r>
              <a:rPr sz="2750" spc="165" dirty="0">
                <a:latin typeface="Calibri"/>
                <a:cs typeface="Calibri"/>
              </a:rPr>
              <a:t> </a:t>
            </a:r>
            <a:r>
              <a:rPr sz="2750" spc="25" dirty="0">
                <a:latin typeface="Calibri"/>
                <a:cs typeface="Calibri"/>
              </a:rPr>
              <a:t>of</a:t>
            </a:r>
            <a:r>
              <a:rPr sz="2750" spc="-5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it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:</a:t>
            </a:r>
            <a:endParaRPr sz="2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2750" b="1" spc="10" dirty="0">
                <a:solidFill>
                  <a:srgbClr val="FF0000"/>
                </a:solidFill>
                <a:latin typeface="Calibri"/>
                <a:cs typeface="Calibri"/>
              </a:rPr>
              <a:t>HPV</a:t>
            </a:r>
            <a:r>
              <a:rPr sz="2750" b="1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-5" dirty="0">
                <a:solidFill>
                  <a:srgbClr val="FF0000"/>
                </a:solidFill>
                <a:latin typeface="Calibri"/>
                <a:cs typeface="Calibri"/>
              </a:rPr>
              <a:t>vaccination</a:t>
            </a:r>
            <a:endParaRPr sz="2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4100">
              <a:latin typeface="Calibri"/>
              <a:cs typeface="Calibri"/>
            </a:endParaRPr>
          </a:p>
          <a:p>
            <a:pPr marL="241300" marR="5080" indent="-229235">
              <a:lnSpc>
                <a:spcPts val="3080"/>
              </a:lnSpc>
              <a:buAutoNum type="arabicPlain" startAt="5"/>
              <a:tabLst>
                <a:tab pos="302895" algn="l"/>
              </a:tabLst>
            </a:pPr>
            <a:r>
              <a:rPr sz="2750" spc="-5" dirty="0">
                <a:latin typeface="Calibri"/>
                <a:cs typeface="Calibri"/>
              </a:rPr>
              <a:t>If</a:t>
            </a:r>
            <a:r>
              <a:rPr sz="2750" spc="100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a</a:t>
            </a:r>
            <a:r>
              <a:rPr sz="275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pregnant</a:t>
            </a:r>
            <a:r>
              <a:rPr sz="2750" spc="17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has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this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lesion</a:t>
            </a:r>
            <a:r>
              <a:rPr sz="2750" spc="17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,mention</a:t>
            </a:r>
            <a:r>
              <a:rPr sz="2750" spc="170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one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specific</a:t>
            </a:r>
            <a:r>
              <a:rPr sz="2750" spc="22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complication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in </a:t>
            </a:r>
            <a:r>
              <a:rPr sz="2750" spc="-605" dirty="0">
                <a:latin typeface="Calibri"/>
                <a:cs typeface="Calibri"/>
              </a:rPr>
              <a:t> </a:t>
            </a:r>
            <a:r>
              <a:rPr sz="2750" spc="-30" dirty="0">
                <a:latin typeface="Calibri"/>
                <a:cs typeface="Calibri"/>
              </a:rPr>
              <a:t>fetus</a:t>
            </a:r>
            <a:endParaRPr sz="2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2750" b="1" spc="10" dirty="0">
                <a:solidFill>
                  <a:srgbClr val="FF0000"/>
                </a:solidFill>
                <a:latin typeface="Calibri"/>
                <a:cs typeface="Calibri"/>
              </a:rPr>
              <a:t>Sepsis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3950" y="14922"/>
            <a:ext cx="682625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0" spc="-10" dirty="0">
                <a:latin typeface="Calibri Light"/>
                <a:cs typeface="Calibri Light"/>
              </a:rPr>
              <a:t>Q</a:t>
            </a:r>
            <a:r>
              <a:rPr sz="4400" b="0" spc="15" dirty="0">
                <a:latin typeface="Calibri Light"/>
                <a:cs typeface="Calibri Light"/>
              </a:rPr>
              <a:t>4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2251" y="559595"/>
            <a:ext cx="4488180" cy="6338786"/>
          </a:xfrm>
          <a:prstGeom prst="rect">
            <a:avLst/>
          </a:prstGeom>
        </p:spPr>
        <p:txBody>
          <a:bodyPr vert="horz" wrap="square" lIns="0" tIns="129539" rIns="0" bIns="0" rtlCol="0">
            <a:spAutoFit/>
          </a:bodyPr>
          <a:lstStyle/>
          <a:p>
            <a:pPr marL="483234">
              <a:lnSpc>
                <a:spcPct val="100000"/>
              </a:lnSpc>
              <a:spcBef>
                <a:spcPts val="1019"/>
              </a:spcBef>
            </a:pPr>
            <a:r>
              <a:rPr sz="2000" b="1" spc="35" dirty="0">
                <a:latin typeface="Times New Roman"/>
                <a:cs typeface="Times New Roman"/>
              </a:rPr>
              <a:t>^</a:t>
            </a:r>
            <a:r>
              <a:rPr sz="2000" b="1" spc="15" dirty="0">
                <a:latin typeface="Times New Roman"/>
                <a:cs typeface="Times New Roman"/>
              </a:rPr>
              <a:t>^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spc="135" dirty="0">
                <a:latin typeface="Times New Roman"/>
                <a:cs typeface="Times New Roman"/>
              </a:rPr>
              <a:t>ة</a:t>
            </a:r>
            <a:r>
              <a:rPr sz="2000" b="1" spc="-110" dirty="0">
                <a:latin typeface="Times New Roman"/>
                <a:cs typeface="Times New Roman"/>
              </a:rPr>
              <a:t>ح</a:t>
            </a:r>
            <a:r>
              <a:rPr sz="2000" b="1" spc="-560" dirty="0">
                <a:latin typeface="Times New Roman"/>
                <a:cs typeface="Times New Roman"/>
              </a:rPr>
              <a:t>ض</a:t>
            </a:r>
            <a:r>
              <a:rPr sz="2000" b="1" spc="10" dirty="0">
                <a:latin typeface="Times New Roman"/>
                <a:cs typeface="Times New Roman"/>
              </a:rPr>
              <a:t>او</a:t>
            </a:r>
            <a:r>
              <a:rPr sz="2000" b="1" spc="-65" dirty="0">
                <a:latin typeface="Times New Roman"/>
                <a:cs typeface="Times New Roman"/>
              </a:rPr>
              <a:t> </a:t>
            </a:r>
            <a:r>
              <a:rPr sz="2000" b="1" spc="45" dirty="0">
                <a:latin typeface="Times New Roman"/>
                <a:cs typeface="Times New Roman"/>
              </a:rPr>
              <a:t>ت</a:t>
            </a:r>
            <a:r>
              <a:rPr sz="2000" b="1" spc="-565" dirty="0">
                <a:latin typeface="Times New Roman"/>
                <a:cs typeface="Times New Roman"/>
              </a:rPr>
              <a:t>ن</a:t>
            </a:r>
            <a:r>
              <a:rPr sz="2000" b="1" spc="10" dirty="0">
                <a:latin typeface="Times New Roman"/>
                <a:cs typeface="Times New Roman"/>
              </a:rPr>
              <a:t>ا</a:t>
            </a:r>
            <a:r>
              <a:rPr sz="2000" b="1" spc="-355" dirty="0">
                <a:latin typeface="Times New Roman"/>
                <a:cs typeface="Times New Roman"/>
              </a:rPr>
              <a:t>ك</a:t>
            </a:r>
            <a:r>
              <a:rPr sz="2000" b="1" spc="40" dirty="0">
                <a:latin typeface="Times New Roman"/>
                <a:cs typeface="Times New Roman"/>
              </a:rPr>
              <a:t> </a:t>
            </a:r>
            <a:r>
              <a:rPr sz="2000" b="1" spc="35" dirty="0">
                <a:latin typeface="Times New Roman"/>
                <a:cs typeface="Times New Roman"/>
              </a:rPr>
              <a:t>ن</a:t>
            </a:r>
            <a:r>
              <a:rPr sz="2000" b="1" spc="10" dirty="0">
                <a:latin typeface="Times New Roman"/>
                <a:cs typeface="Times New Roman"/>
              </a:rPr>
              <a:t>ا</a:t>
            </a:r>
            <a:r>
              <a:rPr sz="2000" b="1" spc="-110" dirty="0">
                <a:latin typeface="Times New Roman"/>
                <a:cs typeface="Times New Roman"/>
              </a:rPr>
              <a:t>ح</a:t>
            </a:r>
            <a:r>
              <a:rPr sz="2000" b="1" spc="-780" dirty="0">
                <a:latin typeface="Times New Roman"/>
                <a:cs typeface="Times New Roman"/>
              </a:rPr>
              <a:t>ت</a:t>
            </a:r>
            <a:r>
              <a:rPr sz="2000" b="1" spc="100" dirty="0">
                <a:latin typeface="Times New Roman"/>
                <a:cs typeface="Times New Roman"/>
              </a:rPr>
              <a:t>م</a:t>
            </a:r>
            <a:r>
              <a:rPr sz="2000" b="1" spc="-240" dirty="0">
                <a:latin typeface="Times New Roman"/>
                <a:cs typeface="Times New Roman"/>
              </a:rPr>
              <a:t>ل</a:t>
            </a:r>
            <a:r>
              <a:rPr sz="2000" b="1" spc="-130" dirty="0">
                <a:latin typeface="Times New Roman"/>
                <a:cs typeface="Times New Roman"/>
              </a:rPr>
              <a:t>ا</a:t>
            </a:r>
            <a:r>
              <a:rPr sz="2000" b="1" spc="10" dirty="0">
                <a:latin typeface="Times New Roman"/>
                <a:cs typeface="Times New Roman"/>
              </a:rPr>
              <a:t>ا</a:t>
            </a:r>
            <a:r>
              <a:rPr sz="2000" b="1" spc="-750" dirty="0">
                <a:latin typeface="Times New Roman"/>
                <a:cs typeface="Times New Roman"/>
              </a:rPr>
              <a:t>ب</a:t>
            </a:r>
            <a:r>
              <a:rPr sz="2000" b="1" spc="-80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ة</a:t>
            </a:r>
            <a:r>
              <a:rPr sz="2000" b="1" spc="30" dirty="0">
                <a:latin typeface="Times New Roman"/>
                <a:cs typeface="Times New Roman"/>
              </a:rPr>
              <a:t>ر</a:t>
            </a:r>
            <a:r>
              <a:rPr sz="2000" b="1" spc="-5" dirty="0">
                <a:latin typeface="Times New Roman"/>
                <a:cs typeface="Times New Roman"/>
              </a:rPr>
              <a:t>و</a:t>
            </a:r>
            <a:r>
              <a:rPr sz="2000" b="1" spc="-560" dirty="0">
                <a:latin typeface="Times New Roman"/>
                <a:cs typeface="Times New Roman"/>
              </a:rPr>
              <a:t>ص</a:t>
            </a:r>
            <a:r>
              <a:rPr sz="2000" b="1" spc="-459" dirty="0">
                <a:latin typeface="Times New Roman"/>
                <a:cs typeface="Times New Roman"/>
              </a:rPr>
              <a:t>ل</a:t>
            </a:r>
            <a:r>
              <a:rPr sz="2000" b="1" spc="5" dirty="0">
                <a:latin typeface="Times New Roman"/>
                <a:cs typeface="Times New Roman"/>
              </a:rPr>
              <a:t>ا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sz="2400" b="1" spc="-5" dirty="0">
                <a:latin typeface="Calibri"/>
                <a:cs typeface="Calibri"/>
              </a:rPr>
              <a:t>1</a:t>
            </a:r>
            <a:r>
              <a:rPr sz="2400" spc="-5" dirty="0">
                <a:latin typeface="Calibri"/>
                <a:cs typeface="Calibri"/>
              </a:rPr>
              <a:t>-On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admission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:Mention</a:t>
            </a:r>
            <a:endParaRPr sz="2400">
              <a:latin typeface="Calibri"/>
              <a:cs typeface="Calibri"/>
            </a:endParaRPr>
          </a:p>
          <a:p>
            <a:pPr marL="288290" indent="-276225">
              <a:lnSpc>
                <a:spcPct val="100000"/>
              </a:lnSpc>
              <a:spcBef>
                <a:spcPts val="125"/>
              </a:spcBef>
              <a:buSzPct val="95833"/>
              <a:buAutoNum type="alphaUcParenR"/>
              <a:tabLst>
                <a:tab pos="288925" algn="l"/>
              </a:tabLst>
            </a:pPr>
            <a:r>
              <a:rPr sz="2400" spc="-5" dirty="0">
                <a:latin typeface="Calibri"/>
                <a:cs typeface="Calibri"/>
              </a:rPr>
              <a:t>cervical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dilatation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: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4</a:t>
            </a:r>
            <a:r>
              <a:rPr sz="240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35" dirty="0">
                <a:solidFill>
                  <a:srgbClr val="FF0000"/>
                </a:solidFill>
                <a:latin typeface="Calibri"/>
                <a:cs typeface="Calibri"/>
              </a:rPr>
              <a:t>cm</a:t>
            </a:r>
            <a:endParaRPr sz="2400">
              <a:latin typeface="Calibri"/>
              <a:cs typeface="Calibri"/>
            </a:endParaRPr>
          </a:p>
          <a:p>
            <a:pPr marL="269240" indent="-257175">
              <a:lnSpc>
                <a:spcPct val="100000"/>
              </a:lnSpc>
              <a:spcBef>
                <a:spcPts val="200"/>
              </a:spcBef>
              <a:buSzPct val="95833"/>
              <a:buAutoNum type="alphaUcParenR"/>
              <a:tabLst>
                <a:tab pos="269875" algn="l"/>
              </a:tabLst>
            </a:pPr>
            <a:r>
              <a:rPr sz="2400" spc="1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35" dirty="0">
                <a:latin typeface="Calibri"/>
                <a:cs typeface="Calibri"/>
              </a:rPr>
              <a:t>s</a:t>
            </a:r>
            <a:r>
              <a:rPr sz="2400" spc="3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15" dirty="0">
                <a:latin typeface="Calibri"/>
                <a:cs typeface="Calibri"/>
              </a:rPr>
              <a:t>nt</a:t>
            </a:r>
            <a:r>
              <a:rPr sz="2400" dirty="0">
                <a:latin typeface="Calibri"/>
                <a:cs typeface="Calibri"/>
              </a:rPr>
              <a:t>: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4</a:t>
            </a:r>
            <a:endParaRPr sz="2400">
              <a:latin typeface="Calibri"/>
              <a:cs typeface="Calibri"/>
            </a:endParaRPr>
          </a:p>
          <a:p>
            <a:pPr marL="269240" indent="-257175">
              <a:lnSpc>
                <a:spcPct val="100000"/>
              </a:lnSpc>
              <a:spcBef>
                <a:spcPts val="125"/>
              </a:spcBef>
              <a:buSzPct val="95833"/>
              <a:buAutoNum type="alphaUcParenR"/>
              <a:tabLst>
                <a:tab pos="269875" algn="l"/>
              </a:tabLst>
            </a:pPr>
            <a:r>
              <a:rPr sz="2400" spc="5" dirty="0">
                <a:latin typeface="Calibri"/>
                <a:cs typeface="Calibri"/>
              </a:rPr>
              <a:t>FH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according</a:t>
            </a:r>
            <a:r>
              <a:rPr sz="2400" b="1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400" b="1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picture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450">
              <a:latin typeface="Calibri"/>
              <a:cs typeface="Calibri"/>
            </a:endParaRPr>
          </a:p>
          <a:p>
            <a:pPr marL="12700" marR="1062355">
              <a:lnSpc>
                <a:spcPct val="104299"/>
              </a:lnSpc>
              <a:spcBef>
                <a:spcPts val="5"/>
              </a:spcBef>
              <a:buSzPct val="95833"/>
              <a:buFont typeface="Calibri"/>
              <a:buAutoNum type="arabicPlain" startAt="2"/>
              <a:tabLst>
                <a:tab pos="260985" algn="l"/>
              </a:tabLst>
            </a:pPr>
            <a:r>
              <a:rPr sz="2400" spc="-40" dirty="0">
                <a:latin typeface="Calibri"/>
                <a:cs typeface="Calibri"/>
              </a:rPr>
              <a:t>y</a:t>
            </a:r>
            <a:r>
              <a:rPr sz="2400" spc="5" dirty="0">
                <a:latin typeface="Calibri"/>
                <a:cs typeface="Calibri"/>
              </a:rPr>
              <a:t>o</a:t>
            </a:r>
            <a:r>
              <a:rPr sz="2400" spc="10" dirty="0"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30" dirty="0">
                <a:latin typeface="Calibri"/>
                <a:cs typeface="Calibri"/>
              </a:rPr>
              <a:t> i</a:t>
            </a:r>
            <a:r>
              <a:rPr sz="2400" spc="10" dirty="0">
                <a:latin typeface="Calibri"/>
                <a:cs typeface="Calibri"/>
              </a:rPr>
              <a:t>n</a:t>
            </a:r>
            <a:r>
              <a:rPr sz="2400" spc="1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spc="10" dirty="0">
                <a:latin typeface="Calibri"/>
                <a:cs typeface="Calibri"/>
              </a:rPr>
              <a:t>p</a:t>
            </a:r>
            <a:r>
              <a:rPr sz="2400" spc="-1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20" dirty="0">
                <a:latin typeface="Calibri"/>
                <a:cs typeface="Calibri"/>
              </a:rPr>
              <a:t>t</a:t>
            </a:r>
            <a:r>
              <a:rPr sz="2400" spc="-30" dirty="0">
                <a:latin typeface="Calibri"/>
                <a:cs typeface="Calibri"/>
              </a:rPr>
              <a:t>a</a:t>
            </a:r>
            <a:r>
              <a:rPr sz="2400" spc="15" dirty="0">
                <a:latin typeface="Calibri"/>
                <a:cs typeface="Calibri"/>
              </a:rPr>
              <a:t>t</a:t>
            </a:r>
            <a:r>
              <a:rPr sz="2400" spc="-30" dirty="0">
                <a:latin typeface="Calibri"/>
                <a:cs typeface="Calibri"/>
              </a:rPr>
              <a:t>i</a:t>
            </a:r>
            <a:r>
              <a:rPr sz="2400" spc="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16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a</a:t>
            </a:r>
            <a:r>
              <a:rPr sz="2400" spc="10" dirty="0">
                <a:latin typeface="Calibri"/>
                <a:cs typeface="Calibri"/>
              </a:rPr>
              <a:t>b</a:t>
            </a:r>
            <a:r>
              <a:rPr sz="2400" spc="5" dirty="0">
                <a:latin typeface="Calibri"/>
                <a:cs typeface="Calibri"/>
              </a:rPr>
              <a:t>o</a:t>
            </a:r>
            <a:r>
              <a:rPr sz="2400" spc="10" dirty="0"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t  </a:t>
            </a:r>
            <a:r>
              <a:rPr sz="2400" spc="-5" dirty="0">
                <a:latin typeface="Calibri"/>
                <a:cs typeface="Calibri"/>
              </a:rPr>
              <a:t>Progress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10" dirty="0">
                <a:latin typeface="Calibri"/>
                <a:cs typeface="Calibri"/>
              </a:rPr>
              <a:t> labor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Primary</a:t>
            </a:r>
            <a:r>
              <a:rPr sz="2400" b="1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dysfunction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00">
              <a:latin typeface="Calibri"/>
              <a:cs typeface="Calibri"/>
            </a:endParaRPr>
          </a:p>
          <a:p>
            <a:pPr marL="12700" marR="1176020">
              <a:lnSpc>
                <a:spcPct val="105600"/>
              </a:lnSpc>
              <a:buSzPct val="95833"/>
              <a:buFont typeface="Calibri"/>
              <a:buAutoNum type="arabicPlain" startAt="3"/>
              <a:tabLst>
                <a:tab pos="327660" algn="l"/>
              </a:tabLst>
            </a:pPr>
            <a:r>
              <a:rPr sz="2400" spc="5" dirty="0">
                <a:latin typeface="Calibri"/>
                <a:cs typeface="Calibri"/>
              </a:rPr>
              <a:t>mention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3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findings </a:t>
            </a:r>
            <a:r>
              <a:rPr sz="2400" spc="-20" dirty="0">
                <a:latin typeface="Calibri"/>
                <a:cs typeface="Calibri"/>
              </a:rPr>
              <a:t>from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Partogram </a:t>
            </a:r>
            <a:r>
              <a:rPr sz="2400" spc="5" dirty="0">
                <a:latin typeface="Calibri"/>
                <a:cs typeface="Calibri"/>
              </a:rPr>
              <a:t>support </a:t>
            </a:r>
            <a:r>
              <a:rPr sz="2400" spc="-5" dirty="0">
                <a:latin typeface="Calibri"/>
                <a:cs typeface="Calibri"/>
              </a:rPr>
              <a:t>your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answer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No</a:t>
            </a:r>
            <a:r>
              <a:rPr sz="2400" b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descent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cervical</a:t>
            </a:r>
            <a:r>
              <a:rPr sz="2400" b="1" spc="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dilatation</a:t>
            </a:r>
            <a:r>
              <a:rPr sz="2400" b="1" spc="-1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5" dirty="0">
                <a:solidFill>
                  <a:srgbClr val="FF0000"/>
                </a:solidFill>
                <a:latin typeface="Calibri"/>
                <a:cs typeface="Calibri"/>
              </a:rPr>
              <a:t>Less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than</a:t>
            </a:r>
            <a:r>
              <a:rPr sz="2400" b="1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r>
              <a:rPr sz="2400" b="1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cm/h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FHR</a:t>
            </a:r>
            <a:r>
              <a:rPr sz="24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wosening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72251" y="1628775"/>
            <a:ext cx="5486400" cy="4495800"/>
          </a:xfrm>
          <a:prstGeom prst="rect">
            <a:avLst/>
          </a:prstGeom>
        </p:spPr>
      </p:pic>
    </p:spTree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7582" y="1702298"/>
            <a:ext cx="8832215" cy="3148939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384175" indent="-372110">
              <a:lnSpc>
                <a:spcPct val="100000"/>
              </a:lnSpc>
              <a:spcBef>
                <a:spcPts val="855"/>
              </a:spcBef>
              <a:buFont typeface="Calibri"/>
              <a:buAutoNum type="arabicPlain" startAt="4"/>
              <a:tabLst>
                <a:tab pos="384810" algn="l"/>
              </a:tabLst>
            </a:pPr>
            <a:r>
              <a:rPr sz="2750" dirty="0">
                <a:latin typeface="Calibri"/>
                <a:cs typeface="Calibri"/>
              </a:rPr>
              <a:t>mention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two</a:t>
            </a:r>
            <a:r>
              <a:rPr sz="2750" spc="7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possible</a:t>
            </a:r>
            <a:r>
              <a:rPr sz="2750" spc="31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causes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:</a:t>
            </a:r>
            <a:endParaRPr sz="2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2750" b="1" spc="5" dirty="0">
                <a:solidFill>
                  <a:srgbClr val="FF0000"/>
                </a:solidFill>
                <a:latin typeface="Calibri"/>
                <a:cs typeface="Calibri"/>
              </a:rPr>
              <a:t>CVP/malposition</a:t>
            </a:r>
            <a:endParaRPr sz="2750">
              <a:latin typeface="Calibri"/>
              <a:cs typeface="Calibri"/>
            </a:endParaRPr>
          </a:p>
          <a:p>
            <a:pPr marL="384175" indent="-372110">
              <a:lnSpc>
                <a:spcPct val="100000"/>
              </a:lnSpc>
              <a:spcBef>
                <a:spcPts val="755"/>
              </a:spcBef>
              <a:buFont typeface="Calibri"/>
              <a:buAutoNum type="arabicPlain" startAt="5"/>
              <a:tabLst>
                <a:tab pos="384810" algn="l"/>
              </a:tabLst>
            </a:pPr>
            <a:r>
              <a:rPr sz="2750" spc="-5" dirty="0">
                <a:latin typeface="Calibri"/>
                <a:cs typeface="Calibri"/>
              </a:rPr>
              <a:t>after</a:t>
            </a:r>
            <a:r>
              <a:rPr sz="2750" spc="60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4</a:t>
            </a:r>
            <a:r>
              <a:rPr sz="2750" spc="70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H</a:t>
            </a:r>
            <a:r>
              <a:rPr sz="2750" spc="-2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from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admission</a:t>
            </a:r>
            <a:r>
              <a:rPr sz="2750" spc="245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.comment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750" spc="30" dirty="0">
                <a:latin typeface="Calibri"/>
                <a:cs typeface="Calibri"/>
              </a:rPr>
              <a:t>on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uterine</a:t>
            </a:r>
            <a:r>
              <a:rPr sz="2750" spc="17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contraction</a:t>
            </a:r>
            <a:endParaRPr sz="2750">
              <a:latin typeface="Calibri"/>
              <a:cs typeface="Calibri"/>
            </a:endParaRPr>
          </a:p>
          <a:p>
            <a:pPr marL="12700" marR="4158615">
              <a:lnSpc>
                <a:spcPts val="4060"/>
              </a:lnSpc>
              <a:spcBef>
                <a:spcPts val="180"/>
              </a:spcBef>
            </a:pPr>
            <a:r>
              <a:rPr sz="2750" b="1" spc="15" dirty="0">
                <a:solidFill>
                  <a:srgbClr val="FF0000"/>
                </a:solidFill>
                <a:latin typeface="Calibri"/>
                <a:cs typeface="Calibri"/>
              </a:rPr>
              <a:t>Five</a:t>
            </a:r>
            <a:r>
              <a:rPr sz="275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5" dirty="0">
                <a:solidFill>
                  <a:srgbClr val="FF0000"/>
                </a:solidFill>
                <a:latin typeface="Calibri"/>
                <a:cs typeface="Calibri"/>
              </a:rPr>
              <a:t>strong</a:t>
            </a:r>
            <a:r>
              <a:rPr sz="2750" b="1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-5" dirty="0">
                <a:solidFill>
                  <a:srgbClr val="FF0000"/>
                </a:solidFill>
                <a:latin typeface="Calibri"/>
                <a:cs typeface="Calibri"/>
              </a:rPr>
              <a:t>contraction</a:t>
            </a:r>
            <a:r>
              <a:rPr sz="2750" b="1" spc="20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5" dirty="0">
                <a:solidFill>
                  <a:srgbClr val="00AF50"/>
                </a:solidFill>
                <a:latin typeface="Calibri"/>
                <a:cs typeface="Calibri"/>
              </a:rPr>
              <a:t>not</a:t>
            </a:r>
            <a:r>
              <a:rPr sz="2750" b="1" spc="-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b="1" dirty="0">
                <a:solidFill>
                  <a:srgbClr val="00AF50"/>
                </a:solidFill>
                <a:latin typeface="Calibri"/>
                <a:cs typeface="Calibri"/>
              </a:rPr>
              <a:t>four </a:t>
            </a:r>
            <a:r>
              <a:rPr sz="2750" b="1" spc="-60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6</a:t>
            </a:r>
            <a:r>
              <a:rPr sz="2750" spc="15" dirty="0">
                <a:latin typeface="Calibri"/>
                <a:cs typeface="Calibri"/>
              </a:rPr>
              <a:t>-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what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your</a:t>
            </a:r>
            <a:r>
              <a:rPr sz="2750" spc="-2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management</a:t>
            </a:r>
            <a:r>
              <a:rPr sz="2750" spc="16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:</a:t>
            </a:r>
            <a:endParaRPr sz="2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sz="2750" b="1" spc="15" dirty="0">
                <a:solidFill>
                  <a:srgbClr val="FF0000"/>
                </a:solidFill>
                <a:latin typeface="Calibri"/>
                <a:cs typeface="Calibri"/>
              </a:rPr>
              <a:t>After</a:t>
            </a:r>
            <a:r>
              <a:rPr sz="2750" b="1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-10" dirty="0">
                <a:solidFill>
                  <a:srgbClr val="FF0000"/>
                </a:solidFill>
                <a:latin typeface="Calibri"/>
                <a:cs typeface="Calibri"/>
              </a:rPr>
              <a:t>exclude</a:t>
            </a:r>
            <a:r>
              <a:rPr sz="2750" b="1" spc="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5" dirty="0">
                <a:solidFill>
                  <a:srgbClr val="FF0000"/>
                </a:solidFill>
                <a:latin typeface="Calibri"/>
                <a:cs typeface="Calibri"/>
              </a:rPr>
              <a:t>CVP/malposition</a:t>
            </a:r>
            <a:r>
              <a:rPr sz="2750" b="1" spc="1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25" dirty="0">
                <a:solidFill>
                  <a:srgbClr val="FF0000"/>
                </a:solidFill>
                <a:latin typeface="Wingdings"/>
                <a:cs typeface="Wingdings"/>
              </a:rPr>
              <a:t></a:t>
            </a:r>
            <a:r>
              <a:rPr sz="2750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50" b="1" spc="30" dirty="0">
                <a:solidFill>
                  <a:srgbClr val="FF0000"/>
                </a:solidFill>
                <a:latin typeface="Calibri"/>
                <a:cs typeface="Calibri"/>
              </a:rPr>
              <a:t>Go</a:t>
            </a:r>
            <a:r>
              <a:rPr sz="2750" b="1" spc="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5" dirty="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sz="275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25" dirty="0">
                <a:solidFill>
                  <a:srgbClr val="FF0000"/>
                </a:solidFill>
                <a:latin typeface="Calibri"/>
                <a:cs typeface="Calibri"/>
              </a:rPr>
              <a:t>CS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00841" y="1190553"/>
            <a:ext cx="5110243" cy="526264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7194" y="4"/>
            <a:ext cx="4783455" cy="1785745"/>
          </a:xfrm>
          <a:prstGeom prst="rect">
            <a:avLst/>
          </a:prstGeom>
        </p:spPr>
        <p:txBody>
          <a:bodyPr vert="horz" wrap="square" lIns="0" tIns="295275" rIns="0" bIns="0" rtlCol="0">
            <a:spAutoFit/>
          </a:bodyPr>
          <a:lstStyle/>
          <a:p>
            <a:pPr marL="131445">
              <a:lnSpc>
                <a:spcPct val="100000"/>
              </a:lnSpc>
              <a:spcBef>
                <a:spcPts val="2325"/>
              </a:spcBef>
            </a:pPr>
            <a:r>
              <a:rPr sz="6000" b="0" spc="50" dirty="0">
                <a:latin typeface="Calibri Light"/>
                <a:cs typeface="Calibri Light"/>
              </a:rPr>
              <a:t>S</a:t>
            </a:r>
            <a:r>
              <a:rPr sz="6000" b="0" spc="-25" dirty="0">
                <a:latin typeface="Calibri Light"/>
                <a:cs typeface="Calibri Light"/>
              </a:rPr>
              <a:t>t</a:t>
            </a:r>
            <a:r>
              <a:rPr sz="6000" b="0" spc="-125" dirty="0">
                <a:latin typeface="Calibri Light"/>
                <a:cs typeface="Calibri Light"/>
              </a:rPr>
              <a:t>a</a:t>
            </a:r>
            <a:r>
              <a:rPr sz="6000" b="0" spc="-25" dirty="0">
                <a:latin typeface="Calibri Light"/>
                <a:cs typeface="Calibri Light"/>
              </a:rPr>
              <a:t>t</a:t>
            </a:r>
            <a:r>
              <a:rPr sz="6000" b="0" spc="15" dirty="0">
                <a:latin typeface="Calibri Light"/>
                <a:cs typeface="Calibri Light"/>
              </a:rPr>
              <a:t>i</a:t>
            </a:r>
            <a:r>
              <a:rPr sz="6000" b="0" spc="-60" dirty="0">
                <a:latin typeface="Calibri Light"/>
                <a:cs typeface="Calibri Light"/>
              </a:rPr>
              <a:t>o</a:t>
            </a:r>
            <a:r>
              <a:rPr sz="6000" b="0" dirty="0">
                <a:latin typeface="Calibri Light"/>
                <a:cs typeface="Calibri Light"/>
              </a:rPr>
              <a:t>n</a:t>
            </a:r>
            <a:r>
              <a:rPr sz="6000" b="0" spc="-345" dirty="0">
                <a:latin typeface="Calibri Light"/>
                <a:cs typeface="Calibri Light"/>
              </a:rPr>
              <a:t> </a:t>
            </a:r>
            <a:r>
              <a:rPr sz="6000" b="0" dirty="0">
                <a:latin typeface="Calibri Light"/>
                <a:cs typeface="Calibri Light"/>
              </a:rPr>
              <a:t>1</a:t>
            </a:r>
            <a:endParaRPr sz="60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2750" spc="15" dirty="0">
                <a:latin typeface="Calibri"/>
                <a:cs typeface="Calibri"/>
              </a:rPr>
              <a:t>1-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What</a:t>
            </a:r>
            <a:r>
              <a:rPr sz="2750" spc="-1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is</a:t>
            </a:r>
            <a:r>
              <a:rPr sz="2750" spc="60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the</a:t>
            </a:r>
            <a:r>
              <a:rPr sz="2750" spc="5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name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of</a:t>
            </a:r>
            <a:r>
              <a:rPr sz="2750" spc="75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the</a:t>
            </a:r>
            <a:r>
              <a:rPr sz="2750" dirty="0">
                <a:latin typeface="Calibri"/>
                <a:cs typeface="Calibri"/>
              </a:rPr>
              <a:t> </a:t>
            </a:r>
            <a:r>
              <a:rPr sz="2750" spc="20" dirty="0">
                <a:latin typeface="Calibri"/>
                <a:cs typeface="Calibri"/>
              </a:rPr>
              <a:t>test?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7189" y="2065025"/>
            <a:ext cx="5908675" cy="428245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36550" marR="78105" indent="-324485">
              <a:lnSpc>
                <a:spcPct val="100000"/>
              </a:lnSpc>
              <a:spcBef>
                <a:spcPts val="130"/>
              </a:spcBef>
              <a:buFont typeface="Calibri"/>
              <a:buAutoNum type="arabicPlain" startAt="2"/>
              <a:tabLst>
                <a:tab pos="384810" algn="l"/>
              </a:tabLst>
            </a:pPr>
            <a:r>
              <a:rPr dirty="0"/>
              <a:t>	</a:t>
            </a:r>
            <a:r>
              <a:rPr sz="2750" b="1" spc="5" dirty="0">
                <a:latin typeface="Calibri"/>
                <a:cs typeface="Calibri"/>
              </a:rPr>
              <a:t>How</a:t>
            </a:r>
            <a:r>
              <a:rPr sz="2750" b="1" spc="80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to</a:t>
            </a:r>
            <a:r>
              <a:rPr sz="2750" b="1" spc="-20" dirty="0">
                <a:latin typeface="Calibri"/>
                <a:cs typeface="Calibri"/>
              </a:rPr>
              <a:t> </a:t>
            </a:r>
            <a:r>
              <a:rPr sz="2750" b="1" spc="20" dirty="0">
                <a:latin typeface="Calibri"/>
                <a:cs typeface="Calibri"/>
              </a:rPr>
              <a:t>define</a:t>
            </a:r>
            <a:r>
              <a:rPr sz="2750" b="1" spc="5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the</a:t>
            </a:r>
            <a:r>
              <a:rPr sz="2750" b="1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abnormal</a:t>
            </a:r>
            <a:r>
              <a:rPr sz="2750" b="1" spc="114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lesions? </a:t>
            </a:r>
            <a:r>
              <a:rPr sz="2750" b="1" spc="-610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(Mention</a:t>
            </a:r>
            <a:r>
              <a:rPr sz="2750" b="1" spc="-15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2)</a:t>
            </a:r>
            <a:endParaRPr sz="2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Calibri"/>
              <a:buAutoNum type="arabicPlain" startAt="2"/>
            </a:pPr>
            <a:endParaRPr sz="2750">
              <a:latin typeface="Calibri"/>
              <a:cs typeface="Calibri"/>
            </a:endParaRPr>
          </a:p>
          <a:p>
            <a:pPr marL="336550" marR="183515" indent="-324485">
              <a:lnSpc>
                <a:spcPct val="102400"/>
              </a:lnSpc>
              <a:buFont typeface="Calibri"/>
              <a:buAutoNum type="arabicPlain" startAt="2"/>
              <a:tabLst>
                <a:tab pos="384810" algn="l"/>
              </a:tabLst>
            </a:pPr>
            <a:r>
              <a:rPr dirty="0"/>
              <a:t>	</a:t>
            </a:r>
            <a:r>
              <a:rPr sz="2750" b="1" spc="15" dirty="0">
                <a:latin typeface="Calibri"/>
                <a:cs typeface="Calibri"/>
              </a:rPr>
              <a:t>What</a:t>
            </a:r>
            <a:r>
              <a:rPr sz="2750" b="1" spc="-10" dirty="0">
                <a:latin typeface="Calibri"/>
                <a:cs typeface="Calibri"/>
              </a:rPr>
              <a:t> </a:t>
            </a:r>
            <a:r>
              <a:rPr sz="2750" b="1" spc="5" dirty="0">
                <a:latin typeface="Calibri"/>
                <a:cs typeface="Calibri"/>
              </a:rPr>
              <a:t>is</a:t>
            </a:r>
            <a:r>
              <a:rPr sz="2750" b="1" spc="70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the</a:t>
            </a:r>
            <a:r>
              <a:rPr sz="2750" b="1" spc="5" dirty="0">
                <a:latin typeface="Calibri"/>
                <a:cs typeface="Calibri"/>
              </a:rPr>
              <a:t> indications</a:t>
            </a:r>
            <a:r>
              <a:rPr sz="2750" b="1" spc="150" dirty="0">
                <a:latin typeface="Calibri"/>
                <a:cs typeface="Calibri"/>
              </a:rPr>
              <a:t> </a:t>
            </a:r>
            <a:r>
              <a:rPr sz="2750" b="1" spc="-10" dirty="0">
                <a:latin typeface="Calibri"/>
                <a:cs typeface="Calibri"/>
              </a:rPr>
              <a:t>for</a:t>
            </a:r>
            <a:r>
              <a:rPr sz="2750" b="1" spc="60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this</a:t>
            </a:r>
            <a:r>
              <a:rPr sz="2750" b="1" spc="-5" dirty="0">
                <a:latin typeface="Calibri"/>
                <a:cs typeface="Calibri"/>
              </a:rPr>
              <a:t> </a:t>
            </a:r>
            <a:r>
              <a:rPr sz="2750" b="1" spc="20" dirty="0">
                <a:latin typeface="Calibri"/>
                <a:cs typeface="Calibri"/>
              </a:rPr>
              <a:t>test? </a:t>
            </a:r>
            <a:r>
              <a:rPr sz="2750" b="1" spc="-610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(Mention</a:t>
            </a:r>
            <a:r>
              <a:rPr sz="2750" b="1" spc="-20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3)</a:t>
            </a:r>
            <a:endParaRPr sz="2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Calibri"/>
              <a:buAutoNum type="arabicPlain" startAt="2"/>
            </a:pPr>
            <a:endParaRPr sz="2700">
              <a:latin typeface="Calibri"/>
              <a:cs typeface="Calibri"/>
            </a:endParaRPr>
          </a:p>
          <a:p>
            <a:pPr marL="12700" marR="20320">
              <a:lnSpc>
                <a:spcPct val="102499"/>
              </a:lnSpc>
              <a:buAutoNum type="arabicPlain" startAt="2"/>
              <a:tabLst>
                <a:tab pos="384810" algn="l"/>
              </a:tabLst>
            </a:pPr>
            <a:r>
              <a:rPr sz="2750" b="1" spc="15" dirty="0">
                <a:latin typeface="Calibri"/>
                <a:cs typeface="Calibri"/>
              </a:rPr>
              <a:t>What</a:t>
            </a:r>
            <a:r>
              <a:rPr sz="2750" b="1" spc="-10" dirty="0">
                <a:latin typeface="Calibri"/>
                <a:cs typeface="Calibri"/>
              </a:rPr>
              <a:t> </a:t>
            </a:r>
            <a:r>
              <a:rPr sz="2750" b="1" spc="5" dirty="0">
                <a:latin typeface="Calibri"/>
                <a:cs typeface="Calibri"/>
              </a:rPr>
              <a:t>is</a:t>
            </a:r>
            <a:r>
              <a:rPr sz="2750" b="1" spc="60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the</a:t>
            </a:r>
            <a:r>
              <a:rPr sz="2750" b="1" spc="5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next</a:t>
            </a:r>
            <a:r>
              <a:rPr sz="2750" b="1" spc="60" dirty="0">
                <a:latin typeface="Calibri"/>
                <a:cs typeface="Calibri"/>
              </a:rPr>
              <a:t> </a:t>
            </a:r>
            <a:r>
              <a:rPr sz="2750" b="1" spc="20" dirty="0">
                <a:latin typeface="Calibri"/>
                <a:cs typeface="Calibri"/>
              </a:rPr>
              <a:t>step</a:t>
            </a:r>
            <a:r>
              <a:rPr sz="2750" b="1" spc="-15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and</a:t>
            </a:r>
            <a:r>
              <a:rPr sz="2750" b="1" spc="60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what</a:t>
            </a:r>
            <a:r>
              <a:rPr sz="2750" b="1" spc="-10" dirty="0">
                <a:latin typeface="Calibri"/>
                <a:cs typeface="Calibri"/>
              </a:rPr>
              <a:t> </a:t>
            </a:r>
            <a:r>
              <a:rPr sz="2750" b="1" spc="5" dirty="0">
                <a:latin typeface="Calibri"/>
                <a:cs typeface="Calibri"/>
              </a:rPr>
              <a:t>is</a:t>
            </a:r>
            <a:r>
              <a:rPr sz="2750" b="1" spc="60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the </a:t>
            </a:r>
            <a:r>
              <a:rPr sz="2750" b="1" spc="-610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name</a:t>
            </a:r>
            <a:r>
              <a:rPr sz="2750" b="1" spc="65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of </a:t>
            </a:r>
            <a:r>
              <a:rPr sz="2750" b="1" spc="15" dirty="0">
                <a:latin typeface="Calibri"/>
                <a:cs typeface="Calibri"/>
              </a:rPr>
              <a:t>the</a:t>
            </a:r>
            <a:r>
              <a:rPr sz="2750" b="1" spc="75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tool</a:t>
            </a:r>
            <a:r>
              <a:rPr sz="2750" b="1" spc="-25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that</a:t>
            </a:r>
            <a:r>
              <a:rPr sz="2750" b="1" spc="60" dirty="0">
                <a:latin typeface="Calibri"/>
                <a:cs typeface="Calibri"/>
              </a:rPr>
              <a:t> </a:t>
            </a:r>
            <a:r>
              <a:rPr sz="2750" b="1" spc="20" dirty="0">
                <a:latin typeface="Calibri"/>
                <a:cs typeface="Calibri"/>
              </a:rPr>
              <a:t>used</a:t>
            </a:r>
            <a:r>
              <a:rPr sz="2750" b="1" spc="-15" dirty="0">
                <a:latin typeface="Calibri"/>
                <a:cs typeface="Calibri"/>
              </a:rPr>
              <a:t> </a:t>
            </a:r>
            <a:r>
              <a:rPr sz="2750" b="1" spc="-10" dirty="0">
                <a:latin typeface="Calibri"/>
                <a:cs typeface="Calibri"/>
              </a:rPr>
              <a:t>for</a:t>
            </a:r>
            <a:r>
              <a:rPr sz="2750" b="1" spc="50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it?</a:t>
            </a:r>
            <a:endParaRPr sz="2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Calibri"/>
              <a:buAutoNum type="arabicPlain" startAt="2"/>
            </a:pPr>
            <a:endParaRPr sz="2800">
              <a:latin typeface="Calibri"/>
              <a:cs typeface="Calibri"/>
            </a:endParaRPr>
          </a:p>
          <a:p>
            <a:pPr marL="384175" indent="-372110">
              <a:lnSpc>
                <a:spcPct val="100000"/>
              </a:lnSpc>
              <a:buAutoNum type="arabicPlain" startAt="2"/>
              <a:tabLst>
                <a:tab pos="384810" algn="l"/>
              </a:tabLst>
            </a:pPr>
            <a:r>
              <a:rPr sz="2750" b="1" spc="10" dirty="0">
                <a:latin typeface="Calibri"/>
                <a:cs typeface="Calibri"/>
              </a:rPr>
              <a:t>If</a:t>
            </a:r>
            <a:r>
              <a:rPr sz="2750" b="1" dirty="0">
                <a:latin typeface="Calibri"/>
                <a:cs typeface="Calibri"/>
              </a:rPr>
              <a:t> </a:t>
            </a:r>
            <a:r>
              <a:rPr sz="2750" b="1" spc="5" dirty="0">
                <a:latin typeface="Calibri"/>
                <a:cs typeface="Calibri"/>
              </a:rPr>
              <a:t>its</a:t>
            </a:r>
            <a:r>
              <a:rPr sz="2750" b="1" spc="75" dirty="0">
                <a:latin typeface="Calibri"/>
                <a:cs typeface="Calibri"/>
              </a:rPr>
              <a:t> </a:t>
            </a:r>
            <a:r>
              <a:rPr sz="2750" b="1" spc="20" dirty="0">
                <a:latin typeface="Calibri"/>
                <a:cs typeface="Calibri"/>
              </a:rPr>
              <a:t>CIN </a:t>
            </a:r>
            <a:r>
              <a:rPr sz="2750" b="1" spc="15" dirty="0">
                <a:latin typeface="Calibri"/>
                <a:cs typeface="Calibri"/>
              </a:rPr>
              <a:t>2, what</a:t>
            </a:r>
            <a:r>
              <a:rPr sz="2750" b="1" spc="-5" dirty="0">
                <a:latin typeface="Calibri"/>
                <a:cs typeface="Calibri"/>
              </a:rPr>
              <a:t> </a:t>
            </a:r>
            <a:r>
              <a:rPr sz="2750" b="1" spc="5" dirty="0">
                <a:latin typeface="Calibri"/>
                <a:cs typeface="Calibri"/>
              </a:rPr>
              <a:t>is</a:t>
            </a:r>
            <a:r>
              <a:rPr sz="2750" b="1" spc="60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the</a:t>
            </a:r>
            <a:r>
              <a:rPr sz="2750" b="1" spc="5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management?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2759" y="503555"/>
            <a:ext cx="10975340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4400" b="0" spc="40" dirty="0">
                <a:latin typeface="Calibri Light"/>
                <a:cs typeface="Calibri Light"/>
              </a:rPr>
              <a:t>C</a:t>
            </a:r>
            <a:r>
              <a:rPr sz="4400" b="0" spc="20" dirty="0">
                <a:latin typeface="Calibri Light"/>
                <a:cs typeface="Calibri Light"/>
              </a:rPr>
              <a:t>a</a:t>
            </a:r>
            <a:r>
              <a:rPr sz="4400" b="0" spc="10" dirty="0">
                <a:latin typeface="Calibri Light"/>
                <a:cs typeface="Calibri Light"/>
              </a:rPr>
              <a:t>se</a:t>
            </a:r>
            <a:r>
              <a:rPr sz="4400" b="0" spc="-240" dirty="0">
                <a:latin typeface="Calibri Light"/>
                <a:cs typeface="Calibri Light"/>
              </a:rPr>
              <a:t> </a:t>
            </a:r>
            <a:r>
              <a:rPr sz="4400" b="0" spc="25" dirty="0">
                <a:latin typeface="Calibri Light"/>
                <a:cs typeface="Calibri Light"/>
              </a:rPr>
              <a:t>o</a:t>
            </a:r>
            <a:r>
              <a:rPr sz="4400" b="0" spc="5" dirty="0">
                <a:latin typeface="Calibri Light"/>
                <a:cs typeface="Calibri Light"/>
              </a:rPr>
              <a:t>f</a:t>
            </a:r>
            <a:r>
              <a:rPr sz="4400" b="0" spc="-145" dirty="0">
                <a:latin typeface="Calibri Light"/>
                <a:cs typeface="Calibri Light"/>
              </a:rPr>
              <a:t> </a:t>
            </a:r>
            <a:r>
              <a:rPr sz="4400" b="0" spc="30" dirty="0">
                <a:latin typeface="Calibri Light"/>
                <a:cs typeface="Calibri Light"/>
              </a:rPr>
              <a:t>p</a:t>
            </a:r>
            <a:r>
              <a:rPr sz="4400" b="0" spc="25" dirty="0">
                <a:latin typeface="Calibri Light"/>
                <a:cs typeface="Calibri Light"/>
              </a:rPr>
              <a:t>o</a:t>
            </a:r>
            <a:r>
              <a:rPr sz="4400" b="0" spc="5" dirty="0">
                <a:latin typeface="Calibri Light"/>
                <a:cs typeface="Calibri Light"/>
              </a:rPr>
              <a:t>ly</a:t>
            </a:r>
            <a:r>
              <a:rPr sz="4400" b="0" spc="-114" dirty="0">
                <a:latin typeface="Calibri Light"/>
                <a:cs typeface="Calibri Light"/>
              </a:rPr>
              <a:t>h</a:t>
            </a:r>
            <a:r>
              <a:rPr sz="4400" b="0" spc="-145" dirty="0">
                <a:latin typeface="Calibri Light"/>
                <a:cs typeface="Calibri Light"/>
              </a:rPr>
              <a:t>y</a:t>
            </a:r>
            <a:r>
              <a:rPr sz="4400" b="0" spc="-40" dirty="0">
                <a:latin typeface="Calibri Light"/>
                <a:cs typeface="Calibri Light"/>
              </a:rPr>
              <a:t>d</a:t>
            </a:r>
            <a:r>
              <a:rPr sz="4400" b="0" spc="-95" dirty="0">
                <a:latin typeface="Calibri Light"/>
                <a:cs typeface="Calibri Light"/>
              </a:rPr>
              <a:t>r</a:t>
            </a:r>
            <a:r>
              <a:rPr sz="4400" b="0" spc="-50" dirty="0">
                <a:latin typeface="Calibri Light"/>
                <a:cs typeface="Calibri Light"/>
              </a:rPr>
              <a:t>a</a:t>
            </a:r>
            <a:r>
              <a:rPr sz="4400" b="0" spc="-110" dirty="0">
                <a:latin typeface="Calibri Light"/>
                <a:cs typeface="Calibri Light"/>
              </a:rPr>
              <a:t>m</a:t>
            </a:r>
            <a:r>
              <a:rPr sz="4400" b="0" spc="-40" dirty="0">
                <a:latin typeface="Calibri Light"/>
                <a:cs typeface="Calibri Light"/>
              </a:rPr>
              <a:t>n</a:t>
            </a:r>
            <a:r>
              <a:rPr sz="4400" b="0" spc="5" dirty="0">
                <a:latin typeface="Calibri Light"/>
                <a:cs typeface="Calibri Light"/>
              </a:rPr>
              <a:t>i</a:t>
            </a:r>
            <a:r>
              <a:rPr sz="4400" b="0" spc="-45" dirty="0">
                <a:latin typeface="Calibri Light"/>
                <a:cs typeface="Calibri Light"/>
              </a:rPr>
              <a:t>o</a:t>
            </a:r>
            <a:r>
              <a:rPr sz="4400" b="0" spc="10" dirty="0">
                <a:latin typeface="Calibri Light"/>
                <a:cs typeface="Calibri Light"/>
              </a:rPr>
              <a:t>s</a:t>
            </a:r>
            <a:r>
              <a:rPr sz="4400" b="0" spc="-305" dirty="0">
                <a:latin typeface="Calibri Light"/>
                <a:cs typeface="Calibri Light"/>
              </a:rPr>
              <a:t> </a:t>
            </a:r>
            <a:r>
              <a:rPr sz="4400" b="0" spc="-50" dirty="0">
                <a:latin typeface="Calibri Light"/>
                <a:cs typeface="Calibri Light"/>
              </a:rPr>
              <a:t>a</a:t>
            </a:r>
            <a:r>
              <a:rPr sz="4400" b="0" spc="5" dirty="0">
                <a:latin typeface="Calibri Light"/>
                <a:cs typeface="Calibri Light"/>
              </a:rPr>
              <a:t>t</a:t>
            </a:r>
            <a:r>
              <a:rPr sz="4400" b="0" spc="-45" dirty="0">
                <a:latin typeface="Calibri Light"/>
                <a:cs typeface="Calibri Light"/>
              </a:rPr>
              <a:t> </a:t>
            </a:r>
            <a:r>
              <a:rPr sz="4400" b="0" spc="15" dirty="0">
                <a:latin typeface="Calibri Light"/>
                <a:cs typeface="Calibri Light"/>
              </a:rPr>
              <a:t>3</a:t>
            </a:r>
            <a:r>
              <a:rPr sz="4400" b="0" spc="20" dirty="0">
                <a:latin typeface="Calibri Light"/>
                <a:cs typeface="Calibri Light"/>
              </a:rPr>
              <a:t>2</a:t>
            </a:r>
            <a:r>
              <a:rPr sz="4350" b="0" spc="97" baseline="25862" dirty="0">
                <a:latin typeface="Calibri Light"/>
                <a:cs typeface="Calibri Light"/>
              </a:rPr>
              <a:t>n</a:t>
            </a:r>
            <a:r>
              <a:rPr sz="4350" b="0" spc="22" baseline="25862" dirty="0">
                <a:latin typeface="Calibri Light"/>
                <a:cs typeface="Calibri Light"/>
              </a:rPr>
              <a:t>d</a:t>
            </a:r>
            <a:r>
              <a:rPr sz="4350" b="0" spc="104" baseline="25862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w</a:t>
            </a:r>
            <a:r>
              <a:rPr sz="4400" b="0" spc="65" dirty="0">
                <a:latin typeface="Calibri Light"/>
                <a:cs typeface="Calibri Light"/>
              </a:rPr>
              <a:t>e</a:t>
            </a:r>
            <a:r>
              <a:rPr sz="4400" b="0" spc="5" dirty="0">
                <a:latin typeface="Calibri Light"/>
                <a:cs typeface="Calibri Light"/>
              </a:rPr>
              <a:t>e</a:t>
            </a:r>
            <a:r>
              <a:rPr sz="4400" b="0" spc="10" dirty="0">
                <a:latin typeface="Calibri Light"/>
                <a:cs typeface="Calibri Light"/>
              </a:rPr>
              <a:t>k</a:t>
            </a:r>
            <a:r>
              <a:rPr sz="4400" b="0" spc="-340" dirty="0">
                <a:latin typeface="Calibri Light"/>
                <a:cs typeface="Calibri Light"/>
              </a:rPr>
              <a:t> </a:t>
            </a:r>
            <a:r>
              <a:rPr sz="4400" b="0" spc="25" dirty="0">
                <a:latin typeface="Calibri Light"/>
                <a:cs typeface="Calibri Light"/>
              </a:rPr>
              <a:t>o</a:t>
            </a:r>
            <a:r>
              <a:rPr sz="4400" b="0" spc="5" dirty="0">
                <a:latin typeface="Calibri Light"/>
                <a:cs typeface="Calibri Light"/>
              </a:rPr>
              <a:t>f</a:t>
            </a:r>
            <a:r>
              <a:rPr sz="4400" b="0" spc="-150" dirty="0">
                <a:latin typeface="Calibri Light"/>
                <a:cs typeface="Calibri Light"/>
              </a:rPr>
              <a:t> </a:t>
            </a:r>
            <a:r>
              <a:rPr sz="4400" b="0" spc="30" dirty="0">
                <a:latin typeface="Calibri Light"/>
                <a:cs typeface="Calibri Light"/>
              </a:rPr>
              <a:t>g</a:t>
            </a:r>
            <a:r>
              <a:rPr sz="4400" b="0" spc="65" dirty="0">
                <a:latin typeface="Calibri Light"/>
                <a:cs typeface="Calibri Light"/>
              </a:rPr>
              <a:t>e</a:t>
            </a:r>
            <a:r>
              <a:rPr sz="4400" b="0" spc="-55" dirty="0">
                <a:latin typeface="Calibri Light"/>
                <a:cs typeface="Calibri Light"/>
              </a:rPr>
              <a:t>s</a:t>
            </a:r>
            <a:r>
              <a:rPr sz="4400" b="0" spc="-100" dirty="0">
                <a:latin typeface="Calibri Light"/>
                <a:cs typeface="Calibri Light"/>
              </a:rPr>
              <a:t>t</a:t>
            </a:r>
            <a:r>
              <a:rPr sz="4400" b="0" spc="-50" dirty="0">
                <a:latin typeface="Calibri Light"/>
                <a:cs typeface="Calibri Light"/>
              </a:rPr>
              <a:t>a</a:t>
            </a:r>
            <a:r>
              <a:rPr sz="4400" b="0" spc="-25" dirty="0">
                <a:latin typeface="Calibri Light"/>
                <a:cs typeface="Calibri Light"/>
              </a:rPr>
              <a:t>t</a:t>
            </a:r>
            <a:r>
              <a:rPr sz="4400" b="0" spc="-75" dirty="0">
                <a:latin typeface="Calibri Light"/>
                <a:cs typeface="Calibri Light"/>
              </a:rPr>
              <a:t>i</a:t>
            </a:r>
            <a:r>
              <a:rPr sz="4400" b="0" spc="-45" dirty="0">
                <a:latin typeface="Calibri Light"/>
                <a:cs typeface="Calibri Light"/>
              </a:rPr>
              <a:t>o</a:t>
            </a:r>
            <a:r>
              <a:rPr sz="4400" b="0" spc="15" dirty="0">
                <a:latin typeface="Calibri Light"/>
                <a:cs typeface="Calibri Light"/>
              </a:rPr>
              <a:t>n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581" y="1794257"/>
            <a:ext cx="4248151" cy="350737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4175" indent="-372110">
              <a:lnSpc>
                <a:spcPct val="100000"/>
              </a:lnSpc>
              <a:spcBef>
                <a:spcPts val="130"/>
              </a:spcBef>
              <a:buAutoNum type="arabicPlain"/>
              <a:tabLst>
                <a:tab pos="384810" algn="l"/>
              </a:tabLst>
            </a:pPr>
            <a:r>
              <a:rPr sz="2750" spc="-5" dirty="0">
                <a:latin typeface="Calibri"/>
                <a:cs typeface="Calibri"/>
              </a:rPr>
              <a:t>Diagnosis?</a:t>
            </a:r>
            <a:endParaRPr sz="2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Calibri"/>
              <a:buAutoNum type="arabicPlain"/>
            </a:pPr>
            <a:endParaRPr sz="3900">
              <a:latin typeface="Calibri"/>
              <a:cs typeface="Calibri"/>
            </a:endParaRPr>
          </a:p>
          <a:p>
            <a:pPr marL="384175" indent="-372110">
              <a:lnSpc>
                <a:spcPct val="100000"/>
              </a:lnSpc>
              <a:buAutoNum type="arabicPlain"/>
              <a:tabLst>
                <a:tab pos="384810" algn="l"/>
              </a:tabLst>
            </a:pPr>
            <a:r>
              <a:rPr sz="2750" spc="-5" dirty="0">
                <a:latin typeface="Calibri"/>
                <a:cs typeface="Calibri"/>
              </a:rPr>
              <a:t>Causes?</a:t>
            </a:r>
            <a:endParaRPr sz="2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Calibri"/>
              <a:buAutoNum type="arabicPlain"/>
            </a:pPr>
            <a:endParaRPr sz="3850">
              <a:latin typeface="Calibri"/>
              <a:cs typeface="Calibri"/>
            </a:endParaRPr>
          </a:p>
          <a:p>
            <a:pPr marL="384175" indent="-372110">
              <a:lnSpc>
                <a:spcPct val="100000"/>
              </a:lnSpc>
              <a:buAutoNum type="arabicPlain"/>
              <a:tabLst>
                <a:tab pos="384810" algn="l"/>
              </a:tabLst>
            </a:pPr>
            <a:r>
              <a:rPr sz="2750" spc="-20" dirty="0">
                <a:latin typeface="Calibri"/>
                <a:cs typeface="Calibri"/>
              </a:rPr>
              <a:t>Investigations?</a:t>
            </a:r>
            <a:endParaRPr sz="2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Calibri"/>
              <a:buAutoNum type="arabicPlain"/>
            </a:pPr>
            <a:endParaRPr sz="3850">
              <a:latin typeface="Calibri"/>
              <a:cs typeface="Calibri"/>
            </a:endParaRPr>
          </a:p>
          <a:p>
            <a:pPr marL="384175" indent="-372110">
              <a:lnSpc>
                <a:spcPct val="100000"/>
              </a:lnSpc>
              <a:buAutoNum type="arabicPlain"/>
              <a:tabLst>
                <a:tab pos="384810" algn="l"/>
              </a:tabLst>
            </a:pPr>
            <a:r>
              <a:rPr sz="2750" spc="10" dirty="0">
                <a:latin typeface="Calibri"/>
                <a:cs typeface="Calibri"/>
              </a:rPr>
              <a:t>What</a:t>
            </a:r>
            <a:r>
              <a:rPr sz="2750" spc="5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will</a:t>
            </a:r>
            <a:r>
              <a:rPr sz="2750" spc="150" dirty="0">
                <a:latin typeface="Calibri"/>
                <a:cs typeface="Calibri"/>
              </a:rPr>
              <a:t> </a:t>
            </a:r>
            <a:r>
              <a:rPr sz="2750" spc="30" dirty="0">
                <a:latin typeface="Calibri"/>
                <a:cs typeface="Calibri"/>
              </a:rPr>
              <a:t>you</a:t>
            </a:r>
            <a:r>
              <a:rPr sz="2750" spc="-6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find</a:t>
            </a:r>
            <a:r>
              <a:rPr sz="2750" spc="150" dirty="0">
                <a:latin typeface="Calibri"/>
                <a:cs typeface="Calibri"/>
              </a:rPr>
              <a:t> </a:t>
            </a:r>
            <a:r>
              <a:rPr sz="2750" spc="30" dirty="0">
                <a:latin typeface="Calibri"/>
                <a:cs typeface="Calibri"/>
              </a:rPr>
              <a:t>on</a:t>
            </a:r>
            <a:r>
              <a:rPr sz="2750" spc="5" dirty="0">
                <a:latin typeface="Calibri"/>
                <a:cs typeface="Calibri"/>
              </a:rPr>
              <a:t> U/S?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5" y="609282"/>
            <a:ext cx="4191000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0" dirty="0">
                <a:latin typeface="Calibri Light"/>
                <a:cs typeface="Calibri Light"/>
              </a:rPr>
              <a:t>Q5</a:t>
            </a:r>
            <a:r>
              <a:rPr sz="4400" b="0" spc="-45" dirty="0">
                <a:latin typeface="Calibri Light"/>
                <a:cs typeface="Calibri Light"/>
              </a:rPr>
              <a:t> </a:t>
            </a:r>
            <a:r>
              <a:rPr sz="4400" b="0" spc="5" dirty="0">
                <a:latin typeface="Calibri Light"/>
                <a:cs typeface="Calibri Light"/>
              </a:rPr>
              <a:t>:cases</a:t>
            </a:r>
            <a:r>
              <a:rPr sz="4400" b="0" spc="-110" dirty="0">
                <a:latin typeface="Calibri Light"/>
                <a:cs typeface="Calibri Light"/>
              </a:rPr>
              <a:t> </a:t>
            </a:r>
            <a:r>
              <a:rPr sz="4400" b="0" spc="10" dirty="0">
                <a:latin typeface="Calibri Light"/>
                <a:cs typeface="Calibri Light"/>
              </a:rPr>
              <a:t>scenario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982" y="1476491"/>
            <a:ext cx="4417695" cy="3138423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2750" b="1" dirty="0">
                <a:solidFill>
                  <a:srgbClr val="FF0000"/>
                </a:solidFill>
                <a:latin typeface="Calibri"/>
                <a:cs typeface="Calibri"/>
              </a:rPr>
              <a:t>CASE</a:t>
            </a:r>
            <a:r>
              <a:rPr sz="2750" b="1" spc="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5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r>
              <a:rPr sz="275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:</a:t>
            </a:r>
            <a:endParaRPr sz="2750">
              <a:latin typeface="Calibri"/>
              <a:cs typeface="Calibri"/>
            </a:endParaRPr>
          </a:p>
          <a:p>
            <a:pPr marL="12700" marR="5080">
              <a:lnSpc>
                <a:spcPct val="122900"/>
              </a:lnSpc>
            </a:pPr>
            <a:r>
              <a:rPr sz="2750" spc="-5" dirty="0">
                <a:latin typeface="Calibri"/>
                <a:cs typeface="Calibri"/>
              </a:rPr>
              <a:t>Pregnant</a:t>
            </a:r>
            <a:r>
              <a:rPr sz="2750" spc="155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with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Hemoglobin</a:t>
            </a:r>
            <a:r>
              <a:rPr sz="2750" spc="225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=</a:t>
            </a:r>
            <a:r>
              <a:rPr sz="2750" spc="60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8 </a:t>
            </a:r>
            <a:r>
              <a:rPr sz="2750" spc="-61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1-M.C.C</a:t>
            </a:r>
            <a:r>
              <a:rPr sz="2750" spc="14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in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pregnancy</a:t>
            </a:r>
            <a:endParaRPr sz="2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2750" b="1" spc="10" dirty="0">
                <a:solidFill>
                  <a:srgbClr val="FF0000"/>
                </a:solidFill>
                <a:latin typeface="Calibri"/>
                <a:cs typeface="Calibri"/>
              </a:rPr>
              <a:t>Iron</a:t>
            </a:r>
            <a:r>
              <a:rPr sz="275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0" dirty="0">
                <a:solidFill>
                  <a:srgbClr val="FF0000"/>
                </a:solidFill>
                <a:latin typeface="Calibri"/>
                <a:cs typeface="Calibri"/>
              </a:rPr>
              <a:t>deficiency</a:t>
            </a:r>
            <a:r>
              <a:rPr sz="2750" b="1" spc="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0" dirty="0">
                <a:solidFill>
                  <a:srgbClr val="FF0000"/>
                </a:solidFill>
                <a:latin typeface="Calibri"/>
                <a:cs typeface="Calibri"/>
              </a:rPr>
              <a:t>anemia</a:t>
            </a:r>
            <a:endParaRPr sz="2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2750" spc="-10" dirty="0">
                <a:latin typeface="Calibri"/>
                <a:cs typeface="Calibri"/>
              </a:rPr>
              <a:t>2-Treatment</a:t>
            </a:r>
            <a:r>
              <a:rPr sz="2750" spc="6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:</a:t>
            </a:r>
            <a:endParaRPr sz="2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2750" b="1" spc="-20" dirty="0">
                <a:solidFill>
                  <a:srgbClr val="FF0000"/>
                </a:solidFill>
                <a:latin typeface="Calibri"/>
                <a:cs typeface="Calibri"/>
              </a:rPr>
              <a:t>Oral</a:t>
            </a:r>
            <a:r>
              <a:rPr sz="2750" b="1" spc="1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5" dirty="0">
                <a:solidFill>
                  <a:srgbClr val="FF0000"/>
                </a:solidFill>
                <a:latin typeface="Calibri"/>
                <a:cs typeface="Calibri"/>
              </a:rPr>
              <a:t>iron</a:t>
            </a:r>
            <a:r>
              <a:rPr sz="275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5" dirty="0">
                <a:solidFill>
                  <a:srgbClr val="FF0000"/>
                </a:solidFill>
                <a:latin typeface="Calibri"/>
                <a:cs typeface="Calibri"/>
              </a:rPr>
              <a:t>supplement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7577" y="1702294"/>
            <a:ext cx="9342755" cy="39011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105275">
              <a:lnSpc>
                <a:spcPct val="122900"/>
              </a:lnSpc>
              <a:spcBef>
                <a:spcPts val="95"/>
              </a:spcBef>
              <a:tabLst>
                <a:tab pos="5140960" algn="l"/>
              </a:tabLst>
            </a:pPr>
            <a:r>
              <a:rPr sz="2750" spc="30" dirty="0">
                <a:latin typeface="Calibri"/>
                <a:cs typeface="Calibri"/>
              </a:rPr>
              <a:t>Ca</a:t>
            </a:r>
            <a:r>
              <a:rPr sz="2750" spc="-25" dirty="0">
                <a:latin typeface="Calibri"/>
                <a:cs typeface="Calibri"/>
              </a:rPr>
              <a:t>s</a:t>
            </a:r>
            <a:r>
              <a:rPr sz="2750" spc="10" dirty="0">
                <a:latin typeface="Calibri"/>
                <a:cs typeface="Calibri"/>
              </a:rPr>
              <a:t>e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2</a:t>
            </a:r>
            <a:r>
              <a:rPr sz="2750" spc="7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:</a:t>
            </a:r>
            <a:r>
              <a:rPr sz="2750" spc="-15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p</a:t>
            </a:r>
            <a:r>
              <a:rPr sz="2750" spc="10" dirty="0">
                <a:latin typeface="Calibri"/>
                <a:cs typeface="Calibri"/>
              </a:rPr>
              <a:t>r</a:t>
            </a:r>
            <a:r>
              <a:rPr sz="2750" spc="-20" dirty="0">
                <a:latin typeface="Calibri"/>
                <a:cs typeface="Calibri"/>
              </a:rPr>
              <a:t>e</a:t>
            </a:r>
            <a:r>
              <a:rPr sz="2750" spc="-25" dirty="0">
                <a:latin typeface="Calibri"/>
                <a:cs typeface="Calibri"/>
              </a:rPr>
              <a:t>gn</a:t>
            </a:r>
            <a:r>
              <a:rPr sz="2750" spc="25" dirty="0">
                <a:latin typeface="Calibri"/>
                <a:cs typeface="Calibri"/>
              </a:rPr>
              <a:t>a</a:t>
            </a:r>
            <a:r>
              <a:rPr sz="2750" spc="-20" dirty="0">
                <a:latin typeface="Calibri"/>
                <a:cs typeface="Calibri"/>
              </a:rPr>
              <a:t>n</a:t>
            </a:r>
            <a:r>
              <a:rPr sz="2750" spc="10" dirty="0">
                <a:latin typeface="Calibri"/>
                <a:cs typeface="Calibri"/>
              </a:rPr>
              <a:t>t</a:t>
            </a:r>
            <a:r>
              <a:rPr sz="2750" spc="170" dirty="0">
                <a:latin typeface="Calibri"/>
                <a:cs typeface="Calibri"/>
              </a:rPr>
              <a:t> </a:t>
            </a:r>
            <a:r>
              <a:rPr sz="2750" spc="-35" dirty="0">
                <a:latin typeface="Calibri"/>
                <a:cs typeface="Calibri"/>
              </a:rPr>
              <a:t>i</a:t>
            </a:r>
            <a:r>
              <a:rPr sz="2750" spc="15" dirty="0">
                <a:latin typeface="Calibri"/>
                <a:cs typeface="Calibri"/>
              </a:rPr>
              <a:t>n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G</a:t>
            </a:r>
            <a:r>
              <a:rPr sz="2750" spc="15" dirty="0">
                <a:latin typeface="Calibri"/>
                <a:cs typeface="Calibri"/>
              </a:rPr>
              <a:t>A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=</a:t>
            </a:r>
            <a:r>
              <a:rPr sz="2750" spc="30" dirty="0">
                <a:latin typeface="Calibri"/>
                <a:cs typeface="Calibri"/>
              </a:rPr>
              <a:t>1</a:t>
            </a:r>
            <a:r>
              <a:rPr sz="2750" spc="15" dirty="0">
                <a:latin typeface="Calibri"/>
                <a:cs typeface="Calibri"/>
              </a:rPr>
              <a:t>3</a:t>
            </a:r>
            <a:r>
              <a:rPr sz="2750" spc="70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wee</a:t>
            </a:r>
            <a:r>
              <a:rPr sz="2750" spc="15" dirty="0">
                <a:latin typeface="Calibri"/>
                <a:cs typeface="Calibri"/>
              </a:rPr>
              <a:t>k</a:t>
            </a:r>
            <a:r>
              <a:rPr sz="2750" spc="10" dirty="0">
                <a:latin typeface="Calibri"/>
                <a:cs typeface="Calibri"/>
              </a:rPr>
              <a:t>s</a:t>
            </a:r>
            <a:r>
              <a:rPr sz="2750" dirty="0">
                <a:latin typeface="Calibri"/>
                <a:cs typeface="Calibri"/>
              </a:rPr>
              <a:t>	</a:t>
            </a:r>
            <a:r>
              <a:rPr sz="2750" spc="5" dirty="0">
                <a:latin typeface="Calibri"/>
                <a:cs typeface="Calibri"/>
              </a:rPr>
              <a:t>,  </a:t>
            </a:r>
            <a:r>
              <a:rPr sz="2750" spc="-10" dirty="0">
                <a:latin typeface="Calibri"/>
                <a:cs typeface="Calibri"/>
              </a:rPr>
              <a:t>her</a:t>
            </a:r>
            <a:r>
              <a:rPr sz="2750" spc="130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blood </a:t>
            </a:r>
            <a:r>
              <a:rPr sz="2750" spc="-10" dirty="0">
                <a:latin typeface="Calibri"/>
                <a:cs typeface="Calibri"/>
              </a:rPr>
              <a:t>pr</a:t>
            </a:r>
            <a:r>
              <a:rPr sz="2750" spc="60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=160/100</a:t>
            </a:r>
            <a:r>
              <a:rPr sz="2750" spc="14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:</a:t>
            </a:r>
            <a:endParaRPr sz="2750">
              <a:latin typeface="Calibri"/>
              <a:cs typeface="Calibri"/>
            </a:endParaRPr>
          </a:p>
          <a:p>
            <a:pPr marL="302260" indent="-290195">
              <a:lnSpc>
                <a:spcPct val="100000"/>
              </a:lnSpc>
              <a:spcBef>
                <a:spcPts val="755"/>
              </a:spcBef>
              <a:buSzPct val="96363"/>
              <a:buAutoNum type="arabicPlain"/>
              <a:tabLst>
                <a:tab pos="302895" algn="l"/>
              </a:tabLst>
            </a:pPr>
            <a:r>
              <a:rPr sz="2750" dirty="0">
                <a:latin typeface="Calibri"/>
                <a:cs typeface="Calibri"/>
              </a:rPr>
              <a:t>mention</a:t>
            </a:r>
            <a:r>
              <a:rPr sz="2750" spc="15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four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points</a:t>
            </a:r>
            <a:r>
              <a:rPr sz="2750" spc="15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in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management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:</a:t>
            </a:r>
            <a:endParaRPr sz="2750">
              <a:latin typeface="Calibri"/>
              <a:cs typeface="Calibri"/>
            </a:endParaRPr>
          </a:p>
          <a:p>
            <a:pPr marL="241300" marR="5080" indent="-229235">
              <a:lnSpc>
                <a:spcPct val="92200"/>
              </a:lnSpc>
              <a:spcBef>
                <a:spcPts val="940"/>
              </a:spcBef>
            </a:pPr>
            <a:r>
              <a:rPr sz="2750" b="1" spc="-5" dirty="0">
                <a:solidFill>
                  <a:srgbClr val="FF0000"/>
                </a:solidFill>
                <a:latin typeface="Calibri"/>
                <a:cs typeface="Calibri"/>
              </a:rPr>
              <a:t>Stabilize</a:t>
            </a:r>
            <a:r>
              <a:rPr sz="2750" b="1" spc="1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5" dirty="0">
                <a:solidFill>
                  <a:srgbClr val="FF0000"/>
                </a:solidFill>
                <a:latin typeface="Calibri"/>
                <a:cs typeface="Calibri"/>
              </a:rPr>
              <a:t>blood</a:t>
            </a:r>
            <a:r>
              <a:rPr sz="275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5" dirty="0">
                <a:solidFill>
                  <a:srgbClr val="FF0000"/>
                </a:solidFill>
                <a:latin typeface="Calibri"/>
                <a:cs typeface="Calibri"/>
              </a:rPr>
              <a:t>pr</a:t>
            </a:r>
            <a:r>
              <a:rPr sz="2750" b="1" spc="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5" dirty="0">
                <a:solidFill>
                  <a:srgbClr val="FF0000"/>
                </a:solidFill>
                <a:latin typeface="Calibri"/>
                <a:cs typeface="Calibri"/>
              </a:rPr>
              <a:t>by</a:t>
            </a:r>
            <a:r>
              <a:rPr sz="2750" b="1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5" dirty="0">
                <a:solidFill>
                  <a:srgbClr val="FF0000"/>
                </a:solidFill>
                <a:latin typeface="Calibri"/>
                <a:cs typeface="Calibri"/>
              </a:rPr>
              <a:t>mythele</a:t>
            </a:r>
            <a:r>
              <a:rPr sz="2750" b="1" spc="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0" dirty="0">
                <a:solidFill>
                  <a:srgbClr val="FF0000"/>
                </a:solidFill>
                <a:latin typeface="Calibri"/>
                <a:cs typeface="Calibri"/>
              </a:rPr>
              <a:t>dopa/</a:t>
            </a:r>
            <a:r>
              <a:rPr sz="2750" b="1" spc="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dirty="0">
                <a:solidFill>
                  <a:srgbClr val="FF0000"/>
                </a:solidFill>
                <a:latin typeface="Calibri"/>
                <a:cs typeface="Calibri"/>
              </a:rPr>
              <a:t>follow</a:t>
            </a:r>
            <a:r>
              <a:rPr sz="2750" b="1" spc="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5" dirty="0">
                <a:solidFill>
                  <a:srgbClr val="FF0000"/>
                </a:solidFill>
                <a:latin typeface="Calibri"/>
                <a:cs typeface="Calibri"/>
              </a:rPr>
              <a:t>up</a:t>
            </a:r>
            <a:r>
              <a:rPr sz="2750" b="1" spc="-10" dirty="0">
                <a:solidFill>
                  <a:srgbClr val="FF0000"/>
                </a:solidFill>
                <a:latin typeface="Calibri"/>
                <a:cs typeface="Calibri"/>
              </a:rPr>
              <a:t> for</a:t>
            </a:r>
            <a:r>
              <a:rPr sz="2750" b="1" spc="1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5" dirty="0">
                <a:solidFill>
                  <a:srgbClr val="FF0000"/>
                </a:solidFill>
                <a:latin typeface="Calibri"/>
                <a:cs typeface="Calibri"/>
              </a:rPr>
              <a:t>end-organ </a:t>
            </a:r>
            <a:r>
              <a:rPr sz="275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dirty="0">
                <a:solidFill>
                  <a:srgbClr val="FF0000"/>
                </a:solidFill>
                <a:latin typeface="Calibri"/>
                <a:cs typeface="Calibri"/>
              </a:rPr>
              <a:t>damage/avoid</a:t>
            </a:r>
            <a:r>
              <a:rPr sz="2750" b="1" spc="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0" dirty="0">
                <a:solidFill>
                  <a:srgbClr val="FF0000"/>
                </a:solidFill>
                <a:latin typeface="Calibri"/>
                <a:cs typeface="Calibri"/>
              </a:rPr>
              <a:t>ACE</a:t>
            </a:r>
            <a:r>
              <a:rPr sz="2750" b="1" spc="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0" dirty="0">
                <a:solidFill>
                  <a:srgbClr val="FF0000"/>
                </a:solidFill>
                <a:latin typeface="Calibri"/>
                <a:cs typeface="Calibri"/>
              </a:rPr>
              <a:t>inhibitors</a:t>
            </a:r>
            <a:r>
              <a:rPr sz="2750" b="1" spc="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5" dirty="0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sz="2750" b="1" spc="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0" dirty="0">
                <a:solidFill>
                  <a:srgbClr val="FF0000"/>
                </a:solidFill>
                <a:latin typeface="Calibri"/>
                <a:cs typeface="Calibri"/>
              </a:rPr>
              <a:t>ARBs/</a:t>
            </a:r>
            <a:r>
              <a:rPr sz="2750" b="1" spc="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0" dirty="0">
                <a:solidFill>
                  <a:srgbClr val="FF0000"/>
                </a:solidFill>
                <a:latin typeface="Calibri"/>
                <a:cs typeface="Calibri"/>
              </a:rPr>
              <a:t>monthly</a:t>
            </a:r>
            <a:r>
              <a:rPr sz="2750" b="1" spc="5" dirty="0">
                <a:solidFill>
                  <a:srgbClr val="FF0000"/>
                </a:solidFill>
                <a:latin typeface="Calibri"/>
                <a:cs typeface="Calibri"/>
              </a:rPr>
              <a:t> U/S</a:t>
            </a:r>
            <a:r>
              <a:rPr sz="275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-10" dirty="0">
                <a:solidFill>
                  <a:srgbClr val="FF0000"/>
                </a:solidFill>
                <a:latin typeface="Calibri"/>
                <a:cs typeface="Calibri"/>
              </a:rPr>
              <a:t>for</a:t>
            </a:r>
            <a:r>
              <a:rPr sz="2750" b="1" spc="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-5" dirty="0">
                <a:solidFill>
                  <a:srgbClr val="FF0000"/>
                </a:solidFill>
                <a:latin typeface="Calibri"/>
                <a:cs typeface="Calibri"/>
              </a:rPr>
              <a:t>fetal </a:t>
            </a:r>
            <a:r>
              <a:rPr sz="2750" b="1" spc="-6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20" dirty="0">
                <a:solidFill>
                  <a:srgbClr val="FF0000"/>
                </a:solidFill>
                <a:latin typeface="Calibri"/>
                <a:cs typeface="Calibri"/>
              </a:rPr>
              <a:t>growth/</a:t>
            </a:r>
            <a:r>
              <a:rPr sz="275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20" dirty="0">
                <a:solidFill>
                  <a:srgbClr val="FF0000"/>
                </a:solidFill>
                <a:latin typeface="Calibri"/>
                <a:cs typeface="Calibri"/>
              </a:rPr>
              <a:t>deliver</a:t>
            </a:r>
            <a:r>
              <a:rPr sz="275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dirty="0">
                <a:solidFill>
                  <a:srgbClr val="FF0000"/>
                </a:solidFill>
                <a:latin typeface="Calibri"/>
                <a:cs typeface="Calibri"/>
              </a:rPr>
              <a:t>at</a:t>
            </a:r>
            <a:r>
              <a:rPr sz="2750" b="1" spc="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5" dirty="0">
                <a:solidFill>
                  <a:srgbClr val="FF0000"/>
                </a:solidFill>
                <a:latin typeface="Calibri"/>
                <a:cs typeface="Calibri"/>
              </a:rPr>
              <a:t>term</a:t>
            </a:r>
            <a:endParaRPr sz="2750">
              <a:latin typeface="Calibri"/>
              <a:cs typeface="Calibri"/>
            </a:endParaRPr>
          </a:p>
          <a:p>
            <a:pPr marL="302260" indent="-290195">
              <a:lnSpc>
                <a:spcPct val="100000"/>
              </a:lnSpc>
              <a:spcBef>
                <a:spcPts val="755"/>
              </a:spcBef>
              <a:buSzPct val="96363"/>
              <a:buAutoNum type="arabicPlain" startAt="2"/>
              <a:tabLst>
                <a:tab pos="302895" algn="l"/>
              </a:tabLst>
            </a:pPr>
            <a:r>
              <a:rPr sz="2750" dirty="0">
                <a:latin typeface="Calibri"/>
                <a:cs typeface="Calibri"/>
              </a:rPr>
              <a:t>mention</a:t>
            </a:r>
            <a:r>
              <a:rPr sz="2750" spc="170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2</a:t>
            </a:r>
            <a:r>
              <a:rPr sz="2750" spc="-1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obstetric</a:t>
            </a:r>
            <a:r>
              <a:rPr sz="2750" spc="21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complication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:</a:t>
            </a:r>
            <a:endParaRPr sz="2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2750" b="1" spc="15" dirty="0">
                <a:solidFill>
                  <a:srgbClr val="FF0000"/>
                </a:solidFill>
                <a:latin typeface="Calibri"/>
                <a:cs typeface="Calibri"/>
              </a:rPr>
              <a:t>IUGR</a:t>
            </a:r>
            <a:r>
              <a:rPr sz="2750" b="1" spc="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0" dirty="0">
                <a:solidFill>
                  <a:srgbClr val="FF0000"/>
                </a:solidFill>
                <a:latin typeface="Calibri"/>
                <a:cs typeface="Calibri"/>
              </a:rPr>
              <a:t>/</a:t>
            </a:r>
            <a:r>
              <a:rPr sz="275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0" dirty="0">
                <a:solidFill>
                  <a:srgbClr val="FF0000"/>
                </a:solidFill>
                <a:latin typeface="Calibri"/>
                <a:cs typeface="Calibri"/>
              </a:rPr>
              <a:t>prematurity</a:t>
            </a:r>
            <a:r>
              <a:rPr sz="2750" b="1" spc="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0" dirty="0">
                <a:solidFill>
                  <a:srgbClr val="FF0000"/>
                </a:solidFill>
                <a:latin typeface="Calibri"/>
                <a:cs typeface="Calibri"/>
              </a:rPr>
              <a:t>/</a:t>
            </a:r>
            <a:r>
              <a:rPr sz="2750" b="1" spc="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0" dirty="0">
                <a:solidFill>
                  <a:srgbClr val="FF0000"/>
                </a:solidFill>
                <a:latin typeface="Calibri"/>
                <a:cs typeface="Calibri"/>
              </a:rPr>
              <a:t>preeclampsia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2629" y="357125"/>
            <a:ext cx="2792731" cy="1738296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 marR="5080">
              <a:lnSpc>
                <a:spcPts val="4280"/>
              </a:lnSpc>
              <a:spcBef>
                <a:spcPts val="655"/>
              </a:spcBef>
            </a:pPr>
            <a:r>
              <a:rPr sz="3950" b="0" spc="30" dirty="0">
                <a:latin typeface="Calibri Light"/>
                <a:cs typeface="Calibri Light"/>
              </a:rPr>
              <a:t>O</a:t>
            </a:r>
            <a:r>
              <a:rPr sz="3950" b="0" spc="80" dirty="0">
                <a:latin typeface="Calibri Light"/>
                <a:cs typeface="Calibri Light"/>
              </a:rPr>
              <a:t>S</a:t>
            </a:r>
            <a:r>
              <a:rPr sz="3950" b="0" spc="55" dirty="0">
                <a:latin typeface="Calibri Light"/>
                <a:cs typeface="Calibri Light"/>
              </a:rPr>
              <a:t>C</a:t>
            </a:r>
            <a:r>
              <a:rPr sz="3950" b="0" spc="10" dirty="0">
                <a:latin typeface="Calibri Light"/>
                <a:cs typeface="Calibri Light"/>
              </a:rPr>
              <a:t>E</a:t>
            </a:r>
            <a:r>
              <a:rPr sz="3950" b="0" spc="-285" dirty="0">
                <a:latin typeface="Calibri Light"/>
                <a:cs typeface="Calibri Light"/>
              </a:rPr>
              <a:t> </a:t>
            </a:r>
            <a:r>
              <a:rPr sz="3950" b="0" spc="-25" dirty="0">
                <a:latin typeface="Calibri Light"/>
                <a:cs typeface="Calibri Light"/>
              </a:rPr>
              <a:t>st</a:t>
            </a:r>
            <a:r>
              <a:rPr sz="3950" b="0" spc="-65" dirty="0">
                <a:latin typeface="Calibri Light"/>
                <a:cs typeface="Calibri Light"/>
              </a:rPr>
              <a:t>a</a:t>
            </a:r>
            <a:r>
              <a:rPr sz="3950" b="0" spc="45" dirty="0">
                <a:latin typeface="Calibri Light"/>
                <a:cs typeface="Calibri Light"/>
              </a:rPr>
              <a:t>t</a:t>
            </a:r>
            <a:r>
              <a:rPr sz="3950" b="0" spc="20" dirty="0">
                <a:latin typeface="Calibri Light"/>
                <a:cs typeface="Calibri Light"/>
              </a:rPr>
              <a:t>i</a:t>
            </a:r>
            <a:r>
              <a:rPr sz="3950" b="0" spc="35" dirty="0">
                <a:latin typeface="Calibri Light"/>
                <a:cs typeface="Calibri Light"/>
              </a:rPr>
              <a:t>o</a:t>
            </a:r>
            <a:r>
              <a:rPr sz="3950" b="0" spc="40" dirty="0">
                <a:latin typeface="Calibri Light"/>
                <a:cs typeface="Calibri Light"/>
              </a:rPr>
              <a:t>n</a:t>
            </a:r>
            <a:r>
              <a:rPr sz="3950" b="0" spc="5" dirty="0">
                <a:latin typeface="Calibri Light"/>
                <a:cs typeface="Calibri Light"/>
              </a:rPr>
              <a:t>s  </a:t>
            </a:r>
            <a:r>
              <a:rPr sz="3950" b="0" spc="10" dirty="0">
                <a:latin typeface="Calibri Light"/>
                <a:cs typeface="Calibri Light"/>
              </a:rPr>
              <a:t>2019/2020</a:t>
            </a:r>
            <a:endParaRPr sz="3950">
              <a:latin typeface="Calibri Light"/>
              <a:cs typeface="Calibri Light"/>
            </a:endParaRPr>
          </a:p>
          <a:p>
            <a:pPr marL="12700">
              <a:lnSpc>
                <a:spcPts val="4290"/>
              </a:lnSpc>
            </a:pPr>
            <a:r>
              <a:rPr sz="3950" b="0" spc="65" dirty="0">
                <a:latin typeface="Calibri Light"/>
                <a:cs typeface="Calibri Light"/>
              </a:rPr>
              <a:t>G</a:t>
            </a:r>
            <a:r>
              <a:rPr sz="3950" b="0" spc="-10" dirty="0">
                <a:latin typeface="Calibri Light"/>
                <a:cs typeface="Calibri Light"/>
              </a:rPr>
              <a:t>r</a:t>
            </a:r>
            <a:r>
              <a:rPr sz="3950" b="0" spc="35" dirty="0">
                <a:latin typeface="Calibri Light"/>
                <a:cs typeface="Calibri Light"/>
              </a:rPr>
              <a:t>o</a:t>
            </a:r>
            <a:r>
              <a:rPr sz="3950" b="0" spc="-30" dirty="0">
                <a:latin typeface="Calibri Light"/>
                <a:cs typeface="Calibri Light"/>
              </a:rPr>
              <a:t>u</a:t>
            </a:r>
            <a:r>
              <a:rPr sz="3950" b="0" spc="15" dirty="0">
                <a:latin typeface="Calibri Light"/>
                <a:cs typeface="Calibri Light"/>
              </a:rPr>
              <a:t>p</a:t>
            </a:r>
            <a:r>
              <a:rPr sz="3950" b="0" spc="-260" dirty="0">
                <a:latin typeface="Calibri Light"/>
                <a:cs typeface="Calibri Light"/>
              </a:rPr>
              <a:t> </a:t>
            </a:r>
            <a:r>
              <a:rPr sz="3950" b="0" spc="15" dirty="0">
                <a:latin typeface="Calibri Light"/>
                <a:cs typeface="Calibri Light"/>
              </a:rPr>
              <a:t>B</a:t>
            </a:r>
            <a:endParaRPr sz="395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2628" y="2234019"/>
            <a:ext cx="4612005" cy="1583125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844"/>
              </a:spcBef>
              <a:buFont typeface="Arial"/>
              <a:buChar char="•"/>
              <a:tabLst>
                <a:tab pos="241935" algn="l"/>
              </a:tabLst>
            </a:pPr>
            <a:r>
              <a:rPr sz="2750" dirty="0">
                <a:latin typeface="Calibri"/>
                <a:cs typeface="Calibri"/>
              </a:rPr>
              <a:t>Station1:</a:t>
            </a:r>
            <a:r>
              <a:rPr sz="2750" spc="110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Primary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amenorrhea</a:t>
            </a:r>
            <a:endParaRPr sz="275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41935" algn="l"/>
              </a:tabLst>
            </a:pPr>
            <a:r>
              <a:rPr sz="2750" dirty="0">
                <a:latin typeface="Calibri"/>
                <a:cs typeface="Calibri"/>
              </a:rPr>
              <a:t>Station2:</a:t>
            </a:r>
            <a:r>
              <a:rPr sz="2750" spc="10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Gestational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spc="25" dirty="0">
                <a:latin typeface="Calibri"/>
                <a:cs typeface="Calibri"/>
              </a:rPr>
              <a:t>DM</a:t>
            </a:r>
            <a:endParaRPr sz="275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41935" algn="l"/>
              </a:tabLst>
            </a:pPr>
            <a:r>
              <a:rPr sz="2750" dirty="0">
                <a:latin typeface="Calibri"/>
                <a:cs typeface="Calibri"/>
              </a:rPr>
              <a:t>Station3:</a:t>
            </a:r>
            <a:r>
              <a:rPr sz="2750" spc="114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Induction</a:t>
            </a:r>
            <a:r>
              <a:rPr sz="2750" spc="225" dirty="0">
                <a:latin typeface="Calibri"/>
                <a:cs typeface="Calibri"/>
              </a:rPr>
              <a:t> </a:t>
            </a:r>
            <a:r>
              <a:rPr sz="2750" spc="25" dirty="0">
                <a:latin typeface="Calibri"/>
                <a:cs typeface="Calibri"/>
              </a:rPr>
              <a:t>of</a:t>
            </a:r>
            <a:r>
              <a:rPr sz="2750" spc="-5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labor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2627" y="0"/>
            <a:ext cx="3380740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0" spc="30" dirty="0">
                <a:latin typeface="Calibri Light"/>
                <a:cs typeface="Calibri Light"/>
              </a:rPr>
              <a:t>OSCE</a:t>
            </a:r>
            <a:r>
              <a:rPr sz="4400" b="0" spc="-210" dirty="0">
                <a:latin typeface="Calibri Light"/>
                <a:cs typeface="Calibri Light"/>
              </a:rPr>
              <a:t> </a:t>
            </a:r>
            <a:r>
              <a:rPr sz="4400" b="0" spc="-15" dirty="0">
                <a:latin typeface="Calibri Light"/>
                <a:cs typeface="Calibri Light"/>
              </a:rPr>
              <a:t>stations1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0881" y="568457"/>
            <a:ext cx="10425431" cy="3699089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sz="2750" b="1" dirty="0">
                <a:latin typeface="Calibri"/>
                <a:cs typeface="Calibri"/>
              </a:rPr>
              <a:t>primary</a:t>
            </a:r>
            <a:r>
              <a:rPr sz="2750" b="1" spc="155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amenorrhea</a:t>
            </a:r>
            <a:r>
              <a:rPr sz="2750" b="1" spc="100" dirty="0">
                <a:latin typeface="Calibri"/>
                <a:cs typeface="Calibri"/>
              </a:rPr>
              <a:t> </a:t>
            </a:r>
            <a:r>
              <a:rPr sz="2750" b="1" spc="5" dirty="0">
                <a:latin typeface="Calibri"/>
                <a:cs typeface="Calibri"/>
              </a:rPr>
              <a:t>/normal</a:t>
            </a:r>
            <a:r>
              <a:rPr sz="2750" b="1" spc="145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FSh</a:t>
            </a:r>
            <a:r>
              <a:rPr sz="2750" b="1" spc="6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:</a:t>
            </a:r>
            <a:endParaRPr sz="2750">
              <a:latin typeface="Calibri"/>
              <a:cs typeface="Calibri"/>
            </a:endParaRPr>
          </a:p>
          <a:p>
            <a:pPr marL="302260" indent="-290195">
              <a:lnSpc>
                <a:spcPct val="100000"/>
              </a:lnSpc>
              <a:spcBef>
                <a:spcPts val="755"/>
              </a:spcBef>
              <a:buSzPct val="96363"/>
              <a:buAutoNum type="arabicPlain"/>
              <a:tabLst>
                <a:tab pos="302895" algn="l"/>
              </a:tabLst>
            </a:pPr>
            <a:r>
              <a:rPr sz="2750" spc="-15" dirty="0">
                <a:latin typeface="Calibri"/>
                <a:cs typeface="Calibri"/>
              </a:rPr>
              <a:t>DX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:</a:t>
            </a:r>
            <a:r>
              <a:rPr sz="2750" spc="-25" dirty="0">
                <a:latin typeface="Calibri"/>
                <a:cs typeface="Calibri"/>
              </a:rPr>
              <a:t> </a:t>
            </a:r>
            <a:r>
              <a:rPr sz="2750" spc="-5" dirty="0">
                <a:solidFill>
                  <a:srgbClr val="FF0000"/>
                </a:solidFill>
                <a:latin typeface="Calibri"/>
                <a:cs typeface="Calibri"/>
              </a:rPr>
              <a:t>Müllerian</a:t>
            </a:r>
            <a:r>
              <a:rPr sz="2750" spc="2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i="1" spc="5" dirty="0">
                <a:solidFill>
                  <a:srgbClr val="FF0000"/>
                </a:solidFill>
                <a:latin typeface="Calibri"/>
                <a:cs typeface="Calibri"/>
              </a:rPr>
              <a:t>agenesis</a:t>
            </a:r>
            <a:endParaRPr sz="2750">
              <a:latin typeface="Calibri"/>
              <a:cs typeface="Calibri"/>
            </a:endParaRPr>
          </a:p>
          <a:p>
            <a:pPr marL="302260" indent="-290195">
              <a:lnSpc>
                <a:spcPct val="100000"/>
              </a:lnSpc>
              <a:spcBef>
                <a:spcPts val="760"/>
              </a:spcBef>
              <a:buSzPct val="96363"/>
              <a:buAutoNum type="arabicPlain"/>
              <a:tabLst>
                <a:tab pos="302895" algn="l"/>
              </a:tabLst>
            </a:pPr>
            <a:r>
              <a:rPr sz="2750" dirty="0">
                <a:latin typeface="Calibri"/>
                <a:cs typeface="Calibri"/>
              </a:rPr>
              <a:t>Mention</a:t>
            </a:r>
            <a:r>
              <a:rPr sz="2750" spc="13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Ddx</a:t>
            </a:r>
            <a:endParaRPr sz="2750">
              <a:latin typeface="Calibri"/>
              <a:cs typeface="Calibri"/>
            </a:endParaRPr>
          </a:p>
          <a:p>
            <a:pPr marL="1842770" marR="715010">
              <a:lnSpc>
                <a:spcPts val="3600"/>
              </a:lnSpc>
              <a:spcBef>
                <a:spcPts val="475"/>
              </a:spcBef>
            </a:pPr>
            <a:r>
              <a:rPr sz="3300" spc="-10" dirty="0">
                <a:solidFill>
                  <a:srgbClr val="FF0000"/>
                </a:solidFill>
                <a:latin typeface="Calibri"/>
                <a:cs typeface="Calibri"/>
              </a:rPr>
              <a:t>Genito-urinary</a:t>
            </a:r>
            <a:r>
              <a:rPr sz="3300" spc="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300" spc="-20" dirty="0">
                <a:solidFill>
                  <a:srgbClr val="FF0000"/>
                </a:solidFill>
                <a:latin typeface="Calibri"/>
                <a:cs typeface="Calibri"/>
              </a:rPr>
              <a:t>malformation,</a:t>
            </a:r>
            <a:r>
              <a:rPr sz="3300" spc="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300" spc="5" dirty="0">
                <a:solidFill>
                  <a:srgbClr val="FF0000"/>
                </a:solidFill>
                <a:latin typeface="Calibri"/>
                <a:cs typeface="Calibri"/>
              </a:rPr>
              <a:t>e.g.</a:t>
            </a:r>
            <a:r>
              <a:rPr sz="3300" spc="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300" spc="-25" dirty="0">
                <a:solidFill>
                  <a:srgbClr val="FF0000"/>
                </a:solidFill>
                <a:latin typeface="Calibri"/>
                <a:cs typeface="Calibri"/>
              </a:rPr>
              <a:t>imperforate </a:t>
            </a:r>
            <a:r>
              <a:rPr sz="3300" spc="-7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300" spc="-15" dirty="0">
                <a:solidFill>
                  <a:srgbClr val="FF0000"/>
                </a:solidFill>
                <a:latin typeface="Calibri"/>
                <a:cs typeface="Calibri"/>
              </a:rPr>
              <a:t>hymen,</a:t>
            </a:r>
            <a:r>
              <a:rPr sz="33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300" spc="-35" dirty="0">
                <a:solidFill>
                  <a:srgbClr val="FF0000"/>
                </a:solidFill>
                <a:latin typeface="Calibri"/>
                <a:cs typeface="Calibri"/>
              </a:rPr>
              <a:t>transverse</a:t>
            </a:r>
            <a:r>
              <a:rPr sz="3300" spc="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300" spc="-15" dirty="0">
                <a:solidFill>
                  <a:srgbClr val="FF0000"/>
                </a:solidFill>
                <a:latin typeface="Calibri"/>
                <a:cs typeface="Calibri"/>
              </a:rPr>
              <a:t>vaginal</a:t>
            </a:r>
            <a:r>
              <a:rPr sz="33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300" spc="-5" dirty="0">
                <a:solidFill>
                  <a:srgbClr val="FF0000"/>
                </a:solidFill>
                <a:latin typeface="Calibri"/>
                <a:cs typeface="Calibri"/>
              </a:rPr>
              <a:t>septum</a:t>
            </a:r>
            <a:endParaRPr sz="3300">
              <a:latin typeface="Calibri"/>
              <a:cs typeface="Calibri"/>
            </a:endParaRPr>
          </a:p>
          <a:p>
            <a:pPr marL="1842770" marR="5080">
              <a:lnSpc>
                <a:spcPts val="3910"/>
              </a:lnSpc>
              <a:spcBef>
                <a:spcPts val="960"/>
              </a:spcBef>
            </a:pPr>
            <a:r>
              <a:rPr sz="3600" spc="-5" dirty="0">
                <a:solidFill>
                  <a:srgbClr val="FF0000"/>
                </a:solidFill>
                <a:latin typeface="Calibri"/>
                <a:cs typeface="Calibri"/>
              </a:rPr>
              <a:t>drug use, </a:t>
            </a:r>
            <a:r>
              <a:rPr sz="3600" dirty="0">
                <a:solidFill>
                  <a:srgbClr val="FF0000"/>
                </a:solidFill>
                <a:latin typeface="Calibri"/>
                <a:cs typeface="Calibri"/>
              </a:rPr>
              <a:t>an </a:t>
            </a:r>
            <a:r>
              <a:rPr sz="3600" spc="-5" dirty="0">
                <a:solidFill>
                  <a:srgbClr val="FF0000"/>
                </a:solidFill>
                <a:latin typeface="Calibri"/>
                <a:cs typeface="Calibri"/>
              </a:rPr>
              <a:t>eating </a:t>
            </a:r>
            <a:r>
              <a:rPr sz="3600" spc="-15" dirty="0">
                <a:solidFill>
                  <a:srgbClr val="FF0000"/>
                </a:solidFill>
                <a:latin typeface="Calibri"/>
                <a:cs typeface="Calibri"/>
              </a:rPr>
              <a:t>disorder </a:t>
            </a:r>
            <a:r>
              <a:rPr sz="3600" spc="-20" dirty="0">
                <a:solidFill>
                  <a:srgbClr val="FF0000"/>
                </a:solidFill>
                <a:latin typeface="Calibri"/>
                <a:cs typeface="Calibri"/>
              </a:rPr>
              <a:t>anorexia </a:t>
            </a:r>
            <a:r>
              <a:rPr sz="3600" dirty="0">
                <a:solidFill>
                  <a:srgbClr val="FF0000"/>
                </a:solidFill>
                <a:latin typeface="Calibri"/>
                <a:cs typeface="Calibri"/>
              </a:rPr>
              <a:t>nervosa, </a:t>
            </a:r>
            <a:r>
              <a:rPr sz="3600" spc="-8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FF0000"/>
                </a:solidFill>
                <a:latin typeface="Calibri"/>
                <a:cs typeface="Calibri"/>
              </a:rPr>
              <a:t>athleticism,</a:t>
            </a:r>
            <a:r>
              <a:rPr sz="36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FF0000"/>
                </a:solidFill>
                <a:latin typeface="Calibri"/>
                <a:cs typeface="Calibri"/>
              </a:rPr>
              <a:t>or</a:t>
            </a:r>
            <a:r>
              <a:rPr sz="36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spc="-20" dirty="0">
                <a:solidFill>
                  <a:srgbClr val="FF0000"/>
                </a:solidFill>
                <a:latin typeface="Calibri"/>
                <a:cs typeface="Calibri"/>
              </a:rPr>
              <a:t>psychosocial</a:t>
            </a:r>
            <a:r>
              <a:rPr sz="3600" spc="1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spc="-20" dirty="0">
                <a:solidFill>
                  <a:srgbClr val="FF0000"/>
                </a:solidFill>
                <a:latin typeface="Calibri"/>
                <a:cs typeface="Calibri"/>
              </a:rPr>
              <a:t>stress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976" y="1002352"/>
            <a:ext cx="3397885" cy="41614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600" b="0" spc="5" dirty="0">
                <a:latin typeface="Calibri"/>
                <a:cs typeface="Calibri"/>
              </a:rPr>
              <a:t>3-findind</a:t>
            </a:r>
            <a:r>
              <a:rPr sz="2600" b="0" spc="-105" dirty="0">
                <a:latin typeface="Calibri"/>
                <a:cs typeface="Calibri"/>
              </a:rPr>
              <a:t> </a:t>
            </a:r>
            <a:r>
              <a:rPr sz="2600" b="0" spc="-5" dirty="0">
                <a:latin typeface="Calibri"/>
                <a:cs typeface="Calibri"/>
              </a:rPr>
              <a:t>on</a:t>
            </a:r>
            <a:r>
              <a:rPr sz="2600" b="0" spc="-40" dirty="0">
                <a:latin typeface="Calibri"/>
                <a:cs typeface="Calibri"/>
              </a:rPr>
              <a:t> </a:t>
            </a:r>
            <a:r>
              <a:rPr sz="2600" b="0" spc="-10" dirty="0">
                <a:latin typeface="Calibri"/>
                <a:cs typeface="Calibri"/>
              </a:rPr>
              <a:t>examination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9451" y="1517337"/>
            <a:ext cx="10556240" cy="338156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2225">
              <a:lnSpc>
                <a:spcPct val="100000"/>
              </a:lnSpc>
              <a:spcBef>
                <a:spcPts val="125"/>
              </a:spcBef>
            </a:pPr>
            <a:r>
              <a:rPr sz="2150" b="1" spc="5" dirty="0">
                <a:solidFill>
                  <a:srgbClr val="FF0000"/>
                </a:solidFill>
                <a:latin typeface="Arial Narrow"/>
                <a:cs typeface="Arial Narrow"/>
              </a:rPr>
              <a:t>Normal</a:t>
            </a:r>
            <a:r>
              <a:rPr sz="2150" b="1" spc="60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2150" b="1" dirty="0">
                <a:solidFill>
                  <a:srgbClr val="FF0000"/>
                </a:solidFill>
                <a:latin typeface="Arial Narrow"/>
                <a:cs typeface="Arial Narrow"/>
              </a:rPr>
              <a:t>breasts</a:t>
            </a:r>
            <a:r>
              <a:rPr sz="2150" b="1" spc="100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2150" b="1" spc="15" dirty="0">
                <a:solidFill>
                  <a:srgbClr val="FF0000"/>
                </a:solidFill>
                <a:latin typeface="Arial Narrow"/>
                <a:cs typeface="Arial Narrow"/>
              </a:rPr>
              <a:t>and</a:t>
            </a:r>
            <a:r>
              <a:rPr sz="2150" b="1" spc="70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2150" b="1" spc="5" dirty="0">
                <a:solidFill>
                  <a:srgbClr val="FF0000"/>
                </a:solidFill>
                <a:latin typeface="Arial Narrow"/>
                <a:cs typeface="Arial Narrow"/>
              </a:rPr>
              <a:t>Sexual</a:t>
            </a:r>
            <a:r>
              <a:rPr sz="2150" b="1" spc="60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2150" b="1" spc="5" dirty="0">
                <a:solidFill>
                  <a:srgbClr val="FF0000"/>
                </a:solidFill>
                <a:latin typeface="Arial Narrow"/>
                <a:cs typeface="Arial Narrow"/>
              </a:rPr>
              <a:t>Hair</a:t>
            </a:r>
            <a:r>
              <a:rPr sz="2150" b="1" spc="1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2150" b="1" spc="5" dirty="0">
                <a:solidFill>
                  <a:srgbClr val="FF0000"/>
                </a:solidFill>
                <a:latin typeface="Arial Narrow"/>
                <a:cs typeface="Arial Narrow"/>
              </a:rPr>
              <a:t>Normal</a:t>
            </a:r>
            <a:r>
              <a:rPr sz="2150" b="1" spc="60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2150" b="1" spc="25" dirty="0">
                <a:solidFill>
                  <a:srgbClr val="FF0000"/>
                </a:solidFill>
                <a:latin typeface="Arial Narrow"/>
                <a:cs typeface="Arial Narrow"/>
              </a:rPr>
              <a:t>looking</a:t>
            </a:r>
            <a:r>
              <a:rPr sz="2150" b="1" spc="-80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2150" b="1" dirty="0">
                <a:solidFill>
                  <a:srgbClr val="FF0000"/>
                </a:solidFill>
                <a:latin typeface="Arial Narrow"/>
                <a:cs typeface="Arial Narrow"/>
              </a:rPr>
              <a:t>external</a:t>
            </a:r>
            <a:r>
              <a:rPr sz="2150" b="1" spc="13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2150" b="1" spc="5" dirty="0">
                <a:solidFill>
                  <a:srgbClr val="FF0000"/>
                </a:solidFill>
                <a:latin typeface="Arial Narrow"/>
                <a:cs typeface="Arial Narrow"/>
              </a:rPr>
              <a:t>female</a:t>
            </a:r>
            <a:r>
              <a:rPr sz="2150" b="1" spc="9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2150" b="1" spc="20" dirty="0">
                <a:solidFill>
                  <a:srgbClr val="FF0000"/>
                </a:solidFill>
                <a:latin typeface="Arial Narrow"/>
                <a:cs typeface="Arial Narrow"/>
              </a:rPr>
              <a:t>genitalia</a:t>
            </a:r>
            <a:endParaRPr sz="215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</a:pPr>
            <a:endParaRPr sz="2500">
              <a:latin typeface="Arial Narrow"/>
              <a:cs typeface="Arial Narrow"/>
            </a:endParaRPr>
          </a:p>
          <a:p>
            <a:pPr marL="22225">
              <a:lnSpc>
                <a:spcPct val="100000"/>
              </a:lnSpc>
              <a:spcBef>
                <a:spcPts val="1535"/>
              </a:spcBef>
              <a:tabLst>
                <a:tab pos="927100" algn="l"/>
              </a:tabLst>
            </a:pPr>
            <a:r>
              <a:rPr sz="2600" spc="15" dirty="0">
                <a:latin typeface="Calibri"/>
                <a:cs typeface="Calibri"/>
              </a:rPr>
              <a:t>4-U/S	</a:t>
            </a:r>
            <a:r>
              <a:rPr sz="2600" dirty="0">
                <a:latin typeface="Calibri"/>
                <a:cs typeface="Calibri"/>
              </a:rPr>
              <a:t>findings/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85"/>
              </a:spcBef>
            </a:pPr>
            <a:r>
              <a:rPr sz="2600" spc="50" dirty="0">
                <a:latin typeface="Arial"/>
                <a:cs typeface="Arial"/>
              </a:rPr>
              <a:t>^</a:t>
            </a:r>
            <a:r>
              <a:rPr sz="2600" spc="10" dirty="0">
                <a:latin typeface="Arial"/>
                <a:cs typeface="Arial"/>
              </a:rPr>
              <a:t>^</a:t>
            </a:r>
            <a:r>
              <a:rPr sz="2600" spc="-80" dirty="0">
                <a:latin typeface="Arial"/>
                <a:cs typeface="Arial"/>
              </a:rPr>
              <a:t> </a:t>
            </a:r>
            <a:r>
              <a:rPr sz="2600" spc="15" dirty="0">
                <a:latin typeface="Arial"/>
                <a:cs typeface="Arial"/>
              </a:rPr>
              <a:t>د</a:t>
            </a:r>
            <a:r>
              <a:rPr sz="2600" spc="-990" dirty="0">
                <a:latin typeface="Arial"/>
                <a:cs typeface="Arial"/>
              </a:rPr>
              <a:t>ي</a:t>
            </a:r>
            <a:r>
              <a:rPr sz="2600" spc="-140" dirty="0">
                <a:latin typeface="Arial"/>
                <a:cs typeface="Arial"/>
              </a:rPr>
              <a:t>لا</a:t>
            </a:r>
            <a:r>
              <a:rPr sz="2600" spc="-720" dirty="0">
                <a:latin typeface="Arial"/>
                <a:cs typeface="Arial"/>
              </a:rPr>
              <a:t>س</a:t>
            </a:r>
            <a:r>
              <a:rPr sz="2600" spc="-795" dirty="0">
                <a:latin typeface="Arial"/>
                <a:cs typeface="Arial"/>
              </a:rPr>
              <a:t>ل</a:t>
            </a:r>
            <a:r>
              <a:rPr sz="2600" spc="-265" dirty="0">
                <a:latin typeface="Arial"/>
                <a:cs typeface="Arial"/>
              </a:rPr>
              <a:t>ا</a:t>
            </a:r>
            <a:r>
              <a:rPr sz="2600" spc="-890" dirty="0">
                <a:latin typeface="Arial"/>
                <a:cs typeface="Arial"/>
              </a:rPr>
              <a:t>ب</a:t>
            </a:r>
            <a:r>
              <a:rPr sz="2600" spc="-85" dirty="0">
                <a:latin typeface="Arial"/>
                <a:cs typeface="Arial"/>
              </a:rPr>
              <a:t> </a:t>
            </a:r>
            <a:r>
              <a:rPr sz="2600" spc="15" dirty="0">
                <a:latin typeface="Arial"/>
                <a:cs typeface="Arial"/>
              </a:rPr>
              <a:t>د</a:t>
            </a:r>
            <a:r>
              <a:rPr sz="2600" spc="-5" dirty="0">
                <a:latin typeface="Arial"/>
                <a:cs typeface="Arial"/>
              </a:rPr>
              <a:t>و</a:t>
            </a:r>
            <a:r>
              <a:rPr sz="2600" spc="-50" dirty="0">
                <a:latin typeface="Arial"/>
                <a:cs typeface="Arial"/>
              </a:rPr>
              <a:t>ج</a:t>
            </a:r>
            <a:r>
              <a:rPr sz="2600" spc="-5" dirty="0">
                <a:latin typeface="Arial"/>
                <a:cs typeface="Arial"/>
              </a:rPr>
              <a:t>و</a:t>
            </a:r>
            <a:r>
              <a:rPr sz="2600" spc="155" dirty="0">
                <a:latin typeface="Arial"/>
                <a:cs typeface="Arial"/>
              </a:rPr>
              <a:t>م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spc="30" dirty="0">
                <a:latin typeface="Arial"/>
                <a:cs typeface="Arial"/>
              </a:rPr>
              <a:t>ش</a:t>
            </a:r>
            <a:r>
              <a:rPr sz="2600" spc="155" dirty="0">
                <a:latin typeface="Arial"/>
                <a:cs typeface="Arial"/>
              </a:rPr>
              <a:t>م</a:t>
            </a:r>
            <a:endParaRPr sz="2600">
              <a:latin typeface="Arial"/>
              <a:cs typeface="Arial"/>
            </a:endParaRPr>
          </a:p>
          <a:p>
            <a:pPr marL="22225" marR="5080">
              <a:lnSpc>
                <a:spcPct val="90300"/>
              </a:lnSpc>
              <a:spcBef>
                <a:spcPts val="865"/>
              </a:spcBef>
            </a:pPr>
            <a:r>
              <a:rPr sz="2600" spc="5" dirty="0">
                <a:solidFill>
                  <a:srgbClr val="FF0000"/>
                </a:solidFill>
                <a:latin typeface="Calibri"/>
                <a:cs typeface="Calibri"/>
              </a:rPr>
              <a:t>Initial </a:t>
            </a:r>
            <a:r>
              <a:rPr sz="2600" spc="-15" dirty="0">
                <a:solidFill>
                  <a:srgbClr val="FF0000"/>
                </a:solidFill>
                <a:latin typeface="Calibri"/>
                <a:cs typeface="Calibri"/>
              </a:rPr>
              <a:t>radiologic </a:t>
            </a:r>
            <a:r>
              <a:rPr sz="2600" spc="-5" dirty="0">
                <a:solidFill>
                  <a:srgbClr val="FF0000"/>
                </a:solidFill>
                <a:latin typeface="Calibri"/>
                <a:cs typeface="Calibri"/>
              </a:rPr>
              <a:t>evaluation includes transabdominal, 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translabial, </a:t>
            </a:r>
            <a:r>
              <a:rPr sz="2600" spc="-10" dirty="0">
                <a:solidFill>
                  <a:srgbClr val="FF0000"/>
                </a:solidFill>
                <a:latin typeface="Calibri"/>
                <a:cs typeface="Calibri"/>
              </a:rPr>
              <a:t>or 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transrectal </a:t>
            </a:r>
            <a:r>
              <a:rPr sz="2600" spc="-5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two-dimensional </a:t>
            </a:r>
            <a:r>
              <a:rPr sz="2600" spc="-10" dirty="0">
                <a:solidFill>
                  <a:srgbClr val="FF0000"/>
                </a:solidFill>
                <a:latin typeface="Calibri"/>
                <a:cs typeface="Calibri"/>
              </a:rPr>
              <a:t>or </a:t>
            </a:r>
            <a:r>
              <a:rPr sz="2600" spc="-5" dirty="0">
                <a:solidFill>
                  <a:srgbClr val="FF0000"/>
                </a:solidFill>
                <a:latin typeface="Calibri"/>
                <a:cs typeface="Calibri"/>
              </a:rPr>
              <a:t>three-dimensional ultra-</a:t>
            </a:r>
            <a:r>
              <a:rPr sz="2600" b="1" spc="-5" dirty="0">
                <a:solidFill>
                  <a:srgbClr val="FF0000"/>
                </a:solidFill>
                <a:latin typeface="Calibri"/>
                <a:cs typeface="Calibri"/>
              </a:rPr>
              <a:t>sonography </a:t>
            </a:r>
            <a:r>
              <a:rPr sz="2600" spc="15" dirty="0">
                <a:solidFill>
                  <a:srgbClr val="FF0000"/>
                </a:solidFill>
                <a:latin typeface="Calibri"/>
                <a:cs typeface="Calibri"/>
              </a:rPr>
              <a:t>to assess </a:t>
            </a:r>
            <a:r>
              <a:rPr sz="2600" spc="-20" dirty="0">
                <a:solidFill>
                  <a:srgbClr val="FF0000"/>
                </a:solidFill>
                <a:latin typeface="Calibri"/>
                <a:cs typeface="Calibri"/>
              </a:rPr>
              <a:t>for </a:t>
            </a:r>
            <a:r>
              <a:rPr sz="2600" spc="5" dirty="0">
                <a:solidFill>
                  <a:srgbClr val="FF0000"/>
                </a:solidFill>
                <a:latin typeface="Calibri"/>
                <a:cs typeface="Calibri"/>
              </a:rPr>
              <a:t>the </a:t>
            </a:r>
            <a:r>
              <a:rPr sz="26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FF0000"/>
                </a:solidFill>
                <a:latin typeface="Calibri"/>
                <a:cs typeface="Calibri"/>
              </a:rPr>
              <a:t>presence</a:t>
            </a:r>
            <a:r>
              <a:rPr sz="26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26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1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600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midline</a:t>
            </a:r>
            <a:r>
              <a:rPr sz="26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FF0000"/>
                </a:solidFill>
                <a:latin typeface="Calibri"/>
                <a:cs typeface="Calibri"/>
              </a:rPr>
              <a:t>uterus.</a:t>
            </a:r>
            <a:r>
              <a:rPr sz="26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Rudimentary</a:t>
            </a:r>
            <a:r>
              <a:rPr sz="2600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spc="10" dirty="0">
                <a:solidFill>
                  <a:srgbClr val="FF0000"/>
                </a:solidFill>
                <a:latin typeface="Calibri"/>
                <a:cs typeface="Calibri"/>
              </a:rPr>
              <a:t>müllerian</a:t>
            </a:r>
            <a:r>
              <a:rPr sz="2600" b="1" spc="-1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structures</a:t>
            </a:r>
            <a:r>
              <a:rPr sz="2600" spc="-11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5" dirty="0">
                <a:solidFill>
                  <a:srgbClr val="FF0000"/>
                </a:solidFill>
                <a:latin typeface="Calibri"/>
                <a:cs typeface="Calibri"/>
              </a:rPr>
              <a:t>are</a:t>
            </a:r>
            <a:r>
              <a:rPr sz="2600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rgbClr val="FF0000"/>
                </a:solidFill>
                <a:latin typeface="Calibri"/>
                <a:cs typeface="Calibri"/>
              </a:rPr>
              <a:t>found</a:t>
            </a:r>
            <a:r>
              <a:rPr sz="2600" spc="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10" dirty="0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ts val="2780"/>
              </a:lnSpc>
            </a:pPr>
            <a:r>
              <a:rPr sz="2600" spc="40" dirty="0">
                <a:solidFill>
                  <a:srgbClr val="FF0000"/>
                </a:solidFill>
                <a:latin typeface="Calibri"/>
                <a:cs typeface="Calibri"/>
              </a:rPr>
              <a:t>).90%</a:t>
            </a:r>
            <a:r>
              <a:rPr sz="2600" spc="-1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2600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patients</a:t>
            </a:r>
            <a:r>
              <a:rPr sz="2600" spc="-11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10" dirty="0">
                <a:solidFill>
                  <a:srgbClr val="FF0000"/>
                </a:solidFill>
                <a:latin typeface="Calibri"/>
                <a:cs typeface="Calibri"/>
              </a:rPr>
              <a:t>with</a:t>
            </a:r>
            <a:r>
              <a:rPr sz="2600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spc="10" dirty="0">
                <a:solidFill>
                  <a:srgbClr val="FF0000"/>
                </a:solidFill>
                <a:latin typeface="Calibri"/>
                <a:cs typeface="Calibri"/>
              </a:rPr>
              <a:t>müllerian</a:t>
            </a:r>
            <a:r>
              <a:rPr sz="2600" b="1" spc="-1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spc="20" dirty="0">
                <a:solidFill>
                  <a:srgbClr val="FF0000"/>
                </a:solidFill>
                <a:latin typeface="Calibri"/>
                <a:cs typeface="Calibri"/>
              </a:rPr>
              <a:t>agenesis</a:t>
            </a:r>
            <a:r>
              <a:rPr sz="2600" b="1" spc="-2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FF0000"/>
                </a:solidFill>
                <a:latin typeface="Calibri"/>
                <a:cs typeface="Calibri"/>
              </a:rPr>
              <a:t>by</a:t>
            </a:r>
            <a:r>
              <a:rPr sz="2600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15" dirty="0">
                <a:solidFill>
                  <a:srgbClr val="FF0000"/>
                </a:solidFill>
                <a:latin typeface="Calibri"/>
                <a:cs typeface="Calibri"/>
              </a:rPr>
              <a:t>(MRI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8975" y="5323019"/>
            <a:ext cx="3876040" cy="992579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2600" spc="-35" dirty="0">
                <a:latin typeface="Calibri"/>
                <a:cs typeface="Calibri"/>
              </a:rPr>
              <a:t>5-Your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plan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for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management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  <a:tabLst>
                <a:tab pos="1620520" algn="l"/>
              </a:tabLst>
            </a:pPr>
            <a:r>
              <a:rPr sz="2600" b="1" spc="-105" dirty="0">
                <a:solidFill>
                  <a:srgbClr val="FF0000"/>
                </a:solidFill>
                <a:latin typeface="Arial Narrow"/>
                <a:cs typeface="Arial Narrow"/>
              </a:rPr>
              <a:t>T</a:t>
            </a:r>
            <a:r>
              <a:rPr sz="2600" b="1" spc="-10" dirty="0">
                <a:solidFill>
                  <a:srgbClr val="FF0000"/>
                </a:solidFill>
                <a:latin typeface="Arial Narrow"/>
                <a:cs typeface="Arial Narrow"/>
              </a:rPr>
              <a:t>r</a:t>
            </a:r>
            <a:r>
              <a:rPr sz="2600" b="1" spc="5" dirty="0">
                <a:solidFill>
                  <a:srgbClr val="FF0000"/>
                </a:solidFill>
                <a:latin typeface="Arial Narrow"/>
                <a:cs typeface="Arial Narrow"/>
              </a:rPr>
              <a:t>ea</a:t>
            </a:r>
            <a:r>
              <a:rPr sz="2600" b="1" spc="35" dirty="0">
                <a:solidFill>
                  <a:srgbClr val="FF0000"/>
                </a:solidFill>
                <a:latin typeface="Arial Narrow"/>
                <a:cs typeface="Arial Narrow"/>
              </a:rPr>
              <a:t>t</a:t>
            </a:r>
            <a:r>
              <a:rPr sz="2600" b="1" spc="45" dirty="0">
                <a:solidFill>
                  <a:srgbClr val="FF0000"/>
                </a:solidFill>
                <a:latin typeface="Arial Narrow"/>
                <a:cs typeface="Arial Narrow"/>
              </a:rPr>
              <a:t>m</a:t>
            </a:r>
            <a:r>
              <a:rPr sz="2600" b="1" spc="5" dirty="0">
                <a:solidFill>
                  <a:srgbClr val="FF0000"/>
                </a:solidFill>
                <a:latin typeface="Arial Narrow"/>
                <a:cs typeface="Arial Narrow"/>
              </a:rPr>
              <a:t>e</a:t>
            </a:r>
            <a:r>
              <a:rPr sz="2600" b="1" spc="45" dirty="0">
                <a:solidFill>
                  <a:srgbClr val="FF0000"/>
                </a:solidFill>
                <a:latin typeface="Arial Narrow"/>
                <a:cs typeface="Arial Narrow"/>
              </a:rPr>
              <a:t>n</a:t>
            </a:r>
            <a:r>
              <a:rPr sz="2600" b="1" spc="5" dirty="0">
                <a:solidFill>
                  <a:srgbClr val="FF0000"/>
                </a:solidFill>
                <a:latin typeface="Arial Narrow"/>
                <a:cs typeface="Arial Narrow"/>
              </a:rPr>
              <a:t>t</a:t>
            </a:r>
            <a:r>
              <a:rPr sz="2600" b="1" spc="-190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2600" b="1" spc="5" dirty="0">
                <a:solidFill>
                  <a:srgbClr val="FF0000"/>
                </a:solidFill>
                <a:latin typeface="Arial Narrow"/>
                <a:cs typeface="Arial Narrow"/>
              </a:rPr>
              <a:t>:</a:t>
            </a:r>
            <a:r>
              <a:rPr sz="2600" b="1" dirty="0">
                <a:solidFill>
                  <a:srgbClr val="FF0000"/>
                </a:solidFill>
                <a:latin typeface="Arial Narrow"/>
                <a:cs typeface="Arial Narrow"/>
              </a:rPr>
              <a:t>	</a:t>
            </a:r>
            <a:r>
              <a:rPr sz="2600" b="1" spc="-150" dirty="0">
                <a:solidFill>
                  <a:srgbClr val="FF0000"/>
                </a:solidFill>
                <a:latin typeface="Arial Narrow"/>
                <a:cs typeface="Arial Narrow"/>
              </a:rPr>
              <a:t>V</a:t>
            </a:r>
            <a:r>
              <a:rPr sz="2600" b="1" spc="5" dirty="0">
                <a:solidFill>
                  <a:srgbClr val="FF0000"/>
                </a:solidFill>
                <a:latin typeface="Arial Narrow"/>
                <a:cs typeface="Arial Narrow"/>
              </a:rPr>
              <a:t>a</a:t>
            </a:r>
            <a:r>
              <a:rPr sz="2600" b="1" spc="45" dirty="0">
                <a:solidFill>
                  <a:srgbClr val="FF0000"/>
                </a:solidFill>
                <a:latin typeface="Arial Narrow"/>
                <a:cs typeface="Arial Narrow"/>
              </a:rPr>
              <a:t>g</a:t>
            </a:r>
            <a:r>
              <a:rPr sz="2600" b="1" dirty="0">
                <a:solidFill>
                  <a:srgbClr val="FF0000"/>
                </a:solidFill>
                <a:latin typeface="Arial Narrow"/>
                <a:cs typeface="Arial Narrow"/>
              </a:rPr>
              <a:t>i</a:t>
            </a:r>
            <a:r>
              <a:rPr sz="2600" b="1" spc="40" dirty="0">
                <a:solidFill>
                  <a:srgbClr val="FF0000"/>
                </a:solidFill>
                <a:latin typeface="Arial Narrow"/>
                <a:cs typeface="Arial Narrow"/>
              </a:rPr>
              <a:t>n</a:t>
            </a:r>
            <a:r>
              <a:rPr sz="2600" b="1" spc="5" dirty="0">
                <a:solidFill>
                  <a:srgbClr val="FF0000"/>
                </a:solidFill>
                <a:latin typeface="Arial Narrow"/>
                <a:cs typeface="Arial Narrow"/>
              </a:rPr>
              <a:t>al</a:t>
            </a:r>
            <a:r>
              <a:rPr sz="2600" b="1" spc="-14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2600" b="1" spc="5" dirty="0">
                <a:solidFill>
                  <a:srgbClr val="FF0000"/>
                </a:solidFill>
                <a:latin typeface="Arial Narrow"/>
                <a:cs typeface="Arial Narrow"/>
              </a:rPr>
              <a:t>c</a:t>
            </a:r>
            <a:r>
              <a:rPr sz="2600" b="1" spc="-10" dirty="0">
                <a:solidFill>
                  <a:srgbClr val="FF0000"/>
                </a:solidFill>
                <a:latin typeface="Arial Narrow"/>
                <a:cs typeface="Arial Narrow"/>
              </a:rPr>
              <a:t>r</a:t>
            </a:r>
            <a:r>
              <a:rPr sz="2600" b="1" spc="5" dirty="0">
                <a:solidFill>
                  <a:srgbClr val="FF0000"/>
                </a:solidFill>
                <a:latin typeface="Arial Narrow"/>
                <a:cs typeface="Arial Narrow"/>
              </a:rPr>
              <a:t>ea</a:t>
            </a:r>
            <a:r>
              <a:rPr sz="2600" b="1" spc="35" dirty="0">
                <a:solidFill>
                  <a:srgbClr val="FF0000"/>
                </a:solidFill>
                <a:latin typeface="Arial Narrow"/>
                <a:cs typeface="Arial Narrow"/>
              </a:rPr>
              <a:t>t</a:t>
            </a:r>
            <a:r>
              <a:rPr sz="2600" b="1" dirty="0">
                <a:solidFill>
                  <a:srgbClr val="FF0000"/>
                </a:solidFill>
                <a:latin typeface="Arial Narrow"/>
                <a:cs typeface="Arial Narrow"/>
              </a:rPr>
              <a:t>i</a:t>
            </a:r>
            <a:r>
              <a:rPr sz="2600" b="1" spc="40" dirty="0">
                <a:solidFill>
                  <a:srgbClr val="FF0000"/>
                </a:solidFill>
                <a:latin typeface="Arial Narrow"/>
                <a:cs typeface="Arial Narrow"/>
              </a:rPr>
              <a:t>o</a:t>
            </a:r>
            <a:r>
              <a:rPr sz="2600" b="1" spc="15" dirty="0">
                <a:solidFill>
                  <a:srgbClr val="FF0000"/>
                </a:solidFill>
                <a:latin typeface="Arial Narrow"/>
                <a:cs typeface="Arial Narrow"/>
              </a:rPr>
              <a:t>n</a:t>
            </a:r>
            <a:endParaRPr sz="26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14671" y="5895026"/>
            <a:ext cx="3642360" cy="41678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925320" algn="l"/>
              </a:tabLst>
            </a:pPr>
            <a:r>
              <a:rPr sz="2600" b="1" spc="15" dirty="0">
                <a:solidFill>
                  <a:srgbClr val="FF0000"/>
                </a:solidFill>
                <a:latin typeface="Arial Narrow"/>
                <a:cs typeface="Arial Narrow"/>
              </a:rPr>
              <a:t>(Dilatation</a:t>
            </a:r>
            <a:r>
              <a:rPr sz="2600" b="1" spc="-170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2600" b="1" i="1" spc="5" dirty="0">
                <a:solidFill>
                  <a:srgbClr val="FF0000"/>
                </a:solidFill>
                <a:latin typeface="Arial Narrow"/>
                <a:cs typeface="Arial Narrow"/>
              </a:rPr>
              <a:t>VS	</a:t>
            </a:r>
            <a:r>
              <a:rPr sz="2600" b="1" spc="5" dirty="0">
                <a:solidFill>
                  <a:srgbClr val="FF0000"/>
                </a:solidFill>
                <a:latin typeface="Arial Narrow"/>
                <a:cs typeface="Arial Narrow"/>
              </a:rPr>
              <a:t>Vaginoplasty</a:t>
            </a:r>
            <a:endParaRPr sz="26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-10160" y="851540"/>
            <a:ext cx="7626984" cy="56073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105"/>
              </a:spcBef>
            </a:pPr>
            <a:r>
              <a:rPr sz="2400" b="1" spc="-10" dirty="0">
                <a:latin typeface="Calibri"/>
                <a:cs typeface="Calibri"/>
              </a:rPr>
              <a:t>pregnant</a:t>
            </a:r>
            <a:r>
              <a:rPr sz="2400" b="1" spc="3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women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suspect</a:t>
            </a:r>
            <a:r>
              <a:rPr sz="2400" b="1" spc="3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for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DM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 marL="101600">
              <a:lnSpc>
                <a:spcPct val="100000"/>
              </a:lnSpc>
              <a:spcBef>
                <a:spcPts val="50"/>
              </a:spcBef>
            </a:pPr>
            <a:r>
              <a:rPr sz="1800" spc="-10" dirty="0">
                <a:latin typeface="Calibri"/>
                <a:cs typeface="Calibri"/>
              </a:rPr>
              <a:t>1-</a:t>
            </a:r>
            <a:r>
              <a:rPr sz="1800" b="1" spc="-10" dirty="0">
                <a:latin typeface="Calibri"/>
                <a:cs typeface="Calibri"/>
              </a:rPr>
              <a:t>Mention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15" dirty="0">
                <a:latin typeface="Calibri"/>
                <a:cs typeface="Calibri"/>
              </a:rPr>
              <a:t>risk</a:t>
            </a:r>
            <a:r>
              <a:rPr sz="1800" b="1" spc="-9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factor</a:t>
            </a:r>
            <a:endParaRPr sz="1800">
              <a:latin typeface="Calibri"/>
              <a:cs typeface="Calibri"/>
            </a:endParaRPr>
          </a:p>
          <a:p>
            <a:pPr marL="444500" indent="-343535">
              <a:lnSpc>
                <a:spcPts val="2130"/>
              </a:lnSpc>
              <a:spcBef>
                <a:spcPts val="15"/>
              </a:spcBef>
              <a:buAutoNum type="arabicPeriod"/>
              <a:tabLst>
                <a:tab pos="444500" algn="l"/>
                <a:tab pos="445134" algn="l"/>
              </a:tabLst>
            </a:pP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8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10" dirty="0">
                <a:solidFill>
                  <a:srgbClr val="FF0000"/>
                </a:solidFill>
                <a:latin typeface="Calibri"/>
                <a:cs typeface="Calibri"/>
              </a:rPr>
              <a:t>family</a:t>
            </a:r>
            <a:r>
              <a:rPr sz="1800" spc="-1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history</a:t>
            </a:r>
            <a:r>
              <a:rPr sz="18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10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18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10" dirty="0">
                <a:solidFill>
                  <a:srgbClr val="FF0000"/>
                </a:solidFill>
                <a:latin typeface="Calibri"/>
                <a:cs typeface="Calibri"/>
              </a:rPr>
              <a:t>diabetes,</a:t>
            </a:r>
            <a:r>
              <a:rPr sz="1800" spc="-1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10" dirty="0">
                <a:solidFill>
                  <a:srgbClr val="FF0000"/>
                </a:solidFill>
                <a:latin typeface="Calibri"/>
                <a:cs typeface="Calibri"/>
              </a:rPr>
              <a:t>especially</a:t>
            </a:r>
            <a:r>
              <a:rPr sz="1800" spc="-1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15" dirty="0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0000"/>
                </a:solidFill>
                <a:latin typeface="Calibri"/>
                <a:cs typeface="Calibri"/>
              </a:rPr>
              <a:t>first</a:t>
            </a:r>
            <a:r>
              <a:rPr sz="18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degree</a:t>
            </a:r>
            <a:r>
              <a:rPr sz="1800" spc="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relatives</a:t>
            </a:r>
            <a:endParaRPr sz="1800">
              <a:latin typeface="Calibri"/>
              <a:cs typeface="Calibri"/>
            </a:endParaRPr>
          </a:p>
          <a:p>
            <a:pPr marL="444500" indent="-343535">
              <a:lnSpc>
                <a:spcPts val="2130"/>
              </a:lnSpc>
              <a:buAutoNum type="arabicPeriod"/>
              <a:tabLst>
                <a:tab pos="444500" algn="l"/>
                <a:tab pos="445134" algn="l"/>
              </a:tabLst>
            </a:pP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BMI</a:t>
            </a:r>
            <a:r>
              <a:rPr sz="18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&gt;30</a:t>
            </a:r>
            <a:r>
              <a:rPr sz="18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kg/m</a:t>
            </a:r>
            <a:r>
              <a:rPr sz="18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aseline="23148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endParaRPr sz="1800" baseline="23148">
              <a:latin typeface="Calibri"/>
              <a:cs typeface="Calibri"/>
            </a:endParaRPr>
          </a:p>
          <a:p>
            <a:pPr marL="444500" indent="-343535">
              <a:lnSpc>
                <a:spcPct val="100000"/>
              </a:lnSpc>
              <a:spcBef>
                <a:spcPts val="20"/>
              </a:spcBef>
              <a:buAutoNum type="arabicPeriod"/>
              <a:tabLst>
                <a:tab pos="444500" algn="l"/>
                <a:tab pos="445134" algn="l"/>
              </a:tabLst>
            </a:pP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Age</a:t>
            </a:r>
            <a:r>
              <a:rPr sz="18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&gt;25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years</a:t>
            </a:r>
            <a:endParaRPr sz="1800">
              <a:latin typeface="Calibri"/>
              <a:cs typeface="Calibri"/>
            </a:endParaRPr>
          </a:p>
          <a:p>
            <a:pPr marL="444500" indent="-343535">
              <a:lnSpc>
                <a:spcPct val="100000"/>
              </a:lnSpc>
              <a:spcBef>
                <a:spcPts val="15"/>
              </a:spcBef>
              <a:buAutoNum type="arabicPeriod"/>
              <a:tabLst>
                <a:tab pos="444500" algn="l"/>
                <a:tab pos="445134" algn="l"/>
              </a:tabLst>
            </a:pP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Previous</a:t>
            </a:r>
            <a:r>
              <a:rPr sz="1800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delivery</a:t>
            </a:r>
            <a:r>
              <a:rPr sz="1800" spc="-1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10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18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800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macrosomic</a:t>
            </a:r>
            <a:r>
              <a:rPr sz="18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20" dirty="0">
                <a:solidFill>
                  <a:srgbClr val="FF0000"/>
                </a:solidFill>
                <a:latin typeface="Calibri"/>
                <a:cs typeface="Calibri"/>
              </a:rPr>
              <a:t>baby</a:t>
            </a:r>
            <a:r>
              <a:rPr sz="1800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(4</a:t>
            </a:r>
            <a:r>
              <a:rPr sz="1800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kg)</a:t>
            </a:r>
            <a:endParaRPr sz="1800">
              <a:latin typeface="Calibri"/>
              <a:cs typeface="Calibri"/>
            </a:endParaRPr>
          </a:p>
          <a:p>
            <a:pPr marL="444500" indent="-343535">
              <a:lnSpc>
                <a:spcPct val="100000"/>
              </a:lnSpc>
              <a:spcBef>
                <a:spcPts val="20"/>
              </a:spcBef>
              <a:buAutoNum type="arabicPeriod"/>
              <a:tabLst>
                <a:tab pos="444500" algn="l"/>
                <a:tab pos="445134" algn="l"/>
              </a:tabLst>
            </a:pPr>
            <a:r>
              <a:rPr sz="1800" spc="-35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800" spc="-3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1800" spc="-3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1800" spc="2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800" spc="2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1800" spc="3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180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25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sz="1800" spc="3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1800" spc="-3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800" spc="1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800" spc="-3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1800" spc="-1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2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sz="18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3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1800" spc="-15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1800" spc="25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1800" spc="3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800" spc="3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1800" spc="-3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ed</a:t>
            </a:r>
            <a:r>
              <a:rPr sz="1800" spc="-1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z="1800" spc="35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1800" spc="25" dirty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1800" spc="-15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1800" spc="2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800" spc="-3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8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800" spc="1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800" spc="35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800" spc="-3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1800" spc="3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800" spc="2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1800" spc="-15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  <a:p>
            <a:pPr marL="444500" indent="-343535">
              <a:lnSpc>
                <a:spcPts val="2130"/>
              </a:lnSpc>
              <a:spcBef>
                <a:spcPts val="20"/>
              </a:spcBef>
              <a:buAutoNum type="arabicPeriod"/>
              <a:tabLst>
                <a:tab pos="444500" algn="l"/>
                <a:tab pos="445134" algn="l"/>
              </a:tabLst>
            </a:pP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Previous</a:t>
            </a:r>
            <a:r>
              <a:rPr sz="1800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15" dirty="0">
                <a:solidFill>
                  <a:srgbClr val="FF0000"/>
                </a:solidFill>
                <a:latin typeface="Calibri"/>
                <a:cs typeface="Calibri"/>
              </a:rPr>
              <a:t>unexplained</a:t>
            </a:r>
            <a:r>
              <a:rPr sz="1800" spc="-1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10" dirty="0">
                <a:solidFill>
                  <a:srgbClr val="FF0000"/>
                </a:solidFill>
                <a:latin typeface="Calibri"/>
                <a:cs typeface="Calibri"/>
              </a:rPr>
              <a:t>perinatal</a:t>
            </a:r>
            <a:r>
              <a:rPr sz="180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loss</a:t>
            </a:r>
            <a:r>
              <a:rPr sz="1800" spc="-2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10" dirty="0">
                <a:solidFill>
                  <a:srgbClr val="FF0000"/>
                </a:solidFill>
                <a:latin typeface="Calibri"/>
                <a:cs typeface="Calibri"/>
              </a:rPr>
              <a:t>or</a:t>
            </a:r>
            <a:r>
              <a:rPr sz="18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birth</a:t>
            </a:r>
            <a:r>
              <a:rPr sz="1800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10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18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malformed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15" dirty="0">
                <a:solidFill>
                  <a:srgbClr val="FF0000"/>
                </a:solidFill>
                <a:latin typeface="Calibri"/>
                <a:cs typeface="Calibri"/>
              </a:rPr>
              <a:t>infant</a:t>
            </a:r>
            <a:endParaRPr sz="1800">
              <a:latin typeface="Calibri"/>
              <a:cs typeface="Calibri"/>
            </a:endParaRPr>
          </a:p>
          <a:p>
            <a:pPr marL="444500" indent="-343535">
              <a:lnSpc>
                <a:spcPts val="2130"/>
              </a:lnSpc>
              <a:buAutoNum type="arabicPeriod"/>
              <a:tabLst>
                <a:tab pos="444500" algn="l"/>
                <a:tab pos="445134" algn="l"/>
              </a:tabLst>
            </a:pPr>
            <a:r>
              <a:rPr sz="1800" spc="-15" dirty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z="1800" spc="35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1800" spc="-15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1800" spc="2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800" spc="-3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1800" spc="25" dirty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1800" spc="-3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1800" spc="3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80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3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800" spc="-11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800" spc="20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800" spc="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sz="1800" spc="3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1800" spc="-3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1800" spc="-3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8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25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1800" spc="-3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800" spc="2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1800" spc="3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800" spc="3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1800" spc="-1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v</a:t>
            </a:r>
            <a:r>
              <a:rPr sz="1800" spc="3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1800" spc="-3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1800" spc="3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  <a:p>
            <a:pPr marL="444500" indent="-343535">
              <a:lnSpc>
                <a:spcPct val="100000"/>
              </a:lnSpc>
              <a:spcBef>
                <a:spcPts val="15"/>
              </a:spcBef>
              <a:buAutoNum type="arabicPeriod"/>
              <a:tabLst>
                <a:tab pos="444500" algn="l"/>
                <a:tab pos="445134" algn="l"/>
              </a:tabLst>
            </a:pPr>
            <a:r>
              <a:rPr sz="1800" spc="-35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1800" spc="2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800" spc="35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1800" spc="-15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1800" spc="-3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800" spc="3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1800" spc="-1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2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v</a:t>
            </a:r>
            <a:r>
              <a:rPr sz="1800" spc="3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800" spc="-3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1800" spc="-1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3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1800" spc="25" dirty="0">
                <a:solidFill>
                  <a:srgbClr val="FF0000"/>
                </a:solidFill>
                <a:latin typeface="Calibri"/>
                <a:cs typeface="Calibri"/>
              </a:rPr>
              <a:t>nd</a:t>
            </a:r>
            <a:r>
              <a:rPr sz="1800" spc="-3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1800" spc="2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800" spc="-15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  <a:p>
            <a:pPr marL="444500" indent="-343535">
              <a:lnSpc>
                <a:spcPct val="100000"/>
              </a:lnSpc>
              <a:spcBef>
                <a:spcPts val="20"/>
              </a:spcBef>
              <a:buAutoNum type="arabicPeriod"/>
              <a:tabLst>
                <a:tab pos="444500" algn="l"/>
                <a:tab pos="445134" algn="l"/>
              </a:tabLst>
            </a:pP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Current</a:t>
            </a:r>
            <a:r>
              <a:rPr sz="18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use</a:t>
            </a:r>
            <a:r>
              <a:rPr sz="18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10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 glucocorticoids</a:t>
            </a:r>
            <a:endParaRPr sz="1800">
              <a:latin typeface="Calibri"/>
              <a:cs typeface="Calibri"/>
            </a:endParaRPr>
          </a:p>
          <a:p>
            <a:pPr marL="444500" indent="-343535">
              <a:lnSpc>
                <a:spcPct val="100000"/>
              </a:lnSpc>
              <a:spcBef>
                <a:spcPts val="20"/>
              </a:spcBef>
              <a:buAutoNum type="arabicPeriod"/>
              <a:tabLst>
                <a:tab pos="445134" algn="l"/>
              </a:tabLst>
            </a:pP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Essential</a:t>
            </a:r>
            <a:r>
              <a:rPr sz="1800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hypertension</a:t>
            </a:r>
            <a:r>
              <a:rPr sz="1800" spc="-1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10" dirty="0">
                <a:solidFill>
                  <a:srgbClr val="FF0000"/>
                </a:solidFill>
                <a:latin typeface="Calibri"/>
                <a:cs typeface="Calibri"/>
              </a:rPr>
              <a:t>or</a:t>
            </a:r>
            <a:r>
              <a:rPr sz="18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pregnancy-related</a:t>
            </a:r>
            <a:r>
              <a:rPr sz="1800" spc="-1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hypertension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750">
              <a:latin typeface="Calibri"/>
              <a:cs typeface="Calibri"/>
            </a:endParaRPr>
          </a:p>
          <a:p>
            <a:pPr marL="101600">
              <a:lnSpc>
                <a:spcPts val="2130"/>
              </a:lnSpc>
            </a:pPr>
            <a:r>
              <a:rPr sz="1800" b="1" spc="-10" dirty="0">
                <a:latin typeface="Calibri"/>
                <a:cs typeface="Calibri"/>
              </a:rPr>
              <a:t>2-U/S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findings</a:t>
            </a:r>
            <a:endParaRPr sz="1800">
              <a:latin typeface="Calibri"/>
              <a:cs typeface="Calibri"/>
            </a:endParaRPr>
          </a:p>
          <a:p>
            <a:pPr marL="444500" indent="-343535">
              <a:lnSpc>
                <a:spcPts val="2130"/>
              </a:lnSpc>
              <a:buAutoNum type="arabicPeriod"/>
              <a:tabLst>
                <a:tab pos="444500" algn="l"/>
                <a:tab pos="445134" algn="l"/>
              </a:tabLst>
            </a:pP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Polyhydramnios</a:t>
            </a:r>
            <a:endParaRPr sz="1800">
              <a:latin typeface="Calibri"/>
              <a:cs typeface="Calibri"/>
            </a:endParaRPr>
          </a:p>
          <a:p>
            <a:pPr marL="444500" indent="-343535">
              <a:lnSpc>
                <a:spcPct val="100000"/>
              </a:lnSpc>
              <a:spcBef>
                <a:spcPts val="20"/>
              </a:spcBef>
              <a:buAutoNum type="arabicPeriod"/>
              <a:tabLst>
                <a:tab pos="444500" algn="l"/>
                <a:tab pos="445134" algn="l"/>
              </a:tabLst>
            </a:pPr>
            <a:r>
              <a:rPr sz="1800" spc="-15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1800" spc="2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800" spc="2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1800" spc="-25" dirty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800" spc="2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1800" spc="3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800" spc="3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1800" spc="-1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1800" spc="3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800" spc="35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1800" spc="-100" dirty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sz="1800" spc="2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800" spc="-3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1800" spc="-15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1800" spc="3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800" spc="3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1800" spc="2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1800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0000"/>
                </a:solidFill>
                <a:latin typeface="Calibri"/>
                <a:cs typeface="Calibri"/>
              </a:rPr>
              <a:t>(</a:t>
            </a:r>
            <a:r>
              <a:rPr sz="1800" spc="-15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1800" spc="3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800" spc="-3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1800" spc="25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1800" spc="3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1800" spc="3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1800" spc="-1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3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800" spc="2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1800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3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1800" spc="1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800" spc="10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  <a:p>
            <a:pPr marL="444500" indent="-343535">
              <a:lnSpc>
                <a:spcPct val="100000"/>
              </a:lnSpc>
              <a:spcBef>
                <a:spcPts val="20"/>
              </a:spcBef>
              <a:buAutoNum type="arabicPeriod"/>
              <a:tabLst>
                <a:tab pos="444500" algn="l"/>
                <a:tab pos="445134" algn="l"/>
              </a:tabLst>
            </a:pP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Macrosomia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750">
              <a:latin typeface="Calibri"/>
              <a:cs typeface="Calibri"/>
            </a:endParaRPr>
          </a:p>
          <a:p>
            <a:pPr marL="101600">
              <a:lnSpc>
                <a:spcPts val="2130"/>
              </a:lnSpc>
            </a:pPr>
            <a:r>
              <a:rPr sz="1800" b="1" spc="-15" dirty="0">
                <a:latin typeface="Calibri"/>
                <a:cs typeface="Calibri"/>
              </a:rPr>
              <a:t>3</a:t>
            </a:r>
            <a:r>
              <a:rPr sz="1800" b="1" dirty="0">
                <a:latin typeface="Calibri"/>
                <a:cs typeface="Calibri"/>
              </a:rPr>
              <a:t>-</a:t>
            </a:r>
            <a:r>
              <a:rPr sz="1800" b="1" spc="15" dirty="0">
                <a:latin typeface="Calibri"/>
                <a:cs typeface="Calibri"/>
              </a:rPr>
              <a:t> </a:t>
            </a:r>
            <a:r>
              <a:rPr sz="1800" b="1" spc="-30" dirty="0">
                <a:latin typeface="Calibri"/>
                <a:cs typeface="Calibri"/>
              </a:rPr>
              <a:t>y</a:t>
            </a:r>
            <a:r>
              <a:rPr sz="1800" b="1" dirty="0">
                <a:latin typeface="Calibri"/>
                <a:cs typeface="Calibri"/>
              </a:rPr>
              <a:t>o</a:t>
            </a:r>
            <a:r>
              <a:rPr sz="1800" b="1" spc="10" dirty="0">
                <a:latin typeface="Calibri"/>
                <a:cs typeface="Calibri"/>
              </a:rPr>
              <a:t>u</a:t>
            </a:r>
            <a:r>
              <a:rPr sz="1800" b="1" dirty="0">
                <a:latin typeface="Calibri"/>
                <a:cs typeface="Calibri"/>
              </a:rPr>
              <a:t>r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5" dirty="0">
                <a:latin typeface="Calibri"/>
                <a:cs typeface="Calibri"/>
              </a:rPr>
              <a:t>in</a:t>
            </a:r>
            <a:r>
              <a:rPr sz="1800" b="1" spc="-25" dirty="0">
                <a:latin typeface="Calibri"/>
                <a:cs typeface="Calibri"/>
              </a:rPr>
              <a:t>t</a:t>
            </a:r>
            <a:r>
              <a:rPr sz="1800" b="1" spc="-10" dirty="0">
                <a:latin typeface="Calibri"/>
                <a:cs typeface="Calibri"/>
              </a:rPr>
              <a:t>e</a:t>
            </a:r>
            <a:r>
              <a:rPr sz="1800" b="1" spc="30" dirty="0">
                <a:latin typeface="Calibri"/>
                <a:cs typeface="Calibri"/>
              </a:rPr>
              <a:t>r</a:t>
            </a:r>
            <a:r>
              <a:rPr sz="1800" b="1" spc="5" dirty="0">
                <a:latin typeface="Calibri"/>
                <a:cs typeface="Calibri"/>
              </a:rPr>
              <a:t>p</a:t>
            </a:r>
            <a:r>
              <a:rPr sz="1800" b="1" spc="30" dirty="0">
                <a:latin typeface="Calibri"/>
                <a:cs typeface="Calibri"/>
              </a:rPr>
              <a:t>r</a:t>
            </a:r>
            <a:r>
              <a:rPr sz="1800" b="1" spc="-10" dirty="0">
                <a:latin typeface="Calibri"/>
                <a:cs typeface="Calibri"/>
              </a:rPr>
              <a:t>e</a:t>
            </a:r>
            <a:r>
              <a:rPr sz="1800" b="1" spc="-25" dirty="0">
                <a:latin typeface="Calibri"/>
                <a:cs typeface="Calibri"/>
              </a:rPr>
              <a:t>t</a:t>
            </a:r>
            <a:r>
              <a:rPr sz="1800" b="1" spc="5" dirty="0">
                <a:latin typeface="Calibri"/>
                <a:cs typeface="Calibri"/>
              </a:rPr>
              <a:t>a</a:t>
            </a:r>
            <a:r>
              <a:rPr sz="1800" b="1" spc="-25" dirty="0">
                <a:latin typeface="Calibri"/>
                <a:cs typeface="Calibri"/>
              </a:rPr>
              <a:t>t</a:t>
            </a:r>
            <a:r>
              <a:rPr sz="1800" b="1" spc="5" dirty="0">
                <a:latin typeface="Calibri"/>
                <a:cs typeface="Calibri"/>
              </a:rPr>
              <a:t>i</a:t>
            </a:r>
            <a:r>
              <a:rPr sz="1800" b="1" dirty="0">
                <a:latin typeface="Calibri"/>
                <a:cs typeface="Calibri"/>
              </a:rPr>
              <a:t>on</a:t>
            </a:r>
            <a:r>
              <a:rPr sz="1800" b="1" spc="-175" dirty="0">
                <a:latin typeface="Calibri"/>
                <a:cs typeface="Calibri"/>
              </a:rPr>
              <a:t> </a:t>
            </a:r>
            <a:r>
              <a:rPr sz="1800" b="1" spc="25" dirty="0">
                <a:latin typeface="Calibri"/>
                <a:cs typeface="Calibri"/>
              </a:rPr>
              <a:t>f</a:t>
            </a:r>
            <a:r>
              <a:rPr sz="1800" b="1" dirty="0">
                <a:latin typeface="Calibri"/>
                <a:cs typeface="Calibri"/>
              </a:rPr>
              <a:t>or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spc="-30" dirty="0">
                <a:latin typeface="Calibri"/>
                <a:cs typeface="Calibri"/>
              </a:rPr>
              <a:t>g</a:t>
            </a:r>
            <a:r>
              <a:rPr sz="1800" b="1" spc="5" dirty="0">
                <a:latin typeface="Calibri"/>
                <a:cs typeface="Calibri"/>
              </a:rPr>
              <a:t>i</a:t>
            </a:r>
            <a:r>
              <a:rPr sz="1800" b="1" spc="-30" dirty="0">
                <a:latin typeface="Calibri"/>
                <a:cs typeface="Calibri"/>
              </a:rPr>
              <a:t>v</a:t>
            </a:r>
            <a:r>
              <a:rPr sz="1800" b="1" spc="-10" dirty="0">
                <a:latin typeface="Calibri"/>
                <a:cs typeface="Calibri"/>
              </a:rPr>
              <a:t>e</a:t>
            </a:r>
            <a:r>
              <a:rPr sz="1800" b="1" dirty="0">
                <a:latin typeface="Calibri"/>
                <a:cs typeface="Calibri"/>
              </a:rPr>
              <a:t>r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O</a:t>
            </a:r>
            <a:r>
              <a:rPr sz="1800" b="1" spc="-25" dirty="0">
                <a:latin typeface="Calibri"/>
                <a:cs typeface="Calibri"/>
              </a:rPr>
              <a:t>G</a:t>
            </a:r>
            <a:r>
              <a:rPr sz="1800" b="1" spc="5" dirty="0">
                <a:latin typeface="Calibri"/>
                <a:cs typeface="Calibri"/>
              </a:rPr>
              <a:t>T</a:t>
            </a:r>
            <a:r>
              <a:rPr sz="1800" b="1" dirty="0"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  <a:p>
            <a:pPr marL="101600">
              <a:lnSpc>
                <a:spcPts val="2130"/>
              </a:lnSpc>
            </a:pPr>
            <a:r>
              <a:rPr sz="1800" dirty="0">
                <a:latin typeface="Calibri"/>
                <a:cs typeface="Calibri"/>
              </a:rPr>
              <a:t>A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2-hr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plasma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glucose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measurement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≥200</a:t>
            </a:r>
            <a:r>
              <a:rPr sz="1800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FF0000"/>
                </a:solidFill>
                <a:latin typeface="Times New Roman"/>
                <a:cs typeface="Times New Roman"/>
              </a:rPr>
              <a:t>mg/dL</a:t>
            </a:r>
            <a:r>
              <a:rPr sz="1800" spc="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FF0000"/>
                </a:solidFill>
                <a:latin typeface="Times New Roman"/>
                <a:cs typeface="Times New Roman"/>
              </a:rPr>
              <a:t>(11.1</a:t>
            </a:r>
            <a:r>
              <a:rPr sz="1800" spc="-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FF0000"/>
                </a:solidFill>
                <a:latin typeface="Times New Roman"/>
                <a:cs typeface="Times New Roman"/>
              </a:rPr>
              <a:t>mmol/L)</a:t>
            </a:r>
            <a:r>
              <a:rPr sz="1800" spc="1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10" dirty="0">
                <a:latin typeface="Calibri"/>
                <a:cs typeface="Calibri"/>
              </a:rPr>
              <a:t>during</a:t>
            </a:r>
            <a:r>
              <a:rPr sz="1800" spc="-135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an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OGTT.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6749" y="31115"/>
            <a:ext cx="3332479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0" spc="25" dirty="0">
                <a:latin typeface="Calibri Light"/>
                <a:cs typeface="Calibri Light"/>
              </a:rPr>
              <a:t>OSCE</a:t>
            </a:r>
            <a:r>
              <a:rPr sz="4400" b="0" spc="-195" dirty="0">
                <a:latin typeface="Calibri Light"/>
                <a:cs typeface="Calibri Light"/>
              </a:rPr>
              <a:t> </a:t>
            </a:r>
            <a:r>
              <a:rPr sz="4400" b="0" spc="-15" dirty="0">
                <a:latin typeface="Calibri Light"/>
                <a:cs typeface="Calibri Light"/>
              </a:rPr>
              <a:t>Station</a:t>
            </a:r>
            <a:r>
              <a:rPr sz="4400" b="0" dirty="0">
                <a:latin typeface="Calibri Light"/>
                <a:cs typeface="Calibri Light"/>
              </a:rPr>
              <a:t> </a:t>
            </a:r>
            <a:r>
              <a:rPr sz="4400" b="0" spc="15" dirty="0">
                <a:latin typeface="Calibri Light"/>
                <a:cs typeface="Calibri Light"/>
              </a:rPr>
              <a:t>2</a:t>
            </a:r>
            <a:endParaRPr sz="44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6749" y="153924"/>
            <a:ext cx="3332479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0" spc="25" dirty="0">
                <a:latin typeface="Calibri Light"/>
                <a:cs typeface="Calibri Light"/>
              </a:rPr>
              <a:t>OSCE</a:t>
            </a:r>
            <a:r>
              <a:rPr sz="4400" b="0" spc="-195" dirty="0">
                <a:latin typeface="Calibri Light"/>
                <a:cs typeface="Calibri Light"/>
              </a:rPr>
              <a:t> </a:t>
            </a:r>
            <a:r>
              <a:rPr sz="4400" b="0" spc="-15" dirty="0">
                <a:latin typeface="Calibri Light"/>
                <a:cs typeface="Calibri Light"/>
              </a:rPr>
              <a:t>Station</a:t>
            </a:r>
            <a:r>
              <a:rPr sz="4400" b="0" dirty="0">
                <a:latin typeface="Calibri Light"/>
                <a:cs typeface="Calibri Light"/>
              </a:rPr>
              <a:t> </a:t>
            </a:r>
            <a:r>
              <a:rPr sz="4400" b="0" spc="15" dirty="0">
                <a:latin typeface="Calibri Light"/>
                <a:cs typeface="Calibri Light"/>
              </a:rPr>
              <a:t>3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977" y="982640"/>
            <a:ext cx="10775315" cy="5171287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45"/>
              </a:spcBef>
            </a:pPr>
            <a:r>
              <a:rPr sz="2400" b="1" spc="-10" dirty="0">
                <a:latin typeface="Calibri"/>
                <a:cs typeface="Calibri"/>
              </a:rPr>
              <a:t>Induction</a:t>
            </a:r>
            <a:r>
              <a:rPr sz="2400" b="1" spc="3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of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labor</a:t>
            </a:r>
            <a:r>
              <a:rPr sz="2400" b="1" spc="2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for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post-term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pregnancy</a:t>
            </a:r>
            <a:r>
              <a:rPr sz="2400" b="1" spc="114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sz="2000" spc="30" dirty="0">
                <a:latin typeface="Calibri"/>
                <a:cs typeface="Calibri"/>
              </a:rPr>
              <a:t>1</a:t>
            </a:r>
            <a:r>
              <a:rPr sz="2000" spc="-20" dirty="0">
                <a:latin typeface="Calibri"/>
                <a:cs typeface="Calibri"/>
              </a:rPr>
              <a:t>-</a:t>
            </a:r>
            <a:r>
              <a:rPr sz="2000" spc="30" dirty="0">
                <a:latin typeface="Calibri"/>
                <a:cs typeface="Calibri"/>
              </a:rPr>
              <a:t>R</a:t>
            </a:r>
            <a:r>
              <a:rPr sz="2000" spc="-25" dirty="0">
                <a:latin typeface="Calibri"/>
                <a:cs typeface="Calibri"/>
              </a:rPr>
              <a:t>e</a:t>
            </a:r>
            <a:r>
              <a:rPr sz="2000" spc="-15" dirty="0">
                <a:latin typeface="Calibri"/>
                <a:cs typeface="Calibri"/>
              </a:rPr>
              <a:t>l</a:t>
            </a:r>
            <a:r>
              <a:rPr sz="2000" spc="10" dirty="0">
                <a:latin typeface="Calibri"/>
                <a:cs typeface="Calibri"/>
              </a:rPr>
              <a:t>at</a:t>
            </a:r>
            <a:r>
              <a:rPr sz="2000" spc="-20" dirty="0">
                <a:latin typeface="Calibri"/>
                <a:cs typeface="Calibri"/>
              </a:rPr>
              <a:t>i</a:t>
            </a:r>
            <a:r>
              <a:rPr sz="2000" spc="-10" dirty="0">
                <a:latin typeface="Calibri"/>
                <a:cs typeface="Calibri"/>
              </a:rPr>
              <a:t>v</a:t>
            </a:r>
            <a:r>
              <a:rPr sz="2000" spc="10" dirty="0">
                <a:latin typeface="Calibri"/>
                <a:cs typeface="Calibri"/>
              </a:rPr>
              <a:t>e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spc="15" dirty="0">
                <a:latin typeface="Calibri"/>
                <a:cs typeface="Calibri"/>
              </a:rPr>
              <a:t>Q</a:t>
            </a:r>
            <a:r>
              <a:rPr sz="2000" spc="-15" dirty="0">
                <a:latin typeface="Calibri"/>
                <a:cs typeface="Calibri"/>
              </a:rPr>
              <a:t> i</a:t>
            </a:r>
            <a:r>
              <a:rPr sz="2000" spc="10" dirty="0">
                <a:latin typeface="Calibri"/>
                <a:cs typeface="Calibri"/>
              </a:rPr>
              <a:t>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20" dirty="0">
                <a:latin typeface="Calibri"/>
                <a:cs typeface="Calibri"/>
              </a:rPr>
              <a:t>Hx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2000" spc="40" dirty="0">
                <a:solidFill>
                  <a:srgbClr val="FF0000"/>
                </a:solidFill>
                <a:latin typeface="Calibri"/>
                <a:cs typeface="Calibri"/>
              </a:rPr>
              <a:t>Ass</a:t>
            </a:r>
            <a:r>
              <a:rPr sz="2000" spc="-2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000" spc="40" dirty="0">
                <a:solidFill>
                  <a:srgbClr val="FF0000"/>
                </a:solidFill>
                <a:latin typeface="Calibri"/>
                <a:cs typeface="Calibri"/>
              </a:rPr>
              <a:t>ss</a:t>
            </a:r>
            <a:r>
              <a:rPr sz="2000" spc="45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2000" spc="-2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000" spc="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000" spc="-1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000" spc="5" dirty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sz="2000" spc="-1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25" dirty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z="2000" spc="-2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000" spc="4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000" spc="10" dirty="0">
                <a:solidFill>
                  <a:srgbClr val="FF0000"/>
                </a:solidFill>
                <a:latin typeface="Calibri"/>
                <a:cs typeface="Calibri"/>
              </a:rPr>
              <a:t>tat</a:t>
            </a:r>
            <a:r>
              <a:rPr sz="2000" spc="-2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000" spc="5" dirty="0">
                <a:solidFill>
                  <a:srgbClr val="FF0000"/>
                </a:solidFill>
                <a:latin typeface="Calibri"/>
                <a:cs typeface="Calibri"/>
              </a:rPr>
              <a:t>al</a:t>
            </a:r>
            <a:r>
              <a:rPr sz="2000" spc="-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000" spc="30" dirty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z="2000" spc="1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000" spc="-11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15" dirty="0">
                <a:solidFill>
                  <a:srgbClr val="FF0000"/>
                </a:solidFill>
                <a:latin typeface="Calibri"/>
                <a:cs typeface="Calibri"/>
              </a:rPr>
              <a:t>&amp;</a:t>
            </a:r>
            <a:r>
              <a:rPr sz="20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000" spc="40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2000" spc="15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endParaRPr sz="2000">
              <a:latin typeface="Calibri"/>
              <a:cs typeface="Calibri"/>
            </a:endParaRPr>
          </a:p>
          <a:p>
            <a:pPr marL="241300" marR="5080" indent="-228600">
              <a:lnSpc>
                <a:spcPts val="2180"/>
              </a:lnSpc>
              <a:spcBef>
                <a:spcPts val="101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20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15" dirty="0">
                <a:solidFill>
                  <a:srgbClr val="FF0000"/>
                </a:solidFill>
                <a:latin typeface="Calibri"/>
                <a:cs typeface="Calibri"/>
              </a:rPr>
              <a:t>EDD</a:t>
            </a:r>
            <a:r>
              <a:rPr sz="20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is</a:t>
            </a:r>
            <a:r>
              <a:rPr sz="2000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20" dirty="0">
                <a:solidFill>
                  <a:srgbClr val="FF0000"/>
                </a:solidFill>
                <a:latin typeface="Calibri"/>
                <a:cs typeface="Calibri"/>
              </a:rPr>
              <a:t>most</a:t>
            </a:r>
            <a:r>
              <a:rPr sz="2000" spc="-1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0000"/>
                </a:solidFill>
                <a:latin typeface="Calibri"/>
                <a:cs typeface="Calibri"/>
              </a:rPr>
              <a:t>accurately</a:t>
            </a:r>
            <a:r>
              <a:rPr sz="2000" spc="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determined</a:t>
            </a:r>
            <a:r>
              <a:rPr sz="2000" spc="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early</a:t>
            </a:r>
            <a:r>
              <a:rPr sz="20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sz="2000" spc="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pregnancy</a:t>
            </a:r>
            <a:r>
              <a:rPr sz="20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on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20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FF0000"/>
                </a:solidFill>
                <a:latin typeface="Calibri"/>
                <a:cs typeface="Calibri"/>
              </a:rPr>
              <a:t>basis</a:t>
            </a:r>
            <a:r>
              <a:rPr sz="20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20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20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known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FF0000"/>
                </a:solidFill>
                <a:latin typeface="Calibri"/>
                <a:cs typeface="Calibri"/>
              </a:rPr>
              <a:t>LMP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 in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FF0000"/>
                </a:solidFill>
                <a:latin typeface="Calibri"/>
                <a:cs typeface="Calibri"/>
              </a:rPr>
              <a:t>women </a:t>
            </a:r>
            <a:r>
              <a:rPr sz="2000" spc="-43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with</a:t>
            </a:r>
            <a:r>
              <a:rPr sz="20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regular,</a:t>
            </a:r>
            <a:r>
              <a:rPr sz="2000" b="1" u="heavy" spc="-1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spc="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normal</a:t>
            </a:r>
            <a:r>
              <a:rPr sz="2000" b="1" u="heavy" spc="-1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menstrual</a:t>
            </a:r>
            <a:r>
              <a:rPr sz="2000" b="1" u="heavy" spc="-5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spc="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cycles.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25" dirty="0">
                <a:solidFill>
                  <a:srgbClr val="FF0000"/>
                </a:solidFill>
                <a:latin typeface="Calibri"/>
                <a:cs typeface="Calibri"/>
              </a:rPr>
              <a:t>Unfortunately,</a:t>
            </a:r>
            <a:r>
              <a:rPr sz="2000" spc="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this</a:t>
            </a:r>
            <a:r>
              <a:rPr sz="20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FF0000"/>
                </a:solidFill>
                <a:latin typeface="Calibri"/>
                <a:cs typeface="Calibri"/>
              </a:rPr>
              <a:t>method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is</a:t>
            </a:r>
            <a:r>
              <a:rPr sz="20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not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entirely</a:t>
            </a:r>
            <a:r>
              <a:rPr sz="2000" spc="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reliable</a:t>
            </a:r>
            <a:r>
              <a:rPr sz="2000" spc="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sz="20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15" dirty="0">
                <a:solidFill>
                  <a:srgbClr val="FF0000"/>
                </a:solidFill>
                <a:latin typeface="Calibri"/>
                <a:cs typeface="Calibri"/>
              </a:rPr>
              <a:t>assessing</a:t>
            </a:r>
            <a:r>
              <a:rPr sz="2000" spc="-1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20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15" dirty="0">
                <a:solidFill>
                  <a:srgbClr val="FF0000"/>
                </a:solidFill>
                <a:latin typeface="Calibri"/>
                <a:cs typeface="Calibri"/>
              </a:rPr>
              <a:t>GA</a:t>
            </a:r>
            <a:r>
              <a:rPr sz="2000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due</a:t>
            </a:r>
            <a:r>
              <a:rPr sz="20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to:</a:t>
            </a:r>
            <a:endParaRPr sz="20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755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2000" b="1" spc="-95" dirty="0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sz="2000" b="1" spc="3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000" b="1" spc="4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000" b="1" spc="-3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000" b="1" spc="10" dirty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z="2000" b="1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35" dirty="0">
                <a:solidFill>
                  <a:srgbClr val="FF0000"/>
                </a:solidFill>
                <a:latin typeface="Calibri"/>
                <a:cs typeface="Calibri"/>
              </a:rPr>
              <a:t>re</a:t>
            </a:r>
            <a:r>
              <a:rPr sz="2000" b="1" spc="-15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2000" b="1" spc="-2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000" b="1" spc="30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2000" b="1" spc="5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2000" b="1" spc="-1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5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750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2000" b="1" spc="-25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2000" b="1" spc="-20" dirty="0">
                <a:solidFill>
                  <a:srgbClr val="FF0000"/>
                </a:solidFill>
                <a:latin typeface="Calibri"/>
                <a:cs typeface="Calibri"/>
              </a:rPr>
              <a:t>actat</a:t>
            </a:r>
            <a:r>
              <a:rPr sz="2000" b="1" spc="3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000" b="1" spc="4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000" b="1" spc="1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0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20" dirty="0">
                <a:solidFill>
                  <a:srgbClr val="FF0000"/>
                </a:solidFill>
                <a:latin typeface="Calibri"/>
                <a:cs typeface="Calibri"/>
              </a:rPr>
              <a:t>&amp;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2000" b="1" spc="4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000" b="1" spc="2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000" b="1" spc="1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000" b="1" spc="-1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CO</a:t>
            </a:r>
            <a:r>
              <a:rPr sz="2000" b="1" spc="15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endParaRPr sz="2000">
              <a:latin typeface="Calibri"/>
              <a:cs typeface="Calibri"/>
            </a:endParaRPr>
          </a:p>
          <a:p>
            <a:pPr marL="527050" indent="-514984">
              <a:lnSpc>
                <a:spcPct val="100000"/>
              </a:lnSpc>
              <a:spcBef>
                <a:spcPts val="755"/>
              </a:spcBef>
              <a:buAutoNum type="arabicPeriod"/>
              <a:tabLst>
                <a:tab pos="527050" algn="l"/>
                <a:tab pos="527685" algn="l"/>
              </a:tabLst>
            </a:pPr>
            <a:r>
              <a:rPr sz="2000" b="1" spc="-1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000" b="1" spc="35" dirty="0">
                <a:solidFill>
                  <a:srgbClr val="FF0000"/>
                </a:solidFill>
                <a:latin typeface="Calibri"/>
                <a:cs typeface="Calibri"/>
              </a:rPr>
              <a:t>rre</a:t>
            </a:r>
            <a:r>
              <a:rPr sz="2000" b="1" spc="20" dirty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z="2000" b="1" spc="-30" dirty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2000" b="1" spc="30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2000" b="1" spc="-2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000" b="1" spc="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000" b="1" spc="-1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2000" b="1" spc="20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2000" b="1" spc="-15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2000" b="1" spc="35" dirty="0">
                <a:solidFill>
                  <a:srgbClr val="FF0000"/>
                </a:solidFill>
                <a:latin typeface="Calibri"/>
                <a:cs typeface="Calibri"/>
              </a:rPr>
              <a:t>le</a:t>
            </a:r>
            <a:r>
              <a:rPr sz="2000" b="1" spc="1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000" b="1" spc="-1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5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241300" marR="572770" indent="-228600">
              <a:lnSpc>
                <a:spcPts val="2180"/>
              </a:lnSpc>
              <a:spcBef>
                <a:spcPts val="101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25" dirty="0">
                <a:solidFill>
                  <a:srgbClr val="FF0000"/>
                </a:solidFill>
                <a:latin typeface="Calibri"/>
                <a:cs typeface="Calibri"/>
              </a:rPr>
              <a:t>Therefore,</a:t>
            </a:r>
            <a:r>
              <a:rPr sz="2000" spc="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Accurate</a:t>
            </a:r>
            <a:r>
              <a:rPr sz="2000" spc="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pregnancy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dating</a:t>
            </a:r>
            <a:r>
              <a:rPr sz="20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is</a:t>
            </a:r>
            <a:r>
              <a:rPr sz="20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important </a:t>
            </a:r>
            <a:r>
              <a:rPr sz="2000" spc="-30" dirty="0">
                <a:solidFill>
                  <a:srgbClr val="FF0000"/>
                </a:solidFill>
                <a:latin typeface="Calibri"/>
                <a:cs typeface="Calibri"/>
              </a:rPr>
              <a:t>for</a:t>
            </a:r>
            <a:r>
              <a:rPr sz="2000" spc="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FF0000"/>
                </a:solidFill>
                <a:latin typeface="Calibri"/>
                <a:cs typeface="Calibri"/>
              </a:rPr>
              <a:t>minimizing</a:t>
            </a:r>
            <a:r>
              <a:rPr sz="2000" spc="-1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20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false</a:t>
            </a:r>
            <a:r>
              <a:rPr sz="2000" spc="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FF0000"/>
                </a:solidFill>
                <a:latin typeface="Calibri"/>
                <a:cs typeface="Calibri"/>
              </a:rPr>
              <a:t>diagnosis</a:t>
            </a:r>
            <a:r>
              <a:rPr sz="2000" spc="-11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70" dirty="0">
                <a:solidFill>
                  <a:srgbClr val="FF0000"/>
                </a:solidFill>
                <a:latin typeface="Calibri"/>
                <a:cs typeface="Calibri"/>
              </a:rPr>
              <a:t>PT.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00AF50"/>
                </a:solidFill>
                <a:latin typeface="Calibri"/>
                <a:cs typeface="Calibri"/>
              </a:rPr>
              <a:t>,</a:t>
            </a:r>
            <a:r>
              <a:rPr sz="2000" spc="3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00AF50"/>
                </a:solidFill>
                <a:latin typeface="Calibri"/>
                <a:cs typeface="Calibri"/>
              </a:rPr>
              <a:t>fetal </a:t>
            </a:r>
            <a:r>
              <a:rPr sz="2000" spc="-44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00AF50"/>
                </a:solidFill>
                <a:latin typeface="Calibri"/>
                <a:cs typeface="Calibri"/>
              </a:rPr>
              <a:t>movement</a:t>
            </a:r>
            <a:r>
              <a:rPr sz="2000" spc="-8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00AF50"/>
                </a:solidFill>
                <a:latin typeface="Calibri"/>
                <a:cs typeface="Calibri"/>
              </a:rPr>
              <a:t>,</a:t>
            </a:r>
            <a:r>
              <a:rPr sz="2000" spc="-6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AF50"/>
                </a:solidFill>
                <a:latin typeface="Calibri"/>
                <a:cs typeface="Calibri"/>
              </a:rPr>
              <a:t>risk</a:t>
            </a:r>
            <a:r>
              <a:rPr sz="2000" spc="5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00AF50"/>
                </a:solidFill>
                <a:latin typeface="Calibri"/>
                <a:cs typeface="Calibri"/>
              </a:rPr>
              <a:t>factors</a:t>
            </a:r>
            <a:r>
              <a:rPr sz="2000" spc="-4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00AF50"/>
                </a:solidFill>
                <a:latin typeface="Calibri"/>
                <a:cs typeface="Calibri"/>
              </a:rPr>
              <a:t>as</a:t>
            </a:r>
            <a:r>
              <a:rPr sz="2000" spc="3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00AF50"/>
                </a:solidFill>
                <a:latin typeface="Calibri"/>
                <a:cs typeface="Calibri"/>
              </a:rPr>
              <a:t>primi…..</a:t>
            </a:r>
            <a:endParaRPr sz="2000">
              <a:latin typeface="Calibri"/>
              <a:cs typeface="Calibri"/>
            </a:endParaRPr>
          </a:p>
          <a:p>
            <a:pPr marL="12700" marR="3424554">
              <a:lnSpc>
                <a:spcPts val="3150"/>
              </a:lnSpc>
              <a:spcBef>
                <a:spcPts val="80"/>
              </a:spcBef>
            </a:pPr>
            <a:r>
              <a:rPr sz="2000" spc="20" dirty="0">
                <a:latin typeface="Calibri"/>
                <a:cs typeface="Calibri"/>
              </a:rPr>
              <a:t>2-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findings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examination</a:t>
            </a:r>
            <a:r>
              <a:rPr sz="2000" spc="280" dirty="0"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AF50"/>
                </a:solidFill>
                <a:latin typeface="Calibri"/>
                <a:cs typeface="Calibri"/>
              </a:rPr>
              <a:t>fundal</a:t>
            </a:r>
            <a:r>
              <a:rPr sz="2000" spc="-1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AF50"/>
                </a:solidFill>
                <a:latin typeface="Calibri"/>
                <a:cs typeface="Calibri"/>
              </a:rPr>
              <a:t>height,</a:t>
            </a:r>
            <a:r>
              <a:rPr sz="2000" spc="1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00AF50"/>
                </a:solidFill>
                <a:latin typeface="Calibri"/>
                <a:cs typeface="Calibri"/>
              </a:rPr>
              <a:t>engagment</a:t>
            </a:r>
            <a:r>
              <a:rPr sz="2000" spc="-15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00AF50"/>
                </a:solidFill>
                <a:latin typeface="Calibri"/>
                <a:cs typeface="Calibri"/>
              </a:rPr>
              <a:t>,</a:t>
            </a:r>
            <a:r>
              <a:rPr sz="2000" spc="1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AF50"/>
                </a:solidFill>
                <a:latin typeface="Calibri"/>
                <a:cs typeface="Calibri"/>
              </a:rPr>
              <a:t>presentation….. </a:t>
            </a:r>
            <a:r>
              <a:rPr sz="2000" spc="-434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3-Bishop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score/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how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to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induce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labor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975" y="1845065"/>
            <a:ext cx="10756900" cy="201401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8925" indent="-276225">
              <a:lnSpc>
                <a:spcPts val="2865"/>
              </a:lnSpc>
              <a:spcBef>
                <a:spcPts val="105"/>
              </a:spcBef>
              <a:buClr>
                <a:srgbClr val="C00000"/>
              </a:buClr>
              <a:buSzPct val="95833"/>
              <a:buFont typeface="Wingdings"/>
              <a:buChar char=""/>
              <a:tabLst>
                <a:tab pos="288925" algn="l"/>
                <a:tab pos="3129280" algn="l"/>
              </a:tabLst>
            </a:pPr>
            <a:r>
              <a:rPr sz="2400" dirty="0">
                <a:latin typeface="Calibri"/>
                <a:cs typeface="Calibri"/>
              </a:rPr>
              <a:t>A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high </a:t>
            </a:r>
            <a:r>
              <a:rPr sz="2400" spc="10" dirty="0">
                <a:latin typeface="Calibri"/>
                <a:cs typeface="Calibri"/>
              </a:rPr>
              <a:t>score</a:t>
            </a:r>
            <a:r>
              <a:rPr sz="2400" spc="-170" dirty="0"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(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8</a:t>
            </a:r>
            <a:r>
              <a:rPr sz="2400" b="1" spc="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sz="24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13)	</a:t>
            </a:r>
            <a:r>
              <a:rPr sz="2400" spc="10" dirty="0">
                <a:latin typeface="Calibri"/>
                <a:cs typeface="Calibri"/>
              </a:rPr>
              <a:t>(a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‘favourable’</a:t>
            </a:r>
            <a:r>
              <a:rPr sz="2400" b="1" spc="1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cervix</a:t>
            </a:r>
            <a:r>
              <a:rPr sz="2400" spc="-10" dirty="0">
                <a:latin typeface="Calibri"/>
                <a:cs typeface="Calibri"/>
              </a:rPr>
              <a:t>)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are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associated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with </a:t>
            </a:r>
            <a:r>
              <a:rPr sz="2400" spc="-15" dirty="0">
                <a:latin typeface="Calibri"/>
                <a:cs typeface="Calibri"/>
              </a:rPr>
              <a:t>an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easier,</a:t>
            </a:r>
            <a:r>
              <a:rPr sz="2400" spc="5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shorter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865"/>
              </a:lnSpc>
              <a:tabLst>
                <a:tab pos="4968875" algn="l"/>
              </a:tabLst>
            </a:pPr>
            <a:r>
              <a:rPr sz="2400" dirty="0">
                <a:latin typeface="Calibri"/>
                <a:cs typeface="Calibri"/>
              </a:rPr>
              <a:t>induction</a:t>
            </a:r>
            <a:r>
              <a:rPr sz="2400" spc="459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that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is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less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likely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to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fail	</a:t>
            </a:r>
            <a:r>
              <a:rPr sz="2400" spc="5" dirty="0">
                <a:latin typeface="Calibri"/>
                <a:cs typeface="Calibri"/>
              </a:rPr>
              <a:t>no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need </a:t>
            </a:r>
            <a:r>
              <a:rPr sz="2400" spc="-20" dirty="0">
                <a:latin typeface="Calibri"/>
                <a:cs typeface="Calibri"/>
              </a:rPr>
              <a:t>for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cervical</a:t>
            </a:r>
            <a:r>
              <a:rPr sz="2400" spc="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ripeninig</a:t>
            </a:r>
            <a:r>
              <a:rPr sz="2400" spc="6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by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PG.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50">
              <a:latin typeface="Calibri"/>
              <a:cs typeface="Calibri"/>
            </a:endParaRPr>
          </a:p>
          <a:p>
            <a:pPr marL="355600" marR="5080" indent="-343535">
              <a:lnSpc>
                <a:spcPts val="2330"/>
              </a:lnSpc>
              <a:spcBef>
                <a:spcPts val="5"/>
              </a:spcBef>
              <a:buClr>
                <a:srgbClr val="C00000"/>
              </a:buClr>
              <a:buSzPct val="95833"/>
              <a:buFont typeface="Wingdings"/>
              <a:buChar char=""/>
              <a:tabLst>
                <a:tab pos="356235" algn="l"/>
                <a:tab pos="2357120" algn="l"/>
                <a:tab pos="5474335" algn="l"/>
              </a:tabLst>
            </a:pPr>
            <a:r>
              <a:rPr sz="2400" dirty="0">
                <a:latin typeface="Calibri"/>
                <a:cs typeface="Calibri"/>
              </a:rPr>
              <a:t>A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low </a:t>
            </a:r>
            <a:r>
              <a:rPr sz="2400" spc="10" dirty="0">
                <a:latin typeface="Calibri"/>
                <a:cs typeface="Calibri"/>
              </a:rPr>
              <a:t>score</a:t>
            </a:r>
            <a:r>
              <a:rPr sz="2400" spc="-145" dirty="0"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&lt;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8	</a:t>
            </a:r>
            <a:r>
              <a:rPr sz="2400" dirty="0">
                <a:latin typeface="Calibri"/>
                <a:cs typeface="Calibri"/>
              </a:rPr>
              <a:t>(an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‘</a:t>
            </a: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unfavourable’</a:t>
            </a:r>
            <a:r>
              <a:rPr sz="2400" b="1" spc="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cervix</a:t>
            </a:r>
            <a:r>
              <a:rPr sz="2400" spc="-10" dirty="0">
                <a:latin typeface="Calibri"/>
                <a:cs typeface="Calibri"/>
              </a:rPr>
              <a:t>)</a:t>
            </a:r>
            <a:r>
              <a:rPr sz="2400" spc="7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point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to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longer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IOL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that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is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more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likely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to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fail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and</a:t>
            </a:r>
            <a:r>
              <a:rPr sz="2400" spc="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result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in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Caesarean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section	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cervical</a:t>
            </a:r>
            <a:r>
              <a:rPr sz="2400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ripeninig</a:t>
            </a:r>
            <a:r>
              <a:rPr sz="2400" spc="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is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necessary.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23949" y="722580"/>
            <a:ext cx="2387067" cy="43615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086985" y="568333"/>
            <a:ext cx="2428875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5" dirty="0">
                <a:solidFill>
                  <a:srgbClr val="FF0000"/>
                </a:solidFill>
                <a:latin typeface="Calibri"/>
                <a:cs typeface="Calibri"/>
              </a:rPr>
              <a:t>Bishop</a:t>
            </a:r>
            <a:r>
              <a:rPr sz="3600" spc="-1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FF0000"/>
                </a:solidFill>
                <a:latin typeface="Calibri"/>
                <a:cs typeface="Calibri"/>
              </a:rPr>
              <a:t>score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0085451" y="2351151"/>
            <a:ext cx="965200" cy="203200"/>
            <a:chOff x="10085451" y="2351151"/>
            <a:chExt cx="965200" cy="203200"/>
          </a:xfrm>
        </p:grpSpPr>
        <p:sp>
          <p:nvSpPr>
            <p:cNvPr id="6" name="object 6"/>
            <p:cNvSpPr/>
            <p:nvPr/>
          </p:nvSpPr>
          <p:spPr>
            <a:xfrm>
              <a:off x="10091801" y="2357501"/>
              <a:ext cx="952500" cy="190500"/>
            </a:xfrm>
            <a:custGeom>
              <a:avLst/>
              <a:gdLst/>
              <a:ahLst/>
              <a:cxnLst/>
              <a:rect l="l" t="t" r="r" b="b"/>
              <a:pathLst>
                <a:path w="952500" h="190500">
                  <a:moveTo>
                    <a:pt x="857250" y="0"/>
                  </a:moveTo>
                  <a:lnTo>
                    <a:pt x="857250" y="47625"/>
                  </a:lnTo>
                  <a:lnTo>
                    <a:pt x="0" y="47625"/>
                  </a:lnTo>
                  <a:lnTo>
                    <a:pt x="0" y="142875"/>
                  </a:lnTo>
                  <a:lnTo>
                    <a:pt x="857250" y="142875"/>
                  </a:lnTo>
                  <a:lnTo>
                    <a:pt x="857250" y="190500"/>
                  </a:lnTo>
                  <a:lnTo>
                    <a:pt x="952500" y="95250"/>
                  </a:lnTo>
                  <a:lnTo>
                    <a:pt x="85725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091801" y="2357501"/>
              <a:ext cx="952500" cy="190500"/>
            </a:xfrm>
            <a:custGeom>
              <a:avLst/>
              <a:gdLst/>
              <a:ahLst/>
              <a:cxnLst/>
              <a:rect l="l" t="t" r="r" b="b"/>
              <a:pathLst>
                <a:path w="952500" h="190500">
                  <a:moveTo>
                    <a:pt x="0" y="47625"/>
                  </a:moveTo>
                  <a:lnTo>
                    <a:pt x="857250" y="47625"/>
                  </a:lnTo>
                  <a:lnTo>
                    <a:pt x="857250" y="0"/>
                  </a:lnTo>
                  <a:lnTo>
                    <a:pt x="952500" y="95250"/>
                  </a:lnTo>
                  <a:lnTo>
                    <a:pt x="857250" y="190500"/>
                  </a:lnTo>
                  <a:lnTo>
                    <a:pt x="857250" y="142875"/>
                  </a:lnTo>
                  <a:lnTo>
                    <a:pt x="0" y="142875"/>
                  </a:lnTo>
                  <a:lnTo>
                    <a:pt x="0" y="4762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0514077" y="3998976"/>
            <a:ext cx="1060451" cy="203200"/>
            <a:chOff x="10514076" y="3998976"/>
            <a:chExt cx="1060450" cy="203200"/>
          </a:xfrm>
        </p:grpSpPr>
        <p:sp>
          <p:nvSpPr>
            <p:cNvPr id="9" name="object 9"/>
            <p:cNvSpPr/>
            <p:nvPr/>
          </p:nvSpPr>
          <p:spPr>
            <a:xfrm>
              <a:off x="10520426" y="4005326"/>
              <a:ext cx="1047750" cy="190500"/>
            </a:xfrm>
            <a:custGeom>
              <a:avLst/>
              <a:gdLst/>
              <a:ahLst/>
              <a:cxnLst/>
              <a:rect l="l" t="t" r="r" b="b"/>
              <a:pathLst>
                <a:path w="1047750" h="190500">
                  <a:moveTo>
                    <a:pt x="952500" y="0"/>
                  </a:moveTo>
                  <a:lnTo>
                    <a:pt x="952500" y="47625"/>
                  </a:lnTo>
                  <a:lnTo>
                    <a:pt x="0" y="47625"/>
                  </a:lnTo>
                  <a:lnTo>
                    <a:pt x="0" y="142875"/>
                  </a:lnTo>
                  <a:lnTo>
                    <a:pt x="952500" y="142875"/>
                  </a:lnTo>
                  <a:lnTo>
                    <a:pt x="952500" y="190500"/>
                  </a:lnTo>
                  <a:lnTo>
                    <a:pt x="1047750" y="95250"/>
                  </a:lnTo>
                  <a:lnTo>
                    <a:pt x="9525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520426" y="4005326"/>
              <a:ext cx="1047750" cy="190500"/>
            </a:xfrm>
            <a:custGeom>
              <a:avLst/>
              <a:gdLst/>
              <a:ahLst/>
              <a:cxnLst/>
              <a:rect l="l" t="t" r="r" b="b"/>
              <a:pathLst>
                <a:path w="1047750" h="190500">
                  <a:moveTo>
                    <a:pt x="0" y="47625"/>
                  </a:moveTo>
                  <a:lnTo>
                    <a:pt x="952500" y="47625"/>
                  </a:lnTo>
                  <a:lnTo>
                    <a:pt x="952500" y="0"/>
                  </a:lnTo>
                  <a:lnTo>
                    <a:pt x="1047750" y="95250"/>
                  </a:lnTo>
                  <a:lnTo>
                    <a:pt x="952500" y="190500"/>
                  </a:lnTo>
                  <a:lnTo>
                    <a:pt x="952500" y="142875"/>
                  </a:lnTo>
                  <a:lnTo>
                    <a:pt x="0" y="142875"/>
                  </a:lnTo>
                  <a:lnTo>
                    <a:pt x="0" y="4762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2511" y="700657"/>
            <a:ext cx="11515576" cy="4841127"/>
          </a:xfrm>
          <a:prstGeom prst="rect">
            <a:avLst/>
          </a:prstGeom>
        </p:spPr>
      </p:pic>
    </p:spTree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5" y="609282"/>
            <a:ext cx="4864100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0" spc="15" dirty="0">
                <a:latin typeface="Calibri Light"/>
                <a:cs typeface="Calibri Light"/>
              </a:rPr>
              <a:t>Method</a:t>
            </a:r>
            <a:r>
              <a:rPr sz="4400" b="0" spc="-95" dirty="0">
                <a:latin typeface="Calibri Light"/>
                <a:cs typeface="Calibri Light"/>
              </a:rPr>
              <a:t> </a:t>
            </a:r>
            <a:r>
              <a:rPr sz="4400" b="0" spc="-5" dirty="0">
                <a:latin typeface="Calibri Light"/>
                <a:cs typeface="Calibri Light"/>
              </a:rPr>
              <a:t>for</a:t>
            </a:r>
            <a:r>
              <a:rPr sz="4400" b="0" spc="-140" dirty="0">
                <a:latin typeface="Calibri Light"/>
                <a:cs typeface="Calibri Light"/>
              </a:rPr>
              <a:t> </a:t>
            </a:r>
            <a:r>
              <a:rPr sz="4400" b="0" spc="10" dirty="0">
                <a:latin typeface="Calibri Light"/>
                <a:cs typeface="Calibri Light"/>
              </a:rPr>
              <a:t>induction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0540" y="1496316"/>
            <a:ext cx="5435600" cy="424090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30"/>
              </a:spcBef>
            </a:pPr>
            <a:r>
              <a:rPr sz="2600" b="1" spc="10" dirty="0">
                <a:solidFill>
                  <a:srgbClr val="001F5F"/>
                </a:solidFill>
                <a:latin typeface="Calibri"/>
                <a:cs typeface="Calibri"/>
              </a:rPr>
              <a:t>Pharmacological:</a:t>
            </a:r>
            <a:endParaRPr sz="2600">
              <a:latin typeface="Calibri"/>
              <a:cs typeface="Calibri"/>
            </a:endParaRPr>
          </a:p>
          <a:p>
            <a:pPr marL="527050" indent="-514984">
              <a:lnSpc>
                <a:spcPct val="100000"/>
              </a:lnSpc>
              <a:spcBef>
                <a:spcPts val="1910"/>
              </a:spcBef>
              <a:buAutoNum type="arabicPeriod"/>
              <a:tabLst>
                <a:tab pos="527050" algn="l"/>
                <a:tab pos="527685" algn="l"/>
              </a:tabLst>
            </a:pPr>
            <a:r>
              <a:rPr sz="2600" b="1" spc="10" dirty="0">
                <a:solidFill>
                  <a:srgbClr val="C00000"/>
                </a:solidFill>
                <a:latin typeface="Calibri"/>
                <a:cs typeface="Calibri"/>
              </a:rPr>
              <a:t>Prostaglandins</a:t>
            </a:r>
            <a:endParaRPr sz="2600">
              <a:latin typeface="Calibri"/>
              <a:cs typeface="Calibri"/>
            </a:endParaRPr>
          </a:p>
          <a:p>
            <a:pPr marL="527050" indent="-514984">
              <a:lnSpc>
                <a:spcPct val="100000"/>
              </a:lnSpc>
              <a:spcBef>
                <a:spcPts val="1839"/>
              </a:spcBef>
              <a:buAutoNum type="arabicPeriod"/>
              <a:tabLst>
                <a:tab pos="527050" algn="l"/>
                <a:tab pos="527685" algn="l"/>
              </a:tabLst>
            </a:pPr>
            <a:r>
              <a:rPr sz="2600" b="1" spc="20" dirty="0">
                <a:solidFill>
                  <a:srgbClr val="C00000"/>
                </a:solidFill>
                <a:latin typeface="Calibri"/>
                <a:cs typeface="Calibri"/>
              </a:rPr>
              <a:t>Oxytocin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10"/>
              </a:spcBef>
            </a:pPr>
            <a:r>
              <a:rPr sz="2600" b="1" spc="15" dirty="0">
                <a:solidFill>
                  <a:srgbClr val="001F5F"/>
                </a:solidFill>
                <a:latin typeface="Calibri"/>
                <a:cs typeface="Calibri"/>
              </a:rPr>
              <a:t>No</a:t>
            </a:r>
            <a:r>
              <a:rPr sz="2600" b="1" spc="30" dirty="0">
                <a:solidFill>
                  <a:srgbClr val="001F5F"/>
                </a:solidFill>
                <a:latin typeface="Calibri"/>
                <a:cs typeface="Calibri"/>
              </a:rPr>
              <a:t>n-</a:t>
            </a:r>
            <a:r>
              <a:rPr sz="2600" b="1" spc="20" dirty="0">
                <a:solidFill>
                  <a:srgbClr val="001F5F"/>
                </a:solidFill>
                <a:latin typeface="Calibri"/>
                <a:cs typeface="Calibri"/>
              </a:rPr>
              <a:t>ph</a:t>
            </a:r>
            <a:r>
              <a:rPr sz="2600" b="1" spc="-15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2600" b="1" spc="-3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600" b="1" spc="-20" dirty="0">
                <a:solidFill>
                  <a:srgbClr val="001F5F"/>
                </a:solidFill>
                <a:latin typeface="Calibri"/>
                <a:cs typeface="Calibri"/>
              </a:rPr>
              <a:t>m</a:t>
            </a:r>
            <a:r>
              <a:rPr sz="2600" b="1" spc="-15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2600" b="1" spc="30" dirty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2600" b="1" spc="15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2600" b="1" spc="30" dirty="0">
                <a:solidFill>
                  <a:srgbClr val="001F5F"/>
                </a:solidFill>
                <a:latin typeface="Calibri"/>
                <a:cs typeface="Calibri"/>
              </a:rPr>
              <a:t>l</a:t>
            </a:r>
            <a:r>
              <a:rPr sz="2600" b="1" spc="15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2600" b="1" spc="35" dirty="0">
                <a:solidFill>
                  <a:srgbClr val="001F5F"/>
                </a:solidFill>
                <a:latin typeface="Calibri"/>
                <a:cs typeface="Calibri"/>
              </a:rPr>
              <a:t>g</a:t>
            </a:r>
            <a:r>
              <a:rPr sz="2600" b="1" spc="-45" dirty="0">
                <a:solidFill>
                  <a:srgbClr val="001F5F"/>
                </a:solidFill>
                <a:latin typeface="Calibri"/>
                <a:cs typeface="Calibri"/>
              </a:rPr>
              <a:t>ic</a:t>
            </a:r>
            <a:r>
              <a:rPr sz="2600" b="1" spc="-15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2600" b="1" spc="5" dirty="0">
                <a:solidFill>
                  <a:srgbClr val="001F5F"/>
                </a:solidFill>
                <a:latin typeface="Calibri"/>
                <a:cs typeface="Calibri"/>
              </a:rPr>
              <a:t>l</a:t>
            </a:r>
            <a:r>
              <a:rPr sz="2600" b="1" spc="-1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b="1" spc="-20" dirty="0">
                <a:solidFill>
                  <a:srgbClr val="001F5F"/>
                </a:solidFill>
                <a:latin typeface="Calibri"/>
                <a:cs typeface="Calibri"/>
              </a:rPr>
              <a:t>m</a:t>
            </a:r>
            <a:r>
              <a:rPr sz="2600" b="1" spc="35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600" b="1" spc="20" dirty="0">
                <a:solidFill>
                  <a:srgbClr val="001F5F"/>
                </a:solidFill>
                <a:latin typeface="Calibri"/>
                <a:cs typeface="Calibri"/>
              </a:rPr>
              <a:t>h</a:t>
            </a:r>
            <a:r>
              <a:rPr sz="2600" b="1" spc="15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2600" b="1" spc="20" dirty="0">
                <a:solidFill>
                  <a:srgbClr val="001F5F"/>
                </a:solidFill>
                <a:latin typeface="Calibri"/>
                <a:cs typeface="Calibri"/>
              </a:rPr>
              <a:t>d</a:t>
            </a:r>
            <a:r>
              <a:rPr sz="2600" b="1" spc="10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2600" b="1" spc="-1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b="1" spc="30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2600" b="1" spc="20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2600" b="1" spc="30" dirty="0">
                <a:solidFill>
                  <a:srgbClr val="001F5F"/>
                </a:solidFill>
                <a:latin typeface="Calibri"/>
                <a:cs typeface="Calibri"/>
              </a:rPr>
              <a:t>cl</a:t>
            </a:r>
            <a:r>
              <a:rPr sz="2600" b="1" spc="20" dirty="0">
                <a:solidFill>
                  <a:srgbClr val="001F5F"/>
                </a:solidFill>
                <a:latin typeface="Calibri"/>
                <a:cs typeface="Calibri"/>
              </a:rPr>
              <a:t>ud</a:t>
            </a:r>
            <a:r>
              <a:rPr sz="2600" b="1" spc="35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600" b="1" spc="5" dirty="0">
                <a:solidFill>
                  <a:srgbClr val="001F5F"/>
                </a:solidFill>
                <a:latin typeface="Calibri"/>
                <a:cs typeface="Calibri"/>
              </a:rPr>
              <a:t>:</a:t>
            </a:r>
            <a:endParaRPr sz="2600">
              <a:latin typeface="Calibri"/>
              <a:cs typeface="Calibri"/>
            </a:endParaRPr>
          </a:p>
          <a:p>
            <a:pPr marL="527050" indent="-514984">
              <a:lnSpc>
                <a:spcPct val="100000"/>
              </a:lnSpc>
              <a:spcBef>
                <a:spcPts val="1835"/>
              </a:spcBef>
              <a:buAutoNum type="arabicPeriod"/>
              <a:tabLst>
                <a:tab pos="527050" algn="l"/>
                <a:tab pos="527685" algn="l"/>
              </a:tabLst>
            </a:pPr>
            <a:r>
              <a:rPr sz="2600" b="1" dirty="0">
                <a:solidFill>
                  <a:srgbClr val="C00000"/>
                </a:solidFill>
                <a:latin typeface="Calibri"/>
                <a:cs typeface="Calibri"/>
              </a:rPr>
              <a:t>Membrane</a:t>
            </a:r>
            <a:r>
              <a:rPr sz="2600" b="1" spc="-1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b="1" spc="25" dirty="0">
                <a:solidFill>
                  <a:srgbClr val="C00000"/>
                </a:solidFill>
                <a:latin typeface="Calibri"/>
                <a:cs typeface="Calibri"/>
              </a:rPr>
              <a:t>sweeping</a:t>
            </a:r>
            <a:endParaRPr sz="2600">
              <a:latin typeface="Calibri"/>
              <a:cs typeface="Calibri"/>
            </a:endParaRPr>
          </a:p>
          <a:p>
            <a:pPr marL="527050" indent="-514984">
              <a:lnSpc>
                <a:spcPct val="100000"/>
              </a:lnSpc>
              <a:spcBef>
                <a:spcPts val="1914"/>
              </a:spcBef>
              <a:buAutoNum type="arabicPeriod"/>
              <a:tabLst>
                <a:tab pos="527050" algn="l"/>
                <a:tab pos="527685" algn="l"/>
              </a:tabLst>
            </a:pPr>
            <a:r>
              <a:rPr sz="2600" b="1" spc="40" dirty="0">
                <a:solidFill>
                  <a:srgbClr val="C00000"/>
                </a:solidFill>
                <a:latin typeface="Calibri"/>
                <a:cs typeface="Calibri"/>
              </a:rPr>
              <a:t>Mec</a:t>
            </a:r>
            <a:r>
              <a:rPr sz="2600" b="1" spc="25" dirty="0">
                <a:solidFill>
                  <a:srgbClr val="C00000"/>
                </a:solidFill>
                <a:latin typeface="Calibri"/>
                <a:cs typeface="Calibri"/>
              </a:rPr>
              <a:t>h</a:t>
            </a:r>
            <a:r>
              <a:rPr sz="2600" b="1" spc="-15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2600" b="1" spc="25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2600" b="1" spc="35" dirty="0">
                <a:solidFill>
                  <a:srgbClr val="C00000"/>
                </a:solidFill>
                <a:latin typeface="Calibri"/>
                <a:cs typeface="Calibri"/>
              </a:rPr>
              <a:t>ic</a:t>
            </a:r>
            <a:r>
              <a:rPr sz="2600" b="1" spc="-15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2600" b="1" spc="5" dirty="0">
                <a:solidFill>
                  <a:srgbClr val="C00000"/>
                </a:solidFill>
                <a:latin typeface="Calibri"/>
                <a:cs typeface="Calibri"/>
              </a:rPr>
              <a:t>l</a:t>
            </a:r>
            <a:r>
              <a:rPr sz="2600" b="1" spc="-2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b="1" spc="-20" dirty="0">
                <a:solidFill>
                  <a:srgbClr val="C00000"/>
                </a:solidFill>
                <a:latin typeface="Calibri"/>
                <a:cs typeface="Calibri"/>
              </a:rPr>
              <a:t>m</a:t>
            </a:r>
            <a:r>
              <a:rPr sz="2600" b="1" spc="40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2600" b="1" spc="-5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2600" b="1" spc="25" dirty="0">
                <a:solidFill>
                  <a:srgbClr val="C00000"/>
                </a:solidFill>
                <a:latin typeface="Calibri"/>
                <a:cs typeface="Calibri"/>
              </a:rPr>
              <a:t>hod</a:t>
            </a:r>
            <a:r>
              <a:rPr sz="2600" b="1" spc="10" dirty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endParaRPr sz="2600">
              <a:latin typeface="Calibri"/>
              <a:cs typeface="Calibri"/>
            </a:endParaRPr>
          </a:p>
          <a:p>
            <a:pPr marL="527050" indent="-514984">
              <a:lnSpc>
                <a:spcPct val="100000"/>
              </a:lnSpc>
              <a:spcBef>
                <a:spcPts val="1835"/>
              </a:spcBef>
              <a:buAutoNum type="arabicPeriod"/>
              <a:tabLst>
                <a:tab pos="527050" algn="l"/>
                <a:tab pos="527685" algn="l"/>
              </a:tabLst>
            </a:pPr>
            <a:r>
              <a:rPr sz="2600" b="1" dirty="0">
                <a:solidFill>
                  <a:srgbClr val="C00000"/>
                </a:solidFill>
                <a:latin typeface="Calibri"/>
                <a:cs typeface="Calibri"/>
              </a:rPr>
              <a:t>Amniotomy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2757" y="503555"/>
            <a:ext cx="11109960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4400" b="0" spc="40" dirty="0">
                <a:latin typeface="Calibri Light"/>
                <a:cs typeface="Calibri Light"/>
              </a:rPr>
              <a:t>C</a:t>
            </a:r>
            <a:r>
              <a:rPr sz="4400" b="0" spc="20" dirty="0">
                <a:latin typeface="Calibri Light"/>
                <a:cs typeface="Calibri Light"/>
              </a:rPr>
              <a:t>a</a:t>
            </a:r>
            <a:r>
              <a:rPr sz="4400" b="0" spc="10" dirty="0">
                <a:latin typeface="Calibri Light"/>
                <a:cs typeface="Calibri Light"/>
              </a:rPr>
              <a:t>se</a:t>
            </a:r>
            <a:r>
              <a:rPr sz="4400" b="0" spc="-240" dirty="0">
                <a:latin typeface="Calibri Light"/>
                <a:cs typeface="Calibri Light"/>
              </a:rPr>
              <a:t> </a:t>
            </a:r>
            <a:r>
              <a:rPr sz="4400" b="0" spc="25" dirty="0">
                <a:latin typeface="Calibri Light"/>
                <a:cs typeface="Calibri Light"/>
              </a:rPr>
              <a:t>o</a:t>
            </a:r>
            <a:r>
              <a:rPr sz="4400" b="0" spc="5" dirty="0">
                <a:latin typeface="Calibri Light"/>
                <a:cs typeface="Calibri Light"/>
              </a:rPr>
              <a:t>f</a:t>
            </a:r>
            <a:r>
              <a:rPr sz="4400" b="0" spc="-145" dirty="0">
                <a:latin typeface="Calibri Light"/>
                <a:cs typeface="Calibri Light"/>
              </a:rPr>
              <a:t> </a:t>
            </a:r>
            <a:r>
              <a:rPr sz="4400" b="0" spc="25" dirty="0">
                <a:latin typeface="Calibri Light"/>
                <a:cs typeface="Calibri Light"/>
              </a:rPr>
              <a:t>o</a:t>
            </a:r>
            <a:r>
              <a:rPr sz="4400" b="0" spc="75" dirty="0">
                <a:latin typeface="Calibri Light"/>
                <a:cs typeface="Calibri Light"/>
              </a:rPr>
              <a:t>l</a:t>
            </a:r>
            <a:r>
              <a:rPr sz="4400" b="0" spc="5" dirty="0">
                <a:latin typeface="Calibri Light"/>
                <a:cs typeface="Calibri Light"/>
              </a:rPr>
              <a:t>i</a:t>
            </a:r>
            <a:r>
              <a:rPr sz="4400" b="0" spc="-45" dirty="0">
                <a:latin typeface="Calibri Light"/>
                <a:cs typeface="Calibri Light"/>
              </a:rPr>
              <a:t>go</a:t>
            </a:r>
            <a:r>
              <a:rPr sz="4400" b="0" spc="-110" dirty="0">
                <a:latin typeface="Calibri Light"/>
                <a:cs typeface="Calibri Light"/>
              </a:rPr>
              <a:t>h</a:t>
            </a:r>
            <a:r>
              <a:rPr sz="4400" b="0" spc="-145" dirty="0">
                <a:latin typeface="Calibri Light"/>
                <a:cs typeface="Calibri Light"/>
              </a:rPr>
              <a:t>y</a:t>
            </a:r>
            <a:r>
              <a:rPr sz="4400" b="0" spc="-40" dirty="0">
                <a:latin typeface="Calibri Light"/>
                <a:cs typeface="Calibri Light"/>
              </a:rPr>
              <a:t>d</a:t>
            </a:r>
            <a:r>
              <a:rPr sz="4400" b="0" spc="-95" dirty="0">
                <a:latin typeface="Calibri Light"/>
                <a:cs typeface="Calibri Light"/>
              </a:rPr>
              <a:t>r</a:t>
            </a:r>
            <a:r>
              <a:rPr sz="4400" b="0" spc="-50" dirty="0">
                <a:latin typeface="Calibri Light"/>
                <a:cs typeface="Calibri Light"/>
              </a:rPr>
              <a:t>a</a:t>
            </a:r>
            <a:r>
              <a:rPr sz="4400" b="0" spc="-35" dirty="0">
                <a:latin typeface="Calibri Light"/>
                <a:cs typeface="Calibri Light"/>
              </a:rPr>
              <a:t>m</a:t>
            </a:r>
            <a:r>
              <a:rPr sz="4400" b="0" spc="-110" dirty="0">
                <a:latin typeface="Calibri Light"/>
                <a:cs typeface="Calibri Light"/>
              </a:rPr>
              <a:t>n</a:t>
            </a:r>
            <a:r>
              <a:rPr sz="4400" b="0" spc="5" dirty="0">
                <a:latin typeface="Calibri Light"/>
                <a:cs typeface="Calibri Light"/>
              </a:rPr>
              <a:t>i</a:t>
            </a:r>
            <a:r>
              <a:rPr sz="4400" b="0" spc="-45" dirty="0">
                <a:latin typeface="Calibri Light"/>
                <a:cs typeface="Calibri Light"/>
              </a:rPr>
              <a:t>o</a:t>
            </a:r>
            <a:r>
              <a:rPr sz="4400" b="0" spc="10" dirty="0">
                <a:latin typeface="Calibri Light"/>
                <a:cs typeface="Calibri Light"/>
              </a:rPr>
              <a:t>s</a:t>
            </a:r>
            <a:r>
              <a:rPr sz="4400" b="0" spc="-305" dirty="0">
                <a:latin typeface="Calibri Light"/>
                <a:cs typeface="Calibri Light"/>
              </a:rPr>
              <a:t> </a:t>
            </a:r>
            <a:r>
              <a:rPr sz="4400" b="0" spc="-50" dirty="0">
                <a:latin typeface="Calibri Light"/>
                <a:cs typeface="Calibri Light"/>
              </a:rPr>
              <a:t>a</a:t>
            </a:r>
            <a:r>
              <a:rPr sz="4400" b="0" spc="5" dirty="0">
                <a:latin typeface="Calibri Light"/>
                <a:cs typeface="Calibri Light"/>
              </a:rPr>
              <a:t>t</a:t>
            </a:r>
            <a:r>
              <a:rPr sz="4400" b="0" spc="-50" dirty="0">
                <a:latin typeface="Calibri Light"/>
                <a:cs typeface="Calibri Light"/>
              </a:rPr>
              <a:t> </a:t>
            </a:r>
            <a:r>
              <a:rPr sz="4400" b="0" spc="15" dirty="0">
                <a:latin typeface="Calibri Light"/>
                <a:cs typeface="Calibri Light"/>
              </a:rPr>
              <a:t>3</a:t>
            </a:r>
            <a:r>
              <a:rPr sz="4400" b="0" spc="20" dirty="0">
                <a:latin typeface="Calibri Light"/>
                <a:cs typeface="Calibri Light"/>
              </a:rPr>
              <a:t>2</a:t>
            </a:r>
            <a:r>
              <a:rPr sz="4350" b="0" spc="104" baseline="25862" dirty="0">
                <a:latin typeface="Calibri Light"/>
                <a:cs typeface="Calibri Light"/>
              </a:rPr>
              <a:t>n</a:t>
            </a:r>
            <a:r>
              <a:rPr sz="4350" b="0" spc="22" baseline="25862" dirty="0">
                <a:latin typeface="Calibri Light"/>
                <a:cs typeface="Calibri Light"/>
              </a:rPr>
              <a:t>d</a:t>
            </a:r>
            <a:r>
              <a:rPr sz="4350" b="0" spc="104" baseline="25862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w</a:t>
            </a:r>
            <a:r>
              <a:rPr sz="4400" b="0" spc="65" dirty="0">
                <a:latin typeface="Calibri Light"/>
                <a:cs typeface="Calibri Light"/>
              </a:rPr>
              <a:t>e</a:t>
            </a:r>
            <a:r>
              <a:rPr sz="4400" b="0" spc="5" dirty="0">
                <a:latin typeface="Calibri Light"/>
                <a:cs typeface="Calibri Light"/>
              </a:rPr>
              <a:t>e</a:t>
            </a:r>
            <a:r>
              <a:rPr sz="4400" b="0" spc="10" dirty="0">
                <a:latin typeface="Calibri Light"/>
                <a:cs typeface="Calibri Light"/>
              </a:rPr>
              <a:t>k</a:t>
            </a:r>
            <a:r>
              <a:rPr sz="4400" b="0" spc="-335" dirty="0">
                <a:latin typeface="Calibri Light"/>
                <a:cs typeface="Calibri Light"/>
              </a:rPr>
              <a:t> </a:t>
            </a:r>
            <a:r>
              <a:rPr sz="4400" b="0" spc="25" dirty="0">
                <a:latin typeface="Calibri Light"/>
                <a:cs typeface="Calibri Light"/>
              </a:rPr>
              <a:t>o</a:t>
            </a:r>
            <a:r>
              <a:rPr sz="4400" b="0" spc="5" dirty="0">
                <a:latin typeface="Calibri Light"/>
                <a:cs typeface="Calibri Light"/>
              </a:rPr>
              <a:t>f</a:t>
            </a:r>
            <a:r>
              <a:rPr sz="4400" b="0" spc="-145" dirty="0">
                <a:latin typeface="Calibri Light"/>
                <a:cs typeface="Calibri Light"/>
              </a:rPr>
              <a:t> </a:t>
            </a:r>
            <a:r>
              <a:rPr sz="4400" b="0" spc="30" dirty="0">
                <a:latin typeface="Calibri Light"/>
                <a:cs typeface="Calibri Light"/>
              </a:rPr>
              <a:t>g</a:t>
            </a:r>
            <a:r>
              <a:rPr sz="4400" b="0" spc="65" dirty="0">
                <a:latin typeface="Calibri Light"/>
                <a:cs typeface="Calibri Light"/>
              </a:rPr>
              <a:t>e</a:t>
            </a:r>
            <a:r>
              <a:rPr sz="4400" b="0" spc="-55" dirty="0">
                <a:latin typeface="Calibri Light"/>
                <a:cs typeface="Calibri Light"/>
              </a:rPr>
              <a:t>s</a:t>
            </a:r>
            <a:r>
              <a:rPr sz="4400" b="0" spc="-100" dirty="0">
                <a:latin typeface="Calibri Light"/>
                <a:cs typeface="Calibri Light"/>
              </a:rPr>
              <a:t>t</a:t>
            </a:r>
            <a:r>
              <a:rPr sz="4400" b="0" spc="-50" dirty="0">
                <a:latin typeface="Calibri Light"/>
                <a:cs typeface="Calibri Light"/>
              </a:rPr>
              <a:t>a</a:t>
            </a:r>
            <a:r>
              <a:rPr sz="4400" b="0" spc="-25" dirty="0">
                <a:latin typeface="Calibri Light"/>
                <a:cs typeface="Calibri Light"/>
              </a:rPr>
              <a:t>t</a:t>
            </a:r>
            <a:r>
              <a:rPr sz="4400" b="0" spc="-70" dirty="0">
                <a:latin typeface="Calibri Light"/>
                <a:cs typeface="Calibri Light"/>
              </a:rPr>
              <a:t>i</a:t>
            </a:r>
            <a:r>
              <a:rPr sz="4400" b="0" spc="-45" dirty="0">
                <a:latin typeface="Calibri Light"/>
                <a:cs typeface="Calibri Light"/>
              </a:rPr>
              <a:t>o</a:t>
            </a:r>
            <a:r>
              <a:rPr sz="4400" b="0" spc="15" dirty="0">
                <a:latin typeface="Calibri Light"/>
                <a:cs typeface="Calibri Light"/>
              </a:rPr>
              <a:t>n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581" y="1794257"/>
            <a:ext cx="4248151" cy="350737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4175" indent="-372110">
              <a:lnSpc>
                <a:spcPct val="100000"/>
              </a:lnSpc>
              <a:spcBef>
                <a:spcPts val="130"/>
              </a:spcBef>
              <a:buAutoNum type="arabicPlain"/>
              <a:tabLst>
                <a:tab pos="384810" algn="l"/>
              </a:tabLst>
            </a:pPr>
            <a:r>
              <a:rPr sz="2750" spc="-5" dirty="0">
                <a:latin typeface="Calibri"/>
                <a:cs typeface="Calibri"/>
              </a:rPr>
              <a:t>Diagnosis?</a:t>
            </a:r>
            <a:endParaRPr sz="2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Calibri"/>
              <a:buAutoNum type="arabicPlain"/>
            </a:pPr>
            <a:endParaRPr sz="3900">
              <a:latin typeface="Calibri"/>
              <a:cs typeface="Calibri"/>
            </a:endParaRPr>
          </a:p>
          <a:p>
            <a:pPr marL="384175" indent="-372110">
              <a:lnSpc>
                <a:spcPct val="100000"/>
              </a:lnSpc>
              <a:buAutoNum type="arabicPlain"/>
              <a:tabLst>
                <a:tab pos="384810" algn="l"/>
              </a:tabLst>
            </a:pPr>
            <a:r>
              <a:rPr sz="2750" spc="-5" dirty="0">
                <a:latin typeface="Calibri"/>
                <a:cs typeface="Calibri"/>
              </a:rPr>
              <a:t>Causes?</a:t>
            </a:r>
            <a:endParaRPr sz="2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Calibri"/>
              <a:buAutoNum type="arabicPlain"/>
            </a:pPr>
            <a:endParaRPr sz="3850">
              <a:latin typeface="Calibri"/>
              <a:cs typeface="Calibri"/>
            </a:endParaRPr>
          </a:p>
          <a:p>
            <a:pPr marL="384175" indent="-372110">
              <a:lnSpc>
                <a:spcPct val="100000"/>
              </a:lnSpc>
              <a:buAutoNum type="arabicPlain"/>
              <a:tabLst>
                <a:tab pos="384810" algn="l"/>
              </a:tabLst>
            </a:pPr>
            <a:r>
              <a:rPr sz="2750" spc="-20" dirty="0">
                <a:latin typeface="Calibri"/>
                <a:cs typeface="Calibri"/>
              </a:rPr>
              <a:t>Investigations?</a:t>
            </a:r>
            <a:endParaRPr sz="2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Calibri"/>
              <a:buAutoNum type="arabicPlain"/>
            </a:pPr>
            <a:endParaRPr sz="3850">
              <a:latin typeface="Calibri"/>
              <a:cs typeface="Calibri"/>
            </a:endParaRPr>
          </a:p>
          <a:p>
            <a:pPr marL="384175" indent="-372110">
              <a:lnSpc>
                <a:spcPct val="100000"/>
              </a:lnSpc>
              <a:buAutoNum type="arabicPlain"/>
              <a:tabLst>
                <a:tab pos="384810" algn="l"/>
              </a:tabLst>
            </a:pPr>
            <a:r>
              <a:rPr sz="2750" spc="10" dirty="0">
                <a:latin typeface="Calibri"/>
                <a:cs typeface="Calibri"/>
              </a:rPr>
              <a:t>What</a:t>
            </a:r>
            <a:r>
              <a:rPr sz="2750" spc="5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will</a:t>
            </a:r>
            <a:r>
              <a:rPr sz="2750" spc="150" dirty="0">
                <a:latin typeface="Calibri"/>
                <a:cs typeface="Calibri"/>
              </a:rPr>
              <a:t> </a:t>
            </a:r>
            <a:r>
              <a:rPr sz="2750" spc="30" dirty="0">
                <a:latin typeface="Calibri"/>
                <a:cs typeface="Calibri"/>
              </a:rPr>
              <a:t>you</a:t>
            </a:r>
            <a:r>
              <a:rPr sz="2750" spc="-6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find</a:t>
            </a:r>
            <a:r>
              <a:rPr sz="2750" spc="150" dirty="0">
                <a:latin typeface="Calibri"/>
                <a:cs typeface="Calibri"/>
              </a:rPr>
              <a:t> </a:t>
            </a:r>
            <a:r>
              <a:rPr sz="2750" spc="30" dirty="0">
                <a:latin typeface="Calibri"/>
                <a:cs typeface="Calibri"/>
              </a:rPr>
              <a:t>on</a:t>
            </a:r>
            <a:r>
              <a:rPr sz="2750" spc="5" dirty="0">
                <a:latin typeface="Calibri"/>
                <a:cs typeface="Calibri"/>
              </a:rPr>
              <a:t> U/S?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81276" y="1498219"/>
            <a:ext cx="8058784" cy="32253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15615" marR="1383665" indent="-1715770">
              <a:lnSpc>
                <a:spcPct val="120000"/>
              </a:lnSpc>
              <a:spcBef>
                <a:spcPts val="95"/>
              </a:spcBef>
            </a:pPr>
            <a:r>
              <a:rPr sz="3600" b="1" spc="-15" dirty="0">
                <a:latin typeface="Calibri"/>
                <a:cs typeface="Calibri"/>
              </a:rPr>
              <a:t>GYN </a:t>
            </a:r>
            <a:r>
              <a:rPr sz="3600" b="1" dirty="0">
                <a:latin typeface="Calibri"/>
                <a:cs typeface="Calibri"/>
              </a:rPr>
              <a:t>&amp; </a:t>
            </a:r>
            <a:r>
              <a:rPr sz="3600" b="1" spc="-15" dirty="0">
                <a:latin typeface="Calibri"/>
                <a:cs typeface="Calibri"/>
              </a:rPr>
              <a:t>OBS </a:t>
            </a:r>
            <a:r>
              <a:rPr sz="3600" b="1" dirty="0">
                <a:latin typeface="Calibri"/>
                <a:cs typeface="Calibri"/>
              </a:rPr>
              <a:t>Mini-OSCE </a:t>
            </a:r>
            <a:r>
              <a:rPr sz="3600" b="1" spc="-25" dirty="0">
                <a:latin typeface="Calibri"/>
                <a:cs typeface="Calibri"/>
              </a:rPr>
              <a:t>Exam </a:t>
            </a:r>
            <a:r>
              <a:rPr sz="3600" b="1" spc="-800" dirty="0">
                <a:latin typeface="Calibri"/>
                <a:cs typeface="Calibri"/>
              </a:rPr>
              <a:t> </a:t>
            </a:r>
            <a:r>
              <a:rPr sz="3600" b="1" spc="-20" dirty="0">
                <a:latin typeface="Calibri"/>
                <a:cs typeface="Calibri"/>
              </a:rPr>
              <a:t>2019/2020</a:t>
            </a:r>
            <a:endParaRPr sz="3600">
              <a:latin typeface="Calibri"/>
              <a:cs typeface="Calibri"/>
            </a:endParaRPr>
          </a:p>
          <a:p>
            <a:pPr marL="12700" marR="5080" indent="1229360">
              <a:lnSpc>
                <a:spcPct val="120000"/>
              </a:lnSpc>
              <a:tabLst>
                <a:tab pos="4568825" algn="l"/>
              </a:tabLst>
            </a:pPr>
            <a:r>
              <a:rPr sz="3600" b="1" spc="-5" dirty="0">
                <a:latin typeface="Calibri"/>
                <a:cs typeface="Calibri"/>
              </a:rPr>
              <a:t>Group</a:t>
            </a:r>
            <a:r>
              <a:rPr sz="3600" b="1" spc="-4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A	</a:t>
            </a:r>
            <a:r>
              <a:rPr sz="3600" b="1" spc="-20" dirty="0">
                <a:latin typeface="Calibri"/>
                <a:cs typeface="Calibri"/>
              </a:rPr>
              <a:t>25/12/2019 </a:t>
            </a:r>
            <a:r>
              <a:rPr sz="3600" b="1" spc="-15" dirty="0">
                <a:latin typeface="Calibri"/>
                <a:cs typeface="Calibri"/>
              </a:rPr>
              <a:t> Prepared</a:t>
            </a:r>
            <a:r>
              <a:rPr sz="3600" b="1" spc="15" dirty="0">
                <a:latin typeface="Calibri"/>
                <a:cs typeface="Calibri"/>
              </a:rPr>
              <a:t> </a:t>
            </a:r>
            <a:r>
              <a:rPr sz="3600" b="1" spc="10" dirty="0">
                <a:latin typeface="Calibri"/>
                <a:cs typeface="Calibri"/>
              </a:rPr>
              <a:t>by</a:t>
            </a:r>
            <a:r>
              <a:rPr sz="3600" b="1" spc="-5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:</a:t>
            </a:r>
            <a:r>
              <a:rPr sz="3600" b="1" spc="-20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Amr</a:t>
            </a:r>
            <a:r>
              <a:rPr sz="3600" b="1" spc="-20" dirty="0">
                <a:latin typeface="Calibri"/>
                <a:cs typeface="Calibri"/>
              </a:rPr>
              <a:t> </a:t>
            </a:r>
            <a:r>
              <a:rPr sz="3600" b="1" spc="5" dirty="0">
                <a:latin typeface="Calibri"/>
                <a:cs typeface="Calibri"/>
              </a:rPr>
              <a:t>Mohammad</a:t>
            </a:r>
            <a:r>
              <a:rPr sz="3600" b="1" spc="-65" dirty="0">
                <a:latin typeface="Calibri"/>
                <a:cs typeface="Calibri"/>
              </a:rPr>
              <a:t> </a:t>
            </a:r>
            <a:r>
              <a:rPr sz="3600" b="1" spc="5" dirty="0">
                <a:latin typeface="Calibri"/>
                <a:cs typeface="Calibri"/>
              </a:rPr>
              <a:t>Al-Khattab</a:t>
            </a:r>
            <a:endParaRPr sz="3600">
              <a:latin typeface="Calibri"/>
              <a:cs typeface="Calibri"/>
            </a:endParaRPr>
          </a:p>
          <a:p>
            <a:pPr marL="2633980">
              <a:lnSpc>
                <a:spcPct val="100000"/>
              </a:lnSpc>
              <a:spcBef>
                <a:spcPts val="35"/>
              </a:spcBef>
            </a:pPr>
            <a:r>
              <a:rPr sz="3600" b="1" spc="-40" dirty="0">
                <a:latin typeface="Calibri"/>
                <a:cs typeface="Calibri"/>
              </a:rPr>
              <a:t>Taimaa</a:t>
            </a:r>
            <a:r>
              <a:rPr sz="3600" b="1" spc="-70" dirty="0">
                <a:latin typeface="Calibri"/>
                <a:cs typeface="Calibri"/>
              </a:rPr>
              <a:t> </a:t>
            </a:r>
            <a:r>
              <a:rPr sz="3600" b="1" spc="-15" dirty="0">
                <a:latin typeface="Calibri"/>
                <a:cs typeface="Calibri"/>
              </a:rPr>
              <a:t>Rwashdeh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53965" y="159393"/>
            <a:ext cx="820419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800" spc="-140" dirty="0"/>
              <a:t>Q</a:t>
            </a:r>
            <a:r>
              <a:rPr sz="4800" spc="250" dirty="0"/>
              <a:t>1</a:t>
            </a:r>
            <a:endParaRPr sz="4800"/>
          </a:p>
        </p:txBody>
      </p:sp>
      <p:sp>
        <p:nvSpPr>
          <p:cNvPr id="3" name="object 3"/>
          <p:cNvSpPr txBox="1"/>
          <p:nvPr/>
        </p:nvSpPr>
        <p:spPr>
          <a:xfrm>
            <a:off x="222257" y="1064301"/>
            <a:ext cx="10801985" cy="3852721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241300" marR="5080" indent="-229235">
              <a:lnSpc>
                <a:spcPts val="3000"/>
              </a:lnSpc>
              <a:spcBef>
                <a:spcPts val="625"/>
              </a:spcBef>
            </a:pPr>
            <a:r>
              <a:rPr sz="2750" b="1" spc="-20" dirty="0">
                <a:latin typeface="Times New Roman"/>
                <a:cs typeface="Times New Roman"/>
              </a:rPr>
              <a:t>ultrasound</a:t>
            </a:r>
            <a:r>
              <a:rPr sz="2750" b="1" spc="-190" dirty="0">
                <a:latin typeface="Times New Roman"/>
                <a:cs typeface="Times New Roman"/>
              </a:rPr>
              <a:t> </a:t>
            </a:r>
            <a:r>
              <a:rPr sz="2750" b="1" spc="-10" dirty="0">
                <a:latin typeface="Times New Roman"/>
                <a:cs typeface="Times New Roman"/>
              </a:rPr>
              <a:t>for</a:t>
            </a:r>
            <a:r>
              <a:rPr sz="2750" b="1" spc="-100" dirty="0">
                <a:latin typeface="Times New Roman"/>
                <a:cs typeface="Times New Roman"/>
              </a:rPr>
              <a:t> </a:t>
            </a:r>
            <a:r>
              <a:rPr sz="2750" b="1" spc="175" dirty="0">
                <a:latin typeface="Times New Roman"/>
                <a:cs typeface="Times New Roman"/>
              </a:rPr>
              <a:t>50</a:t>
            </a:r>
            <a:r>
              <a:rPr sz="2750" b="1" spc="-40" dirty="0">
                <a:latin typeface="Times New Roman"/>
                <a:cs typeface="Times New Roman"/>
              </a:rPr>
              <a:t> </a:t>
            </a:r>
            <a:r>
              <a:rPr sz="2750" b="1" spc="-20" dirty="0">
                <a:latin typeface="Times New Roman"/>
                <a:cs typeface="Times New Roman"/>
              </a:rPr>
              <a:t>years</a:t>
            </a:r>
            <a:r>
              <a:rPr sz="2750" b="1" spc="-200" dirty="0">
                <a:latin typeface="Times New Roman"/>
                <a:cs typeface="Times New Roman"/>
              </a:rPr>
              <a:t> </a:t>
            </a:r>
            <a:r>
              <a:rPr sz="2750" b="1" spc="5" dirty="0">
                <a:latin typeface="Times New Roman"/>
                <a:cs typeface="Times New Roman"/>
              </a:rPr>
              <a:t>old</a:t>
            </a:r>
            <a:r>
              <a:rPr sz="2750" b="1" spc="-5" dirty="0">
                <a:latin typeface="Times New Roman"/>
                <a:cs typeface="Times New Roman"/>
              </a:rPr>
              <a:t> </a:t>
            </a:r>
            <a:r>
              <a:rPr sz="2900" b="1" spc="-65" dirty="0">
                <a:latin typeface="Times New Roman"/>
                <a:cs typeface="Times New Roman"/>
              </a:rPr>
              <a:t>post-menopausal</a:t>
            </a:r>
            <a:r>
              <a:rPr sz="2900" b="1" spc="-260" dirty="0">
                <a:latin typeface="Times New Roman"/>
                <a:cs typeface="Times New Roman"/>
              </a:rPr>
              <a:t> </a:t>
            </a:r>
            <a:r>
              <a:rPr sz="2750" b="1" spc="15" dirty="0">
                <a:latin typeface="Times New Roman"/>
                <a:cs typeface="Times New Roman"/>
              </a:rPr>
              <a:t>female</a:t>
            </a:r>
            <a:r>
              <a:rPr sz="2750" b="1" spc="-175" dirty="0">
                <a:latin typeface="Times New Roman"/>
                <a:cs typeface="Times New Roman"/>
              </a:rPr>
              <a:t> </a:t>
            </a:r>
            <a:r>
              <a:rPr sz="2750" b="1" dirty="0">
                <a:latin typeface="Times New Roman"/>
                <a:cs typeface="Times New Roman"/>
              </a:rPr>
              <a:t>complaining</a:t>
            </a:r>
            <a:r>
              <a:rPr sz="2750" b="1" spc="-125" dirty="0">
                <a:latin typeface="Times New Roman"/>
                <a:cs typeface="Times New Roman"/>
              </a:rPr>
              <a:t> </a:t>
            </a:r>
            <a:r>
              <a:rPr sz="2750" b="1" spc="-5" dirty="0">
                <a:latin typeface="Times New Roman"/>
                <a:cs typeface="Times New Roman"/>
              </a:rPr>
              <a:t>of</a:t>
            </a:r>
            <a:r>
              <a:rPr sz="2750" b="1" spc="-55" dirty="0">
                <a:latin typeface="Times New Roman"/>
                <a:cs typeface="Times New Roman"/>
              </a:rPr>
              <a:t> </a:t>
            </a:r>
            <a:r>
              <a:rPr sz="2750" b="1" dirty="0">
                <a:latin typeface="Times New Roman"/>
                <a:cs typeface="Times New Roman"/>
              </a:rPr>
              <a:t>right </a:t>
            </a:r>
            <a:r>
              <a:rPr sz="2750" b="1" spc="-675" dirty="0">
                <a:latin typeface="Times New Roman"/>
                <a:cs typeface="Times New Roman"/>
              </a:rPr>
              <a:t> </a:t>
            </a:r>
            <a:r>
              <a:rPr sz="2750" b="1" spc="-15" dirty="0">
                <a:latin typeface="Times New Roman"/>
                <a:cs typeface="Times New Roman"/>
              </a:rPr>
              <a:t>ovarian</a:t>
            </a:r>
            <a:r>
              <a:rPr sz="2750" b="1" spc="-204" dirty="0">
                <a:latin typeface="Times New Roman"/>
                <a:cs typeface="Times New Roman"/>
              </a:rPr>
              <a:t> </a:t>
            </a:r>
            <a:r>
              <a:rPr sz="2750" b="1" spc="-5" dirty="0">
                <a:latin typeface="Times New Roman"/>
                <a:cs typeface="Times New Roman"/>
              </a:rPr>
              <a:t>mass</a:t>
            </a:r>
            <a:r>
              <a:rPr sz="2750" b="1" spc="-204" dirty="0">
                <a:latin typeface="Times New Roman"/>
                <a:cs typeface="Times New Roman"/>
              </a:rPr>
              <a:t> </a:t>
            </a:r>
            <a:r>
              <a:rPr sz="2750" b="1" spc="-355" dirty="0">
                <a:latin typeface="Times New Roman"/>
                <a:cs typeface="Times New Roman"/>
              </a:rPr>
              <a:t>:</a:t>
            </a:r>
            <a:endParaRPr sz="2750">
              <a:latin typeface="Times New Roman"/>
              <a:cs typeface="Times New Roman"/>
            </a:endParaRPr>
          </a:p>
          <a:p>
            <a:pPr marL="241300">
              <a:lnSpc>
                <a:spcPts val="3030"/>
              </a:lnSpc>
            </a:pPr>
            <a:r>
              <a:rPr sz="2750" b="1" spc="-30" dirty="0">
                <a:latin typeface="Times New Roman"/>
                <a:cs typeface="Times New Roman"/>
              </a:rPr>
              <a:t>(</a:t>
            </a:r>
            <a:r>
              <a:rPr sz="2750" b="1" spc="-5" dirty="0">
                <a:latin typeface="Times New Roman"/>
                <a:cs typeface="Times New Roman"/>
              </a:rPr>
              <a:t> </a:t>
            </a:r>
            <a:r>
              <a:rPr sz="2750" b="1" spc="-229" dirty="0">
                <a:latin typeface="Times New Roman"/>
                <a:cs typeface="Times New Roman"/>
              </a:rPr>
              <a:t>I</a:t>
            </a:r>
            <a:r>
              <a:rPr sz="2750" b="1" spc="45" dirty="0">
                <a:latin typeface="Times New Roman"/>
                <a:cs typeface="Times New Roman"/>
              </a:rPr>
              <a:t> </a:t>
            </a:r>
            <a:r>
              <a:rPr sz="2750" b="1" spc="-30" dirty="0">
                <a:latin typeface="Times New Roman"/>
                <a:cs typeface="Times New Roman"/>
              </a:rPr>
              <a:t>t</a:t>
            </a:r>
            <a:r>
              <a:rPr sz="2750" b="1" spc="40" dirty="0">
                <a:latin typeface="Times New Roman"/>
                <a:cs typeface="Times New Roman"/>
              </a:rPr>
              <a:t>h</a:t>
            </a:r>
            <a:r>
              <a:rPr sz="2750" b="1" spc="50" dirty="0">
                <a:latin typeface="Times New Roman"/>
                <a:cs typeface="Times New Roman"/>
              </a:rPr>
              <a:t>i</a:t>
            </a:r>
            <a:r>
              <a:rPr sz="2750" b="1" spc="40" dirty="0">
                <a:latin typeface="Times New Roman"/>
                <a:cs typeface="Times New Roman"/>
              </a:rPr>
              <a:t>n</a:t>
            </a:r>
            <a:r>
              <a:rPr sz="2750" b="1" spc="-140" dirty="0">
                <a:latin typeface="Times New Roman"/>
                <a:cs typeface="Times New Roman"/>
              </a:rPr>
              <a:t>k</a:t>
            </a:r>
            <a:r>
              <a:rPr sz="2750" b="1" spc="-204" dirty="0">
                <a:latin typeface="Times New Roman"/>
                <a:cs typeface="Times New Roman"/>
              </a:rPr>
              <a:t> </a:t>
            </a:r>
            <a:r>
              <a:rPr sz="2750" b="1" spc="-45" dirty="0">
                <a:latin typeface="Times New Roman"/>
                <a:cs typeface="Times New Roman"/>
              </a:rPr>
              <a:t>U</a:t>
            </a:r>
            <a:r>
              <a:rPr sz="2750" b="1" spc="-285" dirty="0">
                <a:latin typeface="Times New Roman"/>
                <a:cs typeface="Times New Roman"/>
              </a:rPr>
              <a:t>S</a:t>
            </a:r>
            <a:r>
              <a:rPr sz="2750" b="1" spc="-60" dirty="0">
                <a:latin typeface="Times New Roman"/>
                <a:cs typeface="Times New Roman"/>
              </a:rPr>
              <a:t> </a:t>
            </a:r>
            <a:r>
              <a:rPr sz="2750" b="1" spc="375" dirty="0">
                <a:latin typeface="Times New Roman"/>
                <a:cs typeface="Times New Roman"/>
              </a:rPr>
              <a:t>&gt;</a:t>
            </a:r>
            <a:r>
              <a:rPr sz="2750" b="1" spc="285" dirty="0">
                <a:latin typeface="Times New Roman"/>
                <a:cs typeface="Times New Roman"/>
              </a:rPr>
              <a:t>&gt;</a:t>
            </a:r>
            <a:r>
              <a:rPr sz="2750" b="1" spc="-70" dirty="0">
                <a:latin typeface="Times New Roman"/>
                <a:cs typeface="Times New Roman"/>
              </a:rPr>
              <a:t> </a:t>
            </a:r>
            <a:r>
              <a:rPr sz="2750" b="1" spc="120" dirty="0">
                <a:latin typeface="Times New Roman"/>
                <a:cs typeface="Times New Roman"/>
              </a:rPr>
              <a:t>c</a:t>
            </a:r>
            <a:r>
              <a:rPr sz="2750" b="1" spc="45" dirty="0">
                <a:latin typeface="Times New Roman"/>
                <a:cs typeface="Times New Roman"/>
              </a:rPr>
              <a:t>o</a:t>
            </a:r>
            <a:r>
              <a:rPr sz="2750" b="1" spc="40" dirty="0">
                <a:latin typeface="Times New Roman"/>
                <a:cs typeface="Times New Roman"/>
              </a:rPr>
              <a:t>n</a:t>
            </a:r>
            <a:r>
              <a:rPr sz="2750" b="1" spc="-100" dirty="0">
                <a:latin typeface="Times New Roman"/>
                <a:cs typeface="Times New Roman"/>
              </a:rPr>
              <a:t>t</a:t>
            </a:r>
            <a:r>
              <a:rPr sz="2750" b="1" spc="-30" dirty="0">
                <a:latin typeface="Times New Roman"/>
                <a:cs typeface="Times New Roman"/>
              </a:rPr>
              <a:t>a</a:t>
            </a:r>
            <a:r>
              <a:rPr sz="2750" b="1" spc="-5" dirty="0">
                <a:latin typeface="Times New Roman"/>
                <a:cs typeface="Times New Roman"/>
              </a:rPr>
              <a:t>in</a:t>
            </a:r>
            <a:r>
              <a:rPr sz="2750" b="1" spc="-204" dirty="0">
                <a:latin typeface="Times New Roman"/>
                <a:cs typeface="Times New Roman"/>
              </a:rPr>
              <a:t> </a:t>
            </a:r>
            <a:r>
              <a:rPr sz="2750" b="1" spc="45" dirty="0">
                <a:latin typeface="Times New Roman"/>
                <a:cs typeface="Times New Roman"/>
              </a:rPr>
              <a:t>so</a:t>
            </a:r>
            <a:r>
              <a:rPr sz="2750" b="1" spc="50" dirty="0">
                <a:latin typeface="Times New Roman"/>
                <a:cs typeface="Times New Roman"/>
              </a:rPr>
              <a:t>l</a:t>
            </a:r>
            <a:r>
              <a:rPr sz="2750" b="1" spc="-50" dirty="0">
                <a:latin typeface="Times New Roman"/>
                <a:cs typeface="Times New Roman"/>
              </a:rPr>
              <a:t>id</a:t>
            </a:r>
            <a:r>
              <a:rPr sz="2750" b="1" spc="-195" dirty="0">
                <a:latin typeface="Times New Roman"/>
                <a:cs typeface="Times New Roman"/>
              </a:rPr>
              <a:t> </a:t>
            </a:r>
            <a:r>
              <a:rPr sz="2750" b="1" spc="120" dirty="0">
                <a:latin typeface="Times New Roman"/>
                <a:cs typeface="Times New Roman"/>
              </a:rPr>
              <a:t>c</a:t>
            </a:r>
            <a:r>
              <a:rPr sz="2750" b="1" spc="45" dirty="0">
                <a:latin typeface="Times New Roman"/>
                <a:cs typeface="Times New Roman"/>
              </a:rPr>
              <a:t>o</a:t>
            </a:r>
            <a:r>
              <a:rPr sz="2750" b="1" spc="25" dirty="0">
                <a:latin typeface="Times New Roman"/>
                <a:cs typeface="Times New Roman"/>
              </a:rPr>
              <a:t>m</a:t>
            </a:r>
            <a:r>
              <a:rPr sz="2750" b="1" spc="-35" dirty="0">
                <a:latin typeface="Times New Roman"/>
                <a:cs typeface="Times New Roman"/>
              </a:rPr>
              <a:t>p</a:t>
            </a:r>
            <a:r>
              <a:rPr sz="2750" b="1" spc="-30" dirty="0">
                <a:latin typeface="Times New Roman"/>
                <a:cs typeface="Times New Roman"/>
              </a:rPr>
              <a:t>o</a:t>
            </a:r>
            <a:r>
              <a:rPr sz="2750" b="1" spc="40" dirty="0">
                <a:latin typeface="Times New Roman"/>
                <a:cs typeface="Times New Roman"/>
              </a:rPr>
              <a:t>n</a:t>
            </a:r>
            <a:r>
              <a:rPr sz="2750" b="1" spc="-25" dirty="0">
                <a:latin typeface="Times New Roman"/>
                <a:cs typeface="Times New Roman"/>
              </a:rPr>
              <a:t>e</a:t>
            </a:r>
            <a:r>
              <a:rPr sz="2750" b="1" spc="-30" dirty="0">
                <a:latin typeface="Times New Roman"/>
                <a:cs typeface="Times New Roman"/>
              </a:rPr>
              <a:t>n</a:t>
            </a:r>
            <a:r>
              <a:rPr sz="2750" b="1" spc="-110" dirty="0">
                <a:latin typeface="Times New Roman"/>
                <a:cs typeface="Times New Roman"/>
              </a:rPr>
              <a:t>t</a:t>
            </a:r>
            <a:r>
              <a:rPr sz="2750" b="1" spc="-150" dirty="0">
                <a:latin typeface="Times New Roman"/>
                <a:cs typeface="Times New Roman"/>
              </a:rPr>
              <a:t> </a:t>
            </a:r>
            <a:r>
              <a:rPr sz="2750" b="1" spc="-125" dirty="0">
                <a:latin typeface="Times New Roman"/>
                <a:cs typeface="Times New Roman"/>
              </a:rPr>
              <a:t>,</a:t>
            </a:r>
            <a:r>
              <a:rPr sz="2750" b="1" spc="-55" dirty="0">
                <a:latin typeface="Times New Roman"/>
                <a:cs typeface="Times New Roman"/>
              </a:rPr>
              <a:t> </a:t>
            </a:r>
            <a:r>
              <a:rPr sz="2750" b="1" spc="25" dirty="0">
                <a:latin typeface="Times New Roman"/>
                <a:cs typeface="Times New Roman"/>
              </a:rPr>
              <a:t>m</a:t>
            </a:r>
            <a:r>
              <a:rPr sz="2750" b="1" spc="40" dirty="0">
                <a:latin typeface="Times New Roman"/>
                <a:cs typeface="Times New Roman"/>
              </a:rPr>
              <a:t>u</a:t>
            </a:r>
            <a:r>
              <a:rPr sz="2750" b="1" spc="50" dirty="0">
                <a:latin typeface="Times New Roman"/>
                <a:cs typeface="Times New Roman"/>
              </a:rPr>
              <a:t>l</a:t>
            </a:r>
            <a:r>
              <a:rPr sz="2750" b="1" spc="-25" dirty="0">
                <a:latin typeface="Times New Roman"/>
                <a:cs typeface="Times New Roman"/>
              </a:rPr>
              <a:t>t</a:t>
            </a:r>
            <a:r>
              <a:rPr sz="2750" b="1" spc="85" dirty="0">
                <a:latin typeface="Times New Roman"/>
                <a:cs typeface="Times New Roman"/>
              </a:rPr>
              <a:t>i</a:t>
            </a:r>
            <a:r>
              <a:rPr sz="2750" b="1" spc="365" dirty="0">
                <a:latin typeface="Times New Roman"/>
                <a:cs typeface="Times New Roman"/>
              </a:rPr>
              <a:t>-</a:t>
            </a:r>
            <a:endParaRPr sz="2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2750" b="1" spc="50" dirty="0">
                <a:latin typeface="Times New Roman"/>
                <a:cs typeface="Times New Roman"/>
              </a:rPr>
              <a:t>l</a:t>
            </a:r>
            <a:r>
              <a:rPr sz="2750" b="1" spc="45" dirty="0">
                <a:latin typeface="Times New Roman"/>
                <a:cs typeface="Times New Roman"/>
              </a:rPr>
              <a:t>o</a:t>
            </a:r>
            <a:r>
              <a:rPr sz="2750" b="1" spc="120" dirty="0">
                <a:latin typeface="Times New Roman"/>
                <a:cs typeface="Times New Roman"/>
              </a:rPr>
              <a:t>c</a:t>
            </a:r>
            <a:r>
              <a:rPr sz="2750" b="1" spc="40" dirty="0">
                <a:latin typeface="Times New Roman"/>
                <a:cs typeface="Times New Roman"/>
              </a:rPr>
              <a:t>u</a:t>
            </a:r>
            <a:r>
              <a:rPr sz="2750" b="1" spc="-30" dirty="0">
                <a:latin typeface="Times New Roman"/>
                <a:cs typeface="Times New Roman"/>
              </a:rPr>
              <a:t>l</a:t>
            </a:r>
            <a:r>
              <a:rPr sz="2750" b="1" spc="-90" dirty="0">
                <a:latin typeface="Times New Roman"/>
                <a:cs typeface="Times New Roman"/>
              </a:rPr>
              <a:t>a</a:t>
            </a:r>
            <a:r>
              <a:rPr sz="2750" b="1" spc="-120" dirty="0">
                <a:latin typeface="Times New Roman"/>
                <a:cs typeface="Times New Roman"/>
              </a:rPr>
              <a:t>r</a:t>
            </a:r>
            <a:r>
              <a:rPr sz="2750" b="1" spc="-200" dirty="0">
                <a:latin typeface="Times New Roman"/>
                <a:cs typeface="Times New Roman"/>
              </a:rPr>
              <a:t> </a:t>
            </a:r>
            <a:r>
              <a:rPr sz="2750" b="1" spc="-30" dirty="0">
                <a:latin typeface="Times New Roman"/>
                <a:cs typeface="Times New Roman"/>
              </a:rPr>
              <a:t>)</a:t>
            </a:r>
            <a:endParaRPr sz="2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2750" spc="15" dirty="0">
                <a:latin typeface="Calibri"/>
                <a:cs typeface="Calibri"/>
              </a:rPr>
              <a:t>1-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Describe</a:t>
            </a:r>
            <a:r>
              <a:rPr sz="2750" spc="16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the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findings</a:t>
            </a:r>
            <a:r>
              <a:rPr sz="2750" spc="31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in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the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ultrasound</a:t>
            </a:r>
            <a:r>
              <a:rPr sz="2750" spc="310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?</a:t>
            </a:r>
            <a:endParaRPr sz="2750">
              <a:latin typeface="Calibri"/>
              <a:cs typeface="Calibri"/>
            </a:endParaRPr>
          </a:p>
          <a:p>
            <a:pPr marL="12700" marR="2569845">
              <a:lnSpc>
                <a:spcPct val="122800"/>
              </a:lnSpc>
            </a:pPr>
            <a:r>
              <a:rPr sz="2750" spc="-10" dirty="0">
                <a:solidFill>
                  <a:srgbClr val="FF0000"/>
                </a:solidFill>
                <a:latin typeface="Calibri"/>
                <a:cs typeface="Calibri"/>
              </a:rPr>
              <a:t>there </a:t>
            </a:r>
            <a:r>
              <a:rPr sz="2750" spc="-15" dirty="0">
                <a:solidFill>
                  <a:srgbClr val="FF0000"/>
                </a:solidFill>
                <a:latin typeface="Calibri"/>
                <a:cs typeface="Calibri"/>
              </a:rPr>
              <a:t>is </a:t>
            </a:r>
            <a:r>
              <a:rPr sz="2750" spc="-5" dirty="0">
                <a:solidFill>
                  <a:srgbClr val="FF0000"/>
                </a:solidFill>
                <a:latin typeface="Calibri"/>
                <a:cs typeface="Calibri"/>
              </a:rPr>
              <a:t>multilocular</a:t>
            </a:r>
            <a:r>
              <a:rPr sz="27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10" dirty="0">
                <a:solidFill>
                  <a:srgbClr val="FF0000"/>
                </a:solidFill>
                <a:latin typeface="Calibri"/>
                <a:cs typeface="Calibri"/>
              </a:rPr>
              <a:t>cyst </a:t>
            </a:r>
            <a:r>
              <a:rPr sz="2750" spc="-15" dirty="0">
                <a:solidFill>
                  <a:srgbClr val="FF0000"/>
                </a:solidFill>
                <a:latin typeface="Calibri"/>
                <a:cs typeface="Calibri"/>
              </a:rPr>
              <a:t>,with</a:t>
            </a:r>
            <a:r>
              <a:rPr sz="2750" spc="-10" dirty="0">
                <a:solidFill>
                  <a:srgbClr val="FF0000"/>
                </a:solidFill>
                <a:latin typeface="Calibri"/>
                <a:cs typeface="Calibri"/>
              </a:rPr>
              <a:t> solid </a:t>
            </a:r>
            <a:r>
              <a:rPr sz="2750" spc="10" dirty="0">
                <a:solidFill>
                  <a:srgbClr val="FF0000"/>
                </a:solidFill>
                <a:latin typeface="Calibri"/>
                <a:cs typeface="Calibri"/>
              </a:rPr>
              <a:t>areas </a:t>
            </a:r>
            <a:r>
              <a:rPr sz="2750" spc="5" dirty="0">
                <a:solidFill>
                  <a:srgbClr val="FF0000"/>
                </a:solidFill>
                <a:latin typeface="Calibri"/>
                <a:cs typeface="Calibri"/>
              </a:rPr>
              <a:t>and </a:t>
            </a:r>
            <a:r>
              <a:rPr sz="2750" spc="-10" dirty="0">
                <a:solidFill>
                  <a:srgbClr val="FF0000"/>
                </a:solidFill>
                <a:latin typeface="Calibri"/>
                <a:cs typeface="Calibri"/>
              </a:rPr>
              <a:t>thick </a:t>
            </a:r>
            <a:r>
              <a:rPr sz="2750" spc="-5" dirty="0">
                <a:solidFill>
                  <a:srgbClr val="FF0000"/>
                </a:solidFill>
                <a:latin typeface="Calibri"/>
                <a:cs typeface="Calibri"/>
              </a:rPr>
              <a:t>wall </a:t>
            </a:r>
            <a:r>
              <a:rPr sz="2750" spc="5" dirty="0">
                <a:solidFill>
                  <a:srgbClr val="FF0000"/>
                </a:solidFill>
                <a:latin typeface="Calibri"/>
                <a:cs typeface="Calibri"/>
              </a:rPr>
              <a:t>. </a:t>
            </a:r>
            <a:r>
              <a:rPr sz="2750" spc="-6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2-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What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is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your</a:t>
            </a:r>
            <a:r>
              <a:rPr sz="2750" spc="-1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provisional</a:t>
            </a:r>
            <a:r>
              <a:rPr sz="2750" spc="16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diagnosis</a:t>
            </a:r>
            <a:r>
              <a:rPr sz="2750" spc="310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?</a:t>
            </a:r>
            <a:endParaRPr sz="2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2750" spc="-20" dirty="0">
                <a:solidFill>
                  <a:srgbClr val="FF0000"/>
                </a:solidFill>
                <a:latin typeface="Calibri"/>
                <a:cs typeface="Calibri"/>
              </a:rPr>
              <a:t>epithelial</a:t>
            </a:r>
            <a:r>
              <a:rPr sz="2750" spc="3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15" dirty="0">
                <a:solidFill>
                  <a:srgbClr val="FF0000"/>
                </a:solidFill>
                <a:latin typeface="Calibri"/>
                <a:cs typeface="Calibri"/>
              </a:rPr>
              <a:t>ovrian</a:t>
            </a:r>
            <a:r>
              <a:rPr sz="2750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10" dirty="0">
                <a:solidFill>
                  <a:srgbClr val="FF0000"/>
                </a:solidFill>
                <a:latin typeface="Calibri"/>
                <a:cs typeface="Calibri"/>
              </a:rPr>
              <a:t>cancer</a:t>
            </a:r>
            <a:r>
              <a:rPr sz="2750" spc="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10" dirty="0">
                <a:solidFill>
                  <a:srgbClr val="FF0000"/>
                </a:solidFill>
                <a:latin typeface="Calibri"/>
                <a:cs typeface="Calibri"/>
              </a:rPr>
              <a:t>(m.c.</a:t>
            </a:r>
            <a:r>
              <a:rPr sz="2750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5" dirty="0">
                <a:solidFill>
                  <a:srgbClr val="FF0000"/>
                </a:solidFill>
                <a:latin typeface="Calibri"/>
                <a:cs typeface="Calibri"/>
              </a:rPr>
              <a:t>Is</a:t>
            </a:r>
            <a:r>
              <a:rPr sz="2750" spc="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FF0000"/>
                </a:solidFill>
                <a:latin typeface="Calibri"/>
                <a:cs typeface="Calibri"/>
              </a:rPr>
              <a:t>serous</a:t>
            </a:r>
            <a:r>
              <a:rPr sz="2750" spc="1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10" dirty="0">
                <a:solidFill>
                  <a:srgbClr val="FF0000"/>
                </a:solidFill>
                <a:latin typeface="Calibri"/>
                <a:cs typeface="Calibri"/>
              </a:rPr>
              <a:t>carcinoma</a:t>
            </a:r>
            <a:r>
              <a:rPr sz="2750" spc="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5" dirty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4343" y="0"/>
            <a:ext cx="10706735" cy="5636800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384175" indent="-372110">
              <a:lnSpc>
                <a:spcPct val="100000"/>
              </a:lnSpc>
              <a:spcBef>
                <a:spcPts val="855"/>
              </a:spcBef>
              <a:buAutoNum type="arabicPlain" startAt="3"/>
              <a:tabLst>
                <a:tab pos="384810" algn="l"/>
              </a:tabLst>
            </a:pPr>
            <a:r>
              <a:rPr sz="2750" dirty="0">
                <a:latin typeface="Calibri"/>
                <a:cs typeface="Calibri"/>
              </a:rPr>
              <a:t>Mention</a:t>
            </a:r>
            <a:r>
              <a:rPr sz="2750" spc="160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3</a:t>
            </a:r>
            <a:r>
              <a:rPr sz="2750" spc="-15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finding</a:t>
            </a:r>
            <a:r>
              <a:rPr sz="2750" spc="229" dirty="0">
                <a:latin typeface="Calibri"/>
                <a:cs typeface="Calibri"/>
              </a:rPr>
              <a:t> </a:t>
            </a:r>
            <a:r>
              <a:rPr sz="2750" spc="30" dirty="0">
                <a:latin typeface="Calibri"/>
                <a:cs typeface="Calibri"/>
              </a:rPr>
              <a:t>on</a:t>
            </a:r>
            <a:r>
              <a:rPr sz="2750" spc="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examination</a:t>
            </a:r>
            <a:r>
              <a:rPr sz="2750" spc="229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?</a:t>
            </a:r>
            <a:endParaRPr sz="2750">
              <a:latin typeface="Calibri"/>
              <a:cs typeface="Calibri"/>
            </a:endParaRPr>
          </a:p>
          <a:p>
            <a:pPr marL="12700">
              <a:lnSpc>
                <a:spcPts val="3190"/>
              </a:lnSpc>
              <a:spcBef>
                <a:spcPts val="755"/>
              </a:spcBef>
              <a:tabLst>
                <a:tab pos="9010650" algn="l"/>
              </a:tabLst>
            </a:pPr>
            <a:r>
              <a:rPr sz="2750" spc="-20" dirty="0">
                <a:solidFill>
                  <a:srgbClr val="FF0000"/>
                </a:solidFill>
                <a:latin typeface="Calibri"/>
                <a:cs typeface="Calibri"/>
              </a:rPr>
              <a:t>adnexal</a:t>
            </a:r>
            <a:r>
              <a:rPr sz="2750" spc="1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15" dirty="0">
                <a:solidFill>
                  <a:srgbClr val="FF0000"/>
                </a:solidFill>
                <a:latin typeface="Calibri"/>
                <a:cs typeface="Calibri"/>
              </a:rPr>
              <a:t>mass</a:t>
            </a:r>
            <a:r>
              <a:rPr sz="2750" spc="1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5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sz="2750" spc="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FF0000"/>
                </a:solidFill>
                <a:latin typeface="Calibri"/>
                <a:cs typeface="Calibri"/>
              </a:rPr>
              <a:t>palpable</a:t>
            </a:r>
            <a:r>
              <a:rPr sz="2750" spc="1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15" dirty="0">
                <a:solidFill>
                  <a:srgbClr val="FF0000"/>
                </a:solidFill>
                <a:latin typeface="Calibri"/>
                <a:cs typeface="Calibri"/>
              </a:rPr>
              <a:t>inguinal</a:t>
            </a:r>
            <a:r>
              <a:rPr sz="2750" spc="3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25" dirty="0">
                <a:solidFill>
                  <a:srgbClr val="FF0000"/>
                </a:solidFill>
                <a:latin typeface="Calibri"/>
                <a:cs typeface="Calibri"/>
              </a:rPr>
              <a:t>or</a:t>
            </a:r>
            <a:r>
              <a:rPr sz="275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10" dirty="0">
                <a:solidFill>
                  <a:srgbClr val="FF0000"/>
                </a:solidFill>
                <a:latin typeface="Calibri"/>
                <a:cs typeface="Calibri"/>
              </a:rPr>
              <a:t>cervical</a:t>
            </a:r>
            <a:r>
              <a:rPr sz="27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FF0000"/>
                </a:solidFill>
                <a:latin typeface="Calibri"/>
                <a:cs typeface="Calibri"/>
              </a:rPr>
              <a:t>lymphadenopathy	</a:t>
            </a:r>
            <a:r>
              <a:rPr sz="2750" spc="5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sz="275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FF0000"/>
                </a:solidFill>
                <a:latin typeface="Calibri"/>
                <a:cs typeface="Calibri"/>
              </a:rPr>
              <a:t>acanthosis</a:t>
            </a:r>
            <a:endParaRPr sz="2750">
              <a:latin typeface="Calibri"/>
              <a:cs typeface="Calibri"/>
            </a:endParaRPr>
          </a:p>
          <a:p>
            <a:pPr marL="241300">
              <a:lnSpc>
                <a:spcPts val="3190"/>
              </a:lnSpc>
            </a:pPr>
            <a:r>
              <a:rPr sz="2750" spc="-10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sz="2750" spc="-10" dirty="0">
                <a:solidFill>
                  <a:srgbClr val="00AF50"/>
                </a:solidFill>
                <a:latin typeface="Calibri"/>
                <a:cs typeface="Calibri"/>
              </a:rPr>
              <a:t>ascitis…</a:t>
            </a:r>
            <a:endParaRPr sz="2750">
              <a:latin typeface="Calibri"/>
              <a:cs typeface="Calibri"/>
            </a:endParaRPr>
          </a:p>
          <a:p>
            <a:pPr marL="384175" indent="-372110">
              <a:lnSpc>
                <a:spcPct val="100000"/>
              </a:lnSpc>
              <a:spcBef>
                <a:spcPts val="685"/>
              </a:spcBef>
              <a:buAutoNum type="arabicPlain" startAt="4"/>
              <a:tabLst>
                <a:tab pos="384810" algn="l"/>
              </a:tabLst>
            </a:pPr>
            <a:r>
              <a:rPr sz="2750" dirty="0">
                <a:latin typeface="Calibri"/>
                <a:cs typeface="Calibri"/>
              </a:rPr>
              <a:t>Calculate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the</a:t>
            </a:r>
            <a:r>
              <a:rPr sz="2750" spc="10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risk</a:t>
            </a:r>
            <a:r>
              <a:rPr sz="2750" spc="14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malignancy</a:t>
            </a:r>
            <a:r>
              <a:rPr sz="2750" spc="140" dirty="0">
                <a:latin typeface="Calibri"/>
                <a:cs typeface="Calibri"/>
              </a:rPr>
              <a:t> </a:t>
            </a:r>
            <a:r>
              <a:rPr sz="2750" spc="-35" dirty="0">
                <a:latin typeface="Calibri"/>
                <a:cs typeface="Calibri"/>
              </a:rPr>
              <a:t>index</a:t>
            </a:r>
            <a:r>
              <a:rPr sz="2750" spc="27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if</a:t>
            </a:r>
            <a:r>
              <a:rPr sz="2750" spc="30" dirty="0">
                <a:latin typeface="Calibri"/>
                <a:cs typeface="Calibri"/>
              </a:rPr>
              <a:t> </a:t>
            </a:r>
            <a:r>
              <a:rPr sz="2750" spc="20" dirty="0">
                <a:latin typeface="Calibri"/>
                <a:cs typeface="Calibri"/>
              </a:rPr>
              <a:t>CA125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is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spc="25" dirty="0">
                <a:latin typeface="Calibri"/>
                <a:cs typeface="Calibri"/>
              </a:rPr>
              <a:t>100</a:t>
            </a:r>
            <a:r>
              <a:rPr sz="2750" spc="-5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?</a:t>
            </a:r>
            <a:endParaRPr sz="275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41935" algn="l"/>
              </a:tabLst>
            </a:pPr>
            <a:r>
              <a:rPr sz="2750" spc="20" dirty="0">
                <a:solidFill>
                  <a:srgbClr val="FF0000"/>
                </a:solidFill>
                <a:latin typeface="Calibri"/>
                <a:cs typeface="Calibri"/>
              </a:rPr>
              <a:t>RMI</a:t>
            </a:r>
            <a:r>
              <a:rPr sz="27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5" dirty="0">
                <a:solidFill>
                  <a:srgbClr val="FF0000"/>
                </a:solidFill>
                <a:latin typeface="Calibri"/>
                <a:cs typeface="Calibri"/>
              </a:rPr>
              <a:t>=U</a:t>
            </a:r>
            <a:r>
              <a:rPr sz="2750" spc="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15" dirty="0">
                <a:solidFill>
                  <a:srgbClr val="FF0000"/>
                </a:solidFill>
                <a:latin typeface="Calibri"/>
                <a:cs typeface="Calibri"/>
              </a:rPr>
              <a:t>*M*CA125</a:t>
            </a:r>
            <a:endParaRPr sz="275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80"/>
              </a:spcBef>
              <a:buFont typeface="Arial"/>
              <a:buChar char="•"/>
              <a:tabLst>
                <a:tab pos="241935" algn="l"/>
                <a:tab pos="3348354" algn="l"/>
              </a:tabLst>
            </a:pPr>
            <a:r>
              <a:rPr sz="2750" spc="-5" dirty="0">
                <a:solidFill>
                  <a:srgbClr val="FF0000"/>
                </a:solidFill>
                <a:latin typeface="Calibri"/>
                <a:cs typeface="Calibri"/>
              </a:rPr>
              <a:t>U=multilocular/solid	</a:t>
            </a:r>
            <a:r>
              <a:rPr sz="2750" spc="20" dirty="0">
                <a:solidFill>
                  <a:srgbClr val="FF0000"/>
                </a:solidFill>
                <a:latin typeface="Calibri"/>
                <a:cs typeface="Calibri"/>
              </a:rPr>
              <a:t>Soo</a:t>
            </a:r>
            <a:r>
              <a:rPr sz="27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5" dirty="0">
                <a:solidFill>
                  <a:srgbClr val="FF0000"/>
                </a:solidFill>
                <a:latin typeface="Calibri"/>
                <a:cs typeface="Calibri"/>
              </a:rPr>
              <a:t>give</a:t>
            </a:r>
            <a:r>
              <a:rPr sz="2750" spc="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15" dirty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275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15" dirty="0">
                <a:solidFill>
                  <a:srgbClr val="FF0000"/>
                </a:solidFill>
                <a:latin typeface="Calibri"/>
                <a:cs typeface="Calibri"/>
              </a:rPr>
              <a:t>...3</a:t>
            </a:r>
            <a:endParaRPr sz="275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41935" algn="l"/>
              </a:tabLst>
            </a:pPr>
            <a:r>
              <a:rPr sz="2750" spc="30" dirty="0">
                <a:solidFill>
                  <a:srgbClr val="FF0000"/>
                </a:solidFill>
                <a:latin typeface="Calibri"/>
                <a:cs typeface="Calibri"/>
              </a:rPr>
              <a:t>M=</a:t>
            </a:r>
            <a:r>
              <a:rPr sz="275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15" dirty="0">
                <a:solidFill>
                  <a:srgbClr val="FF0000"/>
                </a:solidFill>
                <a:latin typeface="Calibri"/>
                <a:cs typeface="Calibri"/>
              </a:rPr>
              <a:t>she</a:t>
            </a:r>
            <a:r>
              <a:rPr sz="2750" spc="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15" dirty="0">
                <a:solidFill>
                  <a:srgbClr val="FF0000"/>
                </a:solidFill>
                <a:latin typeface="Calibri"/>
                <a:cs typeface="Calibri"/>
              </a:rPr>
              <a:t>is</a:t>
            </a:r>
            <a:r>
              <a:rPr sz="2750" spc="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FF0000"/>
                </a:solidFill>
                <a:latin typeface="Calibri"/>
                <a:cs typeface="Calibri"/>
              </a:rPr>
              <a:t>menopaused</a:t>
            </a:r>
            <a:r>
              <a:rPr sz="2750" spc="2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20" dirty="0">
                <a:solidFill>
                  <a:srgbClr val="FF0000"/>
                </a:solidFill>
                <a:latin typeface="Calibri"/>
                <a:cs typeface="Calibri"/>
              </a:rPr>
              <a:t>Soo</a:t>
            </a:r>
            <a:r>
              <a:rPr sz="275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5" dirty="0">
                <a:solidFill>
                  <a:srgbClr val="FF0000"/>
                </a:solidFill>
                <a:latin typeface="Calibri"/>
                <a:cs typeface="Calibri"/>
              </a:rPr>
              <a:t>give</a:t>
            </a:r>
            <a:r>
              <a:rPr sz="2750" spc="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5" dirty="0">
                <a:solidFill>
                  <a:srgbClr val="FF0000"/>
                </a:solidFill>
                <a:latin typeface="Calibri"/>
                <a:cs typeface="Calibri"/>
              </a:rPr>
              <a:t>M..3</a:t>
            </a:r>
            <a:endParaRPr sz="275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41935" algn="l"/>
              </a:tabLst>
            </a:pPr>
            <a:r>
              <a:rPr sz="2750" spc="15" dirty="0">
                <a:solidFill>
                  <a:srgbClr val="FF0000"/>
                </a:solidFill>
                <a:latin typeface="Calibri"/>
                <a:cs typeface="Calibri"/>
              </a:rPr>
              <a:t>CA125</a:t>
            </a:r>
            <a:r>
              <a:rPr sz="2750" spc="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5" dirty="0">
                <a:solidFill>
                  <a:srgbClr val="FF0000"/>
                </a:solidFill>
                <a:latin typeface="Calibri"/>
                <a:cs typeface="Calibri"/>
              </a:rPr>
              <a:t>from</a:t>
            </a:r>
            <a:r>
              <a:rPr sz="2750" spc="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2750" spc="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FF0000"/>
                </a:solidFill>
                <a:latin typeface="Calibri"/>
                <a:cs typeface="Calibri"/>
              </a:rPr>
              <a:t>question...100</a:t>
            </a:r>
            <a:endParaRPr sz="275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41935" algn="l"/>
              </a:tabLst>
            </a:pPr>
            <a:r>
              <a:rPr sz="2750" spc="20" dirty="0">
                <a:solidFill>
                  <a:srgbClr val="FF0000"/>
                </a:solidFill>
                <a:latin typeface="Calibri"/>
                <a:cs typeface="Calibri"/>
              </a:rPr>
              <a:t>RMI</a:t>
            </a:r>
            <a:r>
              <a:rPr sz="275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15" dirty="0">
                <a:solidFill>
                  <a:srgbClr val="FF0000"/>
                </a:solidFill>
                <a:latin typeface="Calibri"/>
                <a:cs typeface="Calibri"/>
              </a:rPr>
              <a:t>=900</a:t>
            </a:r>
            <a:endParaRPr sz="2750">
              <a:latin typeface="Calibri"/>
              <a:cs typeface="Calibri"/>
            </a:endParaRPr>
          </a:p>
          <a:p>
            <a:pPr marL="88900" marR="4817110" indent="-76835">
              <a:lnSpc>
                <a:spcPts val="4060"/>
              </a:lnSpc>
              <a:spcBef>
                <a:spcPts val="20"/>
              </a:spcBef>
              <a:buFont typeface="Arial"/>
              <a:buChar char="•"/>
              <a:tabLst>
                <a:tab pos="241935" algn="l"/>
                <a:tab pos="2586355" algn="l"/>
              </a:tabLst>
            </a:pPr>
            <a:r>
              <a:rPr sz="2750" spc="15" dirty="0">
                <a:latin typeface="Calibri"/>
                <a:cs typeface="Calibri"/>
              </a:rPr>
              <a:t>5-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What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is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your</a:t>
            </a:r>
            <a:r>
              <a:rPr sz="2750" spc="-1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plan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for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management</a:t>
            </a:r>
            <a:r>
              <a:rPr sz="2750" spc="170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? </a:t>
            </a:r>
            <a:r>
              <a:rPr sz="2750" spc="-610" dirty="0">
                <a:latin typeface="Calibri"/>
                <a:cs typeface="Calibri"/>
              </a:rPr>
              <a:t> </a:t>
            </a:r>
            <a:r>
              <a:rPr sz="2750" spc="-15" dirty="0">
                <a:solidFill>
                  <a:srgbClr val="FF0000"/>
                </a:solidFill>
                <a:latin typeface="Calibri"/>
                <a:cs typeface="Calibri"/>
              </a:rPr>
              <a:t>it's</a:t>
            </a:r>
            <a:r>
              <a:rPr sz="2750" spc="1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15" dirty="0">
                <a:solidFill>
                  <a:srgbClr val="FF0000"/>
                </a:solidFill>
                <a:latin typeface="Calibri"/>
                <a:cs typeface="Calibri"/>
              </a:rPr>
              <a:t>high</a:t>
            </a:r>
            <a:r>
              <a:rPr sz="2750" spc="1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FF0000"/>
                </a:solidFill>
                <a:latin typeface="Calibri"/>
                <a:cs typeface="Calibri"/>
              </a:rPr>
              <a:t>risk</a:t>
            </a:r>
            <a:r>
              <a:rPr sz="2750" spc="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20" dirty="0">
                <a:solidFill>
                  <a:srgbClr val="FF0000"/>
                </a:solidFill>
                <a:latin typeface="Calibri"/>
                <a:cs typeface="Calibri"/>
              </a:rPr>
              <a:t>Soo	</a:t>
            </a:r>
            <a:r>
              <a:rPr sz="2750" dirty="0">
                <a:solidFill>
                  <a:srgbClr val="FF0000"/>
                </a:solidFill>
                <a:latin typeface="Calibri"/>
                <a:cs typeface="Calibri"/>
              </a:rPr>
              <a:t>cytoreductive</a:t>
            </a:r>
            <a:r>
              <a:rPr sz="2750" spc="1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20" dirty="0">
                <a:solidFill>
                  <a:srgbClr val="FF0000"/>
                </a:solidFill>
                <a:latin typeface="Calibri"/>
                <a:cs typeface="Calibri"/>
              </a:rPr>
              <a:t>surgery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6749" y="0"/>
            <a:ext cx="765175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spc="95" dirty="0"/>
              <a:t>Q2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8740" y="809249"/>
            <a:ext cx="12003405" cy="368767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7289800">
              <a:lnSpc>
                <a:spcPct val="101200"/>
              </a:lnSpc>
              <a:spcBef>
                <a:spcPts val="90"/>
              </a:spcBef>
              <a:buFont typeface="Arial"/>
              <a:buChar char="•"/>
              <a:tabLst>
                <a:tab pos="241935" algn="l"/>
              </a:tabLst>
            </a:pPr>
            <a:r>
              <a:rPr sz="2600" b="1" spc="45" dirty="0">
                <a:latin typeface="Times New Roman"/>
                <a:cs typeface="Times New Roman"/>
              </a:rPr>
              <a:t>u</a:t>
            </a:r>
            <a:r>
              <a:rPr sz="2600" b="1" spc="20" dirty="0">
                <a:latin typeface="Times New Roman"/>
                <a:cs typeface="Times New Roman"/>
              </a:rPr>
              <a:t>l</a:t>
            </a:r>
            <a:r>
              <a:rPr sz="2600" b="1" spc="-45" dirty="0">
                <a:latin typeface="Times New Roman"/>
                <a:cs typeface="Times New Roman"/>
              </a:rPr>
              <a:t>t</a:t>
            </a:r>
            <a:r>
              <a:rPr sz="2600" b="1" spc="-110" dirty="0">
                <a:latin typeface="Times New Roman"/>
                <a:cs typeface="Times New Roman"/>
              </a:rPr>
              <a:t>r</a:t>
            </a:r>
            <a:r>
              <a:rPr sz="2600" b="1" spc="-105" dirty="0">
                <a:latin typeface="Times New Roman"/>
                <a:cs typeface="Times New Roman"/>
              </a:rPr>
              <a:t>a</a:t>
            </a:r>
            <a:r>
              <a:rPr sz="2600" b="1" spc="-45" dirty="0">
                <a:latin typeface="Times New Roman"/>
                <a:cs typeface="Times New Roman"/>
              </a:rPr>
              <a:t>s</a:t>
            </a:r>
            <a:r>
              <a:rPr sz="2600" b="1" spc="-30" dirty="0">
                <a:latin typeface="Times New Roman"/>
                <a:cs typeface="Times New Roman"/>
              </a:rPr>
              <a:t>o</a:t>
            </a:r>
            <a:r>
              <a:rPr sz="2600" b="1" spc="-25" dirty="0">
                <a:latin typeface="Times New Roman"/>
                <a:cs typeface="Times New Roman"/>
              </a:rPr>
              <a:t>u</a:t>
            </a:r>
            <a:r>
              <a:rPr sz="2600" b="1" spc="45" dirty="0">
                <a:latin typeface="Times New Roman"/>
                <a:cs typeface="Times New Roman"/>
              </a:rPr>
              <a:t>n</a:t>
            </a:r>
            <a:r>
              <a:rPr sz="2600" b="1" spc="-80" dirty="0">
                <a:latin typeface="Times New Roman"/>
                <a:cs typeface="Times New Roman"/>
              </a:rPr>
              <a:t>d</a:t>
            </a:r>
            <a:r>
              <a:rPr sz="2600" b="1" spc="-225" dirty="0">
                <a:latin typeface="Times New Roman"/>
                <a:cs typeface="Times New Roman"/>
              </a:rPr>
              <a:t> </a:t>
            </a:r>
            <a:r>
              <a:rPr sz="2600" b="1" spc="30" dirty="0">
                <a:latin typeface="Times New Roman"/>
                <a:cs typeface="Times New Roman"/>
              </a:rPr>
              <a:t>f</a:t>
            </a:r>
            <a:r>
              <a:rPr sz="2600" b="1" spc="40" dirty="0">
                <a:latin typeface="Times New Roman"/>
                <a:cs typeface="Times New Roman"/>
              </a:rPr>
              <a:t>o</a:t>
            </a:r>
            <a:r>
              <a:rPr sz="2600" b="1" spc="-114" dirty="0">
                <a:latin typeface="Times New Roman"/>
                <a:cs typeface="Times New Roman"/>
              </a:rPr>
              <a:t>r</a:t>
            </a:r>
            <a:r>
              <a:rPr sz="2600" b="1" spc="-155" dirty="0">
                <a:latin typeface="Times New Roman"/>
                <a:cs typeface="Times New Roman"/>
              </a:rPr>
              <a:t> </a:t>
            </a:r>
            <a:r>
              <a:rPr sz="2600" b="1" spc="150" dirty="0">
                <a:latin typeface="Times New Roman"/>
                <a:cs typeface="Times New Roman"/>
              </a:rPr>
              <a:t>9</a:t>
            </a:r>
            <a:r>
              <a:rPr sz="2600" b="1" spc="-80" dirty="0">
                <a:latin typeface="Times New Roman"/>
                <a:cs typeface="Times New Roman"/>
              </a:rPr>
              <a:t> </a:t>
            </a:r>
            <a:r>
              <a:rPr sz="2600" b="1" spc="140" dirty="0">
                <a:latin typeface="Times New Roman"/>
                <a:cs typeface="Times New Roman"/>
              </a:rPr>
              <a:t>w</a:t>
            </a:r>
            <a:r>
              <a:rPr sz="2600" b="1" spc="40" dirty="0">
                <a:latin typeface="Times New Roman"/>
                <a:cs typeface="Times New Roman"/>
              </a:rPr>
              <a:t>e</a:t>
            </a:r>
            <a:r>
              <a:rPr sz="2600" b="1" spc="-30" dirty="0">
                <a:latin typeface="Times New Roman"/>
                <a:cs typeface="Times New Roman"/>
              </a:rPr>
              <a:t>e</a:t>
            </a:r>
            <a:r>
              <a:rPr sz="2600" b="1" spc="-105" dirty="0">
                <a:latin typeface="Times New Roman"/>
                <a:cs typeface="Times New Roman"/>
              </a:rPr>
              <a:t>k</a:t>
            </a:r>
            <a:r>
              <a:rPr sz="2600" b="1" spc="-55" dirty="0">
                <a:latin typeface="Times New Roman"/>
                <a:cs typeface="Times New Roman"/>
              </a:rPr>
              <a:t>s</a:t>
            </a:r>
            <a:r>
              <a:rPr sz="2600" b="1" spc="-185" dirty="0">
                <a:latin typeface="Times New Roman"/>
                <a:cs typeface="Times New Roman"/>
              </a:rPr>
              <a:t> </a:t>
            </a:r>
            <a:r>
              <a:rPr sz="2600" b="1" spc="50" dirty="0">
                <a:latin typeface="Times New Roman"/>
                <a:cs typeface="Times New Roman"/>
              </a:rPr>
              <a:t>p</a:t>
            </a:r>
            <a:r>
              <a:rPr sz="2600" b="1" spc="-35" dirty="0">
                <a:latin typeface="Times New Roman"/>
                <a:cs typeface="Times New Roman"/>
              </a:rPr>
              <a:t>r</a:t>
            </a:r>
            <a:r>
              <a:rPr sz="2600" b="1" spc="-30" dirty="0">
                <a:latin typeface="Times New Roman"/>
                <a:cs typeface="Times New Roman"/>
              </a:rPr>
              <a:t>e</a:t>
            </a:r>
            <a:r>
              <a:rPr sz="2600" b="1" spc="-25" dirty="0">
                <a:latin typeface="Times New Roman"/>
                <a:cs typeface="Times New Roman"/>
              </a:rPr>
              <a:t>g</a:t>
            </a:r>
            <a:r>
              <a:rPr sz="2600" b="1" spc="-20" dirty="0">
                <a:latin typeface="Times New Roman"/>
                <a:cs typeface="Times New Roman"/>
              </a:rPr>
              <a:t>n</a:t>
            </a:r>
            <a:r>
              <a:rPr sz="2600" b="1" spc="-30" dirty="0">
                <a:latin typeface="Times New Roman"/>
                <a:cs typeface="Times New Roman"/>
              </a:rPr>
              <a:t>a</a:t>
            </a:r>
            <a:r>
              <a:rPr sz="2600" b="1" spc="-20" dirty="0">
                <a:latin typeface="Times New Roman"/>
                <a:cs typeface="Times New Roman"/>
              </a:rPr>
              <a:t>n</a:t>
            </a:r>
            <a:r>
              <a:rPr sz="2600" b="1" spc="-85" dirty="0">
                <a:latin typeface="Times New Roman"/>
                <a:cs typeface="Times New Roman"/>
              </a:rPr>
              <a:t>t  </a:t>
            </a:r>
            <a:r>
              <a:rPr sz="2600" b="1" spc="35" dirty="0">
                <a:latin typeface="Times New Roman"/>
                <a:cs typeface="Times New Roman"/>
              </a:rPr>
              <a:t>women</a:t>
            </a:r>
            <a:endParaRPr sz="2600">
              <a:latin typeface="Times New Roman"/>
              <a:cs typeface="Times New Roman"/>
            </a:endParaRPr>
          </a:p>
          <a:p>
            <a:pPr marL="12700" marR="7889875">
              <a:lnSpc>
                <a:spcPct val="101099"/>
              </a:lnSpc>
              <a:spcBef>
                <a:spcPts val="150"/>
              </a:spcBef>
            </a:pPr>
            <a:r>
              <a:rPr sz="2600" spc="20" dirty="0">
                <a:latin typeface="Calibri"/>
                <a:cs typeface="Calibri"/>
              </a:rPr>
              <a:t>1-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What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10" dirty="0">
                <a:latin typeface="Calibri"/>
                <a:cs typeface="Calibri"/>
              </a:rPr>
              <a:t>are</a:t>
            </a:r>
            <a:r>
              <a:rPr sz="2600" spc="-105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the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findings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10" dirty="0">
                <a:latin typeface="Calibri"/>
                <a:cs typeface="Calibri"/>
              </a:rPr>
              <a:t>in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the </a:t>
            </a:r>
            <a:r>
              <a:rPr sz="2600" spc="-57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ultrasound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10" dirty="0">
                <a:latin typeface="Calibri"/>
                <a:cs typeface="Calibri"/>
              </a:rPr>
              <a:t>?</a:t>
            </a:r>
            <a:endParaRPr sz="2600">
              <a:latin typeface="Calibri"/>
              <a:cs typeface="Calibri"/>
            </a:endParaRPr>
          </a:p>
          <a:p>
            <a:pPr marL="12700" marR="5504180">
              <a:lnSpc>
                <a:spcPct val="101099"/>
              </a:lnSpc>
              <a:spcBef>
                <a:spcPts val="75"/>
              </a:spcBef>
            </a:pPr>
            <a:r>
              <a:rPr sz="2600" spc="15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26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gestational</a:t>
            </a:r>
            <a:r>
              <a:rPr sz="2600" spc="-1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20" dirty="0">
                <a:solidFill>
                  <a:srgbClr val="FF0000"/>
                </a:solidFill>
                <a:latin typeface="Calibri"/>
                <a:cs typeface="Calibri"/>
              </a:rPr>
              <a:t>sacs</a:t>
            </a:r>
            <a:r>
              <a:rPr sz="2600" spc="-1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10" dirty="0">
                <a:solidFill>
                  <a:srgbClr val="FF0000"/>
                </a:solidFill>
                <a:latin typeface="Calibri"/>
                <a:cs typeface="Calibri"/>
              </a:rPr>
              <a:t>with</a:t>
            </a:r>
            <a:r>
              <a:rPr sz="26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5" dirty="0">
                <a:solidFill>
                  <a:srgbClr val="FF0000"/>
                </a:solidFill>
                <a:latin typeface="Calibri"/>
                <a:cs typeface="Calibri"/>
              </a:rPr>
              <a:t>thin</a:t>
            </a:r>
            <a:r>
              <a:rPr sz="26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5" dirty="0">
                <a:solidFill>
                  <a:srgbClr val="FF0000"/>
                </a:solidFill>
                <a:latin typeface="Calibri"/>
                <a:cs typeface="Calibri"/>
              </a:rPr>
              <a:t>intertwin</a:t>
            </a:r>
            <a:r>
              <a:rPr sz="2600" spc="-1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FF0000"/>
                </a:solidFill>
                <a:latin typeface="Calibri"/>
                <a:cs typeface="Calibri"/>
              </a:rPr>
              <a:t>membrane </a:t>
            </a:r>
            <a:r>
              <a:rPr sz="2600" spc="-5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15" dirty="0">
                <a:latin typeface="Calibri"/>
                <a:cs typeface="Calibri"/>
              </a:rPr>
              <a:t>2-what</a:t>
            </a:r>
            <a:r>
              <a:rPr sz="2600" spc="-125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is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your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diagnosis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600" spc="-10" dirty="0">
                <a:solidFill>
                  <a:srgbClr val="FF0000"/>
                </a:solidFill>
                <a:latin typeface="Calibri"/>
                <a:cs typeface="Calibri"/>
              </a:rPr>
              <a:t>monochorionic</a:t>
            </a:r>
            <a:r>
              <a:rPr sz="2600" spc="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5" dirty="0">
                <a:solidFill>
                  <a:srgbClr val="FF0000"/>
                </a:solidFill>
                <a:latin typeface="Calibri"/>
                <a:cs typeface="Calibri"/>
              </a:rPr>
              <a:t>diamniotic</a:t>
            </a:r>
            <a:r>
              <a:rPr sz="2600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5" dirty="0">
                <a:solidFill>
                  <a:srgbClr val="FF0000"/>
                </a:solidFill>
                <a:latin typeface="Calibri"/>
                <a:cs typeface="Calibri"/>
              </a:rPr>
              <a:t>twins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600" spc="20" dirty="0">
                <a:latin typeface="Calibri"/>
                <a:cs typeface="Calibri"/>
              </a:rPr>
              <a:t>3-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When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the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30" dirty="0">
                <a:latin typeface="Calibri"/>
                <a:cs typeface="Calibri"/>
              </a:rPr>
              <a:t>next</a:t>
            </a:r>
            <a:r>
              <a:rPr sz="2600" spc="20" dirty="0">
                <a:latin typeface="Calibri"/>
                <a:cs typeface="Calibri"/>
              </a:rPr>
              <a:t> </a:t>
            </a:r>
            <a:r>
              <a:rPr sz="2600" spc="15" dirty="0">
                <a:latin typeface="Calibri"/>
                <a:cs typeface="Calibri"/>
              </a:rPr>
              <a:t>visit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should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be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10" dirty="0">
                <a:latin typeface="Calibri"/>
                <a:cs typeface="Calibri"/>
              </a:rPr>
              <a:t>and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why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10" dirty="0">
                <a:latin typeface="Calibri"/>
                <a:cs typeface="Calibri"/>
              </a:rPr>
              <a:t>?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Bec</a:t>
            </a:r>
            <a:r>
              <a:rPr sz="26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15" dirty="0">
                <a:solidFill>
                  <a:srgbClr val="FF0000"/>
                </a:solidFill>
                <a:latin typeface="Calibri"/>
                <a:cs typeface="Calibri"/>
              </a:rPr>
              <a:t>it's</a:t>
            </a:r>
            <a:r>
              <a:rPr sz="26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0000"/>
                </a:solidFill>
                <a:latin typeface="Calibri"/>
                <a:cs typeface="Calibri"/>
              </a:rPr>
              <a:t>monochorionic</a:t>
            </a:r>
            <a:r>
              <a:rPr sz="2600" spc="11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diamniotic</a:t>
            </a:r>
            <a:r>
              <a:rPr sz="26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5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26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-30" dirty="0">
                <a:solidFill>
                  <a:srgbClr val="FF0000"/>
                </a:solidFill>
                <a:latin typeface="Calibri"/>
                <a:cs typeface="Calibri"/>
              </a:rPr>
              <a:t>next</a:t>
            </a:r>
            <a:r>
              <a:rPr sz="2600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10" dirty="0">
                <a:solidFill>
                  <a:srgbClr val="FF0000"/>
                </a:solidFill>
                <a:latin typeface="Calibri"/>
                <a:cs typeface="Calibri"/>
              </a:rPr>
              <a:t>visit</a:t>
            </a:r>
            <a:r>
              <a:rPr sz="26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10" dirty="0">
                <a:solidFill>
                  <a:srgbClr val="FF0000"/>
                </a:solidFill>
                <a:latin typeface="Calibri"/>
                <a:cs typeface="Calibri"/>
              </a:rPr>
              <a:t>will</a:t>
            </a:r>
            <a:r>
              <a:rPr sz="26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be</a:t>
            </a:r>
            <a:r>
              <a:rPr sz="26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5" dirty="0">
                <a:solidFill>
                  <a:srgbClr val="FF0000"/>
                </a:solidFill>
                <a:latin typeface="Calibri"/>
                <a:cs typeface="Calibri"/>
              </a:rPr>
              <a:t>within</a:t>
            </a:r>
            <a:r>
              <a:rPr sz="26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15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26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weeks</a:t>
            </a:r>
            <a:r>
              <a:rPr sz="26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25" dirty="0">
                <a:solidFill>
                  <a:srgbClr val="FF0000"/>
                </a:solidFill>
                <a:latin typeface="Calibri"/>
                <a:cs typeface="Calibri"/>
              </a:rPr>
              <a:t>(11</a:t>
            </a:r>
            <a:r>
              <a:rPr sz="2600" spc="-1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week)</a:t>
            </a:r>
            <a:r>
              <a:rPr sz="26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5" dirty="0">
                <a:solidFill>
                  <a:srgbClr val="00AF50"/>
                </a:solidFill>
                <a:latin typeface="Calibri"/>
                <a:cs typeface="Calibri"/>
              </a:rPr>
              <a:t>this</a:t>
            </a:r>
            <a:r>
              <a:rPr sz="2600" spc="-3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600" spc="5" dirty="0">
                <a:solidFill>
                  <a:srgbClr val="00AF50"/>
                </a:solidFill>
                <a:latin typeface="Calibri"/>
                <a:cs typeface="Calibri"/>
              </a:rPr>
              <a:t>true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41" y="4338324"/>
            <a:ext cx="11804651" cy="41678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600" spc="-10" dirty="0">
                <a:solidFill>
                  <a:srgbClr val="00AF50"/>
                </a:solidFill>
                <a:latin typeface="Calibri"/>
                <a:cs typeface="Calibri"/>
              </a:rPr>
              <a:t>but</a:t>
            </a:r>
            <a:r>
              <a:rPr sz="2600" spc="2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600" spc="10" dirty="0">
                <a:solidFill>
                  <a:srgbClr val="00AF50"/>
                </a:solidFill>
                <a:latin typeface="Calibri"/>
                <a:cs typeface="Calibri"/>
              </a:rPr>
              <a:t>started</a:t>
            </a:r>
            <a:r>
              <a:rPr sz="2600" spc="-24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600" spc="15" dirty="0">
                <a:solidFill>
                  <a:srgbClr val="00AF50"/>
                </a:solidFill>
                <a:latin typeface="Calibri"/>
                <a:cs typeface="Calibri"/>
              </a:rPr>
              <a:t>at</a:t>
            </a:r>
            <a:r>
              <a:rPr sz="2600" spc="-3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600" spc="25" dirty="0">
                <a:solidFill>
                  <a:srgbClr val="00AF50"/>
                </a:solidFill>
                <a:latin typeface="Calibri"/>
                <a:cs typeface="Calibri"/>
              </a:rPr>
              <a:t>16w</a:t>
            </a:r>
            <a:r>
              <a:rPr sz="2600" spc="-6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600" spc="20" dirty="0">
                <a:solidFill>
                  <a:srgbClr val="00AF50"/>
                </a:solidFill>
                <a:latin typeface="Calibri"/>
                <a:cs typeface="Calibri"/>
              </a:rPr>
              <a:t>so</a:t>
            </a:r>
            <a:r>
              <a:rPr sz="2600" spc="-3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600" spc="5" dirty="0">
                <a:solidFill>
                  <a:srgbClr val="00AF50"/>
                </a:solidFill>
                <a:latin typeface="Calibri"/>
                <a:cs typeface="Calibri"/>
              </a:rPr>
              <a:t>the</a:t>
            </a:r>
            <a:r>
              <a:rPr sz="2600" spc="-9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600" spc="-30" dirty="0">
                <a:solidFill>
                  <a:srgbClr val="00AF50"/>
                </a:solidFill>
                <a:latin typeface="Calibri"/>
                <a:cs typeface="Calibri"/>
              </a:rPr>
              <a:t>next</a:t>
            </a:r>
            <a:r>
              <a:rPr sz="2600" spc="10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600" spc="10" dirty="0">
                <a:solidFill>
                  <a:srgbClr val="00AF50"/>
                </a:solidFill>
                <a:latin typeface="Calibri"/>
                <a:cs typeface="Calibri"/>
              </a:rPr>
              <a:t>visit</a:t>
            </a:r>
            <a:r>
              <a:rPr sz="2600" spc="-5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600" spc="5" dirty="0">
                <a:solidFill>
                  <a:srgbClr val="00AF50"/>
                </a:solidFill>
                <a:latin typeface="Calibri"/>
                <a:cs typeface="Calibri"/>
              </a:rPr>
              <a:t>will</a:t>
            </a:r>
            <a:r>
              <a:rPr sz="2600" spc="-7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00AF50"/>
                </a:solidFill>
                <a:latin typeface="Calibri"/>
                <a:cs typeface="Calibri"/>
              </a:rPr>
              <a:t>be</a:t>
            </a:r>
            <a:r>
              <a:rPr sz="2600" spc="-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600" spc="10" dirty="0">
                <a:solidFill>
                  <a:srgbClr val="00AF50"/>
                </a:solidFill>
                <a:latin typeface="Calibri"/>
                <a:cs typeface="Calibri"/>
              </a:rPr>
              <a:t>in</a:t>
            </a:r>
            <a:r>
              <a:rPr sz="2600" spc="20" dirty="0">
                <a:solidFill>
                  <a:srgbClr val="00AF50"/>
                </a:solidFill>
                <a:latin typeface="Calibri"/>
                <a:cs typeface="Calibri"/>
              </a:rPr>
              <a:t> 11</a:t>
            </a:r>
            <a:r>
              <a:rPr sz="2600" spc="-4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600" spc="20" dirty="0">
                <a:solidFill>
                  <a:srgbClr val="00AF50"/>
                </a:solidFill>
                <a:latin typeface="Calibri"/>
                <a:cs typeface="Calibri"/>
              </a:rPr>
              <a:t>w</a:t>
            </a:r>
            <a:r>
              <a:rPr sz="2600" spc="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00AF50"/>
                </a:solidFill>
                <a:latin typeface="Calibri"/>
                <a:cs typeface="Calibri"/>
              </a:rPr>
              <a:t>but</a:t>
            </a:r>
            <a:r>
              <a:rPr sz="2600" spc="2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00AF50"/>
                </a:solidFill>
                <a:latin typeface="Calibri"/>
                <a:cs typeface="Calibri"/>
              </a:rPr>
              <a:t>not</a:t>
            </a:r>
            <a:r>
              <a:rPr sz="2600" spc="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600" spc="5" dirty="0">
                <a:solidFill>
                  <a:srgbClr val="00AF50"/>
                </a:solidFill>
                <a:latin typeface="Calibri"/>
                <a:cs typeface="Calibri"/>
              </a:rPr>
              <a:t>because</a:t>
            </a:r>
            <a:r>
              <a:rPr sz="2600" spc="-9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600" spc="5" dirty="0">
                <a:solidFill>
                  <a:srgbClr val="00AF50"/>
                </a:solidFill>
                <a:latin typeface="Calibri"/>
                <a:cs typeface="Calibri"/>
              </a:rPr>
              <a:t>it</a:t>
            </a:r>
            <a:r>
              <a:rPr sz="2600" spc="-15" dirty="0">
                <a:solidFill>
                  <a:srgbClr val="00AF50"/>
                </a:solidFill>
                <a:latin typeface="Calibri"/>
                <a:cs typeface="Calibri"/>
              </a:rPr>
              <a:t> monochoroinic</a:t>
            </a:r>
            <a:r>
              <a:rPr sz="2600" spc="19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00AF50"/>
                </a:solidFill>
                <a:latin typeface="Calibri"/>
                <a:cs typeface="Calibri"/>
              </a:rPr>
              <a:t>but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6" y="4615506"/>
            <a:ext cx="11462385" cy="180575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600" spc="15" dirty="0">
                <a:solidFill>
                  <a:srgbClr val="00AF50"/>
                </a:solidFill>
                <a:latin typeface="Calibri"/>
                <a:cs typeface="Calibri"/>
              </a:rPr>
              <a:t>to</a:t>
            </a:r>
            <a:r>
              <a:rPr sz="2600" spc="-9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AF50"/>
                </a:solidFill>
                <a:latin typeface="Calibri"/>
                <a:cs typeface="Calibri"/>
              </a:rPr>
              <a:t>confirim</a:t>
            </a:r>
            <a:r>
              <a:rPr sz="2600" spc="-6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AF50"/>
                </a:solidFill>
                <a:latin typeface="Calibri"/>
                <a:cs typeface="Calibri"/>
              </a:rPr>
              <a:t>vaiablity</a:t>
            </a:r>
            <a:r>
              <a:rPr sz="2600" spc="-4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600" spc="-114" dirty="0">
                <a:solidFill>
                  <a:srgbClr val="00AF50"/>
                </a:solidFill>
                <a:latin typeface="Calibri"/>
                <a:cs typeface="Calibri"/>
              </a:rPr>
              <a:t>…..</a:t>
            </a:r>
            <a:r>
              <a:rPr sz="2600" spc="-114" dirty="0">
                <a:solidFill>
                  <a:srgbClr val="00AF50"/>
                </a:solidFill>
                <a:latin typeface="Arial"/>
                <a:cs typeface="Arial"/>
              </a:rPr>
              <a:t>ةرضاحملا</a:t>
            </a:r>
            <a:r>
              <a:rPr sz="2600" spc="-7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600" spc="65" dirty="0">
                <a:solidFill>
                  <a:srgbClr val="00AF50"/>
                </a:solidFill>
                <a:latin typeface="Arial"/>
                <a:cs typeface="Arial"/>
              </a:rPr>
              <a:t>نم</a:t>
            </a:r>
            <a:endParaRPr sz="2600">
              <a:latin typeface="Arial"/>
              <a:cs typeface="Arial"/>
            </a:endParaRPr>
          </a:p>
          <a:p>
            <a:pPr marL="12700" marR="62865">
              <a:lnSpc>
                <a:spcPct val="69900"/>
              </a:lnSpc>
              <a:spcBef>
                <a:spcPts val="969"/>
              </a:spcBef>
            </a:pPr>
            <a:r>
              <a:rPr sz="2600" spc="20" dirty="0">
                <a:latin typeface="Calibri"/>
                <a:cs typeface="Calibri"/>
              </a:rPr>
              <a:t>4-If</a:t>
            </a:r>
            <a:r>
              <a:rPr sz="2600" spc="-120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the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pt.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reach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20" dirty="0">
                <a:latin typeface="Calibri"/>
                <a:cs typeface="Calibri"/>
              </a:rPr>
              <a:t>32</a:t>
            </a:r>
            <a:r>
              <a:rPr sz="2600" spc="-1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weeks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without</a:t>
            </a:r>
            <a:r>
              <a:rPr sz="2600" spc="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complications</a:t>
            </a:r>
            <a:r>
              <a:rPr sz="2600" spc="-114" dirty="0">
                <a:latin typeface="Calibri"/>
                <a:cs typeface="Calibri"/>
              </a:rPr>
              <a:t> </a:t>
            </a:r>
            <a:r>
              <a:rPr sz="2600" spc="15" dirty="0">
                <a:latin typeface="Calibri"/>
                <a:cs typeface="Calibri"/>
              </a:rPr>
              <a:t>at</a:t>
            </a:r>
            <a:r>
              <a:rPr sz="2600" spc="-125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which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15" dirty="0">
                <a:latin typeface="Calibri"/>
                <a:cs typeface="Calibri"/>
              </a:rPr>
              <a:t>GA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you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will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deliver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and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by </a:t>
            </a:r>
            <a:r>
              <a:rPr sz="2600" spc="-570" dirty="0">
                <a:latin typeface="Calibri"/>
                <a:cs typeface="Calibri"/>
              </a:rPr>
              <a:t> </a:t>
            </a:r>
            <a:r>
              <a:rPr sz="2600" spc="10" dirty="0">
                <a:latin typeface="Calibri"/>
                <a:cs typeface="Calibri"/>
              </a:rPr>
              <a:t>what</a:t>
            </a:r>
            <a:endParaRPr sz="2600">
              <a:latin typeface="Calibri"/>
              <a:cs typeface="Calibri"/>
            </a:endParaRPr>
          </a:p>
          <a:p>
            <a:pPr marL="12700" marR="5080">
              <a:lnSpc>
                <a:spcPct val="69900"/>
              </a:lnSpc>
              <a:spcBef>
                <a:spcPts val="1050"/>
              </a:spcBef>
              <a:tabLst>
                <a:tab pos="4206240" algn="l"/>
              </a:tabLst>
            </a:pPr>
            <a:r>
              <a:rPr sz="2600" spc="15" dirty="0">
                <a:solidFill>
                  <a:srgbClr val="FF0000"/>
                </a:solidFill>
                <a:latin typeface="Calibri"/>
                <a:cs typeface="Calibri"/>
              </a:rPr>
              <a:t>at</a:t>
            </a:r>
            <a:r>
              <a:rPr sz="26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25" dirty="0">
                <a:solidFill>
                  <a:srgbClr val="FF0000"/>
                </a:solidFill>
                <a:latin typeface="Calibri"/>
                <a:cs typeface="Calibri"/>
              </a:rPr>
              <a:t>36-37</a:t>
            </a:r>
            <a:r>
              <a:rPr sz="2600" spc="-1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weeks</a:t>
            </a:r>
            <a:r>
              <a:rPr sz="26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FF0000"/>
                </a:solidFill>
                <a:latin typeface="Calibri"/>
                <a:cs typeface="Calibri"/>
              </a:rPr>
              <a:t>by</a:t>
            </a:r>
            <a:r>
              <a:rPr sz="2600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25" dirty="0">
                <a:solidFill>
                  <a:srgbClr val="00AF50"/>
                </a:solidFill>
                <a:latin typeface="Calibri"/>
                <a:cs typeface="Calibri"/>
              </a:rPr>
              <a:t>CS</a:t>
            </a:r>
            <a:r>
              <a:rPr sz="2600" spc="-6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00AF50"/>
                </a:solidFill>
                <a:latin typeface="Calibri"/>
                <a:cs typeface="Calibri"/>
              </a:rPr>
              <a:t>delivery	</a:t>
            </a:r>
            <a:r>
              <a:rPr sz="2600" dirty="0">
                <a:solidFill>
                  <a:srgbClr val="00AF50"/>
                </a:solidFill>
                <a:latin typeface="Arial"/>
                <a:cs typeface="Arial"/>
              </a:rPr>
              <a:t>اذا</a:t>
            </a:r>
            <a:r>
              <a:rPr sz="2600" spc="-13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600" spc="-310" dirty="0">
                <a:solidFill>
                  <a:srgbClr val="00AF50"/>
                </a:solidFill>
                <a:latin typeface="Arial"/>
                <a:cs typeface="Arial"/>
              </a:rPr>
              <a:t>بوتكم</a:t>
            </a:r>
            <a:r>
              <a:rPr sz="2600" spc="-10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600" spc="-265" dirty="0">
                <a:solidFill>
                  <a:srgbClr val="00AF50"/>
                </a:solidFill>
                <a:latin typeface="Arial"/>
                <a:cs typeface="Arial"/>
              </a:rPr>
              <a:t>ةرضاحملاب</a:t>
            </a:r>
            <a:r>
              <a:rPr sz="2600" spc="-8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600" spc="-590" dirty="0">
                <a:solidFill>
                  <a:srgbClr val="00AF50"/>
                </a:solidFill>
                <a:latin typeface="Arial"/>
                <a:cs typeface="Arial"/>
              </a:rPr>
              <a:t>سب</a:t>
            </a:r>
            <a:r>
              <a:rPr sz="2600" spc="-47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600" spc="-380" dirty="0">
                <a:solidFill>
                  <a:srgbClr val="00AF50"/>
                </a:solidFill>
                <a:latin typeface="Arial"/>
                <a:cs typeface="Arial"/>
              </a:rPr>
              <a:t>غننرومب</a:t>
            </a:r>
            <a:r>
              <a:rPr sz="2600" spc="-7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600" spc="-285" dirty="0">
                <a:solidFill>
                  <a:srgbClr val="00AF50"/>
                </a:solidFill>
                <a:latin typeface="Arial"/>
                <a:cs typeface="Arial"/>
              </a:rPr>
              <a:t>اهتكح</a:t>
            </a:r>
            <a:r>
              <a:rPr sz="2600" spc="-8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00AF50"/>
                </a:solidFill>
                <a:latin typeface="Arial"/>
                <a:cs typeface="Arial"/>
              </a:rPr>
              <a:t>ملاحأ.د</a:t>
            </a:r>
            <a:r>
              <a:rPr sz="2600" spc="-10" dirty="0">
                <a:solidFill>
                  <a:srgbClr val="00AF50"/>
                </a:solidFill>
                <a:latin typeface="Calibri"/>
                <a:cs typeface="Calibri"/>
              </a:rPr>
              <a:t>monoaminoitic </a:t>
            </a:r>
            <a:r>
              <a:rPr sz="2600" spc="-57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00AF50"/>
                </a:solidFill>
                <a:latin typeface="Calibri"/>
                <a:cs typeface="Calibri"/>
              </a:rPr>
              <a:t>even</a:t>
            </a:r>
            <a:r>
              <a:rPr sz="2600" spc="-9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600" spc="5" dirty="0">
                <a:solidFill>
                  <a:srgbClr val="00AF50"/>
                </a:solidFill>
                <a:latin typeface="Calibri"/>
                <a:cs typeface="Calibri"/>
              </a:rPr>
              <a:t>the</a:t>
            </a:r>
            <a:r>
              <a:rPr sz="2600" spc="-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600" spc="5" dirty="0">
                <a:solidFill>
                  <a:srgbClr val="00AF50"/>
                </a:solidFill>
                <a:latin typeface="Calibri"/>
                <a:cs typeface="Calibri"/>
              </a:rPr>
              <a:t>answer</a:t>
            </a:r>
            <a:r>
              <a:rPr sz="2600" spc="-8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600" spc="5" dirty="0">
                <a:solidFill>
                  <a:srgbClr val="00AF50"/>
                </a:solidFill>
                <a:latin typeface="Calibri"/>
                <a:cs typeface="Calibri"/>
              </a:rPr>
              <a:t>is</a:t>
            </a:r>
            <a:r>
              <a:rPr sz="2600" spc="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00AF50"/>
                </a:solidFill>
                <a:latin typeface="Calibri"/>
                <a:cs typeface="Calibri"/>
              </a:rPr>
              <a:t>vaginal</a:t>
            </a:r>
            <a:r>
              <a:rPr sz="2600" spc="-6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AF50"/>
                </a:solidFill>
                <a:latin typeface="Calibri"/>
                <a:cs typeface="Calibri"/>
              </a:rPr>
              <a:t>according</a:t>
            </a:r>
            <a:r>
              <a:rPr sz="2600" spc="-3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600" spc="20" dirty="0">
                <a:solidFill>
                  <a:srgbClr val="00AF50"/>
                </a:solidFill>
                <a:latin typeface="Calibri"/>
                <a:cs typeface="Calibri"/>
              </a:rPr>
              <a:t>to</a:t>
            </a:r>
            <a:r>
              <a:rPr sz="2600" spc="-9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AF50"/>
                </a:solidFill>
                <a:latin typeface="Calibri"/>
                <a:cs typeface="Calibri"/>
              </a:rPr>
              <a:t>presentation</a:t>
            </a:r>
            <a:r>
              <a:rPr sz="2600" spc="-19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600" spc="15" dirty="0">
                <a:solidFill>
                  <a:srgbClr val="00AF50"/>
                </a:solidFill>
                <a:latin typeface="Calibri"/>
                <a:cs typeface="Calibri"/>
              </a:rPr>
              <a:t>…</a:t>
            </a:r>
            <a:endParaRPr sz="26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24782" y="0"/>
            <a:ext cx="4467225" cy="2424752"/>
          </a:xfrm>
          <a:prstGeom prst="rect">
            <a:avLst/>
          </a:prstGeom>
        </p:spPr>
      </p:pic>
    </p:spTree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8455" y="278193"/>
            <a:ext cx="8430260" cy="25378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830830">
              <a:lnSpc>
                <a:spcPct val="122800"/>
              </a:lnSpc>
              <a:spcBef>
                <a:spcPts val="100"/>
              </a:spcBef>
              <a:buAutoNum type="arabicPlain" startAt="5"/>
              <a:tabLst>
                <a:tab pos="365760" algn="l"/>
              </a:tabLst>
            </a:pPr>
            <a:r>
              <a:rPr sz="2700" spc="-5" dirty="0">
                <a:latin typeface="Calibri"/>
                <a:cs typeface="Calibri"/>
              </a:rPr>
              <a:t>What </a:t>
            </a:r>
            <a:r>
              <a:rPr sz="2700" spc="-15" dirty="0">
                <a:latin typeface="Calibri"/>
                <a:cs typeface="Calibri"/>
              </a:rPr>
              <a:t>is </a:t>
            </a:r>
            <a:r>
              <a:rPr sz="2700" dirty="0">
                <a:latin typeface="Calibri"/>
                <a:cs typeface="Calibri"/>
              </a:rPr>
              <a:t>the </a:t>
            </a:r>
            <a:r>
              <a:rPr sz="2700" spc="-5" dirty="0">
                <a:latin typeface="Calibri"/>
                <a:cs typeface="Calibri"/>
              </a:rPr>
              <a:t>name of </a:t>
            </a:r>
            <a:r>
              <a:rPr sz="2700" dirty="0">
                <a:latin typeface="Calibri"/>
                <a:cs typeface="Calibri"/>
              </a:rPr>
              <a:t>the </a:t>
            </a:r>
            <a:r>
              <a:rPr sz="2700" spc="-15" dirty="0">
                <a:latin typeface="Calibri"/>
                <a:cs typeface="Calibri"/>
              </a:rPr>
              <a:t>complication </a:t>
            </a:r>
            <a:r>
              <a:rPr sz="2700" spc="-60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that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is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shown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in</a:t>
            </a:r>
            <a:r>
              <a:rPr sz="2700" spc="-10" dirty="0">
                <a:latin typeface="Calibri"/>
                <a:cs typeface="Calibri"/>
              </a:rPr>
              <a:t> the</a:t>
            </a:r>
            <a:r>
              <a:rPr sz="2700" spc="-5" dirty="0">
                <a:latin typeface="Calibri"/>
                <a:cs typeface="Calibri"/>
              </a:rPr>
              <a:t> picture</a:t>
            </a:r>
            <a:r>
              <a:rPr sz="2700" spc="-8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?</a:t>
            </a:r>
            <a:endParaRPr sz="2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2700" spc="-5" dirty="0">
                <a:solidFill>
                  <a:srgbClr val="FF0000"/>
                </a:solidFill>
                <a:latin typeface="Calibri"/>
                <a:cs typeface="Calibri"/>
              </a:rPr>
              <a:t>twin</a:t>
            </a:r>
            <a:r>
              <a:rPr sz="27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00" spc="-10" dirty="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sz="27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00" spc="-5" dirty="0">
                <a:solidFill>
                  <a:srgbClr val="FF0000"/>
                </a:solidFill>
                <a:latin typeface="Calibri"/>
                <a:cs typeface="Calibri"/>
              </a:rPr>
              <a:t>twin</a:t>
            </a:r>
            <a:r>
              <a:rPr sz="27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00" spc="-15" dirty="0">
                <a:solidFill>
                  <a:srgbClr val="FF0000"/>
                </a:solidFill>
                <a:latin typeface="Calibri"/>
                <a:cs typeface="Calibri"/>
              </a:rPr>
              <a:t>transfusion</a:t>
            </a:r>
            <a:endParaRPr sz="2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700">
              <a:latin typeface="Calibri"/>
              <a:cs typeface="Calibri"/>
            </a:endParaRPr>
          </a:p>
          <a:p>
            <a:pPr marL="365125" indent="-353060">
              <a:lnSpc>
                <a:spcPct val="100000"/>
              </a:lnSpc>
              <a:spcBef>
                <a:spcPts val="5"/>
              </a:spcBef>
              <a:buAutoNum type="arabicPlain" startAt="6"/>
              <a:tabLst>
                <a:tab pos="365760" algn="l"/>
              </a:tabLst>
            </a:pPr>
            <a:r>
              <a:rPr sz="2700" spc="-5" dirty="0">
                <a:latin typeface="Calibri"/>
                <a:cs typeface="Calibri"/>
              </a:rPr>
              <a:t>What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are</a:t>
            </a:r>
            <a:r>
              <a:rPr sz="2700" spc="-8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the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finding</a:t>
            </a:r>
            <a:r>
              <a:rPr sz="2700" spc="7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on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ultrasound</a:t>
            </a:r>
            <a:r>
              <a:rPr sz="2700" spc="-80" dirty="0">
                <a:latin typeface="Calibri"/>
                <a:cs typeface="Calibri"/>
              </a:rPr>
              <a:t> </a:t>
            </a:r>
            <a:r>
              <a:rPr sz="2700" spc="-30" dirty="0">
                <a:latin typeface="Calibri"/>
                <a:cs typeface="Calibri"/>
              </a:rPr>
              <a:t>for</a:t>
            </a:r>
            <a:r>
              <a:rPr sz="2700" spc="2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this</a:t>
            </a:r>
            <a:r>
              <a:rPr sz="2700" spc="55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complication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?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39970" y="2767906"/>
            <a:ext cx="4466591" cy="1027845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35"/>
              </a:spcBef>
            </a:pPr>
            <a:r>
              <a:rPr sz="2700" dirty="0">
                <a:solidFill>
                  <a:srgbClr val="FF0000"/>
                </a:solidFill>
                <a:latin typeface="Calibri"/>
                <a:cs typeface="Calibri"/>
              </a:rPr>
              <a:t>b)</a:t>
            </a:r>
            <a:r>
              <a:rPr sz="2700" spc="-30" dirty="0">
                <a:solidFill>
                  <a:srgbClr val="FF0000"/>
                </a:solidFill>
                <a:latin typeface="Calibri"/>
                <a:cs typeface="Calibri"/>
              </a:rPr>
              <a:t> sex</a:t>
            </a:r>
            <a:r>
              <a:rPr sz="2700" spc="-5" dirty="0">
                <a:solidFill>
                  <a:srgbClr val="FF0000"/>
                </a:solidFill>
                <a:latin typeface="Calibri"/>
                <a:cs typeface="Calibri"/>
              </a:rPr>
              <a:t> concordance</a:t>
            </a:r>
            <a:endParaRPr sz="2700">
              <a:latin typeface="Calibri"/>
              <a:cs typeface="Calibri"/>
            </a:endParaRPr>
          </a:p>
          <a:p>
            <a:pPr marL="118110">
              <a:lnSpc>
                <a:spcPct val="100000"/>
              </a:lnSpc>
              <a:spcBef>
                <a:spcPts val="740"/>
              </a:spcBef>
            </a:pPr>
            <a:r>
              <a:rPr sz="2700" dirty="0">
                <a:solidFill>
                  <a:srgbClr val="FF0000"/>
                </a:solidFill>
                <a:latin typeface="Calibri"/>
                <a:cs typeface="Calibri"/>
              </a:rPr>
              <a:t>d)</a:t>
            </a:r>
            <a:r>
              <a:rPr sz="27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00" spc="-5" dirty="0">
                <a:solidFill>
                  <a:srgbClr val="FF0000"/>
                </a:solidFill>
                <a:latin typeface="Calibri"/>
                <a:cs typeface="Calibri"/>
              </a:rPr>
              <a:t>discrepancy</a:t>
            </a:r>
            <a:r>
              <a:rPr sz="27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00" spc="-15" dirty="0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sz="27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00" spc="-10" dirty="0">
                <a:solidFill>
                  <a:srgbClr val="FF0000"/>
                </a:solidFill>
                <a:latin typeface="Calibri"/>
                <a:cs typeface="Calibri"/>
              </a:rPr>
              <a:t>amniotic</a:t>
            </a:r>
            <a:r>
              <a:rPr sz="2700" spc="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00" spc="-15" dirty="0">
                <a:solidFill>
                  <a:srgbClr val="FF0000"/>
                </a:solidFill>
                <a:latin typeface="Calibri"/>
                <a:cs typeface="Calibri"/>
              </a:rPr>
              <a:t>fluid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8459" y="2767905"/>
            <a:ext cx="3332479" cy="1407437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35"/>
              </a:spcBef>
              <a:buFont typeface="Arial"/>
              <a:buChar char="•"/>
              <a:tabLst>
                <a:tab pos="241300" algn="l"/>
              </a:tabLst>
            </a:pPr>
            <a:r>
              <a:rPr sz="2700" spc="-10" dirty="0">
                <a:solidFill>
                  <a:srgbClr val="FF0000"/>
                </a:solidFill>
                <a:latin typeface="Calibri"/>
                <a:cs typeface="Calibri"/>
              </a:rPr>
              <a:t>a)</a:t>
            </a:r>
            <a:r>
              <a:rPr sz="27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00" spc="-10" dirty="0">
                <a:solidFill>
                  <a:srgbClr val="FF0000"/>
                </a:solidFill>
                <a:latin typeface="Calibri"/>
                <a:cs typeface="Calibri"/>
              </a:rPr>
              <a:t>single</a:t>
            </a:r>
            <a:r>
              <a:rPr sz="2700" spc="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00" spc="-10" dirty="0">
                <a:solidFill>
                  <a:srgbClr val="FF0000"/>
                </a:solidFill>
                <a:latin typeface="Calibri"/>
                <a:cs typeface="Calibri"/>
              </a:rPr>
              <a:t>placenta</a:t>
            </a:r>
            <a:endParaRPr sz="2700">
              <a:latin typeface="Calibri"/>
              <a:cs typeface="Calibri"/>
            </a:endParaRPr>
          </a:p>
          <a:p>
            <a:pPr marL="241300" marR="5080" indent="-228600">
              <a:lnSpc>
                <a:spcPts val="2930"/>
              </a:lnSpc>
              <a:spcBef>
                <a:spcPts val="1095"/>
              </a:spcBef>
              <a:buFont typeface="Arial"/>
              <a:buChar char="•"/>
              <a:tabLst>
                <a:tab pos="241300" algn="l"/>
              </a:tabLst>
            </a:pPr>
            <a:r>
              <a:rPr sz="2700" spc="-10" dirty="0">
                <a:solidFill>
                  <a:srgbClr val="FF0000"/>
                </a:solidFill>
                <a:latin typeface="Calibri"/>
                <a:cs typeface="Calibri"/>
              </a:rPr>
              <a:t>c) </a:t>
            </a:r>
            <a:r>
              <a:rPr sz="2700" spc="-5" dirty="0">
                <a:solidFill>
                  <a:srgbClr val="FF0000"/>
                </a:solidFill>
                <a:latin typeface="Calibri"/>
                <a:cs typeface="Calibri"/>
              </a:rPr>
              <a:t>growth </a:t>
            </a:r>
            <a:r>
              <a:rPr sz="2700" spc="-10" dirty="0">
                <a:solidFill>
                  <a:srgbClr val="FF0000"/>
                </a:solidFill>
                <a:latin typeface="Calibri"/>
                <a:cs typeface="Calibri"/>
              </a:rPr>
              <a:t>discordance </a:t>
            </a:r>
            <a:r>
              <a:rPr sz="2700" spc="-6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00" spc="-10" dirty="0">
                <a:solidFill>
                  <a:srgbClr val="FF0000"/>
                </a:solidFill>
                <a:latin typeface="Calibri"/>
                <a:cs typeface="Calibri"/>
              </a:rPr>
              <a:t>will</a:t>
            </a:r>
            <a:r>
              <a:rPr sz="2700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FF0000"/>
                </a:solidFill>
                <a:latin typeface="Calibri"/>
                <a:cs typeface="Calibri"/>
              </a:rPr>
              <a:t>be </a:t>
            </a:r>
            <a:r>
              <a:rPr sz="2700" spc="-20" dirty="0">
                <a:solidFill>
                  <a:srgbClr val="FF0000"/>
                </a:solidFill>
                <a:latin typeface="Calibri"/>
                <a:cs typeface="Calibri"/>
              </a:rPr>
              <a:t>hydropic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894519" y="3366712"/>
            <a:ext cx="1600200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dirty="0">
                <a:solidFill>
                  <a:srgbClr val="FF0000"/>
                </a:solidFill>
                <a:latin typeface="Calibri"/>
                <a:cs typeface="Calibri"/>
              </a:rPr>
              <a:t>e)one</a:t>
            </a:r>
            <a:r>
              <a:rPr sz="2700" spc="-1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00" spc="-15" dirty="0">
                <a:solidFill>
                  <a:srgbClr val="FF0000"/>
                </a:solidFill>
                <a:latin typeface="Calibri"/>
                <a:cs typeface="Calibri"/>
              </a:rPr>
              <a:t>fetus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8459" y="4234757"/>
            <a:ext cx="5423535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700" spc="35" dirty="0">
                <a:solidFill>
                  <a:srgbClr val="FF0000"/>
                </a:solidFill>
                <a:latin typeface="Calibri"/>
                <a:cs typeface="Calibri"/>
              </a:rPr>
              <a:t>f)</a:t>
            </a:r>
            <a:r>
              <a:rPr sz="27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FF0000"/>
                </a:solidFill>
                <a:latin typeface="Calibri"/>
                <a:cs typeface="Calibri"/>
              </a:rPr>
              <a:t>abnormal</a:t>
            </a:r>
            <a:r>
              <a:rPr sz="2700" spc="-1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00" spc="-10" dirty="0">
                <a:solidFill>
                  <a:srgbClr val="FF0000"/>
                </a:solidFill>
                <a:latin typeface="Calibri"/>
                <a:cs typeface="Calibri"/>
              </a:rPr>
              <a:t>umbalical</a:t>
            </a:r>
            <a:r>
              <a:rPr sz="2700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00" spc="5" dirty="0">
                <a:solidFill>
                  <a:srgbClr val="FF0000"/>
                </a:solidFill>
                <a:latin typeface="Calibri"/>
                <a:cs typeface="Calibri"/>
              </a:rPr>
              <a:t>artery</a:t>
            </a:r>
            <a:r>
              <a:rPr sz="27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00" spc="-10" dirty="0">
                <a:solidFill>
                  <a:srgbClr val="FF0000"/>
                </a:solidFill>
                <a:latin typeface="Calibri"/>
                <a:cs typeface="Calibri"/>
              </a:rPr>
              <a:t>Doppler</a:t>
            </a:r>
            <a:endParaRPr sz="27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45379" y="166187"/>
            <a:ext cx="2841191" cy="2293386"/>
          </a:xfrm>
          <a:prstGeom prst="rect">
            <a:avLst/>
          </a:prstGeom>
        </p:spPr>
      </p:pic>
    </p:spTree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2629" y="0"/>
            <a:ext cx="755651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spc="-125" dirty="0"/>
              <a:t>Q</a:t>
            </a:r>
            <a:r>
              <a:rPr sz="4400" spc="245" dirty="0"/>
              <a:t>3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8740" y="777122"/>
            <a:ext cx="8355965" cy="45134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381375" indent="123825">
              <a:lnSpc>
                <a:spcPct val="110900"/>
              </a:lnSpc>
              <a:spcBef>
                <a:spcPts val="95"/>
              </a:spcBef>
            </a:pPr>
            <a:r>
              <a:rPr sz="3950" b="1" spc="20" dirty="0">
                <a:latin typeface="Times New Roman"/>
                <a:cs typeface="Times New Roman"/>
              </a:rPr>
              <a:t>i</a:t>
            </a:r>
            <a:r>
              <a:rPr sz="3950" b="1" spc="45" dirty="0">
                <a:latin typeface="Times New Roman"/>
                <a:cs typeface="Times New Roman"/>
              </a:rPr>
              <a:t>n</a:t>
            </a:r>
            <a:r>
              <a:rPr sz="3950" b="1" spc="25" dirty="0">
                <a:latin typeface="Times New Roman"/>
                <a:cs typeface="Times New Roman"/>
              </a:rPr>
              <a:t>f</a:t>
            </a:r>
            <a:r>
              <a:rPr sz="3950" b="1" spc="35" dirty="0">
                <a:latin typeface="Times New Roman"/>
                <a:cs typeface="Times New Roman"/>
              </a:rPr>
              <a:t>e</a:t>
            </a:r>
            <a:r>
              <a:rPr sz="3950" b="1" spc="-190" dirty="0">
                <a:latin typeface="Times New Roman"/>
                <a:cs typeface="Times New Roman"/>
              </a:rPr>
              <a:t>r</a:t>
            </a:r>
            <a:r>
              <a:rPr sz="3950" b="1" spc="-114" dirty="0">
                <a:latin typeface="Times New Roman"/>
                <a:cs typeface="Times New Roman"/>
              </a:rPr>
              <a:t>t</a:t>
            </a:r>
            <a:r>
              <a:rPr sz="3950" b="1" spc="-50" dirty="0">
                <a:latin typeface="Times New Roman"/>
                <a:cs typeface="Times New Roman"/>
              </a:rPr>
              <a:t>i</a:t>
            </a:r>
            <a:r>
              <a:rPr sz="3950" b="1" spc="20" dirty="0">
                <a:latin typeface="Times New Roman"/>
                <a:cs typeface="Times New Roman"/>
              </a:rPr>
              <a:t>l</a:t>
            </a:r>
            <a:r>
              <a:rPr sz="3950" b="1" spc="-50" dirty="0">
                <a:latin typeface="Times New Roman"/>
                <a:cs typeface="Times New Roman"/>
              </a:rPr>
              <a:t>i</a:t>
            </a:r>
            <a:r>
              <a:rPr sz="3950" b="1" spc="-125" dirty="0">
                <a:latin typeface="Times New Roman"/>
                <a:cs typeface="Times New Roman"/>
              </a:rPr>
              <a:t>t</a:t>
            </a:r>
            <a:r>
              <a:rPr sz="3950" b="1" spc="-110" dirty="0">
                <a:latin typeface="Times New Roman"/>
                <a:cs typeface="Times New Roman"/>
              </a:rPr>
              <a:t>y</a:t>
            </a:r>
            <a:r>
              <a:rPr sz="3950" b="1" spc="-229" dirty="0">
                <a:latin typeface="Times New Roman"/>
                <a:cs typeface="Times New Roman"/>
              </a:rPr>
              <a:t> </a:t>
            </a:r>
            <a:r>
              <a:rPr sz="3950" b="1" spc="-50" dirty="0">
                <a:latin typeface="Times New Roman"/>
                <a:cs typeface="Times New Roman"/>
              </a:rPr>
              <a:t>(</a:t>
            </a:r>
            <a:r>
              <a:rPr sz="3950" b="1" spc="30" dirty="0">
                <a:latin typeface="Times New Roman"/>
                <a:cs typeface="Times New Roman"/>
              </a:rPr>
              <a:t> </a:t>
            </a:r>
            <a:r>
              <a:rPr sz="3950" b="1" spc="-385" dirty="0">
                <a:latin typeface="Times New Roman"/>
                <a:cs typeface="Times New Roman"/>
              </a:rPr>
              <a:t>A</a:t>
            </a:r>
            <a:r>
              <a:rPr sz="3950" b="1" spc="114" dirty="0">
                <a:latin typeface="Times New Roman"/>
                <a:cs typeface="Times New Roman"/>
              </a:rPr>
              <a:t>z</a:t>
            </a:r>
            <a:r>
              <a:rPr sz="3950" b="1" spc="40" dirty="0">
                <a:latin typeface="Times New Roman"/>
                <a:cs typeface="Times New Roman"/>
              </a:rPr>
              <a:t>o</a:t>
            </a:r>
            <a:r>
              <a:rPr sz="3950" b="1" spc="-114" dirty="0">
                <a:latin typeface="Times New Roman"/>
                <a:cs typeface="Times New Roman"/>
              </a:rPr>
              <a:t>s</a:t>
            </a:r>
            <a:r>
              <a:rPr sz="3950" b="1" spc="-30" dirty="0">
                <a:latin typeface="Times New Roman"/>
                <a:cs typeface="Times New Roman"/>
              </a:rPr>
              <a:t>pe</a:t>
            </a:r>
            <a:r>
              <a:rPr sz="3950" b="1" spc="-125" dirty="0">
                <a:latin typeface="Times New Roman"/>
                <a:cs typeface="Times New Roman"/>
              </a:rPr>
              <a:t>r</a:t>
            </a:r>
            <a:r>
              <a:rPr sz="3950" b="1" spc="-105" dirty="0">
                <a:latin typeface="Times New Roman"/>
                <a:cs typeface="Times New Roman"/>
              </a:rPr>
              <a:t>i</a:t>
            </a:r>
            <a:r>
              <a:rPr sz="3950" b="1" spc="-70" dirty="0">
                <a:latin typeface="Times New Roman"/>
                <a:cs typeface="Times New Roman"/>
              </a:rPr>
              <a:t>m</a:t>
            </a:r>
            <a:r>
              <a:rPr sz="3950" b="1" spc="-75" dirty="0">
                <a:latin typeface="Times New Roman"/>
                <a:cs typeface="Times New Roman"/>
              </a:rPr>
              <a:t>a  </a:t>
            </a:r>
            <a:r>
              <a:rPr sz="3950" b="1" spc="10" dirty="0">
                <a:latin typeface="Times New Roman"/>
                <a:cs typeface="Times New Roman"/>
              </a:rPr>
              <a:t>in</a:t>
            </a:r>
            <a:r>
              <a:rPr sz="3950" b="1" spc="-40" dirty="0">
                <a:latin typeface="Times New Roman"/>
                <a:cs typeface="Times New Roman"/>
              </a:rPr>
              <a:t> </a:t>
            </a:r>
            <a:r>
              <a:rPr sz="3950" b="1" spc="-5" dirty="0">
                <a:latin typeface="Times New Roman"/>
                <a:cs typeface="Times New Roman"/>
              </a:rPr>
              <a:t>male</a:t>
            </a:r>
            <a:r>
              <a:rPr sz="3950" b="1" spc="-185" dirty="0">
                <a:latin typeface="Times New Roman"/>
                <a:cs typeface="Times New Roman"/>
              </a:rPr>
              <a:t> </a:t>
            </a:r>
            <a:r>
              <a:rPr sz="3950" b="1" spc="-50" dirty="0">
                <a:latin typeface="Times New Roman"/>
                <a:cs typeface="Times New Roman"/>
              </a:rPr>
              <a:t>)</a:t>
            </a:r>
            <a:endParaRPr sz="3950">
              <a:latin typeface="Times New Roman"/>
              <a:cs typeface="Times New Roman"/>
            </a:endParaRPr>
          </a:p>
          <a:p>
            <a:pPr marL="12700" marR="3641725" algn="just">
              <a:lnSpc>
                <a:spcPct val="122900"/>
              </a:lnSpc>
              <a:spcBef>
                <a:spcPts val="204"/>
              </a:spcBef>
            </a:pPr>
            <a:r>
              <a:rPr sz="2750" spc="15" dirty="0">
                <a:latin typeface="Calibri"/>
                <a:cs typeface="Calibri"/>
              </a:rPr>
              <a:t>1- </a:t>
            </a:r>
            <a:r>
              <a:rPr sz="2750" dirty="0">
                <a:latin typeface="Calibri"/>
                <a:cs typeface="Calibri"/>
              </a:rPr>
              <a:t>The </a:t>
            </a:r>
            <a:r>
              <a:rPr sz="2750" spc="15" dirty="0">
                <a:latin typeface="Calibri"/>
                <a:cs typeface="Calibri"/>
              </a:rPr>
              <a:t>name </a:t>
            </a:r>
            <a:r>
              <a:rPr sz="2750" spc="25" dirty="0">
                <a:latin typeface="Calibri"/>
                <a:cs typeface="Calibri"/>
              </a:rPr>
              <a:t>of </a:t>
            </a:r>
            <a:r>
              <a:rPr sz="2750" spc="-20" dirty="0">
                <a:latin typeface="Calibri"/>
                <a:cs typeface="Calibri"/>
              </a:rPr>
              <a:t>this </a:t>
            </a:r>
            <a:r>
              <a:rPr sz="2750" spc="-5" dirty="0">
                <a:latin typeface="Calibri"/>
                <a:cs typeface="Calibri"/>
              </a:rPr>
              <a:t>procedure </a:t>
            </a:r>
            <a:r>
              <a:rPr sz="2750" spc="10" dirty="0">
                <a:latin typeface="Calibri"/>
                <a:cs typeface="Calibri"/>
              </a:rPr>
              <a:t>? 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spc="-5" dirty="0">
                <a:solidFill>
                  <a:srgbClr val="FF0000"/>
                </a:solidFill>
                <a:latin typeface="Calibri"/>
                <a:cs typeface="Calibri"/>
              </a:rPr>
              <a:t>intracytoplasmic </a:t>
            </a:r>
            <a:r>
              <a:rPr sz="2750" spc="-10" dirty="0">
                <a:solidFill>
                  <a:srgbClr val="FF0000"/>
                </a:solidFill>
                <a:latin typeface="Calibri"/>
                <a:cs typeface="Calibri"/>
              </a:rPr>
              <a:t>sperm </a:t>
            </a:r>
            <a:r>
              <a:rPr sz="2750" spc="-5" dirty="0">
                <a:solidFill>
                  <a:srgbClr val="FF0000"/>
                </a:solidFill>
                <a:latin typeface="Calibri"/>
                <a:cs typeface="Calibri"/>
              </a:rPr>
              <a:t>injection </a:t>
            </a:r>
            <a:r>
              <a:rPr sz="2750" spc="-6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2-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Mention</a:t>
            </a:r>
            <a:r>
              <a:rPr sz="2750" spc="170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4</a:t>
            </a:r>
            <a:r>
              <a:rPr sz="2750" spc="-10" dirty="0">
                <a:latin typeface="Calibri"/>
                <a:cs typeface="Calibri"/>
              </a:rPr>
              <a:t> indications</a:t>
            </a:r>
            <a:r>
              <a:rPr sz="2750" spc="235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?</a:t>
            </a:r>
            <a:endParaRPr sz="2750">
              <a:latin typeface="Calibri"/>
              <a:cs typeface="Calibri"/>
            </a:endParaRPr>
          </a:p>
          <a:p>
            <a:pPr marL="12700" marR="5080" algn="just">
              <a:lnSpc>
                <a:spcPts val="4050"/>
              </a:lnSpc>
              <a:spcBef>
                <a:spcPts val="190"/>
              </a:spcBef>
            </a:pPr>
            <a:r>
              <a:rPr sz="2750" dirty="0">
                <a:solidFill>
                  <a:srgbClr val="FF0000"/>
                </a:solidFill>
                <a:latin typeface="Calibri"/>
                <a:cs typeface="Calibri"/>
              </a:rPr>
              <a:t>oligospermia </a:t>
            </a:r>
            <a:r>
              <a:rPr sz="2750" spc="-5" dirty="0">
                <a:solidFill>
                  <a:srgbClr val="FF0000"/>
                </a:solidFill>
                <a:latin typeface="Calibri"/>
                <a:cs typeface="Calibri"/>
              </a:rPr>
              <a:t>,,asthenospermia </a:t>
            </a:r>
            <a:r>
              <a:rPr sz="2750" spc="-15" dirty="0">
                <a:solidFill>
                  <a:srgbClr val="FF0000"/>
                </a:solidFill>
                <a:latin typeface="Calibri"/>
                <a:cs typeface="Calibri"/>
              </a:rPr>
              <a:t>,,teratospermia </a:t>
            </a:r>
            <a:r>
              <a:rPr sz="2750" spc="-20" dirty="0">
                <a:solidFill>
                  <a:srgbClr val="FF0000"/>
                </a:solidFill>
                <a:latin typeface="Calibri"/>
                <a:cs typeface="Calibri"/>
              </a:rPr>
              <a:t>,,failed </a:t>
            </a:r>
            <a:r>
              <a:rPr sz="2750" dirty="0">
                <a:solidFill>
                  <a:srgbClr val="FF0000"/>
                </a:solidFill>
                <a:latin typeface="Calibri"/>
                <a:cs typeface="Calibri"/>
              </a:rPr>
              <a:t>IVF </a:t>
            </a:r>
            <a:r>
              <a:rPr sz="275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3-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Mention</a:t>
            </a:r>
            <a:r>
              <a:rPr sz="2750" spc="170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3</a:t>
            </a:r>
            <a:r>
              <a:rPr sz="2750" spc="-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complication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?</a:t>
            </a:r>
            <a:endParaRPr sz="275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505"/>
              </a:spcBef>
            </a:pPr>
            <a:r>
              <a:rPr sz="2750" spc="-15" dirty="0">
                <a:solidFill>
                  <a:srgbClr val="FF0000"/>
                </a:solidFill>
                <a:latin typeface="Calibri"/>
                <a:cs typeface="Calibri"/>
              </a:rPr>
              <a:t>multiple</a:t>
            </a:r>
            <a:r>
              <a:rPr sz="2750" spc="2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5" dirty="0">
                <a:solidFill>
                  <a:srgbClr val="FF0000"/>
                </a:solidFill>
                <a:latin typeface="Calibri"/>
                <a:cs typeface="Calibri"/>
              </a:rPr>
              <a:t>pregnancy</a:t>
            </a:r>
            <a:r>
              <a:rPr sz="2750" spc="2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FF0000"/>
                </a:solidFill>
                <a:latin typeface="Calibri"/>
                <a:cs typeface="Calibri"/>
              </a:rPr>
              <a:t>..</a:t>
            </a:r>
            <a:r>
              <a:rPr sz="2750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FF0000"/>
                </a:solidFill>
                <a:latin typeface="Calibri"/>
                <a:cs typeface="Calibri"/>
              </a:rPr>
              <a:t>ectopic</a:t>
            </a:r>
            <a:r>
              <a:rPr sz="2750" spc="1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15" dirty="0">
                <a:solidFill>
                  <a:srgbClr val="FF0000"/>
                </a:solidFill>
                <a:latin typeface="Calibri"/>
                <a:cs typeface="Calibri"/>
              </a:rPr>
              <a:t>pregnancy...</a:t>
            </a:r>
            <a:r>
              <a:rPr sz="2750" spc="1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FF0000"/>
                </a:solidFill>
                <a:latin typeface="Calibri"/>
                <a:cs typeface="Calibri"/>
              </a:rPr>
              <a:t>Ohss</a:t>
            </a:r>
            <a:endParaRPr sz="275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62782" y="9525"/>
            <a:ext cx="5229225" cy="2047875"/>
          </a:xfrm>
          <a:prstGeom prst="rect">
            <a:avLst/>
          </a:prstGeom>
        </p:spPr>
      </p:pic>
    </p:spTree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7577" y="1702296"/>
            <a:ext cx="7197091" cy="41419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2900"/>
              </a:lnSpc>
              <a:spcBef>
                <a:spcPts val="95"/>
              </a:spcBef>
              <a:buAutoNum type="arabicPlain" startAt="4"/>
              <a:tabLst>
                <a:tab pos="384810" algn="l"/>
              </a:tabLst>
            </a:pPr>
            <a:r>
              <a:rPr sz="2750" dirty="0">
                <a:latin typeface="Calibri"/>
                <a:cs typeface="Calibri"/>
              </a:rPr>
              <a:t>Drugs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used</a:t>
            </a:r>
            <a:r>
              <a:rPr sz="2750" spc="16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in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preparing</a:t>
            </a:r>
            <a:r>
              <a:rPr sz="2750" spc="17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for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this</a:t>
            </a:r>
            <a:r>
              <a:rPr sz="2750" spc="16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procedure</a:t>
            </a:r>
            <a:r>
              <a:rPr sz="2750" spc="170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? 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00AF50"/>
                </a:solidFill>
                <a:latin typeface="Calibri"/>
                <a:cs typeface="Calibri"/>
              </a:rPr>
              <a:t>GnRH</a:t>
            </a:r>
            <a:r>
              <a:rPr sz="2750" spc="18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-5" dirty="0">
                <a:solidFill>
                  <a:srgbClr val="00AF50"/>
                </a:solidFill>
                <a:latin typeface="Calibri"/>
                <a:cs typeface="Calibri"/>
              </a:rPr>
              <a:t>agonist</a:t>
            </a:r>
            <a:r>
              <a:rPr sz="2750" spc="9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25" dirty="0">
                <a:solidFill>
                  <a:srgbClr val="00AF50"/>
                </a:solidFill>
                <a:latin typeface="Calibri"/>
                <a:cs typeface="Calibri"/>
              </a:rPr>
              <a:t>or</a:t>
            </a:r>
            <a:r>
              <a:rPr sz="2750" spc="-2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-5" dirty="0">
                <a:solidFill>
                  <a:srgbClr val="00AF50"/>
                </a:solidFill>
                <a:latin typeface="Calibri"/>
                <a:cs typeface="Calibri"/>
              </a:rPr>
              <a:t>antagonist</a:t>
            </a:r>
            <a:r>
              <a:rPr sz="2750" spc="17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00AF50"/>
                </a:solidFill>
                <a:latin typeface="Calibri"/>
                <a:cs typeface="Calibri"/>
              </a:rPr>
              <a:t>according</a:t>
            </a:r>
            <a:r>
              <a:rPr sz="2750" spc="8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00AF50"/>
                </a:solidFill>
                <a:latin typeface="Calibri"/>
                <a:cs typeface="Calibri"/>
              </a:rPr>
              <a:t>to</a:t>
            </a:r>
            <a:r>
              <a:rPr sz="2750" spc="5" dirty="0">
                <a:solidFill>
                  <a:srgbClr val="00AF50"/>
                </a:solidFill>
                <a:latin typeface="Calibri"/>
                <a:cs typeface="Calibri"/>
              </a:rPr>
              <a:t> protocol </a:t>
            </a:r>
            <a:r>
              <a:rPr sz="2750" spc="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20" dirty="0">
                <a:solidFill>
                  <a:srgbClr val="FF0000"/>
                </a:solidFill>
                <a:latin typeface="Calibri"/>
                <a:cs typeface="Calibri"/>
              </a:rPr>
              <a:t>Hmg</a:t>
            </a:r>
            <a:endParaRPr sz="2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2750" spc="15" dirty="0">
                <a:solidFill>
                  <a:srgbClr val="FF0000"/>
                </a:solidFill>
                <a:latin typeface="Calibri"/>
                <a:cs typeface="Calibri"/>
              </a:rPr>
              <a:t>Hcg</a:t>
            </a:r>
            <a:endParaRPr sz="27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900">
              <a:latin typeface="Calibri"/>
              <a:cs typeface="Calibri"/>
            </a:endParaRPr>
          </a:p>
          <a:p>
            <a:pPr marL="12700" marR="1381125">
              <a:lnSpc>
                <a:spcPct val="120600"/>
              </a:lnSpc>
              <a:buAutoNum type="arabicPlain" startAt="5"/>
              <a:tabLst>
                <a:tab pos="384810" algn="l"/>
              </a:tabLst>
            </a:pPr>
            <a:r>
              <a:rPr sz="2750" dirty="0">
                <a:latin typeface="Calibri"/>
                <a:cs typeface="Calibri"/>
              </a:rPr>
              <a:t>From</a:t>
            </a:r>
            <a:r>
              <a:rPr sz="2750" spc="7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where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spc="30" dirty="0">
                <a:latin typeface="Calibri"/>
                <a:cs typeface="Calibri"/>
              </a:rPr>
              <a:t>you</a:t>
            </a:r>
            <a:r>
              <a:rPr sz="2750" spc="-55" dirty="0">
                <a:latin typeface="Calibri"/>
                <a:cs typeface="Calibri"/>
              </a:rPr>
              <a:t> </a:t>
            </a:r>
            <a:r>
              <a:rPr sz="2750" spc="25" dirty="0">
                <a:latin typeface="Calibri"/>
                <a:cs typeface="Calibri"/>
              </a:rPr>
              <a:t>can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get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the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sperms</a:t>
            </a:r>
            <a:r>
              <a:rPr sz="2750" spc="155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? </a:t>
            </a:r>
            <a:r>
              <a:rPr sz="2750" spc="-605" dirty="0">
                <a:latin typeface="Calibri"/>
                <a:cs typeface="Calibri"/>
              </a:rPr>
              <a:t> </a:t>
            </a:r>
            <a:r>
              <a:rPr sz="2750" spc="-20" dirty="0">
                <a:solidFill>
                  <a:srgbClr val="FF0000"/>
                </a:solidFill>
                <a:latin typeface="Calibri"/>
                <a:cs typeface="Calibri"/>
              </a:rPr>
              <a:t>testis</a:t>
            </a:r>
            <a:r>
              <a:rPr sz="2750" spc="1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25" dirty="0">
                <a:solidFill>
                  <a:srgbClr val="FF0000"/>
                </a:solidFill>
                <a:latin typeface="Calibri"/>
                <a:cs typeface="Calibri"/>
              </a:rPr>
              <a:t>or</a:t>
            </a:r>
            <a:r>
              <a:rPr sz="275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FF0000"/>
                </a:solidFill>
                <a:latin typeface="Calibri"/>
                <a:cs typeface="Calibri"/>
              </a:rPr>
              <a:t>epididymis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99637" y="48005"/>
            <a:ext cx="755651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spc="-125" dirty="0"/>
              <a:t>Q</a:t>
            </a:r>
            <a:r>
              <a:rPr sz="4400" spc="245" dirty="0"/>
              <a:t>4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10547" y="686693"/>
            <a:ext cx="7541895" cy="507395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3650"/>
              </a:lnSpc>
              <a:spcBef>
                <a:spcPts val="130"/>
              </a:spcBef>
            </a:pPr>
            <a:r>
              <a:rPr sz="3200" b="1" spc="-80" dirty="0">
                <a:latin typeface="Times New Roman"/>
                <a:cs typeface="Times New Roman"/>
              </a:rPr>
              <a:t>Pregnant</a:t>
            </a:r>
            <a:r>
              <a:rPr sz="3200" b="1" spc="-240" dirty="0">
                <a:latin typeface="Times New Roman"/>
                <a:cs typeface="Times New Roman"/>
              </a:rPr>
              <a:t> </a:t>
            </a:r>
            <a:r>
              <a:rPr sz="3200" b="1" spc="30" dirty="0">
                <a:latin typeface="Times New Roman"/>
                <a:cs typeface="Times New Roman"/>
              </a:rPr>
              <a:t>women</a:t>
            </a:r>
            <a:r>
              <a:rPr sz="3200" b="1" spc="-254" dirty="0">
                <a:latin typeface="Times New Roman"/>
                <a:cs typeface="Times New Roman"/>
              </a:rPr>
              <a:t> </a:t>
            </a:r>
            <a:r>
              <a:rPr sz="3200" b="1" spc="-20" dirty="0">
                <a:latin typeface="Times New Roman"/>
                <a:cs typeface="Times New Roman"/>
              </a:rPr>
              <a:t>complaining</a:t>
            </a:r>
            <a:r>
              <a:rPr sz="3200" b="1" spc="-245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of</a:t>
            </a:r>
            <a:r>
              <a:rPr sz="3200" b="1" spc="-85" dirty="0">
                <a:latin typeface="Times New Roman"/>
                <a:cs typeface="Times New Roman"/>
              </a:rPr>
              <a:t> </a:t>
            </a:r>
            <a:r>
              <a:rPr sz="3200" b="1" spc="5" dirty="0">
                <a:latin typeface="Times New Roman"/>
                <a:cs typeface="Times New Roman"/>
              </a:rPr>
              <a:t>itching</a:t>
            </a:r>
            <a:endParaRPr sz="3200">
              <a:latin typeface="Times New Roman"/>
              <a:cs typeface="Times New Roman"/>
            </a:endParaRPr>
          </a:p>
          <a:p>
            <a:pPr marL="50165">
              <a:lnSpc>
                <a:spcPts val="3454"/>
              </a:lnSpc>
            </a:pPr>
            <a:r>
              <a:rPr sz="3200" b="1" spc="-330" dirty="0">
                <a:latin typeface="Calibri"/>
                <a:cs typeface="Calibri"/>
              </a:rPr>
              <a:t>ة</a:t>
            </a:r>
            <a:r>
              <a:rPr sz="3200" b="1" spc="-105" dirty="0">
                <a:latin typeface="Calibri"/>
                <a:cs typeface="Calibri"/>
              </a:rPr>
              <a:t>رو</a:t>
            </a:r>
            <a:r>
              <a:rPr sz="3200" b="1" spc="-1365" dirty="0">
                <a:latin typeface="Calibri"/>
                <a:cs typeface="Calibri"/>
              </a:rPr>
              <a:t>ص</a:t>
            </a:r>
            <a:r>
              <a:rPr sz="3200" b="1" spc="-200" dirty="0">
                <a:latin typeface="Calibri"/>
                <a:cs typeface="Calibri"/>
              </a:rPr>
              <a:t> </a:t>
            </a:r>
            <a:r>
              <a:rPr sz="3200" b="1" spc="-50" dirty="0">
                <a:latin typeface="Calibri"/>
                <a:cs typeface="Calibri"/>
              </a:rPr>
              <a:t>ي</a:t>
            </a:r>
            <a:r>
              <a:rPr sz="3200" b="1" spc="-1675" dirty="0">
                <a:latin typeface="Calibri"/>
                <a:cs typeface="Calibri"/>
              </a:rPr>
              <a:t>ف</a:t>
            </a:r>
            <a:r>
              <a:rPr sz="3200" b="1" spc="-280" dirty="0">
                <a:latin typeface="Calibri"/>
                <a:cs typeface="Calibri"/>
              </a:rPr>
              <a:t> </a:t>
            </a:r>
            <a:r>
              <a:rPr sz="3200" b="1" spc="160" dirty="0">
                <a:latin typeface="Calibri"/>
                <a:cs typeface="Calibri"/>
              </a:rPr>
              <a:t>ن</a:t>
            </a:r>
            <a:r>
              <a:rPr sz="3200" b="1" spc="65" dirty="0">
                <a:latin typeface="Calibri"/>
                <a:cs typeface="Calibri"/>
              </a:rPr>
              <a:t>ا</a:t>
            </a:r>
            <a:r>
              <a:rPr sz="3200" b="1" spc="-295" dirty="0">
                <a:latin typeface="Calibri"/>
                <a:cs typeface="Calibri"/>
              </a:rPr>
              <a:t>ك</a:t>
            </a:r>
            <a:r>
              <a:rPr sz="3200" b="1" spc="-290" dirty="0">
                <a:latin typeface="Calibri"/>
                <a:cs typeface="Calibri"/>
              </a:rPr>
              <a:t> </a:t>
            </a:r>
            <a:r>
              <a:rPr sz="3200" b="1" spc="85" dirty="0">
                <a:latin typeface="Calibri"/>
                <a:cs typeface="Calibri"/>
              </a:rPr>
              <a:t>ن</a:t>
            </a:r>
            <a:r>
              <a:rPr sz="3200" b="1" spc="-80" dirty="0">
                <a:latin typeface="Calibri"/>
                <a:cs typeface="Calibri"/>
              </a:rPr>
              <a:t>ا</a:t>
            </a:r>
            <a:r>
              <a:rPr sz="3200" b="1" spc="-780" dirty="0">
                <a:latin typeface="Calibri"/>
                <a:cs typeface="Calibri"/>
              </a:rPr>
              <a:t>ح</a:t>
            </a:r>
            <a:r>
              <a:rPr sz="3200" b="1" spc="-1714" dirty="0">
                <a:latin typeface="Calibri"/>
                <a:cs typeface="Calibri"/>
              </a:rPr>
              <a:t>ت</a:t>
            </a:r>
            <a:r>
              <a:rPr sz="3200" b="1" spc="-350" dirty="0">
                <a:latin typeface="Calibri"/>
                <a:cs typeface="Calibri"/>
              </a:rPr>
              <a:t>ملا</a:t>
            </a:r>
            <a:r>
              <a:rPr sz="3200" b="1" spc="-165" dirty="0">
                <a:latin typeface="Calibri"/>
                <a:cs typeface="Calibri"/>
              </a:rPr>
              <a:t>ا</a:t>
            </a:r>
            <a:r>
              <a:rPr sz="3200" b="1" spc="-320" dirty="0">
                <a:latin typeface="Calibri"/>
                <a:cs typeface="Calibri"/>
              </a:rPr>
              <a:t> </a:t>
            </a:r>
            <a:r>
              <a:rPr sz="3200" b="1" spc="-50" dirty="0">
                <a:latin typeface="Calibri"/>
                <a:cs typeface="Calibri"/>
              </a:rPr>
              <a:t>ي</a:t>
            </a:r>
            <a:r>
              <a:rPr sz="3200" b="1" spc="-1490" dirty="0">
                <a:latin typeface="Calibri"/>
                <a:cs typeface="Calibri"/>
              </a:rPr>
              <a:t>ف</a:t>
            </a:r>
            <a:r>
              <a:rPr sz="3200" b="1" spc="-565" dirty="0">
                <a:latin typeface="Times New Roman"/>
                <a:cs typeface="Times New Roman"/>
              </a:rPr>
              <a:t>L</a:t>
            </a:r>
            <a:r>
              <a:rPr sz="3200" b="1" spc="-295" dirty="0">
                <a:latin typeface="Times New Roman"/>
                <a:cs typeface="Times New Roman"/>
              </a:rPr>
              <a:t>A</a:t>
            </a:r>
            <a:r>
              <a:rPr sz="3200" b="1" spc="-390" dirty="0">
                <a:latin typeface="Times New Roman"/>
                <a:cs typeface="Times New Roman"/>
              </a:rPr>
              <a:t>B</a:t>
            </a:r>
            <a:endParaRPr sz="3200">
              <a:latin typeface="Times New Roman"/>
              <a:cs typeface="Times New Roman"/>
            </a:endParaRPr>
          </a:p>
          <a:p>
            <a:pPr marL="298450" indent="-286385">
              <a:lnSpc>
                <a:spcPts val="3454"/>
              </a:lnSpc>
              <a:buChar char="-"/>
              <a:tabLst>
                <a:tab pos="299085" algn="l"/>
                <a:tab pos="5322570" algn="l"/>
              </a:tabLst>
            </a:pPr>
            <a:r>
              <a:rPr sz="3200" b="1" spc="-70" dirty="0">
                <a:latin typeface="Times New Roman"/>
                <a:cs typeface="Times New Roman"/>
              </a:rPr>
              <a:t>N</a:t>
            </a:r>
            <a:r>
              <a:rPr sz="3200" b="1" spc="45" dirty="0">
                <a:latin typeface="Times New Roman"/>
                <a:cs typeface="Times New Roman"/>
              </a:rPr>
              <a:t>o</a:t>
            </a:r>
            <a:r>
              <a:rPr sz="3200" b="1" spc="-80" dirty="0">
                <a:latin typeface="Times New Roman"/>
                <a:cs typeface="Times New Roman"/>
              </a:rPr>
              <a:t>r</a:t>
            </a:r>
            <a:r>
              <a:rPr sz="3200" b="1" spc="-120" dirty="0">
                <a:latin typeface="Times New Roman"/>
                <a:cs typeface="Times New Roman"/>
              </a:rPr>
              <a:t>m</a:t>
            </a:r>
            <a:r>
              <a:rPr sz="3200" b="1" spc="-105" dirty="0">
                <a:latin typeface="Times New Roman"/>
                <a:cs typeface="Times New Roman"/>
              </a:rPr>
              <a:t>a</a:t>
            </a:r>
            <a:r>
              <a:rPr sz="3200" b="1" spc="-15" dirty="0">
                <a:latin typeface="Times New Roman"/>
                <a:cs typeface="Times New Roman"/>
              </a:rPr>
              <a:t>l</a:t>
            </a:r>
            <a:r>
              <a:rPr sz="3200" b="1" spc="-160" dirty="0">
                <a:latin typeface="Times New Roman"/>
                <a:cs typeface="Times New Roman"/>
              </a:rPr>
              <a:t> </a:t>
            </a:r>
            <a:r>
              <a:rPr sz="3200" b="1" spc="-130" dirty="0">
                <a:latin typeface="Times New Roman"/>
                <a:cs typeface="Times New Roman"/>
              </a:rPr>
              <a:t>H</a:t>
            </a:r>
            <a:r>
              <a:rPr sz="3200" b="1" spc="-170" dirty="0">
                <a:latin typeface="Times New Roman"/>
                <a:cs typeface="Times New Roman"/>
              </a:rPr>
              <a:t>b</a:t>
            </a:r>
            <a:r>
              <a:rPr sz="3200" b="1" spc="-200" dirty="0">
                <a:latin typeface="Times New Roman"/>
                <a:cs typeface="Times New Roman"/>
              </a:rPr>
              <a:t> </a:t>
            </a:r>
            <a:r>
              <a:rPr sz="3200" b="1" spc="-150" dirty="0">
                <a:latin typeface="Times New Roman"/>
                <a:cs typeface="Times New Roman"/>
              </a:rPr>
              <a:t>,</a:t>
            </a:r>
            <a:r>
              <a:rPr sz="3200" b="1" spc="-30" dirty="0">
                <a:latin typeface="Times New Roman"/>
                <a:cs typeface="Times New Roman"/>
              </a:rPr>
              <a:t> </a:t>
            </a:r>
            <a:r>
              <a:rPr sz="3200" b="1" spc="90" dirty="0">
                <a:latin typeface="Times New Roman"/>
                <a:cs typeface="Times New Roman"/>
              </a:rPr>
              <a:t>n</a:t>
            </a:r>
            <a:r>
              <a:rPr sz="3200" b="1" spc="45" dirty="0">
                <a:latin typeface="Times New Roman"/>
                <a:cs typeface="Times New Roman"/>
              </a:rPr>
              <a:t>o</a:t>
            </a:r>
            <a:r>
              <a:rPr sz="3200" b="1" spc="-80" dirty="0">
                <a:latin typeface="Times New Roman"/>
                <a:cs typeface="Times New Roman"/>
              </a:rPr>
              <a:t>r</a:t>
            </a:r>
            <a:r>
              <a:rPr sz="3200" b="1" spc="-110" dirty="0">
                <a:latin typeface="Times New Roman"/>
                <a:cs typeface="Times New Roman"/>
              </a:rPr>
              <a:t>m</a:t>
            </a:r>
            <a:r>
              <a:rPr sz="3200" b="1" spc="-100" dirty="0">
                <a:latin typeface="Times New Roman"/>
                <a:cs typeface="Times New Roman"/>
              </a:rPr>
              <a:t>a</a:t>
            </a:r>
            <a:r>
              <a:rPr sz="3200" b="1" spc="-15" dirty="0">
                <a:latin typeface="Times New Roman"/>
                <a:cs typeface="Times New Roman"/>
              </a:rPr>
              <a:t>l</a:t>
            </a:r>
            <a:r>
              <a:rPr sz="3200" b="1" spc="-175" dirty="0">
                <a:latin typeface="Times New Roman"/>
                <a:cs typeface="Times New Roman"/>
              </a:rPr>
              <a:t> </a:t>
            </a:r>
            <a:r>
              <a:rPr sz="3200" b="1" spc="-310" dirty="0">
                <a:latin typeface="Times New Roman"/>
                <a:cs typeface="Times New Roman"/>
              </a:rPr>
              <a:t>P</a:t>
            </a:r>
            <a:r>
              <a:rPr sz="3200" b="1" spc="85" dirty="0">
                <a:latin typeface="Times New Roman"/>
                <a:cs typeface="Times New Roman"/>
              </a:rPr>
              <a:t>l</a:t>
            </a:r>
            <a:r>
              <a:rPr sz="3200" b="1" spc="-100" dirty="0">
                <a:latin typeface="Times New Roman"/>
                <a:cs typeface="Times New Roman"/>
              </a:rPr>
              <a:t>a</a:t>
            </a:r>
            <a:r>
              <a:rPr sz="3200" b="1" spc="-165" dirty="0">
                <a:latin typeface="Times New Roman"/>
                <a:cs typeface="Times New Roman"/>
              </a:rPr>
              <a:t>t</a:t>
            </a:r>
            <a:r>
              <a:rPr sz="3200" b="1" dirty="0">
                <a:latin typeface="Times New Roman"/>
                <a:cs typeface="Times New Roman"/>
              </a:rPr>
              <a:t>e</a:t>
            </a:r>
            <a:r>
              <a:rPr sz="3200" b="1" spc="10" dirty="0">
                <a:latin typeface="Times New Roman"/>
                <a:cs typeface="Times New Roman"/>
              </a:rPr>
              <a:t>l</a:t>
            </a:r>
            <a:r>
              <a:rPr sz="3200" b="1" spc="-70" dirty="0">
                <a:latin typeface="Times New Roman"/>
                <a:cs typeface="Times New Roman"/>
              </a:rPr>
              <a:t>e</a:t>
            </a:r>
            <a:r>
              <a:rPr sz="3200" b="1" spc="-95" dirty="0">
                <a:latin typeface="Times New Roman"/>
                <a:cs typeface="Times New Roman"/>
              </a:rPr>
              <a:t>t</a:t>
            </a:r>
            <a:r>
              <a:rPr sz="3200" b="1" spc="-70" dirty="0">
                <a:latin typeface="Times New Roman"/>
                <a:cs typeface="Times New Roman"/>
              </a:rPr>
              <a:t>s</a:t>
            </a:r>
            <a:r>
              <a:rPr sz="3200" b="1" dirty="0">
                <a:latin typeface="Times New Roman"/>
                <a:cs typeface="Times New Roman"/>
              </a:rPr>
              <a:t>	</a:t>
            </a:r>
            <a:r>
              <a:rPr sz="3200" b="1" spc="-150" dirty="0">
                <a:latin typeface="Times New Roman"/>
                <a:cs typeface="Times New Roman"/>
              </a:rPr>
              <a:t>,</a:t>
            </a:r>
            <a:r>
              <a:rPr sz="3200" b="1" spc="-105" dirty="0">
                <a:latin typeface="Times New Roman"/>
                <a:cs typeface="Times New Roman"/>
              </a:rPr>
              <a:t> </a:t>
            </a:r>
            <a:r>
              <a:rPr sz="3200" b="1" spc="90" dirty="0">
                <a:latin typeface="Times New Roman"/>
                <a:cs typeface="Times New Roman"/>
              </a:rPr>
              <a:t>n</a:t>
            </a:r>
            <a:r>
              <a:rPr sz="3200" b="1" spc="45" dirty="0">
                <a:latin typeface="Times New Roman"/>
                <a:cs typeface="Times New Roman"/>
              </a:rPr>
              <a:t>o</a:t>
            </a:r>
            <a:r>
              <a:rPr sz="3200" b="1" spc="-80" dirty="0">
                <a:latin typeface="Times New Roman"/>
                <a:cs typeface="Times New Roman"/>
              </a:rPr>
              <a:t>r</a:t>
            </a:r>
            <a:r>
              <a:rPr sz="3200" b="1" spc="-110" dirty="0">
                <a:latin typeface="Times New Roman"/>
                <a:cs typeface="Times New Roman"/>
              </a:rPr>
              <a:t>m</a:t>
            </a:r>
            <a:r>
              <a:rPr sz="3200" b="1" spc="-100" dirty="0">
                <a:latin typeface="Times New Roman"/>
                <a:cs typeface="Times New Roman"/>
              </a:rPr>
              <a:t>a</a:t>
            </a:r>
            <a:r>
              <a:rPr sz="3200" b="1" spc="-15" dirty="0">
                <a:latin typeface="Times New Roman"/>
                <a:cs typeface="Times New Roman"/>
              </a:rPr>
              <a:t>l</a:t>
            </a:r>
            <a:r>
              <a:rPr sz="3200" b="1" spc="-245" dirty="0">
                <a:latin typeface="Times New Roman"/>
                <a:cs typeface="Times New Roman"/>
              </a:rPr>
              <a:t> </a:t>
            </a:r>
            <a:r>
              <a:rPr sz="3200" b="1" spc="-310" dirty="0">
                <a:latin typeface="Times New Roman"/>
                <a:cs typeface="Times New Roman"/>
              </a:rPr>
              <a:t>P</a:t>
            </a:r>
            <a:r>
              <a:rPr sz="3200" b="1" spc="-295" dirty="0">
                <a:latin typeface="Times New Roman"/>
                <a:cs typeface="Times New Roman"/>
              </a:rPr>
              <a:t>C</a:t>
            </a:r>
            <a:r>
              <a:rPr sz="3200" b="1" spc="-330" dirty="0">
                <a:latin typeface="Times New Roman"/>
                <a:cs typeface="Times New Roman"/>
              </a:rPr>
              <a:t>V</a:t>
            </a:r>
            <a:endParaRPr sz="3200">
              <a:latin typeface="Times New Roman"/>
              <a:cs typeface="Times New Roman"/>
            </a:endParaRPr>
          </a:p>
          <a:p>
            <a:pPr marL="298450" indent="-286385">
              <a:lnSpc>
                <a:spcPts val="3645"/>
              </a:lnSpc>
              <a:buChar char="-"/>
              <a:tabLst>
                <a:tab pos="299085" algn="l"/>
              </a:tabLst>
            </a:pPr>
            <a:r>
              <a:rPr sz="3200" b="1" spc="-490" dirty="0">
                <a:latin typeface="Times New Roman"/>
                <a:cs typeface="Times New Roman"/>
              </a:rPr>
              <a:t>E</a:t>
            </a:r>
            <a:r>
              <a:rPr sz="3200" b="1" spc="80" dirty="0">
                <a:latin typeface="Times New Roman"/>
                <a:cs typeface="Times New Roman"/>
              </a:rPr>
              <a:t>l</a:t>
            </a:r>
            <a:r>
              <a:rPr sz="3200" b="1" spc="-5" dirty="0">
                <a:latin typeface="Times New Roman"/>
                <a:cs typeface="Times New Roman"/>
              </a:rPr>
              <a:t>e</a:t>
            </a:r>
            <a:r>
              <a:rPr sz="3200" b="1" spc="-105" dirty="0">
                <a:latin typeface="Times New Roman"/>
                <a:cs typeface="Times New Roman"/>
              </a:rPr>
              <a:t>v</a:t>
            </a:r>
            <a:r>
              <a:rPr sz="3200" b="1" spc="-110" dirty="0">
                <a:latin typeface="Times New Roman"/>
                <a:cs typeface="Times New Roman"/>
              </a:rPr>
              <a:t>a</a:t>
            </a:r>
            <a:r>
              <a:rPr sz="3200" b="1" spc="-95" dirty="0">
                <a:latin typeface="Times New Roman"/>
                <a:cs typeface="Times New Roman"/>
              </a:rPr>
              <a:t>t</a:t>
            </a:r>
            <a:r>
              <a:rPr sz="3200" b="1" spc="-5" dirty="0">
                <a:latin typeface="Times New Roman"/>
                <a:cs typeface="Times New Roman"/>
              </a:rPr>
              <a:t>e</a:t>
            </a:r>
            <a:r>
              <a:rPr sz="3200" b="1" spc="-100" dirty="0">
                <a:latin typeface="Times New Roman"/>
                <a:cs typeface="Times New Roman"/>
              </a:rPr>
              <a:t>d</a:t>
            </a:r>
            <a:r>
              <a:rPr sz="3200" b="1" spc="-310" dirty="0">
                <a:latin typeface="Times New Roman"/>
                <a:cs typeface="Times New Roman"/>
              </a:rPr>
              <a:t> </a:t>
            </a:r>
            <a:r>
              <a:rPr sz="3200" b="1" spc="-290" dirty="0">
                <a:latin typeface="Times New Roman"/>
                <a:cs typeface="Times New Roman"/>
              </a:rPr>
              <a:t>AS</a:t>
            </a:r>
            <a:r>
              <a:rPr sz="3200" b="1" spc="-455" dirty="0">
                <a:latin typeface="Times New Roman"/>
                <a:cs typeface="Times New Roman"/>
              </a:rPr>
              <a:t>T</a:t>
            </a:r>
            <a:r>
              <a:rPr sz="3200" b="1" spc="-165" dirty="0">
                <a:latin typeface="Times New Roman"/>
                <a:cs typeface="Times New Roman"/>
              </a:rPr>
              <a:t> </a:t>
            </a:r>
            <a:r>
              <a:rPr sz="3200" b="1" spc="-615" dirty="0">
                <a:latin typeface="Times New Roman"/>
                <a:cs typeface="Times New Roman"/>
              </a:rPr>
              <a:t>&amp;</a:t>
            </a:r>
            <a:r>
              <a:rPr sz="3200" b="1" spc="-10" dirty="0">
                <a:latin typeface="Times New Roman"/>
                <a:cs typeface="Times New Roman"/>
              </a:rPr>
              <a:t> </a:t>
            </a:r>
            <a:r>
              <a:rPr sz="3200" b="1" spc="-290" dirty="0">
                <a:latin typeface="Times New Roman"/>
                <a:cs typeface="Times New Roman"/>
              </a:rPr>
              <a:t>A</a:t>
            </a:r>
            <a:r>
              <a:rPr sz="3200" b="1" spc="-570" dirty="0">
                <a:latin typeface="Times New Roman"/>
                <a:cs typeface="Times New Roman"/>
              </a:rPr>
              <a:t>L</a:t>
            </a:r>
            <a:r>
              <a:rPr sz="3200" b="1" spc="-455" dirty="0">
                <a:latin typeface="Times New Roman"/>
                <a:cs typeface="Times New Roman"/>
              </a:rPr>
              <a:t>T</a:t>
            </a:r>
            <a:endParaRPr sz="3200">
              <a:latin typeface="Times New Roman"/>
              <a:cs typeface="Times New Roman"/>
            </a:endParaRPr>
          </a:p>
          <a:p>
            <a:pPr marL="12700" marR="2117725">
              <a:lnSpc>
                <a:spcPct val="123000"/>
              </a:lnSpc>
              <a:spcBef>
                <a:spcPts val="720"/>
              </a:spcBef>
              <a:buAutoNum type="arabicPlain"/>
              <a:tabLst>
                <a:tab pos="384810" algn="l"/>
                <a:tab pos="3552190" algn="l"/>
              </a:tabLst>
            </a:pPr>
            <a:r>
              <a:rPr sz="2750" spc="10" dirty="0">
                <a:latin typeface="Calibri"/>
                <a:cs typeface="Calibri"/>
              </a:rPr>
              <a:t>What </a:t>
            </a:r>
            <a:r>
              <a:rPr sz="2750" spc="-15" dirty="0">
                <a:latin typeface="Calibri"/>
                <a:cs typeface="Calibri"/>
              </a:rPr>
              <a:t>is </a:t>
            </a:r>
            <a:r>
              <a:rPr sz="2750" spc="15" dirty="0">
                <a:latin typeface="Calibri"/>
                <a:cs typeface="Calibri"/>
              </a:rPr>
              <a:t>your </a:t>
            </a:r>
            <a:r>
              <a:rPr sz="2750" spc="-10" dirty="0">
                <a:latin typeface="Calibri"/>
                <a:cs typeface="Calibri"/>
              </a:rPr>
              <a:t>diagnosis</a:t>
            </a:r>
            <a:r>
              <a:rPr sz="2750" spc="-5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? 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spc="-20" dirty="0">
                <a:solidFill>
                  <a:srgbClr val="FF0000"/>
                </a:solidFill>
                <a:latin typeface="Calibri"/>
                <a:cs typeface="Calibri"/>
              </a:rPr>
              <a:t>intrahepatic</a:t>
            </a:r>
            <a:r>
              <a:rPr sz="2750" spc="3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FF0000"/>
                </a:solidFill>
                <a:latin typeface="Calibri"/>
                <a:cs typeface="Calibri"/>
              </a:rPr>
              <a:t>cholestasis	</a:t>
            </a:r>
            <a:r>
              <a:rPr sz="2750" spc="25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275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5" dirty="0">
                <a:solidFill>
                  <a:srgbClr val="FF0000"/>
                </a:solidFill>
                <a:latin typeface="Calibri"/>
                <a:cs typeface="Calibri"/>
              </a:rPr>
              <a:t>pregnancy</a:t>
            </a:r>
            <a:endParaRPr sz="2750">
              <a:latin typeface="Calibri"/>
              <a:cs typeface="Calibri"/>
            </a:endParaRPr>
          </a:p>
          <a:p>
            <a:pPr marL="12700" marR="474980">
              <a:lnSpc>
                <a:spcPct val="122900"/>
              </a:lnSpc>
              <a:buAutoNum type="arabicPlain"/>
              <a:tabLst>
                <a:tab pos="384810" algn="l"/>
              </a:tabLst>
            </a:pPr>
            <a:r>
              <a:rPr sz="2750" spc="-15" dirty="0">
                <a:latin typeface="Calibri"/>
                <a:cs typeface="Calibri"/>
              </a:rPr>
              <a:t>Point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in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history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spc="25" dirty="0">
                <a:latin typeface="Calibri"/>
                <a:cs typeface="Calibri"/>
              </a:rPr>
              <a:t>you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should</a:t>
            </a:r>
            <a:r>
              <a:rPr sz="2750" spc="16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ask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to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confirm</a:t>
            </a:r>
            <a:r>
              <a:rPr sz="2750" spc="170" dirty="0">
                <a:latin typeface="Calibri"/>
                <a:cs typeface="Calibri"/>
              </a:rPr>
              <a:t> </a:t>
            </a:r>
            <a:r>
              <a:rPr sz="2750" spc="20" dirty="0">
                <a:latin typeface="Calibri"/>
                <a:cs typeface="Calibri"/>
              </a:rPr>
              <a:t>Dx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? </a:t>
            </a:r>
            <a:r>
              <a:rPr sz="2750" spc="-605" dirty="0">
                <a:latin typeface="Calibri"/>
                <a:cs typeface="Calibri"/>
              </a:rPr>
              <a:t> </a:t>
            </a:r>
            <a:r>
              <a:rPr sz="2750" spc="-5" dirty="0">
                <a:solidFill>
                  <a:srgbClr val="FF0000"/>
                </a:solidFill>
                <a:latin typeface="Calibri"/>
                <a:cs typeface="Calibri"/>
              </a:rPr>
              <a:t>loss</a:t>
            </a:r>
            <a:r>
              <a:rPr sz="2750" spc="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25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275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15" dirty="0">
                <a:solidFill>
                  <a:srgbClr val="FF0000"/>
                </a:solidFill>
                <a:latin typeface="Calibri"/>
                <a:cs typeface="Calibri"/>
              </a:rPr>
              <a:t>appetite</a:t>
            </a:r>
            <a:endParaRPr sz="2750">
              <a:latin typeface="Calibri"/>
              <a:cs typeface="Calibri"/>
            </a:endParaRPr>
          </a:p>
          <a:p>
            <a:pPr marL="12700" marR="4889500">
              <a:lnSpc>
                <a:spcPts val="4060"/>
              </a:lnSpc>
              <a:spcBef>
                <a:spcPts val="20"/>
              </a:spcBef>
            </a:pPr>
            <a:r>
              <a:rPr sz="2750" spc="5" dirty="0">
                <a:solidFill>
                  <a:srgbClr val="FF0000"/>
                </a:solidFill>
                <a:latin typeface="Calibri"/>
                <a:cs typeface="Calibri"/>
              </a:rPr>
              <a:t>dark</a:t>
            </a:r>
            <a:r>
              <a:rPr sz="2750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10" dirty="0">
                <a:solidFill>
                  <a:srgbClr val="FF0000"/>
                </a:solidFill>
                <a:latin typeface="Calibri"/>
                <a:cs typeface="Calibri"/>
              </a:rPr>
              <a:t>colored</a:t>
            </a:r>
            <a:r>
              <a:rPr sz="275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FF0000"/>
                </a:solidFill>
                <a:latin typeface="Calibri"/>
                <a:cs typeface="Calibri"/>
              </a:rPr>
              <a:t>urine </a:t>
            </a:r>
            <a:r>
              <a:rPr sz="2750" spc="-6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5" dirty="0">
                <a:solidFill>
                  <a:srgbClr val="FF0000"/>
                </a:solidFill>
                <a:latin typeface="Calibri"/>
                <a:cs typeface="Calibri"/>
              </a:rPr>
              <a:t>steatorrhea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975" y="1476484"/>
            <a:ext cx="8653780" cy="352827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578100">
              <a:lnSpc>
                <a:spcPct val="122900"/>
              </a:lnSpc>
              <a:spcBef>
                <a:spcPts val="95"/>
              </a:spcBef>
              <a:buAutoNum type="arabicPlain" startAt="3"/>
              <a:tabLst>
                <a:tab pos="384810" algn="l"/>
              </a:tabLst>
            </a:pPr>
            <a:r>
              <a:rPr sz="2750" spc="-10" dirty="0">
                <a:latin typeface="Calibri"/>
                <a:cs typeface="Calibri"/>
              </a:rPr>
              <a:t>Additional</a:t>
            </a:r>
            <a:r>
              <a:rPr sz="2750" spc="305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investigation</a:t>
            </a:r>
            <a:r>
              <a:rPr sz="2750" spc="31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to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confirm</a:t>
            </a:r>
            <a:r>
              <a:rPr sz="2750" spc="110" dirty="0">
                <a:latin typeface="Calibri"/>
                <a:cs typeface="Calibri"/>
              </a:rPr>
              <a:t> </a:t>
            </a:r>
            <a:r>
              <a:rPr sz="2750" spc="20" dirty="0">
                <a:latin typeface="Calibri"/>
                <a:cs typeface="Calibri"/>
              </a:rPr>
              <a:t>Dx</a:t>
            </a:r>
            <a:r>
              <a:rPr sz="2750" spc="-25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? </a:t>
            </a:r>
            <a:r>
              <a:rPr sz="2750" spc="-605" dirty="0">
                <a:latin typeface="Calibri"/>
                <a:cs typeface="Calibri"/>
              </a:rPr>
              <a:t> </a:t>
            </a:r>
            <a:r>
              <a:rPr sz="2750" spc="5" dirty="0">
                <a:solidFill>
                  <a:srgbClr val="FF0000"/>
                </a:solidFill>
                <a:latin typeface="Calibri"/>
                <a:cs typeface="Calibri"/>
              </a:rPr>
              <a:t>total </a:t>
            </a:r>
            <a:r>
              <a:rPr sz="2750" spc="-10" dirty="0">
                <a:solidFill>
                  <a:srgbClr val="FF0000"/>
                </a:solidFill>
                <a:latin typeface="Calibri"/>
                <a:cs typeface="Calibri"/>
              </a:rPr>
              <a:t>serum</a:t>
            </a:r>
            <a:r>
              <a:rPr sz="2750" spc="1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20" dirty="0">
                <a:solidFill>
                  <a:srgbClr val="FF0000"/>
                </a:solidFill>
                <a:latin typeface="Calibri"/>
                <a:cs typeface="Calibri"/>
              </a:rPr>
              <a:t>bile</a:t>
            </a:r>
            <a:r>
              <a:rPr sz="2750" spc="1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10" dirty="0">
                <a:solidFill>
                  <a:srgbClr val="FF0000"/>
                </a:solidFill>
                <a:latin typeface="Calibri"/>
                <a:cs typeface="Calibri"/>
              </a:rPr>
              <a:t>acid</a:t>
            </a:r>
            <a:endParaRPr sz="2750">
              <a:latin typeface="Calibri"/>
              <a:cs typeface="Calibri"/>
            </a:endParaRPr>
          </a:p>
          <a:p>
            <a:pPr marL="384175" indent="-372110">
              <a:lnSpc>
                <a:spcPct val="100000"/>
              </a:lnSpc>
              <a:spcBef>
                <a:spcPts val="755"/>
              </a:spcBef>
              <a:buAutoNum type="arabicPlain" startAt="3"/>
              <a:tabLst>
                <a:tab pos="384810" algn="l"/>
              </a:tabLst>
            </a:pPr>
            <a:r>
              <a:rPr sz="2750" spc="-50" dirty="0">
                <a:latin typeface="Calibri"/>
                <a:cs typeface="Calibri"/>
              </a:rPr>
              <a:t>Your</a:t>
            </a:r>
            <a:r>
              <a:rPr sz="2750" spc="4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plan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for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management</a:t>
            </a:r>
            <a:r>
              <a:rPr sz="2750" spc="155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?</a:t>
            </a:r>
            <a:endParaRPr sz="2750">
              <a:latin typeface="Calibri"/>
              <a:cs typeface="Calibri"/>
            </a:endParaRPr>
          </a:p>
          <a:p>
            <a:pPr marL="12700">
              <a:lnSpc>
                <a:spcPts val="3190"/>
              </a:lnSpc>
              <a:spcBef>
                <a:spcPts val="685"/>
              </a:spcBef>
            </a:pPr>
            <a:r>
              <a:rPr sz="2750" dirty="0">
                <a:solidFill>
                  <a:srgbClr val="FF0000"/>
                </a:solidFill>
                <a:latin typeface="Calibri"/>
                <a:cs typeface="Calibri"/>
              </a:rPr>
              <a:t>symptomatic</a:t>
            </a:r>
            <a:r>
              <a:rPr sz="2750" spc="1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15" dirty="0">
                <a:solidFill>
                  <a:srgbClr val="FF0000"/>
                </a:solidFill>
                <a:latin typeface="Calibri"/>
                <a:cs typeface="Calibri"/>
              </a:rPr>
              <a:t>include</a:t>
            </a:r>
            <a:r>
              <a:rPr sz="2750" spc="1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5" dirty="0">
                <a:solidFill>
                  <a:srgbClr val="FF0000"/>
                </a:solidFill>
                <a:latin typeface="Calibri"/>
                <a:cs typeface="Calibri"/>
              </a:rPr>
              <a:t>,:</a:t>
            </a:r>
            <a:r>
              <a:rPr sz="2750" spc="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FF0000"/>
                </a:solidFill>
                <a:latin typeface="Calibri"/>
                <a:cs typeface="Calibri"/>
              </a:rPr>
              <a:t>ursodeoxycholic</a:t>
            </a:r>
            <a:r>
              <a:rPr sz="2750" spc="3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10" dirty="0">
                <a:solidFill>
                  <a:srgbClr val="FF0000"/>
                </a:solidFill>
                <a:latin typeface="Calibri"/>
                <a:cs typeface="Calibri"/>
              </a:rPr>
              <a:t>acid</a:t>
            </a:r>
            <a:r>
              <a:rPr sz="2750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FF0000"/>
                </a:solidFill>
                <a:latin typeface="Calibri"/>
                <a:cs typeface="Calibri"/>
              </a:rPr>
              <a:t>..</a:t>
            </a:r>
            <a:r>
              <a:rPr sz="2750" spc="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FF0000"/>
                </a:solidFill>
                <a:latin typeface="Calibri"/>
                <a:cs typeface="Calibri"/>
              </a:rPr>
              <a:t>antihistamine</a:t>
            </a:r>
            <a:endParaRPr sz="2750">
              <a:latin typeface="Calibri"/>
              <a:cs typeface="Calibri"/>
            </a:endParaRPr>
          </a:p>
          <a:p>
            <a:pPr marL="241300">
              <a:lnSpc>
                <a:spcPts val="3190"/>
              </a:lnSpc>
              <a:tabLst>
                <a:tab pos="2720340" algn="l"/>
              </a:tabLst>
            </a:pPr>
            <a:r>
              <a:rPr sz="2750" spc="-10" dirty="0">
                <a:solidFill>
                  <a:srgbClr val="FF0000"/>
                </a:solidFill>
                <a:latin typeface="Calibri"/>
                <a:cs typeface="Calibri"/>
              </a:rPr>
              <a:t>.dexamethasone	..</a:t>
            </a:r>
            <a:r>
              <a:rPr sz="275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5" dirty="0">
                <a:solidFill>
                  <a:srgbClr val="FF0000"/>
                </a:solidFill>
                <a:latin typeface="Calibri"/>
                <a:cs typeface="Calibri"/>
              </a:rPr>
              <a:t>vitamin</a:t>
            </a:r>
            <a:r>
              <a:rPr sz="2750" spc="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10" dirty="0">
                <a:solidFill>
                  <a:srgbClr val="FF0000"/>
                </a:solidFill>
                <a:latin typeface="Calibri"/>
                <a:cs typeface="Calibri"/>
              </a:rPr>
              <a:t>k</a:t>
            </a:r>
            <a:r>
              <a:rPr sz="275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FF0000"/>
                </a:solidFill>
                <a:latin typeface="Calibri"/>
                <a:cs typeface="Calibri"/>
              </a:rPr>
              <a:t>..</a:t>
            </a:r>
            <a:r>
              <a:rPr sz="2750" spc="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FF0000"/>
                </a:solidFill>
                <a:latin typeface="Calibri"/>
                <a:cs typeface="Calibri"/>
              </a:rPr>
              <a:t>delivery</a:t>
            </a:r>
            <a:r>
              <a:rPr sz="2750" spc="1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15" dirty="0">
                <a:solidFill>
                  <a:srgbClr val="FF0000"/>
                </a:solidFill>
                <a:latin typeface="Calibri"/>
                <a:cs typeface="Calibri"/>
              </a:rPr>
              <a:t>at</a:t>
            </a:r>
            <a:r>
              <a:rPr sz="2750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FF0000"/>
                </a:solidFill>
                <a:latin typeface="Calibri"/>
                <a:cs typeface="Calibri"/>
              </a:rPr>
              <a:t>37weeks</a:t>
            </a:r>
            <a:endParaRPr sz="2750">
              <a:latin typeface="Calibri"/>
              <a:cs typeface="Calibri"/>
            </a:endParaRPr>
          </a:p>
          <a:p>
            <a:pPr marL="384175" indent="-372110">
              <a:lnSpc>
                <a:spcPct val="100000"/>
              </a:lnSpc>
              <a:spcBef>
                <a:spcPts val="755"/>
              </a:spcBef>
              <a:buAutoNum type="arabicPlain" startAt="5"/>
              <a:tabLst>
                <a:tab pos="384810" algn="l"/>
              </a:tabLst>
            </a:pPr>
            <a:r>
              <a:rPr sz="2750" spc="10" dirty="0">
                <a:latin typeface="Calibri"/>
                <a:cs typeface="Calibri"/>
              </a:rPr>
              <a:t>What</a:t>
            </a:r>
            <a:r>
              <a:rPr sz="2750" spc="5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are</a:t>
            </a:r>
            <a:r>
              <a:rPr sz="2750" spc="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the</a:t>
            </a:r>
            <a:r>
              <a:rPr sz="2750" spc="7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complications</a:t>
            </a:r>
            <a:endParaRPr sz="2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2750" spc="5" dirty="0">
                <a:solidFill>
                  <a:srgbClr val="FF0000"/>
                </a:solidFill>
                <a:latin typeface="Calibri"/>
                <a:cs typeface="Calibri"/>
              </a:rPr>
              <a:t>meconium</a:t>
            </a:r>
            <a:r>
              <a:rPr sz="2750" spc="1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15" dirty="0">
                <a:solidFill>
                  <a:srgbClr val="FF0000"/>
                </a:solidFill>
                <a:latin typeface="Calibri"/>
                <a:cs typeface="Calibri"/>
              </a:rPr>
              <a:t>stained</a:t>
            </a:r>
            <a:r>
              <a:rPr sz="2750" spc="1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FF0000"/>
                </a:solidFill>
                <a:latin typeface="Calibri"/>
                <a:cs typeface="Calibri"/>
              </a:rPr>
              <a:t>amniotic</a:t>
            </a:r>
            <a:r>
              <a:rPr sz="2750" spc="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20" dirty="0">
                <a:solidFill>
                  <a:srgbClr val="FF0000"/>
                </a:solidFill>
                <a:latin typeface="Calibri"/>
                <a:cs typeface="Calibri"/>
              </a:rPr>
              <a:t>fluid</a:t>
            </a:r>
            <a:r>
              <a:rPr sz="2750" spc="2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5" dirty="0">
                <a:solidFill>
                  <a:srgbClr val="FF0000"/>
                </a:solidFill>
                <a:latin typeface="Calibri"/>
                <a:cs typeface="Calibri"/>
              </a:rPr>
              <a:t>,,</a:t>
            </a:r>
            <a:r>
              <a:rPr sz="2750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20" dirty="0">
                <a:solidFill>
                  <a:srgbClr val="FF0000"/>
                </a:solidFill>
                <a:latin typeface="Calibri"/>
                <a:cs typeface="Calibri"/>
              </a:rPr>
              <a:t>fetal</a:t>
            </a:r>
            <a:r>
              <a:rPr sz="275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FF0000"/>
                </a:solidFill>
                <a:latin typeface="Calibri"/>
                <a:cs typeface="Calibri"/>
              </a:rPr>
              <a:t>demise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15771" y="256229"/>
            <a:ext cx="556895" cy="50847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200" b="1" spc="-95" dirty="0">
                <a:latin typeface="Times New Roman"/>
                <a:cs typeface="Times New Roman"/>
              </a:rPr>
              <a:t>Q</a:t>
            </a:r>
            <a:r>
              <a:rPr sz="3200" b="1" spc="180" dirty="0">
                <a:latin typeface="Times New Roman"/>
                <a:cs typeface="Times New Roman"/>
              </a:rPr>
              <a:t>5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7575" y="106681"/>
            <a:ext cx="10182860" cy="1564210"/>
          </a:xfrm>
          <a:prstGeom prst="rect">
            <a:avLst/>
          </a:prstGeom>
        </p:spPr>
        <p:txBody>
          <a:bodyPr vert="horz" wrap="square" lIns="0" tIns="660082" rIns="0" bIns="0" rtlCol="0">
            <a:spAutoFit/>
          </a:bodyPr>
          <a:lstStyle/>
          <a:p>
            <a:pPr marL="12700" marR="5080" indent="95250">
              <a:lnSpc>
                <a:spcPts val="3450"/>
              </a:lnSpc>
              <a:spcBef>
                <a:spcPts val="565"/>
              </a:spcBef>
            </a:pPr>
            <a:r>
              <a:rPr spc="-40" dirty="0"/>
              <a:t>pregnant</a:t>
            </a:r>
            <a:r>
              <a:rPr spc="-240" dirty="0"/>
              <a:t> </a:t>
            </a:r>
            <a:r>
              <a:rPr spc="25" dirty="0"/>
              <a:t>woman</a:t>
            </a:r>
            <a:r>
              <a:rPr spc="-254" dirty="0"/>
              <a:t> </a:t>
            </a:r>
            <a:r>
              <a:rPr spc="-20" dirty="0"/>
              <a:t>complaining</a:t>
            </a:r>
            <a:r>
              <a:rPr spc="-240" dirty="0"/>
              <a:t> </a:t>
            </a:r>
            <a:r>
              <a:rPr spc="-10" dirty="0"/>
              <a:t>of</a:t>
            </a:r>
            <a:r>
              <a:rPr spc="-85" dirty="0"/>
              <a:t> </a:t>
            </a:r>
            <a:r>
              <a:rPr spc="-50" dirty="0"/>
              <a:t>erythema</a:t>
            </a:r>
            <a:r>
              <a:rPr spc="-285" dirty="0"/>
              <a:t> </a:t>
            </a:r>
            <a:r>
              <a:rPr spc="-150" dirty="0"/>
              <a:t>,</a:t>
            </a:r>
            <a:r>
              <a:rPr spc="50" dirty="0"/>
              <a:t> </a:t>
            </a:r>
            <a:r>
              <a:rPr spc="-5" dirty="0"/>
              <a:t>pain</a:t>
            </a:r>
            <a:r>
              <a:rPr spc="-254" dirty="0"/>
              <a:t> </a:t>
            </a:r>
            <a:r>
              <a:rPr spc="-15" dirty="0"/>
              <a:t>and </a:t>
            </a:r>
            <a:r>
              <a:rPr spc="-785" dirty="0"/>
              <a:t> </a:t>
            </a:r>
            <a:r>
              <a:rPr spc="85" dirty="0"/>
              <a:t>h</a:t>
            </a:r>
            <a:r>
              <a:rPr spc="45" dirty="0"/>
              <a:t>o</a:t>
            </a:r>
            <a:r>
              <a:rPr spc="-95" dirty="0"/>
              <a:t>t</a:t>
            </a:r>
            <a:r>
              <a:rPr spc="15" dirty="0"/>
              <a:t>n</a:t>
            </a:r>
            <a:r>
              <a:rPr spc="-70" dirty="0"/>
              <a:t>e</a:t>
            </a:r>
            <a:r>
              <a:rPr spc="-50" dirty="0"/>
              <a:t>s</a:t>
            </a:r>
            <a:r>
              <a:rPr spc="-70" dirty="0"/>
              <a:t>s</a:t>
            </a:r>
            <a:r>
              <a:rPr spc="-254" dirty="0"/>
              <a:t> </a:t>
            </a:r>
            <a:r>
              <a:rPr spc="85" dirty="0"/>
              <a:t>i</a:t>
            </a:r>
            <a:r>
              <a:rPr dirty="0"/>
              <a:t>n</a:t>
            </a:r>
            <a:r>
              <a:rPr spc="-110" dirty="0"/>
              <a:t> </a:t>
            </a:r>
            <a:r>
              <a:rPr spc="85" dirty="0"/>
              <a:t>h</a:t>
            </a:r>
            <a:r>
              <a:rPr spc="75" dirty="0"/>
              <a:t>e</a:t>
            </a:r>
            <a:r>
              <a:rPr spc="-145" dirty="0"/>
              <a:t>r</a:t>
            </a:r>
            <a:r>
              <a:rPr spc="-204" dirty="0"/>
              <a:t> </a:t>
            </a:r>
            <a:r>
              <a:rPr spc="-75" dirty="0"/>
              <a:t>r</a:t>
            </a:r>
            <a:r>
              <a:rPr spc="85" dirty="0"/>
              <a:t>i</a:t>
            </a:r>
            <a:r>
              <a:rPr spc="50" dirty="0"/>
              <a:t>g</a:t>
            </a:r>
            <a:r>
              <a:rPr spc="15" dirty="0"/>
              <a:t>h</a:t>
            </a:r>
            <a:r>
              <a:rPr spc="-125" dirty="0"/>
              <a:t>t</a:t>
            </a:r>
            <a:r>
              <a:rPr spc="-240" dirty="0"/>
              <a:t> </a:t>
            </a:r>
            <a:r>
              <a:rPr spc="85" dirty="0"/>
              <a:t>l</a:t>
            </a:r>
            <a:r>
              <a:rPr dirty="0"/>
              <a:t>e</a:t>
            </a:r>
            <a:r>
              <a:rPr spc="15" dirty="0"/>
              <a:t>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739" y="1476483"/>
            <a:ext cx="4361180" cy="417870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8265" marR="829944" indent="-76200">
              <a:lnSpc>
                <a:spcPct val="122900"/>
              </a:lnSpc>
              <a:spcBef>
                <a:spcPts val="95"/>
              </a:spcBef>
              <a:buSzPct val="96363"/>
              <a:buAutoNum type="arabicPlain"/>
              <a:tabLst>
                <a:tab pos="302895" algn="l"/>
              </a:tabLst>
            </a:pPr>
            <a:r>
              <a:rPr sz="2750" spc="10" dirty="0">
                <a:latin typeface="Calibri"/>
                <a:cs typeface="Calibri"/>
              </a:rPr>
              <a:t>What</a:t>
            </a:r>
            <a:r>
              <a:rPr sz="2750" spc="7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is</a:t>
            </a:r>
            <a:r>
              <a:rPr sz="2750" spc="-10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your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diagnosis </a:t>
            </a:r>
            <a:r>
              <a:rPr sz="2750" spc="-605" dirty="0"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FF0000"/>
                </a:solidFill>
                <a:latin typeface="Calibri"/>
                <a:cs typeface="Calibri"/>
              </a:rPr>
              <a:t>deep</a:t>
            </a:r>
            <a:r>
              <a:rPr sz="2750" spc="1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FF0000"/>
                </a:solidFill>
                <a:latin typeface="Calibri"/>
                <a:cs typeface="Calibri"/>
              </a:rPr>
              <a:t>vein</a:t>
            </a:r>
            <a:r>
              <a:rPr sz="2750" spc="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5" dirty="0">
                <a:solidFill>
                  <a:srgbClr val="FF0000"/>
                </a:solidFill>
                <a:latin typeface="Calibri"/>
                <a:cs typeface="Calibri"/>
              </a:rPr>
              <a:t>thrombosis</a:t>
            </a:r>
            <a:endParaRPr sz="2750">
              <a:latin typeface="Calibri"/>
              <a:cs typeface="Calibri"/>
            </a:endParaRPr>
          </a:p>
          <a:p>
            <a:pPr marL="12700" marR="5080">
              <a:lnSpc>
                <a:spcPct val="120600"/>
              </a:lnSpc>
              <a:spcBef>
                <a:spcPts val="75"/>
              </a:spcBef>
              <a:buSzPct val="96363"/>
              <a:buAutoNum type="arabicPlain"/>
              <a:tabLst>
                <a:tab pos="384810" algn="l"/>
              </a:tabLst>
            </a:pPr>
            <a:r>
              <a:rPr sz="2750" dirty="0">
                <a:latin typeface="Calibri"/>
                <a:cs typeface="Calibri"/>
              </a:rPr>
              <a:t>Mention</a:t>
            </a:r>
            <a:r>
              <a:rPr sz="2750" spc="160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3</a:t>
            </a:r>
            <a:r>
              <a:rPr sz="2750" spc="-15" dirty="0">
                <a:latin typeface="Calibri"/>
                <a:cs typeface="Calibri"/>
              </a:rPr>
              <a:t> diagnostic</a:t>
            </a:r>
            <a:r>
              <a:rPr sz="2750" spc="285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tests? </a:t>
            </a:r>
            <a:r>
              <a:rPr sz="2750" spc="-610" dirty="0">
                <a:latin typeface="Calibri"/>
                <a:cs typeface="Calibri"/>
              </a:rPr>
              <a:t> </a:t>
            </a:r>
            <a:r>
              <a:rPr sz="2750" spc="5" dirty="0">
                <a:solidFill>
                  <a:srgbClr val="FF0000"/>
                </a:solidFill>
                <a:latin typeface="Calibri"/>
                <a:cs typeface="Calibri"/>
              </a:rPr>
              <a:t>venous</a:t>
            </a:r>
            <a:r>
              <a:rPr sz="2750" spc="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30" dirty="0">
                <a:solidFill>
                  <a:srgbClr val="FF0000"/>
                </a:solidFill>
                <a:latin typeface="Calibri"/>
                <a:cs typeface="Calibri"/>
              </a:rPr>
              <a:t>duplex</a:t>
            </a:r>
            <a:r>
              <a:rPr sz="2750" spc="2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5" dirty="0">
                <a:solidFill>
                  <a:srgbClr val="FF0000"/>
                </a:solidFill>
                <a:latin typeface="Calibri"/>
                <a:cs typeface="Calibri"/>
              </a:rPr>
              <a:t>imaging</a:t>
            </a:r>
            <a:endParaRPr sz="2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2750" spc="5" dirty="0">
                <a:solidFill>
                  <a:srgbClr val="FF0000"/>
                </a:solidFill>
                <a:latin typeface="Calibri"/>
                <a:cs typeface="Calibri"/>
              </a:rPr>
              <a:t>,,MRI</a:t>
            </a:r>
            <a:r>
              <a:rPr sz="2750" spc="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5" dirty="0">
                <a:solidFill>
                  <a:srgbClr val="FF0000"/>
                </a:solidFill>
                <a:latin typeface="Calibri"/>
                <a:cs typeface="Calibri"/>
              </a:rPr>
              <a:t>,,</a:t>
            </a:r>
            <a:r>
              <a:rPr sz="2750" spc="15" dirty="0">
                <a:solidFill>
                  <a:srgbClr val="FF0000"/>
                </a:solidFill>
                <a:latin typeface="Calibri"/>
                <a:cs typeface="Calibri"/>
              </a:rPr>
              <a:t> d</a:t>
            </a:r>
            <a:r>
              <a:rPr sz="275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5" dirty="0">
                <a:solidFill>
                  <a:srgbClr val="FF0000"/>
                </a:solidFill>
                <a:latin typeface="Calibri"/>
                <a:cs typeface="Calibri"/>
              </a:rPr>
              <a:t>dimer</a:t>
            </a:r>
            <a:endParaRPr sz="2750">
              <a:latin typeface="Calibri"/>
              <a:cs typeface="Calibri"/>
            </a:endParaRPr>
          </a:p>
          <a:p>
            <a:pPr marL="88265" marR="1038225" indent="-76200">
              <a:lnSpc>
                <a:spcPct val="120600"/>
              </a:lnSpc>
              <a:spcBef>
                <a:spcPts val="80"/>
              </a:spcBef>
              <a:buSzPct val="96363"/>
              <a:buAutoNum type="arabicPlain" startAt="3"/>
              <a:tabLst>
                <a:tab pos="384810" algn="l"/>
              </a:tabLst>
            </a:pPr>
            <a:r>
              <a:rPr sz="2750" spc="5" dirty="0">
                <a:latin typeface="Calibri"/>
                <a:cs typeface="Calibri"/>
              </a:rPr>
              <a:t>Management</a:t>
            </a:r>
            <a:r>
              <a:rPr sz="2750" spc="12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during </a:t>
            </a:r>
            <a:r>
              <a:rPr sz="2750" spc="-61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pregnancy?</a:t>
            </a:r>
            <a:endParaRPr sz="2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2750" spc="10" dirty="0">
                <a:solidFill>
                  <a:srgbClr val="FF0000"/>
                </a:solidFill>
                <a:latin typeface="Calibri"/>
                <a:cs typeface="Calibri"/>
              </a:rPr>
              <a:t>low</a:t>
            </a:r>
            <a:r>
              <a:rPr sz="27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5" dirty="0">
                <a:solidFill>
                  <a:srgbClr val="FF0000"/>
                </a:solidFill>
                <a:latin typeface="Calibri"/>
                <a:cs typeface="Calibri"/>
              </a:rPr>
              <a:t>molecular</a:t>
            </a:r>
            <a:r>
              <a:rPr sz="2750" spc="1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FF0000"/>
                </a:solidFill>
                <a:latin typeface="Calibri"/>
                <a:cs typeface="Calibri"/>
              </a:rPr>
              <a:t>waight</a:t>
            </a:r>
            <a:r>
              <a:rPr sz="2750" spc="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5" dirty="0">
                <a:solidFill>
                  <a:srgbClr val="FF0000"/>
                </a:solidFill>
                <a:latin typeface="Calibri"/>
                <a:cs typeface="Calibri"/>
              </a:rPr>
              <a:t>heparin</a:t>
            </a:r>
            <a:endParaRPr sz="275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86582" y="1552575"/>
            <a:ext cx="5305425" cy="42481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41" y="516890"/>
            <a:ext cx="12129771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0" spc="20" dirty="0">
                <a:latin typeface="Calibri Light"/>
                <a:cs typeface="Calibri Light"/>
              </a:rPr>
              <a:t>Case</a:t>
            </a:r>
            <a:r>
              <a:rPr sz="4400" b="0" spc="-240" dirty="0">
                <a:latin typeface="Calibri Light"/>
                <a:cs typeface="Calibri Light"/>
              </a:rPr>
              <a:t> </a:t>
            </a:r>
            <a:r>
              <a:rPr sz="4400" b="0" spc="15" dirty="0">
                <a:latin typeface="Calibri Light"/>
                <a:cs typeface="Calibri Light"/>
              </a:rPr>
              <a:t>of</a:t>
            </a:r>
            <a:r>
              <a:rPr sz="4400" b="0" spc="-145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heavy</a:t>
            </a:r>
            <a:r>
              <a:rPr sz="4400" b="0" spc="-310" dirty="0">
                <a:latin typeface="Calibri Light"/>
                <a:cs typeface="Calibri Light"/>
              </a:rPr>
              <a:t> </a:t>
            </a:r>
            <a:r>
              <a:rPr sz="4400" b="0" spc="-15" dirty="0">
                <a:latin typeface="Calibri Light"/>
                <a:cs typeface="Calibri Light"/>
              </a:rPr>
              <a:t>menstrual</a:t>
            </a:r>
            <a:r>
              <a:rPr sz="4400" b="0" spc="-320" dirty="0">
                <a:latin typeface="Calibri Light"/>
                <a:cs typeface="Calibri Light"/>
              </a:rPr>
              <a:t> </a:t>
            </a:r>
            <a:r>
              <a:rPr sz="4400" b="0" spc="-5" dirty="0">
                <a:latin typeface="Calibri Light"/>
                <a:cs typeface="Calibri Light"/>
              </a:rPr>
              <a:t>bleeding</a:t>
            </a:r>
            <a:r>
              <a:rPr sz="4400" b="0" spc="-290" dirty="0">
                <a:latin typeface="Calibri Light"/>
                <a:cs typeface="Calibri Light"/>
              </a:rPr>
              <a:t> </a:t>
            </a:r>
            <a:r>
              <a:rPr sz="4400" b="0" spc="-5" dirty="0">
                <a:latin typeface="Calibri Light"/>
                <a:cs typeface="Calibri Light"/>
              </a:rPr>
              <a:t>for</a:t>
            </a:r>
            <a:r>
              <a:rPr sz="4400" b="0" spc="-195" dirty="0">
                <a:latin typeface="Calibri Light"/>
                <a:cs typeface="Calibri Light"/>
              </a:rPr>
              <a:t> </a:t>
            </a:r>
            <a:r>
              <a:rPr sz="4400" b="0" spc="30" dirty="0">
                <a:latin typeface="Calibri Light"/>
                <a:cs typeface="Calibri Light"/>
              </a:rPr>
              <a:t>the</a:t>
            </a:r>
            <a:r>
              <a:rPr sz="4400" b="0" spc="-260" dirty="0">
                <a:latin typeface="Calibri Light"/>
                <a:cs typeface="Calibri Light"/>
              </a:rPr>
              <a:t> </a:t>
            </a:r>
            <a:r>
              <a:rPr sz="4400" b="0" spc="10" dirty="0">
                <a:latin typeface="Calibri Light"/>
                <a:cs typeface="Calibri Light"/>
              </a:rPr>
              <a:t>last</a:t>
            </a:r>
            <a:r>
              <a:rPr sz="4400" b="0" spc="-170" dirty="0">
                <a:latin typeface="Calibri Light"/>
                <a:cs typeface="Calibri Light"/>
              </a:rPr>
              <a:t> </a:t>
            </a:r>
            <a:r>
              <a:rPr sz="4400" b="0" spc="15" dirty="0">
                <a:latin typeface="Calibri Light"/>
                <a:cs typeface="Calibri Light"/>
              </a:rPr>
              <a:t>3</a:t>
            </a:r>
            <a:r>
              <a:rPr sz="4400" b="0" spc="-85" dirty="0">
                <a:latin typeface="Calibri Light"/>
                <a:cs typeface="Calibri Light"/>
              </a:rPr>
              <a:t> </a:t>
            </a:r>
            <a:r>
              <a:rPr sz="4400" b="0" spc="-10" dirty="0">
                <a:latin typeface="Calibri Light"/>
                <a:cs typeface="Calibri Light"/>
              </a:rPr>
              <a:t>periods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575" y="1737111"/>
            <a:ext cx="5415280" cy="407406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30"/>
              </a:spcBef>
              <a:buAutoNum type="arabicPlain"/>
              <a:tabLst>
                <a:tab pos="356235" algn="l"/>
              </a:tabLst>
            </a:pPr>
            <a:r>
              <a:rPr sz="2600" spc="5" dirty="0">
                <a:latin typeface="Calibri"/>
                <a:cs typeface="Calibri"/>
              </a:rPr>
              <a:t>Diagnosis?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Calibri"/>
              <a:buAutoNum type="arabicPlain"/>
            </a:pPr>
            <a:endParaRPr sz="265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"/>
              </a:spcBef>
              <a:buAutoNum type="arabicPlain"/>
              <a:tabLst>
                <a:tab pos="356235" algn="l"/>
              </a:tabLst>
            </a:pPr>
            <a:r>
              <a:rPr sz="2600" dirty="0">
                <a:latin typeface="Calibri"/>
                <a:cs typeface="Calibri"/>
              </a:rPr>
              <a:t>Other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25" dirty="0">
                <a:latin typeface="Calibri"/>
                <a:cs typeface="Calibri"/>
              </a:rPr>
              <a:t>DDx?</a:t>
            </a:r>
            <a:endParaRPr sz="2600">
              <a:latin typeface="Calibri"/>
              <a:cs typeface="Calibri"/>
            </a:endParaRPr>
          </a:p>
          <a:p>
            <a:pPr marL="12700" marR="867410">
              <a:lnSpc>
                <a:spcPct val="204599"/>
              </a:lnSpc>
              <a:buAutoNum type="arabicPlain"/>
              <a:tabLst>
                <a:tab pos="356235" algn="l"/>
              </a:tabLst>
            </a:pPr>
            <a:r>
              <a:rPr sz="2600" spc="-65" dirty="0">
                <a:latin typeface="Calibri"/>
                <a:cs typeface="Calibri"/>
              </a:rPr>
              <a:t>R</a:t>
            </a:r>
            <a:r>
              <a:rPr sz="2600" spc="-25" dirty="0">
                <a:latin typeface="Calibri"/>
                <a:cs typeface="Calibri"/>
              </a:rPr>
              <a:t>e</a:t>
            </a:r>
            <a:r>
              <a:rPr sz="2600" spc="5" dirty="0">
                <a:latin typeface="Calibri"/>
                <a:cs typeface="Calibri"/>
              </a:rPr>
              <a:t>l</a:t>
            </a:r>
            <a:r>
              <a:rPr sz="2600" spc="-30" dirty="0">
                <a:latin typeface="Calibri"/>
                <a:cs typeface="Calibri"/>
              </a:rPr>
              <a:t>e</a:t>
            </a:r>
            <a:r>
              <a:rPr sz="2600" spc="-55" dirty="0">
                <a:latin typeface="Calibri"/>
                <a:cs typeface="Calibri"/>
              </a:rPr>
              <a:t>v</a:t>
            </a:r>
            <a:r>
              <a:rPr sz="2600" spc="20" dirty="0">
                <a:latin typeface="Calibri"/>
                <a:cs typeface="Calibri"/>
              </a:rPr>
              <a:t>a</a:t>
            </a:r>
            <a:r>
              <a:rPr sz="2600" spc="-15" dirty="0">
                <a:latin typeface="Calibri"/>
                <a:cs typeface="Calibri"/>
              </a:rPr>
              <a:t>n</a:t>
            </a:r>
            <a:r>
              <a:rPr sz="2600" spc="10" dirty="0">
                <a:latin typeface="Calibri"/>
                <a:cs typeface="Calibri"/>
              </a:rPr>
              <a:t>t</a:t>
            </a:r>
            <a:r>
              <a:rPr sz="2600" spc="2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p</a:t>
            </a:r>
            <a:r>
              <a:rPr sz="2600" spc="-95" dirty="0">
                <a:latin typeface="Calibri"/>
                <a:cs typeface="Calibri"/>
              </a:rPr>
              <a:t>h</a:t>
            </a:r>
            <a:r>
              <a:rPr sz="2600" spc="15" dirty="0">
                <a:latin typeface="Calibri"/>
                <a:cs typeface="Calibri"/>
              </a:rPr>
              <a:t>y</a:t>
            </a:r>
            <a:r>
              <a:rPr sz="2600" spc="25" dirty="0">
                <a:latin typeface="Calibri"/>
                <a:cs typeface="Calibri"/>
              </a:rPr>
              <a:t>s</a:t>
            </a:r>
            <a:r>
              <a:rPr sz="2600" spc="5" dirty="0">
                <a:latin typeface="Calibri"/>
                <a:cs typeface="Calibri"/>
              </a:rPr>
              <a:t>ic</a:t>
            </a:r>
            <a:r>
              <a:rPr sz="2600" spc="30" dirty="0">
                <a:latin typeface="Calibri"/>
                <a:cs typeface="Calibri"/>
              </a:rPr>
              <a:t>a</a:t>
            </a:r>
            <a:r>
              <a:rPr sz="2600" spc="5" dirty="0">
                <a:latin typeface="Calibri"/>
                <a:cs typeface="Calibri"/>
              </a:rPr>
              <a:t>l</a:t>
            </a:r>
            <a:r>
              <a:rPr sz="2600" spc="-145" dirty="0">
                <a:latin typeface="Calibri"/>
                <a:cs typeface="Calibri"/>
              </a:rPr>
              <a:t> </a:t>
            </a:r>
            <a:r>
              <a:rPr sz="2600" spc="-100" dirty="0">
                <a:latin typeface="Calibri"/>
                <a:cs typeface="Calibri"/>
              </a:rPr>
              <a:t>e</a:t>
            </a:r>
            <a:r>
              <a:rPr sz="2600" spc="-80" dirty="0">
                <a:latin typeface="Calibri"/>
                <a:cs typeface="Calibri"/>
              </a:rPr>
              <a:t>x</a:t>
            </a:r>
            <a:r>
              <a:rPr sz="2600" spc="20" dirty="0">
                <a:latin typeface="Calibri"/>
                <a:cs typeface="Calibri"/>
              </a:rPr>
              <a:t>a</a:t>
            </a:r>
            <a:r>
              <a:rPr sz="2600" spc="15" dirty="0">
                <a:latin typeface="Calibri"/>
                <a:cs typeface="Calibri"/>
              </a:rPr>
              <a:t>mi</a:t>
            </a:r>
            <a:r>
              <a:rPr sz="2600" spc="-20" dirty="0">
                <a:latin typeface="Calibri"/>
                <a:cs typeface="Calibri"/>
              </a:rPr>
              <a:t>n</a:t>
            </a:r>
            <a:r>
              <a:rPr sz="2600" spc="20" dirty="0">
                <a:latin typeface="Calibri"/>
                <a:cs typeface="Calibri"/>
              </a:rPr>
              <a:t>a</a:t>
            </a:r>
            <a:r>
              <a:rPr sz="2600" spc="25" dirty="0">
                <a:latin typeface="Calibri"/>
                <a:cs typeface="Calibri"/>
              </a:rPr>
              <a:t>t</a:t>
            </a:r>
            <a:r>
              <a:rPr sz="2600" spc="5" dirty="0">
                <a:latin typeface="Calibri"/>
                <a:cs typeface="Calibri"/>
              </a:rPr>
              <a:t>i</a:t>
            </a:r>
            <a:r>
              <a:rPr sz="2600" spc="-25" dirty="0">
                <a:latin typeface="Calibri"/>
                <a:cs typeface="Calibri"/>
              </a:rPr>
              <a:t>o</a:t>
            </a:r>
            <a:r>
              <a:rPr sz="2600" spc="-15" dirty="0">
                <a:latin typeface="Calibri"/>
                <a:cs typeface="Calibri"/>
              </a:rPr>
              <a:t>n</a:t>
            </a:r>
            <a:r>
              <a:rPr sz="2600" spc="5" dirty="0">
                <a:latin typeface="Calibri"/>
                <a:cs typeface="Calibri"/>
              </a:rPr>
              <a:t>?  </a:t>
            </a:r>
            <a:r>
              <a:rPr sz="2600" spc="20" dirty="0">
                <a:latin typeface="Calibri"/>
                <a:cs typeface="Calibri"/>
              </a:rPr>
              <a:t>4-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Management?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500">
              <a:latin typeface="Calibri"/>
              <a:cs typeface="Calibri"/>
            </a:endParaRPr>
          </a:p>
          <a:p>
            <a:pPr marL="384175" marR="5080" indent="-372110">
              <a:lnSpc>
                <a:spcPct val="103499"/>
              </a:lnSpc>
              <a:spcBef>
                <a:spcPts val="5"/>
              </a:spcBef>
            </a:pPr>
            <a:r>
              <a:rPr sz="2600" spc="-10" dirty="0">
                <a:latin typeface="Arial"/>
                <a:cs typeface="Arial"/>
              </a:rPr>
              <a:t>5</a:t>
            </a:r>
            <a:r>
              <a:rPr sz="2600" spc="-10" dirty="0">
                <a:latin typeface="Calibri"/>
                <a:cs typeface="Calibri"/>
              </a:rPr>
              <a:t>-</a:t>
            </a:r>
            <a:r>
              <a:rPr sz="2600" spc="20" dirty="0">
                <a:latin typeface="Calibri"/>
                <a:cs typeface="Calibri"/>
              </a:rPr>
              <a:t> </a:t>
            </a:r>
            <a:r>
              <a:rPr sz="2600" spc="10" dirty="0">
                <a:latin typeface="Calibri"/>
                <a:cs typeface="Calibri"/>
              </a:rPr>
              <a:t>what</a:t>
            </a:r>
            <a:r>
              <a:rPr sz="2600" spc="100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the</a:t>
            </a:r>
            <a:r>
              <a:rPr sz="2600" spc="45" dirty="0">
                <a:latin typeface="Calibri"/>
                <a:cs typeface="Calibri"/>
              </a:rPr>
              <a:t> </a:t>
            </a:r>
            <a:r>
              <a:rPr sz="2600" spc="10" dirty="0">
                <a:latin typeface="Calibri"/>
                <a:cs typeface="Calibri"/>
              </a:rPr>
              <a:t>name</a:t>
            </a:r>
            <a:r>
              <a:rPr sz="2600" spc="1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of</a:t>
            </a:r>
            <a:r>
              <a:rPr sz="2600" spc="9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drug</a:t>
            </a:r>
            <a:r>
              <a:rPr sz="2600" spc="185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use</a:t>
            </a:r>
            <a:r>
              <a:rPr sz="2600" spc="5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for</a:t>
            </a:r>
            <a:r>
              <a:rPr sz="2600" spc="130" dirty="0">
                <a:latin typeface="Calibri"/>
                <a:cs typeface="Calibri"/>
              </a:rPr>
              <a:t> </a:t>
            </a:r>
            <a:r>
              <a:rPr sz="2600" spc="15" dirty="0">
                <a:latin typeface="Calibri"/>
                <a:cs typeface="Calibri"/>
              </a:rPr>
              <a:t>acute </a:t>
            </a:r>
            <a:r>
              <a:rPr sz="2600" spc="-5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management</a:t>
            </a:r>
            <a:r>
              <a:rPr sz="2600" spc="90" dirty="0">
                <a:latin typeface="Calibri"/>
                <a:cs typeface="Calibri"/>
              </a:rPr>
              <a:t> </a:t>
            </a:r>
            <a:r>
              <a:rPr sz="2600" spc="15" dirty="0">
                <a:latin typeface="Calibri"/>
                <a:cs typeface="Calibri"/>
              </a:rPr>
              <a:t>to</a:t>
            </a:r>
            <a:r>
              <a:rPr sz="2600" spc="45" dirty="0">
                <a:latin typeface="Calibri"/>
                <a:cs typeface="Calibri"/>
              </a:rPr>
              <a:t> </a:t>
            </a:r>
            <a:r>
              <a:rPr sz="2600" spc="10" dirty="0">
                <a:latin typeface="Calibri"/>
                <a:cs typeface="Calibri"/>
              </a:rPr>
              <a:t>stop</a:t>
            </a:r>
            <a:r>
              <a:rPr sz="2600" spc="-20" dirty="0">
                <a:latin typeface="Calibri"/>
                <a:cs typeface="Calibri"/>
              </a:rPr>
              <a:t> bleeding</a:t>
            </a:r>
            <a:r>
              <a:rPr sz="2600" spc="-20" dirty="0">
                <a:latin typeface="Arial"/>
                <a:cs typeface="Arial"/>
              </a:rPr>
              <a:t>?</a:t>
            </a:r>
            <a:endParaRPr sz="26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62651" y="1724025"/>
            <a:ext cx="6096000" cy="3276600"/>
          </a:xfrm>
          <a:prstGeom prst="rect">
            <a:avLst/>
          </a:prstGeom>
        </p:spPr>
      </p:pic>
    </p:spTree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0541" y="424311"/>
            <a:ext cx="10323195" cy="38892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2073910">
              <a:lnSpc>
                <a:spcPct val="122900"/>
              </a:lnSpc>
              <a:spcBef>
                <a:spcPts val="90"/>
              </a:spcBef>
              <a:buAutoNum type="arabicPlain" startAt="4"/>
              <a:tabLst>
                <a:tab pos="384810" algn="l"/>
                <a:tab pos="8077200" algn="l"/>
              </a:tabLst>
            </a:pPr>
            <a:r>
              <a:rPr sz="2750" spc="5" dirty="0">
                <a:latin typeface="Calibri"/>
                <a:cs typeface="Calibri"/>
              </a:rPr>
              <a:t>T</a:t>
            </a:r>
            <a:r>
              <a:rPr sz="2750" spc="-25" dirty="0">
                <a:latin typeface="Calibri"/>
                <a:cs typeface="Calibri"/>
              </a:rPr>
              <a:t>h</a:t>
            </a:r>
            <a:r>
              <a:rPr sz="2750" spc="10" dirty="0">
                <a:latin typeface="Calibri"/>
                <a:cs typeface="Calibri"/>
              </a:rPr>
              <a:t>e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spc="45" dirty="0">
                <a:latin typeface="Calibri"/>
                <a:cs typeface="Calibri"/>
              </a:rPr>
              <a:t>mo</a:t>
            </a:r>
            <a:r>
              <a:rPr sz="2750" spc="-30" dirty="0">
                <a:latin typeface="Calibri"/>
                <a:cs typeface="Calibri"/>
              </a:rPr>
              <a:t>s</a:t>
            </a:r>
            <a:r>
              <a:rPr sz="2750" spc="10" dirty="0">
                <a:latin typeface="Calibri"/>
                <a:cs typeface="Calibri"/>
              </a:rPr>
              <a:t>t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spc="30" dirty="0">
                <a:latin typeface="Calibri"/>
                <a:cs typeface="Calibri"/>
              </a:rPr>
              <a:t>c</a:t>
            </a:r>
            <a:r>
              <a:rPr sz="2750" spc="45" dirty="0">
                <a:latin typeface="Calibri"/>
                <a:cs typeface="Calibri"/>
              </a:rPr>
              <a:t>ommo</a:t>
            </a:r>
            <a:r>
              <a:rPr sz="2750" spc="15" dirty="0">
                <a:latin typeface="Calibri"/>
                <a:cs typeface="Calibri"/>
              </a:rPr>
              <a:t>n</a:t>
            </a:r>
            <a:r>
              <a:rPr sz="2750" spc="-135" dirty="0">
                <a:latin typeface="Calibri"/>
                <a:cs typeface="Calibri"/>
              </a:rPr>
              <a:t> </a:t>
            </a:r>
            <a:r>
              <a:rPr sz="2750" spc="30" dirty="0">
                <a:latin typeface="Calibri"/>
                <a:cs typeface="Calibri"/>
              </a:rPr>
              <a:t>c</a:t>
            </a:r>
            <a:r>
              <a:rPr sz="2750" spc="45" dirty="0">
                <a:latin typeface="Calibri"/>
                <a:cs typeface="Calibri"/>
              </a:rPr>
              <a:t>om</a:t>
            </a:r>
            <a:r>
              <a:rPr sz="2750" spc="-20" dirty="0">
                <a:latin typeface="Calibri"/>
                <a:cs typeface="Calibri"/>
              </a:rPr>
              <a:t>p</a:t>
            </a:r>
            <a:r>
              <a:rPr sz="2750" spc="-35" dirty="0">
                <a:latin typeface="Calibri"/>
                <a:cs typeface="Calibri"/>
              </a:rPr>
              <a:t>li</a:t>
            </a:r>
            <a:r>
              <a:rPr sz="2750" spc="30" dirty="0">
                <a:latin typeface="Calibri"/>
                <a:cs typeface="Calibri"/>
              </a:rPr>
              <a:t>c</a:t>
            </a:r>
            <a:r>
              <a:rPr sz="2750" spc="25" dirty="0">
                <a:latin typeface="Calibri"/>
                <a:cs typeface="Calibri"/>
              </a:rPr>
              <a:t>a</a:t>
            </a:r>
            <a:r>
              <a:rPr sz="2750" spc="-25" dirty="0">
                <a:latin typeface="Calibri"/>
                <a:cs typeface="Calibri"/>
              </a:rPr>
              <a:t>t</a:t>
            </a:r>
            <a:r>
              <a:rPr sz="2750" spc="-35" dirty="0">
                <a:latin typeface="Calibri"/>
                <a:cs typeface="Calibri"/>
              </a:rPr>
              <a:t>i</a:t>
            </a:r>
            <a:r>
              <a:rPr sz="2750" spc="45" dirty="0">
                <a:latin typeface="Calibri"/>
                <a:cs typeface="Calibri"/>
              </a:rPr>
              <a:t>o</a:t>
            </a:r>
            <a:r>
              <a:rPr sz="2750" spc="15" dirty="0">
                <a:latin typeface="Calibri"/>
                <a:cs typeface="Calibri"/>
              </a:rPr>
              <a:t>n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spc="-35" dirty="0">
                <a:latin typeface="Calibri"/>
                <a:cs typeface="Calibri"/>
              </a:rPr>
              <a:t>i</a:t>
            </a:r>
            <a:r>
              <a:rPr sz="2750" spc="5" dirty="0">
                <a:latin typeface="Calibri"/>
                <a:cs typeface="Calibri"/>
              </a:rPr>
              <a:t>f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750" spc="-30" dirty="0">
                <a:latin typeface="Calibri"/>
                <a:cs typeface="Calibri"/>
              </a:rPr>
              <a:t>s</a:t>
            </a:r>
            <a:r>
              <a:rPr sz="2750" spc="-20" dirty="0">
                <a:latin typeface="Calibri"/>
                <a:cs typeface="Calibri"/>
              </a:rPr>
              <a:t>h</a:t>
            </a:r>
            <a:r>
              <a:rPr sz="2750" spc="10" dirty="0">
                <a:latin typeface="Calibri"/>
                <a:cs typeface="Calibri"/>
              </a:rPr>
              <a:t>e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spc="30" dirty="0">
                <a:latin typeface="Calibri"/>
                <a:cs typeface="Calibri"/>
              </a:rPr>
              <a:t>c</a:t>
            </a:r>
            <a:r>
              <a:rPr sz="2750" spc="25" dirty="0">
                <a:latin typeface="Calibri"/>
                <a:cs typeface="Calibri"/>
              </a:rPr>
              <a:t>a</a:t>
            </a:r>
            <a:r>
              <a:rPr sz="2750" spc="45" dirty="0">
                <a:latin typeface="Calibri"/>
                <a:cs typeface="Calibri"/>
              </a:rPr>
              <a:t>m</a:t>
            </a:r>
            <a:r>
              <a:rPr sz="2750" spc="10" dirty="0">
                <a:latin typeface="Calibri"/>
                <a:cs typeface="Calibri"/>
              </a:rPr>
              <a:t>e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spc="-35" dirty="0">
                <a:latin typeface="Calibri"/>
                <a:cs typeface="Calibri"/>
              </a:rPr>
              <a:t>i</a:t>
            </a:r>
            <a:r>
              <a:rPr sz="2750" spc="15" dirty="0">
                <a:latin typeface="Calibri"/>
                <a:cs typeface="Calibri"/>
              </a:rPr>
              <a:t>n </a:t>
            </a:r>
            <a:r>
              <a:rPr sz="2750" spc="-35" dirty="0">
                <a:latin typeface="Calibri"/>
                <a:cs typeface="Calibri"/>
              </a:rPr>
              <a:t>l</a:t>
            </a:r>
            <a:r>
              <a:rPr sz="2750" spc="25" dirty="0">
                <a:latin typeface="Calibri"/>
                <a:cs typeface="Calibri"/>
              </a:rPr>
              <a:t>a</a:t>
            </a:r>
            <a:r>
              <a:rPr sz="2750" spc="-20" dirty="0">
                <a:latin typeface="Calibri"/>
                <a:cs typeface="Calibri"/>
              </a:rPr>
              <a:t>b</a:t>
            </a:r>
            <a:r>
              <a:rPr sz="2750" spc="45" dirty="0">
                <a:latin typeface="Calibri"/>
                <a:cs typeface="Calibri"/>
              </a:rPr>
              <a:t>o</a:t>
            </a:r>
            <a:r>
              <a:rPr sz="2750" spc="10" dirty="0">
                <a:latin typeface="Calibri"/>
                <a:cs typeface="Calibri"/>
              </a:rPr>
              <a:t>r</a:t>
            </a:r>
            <a:r>
              <a:rPr sz="2750" dirty="0">
                <a:latin typeface="Calibri"/>
                <a:cs typeface="Calibri"/>
              </a:rPr>
              <a:t>	</a:t>
            </a:r>
            <a:r>
              <a:rPr sz="2750" spc="5" dirty="0">
                <a:latin typeface="Calibri"/>
                <a:cs typeface="Calibri"/>
              </a:rPr>
              <a:t>?  </a:t>
            </a:r>
            <a:r>
              <a:rPr sz="2750" spc="-20" dirty="0">
                <a:solidFill>
                  <a:srgbClr val="FF0000"/>
                </a:solidFill>
                <a:latin typeface="Calibri"/>
                <a:cs typeface="Calibri"/>
              </a:rPr>
              <a:t>bleeding</a:t>
            </a:r>
            <a:r>
              <a:rPr sz="2750" spc="3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5" dirty="0">
                <a:solidFill>
                  <a:srgbClr val="FF0000"/>
                </a:solidFill>
                <a:latin typeface="Calibri"/>
                <a:cs typeface="Calibri"/>
              </a:rPr>
              <a:t>(not</a:t>
            </a:r>
            <a:r>
              <a:rPr sz="2750" spc="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FF0000"/>
                </a:solidFill>
                <a:latin typeface="Calibri"/>
                <a:cs typeface="Calibri"/>
              </a:rPr>
              <a:t>sure</a:t>
            </a:r>
            <a:r>
              <a:rPr sz="2750" spc="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5" dirty="0">
                <a:solidFill>
                  <a:srgbClr val="FF0000"/>
                </a:solidFill>
                <a:latin typeface="Calibri"/>
                <a:cs typeface="Calibri"/>
              </a:rPr>
              <a:t>about</a:t>
            </a:r>
            <a:r>
              <a:rPr sz="275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15" dirty="0">
                <a:solidFill>
                  <a:srgbClr val="FF0000"/>
                </a:solidFill>
                <a:latin typeface="Calibri"/>
                <a:cs typeface="Calibri"/>
              </a:rPr>
              <a:t>it</a:t>
            </a:r>
            <a:r>
              <a:rPr sz="2750" spc="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FF0000"/>
                </a:solidFill>
                <a:latin typeface="Calibri"/>
                <a:cs typeface="Calibri"/>
              </a:rPr>
              <a:t>)may</a:t>
            </a:r>
            <a:r>
              <a:rPr sz="275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5" dirty="0">
                <a:solidFill>
                  <a:srgbClr val="FF0000"/>
                </a:solidFill>
                <a:latin typeface="Calibri"/>
                <a:cs typeface="Calibri"/>
              </a:rPr>
              <a:t>be</a:t>
            </a:r>
            <a:r>
              <a:rPr sz="2750" spc="1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5" dirty="0">
                <a:solidFill>
                  <a:srgbClr val="00AF50"/>
                </a:solidFill>
                <a:latin typeface="Calibri"/>
                <a:cs typeface="Calibri"/>
              </a:rPr>
              <a:t>pulmonary</a:t>
            </a:r>
            <a:r>
              <a:rPr sz="2750" spc="15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00AF50"/>
                </a:solidFill>
                <a:latin typeface="Calibri"/>
                <a:cs typeface="Calibri"/>
              </a:rPr>
              <a:t>embolism</a:t>
            </a:r>
            <a:endParaRPr sz="2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Calibri"/>
              <a:buAutoNum type="arabicPlain" startAt="4"/>
            </a:pPr>
            <a:endParaRPr sz="4100">
              <a:latin typeface="Calibri"/>
              <a:cs typeface="Calibri"/>
            </a:endParaRPr>
          </a:p>
          <a:p>
            <a:pPr marL="241300" marR="28575" indent="-228600">
              <a:lnSpc>
                <a:spcPts val="3080"/>
              </a:lnSpc>
              <a:buAutoNum type="arabicPlain" startAt="4"/>
              <a:tabLst>
                <a:tab pos="384810" algn="l"/>
              </a:tabLst>
            </a:pPr>
            <a:r>
              <a:rPr sz="2750" spc="10" dirty="0">
                <a:latin typeface="Calibri"/>
                <a:cs typeface="Calibri"/>
              </a:rPr>
              <a:t>What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is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post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partum</a:t>
            </a:r>
            <a:r>
              <a:rPr sz="2750" spc="15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management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and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the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type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spc="25" dirty="0">
                <a:latin typeface="Calibri"/>
                <a:cs typeface="Calibri"/>
              </a:rPr>
              <a:t>of</a:t>
            </a:r>
            <a:r>
              <a:rPr sz="2750" spc="-4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contraceptive</a:t>
            </a:r>
            <a:r>
              <a:rPr sz="2750" spc="165" dirty="0">
                <a:latin typeface="Calibri"/>
                <a:cs typeface="Calibri"/>
              </a:rPr>
              <a:t> </a:t>
            </a:r>
            <a:r>
              <a:rPr sz="2750" spc="25" dirty="0">
                <a:latin typeface="Calibri"/>
                <a:cs typeface="Calibri"/>
              </a:rPr>
              <a:t>you </a:t>
            </a:r>
            <a:r>
              <a:rPr sz="2750" spc="-61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should</a:t>
            </a:r>
            <a:r>
              <a:rPr sz="2750" spc="16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offer</a:t>
            </a:r>
            <a:r>
              <a:rPr sz="2750" spc="6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for</a:t>
            </a:r>
            <a:r>
              <a:rPr sz="2750" spc="6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her?</a:t>
            </a:r>
            <a:endParaRPr sz="2750">
              <a:latin typeface="Calibri"/>
              <a:cs typeface="Calibri"/>
            </a:endParaRPr>
          </a:p>
          <a:p>
            <a:pPr marL="241300" marR="5080" indent="-228600">
              <a:lnSpc>
                <a:spcPts val="3080"/>
              </a:lnSpc>
              <a:spcBef>
                <a:spcPts val="900"/>
              </a:spcBef>
              <a:buFont typeface="Arial"/>
              <a:buChar char="•"/>
              <a:tabLst>
                <a:tab pos="241300" algn="l"/>
              </a:tabLst>
            </a:pPr>
            <a:r>
              <a:rPr sz="2750" spc="-10" dirty="0">
                <a:solidFill>
                  <a:srgbClr val="FF0000"/>
                </a:solidFill>
                <a:latin typeface="Calibri"/>
                <a:cs typeface="Calibri"/>
              </a:rPr>
              <a:t>Warfarin</a:t>
            </a:r>
            <a:r>
              <a:rPr sz="2750" spc="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25" dirty="0">
                <a:solidFill>
                  <a:srgbClr val="FF0000"/>
                </a:solidFill>
                <a:latin typeface="Calibri"/>
                <a:cs typeface="Calibri"/>
              </a:rPr>
              <a:t>or</a:t>
            </a:r>
            <a:r>
              <a:rPr sz="275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5" dirty="0">
                <a:solidFill>
                  <a:srgbClr val="00AF50"/>
                </a:solidFill>
                <a:latin typeface="Calibri"/>
                <a:cs typeface="Calibri"/>
              </a:rPr>
              <a:t>continu</a:t>
            </a:r>
            <a:r>
              <a:rPr sz="2750" spc="10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30" dirty="0">
                <a:solidFill>
                  <a:srgbClr val="00AF50"/>
                </a:solidFill>
                <a:latin typeface="Calibri"/>
                <a:cs typeface="Calibri"/>
              </a:rPr>
              <a:t>LMWH</a:t>
            </a:r>
            <a:r>
              <a:rPr sz="2750" spc="4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5" dirty="0">
                <a:solidFill>
                  <a:srgbClr val="00AF50"/>
                </a:solidFill>
                <a:latin typeface="Calibri"/>
                <a:cs typeface="Calibri"/>
              </a:rPr>
              <a:t>,</a:t>
            </a:r>
            <a:r>
              <a:rPr sz="2750" spc="4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35" dirty="0">
                <a:solidFill>
                  <a:srgbClr val="00AF50"/>
                </a:solidFill>
                <a:latin typeface="Calibri"/>
                <a:cs typeface="Calibri"/>
              </a:rPr>
              <a:t>6mon</a:t>
            </a:r>
            <a:r>
              <a:rPr sz="2750" spc="-6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-5" dirty="0">
                <a:solidFill>
                  <a:srgbClr val="00AF50"/>
                </a:solidFill>
                <a:latin typeface="Calibri"/>
                <a:cs typeface="Calibri"/>
              </a:rPr>
              <a:t>from</a:t>
            </a:r>
            <a:r>
              <a:rPr sz="2750" spc="10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-5" dirty="0">
                <a:solidFill>
                  <a:srgbClr val="00AF50"/>
                </a:solidFill>
                <a:latin typeface="Calibri"/>
                <a:cs typeface="Calibri"/>
              </a:rPr>
              <a:t>inatation,</a:t>
            </a:r>
            <a:r>
              <a:rPr sz="2750" spc="18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25" dirty="0">
                <a:solidFill>
                  <a:srgbClr val="00AF50"/>
                </a:solidFill>
                <a:latin typeface="Calibri"/>
                <a:cs typeface="Calibri"/>
              </a:rPr>
              <a:t>or</a:t>
            </a:r>
            <a:r>
              <a:rPr sz="2750" spc="-1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10" dirty="0">
                <a:solidFill>
                  <a:srgbClr val="00AF50"/>
                </a:solidFill>
                <a:latin typeface="Calibri"/>
                <a:cs typeface="Calibri"/>
              </a:rPr>
              <a:t>6</a:t>
            </a:r>
            <a:r>
              <a:rPr sz="2750" spc="-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15" dirty="0">
                <a:solidFill>
                  <a:srgbClr val="00AF50"/>
                </a:solidFill>
                <a:latin typeface="Calibri"/>
                <a:cs typeface="Calibri"/>
              </a:rPr>
              <a:t>w</a:t>
            </a:r>
            <a:r>
              <a:rPr sz="2750" spc="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00AF50"/>
                </a:solidFill>
                <a:latin typeface="Calibri"/>
                <a:cs typeface="Calibri"/>
              </a:rPr>
              <a:t>post</a:t>
            </a:r>
            <a:r>
              <a:rPr sz="2750" spc="9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00AF50"/>
                </a:solidFill>
                <a:latin typeface="Calibri"/>
                <a:cs typeface="Calibri"/>
              </a:rPr>
              <a:t>partum </a:t>
            </a:r>
            <a:r>
              <a:rPr sz="2750" spc="-60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-5" dirty="0">
                <a:solidFill>
                  <a:srgbClr val="00AF50"/>
                </a:solidFill>
                <a:latin typeface="Calibri"/>
                <a:cs typeface="Calibri"/>
              </a:rPr>
              <a:t>which</a:t>
            </a:r>
            <a:r>
              <a:rPr sz="2750" spc="16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00AF50"/>
                </a:solidFill>
                <a:latin typeface="Calibri"/>
                <a:cs typeface="Calibri"/>
              </a:rPr>
              <a:t>is</a:t>
            </a:r>
            <a:r>
              <a:rPr sz="2750" spc="2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-5" dirty="0">
                <a:solidFill>
                  <a:srgbClr val="00AF50"/>
                </a:solidFill>
                <a:latin typeface="Calibri"/>
                <a:cs typeface="Calibri"/>
              </a:rPr>
              <a:t>longer</a:t>
            </a:r>
            <a:endParaRPr sz="27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10"/>
              </a:spcBef>
              <a:buFont typeface="Arial"/>
              <a:buChar char="•"/>
              <a:tabLst>
                <a:tab pos="241300" algn="l"/>
              </a:tabLst>
            </a:pPr>
            <a:r>
              <a:rPr sz="2750" dirty="0">
                <a:solidFill>
                  <a:srgbClr val="FF0000"/>
                </a:solidFill>
                <a:latin typeface="Calibri"/>
                <a:cs typeface="Calibri"/>
              </a:rPr>
              <a:t>Mirina</a:t>
            </a:r>
            <a:r>
              <a:rPr sz="2750" spc="1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5" dirty="0">
                <a:solidFill>
                  <a:srgbClr val="FF0000"/>
                </a:solidFill>
                <a:latin typeface="Calibri"/>
                <a:cs typeface="Calibri"/>
              </a:rPr>
              <a:t>..pops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977" y="2152971"/>
            <a:ext cx="3749675" cy="2362185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 marR="5080">
              <a:lnSpc>
                <a:spcPts val="5860"/>
              </a:lnSpc>
              <a:spcBef>
                <a:spcPts val="820"/>
              </a:spcBef>
            </a:pPr>
            <a:r>
              <a:rPr sz="5400" b="0" spc="-5" dirty="0">
                <a:latin typeface="Calibri Light"/>
                <a:cs typeface="Calibri Light"/>
              </a:rPr>
              <a:t>O</a:t>
            </a:r>
            <a:r>
              <a:rPr sz="5400" b="0" spc="5" dirty="0">
                <a:latin typeface="Calibri Light"/>
                <a:cs typeface="Calibri Light"/>
              </a:rPr>
              <a:t>S</a:t>
            </a:r>
            <a:r>
              <a:rPr sz="5400" b="0" spc="-40" dirty="0">
                <a:latin typeface="Calibri Light"/>
                <a:cs typeface="Calibri Light"/>
              </a:rPr>
              <a:t>C</a:t>
            </a:r>
            <a:r>
              <a:rPr sz="5400" b="0" dirty="0">
                <a:latin typeface="Calibri Light"/>
                <a:cs typeface="Calibri Light"/>
              </a:rPr>
              <a:t>E</a:t>
            </a:r>
            <a:r>
              <a:rPr sz="5400" b="0" spc="-265" dirty="0">
                <a:latin typeface="Calibri Light"/>
                <a:cs typeface="Calibri Light"/>
              </a:rPr>
              <a:t> </a:t>
            </a:r>
            <a:r>
              <a:rPr sz="5400" b="0" spc="-70" dirty="0">
                <a:latin typeface="Calibri Light"/>
                <a:cs typeface="Calibri Light"/>
              </a:rPr>
              <a:t>s</a:t>
            </a:r>
            <a:r>
              <a:rPr sz="5400" b="0" spc="-55" dirty="0">
                <a:latin typeface="Calibri Light"/>
                <a:cs typeface="Calibri Light"/>
              </a:rPr>
              <a:t>t</a:t>
            </a:r>
            <a:r>
              <a:rPr sz="5400" b="0" spc="-70" dirty="0">
                <a:latin typeface="Calibri Light"/>
                <a:cs typeface="Calibri Light"/>
              </a:rPr>
              <a:t>a</a:t>
            </a:r>
            <a:r>
              <a:rPr sz="5400" b="0" spc="15" dirty="0">
                <a:latin typeface="Calibri Light"/>
                <a:cs typeface="Calibri Light"/>
              </a:rPr>
              <a:t>t</a:t>
            </a:r>
            <a:r>
              <a:rPr sz="5400" b="0" dirty="0">
                <a:latin typeface="Calibri Light"/>
                <a:cs typeface="Calibri Light"/>
              </a:rPr>
              <a:t>i</a:t>
            </a:r>
            <a:r>
              <a:rPr sz="5400" b="0" spc="-35" dirty="0">
                <a:latin typeface="Calibri Light"/>
                <a:cs typeface="Calibri Light"/>
              </a:rPr>
              <a:t>o</a:t>
            </a:r>
            <a:r>
              <a:rPr sz="5400" b="0" spc="-30" dirty="0">
                <a:latin typeface="Calibri Light"/>
                <a:cs typeface="Calibri Light"/>
              </a:rPr>
              <a:t>n</a:t>
            </a:r>
            <a:r>
              <a:rPr sz="5400" b="0" dirty="0">
                <a:latin typeface="Calibri Light"/>
                <a:cs typeface="Calibri Light"/>
              </a:rPr>
              <a:t>s  </a:t>
            </a:r>
            <a:r>
              <a:rPr sz="5400" b="0" spc="-25" dirty="0">
                <a:latin typeface="Calibri Light"/>
                <a:cs typeface="Calibri Light"/>
              </a:rPr>
              <a:t>2019/2020</a:t>
            </a:r>
            <a:endParaRPr sz="5400">
              <a:latin typeface="Calibri Light"/>
              <a:cs typeface="Calibri Light"/>
            </a:endParaRPr>
          </a:p>
          <a:p>
            <a:pPr marL="12700">
              <a:lnSpc>
                <a:spcPts val="5765"/>
              </a:lnSpc>
            </a:pPr>
            <a:r>
              <a:rPr sz="5400" b="0" spc="50" dirty="0">
                <a:latin typeface="Calibri Light"/>
                <a:cs typeface="Calibri Light"/>
              </a:rPr>
              <a:t>G</a:t>
            </a:r>
            <a:r>
              <a:rPr sz="5400" b="0" spc="-65" dirty="0">
                <a:latin typeface="Calibri Light"/>
                <a:cs typeface="Calibri Light"/>
              </a:rPr>
              <a:t>r</a:t>
            </a:r>
            <a:r>
              <a:rPr sz="5400" b="0" spc="-45" dirty="0">
                <a:latin typeface="Calibri Light"/>
                <a:cs typeface="Calibri Light"/>
              </a:rPr>
              <a:t>o</a:t>
            </a:r>
            <a:r>
              <a:rPr sz="5400" b="0" spc="-30" dirty="0">
                <a:latin typeface="Calibri Light"/>
                <a:cs typeface="Calibri Light"/>
              </a:rPr>
              <a:t>u</a:t>
            </a:r>
            <a:r>
              <a:rPr sz="5400" b="0" dirty="0">
                <a:latin typeface="Calibri Light"/>
                <a:cs typeface="Calibri Light"/>
              </a:rPr>
              <a:t>p</a:t>
            </a:r>
            <a:r>
              <a:rPr sz="5400" b="0" spc="-355" dirty="0">
                <a:latin typeface="Calibri Light"/>
                <a:cs typeface="Calibri Light"/>
              </a:rPr>
              <a:t> </a:t>
            </a:r>
            <a:r>
              <a:rPr sz="5400" b="0" dirty="0">
                <a:latin typeface="Calibri Light"/>
                <a:cs typeface="Calibri Light"/>
              </a:rPr>
              <a:t>A</a:t>
            </a:r>
            <a:endParaRPr sz="54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45" y="415361"/>
            <a:ext cx="11771631" cy="5876865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241300" marR="5080" indent="-229235">
              <a:lnSpc>
                <a:spcPct val="78800"/>
              </a:lnSpc>
              <a:spcBef>
                <a:spcPts val="790"/>
              </a:spcBef>
            </a:pPr>
            <a:r>
              <a:rPr sz="2700" spc="5" dirty="0">
                <a:latin typeface="Calibri"/>
                <a:cs typeface="Calibri"/>
              </a:rPr>
              <a:t>For</a:t>
            </a:r>
            <a:r>
              <a:rPr sz="2700" spc="-5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each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one</a:t>
            </a:r>
            <a:r>
              <a:rPr sz="2700" spc="1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&gt;&gt;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b="1" spc="-15" dirty="0">
                <a:solidFill>
                  <a:srgbClr val="FF0000"/>
                </a:solidFill>
                <a:latin typeface="Calibri"/>
                <a:cs typeface="Calibri"/>
              </a:rPr>
              <a:t>relevant</a:t>
            </a:r>
            <a:r>
              <a:rPr sz="27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00" b="1" spc="-20" dirty="0">
                <a:solidFill>
                  <a:srgbClr val="FF0000"/>
                </a:solidFill>
                <a:latin typeface="Calibri"/>
                <a:cs typeface="Calibri"/>
              </a:rPr>
              <a:t>point</a:t>
            </a:r>
            <a:r>
              <a:rPr sz="2700" b="1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00" b="1" dirty="0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sz="2700" b="1" spc="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history</a:t>
            </a:r>
            <a:r>
              <a:rPr sz="2700" spc="-10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,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examination</a:t>
            </a:r>
            <a:r>
              <a:rPr sz="2700" spc="7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,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25" dirty="0">
                <a:latin typeface="Calibri"/>
                <a:cs typeface="Calibri"/>
              </a:rPr>
              <a:t>investigation</a:t>
            </a:r>
            <a:r>
              <a:rPr sz="2700" spc="7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, management </a:t>
            </a:r>
            <a:r>
              <a:rPr sz="2700" spc="-59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and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30" dirty="0">
                <a:latin typeface="Calibri"/>
                <a:cs typeface="Calibri"/>
              </a:rPr>
              <a:t>may</a:t>
            </a:r>
            <a:r>
              <a:rPr sz="2700" spc="3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ask</a:t>
            </a:r>
            <a:r>
              <a:rPr sz="2700" spc="-5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about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complications</a:t>
            </a:r>
            <a:r>
              <a:rPr sz="2700" spc="5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or</a:t>
            </a:r>
            <a:r>
              <a:rPr sz="2700" spc="-6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give</a:t>
            </a:r>
            <a:r>
              <a:rPr sz="2700" spc="6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</a:t>
            </a:r>
            <a:r>
              <a:rPr sz="2700" spc="-3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specific</a:t>
            </a:r>
            <a:r>
              <a:rPr sz="2700" spc="114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dx</a:t>
            </a:r>
            <a:r>
              <a:rPr sz="2700" spc="2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and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ask</a:t>
            </a:r>
            <a:r>
              <a:rPr sz="2700" spc="-5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about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it</a:t>
            </a:r>
            <a:r>
              <a:rPr sz="2700" spc="5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^_^</a:t>
            </a:r>
            <a:endParaRPr sz="2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700">
              <a:latin typeface="Calibri"/>
              <a:cs typeface="Calibri"/>
            </a:endParaRPr>
          </a:p>
          <a:p>
            <a:pPr marL="241300" marR="227329" indent="-229235">
              <a:lnSpc>
                <a:spcPts val="2630"/>
              </a:lnSpc>
              <a:buFont typeface="Calibri"/>
              <a:buAutoNum type="arabicParenR"/>
              <a:tabLst>
                <a:tab pos="365760" algn="l"/>
              </a:tabLst>
            </a:pPr>
            <a:r>
              <a:rPr sz="2700" spc="-10" dirty="0">
                <a:latin typeface="Calibri"/>
                <a:cs typeface="Calibri"/>
              </a:rPr>
              <a:t>34</a:t>
            </a:r>
            <a:r>
              <a:rPr sz="2700" spc="4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wks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pregnant</a:t>
            </a:r>
            <a:r>
              <a:rPr sz="2700" spc="-16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woman</a:t>
            </a:r>
            <a:r>
              <a:rPr sz="2700" spc="-5" dirty="0">
                <a:latin typeface="Calibri"/>
                <a:cs typeface="Calibri"/>
              </a:rPr>
              <a:t> with </a:t>
            </a:r>
            <a:r>
              <a:rPr sz="2700" spc="-20" dirty="0">
                <a:latin typeface="Calibri"/>
                <a:cs typeface="Calibri"/>
              </a:rPr>
              <a:t>road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traffic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accident</a:t>
            </a:r>
            <a:r>
              <a:rPr sz="2700" spc="-15" dirty="0">
                <a:latin typeface="Calibri"/>
                <a:cs typeface="Calibri"/>
              </a:rPr>
              <a:t> is </a:t>
            </a:r>
            <a:r>
              <a:rPr sz="2700" spc="5" dirty="0">
                <a:latin typeface="Calibri"/>
                <a:cs typeface="Calibri"/>
              </a:rPr>
              <a:t>presented</a:t>
            </a:r>
            <a:r>
              <a:rPr sz="2700" spc="-15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to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you </a:t>
            </a:r>
            <a:r>
              <a:rPr sz="2700" spc="-15" dirty="0">
                <a:latin typeface="Calibri"/>
                <a:cs typeface="Calibri"/>
              </a:rPr>
              <a:t>in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15" dirty="0">
                <a:latin typeface="Calibri"/>
                <a:cs typeface="Calibri"/>
              </a:rPr>
              <a:t>ER</a:t>
            </a:r>
            <a:r>
              <a:rPr sz="2700" spc="-5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with </a:t>
            </a:r>
            <a:r>
              <a:rPr sz="2700" spc="-595" dirty="0">
                <a:latin typeface="Calibri"/>
                <a:cs typeface="Calibri"/>
              </a:rPr>
              <a:t> </a:t>
            </a:r>
            <a:r>
              <a:rPr sz="2700" spc="-25" dirty="0">
                <a:latin typeface="Calibri"/>
                <a:cs typeface="Calibri"/>
              </a:rPr>
              <a:t>vaginal</a:t>
            </a:r>
            <a:r>
              <a:rPr sz="2700" spc="11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bleeding?</a:t>
            </a:r>
            <a:endParaRPr sz="2700">
              <a:latin typeface="Calibri"/>
              <a:cs typeface="Calibri"/>
            </a:endParaRPr>
          </a:p>
          <a:p>
            <a:pPr marL="2262505">
              <a:lnSpc>
                <a:spcPct val="100000"/>
              </a:lnSpc>
              <a:spcBef>
                <a:spcPts val="380"/>
              </a:spcBef>
              <a:tabLst>
                <a:tab pos="9432290" algn="l"/>
              </a:tabLst>
            </a:pPr>
            <a:r>
              <a:rPr sz="2700" b="1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sz="27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700" b="1" spc="-15" dirty="0">
                <a:solidFill>
                  <a:srgbClr val="C00000"/>
                </a:solidFill>
                <a:latin typeface="Calibri"/>
                <a:cs typeface="Calibri"/>
              </a:rPr>
              <a:t>antepartum</a:t>
            </a:r>
            <a:r>
              <a:rPr sz="2700" b="1" spc="1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700" b="1" spc="-10" dirty="0">
                <a:solidFill>
                  <a:srgbClr val="C00000"/>
                </a:solidFill>
                <a:latin typeface="Calibri"/>
                <a:cs typeface="Calibri"/>
              </a:rPr>
              <a:t>hemorrhage</a:t>
            </a:r>
            <a:r>
              <a:rPr sz="2700" b="1" spc="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700" b="1" spc="-5" dirty="0">
                <a:solidFill>
                  <a:srgbClr val="C00000"/>
                </a:solidFill>
                <a:latin typeface="Calibri"/>
                <a:cs typeface="Calibri"/>
              </a:rPr>
              <a:t>&gt;&gt;</a:t>
            </a:r>
            <a:r>
              <a:rPr sz="2700" b="1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700" b="1" spc="-10" dirty="0">
                <a:solidFill>
                  <a:srgbClr val="C00000"/>
                </a:solidFill>
                <a:latin typeface="Calibri"/>
                <a:cs typeface="Calibri"/>
              </a:rPr>
              <a:t>placental</a:t>
            </a:r>
            <a:r>
              <a:rPr sz="2700" b="1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700" b="1" spc="-15" dirty="0">
                <a:solidFill>
                  <a:srgbClr val="C00000"/>
                </a:solidFill>
                <a:latin typeface="Calibri"/>
                <a:cs typeface="Calibri"/>
              </a:rPr>
              <a:t>abruption	</a:t>
            </a:r>
            <a:r>
              <a:rPr sz="2700" b="1" dirty="0">
                <a:solidFill>
                  <a:srgbClr val="C00000"/>
                </a:solidFill>
                <a:latin typeface="Calibri"/>
                <a:cs typeface="Calibri"/>
              </a:rPr>
              <a:t>)</a:t>
            </a:r>
            <a:endParaRPr sz="2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800">
              <a:latin typeface="Calibri"/>
              <a:cs typeface="Calibri"/>
            </a:endParaRPr>
          </a:p>
          <a:p>
            <a:pPr marL="241300" marR="652145" indent="-229235">
              <a:lnSpc>
                <a:spcPct val="78800"/>
              </a:lnSpc>
              <a:buFont typeface="Calibri"/>
              <a:buAutoNum type="arabicParenR" startAt="2"/>
              <a:tabLst>
                <a:tab pos="365760" algn="l"/>
              </a:tabLst>
            </a:pPr>
            <a:r>
              <a:rPr sz="2700" spc="-10" dirty="0">
                <a:latin typeface="Calibri"/>
                <a:cs typeface="Calibri"/>
              </a:rPr>
              <a:t>49</a:t>
            </a:r>
            <a:r>
              <a:rPr sz="2700" spc="4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years </a:t>
            </a:r>
            <a:r>
              <a:rPr sz="2700" spc="-10" dirty="0">
                <a:latin typeface="Calibri"/>
                <a:cs typeface="Calibri"/>
              </a:rPr>
              <a:t>old </a:t>
            </a:r>
            <a:r>
              <a:rPr sz="2700" spc="-20" dirty="0">
                <a:latin typeface="Calibri"/>
                <a:cs typeface="Calibri"/>
              </a:rPr>
              <a:t>female</a:t>
            </a:r>
            <a:r>
              <a:rPr sz="2700" spc="7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p3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,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sterilized</a:t>
            </a:r>
            <a:r>
              <a:rPr sz="2700" spc="1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3</a:t>
            </a:r>
            <a:r>
              <a:rPr sz="2700" spc="-25" dirty="0">
                <a:latin typeface="Calibri"/>
                <a:cs typeface="Calibri"/>
              </a:rPr>
              <a:t> yrs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age</a:t>
            </a:r>
            <a:r>
              <a:rPr sz="2700" dirty="0">
                <a:latin typeface="Calibri"/>
                <a:cs typeface="Calibri"/>
              </a:rPr>
              <a:t> ,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complaining</a:t>
            </a:r>
            <a:r>
              <a:rPr sz="2700" spc="6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of</a:t>
            </a:r>
            <a:r>
              <a:rPr sz="2700" dirty="0">
                <a:latin typeface="Calibri"/>
                <a:cs typeface="Calibri"/>
              </a:rPr>
              <a:t> abnormal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uterine </a:t>
            </a:r>
            <a:r>
              <a:rPr sz="2700" spc="-60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bleeding </a:t>
            </a:r>
            <a:r>
              <a:rPr sz="2700" spc="-5" dirty="0">
                <a:latin typeface="Calibri"/>
                <a:cs typeface="Calibri"/>
              </a:rPr>
              <a:t>of</a:t>
            </a:r>
            <a:r>
              <a:rPr sz="2700" spc="1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4</a:t>
            </a:r>
            <a:r>
              <a:rPr sz="2700" spc="-3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months </a:t>
            </a:r>
            <a:r>
              <a:rPr sz="2700" spc="-15" dirty="0">
                <a:latin typeface="Calibri"/>
                <a:cs typeface="Calibri"/>
              </a:rPr>
              <a:t>duration</a:t>
            </a:r>
            <a:r>
              <a:rPr sz="2700" spc="-8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?</a:t>
            </a:r>
            <a:endParaRPr sz="2700">
              <a:latin typeface="Calibri"/>
              <a:cs typeface="Calibri"/>
            </a:endParaRPr>
          </a:p>
          <a:p>
            <a:pPr marL="4683760">
              <a:lnSpc>
                <a:spcPct val="100000"/>
              </a:lnSpc>
              <a:spcBef>
                <a:spcPts val="365"/>
              </a:spcBef>
            </a:pPr>
            <a:r>
              <a:rPr sz="2700" b="1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sz="2700" b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700" b="1" spc="-15" dirty="0">
                <a:solidFill>
                  <a:srgbClr val="C00000"/>
                </a:solidFill>
                <a:latin typeface="Calibri"/>
                <a:cs typeface="Calibri"/>
              </a:rPr>
              <a:t>AUB</a:t>
            </a:r>
            <a:r>
              <a:rPr sz="2700" b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700" b="1" spc="-5" dirty="0">
                <a:solidFill>
                  <a:srgbClr val="C00000"/>
                </a:solidFill>
                <a:latin typeface="Calibri"/>
                <a:cs typeface="Calibri"/>
              </a:rPr>
              <a:t>&gt;&gt;</a:t>
            </a:r>
            <a:r>
              <a:rPr sz="2700" b="1" spc="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700" b="1" spc="-10" dirty="0">
                <a:solidFill>
                  <a:srgbClr val="C00000"/>
                </a:solidFill>
                <a:latin typeface="Calibri"/>
                <a:cs typeface="Calibri"/>
              </a:rPr>
              <a:t>fibroid</a:t>
            </a:r>
            <a:r>
              <a:rPr sz="2700" b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700" b="1" dirty="0">
                <a:solidFill>
                  <a:srgbClr val="C00000"/>
                </a:solidFill>
                <a:latin typeface="Calibri"/>
                <a:cs typeface="Calibri"/>
              </a:rPr>
              <a:t>)</a:t>
            </a:r>
            <a:endParaRPr sz="2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800">
              <a:latin typeface="Calibri"/>
              <a:cs typeface="Calibri"/>
            </a:endParaRPr>
          </a:p>
          <a:p>
            <a:pPr marL="241300" marR="379095" indent="-229235">
              <a:lnSpc>
                <a:spcPct val="78800"/>
              </a:lnSpc>
              <a:spcBef>
                <a:spcPts val="5"/>
              </a:spcBef>
              <a:buFont typeface="Calibri"/>
              <a:buAutoNum type="arabicParenR" startAt="3"/>
              <a:tabLst>
                <a:tab pos="365760" algn="l"/>
              </a:tabLst>
            </a:pPr>
            <a:r>
              <a:rPr sz="2700" spc="-15" dirty="0">
                <a:latin typeface="Calibri"/>
                <a:cs typeface="Calibri"/>
              </a:rPr>
              <a:t>Female </a:t>
            </a:r>
            <a:r>
              <a:rPr sz="2700" spc="-5" dirty="0">
                <a:latin typeface="Calibri"/>
                <a:cs typeface="Calibri"/>
              </a:rPr>
              <a:t>with </a:t>
            </a:r>
            <a:r>
              <a:rPr sz="2700" dirty="0">
                <a:latin typeface="Calibri"/>
                <a:cs typeface="Calibri"/>
              </a:rPr>
              <a:t>8 </a:t>
            </a:r>
            <a:r>
              <a:rPr sz="2700" spc="-5" dirty="0">
                <a:latin typeface="Calibri"/>
                <a:cs typeface="Calibri"/>
              </a:rPr>
              <a:t>wks </a:t>
            </a:r>
            <a:r>
              <a:rPr sz="2700" spc="5" dirty="0">
                <a:latin typeface="Calibri"/>
                <a:cs typeface="Calibri"/>
              </a:rPr>
              <a:t>amenorrhea </a:t>
            </a:r>
            <a:r>
              <a:rPr sz="2700" dirty="0">
                <a:latin typeface="Calibri"/>
                <a:cs typeface="Calibri"/>
              </a:rPr>
              <a:t>presented </a:t>
            </a:r>
            <a:r>
              <a:rPr sz="2700" spc="-5" dirty="0">
                <a:latin typeface="Calibri"/>
                <a:cs typeface="Calibri"/>
              </a:rPr>
              <a:t>with </a:t>
            </a:r>
            <a:r>
              <a:rPr sz="2700" spc="-25" dirty="0">
                <a:latin typeface="Calibri"/>
                <a:cs typeface="Calibri"/>
              </a:rPr>
              <a:t>vaginal </a:t>
            </a:r>
            <a:r>
              <a:rPr sz="2700" spc="-10" dirty="0">
                <a:latin typeface="Calibri"/>
                <a:cs typeface="Calibri"/>
              </a:rPr>
              <a:t>bleeding and passage </a:t>
            </a:r>
            <a:r>
              <a:rPr sz="2700" spc="-5" dirty="0">
                <a:latin typeface="Calibri"/>
                <a:cs typeface="Calibri"/>
              </a:rPr>
              <a:t>of </a:t>
            </a:r>
            <a:r>
              <a:rPr sz="2700" spc="-60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tissue </a:t>
            </a:r>
            <a:r>
              <a:rPr sz="2700" dirty="0">
                <a:latin typeface="Calibri"/>
                <a:cs typeface="Calibri"/>
              </a:rPr>
              <a:t>?</a:t>
            </a:r>
            <a:endParaRPr sz="2700">
              <a:latin typeface="Calibri"/>
              <a:cs typeface="Calibri"/>
            </a:endParaRPr>
          </a:p>
          <a:p>
            <a:pPr marL="3930650">
              <a:lnSpc>
                <a:spcPct val="100000"/>
              </a:lnSpc>
              <a:spcBef>
                <a:spcPts val="365"/>
              </a:spcBef>
            </a:pPr>
            <a:r>
              <a:rPr sz="2700" b="1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sz="27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700" b="1" dirty="0">
                <a:solidFill>
                  <a:srgbClr val="C00000"/>
                </a:solidFill>
                <a:latin typeface="Calibri"/>
                <a:cs typeface="Calibri"/>
              </a:rPr>
              <a:t>early</a:t>
            </a:r>
            <a:r>
              <a:rPr sz="27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700" b="1" spc="-10" dirty="0">
                <a:solidFill>
                  <a:srgbClr val="C00000"/>
                </a:solidFill>
                <a:latin typeface="Calibri"/>
                <a:cs typeface="Calibri"/>
              </a:rPr>
              <a:t>pregnancy</a:t>
            </a:r>
            <a:r>
              <a:rPr sz="2700" b="1" spc="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700" b="1" spc="-15" dirty="0">
                <a:solidFill>
                  <a:srgbClr val="C00000"/>
                </a:solidFill>
                <a:latin typeface="Calibri"/>
                <a:cs typeface="Calibri"/>
              </a:rPr>
              <a:t>bleeding</a:t>
            </a:r>
            <a:r>
              <a:rPr sz="2700" b="1" spc="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700" b="1" dirty="0">
                <a:solidFill>
                  <a:srgbClr val="C00000"/>
                </a:solidFill>
                <a:latin typeface="Calibri"/>
                <a:cs typeface="Calibri"/>
              </a:rPr>
              <a:t>)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8057" y="490165"/>
            <a:ext cx="5377815" cy="936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000" b="0" spc="-819" dirty="0">
                <a:latin typeface="Times New Roman"/>
                <a:cs typeface="Times New Roman"/>
              </a:rPr>
              <a:t>م</a:t>
            </a:r>
            <a:r>
              <a:rPr sz="6000" b="0" spc="-1515" dirty="0">
                <a:latin typeface="Times New Roman"/>
                <a:cs typeface="Times New Roman"/>
              </a:rPr>
              <a:t>ي</a:t>
            </a:r>
            <a:r>
              <a:rPr sz="6000" b="0" spc="-229" dirty="0">
                <a:latin typeface="Times New Roman"/>
                <a:cs typeface="Times New Roman"/>
              </a:rPr>
              <a:t>ح</a:t>
            </a:r>
            <a:r>
              <a:rPr sz="6000" b="0" spc="-880" dirty="0">
                <a:latin typeface="Times New Roman"/>
                <a:cs typeface="Times New Roman"/>
              </a:rPr>
              <a:t>ر</a:t>
            </a:r>
            <a:r>
              <a:rPr sz="6000" b="0" spc="-900" dirty="0">
                <a:latin typeface="Times New Roman"/>
                <a:cs typeface="Times New Roman"/>
              </a:rPr>
              <a:t>ل</a:t>
            </a:r>
            <a:r>
              <a:rPr sz="6000" b="0" dirty="0">
                <a:latin typeface="Times New Roman"/>
                <a:cs typeface="Times New Roman"/>
              </a:rPr>
              <a:t>ا</a:t>
            </a:r>
            <a:r>
              <a:rPr sz="6000" b="0" spc="-45" dirty="0">
                <a:latin typeface="Times New Roman"/>
                <a:cs typeface="Times New Roman"/>
              </a:rPr>
              <a:t> </a:t>
            </a:r>
            <a:r>
              <a:rPr sz="6000" b="0" spc="204" dirty="0">
                <a:latin typeface="Times New Roman"/>
                <a:cs typeface="Times New Roman"/>
              </a:rPr>
              <a:t>ن</a:t>
            </a:r>
            <a:r>
              <a:rPr sz="6000" b="0" spc="150" dirty="0">
                <a:latin typeface="Times New Roman"/>
                <a:cs typeface="Times New Roman"/>
              </a:rPr>
              <a:t>م</a:t>
            </a:r>
            <a:r>
              <a:rPr sz="6000" b="0" spc="-229" dirty="0">
                <a:latin typeface="Times New Roman"/>
                <a:cs typeface="Times New Roman"/>
              </a:rPr>
              <a:t>ح</a:t>
            </a:r>
            <a:r>
              <a:rPr sz="6000" b="0" spc="-880" dirty="0">
                <a:latin typeface="Times New Roman"/>
                <a:cs typeface="Times New Roman"/>
              </a:rPr>
              <a:t>ر</a:t>
            </a:r>
            <a:r>
              <a:rPr sz="6000" b="0" spc="-900" dirty="0">
                <a:latin typeface="Times New Roman"/>
                <a:cs typeface="Times New Roman"/>
              </a:rPr>
              <a:t>ل</a:t>
            </a:r>
            <a:r>
              <a:rPr sz="6000" b="0" dirty="0">
                <a:latin typeface="Times New Roman"/>
                <a:cs typeface="Times New Roman"/>
              </a:rPr>
              <a:t>ا</a:t>
            </a:r>
            <a:r>
              <a:rPr sz="6000" b="0" spc="30" dirty="0">
                <a:latin typeface="Times New Roman"/>
                <a:cs typeface="Times New Roman"/>
              </a:rPr>
              <a:t> </a:t>
            </a:r>
            <a:r>
              <a:rPr sz="6000" b="0" spc="-1065" dirty="0">
                <a:latin typeface="Times New Roman"/>
                <a:cs typeface="Times New Roman"/>
              </a:rPr>
              <a:t>الله</a:t>
            </a:r>
            <a:r>
              <a:rPr sz="6000" b="0" spc="-35" dirty="0">
                <a:latin typeface="Times New Roman"/>
                <a:cs typeface="Times New Roman"/>
              </a:rPr>
              <a:t> </a:t>
            </a:r>
            <a:r>
              <a:rPr sz="6000" b="0" spc="-509" dirty="0">
                <a:latin typeface="Times New Roman"/>
                <a:cs typeface="Times New Roman"/>
              </a:rPr>
              <a:t>م</a:t>
            </a:r>
            <a:r>
              <a:rPr sz="6000" b="0" spc="-1280" dirty="0">
                <a:latin typeface="Times New Roman"/>
                <a:cs typeface="Times New Roman"/>
              </a:rPr>
              <a:t>س</a:t>
            </a:r>
            <a:r>
              <a:rPr sz="6000" b="0" spc="-2815" dirty="0">
                <a:latin typeface="Times New Roman"/>
                <a:cs typeface="Times New Roman"/>
              </a:rPr>
              <a:t>ب</a:t>
            </a:r>
            <a:endParaRPr sz="6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709046" y="1142433"/>
            <a:ext cx="8773921" cy="2789865"/>
          </a:xfrm>
          <a:prstGeom prst="rect">
            <a:avLst/>
          </a:prstGeom>
        </p:spPr>
        <p:txBody>
          <a:bodyPr vert="horz" wrap="square" lIns="0" tIns="566292" rIns="0" bIns="0" rtlCol="0">
            <a:spAutoFit/>
          </a:bodyPr>
          <a:lstStyle/>
          <a:p>
            <a:pPr marL="2616835" marR="2597785" algn="ctr">
              <a:lnSpc>
                <a:spcPct val="109500"/>
              </a:lnSpc>
              <a:spcBef>
                <a:spcPts val="90"/>
              </a:spcBef>
            </a:pPr>
            <a:r>
              <a:rPr spc="-15" dirty="0"/>
              <a:t>M</a:t>
            </a:r>
            <a:r>
              <a:rPr spc="30" dirty="0"/>
              <a:t>i</a:t>
            </a:r>
            <a:r>
              <a:rPr spc="10" dirty="0"/>
              <a:t>n</a:t>
            </a:r>
            <a:r>
              <a:rPr spc="40" dirty="0"/>
              <a:t>i</a:t>
            </a:r>
            <a:r>
              <a:rPr spc="10" dirty="0"/>
              <a:t>-O</a:t>
            </a:r>
            <a:r>
              <a:rPr spc="-5" dirty="0"/>
              <a:t>S</a:t>
            </a:r>
            <a:r>
              <a:rPr spc="-25" dirty="0"/>
              <a:t>C</a:t>
            </a:r>
            <a:r>
              <a:rPr spc="10" dirty="0"/>
              <a:t>E  </a:t>
            </a:r>
            <a:r>
              <a:rPr spc="15" dirty="0"/>
              <a:t>6/8/2019</a:t>
            </a:r>
          </a:p>
          <a:p>
            <a:pPr marL="11430" algn="ctr">
              <a:lnSpc>
                <a:spcPct val="100000"/>
              </a:lnSpc>
              <a:spcBef>
                <a:spcPts val="430"/>
              </a:spcBef>
            </a:pPr>
            <a:r>
              <a:rPr spc="5" dirty="0"/>
              <a:t>Done</a:t>
            </a:r>
            <a:r>
              <a:rPr spc="-70" dirty="0"/>
              <a:t> </a:t>
            </a:r>
            <a:r>
              <a:rPr spc="10" dirty="0"/>
              <a:t>by</a:t>
            </a:r>
            <a:r>
              <a:rPr spc="-10" dirty="0"/>
              <a:t> </a:t>
            </a:r>
            <a:r>
              <a:rPr spc="5" dirty="0"/>
              <a:t>:</a:t>
            </a:r>
            <a:r>
              <a:rPr spc="-10" dirty="0"/>
              <a:t> </a:t>
            </a:r>
            <a:r>
              <a:rPr spc="-55" dirty="0"/>
              <a:t>AYMAN</a:t>
            </a:r>
            <a:r>
              <a:rPr spc="-45" dirty="0"/>
              <a:t> </a:t>
            </a:r>
            <a:r>
              <a:rPr spc="5" dirty="0"/>
              <a:t>AL-MANASRAH</a:t>
            </a:r>
          </a:p>
        </p:txBody>
      </p:sp>
    </p:spTree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82" y="609282"/>
            <a:ext cx="682625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0" spc="-10" dirty="0">
                <a:latin typeface="Calibri Light"/>
                <a:cs typeface="Calibri Light"/>
              </a:rPr>
              <a:t>Q</a:t>
            </a:r>
            <a:r>
              <a:rPr sz="4400" b="0" spc="15" dirty="0">
                <a:latin typeface="Calibri Light"/>
                <a:cs typeface="Calibri Light"/>
              </a:rPr>
              <a:t>1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582" y="1702298"/>
            <a:ext cx="10000615" cy="406508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8900" marR="6250305" indent="-76200">
              <a:lnSpc>
                <a:spcPct val="122900"/>
              </a:lnSpc>
              <a:spcBef>
                <a:spcPts val="95"/>
              </a:spcBef>
            </a:pPr>
            <a:r>
              <a:rPr sz="2750" dirty="0">
                <a:latin typeface="Calibri"/>
                <a:cs typeface="Calibri"/>
              </a:rPr>
              <a:t>1-What's</a:t>
            </a:r>
            <a:r>
              <a:rPr sz="2750" spc="15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the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name</a:t>
            </a:r>
            <a:r>
              <a:rPr sz="2750" spc="5" dirty="0">
                <a:latin typeface="Calibri"/>
                <a:cs typeface="Calibri"/>
              </a:rPr>
              <a:t> </a:t>
            </a:r>
            <a:r>
              <a:rPr sz="2750" spc="25" dirty="0">
                <a:latin typeface="Calibri"/>
                <a:cs typeface="Calibri"/>
              </a:rPr>
              <a:t>of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this </a:t>
            </a:r>
            <a:r>
              <a:rPr sz="2750" spc="-60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contraceptive</a:t>
            </a:r>
            <a:r>
              <a:rPr sz="2750" spc="15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method</a:t>
            </a:r>
            <a:endParaRPr sz="2750">
              <a:latin typeface="Calibri"/>
              <a:cs typeface="Calibri"/>
            </a:endParaRPr>
          </a:p>
          <a:p>
            <a:pPr marL="12700" marR="4729480" indent="76200">
              <a:lnSpc>
                <a:spcPct val="120600"/>
              </a:lnSpc>
              <a:spcBef>
                <a:spcPts val="75"/>
              </a:spcBef>
            </a:pPr>
            <a:r>
              <a:rPr sz="2750" spc="-5" dirty="0">
                <a:solidFill>
                  <a:srgbClr val="FF0000"/>
                </a:solidFill>
                <a:latin typeface="Calibri"/>
                <a:cs typeface="Calibri"/>
              </a:rPr>
              <a:t>It</a:t>
            </a:r>
            <a:r>
              <a:rPr sz="2750" spc="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FF0000"/>
                </a:solidFill>
                <a:latin typeface="Calibri"/>
                <a:cs typeface="Calibri"/>
              </a:rPr>
              <a:t>is</a:t>
            </a:r>
            <a:r>
              <a:rPr sz="275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20" dirty="0">
                <a:solidFill>
                  <a:srgbClr val="FF0000"/>
                </a:solidFill>
                <a:latin typeface="Calibri"/>
                <a:cs typeface="Calibri"/>
              </a:rPr>
              <a:t>an</a:t>
            </a:r>
            <a:r>
              <a:rPr sz="275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FF0000"/>
                </a:solidFill>
                <a:latin typeface="Calibri"/>
                <a:cs typeface="Calibri"/>
              </a:rPr>
              <a:t>injectable</a:t>
            </a:r>
            <a:r>
              <a:rPr sz="2750" spc="25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5" dirty="0">
                <a:solidFill>
                  <a:srgbClr val="FF0000"/>
                </a:solidFill>
                <a:latin typeface="Calibri"/>
                <a:cs typeface="Calibri"/>
              </a:rPr>
              <a:t>contraceptive</a:t>
            </a:r>
            <a:r>
              <a:rPr sz="2750" spc="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5" dirty="0">
                <a:solidFill>
                  <a:srgbClr val="FF0000"/>
                </a:solidFill>
                <a:latin typeface="Calibri"/>
                <a:cs typeface="Calibri"/>
              </a:rPr>
              <a:t>(IM) </a:t>
            </a:r>
            <a:r>
              <a:rPr sz="2750" spc="-6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2-What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the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scientific</a:t>
            </a:r>
            <a:r>
              <a:rPr sz="2750" spc="290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name?</a:t>
            </a:r>
            <a:endParaRPr sz="2750">
              <a:latin typeface="Calibri"/>
              <a:cs typeface="Calibri"/>
            </a:endParaRPr>
          </a:p>
          <a:p>
            <a:pPr marL="231775" marR="5080" indent="-219710">
              <a:lnSpc>
                <a:spcPts val="3080"/>
              </a:lnSpc>
              <a:spcBef>
                <a:spcPts val="1045"/>
              </a:spcBef>
            </a:pPr>
            <a:r>
              <a:rPr sz="2750" spc="10" dirty="0">
                <a:solidFill>
                  <a:srgbClr val="FF0000"/>
                </a:solidFill>
                <a:latin typeface="Calibri"/>
                <a:cs typeface="Calibri"/>
              </a:rPr>
              <a:t>Depot</a:t>
            </a:r>
            <a:r>
              <a:rPr sz="2750" spc="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FF0000"/>
                </a:solidFill>
                <a:latin typeface="Calibri"/>
                <a:cs typeface="Calibri"/>
              </a:rPr>
              <a:t>medroxyprogesterone</a:t>
            </a:r>
            <a:r>
              <a:rPr sz="2750" spc="3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5" dirty="0">
                <a:solidFill>
                  <a:srgbClr val="FF0000"/>
                </a:solidFill>
                <a:latin typeface="Calibri"/>
                <a:cs typeface="Calibri"/>
              </a:rPr>
              <a:t>acetate</a:t>
            </a:r>
            <a:r>
              <a:rPr sz="2750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15" dirty="0">
                <a:solidFill>
                  <a:srgbClr val="FF0000"/>
                </a:solidFill>
                <a:latin typeface="Calibri"/>
                <a:cs typeface="Calibri"/>
              </a:rPr>
              <a:t>(DMPA,Depo-Provera</a:t>
            </a:r>
            <a:r>
              <a:rPr sz="2750" spc="4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185" dirty="0">
                <a:solidFill>
                  <a:srgbClr val="FF0000"/>
                </a:solidFill>
                <a:latin typeface="Arial"/>
                <a:cs typeface="Arial"/>
              </a:rPr>
              <a:t>ناك</a:t>
            </a:r>
            <a:r>
              <a:rPr sz="2750" spc="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750" spc="95" dirty="0">
                <a:solidFill>
                  <a:srgbClr val="FF0000"/>
                </a:solidFill>
                <a:latin typeface="Arial"/>
                <a:cs typeface="Arial"/>
              </a:rPr>
              <a:t>ام</a:t>
            </a:r>
            <a:r>
              <a:rPr sz="2750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750" spc="-409" dirty="0">
                <a:solidFill>
                  <a:srgbClr val="FF0000"/>
                </a:solidFill>
                <a:latin typeface="Arial"/>
                <a:cs typeface="Arial"/>
              </a:rPr>
              <a:t>اعبط </a:t>
            </a:r>
            <a:r>
              <a:rPr sz="2750" spc="-7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750" spc="45" dirty="0">
                <a:solidFill>
                  <a:srgbClr val="FF0000"/>
                </a:solidFill>
                <a:latin typeface="Arial"/>
                <a:cs typeface="Arial"/>
              </a:rPr>
              <a:t>ق</a:t>
            </a:r>
            <a:r>
              <a:rPr sz="2750" spc="-505" dirty="0">
                <a:solidFill>
                  <a:srgbClr val="FF0000"/>
                </a:solidFill>
                <a:latin typeface="Arial"/>
                <a:cs typeface="Arial"/>
              </a:rPr>
              <a:t>و</a:t>
            </a:r>
            <a:r>
              <a:rPr sz="2750" spc="-915" dirty="0">
                <a:solidFill>
                  <a:srgbClr val="FF0000"/>
                </a:solidFill>
                <a:latin typeface="Arial"/>
                <a:cs typeface="Arial"/>
              </a:rPr>
              <a:t>ف</a:t>
            </a:r>
            <a:r>
              <a:rPr sz="2750" spc="-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750" spc="-110" dirty="0">
                <a:solidFill>
                  <a:srgbClr val="FF0000"/>
                </a:solidFill>
                <a:latin typeface="Arial"/>
                <a:cs typeface="Arial"/>
              </a:rPr>
              <a:t>ي</a:t>
            </a:r>
            <a:r>
              <a:rPr sz="2750" spc="-800" dirty="0">
                <a:solidFill>
                  <a:srgbClr val="FF0000"/>
                </a:solidFill>
                <a:latin typeface="Arial"/>
                <a:cs typeface="Arial"/>
              </a:rPr>
              <a:t>لل</a:t>
            </a:r>
            <a:r>
              <a:rPr sz="2750" spc="5" dirty="0">
                <a:solidFill>
                  <a:srgbClr val="FF0000"/>
                </a:solidFill>
                <a:latin typeface="Arial"/>
                <a:cs typeface="Arial"/>
              </a:rPr>
              <a:t>ا </a:t>
            </a:r>
            <a:r>
              <a:rPr sz="2750" spc="35" dirty="0">
                <a:solidFill>
                  <a:srgbClr val="FF0000"/>
                </a:solidFill>
                <a:latin typeface="Arial"/>
                <a:cs typeface="Arial"/>
              </a:rPr>
              <a:t>ي</a:t>
            </a:r>
            <a:r>
              <a:rPr sz="2750" spc="10" dirty="0">
                <a:solidFill>
                  <a:srgbClr val="FF0000"/>
                </a:solidFill>
                <a:latin typeface="Arial"/>
                <a:cs typeface="Arial"/>
              </a:rPr>
              <a:t>ز</a:t>
            </a:r>
            <a:r>
              <a:rPr sz="27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750" spc="1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750" spc="-30" dirty="0">
                <a:solidFill>
                  <a:srgbClr val="FF0000"/>
                </a:solidFill>
                <a:latin typeface="Arial"/>
                <a:cs typeface="Arial"/>
              </a:rPr>
              <a:t>ة</a:t>
            </a:r>
            <a:r>
              <a:rPr sz="2750" dirty="0">
                <a:solidFill>
                  <a:srgbClr val="FF0000"/>
                </a:solidFill>
                <a:latin typeface="Arial"/>
                <a:cs typeface="Arial"/>
              </a:rPr>
              <a:t>ر</a:t>
            </a:r>
            <a:r>
              <a:rPr sz="2750" spc="-190" dirty="0">
                <a:solidFill>
                  <a:srgbClr val="FF0000"/>
                </a:solidFill>
                <a:latin typeface="Arial"/>
                <a:cs typeface="Arial"/>
              </a:rPr>
              <a:t>و</a:t>
            </a:r>
            <a:r>
              <a:rPr sz="2750" spc="-500" dirty="0">
                <a:solidFill>
                  <a:srgbClr val="FF0000"/>
                </a:solidFill>
                <a:latin typeface="Arial"/>
                <a:cs typeface="Arial"/>
              </a:rPr>
              <a:t>ص</a:t>
            </a:r>
            <a:r>
              <a:rPr sz="2750" spc="-800" dirty="0">
                <a:solidFill>
                  <a:srgbClr val="FF0000"/>
                </a:solidFill>
                <a:latin typeface="Arial"/>
                <a:cs typeface="Arial"/>
              </a:rPr>
              <a:t>ل</a:t>
            </a:r>
            <a:r>
              <a:rPr sz="2750" spc="25" dirty="0">
                <a:solidFill>
                  <a:srgbClr val="FF0000"/>
                </a:solidFill>
                <a:latin typeface="Arial"/>
                <a:cs typeface="Arial"/>
              </a:rPr>
              <a:t>ا</a:t>
            </a:r>
            <a:r>
              <a:rPr sz="2750" spc="-1285" dirty="0">
                <a:solidFill>
                  <a:srgbClr val="FF0000"/>
                </a:solidFill>
                <a:latin typeface="Arial"/>
                <a:cs typeface="Arial"/>
              </a:rPr>
              <a:t>ب</a:t>
            </a:r>
            <a:r>
              <a:rPr sz="2750" spc="-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750" spc="195" dirty="0">
                <a:solidFill>
                  <a:srgbClr val="FF0000"/>
                </a:solidFill>
                <a:latin typeface="Arial"/>
                <a:cs typeface="Arial"/>
              </a:rPr>
              <a:t>ه</a:t>
            </a:r>
            <a:r>
              <a:rPr sz="2750" spc="265" dirty="0">
                <a:solidFill>
                  <a:srgbClr val="FF0000"/>
                </a:solidFill>
                <a:latin typeface="Arial"/>
                <a:cs typeface="Arial"/>
              </a:rPr>
              <a:t>م</a:t>
            </a:r>
            <a:r>
              <a:rPr sz="2750" spc="-765" dirty="0">
                <a:solidFill>
                  <a:srgbClr val="FF0000"/>
                </a:solidFill>
                <a:latin typeface="Arial"/>
                <a:cs typeface="Arial"/>
              </a:rPr>
              <a:t>س</a:t>
            </a:r>
            <a:r>
              <a:rPr sz="2750" spc="5" dirty="0">
                <a:solidFill>
                  <a:srgbClr val="FF0000"/>
                </a:solidFill>
                <a:latin typeface="Arial"/>
                <a:cs typeface="Arial"/>
              </a:rPr>
              <a:t>ا</a:t>
            </a:r>
            <a:r>
              <a:rPr sz="2750" spc="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750" spc="-30" dirty="0">
                <a:solidFill>
                  <a:srgbClr val="FF0000"/>
                </a:solidFill>
                <a:latin typeface="Arial"/>
                <a:cs typeface="Arial"/>
              </a:rPr>
              <a:t>د</a:t>
            </a:r>
            <a:r>
              <a:rPr sz="2750" spc="-35" dirty="0">
                <a:solidFill>
                  <a:srgbClr val="FF0000"/>
                </a:solidFill>
                <a:latin typeface="Arial"/>
                <a:cs typeface="Arial"/>
              </a:rPr>
              <a:t>و</a:t>
            </a:r>
            <a:r>
              <a:rPr sz="2750" spc="-20" dirty="0">
                <a:solidFill>
                  <a:srgbClr val="FF0000"/>
                </a:solidFill>
                <a:latin typeface="Arial"/>
                <a:cs typeface="Arial"/>
              </a:rPr>
              <a:t>ج</a:t>
            </a:r>
            <a:r>
              <a:rPr sz="2750" spc="80" dirty="0">
                <a:solidFill>
                  <a:srgbClr val="FF0000"/>
                </a:solidFill>
                <a:latin typeface="Arial"/>
                <a:cs typeface="Arial"/>
              </a:rPr>
              <a:t>وم</a:t>
            </a:r>
            <a:endParaRPr sz="2750">
              <a:latin typeface="Arial"/>
              <a:cs typeface="Arial"/>
            </a:endParaRPr>
          </a:p>
          <a:p>
            <a:pPr marL="12700" marR="5412105">
              <a:lnSpc>
                <a:spcPts val="4060"/>
              </a:lnSpc>
            </a:pPr>
            <a:r>
              <a:rPr sz="2750" spc="10" dirty="0">
                <a:latin typeface="Calibri"/>
                <a:cs typeface="Calibri"/>
              </a:rPr>
              <a:t>3-What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route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spc="25" dirty="0">
                <a:latin typeface="Calibri"/>
                <a:cs typeface="Calibri"/>
              </a:rPr>
              <a:t>of</a:t>
            </a:r>
            <a:r>
              <a:rPr sz="2750" spc="-4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administratin</a:t>
            </a:r>
            <a:r>
              <a:rPr sz="2750" spc="310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? </a:t>
            </a:r>
            <a:r>
              <a:rPr sz="2750" spc="-605" dirty="0"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FF0000"/>
                </a:solidFill>
                <a:latin typeface="Calibri"/>
                <a:cs typeface="Calibri"/>
              </a:rPr>
              <a:t>Deep</a:t>
            </a:r>
            <a:r>
              <a:rPr sz="2750" spc="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5" dirty="0">
                <a:solidFill>
                  <a:srgbClr val="FF0000"/>
                </a:solidFill>
                <a:latin typeface="Calibri"/>
                <a:cs typeface="Calibri"/>
              </a:rPr>
              <a:t>intramascular</a:t>
            </a:r>
            <a:endParaRPr sz="275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00925" y="10"/>
            <a:ext cx="4791075" cy="2638425"/>
          </a:xfrm>
          <a:prstGeom prst="rect">
            <a:avLst/>
          </a:prstGeom>
        </p:spPr>
      </p:pic>
    </p:spTree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2175" y="1702294"/>
            <a:ext cx="10393680" cy="3905556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55"/>
              </a:spcBef>
            </a:pPr>
            <a:r>
              <a:rPr sz="2750" spc="20" dirty="0">
                <a:latin typeface="Calibri"/>
                <a:cs typeface="Calibri"/>
              </a:rPr>
              <a:t>4-Name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3</a:t>
            </a:r>
            <a:r>
              <a:rPr sz="2750" spc="60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benefits</a:t>
            </a:r>
            <a:r>
              <a:rPr sz="2750" spc="220" dirty="0">
                <a:latin typeface="Calibri"/>
                <a:cs typeface="Calibri"/>
              </a:rPr>
              <a:t> </a:t>
            </a:r>
            <a:r>
              <a:rPr sz="2750" spc="25" dirty="0">
                <a:latin typeface="Calibri"/>
                <a:cs typeface="Calibri"/>
              </a:rPr>
              <a:t>of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this?</a:t>
            </a:r>
            <a:endParaRPr sz="2750">
              <a:latin typeface="Calibri"/>
              <a:cs typeface="Calibri"/>
            </a:endParaRPr>
          </a:p>
          <a:p>
            <a:pPr marL="266700" indent="-22923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67335" algn="l"/>
              </a:tabLst>
            </a:pPr>
            <a:r>
              <a:rPr sz="2750" spc="-15" dirty="0">
                <a:solidFill>
                  <a:srgbClr val="FF0000"/>
                </a:solidFill>
                <a:latin typeface="Calibri"/>
                <a:cs typeface="Calibri"/>
              </a:rPr>
              <a:t>It's</a:t>
            </a:r>
            <a:r>
              <a:rPr sz="2750" spc="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10" dirty="0">
                <a:solidFill>
                  <a:srgbClr val="FF0000"/>
                </a:solidFill>
                <a:latin typeface="Calibri"/>
                <a:cs typeface="Calibri"/>
              </a:rPr>
              <a:t>not</a:t>
            </a:r>
            <a:r>
              <a:rPr sz="275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15" dirty="0">
                <a:solidFill>
                  <a:srgbClr val="FF0000"/>
                </a:solidFill>
                <a:latin typeface="Calibri"/>
                <a:cs typeface="Calibri"/>
              </a:rPr>
              <a:t>affected</a:t>
            </a:r>
            <a:r>
              <a:rPr sz="2750" spc="1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5" dirty="0">
                <a:solidFill>
                  <a:srgbClr val="FF0000"/>
                </a:solidFill>
                <a:latin typeface="Calibri"/>
                <a:cs typeface="Calibri"/>
              </a:rPr>
              <a:t>by</a:t>
            </a:r>
            <a:r>
              <a:rPr sz="275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5" dirty="0">
                <a:solidFill>
                  <a:srgbClr val="FF0000"/>
                </a:solidFill>
                <a:latin typeface="Calibri"/>
                <a:cs typeface="Calibri"/>
              </a:rPr>
              <a:t>other</a:t>
            </a:r>
            <a:r>
              <a:rPr sz="2750" spc="1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FF0000"/>
                </a:solidFill>
                <a:latin typeface="Calibri"/>
                <a:cs typeface="Calibri"/>
              </a:rPr>
              <a:t>medicines.</a:t>
            </a:r>
            <a:endParaRPr sz="2750">
              <a:latin typeface="Calibri"/>
              <a:cs typeface="Calibri"/>
            </a:endParaRPr>
          </a:p>
          <a:p>
            <a:pPr marL="266700" marR="4567555" indent="-229235">
              <a:lnSpc>
                <a:spcPts val="3000"/>
              </a:lnSpc>
              <a:spcBef>
                <a:spcPts val="1105"/>
              </a:spcBef>
              <a:buFont typeface="Arial"/>
              <a:buChar char="•"/>
              <a:tabLst>
                <a:tab pos="267335" algn="l"/>
              </a:tabLst>
            </a:pPr>
            <a:r>
              <a:rPr sz="2750" dirty="0">
                <a:solidFill>
                  <a:srgbClr val="FF0000"/>
                </a:solidFill>
                <a:latin typeface="Calibri"/>
                <a:cs typeface="Calibri"/>
              </a:rPr>
              <a:t>Doesn't</a:t>
            </a:r>
            <a:r>
              <a:rPr sz="2750" spc="6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FF0000"/>
                </a:solidFill>
                <a:latin typeface="Calibri"/>
                <a:cs typeface="Calibri"/>
              </a:rPr>
              <a:t>require daily</a:t>
            </a:r>
            <a:r>
              <a:rPr sz="2750" spc="6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FF0000"/>
                </a:solidFill>
                <a:latin typeface="Calibri"/>
                <a:cs typeface="Calibri"/>
              </a:rPr>
              <a:t>action. </a:t>
            </a:r>
            <a:r>
              <a:rPr sz="275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FF0000"/>
                </a:solidFill>
                <a:latin typeface="Calibri"/>
                <a:cs typeface="Calibri"/>
              </a:rPr>
              <a:t>Decreases</a:t>
            </a:r>
            <a:r>
              <a:rPr sz="2750" spc="1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5" dirty="0">
                <a:solidFill>
                  <a:srgbClr val="FF0000"/>
                </a:solidFill>
                <a:latin typeface="Calibri"/>
                <a:cs typeface="Calibri"/>
              </a:rPr>
              <a:t>menstrual</a:t>
            </a:r>
            <a:r>
              <a:rPr sz="2750" spc="1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5" dirty="0">
                <a:solidFill>
                  <a:srgbClr val="FF0000"/>
                </a:solidFill>
                <a:latin typeface="Calibri"/>
                <a:cs typeface="Calibri"/>
              </a:rPr>
              <a:t>cramps and</a:t>
            </a:r>
            <a:r>
              <a:rPr sz="2750" spc="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5" dirty="0">
                <a:solidFill>
                  <a:srgbClr val="FF0000"/>
                </a:solidFill>
                <a:latin typeface="Calibri"/>
                <a:cs typeface="Calibri"/>
              </a:rPr>
              <a:t>pain</a:t>
            </a:r>
            <a:r>
              <a:rPr sz="2750" spc="5" dirty="0">
                <a:latin typeface="Calibri"/>
                <a:cs typeface="Calibri"/>
              </a:rPr>
              <a:t>.</a:t>
            </a:r>
            <a:endParaRPr sz="275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710"/>
              </a:spcBef>
            </a:pPr>
            <a:r>
              <a:rPr sz="2750" spc="15" dirty="0">
                <a:latin typeface="Calibri"/>
                <a:cs typeface="Calibri"/>
              </a:rPr>
              <a:t>5-How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to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tell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patient</a:t>
            </a:r>
            <a:r>
              <a:rPr sz="2750" spc="170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how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to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use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it?</a:t>
            </a:r>
            <a:r>
              <a:rPr sz="2750" spc="11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and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what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time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to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take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it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?</a:t>
            </a:r>
            <a:endParaRPr sz="2750">
              <a:latin typeface="Calibri"/>
              <a:cs typeface="Calibri"/>
            </a:endParaRPr>
          </a:p>
          <a:p>
            <a:pPr marL="266700" marR="30480" indent="-229235">
              <a:lnSpc>
                <a:spcPts val="3080"/>
              </a:lnSpc>
              <a:spcBef>
                <a:spcPts val="965"/>
              </a:spcBef>
            </a:pPr>
            <a:r>
              <a:rPr sz="2750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2750" spc="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20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r>
              <a:rPr sz="2775" spc="30" baseline="24024" dirty="0">
                <a:solidFill>
                  <a:srgbClr val="FF0000"/>
                </a:solidFill>
                <a:latin typeface="Calibri"/>
                <a:cs typeface="Calibri"/>
              </a:rPr>
              <a:t>st</a:t>
            </a:r>
            <a:r>
              <a:rPr sz="2775" spc="240" baseline="2402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5" dirty="0">
                <a:solidFill>
                  <a:srgbClr val="FF0000"/>
                </a:solidFill>
                <a:latin typeface="Calibri"/>
                <a:cs typeface="Calibri"/>
              </a:rPr>
              <a:t>injection</a:t>
            </a:r>
            <a:r>
              <a:rPr sz="2750" spc="1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FF0000"/>
                </a:solidFill>
                <a:latin typeface="Calibri"/>
                <a:cs typeface="Calibri"/>
              </a:rPr>
              <a:t>should</a:t>
            </a:r>
            <a:r>
              <a:rPr sz="2750" spc="2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5" dirty="0">
                <a:solidFill>
                  <a:srgbClr val="FF0000"/>
                </a:solidFill>
                <a:latin typeface="Calibri"/>
                <a:cs typeface="Calibri"/>
              </a:rPr>
              <a:t>be</a:t>
            </a:r>
            <a:r>
              <a:rPr sz="2750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FF0000"/>
                </a:solidFill>
                <a:latin typeface="Calibri"/>
                <a:cs typeface="Calibri"/>
              </a:rPr>
              <a:t>administered</a:t>
            </a:r>
            <a:r>
              <a:rPr sz="2750" spc="2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20" dirty="0">
                <a:solidFill>
                  <a:srgbClr val="FF0000"/>
                </a:solidFill>
                <a:latin typeface="Calibri"/>
                <a:cs typeface="Calibri"/>
              </a:rPr>
              <a:t>within</a:t>
            </a:r>
            <a:r>
              <a:rPr sz="2750" spc="2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5" dirty="0">
                <a:solidFill>
                  <a:srgbClr val="FF0000"/>
                </a:solidFill>
                <a:latin typeface="Calibri"/>
                <a:cs typeface="Calibri"/>
              </a:rPr>
              <a:t>five</a:t>
            </a:r>
            <a:r>
              <a:rPr sz="2750" spc="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FF0000"/>
                </a:solidFill>
                <a:latin typeface="Calibri"/>
                <a:cs typeface="Calibri"/>
              </a:rPr>
              <a:t>days</a:t>
            </a:r>
            <a:r>
              <a:rPr sz="275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5" dirty="0">
                <a:solidFill>
                  <a:srgbClr val="FF0000"/>
                </a:solidFill>
                <a:latin typeface="Calibri"/>
                <a:cs typeface="Calibri"/>
              </a:rPr>
              <a:t>after</a:t>
            </a:r>
            <a:r>
              <a:rPr sz="2750" spc="1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5" dirty="0">
                <a:solidFill>
                  <a:srgbClr val="FF0000"/>
                </a:solidFill>
                <a:latin typeface="Calibri"/>
                <a:cs typeface="Calibri"/>
              </a:rPr>
              <a:t>‘</a:t>
            </a:r>
            <a:r>
              <a:rPr sz="2750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5" dirty="0">
                <a:solidFill>
                  <a:srgbClr val="FF0000"/>
                </a:solidFill>
                <a:latin typeface="Calibri"/>
                <a:cs typeface="Calibri"/>
              </a:rPr>
              <a:t>onset</a:t>
            </a:r>
            <a:r>
              <a:rPr sz="2750" spc="1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25" dirty="0">
                <a:solidFill>
                  <a:srgbClr val="FF0000"/>
                </a:solidFill>
                <a:latin typeface="Calibri"/>
                <a:cs typeface="Calibri"/>
              </a:rPr>
              <a:t>of </a:t>
            </a:r>
            <a:r>
              <a:rPr sz="2750" spc="-6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5" dirty="0">
                <a:solidFill>
                  <a:srgbClr val="FF0000"/>
                </a:solidFill>
                <a:latin typeface="Calibri"/>
                <a:cs typeface="Calibri"/>
              </a:rPr>
              <a:t>menses</a:t>
            </a:r>
            <a:r>
              <a:rPr sz="2750" spc="1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5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sz="2750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25" dirty="0">
                <a:solidFill>
                  <a:srgbClr val="FF0000"/>
                </a:solidFill>
                <a:latin typeface="Calibri"/>
                <a:cs typeface="Calibri"/>
              </a:rPr>
              <a:t>---</a:t>
            </a:r>
            <a:endParaRPr sz="275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615"/>
              </a:spcBef>
            </a:pPr>
            <a:r>
              <a:rPr sz="2750" spc="-5" dirty="0">
                <a:solidFill>
                  <a:srgbClr val="FF0000"/>
                </a:solidFill>
                <a:latin typeface="Calibri"/>
                <a:cs typeface="Calibri"/>
              </a:rPr>
              <a:t>Injections</a:t>
            </a:r>
            <a:r>
              <a:rPr sz="2750" spc="2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FF0000"/>
                </a:solidFill>
                <a:latin typeface="Calibri"/>
                <a:cs typeface="Calibri"/>
              </a:rPr>
              <a:t>should</a:t>
            </a:r>
            <a:r>
              <a:rPr sz="2750" spc="1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5" dirty="0">
                <a:solidFill>
                  <a:srgbClr val="FF0000"/>
                </a:solidFill>
                <a:latin typeface="Calibri"/>
                <a:cs typeface="Calibri"/>
              </a:rPr>
              <a:t>be</a:t>
            </a:r>
            <a:r>
              <a:rPr sz="2750" spc="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5" dirty="0">
                <a:solidFill>
                  <a:srgbClr val="FF0000"/>
                </a:solidFill>
                <a:latin typeface="Calibri"/>
                <a:cs typeface="Calibri"/>
              </a:rPr>
              <a:t>repeated</a:t>
            </a:r>
            <a:r>
              <a:rPr sz="2750" spc="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FF0000"/>
                </a:solidFill>
                <a:latin typeface="Calibri"/>
                <a:cs typeface="Calibri"/>
              </a:rPr>
              <a:t>every</a:t>
            </a:r>
            <a:r>
              <a:rPr sz="2750" spc="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10" dirty="0">
                <a:solidFill>
                  <a:srgbClr val="FF0000"/>
                </a:solidFill>
                <a:latin typeface="Calibri"/>
                <a:cs typeface="Calibri"/>
              </a:rPr>
              <a:t>3</a:t>
            </a:r>
            <a:r>
              <a:rPr sz="2750" spc="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5" dirty="0">
                <a:solidFill>
                  <a:srgbClr val="FF0000"/>
                </a:solidFill>
                <a:latin typeface="Calibri"/>
                <a:cs typeface="Calibri"/>
              </a:rPr>
              <a:t>months</a:t>
            </a:r>
            <a:r>
              <a:rPr sz="2750" spc="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5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5314" y="232545"/>
            <a:ext cx="10685145" cy="4407617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sz="2750" spc="5" dirty="0">
                <a:latin typeface="Calibri"/>
                <a:cs typeface="Calibri"/>
              </a:rPr>
              <a:t>6-Whats</a:t>
            </a:r>
            <a:r>
              <a:rPr sz="2750" spc="7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the</a:t>
            </a:r>
            <a:r>
              <a:rPr sz="2750" spc="150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MECHANISM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spc="25" dirty="0">
                <a:latin typeface="Calibri"/>
                <a:cs typeface="Calibri"/>
              </a:rPr>
              <a:t>of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action</a:t>
            </a:r>
            <a:endParaRPr sz="2750">
              <a:latin typeface="Calibri"/>
              <a:cs typeface="Calibri"/>
            </a:endParaRPr>
          </a:p>
          <a:p>
            <a:pPr marL="241300" marR="487045" indent="-229235">
              <a:lnSpc>
                <a:spcPts val="3000"/>
              </a:lnSpc>
              <a:spcBef>
                <a:spcPts val="1105"/>
              </a:spcBef>
              <a:buFont typeface="Arial"/>
              <a:buChar char="•"/>
              <a:tabLst>
                <a:tab pos="241935" algn="l"/>
              </a:tabLst>
            </a:pPr>
            <a:r>
              <a:rPr sz="2750" spc="-20" dirty="0">
                <a:solidFill>
                  <a:srgbClr val="FF0000"/>
                </a:solidFill>
                <a:latin typeface="Calibri"/>
                <a:cs typeface="Calibri"/>
              </a:rPr>
              <a:t>thickening</a:t>
            </a:r>
            <a:r>
              <a:rPr sz="2750" spc="3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2750" spc="1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10" dirty="0">
                <a:solidFill>
                  <a:srgbClr val="FF0000"/>
                </a:solidFill>
                <a:latin typeface="Calibri"/>
                <a:cs typeface="Calibri"/>
              </a:rPr>
              <a:t>cervical</a:t>
            </a:r>
            <a:r>
              <a:rPr sz="2750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FF0000"/>
                </a:solidFill>
                <a:latin typeface="Calibri"/>
                <a:cs typeface="Calibri"/>
              </a:rPr>
              <a:t>mucus,</a:t>
            </a:r>
            <a:r>
              <a:rPr sz="2750" spc="1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15" dirty="0">
                <a:solidFill>
                  <a:srgbClr val="FF0000"/>
                </a:solidFill>
                <a:latin typeface="Calibri"/>
                <a:cs typeface="Calibri"/>
              </a:rPr>
              <a:t>thereby</a:t>
            </a:r>
            <a:r>
              <a:rPr sz="2750" spc="1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20" dirty="0">
                <a:solidFill>
                  <a:srgbClr val="FF0000"/>
                </a:solidFill>
                <a:latin typeface="Calibri"/>
                <a:cs typeface="Calibri"/>
              </a:rPr>
              <a:t>presenting</a:t>
            </a:r>
            <a:r>
              <a:rPr sz="2750" spc="3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1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7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5" dirty="0">
                <a:solidFill>
                  <a:srgbClr val="FF0000"/>
                </a:solidFill>
                <a:latin typeface="Calibri"/>
                <a:cs typeface="Calibri"/>
              </a:rPr>
              <a:t>barrier</a:t>
            </a:r>
            <a:r>
              <a:rPr sz="2750" spc="1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15" dirty="0">
                <a:solidFill>
                  <a:srgbClr val="FF0000"/>
                </a:solidFill>
                <a:latin typeface="Calibri"/>
                <a:cs typeface="Calibri"/>
              </a:rPr>
              <a:t>for</a:t>
            </a:r>
            <a:r>
              <a:rPr sz="2750" spc="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FF0000"/>
                </a:solidFill>
                <a:latin typeface="Calibri"/>
                <a:cs typeface="Calibri"/>
              </a:rPr>
              <a:t>sperm </a:t>
            </a:r>
            <a:r>
              <a:rPr sz="2750" spc="-6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15" dirty="0">
                <a:solidFill>
                  <a:srgbClr val="FF0000"/>
                </a:solidFill>
                <a:latin typeface="Calibri"/>
                <a:cs typeface="Calibri"/>
              </a:rPr>
              <a:t>penetration.</a:t>
            </a:r>
            <a:endParaRPr sz="2750">
              <a:latin typeface="Calibri"/>
              <a:cs typeface="Calibri"/>
            </a:endParaRPr>
          </a:p>
          <a:p>
            <a:pPr marL="241300" marR="248285" indent="-229235">
              <a:lnSpc>
                <a:spcPts val="3000"/>
              </a:lnSpc>
              <a:spcBef>
                <a:spcPts val="1060"/>
              </a:spcBef>
              <a:buFont typeface="Arial"/>
              <a:buChar char="•"/>
              <a:tabLst>
                <a:tab pos="241935" algn="l"/>
              </a:tabLst>
            </a:pPr>
            <a:r>
              <a:rPr sz="2750" spc="-5" dirty="0">
                <a:solidFill>
                  <a:srgbClr val="FF0000"/>
                </a:solidFill>
                <a:latin typeface="Calibri"/>
                <a:cs typeface="Calibri"/>
              </a:rPr>
              <a:t>changes</a:t>
            </a:r>
            <a:r>
              <a:rPr sz="2750" spc="1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5" dirty="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sz="275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2750" spc="11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5" dirty="0">
                <a:solidFill>
                  <a:srgbClr val="FF0000"/>
                </a:solidFill>
                <a:latin typeface="Calibri"/>
                <a:cs typeface="Calibri"/>
              </a:rPr>
              <a:t>endometrium</a:t>
            </a:r>
            <a:r>
              <a:rPr sz="2750" spc="3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10" dirty="0">
                <a:solidFill>
                  <a:srgbClr val="FF0000"/>
                </a:solidFill>
                <a:latin typeface="Calibri"/>
                <a:cs typeface="Calibri"/>
              </a:rPr>
              <a:t>make</a:t>
            </a:r>
            <a:r>
              <a:rPr sz="275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15" dirty="0">
                <a:solidFill>
                  <a:srgbClr val="FF0000"/>
                </a:solidFill>
                <a:latin typeface="Calibri"/>
                <a:cs typeface="Calibri"/>
              </a:rPr>
              <a:t>it</a:t>
            </a:r>
            <a:r>
              <a:rPr sz="2750" spc="1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20" dirty="0">
                <a:solidFill>
                  <a:srgbClr val="FF0000"/>
                </a:solidFill>
                <a:latin typeface="Calibri"/>
                <a:cs typeface="Calibri"/>
              </a:rPr>
              <a:t>an </a:t>
            </a:r>
            <a:r>
              <a:rPr sz="2750" spc="-20" dirty="0">
                <a:solidFill>
                  <a:srgbClr val="FF0000"/>
                </a:solidFill>
                <a:latin typeface="Calibri"/>
                <a:cs typeface="Calibri"/>
              </a:rPr>
              <a:t>unfavourable</a:t>
            </a:r>
            <a:r>
              <a:rPr sz="2750" spc="2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15" dirty="0">
                <a:solidFill>
                  <a:srgbClr val="FF0000"/>
                </a:solidFill>
                <a:latin typeface="Calibri"/>
                <a:cs typeface="Calibri"/>
              </a:rPr>
              <a:t>environment</a:t>
            </a:r>
            <a:r>
              <a:rPr sz="2750" spc="25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15" dirty="0">
                <a:solidFill>
                  <a:srgbClr val="FF0000"/>
                </a:solidFill>
                <a:latin typeface="Calibri"/>
                <a:cs typeface="Calibri"/>
              </a:rPr>
              <a:t>for </a:t>
            </a:r>
            <a:r>
              <a:rPr sz="2750" spc="-6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5" dirty="0">
                <a:solidFill>
                  <a:srgbClr val="FF0000"/>
                </a:solidFill>
                <a:latin typeface="Calibri"/>
                <a:cs typeface="Calibri"/>
              </a:rPr>
              <a:t>implantation</a:t>
            </a:r>
            <a:endParaRPr sz="275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241935" algn="l"/>
                <a:tab pos="5479415" algn="l"/>
              </a:tabLst>
            </a:pPr>
            <a:r>
              <a:rPr sz="2750" spc="-5" dirty="0">
                <a:solidFill>
                  <a:srgbClr val="FF0000"/>
                </a:solidFill>
                <a:latin typeface="Calibri"/>
                <a:cs typeface="Calibri"/>
              </a:rPr>
              <a:t>prevent</a:t>
            </a:r>
            <a:r>
              <a:rPr sz="2750" spc="11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5" dirty="0">
                <a:solidFill>
                  <a:srgbClr val="FF0000"/>
                </a:solidFill>
                <a:latin typeface="Calibri"/>
                <a:cs typeface="Calibri"/>
              </a:rPr>
              <a:t>pregnancy</a:t>
            </a:r>
            <a:r>
              <a:rPr sz="2750" spc="1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5" dirty="0">
                <a:solidFill>
                  <a:srgbClr val="FF0000"/>
                </a:solidFill>
                <a:latin typeface="Calibri"/>
                <a:cs typeface="Calibri"/>
              </a:rPr>
              <a:t>by</a:t>
            </a:r>
            <a:r>
              <a:rPr sz="2750" spc="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2750" spc="1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20" dirty="0">
                <a:solidFill>
                  <a:srgbClr val="FF0000"/>
                </a:solidFill>
                <a:latin typeface="Calibri"/>
                <a:cs typeface="Calibri"/>
              </a:rPr>
              <a:t>inhibition	</a:t>
            </a:r>
            <a:r>
              <a:rPr sz="2750" spc="25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275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5" dirty="0">
                <a:solidFill>
                  <a:srgbClr val="FF0000"/>
                </a:solidFill>
                <a:latin typeface="Calibri"/>
                <a:cs typeface="Calibri"/>
              </a:rPr>
              <a:t>ovulation</a:t>
            </a:r>
            <a:r>
              <a:rPr sz="2750" spc="1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15" dirty="0">
                <a:solidFill>
                  <a:srgbClr val="00AF50"/>
                </a:solidFill>
                <a:latin typeface="Calibri"/>
                <a:cs typeface="Calibri"/>
              </a:rPr>
              <a:t>week</a:t>
            </a:r>
            <a:r>
              <a:rPr sz="2750" spc="1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-20" dirty="0">
                <a:solidFill>
                  <a:srgbClr val="00AF50"/>
                </a:solidFill>
                <a:latin typeface="Calibri"/>
                <a:cs typeface="Calibri"/>
              </a:rPr>
              <a:t>effect</a:t>
            </a:r>
            <a:endParaRPr sz="2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750" dirty="0">
                <a:latin typeface="Calibri"/>
                <a:cs typeface="Calibri"/>
              </a:rPr>
              <a:t>7-If</a:t>
            </a:r>
            <a:r>
              <a:rPr sz="2750" spc="100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women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want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to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get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pregnant</a:t>
            </a:r>
            <a:r>
              <a:rPr sz="2750" spc="175" dirty="0">
                <a:latin typeface="Calibri"/>
                <a:cs typeface="Calibri"/>
              </a:rPr>
              <a:t> </a:t>
            </a:r>
            <a:r>
              <a:rPr sz="2750" spc="25" dirty="0">
                <a:latin typeface="Calibri"/>
                <a:cs typeface="Calibri"/>
              </a:rPr>
              <a:t>can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she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?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Why?</a:t>
            </a:r>
            <a:endParaRPr sz="2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2150" spc="10" dirty="0">
                <a:solidFill>
                  <a:srgbClr val="FF0000"/>
                </a:solidFill>
                <a:latin typeface="Calibri"/>
                <a:cs typeface="Calibri"/>
              </a:rPr>
              <a:t>After</a:t>
            </a:r>
            <a:r>
              <a:rPr sz="2150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0000"/>
                </a:solidFill>
                <a:latin typeface="Calibri"/>
                <a:cs typeface="Calibri"/>
              </a:rPr>
              <a:t>stopping</a:t>
            </a:r>
            <a:r>
              <a:rPr sz="2150" spc="1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spc="-15" dirty="0">
                <a:solidFill>
                  <a:srgbClr val="FF0000"/>
                </a:solidFill>
                <a:latin typeface="Times New Roman"/>
                <a:cs typeface="Times New Roman"/>
              </a:rPr>
              <a:t>Delayed</a:t>
            </a:r>
            <a:r>
              <a:rPr sz="2150" spc="2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150" spc="-15" dirty="0">
                <a:solidFill>
                  <a:srgbClr val="FF0000"/>
                </a:solidFill>
                <a:latin typeface="Times New Roman"/>
                <a:cs typeface="Times New Roman"/>
              </a:rPr>
              <a:t>return</a:t>
            </a:r>
            <a:r>
              <a:rPr sz="2150" spc="2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150" spc="10" dirty="0">
                <a:solidFill>
                  <a:srgbClr val="FF0000"/>
                </a:solidFill>
                <a:latin typeface="Times New Roman"/>
                <a:cs typeface="Times New Roman"/>
              </a:rPr>
              <a:t>to</a:t>
            </a:r>
            <a:r>
              <a:rPr sz="2150" spc="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150" spc="-15" dirty="0">
                <a:solidFill>
                  <a:srgbClr val="FF0000"/>
                </a:solidFill>
                <a:latin typeface="Times New Roman"/>
                <a:cs typeface="Times New Roman"/>
              </a:rPr>
              <a:t>fertility:</a:t>
            </a:r>
            <a:r>
              <a:rPr sz="2150" spc="2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150" spc="-25" dirty="0">
                <a:solidFill>
                  <a:srgbClr val="FF0000"/>
                </a:solidFill>
                <a:latin typeface="Times New Roman"/>
                <a:cs typeface="Times New Roman"/>
              </a:rPr>
              <a:t>6-18</a:t>
            </a:r>
            <a:r>
              <a:rPr sz="2150" spc="2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150" spc="-20" dirty="0">
                <a:solidFill>
                  <a:srgbClr val="FF0000"/>
                </a:solidFill>
                <a:latin typeface="Times New Roman"/>
                <a:cs typeface="Times New Roman"/>
              </a:rPr>
              <a:t>months.</a:t>
            </a:r>
            <a:r>
              <a:rPr sz="2150" spc="2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FF0000"/>
                </a:solidFill>
                <a:latin typeface="Times New Roman"/>
                <a:cs typeface="Times New Roman"/>
              </a:rPr>
              <a:t>By</a:t>
            </a:r>
            <a:r>
              <a:rPr sz="2150" spc="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150" spc="-10" dirty="0">
                <a:solidFill>
                  <a:srgbClr val="FF0000"/>
                </a:solidFill>
                <a:latin typeface="Times New Roman"/>
                <a:cs typeface="Times New Roman"/>
              </a:rPr>
              <a:t>18</a:t>
            </a:r>
            <a:r>
              <a:rPr sz="2150" spc="10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150" spc="-20" dirty="0">
                <a:solidFill>
                  <a:srgbClr val="FF0000"/>
                </a:solidFill>
                <a:latin typeface="Times New Roman"/>
                <a:cs typeface="Times New Roman"/>
              </a:rPr>
              <a:t>months,</a:t>
            </a:r>
            <a:r>
              <a:rPr sz="2150" spc="2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150" spc="-10" dirty="0">
                <a:solidFill>
                  <a:srgbClr val="FF0000"/>
                </a:solidFill>
                <a:latin typeface="Times New Roman"/>
                <a:cs typeface="Times New Roman"/>
              </a:rPr>
              <a:t>90%</a:t>
            </a:r>
            <a:r>
              <a:rPr sz="2150" spc="1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150" spc="-15" dirty="0">
                <a:solidFill>
                  <a:srgbClr val="FF0000"/>
                </a:solidFill>
                <a:latin typeface="Times New Roman"/>
                <a:cs typeface="Times New Roman"/>
              </a:rPr>
              <a:t>will</a:t>
            </a:r>
            <a:r>
              <a:rPr sz="2150" spc="1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150" spc="-25" dirty="0">
                <a:solidFill>
                  <a:srgbClr val="FF0000"/>
                </a:solidFill>
                <a:latin typeface="Times New Roman"/>
                <a:cs typeface="Times New Roman"/>
              </a:rPr>
              <a:t>have</a:t>
            </a:r>
            <a:r>
              <a:rPr sz="2150" spc="2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150" spc="-15" dirty="0">
                <a:solidFill>
                  <a:srgbClr val="FF0000"/>
                </a:solidFill>
                <a:latin typeface="Times New Roman"/>
                <a:cs typeface="Times New Roman"/>
              </a:rPr>
              <a:t>ovulated</a:t>
            </a:r>
            <a:r>
              <a:rPr sz="2750" spc="-15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endParaRPr sz="27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2634" y="52768"/>
            <a:ext cx="682625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0" spc="-5" dirty="0">
                <a:latin typeface="Calibri Light"/>
                <a:cs typeface="Calibri Light"/>
              </a:rPr>
              <a:t>Q</a:t>
            </a:r>
            <a:r>
              <a:rPr sz="4400" b="0" spc="15" dirty="0">
                <a:latin typeface="Calibri Light"/>
                <a:cs typeface="Calibri Light"/>
              </a:rPr>
              <a:t>2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900436"/>
            <a:ext cx="8742680" cy="578555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0350" indent="-248285">
              <a:lnSpc>
                <a:spcPct val="100000"/>
              </a:lnSpc>
              <a:spcBef>
                <a:spcPts val="105"/>
              </a:spcBef>
              <a:buSzPct val="95833"/>
              <a:buAutoNum type="arabicPlain"/>
              <a:tabLst>
                <a:tab pos="260985" algn="l"/>
                <a:tab pos="1354455" algn="l"/>
                <a:tab pos="3472815" algn="l"/>
              </a:tabLst>
            </a:pPr>
            <a:r>
              <a:rPr sz="2400" b="1" spc="-5" dirty="0">
                <a:latin typeface="Calibri"/>
                <a:cs typeface="Calibri"/>
              </a:rPr>
              <a:t>What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is	</a:t>
            </a:r>
            <a:r>
              <a:rPr sz="2400" b="1" spc="-10" dirty="0">
                <a:latin typeface="Calibri"/>
                <a:cs typeface="Calibri"/>
              </a:rPr>
              <a:t>the</a:t>
            </a:r>
            <a:r>
              <a:rPr sz="2400" b="1" spc="7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difinition</a:t>
            </a:r>
            <a:r>
              <a:rPr sz="2400" b="1" spc="-10" dirty="0">
                <a:latin typeface="Calibri"/>
                <a:cs typeface="Calibri"/>
              </a:rPr>
              <a:t> of	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 marL="12700" marR="4283710">
              <a:lnSpc>
                <a:spcPts val="3080"/>
              </a:lnSpc>
              <a:spcBef>
                <a:spcPts val="60"/>
              </a:spcBef>
            </a:pPr>
            <a:r>
              <a:rPr sz="2400" b="1" i="1" u="heavy" spc="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Lie</a:t>
            </a:r>
            <a:r>
              <a:rPr sz="2400" b="1" i="1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15" dirty="0">
                <a:solidFill>
                  <a:srgbClr val="FF0000"/>
                </a:solidFill>
                <a:latin typeface="Calibri"/>
                <a:cs typeface="Calibri"/>
              </a:rPr>
              <a:t>:The</a:t>
            </a:r>
            <a:r>
              <a:rPr sz="2400" spc="-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relationship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2400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long</a:t>
            </a:r>
            <a:r>
              <a:rPr sz="24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axis </a:t>
            </a:r>
            <a:r>
              <a:rPr sz="2400" spc="-5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2400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fetus</a:t>
            </a:r>
            <a:r>
              <a:rPr sz="24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sz="2400" spc="-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long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axis</a:t>
            </a:r>
            <a:endParaRPr sz="2400">
              <a:latin typeface="Calibri"/>
              <a:cs typeface="Calibri"/>
            </a:endParaRPr>
          </a:p>
          <a:p>
            <a:pPr marL="78740">
              <a:lnSpc>
                <a:spcPts val="2865"/>
              </a:lnSpc>
            </a:pP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24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10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24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10" dirty="0">
                <a:solidFill>
                  <a:srgbClr val="FF0000"/>
                </a:solidFill>
                <a:latin typeface="Calibri"/>
                <a:cs typeface="Calibri"/>
              </a:rPr>
              <a:t>mother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400" i="1" u="heavy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Denominator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2400" spc="1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arbitrary</a:t>
            </a:r>
            <a:r>
              <a:rPr sz="2400" spc="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part</a:t>
            </a:r>
            <a:r>
              <a:rPr sz="24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of </a:t>
            </a:r>
            <a:r>
              <a:rPr sz="2400" spc="5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presentation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550">
              <a:latin typeface="Calibri"/>
              <a:cs typeface="Calibri"/>
            </a:endParaRPr>
          </a:p>
          <a:p>
            <a:pPr marL="260350" indent="-248285">
              <a:lnSpc>
                <a:spcPct val="100000"/>
              </a:lnSpc>
              <a:buSzPct val="95833"/>
              <a:buAutoNum type="arabicPlain" startAt="2"/>
              <a:tabLst>
                <a:tab pos="260985" algn="l"/>
              </a:tabLst>
            </a:pPr>
            <a:r>
              <a:rPr sz="2400" b="1" spc="-5" dirty="0">
                <a:latin typeface="Calibri"/>
                <a:cs typeface="Calibri"/>
              </a:rPr>
              <a:t>Whats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the</a:t>
            </a:r>
            <a:r>
              <a:rPr sz="2400" b="1" spc="2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presentation?</a:t>
            </a:r>
            <a:endParaRPr sz="2400">
              <a:latin typeface="Calibri"/>
              <a:cs typeface="Calibri"/>
            </a:endParaRPr>
          </a:p>
          <a:p>
            <a:pPr marL="12700" marR="6531609">
              <a:lnSpc>
                <a:spcPct val="104299"/>
              </a:lnSpc>
              <a:spcBef>
                <a:spcPts val="75"/>
              </a:spcBef>
              <a:tabLst>
                <a:tab pos="1098550" algn="l"/>
              </a:tabLst>
            </a:pP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A)Frank	</a:t>
            </a:r>
            <a:r>
              <a:rPr sz="2400" spc="5" dirty="0">
                <a:solidFill>
                  <a:srgbClr val="FF0000"/>
                </a:solidFill>
                <a:latin typeface="Calibri"/>
                <a:cs typeface="Calibri"/>
              </a:rPr>
              <a:t>breech </a:t>
            </a:r>
            <a:r>
              <a:rPr sz="2400" spc="10" dirty="0">
                <a:solidFill>
                  <a:srgbClr val="FF0000"/>
                </a:solidFill>
                <a:latin typeface="Calibri"/>
                <a:cs typeface="Calibri"/>
              </a:rPr>
              <a:t> b</a:t>
            </a:r>
            <a:r>
              <a:rPr sz="2400" spc="20" dirty="0">
                <a:solidFill>
                  <a:srgbClr val="FF0000"/>
                </a:solidFill>
                <a:latin typeface="Calibri"/>
                <a:cs typeface="Calibri"/>
              </a:rPr>
              <a:t>)F</a:t>
            </a:r>
            <a:r>
              <a:rPr sz="2400" spc="5" dirty="0">
                <a:solidFill>
                  <a:srgbClr val="FF0000"/>
                </a:solidFill>
                <a:latin typeface="Calibri"/>
                <a:cs typeface="Calibri"/>
              </a:rPr>
              <a:t>oo</a:t>
            </a:r>
            <a:r>
              <a:rPr sz="2400" spc="1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400" spc="-30" dirty="0">
                <a:solidFill>
                  <a:srgbClr val="FF0000"/>
                </a:solidFill>
                <a:latin typeface="Calibri"/>
                <a:cs typeface="Calibri"/>
              </a:rPr>
              <a:t>li</a:t>
            </a:r>
            <a:r>
              <a:rPr sz="2400" spc="1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z="2400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10" dirty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400" spc="1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400" spc="30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400" spc="15" dirty="0">
                <a:solidFill>
                  <a:srgbClr val="FF0000"/>
                </a:solidFill>
                <a:latin typeface="Calibri"/>
                <a:cs typeface="Calibri"/>
              </a:rPr>
              <a:t>c)</a:t>
            </a:r>
            <a:r>
              <a:rPr sz="2400" spc="-1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solidFill>
                  <a:srgbClr val="FF0000"/>
                </a:solidFill>
                <a:latin typeface="Calibri"/>
                <a:cs typeface="Calibri"/>
              </a:rPr>
              <a:t>Complete</a:t>
            </a:r>
            <a:r>
              <a:rPr sz="2400" spc="-1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solidFill>
                  <a:srgbClr val="FF0000"/>
                </a:solidFill>
                <a:latin typeface="Calibri"/>
                <a:cs typeface="Calibri"/>
              </a:rPr>
              <a:t>breech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spc="-5" dirty="0">
                <a:latin typeface="Calibri"/>
                <a:cs typeface="Calibri"/>
              </a:rPr>
              <a:t>3-What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are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findings</a:t>
            </a:r>
            <a:r>
              <a:rPr sz="2400" b="1" spc="8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by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abdominal examination</a:t>
            </a:r>
            <a:r>
              <a:rPr sz="2400" b="1" spc="-10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for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this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presentation?</a:t>
            </a:r>
            <a:endParaRPr sz="24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120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1_Ballotable</a:t>
            </a:r>
            <a:r>
              <a:rPr sz="2400" spc="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head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at </a:t>
            </a:r>
            <a:r>
              <a:rPr sz="2400" spc="10" dirty="0">
                <a:solidFill>
                  <a:srgbClr val="FF0000"/>
                </a:solidFill>
                <a:latin typeface="Calibri"/>
                <a:cs typeface="Calibri"/>
              </a:rPr>
              <a:t>fundus</a:t>
            </a:r>
            <a:endParaRPr sz="24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125"/>
              </a:spcBef>
              <a:buFont typeface="Arial"/>
              <a:buChar char="•"/>
              <a:tabLst>
                <a:tab pos="241935" algn="l"/>
              </a:tabLst>
            </a:pP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2_Soft</a:t>
            </a:r>
            <a:r>
              <a:rPr sz="2400" spc="-1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solidFill>
                  <a:srgbClr val="FF0000"/>
                </a:solidFill>
                <a:latin typeface="Calibri"/>
                <a:cs typeface="Calibri"/>
              </a:rPr>
              <a:t>presenting</a:t>
            </a:r>
            <a:r>
              <a:rPr sz="2400" spc="-1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part</a:t>
            </a:r>
            <a:endParaRPr sz="24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125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3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_</a:t>
            </a:r>
            <a:r>
              <a:rPr sz="2400" spc="25" dirty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400" spc="2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400" spc="-2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2400" spc="-1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10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t </a:t>
            </a:r>
            <a:r>
              <a:rPr sz="2400" spc="-2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400" spc="10" dirty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2400" spc="30" dirty="0">
                <a:solidFill>
                  <a:srgbClr val="FF0000"/>
                </a:solidFill>
                <a:latin typeface="Calibri"/>
                <a:cs typeface="Calibri"/>
              </a:rPr>
              <a:t>sc</a:t>
            </a:r>
            <a:r>
              <a:rPr sz="2400" spc="10" dirty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2400" spc="-30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2400" spc="1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400" spc="-2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400" spc="1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ed</a:t>
            </a:r>
            <a:r>
              <a:rPr sz="2400" spc="-1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30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2400" spc="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30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2400" spc="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400" spc="30" dirty="0">
                <a:solidFill>
                  <a:srgbClr val="FF0000"/>
                </a:solidFill>
                <a:latin typeface="Calibri"/>
                <a:cs typeface="Calibri"/>
              </a:rPr>
              <a:t>mm</a:t>
            </a:r>
            <a:r>
              <a:rPr sz="2400" spc="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400" spc="1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400" spc="-30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2400" spc="-2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400" spc="10" dirty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sz="2400" spc="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400" spc="-40" dirty="0">
                <a:solidFill>
                  <a:srgbClr val="FF0000"/>
                </a:solidFill>
                <a:latin typeface="Calibri"/>
                <a:cs typeface="Calibri"/>
              </a:rPr>
              <a:t>v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400" spc="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10" dirty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2400" spc="30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2400" spc="10" dirty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sz="2400" spc="-30" dirty="0">
                <a:solidFill>
                  <a:srgbClr val="FF0000"/>
                </a:solidFill>
                <a:latin typeface="Calibri"/>
                <a:cs typeface="Calibri"/>
              </a:rPr>
              <a:t>ili</a:t>
            </a:r>
            <a:r>
              <a:rPr sz="2400" spc="30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2400" spc="10" dirty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20055" y="0"/>
            <a:ext cx="4171951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8458" y="309504"/>
            <a:ext cx="11061065" cy="540199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47980" indent="-335915">
              <a:lnSpc>
                <a:spcPts val="3835"/>
              </a:lnSpc>
              <a:spcBef>
                <a:spcPts val="130"/>
              </a:spcBef>
              <a:buSzPct val="96875"/>
              <a:buAutoNum type="arabicPlain" startAt="4"/>
              <a:tabLst>
                <a:tab pos="348615" algn="l"/>
              </a:tabLst>
            </a:pPr>
            <a:r>
              <a:rPr sz="3200" b="1" spc="5" dirty="0">
                <a:latin typeface="Calibri"/>
                <a:cs typeface="Calibri"/>
              </a:rPr>
              <a:t>Whats</a:t>
            </a:r>
            <a:r>
              <a:rPr sz="3200" b="1" spc="-120" dirty="0">
                <a:latin typeface="Calibri"/>
                <a:cs typeface="Calibri"/>
              </a:rPr>
              <a:t> </a:t>
            </a:r>
            <a:r>
              <a:rPr sz="3200" b="1" spc="10" dirty="0">
                <a:latin typeface="Calibri"/>
                <a:cs typeface="Calibri"/>
              </a:rPr>
              <a:t>the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spc="10" dirty="0">
                <a:latin typeface="Calibri"/>
                <a:cs typeface="Calibri"/>
              </a:rPr>
              <a:t>dominator</a:t>
            </a:r>
            <a:r>
              <a:rPr sz="3200" b="1" spc="-14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for</a:t>
            </a:r>
            <a:r>
              <a:rPr sz="3200" b="1" spc="-65" dirty="0">
                <a:latin typeface="Calibri"/>
                <a:cs typeface="Calibri"/>
              </a:rPr>
              <a:t> </a:t>
            </a:r>
            <a:r>
              <a:rPr sz="3200" b="1" spc="15" dirty="0">
                <a:latin typeface="Calibri"/>
                <a:cs typeface="Calibri"/>
              </a:rPr>
              <a:t>this</a:t>
            </a:r>
            <a:r>
              <a:rPr sz="3200" b="1" spc="-50" dirty="0">
                <a:latin typeface="Calibri"/>
                <a:cs typeface="Calibri"/>
              </a:rPr>
              <a:t> </a:t>
            </a:r>
            <a:r>
              <a:rPr sz="3200" b="1" spc="10" dirty="0">
                <a:latin typeface="Calibri"/>
                <a:cs typeface="Calibri"/>
              </a:rPr>
              <a:t>presentation</a:t>
            </a:r>
            <a:r>
              <a:rPr sz="3200" b="1" spc="-275" dirty="0">
                <a:latin typeface="Calibri"/>
                <a:cs typeface="Calibri"/>
              </a:rPr>
              <a:t> </a:t>
            </a:r>
            <a:r>
              <a:rPr sz="3200" b="1" spc="10" dirty="0">
                <a:latin typeface="Calibri"/>
                <a:cs typeface="Calibri"/>
              </a:rPr>
              <a:t>?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29"/>
              </a:lnSpc>
            </a:pPr>
            <a:r>
              <a:rPr sz="3200" spc="20" dirty="0">
                <a:solidFill>
                  <a:srgbClr val="FF0000"/>
                </a:solidFill>
                <a:latin typeface="Calibri"/>
                <a:cs typeface="Calibri"/>
              </a:rPr>
              <a:t>Sacrum</a:t>
            </a:r>
            <a:endParaRPr sz="3200">
              <a:latin typeface="Calibri"/>
              <a:cs typeface="Calibri"/>
            </a:endParaRPr>
          </a:p>
          <a:p>
            <a:pPr marL="347980" indent="-335915">
              <a:lnSpc>
                <a:spcPts val="3835"/>
              </a:lnSpc>
              <a:buSzPct val="96875"/>
              <a:buAutoNum type="arabicPlain" startAt="5"/>
              <a:tabLst>
                <a:tab pos="348615" algn="l"/>
                <a:tab pos="2615565" algn="l"/>
              </a:tabLst>
            </a:pPr>
            <a:r>
              <a:rPr sz="3200" b="1" dirty="0">
                <a:latin typeface="Calibri"/>
                <a:cs typeface="Calibri"/>
              </a:rPr>
              <a:t>Engagement	</a:t>
            </a:r>
            <a:r>
              <a:rPr sz="3200" b="1" spc="5" dirty="0">
                <a:latin typeface="Calibri"/>
                <a:cs typeface="Calibri"/>
              </a:rPr>
              <a:t>diameter?</a:t>
            </a:r>
            <a:endParaRPr sz="3200">
              <a:latin typeface="Calibri"/>
              <a:cs typeface="Calibri"/>
            </a:endParaRPr>
          </a:p>
          <a:p>
            <a:pPr marL="193675">
              <a:lnSpc>
                <a:spcPts val="3835"/>
              </a:lnSpc>
              <a:spcBef>
                <a:spcPts val="65"/>
              </a:spcBef>
            </a:pPr>
            <a:r>
              <a:rPr sz="3200" spc="20" dirty="0">
                <a:solidFill>
                  <a:srgbClr val="FF0000"/>
                </a:solidFill>
                <a:latin typeface="Calibri"/>
                <a:cs typeface="Calibri"/>
              </a:rPr>
              <a:t>10</a:t>
            </a:r>
            <a:r>
              <a:rPr sz="320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cm</a:t>
            </a:r>
            <a:endParaRPr sz="3200">
              <a:latin typeface="Calibri"/>
              <a:cs typeface="Calibri"/>
            </a:endParaRPr>
          </a:p>
          <a:p>
            <a:pPr marL="347980" indent="-335915">
              <a:lnSpc>
                <a:spcPts val="3829"/>
              </a:lnSpc>
              <a:buSzPct val="96875"/>
              <a:buAutoNum type="arabicPlain" startAt="6"/>
              <a:tabLst>
                <a:tab pos="348615" algn="l"/>
              </a:tabLst>
            </a:pPr>
            <a:r>
              <a:rPr sz="3200" b="1" spc="5" dirty="0">
                <a:latin typeface="Calibri"/>
                <a:cs typeface="Calibri"/>
              </a:rPr>
              <a:t>What</a:t>
            </a:r>
            <a:r>
              <a:rPr sz="3200" b="1" spc="-120" dirty="0">
                <a:latin typeface="Calibri"/>
                <a:cs typeface="Calibri"/>
              </a:rPr>
              <a:t> </a:t>
            </a:r>
            <a:r>
              <a:rPr sz="3200" b="1" spc="20" dirty="0">
                <a:latin typeface="Calibri"/>
                <a:cs typeface="Calibri"/>
              </a:rPr>
              <a:t>is</a:t>
            </a:r>
            <a:r>
              <a:rPr sz="3200" b="1" spc="-55" dirty="0">
                <a:latin typeface="Calibri"/>
                <a:cs typeface="Calibri"/>
              </a:rPr>
              <a:t> </a:t>
            </a:r>
            <a:r>
              <a:rPr sz="3200" b="1" spc="10" dirty="0">
                <a:latin typeface="Calibri"/>
                <a:cs typeface="Calibri"/>
              </a:rPr>
              <a:t>the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spc="5" dirty="0">
                <a:latin typeface="Calibri"/>
                <a:cs typeface="Calibri"/>
              </a:rPr>
              <a:t>risk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found</a:t>
            </a:r>
            <a:r>
              <a:rPr sz="3200" b="1" spc="-50" dirty="0">
                <a:latin typeface="Calibri"/>
                <a:cs typeface="Calibri"/>
              </a:rPr>
              <a:t> </a:t>
            </a:r>
            <a:r>
              <a:rPr sz="3200" b="1" spc="25" dirty="0">
                <a:latin typeface="Calibri"/>
                <a:cs typeface="Calibri"/>
              </a:rPr>
              <a:t>in</a:t>
            </a:r>
            <a:r>
              <a:rPr sz="3200" b="1" spc="-5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(b)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spc="5" dirty="0">
                <a:latin typeface="Calibri"/>
                <a:cs typeface="Calibri"/>
              </a:rPr>
              <a:t>more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spc="5" dirty="0">
                <a:latin typeface="Calibri"/>
                <a:cs typeface="Calibri"/>
              </a:rPr>
              <a:t>than</a:t>
            </a:r>
            <a:r>
              <a:rPr sz="3200" b="1" spc="-50" dirty="0">
                <a:latin typeface="Calibri"/>
                <a:cs typeface="Calibri"/>
              </a:rPr>
              <a:t> </a:t>
            </a:r>
            <a:r>
              <a:rPr sz="3200" b="1" spc="15" dirty="0">
                <a:latin typeface="Calibri"/>
                <a:cs typeface="Calibri"/>
              </a:rPr>
              <a:t>other</a:t>
            </a:r>
            <a:r>
              <a:rPr sz="3200" b="1" spc="-70" dirty="0">
                <a:latin typeface="Calibri"/>
                <a:cs typeface="Calibri"/>
              </a:rPr>
              <a:t> </a:t>
            </a:r>
            <a:r>
              <a:rPr sz="3200" b="1" spc="10" dirty="0">
                <a:latin typeface="Calibri"/>
                <a:cs typeface="Calibri"/>
              </a:rPr>
              <a:t>?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35"/>
              </a:lnSpc>
            </a:pPr>
            <a:r>
              <a:rPr sz="3200" spc="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32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5" dirty="0">
                <a:solidFill>
                  <a:srgbClr val="FF0000"/>
                </a:solidFill>
                <a:latin typeface="Calibri"/>
                <a:cs typeface="Calibri"/>
              </a:rPr>
              <a:t>think&gt;&gt;&gt;</a:t>
            </a:r>
            <a:r>
              <a:rPr sz="32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cord</a:t>
            </a:r>
            <a:r>
              <a:rPr sz="3200" spc="-1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10" dirty="0">
                <a:solidFill>
                  <a:srgbClr val="FF0000"/>
                </a:solidFill>
                <a:latin typeface="Calibri"/>
                <a:cs typeface="Calibri"/>
              </a:rPr>
              <a:t>prolapse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050">
              <a:latin typeface="Calibri"/>
              <a:cs typeface="Calibri"/>
            </a:endParaRPr>
          </a:p>
          <a:p>
            <a:pPr marL="12700" marR="5080">
              <a:lnSpc>
                <a:spcPct val="101699"/>
              </a:lnSpc>
              <a:spcBef>
                <a:spcPts val="5"/>
              </a:spcBef>
              <a:buSzPct val="96875"/>
              <a:buAutoNum type="arabicPlain" startAt="7"/>
              <a:tabLst>
                <a:tab pos="348615" algn="l"/>
              </a:tabLst>
            </a:pPr>
            <a:r>
              <a:rPr sz="3200" spc="5" dirty="0">
                <a:latin typeface="Calibri"/>
                <a:cs typeface="Calibri"/>
              </a:rPr>
              <a:t>Pregnant </a:t>
            </a:r>
            <a:r>
              <a:rPr sz="3200" spc="10" dirty="0">
                <a:latin typeface="Calibri"/>
                <a:cs typeface="Calibri"/>
              </a:rPr>
              <a:t>women </a:t>
            </a:r>
            <a:r>
              <a:rPr sz="3200" dirty="0">
                <a:latin typeface="Calibri"/>
                <a:cs typeface="Calibri"/>
              </a:rPr>
              <a:t>comes </a:t>
            </a:r>
            <a:r>
              <a:rPr sz="3200" spc="-5" dirty="0">
                <a:latin typeface="Calibri"/>
                <a:cs typeface="Calibri"/>
              </a:rPr>
              <a:t>to </a:t>
            </a:r>
            <a:r>
              <a:rPr sz="3200" spc="5" dirty="0">
                <a:latin typeface="Calibri"/>
                <a:cs typeface="Calibri"/>
              </a:rPr>
              <a:t>obstetric room </a:t>
            </a:r>
            <a:r>
              <a:rPr sz="3200" spc="25" dirty="0">
                <a:latin typeface="Calibri"/>
                <a:cs typeface="Calibri"/>
              </a:rPr>
              <a:t>by </a:t>
            </a:r>
            <a:r>
              <a:rPr sz="3200" dirty="0">
                <a:latin typeface="Calibri"/>
                <a:cs typeface="Calibri"/>
              </a:rPr>
              <a:t>examination </a:t>
            </a:r>
            <a:r>
              <a:rPr sz="3200" spc="25" dirty="0">
                <a:latin typeface="Calibri"/>
                <a:cs typeface="Calibri"/>
              </a:rPr>
              <a:t>she 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25" dirty="0">
                <a:latin typeface="Calibri"/>
                <a:cs typeface="Calibri"/>
              </a:rPr>
              <a:t>has</a:t>
            </a:r>
            <a:r>
              <a:rPr sz="3200" spc="-114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presentation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in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picture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(c)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30" dirty="0">
                <a:latin typeface="Calibri"/>
                <a:cs typeface="Calibri"/>
              </a:rPr>
              <a:t>and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spc="20" dirty="0">
                <a:latin typeface="Calibri"/>
                <a:cs typeface="Calibri"/>
              </a:rPr>
              <a:t>she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25" dirty="0">
                <a:latin typeface="Calibri"/>
                <a:cs typeface="Calibri"/>
              </a:rPr>
              <a:t>want</a:t>
            </a:r>
            <a:r>
              <a:rPr sz="3200" spc="-15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to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deliver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vaginally&gt;&gt;&gt;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25"/>
              </a:lnSpc>
            </a:pPr>
            <a:r>
              <a:rPr sz="3200" spc="-5" dirty="0">
                <a:latin typeface="Calibri"/>
                <a:cs typeface="Calibri"/>
              </a:rPr>
              <a:t>**</a:t>
            </a:r>
            <a:r>
              <a:rPr sz="3200" b="1" spc="-5" dirty="0">
                <a:latin typeface="Calibri"/>
                <a:cs typeface="Calibri"/>
              </a:rPr>
              <a:t>Can</a:t>
            </a:r>
            <a:r>
              <a:rPr sz="3200" b="1" spc="1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you</a:t>
            </a:r>
            <a:r>
              <a:rPr sz="3200" b="1" spc="-55" dirty="0">
                <a:latin typeface="Calibri"/>
                <a:cs typeface="Calibri"/>
              </a:rPr>
              <a:t> </a:t>
            </a:r>
            <a:r>
              <a:rPr sz="3200" b="1" spc="15" dirty="0">
                <a:latin typeface="Calibri"/>
                <a:cs typeface="Calibri"/>
              </a:rPr>
              <a:t>deliver</a:t>
            </a:r>
            <a:r>
              <a:rPr sz="3200" b="1" spc="-220" dirty="0">
                <a:latin typeface="Calibri"/>
                <a:cs typeface="Calibri"/>
              </a:rPr>
              <a:t> </a:t>
            </a:r>
            <a:r>
              <a:rPr sz="3200" b="1" spc="20" dirty="0">
                <a:latin typeface="Calibri"/>
                <a:cs typeface="Calibri"/>
              </a:rPr>
              <a:t>it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vaginally</a:t>
            </a:r>
            <a:r>
              <a:rPr sz="3200" b="1" spc="-75" dirty="0">
                <a:latin typeface="Calibri"/>
                <a:cs typeface="Calibri"/>
              </a:rPr>
              <a:t> </a:t>
            </a:r>
            <a:r>
              <a:rPr sz="3200" b="1" spc="5" dirty="0">
                <a:latin typeface="Calibri"/>
                <a:cs typeface="Calibri"/>
              </a:rPr>
              <a:t>and how</a:t>
            </a:r>
            <a:r>
              <a:rPr sz="3200" b="1" spc="-55" dirty="0">
                <a:latin typeface="Calibri"/>
                <a:cs typeface="Calibri"/>
              </a:rPr>
              <a:t> </a:t>
            </a:r>
            <a:r>
              <a:rPr sz="3200" b="1" spc="10" dirty="0">
                <a:latin typeface="Calibri"/>
                <a:cs typeface="Calibri"/>
              </a:rPr>
              <a:t>?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35"/>
              </a:lnSpc>
            </a:pPr>
            <a:r>
              <a:rPr sz="3200" spc="-55" dirty="0">
                <a:solidFill>
                  <a:srgbClr val="FF0000"/>
                </a:solidFill>
                <a:latin typeface="Calibri"/>
                <a:cs typeface="Calibri"/>
              </a:rPr>
              <a:t>Yes,</a:t>
            </a:r>
            <a:r>
              <a:rPr sz="32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20" dirty="0">
                <a:solidFill>
                  <a:srgbClr val="FF0000"/>
                </a:solidFill>
                <a:latin typeface="Calibri"/>
                <a:cs typeface="Calibri"/>
              </a:rPr>
              <a:t>by</a:t>
            </a:r>
            <a:r>
              <a:rPr sz="3200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external</a:t>
            </a:r>
            <a:r>
              <a:rPr sz="32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15" dirty="0">
                <a:solidFill>
                  <a:srgbClr val="FF0000"/>
                </a:solidFill>
                <a:latin typeface="Calibri"/>
                <a:cs typeface="Calibri"/>
              </a:rPr>
              <a:t>cephallic</a:t>
            </a:r>
            <a:r>
              <a:rPr sz="3200" spc="-1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version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2634" y="167322"/>
            <a:ext cx="682625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0" spc="-5" dirty="0">
                <a:latin typeface="Calibri Light"/>
                <a:cs typeface="Calibri Light"/>
              </a:rPr>
              <a:t>Q</a:t>
            </a:r>
            <a:r>
              <a:rPr sz="4400" b="0" spc="15" dirty="0">
                <a:latin typeface="Calibri Light"/>
                <a:cs typeface="Calibri Light"/>
              </a:rPr>
              <a:t>3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4340" y="818772"/>
            <a:ext cx="5640071" cy="294503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579880">
              <a:lnSpc>
                <a:spcPct val="100000"/>
              </a:lnSpc>
              <a:spcBef>
                <a:spcPts val="105"/>
              </a:spcBef>
              <a:buSzPct val="96296"/>
              <a:buAutoNum type="arabicPlain"/>
              <a:tabLst>
                <a:tab pos="290830" algn="l"/>
              </a:tabLst>
            </a:pPr>
            <a:r>
              <a:rPr sz="2700" b="1" spc="-35" dirty="0">
                <a:latin typeface="Calibri"/>
                <a:cs typeface="Calibri"/>
              </a:rPr>
              <a:t>WHATS</a:t>
            </a:r>
            <a:r>
              <a:rPr sz="2700" b="1" spc="-105" dirty="0">
                <a:latin typeface="Calibri"/>
                <a:cs typeface="Calibri"/>
              </a:rPr>
              <a:t> </a:t>
            </a:r>
            <a:r>
              <a:rPr sz="2700" b="1" spc="-25" dirty="0">
                <a:latin typeface="Calibri"/>
                <a:cs typeface="Calibri"/>
              </a:rPr>
              <a:t>the</a:t>
            </a:r>
            <a:r>
              <a:rPr sz="2700" b="1" spc="100" dirty="0">
                <a:latin typeface="Calibri"/>
                <a:cs typeface="Calibri"/>
              </a:rPr>
              <a:t> </a:t>
            </a:r>
            <a:r>
              <a:rPr sz="2700" b="1" spc="-10" dirty="0">
                <a:latin typeface="Calibri"/>
                <a:cs typeface="Calibri"/>
              </a:rPr>
              <a:t>abnormality</a:t>
            </a:r>
            <a:r>
              <a:rPr sz="2700" b="1" spc="40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in </a:t>
            </a:r>
            <a:r>
              <a:rPr sz="2700" b="1" spc="-595" dirty="0">
                <a:latin typeface="Calibri"/>
                <a:cs typeface="Calibri"/>
              </a:rPr>
              <a:t> </a:t>
            </a:r>
            <a:r>
              <a:rPr sz="2700" b="1" spc="-10" dirty="0">
                <a:latin typeface="Calibri"/>
                <a:cs typeface="Calibri"/>
              </a:rPr>
              <a:t>picture</a:t>
            </a:r>
            <a:r>
              <a:rPr sz="2700" b="1" spc="45" dirty="0">
                <a:latin typeface="Calibri"/>
                <a:cs typeface="Calibri"/>
              </a:rPr>
              <a:t> </a:t>
            </a:r>
            <a:r>
              <a:rPr sz="2700" b="1" spc="-15" dirty="0">
                <a:latin typeface="Calibri"/>
                <a:cs typeface="Calibri"/>
              </a:rPr>
              <a:t>2?</a:t>
            </a:r>
            <a:endParaRPr sz="27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5"/>
              </a:spcBef>
            </a:pPr>
            <a:r>
              <a:rPr sz="2700" spc="-5" dirty="0">
                <a:solidFill>
                  <a:srgbClr val="FF0000"/>
                </a:solidFill>
                <a:latin typeface="Calibri"/>
                <a:cs typeface="Calibri"/>
              </a:rPr>
              <a:t>Dawn </a:t>
            </a:r>
            <a:r>
              <a:rPr sz="2700" spc="-15" dirty="0">
                <a:solidFill>
                  <a:srgbClr val="FF0000"/>
                </a:solidFill>
                <a:latin typeface="Calibri"/>
                <a:cs typeface="Calibri"/>
              </a:rPr>
              <a:t>syndrome, </a:t>
            </a:r>
            <a:r>
              <a:rPr sz="2700" spc="-5" dirty="0">
                <a:solidFill>
                  <a:srgbClr val="00AF50"/>
                </a:solidFill>
                <a:latin typeface="Calibri"/>
                <a:cs typeface="Calibri"/>
              </a:rPr>
              <a:t>increase </a:t>
            </a:r>
            <a:r>
              <a:rPr sz="2700" spc="-100" dirty="0">
                <a:solidFill>
                  <a:srgbClr val="00AF50"/>
                </a:solidFill>
                <a:latin typeface="Calibri"/>
                <a:cs typeface="Calibri"/>
              </a:rPr>
              <a:t>NT, </a:t>
            </a:r>
            <a:r>
              <a:rPr sz="2700" spc="5" dirty="0">
                <a:solidFill>
                  <a:srgbClr val="00AF50"/>
                </a:solidFill>
                <a:latin typeface="Calibri"/>
                <a:cs typeface="Calibri"/>
              </a:rPr>
              <a:t>depressed </a:t>
            </a:r>
            <a:r>
              <a:rPr sz="2700" spc="-60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00" spc="-15" dirty="0">
                <a:solidFill>
                  <a:srgbClr val="00AF50"/>
                </a:solidFill>
                <a:latin typeface="Calibri"/>
                <a:cs typeface="Calibri"/>
              </a:rPr>
              <a:t>Nasal</a:t>
            </a:r>
            <a:r>
              <a:rPr sz="2700" spc="4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00AF50"/>
                </a:solidFill>
                <a:latin typeface="Calibri"/>
                <a:cs typeface="Calibri"/>
              </a:rPr>
              <a:t>bone</a:t>
            </a:r>
            <a:endParaRPr sz="2700">
              <a:latin typeface="Calibri"/>
              <a:cs typeface="Calibri"/>
            </a:endParaRPr>
          </a:p>
          <a:p>
            <a:pPr marL="88900" marR="1003300" indent="-76835">
              <a:lnSpc>
                <a:spcPts val="3300"/>
              </a:lnSpc>
              <a:spcBef>
                <a:spcPts val="110"/>
              </a:spcBef>
              <a:buSzPct val="96296"/>
              <a:buAutoNum type="arabicPlain" startAt="2"/>
              <a:tabLst>
                <a:tab pos="290830" algn="l"/>
                <a:tab pos="3373120" algn="l"/>
              </a:tabLst>
            </a:pPr>
            <a:r>
              <a:rPr sz="2700" b="1" spc="20" dirty="0">
                <a:latin typeface="Calibri"/>
                <a:cs typeface="Calibri"/>
              </a:rPr>
              <a:t>W</a:t>
            </a:r>
            <a:r>
              <a:rPr sz="2700" b="1" spc="-30" dirty="0">
                <a:latin typeface="Calibri"/>
                <a:cs typeface="Calibri"/>
              </a:rPr>
              <a:t>h</a:t>
            </a:r>
            <a:r>
              <a:rPr sz="2700" b="1" spc="10" dirty="0">
                <a:latin typeface="Calibri"/>
                <a:cs typeface="Calibri"/>
              </a:rPr>
              <a:t>a</a:t>
            </a:r>
            <a:r>
              <a:rPr sz="2700" b="1" spc="-40" dirty="0">
                <a:latin typeface="Calibri"/>
                <a:cs typeface="Calibri"/>
              </a:rPr>
              <a:t>t</a:t>
            </a:r>
            <a:r>
              <a:rPr sz="2700" b="1" spc="-35" dirty="0">
                <a:latin typeface="Calibri"/>
                <a:cs typeface="Calibri"/>
              </a:rPr>
              <a:t>'</a:t>
            </a:r>
            <a:r>
              <a:rPr sz="2700" b="1" dirty="0">
                <a:latin typeface="Calibri"/>
                <a:cs typeface="Calibri"/>
              </a:rPr>
              <a:t>s</a:t>
            </a:r>
            <a:r>
              <a:rPr sz="2700" b="1" spc="30" dirty="0">
                <a:latin typeface="Calibri"/>
                <a:cs typeface="Calibri"/>
              </a:rPr>
              <a:t> </a:t>
            </a:r>
            <a:r>
              <a:rPr sz="2700" b="1" spc="-40" dirty="0">
                <a:latin typeface="Calibri"/>
                <a:cs typeface="Calibri"/>
              </a:rPr>
              <a:t>t</a:t>
            </a:r>
            <a:r>
              <a:rPr sz="2700" b="1" spc="-30" dirty="0">
                <a:latin typeface="Calibri"/>
                <a:cs typeface="Calibri"/>
              </a:rPr>
              <a:t>h</a:t>
            </a:r>
            <a:r>
              <a:rPr sz="2700" b="1" dirty="0">
                <a:latin typeface="Calibri"/>
                <a:cs typeface="Calibri"/>
              </a:rPr>
              <a:t>e</a:t>
            </a:r>
            <a:r>
              <a:rPr sz="2700" b="1" spc="50" dirty="0">
                <a:latin typeface="Calibri"/>
                <a:cs typeface="Calibri"/>
              </a:rPr>
              <a:t> </a:t>
            </a:r>
            <a:r>
              <a:rPr sz="2700" b="1" spc="-30" dirty="0">
                <a:latin typeface="Calibri"/>
                <a:cs typeface="Calibri"/>
              </a:rPr>
              <a:t>s</a:t>
            </a:r>
            <a:r>
              <a:rPr sz="2700" b="1" spc="-40" dirty="0">
                <a:latin typeface="Calibri"/>
                <a:cs typeface="Calibri"/>
              </a:rPr>
              <a:t>t</a:t>
            </a:r>
            <a:r>
              <a:rPr sz="2700" b="1" spc="5" dirty="0">
                <a:latin typeface="Calibri"/>
                <a:cs typeface="Calibri"/>
              </a:rPr>
              <a:t>r</a:t>
            </a:r>
            <a:r>
              <a:rPr sz="2700" b="1" spc="-30" dirty="0">
                <a:latin typeface="Calibri"/>
                <a:cs typeface="Calibri"/>
              </a:rPr>
              <a:t>u</a:t>
            </a:r>
            <a:r>
              <a:rPr sz="2700" b="1" spc="-5" dirty="0">
                <a:latin typeface="Calibri"/>
                <a:cs typeface="Calibri"/>
              </a:rPr>
              <a:t>c</a:t>
            </a:r>
            <a:r>
              <a:rPr sz="2700" b="1" spc="-45" dirty="0">
                <a:latin typeface="Calibri"/>
                <a:cs typeface="Calibri"/>
              </a:rPr>
              <a:t>t</a:t>
            </a:r>
            <a:r>
              <a:rPr sz="2700" b="1" spc="-30" dirty="0">
                <a:latin typeface="Calibri"/>
                <a:cs typeface="Calibri"/>
              </a:rPr>
              <a:t>u</a:t>
            </a:r>
            <a:r>
              <a:rPr sz="2700" b="1" spc="5" dirty="0">
                <a:latin typeface="Calibri"/>
                <a:cs typeface="Calibri"/>
              </a:rPr>
              <a:t>r</a:t>
            </a:r>
            <a:r>
              <a:rPr sz="2700" b="1" dirty="0">
                <a:latin typeface="Calibri"/>
                <a:cs typeface="Calibri"/>
              </a:rPr>
              <a:t>e	</a:t>
            </a:r>
            <a:r>
              <a:rPr sz="2700" b="1" spc="-30" dirty="0">
                <a:latin typeface="Calibri"/>
                <a:cs typeface="Calibri"/>
              </a:rPr>
              <a:t>po</a:t>
            </a:r>
            <a:r>
              <a:rPr sz="2700" b="1" spc="5" dirty="0">
                <a:latin typeface="Calibri"/>
                <a:cs typeface="Calibri"/>
              </a:rPr>
              <a:t>i</a:t>
            </a:r>
            <a:r>
              <a:rPr sz="2700" b="1" spc="-30" dirty="0">
                <a:latin typeface="Calibri"/>
                <a:cs typeface="Calibri"/>
              </a:rPr>
              <a:t>n</a:t>
            </a:r>
            <a:r>
              <a:rPr sz="2700" b="1" spc="-40" dirty="0">
                <a:latin typeface="Calibri"/>
                <a:cs typeface="Calibri"/>
              </a:rPr>
              <a:t>t</a:t>
            </a:r>
            <a:r>
              <a:rPr sz="2700" b="1" spc="-15" dirty="0">
                <a:latin typeface="Calibri"/>
                <a:cs typeface="Calibri"/>
              </a:rPr>
              <a:t>e</a:t>
            </a:r>
            <a:r>
              <a:rPr sz="2700" b="1" spc="-30" dirty="0">
                <a:latin typeface="Calibri"/>
                <a:cs typeface="Calibri"/>
              </a:rPr>
              <a:t>d</a:t>
            </a:r>
            <a:r>
              <a:rPr sz="2700" b="1" dirty="0">
                <a:latin typeface="Calibri"/>
                <a:cs typeface="Calibri"/>
              </a:rPr>
              <a:t>?  </a:t>
            </a:r>
            <a:r>
              <a:rPr sz="2700" b="1" spc="-15" dirty="0">
                <a:latin typeface="Calibri"/>
                <a:cs typeface="Calibri"/>
              </a:rPr>
              <a:t>by</a:t>
            </a:r>
            <a:r>
              <a:rPr sz="2700" b="1" spc="-25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arrow?</a:t>
            </a:r>
            <a:endParaRPr sz="2700">
              <a:latin typeface="Calibri"/>
              <a:cs typeface="Calibri"/>
            </a:endParaRPr>
          </a:p>
          <a:p>
            <a:pPr marL="241300" indent="-229235">
              <a:lnSpc>
                <a:spcPts val="3115"/>
              </a:lnSpc>
              <a:buFont typeface="Arial"/>
              <a:buChar char="•"/>
              <a:tabLst>
                <a:tab pos="241935" algn="l"/>
              </a:tabLst>
            </a:pPr>
            <a:r>
              <a:rPr sz="2700" dirty="0">
                <a:solidFill>
                  <a:srgbClr val="FF0000"/>
                </a:solidFill>
                <a:latin typeface="Calibri"/>
                <a:cs typeface="Calibri"/>
              </a:rPr>
              <a:t>Tip</a:t>
            </a:r>
            <a:r>
              <a:rPr sz="27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00" spc="-5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27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27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00" spc="-5" dirty="0">
                <a:solidFill>
                  <a:srgbClr val="FF0000"/>
                </a:solidFill>
                <a:latin typeface="Calibri"/>
                <a:cs typeface="Calibri"/>
              </a:rPr>
              <a:t>nose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4344" y="3728402"/>
            <a:ext cx="4365625" cy="43922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b="1" spc="10" dirty="0">
                <a:latin typeface="Calibri"/>
                <a:cs typeface="Calibri"/>
              </a:rPr>
              <a:t>3-What</a:t>
            </a:r>
            <a:r>
              <a:rPr sz="2750" b="1" spc="40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the</a:t>
            </a:r>
            <a:r>
              <a:rPr sz="2750" b="1" spc="-15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procedure</a:t>
            </a:r>
            <a:r>
              <a:rPr sz="2750" b="1" spc="55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done</a:t>
            </a:r>
            <a:r>
              <a:rPr sz="2750" b="1" spc="-10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?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4337" y="4023618"/>
            <a:ext cx="6187440" cy="87588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spc="-5" dirty="0">
                <a:solidFill>
                  <a:srgbClr val="FF0000"/>
                </a:solidFill>
                <a:latin typeface="Arial"/>
                <a:cs typeface="Arial"/>
              </a:rPr>
              <a:t>Amniocentesis</a:t>
            </a:r>
            <a:endParaRPr sz="2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2750" b="1" spc="5" dirty="0">
                <a:latin typeface="Calibri"/>
                <a:cs typeface="Calibri"/>
              </a:rPr>
              <a:t>4-and</a:t>
            </a:r>
            <a:r>
              <a:rPr sz="2750" b="1" spc="55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what</a:t>
            </a:r>
            <a:r>
              <a:rPr sz="2750" b="1" spc="60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the</a:t>
            </a:r>
            <a:r>
              <a:rPr sz="2750" b="1" spc="5" dirty="0">
                <a:latin typeface="Calibri"/>
                <a:cs typeface="Calibri"/>
              </a:rPr>
              <a:t> </a:t>
            </a:r>
            <a:r>
              <a:rPr sz="2750" b="1" spc="20" dirty="0">
                <a:latin typeface="Calibri"/>
                <a:cs typeface="Calibri"/>
              </a:rPr>
              <a:t>benefit</a:t>
            </a:r>
            <a:r>
              <a:rPr sz="2750" b="1" spc="-15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of</a:t>
            </a:r>
            <a:r>
              <a:rPr sz="2750" b="1" spc="65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this</a:t>
            </a:r>
            <a:r>
              <a:rPr sz="2750" b="1" spc="-10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procedure?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4337" y="5177790"/>
            <a:ext cx="11450955" cy="134857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2815"/>
              </a:lnSpc>
              <a:spcBef>
                <a:spcPts val="130"/>
              </a:spcBef>
              <a:tabLst>
                <a:tab pos="1537970" algn="l"/>
              </a:tabLst>
            </a:pPr>
            <a:r>
              <a:rPr sz="2750" spc="-5" dirty="0">
                <a:solidFill>
                  <a:srgbClr val="FF0000"/>
                </a:solidFill>
                <a:latin typeface="Arial"/>
                <a:cs typeface="Arial"/>
              </a:rPr>
              <a:t>Prenatal	</a:t>
            </a:r>
            <a:r>
              <a:rPr sz="2750" spc="-10" dirty="0">
                <a:solidFill>
                  <a:srgbClr val="FF0000"/>
                </a:solidFill>
                <a:latin typeface="Arial"/>
                <a:cs typeface="Arial"/>
              </a:rPr>
              <a:t>genetic</a:t>
            </a:r>
            <a:r>
              <a:rPr sz="2750" spc="2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750" spc="-5" dirty="0">
                <a:solidFill>
                  <a:srgbClr val="FF0000"/>
                </a:solidFill>
                <a:latin typeface="Arial"/>
                <a:cs typeface="Arial"/>
              </a:rPr>
              <a:t>diagnosis</a:t>
            </a:r>
            <a:r>
              <a:rPr sz="2750" spc="2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750" spc="20" dirty="0">
                <a:solidFill>
                  <a:srgbClr val="FF0000"/>
                </a:solidFill>
                <a:latin typeface="Arial"/>
                <a:cs typeface="Arial"/>
              </a:rPr>
              <a:t>(PGD)</a:t>
            </a:r>
            <a:r>
              <a:rPr sz="2750" spc="1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750" spc="5" dirty="0">
                <a:solidFill>
                  <a:srgbClr val="FF0000"/>
                </a:solidFill>
                <a:latin typeface="Arial"/>
                <a:cs typeface="Arial"/>
              </a:rPr>
              <a:t>and</a:t>
            </a:r>
            <a:r>
              <a:rPr sz="2750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750" spc="-5" dirty="0">
                <a:solidFill>
                  <a:srgbClr val="FF0000"/>
                </a:solidFill>
                <a:latin typeface="Arial"/>
                <a:cs typeface="Arial"/>
              </a:rPr>
              <a:t>assessment</a:t>
            </a:r>
            <a:r>
              <a:rPr sz="2750" spc="3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750" spc="25" dirty="0">
                <a:solidFill>
                  <a:srgbClr val="FF0000"/>
                </a:solidFill>
                <a:latin typeface="Arial"/>
                <a:cs typeface="Arial"/>
              </a:rPr>
              <a:t>of</a:t>
            </a:r>
            <a:r>
              <a:rPr sz="2750" spc="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750" spc="-15" dirty="0">
                <a:solidFill>
                  <a:srgbClr val="FF0000"/>
                </a:solidFill>
                <a:latin typeface="Arial"/>
                <a:cs typeface="Arial"/>
              </a:rPr>
              <a:t>fetal</a:t>
            </a:r>
            <a:r>
              <a:rPr sz="2750" spc="1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FF0000"/>
                </a:solidFill>
                <a:latin typeface="Arial"/>
                <a:cs typeface="Arial"/>
              </a:rPr>
              <a:t>lung</a:t>
            </a:r>
            <a:r>
              <a:rPr sz="2750" spc="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750" spc="-40" dirty="0">
                <a:solidFill>
                  <a:srgbClr val="FF0000"/>
                </a:solidFill>
                <a:latin typeface="Arial"/>
                <a:cs typeface="Arial"/>
              </a:rPr>
              <a:t>maturity.</a:t>
            </a:r>
            <a:endParaRPr sz="2750">
              <a:latin typeface="Arial"/>
              <a:cs typeface="Arial"/>
            </a:endParaRPr>
          </a:p>
          <a:p>
            <a:pPr marL="12700" marR="268605">
              <a:lnSpc>
                <a:spcPct val="70500"/>
              </a:lnSpc>
              <a:spcBef>
                <a:spcPts val="484"/>
              </a:spcBef>
              <a:tabLst>
                <a:tab pos="1614170" algn="l"/>
                <a:tab pos="5766435" algn="l"/>
              </a:tabLst>
            </a:pPr>
            <a:r>
              <a:rPr sz="2750" b="1" spc="25" dirty="0">
                <a:solidFill>
                  <a:srgbClr val="FF0000"/>
                </a:solidFill>
                <a:latin typeface="Arial"/>
                <a:cs typeface="Arial"/>
              </a:rPr>
              <a:t>Phosphatadyl</a:t>
            </a:r>
            <a:r>
              <a:rPr sz="275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750" b="1" spc="10" dirty="0">
                <a:solidFill>
                  <a:srgbClr val="FF0000"/>
                </a:solidFill>
                <a:latin typeface="Arial"/>
                <a:cs typeface="Arial"/>
              </a:rPr>
              <a:t>glycerol,</a:t>
            </a:r>
            <a:r>
              <a:rPr sz="2750" b="1" spc="1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750" spc="-15" dirty="0">
                <a:solidFill>
                  <a:srgbClr val="FF0000"/>
                </a:solidFill>
                <a:latin typeface="Arial"/>
                <a:cs typeface="Arial"/>
              </a:rPr>
              <a:t>Evaluation	</a:t>
            </a:r>
            <a:r>
              <a:rPr sz="2750" spc="20" dirty="0">
                <a:solidFill>
                  <a:srgbClr val="FF0000"/>
                </a:solidFill>
                <a:latin typeface="Arial"/>
                <a:cs typeface="Arial"/>
              </a:rPr>
              <a:t>of</a:t>
            </a:r>
            <a:r>
              <a:rPr sz="2750" spc="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750" spc="10"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z="2750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750" spc="-5" dirty="0">
                <a:solidFill>
                  <a:srgbClr val="FF0000"/>
                </a:solidFill>
                <a:latin typeface="Arial"/>
                <a:cs typeface="Arial"/>
              </a:rPr>
              <a:t>fetus</a:t>
            </a:r>
            <a:r>
              <a:rPr sz="2750" spc="1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750" spc="10" dirty="0">
                <a:solidFill>
                  <a:srgbClr val="FF0000"/>
                </a:solidFill>
                <a:latin typeface="Arial"/>
                <a:cs typeface="Arial"/>
              </a:rPr>
              <a:t>for</a:t>
            </a:r>
            <a:r>
              <a:rPr sz="2750" spc="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750" spc="-10" dirty="0">
                <a:solidFill>
                  <a:srgbClr val="FF0000"/>
                </a:solidFill>
                <a:latin typeface="Arial"/>
                <a:cs typeface="Arial"/>
              </a:rPr>
              <a:t>infection,</a:t>
            </a:r>
            <a:r>
              <a:rPr sz="2750" spc="2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FF0000"/>
                </a:solidFill>
                <a:latin typeface="Arial"/>
                <a:cs typeface="Arial"/>
              </a:rPr>
              <a:t>degree</a:t>
            </a:r>
            <a:r>
              <a:rPr sz="2750" spc="1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750" spc="20" dirty="0">
                <a:solidFill>
                  <a:srgbClr val="FF0000"/>
                </a:solidFill>
                <a:latin typeface="Arial"/>
                <a:cs typeface="Arial"/>
              </a:rPr>
              <a:t>of </a:t>
            </a:r>
            <a:r>
              <a:rPr sz="2750" spc="-7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750" spc="-20" dirty="0">
                <a:solidFill>
                  <a:srgbClr val="FF0000"/>
                </a:solidFill>
                <a:latin typeface="Arial"/>
                <a:cs typeface="Arial"/>
              </a:rPr>
              <a:t>hemolytic	</a:t>
            </a:r>
            <a:r>
              <a:rPr sz="2750" spc="-15" dirty="0">
                <a:solidFill>
                  <a:srgbClr val="FF0000"/>
                </a:solidFill>
                <a:latin typeface="Arial"/>
                <a:cs typeface="Arial"/>
              </a:rPr>
              <a:t>anemia,</a:t>
            </a:r>
            <a:endParaRPr sz="2750">
              <a:latin typeface="Arial"/>
              <a:cs typeface="Arial"/>
            </a:endParaRPr>
          </a:p>
          <a:p>
            <a:pPr marL="603885">
              <a:lnSpc>
                <a:spcPts val="2400"/>
              </a:lnSpc>
              <a:tabLst>
                <a:tab pos="3241040" algn="l"/>
              </a:tabLst>
            </a:pPr>
            <a:r>
              <a:rPr sz="2750" spc="10" dirty="0">
                <a:solidFill>
                  <a:srgbClr val="FF0000"/>
                </a:solidFill>
                <a:latin typeface="Arial"/>
                <a:cs typeface="Arial"/>
              </a:rPr>
              <a:t>blood</a:t>
            </a:r>
            <a:r>
              <a:rPr sz="2750" spc="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750" spc="25" dirty="0">
                <a:solidFill>
                  <a:srgbClr val="FF0000"/>
                </a:solidFill>
                <a:latin typeface="Arial"/>
                <a:cs typeface="Arial"/>
              </a:rPr>
              <a:t>or</a:t>
            </a:r>
            <a:r>
              <a:rPr sz="2750" spc="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750" spc="-30" dirty="0">
                <a:solidFill>
                  <a:srgbClr val="FF0000"/>
                </a:solidFill>
                <a:latin typeface="Arial"/>
                <a:cs typeface="Arial"/>
              </a:rPr>
              <a:t>platelet	</a:t>
            </a:r>
            <a:r>
              <a:rPr sz="2750" spc="-20" dirty="0">
                <a:solidFill>
                  <a:srgbClr val="FF0000"/>
                </a:solidFill>
                <a:latin typeface="Arial"/>
                <a:cs typeface="Arial"/>
              </a:rPr>
              <a:t>type,</a:t>
            </a:r>
            <a:r>
              <a:rPr sz="2750" spc="20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750" spc="-5" dirty="0">
                <a:solidFill>
                  <a:srgbClr val="FF0000"/>
                </a:solidFill>
                <a:latin typeface="Arial"/>
                <a:cs typeface="Arial"/>
              </a:rPr>
              <a:t>hemoglobinopathy,</a:t>
            </a:r>
            <a:r>
              <a:rPr sz="2750" spc="3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750" spc="5" dirty="0">
                <a:solidFill>
                  <a:srgbClr val="FF0000"/>
                </a:solidFill>
                <a:latin typeface="Arial"/>
                <a:cs typeface="Arial"/>
              </a:rPr>
              <a:t>and</a:t>
            </a:r>
            <a:r>
              <a:rPr sz="2750" spc="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750" spc="20" dirty="0">
                <a:solidFill>
                  <a:srgbClr val="FF0000"/>
                </a:solidFill>
                <a:latin typeface="Arial"/>
                <a:cs typeface="Arial"/>
              </a:rPr>
              <a:t>NTDs</a:t>
            </a:r>
            <a:r>
              <a:rPr sz="2750" spc="20" dirty="0">
                <a:latin typeface="Arial"/>
                <a:cs typeface="Arial"/>
              </a:rPr>
              <a:t>.</a:t>
            </a:r>
            <a:endParaRPr sz="275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15200" y="285220"/>
            <a:ext cx="4876800" cy="338190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40" y="214631"/>
            <a:ext cx="11576685" cy="1300997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 marR="5080">
              <a:lnSpc>
                <a:spcPts val="4730"/>
              </a:lnSpc>
              <a:spcBef>
                <a:spcPts val="745"/>
              </a:spcBef>
            </a:pPr>
            <a:r>
              <a:rPr sz="4400" b="0" spc="40" dirty="0">
                <a:latin typeface="Calibri Light"/>
                <a:cs typeface="Calibri Light"/>
              </a:rPr>
              <a:t>C</a:t>
            </a:r>
            <a:r>
              <a:rPr sz="4400" b="0" spc="20" dirty="0">
                <a:latin typeface="Calibri Light"/>
                <a:cs typeface="Calibri Light"/>
              </a:rPr>
              <a:t>a</a:t>
            </a:r>
            <a:r>
              <a:rPr sz="4400" b="0" spc="10" dirty="0">
                <a:latin typeface="Calibri Light"/>
                <a:cs typeface="Calibri Light"/>
              </a:rPr>
              <a:t>se</a:t>
            </a:r>
            <a:r>
              <a:rPr sz="4400" b="0" spc="-240" dirty="0">
                <a:latin typeface="Calibri Light"/>
                <a:cs typeface="Calibri Light"/>
              </a:rPr>
              <a:t> </a:t>
            </a:r>
            <a:r>
              <a:rPr sz="4400" b="0" spc="25" dirty="0">
                <a:latin typeface="Calibri Light"/>
                <a:cs typeface="Calibri Light"/>
              </a:rPr>
              <a:t>o</a:t>
            </a:r>
            <a:r>
              <a:rPr sz="4400" b="0" spc="5" dirty="0">
                <a:latin typeface="Calibri Light"/>
                <a:cs typeface="Calibri Light"/>
              </a:rPr>
              <a:t>f</a:t>
            </a:r>
            <a:r>
              <a:rPr sz="4400" b="0" spc="-145" dirty="0">
                <a:latin typeface="Calibri Light"/>
                <a:cs typeface="Calibri Light"/>
              </a:rPr>
              <a:t> </a:t>
            </a:r>
            <a:r>
              <a:rPr sz="4400" b="0" spc="30" dirty="0">
                <a:latin typeface="Calibri Light"/>
                <a:cs typeface="Calibri Light"/>
              </a:rPr>
              <a:t>p</a:t>
            </a:r>
            <a:r>
              <a:rPr sz="4400" b="0" spc="25" dirty="0">
                <a:latin typeface="Calibri Light"/>
                <a:cs typeface="Calibri Light"/>
              </a:rPr>
              <a:t>o</a:t>
            </a:r>
            <a:r>
              <a:rPr sz="4400" b="0" spc="-55" dirty="0">
                <a:latin typeface="Calibri Light"/>
                <a:cs typeface="Calibri Light"/>
              </a:rPr>
              <a:t>s</a:t>
            </a:r>
            <a:r>
              <a:rPr sz="4400" b="0" spc="-25" dirty="0">
                <a:latin typeface="Calibri Light"/>
                <a:cs typeface="Calibri Light"/>
              </a:rPr>
              <a:t>t</a:t>
            </a:r>
            <a:r>
              <a:rPr sz="4400" b="0" spc="-35" dirty="0">
                <a:latin typeface="Calibri Light"/>
                <a:cs typeface="Calibri Light"/>
              </a:rPr>
              <a:t>m</a:t>
            </a:r>
            <a:r>
              <a:rPr sz="4400" b="0" spc="-75" dirty="0">
                <a:latin typeface="Calibri Light"/>
                <a:cs typeface="Calibri Light"/>
              </a:rPr>
              <a:t>e</a:t>
            </a:r>
            <a:r>
              <a:rPr sz="4400" b="0" spc="-40" dirty="0">
                <a:latin typeface="Calibri Light"/>
                <a:cs typeface="Calibri Light"/>
              </a:rPr>
              <a:t>n</a:t>
            </a:r>
            <a:r>
              <a:rPr sz="4400" b="0" spc="-45" dirty="0">
                <a:latin typeface="Calibri Light"/>
                <a:cs typeface="Calibri Light"/>
              </a:rPr>
              <a:t>o</a:t>
            </a:r>
            <a:r>
              <a:rPr sz="4400" b="0" spc="-40" dirty="0">
                <a:latin typeface="Calibri Light"/>
                <a:cs typeface="Calibri Light"/>
              </a:rPr>
              <a:t>p</a:t>
            </a:r>
            <a:r>
              <a:rPr sz="4400" b="0" spc="-50" dirty="0">
                <a:latin typeface="Calibri Light"/>
                <a:cs typeface="Calibri Light"/>
              </a:rPr>
              <a:t>a</a:t>
            </a:r>
            <a:r>
              <a:rPr sz="4400" b="0" spc="-40" dirty="0">
                <a:latin typeface="Calibri Light"/>
                <a:cs typeface="Calibri Light"/>
              </a:rPr>
              <a:t>u</a:t>
            </a:r>
            <a:r>
              <a:rPr sz="4400" b="0" spc="-55" dirty="0">
                <a:latin typeface="Calibri Light"/>
                <a:cs typeface="Calibri Light"/>
              </a:rPr>
              <a:t>s</a:t>
            </a:r>
            <a:r>
              <a:rPr sz="4400" b="0" spc="-50" dirty="0">
                <a:latin typeface="Calibri Light"/>
                <a:cs typeface="Calibri Light"/>
              </a:rPr>
              <a:t>a</a:t>
            </a:r>
            <a:r>
              <a:rPr sz="4400" b="0" spc="5" dirty="0">
                <a:latin typeface="Calibri Light"/>
                <a:cs typeface="Calibri Light"/>
              </a:rPr>
              <a:t>l</a:t>
            </a:r>
            <a:r>
              <a:rPr sz="4400" b="0" spc="-240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w</a:t>
            </a:r>
            <a:r>
              <a:rPr sz="4400" b="0" spc="25" dirty="0">
                <a:latin typeface="Calibri Light"/>
                <a:cs typeface="Calibri Light"/>
              </a:rPr>
              <a:t>o</a:t>
            </a:r>
            <a:r>
              <a:rPr sz="4400" b="0" spc="-35" dirty="0">
                <a:latin typeface="Calibri Light"/>
                <a:cs typeface="Calibri Light"/>
              </a:rPr>
              <a:t>m</a:t>
            </a:r>
            <a:r>
              <a:rPr sz="4400" b="0" spc="-50" dirty="0">
                <a:latin typeface="Calibri Light"/>
                <a:cs typeface="Calibri Light"/>
              </a:rPr>
              <a:t>a</a:t>
            </a:r>
            <a:r>
              <a:rPr sz="4400" b="0" spc="15" dirty="0">
                <a:latin typeface="Calibri Light"/>
                <a:cs typeface="Calibri Light"/>
              </a:rPr>
              <a:t>n</a:t>
            </a:r>
            <a:r>
              <a:rPr sz="4400" b="0" spc="-295" dirty="0">
                <a:latin typeface="Calibri Light"/>
                <a:cs typeface="Calibri Light"/>
              </a:rPr>
              <a:t> </a:t>
            </a:r>
            <a:r>
              <a:rPr sz="4400" b="0" spc="5" dirty="0">
                <a:latin typeface="Calibri Light"/>
                <a:cs typeface="Calibri Light"/>
              </a:rPr>
              <a:t>c</a:t>
            </a:r>
            <a:r>
              <a:rPr sz="4400" b="0" spc="20" dirty="0">
                <a:latin typeface="Calibri Light"/>
                <a:cs typeface="Calibri Light"/>
              </a:rPr>
              <a:t>o</a:t>
            </a:r>
            <a:r>
              <a:rPr sz="4400" b="0" spc="35" dirty="0">
                <a:latin typeface="Calibri Light"/>
                <a:cs typeface="Calibri Light"/>
              </a:rPr>
              <a:t>m</a:t>
            </a:r>
            <a:r>
              <a:rPr sz="4400" b="0" spc="-40" dirty="0">
                <a:latin typeface="Calibri Light"/>
                <a:cs typeface="Calibri Light"/>
              </a:rPr>
              <a:t>p</a:t>
            </a:r>
            <a:r>
              <a:rPr sz="4400" b="0" spc="-70" dirty="0">
                <a:latin typeface="Calibri Light"/>
                <a:cs typeface="Calibri Light"/>
              </a:rPr>
              <a:t>l</a:t>
            </a:r>
            <a:r>
              <a:rPr sz="4400" b="0" spc="-50" dirty="0">
                <a:latin typeface="Calibri Light"/>
                <a:cs typeface="Calibri Light"/>
              </a:rPr>
              <a:t>a</a:t>
            </a:r>
            <a:r>
              <a:rPr sz="4400" b="0" spc="10" dirty="0">
                <a:latin typeface="Calibri Light"/>
                <a:cs typeface="Calibri Light"/>
              </a:rPr>
              <a:t>in</a:t>
            </a:r>
            <a:r>
              <a:rPr sz="4400" b="0" spc="-295" dirty="0">
                <a:latin typeface="Calibri Light"/>
                <a:cs typeface="Calibri Light"/>
              </a:rPr>
              <a:t> </a:t>
            </a:r>
            <a:r>
              <a:rPr sz="4400" b="0" spc="25" dirty="0">
                <a:latin typeface="Calibri Light"/>
                <a:cs typeface="Calibri Light"/>
              </a:rPr>
              <a:t>o</a:t>
            </a:r>
            <a:r>
              <a:rPr sz="4400" b="0" spc="5" dirty="0">
                <a:latin typeface="Calibri Light"/>
                <a:cs typeface="Calibri Light"/>
              </a:rPr>
              <a:t>f</a:t>
            </a:r>
            <a:r>
              <a:rPr sz="4400" b="0" spc="-145" dirty="0">
                <a:latin typeface="Calibri Light"/>
                <a:cs typeface="Calibri Light"/>
              </a:rPr>
              <a:t> </a:t>
            </a:r>
            <a:r>
              <a:rPr sz="4400" b="0" spc="10" dirty="0">
                <a:latin typeface="Calibri Light"/>
                <a:cs typeface="Calibri Light"/>
              </a:rPr>
              <a:t>v</a:t>
            </a:r>
            <a:r>
              <a:rPr sz="4400" b="0" spc="20" dirty="0">
                <a:latin typeface="Calibri Light"/>
                <a:cs typeface="Calibri Light"/>
              </a:rPr>
              <a:t>a</a:t>
            </a:r>
            <a:r>
              <a:rPr sz="4400" b="0" spc="-40" dirty="0">
                <a:latin typeface="Calibri Light"/>
                <a:cs typeface="Calibri Light"/>
              </a:rPr>
              <a:t>g</a:t>
            </a:r>
            <a:r>
              <a:rPr sz="4400" b="0" spc="5" dirty="0">
                <a:latin typeface="Calibri Light"/>
                <a:cs typeface="Calibri Light"/>
              </a:rPr>
              <a:t>i</a:t>
            </a:r>
            <a:r>
              <a:rPr sz="4400" b="0" spc="-40" dirty="0">
                <a:latin typeface="Calibri Light"/>
                <a:cs typeface="Calibri Light"/>
              </a:rPr>
              <a:t>n</a:t>
            </a:r>
            <a:r>
              <a:rPr sz="4400" b="0" spc="-50" dirty="0">
                <a:latin typeface="Calibri Light"/>
                <a:cs typeface="Calibri Light"/>
              </a:rPr>
              <a:t>a</a:t>
            </a:r>
            <a:r>
              <a:rPr sz="4400" b="0" spc="5" dirty="0">
                <a:latin typeface="Calibri Light"/>
                <a:cs typeface="Calibri Light"/>
              </a:rPr>
              <a:t>l  </a:t>
            </a:r>
            <a:r>
              <a:rPr sz="4400" b="0" spc="-15" dirty="0">
                <a:latin typeface="Calibri Light"/>
                <a:cs typeface="Calibri Light"/>
              </a:rPr>
              <a:t>spotting,</a:t>
            </a:r>
            <a:r>
              <a:rPr sz="4400" b="0" spc="-200" dirty="0">
                <a:latin typeface="Calibri Light"/>
                <a:cs typeface="Calibri Light"/>
              </a:rPr>
              <a:t> </a:t>
            </a:r>
            <a:r>
              <a:rPr sz="4400" b="0" spc="35" dirty="0">
                <a:latin typeface="Calibri Light"/>
                <a:cs typeface="Calibri Light"/>
              </a:rPr>
              <a:t>U/S</a:t>
            </a:r>
            <a:r>
              <a:rPr sz="4400" b="0" spc="-290" dirty="0">
                <a:latin typeface="Calibri Light"/>
                <a:cs typeface="Calibri Light"/>
              </a:rPr>
              <a:t> </a:t>
            </a:r>
            <a:r>
              <a:rPr sz="4400" b="0" spc="5" dirty="0">
                <a:latin typeface="Calibri Light"/>
                <a:cs typeface="Calibri Light"/>
              </a:rPr>
              <a:t>show</a:t>
            </a:r>
            <a:r>
              <a:rPr sz="4400" b="0" spc="-250" dirty="0">
                <a:latin typeface="Calibri Light"/>
                <a:cs typeface="Calibri Light"/>
              </a:rPr>
              <a:t> </a:t>
            </a:r>
            <a:r>
              <a:rPr sz="4400" b="0" spc="-25" dirty="0">
                <a:latin typeface="Calibri Light"/>
                <a:cs typeface="Calibri Light"/>
              </a:rPr>
              <a:t>endometrial</a:t>
            </a:r>
            <a:r>
              <a:rPr sz="4400" b="0" spc="-235" dirty="0">
                <a:latin typeface="Calibri Light"/>
                <a:cs typeface="Calibri Light"/>
              </a:rPr>
              <a:t> </a:t>
            </a:r>
            <a:r>
              <a:rPr sz="4400" b="0" spc="-10" dirty="0">
                <a:latin typeface="Calibri Light"/>
                <a:cs typeface="Calibri Light"/>
              </a:rPr>
              <a:t>thickness</a:t>
            </a:r>
            <a:r>
              <a:rPr sz="4400" b="0" spc="-220" dirty="0">
                <a:latin typeface="Calibri Light"/>
                <a:cs typeface="Calibri Light"/>
              </a:rPr>
              <a:t> </a:t>
            </a:r>
            <a:r>
              <a:rPr sz="4400" b="0" spc="15" dirty="0">
                <a:latin typeface="Calibri Light"/>
                <a:cs typeface="Calibri Light"/>
              </a:rPr>
              <a:t>of</a:t>
            </a:r>
            <a:r>
              <a:rPr sz="4400" b="0" spc="-125" dirty="0">
                <a:latin typeface="Calibri Light"/>
                <a:cs typeface="Calibri Light"/>
              </a:rPr>
              <a:t> </a:t>
            </a:r>
            <a:r>
              <a:rPr sz="4400" b="0" spc="15" dirty="0">
                <a:latin typeface="Calibri Light"/>
                <a:cs typeface="Calibri Light"/>
              </a:rPr>
              <a:t>10</a:t>
            </a:r>
            <a:r>
              <a:rPr sz="4400" b="0" spc="-160" dirty="0">
                <a:latin typeface="Calibri Light"/>
                <a:cs typeface="Calibri Light"/>
              </a:rPr>
              <a:t> </a:t>
            </a:r>
            <a:r>
              <a:rPr sz="4400" b="0" spc="40" dirty="0">
                <a:latin typeface="Calibri Light"/>
                <a:cs typeface="Calibri Light"/>
              </a:rPr>
              <a:t>mm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582" y="1794255"/>
            <a:ext cx="3783329" cy="365612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spc="15" dirty="0">
                <a:latin typeface="Calibri"/>
                <a:cs typeface="Calibri"/>
              </a:rPr>
              <a:t>1-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Relevant</a:t>
            </a:r>
            <a:r>
              <a:rPr sz="2750" spc="15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history?</a:t>
            </a:r>
            <a:endParaRPr sz="2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750" spc="5" dirty="0">
                <a:latin typeface="Calibri"/>
                <a:cs typeface="Calibri"/>
              </a:rPr>
              <a:t>2-4</a:t>
            </a:r>
            <a:r>
              <a:rPr sz="2750" spc="30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DDx?</a:t>
            </a:r>
            <a:endParaRPr sz="2750">
              <a:latin typeface="Calibri"/>
              <a:cs typeface="Calibri"/>
            </a:endParaRPr>
          </a:p>
          <a:p>
            <a:pPr marL="12700" marR="5080">
              <a:lnSpc>
                <a:spcPts val="8109"/>
              </a:lnSpc>
              <a:spcBef>
                <a:spcPts val="795"/>
              </a:spcBef>
            </a:pPr>
            <a:r>
              <a:rPr sz="2750" spc="15" dirty="0">
                <a:latin typeface="Calibri"/>
                <a:cs typeface="Calibri"/>
              </a:rPr>
              <a:t>3-</a:t>
            </a:r>
            <a:r>
              <a:rPr sz="2750" spc="10" dirty="0">
                <a:latin typeface="Calibri"/>
                <a:cs typeface="Calibri"/>
              </a:rPr>
              <a:t> What </a:t>
            </a:r>
            <a:r>
              <a:rPr sz="2750" spc="-15" dirty="0">
                <a:latin typeface="Calibri"/>
                <a:cs typeface="Calibri"/>
              </a:rPr>
              <a:t>is</a:t>
            </a:r>
            <a:r>
              <a:rPr sz="2750" spc="75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your</a:t>
            </a:r>
            <a:r>
              <a:rPr sz="2750" spc="-25" dirty="0">
                <a:latin typeface="Calibri"/>
                <a:cs typeface="Calibri"/>
              </a:rPr>
              <a:t> next</a:t>
            </a:r>
            <a:r>
              <a:rPr sz="2750" spc="15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step? </a:t>
            </a:r>
            <a:r>
              <a:rPr sz="2750" spc="-610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4-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Management?</a:t>
            </a:r>
            <a:endParaRPr sz="275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62651" y="1724025"/>
            <a:ext cx="6096000" cy="3695700"/>
          </a:xfrm>
          <a:prstGeom prst="rect">
            <a:avLst/>
          </a:prstGeom>
        </p:spPr>
      </p:pic>
    </p:spTree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46" y="407040"/>
            <a:ext cx="4255135" cy="37061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300" b="1" spc="5" dirty="0">
                <a:latin typeface="Calibri"/>
                <a:cs typeface="Calibri"/>
              </a:rPr>
              <a:t>5-What</a:t>
            </a:r>
            <a:r>
              <a:rPr sz="2300" b="1" spc="-65" dirty="0">
                <a:latin typeface="Calibri"/>
                <a:cs typeface="Calibri"/>
              </a:rPr>
              <a:t> </a:t>
            </a:r>
            <a:r>
              <a:rPr sz="2300" b="1" spc="20" dirty="0">
                <a:latin typeface="Calibri"/>
                <a:cs typeface="Calibri"/>
              </a:rPr>
              <a:t>the</a:t>
            </a:r>
            <a:r>
              <a:rPr sz="2300" b="1" spc="-125" dirty="0">
                <a:latin typeface="Calibri"/>
                <a:cs typeface="Calibri"/>
              </a:rPr>
              <a:t> </a:t>
            </a:r>
            <a:r>
              <a:rPr sz="2300" b="1" spc="5" dirty="0">
                <a:latin typeface="Calibri"/>
                <a:cs typeface="Calibri"/>
              </a:rPr>
              <a:t>risk</a:t>
            </a:r>
            <a:r>
              <a:rPr sz="2300" b="1" dirty="0">
                <a:latin typeface="Calibri"/>
                <a:cs typeface="Calibri"/>
              </a:rPr>
              <a:t> </a:t>
            </a:r>
            <a:r>
              <a:rPr sz="2300" b="1" spc="20" dirty="0">
                <a:latin typeface="Calibri"/>
                <a:cs typeface="Calibri"/>
              </a:rPr>
              <a:t>of</a:t>
            </a:r>
            <a:r>
              <a:rPr sz="2300" b="1" spc="-60" dirty="0">
                <a:latin typeface="Calibri"/>
                <a:cs typeface="Calibri"/>
              </a:rPr>
              <a:t> </a:t>
            </a:r>
            <a:r>
              <a:rPr sz="2300" b="1" spc="20" dirty="0">
                <a:latin typeface="Calibri"/>
                <a:cs typeface="Calibri"/>
              </a:rPr>
              <a:t>it</a:t>
            </a:r>
            <a:r>
              <a:rPr sz="2300" b="1" spc="-65" dirty="0">
                <a:latin typeface="Calibri"/>
                <a:cs typeface="Calibri"/>
              </a:rPr>
              <a:t> </a:t>
            </a:r>
            <a:r>
              <a:rPr sz="2300" b="1" spc="20" dirty="0">
                <a:latin typeface="Calibri"/>
                <a:cs typeface="Calibri"/>
              </a:rPr>
              <a:t>when</a:t>
            </a:r>
            <a:r>
              <a:rPr sz="2300" b="1" spc="-125" dirty="0">
                <a:latin typeface="Calibri"/>
                <a:cs typeface="Calibri"/>
              </a:rPr>
              <a:t> </a:t>
            </a:r>
            <a:r>
              <a:rPr sz="2300" b="1" spc="20" dirty="0">
                <a:latin typeface="Calibri"/>
                <a:cs typeface="Calibri"/>
              </a:rPr>
              <a:t>its</a:t>
            </a:r>
            <a:r>
              <a:rPr sz="2300" b="1" spc="-25" dirty="0">
                <a:latin typeface="Calibri"/>
                <a:cs typeface="Calibri"/>
              </a:rPr>
              <a:t> </a:t>
            </a:r>
            <a:r>
              <a:rPr sz="2300" b="1" spc="25" dirty="0">
                <a:latin typeface="Calibri"/>
                <a:cs typeface="Calibri"/>
              </a:rPr>
              <a:t>done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1" y="655637"/>
            <a:ext cx="4056379" cy="111889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27050" indent="-514984">
              <a:lnSpc>
                <a:spcPts val="2355"/>
              </a:lnSpc>
              <a:spcBef>
                <a:spcPts val="125"/>
              </a:spcBef>
              <a:buAutoNum type="arabicPeriod"/>
              <a:tabLst>
                <a:tab pos="527050" algn="l"/>
                <a:tab pos="527685" algn="l"/>
              </a:tabLst>
            </a:pPr>
            <a:r>
              <a:rPr sz="2300" spc="-40" dirty="0">
                <a:solidFill>
                  <a:srgbClr val="FF0000"/>
                </a:solidFill>
                <a:latin typeface="Arial"/>
                <a:cs typeface="Arial"/>
              </a:rPr>
              <a:t>Leakage</a:t>
            </a:r>
            <a:r>
              <a:rPr sz="2300" spc="2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300" spc="-40" dirty="0">
                <a:solidFill>
                  <a:srgbClr val="FF0000"/>
                </a:solidFill>
                <a:latin typeface="Arial"/>
                <a:cs typeface="Arial"/>
              </a:rPr>
              <a:t>of</a:t>
            </a:r>
            <a:r>
              <a:rPr sz="2300" spc="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FF0000"/>
                </a:solidFill>
                <a:latin typeface="Arial"/>
                <a:cs typeface="Arial"/>
              </a:rPr>
              <a:t>amniotic</a:t>
            </a:r>
            <a:r>
              <a:rPr sz="2300" spc="-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300" spc="-5" dirty="0">
                <a:solidFill>
                  <a:srgbClr val="FF0000"/>
                </a:solidFill>
                <a:latin typeface="Arial"/>
                <a:cs typeface="Arial"/>
              </a:rPr>
              <a:t>fluid.</a:t>
            </a:r>
            <a:endParaRPr sz="2300">
              <a:latin typeface="Arial"/>
              <a:cs typeface="Arial"/>
            </a:endParaRPr>
          </a:p>
          <a:p>
            <a:pPr marL="527050" indent="-514984">
              <a:lnSpc>
                <a:spcPts val="1955"/>
              </a:lnSpc>
              <a:buAutoNum type="arabicPeriod"/>
              <a:tabLst>
                <a:tab pos="527050" algn="l"/>
                <a:tab pos="527685" algn="l"/>
              </a:tabLst>
            </a:pPr>
            <a:r>
              <a:rPr sz="2300" spc="-10" dirty="0">
                <a:solidFill>
                  <a:srgbClr val="FF0000"/>
                </a:solidFill>
                <a:latin typeface="Arial"/>
                <a:cs typeface="Arial"/>
              </a:rPr>
              <a:t>Direct</a:t>
            </a:r>
            <a:r>
              <a:rPr sz="230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300" spc="-35" dirty="0">
                <a:solidFill>
                  <a:srgbClr val="FF0000"/>
                </a:solidFill>
                <a:latin typeface="Arial"/>
                <a:cs typeface="Arial"/>
              </a:rPr>
              <a:t>fetal</a:t>
            </a:r>
            <a:r>
              <a:rPr sz="2300" spc="1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300" spc="-25" dirty="0">
                <a:solidFill>
                  <a:srgbClr val="FF0000"/>
                </a:solidFill>
                <a:latin typeface="Arial"/>
                <a:cs typeface="Arial"/>
              </a:rPr>
              <a:t>needle</a:t>
            </a:r>
            <a:r>
              <a:rPr sz="2300" spc="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300" spc="-25" dirty="0">
                <a:solidFill>
                  <a:srgbClr val="FF0000"/>
                </a:solidFill>
                <a:latin typeface="Arial"/>
                <a:cs typeface="Arial"/>
              </a:rPr>
              <a:t>injury.</a:t>
            </a:r>
            <a:endParaRPr sz="2300">
              <a:latin typeface="Arial"/>
              <a:cs typeface="Arial"/>
            </a:endParaRPr>
          </a:p>
          <a:p>
            <a:pPr marL="527050" indent="-514984">
              <a:lnSpc>
                <a:spcPts val="1914"/>
              </a:lnSpc>
              <a:buAutoNum type="arabicPeriod"/>
              <a:tabLst>
                <a:tab pos="527050" algn="l"/>
                <a:tab pos="527685" algn="l"/>
              </a:tabLst>
            </a:pPr>
            <a:r>
              <a:rPr sz="2300" spc="-25" dirty="0">
                <a:solidFill>
                  <a:srgbClr val="FF0000"/>
                </a:solidFill>
                <a:latin typeface="Arial"/>
                <a:cs typeface="Arial"/>
              </a:rPr>
              <a:t>Vertical</a:t>
            </a:r>
            <a:r>
              <a:rPr sz="2300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300" spc="-10" dirty="0">
                <a:solidFill>
                  <a:srgbClr val="FF0000"/>
                </a:solidFill>
                <a:latin typeface="Arial"/>
                <a:cs typeface="Arial"/>
              </a:rPr>
              <a:t>transmission</a:t>
            </a:r>
            <a:endParaRPr sz="2300">
              <a:latin typeface="Arial"/>
              <a:cs typeface="Arial"/>
            </a:endParaRPr>
          </a:p>
          <a:p>
            <a:pPr marL="527050" indent="-514984">
              <a:lnSpc>
                <a:spcPts val="2320"/>
              </a:lnSpc>
              <a:buAutoNum type="arabicPeriod"/>
              <a:tabLst>
                <a:tab pos="527050" algn="l"/>
                <a:tab pos="527685" algn="l"/>
              </a:tabLst>
            </a:pPr>
            <a:r>
              <a:rPr sz="2300" spc="-10" dirty="0">
                <a:solidFill>
                  <a:srgbClr val="FF0000"/>
                </a:solidFill>
                <a:latin typeface="Arial"/>
                <a:cs typeface="Arial"/>
              </a:rPr>
              <a:t>Innoculation</a:t>
            </a:r>
            <a:r>
              <a:rPr sz="23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FF0000"/>
                </a:solidFill>
                <a:latin typeface="Arial"/>
                <a:cs typeface="Arial"/>
              </a:rPr>
              <a:t>by</a:t>
            </a:r>
            <a:r>
              <a:rPr sz="2300" spc="-20" dirty="0">
                <a:solidFill>
                  <a:srgbClr val="FF0000"/>
                </a:solidFill>
                <a:latin typeface="Arial"/>
                <a:cs typeface="Arial"/>
              </a:rPr>
              <a:t> bowel</a:t>
            </a:r>
            <a:r>
              <a:rPr sz="2300" spc="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300" spc="-35" dirty="0">
                <a:solidFill>
                  <a:srgbClr val="FF0000"/>
                </a:solidFill>
                <a:latin typeface="Arial"/>
                <a:cs typeface="Arial"/>
              </a:rPr>
              <a:t>flora.</a:t>
            </a:r>
            <a:endParaRPr sz="23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1637985"/>
            <a:ext cx="3164840" cy="63158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756285" indent="-743585">
              <a:lnSpc>
                <a:spcPts val="2355"/>
              </a:lnSpc>
              <a:spcBef>
                <a:spcPts val="125"/>
              </a:spcBef>
              <a:buAutoNum type="arabicPeriod" startAt="5"/>
              <a:tabLst>
                <a:tab pos="755650" algn="l"/>
                <a:tab pos="756285" algn="l"/>
              </a:tabLst>
            </a:pPr>
            <a:r>
              <a:rPr sz="2300" spc="-25" dirty="0">
                <a:solidFill>
                  <a:srgbClr val="FF0000"/>
                </a:solidFill>
                <a:latin typeface="Arial"/>
                <a:cs typeface="Arial"/>
              </a:rPr>
              <a:t>Fetal</a:t>
            </a:r>
            <a:r>
              <a:rPr sz="2300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300" spc="-25" dirty="0">
                <a:solidFill>
                  <a:srgbClr val="FF0000"/>
                </a:solidFill>
                <a:latin typeface="Arial"/>
                <a:cs typeface="Arial"/>
              </a:rPr>
              <a:t>loss.</a:t>
            </a:r>
            <a:endParaRPr sz="2300">
              <a:latin typeface="Arial"/>
              <a:cs typeface="Arial"/>
            </a:endParaRPr>
          </a:p>
          <a:p>
            <a:pPr marL="756285" indent="-743585">
              <a:lnSpc>
                <a:spcPts val="2355"/>
              </a:lnSpc>
              <a:buAutoNum type="arabicPeriod" startAt="5"/>
              <a:tabLst>
                <a:tab pos="755650" algn="l"/>
                <a:tab pos="756285" algn="l"/>
              </a:tabLst>
            </a:pPr>
            <a:r>
              <a:rPr sz="2300" spc="-20" dirty="0">
                <a:solidFill>
                  <a:srgbClr val="FF0000"/>
                </a:solidFill>
                <a:latin typeface="Arial"/>
                <a:cs typeface="Arial"/>
              </a:rPr>
              <a:t>Cell</a:t>
            </a:r>
            <a:r>
              <a:rPr sz="23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300" spc="10" dirty="0">
                <a:solidFill>
                  <a:srgbClr val="FF0000"/>
                </a:solidFill>
                <a:latin typeface="Arial"/>
                <a:cs typeface="Arial"/>
              </a:rPr>
              <a:t>culture</a:t>
            </a:r>
            <a:r>
              <a:rPr sz="2300" spc="-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300" spc="-25" dirty="0">
                <a:solidFill>
                  <a:srgbClr val="FF0000"/>
                </a:solidFill>
                <a:latin typeface="Arial"/>
                <a:cs typeface="Arial"/>
              </a:rPr>
              <a:t>failure:</a:t>
            </a:r>
            <a:endParaRPr sz="23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2362585"/>
            <a:ext cx="6291580" cy="43986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b="1" dirty="0">
                <a:latin typeface="Calibri"/>
                <a:cs typeface="Calibri"/>
              </a:rPr>
              <a:t>6-at</a:t>
            </a:r>
            <a:r>
              <a:rPr sz="2750" b="1" spc="55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which</a:t>
            </a:r>
            <a:r>
              <a:rPr sz="2750" b="1" spc="55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gestational</a:t>
            </a:r>
            <a:r>
              <a:rPr sz="2750" b="1" spc="-30" dirty="0">
                <a:latin typeface="Calibri"/>
                <a:cs typeface="Calibri"/>
              </a:rPr>
              <a:t> </a:t>
            </a:r>
            <a:r>
              <a:rPr sz="2750" b="1" spc="30" dirty="0">
                <a:latin typeface="Calibri"/>
                <a:cs typeface="Calibri"/>
              </a:rPr>
              <a:t>week</a:t>
            </a:r>
            <a:r>
              <a:rPr sz="2750" b="1" spc="-10" dirty="0">
                <a:latin typeface="Calibri"/>
                <a:cs typeface="Calibri"/>
              </a:rPr>
              <a:t> </a:t>
            </a:r>
            <a:r>
              <a:rPr sz="2750" b="1" spc="25" dirty="0">
                <a:latin typeface="Calibri"/>
                <a:cs typeface="Calibri"/>
              </a:rPr>
              <a:t>you</a:t>
            </a:r>
            <a:r>
              <a:rPr sz="2750" b="1" spc="-90" dirty="0">
                <a:latin typeface="Calibri"/>
                <a:cs typeface="Calibri"/>
              </a:rPr>
              <a:t> </a:t>
            </a:r>
            <a:r>
              <a:rPr sz="2750" b="1" spc="-10" dirty="0">
                <a:latin typeface="Calibri"/>
                <a:cs typeface="Calibri"/>
              </a:rPr>
              <a:t>can</a:t>
            </a:r>
            <a:r>
              <a:rPr sz="2750" b="1" spc="130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do</a:t>
            </a:r>
            <a:r>
              <a:rPr sz="2750" b="1" spc="-15" dirty="0">
                <a:latin typeface="Calibri"/>
                <a:cs typeface="Calibri"/>
              </a:rPr>
              <a:t> </a:t>
            </a:r>
            <a:r>
              <a:rPr sz="2750" b="1" spc="5" dirty="0">
                <a:latin typeface="Calibri"/>
                <a:cs typeface="Calibri"/>
              </a:rPr>
              <a:t>it?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6" y="2658682"/>
            <a:ext cx="10401935" cy="298107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2815"/>
              </a:lnSpc>
              <a:spcBef>
                <a:spcPts val="125"/>
              </a:spcBef>
              <a:tabLst>
                <a:tab pos="5976620" algn="l"/>
              </a:tabLst>
            </a:pPr>
            <a:r>
              <a:rPr sz="2750" spc="-15" dirty="0">
                <a:solidFill>
                  <a:srgbClr val="FF0000"/>
                </a:solidFill>
                <a:latin typeface="Arial"/>
                <a:cs typeface="Arial"/>
              </a:rPr>
              <a:t>optimally</a:t>
            </a:r>
            <a:r>
              <a:rPr sz="2750" spc="3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FF0000"/>
                </a:solidFill>
                <a:latin typeface="Arial"/>
                <a:cs typeface="Arial"/>
              </a:rPr>
              <a:t>to</a:t>
            </a:r>
            <a:r>
              <a:rPr sz="2750" spc="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750" spc="25" dirty="0">
                <a:solidFill>
                  <a:srgbClr val="FF0000"/>
                </a:solidFill>
                <a:latin typeface="Arial"/>
                <a:cs typeface="Arial"/>
              </a:rPr>
              <a:t>be </a:t>
            </a:r>
            <a:r>
              <a:rPr sz="2750" spc="35" dirty="0">
                <a:solidFill>
                  <a:srgbClr val="FF0000"/>
                </a:solidFill>
                <a:latin typeface="Arial"/>
                <a:cs typeface="Arial"/>
              </a:rPr>
              <a:t>done</a:t>
            </a:r>
            <a:r>
              <a:rPr sz="2750" spc="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750" spc="-15" dirty="0">
                <a:solidFill>
                  <a:srgbClr val="FF0000"/>
                </a:solidFill>
                <a:latin typeface="Arial"/>
                <a:cs typeface="Arial"/>
              </a:rPr>
              <a:t>at</a:t>
            </a:r>
            <a:r>
              <a:rPr sz="2750" spc="1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750" b="1" spc="25" dirty="0">
                <a:solidFill>
                  <a:srgbClr val="FF0000"/>
                </a:solidFill>
                <a:latin typeface="Arial"/>
                <a:cs typeface="Arial"/>
              </a:rPr>
              <a:t>15-17 </a:t>
            </a:r>
            <a:r>
              <a:rPr sz="2750" b="1" spc="30" dirty="0">
                <a:solidFill>
                  <a:srgbClr val="FF0000"/>
                </a:solidFill>
                <a:latin typeface="Arial"/>
                <a:cs typeface="Arial"/>
              </a:rPr>
              <a:t>weeks	</a:t>
            </a:r>
            <a:r>
              <a:rPr sz="2750" b="1" spc="15" dirty="0">
                <a:solidFill>
                  <a:srgbClr val="FF0000"/>
                </a:solidFill>
                <a:latin typeface="Arial"/>
                <a:cs typeface="Arial"/>
              </a:rPr>
              <a:t>&gt;</a:t>
            </a:r>
            <a:r>
              <a:rPr sz="275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750" b="1" spc="35" dirty="0">
                <a:solidFill>
                  <a:srgbClr val="00AF50"/>
                </a:solidFill>
                <a:latin typeface="Arial"/>
                <a:cs typeface="Arial"/>
              </a:rPr>
              <a:t>15w</a:t>
            </a:r>
            <a:r>
              <a:rPr sz="2750" b="1" spc="-3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750" b="1" spc="25" dirty="0">
                <a:solidFill>
                  <a:srgbClr val="FF0000"/>
                </a:solidFill>
                <a:latin typeface="Arial"/>
                <a:cs typeface="Arial"/>
              </a:rPr>
              <a:t>of</a:t>
            </a:r>
            <a:endParaRPr sz="2750">
              <a:latin typeface="Arial"/>
              <a:cs typeface="Arial"/>
            </a:endParaRPr>
          </a:p>
          <a:p>
            <a:pPr marL="307975">
              <a:lnSpc>
                <a:spcPts val="2815"/>
              </a:lnSpc>
            </a:pPr>
            <a:r>
              <a:rPr sz="2750" spc="-10" dirty="0">
                <a:solidFill>
                  <a:srgbClr val="FF0000"/>
                </a:solidFill>
                <a:latin typeface="Arial"/>
                <a:cs typeface="Arial"/>
              </a:rPr>
              <a:t>gestation.</a:t>
            </a:r>
            <a:endParaRPr sz="2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50">
              <a:latin typeface="Arial"/>
              <a:cs typeface="Arial"/>
            </a:endParaRPr>
          </a:p>
          <a:p>
            <a:pPr marL="12700" marR="5080">
              <a:lnSpc>
                <a:spcPct val="70400"/>
              </a:lnSpc>
              <a:spcBef>
                <a:spcPts val="5"/>
              </a:spcBef>
              <a:tabLst>
                <a:tab pos="3721735" algn="l"/>
              </a:tabLst>
            </a:pPr>
            <a:r>
              <a:rPr sz="3200" b="1" spc="5" dirty="0">
                <a:latin typeface="Calibri"/>
                <a:cs typeface="Calibri"/>
              </a:rPr>
              <a:t>7-What</a:t>
            </a:r>
            <a:r>
              <a:rPr sz="3200" b="1" spc="-11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are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spc="10" dirty="0">
                <a:latin typeface="Calibri"/>
                <a:cs typeface="Calibri"/>
              </a:rPr>
              <a:t>screening</a:t>
            </a:r>
            <a:r>
              <a:rPr sz="3200" b="1" spc="-15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test</a:t>
            </a:r>
            <a:r>
              <a:rPr sz="3200" b="1" spc="-110" dirty="0">
                <a:latin typeface="Calibri"/>
                <a:cs typeface="Calibri"/>
              </a:rPr>
              <a:t> </a:t>
            </a:r>
            <a:r>
              <a:rPr sz="3200" b="1" spc="10" dirty="0">
                <a:latin typeface="Calibri"/>
                <a:cs typeface="Calibri"/>
              </a:rPr>
              <a:t>used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for</a:t>
            </a:r>
            <a:r>
              <a:rPr sz="3200" b="1" spc="5" dirty="0">
                <a:latin typeface="Calibri"/>
                <a:cs typeface="Calibri"/>
              </a:rPr>
              <a:t> diagnosis</a:t>
            </a:r>
            <a:r>
              <a:rPr sz="3200" b="1" spc="-130" dirty="0">
                <a:latin typeface="Calibri"/>
                <a:cs typeface="Calibri"/>
              </a:rPr>
              <a:t> </a:t>
            </a:r>
            <a:r>
              <a:rPr sz="3200" b="1" spc="5" dirty="0">
                <a:latin typeface="Calibri"/>
                <a:cs typeface="Calibri"/>
              </a:rPr>
              <a:t>of</a:t>
            </a:r>
            <a:r>
              <a:rPr sz="3200" b="1" spc="60" dirty="0">
                <a:latin typeface="Calibri"/>
                <a:cs typeface="Calibri"/>
              </a:rPr>
              <a:t> </a:t>
            </a:r>
            <a:r>
              <a:rPr sz="3200" b="1" spc="15" dirty="0">
                <a:latin typeface="Calibri"/>
                <a:cs typeface="Calibri"/>
              </a:rPr>
              <a:t>this</a:t>
            </a:r>
            <a:r>
              <a:rPr sz="3200" b="1" spc="-100" dirty="0">
                <a:latin typeface="Calibri"/>
                <a:cs typeface="Calibri"/>
              </a:rPr>
              <a:t> </a:t>
            </a:r>
            <a:r>
              <a:rPr sz="3200" b="1" spc="5" dirty="0">
                <a:latin typeface="Calibri"/>
                <a:cs typeface="Calibri"/>
              </a:rPr>
              <a:t>conginital </a:t>
            </a:r>
            <a:r>
              <a:rPr sz="3200" b="1" spc="-705" dirty="0">
                <a:latin typeface="Calibri"/>
                <a:cs typeface="Calibri"/>
              </a:rPr>
              <a:t> </a:t>
            </a:r>
            <a:r>
              <a:rPr sz="3200" b="1" spc="10" dirty="0">
                <a:latin typeface="Calibri"/>
                <a:cs typeface="Calibri"/>
              </a:rPr>
              <a:t>anomaly</a:t>
            </a:r>
            <a:r>
              <a:rPr sz="3200" b="1" spc="-75" dirty="0">
                <a:latin typeface="Calibri"/>
                <a:cs typeface="Calibri"/>
              </a:rPr>
              <a:t> </a:t>
            </a:r>
            <a:r>
              <a:rPr sz="3200" b="1" spc="5" dirty="0">
                <a:latin typeface="Calibri"/>
                <a:cs typeface="Calibri"/>
              </a:rPr>
              <a:t>,,</a:t>
            </a:r>
            <a:r>
              <a:rPr sz="3200" b="1" spc="-60" dirty="0">
                <a:latin typeface="Calibri"/>
                <a:cs typeface="Calibri"/>
              </a:rPr>
              <a:t> </a:t>
            </a:r>
            <a:r>
              <a:rPr sz="3200" b="1" spc="5" dirty="0">
                <a:latin typeface="Calibri"/>
                <a:cs typeface="Calibri"/>
              </a:rPr>
              <a:t>and</a:t>
            </a:r>
            <a:r>
              <a:rPr sz="3200" b="1" spc="20" dirty="0">
                <a:latin typeface="Calibri"/>
                <a:cs typeface="Calibri"/>
              </a:rPr>
              <a:t> </a:t>
            </a:r>
            <a:r>
              <a:rPr sz="3200" b="1" spc="15" dirty="0">
                <a:latin typeface="Calibri"/>
                <a:cs typeface="Calibri"/>
              </a:rPr>
              <a:t>when	</a:t>
            </a:r>
            <a:r>
              <a:rPr sz="3200" b="1" spc="20" dirty="0">
                <a:latin typeface="Calibri"/>
                <a:cs typeface="Calibri"/>
              </a:rPr>
              <a:t>it</a:t>
            </a:r>
            <a:r>
              <a:rPr sz="3200" b="1" spc="-45" dirty="0">
                <a:latin typeface="Calibri"/>
                <a:cs typeface="Calibri"/>
              </a:rPr>
              <a:t> </a:t>
            </a:r>
            <a:r>
              <a:rPr sz="3200" b="1" spc="10" dirty="0">
                <a:latin typeface="Calibri"/>
                <a:cs typeface="Calibri"/>
              </a:rPr>
              <a:t>done??</a:t>
            </a:r>
            <a:endParaRPr sz="3200">
              <a:latin typeface="Calibri"/>
              <a:cs typeface="Calibri"/>
            </a:endParaRPr>
          </a:p>
          <a:p>
            <a:pPr marL="12700" marR="5396230">
              <a:lnSpc>
                <a:spcPct val="104299"/>
              </a:lnSpc>
              <a:spcBef>
                <a:spcPts val="65"/>
              </a:spcBef>
            </a:pPr>
            <a:r>
              <a:rPr sz="2400" spc="20" dirty="0">
                <a:solidFill>
                  <a:srgbClr val="00AF50"/>
                </a:solidFill>
                <a:latin typeface="Calibri"/>
                <a:cs typeface="Calibri"/>
              </a:rPr>
              <a:t>F</a:t>
            </a:r>
            <a:r>
              <a:rPr sz="2400" spc="-30" dirty="0">
                <a:solidFill>
                  <a:srgbClr val="00AF50"/>
                </a:solidFill>
                <a:latin typeface="Calibri"/>
                <a:cs typeface="Calibri"/>
              </a:rPr>
              <a:t>i</a:t>
            </a:r>
            <a:r>
              <a:rPr sz="2400" spc="-90" dirty="0">
                <a:solidFill>
                  <a:srgbClr val="00AF50"/>
                </a:solidFill>
                <a:latin typeface="Calibri"/>
                <a:cs typeface="Calibri"/>
              </a:rPr>
              <a:t>r</a:t>
            </a:r>
            <a:r>
              <a:rPr sz="2400" spc="35" dirty="0">
                <a:solidFill>
                  <a:srgbClr val="00AF50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t </a:t>
            </a:r>
            <a:r>
              <a:rPr sz="2400" spc="15" dirty="0">
                <a:solidFill>
                  <a:srgbClr val="00AF50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rgbClr val="00AF50"/>
                </a:solidFill>
                <a:latin typeface="Calibri"/>
                <a:cs typeface="Calibri"/>
              </a:rPr>
              <a:t>r</a:t>
            </a:r>
            <a:r>
              <a:rPr sz="2400" spc="-30" dirty="0">
                <a:solidFill>
                  <a:srgbClr val="00AF50"/>
                </a:solidFill>
                <a:latin typeface="Calibri"/>
                <a:cs typeface="Calibri"/>
              </a:rPr>
              <a:t>i</a:t>
            </a:r>
            <a:r>
              <a:rPr sz="2400" spc="30" dirty="0">
                <a:solidFill>
                  <a:srgbClr val="00AF50"/>
                </a:solidFill>
                <a:latin typeface="Calibri"/>
                <a:cs typeface="Calibri"/>
              </a:rPr>
              <a:t>m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2400" spc="40" dirty="0">
                <a:solidFill>
                  <a:srgbClr val="00AF50"/>
                </a:solidFill>
                <a:latin typeface="Calibri"/>
                <a:cs typeface="Calibri"/>
              </a:rPr>
              <a:t>s</a:t>
            </a:r>
            <a:r>
              <a:rPr sz="2400" spc="15" dirty="0">
                <a:solidFill>
                  <a:srgbClr val="00AF50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er</a:t>
            </a:r>
            <a:r>
              <a:rPr sz="2400" spc="-17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30" dirty="0">
                <a:solidFill>
                  <a:srgbClr val="00AF50"/>
                </a:solidFill>
                <a:latin typeface="Calibri"/>
                <a:cs typeface="Calibri"/>
              </a:rPr>
              <a:t>c</a:t>
            </a:r>
            <a:r>
              <a:rPr sz="2400" spc="5" dirty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sz="2400" spc="30" dirty="0">
                <a:solidFill>
                  <a:srgbClr val="00AF50"/>
                </a:solidFill>
                <a:latin typeface="Calibri"/>
                <a:cs typeface="Calibri"/>
              </a:rPr>
              <a:t>m</a:t>
            </a:r>
            <a:r>
              <a:rPr sz="2400" spc="10" dirty="0">
                <a:solidFill>
                  <a:srgbClr val="00AF50"/>
                </a:solidFill>
                <a:latin typeface="Calibri"/>
                <a:cs typeface="Calibri"/>
              </a:rPr>
              <a:t>b</a:t>
            </a:r>
            <a:r>
              <a:rPr sz="2400" spc="-30" dirty="0">
                <a:solidFill>
                  <a:srgbClr val="00AF50"/>
                </a:solidFill>
                <a:latin typeface="Calibri"/>
                <a:cs typeface="Calibri"/>
              </a:rPr>
              <a:t>i</a:t>
            </a:r>
            <a:r>
              <a:rPr sz="2400" spc="10" dirty="0">
                <a:solidFill>
                  <a:srgbClr val="00AF50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ed</a:t>
            </a:r>
            <a:r>
              <a:rPr sz="2400" spc="-7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15" dirty="0">
                <a:solidFill>
                  <a:srgbClr val="00AF50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2400" spc="40" dirty="0">
                <a:solidFill>
                  <a:srgbClr val="00AF50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t</a:t>
            </a:r>
            <a:r>
              <a:rPr sz="2400" spc="-15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AF50"/>
                </a:solidFill>
                <a:latin typeface="Calibri"/>
                <a:cs typeface="Calibri"/>
              </a:rPr>
              <a:t>1</a:t>
            </a:r>
            <a:r>
              <a:rPr sz="2400" spc="-15" dirty="0">
                <a:solidFill>
                  <a:srgbClr val="00AF50"/>
                </a:solidFill>
                <a:latin typeface="Calibri"/>
                <a:cs typeface="Calibri"/>
              </a:rPr>
              <a:t>1</a:t>
            </a:r>
            <a:r>
              <a:rPr sz="2400" spc="10" dirty="0">
                <a:solidFill>
                  <a:srgbClr val="00AF50"/>
                </a:solidFill>
                <a:latin typeface="Calibri"/>
                <a:cs typeface="Calibri"/>
              </a:rPr>
              <a:t>-</a:t>
            </a:r>
            <a:r>
              <a:rPr sz="2400" spc="-20" dirty="0">
                <a:solidFill>
                  <a:srgbClr val="00AF50"/>
                </a:solidFill>
                <a:latin typeface="Calibri"/>
                <a:cs typeface="Calibri"/>
              </a:rPr>
              <a:t>13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w  </a:t>
            </a:r>
            <a:r>
              <a:rPr sz="2400" spc="20" dirty="0">
                <a:solidFill>
                  <a:srgbClr val="00AF50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2400" spc="40" dirty="0">
                <a:solidFill>
                  <a:srgbClr val="00AF50"/>
                </a:solidFill>
                <a:latin typeface="Calibri"/>
                <a:cs typeface="Calibri"/>
              </a:rPr>
              <a:t>c</a:t>
            </a:r>
            <a:r>
              <a:rPr sz="2400" spc="5" dirty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sz="2400" spc="10" dirty="0">
                <a:solidFill>
                  <a:srgbClr val="00AF50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d</a:t>
            </a:r>
            <a:r>
              <a:rPr sz="2400" spc="-8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15" dirty="0">
                <a:solidFill>
                  <a:srgbClr val="00AF50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rgbClr val="00AF50"/>
                </a:solidFill>
                <a:latin typeface="Calibri"/>
                <a:cs typeface="Calibri"/>
              </a:rPr>
              <a:t>r</a:t>
            </a:r>
            <a:r>
              <a:rPr sz="2400" spc="-30" dirty="0">
                <a:solidFill>
                  <a:srgbClr val="00AF50"/>
                </a:solidFill>
                <a:latin typeface="Calibri"/>
                <a:cs typeface="Calibri"/>
              </a:rPr>
              <a:t>i</a:t>
            </a:r>
            <a:r>
              <a:rPr sz="2400" spc="30" dirty="0">
                <a:solidFill>
                  <a:srgbClr val="00AF50"/>
                </a:solidFill>
                <a:latin typeface="Calibri"/>
                <a:cs typeface="Calibri"/>
              </a:rPr>
              <a:t>m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2400" spc="40" dirty="0">
                <a:solidFill>
                  <a:srgbClr val="00AF50"/>
                </a:solidFill>
                <a:latin typeface="Calibri"/>
                <a:cs typeface="Calibri"/>
              </a:rPr>
              <a:t>s</a:t>
            </a:r>
            <a:r>
              <a:rPr sz="2400" spc="15" dirty="0">
                <a:solidFill>
                  <a:srgbClr val="00AF50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er</a:t>
            </a:r>
            <a:r>
              <a:rPr sz="2400" spc="-17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10" dirty="0">
                <a:solidFill>
                  <a:srgbClr val="00AF50"/>
                </a:solidFill>
                <a:latin typeface="Calibri"/>
                <a:cs typeface="Calibri"/>
              </a:rPr>
              <a:t>qu</a:t>
            </a:r>
            <a:r>
              <a:rPr sz="2400" spc="-30" dirty="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sz="2400" spc="10" dirty="0">
                <a:solidFill>
                  <a:srgbClr val="00AF50"/>
                </a:solidFill>
                <a:latin typeface="Calibri"/>
                <a:cs typeface="Calibri"/>
              </a:rPr>
              <a:t>d</a:t>
            </a:r>
            <a:r>
              <a:rPr sz="2400" spc="-15" dirty="0">
                <a:solidFill>
                  <a:srgbClr val="00AF50"/>
                </a:solidFill>
                <a:latin typeface="Calibri"/>
                <a:cs typeface="Calibri"/>
              </a:rPr>
              <a:t>r</a:t>
            </a:r>
            <a:r>
              <a:rPr sz="2400" spc="10" dirty="0">
                <a:solidFill>
                  <a:srgbClr val="00AF50"/>
                </a:solidFill>
                <a:latin typeface="Calibri"/>
                <a:cs typeface="Calibri"/>
              </a:rPr>
              <a:t>ub</a:t>
            </a:r>
            <a:r>
              <a:rPr sz="2400" spc="-30" dirty="0">
                <a:solidFill>
                  <a:srgbClr val="00AF50"/>
                </a:solidFill>
                <a:latin typeface="Calibri"/>
                <a:cs typeface="Calibri"/>
              </a:rPr>
              <a:t>l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e </a:t>
            </a:r>
            <a:r>
              <a:rPr sz="2400" spc="15" dirty="0">
                <a:solidFill>
                  <a:srgbClr val="00AF50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2400" spc="35" dirty="0">
                <a:solidFill>
                  <a:srgbClr val="00AF50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t</a:t>
            </a:r>
            <a:r>
              <a:rPr sz="2400" spc="-14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AF50"/>
                </a:solidFill>
                <a:latin typeface="Calibri"/>
                <a:cs typeface="Calibri"/>
              </a:rPr>
              <a:t>1</a:t>
            </a:r>
            <a:r>
              <a:rPr sz="2400" spc="-15" dirty="0">
                <a:solidFill>
                  <a:srgbClr val="00AF50"/>
                </a:solidFill>
                <a:latin typeface="Calibri"/>
                <a:cs typeface="Calibri"/>
              </a:rPr>
              <a:t>5</a:t>
            </a:r>
            <a:r>
              <a:rPr sz="2400" spc="10" dirty="0">
                <a:solidFill>
                  <a:srgbClr val="00AF50"/>
                </a:solidFill>
                <a:latin typeface="Calibri"/>
                <a:cs typeface="Calibri"/>
              </a:rPr>
              <a:t>-</a:t>
            </a:r>
            <a:r>
              <a:rPr sz="2400" spc="-20" dirty="0">
                <a:solidFill>
                  <a:srgbClr val="00AF50"/>
                </a:solidFill>
                <a:latin typeface="Calibri"/>
                <a:cs typeface="Calibri"/>
              </a:rPr>
              <a:t>18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w  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fetal</a:t>
            </a:r>
            <a:r>
              <a:rPr sz="24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"cell-free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15" dirty="0">
                <a:solidFill>
                  <a:srgbClr val="FF0000"/>
                </a:solidFill>
                <a:latin typeface="Calibri"/>
                <a:cs typeface="Calibri"/>
              </a:rPr>
              <a:t>(cf)"</a:t>
            </a:r>
            <a:r>
              <a:rPr sz="2400" spc="-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nucleic</a:t>
            </a:r>
            <a:r>
              <a:rPr sz="2400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acids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38" y="5481959"/>
            <a:ext cx="8187691" cy="654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455"/>
              </a:lnSpc>
              <a:spcBef>
                <a:spcPts val="100"/>
              </a:spcBef>
            </a:pPr>
            <a:r>
              <a:rPr sz="2400" spc="-6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400" spc="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60" dirty="0">
                <a:solidFill>
                  <a:srgbClr val="FF0000"/>
                </a:solidFill>
                <a:latin typeface="Arial"/>
                <a:cs typeface="Arial"/>
              </a:rPr>
              <a:t>ea</a:t>
            </a:r>
            <a:r>
              <a:rPr sz="2400" spc="20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2400" spc="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6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400" spc="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400" spc="20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400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85" dirty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400" spc="80" dirty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th</a:t>
            </a:r>
            <a:r>
              <a:rPr sz="2400" spc="-2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60" dirty="0">
                <a:solidFill>
                  <a:srgbClr val="FF0000"/>
                </a:solidFill>
                <a:latin typeface="Arial"/>
                <a:cs typeface="Arial"/>
              </a:rPr>
              <a:t>po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st</a:t>
            </a:r>
            <a:r>
              <a:rPr sz="2400" spc="20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2400" spc="-6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400" spc="1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st</a:t>
            </a:r>
            <a:r>
              <a:rPr sz="2400" spc="20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400" spc="10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2400" spc="-6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endParaRPr sz="2400">
              <a:latin typeface="Arial"/>
              <a:cs typeface="Arial"/>
            </a:endParaRPr>
          </a:p>
          <a:p>
            <a:pPr marL="346075">
              <a:lnSpc>
                <a:spcPts val="2455"/>
              </a:lnSpc>
            </a:pPr>
            <a:r>
              <a:rPr sz="2400" spc="-30" dirty="0">
                <a:solidFill>
                  <a:srgbClr val="FF0000"/>
                </a:solidFill>
                <a:latin typeface="Arial"/>
                <a:cs typeface="Arial"/>
              </a:rPr>
              <a:t>week,</a:t>
            </a:r>
            <a:r>
              <a:rPr sz="2400" spc="1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FF0000"/>
                </a:solidFill>
                <a:latin typeface="Arial"/>
                <a:cs typeface="Arial"/>
              </a:rPr>
              <a:t>and</a:t>
            </a:r>
            <a:r>
              <a:rPr sz="2400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FF0000"/>
                </a:solidFill>
                <a:latin typeface="Arial"/>
                <a:cs typeface="Arial"/>
              </a:rPr>
              <a:t>almost</a:t>
            </a:r>
            <a:r>
              <a:rPr sz="2400" spc="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FF0000"/>
                </a:solidFill>
                <a:latin typeface="Arial"/>
                <a:cs typeface="Arial"/>
              </a:rPr>
              <a:t>always</a:t>
            </a:r>
            <a:r>
              <a:rPr sz="2400" spc="2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FF0000"/>
                </a:solidFill>
                <a:latin typeface="Arial"/>
                <a:cs typeface="Arial"/>
              </a:rPr>
              <a:t>by</a:t>
            </a:r>
            <a:r>
              <a:rPr sz="2400" spc="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z="2400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ninth</a:t>
            </a:r>
            <a:r>
              <a:rPr sz="2400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FF0000"/>
                </a:solidFill>
                <a:latin typeface="Arial"/>
                <a:cs typeface="Arial"/>
              </a:rPr>
              <a:t>postmenstrual</a:t>
            </a:r>
            <a:r>
              <a:rPr sz="2400" spc="1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FF0000"/>
                </a:solidFill>
                <a:latin typeface="Arial"/>
                <a:cs typeface="Arial"/>
              </a:rPr>
              <a:t>week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1847" y="269493"/>
            <a:ext cx="682625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0" spc="-5" dirty="0">
                <a:latin typeface="Calibri Light"/>
                <a:cs typeface="Calibri Light"/>
              </a:rPr>
              <a:t>Q</a:t>
            </a:r>
            <a:r>
              <a:rPr sz="4400" b="0" spc="15" dirty="0">
                <a:latin typeface="Calibri Light"/>
                <a:cs typeface="Calibri Light"/>
              </a:rPr>
              <a:t>4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4340" y="1203016"/>
            <a:ext cx="11007725" cy="51562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375" marR="7265670" indent="-66675">
              <a:lnSpc>
                <a:spcPts val="3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1-Whats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the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Name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this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two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devices?</a:t>
            </a:r>
            <a:endParaRPr sz="2400">
              <a:latin typeface="Calibri"/>
              <a:cs typeface="Calibri"/>
            </a:endParaRPr>
          </a:p>
          <a:p>
            <a:pPr marL="431800" indent="-419734">
              <a:lnSpc>
                <a:spcPct val="100000"/>
              </a:lnSpc>
              <a:spcBef>
                <a:spcPts val="85"/>
              </a:spcBef>
              <a:buFont typeface="Calibri"/>
              <a:buAutoNum type="arabicParenBoth"/>
              <a:tabLst>
                <a:tab pos="432434" algn="l"/>
              </a:tabLst>
            </a:pPr>
            <a:r>
              <a:rPr sz="2400" b="1" spc="-30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400" b="1" spc="-45" dirty="0">
                <a:solidFill>
                  <a:srgbClr val="FF0000"/>
                </a:solidFill>
                <a:latin typeface="Arial"/>
                <a:cs typeface="Arial"/>
              </a:rPr>
              <a:t>uppo</a:t>
            </a:r>
            <a:r>
              <a:rPr sz="2400" b="1" spc="35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400" b="1" spc="1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105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2400" b="1" spc="10" dirty="0">
                <a:solidFill>
                  <a:srgbClr val="FF0000"/>
                </a:solidFill>
                <a:latin typeface="Arial"/>
                <a:cs typeface="Arial"/>
              </a:rPr>
              <a:t>essa</a:t>
            </a:r>
            <a:r>
              <a:rPr sz="2400" b="1" spc="35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400" b="1" spc="-55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:</a:t>
            </a:r>
            <a:r>
              <a:rPr sz="2400" b="1" spc="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45" dirty="0">
                <a:solidFill>
                  <a:srgbClr val="FF0000"/>
                </a:solidFill>
                <a:latin typeface="Arial"/>
                <a:cs typeface="Arial"/>
              </a:rPr>
              <a:t>Rin</a:t>
            </a:r>
            <a:r>
              <a:rPr sz="2000" b="1" spc="15" dirty="0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sz="2000" b="1" spc="-1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15" dirty="0">
                <a:solidFill>
                  <a:srgbClr val="FF0000"/>
                </a:solidFill>
                <a:latin typeface="Arial"/>
                <a:cs typeface="Arial"/>
              </a:rPr>
              <a:t>Pessa</a:t>
            </a:r>
            <a:r>
              <a:rPr sz="2000" b="1" spc="40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000" b="1" spc="15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endParaRPr sz="2000">
              <a:latin typeface="Arial"/>
              <a:cs typeface="Arial"/>
            </a:endParaRPr>
          </a:p>
          <a:p>
            <a:pPr marL="431800" indent="-419734">
              <a:lnSpc>
                <a:spcPct val="100000"/>
              </a:lnSpc>
              <a:spcBef>
                <a:spcPts val="125"/>
              </a:spcBef>
              <a:buFont typeface="Calibri"/>
              <a:buAutoNum type="arabicParenBoth"/>
              <a:tabLst>
                <a:tab pos="432434" algn="l"/>
              </a:tabLst>
            </a:pPr>
            <a:r>
              <a:rPr sz="2400" b="1" spc="-25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400" b="1" spc="-45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2400" b="1" spc="10" dirty="0">
                <a:solidFill>
                  <a:srgbClr val="FF0000"/>
                </a:solidFill>
                <a:latin typeface="Arial"/>
                <a:cs typeface="Arial"/>
              </a:rPr>
              <a:t>ace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sz="2400" b="1" spc="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25" dirty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sz="2400" b="1" spc="75" dirty="0">
                <a:solidFill>
                  <a:srgbClr val="FF0000"/>
                </a:solidFill>
                <a:latin typeface="Arial"/>
                <a:cs typeface="Arial"/>
              </a:rPr>
              <a:t>il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2400" b="1" spc="10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400" b="1" spc="-45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sz="2400" b="1" spc="-1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105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2400" b="1" spc="10" dirty="0">
                <a:solidFill>
                  <a:srgbClr val="FF0000"/>
                </a:solidFill>
                <a:latin typeface="Arial"/>
                <a:cs typeface="Arial"/>
              </a:rPr>
              <a:t>essa</a:t>
            </a:r>
            <a:r>
              <a:rPr sz="2400" b="1" spc="40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400" b="1" spc="-60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:</a:t>
            </a:r>
            <a:r>
              <a:rPr sz="2400" b="1" spc="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50" dirty="0">
                <a:solidFill>
                  <a:srgbClr val="FF0000"/>
                </a:solidFill>
                <a:latin typeface="Arial"/>
                <a:cs typeface="Arial"/>
              </a:rPr>
              <a:t>Donut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400" spc="15" dirty="0">
                <a:latin typeface="Arial"/>
                <a:cs typeface="Arial"/>
              </a:rPr>
              <a:t>2</a:t>
            </a:r>
            <a:r>
              <a:rPr sz="2400" spc="25" dirty="0">
                <a:latin typeface="Arial"/>
                <a:cs typeface="Arial"/>
              </a:rPr>
              <a:t>-</a:t>
            </a:r>
            <a:r>
              <a:rPr sz="2400" spc="55" dirty="0">
                <a:latin typeface="Arial"/>
                <a:cs typeface="Arial"/>
              </a:rPr>
              <a:t>W</a:t>
            </a:r>
            <a:r>
              <a:rPr sz="2400" spc="20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te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3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5" dirty="0">
                <a:latin typeface="Arial"/>
                <a:cs typeface="Arial"/>
              </a:rPr>
              <a:t>n</a:t>
            </a:r>
            <a:r>
              <a:rPr sz="2400" spc="-6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ic</a:t>
            </a:r>
            <a:r>
              <a:rPr sz="2400" spc="-65" dirty="0">
                <a:latin typeface="Arial"/>
                <a:cs typeface="Arial"/>
              </a:rPr>
              <a:t>a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65" dirty="0">
                <a:latin typeface="Arial"/>
                <a:cs typeface="Arial"/>
              </a:rPr>
              <a:t>o</a:t>
            </a:r>
            <a:r>
              <a:rPr sz="2400" spc="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155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se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spc="10" dirty="0">
                <a:latin typeface="Arial"/>
                <a:cs typeface="Arial"/>
              </a:rPr>
              <a:t>h</a:t>
            </a:r>
            <a:r>
              <a:rPr sz="2400" spc="-6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m</a:t>
            </a:r>
            <a:endParaRPr sz="2400">
              <a:latin typeface="Arial"/>
              <a:cs typeface="Arial"/>
            </a:endParaRPr>
          </a:p>
          <a:p>
            <a:pPr marL="622935" indent="-610235">
              <a:lnSpc>
                <a:spcPct val="100000"/>
              </a:lnSpc>
              <a:spcBef>
                <a:spcPts val="295"/>
              </a:spcBef>
              <a:buAutoNum type="arabicPeriod"/>
              <a:tabLst>
                <a:tab pos="622300" algn="l"/>
                <a:tab pos="622935" algn="l"/>
              </a:tabLst>
            </a:pPr>
            <a:r>
              <a:rPr sz="2000" b="1" spc="-2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000" b="1" spc="15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0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1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000" b="1" spc="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000" b="1" spc="45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2000" b="1" spc="1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000" b="1" spc="40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000" b="1" spc="1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000" b="1" spc="45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2000" b="1" spc="1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000" b="1" spc="-30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2000" b="1" spc="5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000" b="1" spc="-3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000" b="1" spc="15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2000" b="1" spc="-1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10" dirty="0">
                <a:solidFill>
                  <a:srgbClr val="FF0000"/>
                </a:solidFill>
                <a:latin typeface="Arial"/>
                <a:cs typeface="Arial"/>
              </a:rPr>
              <a:t>test.</a:t>
            </a:r>
            <a:endParaRPr sz="2000">
              <a:latin typeface="Arial"/>
              <a:cs typeface="Arial"/>
            </a:endParaRPr>
          </a:p>
          <a:p>
            <a:pPr marL="622935" indent="-610235">
              <a:lnSpc>
                <a:spcPct val="100000"/>
              </a:lnSpc>
              <a:spcBef>
                <a:spcPts val="305"/>
              </a:spcBef>
              <a:buAutoNum type="arabicPeriod"/>
              <a:tabLst>
                <a:tab pos="622300" algn="l"/>
                <a:tab pos="622935" algn="l"/>
              </a:tabLst>
            </a:pPr>
            <a:r>
              <a:rPr sz="2000" b="1" spc="10" dirty="0">
                <a:solidFill>
                  <a:srgbClr val="FF0000"/>
                </a:solidFill>
                <a:latin typeface="Arial"/>
                <a:cs typeface="Arial"/>
              </a:rPr>
              <a:t>Medically</a:t>
            </a:r>
            <a:r>
              <a:rPr sz="2000" b="1" spc="-1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30" dirty="0">
                <a:solidFill>
                  <a:srgbClr val="FF0000"/>
                </a:solidFill>
                <a:latin typeface="Arial"/>
                <a:cs typeface="Arial"/>
              </a:rPr>
              <a:t>unfit</a:t>
            </a:r>
            <a:r>
              <a:rPr sz="2000" b="1" spc="-1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20" dirty="0">
                <a:solidFill>
                  <a:srgbClr val="FF0000"/>
                </a:solidFill>
                <a:latin typeface="Arial"/>
                <a:cs typeface="Arial"/>
              </a:rPr>
              <a:t>for</a:t>
            </a:r>
            <a:r>
              <a:rPr sz="2000" b="1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30" dirty="0">
                <a:solidFill>
                  <a:srgbClr val="FF0000"/>
                </a:solidFill>
                <a:latin typeface="Arial"/>
                <a:cs typeface="Arial"/>
              </a:rPr>
              <a:t>surgery</a:t>
            </a:r>
            <a:r>
              <a:rPr sz="2000" b="1" spc="-1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25" dirty="0">
                <a:solidFill>
                  <a:srgbClr val="FF0000"/>
                </a:solidFill>
                <a:latin typeface="Arial"/>
                <a:cs typeface="Arial"/>
              </a:rPr>
              <a:t>or</a:t>
            </a:r>
            <a:r>
              <a:rPr sz="2000" b="1" spc="-1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20" dirty="0">
                <a:solidFill>
                  <a:srgbClr val="FF0000"/>
                </a:solidFill>
                <a:latin typeface="Arial"/>
                <a:cs typeface="Arial"/>
              </a:rPr>
              <a:t>refused</a:t>
            </a:r>
            <a:r>
              <a:rPr sz="2000" b="1" spc="-1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FF0000"/>
                </a:solidFill>
                <a:latin typeface="Arial"/>
                <a:cs typeface="Arial"/>
              </a:rPr>
              <a:t>surgery.</a:t>
            </a:r>
            <a:endParaRPr sz="2000">
              <a:latin typeface="Arial"/>
              <a:cs typeface="Arial"/>
            </a:endParaRPr>
          </a:p>
          <a:p>
            <a:pPr marL="622935" indent="-610235">
              <a:lnSpc>
                <a:spcPct val="100000"/>
              </a:lnSpc>
              <a:spcBef>
                <a:spcPts val="229"/>
              </a:spcBef>
              <a:buAutoNum type="arabicPeriod"/>
              <a:tabLst>
                <a:tab pos="622300" algn="l"/>
                <a:tab pos="622935" algn="l"/>
              </a:tabLst>
            </a:pPr>
            <a:r>
              <a:rPr sz="2000" b="1" spc="45" dirty="0">
                <a:solidFill>
                  <a:srgbClr val="FF0000"/>
                </a:solidFill>
                <a:latin typeface="Arial"/>
                <a:cs typeface="Arial"/>
              </a:rPr>
              <a:t>Du</a:t>
            </a:r>
            <a:r>
              <a:rPr sz="2000" b="1" spc="40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000" b="1" spc="3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000" b="1" spc="45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000" b="1" spc="15" dirty="0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sz="2000" b="1" spc="-2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1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000" b="1" spc="45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000" b="1" spc="15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2000" b="1" spc="-1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10" dirty="0">
                <a:solidFill>
                  <a:srgbClr val="FF0000"/>
                </a:solidFill>
                <a:latin typeface="Arial"/>
                <a:cs typeface="Arial"/>
              </a:rPr>
              <a:t>after</a:t>
            </a:r>
            <a:r>
              <a:rPr sz="2000" b="1" spc="-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45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2000" b="1" spc="40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000" b="1" spc="1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000" b="1" spc="45" dirty="0">
                <a:solidFill>
                  <a:srgbClr val="FF0000"/>
                </a:solidFill>
                <a:latin typeface="Arial"/>
                <a:cs typeface="Arial"/>
              </a:rPr>
              <a:t>gn</a:t>
            </a:r>
            <a:r>
              <a:rPr sz="2000" b="1" spc="1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000" b="1" spc="-3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000" b="1" spc="15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2000" b="1" spc="-140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2000" b="1" spc="5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622935" indent="-610235">
              <a:lnSpc>
                <a:spcPct val="100000"/>
              </a:lnSpc>
              <a:spcBef>
                <a:spcPts val="300"/>
              </a:spcBef>
              <a:buAutoNum type="arabicPeriod"/>
              <a:tabLst>
                <a:tab pos="622300" algn="l"/>
                <a:tab pos="622935" algn="l"/>
              </a:tabLst>
            </a:pPr>
            <a:r>
              <a:rPr sz="2000" b="1" spc="-20" dirty="0">
                <a:solidFill>
                  <a:srgbClr val="FF0000"/>
                </a:solidFill>
                <a:latin typeface="Arial"/>
                <a:cs typeface="Arial"/>
              </a:rPr>
              <a:t>W</a:t>
            </a:r>
            <a:r>
              <a:rPr sz="2000" b="1" spc="45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2000" b="1" spc="35" dirty="0">
                <a:solidFill>
                  <a:srgbClr val="FF0000"/>
                </a:solidFill>
                <a:latin typeface="Arial"/>
                <a:cs typeface="Arial"/>
              </a:rPr>
              <a:t>il</a:t>
            </a:r>
            <a:r>
              <a:rPr sz="2000" b="1" spc="1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000" b="1" spc="-1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1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000" b="1" spc="10" dirty="0">
                <a:solidFill>
                  <a:srgbClr val="FF0000"/>
                </a:solidFill>
                <a:latin typeface="Arial"/>
                <a:cs typeface="Arial"/>
              </a:rPr>
              <a:t>w</a:t>
            </a:r>
            <a:r>
              <a:rPr sz="2000" b="1" spc="1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000" b="1" spc="3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000" b="1" spc="1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000" b="1" spc="40" dirty="0">
                <a:solidFill>
                  <a:srgbClr val="FF0000"/>
                </a:solidFill>
                <a:latin typeface="Arial"/>
                <a:cs typeface="Arial"/>
              </a:rPr>
              <a:t>in</a:t>
            </a:r>
            <a:r>
              <a:rPr sz="2000" b="1" spc="15" dirty="0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sz="2000" b="1" spc="-1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10" dirty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sz="2000" b="1" spc="4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2000" b="1" spc="10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000" b="1" spc="-1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15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000" b="1" spc="40" dirty="0">
                <a:solidFill>
                  <a:srgbClr val="FF0000"/>
                </a:solidFill>
                <a:latin typeface="Arial"/>
                <a:cs typeface="Arial"/>
              </a:rPr>
              <a:t>ur</a:t>
            </a:r>
            <a:r>
              <a:rPr sz="2000" b="1" spc="45" dirty="0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sz="2000" b="1" spc="1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000" b="1" spc="40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000" b="1" spc="-140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2000" b="1" spc="5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400">
              <a:latin typeface="Arial"/>
              <a:cs typeface="Arial"/>
            </a:endParaRPr>
          </a:p>
          <a:p>
            <a:pPr marL="12700" marR="4609465">
              <a:lnSpc>
                <a:spcPct val="110500"/>
              </a:lnSpc>
            </a:pPr>
            <a:r>
              <a:rPr sz="2150" spc="40" dirty="0">
                <a:latin typeface="Arial"/>
                <a:cs typeface="Arial"/>
              </a:rPr>
              <a:t>3-What </a:t>
            </a:r>
            <a:r>
              <a:rPr sz="2150" spc="5" dirty="0">
                <a:latin typeface="Arial"/>
                <a:cs typeface="Arial"/>
              </a:rPr>
              <a:t>the </a:t>
            </a:r>
            <a:r>
              <a:rPr sz="2150" spc="-10" dirty="0">
                <a:latin typeface="Arial"/>
                <a:cs typeface="Arial"/>
              </a:rPr>
              <a:t>advantages</a:t>
            </a:r>
            <a:r>
              <a:rPr sz="2150" spc="575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of </a:t>
            </a:r>
            <a:r>
              <a:rPr sz="2150" spc="-25" dirty="0">
                <a:latin typeface="Arial"/>
                <a:cs typeface="Arial"/>
              </a:rPr>
              <a:t>type </a:t>
            </a:r>
            <a:r>
              <a:rPr sz="2150" spc="15" dirty="0">
                <a:latin typeface="Arial"/>
                <a:cs typeface="Arial"/>
              </a:rPr>
              <a:t>A </a:t>
            </a:r>
            <a:r>
              <a:rPr sz="2150" spc="-25" dirty="0">
                <a:latin typeface="Arial"/>
                <a:cs typeface="Arial"/>
              </a:rPr>
              <a:t>over type</a:t>
            </a:r>
            <a:r>
              <a:rPr sz="2150" spc="545" dirty="0">
                <a:latin typeface="Arial"/>
                <a:cs typeface="Arial"/>
              </a:rPr>
              <a:t> </a:t>
            </a:r>
            <a:r>
              <a:rPr sz="2150" spc="15" dirty="0">
                <a:latin typeface="Arial"/>
                <a:cs typeface="Arial"/>
              </a:rPr>
              <a:t>B </a:t>
            </a:r>
            <a:r>
              <a:rPr sz="2150" spc="20" dirty="0">
                <a:latin typeface="Arial"/>
                <a:cs typeface="Arial"/>
              </a:rPr>
              <a:t> </a:t>
            </a:r>
            <a:r>
              <a:rPr sz="2150" spc="10" dirty="0">
                <a:solidFill>
                  <a:srgbClr val="FF0000"/>
                </a:solidFill>
                <a:latin typeface="Arial"/>
                <a:cs typeface="Arial"/>
              </a:rPr>
              <a:t>1)Easy</a:t>
            </a:r>
            <a:r>
              <a:rPr sz="2150" spc="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150" spc="10" dirty="0">
                <a:solidFill>
                  <a:srgbClr val="FF0000"/>
                </a:solidFill>
                <a:latin typeface="Arial"/>
                <a:cs typeface="Arial"/>
              </a:rPr>
              <a:t>to</a:t>
            </a:r>
            <a:r>
              <a:rPr sz="2150" spc="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150" spc="20" dirty="0">
                <a:solidFill>
                  <a:srgbClr val="FF0000"/>
                </a:solidFill>
                <a:latin typeface="Arial"/>
                <a:cs typeface="Arial"/>
              </a:rPr>
              <a:t>insert</a:t>
            </a:r>
            <a:r>
              <a:rPr sz="215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150" spc="5" dirty="0">
                <a:solidFill>
                  <a:srgbClr val="FF0000"/>
                </a:solidFill>
                <a:latin typeface="Arial"/>
                <a:cs typeface="Arial"/>
              </a:rPr>
              <a:t>,</a:t>
            </a:r>
            <a:r>
              <a:rPr sz="215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150" spc="15" dirty="0">
                <a:solidFill>
                  <a:srgbClr val="FF0000"/>
                </a:solidFill>
                <a:latin typeface="Arial"/>
                <a:cs typeface="Arial"/>
              </a:rPr>
              <a:t>can</a:t>
            </a:r>
            <a:r>
              <a:rPr sz="2150" spc="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150" spc="5" dirty="0">
                <a:solidFill>
                  <a:srgbClr val="FF0000"/>
                </a:solidFill>
                <a:latin typeface="Arial"/>
                <a:cs typeface="Arial"/>
              </a:rPr>
              <a:t>be</a:t>
            </a:r>
            <a:r>
              <a:rPr sz="2150" spc="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150" spc="15" dirty="0">
                <a:solidFill>
                  <a:srgbClr val="FF0000"/>
                </a:solidFill>
                <a:latin typeface="Arial"/>
                <a:cs typeface="Arial"/>
              </a:rPr>
              <a:t>inserted</a:t>
            </a:r>
            <a:r>
              <a:rPr sz="215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150" dirty="0">
                <a:solidFill>
                  <a:srgbClr val="FF0000"/>
                </a:solidFill>
                <a:latin typeface="Arial"/>
                <a:cs typeface="Arial"/>
              </a:rPr>
              <a:t>by</a:t>
            </a:r>
            <a:r>
              <a:rPr sz="2150" spc="1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150" spc="5" dirty="0">
                <a:solidFill>
                  <a:srgbClr val="FF0000"/>
                </a:solidFill>
                <a:latin typeface="Arial"/>
                <a:cs typeface="Arial"/>
              </a:rPr>
              <a:t>patient</a:t>
            </a:r>
            <a:r>
              <a:rPr sz="2150" spc="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150" dirty="0">
                <a:solidFill>
                  <a:srgbClr val="FF0000"/>
                </a:solidFill>
                <a:latin typeface="Arial"/>
                <a:cs typeface="Arial"/>
              </a:rPr>
              <a:t>her</a:t>
            </a:r>
            <a:r>
              <a:rPr sz="2150" spc="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150" spc="20" dirty="0">
                <a:solidFill>
                  <a:srgbClr val="FF0000"/>
                </a:solidFill>
                <a:latin typeface="Arial"/>
                <a:cs typeface="Arial"/>
              </a:rPr>
              <a:t>self</a:t>
            </a:r>
            <a:endParaRPr sz="2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sz="2150" spc="5" dirty="0">
                <a:solidFill>
                  <a:srgbClr val="FF0000"/>
                </a:solidFill>
                <a:latin typeface="Arial"/>
                <a:cs typeface="Arial"/>
              </a:rPr>
              <a:t>2)</a:t>
            </a:r>
            <a:r>
              <a:rPr sz="2150" spc="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150" spc="10" dirty="0">
                <a:solidFill>
                  <a:srgbClr val="FF0000"/>
                </a:solidFill>
                <a:latin typeface="Arial"/>
                <a:cs typeface="Arial"/>
              </a:rPr>
              <a:t>Can</a:t>
            </a:r>
            <a:r>
              <a:rPr sz="2150" spc="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150" spc="-25" dirty="0">
                <a:solidFill>
                  <a:srgbClr val="FF0000"/>
                </a:solidFill>
                <a:latin typeface="Arial"/>
                <a:cs typeface="Arial"/>
              </a:rPr>
              <a:t>have</a:t>
            </a:r>
            <a:r>
              <a:rPr sz="2150" spc="2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150" spc="15" dirty="0">
                <a:solidFill>
                  <a:srgbClr val="FF0000"/>
                </a:solidFill>
                <a:latin typeface="Arial"/>
                <a:cs typeface="Arial"/>
              </a:rPr>
              <a:t>intercourse</a:t>
            </a:r>
            <a:r>
              <a:rPr sz="2150" spc="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150" spc="10" dirty="0">
                <a:solidFill>
                  <a:srgbClr val="FF0000"/>
                </a:solidFill>
                <a:latin typeface="Arial"/>
                <a:cs typeface="Arial"/>
              </a:rPr>
              <a:t>during</a:t>
            </a:r>
            <a:r>
              <a:rPr sz="215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150" spc="15" dirty="0">
                <a:solidFill>
                  <a:srgbClr val="FF0000"/>
                </a:solidFill>
                <a:latin typeface="Arial"/>
                <a:cs typeface="Arial"/>
              </a:rPr>
              <a:t>use</a:t>
            </a:r>
            <a:r>
              <a:rPr sz="2150" spc="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150" spc="20" dirty="0">
                <a:solidFill>
                  <a:srgbClr val="FF0000"/>
                </a:solidFill>
                <a:latin typeface="Arial"/>
                <a:cs typeface="Arial"/>
              </a:rPr>
              <a:t>it</a:t>
            </a:r>
            <a:endParaRPr sz="2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  <a:tabLst>
                <a:tab pos="10154920" algn="l"/>
              </a:tabLst>
            </a:pPr>
            <a:r>
              <a:rPr sz="2150" spc="50" dirty="0">
                <a:latin typeface="Arial"/>
                <a:cs typeface="Arial"/>
              </a:rPr>
              <a:t>4-Which</a:t>
            </a:r>
            <a:r>
              <a:rPr sz="2150" spc="-160" dirty="0">
                <a:latin typeface="Arial"/>
                <a:cs typeface="Arial"/>
              </a:rPr>
              <a:t> </a:t>
            </a:r>
            <a:r>
              <a:rPr sz="2150" spc="5" dirty="0">
                <a:latin typeface="Arial"/>
                <a:cs typeface="Arial"/>
              </a:rPr>
              <a:t>one</a:t>
            </a:r>
            <a:r>
              <a:rPr sz="2150" spc="70" dirty="0">
                <a:latin typeface="Arial"/>
                <a:cs typeface="Arial"/>
              </a:rPr>
              <a:t> </a:t>
            </a:r>
            <a:r>
              <a:rPr sz="2150" spc="-30" dirty="0">
                <a:latin typeface="Arial"/>
                <a:cs typeface="Arial"/>
              </a:rPr>
              <a:t>you</a:t>
            </a:r>
            <a:r>
              <a:rPr sz="2150" spc="145" dirty="0">
                <a:latin typeface="Arial"/>
                <a:cs typeface="Arial"/>
              </a:rPr>
              <a:t> </a:t>
            </a:r>
            <a:r>
              <a:rPr sz="2150" spc="20" dirty="0">
                <a:latin typeface="Arial"/>
                <a:cs typeface="Arial"/>
              </a:rPr>
              <a:t>chose</a:t>
            </a:r>
            <a:r>
              <a:rPr sz="2150" spc="70" dirty="0">
                <a:latin typeface="Arial"/>
                <a:cs typeface="Arial"/>
              </a:rPr>
              <a:t> </a:t>
            </a:r>
            <a:r>
              <a:rPr sz="2150" spc="5" dirty="0">
                <a:latin typeface="Arial"/>
                <a:cs typeface="Arial"/>
              </a:rPr>
              <a:t>for</a:t>
            </a:r>
            <a:r>
              <a:rPr sz="2150" spc="80" dirty="0">
                <a:latin typeface="Arial"/>
                <a:cs typeface="Arial"/>
              </a:rPr>
              <a:t> </a:t>
            </a:r>
            <a:r>
              <a:rPr sz="2150" spc="5" dirty="0">
                <a:latin typeface="Arial"/>
                <a:cs typeface="Arial"/>
              </a:rPr>
              <a:t>70</a:t>
            </a:r>
            <a:r>
              <a:rPr sz="2150" spc="75" dirty="0">
                <a:latin typeface="Arial"/>
                <a:cs typeface="Arial"/>
              </a:rPr>
              <a:t> </a:t>
            </a:r>
            <a:r>
              <a:rPr sz="2150" spc="-10" dirty="0">
                <a:latin typeface="Arial"/>
                <a:cs typeface="Arial"/>
              </a:rPr>
              <a:t>years</a:t>
            </a:r>
            <a:r>
              <a:rPr sz="2150" spc="195" dirty="0">
                <a:latin typeface="Arial"/>
                <a:cs typeface="Arial"/>
              </a:rPr>
              <a:t> </a:t>
            </a:r>
            <a:r>
              <a:rPr sz="2150" spc="20" dirty="0">
                <a:latin typeface="Arial"/>
                <a:cs typeface="Arial"/>
              </a:rPr>
              <a:t>old</a:t>
            </a:r>
            <a:r>
              <a:rPr sz="2150" spc="75" dirty="0">
                <a:latin typeface="Arial"/>
                <a:cs typeface="Arial"/>
              </a:rPr>
              <a:t> </a:t>
            </a:r>
            <a:r>
              <a:rPr sz="2150" spc="25" dirty="0">
                <a:latin typeface="Arial"/>
                <a:cs typeface="Arial"/>
              </a:rPr>
              <a:t>female</a:t>
            </a:r>
            <a:r>
              <a:rPr sz="2150" spc="10" dirty="0">
                <a:latin typeface="Arial"/>
                <a:cs typeface="Arial"/>
              </a:rPr>
              <a:t> </a:t>
            </a:r>
            <a:r>
              <a:rPr sz="2150" spc="25" dirty="0">
                <a:latin typeface="Arial"/>
                <a:cs typeface="Arial"/>
              </a:rPr>
              <a:t>complaining</a:t>
            </a:r>
            <a:r>
              <a:rPr sz="2150" spc="10" dirty="0">
                <a:latin typeface="Arial"/>
                <a:cs typeface="Arial"/>
              </a:rPr>
              <a:t> </a:t>
            </a:r>
            <a:r>
              <a:rPr sz="2150" spc="5" dirty="0">
                <a:latin typeface="Arial"/>
                <a:cs typeface="Arial"/>
              </a:rPr>
              <a:t>of</a:t>
            </a:r>
            <a:r>
              <a:rPr sz="2150" spc="10" dirty="0">
                <a:latin typeface="Arial"/>
                <a:cs typeface="Arial"/>
              </a:rPr>
              <a:t> organ</a:t>
            </a:r>
            <a:r>
              <a:rPr sz="2150" spc="150" dirty="0">
                <a:latin typeface="Arial"/>
                <a:cs typeface="Arial"/>
              </a:rPr>
              <a:t> </a:t>
            </a:r>
            <a:r>
              <a:rPr sz="2150" spc="15" dirty="0">
                <a:latin typeface="Arial"/>
                <a:cs typeface="Arial"/>
              </a:rPr>
              <a:t>prolapse??	</a:t>
            </a:r>
            <a:r>
              <a:rPr sz="2150" spc="-35" dirty="0">
                <a:solidFill>
                  <a:srgbClr val="FF0000"/>
                </a:solidFill>
                <a:latin typeface="Arial"/>
                <a:cs typeface="Arial"/>
              </a:rPr>
              <a:t>Type</a:t>
            </a:r>
            <a:r>
              <a:rPr sz="2150" spc="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150" spc="15" dirty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endParaRPr sz="215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34325" y="227763"/>
            <a:ext cx="4257675" cy="2192125"/>
          </a:xfrm>
          <a:prstGeom prst="rect">
            <a:avLst/>
          </a:prstGeom>
        </p:spPr>
      </p:pic>
    </p:spTree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2634" y="0"/>
            <a:ext cx="682625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0" spc="-5" dirty="0">
                <a:latin typeface="Calibri Light"/>
                <a:cs typeface="Calibri Light"/>
              </a:rPr>
              <a:t>Q</a:t>
            </a:r>
            <a:r>
              <a:rPr sz="4400" b="0" spc="15" dirty="0">
                <a:latin typeface="Calibri Light"/>
                <a:cs typeface="Calibri Light"/>
              </a:rPr>
              <a:t>5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1" y="824141"/>
            <a:ext cx="7940675" cy="607730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2400" spc="-10" dirty="0">
                <a:latin typeface="Calibri"/>
                <a:cs typeface="Calibri"/>
              </a:rPr>
              <a:t>1-What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do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you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10" dirty="0">
                <a:latin typeface="Calibri"/>
                <a:cs typeface="Calibri"/>
              </a:rPr>
              <a:t>see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in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image?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6</a:t>
            </a:r>
            <a:r>
              <a:rPr sz="2400" spc="10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8</a:t>
            </a:r>
            <a:r>
              <a:rPr sz="24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30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2400" spc="35" dirty="0">
                <a:solidFill>
                  <a:srgbClr val="FF0000"/>
                </a:solidFill>
                <a:latin typeface="Calibri"/>
                <a:cs typeface="Calibri"/>
              </a:rPr>
              <a:t> s</a:t>
            </a:r>
            <a:r>
              <a:rPr sz="2400" spc="1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400" spc="-2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ge</a:t>
            </a:r>
            <a:r>
              <a:rPr sz="2400" spc="-1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400" spc="35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2400" spc="10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400" spc="-40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endParaRPr sz="2400">
              <a:latin typeface="Calibri"/>
              <a:cs typeface="Calibri"/>
            </a:endParaRPr>
          </a:p>
          <a:p>
            <a:pPr marL="260350" indent="-248285">
              <a:lnSpc>
                <a:spcPct val="100000"/>
              </a:lnSpc>
              <a:spcBef>
                <a:spcPts val="125"/>
              </a:spcBef>
              <a:buSzPct val="95833"/>
              <a:buAutoNum type="arabicPlain" startAt="2"/>
              <a:tabLst>
                <a:tab pos="260985" algn="l"/>
              </a:tabLst>
            </a:pPr>
            <a:r>
              <a:rPr sz="2400" spc="-15" dirty="0">
                <a:latin typeface="Calibri"/>
                <a:cs typeface="Calibri"/>
              </a:rPr>
              <a:t>What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technique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10" dirty="0">
                <a:latin typeface="Calibri"/>
                <a:cs typeface="Calibri"/>
              </a:rPr>
              <a:t>used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10" dirty="0">
                <a:solidFill>
                  <a:srgbClr val="FF0000"/>
                </a:solidFill>
                <a:latin typeface="Calibri"/>
                <a:cs typeface="Calibri"/>
              </a:rPr>
              <a:t>??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sz="24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vetro</a:t>
            </a:r>
            <a:r>
              <a:rPr sz="24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fertalization</a:t>
            </a:r>
            <a:endParaRPr sz="2400">
              <a:latin typeface="Calibri"/>
              <a:cs typeface="Calibri"/>
            </a:endParaRPr>
          </a:p>
          <a:p>
            <a:pPr marL="12700" marR="2884805">
              <a:lnSpc>
                <a:spcPct val="104299"/>
              </a:lnSpc>
              <a:buSzPct val="95833"/>
              <a:buAutoNum type="arabicPlain" startAt="3"/>
              <a:tabLst>
                <a:tab pos="260985" algn="l"/>
              </a:tabLst>
            </a:pPr>
            <a:r>
              <a:rPr sz="2400" spc="-10" dirty="0">
                <a:latin typeface="Calibri"/>
                <a:cs typeface="Calibri"/>
              </a:rPr>
              <a:t>When </a:t>
            </a:r>
            <a:r>
              <a:rPr sz="2400" spc="-15" dirty="0">
                <a:latin typeface="Calibri"/>
                <a:cs typeface="Calibri"/>
              </a:rPr>
              <a:t>you transfer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it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to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be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implanted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?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Can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transfer</a:t>
            </a:r>
            <a:r>
              <a:rPr sz="24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at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30" dirty="0">
                <a:solidFill>
                  <a:srgbClr val="FF0000"/>
                </a:solidFill>
                <a:latin typeface="Calibri"/>
                <a:cs typeface="Calibri"/>
              </a:rPr>
              <a:t>Day</a:t>
            </a:r>
            <a:r>
              <a:rPr sz="24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3</a:t>
            </a:r>
            <a:r>
              <a:rPr sz="2400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cleavage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embryo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Or</a:t>
            </a:r>
            <a:r>
              <a:rPr sz="24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at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0000"/>
                </a:solidFill>
                <a:latin typeface="Calibri"/>
                <a:cs typeface="Calibri"/>
              </a:rPr>
              <a:t>Day</a:t>
            </a:r>
            <a:r>
              <a:rPr sz="24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5</a:t>
            </a:r>
            <a:r>
              <a:rPr sz="2400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blastocyst</a:t>
            </a:r>
            <a:endParaRPr sz="2400">
              <a:latin typeface="Calibri"/>
              <a:cs typeface="Calibri"/>
            </a:endParaRPr>
          </a:p>
          <a:p>
            <a:pPr marL="260350" indent="-248285">
              <a:lnSpc>
                <a:spcPct val="100000"/>
              </a:lnSpc>
              <a:spcBef>
                <a:spcPts val="1705"/>
              </a:spcBef>
              <a:buSzPct val="95833"/>
              <a:buAutoNum type="arabicPlain" startAt="4"/>
              <a:tabLst>
                <a:tab pos="260985" algn="l"/>
              </a:tabLst>
            </a:pPr>
            <a:r>
              <a:rPr sz="2400" spc="-35" dirty="0">
                <a:latin typeface="Calibri"/>
                <a:cs typeface="Calibri"/>
              </a:rPr>
              <a:t>Why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YOU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CHOOSE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this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technique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in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this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20" dirty="0">
                <a:latin typeface="Calibri"/>
                <a:cs typeface="Calibri"/>
              </a:rPr>
              <a:t>case</a:t>
            </a:r>
            <a:r>
              <a:rPr sz="1850" spc="20" dirty="0">
                <a:solidFill>
                  <a:srgbClr val="FF0000"/>
                </a:solidFill>
                <a:latin typeface="Calibri"/>
                <a:cs typeface="Calibri"/>
              </a:rPr>
              <a:t>?</a:t>
            </a:r>
            <a:endParaRPr sz="1850">
              <a:latin typeface="Calibri"/>
              <a:cs typeface="Calibri"/>
            </a:endParaRPr>
          </a:p>
          <a:p>
            <a:pPr marL="1089660">
              <a:lnSpc>
                <a:spcPct val="100000"/>
              </a:lnSpc>
              <a:spcBef>
                <a:spcPts val="370"/>
              </a:spcBef>
            </a:pPr>
            <a:r>
              <a:rPr sz="1850" spc="-10" dirty="0">
                <a:solidFill>
                  <a:srgbClr val="FF0000"/>
                </a:solidFill>
                <a:latin typeface="Calibri"/>
                <a:cs typeface="Calibri"/>
              </a:rPr>
              <a:t>……………..</a:t>
            </a:r>
            <a:endParaRPr sz="1850">
              <a:latin typeface="Calibri"/>
              <a:cs typeface="Calibri"/>
            </a:endParaRPr>
          </a:p>
          <a:p>
            <a:pPr marL="225425" indent="-213360">
              <a:lnSpc>
                <a:spcPct val="100000"/>
              </a:lnSpc>
              <a:spcBef>
                <a:spcPts val="340"/>
              </a:spcBef>
              <a:buSzPct val="95000"/>
              <a:buAutoNum type="arabicPlain" startAt="5"/>
              <a:tabLst>
                <a:tab pos="226060" algn="l"/>
              </a:tabLst>
            </a:pPr>
            <a:r>
              <a:rPr sz="2000" spc="-10" dirty="0">
                <a:latin typeface="Calibri"/>
                <a:cs typeface="Calibri"/>
              </a:rPr>
              <a:t>Three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medication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used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this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technique?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ts val="2700"/>
              </a:lnSpc>
              <a:spcBef>
                <a:spcPts val="65"/>
              </a:spcBef>
            </a:pP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Gonadotrophic</a:t>
            </a:r>
            <a:r>
              <a:rPr sz="20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releasing</a:t>
            </a:r>
            <a:r>
              <a:rPr sz="2000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hormone</a:t>
            </a:r>
            <a:r>
              <a:rPr sz="20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FF0000"/>
                </a:solidFill>
                <a:latin typeface="Calibri"/>
                <a:cs typeface="Calibri"/>
              </a:rPr>
              <a:t>analogue</a:t>
            </a:r>
            <a:r>
              <a:rPr sz="20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or</a:t>
            </a:r>
            <a:r>
              <a:rPr sz="20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FF0000"/>
                </a:solidFill>
                <a:latin typeface="Calibri"/>
                <a:cs typeface="Calibri"/>
              </a:rPr>
              <a:t>agonist</a:t>
            </a:r>
            <a:r>
              <a:rPr sz="2000" spc="-1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FF0000"/>
                </a:solidFill>
                <a:latin typeface="Calibri"/>
                <a:cs typeface="Calibri"/>
              </a:rPr>
              <a:t>(GnRHa)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 Deycapeptyl </a:t>
            </a:r>
            <a:r>
              <a:rPr sz="2000" spc="-43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20" dirty="0">
                <a:solidFill>
                  <a:srgbClr val="00AF50"/>
                </a:solidFill>
                <a:latin typeface="Calibri"/>
                <a:cs typeface="Calibri"/>
              </a:rPr>
              <a:t>HMG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2000" spc="15" dirty="0">
                <a:solidFill>
                  <a:srgbClr val="FF0000"/>
                </a:solidFill>
                <a:latin typeface="Corbel"/>
                <a:cs typeface="Corbel"/>
              </a:rPr>
              <a:t>HCG</a:t>
            </a:r>
            <a:endParaRPr sz="2000">
              <a:latin typeface="Corbel"/>
              <a:cs typeface="Corbel"/>
            </a:endParaRPr>
          </a:p>
          <a:p>
            <a:pPr marL="12700" marR="1836420">
              <a:lnSpc>
                <a:spcPts val="2700"/>
              </a:lnSpc>
              <a:spcBef>
                <a:spcPts val="70"/>
              </a:spcBef>
              <a:buSzPct val="95000"/>
              <a:buAutoNum type="arabicPlain" startAt="6"/>
              <a:tabLst>
                <a:tab pos="226060" algn="l"/>
              </a:tabLst>
            </a:pPr>
            <a:r>
              <a:rPr sz="2000" spc="10" dirty="0">
                <a:latin typeface="Calibri"/>
                <a:cs typeface="Calibri"/>
              </a:rPr>
              <a:t>What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Percentage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ectopic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pregnancy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this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technique?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25" dirty="0">
                <a:solidFill>
                  <a:srgbClr val="FF0000"/>
                </a:solidFill>
                <a:latin typeface="Calibri"/>
                <a:cs typeface="Calibri"/>
              </a:rPr>
              <a:t>5%</a:t>
            </a:r>
            <a:endParaRPr sz="2000">
              <a:latin typeface="Calibri"/>
              <a:cs typeface="Calibri"/>
            </a:endParaRPr>
          </a:p>
          <a:p>
            <a:pPr marL="225425" indent="-213360">
              <a:lnSpc>
                <a:spcPct val="100000"/>
              </a:lnSpc>
              <a:spcBef>
                <a:spcPts val="165"/>
              </a:spcBef>
              <a:buSzPct val="95000"/>
              <a:buAutoNum type="arabicPlain" startAt="6"/>
              <a:tabLst>
                <a:tab pos="226060" algn="l"/>
              </a:tabLst>
            </a:pPr>
            <a:r>
              <a:rPr sz="2000" spc="10" dirty="0">
                <a:latin typeface="Calibri"/>
                <a:cs typeface="Calibri"/>
              </a:rPr>
              <a:t>What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Percentage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miscarriage?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53400" y="28585"/>
            <a:ext cx="4038600" cy="2257425"/>
          </a:xfrm>
          <a:prstGeom prst="rect">
            <a:avLst/>
          </a:prstGeom>
        </p:spPr>
      </p:pic>
    </p:spTree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2627" y="199140"/>
            <a:ext cx="2794000" cy="1186863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 marR="5080">
              <a:lnSpc>
                <a:spcPts val="4280"/>
              </a:lnSpc>
              <a:spcBef>
                <a:spcPts val="655"/>
              </a:spcBef>
            </a:pPr>
            <a:r>
              <a:rPr sz="3950" b="0" spc="10" dirty="0">
                <a:latin typeface="Calibri Light"/>
                <a:cs typeface="Calibri Light"/>
              </a:rPr>
              <a:t>OSCE</a:t>
            </a:r>
            <a:r>
              <a:rPr sz="3950" b="0" spc="-65" dirty="0">
                <a:latin typeface="Calibri Light"/>
                <a:cs typeface="Calibri Light"/>
              </a:rPr>
              <a:t> </a:t>
            </a:r>
            <a:r>
              <a:rPr sz="3950" b="0" spc="-15" dirty="0">
                <a:latin typeface="Calibri Light"/>
                <a:cs typeface="Calibri Light"/>
              </a:rPr>
              <a:t>stations </a:t>
            </a:r>
            <a:r>
              <a:rPr sz="3950" b="0" spc="-880" dirty="0">
                <a:latin typeface="Calibri Light"/>
                <a:cs typeface="Calibri Light"/>
              </a:rPr>
              <a:t> </a:t>
            </a:r>
            <a:r>
              <a:rPr sz="3950" b="0" spc="15" dirty="0">
                <a:latin typeface="Calibri Light"/>
                <a:cs typeface="Calibri Light"/>
              </a:rPr>
              <a:t>6/8/2019</a:t>
            </a:r>
            <a:endParaRPr sz="395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5143" y="1937629"/>
            <a:ext cx="3837940" cy="2110193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266700" indent="-228600">
              <a:lnSpc>
                <a:spcPct val="100000"/>
              </a:lnSpc>
              <a:spcBef>
                <a:spcPts val="855"/>
              </a:spcBef>
              <a:buFont typeface="Arial"/>
              <a:buChar char="•"/>
              <a:tabLst>
                <a:tab pos="266700" algn="l"/>
              </a:tabLst>
            </a:pPr>
            <a:r>
              <a:rPr sz="2750" spc="10" dirty="0">
                <a:latin typeface="Calibri"/>
                <a:cs typeface="Calibri"/>
              </a:rPr>
              <a:t>Pre</a:t>
            </a:r>
            <a:r>
              <a:rPr sz="2750" spc="-1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term</a:t>
            </a:r>
            <a:endParaRPr sz="2750">
              <a:latin typeface="Calibri"/>
              <a:cs typeface="Calibri"/>
            </a:endParaRPr>
          </a:p>
          <a:p>
            <a:pPr marL="266700" indent="-228600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66700" algn="l"/>
              </a:tabLst>
            </a:pPr>
            <a:r>
              <a:rPr sz="2750" spc="10" dirty="0">
                <a:latin typeface="Calibri"/>
                <a:cs typeface="Calibri"/>
              </a:rPr>
              <a:t>Small</a:t>
            </a:r>
            <a:r>
              <a:rPr sz="275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for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gestational</a:t>
            </a:r>
            <a:r>
              <a:rPr sz="2750" spc="14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age</a:t>
            </a:r>
            <a:endParaRPr sz="2750">
              <a:latin typeface="Calibri"/>
              <a:cs typeface="Calibri"/>
            </a:endParaRPr>
          </a:p>
          <a:p>
            <a:pPr marL="266700" indent="-228600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66700" algn="l"/>
              </a:tabLst>
            </a:pPr>
            <a:r>
              <a:rPr sz="2750" spc="20" dirty="0">
                <a:latin typeface="Calibri"/>
                <a:cs typeface="Calibri"/>
              </a:rPr>
              <a:t>PCOS</a:t>
            </a:r>
            <a:endParaRPr sz="275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830"/>
              </a:spcBef>
            </a:pPr>
            <a:r>
              <a:rPr sz="2750" spc="10" dirty="0">
                <a:latin typeface="Arial"/>
                <a:cs typeface="Arial"/>
              </a:rPr>
              <a:t>•  </a:t>
            </a:r>
            <a:r>
              <a:rPr sz="2750" spc="245" dirty="0">
                <a:latin typeface="Arial"/>
                <a:cs typeface="Arial"/>
              </a:rPr>
              <a:t>ةمهم</a:t>
            </a:r>
            <a:r>
              <a:rPr sz="2750" spc="50" dirty="0">
                <a:latin typeface="Arial"/>
                <a:cs typeface="Arial"/>
              </a:rPr>
              <a:t> </a:t>
            </a:r>
            <a:r>
              <a:rPr sz="2750" spc="-425" dirty="0">
                <a:latin typeface="Arial"/>
                <a:cs typeface="Arial"/>
              </a:rPr>
              <a:t>ديلاسلا</a:t>
            </a:r>
            <a:r>
              <a:rPr sz="2750" spc="195" dirty="0">
                <a:latin typeface="Arial"/>
                <a:cs typeface="Arial"/>
              </a:rPr>
              <a:t> </a:t>
            </a:r>
            <a:r>
              <a:rPr sz="2750" spc="-740" dirty="0">
                <a:latin typeface="Arial"/>
                <a:cs typeface="Arial"/>
              </a:rPr>
              <a:t>ليصافت</a:t>
            </a:r>
            <a:r>
              <a:rPr sz="2750" spc="-710" dirty="0">
                <a:latin typeface="Arial"/>
                <a:cs typeface="Arial"/>
              </a:rPr>
              <a:t> </a:t>
            </a:r>
            <a:r>
              <a:rPr sz="2750" spc="-265" dirty="0">
                <a:latin typeface="Arial"/>
                <a:cs typeface="Arial"/>
              </a:rPr>
              <a:t>لك</a:t>
            </a:r>
            <a:r>
              <a:rPr sz="2750" spc="-185" dirty="0">
                <a:latin typeface="Arial"/>
                <a:cs typeface="Arial"/>
              </a:rPr>
              <a:t> </a:t>
            </a:r>
            <a:r>
              <a:rPr sz="4125" spc="-487" baseline="7070" dirty="0">
                <a:latin typeface="Arial"/>
                <a:cs typeface="Arial"/>
              </a:rPr>
              <a:t>ً</a:t>
            </a:r>
            <a:r>
              <a:rPr sz="2750" spc="-325" dirty="0">
                <a:latin typeface="Arial"/>
                <a:cs typeface="Arial"/>
              </a:rPr>
              <a:t>اعبط</a:t>
            </a:r>
            <a:endParaRPr sz="2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28477" y="1665292"/>
            <a:ext cx="8715375" cy="2267287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869950" marR="840105" algn="ctr">
              <a:lnSpc>
                <a:spcPts val="6530"/>
              </a:lnSpc>
              <a:spcBef>
                <a:spcPts val="880"/>
              </a:spcBef>
            </a:pPr>
            <a:r>
              <a:rPr sz="6000" b="0" dirty="0">
                <a:latin typeface="Calibri Light"/>
                <a:cs typeface="Calibri Light"/>
              </a:rPr>
              <a:t>Obs</a:t>
            </a:r>
            <a:r>
              <a:rPr sz="6000" b="0" spc="-30" dirty="0">
                <a:latin typeface="Calibri Light"/>
                <a:cs typeface="Calibri Light"/>
              </a:rPr>
              <a:t> </a:t>
            </a:r>
            <a:r>
              <a:rPr sz="6000" b="0" spc="5" dirty="0">
                <a:latin typeface="Calibri Light"/>
                <a:cs typeface="Calibri Light"/>
              </a:rPr>
              <a:t>&amp;</a:t>
            </a:r>
            <a:r>
              <a:rPr sz="6000" b="0" spc="-85" dirty="0">
                <a:latin typeface="Calibri Light"/>
                <a:cs typeface="Calibri Light"/>
              </a:rPr>
              <a:t> </a:t>
            </a:r>
            <a:r>
              <a:rPr sz="6000" b="0" spc="-20" dirty="0">
                <a:latin typeface="Calibri Light"/>
                <a:cs typeface="Calibri Light"/>
              </a:rPr>
              <a:t>Gyne</a:t>
            </a:r>
            <a:r>
              <a:rPr sz="6000" b="0" spc="10" dirty="0">
                <a:latin typeface="Calibri Light"/>
                <a:cs typeface="Calibri Light"/>
              </a:rPr>
              <a:t> </a:t>
            </a:r>
            <a:r>
              <a:rPr sz="6000" b="0" spc="5" dirty="0">
                <a:latin typeface="Calibri Light"/>
                <a:cs typeface="Calibri Light"/>
              </a:rPr>
              <a:t>mini-OSCE </a:t>
            </a:r>
            <a:r>
              <a:rPr sz="6000" b="0" spc="-1345" dirty="0">
                <a:latin typeface="Calibri Light"/>
                <a:cs typeface="Calibri Light"/>
              </a:rPr>
              <a:t> </a:t>
            </a:r>
            <a:r>
              <a:rPr sz="6000" b="0" spc="-10" dirty="0">
                <a:latin typeface="Calibri Light"/>
                <a:cs typeface="Calibri Light"/>
              </a:rPr>
              <a:t>sixth</a:t>
            </a:r>
            <a:r>
              <a:rPr sz="6000" b="0" spc="85" dirty="0">
                <a:latin typeface="Calibri Light"/>
                <a:cs typeface="Calibri Light"/>
              </a:rPr>
              <a:t> </a:t>
            </a:r>
            <a:r>
              <a:rPr sz="6000" b="0" spc="-15" dirty="0">
                <a:latin typeface="Calibri Light"/>
                <a:cs typeface="Calibri Light"/>
              </a:rPr>
              <a:t>year</a:t>
            </a:r>
            <a:r>
              <a:rPr sz="6000" b="0" spc="-45" dirty="0">
                <a:latin typeface="Calibri Light"/>
                <a:cs typeface="Calibri Light"/>
              </a:rPr>
              <a:t> </a:t>
            </a:r>
            <a:r>
              <a:rPr sz="6000" b="0" spc="35" dirty="0">
                <a:latin typeface="Calibri Light"/>
                <a:cs typeface="Calibri Light"/>
              </a:rPr>
              <a:t>2019</a:t>
            </a:r>
            <a:endParaRPr sz="6000">
              <a:latin typeface="Calibri Light"/>
              <a:cs typeface="Calibri Light"/>
            </a:endParaRPr>
          </a:p>
          <a:p>
            <a:pPr marL="12700" marR="5080" algn="ctr">
              <a:lnSpc>
                <a:spcPct val="125200"/>
              </a:lnSpc>
              <a:spcBef>
                <a:spcPts val="160"/>
              </a:spcBef>
            </a:pPr>
            <a:r>
              <a:rPr sz="2400" spc="-1260" dirty="0">
                <a:solidFill>
                  <a:srgbClr val="00AF50"/>
                </a:solidFill>
                <a:latin typeface="Calibri"/>
                <a:cs typeface="Calibri"/>
              </a:rPr>
              <a:t>هيف</a:t>
            </a:r>
            <a:r>
              <a:rPr sz="2400" spc="-14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-1035" dirty="0">
                <a:solidFill>
                  <a:srgbClr val="00AF50"/>
                </a:solidFill>
                <a:latin typeface="Calibri"/>
                <a:cs typeface="Calibri"/>
              </a:rPr>
              <a:t>يرث</a:t>
            </a:r>
            <a:r>
              <a:rPr sz="3600" spc="-1552" baseline="1157" dirty="0">
                <a:solidFill>
                  <a:srgbClr val="00AF50"/>
                </a:solidFill>
                <a:latin typeface="Calibri"/>
                <a:cs typeface="Calibri"/>
              </a:rPr>
              <a:t>ك</a:t>
            </a:r>
            <a:r>
              <a:rPr sz="3600" spc="-225" baseline="1157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-960" dirty="0">
                <a:solidFill>
                  <a:srgbClr val="00AF50"/>
                </a:solidFill>
                <a:latin typeface="Calibri"/>
                <a:cs typeface="Calibri"/>
              </a:rPr>
              <a:t>ةئيس</a:t>
            </a:r>
            <a:r>
              <a:rPr sz="2400" spc="-17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-725" dirty="0">
                <a:solidFill>
                  <a:srgbClr val="00AF50"/>
                </a:solidFill>
                <a:latin typeface="Calibri"/>
                <a:cs typeface="Calibri"/>
              </a:rPr>
              <a:t>تنكا</a:t>
            </a:r>
            <a:r>
              <a:rPr sz="2400" spc="-16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-565" dirty="0">
                <a:solidFill>
                  <a:srgbClr val="00AF50"/>
                </a:solidFill>
                <a:latin typeface="Calibri"/>
                <a:cs typeface="Calibri"/>
              </a:rPr>
              <a:t>ان</a:t>
            </a:r>
            <a:r>
              <a:rPr sz="3600" spc="-847" baseline="1157" dirty="0">
                <a:solidFill>
                  <a:srgbClr val="00AF50"/>
                </a:solidFill>
                <a:latin typeface="Calibri"/>
                <a:cs typeface="Calibri"/>
              </a:rPr>
              <a:t>ت</a:t>
            </a:r>
            <a:r>
              <a:rPr sz="2400" spc="-565" dirty="0">
                <a:solidFill>
                  <a:srgbClr val="00AF50"/>
                </a:solidFill>
                <a:latin typeface="Calibri"/>
                <a:cs typeface="Calibri"/>
              </a:rPr>
              <a:t>املاعو</a:t>
            </a:r>
            <a:r>
              <a:rPr sz="2400" spc="-14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-220" dirty="0">
                <a:solidFill>
                  <a:srgbClr val="00AF50"/>
                </a:solidFill>
                <a:latin typeface="Calibri"/>
                <a:cs typeface="Calibri"/>
              </a:rPr>
              <a:t>,</a:t>
            </a:r>
            <a:r>
              <a:rPr sz="2400" spc="-19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-994" dirty="0">
                <a:solidFill>
                  <a:srgbClr val="00AF50"/>
                </a:solidFill>
                <a:latin typeface="Calibri"/>
                <a:cs typeface="Calibri"/>
              </a:rPr>
              <a:t>مهصن</a:t>
            </a:r>
            <a:r>
              <a:rPr sz="2400" spc="-15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-770" dirty="0">
                <a:solidFill>
                  <a:srgbClr val="00AF50"/>
                </a:solidFill>
                <a:latin typeface="Calibri"/>
                <a:cs typeface="Calibri"/>
              </a:rPr>
              <a:t>فرعن</a:t>
            </a:r>
            <a:r>
              <a:rPr sz="2400" spc="-16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-420" dirty="0">
                <a:solidFill>
                  <a:srgbClr val="00AF50"/>
                </a:solidFill>
                <a:latin typeface="Calibri"/>
                <a:cs typeface="Calibri"/>
              </a:rPr>
              <a:t>انحاو</a:t>
            </a:r>
            <a:r>
              <a:rPr sz="2400" spc="-32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-605" dirty="0">
                <a:solidFill>
                  <a:srgbClr val="00AF50"/>
                </a:solidFill>
                <a:latin typeface="Calibri"/>
                <a:cs typeface="Calibri"/>
              </a:rPr>
              <a:t>عرفالا</a:t>
            </a:r>
            <a:r>
              <a:rPr sz="2400" spc="-14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-785" dirty="0">
                <a:solidFill>
                  <a:srgbClr val="00AF50"/>
                </a:solidFill>
                <a:latin typeface="Calibri"/>
                <a:cs typeface="Calibri"/>
              </a:rPr>
              <a:t>بلغ</a:t>
            </a:r>
            <a:r>
              <a:rPr sz="3600" spc="15" baseline="3472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-850" dirty="0">
                <a:solidFill>
                  <a:srgbClr val="00AF50"/>
                </a:solidFill>
                <a:latin typeface="Calibri"/>
                <a:cs typeface="Calibri"/>
              </a:rPr>
              <a:t>أب</a:t>
            </a:r>
            <a:r>
              <a:rPr sz="2400" spc="-14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-944" dirty="0">
                <a:solidFill>
                  <a:srgbClr val="00AF50"/>
                </a:solidFill>
                <a:latin typeface="Calibri"/>
                <a:cs typeface="Calibri"/>
              </a:rPr>
              <a:t>ةيرث</a:t>
            </a:r>
            <a:r>
              <a:rPr sz="3600" spc="-1417" baseline="1157" dirty="0">
                <a:solidFill>
                  <a:srgbClr val="00AF50"/>
                </a:solidFill>
                <a:latin typeface="Calibri"/>
                <a:cs typeface="Calibri"/>
              </a:rPr>
              <a:t>ك</a:t>
            </a:r>
            <a:r>
              <a:rPr sz="3600" spc="-225" baseline="1157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-710" dirty="0">
                <a:solidFill>
                  <a:srgbClr val="00AF50"/>
                </a:solidFill>
                <a:latin typeface="Calibri"/>
                <a:cs typeface="Calibri"/>
              </a:rPr>
              <a:t>طاقن</a:t>
            </a:r>
            <a:r>
              <a:rPr sz="2400" spc="-15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-675" dirty="0">
                <a:solidFill>
                  <a:srgbClr val="00AF50"/>
                </a:solidFill>
                <a:latin typeface="Calibri"/>
                <a:cs typeface="Calibri"/>
              </a:rPr>
              <a:t>بولطم</a:t>
            </a:r>
            <a:r>
              <a:rPr sz="2400" spc="-19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-535" dirty="0">
                <a:solidFill>
                  <a:srgbClr val="00AF50"/>
                </a:solidFill>
                <a:latin typeface="Calibri"/>
                <a:cs typeface="Calibri"/>
              </a:rPr>
              <a:t>نكاو</a:t>
            </a:r>
            <a:r>
              <a:rPr sz="2400" spc="-53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-220" dirty="0">
                <a:solidFill>
                  <a:srgbClr val="00AF50"/>
                </a:solidFill>
                <a:latin typeface="Calibri"/>
                <a:cs typeface="Calibri"/>
              </a:rPr>
              <a:t>,</a:t>
            </a:r>
            <a:r>
              <a:rPr sz="2400" spc="-19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-680" dirty="0">
                <a:solidFill>
                  <a:srgbClr val="00AF50"/>
                </a:solidFill>
                <a:latin typeface="Calibri"/>
                <a:cs typeface="Calibri"/>
              </a:rPr>
              <a:t>)ةقيقد</a:t>
            </a:r>
            <a:r>
              <a:rPr sz="2400" spc="-5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-735" dirty="0">
                <a:solidFill>
                  <a:srgbClr val="00AF50"/>
                </a:solidFill>
                <a:latin typeface="Calibri"/>
                <a:cs typeface="Calibri"/>
              </a:rPr>
              <a:t>40(يرصق</a:t>
            </a:r>
            <a:r>
              <a:rPr sz="2400" spc="-14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-865" dirty="0">
                <a:solidFill>
                  <a:srgbClr val="00AF50"/>
                </a:solidFill>
                <a:latin typeface="Calibri"/>
                <a:cs typeface="Calibri"/>
              </a:rPr>
              <a:t>هتقوو</a:t>
            </a:r>
            <a:r>
              <a:rPr sz="2400" spc="-20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-730" dirty="0">
                <a:solidFill>
                  <a:srgbClr val="00AF50"/>
                </a:solidFill>
                <a:latin typeface="Calibri"/>
                <a:cs typeface="Calibri"/>
              </a:rPr>
              <a:t>ليوط</a:t>
            </a:r>
            <a:r>
              <a:rPr sz="2400" spc="-19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-585" dirty="0">
                <a:solidFill>
                  <a:srgbClr val="00AF50"/>
                </a:solidFill>
                <a:latin typeface="Calibri"/>
                <a:cs typeface="Calibri"/>
              </a:rPr>
              <a:t>نكا</a:t>
            </a:r>
            <a:r>
              <a:rPr sz="2400" spc="-16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-530" dirty="0">
                <a:solidFill>
                  <a:srgbClr val="00AF50"/>
                </a:solidFill>
                <a:latin typeface="Calibri"/>
                <a:cs typeface="Calibri"/>
              </a:rPr>
              <a:t>ناحتمالا </a:t>
            </a:r>
            <a:r>
              <a:rPr sz="2400" spc="-5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-305" dirty="0">
                <a:solidFill>
                  <a:srgbClr val="00AF50"/>
                </a:solidFill>
                <a:latin typeface="Calibri"/>
                <a:cs typeface="Calibri"/>
              </a:rPr>
              <a:t>ا</a:t>
            </a:r>
            <a:r>
              <a:rPr sz="2400" spc="-635" dirty="0">
                <a:solidFill>
                  <a:srgbClr val="00AF50"/>
                </a:solidFill>
                <a:latin typeface="Calibri"/>
                <a:cs typeface="Calibri"/>
              </a:rPr>
              <a:t>و</a:t>
            </a:r>
            <a:r>
              <a:rPr sz="2400" spc="-755" dirty="0">
                <a:solidFill>
                  <a:srgbClr val="00AF50"/>
                </a:solidFill>
                <a:latin typeface="Calibri"/>
                <a:cs typeface="Calibri"/>
              </a:rPr>
              <a:t>ل</a:t>
            </a:r>
            <a:r>
              <a:rPr sz="2400" spc="-245" dirty="0">
                <a:solidFill>
                  <a:srgbClr val="00AF50"/>
                </a:solidFill>
                <a:latin typeface="Calibri"/>
                <a:cs typeface="Calibri"/>
              </a:rPr>
              <a:t>ء</a:t>
            </a:r>
            <a:r>
              <a:rPr sz="2400" spc="-10" dirty="0">
                <a:solidFill>
                  <a:srgbClr val="00AF50"/>
                </a:solidFill>
                <a:latin typeface="Calibri"/>
                <a:cs typeface="Calibri"/>
              </a:rPr>
              <a:t>ا</a:t>
            </a:r>
            <a:r>
              <a:rPr sz="2400" spc="-1655" dirty="0">
                <a:solidFill>
                  <a:srgbClr val="00AF50"/>
                </a:solidFill>
                <a:latin typeface="Calibri"/>
                <a:cs typeface="Calibri"/>
              </a:rPr>
              <a:t>ف</a:t>
            </a:r>
            <a:r>
              <a:rPr sz="2400" spc="-1650" dirty="0">
                <a:solidFill>
                  <a:srgbClr val="00AF50"/>
                </a:solidFill>
                <a:latin typeface="Calibri"/>
                <a:cs typeface="Calibri"/>
              </a:rPr>
              <a:t>ت</a:t>
            </a:r>
            <a:r>
              <a:rPr sz="2400" spc="-18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-515" dirty="0">
                <a:solidFill>
                  <a:srgbClr val="00AF50"/>
                </a:solidFill>
                <a:latin typeface="Calibri"/>
                <a:cs typeface="Calibri"/>
              </a:rPr>
              <a:t>س</a:t>
            </a:r>
            <a:r>
              <a:rPr sz="2400" spc="-1710" dirty="0">
                <a:solidFill>
                  <a:srgbClr val="00AF50"/>
                </a:solidFill>
                <a:latin typeface="Calibri"/>
                <a:cs typeface="Calibri"/>
              </a:rPr>
              <a:t>ب</a:t>
            </a:r>
            <a:r>
              <a:rPr sz="2400" spc="13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-415" dirty="0">
                <a:solidFill>
                  <a:srgbClr val="00AF50"/>
                </a:solidFill>
              </a:rPr>
              <a:t>:P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41" y="152780"/>
            <a:ext cx="806451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0" spc="20" dirty="0">
                <a:latin typeface="Calibri Light"/>
                <a:cs typeface="Calibri Light"/>
              </a:rPr>
              <a:t>Q</a:t>
            </a:r>
            <a:r>
              <a:rPr sz="4400" b="0" spc="-135" dirty="0">
                <a:latin typeface="Calibri Light"/>
                <a:cs typeface="Calibri Light"/>
              </a:rPr>
              <a:t> </a:t>
            </a:r>
            <a:r>
              <a:rPr sz="4400" b="0" spc="15" dirty="0">
                <a:latin typeface="Calibri Light"/>
                <a:cs typeface="Calibri Light"/>
              </a:rPr>
              <a:t>1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765" y="3281362"/>
            <a:ext cx="12187555" cy="3429000"/>
          </a:xfrm>
          <a:custGeom>
            <a:avLst/>
            <a:gdLst/>
            <a:ahLst/>
            <a:cxnLst/>
            <a:rect l="l" t="t" r="r" b="b"/>
            <a:pathLst>
              <a:path w="12187555" h="3429000">
                <a:moveTo>
                  <a:pt x="0" y="3429000"/>
                </a:moveTo>
                <a:lnTo>
                  <a:pt x="12187236" y="3429000"/>
                </a:lnTo>
              </a:path>
              <a:path w="12187555" h="3429000">
                <a:moveTo>
                  <a:pt x="12187236" y="0"/>
                </a:moveTo>
                <a:lnTo>
                  <a:pt x="0" y="0"/>
                </a:lnTo>
                <a:lnTo>
                  <a:pt x="0" y="3429000"/>
                </a:lnTo>
              </a:path>
            </a:pathLst>
          </a:custGeom>
          <a:ln w="12700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739" y="3287019"/>
            <a:ext cx="6187440" cy="340221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0" spc="35" dirty="0">
                <a:latin typeface="Calibri"/>
                <a:cs typeface="Calibri"/>
              </a:rPr>
              <a:t>3</a:t>
            </a:r>
            <a:r>
              <a:rPr sz="2000" spc="15" dirty="0">
                <a:latin typeface="Calibri"/>
                <a:cs typeface="Calibri"/>
              </a:rPr>
              <a:t>9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w</a:t>
            </a:r>
            <a:r>
              <a:rPr sz="2000" spc="-30" dirty="0">
                <a:latin typeface="Calibri"/>
                <a:cs typeface="Calibri"/>
              </a:rPr>
              <a:t>ee</a:t>
            </a:r>
            <a:r>
              <a:rPr sz="2000" spc="-15" dirty="0">
                <a:latin typeface="Calibri"/>
                <a:cs typeface="Calibri"/>
              </a:rPr>
              <a:t>k</a:t>
            </a:r>
            <a:r>
              <a:rPr sz="2000" spc="10" dirty="0">
                <a:latin typeface="Calibri"/>
                <a:cs typeface="Calibri"/>
              </a:rPr>
              <a:t>s</a:t>
            </a:r>
            <a:r>
              <a:rPr sz="2000" spc="25" dirty="0">
                <a:latin typeface="Calibri"/>
                <a:cs typeface="Calibri"/>
              </a:rPr>
              <a:t> g</a:t>
            </a:r>
            <a:r>
              <a:rPr sz="2000" spc="-30" dirty="0">
                <a:latin typeface="Calibri"/>
                <a:cs typeface="Calibri"/>
              </a:rPr>
              <a:t>e</a:t>
            </a:r>
            <a:r>
              <a:rPr sz="2000" spc="35" dirty="0">
                <a:latin typeface="Calibri"/>
                <a:cs typeface="Calibri"/>
              </a:rPr>
              <a:t>s</a:t>
            </a:r>
            <a:r>
              <a:rPr sz="2000" spc="10" dirty="0">
                <a:latin typeface="Calibri"/>
                <a:cs typeface="Calibri"/>
              </a:rPr>
              <a:t>ta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15" dirty="0">
                <a:latin typeface="Calibri"/>
                <a:cs typeface="Calibri"/>
              </a:rPr>
              <a:t>i</a:t>
            </a:r>
            <a:r>
              <a:rPr sz="2000" spc="-10" dirty="0">
                <a:latin typeface="Calibri"/>
                <a:cs typeface="Calibri"/>
              </a:rPr>
              <a:t>o</a:t>
            </a:r>
            <a:r>
              <a:rPr sz="2000" spc="15" dirty="0">
                <a:latin typeface="Calibri"/>
                <a:cs typeface="Calibri"/>
              </a:rPr>
              <a:t>n</a:t>
            </a:r>
            <a:r>
              <a:rPr sz="2000" spc="-17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c</a:t>
            </a:r>
            <a:r>
              <a:rPr sz="2000" spc="10" dirty="0">
                <a:latin typeface="Calibri"/>
                <a:cs typeface="Calibri"/>
              </a:rPr>
              <a:t>a</a:t>
            </a:r>
            <a:r>
              <a:rPr sz="2000" spc="50" dirty="0">
                <a:latin typeface="Calibri"/>
                <a:cs typeface="Calibri"/>
              </a:rPr>
              <a:t>m</a:t>
            </a:r>
            <a:r>
              <a:rPr sz="2000" spc="10" dirty="0">
                <a:latin typeface="Calibri"/>
                <a:cs typeface="Calibri"/>
              </a:rPr>
              <a:t>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w</a:t>
            </a:r>
            <a:r>
              <a:rPr sz="2000" spc="-15" dirty="0">
                <a:latin typeface="Calibri"/>
                <a:cs typeface="Calibri"/>
              </a:rPr>
              <a:t>i</a:t>
            </a:r>
            <a:r>
              <a:rPr sz="2000" spc="10" dirty="0">
                <a:latin typeface="Calibri"/>
                <a:cs typeface="Calibri"/>
              </a:rPr>
              <a:t>th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35" dirty="0">
                <a:latin typeface="Calibri"/>
                <a:cs typeface="Calibri"/>
              </a:rPr>
              <a:t>R</a:t>
            </a:r>
            <a:r>
              <a:rPr sz="2000" spc="20" dirty="0">
                <a:latin typeface="Calibri"/>
                <a:cs typeface="Calibri"/>
              </a:rPr>
              <a:t>OM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15" dirty="0">
                <a:latin typeface="Calibri"/>
                <a:cs typeface="Calibri"/>
              </a:rPr>
              <a:t>4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</a:t>
            </a:r>
            <a:r>
              <a:rPr sz="2000" spc="-10" dirty="0">
                <a:latin typeface="Calibri"/>
                <a:cs typeface="Calibri"/>
              </a:rPr>
              <a:t>o</a:t>
            </a:r>
            <a:r>
              <a:rPr sz="2000" spc="-5" dirty="0">
                <a:latin typeface="Calibri"/>
                <a:cs typeface="Calibri"/>
              </a:rPr>
              <a:t>u</a:t>
            </a:r>
            <a:r>
              <a:rPr sz="2000" spc="-25" dirty="0">
                <a:latin typeface="Calibri"/>
                <a:cs typeface="Calibri"/>
              </a:rPr>
              <a:t>r</a:t>
            </a:r>
            <a:r>
              <a:rPr sz="2000" spc="10" dirty="0">
                <a:latin typeface="Calibri"/>
                <a:cs typeface="Calibri"/>
              </a:rPr>
              <a:t>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a</a:t>
            </a:r>
            <a:r>
              <a:rPr sz="2000" spc="30" dirty="0">
                <a:latin typeface="Calibri"/>
                <a:cs typeface="Calibri"/>
              </a:rPr>
              <a:t>g</a:t>
            </a:r>
            <a:r>
              <a:rPr sz="2000" spc="15" dirty="0">
                <a:latin typeface="Calibri"/>
                <a:cs typeface="Calibri"/>
              </a:rPr>
              <a:t>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12700" marR="2782570">
              <a:lnSpc>
                <a:spcPct val="100000"/>
              </a:lnSpc>
              <a:spcBef>
                <a:spcPts val="5"/>
              </a:spcBef>
              <a:buSzPct val="95000"/>
              <a:buFont typeface="Arial"/>
              <a:buChar char="•"/>
              <a:tabLst>
                <a:tab pos="103505" algn="l"/>
              </a:tabLst>
            </a:pPr>
            <a:r>
              <a:rPr sz="2000" spc="10" dirty="0">
                <a:latin typeface="Calibri"/>
                <a:cs typeface="Calibri"/>
              </a:rPr>
              <a:t>What </a:t>
            </a:r>
            <a:r>
              <a:rPr sz="2000" spc="5" dirty="0">
                <a:latin typeface="Calibri"/>
                <a:cs typeface="Calibri"/>
              </a:rPr>
              <a:t>do </a:t>
            </a:r>
            <a:r>
              <a:rPr sz="2000" spc="-5" dirty="0">
                <a:latin typeface="Calibri"/>
                <a:cs typeface="Calibri"/>
              </a:rPr>
              <a:t>you </a:t>
            </a:r>
            <a:r>
              <a:rPr sz="2000" spc="5" dirty="0">
                <a:latin typeface="Calibri"/>
                <a:cs typeface="Calibri"/>
              </a:rPr>
              <a:t>see </a:t>
            </a:r>
            <a:r>
              <a:rPr sz="2000" dirty="0">
                <a:latin typeface="Calibri"/>
                <a:cs typeface="Calibri"/>
              </a:rPr>
              <a:t>on </a:t>
            </a:r>
            <a:r>
              <a:rPr sz="2000" spc="-30" dirty="0">
                <a:latin typeface="Calibri"/>
                <a:cs typeface="Calibri"/>
              </a:rPr>
              <a:t>CTG </a:t>
            </a:r>
            <a:r>
              <a:rPr sz="2000" spc="10" dirty="0">
                <a:latin typeface="Calibri"/>
                <a:cs typeface="Calibri"/>
              </a:rPr>
              <a:t>? 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FF0000"/>
                </a:solidFill>
                <a:latin typeface="Calibri"/>
                <a:cs typeface="Calibri"/>
              </a:rPr>
              <a:t>Abnormal</a:t>
            </a:r>
            <a:r>
              <a:rPr sz="2000" spc="-1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FF0000"/>
                </a:solidFill>
                <a:latin typeface="Calibri"/>
                <a:cs typeface="Calibri"/>
              </a:rPr>
              <a:t>CTG</a:t>
            </a:r>
            <a:r>
              <a:rPr sz="2000" spc="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sz="200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0000"/>
                </a:solidFill>
                <a:latin typeface="Calibri"/>
                <a:cs typeface="Calibri"/>
              </a:rPr>
              <a:t>fetal</a:t>
            </a:r>
            <a:r>
              <a:rPr sz="2000" spc="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tachycardia</a:t>
            </a:r>
            <a:endParaRPr sz="2000">
              <a:latin typeface="Calibri"/>
              <a:cs typeface="Calibri"/>
            </a:endParaRPr>
          </a:p>
          <a:p>
            <a:pPr marL="103505" indent="-91440">
              <a:lnSpc>
                <a:spcPct val="100000"/>
              </a:lnSpc>
              <a:spcBef>
                <a:spcPts val="5"/>
              </a:spcBef>
              <a:buSzPct val="95000"/>
              <a:buFont typeface="Arial"/>
              <a:buChar char="•"/>
              <a:tabLst>
                <a:tab pos="104139" algn="l"/>
              </a:tabLst>
            </a:pPr>
            <a:r>
              <a:rPr sz="2000" spc="10" dirty="0">
                <a:latin typeface="Calibri"/>
                <a:cs typeface="Calibri"/>
              </a:rPr>
              <a:t>What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the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underlying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cause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?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Chorioamnionitis</a:t>
            </a:r>
            <a:endParaRPr sz="2000">
              <a:latin typeface="Calibri"/>
              <a:cs typeface="Calibri"/>
            </a:endParaRPr>
          </a:p>
          <a:p>
            <a:pPr marL="102870" indent="-90805">
              <a:lnSpc>
                <a:spcPct val="100000"/>
              </a:lnSpc>
              <a:buSzPct val="95000"/>
              <a:buFont typeface="Arial"/>
              <a:buChar char="•"/>
              <a:tabLst>
                <a:tab pos="103505" algn="l"/>
              </a:tabLst>
            </a:pPr>
            <a:r>
              <a:rPr sz="2000" spc="10" dirty="0">
                <a:latin typeface="Calibri"/>
                <a:cs typeface="Calibri"/>
              </a:rPr>
              <a:t>What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other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clinical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findings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15" dirty="0">
                <a:latin typeface="Calibri"/>
                <a:cs typeface="Calibri"/>
              </a:rPr>
              <a:t>might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support </a:t>
            </a:r>
            <a:r>
              <a:rPr sz="2000" spc="-5" dirty="0">
                <a:latin typeface="Calibri"/>
                <a:cs typeface="Calibri"/>
              </a:rPr>
              <a:t>your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diagnosis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?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20" dirty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sz="2000" spc="-2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v</a:t>
            </a:r>
            <a:r>
              <a:rPr sz="2000" spc="-2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000" spc="1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000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sz="20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000" spc="5" dirty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000" spc="-2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000" spc="45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2000" spc="10" dirty="0">
                <a:solidFill>
                  <a:srgbClr val="FF0000"/>
                </a:solidFill>
                <a:latin typeface="Calibri"/>
                <a:cs typeface="Calibri"/>
              </a:rPr>
              <a:t>al</a:t>
            </a:r>
            <a:r>
              <a:rPr sz="20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v</a:t>
            </a:r>
            <a:r>
              <a:rPr sz="2000" spc="1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000" spc="30" dirty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z="2000" spc="-1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000" spc="10" dirty="0">
                <a:solidFill>
                  <a:srgbClr val="FF0000"/>
                </a:solidFill>
                <a:latin typeface="Calibri"/>
                <a:cs typeface="Calibri"/>
              </a:rPr>
              <a:t>al</a:t>
            </a:r>
            <a:r>
              <a:rPr sz="2000" spc="-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2000" spc="-1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000" spc="4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000" spc="-25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sz="2000" spc="1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000" spc="-2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000" spc="30" dirty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z="2000" spc="1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000" spc="-1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FF0000"/>
                </a:solidFill>
                <a:latin typeface="Calibri"/>
                <a:cs typeface="Calibri"/>
              </a:rPr>
              <a:t>?</a:t>
            </a:r>
            <a:endParaRPr sz="2000">
              <a:latin typeface="Calibri"/>
              <a:cs typeface="Calibri"/>
            </a:endParaRPr>
          </a:p>
          <a:p>
            <a:pPr marL="102870" indent="-90805">
              <a:lnSpc>
                <a:spcPct val="100000"/>
              </a:lnSpc>
              <a:spcBef>
                <a:spcPts val="5"/>
              </a:spcBef>
              <a:buSzPct val="95000"/>
              <a:buFont typeface="Arial"/>
              <a:buChar char="•"/>
              <a:tabLst>
                <a:tab pos="103505" algn="l"/>
              </a:tabLst>
            </a:pPr>
            <a:r>
              <a:rPr sz="2000" spc="25" dirty="0">
                <a:latin typeface="Calibri"/>
                <a:cs typeface="Calibri"/>
              </a:rPr>
              <a:t>H</a:t>
            </a:r>
            <a:r>
              <a:rPr sz="2000" spc="-10" dirty="0">
                <a:latin typeface="Calibri"/>
                <a:cs typeface="Calibri"/>
              </a:rPr>
              <a:t>o</a:t>
            </a:r>
            <a:r>
              <a:rPr sz="2000" spc="15" dirty="0">
                <a:latin typeface="Calibri"/>
                <a:cs typeface="Calibri"/>
              </a:rPr>
              <a:t>w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</a:t>
            </a:r>
            <a:r>
              <a:rPr sz="2000" spc="10" dirty="0">
                <a:latin typeface="Calibri"/>
                <a:cs typeface="Calibri"/>
              </a:rPr>
              <a:t>o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spc="50" dirty="0">
                <a:latin typeface="Calibri"/>
                <a:cs typeface="Calibri"/>
              </a:rPr>
              <a:t>m</a:t>
            </a:r>
            <a:r>
              <a:rPr sz="2000" spc="1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n</a:t>
            </a:r>
            <a:r>
              <a:rPr sz="2000" spc="10" dirty="0">
                <a:latin typeface="Calibri"/>
                <a:cs typeface="Calibri"/>
              </a:rPr>
              <a:t>a</a:t>
            </a:r>
            <a:r>
              <a:rPr sz="2000" spc="30" dirty="0">
                <a:latin typeface="Calibri"/>
                <a:cs typeface="Calibri"/>
              </a:rPr>
              <a:t>g</a:t>
            </a:r>
            <a:r>
              <a:rPr sz="2000" spc="10" dirty="0">
                <a:latin typeface="Calibri"/>
                <a:cs typeface="Calibri"/>
              </a:rPr>
              <a:t>e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?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Antibiotic</a:t>
            </a:r>
            <a:r>
              <a:rPr sz="20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sz="20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deliver</a:t>
            </a:r>
            <a:r>
              <a:rPr sz="2000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vaginally</a:t>
            </a:r>
            <a:endParaRPr sz="2000">
              <a:latin typeface="Calibri"/>
              <a:cs typeface="Calibri"/>
            </a:endParaRPr>
          </a:p>
          <a:p>
            <a:pPr marL="103505" indent="-91440">
              <a:lnSpc>
                <a:spcPct val="100000"/>
              </a:lnSpc>
              <a:spcBef>
                <a:spcPts val="5"/>
              </a:spcBef>
              <a:buSzPct val="95000"/>
              <a:buFont typeface="Arial"/>
              <a:buChar char="•"/>
              <a:tabLst>
                <a:tab pos="104139" algn="l"/>
              </a:tabLst>
            </a:pPr>
            <a:r>
              <a:rPr sz="2000" dirty="0">
                <a:latin typeface="Calibri"/>
                <a:cs typeface="Calibri"/>
              </a:rPr>
              <a:t>Mention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15" dirty="0">
                <a:latin typeface="Calibri"/>
                <a:cs typeface="Calibri"/>
              </a:rPr>
              <a:t>2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complications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?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Post</a:t>
            </a:r>
            <a:r>
              <a:rPr sz="2000" spc="-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partum</a:t>
            </a:r>
            <a:r>
              <a:rPr sz="2000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hemorrhage</a:t>
            </a:r>
            <a:r>
              <a:rPr sz="20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sz="20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neonatal</a:t>
            </a:r>
            <a:r>
              <a:rPr sz="20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FF0000"/>
                </a:solidFill>
                <a:latin typeface="Calibri"/>
                <a:cs typeface="Calibri"/>
              </a:rPr>
              <a:t>sepsis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38382" y="0"/>
            <a:ext cx="9953625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977" y="427736"/>
            <a:ext cx="806451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0" spc="20" dirty="0">
                <a:latin typeface="Calibri Light"/>
                <a:cs typeface="Calibri Light"/>
              </a:rPr>
              <a:t>Q</a:t>
            </a:r>
            <a:r>
              <a:rPr sz="4400" b="0" spc="-135" dirty="0">
                <a:latin typeface="Calibri Light"/>
                <a:cs typeface="Calibri Light"/>
              </a:rPr>
              <a:t> </a:t>
            </a:r>
            <a:r>
              <a:rPr sz="4400" b="0" spc="15" dirty="0">
                <a:latin typeface="Calibri Light"/>
                <a:cs typeface="Calibri Light"/>
              </a:rPr>
              <a:t>2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765" y="3281362"/>
            <a:ext cx="12187555" cy="3576954"/>
          </a:xfrm>
          <a:custGeom>
            <a:avLst/>
            <a:gdLst/>
            <a:ahLst/>
            <a:cxnLst/>
            <a:rect l="l" t="t" r="r" b="b"/>
            <a:pathLst>
              <a:path w="12187555" h="3576954">
                <a:moveTo>
                  <a:pt x="12187236" y="0"/>
                </a:moveTo>
                <a:lnTo>
                  <a:pt x="0" y="0"/>
                </a:lnTo>
                <a:lnTo>
                  <a:pt x="0" y="3576635"/>
                </a:lnTo>
              </a:path>
            </a:pathLst>
          </a:custGeom>
          <a:ln w="12700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739" y="3516001"/>
            <a:ext cx="10563860" cy="27866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0" spc="-5" dirty="0">
                <a:latin typeface="Calibri"/>
                <a:cs typeface="Calibri"/>
              </a:rPr>
              <a:t>This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lady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15" dirty="0">
                <a:latin typeface="Calibri"/>
                <a:cs typeface="Calibri"/>
              </a:rPr>
              <a:t>came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with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history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15" dirty="0">
                <a:latin typeface="Calibri"/>
                <a:cs typeface="Calibri"/>
              </a:rPr>
              <a:t>8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week </a:t>
            </a:r>
            <a:r>
              <a:rPr sz="2000" spc="-5" dirty="0">
                <a:latin typeface="Calibri"/>
                <a:cs typeface="Calibri"/>
              </a:rPr>
              <a:t>amenorrhea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,vaginal</a:t>
            </a:r>
            <a:r>
              <a:rPr sz="2000" spc="-1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bleeding</a:t>
            </a:r>
            <a:r>
              <a:rPr sz="2000" spc="105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and</a:t>
            </a:r>
            <a:r>
              <a:rPr sz="2000" spc="-10" dirty="0">
                <a:latin typeface="Calibri"/>
                <a:cs typeface="Calibri"/>
              </a:rPr>
              <a:t> lower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abdominal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discomfort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102870" indent="-90805">
              <a:lnSpc>
                <a:spcPct val="100000"/>
              </a:lnSpc>
              <a:spcBef>
                <a:spcPts val="5"/>
              </a:spcBef>
              <a:buSzPct val="95000"/>
              <a:buFont typeface="Arial"/>
              <a:buChar char="•"/>
              <a:tabLst>
                <a:tab pos="103505" algn="l"/>
              </a:tabLst>
            </a:pPr>
            <a:r>
              <a:rPr sz="2000" spc="10" dirty="0">
                <a:latin typeface="Calibri"/>
                <a:cs typeface="Calibri"/>
              </a:rPr>
              <a:t>What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diagnosis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?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15" dirty="0">
                <a:latin typeface="Calibri"/>
                <a:cs typeface="Calibri"/>
              </a:rPr>
              <a:t>And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why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?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10" dirty="0">
                <a:solidFill>
                  <a:srgbClr val="FF0000"/>
                </a:solidFill>
                <a:latin typeface="Calibri"/>
                <a:cs typeface="Calibri"/>
              </a:rPr>
              <a:t>Missed</a:t>
            </a:r>
            <a:r>
              <a:rPr sz="2000" spc="-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FF0000"/>
                </a:solidFill>
                <a:latin typeface="Calibri"/>
                <a:cs typeface="Calibri"/>
              </a:rPr>
              <a:t>miscarriage</a:t>
            </a:r>
            <a:r>
              <a:rPr sz="20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sz="20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because</a:t>
            </a:r>
            <a:r>
              <a:rPr sz="20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FF0000"/>
                </a:solidFill>
                <a:latin typeface="Calibri"/>
                <a:cs typeface="Calibri"/>
              </a:rPr>
              <a:t>no</a:t>
            </a:r>
            <a:r>
              <a:rPr sz="20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0000"/>
                </a:solidFill>
                <a:latin typeface="Calibri"/>
                <a:cs typeface="Calibri"/>
              </a:rPr>
              <a:t>fetal</a:t>
            </a:r>
            <a:r>
              <a:rPr sz="2000" spc="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heart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activity</a:t>
            </a:r>
            <a:r>
              <a:rPr sz="2000" spc="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on</a:t>
            </a:r>
            <a:r>
              <a:rPr sz="20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doppler</a:t>
            </a:r>
            <a:r>
              <a:rPr sz="2000" spc="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US</a:t>
            </a:r>
            <a:endParaRPr sz="2000">
              <a:latin typeface="Calibri"/>
              <a:cs typeface="Calibri"/>
            </a:endParaRPr>
          </a:p>
          <a:p>
            <a:pPr marL="103505" indent="-91440">
              <a:lnSpc>
                <a:spcPct val="100000"/>
              </a:lnSpc>
              <a:spcBef>
                <a:spcPts val="5"/>
              </a:spcBef>
              <a:buSzPct val="95000"/>
              <a:buFont typeface="Arial"/>
              <a:buChar char="•"/>
              <a:tabLst>
                <a:tab pos="104139" algn="l"/>
              </a:tabLst>
            </a:pPr>
            <a:r>
              <a:rPr sz="2000" spc="15" dirty="0">
                <a:latin typeface="Calibri"/>
                <a:cs typeface="Calibri"/>
              </a:rPr>
              <a:t>M</a:t>
            </a:r>
            <a:r>
              <a:rPr sz="2000" spc="-2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10" dirty="0">
                <a:latin typeface="Calibri"/>
                <a:cs typeface="Calibri"/>
              </a:rPr>
              <a:t>t</a:t>
            </a:r>
            <a:r>
              <a:rPr sz="2000" spc="-10" dirty="0">
                <a:latin typeface="Calibri"/>
                <a:cs typeface="Calibri"/>
              </a:rPr>
              <a:t>io</a:t>
            </a:r>
            <a:r>
              <a:rPr sz="2000" spc="15" dirty="0">
                <a:latin typeface="Calibri"/>
                <a:cs typeface="Calibri"/>
              </a:rPr>
              <a:t>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15" dirty="0">
                <a:latin typeface="Calibri"/>
                <a:cs typeface="Calibri"/>
              </a:rPr>
              <a:t>3 </a:t>
            </a:r>
            <a:r>
              <a:rPr sz="2000" dirty="0">
                <a:latin typeface="Calibri"/>
                <a:cs typeface="Calibri"/>
              </a:rPr>
              <a:t>b</a:t>
            </a:r>
            <a:r>
              <a:rPr sz="2000" spc="-15" dirty="0">
                <a:latin typeface="Calibri"/>
                <a:cs typeface="Calibri"/>
              </a:rPr>
              <a:t>i</a:t>
            </a:r>
            <a:r>
              <a:rPr sz="2000" spc="45" dirty="0">
                <a:latin typeface="Calibri"/>
                <a:cs typeface="Calibri"/>
              </a:rPr>
              <a:t>m</a:t>
            </a:r>
            <a:r>
              <a:rPr sz="2000" spc="10" dirty="0">
                <a:latin typeface="Calibri"/>
                <a:cs typeface="Calibri"/>
              </a:rPr>
              <a:t>a</a:t>
            </a:r>
            <a:r>
              <a:rPr sz="2000" spc="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u</a:t>
            </a:r>
            <a:r>
              <a:rPr sz="2000" spc="10" dirty="0">
                <a:latin typeface="Calibri"/>
                <a:cs typeface="Calibri"/>
              </a:rPr>
              <a:t>al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e</a:t>
            </a:r>
            <a:r>
              <a:rPr sz="2000" spc="25" dirty="0">
                <a:latin typeface="Calibri"/>
                <a:cs typeface="Calibri"/>
              </a:rPr>
              <a:t>x</a:t>
            </a:r>
            <a:r>
              <a:rPr sz="2000" spc="10" dirty="0">
                <a:latin typeface="Calibri"/>
                <a:cs typeface="Calibri"/>
              </a:rPr>
              <a:t>a</a:t>
            </a:r>
            <a:r>
              <a:rPr sz="2000" spc="50" dirty="0">
                <a:latin typeface="Calibri"/>
                <a:cs typeface="Calibri"/>
              </a:rPr>
              <a:t>m</a:t>
            </a:r>
            <a:r>
              <a:rPr sz="2000" spc="-1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10" dirty="0">
                <a:latin typeface="Calibri"/>
                <a:cs typeface="Calibri"/>
              </a:rPr>
              <a:t>at</a:t>
            </a:r>
            <a:r>
              <a:rPr sz="2000" spc="-10" dirty="0">
                <a:latin typeface="Calibri"/>
                <a:cs typeface="Calibri"/>
              </a:rPr>
              <a:t>io</a:t>
            </a:r>
            <a:r>
              <a:rPr sz="2000" spc="15" dirty="0">
                <a:latin typeface="Calibri"/>
                <a:cs typeface="Calibri"/>
              </a:rPr>
              <a:t>n</a:t>
            </a:r>
            <a:r>
              <a:rPr sz="2000" spc="-17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fi</a:t>
            </a:r>
            <a:r>
              <a:rPr sz="2000" dirty="0">
                <a:latin typeface="Calibri"/>
                <a:cs typeface="Calibri"/>
              </a:rPr>
              <a:t>nd</a:t>
            </a:r>
            <a:r>
              <a:rPr sz="2000" spc="-1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30" dirty="0">
                <a:latin typeface="Calibri"/>
                <a:cs typeface="Calibri"/>
              </a:rPr>
              <a:t>g</a:t>
            </a:r>
            <a:r>
              <a:rPr sz="2000" spc="10" dirty="0">
                <a:latin typeface="Calibri"/>
                <a:cs typeface="Calibri"/>
              </a:rPr>
              <a:t>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?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5" dirty="0">
                <a:solidFill>
                  <a:srgbClr val="FF0000"/>
                </a:solidFill>
                <a:latin typeface="Calibri"/>
                <a:cs typeface="Calibri"/>
              </a:rPr>
              <a:t>Small</a:t>
            </a:r>
            <a:r>
              <a:rPr sz="20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uterus</a:t>
            </a:r>
            <a:r>
              <a:rPr sz="2000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30" dirty="0">
                <a:solidFill>
                  <a:srgbClr val="FF0000"/>
                </a:solidFill>
                <a:latin typeface="Calibri"/>
                <a:cs typeface="Calibri"/>
              </a:rPr>
              <a:t>for</a:t>
            </a:r>
            <a:r>
              <a:rPr sz="2000" spc="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FF0000"/>
                </a:solidFill>
                <a:latin typeface="Calibri"/>
                <a:cs typeface="Calibri"/>
              </a:rPr>
              <a:t>gestational</a:t>
            </a:r>
            <a:r>
              <a:rPr sz="2000" spc="-1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15" dirty="0">
                <a:solidFill>
                  <a:srgbClr val="FF0000"/>
                </a:solidFill>
                <a:latin typeface="Calibri"/>
                <a:cs typeface="Calibri"/>
              </a:rPr>
              <a:t>age</a:t>
            </a:r>
            <a:r>
              <a:rPr sz="2000" spc="-1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sz="2000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closed</a:t>
            </a:r>
            <a:r>
              <a:rPr sz="2000" spc="-15" dirty="0">
                <a:solidFill>
                  <a:srgbClr val="FF0000"/>
                </a:solidFill>
                <a:latin typeface="Calibri"/>
                <a:cs typeface="Calibri"/>
              </a:rPr>
              <a:t> cervix</a:t>
            </a:r>
            <a:r>
              <a:rPr sz="2000" spc="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sz="2000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FF0000"/>
                </a:solidFill>
                <a:latin typeface="Calibri"/>
                <a:cs typeface="Calibri"/>
              </a:rPr>
              <a:t>?</a:t>
            </a:r>
            <a:endParaRPr sz="2000">
              <a:latin typeface="Calibri"/>
              <a:cs typeface="Calibri"/>
            </a:endParaRPr>
          </a:p>
          <a:p>
            <a:pPr marL="102870" indent="-90805">
              <a:lnSpc>
                <a:spcPct val="100000"/>
              </a:lnSpc>
              <a:buSzPct val="95000"/>
              <a:buFont typeface="Arial"/>
              <a:buChar char="•"/>
              <a:tabLst>
                <a:tab pos="103505" algn="l"/>
              </a:tabLst>
            </a:pPr>
            <a:r>
              <a:rPr sz="2000" spc="-10" dirty="0">
                <a:latin typeface="Calibri"/>
                <a:cs typeface="Calibri"/>
              </a:rPr>
              <a:t>Serious</a:t>
            </a:r>
            <a:r>
              <a:rPr sz="2000" spc="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complication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you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should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avoid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?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25" dirty="0">
                <a:solidFill>
                  <a:srgbClr val="FF0000"/>
                </a:solidFill>
                <a:latin typeface="Calibri"/>
                <a:cs typeface="Calibri"/>
              </a:rPr>
              <a:t>DIC</a:t>
            </a:r>
            <a:endParaRPr sz="2000">
              <a:latin typeface="Calibri"/>
              <a:cs typeface="Calibri"/>
            </a:endParaRPr>
          </a:p>
          <a:p>
            <a:pPr marL="12700" marR="6051550">
              <a:lnSpc>
                <a:spcPct val="100000"/>
              </a:lnSpc>
              <a:spcBef>
                <a:spcPts val="5"/>
              </a:spcBef>
              <a:buSzPct val="95000"/>
              <a:buFont typeface="Arial"/>
              <a:buChar char="•"/>
              <a:tabLst>
                <a:tab pos="103505" algn="l"/>
              </a:tabLst>
            </a:pPr>
            <a:r>
              <a:rPr sz="2000" spc="20" dirty="0">
                <a:latin typeface="Calibri"/>
                <a:cs typeface="Calibri"/>
              </a:rPr>
              <a:t>W</a:t>
            </a:r>
            <a:r>
              <a:rPr sz="2000" spc="-5" dirty="0">
                <a:latin typeface="Calibri"/>
                <a:cs typeface="Calibri"/>
              </a:rPr>
              <a:t>h</a:t>
            </a:r>
            <a:r>
              <a:rPr sz="2000" spc="10" dirty="0">
                <a:latin typeface="Calibri"/>
                <a:cs typeface="Calibri"/>
              </a:rPr>
              <a:t>at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</a:t>
            </a:r>
            <a:r>
              <a:rPr sz="2000" spc="10" dirty="0">
                <a:latin typeface="Calibri"/>
                <a:cs typeface="Calibri"/>
              </a:rPr>
              <a:t>ab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nv</a:t>
            </a:r>
            <a:r>
              <a:rPr sz="2000" spc="-25" dirty="0">
                <a:latin typeface="Calibri"/>
                <a:cs typeface="Calibri"/>
              </a:rPr>
              <a:t>e</a:t>
            </a:r>
            <a:r>
              <a:rPr sz="2000" spc="40" dirty="0">
                <a:latin typeface="Calibri"/>
                <a:cs typeface="Calibri"/>
              </a:rPr>
              <a:t>s</a:t>
            </a:r>
            <a:r>
              <a:rPr sz="2000" spc="5" dirty="0">
                <a:latin typeface="Calibri"/>
                <a:cs typeface="Calibri"/>
              </a:rPr>
              <a:t>t</a:t>
            </a:r>
            <a:r>
              <a:rPr sz="2000" spc="-15" dirty="0">
                <a:latin typeface="Calibri"/>
                <a:cs typeface="Calibri"/>
              </a:rPr>
              <a:t>i</a:t>
            </a:r>
            <a:r>
              <a:rPr sz="2000" spc="30" dirty="0">
                <a:latin typeface="Calibri"/>
                <a:cs typeface="Calibri"/>
              </a:rPr>
              <a:t>g</a:t>
            </a:r>
            <a:r>
              <a:rPr sz="2000" spc="10" dirty="0">
                <a:latin typeface="Calibri"/>
                <a:cs typeface="Calibri"/>
              </a:rPr>
              <a:t>at</a:t>
            </a:r>
            <a:r>
              <a:rPr sz="2000" spc="-10" dirty="0">
                <a:latin typeface="Calibri"/>
                <a:cs typeface="Calibri"/>
              </a:rPr>
              <a:t>io</a:t>
            </a:r>
            <a:r>
              <a:rPr sz="2000" spc="-5" dirty="0">
                <a:latin typeface="Calibri"/>
                <a:cs typeface="Calibri"/>
              </a:rPr>
              <a:t>n</a:t>
            </a:r>
            <a:r>
              <a:rPr sz="2000" spc="10" dirty="0">
                <a:latin typeface="Calibri"/>
                <a:cs typeface="Calibri"/>
              </a:rPr>
              <a:t>s</a:t>
            </a:r>
            <a:r>
              <a:rPr sz="2000" spc="-1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yo</a:t>
            </a:r>
            <a:r>
              <a:rPr sz="2000" spc="10" dirty="0">
                <a:latin typeface="Calibri"/>
                <a:cs typeface="Calibri"/>
              </a:rPr>
              <a:t>u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40" dirty="0">
                <a:latin typeface="Calibri"/>
                <a:cs typeface="Calibri"/>
              </a:rPr>
              <a:t>s</a:t>
            </a:r>
            <a:r>
              <a:rPr sz="2000" spc="-5" dirty="0">
                <a:latin typeface="Calibri"/>
                <a:cs typeface="Calibri"/>
              </a:rPr>
              <a:t>h</a:t>
            </a:r>
            <a:r>
              <a:rPr sz="2000" spc="-10" dirty="0">
                <a:latin typeface="Calibri"/>
                <a:cs typeface="Calibri"/>
              </a:rPr>
              <a:t>o</a:t>
            </a:r>
            <a:r>
              <a:rPr sz="2000" spc="-5" dirty="0">
                <a:latin typeface="Calibri"/>
                <a:cs typeface="Calibri"/>
              </a:rPr>
              <a:t>ul</a:t>
            </a:r>
            <a:r>
              <a:rPr sz="2000" spc="10" dirty="0">
                <a:latin typeface="Calibri"/>
                <a:cs typeface="Calibri"/>
              </a:rPr>
              <a:t>d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o</a:t>
            </a:r>
            <a:r>
              <a:rPr sz="2000" spc="-25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d</a:t>
            </a:r>
            <a:r>
              <a:rPr sz="2000" spc="-25" dirty="0">
                <a:latin typeface="Calibri"/>
                <a:cs typeface="Calibri"/>
              </a:rPr>
              <a:t>e</a:t>
            </a:r>
            <a:r>
              <a:rPr sz="2000" spc="5" dirty="0">
                <a:latin typeface="Calibri"/>
                <a:cs typeface="Calibri"/>
              </a:rPr>
              <a:t>r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?  </a:t>
            </a:r>
            <a:r>
              <a:rPr sz="2000" spc="10" dirty="0">
                <a:solidFill>
                  <a:srgbClr val="FF0000"/>
                </a:solidFill>
                <a:latin typeface="Calibri"/>
                <a:cs typeface="Calibri"/>
              </a:rPr>
              <a:t>PT</a:t>
            </a:r>
            <a:r>
              <a:rPr sz="20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sz="20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FF0000"/>
                </a:solidFill>
                <a:latin typeface="Calibri"/>
                <a:cs typeface="Calibri"/>
              </a:rPr>
              <a:t>PTT</a:t>
            </a:r>
            <a:r>
              <a:rPr sz="20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sz="20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fibrinogen</a:t>
            </a:r>
            <a:r>
              <a:rPr sz="2000" spc="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sz="20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platelet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count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71982" y="0"/>
            <a:ext cx="7820025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977" y="427736"/>
            <a:ext cx="806451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0" spc="20" dirty="0">
                <a:latin typeface="Calibri Light"/>
                <a:cs typeface="Calibri Light"/>
              </a:rPr>
              <a:t>Q</a:t>
            </a:r>
            <a:r>
              <a:rPr sz="4400" b="0" spc="-135" dirty="0">
                <a:latin typeface="Calibri Light"/>
                <a:cs typeface="Calibri Light"/>
              </a:rPr>
              <a:t> </a:t>
            </a:r>
            <a:r>
              <a:rPr sz="4400" b="0" spc="15" dirty="0">
                <a:latin typeface="Calibri Light"/>
                <a:cs typeface="Calibri Light"/>
              </a:rPr>
              <a:t>3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4789" y="2595562"/>
            <a:ext cx="11987531" cy="4038600"/>
          </a:xfrm>
          <a:custGeom>
            <a:avLst/>
            <a:gdLst/>
            <a:ahLst/>
            <a:cxnLst/>
            <a:rect l="l" t="t" r="r" b="b"/>
            <a:pathLst>
              <a:path w="11987530" h="4038600">
                <a:moveTo>
                  <a:pt x="0" y="4038600"/>
                </a:moveTo>
                <a:lnTo>
                  <a:pt x="11987212" y="4038600"/>
                </a:lnTo>
              </a:path>
              <a:path w="11987530" h="4038600">
                <a:moveTo>
                  <a:pt x="11987212" y="0"/>
                </a:moveTo>
                <a:lnTo>
                  <a:pt x="0" y="0"/>
                </a:lnTo>
                <a:lnTo>
                  <a:pt x="0" y="4038600"/>
                </a:lnTo>
              </a:path>
            </a:pathLst>
          </a:custGeom>
          <a:ln w="12700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82257" y="2936563"/>
            <a:ext cx="9839960" cy="3338222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41265">
              <a:lnSpc>
                <a:spcPct val="100800"/>
              </a:lnSpc>
              <a:spcBef>
                <a:spcPts val="85"/>
              </a:spcBef>
              <a:buSzPct val="94444"/>
              <a:buFont typeface="Arial"/>
              <a:buChar char="•"/>
              <a:tabLst>
                <a:tab pos="93980" algn="l"/>
              </a:tabLst>
            </a:pPr>
            <a:r>
              <a:rPr sz="1800" spc="5" dirty="0">
                <a:latin typeface="Calibri"/>
                <a:cs typeface="Calibri"/>
              </a:rPr>
              <a:t>What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is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the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diagnosis</a:t>
            </a:r>
            <a:r>
              <a:rPr sz="1800" spc="-1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?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And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what</a:t>
            </a:r>
            <a:r>
              <a:rPr sz="1800" spc="-114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is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the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organism</a:t>
            </a:r>
            <a:r>
              <a:rPr sz="1800" spc="-1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?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Bacterial</a:t>
            </a:r>
            <a:r>
              <a:rPr sz="18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10" dirty="0">
                <a:solidFill>
                  <a:srgbClr val="FF0000"/>
                </a:solidFill>
                <a:latin typeface="Calibri"/>
                <a:cs typeface="Calibri"/>
              </a:rPr>
              <a:t>vaginosis</a:t>
            </a:r>
            <a:r>
              <a:rPr sz="1800" spc="-1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sz="18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10" dirty="0">
                <a:solidFill>
                  <a:srgbClr val="FF0000"/>
                </a:solidFill>
                <a:latin typeface="Calibri"/>
                <a:cs typeface="Calibri"/>
              </a:rPr>
              <a:t>Gardnella</a:t>
            </a:r>
            <a:r>
              <a:rPr sz="1800" spc="-1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Vaginitis</a:t>
            </a:r>
            <a:endParaRPr sz="1800">
              <a:latin typeface="Calibri"/>
              <a:cs typeface="Calibri"/>
            </a:endParaRPr>
          </a:p>
          <a:p>
            <a:pPr marL="12700" marR="6325870">
              <a:lnSpc>
                <a:spcPct val="100800"/>
              </a:lnSpc>
              <a:buSzPct val="94444"/>
              <a:buFont typeface="Arial"/>
              <a:buChar char="•"/>
              <a:tabLst>
                <a:tab pos="93980" algn="l"/>
              </a:tabLst>
            </a:pPr>
            <a:r>
              <a:rPr sz="1800" spc="30" dirty="0">
                <a:latin typeface="Calibri"/>
                <a:cs typeface="Calibri"/>
              </a:rPr>
              <a:t>M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25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30" dirty="0">
                <a:latin typeface="Calibri"/>
                <a:cs typeface="Calibri"/>
              </a:rPr>
              <a:t>i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1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4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25" dirty="0">
                <a:latin typeface="Calibri"/>
                <a:cs typeface="Calibri"/>
              </a:rPr>
              <a:t>h</a:t>
            </a:r>
            <a:r>
              <a:rPr sz="1800" dirty="0">
                <a:latin typeface="Calibri"/>
                <a:cs typeface="Calibri"/>
              </a:rPr>
              <a:t>er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te</a:t>
            </a:r>
            <a:r>
              <a:rPr sz="1800" spc="-25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ts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0" dirty="0">
                <a:latin typeface="Calibri"/>
                <a:cs typeface="Calibri"/>
              </a:rPr>
              <a:t>f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r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25" dirty="0">
                <a:latin typeface="Calibri"/>
                <a:cs typeface="Calibri"/>
              </a:rPr>
              <a:t>d</a:t>
            </a:r>
            <a:r>
              <a:rPr sz="1800" spc="35" dirty="0">
                <a:latin typeface="Calibri"/>
                <a:cs typeface="Calibri"/>
              </a:rPr>
              <a:t>ia</a:t>
            </a:r>
            <a:r>
              <a:rPr sz="1800" spc="-25" dirty="0">
                <a:latin typeface="Calibri"/>
                <a:cs typeface="Calibri"/>
              </a:rPr>
              <a:t>g</a:t>
            </a:r>
            <a:r>
              <a:rPr sz="1800" spc="25" dirty="0">
                <a:latin typeface="Calibri"/>
                <a:cs typeface="Calibri"/>
              </a:rPr>
              <a:t>n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spc="-30" dirty="0">
                <a:latin typeface="Calibri"/>
                <a:cs typeface="Calibri"/>
              </a:rPr>
              <a:t>s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1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? 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Whiff</a:t>
            </a:r>
            <a:r>
              <a:rPr sz="1800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test</a:t>
            </a:r>
            <a:r>
              <a:rPr sz="1800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sz="18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culture</a:t>
            </a:r>
            <a:r>
              <a:rPr sz="18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sz="18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0000"/>
                </a:solidFill>
                <a:latin typeface="Calibri"/>
                <a:cs typeface="Calibri"/>
              </a:rPr>
              <a:t>PH</a:t>
            </a:r>
            <a:r>
              <a:rPr sz="1800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sz="1800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gram</a:t>
            </a:r>
            <a:r>
              <a:rPr sz="18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stain</a:t>
            </a:r>
            <a:endParaRPr sz="1800">
              <a:latin typeface="Calibri"/>
              <a:cs typeface="Calibri"/>
            </a:endParaRPr>
          </a:p>
          <a:p>
            <a:pPr marL="12700" marR="5563870">
              <a:lnSpc>
                <a:spcPts val="2100"/>
              </a:lnSpc>
              <a:spcBef>
                <a:spcPts val="140"/>
              </a:spcBef>
              <a:buSzPct val="94444"/>
              <a:buFont typeface="Arial"/>
              <a:buChar char="•"/>
              <a:tabLst>
                <a:tab pos="93980" algn="l"/>
              </a:tabLst>
            </a:pPr>
            <a:r>
              <a:rPr sz="1800" spc="-30" dirty="0">
                <a:latin typeface="Calibri"/>
                <a:cs typeface="Calibri"/>
              </a:rPr>
              <a:t>W</a:t>
            </a:r>
            <a:r>
              <a:rPr sz="1800" spc="25" dirty="0">
                <a:latin typeface="Calibri"/>
                <a:cs typeface="Calibri"/>
              </a:rPr>
              <a:t>h</a:t>
            </a:r>
            <a:r>
              <a:rPr sz="1800" spc="30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s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spc="-25" dirty="0">
                <a:latin typeface="Calibri"/>
                <a:cs typeface="Calibri"/>
              </a:rPr>
              <a:t>g</a:t>
            </a:r>
            <a:r>
              <a:rPr sz="1800" spc="25" dirty="0">
                <a:latin typeface="Calibri"/>
                <a:cs typeface="Calibri"/>
              </a:rPr>
              <a:t>n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spc="-30" dirty="0">
                <a:latin typeface="Calibri"/>
                <a:cs typeface="Calibri"/>
              </a:rPr>
              <a:t>f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spc="30" dirty="0">
                <a:latin typeface="Calibri"/>
                <a:cs typeface="Calibri"/>
              </a:rPr>
              <a:t>a</a:t>
            </a:r>
            <a:r>
              <a:rPr sz="1800" spc="25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114" dirty="0">
                <a:latin typeface="Calibri"/>
                <a:cs typeface="Calibri"/>
              </a:rPr>
              <a:t> </a:t>
            </a:r>
            <a:r>
              <a:rPr sz="1800" spc="-100" dirty="0">
                <a:latin typeface="Calibri"/>
                <a:cs typeface="Calibri"/>
              </a:rPr>
              <a:t>f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35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20" dirty="0">
                <a:latin typeface="Calibri"/>
                <a:cs typeface="Calibri"/>
              </a:rPr>
              <a:t>u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20" dirty="0">
                <a:latin typeface="Calibri"/>
                <a:cs typeface="Calibri"/>
              </a:rPr>
              <a:t>h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25" dirty="0">
                <a:latin typeface="Calibri"/>
                <a:cs typeface="Calibri"/>
              </a:rPr>
              <a:t>p</a:t>
            </a:r>
            <a:r>
              <a:rPr sz="1800" spc="30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3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25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190" dirty="0">
                <a:latin typeface="Calibri"/>
                <a:cs typeface="Calibri"/>
              </a:rPr>
              <a:t> </a:t>
            </a:r>
            <a:r>
              <a:rPr sz="1800" spc="25" dirty="0">
                <a:latin typeface="Calibri"/>
                <a:cs typeface="Calibri"/>
              </a:rPr>
              <a:t>h</a:t>
            </a:r>
            <a:r>
              <a:rPr sz="1800" spc="30" dirty="0">
                <a:latin typeface="Calibri"/>
                <a:cs typeface="Calibri"/>
              </a:rPr>
              <a:t>a</a:t>
            </a:r>
            <a:r>
              <a:rPr sz="1800" spc="5" dirty="0">
                <a:latin typeface="Calibri"/>
                <a:cs typeface="Calibri"/>
              </a:rPr>
              <a:t>v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1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? 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sz="1800" spc="2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1800" spc="-3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1800" spc="25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1800" spc="-1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2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800" spc="25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1800" spc="2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1800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v</a:t>
            </a:r>
            <a:r>
              <a:rPr sz="1800" spc="3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800" spc="-25" dirty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z="1800" spc="3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1800" spc="2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1800" spc="3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1800" spc="-1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25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1800" spc="3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1800" spc="-3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1800" spc="-15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1800" spc="25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sz="1800" spc="3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800" spc="-3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1800" spc="-25" dirty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  <a:p>
            <a:pPr marL="93345" indent="-81280">
              <a:lnSpc>
                <a:spcPts val="2120"/>
              </a:lnSpc>
              <a:buSzPct val="94444"/>
              <a:buFont typeface="Arial"/>
              <a:buChar char="•"/>
              <a:tabLst>
                <a:tab pos="93980" algn="l"/>
              </a:tabLst>
            </a:pPr>
            <a:r>
              <a:rPr sz="1800" spc="5" dirty="0">
                <a:latin typeface="Calibri"/>
                <a:cs typeface="Calibri"/>
              </a:rPr>
              <a:t>What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is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the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treatment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?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800" spc="30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et</a:t>
            </a:r>
            <a:r>
              <a:rPr sz="1800" spc="-3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1800" spc="2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800" spc="2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1800" spc="3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1800" spc="25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1800" spc="3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800" spc="-114" dirty="0">
                <a:solidFill>
                  <a:srgbClr val="FF0000"/>
                </a:solidFill>
                <a:latin typeface="Calibri"/>
                <a:cs typeface="Calibri"/>
              </a:rPr>
              <a:t>z</a:t>
            </a:r>
            <a:r>
              <a:rPr sz="1800" spc="2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800" spc="35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800" spc="-1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0000"/>
                </a:solidFill>
                <a:latin typeface="Calibri"/>
                <a:cs typeface="Calibri"/>
              </a:rPr>
              <a:t>50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0</a:t>
            </a:r>
            <a:r>
              <a:rPr sz="1800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z="18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2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800" spc="-3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1800" spc="3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800" spc="35" dirty="0">
                <a:solidFill>
                  <a:srgbClr val="FF0000"/>
                </a:solidFill>
                <a:latin typeface="Calibri"/>
                <a:cs typeface="Calibri"/>
              </a:rPr>
              <a:t>ll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1800" spc="-1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800" spc="-20" dirty="0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sz="1800" spc="3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1800" spc="-15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800" spc="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a </a:t>
            </a:r>
            <a:r>
              <a:rPr sz="1800" spc="25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1800" spc="3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1800" spc="-100" dirty="0">
                <a:solidFill>
                  <a:srgbClr val="FF0000"/>
                </a:solidFill>
                <a:latin typeface="Calibri"/>
                <a:cs typeface="Calibri"/>
              </a:rPr>
              <a:t> f</a:t>
            </a:r>
            <a:r>
              <a:rPr sz="1800" spc="2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1800" spc="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7</a:t>
            </a:r>
            <a:r>
              <a:rPr sz="1800" spc="25" dirty="0">
                <a:solidFill>
                  <a:srgbClr val="FF0000"/>
                </a:solidFill>
                <a:latin typeface="Calibri"/>
                <a:cs typeface="Calibri"/>
              </a:rPr>
              <a:t> d</a:t>
            </a:r>
            <a:r>
              <a:rPr sz="1800" spc="3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  <a:p>
            <a:pPr marL="12700" marR="5050155">
              <a:lnSpc>
                <a:spcPts val="2180"/>
              </a:lnSpc>
              <a:spcBef>
                <a:spcPts val="75"/>
              </a:spcBef>
              <a:buSzPct val="94444"/>
              <a:buFont typeface="Arial"/>
              <a:buChar char="•"/>
              <a:tabLst>
                <a:tab pos="93980" algn="l"/>
              </a:tabLst>
            </a:pPr>
            <a:r>
              <a:rPr sz="1800" spc="5" dirty="0">
                <a:latin typeface="Calibri"/>
                <a:cs typeface="Calibri"/>
              </a:rPr>
              <a:t>What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hygiene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advice</a:t>
            </a:r>
            <a:r>
              <a:rPr sz="1800" spc="-10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you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should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give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this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patient</a:t>
            </a:r>
            <a:r>
              <a:rPr sz="1800" spc="-1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?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10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1800" spc="2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800" spc="3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’t</a:t>
            </a:r>
            <a:r>
              <a:rPr sz="18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25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800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v</a:t>
            </a:r>
            <a:r>
              <a:rPr sz="1800" spc="3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800" spc="-25" dirty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z="1800" spc="3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1800" spc="2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1800" spc="3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1800" spc="-1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25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1800" spc="2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800" spc="25" dirty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1800" spc="-15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1800" spc="25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sz="1800" spc="3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1800" spc="2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endParaRPr sz="1800">
              <a:latin typeface="Calibri"/>
              <a:cs typeface="Calibri"/>
            </a:endParaRPr>
          </a:p>
          <a:p>
            <a:pPr marL="93345" indent="-81280">
              <a:lnSpc>
                <a:spcPts val="2025"/>
              </a:lnSpc>
              <a:buSzPct val="94444"/>
              <a:buFont typeface="Arial"/>
              <a:buChar char="•"/>
              <a:tabLst>
                <a:tab pos="93980" algn="l"/>
              </a:tabLst>
            </a:pPr>
            <a:r>
              <a:rPr sz="1800" dirty="0">
                <a:latin typeface="Calibri"/>
                <a:cs typeface="Calibri"/>
              </a:rPr>
              <a:t>If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this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patient</a:t>
            </a:r>
            <a:r>
              <a:rPr sz="1800" spc="-1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came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with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19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weeks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gestation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what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most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common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complications</a:t>
            </a:r>
            <a:r>
              <a:rPr sz="1800" spc="-215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that</a:t>
            </a:r>
            <a:r>
              <a:rPr sz="1800" spc="-10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might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happen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?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800" spc="-35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1800" spc="-3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ete</a:t>
            </a:r>
            <a:r>
              <a:rPr sz="1800" spc="-3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1800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35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1800" spc="3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800" spc="25" dirty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sz="1800" spc="2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800" spc="25" dirty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1800" spc="-1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sz="18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2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800" spc="3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800" spc="2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1800" spc="3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800" spc="3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1800" spc="-1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3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800" spc="35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1800" spc="-3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1800" spc="3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808037" y="0"/>
            <a:ext cx="11384280" cy="3124200"/>
            <a:chOff x="808037" y="0"/>
            <a:chExt cx="11384280" cy="312420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10400" y="0"/>
              <a:ext cx="5181600" cy="31242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14387" y="1224025"/>
              <a:ext cx="4067175" cy="1295400"/>
            </a:xfrm>
            <a:custGeom>
              <a:avLst/>
              <a:gdLst/>
              <a:ahLst/>
              <a:cxnLst/>
              <a:rect l="l" t="t" r="r" b="b"/>
              <a:pathLst>
                <a:path w="4067175" h="1295400">
                  <a:moveTo>
                    <a:pt x="0" y="1295400"/>
                  </a:moveTo>
                  <a:lnTo>
                    <a:pt x="4067175" y="1295400"/>
                  </a:lnTo>
                  <a:lnTo>
                    <a:pt x="4067175" y="0"/>
                  </a:lnTo>
                  <a:lnTo>
                    <a:pt x="0" y="0"/>
                  </a:lnTo>
                  <a:lnTo>
                    <a:pt x="0" y="1295400"/>
                  </a:lnTo>
                  <a:close/>
                </a:path>
              </a:pathLst>
            </a:custGeom>
            <a:ln w="1270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840876" y="1379801"/>
            <a:ext cx="837565" cy="32380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2000" spc="-10" dirty="0">
                <a:solidFill>
                  <a:srgbClr val="FF0000"/>
                </a:solidFill>
                <a:latin typeface="Arial"/>
                <a:cs typeface="Arial"/>
              </a:rPr>
              <a:t>ن</a:t>
            </a:r>
            <a:r>
              <a:rPr sz="2000" spc="30" dirty="0">
                <a:solidFill>
                  <a:srgbClr val="FF0000"/>
                </a:solidFill>
                <a:latin typeface="Arial"/>
                <a:cs typeface="Arial"/>
              </a:rPr>
              <a:t>ا</a:t>
            </a:r>
            <a:r>
              <a:rPr sz="2000" spc="-385" dirty="0">
                <a:solidFill>
                  <a:srgbClr val="FF0000"/>
                </a:solidFill>
                <a:latin typeface="Arial"/>
                <a:cs typeface="Arial"/>
              </a:rPr>
              <a:t>ك</a:t>
            </a:r>
            <a:r>
              <a:rPr sz="2000" spc="10" dirty="0">
                <a:solidFill>
                  <a:srgbClr val="FF0000"/>
                </a:solidFill>
                <a:latin typeface="Arial"/>
                <a:cs typeface="Arial"/>
              </a:rPr>
              <a:t>و</a:t>
            </a:r>
            <a:r>
              <a:rPr sz="2000" spc="-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Arial"/>
                <a:cs typeface="Arial"/>
              </a:rPr>
              <a:t>ر</a:t>
            </a:r>
            <a:r>
              <a:rPr sz="2000" spc="-760" dirty="0">
                <a:solidFill>
                  <a:srgbClr val="FF0000"/>
                </a:solidFill>
                <a:latin typeface="Arial"/>
                <a:cs typeface="Arial"/>
              </a:rPr>
              <a:t>ي</a:t>
            </a:r>
            <a:r>
              <a:rPr sz="2000" spc="-910" dirty="0">
                <a:solidFill>
                  <a:srgbClr val="FF0000"/>
                </a:solidFill>
                <a:latin typeface="Arial"/>
                <a:cs typeface="Arial"/>
              </a:rPr>
              <a:t>ث</a:t>
            </a:r>
            <a:r>
              <a:rPr sz="2000" spc="-405" dirty="0">
                <a:solidFill>
                  <a:srgbClr val="FF0000"/>
                </a:solidFill>
                <a:latin typeface="Arial"/>
                <a:cs typeface="Arial"/>
              </a:rPr>
              <a:t>ك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52520" y="1379791"/>
            <a:ext cx="2607945" cy="93936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25"/>
              </a:spcBef>
            </a:pPr>
            <a:r>
              <a:rPr sz="2000" spc="180" dirty="0">
                <a:solidFill>
                  <a:srgbClr val="FF0000"/>
                </a:solidFill>
                <a:latin typeface="Arial"/>
                <a:cs typeface="Arial"/>
              </a:rPr>
              <a:t>ة</a:t>
            </a:r>
            <a:r>
              <a:rPr sz="2000" spc="-80" dirty="0">
                <a:solidFill>
                  <a:srgbClr val="FF0000"/>
                </a:solidFill>
                <a:latin typeface="Arial"/>
                <a:cs typeface="Arial"/>
              </a:rPr>
              <a:t>ح</a:t>
            </a:r>
            <a:r>
              <a:rPr sz="2000" spc="-480" dirty="0">
                <a:solidFill>
                  <a:srgbClr val="FF0000"/>
                </a:solidFill>
                <a:latin typeface="Arial"/>
                <a:cs typeface="Arial"/>
              </a:rPr>
              <a:t>ض</a:t>
            </a:r>
            <a:r>
              <a:rPr sz="2000" spc="30" dirty="0">
                <a:solidFill>
                  <a:srgbClr val="FF0000"/>
                </a:solidFill>
                <a:latin typeface="Arial"/>
                <a:cs typeface="Arial"/>
              </a:rPr>
              <a:t>ا</a:t>
            </a:r>
            <a:r>
              <a:rPr sz="2000" spc="10" dirty="0">
                <a:solidFill>
                  <a:srgbClr val="FF0000"/>
                </a:solidFill>
                <a:latin typeface="Arial"/>
                <a:cs typeface="Arial"/>
              </a:rPr>
              <a:t>و</a:t>
            </a:r>
            <a:r>
              <a:rPr sz="20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ت</a:t>
            </a:r>
            <a:r>
              <a:rPr sz="2000" spc="-535" dirty="0">
                <a:solidFill>
                  <a:srgbClr val="FF0000"/>
                </a:solidFill>
                <a:latin typeface="Arial"/>
                <a:cs typeface="Arial"/>
              </a:rPr>
              <a:t>ن</a:t>
            </a:r>
            <a:r>
              <a:rPr sz="2000" spc="30" dirty="0">
                <a:solidFill>
                  <a:srgbClr val="FF0000"/>
                </a:solidFill>
                <a:latin typeface="Arial"/>
                <a:cs typeface="Arial"/>
              </a:rPr>
              <a:t>ا</a:t>
            </a:r>
            <a:r>
              <a:rPr sz="2000" spc="-405" dirty="0">
                <a:solidFill>
                  <a:srgbClr val="FF0000"/>
                </a:solidFill>
                <a:latin typeface="Arial"/>
                <a:cs typeface="Arial"/>
              </a:rPr>
              <a:t>ك</a:t>
            </a:r>
            <a:r>
              <a:rPr sz="2000" spc="-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FF0000"/>
                </a:solidFill>
                <a:latin typeface="Arial"/>
                <a:cs typeface="Arial"/>
              </a:rPr>
              <a:t>ا</a:t>
            </a:r>
            <a:r>
              <a:rPr sz="2000" spc="-535" dirty="0">
                <a:solidFill>
                  <a:srgbClr val="FF0000"/>
                </a:solidFill>
                <a:latin typeface="Arial"/>
                <a:cs typeface="Arial"/>
              </a:rPr>
              <a:t>ن</a:t>
            </a:r>
            <a:r>
              <a:rPr sz="2000" spc="-910" dirty="0">
                <a:solidFill>
                  <a:srgbClr val="FF0000"/>
                </a:solidFill>
                <a:latin typeface="Arial"/>
                <a:cs typeface="Arial"/>
              </a:rPr>
              <a:t>ت</a:t>
            </a:r>
            <a:r>
              <a:rPr sz="2000" spc="-80" dirty="0">
                <a:solidFill>
                  <a:srgbClr val="FF0000"/>
                </a:solidFill>
                <a:latin typeface="Arial"/>
                <a:cs typeface="Arial"/>
              </a:rPr>
              <a:t>ج</a:t>
            </a:r>
            <a:r>
              <a:rPr sz="2000" spc="5" dirty="0">
                <a:solidFill>
                  <a:srgbClr val="FF0000"/>
                </a:solidFill>
                <a:latin typeface="Arial"/>
                <a:cs typeface="Arial"/>
              </a:rPr>
              <a:t>ا</a:t>
            </a:r>
            <a:r>
              <a:rPr sz="2000" spc="-1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-80" dirty="0">
                <a:solidFill>
                  <a:srgbClr val="FF0000"/>
                </a:solidFill>
                <a:latin typeface="Arial"/>
                <a:cs typeface="Arial"/>
              </a:rPr>
              <a:t>ي</a:t>
            </a:r>
            <a:r>
              <a:rPr sz="2000" spc="-570" dirty="0">
                <a:solidFill>
                  <a:srgbClr val="FF0000"/>
                </a:solidFill>
                <a:latin typeface="Arial"/>
                <a:cs typeface="Arial"/>
              </a:rPr>
              <a:t>لل</a:t>
            </a:r>
            <a:r>
              <a:rPr sz="2000" spc="5" dirty="0">
                <a:solidFill>
                  <a:srgbClr val="FF0000"/>
                </a:solidFill>
                <a:latin typeface="Arial"/>
                <a:cs typeface="Arial"/>
              </a:rPr>
              <a:t>ا</a:t>
            </a:r>
            <a:r>
              <a:rPr sz="2000" spc="-1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FF0000"/>
                </a:solidFill>
                <a:latin typeface="Arial"/>
                <a:cs typeface="Arial"/>
              </a:rPr>
              <a:t>ة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ر</a:t>
            </a:r>
            <a:r>
              <a:rPr sz="2000" spc="30" dirty="0">
                <a:solidFill>
                  <a:srgbClr val="FF0000"/>
                </a:solidFill>
                <a:latin typeface="Arial"/>
                <a:cs typeface="Arial"/>
              </a:rPr>
              <a:t>و</a:t>
            </a:r>
            <a:r>
              <a:rPr sz="2000" spc="-480" dirty="0">
                <a:solidFill>
                  <a:srgbClr val="FF0000"/>
                </a:solidFill>
                <a:latin typeface="Arial"/>
                <a:cs typeface="Arial"/>
              </a:rPr>
              <a:t>ص</a:t>
            </a:r>
            <a:r>
              <a:rPr sz="2000" spc="-570" dirty="0">
                <a:solidFill>
                  <a:srgbClr val="FF0000"/>
                </a:solidFill>
                <a:latin typeface="Arial"/>
                <a:cs typeface="Arial"/>
              </a:rPr>
              <a:t>ل</a:t>
            </a:r>
            <a:r>
              <a:rPr sz="2000" spc="5" dirty="0">
                <a:solidFill>
                  <a:srgbClr val="FF0000"/>
                </a:solidFill>
                <a:latin typeface="Arial"/>
                <a:cs typeface="Arial"/>
              </a:rPr>
              <a:t>ا  </a:t>
            </a:r>
            <a:r>
              <a:rPr sz="2000" spc="30" dirty="0">
                <a:solidFill>
                  <a:srgbClr val="FF0000"/>
                </a:solidFill>
                <a:latin typeface="Arial"/>
                <a:cs typeface="Arial"/>
              </a:rPr>
              <a:t>ا</a:t>
            </a:r>
            <a:r>
              <a:rPr sz="2000" spc="250" dirty="0">
                <a:solidFill>
                  <a:srgbClr val="FF0000"/>
                </a:solidFill>
                <a:latin typeface="Arial"/>
                <a:cs typeface="Arial"/>
              </a:rPr>
              <a:t>ه</a:t>
            </a:r>
            <a:r>
              <a:rPr sz="2000" spc="-760" dirty="0">
                <a:solidFill>
                  <a:srgbClr val="FF0000"/>
                </a:solidFill>
                <a:latin typeface="Arial"/>
                <a:cs typeface="Arial"/>
              </a:rPr>
              <a:t>ي</a:t>
            </a:r>
            <a:r>
              <a:rPr sz="2000" spc="-570" dirty="0">
                <a:solidFill>
                  <a:srgbClr val="FF0000"/>
                </a:solidFill>
                <a:latin typeface="Arial"/>
                <a:cs typeface="Arial"/>
              </a:rPr>
              <a:t>ل</a:t>
            </a:r>
            <a:r>
              <a:rPr sz="2000" spc="-25" dirty="0">
                <a:solidFill>
                  <a:srgbClr val="FF0000"/>
                </a:solidFill>
                <a:latin typeface="Arial"/>
                <a:cs typeface="Arial"/>
              </a:rPr>
              <a:t>ع</a:t>
            </a:r>
            <a:r>
              <a:rPr sz="2000" spc="-1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ب</a:t>
            </a:r>
            <a:r>
              <a:rPr sz="2000" spc="30" dirty="0">
                <a:solidFill>
                  <a:srgbClr val="FF0000"/>
                </a:solidFill>
                <a:latin typeface="Arial"/>
                <a:cs typeface="Arial"/>
              </a:rPr>
              <a:t>و</a:t>
            </a:r>
            <a:r>
              <a:rPr sz="2000" spc="-910" dirty="0">
                <a:solidFill>
                  <a:srgbClr val="FF0000"/>
                </a:solidFill>
                <a:latin typeface="Arial"/>
                <a:cs typeface="Arial"/>
              </a:rPr>
              <a:t>ت</a:t>
            </a:r>
            <a:r>
              <a:rPr sz="2000" spc="-385" dirty="0">
                <a:solidFill>
                  <a:srgbClr val="FF0000"/>
                </a:solidFill>
                <a:latin typeface="Arial"/>
                <a:cs typeface="Arial"/>
              </a:rPr>
              <a:t>ك</a:t>
            </a:r>
            <a:r>
              <a:rPr sz="2000" spc="235" dirty="0">
                <a:solidFill>
                  <a:srgbClr val="FF0000"/>
                </a:solidFill>
                <a:latin typeface="Arial"/>
                <a:cs typeface="Arial"/>
              </a:rPr>
              <a:t>م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(</a:t>
            </a:r>
            <a:r>
              <a:rPr sz="2000" spc="-25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2000" spc="-15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2000" spc="1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endParaRPr sz="2000">
              <a:latin typeface="Calibri"/>
              <a:cs typeface="Calibri"/>
            </a:endParaRPr>
          </a:p>
          <a:p>
            <a:pPr marL="8890">
              <a:lnSpc>
                <a:spcPct val="100000"/>
              </a:lnSpc>
              <a:spcBef>
                <a:spcPts val="10"/>
              </a:spcBef>
            </a:pP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cells)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7" y="609282"/>
            <a:ext cx="806451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0" spc="20" dirty="0">
                <a:latin typeface="Calibri Light"/>
                <a:cs typeface="Calibri Light"/>
              </a:rPr>
              <a:t>Q</a:t>
            </a:r>
            <a:r>
              <a:rPr sz="4400" b="0" spc="-135" dirty="0">
                <a:latin typeface="Calibri Light"/>
                <a:cs typeface="Calibri Light"/>
              </a:rPr>
              <a:t> </a:t>
            </a:r>
            <a:r>
              <a:rPr sz="4400" b="0" spc="15" dirty="0">
                <a:latin typeface="Calibri Light"/>
                <a:cs typeface="Calibri Light"/>
              </a:rPr>
              <a:t>4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9569" y="1376362"/>
            <a:ext cx="11477625" cy="5257800"/>
          </a:xfrm>
          <a:custGeom>
            <a:avLst/>
            <a:gdLst/>
            <a:ahLst/>
            <a:cxnLst/>
            <a:rect l="l" t="t" r="r" b="b"/>
            <a:pathLst>
              <a:path w="11477625" h="5257800">
                <a:moveTo>
                  <a:pt x="0" y="5257800"/>
                </a:moveTo>
                <a:lnTo>
                  <a:pt x="11477625" y="5257800"/>
                </a:lnTo>
                <a:lnTo>
                  <a:pt x="11477625" y="0"/>
                </a:lnTo>
                <a:lnTo>
                  <a:pt x="0" y="0"/>
                </a:lnTo>
                <a:lnTo>
                  <a:pt x="0" y="5257800"/>
                </a:lnTo>
                <a:close/>
              </a:path>
            </a:pathLst>
          </a:custGeom>
          <a:ln w="12700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3864" y="1532572"/>
            <a:ext cx="11289665" cy="46172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spc="-5" dirty="0">
                <a:latin typeface="Calibri"/>
                <a:cs typeface="Calibri"/>
              </a:rPr>
              <a:t>No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pic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this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question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000" spc="20" dirty="0">
                <a:latin typeface="Calibri"/>
                <a:cs typeface="Calibri"/>
              </a:rPr>
              <a:t>36 </a:t>
            </a:r>
            <a:r>
              <a:rPr sz="2000" spc="-10" dirty="0">
                <a:latin typeface="Calibri"/>
                <a:cs typeface="Calibri"/>
              </a:rPr>
              <a:t>year-old </a:t>
            </a:r>
            <a:r>
              <a:rPr sz="2000" spc="-5" dirty="0">
                <a:latin typeface="Calibri"/>
                <a:cs typeface="Calibri"/>
              </a:rPr>
              <a:t>patient </a:t>
            </a:r>
            <a:r>
              <a:rPr sz="2000" spc="10" dirty="0">
                <a:latin typeface="Calibri"/>
                <a:cs typeface="Calibri"/>
              </a:rPr>
              <a:t>came </a:t>
            </a:r>
            <a:r>
              <a:rPr sz="2000" dirty="0">
                <a:latin typeface="Calibri"/>
                <a:cs typeface="Calibri"/>
              </a:rPr>
              <a:t>with </a:t>
            </a:r>
            <a:r>
              <a:rPr sz="2000" spc="-5" dirty="0">
                <a:latin typeface="Calibri"/>
                <a:cs typeface="Calibri"/>
              </a:rPr>
              <a:t>severe </a:t>
            </a:r>
            <a:r>
              <a:rPr sz="2000" spc="-10" dirty="0">
                <a:latin typeface="Calibri"/>
                <a:cs typeface="Calibri"/>
              </a:rPr>
              <a:t>chronic lower </a:t>
            </a:r>
            <a:r>
              <a:rPr sz="2000" spc="5" dirty="0">
                <a:latin typeface="Calibri"/>
                <a:cs typeface="Calibri"/>
              </a:rPr>
              <a:t>abdominal </a:t>
            </a:r>
            <a:r>
              <a:rPr sz="2000" dirty="0">
                <a:latin typeface="Calibri"/>
                <a:cs typeface="Calibri"/>
              </a:rPr>
              <a:t>pain </a:t>
            </a:r>
            <a:r>
              <a:rPr sz="2000" spc="5" dirty="0">
                <a:latin typeface="Calibri"/>
                <a:cs typeface="Calibri"/>
              </a:rPr>
              <a:t>and </a:t>
            </a:r>
            <a:r>
              <a:rPr sz="2000" dirty="0">
                <a:latin typeface="Calibri"/>
                <a:cs typeface="Calibri"/>
              </a:rPr>
              <a:t>menorrhagia since </a:t>
            </a:r>
            <a:r>
              <a:rPr sz="2000" spc="10" dirty="0">
                <a:latin typeface="Calibri"/>
                <a:cs typeface="Calibri"/>
              </a:rPr>
              <a:t>2 </a:t>
            </a:r>
            <a:r>
              <a:rPr sz="2000" spc="-10" dirty="0">
                <a:latin typeface="Calibri"/>
                <a:cs typeface="Calibri"/>
              </a:rPr>
              <a:t>years </a:t>
            </a:r>
            <a:r>
              <a:rPr sz="2000" spc="5" dirty="0">
                <a:latin typeface="Calibri"/>
                <a:cs typeface="Calibri"/>
              </a:rPr>
              <a:t>, </a:t>
            </a:r>
            <a:r>
              <a:rPr sz="2000" dirty="0">
                <a:latin typeface="Calibri"/>
                <a:cs typeface="Calibri"/>
              </a:rPr>
              <a:t>on </a:t>
            </a:r>
            <a:r>
              <a:rPr sz="2000" spc="5" dirty="0">
                <a:latin typeface="Calibri"/>
                <a:cs typeface="Calibri"/>
              </a:rPr>
              <a:t> examination</a:t>
            </a:r>
            <a:r>
              <a:rPr sz="2000" spc="-17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the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uterus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size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was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normal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,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</a:t>
            </a:r>
            <a:r>
              <a:rPr sz="2000" spc="-10" dirty="0">
                <a:latin typeface="Calibri"/>
                <a:cs typeface="Calibri"/>
              </a:rPr>
              <a:t> pelvic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examination</a:t>
            </a:r>
            <a:r>
              <a:rPr sz="2000" spc="-1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there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were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painful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nodules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posterior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fornix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50">
              <a:latin typeface="Calibri"/>
              <a:cs typeface="Calibri"/>
            </a:endParaRPr>
          </a:p>
          <a:p>
            <a:pPr marL="103505" indent="-91440">
              <a:lnSpc>
                <a:spcPct val="100000"/>
              </a:lnSpc>
              <a:buSzPct val="95000"/>
              <a:buFont typeface="Arial"/>
              <a:buChar char="•"/>
              <a:tabLst>
                <a:tab pos="104139" algn="l"/>
              </a:tabLst>
            </a:pPr>
            <a:r>
              <a:rPr sz="2000" spc="10" dirty="0">
                <a:latin typeface="Calibri"/>
                <a:cs typeface="Calibri"/>
              </a:rPr>
              <a:t>What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your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diagnosis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?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Endometriosis</a:t>
            </a:r>
            <a:endParaRPr sz="2000">
              <a:latin typeface="Calibri"/>
              <a:cs typeface="Calibri"/>
            </a:endParaRPr>
          </a:p>
          <a:p>
            <a:pPr marL="102870" indent="-90805">
              <a:lnSpc>
                <a:spcPct val="100000"/>
              </a:lnSpc>
              <a:spcBef>
                <a:spcPts val="5"/>
              </a:spcBef>
              <a:buSzPct val="95000"/>
              <a:buFont typeface="Arial"/>
              <a:buChar char="•"/>
              <a:tabLst>
                <a:tab pos="103505" algn="l"/>
              </a:tabLst>
            </a:pPr>
            <a:r>
              <a:rPr sz="2000" spc="10" dirty="0">
                <a:latin typeface="Calibri"/>
                <a:cs typeface="Calibri"/>
              </a:rPr>
              <a:t>How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to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confirm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it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?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Laparoscope</a:t>
            </a:r>
            <a:endParaRPr sz="2000">
              <a:latin typeface="Calibri"/>
              <a:cs typeface="Calibri"/>
            </a:endParaRPr>
          </a:p>
          <a:p>
            <a:pPr marL="12700" marR="4804410">
              <a:lnSpc>
                <a:spcPct val="100000"/>
              </a:lnSpc>
              <a:spcBef>
                <a:spcPts val="5"/>
              </a:spcBef>
              <a:buSzPct val="95000"/>
              <a:buFont typeface="Arial"/>
              <a:buChar char="•"/>
              <a:tabLst>
                <a:tab pos="103505" algn="l"/>
              </a:tabLst>
            </a:pPr>
            <a:r>
              <a:rPr sz="2000" dirty="0">
                <a:latin typeface="Calibri"/>
                <a:cs typeface="Calibri"/>
              </a:rPr>
              <a:t>Give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another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gyne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presentation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this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patient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20" dirty="0">
                <a:latin typeface="Calibri"/>
                <a:cs typeface="Calibri"/>
              </a:rPr>
              <a:t>may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suffer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from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?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Deep</a:t>
            </a:r>
            <a:r>
              <a:rPr sz="20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dysparuenia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sz="20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dysmenorrhea</a:t>
            </a:r>
            <a:endParaRPr sz="2000">
              <a:latin typeface="Calibri"/>
              <a:cs typeface="Calibri"/>
            </a:endParaRPr>
          </a:p>
          <a:p>
            <a:pPr marL="103505" indent="-91440">
              <a:lnSpc>
                <a:spcPct val="100000"/>
              </a:lnSpc>
              <a:spcBef>
                <a:spcPts val="5"/>
              </a:spcBef>
              <a:buSzPct val="95000"/>
              <a:buFont typeface="Arial"/>
              <a:buChar char="•"/>
              <a:tabLst>
                <a:tab pos="104139" algn="l"/>
              </a:tabLst>
            </a:pPr>
            <a:r>
              <a:rPr sz="2000" spc="40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10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h</a:t>
            </a:r>
            <a:r>
              <a:rPr sz="2000" spc="-25" dirty="0">
                <a:latin typeface="Calibri"/>
                <a:cs typeface="Calibri"/>
              </a:rPr>
              <a:t>e</a:t>
            </a:r>
            <a:r>
              <a:rPr sz="2000" spc="10" dirty="0">
                <a:latin typeface="Calibri"/>
                <a:cs typeface="Calibri"/>
              </a:rPr>
              <a:t>r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fi</a:t>
            </a:r>
            <a:r>
              <a:rPr sz="2000" dirty="0">
                <a:latin typeface="Calibri"/>
                <a:cs typeface="Calibri"/>
              </a:rPr>
              <a:t>nd</a:t>
            </a:r>
            <a:r>
              <a:rPr sz="2000" spc="-1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10" dirty="0">
                <a:latin typeface="Calibri"/>
                <a:cs typeface="Calibri"/>
              </a:rPr>
              <a:t>g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15" dirty="0">
                <a:latin typeface="Calibri"/>
                <a:cs typeface="Calibri"/>
              </a:rPr>
              <a:t>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e</a:t>
            </a:r>
            <a:r>
              <a:rPr sz="2000" spc="25" dirty="0">
                <a:latin typeface="Calibri"/>
                <a:cs typeface="Calibri"/>
              </a:rPr>
              <a:t>x</a:t>
            </a:r>
            <a:r>
              <a:rPr sz="2000" spc="10" dirty="0">
                <a:latin typeface="Calibri"/>
                <a:cs typeface="Calibri"/>
              </a:rPr>
              <a:t>a</a:t>
            </a:r>
            <a:r>
              <a:rPr sz="2000" spc="50" dirty="0">
                <a:latin typeface="Calibri"/>
                <a:cs typeface="Calibri"/>
              </a:rPr>
              <a:t>m</a:t>
            </a:r>
            <a:r>
              <a:rPr sz="2000" spc="-1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10" dirty="0">
                <a:latin typeface="Calibri"/>
                <a:cs typeface="Calibri"/>
              </a:rPr>
              <a:t>at</a:t>
            </a:r>
            <a:r>
              <a:rPr sz="2000" spc="-10" dirty="0">
                <a:latin typeface="Calibri"/>
                <a:cs typeface="Calibri"/>
              </a:rPr>
              <a:t>io</a:t>
            </a:r>
            <a:r>
              <a:rPr sz="2000" spc="15" dirty="0">
                <a:latin typeface="Calibri"/>
                <a:cs typeface="Calibri"/>
              </a:rPr>
              <a:t>n</a:t>
            </a:r>
            <a:r>
              <a:rPr sz="2000" spc="-170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?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Lower</a:t>
            </a:r>
            <a:r>
              <a:rPr sz="20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FF0000"/>
                </a:solidFill>
                <a:latin typeface="Calibri"/>
                <a:cs typeface="Calibri"/>
              </a:rPr>
              <a:t>abdominal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tenderness</a:t>
            </a:r>
            <a:r>
              <a:rPr sz="2000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sz="20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0000"/>
                </a:solidFill>
                <a:latin typeface="Calibri"/>
                <a:cs typeface="Calibri"/>
              </a:rPr>
              <a:t>fixed</a:t>
            </a:r>
            <a:r>
              <a:rPr sz="20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0000"/>
                </a:solidFill>
                <a:latin typeface="Calibri"/>
                <a:cs typeface="Calibri"/>
              </a:rPr>
              <a:t>retroverted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 uterus</a:t>
            </a:r>
            <a:endParaRPr sz="2000">
              <a:latin typeface="Calibri"/>
              <a:cs typeface="Calibri"/>
            </a:endParaRPr>
          </a:p>
          <a:p>
            <a:pPr marL="102870" indent="-90805">
              <a:lnSpc>
                <a:spcPct val="100000"/>
              </a:lnSpc>
              <a:spcBef>
                <a:spcPts val="5"/>
              </a:spcBef>
              <a:buSzPct val="95000"/>
              <a:buFont typeface="Arial"/>
              <a:buChar char="•"/>
              <a:tabLst>
                <a:tab pos="103505" algn="l"/>
              </a:tabLst>
            </a:pPr>
            <a:r>
              <a:rPr sz="2000" spc="10" dirty="0">
                <a:latin typeface="Calibri"/>
                <a:cs typeface="Calibri"/>
              </a:rPr>
              <a:t>What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is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the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surgical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treatment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?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Hysterectomy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977" y="427736"/>
            <a:ext cx="806451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0" spc="20" dirty="0">
                <a:latin typeface="Calibri Light"/>
                <a:cs typeface="Calibri Light"/>
              </a:rPr>
              <a:t>Q</a:t>
            </a:r>
            <a:r>
              <a:rPr sz="4400" b="0" spc="-135" dirty="0">
                <a:latin typeface="Calibri Light"/>
                <a:cs typeface="Calibri Light"/>
              </a:rPr>
              <a:t> </a:t>
            </a:r>
            <a:r>
              <a:rPr sz="4400" b="0" spc="15" dirty="0">
                <a:latin typeface="Calibri Light"/>
                <a:cs typeface="Calibri Light"/>
              </a:rPr>
              <a:t>5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9565" y="2824162"/>
            <a:ext cx="11882755" cy="3810000"/>
          </a:xfrm>
          <a:custGeom>
            <a:avLst/>
            <a:gdLst/>
            <a:ahLst/>
            <a:cxnLst/>
            <a:rect l="l" t="t" r="r" b="b"/>
            <a:pathLst>
              <a:path w="11882755" h="3810000">
                <a:moveTo>
                  <a:pt x="0" y="3810000"/>
                </a:moveTo>
                <a:lnTo>
                  <a:pt x="11882437" y="3810000"/>
                </a:lnTo>
              </a:path>
              <a:path w="11882755" h="3810000">
                <a:moveTo>
                  <a:pt x="11882437" y="0"/>
                </a:moveTo>
                <a:lnTo>
                  <a:pt x="0" y="0"/>
                </a:lnTo>
                <a:lnTo>
                  <a:pt x="0" y="3810000"/>
                </a:lnTo>
              </a:path>
            </a:pathLst>
          </a:custGeom>
          <a:ln w="12700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3857" y="3052772"/>
            <a:ext cx="9373235" cy="30678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0" dirty="0">
                <a:latin typeface="Calibri"/>
                <a:cs typeface="Calibri"/>
              </a:rPr>
              <a:t>Lady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who </a:t>
            </a:r>
            <a:r>
              <a:rPr sz="1800" spc="15" dirty="0">
                <a:latin typeface="Calibri"/>
                <a:cs typeface="Calibri"/>
              </a:rPr>
              <a:t>is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8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weeks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gestation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came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you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complaining</a:t>
            </a:r>
            <a:r>
              <a:rPr sz="1800" spc="-200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of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vaginal</a:t>
            </a:r>
            <a:r>
              <a:rPr sz="1800" spc="-145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bleeding</a:t>
            </a:r>
            <a:r>
              <a:rPr sz="1800" spc="-1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12700" marR="7087234">
              <a:lnSpc>
                <a:spcPct val="100800"/>
              </a:lnSpc>
              <a:spcBef>
                <a:spcPts val="5"/>
              </a:spcBef>
              <a:buSzPct val="94444"/>
              <a:buFont typeface="Arial"/>
              <a:buChar char="•"/>
              <a:tabLst>
                <a:tab pos="93980" algn="l"/>
              </a:tabLst>
            </a:pPr>
            <a:r>
              <a:rPr sz="1800" spc="5" dirty="0">
                <a:latin typeface="Calibri"/>
                <a:cs typeface="Calibri"/>
              </a:rPr>
              <a:t>What </a:t>
            </a:r>
            <a:r>
              <a:rPr sz="1800" spc="10" dirty="0">
                <a:latin typeface="Calibri"/>
                <a:cs typeface="Calibri"/>
              </a:rPr>
              <a:t>do </a:t>
            </a:r>
            <a:r>
              <a:rPr sz="1800" spc="5" dirty="0">
                <a:latin typeface="Calibri"/>
                <a:cs typeface="Calibri"/>
              </a:rPr>
              <a:t>you </a:t>
            </a:r>
            <a:r>
              <a:rPr sz="1800" spc="-15" dirty="0">
                <a:latin typeface="Calibri"/>
                <a:cs typeface="Calibri"/>
              </a:rPr>
              <a:t>see </a:t>
            </a:r>
            <a:r>
              <a:rPr sz="1800" dirty="0">
                <a:latin typeface="Calibri"/>
                <a:cs typeface="Calibri"/>
              </a:rPr>
              <a:t>?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10" dirty="0">
                <a:solidFill>
                  <a:srgbClr val="FF0000"/>
                </a:solidFill>
                <a:latin typeface="Calibri"/>
                <a:cs typeface="Calibri"/>
              </a:rPr>
              <a:t>Snow</a:t>
            </a:r>
            <a:r>
              <a:rPr sz="1800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storm</a:t>
            </a:r>
            <a:r>
              <a:rPr sz="180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10" dirty="0">
                <a:solidFill>
                  <a:srgbClr val="FF0000"/>
                </a:solidFill>
                <a:latin typeface="Calibri"/>
                <a:cs typeface="Calibri"/>
              </a:rPr>
              <a:t>appearance</a:t>
            </a:r>
            <a:endParaRPr sz="1800">
              <a:latin typeface="Calibri"/>
              <a:cs typeface="Calibri"/>
            </a:endParaRPr>
          </a:p>
          <a:p>
            <a:pPr marL="93345" indent="-81280">
              <a:lnSpc>
                <a:spcPts val="2130"/>
              </a:lnSpc>
              <a:spcBef>
                <a:spcPts val="15"/>
              </a:spcBef>
              <a:buSzPct val="94444"/>
              <a:buFont typeface="Arial"/>
              <a:buChar char="•"/>
              <a:tabLst>
                <a:tab pos="93980" algn="l"/>
              </a:tabLst>
            </a:pPr>
            <a:r>
              <a:rPr sz="1800" spc="-30" dirty="0">
                <a:latin typeface="Calibri"/>
                <a:cs typeface="Calibri"/>
              </a:rPr>
              <a:t>W</a:t>
            </a:r>
            <a:r>
              <a:rPr sz="1800" spc="25" dirty="0">
                <a:latin typeface="Calibri"/>
                <a:cs typeface="Calibri"/>
              </a:rPr>
              <a:t>h</a:t>
            </a:r>
            <a:r>
              <a:rPr sz="1800" spc="30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y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spc="25" dirty="0">
                <a:latin typeface="Calibri"/>
                <a:cs typeface="Calibri"/>
              </a:rPr>
              <a:t>u</a:t>
            </a:r>
            <a:r>
              <a:rPr sz="1800" dirty="0">
                <a:latin typeface="Calibri"/>
                <a:cs typeface="Calibri"/>
              </a:rPr>
              <a:t>r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25" dirty="0">
                <a:latin typeface="Calibri"/>
                <a:cs typeface="Calibri"/>
              </a:rPr>
              <a:t>d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spc="30" dirty="0">
                <a:latin typeface="Calibri"/>
                <a:cs typeface="Calibri"/>
              </a:rPr>
              <a:t>a</a:t>
            </a:r>
            <a:r>
              <a:rPr sz="1800" spc="-25" dirty="0">
                <a:latin typeface="Calibri"/>
                <a:cs typeface="Calibri"/>
              </a:rPr>
              <a:t>g</a:t>
            </a:r>
            <a:r>
              <a:rPr sz="1800" spc="25" dirty="0">
                <a:latin typeface="Calibri"/>
                <a:cs typeface="Calibri"/>
              </a:rPr>
              <a:t>n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spc="-35" dirty="0">
                <a:latin typeface="Calibri"/>
                <a:cs typeface="Calibri"/>
              </a:rPr>
              <a:t>s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1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?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130"/>
              </a:lnSpc>
            </a:pPr>
            <a:r>
              <a:rPr sz="1800" spc="10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1800" spc="2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800" spc="-15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1800" spc="25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1800" spc="35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ete</a:t>
            </a:r>
            <a:r>
              <a:rPr sz="1800" spc="-1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25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1800" spc="25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1800" spc="3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800" spc="3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1800" spc="-100" dirty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sz="1800" spc="2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800" spc="-3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1800" spc="-1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1800" spc="2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800" spc="35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1800" spc="3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1800" spc="-1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25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1800" spc="-3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800" spc="-25" dirty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z="1800" spc="2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1800" spc="3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800" spc="2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1800" spc="-15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endParaRPr sz="1800">
              <a:latin typeface="Calibri"/>
              <a:cs typeface="Calibri"/>
            </a:endParaRPr>
          </a:p>
          <a:p>
            <a:pPr marL="12700" marR="5400675">
              <a:lnSpc>
                <a:spcPts val="2180"/>
              </a:lnSpc>
              <a:spcBef>
                <a:spcPts val="75"/>
              </a:spcBef>
              <a:buSzPct val="94444"/>
              <a:buFont typeface="Arial"/>
              <a:buChar char="•"/>
              <a:tabLst>
                <a:tab pos="93980" algn="l"/>
              </a:tabLst>
            </a:pPr>
            <a:r>
              <a:rPr sz="1800" spc="-30" dirty="0">
                <a:latin typeface="Calibri"/>
                <a:cs typeface="Calibri"/>
              </a:rPr>
              <a:t>W</a:t>
            </a:r>
            <a:r>
              <a:rPr sz="1800" spc="25" dirty="0">
                <a:latin typeface="Calibri"/>
                <a:cs typeface="Calibri"/>
              </a:rPr>
              <a:t>h</a:t>
            </a:r>
            <a:r>
              <a:rPr sz="1800" spc="30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20" dirty="0">
                <a:latin typeface="Calibri"/>
                <a:cs typeface="Calibri"/>
              </a:rPr>
              <a:t>h</a:t>
            </a:r>
            <a:r>
              <a:rPr sz="1800" dirty="0">
                <a:latin typeface="Calibri"/>
                <a:cs typeface="Calibri"/>
              </a:rPr>
              <a:t>er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f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spc="25" dirty="0">
                <a:latin typeface="Calibri"/>
                <a:cs typeface="Calibri"/>
              </a:rPr>
              <a:t>nd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spc="25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g</a:t>
            </a:r>
            <a:r>
              <a:rPr sz="1800" spc="-13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y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m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spc="-25" dirty="0">
                <a:latin typeface="Calibri"/>
                <a:cs typeface="Calibri"/>
              </a:rPr>
              <a:t>g</a:t>
            </a:r>
            <a:r>
              <a:rPr sz="1800" spc="25" dirty="0">
                <a:latin typeface="Calibri"/>
                <a:cs typeface="Calibri"/>
              </a:rPr>
              <a:t>h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ee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U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?  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Theca</a:t>
            </a:r>
            <a:r>
              <a:rPr sz="1800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15" dirty="0">
                <a:solidFill>
                  <a:srgbClr val="FF0000"/>
                </a:solidFill>
                <a:latin typeface="Calibri"/>
                <a:cs typeface="Calibri"/>
              </a:rPr>
              <a:t>lutien</a:t>
            </a:r>
            <a:r>
              <a:rPr sz="180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0000"/>
                </a:solidFill>
                <a:latin typeface="Calibri"/>
                <a:cs typeface="Calibri"/>
              </a:rPr>
              <a:t>cyst</a:t>
            </a:r>
            <a:endParaRPr sz="1800">
              <a:latin typeface="Calibri"/>
              <a:cs typeface="Calibri"/>
            </a:endParaRPr>
          </a:p>
          <a:p>
            <a:pPr marL="93345" indent="-81280">
              <a:lnSpc>
                <a:spcPts val="2100"/>
              </a:lnSpc>
              <a:buSzPct val="94444"/>
              <a:buFont typeface="Arial"/>
              <a:buChar char="•"/>
              <a:tabLst>
                <a:tab pos="93980" algn="l"/>
              </a:tabLst>
            </a:pPr>
            <a:r>
              <a:rPr sz="1800" spc="5" dirty="0">
                <a:latin typeface="Calibri"/>
                <a:cs typeface="Calibri"/>
              </a:rPr>
              <a:t>What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is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the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treatment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?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130"/>
              </a:lnSpc>
              <a:spcBef>
                <a:spcPts val="20"/>
              </a:spcBef>
            </a:pP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Suction</a:t>
            </a:r>
            <a:r>
              <a:rPr sz="1800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curretage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ts val="2180"/>
              </a:lnSpc>
              <a:spcBef>
                <a:spcPts val="25"/>
              </a:spcBef>
              <a:buSzPct val="94444"/>
              <a:buFont typeface="Arial"/>
              <a:buChar char="•"/>
              <a:tabLst>
                <a:tab pos="93980" algn="l"/>
              </a:tabLst>
            </a:pPr>
            <a:r>
              <a:rPr sz="1800" spc="5" dirty="0">
                <a:latin typeface="Calibri"/>
                <a:cs typeface="Calibri"/>
              </a:rPr>
              <a:t>What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would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you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advise</a:t>
            </a:r>
            <a:r>
              <a:rPr sz="1800" spc="-9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her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after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she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has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completed</a:t>
            </a:r>
            <a:r>
              <a:rPr sz="1800" spc="-1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treatment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and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before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discharge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from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hospital</a:t>
            </a:r>
            <a:r>
              <a:rPr sz="1800" spc="-1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?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15" dirty="0">
                <a:solidFill>
                  <a:srgbClr val="FF0000"/>
                </a:solidFill>
                <a:latin typeface="Calibri"/>
                <a:cs typeface="Calibri"/>
              </a:rPr>
              <a:t>Follow</a:t>
            </a:r>
            <a:r>
              <a:rPr sz="1800" spc="-1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10" dirty="0">
                <a:solidFill>
                  <a:srgbClr val="FF0000"/>
                </a:solidFill>
                <a:latin typeface="Calibri"/>
                <a:cs typeface="Calibri"/>
              </a:rPr>
              <a:t>up</a:t>
            </a:r>
            <a:r>
              <a:rPr sz="1800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with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B-HCG</a:t>
            </a:r>
            <a:r>
              <a:rPr sz="1800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every</a:t>
            </a:r>
            <a:r>
              <a:rPr sz="18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week</a:t>
            </a:r>
            <a:r>
              <a:rPr sz="18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sz="1800" spc="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15" dirty="0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sz="1800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use</a:t>
            </a:r>
            <a:r>
              <a:rPr sz="1800" spc="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20" dirty="0">
                <a:solidFill>
                  <a:srgbClr val="FF0000"/>
                </a:solidFill>
                <a:latin typeface="Calibri"/>
                <a:cs typeface="Calibri"/>
              </a:rPr>
              <a:t>double</a:t>
            </a:r>
            <a:r>
              <a:rPr sz="1800" spc="-1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contraception</a:t>
            </a:r>
            <a:r>
              <a:rPr sz="1800" spc="-1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method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43676" y="0"/>
            <a:ext cx="5648325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94355" y="1107127"/>
            <a:ext cx="6380480" cy="2349361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24765" marR="17780" algn="ctr">
              <a:lnSpc>
                <a:spcPts val="5860"/>
              </a:lnSpc>
              <a:spcBef>
                <a:spcPts val="820"/>
              </a:spcBef>
            </a:pPr>
            <a:r>
              <a:rPr sz="5400" b="0" spc="-15" dirty="0">
                <a:latin typeface="Calibri Light"/>
                <a:cs typeface="Calibri Light"/>
              </a:rPr>
              <a:t>Obs</a:t>
            </a:r>
            <a:r>
              <a:rPr sz="5400" b="0" spc="-25" dirty="0">
                <a:latin typeface="Calibri Light"/>
                <a:cs typeface="Calibri Light"/>
              </a:rPr>
              <a:t> </a:t>
            </a:r>
            <a:r>
              <a:rPr sz="5400" b="0" spc="5" dirty="0">
                <a:latin typeface="Calibri Light"/>
                <a:cs typeface="Calibri Light"/>
              </a:rPr>
              <a:t>&amp;</a:t>
            </a:r>
            <a:r>
              <a:rPr sz="5400" b="0" spc="15" dirty="0">
                <a:latin typeface="Calibri Light"/>
                <a:cs typeface="Calibri Light"/>
              </a:rPr>
              <a:t> </a:t>
            </a:r>
            <a:r>
              <a:rPr sz="5400" b="0" spc="-25" dirty="0">
                <a:latin typeface="Calibri Light"/>
                <a:cs typeface="Calibri Light"/>
              </a:rPr>
              <a:t>Gyne</a:t>
            </a:r>
            <a:r>
              <a:rPr sz="5400" b="0" spc="-10" dirty="0">
                <a:latin typeface="Calibri Light"/>
                <a:cs typeface="Calibri Light"/>
              </a:rPr>
              <a:t> </a:t>
            </a:r>
            <a:r>
              <a:rPr sz="5400" b="0" dirty="0">
                <a:latin typeface="Calibri Light"/>
                <a:cs typeface="Calibri Light"/>
              </a:rPr>
              <a:t>Mini-OSCE </a:t>
            </a:r>
            <a:r>
              <a:rPr sz="5400" b="0" spc="-1205" dirty="0">
                <a:latin typeface="Calibri Light"/>
                <a:cs typeface="Calibri Light"/>
              </a:rPr>
              <a:t> </a:t>
            </a:r>
            <a:r>
              <a:rPr sz="5400" b="0" spc="15" dirty="0">
                <a:latin typeface="Calibri Light"/>
                <a:cs typeface="Calibri Light"/>
              </a:rPr>
              <a:t>5</a:t>
            </a:r>
            <a:r>
              <a:rPr sz="5400" b="0" spc="22" baseline="25462" dirty="0">
                <a:latin typeface="Calibri Light"/>
                <a:cs typeface="Calibri Light"/>
              </a:rPr>
              <a:t>th</a:t>
            </a:r>
            <a:r>
              <a:rPr sz="5400" b="0" spc="577" baseline="25462" dirty="0">
                <a:latin typeface="Calibri Light"/>
                <a:cs typeface="Calibri Light"/>
              </a:rPr>
              <a:t> </a:t>
            </a:r>
            <a:r>
              <a:rPr sz="5400" b="0" spc="-10" dirty="0">
                <a:latin typeface="Calibri Light"/>
                <a:cs typeface="Calibri Light"/>
              </a:rPr>
              <a:t>year</a:t>
            </a:r>
            <a:endParaRPr sz="5400">
              <a:latin typeface="Calibri Light"/>
              <a:cs typeface="Calibri Light"/>
            </a:endParaRPr>
          </a:p>
          <a:p>
            <a:pPr marL="12700" algn="ctr">
              <a:lnSpc>
                <a:spcPts val="5690"/>
              </a:lnSpc>
            </a:pPr>
            <a:r>
              <a:rPr sz="5400" b="0" spc="20" dirty="0">
                <a:latin typeface="Calibri Light"/>
                <a:cs typeface="Calibri Light"/>
              </a:rPr>
              <a:t>27/12/2022</a:t>
            </a:r>
            <a:endParaRPr sz="5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18305" y="3563624"/>
            <a:ext cx="3823971" cy="235577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04800" algn="ctr">
              <a:lnSpc>
                <a:spcPct val="100000"/>
              </a:lnSpc>
              <a:spcBef>
                <a:spcPts val="130"/>
              </a:spcBef>
            </a:pPr>
            <a:r>
              <a:rPr sz="3200" b="1" spc="-15" dirty="0">
                <a:latin typeface="Calibri"/>
                <a:cs typeface="Calibri"/>
              </a:rPr>
              <a:t>Group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spc="15" dirty="0">
                <a:latin typeface="Calibri"/>
                <a:cs typeface="Calibri"/>
              </a:rPr>
              <a:t>5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Calibri"/>
              <a:cs typeface="Calibri"/>
            </a:endParaRPr>
          </a:p>
          <a:p>
            <a:pPr marL="565785" marR="5080" indent="-553085">
              <a:lnSpc>
                <a:spcPts val="3829"/>
              </a:lnSpc>
            </a:pPr>
            <a:r>
              <a:rPr sz="3200" spc="-10" dirty="0">
                <a:latin typeface="Calibri"/>
                <a:cs typeface="Calibri"/>
              </a:rPr>
              <a:t>By: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20" dirty="0">
                <a:latin typeface="Calibri"/>
                <a:cs typeface="Calibri"/>
              </a:rPr>
              <a:t>Ahmad</a:t>
            </a:r>
            <a:r>
              <a:rPr sz="3200" spc="-125" dirty="0">
                <a:latin typeface="Calibri"/>
                <a:cs typeface="Calibri"/>
              </a:rPr>
              <a:t> </a:t>
            </a:r>
            <a:r>
              <a:rPr sz="3200" spc="15" dirty="0">
                <a:latin typeface="Calibri"/>
                <a:cs typeface="Calibri"/>
              </a:rPr>
              <a:t>Abu-Morad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Osamah </a:t>
            </a:r>
            <a:r>
              <a:rPr sz="3200" spc="20" dirty="0">
                <a:latin typeface="Calibri"/>
                <a:cs typeface="Calibri"/>
              </a:rPr>
              <a:t>Alawneh </a:t>
            </a:r>
            <a:r>
              <a:rPr sz="3200" spc="25" dirty="0">
                <a:latin typeface="Calibri"/>
                <a:cs typeface="Calibri"/>
              </a:rPr>
              <a:t> Mahmoud</a:t>
            </a:r>
            <a:r>
              <a:rPr sz="3200" spc="-175" dirty="0">
                <a:latin typeface="Calibri"/>
                <a:cs typeface="Calibri"/>
              </a:rPr>
              <a:t> </a:t>
            </a:r>
            <a:r>
              <a:rPr sz="3200" spc="20" dirty="0">
                <a:latin typeface="Calibri"/>
                <a:cs typeface="Calibri"/>
              </a:rPr>
              <a:t>darwish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7" y="609282"/>
            <a:ext cx="806451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0" spc="20" dirty="0">
                <a:latin typeface="Calibri Light"/>
                <a:cs typeface="Calibri Light"/>
              </a:rPr>
              <a:t>Q</a:t>
            </a:r>
            <a:r>
              <a:rPr sz="4400" b="0" spc="-135" dirty="0">
                <a:latin typeface="Calibri Light"/>
                <a:cs typeface="Calibri Light"/>
              </a:rPr>
              <a:t> </a:t>
            </a:r>
            <a:r>
              <a:rPr sz="4400" b="0" spc="15" dirty="0">
                <a:latin typeface="Calibri Light"/>
                <a:cs typeface="Calibri Light"/>
              </a:rPr>
              <a:t>6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9569" y="1604972"/>
            <a:ext cx="8639175" cy="5253355"/>
          </a:xfrm>
          <a:custGeom>
            <a:avLst/>
            <a:gdLst/>
            <a:ahLst/>
            <a:cxnLst/>
            <a:rect l="l" t="t" r="r" b="b"/>
            <a:pathLst>
              <a:path w="8639175" h="5253355">
                <a:moveTo>
                  <a:pt x="8639175" y="5253034"/>
                </a:moveTo>
                <a:lnTo>
                  <a:pt x="8639175" y="0"/>
                </a:lnTo>
                <a:lnTo>
                  <a:pt x="0" y="0"/>
                </a:lnTo>
                <a:lnTo>
                  <a:pt x="0" y="5253034"/>
                </a:lnTo>
              </a:path>
            </a:pathLst>
          </a:custGeom>
          <a:ln w="12700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3859" y="2066611"/>
            <a:ext cx="7749540" cy="400943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spc="-5" dirty="0">
                <a:latin typeface="Calibri"/>
                <a:cs typeface="Calibri"/>
              </a:rPr>
              <a:t>This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female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is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8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years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old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,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came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with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her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mother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due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to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vaginal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discharge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50">
              <a:latin typeface="Calibri"/>
              <a:cs typeface="Calibri"/>
            </a:endParaRPr>
          </a:p>
          <a:p>
            <a:pPr marL="12700" marR="5264150">
              <a:lnSpc>
                <a:spcPct val="100000"/>
              </a:lnSpc>
              <a:buSzPct val="95000"/>
              <a:buFont typeface="Arial"/>
              <a:buChar char="•"/>
              <a:tabLst>
                <a:tab pos="103505" algn="l"/>
              </a:tabLst>
            </a:pPr>
            <a:r>
              <a:rPr sz="2000" spc="10" dirty="0">
                <a:latin typeface="Calibri"/>
                <a:cs typeface="Calibri"/>
              </a:rPr>
              <a:t>What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is</a:t>
            </a:r>
            <a:r>
              <a:rPr sz="2000" spc="5" dirty="0">
                <a:latin typeface="Calibri"/>
                <a:cs typeface="Calibri"/>
              </a:rPr>
              <a:t> the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diagnosis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?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0000"/>
                </a:solidFill>
                <a:latin typeface="Calibri"/>
                <a:cs typeface="Calibri"/>
              </a:rPr>
              <a:t>precocious</a:t>
            </a:r>
            <a:r>
              <a:rPr sz="20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puberty</a:t>
            </a:r>
            <a:endParaRPr sz="2000">
              <a:latin typeface="Calibri"/>
              <a:cs typeface="Calibri"/>
            </a:endParaRPr>
          </a:p>
          <a:p>
            <a:pPr marL="103505" indent="-91440">
              <a:lnSpc>
                <a:spcPct val="100000"/>
              </a:lnSpc>
              <a:spcBef>
                <a:spcPts val="5"/>
              </a:spcBef>
              <a:buSzPct val="95000"/>
              <a:buFont typeface="Arial"/>
              <a:buChar char="•"/>
              <a:tabLst>
                <a:tab pos="104139" algn="l"/>
              </a:tabLst>
            </a:pPr>
            <a:r>
              <a:rPr sz="2000" dirty="0">
                <a:latin typeface="Calibri"/>
                <a:cs typeface="Calibri"/>
              </a:rPr>
              <a:t>Mention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15" dirty="0">
                <a:latin typeface="Calibri"/>
                <a:cs typeface="Calibri"/>
              </a:rPr>
              <a:t>2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features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this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picture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that</a:t>
            </a:r>
            <a:r>
              <a:rPr sz="2000" spc="-10" dirty="0">
                <a:latin typeface="Calibri"/>
                <a:cs typeface="Calibri"/>
              </a:rPr>
              <a:t> confirm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your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diagnosis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?</a:t>
            </a:r>
            <a:endParaRPr sz="2000">
              <a:latin typeface="Calibri"/>
              <a:cs typeface="Calibri"/>
            </a:endParaRPr>
          </a:p>
          <a:p>
            <a:pPr marL="12700" marR="4886960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Thelarche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(breast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budding </a:t>
            </a:r>
            <a:r>
              <a:rPr sz="2000" spc="5" dirty="0">
                <a:solidFill>
                  <a:srgbClr val="FF0000"/>
                </a:solidFill>
                <a:latin typeface="Calibri"/>
                <a:cs typeface="Calibri"/>
              </a:rPr>
              <a:t>) </a:t>
            </a:r>
            <a:r>
              <a:rPr sz="2000" spc="-4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Pubarche</a:t>
            </a:r>
            <a:r>
              <a:rPr sz="20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(pubic</a:t>
            </a:r>
            <a:r>
              <a:rPr sz="2000" spc="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hair)</a:t>
            </a:r>
            <a:endParaRPr sz="2000">
              <a:latin typeface="Calibri"/>
              <a:cs typeface="Calibri"/>
            </a:endParaRPr>
          </a:p>
          <a:p>
            <a:pPr marL="103505" indent="-91440">
              <a:lnSpc>
                <a:spcPct val="100000"/>
              </a:lnSpc>
              <a:spcBef>
                <a:spcPts val="5"/>
              </a:spcBef>
              <a:buSzPct val="95000"/>
              <a:buFont typeface="Arial"/>
              <a:buChar char="•"/>
              <a:tabLst>
                <a:tab pos="104139" algn="l"/>
              </a:tabLst>
            </a:pPr>
            <a:r>
              <a:rPr sz="2000" spc="10" dirty="0">
                <a:latin typeface="Calibri"/>
                <a:cs typeface="Calibri"/>
              </a:rPr>
              <a:t>What's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your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concern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and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why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?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Short</a:t>
            </a:r>
            <a:r>
              <a:rPr sz="2000" spc="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FF0000"/>
                </a:solidFill>
                <a:latin typeface="Calibri"/>
                <a:cs typeface="Calibri"/>
              </a:rPr>
              <a:t>stature</a:t>
            </a:r>
            <a:r>
              <a:rPr sz="2000" spc="-1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due</a:t>
            </a:r>
            <a:r>
              <a:rPr sz="2000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sz="20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premature</a:t>
            </a:r>
            <a:r>
              <a:rPr sz="2000" spc="-11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closure</a:t>
            </a:r>
            <a:r>
              <a:rPr sz="20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2000" spc="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FF0000"/>
                </a:solidFill>
                <a:latin typeface="Calibri"/>
                <a:cs typeface="Calibri"/>
              </a:rPr>
              <a:t>metaphysis</a:t>
            </a:r>
            <a:r>
              <a:rPr sz="2000" spc="-11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FF0000"/>
                </a:solidFill>
                <a:latin typeface="Calibri"/>
                <a:cs typeface="Calibri"/>
              </a:rPr>
              <a:t>?</a:t>
            </a:r>
            <a:endParaRPr sz="2000">
              <a:latin typeface="Calibri"/>
              <a:cs typeface="Calibri"/>
            </a:endParaRPr>
          </a:p>
          <a:p>
            <a:pPr marL="102870" indent="-90805">
              <a:lnSpc>
                <a:spcPct val="100000"/>
              </a:lnSpc>
              <a:buSzPct val="95000"/>
              <a:buFont typeface="Arial"/>
              <a:buChar char="•"/>
              <a:tabLst>
                <a:tab pos="103505" algn="l"/>
              </a:tabLst>
            </a:pPr>
            <a:r>
              <a:rPr sz="2000" spc="10" dirty="0">
                <a:latin typeface="Calibri"/>
                <a:cs typeface="Calibri"/>
              </a:rPr>
              <a:t>6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n</a:t>
            </a:r>
            <a:r>
              <a:rPr sz="2000" spc="-10" dirty="0">
                <a:latin typeface="Calibri"/>
                <a:cs typeface="Calibri"/>
              </a:rPr>
              <a:t>v</a:t>
            </a:r>
            <a:r>
              <a:rPr sz="2000" spc="-25" dirty="0">
                <a:latin typeface="Calibri"/>
                <a:cs typeface="Calibri"/>
              </a:rPr>
              <a:t>e</a:t>
            </a:r>
            <a:r>
              <a:rPr sz="2000" spc="40" dirty="0">
                <a:latin typeface="Calibri"/>
                <a:cs typeface="Calibri"/>
              </a:rPr>
              <a:t>s</a:t>
            </a:r>
            <a:r>
              <a:rPr sz="2000" spc="5" dirty="0">
                <a:latin typeface="Calibri"/>
                <a:cs typeface="Calibri"/>
              </a:rPr>
              <a:t>t</a:t>
            </a:r>
            <a:r>
              <a:rPr sz="2000" spc="-20" dirty="0">
                <a:latin typeface="Calibri"/>
                <a:cs typeface="Calibri"/>
              </a:rPr>
              <a:t>i</a:t>
            </a:r>
            <a:r>
              <a:rPr sz="2000" spc="25" dirty="0">
                <a:latin typeface="Calibri"/>
                <a:cs typeface="Calibri"/>
              </a:rPr>
              <a:t>g</a:t>
            </a:r>
            <a:r>
              <a:rPr sz="2000" spc="10" dirty="0">
                <a:latin typeface="Calibri"/>
                <a:cs typeface="Calibri"/>
              </a:rPr>
              <a:t>at</a:t>
            </a:r>
            <a:r>
              <a:rPr sz="2000" spc="-10" dirty="0">
                <a:latin typeface="Calibri"/>
                <a:cs typeface="Calibri"/>
              </a:rPr>
              <a:t>io</a:t>
            </a:r>
            <a:r>
              <a:rPr sz="2000" spc="-5" dirty="0">
                <a:latin typeface="Calibri"/>
                <a:cs typeface="Calibri"/>
              </a:rPr>
              <a:t>n</a:t>
            </a:r>
            <a:r>
              <a:rPr sz="2000" spc="10" dirty="0">
                <a:latin typeface="Calibri"/>
                <a:cs typeface="Calibri"/>
              </a:rPr>
              <a:t>s</a:t>
            </a:r>
            <a:r>
              <a:rPr sz="2000" spc="-1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yo</a:t>
            </a:r>
            <a:r>
              <a:rPr sz="2000" spc="10" dirty="0">
                <a:latin typeface="Calibri"/>
                <a:cs typeface="Calibri"/>
              </a:rPr>
              <a:t>u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40" dirty="0">
                <a:latin typeface="Calibri"/>
                <a:cs typeface="Calibri"/>
              </a:rPr>
              <a:t>s</a:t>
            </a:r>
            <a:r>
              <a:rPr sz="2000" spc="-5" dirty="0">
                <a:latin typeface="Calibri"/>
                <a:cs typeface="Calibri"/>
              </a:rPr>
              <a:t>h</a:t>
            </a:r>
            <a:r>
              <a:rPr sz="2000" spc="-10" dirty="0">
                <a:latin typeface="Calibri"/>
                <a:cs typeface="Calibri"/>
              </a:rPr>
              <a:t>o</a:t>
            </a:r>
            <a:r>
              <a:rPr sz="2000" spc="-5" dirty="0">
                <a:latin typeface="Calibri"/>
                <a:cs typeface="Calibri"/>
              </a:rPr>
              <a:t>u</a:t>
            </a:r>
            <a:r>
              <a:rPr sz="2000" spc="-15" dirty="0">
                <a:latin typeface="Calibri"/>
                <a:cs typeface="Calibri"/>
              </a:rPr>
              <a:t>l</a:t>
            </a:r>
            <a:r>
              <a:rPr sz="2000" spc="10" dirty="0">
                <a:latin typeface="Calibri"/>
                <a:cs typeface="Calibri"/>
              </a:rPr>
              <a:t>d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d</a:t>
            </a:r>
            <a:r>
              <a:rPr sz="2000" spc="-25" dirty="0">
                <a:latin typeface="Calibri"/>
                <a:cs typeface="Calibri"/>
              </a:rPr>
              <a:t>e</a:t>
            </a:r>
            <a:r>
              <a:rPr sz="2000" spc="5" dirty="0">
                <a:latin typeface="Calibri"/>
                <a:cs typeface="Calibri"/>
              </a:rPr>
              <a:t>r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to</a:t>
            </a:r>
            <a:r>
              <a:rPr sz="2000" spc="-25" dirty="0">
                <a:latin typeface="Calibri"/>
                <a:cs typeface="Calibri"/>
              </a:rPr>
              <a:t> c</a:t>
            </a:r>
            <a:r>
              <a:rPr sz="2000" spc="-10" dirty="0">
                <a:latin typeface="Calibri"/>
                <a:cs typeface="Calibri"/>
              </a:rPr>
              <a:t>o</a:t>
            </a:r>
            <a:r>
              <a:rPr sz="2000" spc="-5" dirty="0">
                <a:latin typeface="Calibri"/>
                <a:cs typeface="Calibri"/>
              </a:rPr>
              <a:t>n</a:t>
            </a:r>
            <a:r>
              <a:rPr sz="2000" spc="-15" dirty="0">
                <a:latin typeface="Calibri"/>
                <a:cs typeface="Calibri"/>
              </a:rPr>
              <a:t>fi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20" dirty="0">
                <a:latin typeface="Calibri"/>
                <a:cs typeface="Calibri"/>
              </a:rPr>
              <a:t>m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?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25" dirty="0">
                <a:solidFill>
                  <a:srgbClr val="FF0000"/>
                </a:solidFill>
                <a:latin typeface="Calibri"/>
                <a:cs typeface="Calibri"/>
              </a:rPr>
              <a:t>FS</a:t>
            </a:r>
            <a:r>
              <a:rPr sz="2000" spc="15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sz="2000" spc="5" dirty="0">
                <a:solidFill>
                  <a:srgbClr val="FF0000"/>
                </a:solidFill>
                <a:latin typeface="Calibri"/>
                <a:cs typeface="Calibri"/>
              </a:rPr>
              <a:t> ,</a:t>
            </a:r>
            <a:r>
              <a:rPr sz="20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2000" spc="15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sz="2000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sz="2000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000" spc="-3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000" spc="4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000" spc="1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000" spc="-3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000" spc="4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000" spc="1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000" spc="-3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000" spc="-2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000" spc="1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000" spc="-1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sz="20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pi</a:t>
            </a:r>
            <a:r>
              <a:rPr sz="2000" spc="1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2000" spc="-1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000" spc="10" dirty="0">
                <a:solidFill>
                  <a:srgbClr val="FF0000"/>
                </a:solidFill>
                <a:latin typeface="Calibri"/>
                <a:cs typeface="Calibri"/>
              </a:rPr>
              <a:t>ta</a:t>
            </a:r>
            <a:r>
              <a:rPr sz="2000" spc="-3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000" spc="10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20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2000" spc="3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000" spc="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0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45" dirty="0">
                <a:solidFill>
                  <a:srgbClr val="FF0000"/>
                </a:solidFill>
                <a:latin typeface="Calibri"/>
                <a:cs typeface="Calibri"/>
              </a:rPr>
              <a:t>…</a:t>
            </a:r>
            <a:r>
              <a:rPr sz="2000" spc="40" dirty="0">
                <a:solidFill>
                  <a:srgbClr val="FF0000"/>
                </a:solidFill>
                <a:latin typeface="Calibri"/>
                <a:cs typeface="Calibri"/>
              </a:rPr>
              <a:t>??</a:t>
            </a:r>
            <a:endParaRPr sz="2000">
              <a:latin typeface="Calibri"/>
              <a:cs typeface="Calibri"/>
            </a:endParaRPr>
          </a:p>
          <a:p>
            <a:pPr marL="12700" marR="5168265">
              <a:lnSpc>
                <a:spcPct val="100000"/>
              </a:lnSpc>
              <a:spcBef>
                <a:spcPts val="5"/>
              </a:spcBef>
              <a:buSzPct val="95000"/>
              <a:buFont typeface="Arial"/>
              <a:buChar char="•"/>
              <a:tabLst>
                <a:tab pos="103505" algn="l"/>
              </a:tabLst>
            </a:pPr>
            <a:r>
              <a:rPr sz="2000" spc="10" dirty="0">
                <a:latin typeface="Calibri"/>
                <a:cs typeface="Calibri"/>
              </a:rPr>
              <a:t>What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is</a:t>
            </a:r>
            <a:r>
              <a:rPr sz="2000" spc="5" dirty="0">
                <a:latin typeface="Calibri"/>
                <a:cs typeface="Calibri"/>
              </a:rPr>
              <a:t> the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treatment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?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15" dirty="0">
                <a:solidFill>
                  <a:srgbClr val="FF0000"/>
                </a:solidFill>
                <a:latin typeface="Calibri"/>
                <a:cs typeface="Calibri"/>
              </a:rPr>
              <a:t>GnRH</a:t>
            </a:r>
            <a:r>
              <a:rPr sz="2000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FF0000"/>
                </a:solidFill>
                <a:latin typeface="Calibri"/>
                <a:cs typeface="Calibri"/>
              </a:rPr>
              <a:t>agonist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0" y="0"/>
            <a:ext cx="3048000" cy="6705600"/>
          </a:xfrm>
          <a:prstGeom prst="rect">
            <a:avLst/>
          </a:prstGeom>
        </p:spPr>
      </p:pic>
    </p:spTree>
  </p:cSld>
  <p:clrMapOvr>
    <a:masterClrMapping/>
  </p:clrMapOvr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4009" y="213994"/>
            <a:ext cx="806451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0" spc="20" dirty="0">
                <a:latin typeface="Calibri Light"/>
                <a:cs typeface="Calibri Light"/>
              </a:rPr>
              <a:t>Q</a:t>
            </a:r>
            <a:r>
              <a:rPr sz="4400" b="0" spc="-135" dirty="0">
                <a:latin typeface="Calibri Light"/>
                <a:cs typeface="Calibri Light"/>
              </a:rPr>
              <a:t> </a:t>
            </a:r>
            <a:r>
              <a:rPr sz="4400" b="0" spc="15" dirty="0">
                <a:latin typeface="Calibri Light"/>
                <a:cs typeface="Calibri Light"/>
              </a:rPr>
              <a:t>7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765" y="995362"/>
            <a:ext cx="12187555" cy="5715000"/>
          </a:xfrm>
          <a:custGeom>
            <a:avLst/>
            <a:gdLst/>
            <a:ahLst/>
            <a:cxnLst/>
            <a:rect l="l" t="t" r="r" b="b"/>
            <a:pathLst>
              <a:path w="12187555" h="5715000">
                <a:moveTo>
                  <a:pt x="0" y="5715000"/>
                </a:moveTo>
                <a:lnTo>
                  <a:pt x="12187236" y="5715000"/>
                </a:lnTo>
              </a:path>
              <a:path w="12187555" h="5715000">
                <a:moveTo>
                  <a:pt x="12187236" y="0"/>
                </a:moveTo>
                <a:lnTo>
                  <a:pt x="0" y="0"/>
                </a:lnTo>
                <a:lnTo>
                  <a:pt x="0" y="5715000"/>
                </a:lnTo>
              </a:path>
            </a:pathLst>
          </a:custGeom>
          <a:ln w="12700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741" y="1074746"/>
            <a:ext cx="7197091" cy="55308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35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25" dirty="0">
                <a:latin typeface="Calibri"/>
                <a:cs typeface="Calibri"/>
              </a:rPr>
              <a:t>p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c</a:t>
            </a:r>
            <a:r>
              <a:rPr sz="1800" spc="-114" dirty="0">
                <a:latin typeface="Calibri"/>
                <a:cs typeface="Calibri"/>
              </a:rPr>
              <a:t> 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20" dirty="0">
                <a:latin typeface="Calibri"/>
                <a:cs typeface="Calibri"/>
              </a:rPr>
              <a:t>h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25" dirty="0">
                <a:latin typeface="Calibri"/>
                <a:cs typeface="Calibri"/>
              </a:rPr>
              <a:t>qu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30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30" dirty="0">
                <a:latin typeface="Calibri"/>
                <a:cs typeface="Calibri"/>
              </a:rPr>
              <a:t>i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n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50">
              <a:latin typeface="Calibri"/>
              <a:cs typeface="Calibri"/>
            </a:endParaRPr>
          </a:p>
          <a:p>
            <a:pPr marL="12700" marR="5080">
              <a:lnSpc>
                <a:spcPct val="100800"/>
              </a:lnSpc>
            </a:pPr>
            <a:r>
              <a:rPr sz="1800" dirty="0">
                <a:latin typeface="Calibri"/>
                <a:cs typeface="Calibri"/>
              </a:rPr>
              <a:t>Pregnant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24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weeks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gestation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came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your</a:t>
            </a:r>
            <a:r>
              <a:rPr sz="1800" spc="-140" dirty="0">
                <a:latin typeface="Calibri"/>
                <a:cs typeface="Calibri"/>
              </a:rPr>
              <a:t> </a:t>
            </a:r>
            <a:r>
              <a:rPr sz="1800" spc="20" dirty="0">
                <a:latin typeface="Calibri"/>
                <a:cs typeface="Calibri"/>
              </a:rPr>
              <a:t>clinic</a:t>
            </a:r>
            <a:r>
              <a:rPr sz="1800" spc="-1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her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booking</a:t>
            </a:r>
            <a:r>
              <a:rPr sz="1800" spc="-13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investigations</a:t>
            </a:r>
            <a:r>
              <a:rPr sz="1800" spc="-2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: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Hb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11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130"/>
              </a:lnSpc>
              <a:spcBef>
                <a:spcPts val="20"/>
              </a:spcBef>
            </a:pPr>
            <a:r>
              <a:rPr sz="1800" spc="-5" dirty="0">
                <a:latin typeface="Calibri"/>
                <a:cs typeface="Calibri"/>
              </a:rPr>
              <a:t>WBCs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5.6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130"/>
              </a:lnSpc>
            </a:pPr>
            <a:r>
              <a:rPr sz="1800" dirty="0">
                <a:latin typeface="Calibri"/>
                <a:cs typeface="Calibri"/>
              </a:rPr>
              <a:t>Plt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294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800" spc="-5" dirty="0">
                <a:latin typeface="Calibri"/>
                <a:cs typeface="Calibri"/>
              </a:rPr>
              <a:t>FBG</a:t>
            </a:r>
            <a:r>
              <a:rPr sz="1800" spc="-15" dirty="0">
                <a:latin typeface="Calibri"/>
                <a:cs typeface="Calibri"/>
              </a:rPr>
              <a:t> 190</a:t>
            </a:r>
            <a:endParaRPr sz="1800">
              <a:latin typeface="Calibri"/>
              <a:cs typeface="Calibri"/>
            </a:endParaRPr>
          </a:p>
          <a:p>
            <a:pPr marL="12700" marR="4852035">
              <a:lnSpc>
                <a:spcPct val="100800"/>
              </a:lnSpc>
            </a:pPr>
            <a:r>
              <a:rPr sz="1800" spc="-30" dirty="0">
                <a:latin typeface="Calibri"/>
                <a:cs typeface="Calibri"/>
              </a:rPr>
              <a:t>Ur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spc="25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35" dirty="0">
                <a:latin typeface="Calibri"/>
                <a:cs typeface="Calibri"/>
              </a:rPr>
              <a:t>a</a:t>
            </a:r>
            <a:r>
              <a:rPr sz="1800" spc="25" dirty="0">
                <a:latin typeface="Calibri"/>
                <a:cs typeface="Calibri"/>
              </a:rPr>
              <a:t>n</a:t>
            </a:r>
            <a:r>
              <a:rPr sz="1800" spc="35" dirty="0">
                <a:latin typeface="Calibri"/>
                <a:cs typeface="Calibri"/>
              </a:rPr>
              <a:t>al</a:t>
            </a:r>
            <a:r>
              <a:rPr sz="1800" spc="5" dirty="0">
                <a:latin typeface="Calibri"/>
                <a:cs typeface="Calibri"/>
              </a:rPr>
              <a:t>y</a:t>
            </a:r>
            <a:r>
              <a:rPr sz="1800" spc="-35" dirty="0">
                <a:latin typeface="Calibri"/>
                <a:cs typeface="Calibri"/>
              </a:rPr>
              <a:t>s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14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+</a:t>
            </a:r>
            <a:r>
              <a:rPr sz="1800" dirty="0">
                <a:latin typeface="Calibri"/>
                <a:cs typeface="Calibri"/>
              </a:rPr>
              <a:t>2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g</a:t>
            </a:r>
            <a:r>
              <a:rPr sz="1800" spc="35" dirty="0">
                <a:latin typeface="Calibri"/>
                <a:cs typeface="Calibri"/>
              </a:rPr>
              <a:t>l</a:t>
            </a:r>
            <a:r>
              <a:rPr sz="1800" spc="25" dirty="0">
                <a:latin typeface="Calibri"/>
                <a:cs typeface="Calibri"/>
              </a:rPr>
              <a:t>u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spc="-35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e  Urine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culture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negative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00">
              <a:latin typeface="Calibri"/>
              <a:cs typeface="Calibri"/>
            </a:endParaRPr>
          </a:p>
          <a:p>
            <a:pPr marL="93345" indent="-81280">
              <a:lnSpc>
                <a:spcPct val="100000"/>
              </a:lnSpc>
              <a:spcBef>
                <a:spcPts val="5"/>
              </a:spcBef>
              <a:buSzPct val="94444"/>
              <a:buFont typeface="Arial"/>
              <a:buChar char="•"/>
              <a:tabLst>
                <a:tab pos="93980" algn="l"/>
              </a:tabLst>
            </a:pPr>
            <a:r>
              <a:rPr sz="1800" spc="-30" dirty="0">
                <a:latin typeface="Calibri"/>
                <a:cs typeface="Calibri"/>
              </a:rPr>
              <a:t>W</a:t>
            </a:r>
            <a:r>
              <a:rPr sz="1800" spc="25" dirty="0">
                <a:latin typeface="Calibri"/>
                <a:cs typeface="Calibri"/>
              </a:rPr>
              <a:t>h</a:t>
            </a:r>
            <a:r>
              <a:rPr sz="1800" spc="35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25" dirty="0">
                <a:latin typeface="Calibri"/>
                <a:cs typeface="Calibri"/>
              </a:rPr>
              <a:t>h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35" dirty="0">
                <a:latin typeface="Calibri"/>
                <a:cs typeface="Calibri"/>
              </a:rPr>
              <a:t>a</a:t>
            </a:r>
            <a:r>
              <a:rPr sz="1800" spc="25" dirty="0">
                <a:latin typeface="Calibri"/>
                <a:cs typeface="Calibri"/>
              </a:rPr>
              <a:t>bn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spc="-15" dirty="0">
                <a:latin typeface="Calibri"/>
                <a:cs typeface="Calibri"/>
              </a:rPr>
              <a:t>m</a:t>
            </a:r>
            <a:r>
              <a:rPr sz="1800" spc="35" dirty="0">
                <a:latin typeface="Calibri"/>
                <a:cs typeface="Calibri"/>
              </a:rPr>
              <a:t>ali</a:t>
            </a:r>
            <a:r>
              <a:rPr sz="1800" dirty="0">
                <a:latin typeface="Calibri"/>
                <a:cs typeface="Calibri"/>
              </a:rPr>
              <a:t>ty</a:t>
            </a:r>
            <a:r>
              <a:rPr sz="1800" spc="-175" dirty="0">
                <a:latin typeface="Calibri"/>
                <a:cs typeface="Calibri"/>
              </a:rPr>
              <a:t> 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25" dirty="0">
                <a:latin typeface="Calibri"/>
                <a:cs typeface="Calibri"/>
              </a:rPr>
              <a:t>h</a:t>
            </a:r>
            <a:r>
              <a:rPr sz="1800" dirty="0">
                <a:latin typeface="Calibri"/>
                <a:cs typeface="Calibri"/>
              </a:rPr>
              <a:t>er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te</a:t>
            </a:r>
            <a:r>
              <a:rPr sz="1800" spc="-25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?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High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fasting</a:t>
            </a:r>
            <a:r>
              <a:rPr sz="1800" spc="-1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20" dirty="0">
                <a:solidFill>
                  <a:srgbClr val="FF0000"/>
                </a:solidFill>
                <a:latin typeface="Calibri"/>
                <a:cs typeface="Calibri"/>
              </a:rPr>
              <a:t>blood</a:t>
            </a:r>
            <a:r>
              <a:rPr sz="180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glucose</a:t>
            </a:r>
            <a:r>
              <a:rPr sz="18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FBG</a:t>
            </a:r>
            <a:r>
              <a:rPr sz="1800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sz="18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glucosuria</a:t>
            </a:r>
            <a:endParaRPr sz="1800">
              <a:latin typeface="Calibri"/>
              <a:cs typeface="Calibri"/>
            </a:endParaRPr>
          </a:p>
          <a:p>
            <a:pPr marL="12700" marR="1393825">
              <a:lnSpc>
                <a:spcPct val="100800"/>
              </a:lnSpc>
              <a:buSzPct val="94444"/>
              <a:buFont typeface="Arial"/>
              <a:buChar char="•"/>
              <a:tabLst>
                <a:tab pos="93980" algn="l"/>
              </a:tabLst>
            </a:pPr>
            <a:r>
              <a:rPr sz="1800" spc="15" dirty="0">
                <a:latin typeface="Calibri"/>
                <a:cs typeface="Calibri"/>
              </a:rPr>
              <a:t>Mention</a:t>
            </a:r>
            <a:r>
              <a:rPr sz="1800" spc="-155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other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investigations</a:t>
            </a:r>
            <a:r>
              <a:rPr sz="1800" spc="-21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you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need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 </a:t>
            </a:r>
            <a:r>
              <a:rPr sz="1800" spc="5" dirty="0">
                <a:latin typeface="Calibri"/>
                <a:cs typeface="Calibri"/>
              </a:rPr>
              <a:t>support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diagnosis</a:t>
            </a:r>
            <a:r>
              <a:rPr sz="1800" spc="-1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?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OGTT</a:t>
            </a:r>
            <a:r>
              <a:rPr sz="18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sz="1800" spc="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HBA1C</a:t>
            </a:r>
            <a:endParaRPr sz="1800">
              <a:latin typeface="Calibri"/>
              <a:cs typeface="Calibri"/>
            </a:endParaRPr>
          </a:p>
          <a:p>
            <a:pPr marL="12700" marR="825500">
              <a:lnSpc>
                <a:spcPts val="2100"/>
              </a:lnSpc>
              <a:spcBef>
                <a:spcPts val="140"/>
              </a:spcBef>
              <a:buSzPct val="94444"/>
              <a:buFont typeface="Arial"/>
              <a:buChar char="•"/>
              <a:tabLst>
                <a:tab pos="93980" algn="l"/>
              </a:tabLst>
            </a:pPr>
            <a:r>
              <a:rPr sz="1800" spc="15" dirty="0">
                <a:latin typeface="Calibri"/>
                <a:cs typeface="Calibri"/>
              </a:rPr>
              <a:t>Mention</a:t>
            </a:r>
            <a:r>
              <a:rPr sz="1800" spc="-1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5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fetal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assessment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you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need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look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for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in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this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pregnancy</a:t>
            </a:r>
            <a:r>
              <a:rPr sz="1800" spc="-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?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15" dirty="0">
                <a:solidFill>
                  <a:srgbClr val="FF0000"/>
                </a:solidFill>
                <a:latin typeface="Calibri"/>
                <a:cs typeface="Calibri"/>
              </a:rPr>
              <a:t>Detailed</a:t>
            </a:r>
            <a:r>
              <a:rPr sz="1800" spc="-1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20" dirty="0">
                <a:solidFill>
                  <a:srgbClr val="FF0000"/>
                </a:solidFill>
                <a:latin typeface="Calibri"/>
                <a:cs typeface="Calibri"/>
              </a:rPr>
              <a:t>anomaly</a:t>
            </a:r>
            <a:r>
              <a:rPr sz="1800" spc="-1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scan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sz="1800" spc="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AFI</a:t>
            </a:r>
            <a:r>
              <a:rPr sz="18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sz="1800" spc="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estimated</a:t>
            </a:r>
            <a:r>
              <a:rPr sz="1800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0000"/>
                </a:solidFill>
                <a:latin typeface="Calibri"/>
                <a:cs typeface="Calibri"/>
              </a:rPr>
              <a:t>fetal</a:t>
            </a:r>
            <a:r>
              <a:rPr sz="180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weight</a:t>
            </a:r>
            <a:r>
              <a:rPr sz="18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..</a:t>
            </a:r>
            <a:r>
              <a:rPr sz="1800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??</a:t>
            </a:r>
            <a:endParaRPr sz="1800">
              <a:latin typeface="Calibri"/>
              <a:cs typeface="Calibri"/>
            </a:endParaRPr>
          </a:p>
          <a:p>
            <a:pPr marL="12700" marR="713105">
              <a:lnSpc>
                <a:spcPts val="2180"/>
              </a:lnSpc>
              <a:spcBef>
                <a:spcPts val="15"/>
              </a:spcBef>
              <a:buSzPct val="94444"/>
              <a:buFont typeface="Arial"/>
              <a:buChar char="•"/>
              <a:tabLst>
                <a:tab pos="93980" algn="l"/>
              </a:tabLst>
            </a:pPr>
            <a:r>
              <a:rPr sz="1800" spc="15" dirty="0">
                <a:latin typeface="Calibri"/>
                <a:cs typeface="Calibri"/>
              </a:rPr>
              <a:t>Mention</a:t>
            </a:r>
            <a:r>
              <a:rPr sz="1800" spc="-1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3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obstetric</a:t>
            </a:r>
            <a:r>
              <a:rPr sz="1800" spc="-114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complications</a:t>
            </a:r>
            <a:r>
              <a:rPr sz="1800" spc="-2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associated</a:t>
            </a:r>
            <a:r>
              <a:rPr sz="1800" spc="-15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with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this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abnormality</a:t>
            </a:r>
            <a:r>
              <a:rPr sz="1800" spc="-1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?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0000"/>
                </a:solidFill>
                <a:latin typeface="Calibri"/>
                <a:cs typeface="Calibri"/>
              </a:rPr>
              <a:t>Preterm</a:t>
            </a:r>
            <a:r>
              <a:rPr sz="1800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birth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sz="18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CS</a:t>
            </a:r>
            <a:r>
              <a:rPr sz="18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sz="1800" spc="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obstructed</a:t>
            </a:r>
            <a:r>
              <a:rPr sz="1800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20" dirty="0">
                <a:solidFill>
                  <a:srgbClr val="FF0000"/>
                </a:solidFill>
                <a:latin typeface="Calibri"/>
                <a:cs typeface="Calibri"/>
              </a:rPr>
              <a:t>labor</a:t>
            </a:r>
            <a:endParaRPr sz="1800">
              <a:latin typeface="Calibri"/>
              <a:cs typeface="Calibri"/>
            </a:endParaRPr>
          </a:p>
          <a:p>
            <a:pPr marL="93345" indent="-81280">
              <a:lnSpc>
                <a:spcPts val="2100"/>
              </a:lnSpc>
              <a:buSzPct val="94444"/>
              <a:buFont typeface="Arial"/>
              <a:buChar char="•"/>
              <a:tabLst>
                <a:tab pos="93980" algn="l"/>
              </a:tabLst>
            </a:pPr>
            <a:r>
              <a:rPr sz="1800" spc="-30" dirty="0">
                <a:latin typeface="Calibri"/>
                <a:cs typeface="Calibri"/>
              </a:rPr>
              <a:t>W</a:t>
            </a:r>
            <a:r>
              <a:rPr sz="1800" spc="25" dirty="0">
                <a:latin typeface="Calibri"/>
                <a:cs typeface="Calibri"/>
              </a:rPr>
              <a:t>h</a:t>
            </a:r>
            <a:r>
              <a:rPr sz="1800" spc="35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25" dirty="0">
                <a:latin typeface="Calibri"/>
                <a:cs typeface="Calibri"/>
              </a:rPr>
              <a:t>'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y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spc="25" dirty="0">
                <a:latin typeface="Calibri"/>
                <a:cs typeface="Calibri"/>
              </a:rPr>
              <a:t>u</a:t>
            </a:r>
            <a:r>
              <a:rPr sz="1800" dirty="0">
                <a:latin typeface="Calibri"/>
                <a:cs typeface="Calibri"/>
              </a:rPr>
              <a:t>r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m</a:t>
            </a:r>
            <a:r>
              <a:rPr sz="1800" spc="35" dirty="0">
                <a:latin typeface="Calibri"/>
                <a:cs typeface="Calibri"/>
              </a:rPr>
              <a:t>a</a:t>
            </a:r>
            <a:r>
              <a:rPr sz="1800" spc="25" dirty="0">
                <a:latin typeface="Calibri"/>
                <a:cs typeface="Calibri"/>
              </a:rPr>
              <a:t>n</a:t>
            </a:r>
            <a:r>
              <a:rPr sz="1800" spc="35" dirty="0">
                <a:latin typeface="Calibri"/>
                <a:cs typeface="Calibri"/>
              </a:rPr>
              <a:t>a</a:t>
            </a:r>
            <a:r>
              <a:rPr sz="1800" spc="-25" dirty="0">
                <a:latin typeface="Calibri"/>
                <a:cs typeface="Calibri"/>
              </a:rPr>
              <a:t>g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m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35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1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g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spc="35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?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HBA1C</a:t>
            </a:r>
            <a:r>
              <a:rPr sz="18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&lt;</a:t>
            </a:r>
            <a:r>
              <a:rPr sz="1800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6</a:t>
            </a:r>
            <a:r>
              <a:rPr sz="18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…???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977" y="427736"/>
            <a:ext cx="806451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0" spc="20" dirty="0">
                <a:latin typeface="Calibri Light"/>
                <a:cs typeface="Calibri Light"/>
              </a:rPr>
              <a:t>Q</a:t>
            </a:r>
            <a:r>
              <a:rPr sz="4400" b="0" spc="-135" dirty="0">
                <a:latin typeface="Calibri Light"/>
                <a:cs typeface="Calibri Light"/>
              </a:rPr>
              <a:t> </a:t>
            </a:r>
            <a:r>
              <a:rPr sz="4400" b="0" spc="15" dirty="0">
                <a:latin typeface="Calibri Light"/>
                <a:cs typeface="Calibri Light"/>
              </a:rPr>
              <a:t>8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765" y="2290772"/>
            <a:ext cx="12187555" cy="4567555"/>
          </a:xfrm>
          <a:custGeom>
            <a:avLst/>
            <a:gdLst/>
            <a:ahLst/>
            <a:cxnLst/>
            <a:rect l="l" t="t" r="r" b="b"/>
            <a:pathLst>
              <a:path w="12187555" h="4567555">
                <a:moveTo>
                  <a:pt x="12187236" y="0"/>
                </a:moveTo>
                <a:lnTo>
                  <a:pt x="0" y="0"/>
                </a:lnTo>
                <a:lnTo>
                  <a:pt x="0" y="4567235"/>
                </a:lnTo>
              </a:path>
            </a:pathLst>
          </a:custGeom>
          <a:ln w="12699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746" y="2562552"/>
            <a:ext cx="11509375" cy="40171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7544434">
              <a:lnSpc>
                <a:spcPct val="100000"/>
              </a:lnSpc>
              <a:spcBef>
                <a:spcPts val="125"/>
              </a:spcBef>
              <a:buSzPct val="95000"/>
              <a:buFont typeface="Arial"/>
              <a:buChar char="•"/>
              <a:tabLst>
                <a:tab pos="103505" algn="l"/>
              </a:tabLst>
            </a:pPr>
            <a:r>
              <a:rPr sz="2000" spc="10" dirty="0">
                <a:latin typeface="Calibri"/>
                <a:cs typeface="Calibri"/>
              </a:rPr>
              <a:t>What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15" dirty="0">
                <a:latin typeface="Calibri"/>
                <a:cs typeface="Calibri"/>
              </a:rPr>
              <a:t>name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of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15" dirty="0">
                <a:latin typeface="Calibri"/>
                <a:cs typeface="Calibri"/>
              </a:rPr>
              <a:t>sign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(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arrow)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0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15" dirty="0">
                <a:solidFill>
                  <a:srgbClr val="FF0000"/>
                </a:solidFill>
                <a:latin typeface="Calibri"/>
                <a:cs typeface="Calibri"/>
              </a:rPr>
              <a:t>sign</a:t>
            </a:r>
            <a:endParaRPr sz="2000">
              <a:latin typeface="Calibri"/>
              <a:cs typeface="Calibri"/>
            </a:endParaRPr>
          </a:p>
          <a:p>
            <a:pPr marL="12700" marR="7683500">
              <a:lnSpc>
                <a:spcPct val="100000"/>
              </a:lnSpc>
              <a:spcBef>
                <a:spcPts val="10"/>
              </a:spcBef>
              <a:buSzPct val="95000"/>
              <a:buFont typeface="Arial"/>
              <a:buChar char="•"/>
              <a:tabLst>
                <a:tab pos="103505" algn="l"/>
              </a:tabLst>
            </a:pPr>
            <a:r>
              <a:rPr sz="2000" spc="10" dirty="0">
                <a:latin typeface="Calibri"/>
                <a:cs typeface="Calibri"/>
              </a:rPr>
              <a:t>What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type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this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pregnancy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?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Monochorionic</a:t>
            </a:r>
            <a:r>
              <a:rPr sz="2000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diamniotic</a:t>
            </a:r>
            <a:endParaRPr sz="2000">
              <a:latin typeface="Calibri"/>
              <a:cs typeface="Calibri"/>
            </a:endParaRPr>
          </a:p>
          <a:p>
            <a:pPr marL="12700" marR="5225415">
              <a:lnSpc>
                <a:spcPct val="100000"/>
              </a:lnSpc>
              <a:spcBef>
                <a:spcPts val="5"/>
              </a:spcBef>
              <a:buSzPct val="95000"/>
              <a:buFont typeface="Arial"/>
              <a:buChar char="•"/>
              <a:tabLst>
                <a:tab pos="103505" algn="l"/>
              </a:tabLst>
            </a:pPr>
            <a:r>
              <a:rPr sz="2000" spc="20" dirty="0">
                <a:latin typeface="Calibri"/>
                <a:cs typeface="Calibri"/>
              </a:rPr>
              <a:t>O</a:t>
            </a:r>
            <a:r>
              <a:rPr sz="2000" spc="10" dirty="0">
                <a:latin typeface="Calibri"/>
                <a:cs typeface="Calibri"/>
              </a:rPr>
              <a:t>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35" dirty="0">
                <a:latin typeface="Calibri"/>
                <a:cs typeface="Calibri"/>
              </a:rPr>
              <a:t>1</a:t>
            </a:r>
            <a:r>
              <a:rPr sz="2000" spc="10" dirty="0">
                <a:latin typeface="Calibri"/>
                <a:cs typeface="Calibri"/>
              </a:rPr>
              <a:t>2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w</a:t>
            </a:r>
            <a:r>
              <a:rPr sz="2000" spc="-25" dirty="0">
                <a:latin typeface="Calibri"/>
                <a:cs typeface="Calibri"/>
              </a:rPr>
              <a:t>ee</a:t>
            </a:r>
            <a:r>
              <a:rPr sz="2000" spc="-15" dirty="0">
                <a:latin typeface="Calibri"/>
                <a:cs typeface="Calibri"/>
              </a:rPr>
              <a:t>k</a:t>
            </a:r>
            <a:r>
              <a:rPr sz="2000" spc="10" dirty="0">
                <a:latin typeface="Calibri"/>
                <a:cs typeface="Calibri"/>
              </a:rPr>
              <a:t>s</a:t>
            </a:r>
            <a:r>
              <a:rPr sz="2000" spc="25" dirty="0">
                <a:latin typeface="Calibri"/>
                <a:cs typeface="Calibri"/>
              </a:rPr>
              <a:t> g</a:t>
            </a:r>
            <a:r>
              <a:rPr sz="2000" spc="-25" dirty="0">
                <a:latin typeface="Calibri"/>
                <a:cs typeface="Calibri"/>
              </a:rPr>
              <a:t>e</a:t>
            </a:r>
            <a:r>
              <a:rPr sz="2000" spc="40" dirty="0">
                <a:latin typeface="Calibri"/>
                <a:cs typeface="Calibri"/>
              </a:rPr>
              <a:t>s</a:t>
            </a:r>
            <a:r>
              <a:rPr sz="2000" spc="10" dirty="0">
                <a:latin typeface="Calibri"/>
                <a:cs typeface="Calibri"/>
              </a:rPr>
              <a:t>tat</a:t>
            </a:r>
            <a:r>
              <a:rPr sz="2000" spc="-20" dirty="0">
                <a:latin typeface="Calibri"/>
                <a:cs typeface="Calibri"/>
              </a:rPr>
              <a:t>i</a:t>
            </a:r>
            <a:r>
              <a:rPr sz="2000" spc="-10" dirty="0">
                <a:latin typeface="Calibri"/>
                <a:cs typeface="Calibri"/>
              </a:rPr>
              <a:t>o</a:t>
            </a:r>
            <a:r>
              <a:rPr sz="2000" spc="10" dirty="0">
                <a:latin typeface="Calibri"/>
                <a:cs typeface="Calibri"/>
              </a:rPr>
              <a:t>n</a:t>
            </a:r>
            <a:r>
              <a:rPr sz="2000" spc="-1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w</a:t>
            </a:r>
            <a:r>
              <a:rPr sz="2000" spc="-5" dirty="0">
                <a:latin typeface="Calibri"/>
                <a:cs typeface="Calibri"/>
              </a:rPr>
              <a:t>h</a:t>
            </a:r>
            <a:r>
              <a:rPr sz="2000" spc="10" dirty="0">
                <a:latin typeface="Calibri"/>
                <a:cs typeface="Calibri"/>
              </a:rPr>
              <a:t>at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a</a:t>
            </a:r>
            <a:r>
              <a:rPr sz="2000" spc="-25" dirty="0">
                <a:latin typeface="Calibri"/>
                <a:cs typeface="Calibri"/>
              </a:rPr>
              <a:t>r</a:t>
            </a:r>
            <a:r>
              <a:rPr sz="2000" spc="10" dirty="0">
                <a:latin typeface="Calibri"/>
                <a:cs typeface="Calibri"/>
              </a:rPr>
              <a:t>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yo</a:t>
            </a:r>
            <a:r>
              <a:rPr sz="2000" spc="10" dirty="0">
                <a:latin typeface="Calibri"/>
                <a:cs typeface="Calibri"/>
              </a:rPr>
              <a:t>u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40" dirty="0">
                <a:latin typeface="Calibri"/>
                <a:cs typeface="Calibri"/>
              </a:rPr>
              <a:t>s</a:t>
            </a:r>
            <a:r>
              <a:rPr sz="2000" spc="-5" dirty="0">
                <a:latin typeface="Calibri"/>
                <a:cs typeface="Calibri"/>
              </a:rPr>
              <a:t>h</a:t>
            </a:r>
            <a:r>
              <a:rPr sz="2000" spc="-10" dirty="0">
                <a:latin typeface="Calibri"/>
                <a:cs typeface="Calibri"/>
              </a:rPr>
              <a:t>o</a:t>
            </a:r>
            <a:r>
              <a:rPr sz="2000" spc="-5" dirty="0">
                <a:latin typeface="Calibri"/>
                <a:cs typeface="Calibri"/>
              </a:rPr>
              <a:t>u</a:t>
            </a:r>
            <a:r>
              <a:rPr sz="2000" spc="-15" dirty="0">
                <a:latin typeface="Calibri"/>
                <a:cs typeface="Calibri"/>
              </a:rPr>
              <a:t>l</a:t>
            </a:r>
            <a:r>
              <a:rPr sz="2000" spc="10" dirty="0">
                <a:latin typeface="Calibri"/>
                <a:cs typeface="Calibri"/>
              </a:rPr>
              <a:t>d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loo</a:t>
            </a:r>
            <a:r>
              <a:rPr sz="2000" spc="10" dirty="0">
                <a:latin typeface="Calibri"/>
                <a:cs typeface="Calibri"/>
              </a:rPr>
              <a:t>k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90" dirty="0">
                <a:latin typeface="Calibri"/>
                <a:cs typeface="Calibri"/>
              </a:rPr>
              <a:t>f</a:t>
            </a:r>
            <a:r>
              <a:rPr sz="2000" spc="-10" dirty="0">
                <a:latin typeface="Calibri"/>
                <a:cs typeface="Calibri"/>
              </a:rPr>
              <a:t>o</a:t>
            </a:r>
            <a:r>
              <a:rPr sz="2000" spc="5" dirty="0">
                <a:latin typeface="Calibri"/>
                <a:cs typeface="Calibri"/>
              </a:rPr>
              <a:t>r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</a:t>
            </a:r>
            <a:r>
              <a:rPr sz="2000" spc="10" dirty="0">
                <a:latin typeface="Calibri"/>
                <a:cs typeface="Calibri"/>
              </a:rPr>
              <a:t>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U</a:t>
            </a:r>
            <a:r>
              <a:rPr sz="2000" spc="10" dirty="0">
                <a:latin typeface="Calibri"/>
                <a:cs typeface="Calibri"/>
              </a:rPr>
              <a:t>S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? 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Viability</a:t>
            </a:r>
            <a:r>
              <a:rPr sz="2000" spc="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sz="20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chorionicity</a:t>
            </a:r>
            <a:r>
              <a:rPr sz="2000" spc="1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sz="20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0000"/>
                </a:solidFill>
                <a:latin typeface="Calibri"/>
                <a:cs typeface="Calibri"/>
              </a:rPr>
              <a:t>fetal</a:t>
            </a:r>
            <a:r>
              <a:rPr sz="2000" spc="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survey</a:t>
            </a:r>
            <a:r>
              <a:rPr sz="20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sz="2000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nuchal</a:t>
            </a:r>
            <a:r>
              <a:rPr sz="20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transluscency</a:t>
            </a:r>
            <a:endParaRPr sz="2000">
              <a:latin typeface="Calibri"/>
              <a:cs typeface="Calibri"/>
            </a:endParaRPr>
          </a:p>
          <a:p>
            <a:pPr marL="12700" marR="615950">
              <a:lnSpc>
                <a:spcPct val="100000"/>
              </a:lnSpc>
              <a:spcBef>
                <a:spcPts val="5"/>
              </a:spcBef>
              <a:buSzPct val="95000"/>
              <a:buFont typeface="Arial"/>
              <a:buChar char="•"/>
              <a:tabLst>
                <a:tab pos="103505" algn="l"/>
              </a:tabLst>
            </a:pPr>
            <a:r>
              <a:rPr sz="2000" spc="15" dirty="0">
                <a:latin typeface="Calibri"/>
                <a:cs typeface="Calibri"/>
              </a:rPr>
              <a:t>On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25" dirty="0">
                <a:latin typeface="Calibri"/>
                <a:cs typeface="Calibri"/>
              </a:rPr>
              <a:t>18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weeks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,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you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find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one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baby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with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polyhydramnios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and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the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other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with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oligo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,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what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is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the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15" dirty="0">
                <a:latin typeface="Calibri"/>
                <a:cs typeface="Calibri"/>
              </a:rPr>
              <a:t>name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this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presentation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?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2000" spc="-15" dirty="0">
                <a:solidFill>
                  <a:srgbClr val="FF0000"/>
                </a:solidFill>
                <a:latin typeface="Calibri"/>
                <a:cs typeface="Calibri"/>
              </a:rPr>
              <a:t>Twin-twin</a:t>
            </a:r>
            <a:r>
              <a:rPr sz="20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transfusion</a:t>
            </a:r>
            <a:r>
              <a:rPr sz="20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FF0000"/>
                </a:solidFill>
                <a:latin typeface="Calibri"/>
                <a:cs typeface="Calibri"/>
              </a:rPr>
              <a:t>syndrome</a:t>
            </a:r>
            <a:endParaRPr sz="2000">
              <a:latin typeface="Calibri"/>
              <a:cs typeface="Calibri"/>
            </a:endParaRPr>
          </a:p>
          <a:p>
            <a:pPr marL="102870" indent="-90805">
              <a:lnSpc>
                <a:spcPct val="100000"/>
              </a:lnSpc>
              <a:buSzPct val="95000"/>
              <a:buFont typeface="Arial"/>
              <a:buChar char="•"/>
              <a:tabLst>
                <a:tab pos="103505" algn="l"/>
              </a:tabLst>
            </a:pPr>
            <a:r>
              <a:rPr sz="2000" dirty="0">
                <a:latin typeface="Calibri"/>
                <a:cs typeface="Calibri"/>
              </a:rPr>
              <a:t>Mention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4 </a:t>
            </a:r>
            <a:r>
              <a:rPr sz="2000" dirty="0">
                <a:latin typeface="Calibri"/>
                <a:cs typeface="Calibri"/>
              </a:rPr>
              <a:t>US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findings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to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confirm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diagnosis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?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Growth</a:t>
            </a:r>
            <a:r>
              <a:rPr sz="20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discordancy</a:t>
            </a:r>
            <a:r>
              <a:rPr sz="20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FF0000"/>
                </a:solidFill>
                <a:latin typeface="Calibri"/>
                <a:cs typeface="Calibri"/>
              </a:rPr>
              <a:t>&gt;</a:t>
            </a:r>
            <a:r>
              <a:rPr sz="20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25" dirty="0">
                <a:solidFill>
                  <a:srgbClr val="FF0000"/>
                </a:solidFill>
                <a:latin typeface="Calibri"/>
                <a:cs typeface="Calibri"/>
              </a:rPr>
              <a:t>20%</a:t>
            </a:r>
            <a:r>
              <a:rPr sz="2000" spc="-1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sz="2000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25" dirty="0">
                <a:solidFill>
                  <a:srgbClr val="FF0000"/>
                </a:solidFill>
                <a:latin typeface="Calibri"/>
                <a:cs typeface="Calibri"/>
              </a:rPr>
              <a:t>same</a:t>
            </a:r>
            <a:r>
              <a:rPr sz="2000" spc="-1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FF0000"/>
                </a:solidFill>
                <a:latin typeface="Calibri"/>
                <a:cs typeface="Calibri"/>
              </a:rPr>
              <a:t>sex</a:t>
            </a:r>
            <a:r>
              <a:rPr sz="20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sz="2000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monochorionicity</a:t>
            </a:r>
            <a:r>
              <a:rPr sz="2000" spc="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  <a:buSzPct val="95000"/>
              <a:buFont typeface="Arial"/>
              <a:buChar char="•"/>
              <a:tabLst>
                <a:tab pos="103505" algn="l"/>
              </a:tabLst>
            </a:pPr>
            <a:r>
              <a:rPr sz="2000" spc="15" dirty="0">
                <a:latin typeface="Calibri"/>
                <a:cs typeface="Calibri"/>
              </a:rPr>
              <a:t>On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25" dirty="0">
                <a:latin typeface="Calibri"/>
                <a:cs typeface="Calibri"/>
              </a:rPr>
              <a:t>22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weeks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,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if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you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see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one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fetus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dead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,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what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serious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complication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associated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with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it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15" dirty="0">
                <a:latin typeface="Calibri"/>
                <a:cs typeface="Calibri"/>
              </a:rPr>
              <a:t>?and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how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to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confirm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it </a:t>
            </a:r>
            <a:r>
              <a:rPr sz="2000" spc="10" dirty="0">
                <a:latin typeface="Calibri"/>
                <a:cs typeface="Calibri"/>
              </a:rPr>
              <a:t>?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20" dirty="0">
                <a:solidFill>
                  <a:srgbClr val="FF0000"/>
                </a:solidFill>
                <a:latin typeface="Calibri"/>
                <a:cs typeface="Calibri"/>
              </a:rPr>
              <a:t>DIC</a:t>
            </a:r>
            <a:r>
              <a:rPr sz="2000" spc="-11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sz="20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FF0000"/>
                </a:solidFill>
                <a:latin typeface="Calibri"/>
                <a:cs typeface="Calibri"/>
              </a:rPr>
              <a:t>by</a:t>
            </a:r>
            <a:r>
              <a:rPr sz="20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FF0000"/>
                </a:solidFill>
                <a:latin typeface="Calibri"/>
                <a:cs typeface="Calibri"/>
              </a:rPr>
              <a:t>PT</a:t>
            </a:r>
            <a:r>
              <a:rPr sz="2000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sz="20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FF0000"/>
                </a:solidFill>
                <a:latin typeface="Calibri"/>
                <a:cs typeface="Calibri"/>
              </a:rPr>
              <a:t>PTT</a:t>
            </a:r>
            <a:r>
              <a:rPr sz="20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sz="20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fibrinogen</a:t>
            </a:r>
            <a:r>
              <a:rPr sz="20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FF0000"/>
                </a:solidFill>
                <a:latin typeface="Calibri"/>
                <a:cs typeface="Calibri"/>
              </a:rPr>
              <a:t>,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plt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count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995416" y="0"/>
            <a:ext cx="6196965" cy="2895600"/>
            <a:chOff x="5995415" y="0"/>
            <a:chExt cx="6196965" cy="289560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43699" y="0"/>
              <a:ext cx="5448300" cy="28956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995415" y="1590675"/>
              <a:ext cx="2032635" cy="153035"/>
            </a:xfrm>
            <a:custGeom>
              <a:avLst/>
              <a:gdLst/>
              <a:ahLst/>
              <a:cxnLst/>
              <a:rect l="l" t="t" r="r" b="b"/>
              <a:pathLst>
                <a:path w="2032634" h="153035">
                  <a:moveTo>
                    <a:pt x="1950890" y="101773"/>
                  </a:moveTo>
                  <a:lnTo>
                    <a:pt x="1903094" y="127253"/>
                  </a:lnTo>
                  <a:lnTo>
                    <a:pt x="1900428" y="136016"/>
                  </a:lnTo>
                  <a:lnTo>
                    <a:pt x="1904111" y="142875"/>
                  </a:lnTo>
                  <a:lnTo>
                    <a:pt x="1907920" y="149860"/>
                  </a:lnTo>
                  <a:lnTo>
                    <a:pt x="1916557" y="152526"/>
                  </a:lnTo>
                  <a:lnTo>
                    <a:pt x="2007916" y="103759"/>
                  </a:lnTo>
                  <a:lnTo>
                    <a:pt x="2003806" y="103759"/>
                  </a:lnTo>
                  <a:lnTo>
                    <a:pt x="1950890" y="101773"/>
                  </a:lnTo>
                  <a:close/>
                </a:path>
                <a:path w="2032634" h="153035">
                  <a:moveTo>
                    <a:pt x="1976023" y="88350"/>
                  </a:moveTo>
                  <a:lnTo>
                    <a:pt x="1950890" y="101773"/>
                  </a:lnTo>
                  <a:lnTo>
                    <a:pt x="2003806" y="103759"/>
                  </a:lnTo>
                  <a:lnTo>
                    <a:pt x="2003887" y="101473"/>
                  </a:lnTo>
                  <a:lnTo>
                    <a:pt x="1996693" y="101473"/>
                  </a:lnTo>
                  <a:lnTo>
                    <a:pt x="1976023" y="88350"/>
                  </a:lnTo>
                  <a:close/>
                </a:path>
                <a:path w="2032634" h="153035">
                  <a:moveTo>
                    <a:pt x="1921510" y="19938"/>
                  </a:moveTo>
                  <a:lnTo>
                    <a:pt x="1912619" y="21971"/>
                  </a:lnTo>
                  <a:lnTo>
                    <a:pt x="1908429" y="28575"/>
                  </a:lnTo>
                  <a:lnTo>
                    <a:pt x="1904238" y="35305"/>
                  </a:lnTo>
                  <a:lnTo>
                    <a:pt x="1906142" y="44069"/>
                  </a:lnTo>
                  <a:lnTo>
                    <a:pt x="1912874" y="48260"/>
                  </a:lnTo>
                  <a:lnTo>
                    <a:pt x="1952172" y="73208"/>
                  </a:lnTo>
                  <a:lnTo>
                    <a:pt x="2004822" y="75184"/>
                  </a:lnTo>
                  <a:lnTo>
                    <a:pt x="2003806" y="103759"/>
                  </a:lnTo>
                  <a:lnTo>
                    <a:pt x="2007916" y="103759"/>
                  </a:lnTo>
                  <a:lnTo>
                    <a:pt x="2032635" y="90550"/>
                  </a:lnTo>
                  <a:lnTo>
                    <a:pt x="1921510" y="19938"/>
                  </a:lnTo>
                  <a:close/>
                </a:path>
                <a:path w="2032634" h="153035">
                  <a:moveTo>
                    <a:pt x="1143" y="0"/>
                  </a:moveTo>
                  <a:lnTo>
                    <a:pt x="0" y="28575"/>
                  </a:lnTo>
                  <a:lnTo>
                    <a:pt x="1950890" y="101773"/>
                  </a:lnTo>
                  <a:lnTo>
                    <a:pt x="1976023" y="88350"/>
                  </a:lnTo>
                  <a:lnTo>
                    <a:pt x="1952172" y="73208"/>
                  </a:lnTo>
                  <a:lnTo>
                    <a:pt x="1143" y="0"/>
                  </a:lnTo>
                  <a:close/>
                </a:path>
                <a:path w="2032634" h="153035">
                  <a:moveTo>
                    <a:pt x="1997583" y="76835"/>
                  </a:moveTo>
                  <a:lnTo>
                    <a:pt x="1976023" y="88350"/>
                  </a:lnTo>
                  <a:lnTo>
                    <a:pt x="1996693" y="101473"/>
                  </a:lnTo>
                  <a:lnTo>
                    <a:pt x="1997583" y="76835"/>
                  </a:lnTo>
                  <a:close/>
                </a:path>
                <a:path w="2032634" h="153035">
                  <a:moveTo>
                    <a:pt x="2004763" y="76835"/>
                  </a:moveTo>
                  <a:lnTo>
                    <a:pt x="1997583" y="76835"/>
                  </a:lnTo>
                  <a:lnTo>
                    <a:pt x="1996693" y="101473"/>
                  </a:lnTo>
                  <a:lnTo>
                    <a:pt x="2003887" y="101473"/>
                  </a:lnTo>
                  <a:lnTo>
                    <a:pt x="2004763" y="76835"/>
                  </a:lnTo>
                  <a:close/>
                </a:path>
                <a:path w="2032634" h="153035">
                  <a:moveTo>
                    <a:pt x="1952172" y="73208"/>
                  </a:moveTo>
                  <a:lnTo>
                    <a:pt x="1976023" y="88350"/>
                  </a:lnTo>
                  <a:lnTo>
                    <a:pt x="1997583" y="76835"/>
                  </a:lnTo>
                  <a:lnTo>
                    <a:pt x="2004763" y="76835"/>
                  </a:lnTo>
                  <a:lnTo>
                    <a:pt x="2004822" y="75184"/>
                  </a:lnTo>
                  <a:lnTo>
                    <a:pt x="1952172" y="7320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" y="5"/>
            <a:ext cx="12191999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6829" y="935042"/>
            <a:ext cx="6167755" cy="1618392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595120" marR="5080" indent="-1583055">
              <a:lnSpc>
                <a:spcPts val="5860"/>
              </a:lnSpc>
              <a:spcBef>
                <a:spcPts val="820"/>
              </a:spcBef>
              <a:tabLst>
                <a:tab pos="3234690" algn="l"/>
              </a:tabLst>
            </a:pPr>
            <a:r>
              <a:rPr sz="5400" b="0" dirty="0">
                <a:latin typeface="Calibri Light"/>
                <a:cs typeface="Calibri Light"/>
              </a:rPr>
              <a:t>Mini-OSCE	</a:t>
            </a:r>
            <a:r>
              <a:rPr sz="5400" b="0" spc="-15" dirty="0">
                <a:latin typeface="Calibri Light"/>
                <a:cs typeface="Calibri Light"/>
              </a:rPr>
              <a:t>Obs</a:t>
            </a:r>
            <a:r>
              <a:rPr sz="5400" b="0" spc="-55" dirty="0">
                <a:latin typeface="Calibri Light"/>
                <a:cs typeface="Calibri Light"/>
              </a:rPr>
              <a:t> </a:t>
            </a:r>
            <a:r>
              <a:rPr sz="5400" b="0" spc="5" dirty="0">
                <a:latin typeface="Calibri Light"/>
                <a:cs typeface="Calibri Light"/>
              </a:rPr>
              <a:t>&amp;</a:t>
            </a:r>
            <a:r>
              <a:rPr sz="5400" b="0" spc="-10" dirty="0">
                <a:latin typeface="Calibri Light"/>
                <a:cs typeface="Calibri Light"/>
              </a:rPr>
              <a:t> </a:t>
            </a:r>
            <a:r>
              <a:rPr sz="5400" b="0" spc="-25" dirty="0">
                <a:latin typeface="Calibri Light"/>
                <a:cs typeface="Calibri Light"/>
              </a:rPr>
              <a:t>Gyn </a:t>
            </a:r>
            <a:r>
              <a:rPr sz="5400" b="0" spc="-1205" dirty="0">
                <a:latin typeface="Calibri Light"/>
                <a:cs typeface="Calibri Light"/>
              </a:rPr>
              <a:t> </a:t>
            </a:r>
            <a:r>
              <a:rPr sz="5400" b="0" spc="25" dirty="0">
                <a:latin typeface="Calibri Light"/>
                <a:cs typeface="Calibri Light"/>
              </a:rPr>
              <a:t>14/4/2019</a:t>
            </a:r>
            <a:endParaRPr sz="5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75049" y="2598617"/>
            <a:ext cx="3956051" cy="2782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35075">
              <a:lnSpc>
                <a:spcPct val="1252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1 - </a:t>
            </a:r>
            <a:r>
              <a:rPr sz="2400" spc="-15" dirty="0">
                <a:latin typeface="Calibri"/>
                <a:cs typeface="Calibri"/>
              </a:rPr>
              <a:t>Face </a:t>
            </a:r>
            <a:r>
              <a:rPr sz="2400" dirty="0">
                <a:latin typeface="Calibri"/>
                <a:cs typeface="Calibri"/>
              </a:rPr>
              <a:t>presentation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Hyper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emesis</a:t>
            </a:r>
            <a:r>
              <a:rPr sz="2400" spc="-50" dirty="0">
                <a:latin typeface="Calibri"/>
                <a:cs typeface="Calibri"/>
              </a:rPr>
              <a:t> gravi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3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ectopic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pregnancy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25200"/>
              </a:lnSpc>
            </a:pPr>
            <a:r>
              <a:rPr sz="2400" dirty="0">
                <a:latin typeface="Calibri"/>
                <a:cs typeface="Calibri"/>
              </a:rPr>
              <a:t>4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Poly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cystic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ovarian </a:t>
            </a:r>
            <a:r>
              <a:rPr sz="2400" spc="-15" dirty="0">
                <a:latin typeface="Calibri"/>
                <a:cs typeface="Calibri"/>
              </a:rPr>
              <a:t>syndrome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5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Prolapse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6747" y="181038"/>
            <a:ext cx="692151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0" u="heavy" spc="65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Q</a:t>
            </a:r>
            <a:r>
              <a:rPr sz="4400" b="0" u="heavy" spc="15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1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6743" y="1315406"/>
            <a:ext cx="9903460" cy="534825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41300" indent="-228600">
              <a:lnSpc>
                <a:spcPts val="2250"/>
              </a:lnSpc>
              <a:spcBef>
                <a:spcPts val="12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10" dirty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sz="20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404040"/>
                </a:solidFill>
                <a:latin typeface="Calibri"/>
                <a:cs typeface="Calibri"/>
              </a:rPr>
              <a:t>_</a:t>
            </a:r>
            <a:r>
              <a:rPr sz="200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404040"/>
                </a:solidFill>
                <a:latin typeface="Calibri"/>
                <a:cs typeface="Calibri"/>
              </a:rPr>
              <a:t>Whats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lie</a:t>
            </a:r>
            <a:r>
              <a:rPr sz="200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this</a:t>
            </a:r>
            <a:r>
              <a:rPr sz="20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presentation?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2250"/>
              </a:lnSpc>
            </a:pP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Face</a:t>
            </a:r>
            <a:r>
              <a:rPr sz="2000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40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re</a:t>
            </a:r>
            <a:r>
              <a:rPr sz="2000" spc="-3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spc="40" dirty="0">
                <a:solidFill>
                  <a:srgbClr val="FF0000"/>
                </a:solidFill>
                <a:latin typeface="Times New Roman"/>
                <a:cs typeface="Times New Roman"/>
              </a:rPr>
              <a:t>nt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spc="35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000" spc="-35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000" spc="4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2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2000" spc="-35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000" spc="35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h </a:t>
            </a:r>
            <a:r>
              <a:rPr sz="2000" spc="-90" dirty="0">
                <a:solidFill>
                  <a:srgbClr val="FF0000"/>
                </a:solidFill>
                <a:latin typeface="Calibri"/>
                <a:cs typeface="Calibri"/>
              </a:rPr>
              <a:t>V</a:t>
            </a:r>
            <a:r>
              <a:rPr sz="2000" spc="-25" dirty="0">
                <a:solidFill>
                  <a:srgbClr val="FF0000"/>
                </a:solidFill>
                <a:latin typeface="Calibri"/>
                <a:cs typeface="Calibri"/>
              </a:rPr>
              <a:t>er</a:t>
            </a:r>
            <a:r>
              <a:rPr sz="2000" spc="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000" spc="-2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000" spc="-25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2000" spc="5" dirty="0">
                <a:solidFill>
                  <a:srgbClr val="FF0000"/>
                </a:solidFill>
                <a:latin typeface="Calibri"/>
                <a:cs typeface="Calibri"/>
              </a:rPr>
              <a:t>al</a:t>
            </a:r>
            <a:r>
              <a:rPr sz="2000" spc="-15" dirty="0">
                <a:solidFill>
                  <a:srgbClr val="FF0000"/>
                </a:solidFill>
                <a:latin typeface="Calibri"/>
                <a:cs typeface="Calibri"/>
              </a:rPr>
              <a:t> li</a:t>
            </a:r>
            <a:r>
              <a:rPr sz="2000" spc="1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250">
              <a:latin typeface="Calibri"/>
              <a:cs typeface="Calibri"/>
            </a:endParaRPr>
          </a:p>
          <a:p>
            <a:pPr marL="241300" indent="-228600">
              <a:lnSpc>
                <a:spcPts val="225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20" dirty="0">
                <a:solidFill>
                  <a:srgbClr val="404040"/>
                </a:solidFill>
                <a:latin typeface="Calibri"/>
                <a:cs typeface="Calibri"/>
              </a:rPr>
              <a:t>2_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404040"/>
                </a:solidFill>
                <a:latin typeface="Calibri"/>
                <a:cs typeface="Calibri"/>
              </a:rPr>
              <a:t>Whats</a:t>
            </a:r>
            <a:r>
              <a:rPr sz="20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presenting</a:t>
            </a:r>
            <a:r>
              <a:rPr sz="20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diameter?</a:t>
            </a:r>
            <a:r>
              <a:rPr sz="200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15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2000" spc="-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its</a:t>
            </a:r>
            <a:r>
              <a:rPr sz="20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length?</a:t>
            </a:r>
            <a:endParaRPr sz="2000">
              <a:latin typeface="Calibri"/>
              <a:cs typeface="Calibri"/>
            </a:endParaRPr>
          </a:p>
          <a:p>
            <a:pPr marL="370205" lvl="1" indent="-129539">
              <a:lnSpc>
                <a:spcPts val="2250"/>
              </a:lnSpc>
              <a:buClr>
                <a:srgbClr val="000000"/>
              </a:buClr>
              <a:buSzPct val="95000"/>
              <a:buChar char="•"/>
              <a:tabLst>
                <a:tab pos="370840" algn="l"/>
              </a:tabLst>
            </a:pP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Submento-bregmatic</a:t>
            </a:r>
            <a:r>
              <a:rPr sz="2000" spc="-1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sz="20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mento-anterior</a:t>
            </a:r>
            <a:r>
              <a:rPr sz="20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20" dirty="0">
                <a:solidFill>
                  <a:srgbClr val="FF0000"/>
                </a:solidFill>
                <a:latin typeface="Calibri"/>
                <a:cs typeface="Calibri"/>
              </a:rPr>
              <a:t>9.5</a:t>
            </a:r>
            <a:r>
              <a:rPr sz="20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0000"/>
                </a:solidFill>
                <a:latin typeface="Calibri"/>
                <a:cs typeface="Calibri"/>
              </a:rPr>
              <a:t>cm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83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25" dirty="0">
                <a:solidFill>
                  <a:srgbClr val="FF0000"/>
                </a:solidFill>
                <a:latin typeface="Calibri"/>
                <a:cs typeface="Calibri"/>
              </a:rPr>
              <a:t>•</a:t>
            </a:r>
            <a:r>
              <a:rPr sz="2000" spc="-95" dirty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sz="2000" spc="1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000" spc="-25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2000" spc="1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000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45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2000" spc="-2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000" spc="10" dirty="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sz="20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000" spc="4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000" spc="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000" spc="-25" dirty="0">
                <a:solidFill>
                  <a:srgbClr val="FF0000"/>
                </a:solidFill>
                <a:latin typeface="Calibri"/>
                <a:cs typeface="Calibri"/>
              </a:rPr>
              <a:t>er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io</a:t>
            </a:r>
            <a:r>
              <a:rPr sz="2000" spc="-2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sz="2000" spc="-25" dirty="0">
                <a:solidFill>
                  <a:srgbClr val="FF0000"/>
                </a:solidFill>
                <a:latin typeface="Calibri"/>
                <a:cs typeface="Calibri"/>
              </a:rPr>
              <a:t>re</a:t>
            </a:r>
            <a:r>
              <a:rPr sz="2000" spc="30" dirty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z="2000" spc="50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000" spc="-20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sz="2000" spc="4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000" spc="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000" spc="-30" dirty="0">
                <a:solidFill>
                  <a:srgbClr val="FF0000"/>
                </a:solidFill>
                <a:latin typeface="Calibri"/>
                <a:cs typeface="Calibri"/>
              </a:rPr>
              <a:t>er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000" spc="5" dirty="0">
                <a:solidFill>
                  <a:srgbClr val="FF0000"/>
                </a:solidFill>
                <a:latin typeface="Calibri"/>
                <a:cs typeface="Calibri"/>
              </a:rPr>
              <a:t>al</a:t>
            </a:r>
            <a:r>
              <a:rPr sz="2000" spc="-1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2000" spc="-1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000" spc="1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000" spc="50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2000" spc="-2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000" spc="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000" spc="-3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000" spc="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0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30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r>
              <a:rPr sz="2000" spc="10" dirty="0">
                <a:solidFill>
                  <a:srgbClr val="FF0000"/>
                </a:solidFill>
                <a:latin typeface="Calibri"/>
                <a:cs typeface="Calibri"/>
              </a:rPr>
              <a:t>8</a:t>
            </a:r>
            <a:r>
              <a:rPr sz="20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0000"/>
                </a:solidFill>
                <a:latin typeface="Calibri"/>
                <a:cs typeface="Calibri"/>
              </a:rPr>
              <a:t>cm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har char="•"/>
            </a:pP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3_mention</a:t>
            </a:r>
            <a:r>
              <a:rPr sz="2000" spc="-1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404040"/>
                </a:solidFill>
                <a:latin typeface="Calibri"/>
                <a:cs typeface="Calibri"/>
              </a:rPr>
              <a:t>4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causes</a:t>
            </a:r>
            <a:r>
              <a:rPr sz="20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this</a:t>
            </a:r>
            <a:r>
              <a:rPr sz="200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presentation?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har char="•"/>
            </a:pPr>
            <a:endParaRPr sz="23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20" dirty="0">
                <a:latin typeface="Calibri"/>
                <a:cs typeface="Calibri"/>
              </a:rPr>
              <a:t>Pelvic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block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(pelvic</a:t>
            </a:r>
            <a:r>
              <a:rPr sz="2000" spc="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0000"/>
                </a:solidFill>
                <a:latin typeface="Calibri"/>
                <a:cs typeface="Calibri"/>
              </a:rPr>
              <a:t>tumer,fibroid,pelvic</a:t>
            </a:r>
            <a:r>
              <a:rPr sz="2000" spc="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FF0000"/>
                </a:solidFill>
                <a:latin typeface="Calibri"/>
                <a:cs typeface="Calibri"/>
              </a:rPr>
              <a:t>shape)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har char="•"/>
            </a:pPr>
            <a:endParaRPr sz="32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decreased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uterine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polarity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FF0000"/>
                </a:solidFill>
                <a:latin typeface="Calibri"/>
                <a:cs typeface="Calibri"/>
              </a:rPr>
              <a:t>(</a:t>
            </a:r>
            <a:r>
              <a:rPr sz="2000" spc="-15" dirty="0">
                <a:solidFill>
                  <a:srgbClr val="FF0000"/>
                </a:solidFill>
                <a:latin typeface="Calibri"/>
                <a:cs typeface="Calibri"/>
              </a:rPr>
              <a:t> Grand</a:t>
            </a:r>
            <a:r>
              <a:rPr sz="2000" spc="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multiparty,Uterine</a:t>
            </a:r>
            <a:r>
              <a:rPr sz="20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malformation)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har char="•"/>
            </a:pPr>
            <a:endParaRPr sz="3200">
              <a:latin typeface="Calibri"/>
              <a:cs typeface="Calibri"/>
            </a:endParaRPr>
          </a:p>
          <a:p>
            <a:pPr marL="241300" indent="-228600">
              <a:lnSpc>
                <a:spcPts val="229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altred </a:t>
            </a:r>
            <a:r>
              <a:rPr sz="2000" spc="-20" dirty="0">
                <a:latin typeface="Calibri"/>
                <a:cs typeface="Calibri"/>
              </a:rPr>
              <a:t>fetal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mobility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•IUGR</a:t>
            </a:r>
            <a:r>
              <a:rPr sz="20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•Prematurity</a:t>
            </a:r>
            <a:r>
              <a:rPr sz="20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•Macrosomia</a:t>
            </a:r>
            <a:r>
              <a:rPr sz="2000" spc="4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0000"/>
                </a:solidFill>
                <a:latin typeface="Calibri"/>
                <a:cs typeface="Calibri"/>
              </a:rPr>
              <a:t>•Polyhydramnios</a:t>
            </a:r>
            <a:r>
              <a:rPr sz="2000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or</a:t>
            </a:r>
            <a:r>
              <a:rPr sz="20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oligohydramnios</a:t>
            </a:r>
            <a:endParaRPr sz="2000">
              <a:latin typeface="Calibri"/>
              <a:cs typeface="Calibri"/>
            </a:endParaRPr>
          </a:p>
          <a:p>
            <a:pPr marL="369570" lvl="1" indent="-128905">
              <a:lnSpc>
                <a:spcPts val="2290"/>
              </a:lnSpc>
              <a:buSzPct val="95000"/>
              <a:buChar char="•"/>
              <a:tabLst>
                <a:tab pos="370205" algn="l"/>
              </a:tabLst>
            </a:pP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Multiply</a:t>
            </a:r>
            <a:r>
              <a:rPr sz="2000" spc="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FF0000"/>
                </a:solidFill>
                <a:latin typeface="Calibri"/>
                <a:cs typeface="Calibri"/>
              </a:rPr>
              <a:t>gestation</a:t>
            </a:r>
            <a:r>
              <a:rPr sz="2000" spc="-1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•Fetal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 abnormality)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94537" y="343028"/>
            <a:ext cx="2620419" cy="2104896"/>
          </a:xfrm>
          <a:prstGeom prst="rect">
            <a:avLst/>
          </a:prstGeom>
        </p:spPr>
      </p:pic>
    </p:spTree>
  </p:cSld>
  <p:clrMapOvr>
    <a:masterClrMapping/>
  </p:clrMapOvr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7126" y="635707"/>
            <a:ext cx="8918575" cy="29751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65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4_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how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can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You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deliver</a:t>
            </a:r>
            <a:r>
              <a:rPr sz="2400" spc="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this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patient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vaginaly?</a:t>
            </a:r>
            <a:endParaRPr sz="2400">
              <a:latin typeface="Calibri"/>
              <a:cs typeface="Calibri"/>
            </a:endParaRPr>
          </a:p>
          <a:p>
            <a:pPr marL="165100" indent="-153035">
              <a:lnSpc>
                <a:spcPts val="2865"/>
              </a:lnSpc>
              <a:buSzPct val="95833"/>
              <a:buChar char="•"/>
              <a:tabLst>
                <a:tab pos="165735" algn="l"/>
              </a:tabLst>
            </a:pPr>
            <a:r>
              <a:rPr sz="2400" spc="-35" dirty="0">
                <a:solidFill>
                  <a:srgbClr val="FF0000"/>
                </a:solidFill>
                <a:latin typeface="Calibri"/>
                <a:cs typeface="Calibri"/>
              </a:rPr>
              <a:t>Vaginal</a:t>
            </a:r>
            <a:r>
              <a:rPr sz="2400" spc="1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delivery</a:t>
            </a:r>
            <a:r>
              <a:rPr sz="2400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allowed</a:t>
            </a:r>
            <a:r>
              <a:rPr sz="2400" spc="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only</a:t>
            </a:r>
            <a:r>
              <a:rPr sz="24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for</a:t>
            </a:r>
            <a:r>
              <a:rPr sz="2400" spc="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face</a:t>
            </a:r>
            <a:r>
              <a:rPr sz="2400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10" dirty="0">
                <a:solidFill>
                  <a:srgbClr val="FF0000"/>
                </a:solidFill>
                <a:latin typeface="Calibri"/>
                <a:cs typeface="Calibri"/>
              </a:rPr>
              <a:t>mento</a:t>
            </a:r>
            <a:r>
              <a:rPr sz="2400" spc="-1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anterior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5_ </a:t>
            </a:r>
            <a:r>
              <a:rPr sz="2400" dirty="0">
                <a:latin typeface="Calibri"/>
                <a:cs typeface="Calibri"/>
              </a:rPr>
              <a:t>If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you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deliver</a:t>
            </a:r>
            <a:r>
              <a:rPr sz="2400" spc="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this</a:t>
            </a:r>
            <a:r>
              <a:rPr sz="2400" spc="4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pt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vaginaly</a:t>
            </a:r>
            <a:r>
              <a:rPr sz="2400" spc="10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Whats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the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10" dirty="0">
                <a:latin typeface="Calibri"/>
                <a:cs typeface="Calibri"/>
              </a:rPr>
              <a:t>Instrument</a:t>
            </a:r>
            <a:r>
              <a:rPr sz="2400" spc="-2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you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want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to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10" dirty="0">
                <a:latin typeface="Calibri"/>
                <a:cs typeface="Calibri"/>
              </a:rPr>
              <a:t>use?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2400" spc="15" dirty="0">
                <a:solidFill>
                  <a:srgbClr val="FF0000"/>
                </a:solidFill>
                <a:latin typeface="Calibri"/>
                <a:cs typeface="Calibri"/>
              </a:rPr>
              <a:t>(</a:t>
            </a:r>
            <a:r>
              <a:rPr sz="2400" spc="30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2400" spc="-3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400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2400" spc="3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ed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60" dirty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400" spc="30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400" spc="10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400" spc="-1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400" spc="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400" spc="-30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2400" spc="-40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6_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Whats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the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causes</a:t>
            </a:r>
            <a:r>
              <a:rPr sz="2400" spc="-1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that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lead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to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deliver</a:t>
            </a:r>
            <a:r>
              <a:rPr sz="2400" spc="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her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CS</a:t>
            </a:r>
            <a:r>
              <a:rPr sz="2400" dirty="0">
                <a:latin typeface="Calibri"/>
                <a:cs typeface="Calibri"/>
              </a:rPr>
              <a:t> ?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2400" spc="-35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400" spc="1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400" spc="1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400" spc="10" dirty="0">
                <a:solidFill>
                  <a:srgbClr val="FF0000"/>
                </a:solidFill>
                <a:latin typeface="Calibri"/>
                <a:cs typeface="Calibri"/>
              </a:rPr>
              <a:t>o-</a:t>
            </a:r>
            <a:r>
              <a:rPr sz="2400" spc="5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400" spc="3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400" spc="1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400" spc="-3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or</a:t>
            </a:r>
            <a:r>
              <a:rPr sz="2400" spc="-1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400" spc="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400" spc="-30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24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2400" spc="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30" dirty="0">
                <a:solidFill>
                  <a:srgbClr val="FF0000"/>
                </a:solidFill>
                <a:latin typeface="Calibri"/>
                <a:cs typeface="Calibri"/>
              </a:rPr>
              <a:t>cs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81" y="609282"/>
            <a:ext cx="692151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0" u="heavy" spc="65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Q</a:t>
            </a:r>
            <a:r>
              <a:rPr sz="4400" b="0" u="heavy" spc="15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2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982" y="1515686"/>
            <a:ext cx="6917055" cy="456753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246755">
              <a:lnSpc>
                <a:spcPct val="122800"/>
              </a:lnSpc>
              <a:spcBef>
                <a:spcPts val="95"/>
              </a:spcBef>
            </a:pPr>
            <a:r>
              <a:rPr sz="2750" spc="10" dirty="0">
                <a:latin typeface="Calibri"/>
                <a:cs typeface="Calibri"/>
              </a:rPr>
              <a:t>1</a:t>
            </a:r>
            <a:r>
              <a:rPr sz="2750" spc="-1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_Whats</a:t>
            </a:r>
            <a:r>
              <a:rPr sz="2750" spc="150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your</a:t>
            </a:r>
            <a:r>
              <a:rPr sz="2750" spc="-2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diagnosis? </a:t>
            </a:r>
            <a:r>
              <a:rPr sz="2750" spc="-605" dirty="0">
                <a:latin typeface="Calibri"/>
                <a:cs typeface="Calibri"/>
              </a:rPr>
              <a:t> </a:t>
            </a:r>
            <a:r>
              <a:rPr sz="2750" spc="20" dirty="0">
                <a:solidFill>
                  <a:srgbClr val="FF0000"/>
                </a:solidFill>
                <a:latin typeface="Calibri"/>
                <a:cs typeface="Calibri"/>
              </a:rPr>
              <a:t>PCOS</a:t>
            </a:r>
            <a:endParaRPr sz="2750">
              <a:latin typeface="Calibri"/>
              <a:cs typeface="Calibri"/>
            </a:endParaRPr>
          </a:p>
          <a:p>
            <a:pPr marL="12700">
              <a:lnSpc>
                <a:spcPts val="3005"/>
              </a:lnSpc>
            </a:pPr>
            <a:r>
              <a:rPr sz="2750" spc="20" dirty="0">
                <a:latin typeface="Calibri"/>
                <a:cs typeface="Calibri"/>
              </a:rPr>
              <a:t>2_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mention</a:t>
            </a:r>
            <a:r>
              <a:rPr sz="2750" spc="185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6</a:t>
            </a:r>
            <a:r>
              <a:rPr sz="275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result</a:t>
            </a:r>
            <a:r>
              <a:rPr sz="2750" spc="170" dirty="0">
                <a:latin typeface="Calibri"/>
                <a:cs typeface="Calibri"/>
              </a:rPr>
              <a:t> </a:t>
            </a:r>
            <a:r>
              <a:rPr sz="2750" spc="25" dirty="0">
                <a:latin typeface="Calibri"/>
                <a:cs typeface="Calibri"/>
              </a:rPr>
              <a:t>of</a:t>
            </a:r>
            <a:r>
              <a:rPr sz="2750" spc="-40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hormonal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abnormalities?</a:t>
            </a:r>
            <a:endParaRPr sz="2750">
              <a:latin typeface="Calibri"/>
              <a:cs typeface="Calibri"/>
            </a:endParaRPr>
          </a:p>
          <a:p>
            <a:pPr marL="12700" marR="1007744">
              <a:lnSpc>
                <a:spcPct val="120600"/>
              </a:lnSpc>
              <a:spcBef>
                <a:spcPts val="75"/>
              </a:spcBef>
            </a:pPr>
            <a:r>
              <a:rPr sz="2750" dirty="0">
                <a:solidFill>
                  <a:srgbClr val="FF0000"/>
                </a:solidFill>
                <a:latin typeface="Calibri"/>
                <a:cs typeface="Calibri"/>
              </a:rPr>
              <a:t>Serum</a:t>
            </a:r>
            <a:r>
              <a:rPr sz="2750" spc="1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20" dirty="0">
                <a:solidFill>
                  <a:srgbClr val="FF0000"/>
                </a:solidFill>
                <a:latin typeface="Calibri"/>
                <a:cs typeface="Calibri"/>
              </a:rPr>
              <a:t>luteinizing</a:t>
            </a:r>
            <a:r>
              <a:rPr sz="2750" spc="3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15" dirty="0">
                <a:solidFill>
                  <a:srgbClr val="FF0000"/>
                </a:solidFill>
                <a:latin typeface="Calibri"/>
                <a:cs typeface="Calibri"/>
              </a:rPr>
              <a:t>hormone</a:t>
            </a:r>
            <a:r>
              <a:rPr sz="2750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10" dirty="0">
                <a:solidFill>
                  <a:srgbClr val="FF0000"/>
                </a:solidFill>
                <a:latin typeface="Calibri"/>
                <a:cs typeface="Calibri"/>
              </a:rPr>
              <a:t>(LH)</a:t>
            </a:r>
            <a:r>
              <a:rPr sz="2750" spc="1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15" dirty="0">
                <a:solidFill>
                  <a:srgbClr val="FF0000"/>
                </a:solidFill>
                <a:latin typeface="Calibri"/>
                <a:cs typeface="Calibri"/>
              </a:rPr>
              <a:t>elevated </a:t>
            </a:r>
            <a:r>
              <a:rPr sz="2750" spc="-6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FF0000"/>
                </a:solidFill>
                <a:latin typeface="Calibri"/>
                <a:cs typeface="Calibri"/>
              </a:rPr>
              <a:t>Serum</a:t>
            </a:r>
            <a:r>
              <a:rPr sz="2750" spc="1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15" dirty="0">
                <a:solidFill>
                  <a:srgbClr val="FF0000"/>
                </a:solidFill>
                <a:latin typeface="Calibri"/>
                <a:cs typeface="Calibri"/>
              </a:rPr>
              <a:t>estrone</a:t>
            </a:r>
            <a:r>
              <a:rPr sz="2750" spc="1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15" dirty="0">
                <a:solidFill>
                  <a:srgbClr val="FF0000"/>
                </a:solidFill>
                <a:latin typeface="Calibri"/>
                <a:cs typeface="Calibri"/>
              </a:rPr>
              <a:t>elevated</a:t>
            </a:r>
            <a:endParaRPr sz="2750">
              <a:latin typeface="Calibri"/>
              <a:cs typeface="Calibri"/>
            </a:endParaRPr>
          </a:p>
          <a:p>
            <a:pPr marL="12700" marR="2959735">
              <a:lnSpc>
                <a:spcPct val="122900"/>
              </a:lnSpc>
            </a:pPr>
            <a:r>
              <a:rPr sz="2750" spc="-20" dirty="0">
                <a:solidFill>
                  <a:srgbClr val="FF0000"/>
                </a:solidFill>
                <a:latin typeface="Calibri"/>
                <a:cs typeface="Calibri"/>
              </a:rPr>
              <a:t>Fasting </a:t>
            </a:r>
            <a:r>
              <a:rPr sz="2750" spc="-25" dirty="0">
                <a:solidFill>
                  <a:srgbClr val="FF0000"/>
                </a:solidFill>
                <a:latin typeface="Calibri"/>
                <a:cs typeface="Calibri"/>
              </a:rPr>
              <a:t>insulin:</a:t>
            </a:r>
            <a:r>
              <a:rPr sz="275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15" dirty="0">
                <a:solidFill>
                  <a:srgbClr val="FF0000"/>
                </a:solidFill>
                <a:latin typeface="Calibri"/>
                <a:cs typeface="Calibri"/>
              </a:rPr>
              <a:t>elevated </a:t>
            </a:r>
            <a:r>
              <a:rPr sz="275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FF0000"/>
                </a:solidFill>
                <a:latin typeface="Calibri"/>
                <a:cs typeface="Calibri"/>
              </a:rPr>
              <a:t>Free</a:t>
            </a:r>
            <a:r>
              <a:rPr sz="2750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15" dirty="0">
                <a:solidFill>
                  <a:srgbClr val="FF0000"/>
                </a:solidFill>
                <a:latin typeface="Calibri"/>
                <a:cs typeface="Calibri"/>
              </a:rPr>
              <a:t>testosterone:</a:t>
            </a:r>
            <a:r>
              <a:rPr sz="2750" spc="2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15" dirty="0">
                <a:solidFill>
                  <a:srgbClr val="FF0000"/>
                </a:solidFill>
                <a:latin typeface="Calibri"/>
                <a:cs typeface="Calibri"/>
              </a:rPr>
              <a:t>elevated</a:t>
            </a:r>
            <a:endParaRPr sz="2750">
              <a:latin typeface="Calibri"/>
              <a:cs typeface="Calibri"/>
            </a:endParaRPr>
          </a:p>
          <a:p>
            <a:pPr marL="88900" marR="2378710">
              <a:lnSpc>
                <a:spcPts val="4060"/>
              </a:lnSpc>
              <a:spcBef>
                <a:spcPts val="25"/>
              </a:spcBef>
            </a:pPr>
            <a:r>
              <a:rPr sz="2750" spc="-15" dirty="0">
                <a:solidFill>
                  <a:srgbClr val="FF0000"/>
                </a:solidFill>
                <a:latin typeface="Calibri"/>
                <a:cs typeface="Calibri"/>
              </a:rPr>
              <a:t>elevated </a:t>
            </a:r>
            <a:r>
              <a:rPr sz="2750" spc="-5" dirty="0">
                <a:solidFill>
                  <a:srgbClr val="FF0000"/>
                </a:solidFill>
                <a:latin typeface="Calibri"/>
                <a:cs typeface="Calibri"/>
              </a:rPr>
              <a:t>serum</a:t>
            </a:r>
            <a:r>
              <a:rPr sz="27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FF0000"/>
                </a:solidFill>
                <a:latin typeface="Calibri"/>
                <a:cs typeface="Calibri"/>
              </a:rPr>
              <a:t>androgen </a:t>
            </a:r>
            <a:r>
              <a:rPr sz="2750" spc="-5" dirty="0">
                <a:solidFill>
                  <a:srgbClr val="FF0000"/>
                </a:solidFill>
                <a:latin typeface="Calibri"/>
                <a:cs typeface="Calibri"/>
              </a:rPr>
              <a:t>level </a:t>
            </a:r>
            <a:r>
              <a:rPr sz="2750" spc="-6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15" dirty="0">
                <a:solidFill>
                  <a:srgbClr val="FF0000"/>
                </a:solidFill>
                <a:latin typeface="Calibri"/>
                <a:cs typeface="Calibri"/>
              </a:rPr>
              <a:t>high</a:t>
            </a:r>
            <a:r>
              <a:rPr sz="2750" spc="1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FF0000"/>
                </a:solidFill>
                <a:latin typeface="Calibri"/>
                <a:cs typeface="Calibri"/>
              </a:rPr>
              <a:t>LH/FSH</a:t>
            </a:r>
            <a:r>
              <a:rPr sz="2750" spc="1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15" dirty="0">
                <a:solidFill>
                  <a:srgbClr val="FF0000"/>
                </a:solidFill>
                <a:latin typeface="Calibri"/>
                <a:cs typeface="Calibri"/>
              </a:rPr>
              <a:t>ratio</a:t>
            </a:r>
            <a:r>
              <a:rPr sz="2750" spc="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FF0000"/>
                </a:solidFill>
                <a:latin typeface="Calibri"/>
                <a:cs typeface="Calibri"/>
              </a:rPr>
              <a:t>&gt;2</a:t>
            </a:r>
            <a:endParaRPr sz="275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24803" y="190500"/>
            <a:ext cx="4000500" cy="2190750"/>
          </a:xfrm>
          <a:prstGeom prst="rect">
            <a:avLst/>
          </a:prstGeom>
        </p:spPr>
      </p:pic>
    </p:spTree>
  </p:cSld>
  <p:clrMapOvr>
    <a:masterClrMapping/>
  </p:clrMapOvr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2469" y="540455"/>
            <a:ext cx="10554971" cy="591302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600" spc="5" dirty="0">
                <a:latin typeface="Calibri"/>
                <a:cs typeface="Calibri"/>
              </a:rPr>
              <a:t>3-how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20" dirty="0">
                <a:latin typeface="Calibri"/>
                <a:cs typeface="Calibri"/>
              </a:rPr>
              <a:t>can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spc="-75" dirty="0">
                <a:latin typeface="Calibri"/>
                <a:cs typeface="Calibri"/>
              </a:rPr>
              <a:t>You</a:t>
            </a:r>
            <a:r>
              <a:rPr sz="2600" spc="60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manage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the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infertility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10" dirty="0">
                <a:latin typeface="Calibri"/>
                <a:cs typeface="Calibri"/>
              </a:rPr>
              <a:t>in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this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pt?</a:t>
            </a:r>
            <a:endParaRPr sz="2600">
              <a:latin typeface="Calibri"/>
              <a:cs typeface="Calibri"/>
            </a:endParaRPr>
          </a:p>
          <a:p>
            <a:pPr marL="469900" marR="1114425" indent="-457834">
              <a:lnSpc>
                <a:spcPct val="69800"/>
              </a:lnSpc>
              <a:spcBef>
                <a:spcPts val="1050"/>
              </a:spcBef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Life</a:t>
            </a:r>
            <a:r>
              <a:rPr sz="2600" spc="-1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15" dirty="0">
                <a:solidFill>
                  <a:srgbClr val="FF0000"/>
                </a:solidFill>
                <a:latin typeface="Calibri"/>
                <a:cs typeface="Calibri"/>
              </a:rPr>
              <a:t>style</a:t>
            </a:r>
            <a:r>
              <a:rPr sz="2600" spc="-1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management</a:t>
            </a:r>
            <a:r>
              <a:rPr sz="2600" spc="-1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2600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rgbClr val="FF0000"/>
                </a:solidFill>
                <a:latin typeface="Calibri"/>
                <a:cs typeface="Calibri"/>
              </a:rPr>
              <a:t>Weight</a:t>
            </a:r>
            <a:r>
              <a:rPr sz="26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0000"/>
                </a:solidFill>
                <a:latin typeface="Calibri"/>
                <a:cs typeface="Calibri"/>
              </a:rPr>
              <a:t>Reduction</a:t>
            </a:r>
            <a:r>
              <a:rPr sz="2600" spc="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(Clomiphene</a:t>
            </a:r>
            <a:r>
              <a:rPr sz="2600" spc="-1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5" dirty="0">
                <a:solidFill>
                  <a:srgbClr val="FF0000"/>
                </a:solidFill>
                <a:latin typeface="Calibri"/>
                <a:cs typeface="Calibri"/>
              </a:rPr>
              <a:t>Citrate</a:t>
            </a:r>
            <a:r>
              <a:rPr sz="2600" spc="-1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0000"/>
                </a:solidFill>
                <a:latin typeface="Calibri"/>
                <a:cs typeface="Calibri"/>
              </a:rPr>
              <a:t>or </a:t>
            </a:r>
            <a:r>
              <a:rPr sz="2600" spc="-5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FF0000"/>
                </a:solidFill>
                <a:latin typeface="Calibri"/>
                <a:cs typeface="Calibri"/>
              </a:rPr>
              <a:t>Metformin)</a:t>
            </a:r>
            <a:endParaRPr sz="26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35"/>
              </a:spcBef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2600" spc="-5" dirty="0">
                <a:solidFill>
                  <a:srgbClr val="FF0000"/>
                </a:solidFill>
                <a:latin typeface="Calibri"/>
                <a:cs typeface="Calibri"/>
              </a:rPr>
              <a:t>Laparoscopic</a:t>
            </a:r>
            <a:r>
              <a:rPr sz="2600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Ovarian</a:t>
            </a:r>
            <a:r>
              <a:rPr sz="2600" spc="-1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FF0000"/>
                </a:solidFill>
                <a:latin typeface="Calibri"/>
                <a:cs typeface="Calibri"/>
              </a:rPr>
              <a:t>drilling</a:t>
            </a:r>
            <a:endParaRPr sz="26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110"/>
              </a:spcBef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2600" spc="-15" dirty="0">
                <a:solidFill>
                  <a:srgbClr val="FF0000"/>
                </a:solidFill>
                <a:latin typeface="Calibri"/>
                <a:cs typeface="Calibri"/>
              </a:rPr>
              <a:t>Gonadotrophines</a:t>
            </a:r>
            <a:endParaRPr sz="2600">
              <a:latin typeface="Calibri"/>
              <a:cs typeface="Calibri"/>
            </a:endParaRPr>
          </a:p>
          <a:p>
            <a:pPr marL="250825" indent="-238125">
              <a:lnSpc>
                <a:spcPct val="100000"/>
              </a:lnSpc>
              <a:spcBef>
                <a:spcPts val="2210"/>
              </a:spcBef>
              <a:buAutoNum type="arabicPlain" startAt="4"/>
              <a:tabLst>
                <a:tab pos="250825" algn="l"/>
              </a:tabLst>
            </a:pPr>
            <a:r>
              <a:rPr sz="2600" dirty="0">
                <a:latin typeface="Calibri"/>
                <a:cs typeface="Calibri"/>
              </a:rPr>
              <a:t>mention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15" dirty="0">
                <a:latin typeface="Calibri"/>
                <a:cs typeface="Calibri"/>
              </a:rPr>
              <a:t>4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long</a:t>
            </a:r>
            <a:r>
              <a:rPr sz="2600" spc="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term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complication</a:t>
            </a:r>
            <a:endParaRPr sz="2600">
              <a:latin typeface="Calibri"/>
              <a:cs typeface="Calibri"/>
            </a:endParaRPr>
          </a:p>
          <a:p>
            <a:pPr marL="12700" marR="5080">
              <a:lnSpc>
                <a:spcPct val="69800"/>
              </a:lnSpc>
              <a:spcBef>
                <a:spcPts val="1055"/>
              </a:spcBef>
            </a:pPr>
            <a:r>
              <a:rPr sz="2600" spc="5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sz="2600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5" dirty="0">
                <a:solidFill>
                  <a:srgbClr val="FF0000"/>
                </a:solidFill>
                <a:latin typeface="Calibri"/>
                <a:cs typeface="Calibri"/>
              </a:rPr>
              <a:t>Insulin</a:t>
            </a:r>
            <a:r>
              <a:rPr sz="2600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Resistance,</a:t>
            </a:r>
            <a:r>
              <a:rPr sz="2600" spc="-1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-15" dirty="0">
                <a:solidFill>
                  <a:srgbClr val="FF0000"/>
                </a:solidFill>
                <a:latin typeface="Calibri"/>
                <a:cs typeface="Calibri"/>
              </a:rPr>
              <a:t>Obesity,</a:t>
            </a:r>
            <a:r>
              <a:rPr sz="2600" spc="-11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FF0000"/>
                </a:solidFill>
                <a:latin typeface="Calibri"/>
                <a:cs typeface="Calibri"/>
              </a:rPr>
              <a:t>Endometrial</a:t>
            </a:r>
            <a:r>
              <a:rPr sz="26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5" dirty="0">
                <a:solidFill>
                  <a:srgbClr val="FF0000"/>
                </a:solidFill>
                <a:latin typeface="Calibri"/>
                <a:cs typeface="Calibri"/>
              </a:rPr>
              <a:t>Cancer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5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sz="26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0000"/>
                </a:solidFill>
                <a:latin typeface="Calibri"/>
                <a:cs typeface="Calibri"/>
              </a:rPr>
              <a:t>Sleep</a:t>
            </a:r>
            <a:r>
              <a:rPr sz="26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0000"/>
                </a:solidFill>
                <a:latin typeface="Calibri"/>
                <a:cs typeface="Calibri"/>
              </a:rPr>
              <a:t>Apnea</a:t>
            </a:r>
            <a:r>
              <a:rPr sz="2600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15" dirty="0">
                <a:solidFill>
                  <a:srgbClr val="FF0000"/>
                </a:solidFill>
                <a:latin typeface="Calibri"/>
                <a:cs typeface="Calibri"/>
              </a:rPr>
              <a:t>,Dyslipidaemia, </a:t>
            </a:r>
            <a:r>
              <a:rPr sz="2600" spc="-5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FF0000"/>
                </a:solidFill>
                <a:latin typeface="Calibri"/>
                <a:cs typeface="Calibri"/>
              </a:rPr>
              <a:t>Hypertension</a:t>
            </a:r>
            <a:r>
              <a:rPr sz="260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5" dirty="0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sz="2600" spc="-5" dirty="0">
                <a:solidFill>
                  <a:srgbClr val="FF0000"/>
                </a:solidFill>
                <a:latin typeface="Calibri"/>
                <a:cs typeface="Calibri"/>
              </a:rPr>
              <a:t> Endothelial</a:t>
            </a:r>
            <a:r>
              <a:rPr sz="2600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5" dirty="0">
                <a:solidFill>
                  <a:srgbClr val="FF0000"/>
                </a:solidFill>
                <a:latin typeface="Calibri"/>
                <a:cs typeface="Calibri"/>
              </a:rPr>
              <a:t>Dysfunction,</a:t>
            </a:r>
            <a:r>
              <a:rPr sz="2600" spc="-1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FF0000"/>
                </a:solidFill>
                <a:latin typeface="Calibri"/>
                <a:cs typeface="Calibri"/>
              </a:rPr>
              <a:t>Depression,</a:t>
            </a:r>
            <a:r>
              <a:rPr sz="26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Cardiovascular</a:t>
            </a:r>
            <a:r>
              <a:rPr sz="2600" spc="-1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15" dirty="0">
                <a:solidFill>
                  <a:srgbClr val="FF0000"/>
                </a:solidFill>
                <a:latin typeface="Calibri"/>
                <a:cs typeface="Calibri"/>
              </a:rPr>
              <a:t>Disease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600">
              <a:latin typeface="Calibri"/>
              <a:cs typeface="Calibri"/>
            </a:endParaRPr>
          </a:p>
          <a:p>
            <a:pPr marL="12700" marR="720090">
              <a:lnSpc>
                <a:spcPct val="69800"/>
              </a:lnSpc>
              <a:buAutoNum type="arabicPlain" startAt="5"/>
              <a:tabLst>
                <a:tab pos="250825" algn="l"/>
              </a:tabLst>
            </a:pPr>
            <a:r>
              <a:rPr sz="2600" spc="-5" dirty="0">
                <a:latin typeface="Calibri"/>
                <a:cs typeface="Calibri"/>
              </a:rPr>
              <a:t>_mention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15" dirty="0">
                <a:latin typeface="Calibri"/>
                <a:cs typeface="Calibri"/>
              </a:rPr>
              <a:t>2</a:t>
            </a:r>
            <a:r>
              <a:rPr sz="2600" spc="30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complication</a:t>
            </a:r>
            <a:r>
              <a:rPr sz="2600" spc="-165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if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it</a:t>
            </a:r>
            <a:r>
              <a:rPr sz="2600" spc="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become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pregnant</a:t>
            </a:r>
            <a:r>
              <a:rPr sz="2600" spc="30" dirty="0">
                <a:latin typeface="Calibri"/>
                <a:cs typeface="Calibri"/>
              </a:rPr>
              <a:t> </a:t>
            </a:r>
            <a:r>
              <a:rPr sz="2600" spc="20" dirty="0">
                <a:latin typeface="Calibri"/>
                <a:cs typeface="Calibri"/>
              </a:rPr>
              <a:t>(I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dont</a:t>
            </a:r>
            <a:r>
              <a:rPr sz="2600" spc="3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remember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10" dirty="0">
                <a:latin typeface="Calibri"/>
                <a:cs typeface="Calibri"/>
              </a:rPr>
              <a:t>the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spc="20" dirty="0">
                <a:latin typeface="Calibri"/>
                <a:cs typeface="Calibri"/>
              </a:rPr>
              <a:t>Q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exactly)</a:t>
            </a:r>
            <a:endParaRPr sz="26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35"/>
              </a:spcBef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2600" spc="-10" dirty="0">
                <a:solidFill>
                  <a:srgbClr val="FF0000"/>
                </a:solidFill>
                <a:latin typeface="Calibri"/>
                <a:cs typeface="Calibri"/>
              </a:rPr>
              <a:t>Spontaneous</a:t>
            </a:r>
            <a:r>
              <a:rPr sz="26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0000"/>
                </a:solidFill>
                <a:latin typeface="Calibri"/>
                <a:cs typeface="Calibri"/>
              </a:rPr>
              <a:t>Abortions</a:t>
            </a:r>
            <a:r>
              <a:rPr sz="2600" spc="1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Increased</a:t>
            </a:r>
            <a:r>
              <a:rPr sz="2600" spc="-1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10" dirty="0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sz="26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0000"/>
                </a:solidFill>
                <a:latin typeface="Calibri"/>
                <a:cs typeface="Calibri"/>
              </a:rPr>
              <a:t>high</a:t>
            </a:r>
            <a:r>
              <a:rPr sz="2600" spc="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15" dirty="0">
                <a:solidFill>
                  <a:srgbClr val="FF0000"/>
                </a:solidFill>
                <a:latin typeface="Calibri"/>
                <a:cs typeface="Calibri"/>
              </a:rPr>
              <a:t>BMI/PCOS</a:t>
            </a:r>
            <a:r>
              <a:rPr sz="2600" spc="-2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5" dirty="0">
                <a:solidFill>
                  <a:srgbClr val="FF0000"/>
                </a:solidFill>
                <a:latin typeface="Calibri"/>
                <a:cs typeface="Calibri"/>
              </a:rPr>
              <a:t>patients,</a:t>
            </a:r>
            <a:endParaRPr sz="26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110"/>
              </a:spcBef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Impaired</a:t>
            </a:r>
            <a:r>
              <a:rPr sz="2600" spc="-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Glucose</a:t>
            </a:r>
            <a:r>
              <a:rPr sz="2600" spc="-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-35" dirty="0">
                <a:solidFill>
                  <a:srgbClr val="FF0000"/>
                </a:solidFill>
                <a:latin typeface="Calibri"/>
                <a:cs typeface="Calibri"/>
              </a:rPr>
              <a:t>Tolerance</a:t>
            </a:r>
            <a:r>
              <a:rPr sz="26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5" dirty="0">
                <a:solidFill>
                  <a:srgbClr val="FF0000"/>
                </a:solidFill>
                <a:latin typeface="Calibri"/>
                <a:cs typeface="Calibri"/>
              </a:rPr>
              <a:t>Gestational</a:t>
            </a:r>
            <a:r>
              <a:rPr sz="2600" spc="-1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5" dirty="0">
                <a:solidFill>
                  <a:srgbClr val="FF0000"/>
                </a:solidFill>
                <a:latin typeface="Calibri"/>
                <a:cs typeface="Calibri"/>
              </a:rPr>
              <a:t>Diabetes,</a:t>
            </a:r>
            <a:endParaRPr sz="26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35"/>
              </a:spcBef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2600" spc="-5" dirty="0">
                <a:solidFill>
                  <a:srgbClr val="FF0000"/>
                </a:solidFill>
                <a:latin typeface="Calibri"/>
                <a:cs typeface="Calibri"/>
              </a:rPr>
              <a:t>Hypertension,</a:t>
            </a:r>
            <a:endParaRPr sz="2600">
              <a:latin typeface="Calibri"/>
              <a:cs typeface="Calibri"/>
            </a:endParaRPr>
          </a:p>
          <a:p>
            <a:pPr marL="546100" indent="-534035">
              <a:lnSpc>
                <a:spcPct val="100000"/>
              </a:lnSpc>
              <a:spcBef>
                <a:spcPts val="110"/>
              </a:spcBef>
              <a:buFont typeface="Arial"/>
              <a:buChar char="•"/>
              <a:tabLst>
                <a:tab pos="546100" algn="l"/>
                <a:tab pos="546735" algn="l"/>
              </a:tabLst>
            </a:pPr>
            <a:r>
              <a:rPr sz="2600" spc="10" dirty="0">
                <a:solidFill>
                  <a:srgbClr val="FF0000"/>
                </a:solidFill>
                <a:latin typeface="Calibri"/>
                <a:cs typeface="Calibri"/>
              </a:rPr>
              <a:t>Sm</a:t>
            </a:r>
            <a:r>
              <a:rPr sz="2600" spc="5" dirty="0">
                <a:solidFill>
                  <a:srgbClr val="FF0000"/>
                </a:solidFill>
                <a:latin typeface="Calibri"/>
                <a:cs typeface="Calibri"/>
              </a:rPr>
              <a:t>all</a:t>
            </a:r>
            <a:r>
              <a:rPr sz="260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-50" dirty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sz="2600" spc="-2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600" spc="1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6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15" dirty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z="2600" spc="-3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600" spc="25" dirty="0">
                <a:solidFill>
                  <a:srgbClr val="FF0000"/>
                </a:solidFill>
                <a:latin typeface="Calibri"/>
                <a:cs typeface="Calibri"/>
              </a:rPr>
              <a:t>st</a:t>
            </a:r>
            <a:r>
              <a:rPr sz="2600" spc="2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600" spc="2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600" spc="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600" spc="-2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600" spc="-1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600" spc="2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600" spc="5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2600" spc="-2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600" spc="-30" dirty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z="2600" spc="1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2251" y="6"/>
            <a:ext cx="10447020" cy="1106072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492759">
              <a:lnSpc>
                <a:spcPct val="100000"/>
              </a:lnSpc>
              <a:spcBef>
                <a:spcPts val="645"/>
              </a:spcBef>
            </a:pPr>
            <a:r>
              <a:rPr sz="4400" b="0" u="heavy" spc="40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Q3</a:t>
            </a:r>
            <a:endParaRPr sz="44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2000" b="0" spc="20" dirty="0">
                <a:solidFill>
                  <a:srgbClr val="404040"/>
                </a:solidFill>
                <a:latin typeface="Calibri"/>
                <a:cs typeface="Calibri"/>
              </a:rPr>
              <a:t>22</a:t>
            </a:r>
            <a:r>
              <a:rPr sz="2000" b="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b="0" spc="-10" dirty="0">
                <a:solidFill>
                  <a:srgbClr val="404040"/>
                </a:solidFill>
                <a:latin typeface="Calibri"/>
                <a:cs typeface="Calibri"/>
              </a:rPr>
              <a:t>years</a:t>
            </a:r>
            <a:r>
              <a:rPr sz="2000" b="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b="0" spc="-5" dirty="0">
                <a:solidFill>
                  <a:srgbClr val="404040"/>
                </a:solidFill>
                <a:latin typeface="Calibri"/>
                <a:cs typeface="Calibri"/>
              </a:rPr>
              <a:t>old</a:t>
            </a:r>
            <a:r>
              <a:rPr sz="2000" b="0" spc="-10" dirty="0">
                <a:solidFill>
                  <a:srgbClr val="404040"/>
                </a:solidFill>
                <a:latin typeface="Calibri"/>
                <a:cs typeface="Calibri"/>
              </a:rPr>
              <a:t> female</a:t>
            </a:r>
            <a:r>
              <a:rPr sz="2000" b="0" spc="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b="0" spc="15" dirty="0">
                <a:solidFill>
                  <a:srgbClr val="404040"/>
                </a:solidFill>
                <a:latin typeface="Calibri"/>
                <a:cs typeface="Calibri"/>
              </a:rPr>
              <a:t>p2+</a:t>
            </a:r>
            <a:r>
              <a:rPr sz="2000" b="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b="0" spc="5" dirty="0">
                <a:solidFill>
                  <a:srgbClr val="404040"/>
                </a:solidFill>
                <a:latin typeface="Calibri"/>
                <a:cs typeface="Calibri"/>
              </a:rPr>
              <a:t>come</a:t>
            </a:r>
            <a:r>
              <a:rPr sz="2000" b="0" spc="-1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b="0" dirty="0">
                <a:solidFill>
                  <a:srgbClr val="404040"/>
                </a:solidFill>
                <a:latin typeface="Calibri"/>
                <a:cs typeface="Calibri"/>
              </a:rPr>
              <a:t>with</a:t>
            </a:r>
            <a:r>
              <a:rPr sz="2000" b="0" spc="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b="0" spc="5" dirty="0">
                <a:solidFill>
                  <a:srgbClr val="404040"/>
                </a:solidFill>
                <a:latin typeface="Calibri"/>
                <a:cs typeface="Calibri"/>
              </a:rPr>
              <a:t>vaginal</a:t>
            </a:r>
            <a:r>
              <a:rPr sz="2000" b="0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b="0" spc="-10" dirty="0">
                <a:solidFill>
                  <a:srgbClr val="404040"/>
                </a:solidFill>
                <a:latin typeface="Calibri"/>
                <a:cs typeface="Calibri"/>
              </a:rPr>
              <a:t>bleeding</a:t>
            </a:r>
            <a:r>
              <a:rPr sz="2000" b="0" spc="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b="0" spc="5" dirty="0">
                <a:solidFill>
                  <a:srgbClr val="404040"/>
                </a:solidFill>
                <a:latin typeface="Calibri"/>
                <a:cs typeface="Calibri"/>
              </a:rPr>
              <a:t>abd</a:t>
            </a:r>
            <a:r>
              <a:rPr sz="2000" b="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b="0" spc="-10" dirty="0">
                <a:solidFill>
                  <a:srgbClr val="404040"/>
                </a:solidFill>
                <a:latin typeface="Calibri"/>
                <a:cs typeface="Calibri"/>
              </a:rPr>
              <a:t>lower</a:t>
            </a:r>
            <a:r>
              <a:rPr sz="2000" b="0" spc="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b="0" spc="5" dirty="0">
                <a:solidFill>
                  <a:srgbClr val="404040"/>
                </a:solidFill>
                <a:latin typeface="Calibri"/>
                <a:cs typeface="Calibri"/>
              </a:rPr>
              <a:t>abdominal</a:t>
            </a:r>
            <a:r>
              <a:rPr sz="2000" b="0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b="0" dirty="0">
                <a:solidFill>
                  <a:srgbClr val="404040"/>
                </a:solidFill>
                <a:latin typeface="Calibri"/>
                <a:cs typeface="Calibri"/>
              </a:rPr>
              <a:t>pain</a:t>
            </a:r>
            <a:r>
              <a:rPr sz="2000" b="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b="0" spc="5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2000" b="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b="0" spc="-5" dirty="0">
                <a:solidFill>
                  <a:srgbClr val="404040"/>
                </a:solidFill>
                <a:latin typeface="Calibri"/>
                <a:cs typeface="Calibri"/>
              </a:rPr>
              <a:t>amenorrhea</a:t>
            </a:r>
            <a:r>
              <a:rPr sz="2000" b="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b="0" spc="10" dirty="0">
                <a:solidFill>
                  <a:srgbClr val="404040"/>
                </a:solidFill>
                <a:latin typeface="Calibri"/>
                <a:cs typeface="Calibri"/>
              </a:rPr>
              <a:t>8</a:t>
            </a:r>
            <a:r>
              <a:rPr sz="2000" b="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b="0" spc="15" dirty="0">
                <a:solidFill>
                  <a:srgbClr val="404040"/>
                </a:solidFill>
                <a:latin typeface="Calibri"/>
                <a:cs typeface="Calibri"/>
              </a:rPr>
              <a:t>w</a:t>
            </a:r>
            <a:r>
              <a:rPr sz="2000" b="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b="0" spc="5" dirty="0">
                <a:solidFill>
                  <a:srgbClr val="404040"/>
                </a:solidFill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2251" y="1190308"/>
            <a:ext cx="11488420" cy="529439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1_Describe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what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can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Calibri"/>
                <a:cs typeface="Calibri"/>
              </a:rPr>
              <a:t>You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see?</a:t>
            </a:r>
            <a:endParaRPr sz="2000">
              <a:latin typeface="Calibri"/>
              <a:cs typeface="Calibri"/>
            </a:endParaRPr>
          </a:p>
          <a:p>
            <a:pPr marL="12700" marR="6704330">
              <a:lnSpc>
                <a:spcPct val="100000"/>
              </a:lnSpc>
              <a:spcBef>
                <a:spcPts val="5"/>
              </a:spcBef>
              <a:tabLst>
                <a:tab pos="1194435" algn="l"/>
              </a:tabLst>
            </a:pPr>
            <a:r>
              <a:rPr sz="2000" spc="10" dirty="0">
                <a:solidFill>
                  <a:srgbClr val="FF0000"/>
                </a:solidFill>
                <a:latin typeface="Calibri"/>
                <a:cs typeface="Calibri"/>
              </a:rPr>
              <a:t>a </a:t>
            </a:r>
            <a:r>
              <a:rPr sz="2000" spc="15" dirty="0">
                <a:solidFill>
                  <a:srgbClr val="FF0000"/>
                </a:solidFill>
                <a:latin typeface="Calibri"/>
                <a:cs typeface="Calibri"/>
              </a:rPr>
              <a:t>small</a:t>
            </a:r>
            <a:r>
              <a:rPr sz="2000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fluid</a:t>
            </a:r>
            <a:r>
              <a:rPr sz="2000" spc="-15" dirty="0">
                <a:solidFill>
                  <a:srgbClr val="FF0000"/>
                </a:solidFill>
                <a:latin typeface="Calibri"/>
                <a:cs typeface="Calibri"/>
              </a:rPr>
              <a:t> collection</a:t>
            </a:r>
            <a:r>
              <a:rPr sz="2000" spc="1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FF0000"/>
                </a:solidFill>
                <a:latin typeface="Calibri"/>
                <a:cs typeface="Calibri"/>
              </a:rPr>
              <a:t>that</a:t>
            </a:r>
            <a:r>
              <a:rPr sz="200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is</a:t>
            </a:r>
            <a:r>
              <a:rPr sz="2000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0000"/>
                </a:solidFill>
                <a:latin typeface="Calibri"/>
                <a:cs typeface="Calibri"/>
              </a:rPr>
              <a:t>centrally</a:t>
            </a:r>
            <a:r>
              <a:rPr sz="2000" spc="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located </a:t>
            </a:r>
            <a:r>
              <a:rPr sz="2000" spc="-4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within</a:t>
            </a:r>
            <a:r>
              <a:rPr sz="20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FF0000"/>
                </a:solidFill>
                <a:latin typeface="Calibri"/>
                <a:cs typeface="Calibri"/>
              </a:rPr>
              <a:t>the	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endometrial</a:t>
            </a:r>
            <a:r>
              <a:rPr sz="20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cavity</a:t>
            </a:r>
            <a:r>
              <a:rPr sz="20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00AF50"/>
                </a:solidFill>
                <a:latin typeface="Calibri"/>
                <a:cs typeface="Calibri"/>
              </a:rPr>
              <a:t>psudosac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50">
              <a:latin typeface="Calibri"/>
              <a:cs typeface="Calibri"/>
            </a:endParaRPr>
          </a:p>
          <a:p>
            <a:pPr marL="12700" marR="9038590">
              <a:lnSpc>
                <a:spcPct val="100000"/>
              </a:lnSpc>
              <a:spcBef>
                <a:spcPts val="5"/>
              </a:spcBef>
            </a:pP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2_whats</a:t>
            </a:r>
            <a:r>
              <a:rPr sz="2000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20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404040"/>
                </a:solidFill>
                <a:latin typeface="Calibri"/>
                <a:cs typeface="Calibri"/>
              </a:rPr>
              <a:t>diagnosis? </a:t>
            </a:r>
            <a:r>
              <a:rPr sz="2000" spc="-43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ectopic</a:t>
            </a:r>
            <a:r>
              <a:rPr sz="2000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pregnancy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3_mention</a:t>
            </a:r>
            <a:r>
              <a:rPr sz="2000" spc="-1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another</a:t>
            </a:r>
            <a:r>
              <a:rPr sz="20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differantial</a:t>
            </a:r>
            <a:r>
              <a:rPr sz="2000" spc="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404040"/>
                </a:solidFill>
                <a:latin typeface="Calibri"/>
                <a:cs typeface="Calibri"/>
              </a:rPr>
              <a:t>diagnosis?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Ectopic</a:t>
            </a:r>
            <a:r>
              <a:rPr sz="2000" b="1" spc="-1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FF0000"/>
                </a:solidFill>
                <a:latin typeface="Calibri"/>
                <a:cs typeface="Calibri"/>
              </a:rPr>
              <a:t>pregnancy,</a:t>
            </a:r>
            <a:r>
              <a:rPr sz="200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20" dirty="0">
                <a:solidFill>
                  <a:srgbClr val="FF0000"/>
                </a:solidFill>
                <a:latin typeface="Calibri"/>
                <a:cs typeface="Calibri"/>
              </a:rPr>
              <a:t>missed</a:t>
            </a:r>
            <a:r>
              <a:rPr sz="2000" b="1" spc="-1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15" dirty="0">
                <a:solidFill>
                  <a:srgbClr val="FF0000"/>
                </a:solidFill>
                <a:latin typeface="Calibri"/>
                <a:cs typeface="Calibri"/>
              </a:rPr>
              <a:t>miscarriage,</a:t>
            </a:r>
            <a:r>
              <a:rPr sz="2000" b="1" spc="-2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5" dirty="0">
                <a:solidFill>
                  <a:srgbClr val="FF0000"/>
                </a:solidFill>
                <a:latin typeface="Calibri"/>
                <a:cs typeface="Calibri"/>
              </a:rPr>
              <a:t>blighted</a:t>
            </a:r>
            <a:r>
              <a:rPr sz="2000" b="1" spc="-1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10" dirty="0">
                <a:solidFill>
                  <a:srgbClr val="FF0000"/>
                </a:solidFill>
                <a:latin typeface="Calibri"/>
                <a:cs typeface="Calibri"/>
              </a:rPr>
              <a:t>ovum.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50">
              <a:latin typeface="Calibri"/>
              <a:cs typeface="Calibri"/>
            </a:endParaRPr>
          </a:p>
          <a:p>
            <a:pPr marL="12700" marR="5781040">
              <a:lnSpc>
                <a:spcPct val="100000"/>
              </a:lnSpc>
              <a:spcBef>
                <a:spcPts val="5"/>
              </a:spcBef>
            </a:pPr>
            <a:r>
              <a:rPr sz="2000" spc="20" dirty="0">
                <a:solidFill>
                  <a:srgbClr val="404040"/>
                </a:solidFill>
                <a:latin typeface="Calibri"/>
                <a:cs typeface="Calibri"/>
              </a:rPr>
              <a:t>4_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mention</a:t>
            </a:r>
            <a:r>
              <a:rPr sz="2000" spc="-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another</a:t>
            </a:r>
            <a:r>
              <a:rPr sz="2000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abnormality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on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US</a:t>
            </a:r>
            <a:r>
              <a:rPr sz="20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AF50"/>
                </a:solidFill>
                <a:latin typeface="Calibri"/>
                <a:cs typeface="Calibri"/>
              </a:rPr>
              <a:t>adenexial</a:t>
            </a:r>
            <a:r>
              <a:rPr sz="2000" spc="-1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spc="25" dirty="0">
                <a:solidFill>
                  <a:srgbClr val="00AF50"/>
                </a:solidFill>
                <a:latin typeface="Calibri"/>
                <a:cs typeface="Calibri"/>
              </a:rPr>
              <a:t>mass </a:t>
            </a:r>
            <a:r>
              <a:rPr sz="2000" spc="-44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AF50"/>
                </a:solidFill>
                <a:latin typeface="Calibri"/>
                <a:cs typeface="Calibri"/>
              </a:rPr>
              <a:t>Peritoneal</a:t>
            </a:r>
            <a:r>
              <a:rPr sz="2000" spc="5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AF50"/>
                </a:solidFill>
                <a:latin typeface="Calibri"/>
                <a:cs typeface="Calibri"/>
              </a:rPr>
              <a:t>fluid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30" dirty="0">
                <a:solidFill>
                  <a:srgbClr val="404040"/>
                </a:solidFill>
                <a:latin typeface="Calibri"/>
                <a:cs typeface="Calibri"/>
              </a:rPr>
              <a:t>5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_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w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r>
              <a:rPr sz="2000" spc="10" dirty="0">
                <a:solidFill>
                  <a:srgbClr val="404040"/>
                </a:solidFill>
                <a:latin typeface="Calibri"/>
                <a:cs typeface="Calibri"/>
              </a:rPr>
              <a:t>ats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yo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45" dirty="0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sz="2000" spc="1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000" spc="1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000" spc="30" dirty="0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sz="2000" spc="45" dirty="0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000" spc="-1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hi</a:t>
            </a:r>
            <a:r>
              <a:rPr sz="2000" spc="10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200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000" spc="45" dirty="0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sz="2000" spc="1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w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2000" spc="10" dirty="0">
                <a:solidFill>
                  <a:srgbClr val="404040"/>
                </a:solidFill>
                <a:latin typeface="Calibri"/>
                <a:cs typeface="Calibri"/>
              </a:rPr>
              <a:t>th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40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bd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000" spc="45" dirty="0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al</a:t>
            </a:r>
            <a:r>
              <a:rPr sz="2000" spc="-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sz="2000" spc="1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2000" spc="10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000" spc="3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000" spc="10" dirty="0">
                <a:solidFill>
                  <a:srgbClr val="404040"/>
                </a:solidFill>
                <a:latin typeface="Calibri"/>
                <a:cs typeface="Calibri"/>
              </a:rPr>
              <a:t>?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Signs</a:t>
            </a:r>
            <a:r>
              <a:rPr sz="20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2000" spc="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impending</a:t>
            </a:r>
            <a:r>
              <a:rPr sz="20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or</a:t>
            </a:r>
            <a:r>
              <a:rPr sz="20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ongoing</a:t>
            </a:r>
            <a:r>
              <a:rPr sz="20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ectopic</a:t>
            </a:r>
            <a:r>
              <a:rPr sz="2000" spc="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25" dirty="0">
                <a:solidFill>
                  <a:srgbClr val="FF0000"/>
                </a:solidFill>
                <a:latin typeface="Calibri"/>
                <a:cs typeface="Calibri"/>
              </a:rPr>
              <a:t>mass</a:t>
            </a:r>
            <a:r>
              <a:rPr sz="20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rupture</a:t>
            </a:r>
            <a:r>
              <a:rPr sz="20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(ie,</a:t>
            </a:r>
            <a:r>
              <a:rPr sz="2000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severe</a:t>
            </a:r>
            <a:r>
              <a:rPr sz="2000" spc="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or</a:t>
            </a:r>
            <a:r>
              <a:rPr sz="20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persistent</a:t>
            </a:r>
            <a:r>
              <a:rPr sz="2000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FF0000"/>
                </a:solidFill>
                <a:latin typeface="Calibri"/>
                <a:cs typeface="Calibri"/>
              </a:rPr>
              <a:t>abdominal</a:t>
            </a:r>
            <a:r>
              <a:rPr sz="2000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pain</a:t>
            </a:r>
            <a:r>
              <a:rPr sz="20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or</a:t>
            </a:r>
            <a:r>
              <a:rPr sz="20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25" dirty="0">
                <a:solidFill>
                  <a:srgbClr val="FF0000"/>
                </a:solidFill>
                <a:latin typeface="Calibri"/>
                <a:cs typeface="Calibri"/>
              </a:rPr>
              <a:t>&gt;300</a:t>
            </a:r>
            <a:r>
              <a:rPr sz="20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30" dirty="0">
                <a:solidFill>
                  <a:srgbClr val="FF0000"/>
                </a:solidFill>
                <a:latin typeface="Calibri"/>
                <a:cs typeface="Calibri"/>
              </a:rPr>
              <a:t>mL</a:t>
            </a:r>
            <a:r>
              <a:rPr sz="20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20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0000"/>
                </a:solidFill>
                <a:latin typeface="Calibri"/>
                <a:cs typeface="Calibri"/>
              </a:rPr>
              <a:t>free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peritoneal</a:t>
            </a:r>
            <a:r>
              <a:rPr sz="2000" spc="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fluid</a:t>
            </a:r>
            <a:r>
              <a:rPr sz="20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FF0000"/>
                </a:solidFill>
                <a:latin typeface="Calibri"/>
                <a:cs typeface="Calibri"/>
              </a:rPr>
              <a:t>outside</a:t>
            </a:r>
            <a:r>
              <a:rPr sz="20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2000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pelvic</a:t>
            </a:r>
            <a:r>
              <a:rPr sz="2000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cavity)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2000" b="1" u="heavy" spc="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A</a:t>
            </a:r>
            <a:r>
              <a:rPr sz="2000" b="1" u="heavy" spc="-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spc="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l</a:t>
            </a:r>
            <a:r>
              <a:rPr sz="2000" b="1" u="heavy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a</a:t>
            </a:r>
            <a:r>
              <a:rPr sz="2000" b="1" u="heavy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p</a:t>
            </a:r>
            <a:r>
              <a:rPr sz="2000" b="1" u="heavy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a</a:t>
            </a:r>
            <a:r>
              <a:rPr sz="2000" b="1" u="heavy" spc="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r</a:t>
            </a:r>
            <a:r>
              <a:rPr sz="2000" b="1" u="heavy" spc="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o</a:t>
            </a:r>
            <a:r>
              <a:rPr sz="2000" b="1" u="heavy" spc="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</a:t>
            </a:r>
            <a:r>
              <a:rPr sz="2000" b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c</a:t>
            </a:r>
            <a:r>
              <a:rPr sz="2000" b="1" u="heavy" spc="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o</a:t>
            </a:r>
            <a:r>
              <a:rPr sz="2000" b="1" u="heavy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p</a:t>
            </a:r>
            <a:r>
              <a:rPr sz="2000" b="1" u="heavy" spc="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i</a:t>
            </a:r>
            <a:r>
              <a:rPr sz="2000" b="1" u="heavy" spc="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c</a:t>
            </a:r>
            <a:r>
              <a:rPr sz="2000" b="1" u="heavy" spc="-18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spc="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</a:t>
            </a:r>
            <a:r>
              <a:rPr sz="2000" b="1" u="heavy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u</a:t>
            </a:r>
            <a:r>
              <a:rPr sz="2000" b="1" u="heavy" spc="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r</a:t>
            </a:r>
            <a:r>
              <a:rPr sz="2000" b="1" u="heavy" spc="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g</a:t>
            </a:r>
            <a:r>
              <a:rPr sz="2000" b="1" u="heavy" spc="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i</a:t>
            </a:r>
            <a:r>
              <a:rPr sz="2000" b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c</a:t>
            </a:r>
            <a:r>
              <a:rPr sz="2000" b="1" u="heavy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a</a:t>
            </a:r>
            <a:r>
              <a:rPr sz="2000" b="1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l</a:t>
            </a:r>
            <a:r>
              <a:rPr sz="2000" b="1" u="heavy" spc="-1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a</a:t>
            </a:r>
            <a:r>
              <a:rPr sz="2000" b="1" u="heavy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pp</a:t>
            </a:r>
            <a:r>
              <a:rPr sz="2000" b="1" u="heavy" spc="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r</a:t>
            </a:r>
            <a:r>
              <a:rPr sz="2000" b="1" u="heavy" spc="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o</a:t>
            </a:r>
            <a:r>
              <a:rPr sz="2000" b="1" u="heavy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a</a:t>
            </a:r>
            <a:r>
              <a:rPr sz="2000" b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c</a:t>
            </a:r>
            <a:r>
              <a:rPr sz="2000" b="1" u="heavy" spc="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h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62953" y="1409710"/>
            <a:ext cx="3800475" cy="200977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6584" y="432117"/>
            <a:ext cx="2015489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0" spc="-15" dirty="0">
                <a:latin typeface="Calibri Light"/>
                <a:cs typeface="Calibri Light"/>
              </a:rPr>
              <a:t>Station</a:t>
            </a:r>
            <a:r>
              <a:rPr sz="4400" b="0" spc="-80" dirty="0">
                <a:latin typeface="Calibri Light"/>
                <a:cs typeface="Calibri Light"/>
              </a:rPr>
              <a:t> </a:t>
            </a:r>
            <a:r>
              <a:rPr sz="4400" b="0" spc="15" dirty="0">
                <a:latin typeface="Calibri Light"/>
                <a:cs typeface="Calibri Light"/>
              </a:rPr>
              <a:t>1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6579" y="1394596"/>
            <a:ext cx="5971540" cy="40235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673350">
              <a:lnSpc>
                <a:spcPct val="125200"/>
              </a:lnSpc>
              <a:spcBef>
                <a:spcPts val="95"/>
              </a:spcBef>
            </a:pPr>
            <a:r>
              <a:rPr sz="2400" spc="-5" dirty="0">
                <a:latin typeface="Calibri"/>
                <a:cs typeface="Calibri"/>
              </a:rPr>
              <a:t>1.name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this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procudure?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2.Indication?</a:t>
            </a:r>
            <a:endParaRPr sz="2400">
              <a:latin typeface="Calibri"/>
              <a:cs typeface="Calibri"/>
            </a:endParaRPr>
          </a:p>
          <a:p>
            <a:pPr marL="12700" marR="2774950">
              <a:lnSpc>
                <a:spcPct val="125200"/>
              </a:lnSpc>
              <a:buSzPct val="95833"/>
              <a:buAutoNum type="arabicPeriod" startAt="3"/>
              <a:tabLst>
                <a:tab pos="243204" algn="l"/>
              </a:tabLst>
            </a:pPr>
            <a:r>
              <a:rPr sz="2400" dirty="0">
                <a:latin typeface="Calibri"/>
                <a:cs typeface="Calibri"/>
              </a:rPr>
              <a:t>Causes</a:t>
            </a:r>
            <a:r>
              <a:rPr sz="2400" spc="5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 </a:t>
            </a:r>
            <a:r>
              <a:rPr sz="2400" spc="-5" dirty="0">
                <a:latin typeface="Calibri"/>
                <a:cs typeface="Calibri"/>
              </a:rPr>
              <a:t>this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problem?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1.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2.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3.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4.</a:t>
            </a:r>
            <a:endParaRPr sz="2400">
              <a:latin typeface="Calibri"/>
              <a:cs typeface="Calibri"/>
            </a:endParaRPr>
          </a:p>
          <a:p>
            <a:pPr marL="242570" indent="-230504">
              <a:lnSpc>
                <a:spcPts val="2720"/>
              </a:lnSpc>
              <a:spcBef>
                <a:spcPts val="725"/>
              </a:spcBef>
              <a:buSzPct val="95833"/>
              <a:buAutoNum type="arabicPeriod" startAt="3"/>
              <a:tabLst>
                <a:tab pos="243204" algn="l"/>
              </a:tabLst>
            </a:pPr>
            <a:r>
              <a:rPr sz="2400" spc="-25" dirty="0">
                <a:latin typeface="Calibri"/>
                <a:cs typeface="Calibri"/>
              </a:rPr>
              <a:t>At</a:t>
            </a:r>
            <a:r>
              <a:rPr sz="2400" spc="-5" dirty="0">
                <a:latin typeface="Calibri"/>
                <a:cs typeface="Calibri"/>
              </a:rPr>
              <a:t> what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gestational</a:t>
            </a:r>
            <a:r>
              <a:rPr sz="2400" spc="-1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age </a:t>
            </a:r>
            <a:r>
              <a:rPr sz="2400" spc="-5" dirty="0">
                <a:latin typeface="Calibri"/>
                <a:cs typeface="Calibri"/>
              </a:rPr>
              <a:t>this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procedure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is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done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720"/>
              </a:lnSpc>
            </a:pPr>
            <a:r>
              <a:rPr sz="2400" spc="-10" dirty="0">
                <a:latin typeface="Calibri"/>
                <a:cs typeface="Calibri"/>
              </a:rPr>
              <a:t>and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why?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2400" spc="-10" dirty="0">
                <a:latin typeface="Calibri"/>
                <a:cs typeface="Calibri"/>
              </a:rPr>
              <a:t>1.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2.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3.</a:t>
            </a:r>
            <a:endParaRPr sz="2400">
              <a:latin typeface="Calibri"/>
              <a:cs typeface="Calibri"/>
            </a:endParaRPr>
          </a:p>
          <a:p>
            <a:pPr marL="12700" marR="3505835">
              <a:lnSpc>
                <a:spcPct val="125200"/>
              </a:lnSpc>
              <a:buSzPct val="95833"/>
              <a:buAutoNum type="arabicPeriod" startAt="5"/>
              <a:tabLst>
                <a:tab pos="243204" algn="l"/>
              </a:tabLst>
            </a:pPr>
            <a:r>
              <a:rPr sz="2400" spc="-10" dirty="0">
                <a:latin typeface="Calibri"/>
                <a:cs typeface="Calibri"/>
              </a:rPr>
              <a:t>When</a:t>
            </a:r>
            <a:r>
              <a:rPr sz="2400" spc="52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to 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remove?</a:t>
            </a:r>
            <a:r>
              <a:rPr sz="2400" spc="-10" dirty="0">
                <a:latin typeface="Calibri"/>
                <a:cs typeface="Calibri"/>
              </a:rPr>
              <a:t> 1.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2.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3.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91325" y="898755"/>
            <a:ext cx="5200651" cy="4006629"/>
          </a:xfrm>
          <a:prstGeom prst="rect">
            <a:avLst/>
          </a:prstGeom>
        </p:spPr>
      </p:pic>
    </p:spTree>
  </p:cSld>
  <p:clrMapOvr>
    <a:masterClrMapping/>
  </p:clrMapOvr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09060" y="137731"/>
            <a:ext cx="692151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0" u="heavy" spc="65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Q</a:t>
            </a:r>
            <a:r>
              <a:rPr sz="4400" b="0" u="heavy" spc="15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4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9094" y="990926"/>
            <a:ext cx="10446385" cy="562923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880110" marR="5080" indent="-514984" algn="just">
              <a:lnSpc>
                <a:spcPct val="100400"/>
              </a:lnSpc>
              <a:spcBef>
                <a:spcPts val="90"/>
              </a:spcBef>
            </a:pPr>
            <a:r>
              <a:rPr sz="2400" spc="-10" dirty="0">
                <a:latin typeface="Calibri"/>
                <a:cs typeface="Calibri"/>
              </a:rPr>
              <a:t>30 </a:t>
            </a:r>
            <a:r>
              <a:rPr sz="2400" spc="-30" dirty="0">
                <a:latin typeface="Calibri"/>
                <a:cs typeface="Calibri"/>
              </a:rPr>
              <a:t>years </a:t>
            </a:r>
            <a:r>
              <a:rPr sz="2400" spc="-10" dirty="0">
                <a:latin typeface="Calibri"/>
                <a:cs typeface="Calibri"/>
              </a:rPr>
              <a:t>old </a:t>
            </a:r>
            <a:r>
              <a:rPr sz="2400" dirty="0">
                <a:latin typeface="Calibri"/>
                <a:cs typeface="Calibri"/>
              </a:rPr>
              <a:t>woman </a:t>
            </a:r>
            <a:r>
              <a:rPr sz="2400" spc="-5" dirty="0">
                <a:latin typeface="Calibri"/>
                <a:cs typeface="Calibri"/>
              </a:rPr>
              <a:t>with </a:t>
            </a:r>
            <a:r>
              <a:rPr sz="2400" dirty="0">
                <a:latin typeface="Calibri"/>
                <a:cs typeface="Calibri"/>
              </a:rPr>
              <a:t>amenorrhea 8 W </a:t>
            </a:r>
            <a:r>
              <a:rPr sz="2400" spc="-15" dirty="0">
                <a:latin typeface="Calibri"/>
                <a:cs typeface="Calibri"/>
              </a:rPr>
              <a:t>duration, </a:t>
            </a:r>
            <a:r>
              <a:rPr sz="2400" spc="15" dirty="0">
                <a:latin typeface="Calibri"/>
                <a:cs typeface="Calibri"/>
              </a:rPr>
              <a:t>come </a:t>
            </a:r>
            <a:r>
              <a:rPr sz="2400" spc="-5" dirty="0">
                <a:latin typeface="Calibri"/>
                <a:cs typeface="Calibri"/>
              </a:rPr>
              <a:t>with </a:t>
            </a:r>
            <a:r>
              <a:rPr sz="2400" dirty="0">
                <a:latin typeface="Calibri"/>
                <a:cs typeface="Calibri"/>
              </a:rPr>
              <a:t>sever </a:t>
            </a:r>
            <a:r>
              <a:rPr sz="2400" spc="-5" dirty="0">
                <a:latin typeface="Calibri"/>
                <a:cs typeface="Calibri"/>
              </a:rPr>
              <a:t>vomiting </a:t>
            </a:r>
            <a:r>
              <a:rPr sz="2400" dirty="0">
                <a:latin typeface="Calibri"/>
                <a:cs typeface="Calibri"/>
              </a:rPr>
              <a:t>( I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dont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remember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the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details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in</a:t>
            </a:r>
            <a:r>
              <a:rPr sz="2400" spc="75" dirty="0">
                <a:latin typeface="Calibri"/>
                <a:cs typeface="Calibri"/>
              </a:rPr>
              <a:t> </a:t>
            </a:r>
            <a:r>
              <a:rPr sz="2400" spc="15" dirty="0">
                <a:latin typeface="Calibri"/>
                <a:cs typeface="Calibri"/>
              </a:rPr>
              <a:t>Q)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and</a:t>
            </a:r>
            <a:r>
              <a:rPr sz="2400" spc="7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the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investigations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was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done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&amp; </a:t>
            </a:r>
            <a:r>
              <a:rPr sz="2400" spc="5" dirty="0">
                <a:latin typeface="Calibri"/>
                <a:cs typeface="Calibri"/>
              </a:rPr>
              <a:t>the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result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shown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below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 marL="880110" marR="2554605">
              <a:lnSpc>
                <a:spcPct val="200800"/>
              </a:lnSpc>
              <a:tabLst>
                <a:tab pos="2261870" algn="l"/>
                <a:tab pos="2680970" algn="l"/>
                <a:tab pos="3577590" algn="l"/>
                <a:tab pos="3920490" algn="l"/>
              </a:tabLst>
            </a:pP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Hb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:11.5	,	</a:t>
            </a:r>
            <a:r>
              <a:rPr sz="2400" spc="5" dirty="0">
                <a:solidFill>
                  <a:srgbClr val="404040"/>
                </a:solidFill>
                <a:latin typeface="Calibri"/>
                <a:cs typeface="Calibri"/>
              </a:rPr>
              <a:t>K:3.1	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,	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Keton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in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urine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: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++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(normal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:Nill) </a:t>
            </a:r>
            <a:r>
              <a:rPr sz="2400" spc="-5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1_ Whats</a:t>
            </a:r>
            <a:r>
              <a:rPr sz="240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your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diagnosis?</a:t>
            </a:r>
            <a:r>
              <a:rPr sz="2400" spc="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b="1" spc="15" dirty="0">
                <a:solidFill>
                  <a:srgbClr val="FF0000"/>
                </a:solidFill>
                <a:latin typeface="Century"/>
                <a:cs typeface="Century"/>
              </a:rPr>
              <a:t>Hyperemesis</a:t>
            </a:r>
            <a:r>
              <a:rPr sz="2400" b="1" spc="-190" dirty="0">
                <a:solidFill>
                  <a:srgbClr val="FF0000"/>
                </a:solidFill>
                <a:latin typeface="Century"/>
                <a:cs typeface="Century"/>
              </a:rPr>
              <a:t> </a:t>
            </a:r>
            <a:r>
              <a:rPr sz="2400" b="1" spc="15" dirty="0">
                <a:solidFill>
                  <a:srgbClr val="FF0000"/>
                </a:solidFill>
                <a:latin typeface="Century"/>
                <a:cs typeface="Century"/>
              </a:rPr>
              <a:t>Gravidarum</a:t>
            </a:r>
            <a:endParaRPr sz="2400">
              <a:latin typeface="Century"/>
              <a:cs typeface="Century"/>
            </a:endParaRPr>
          </a:p>
          <a:p>
            <a:pPr marL="880110">
              <a:lnSpc>
                <a:spcPts val="2850"/>
              </a:lnSpc>
            </a:pP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2_write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another</a:t>
            </a:r>
            <a:r>
              <a:rPr sz="24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6</a:t>
            </a:r>
            <a:r>
              <a:rPr sz="24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Investigations</a:t>
            </a:r>
            <a:r>
              <a:rPr sz="24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you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want</a:t>
            </a:r>
            <a:r>
              <a:rPr sz="24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sz="2400" spc="-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order</a:t>
            </a:r>
            <a:r>
              <a:rPr sz="24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10" dirty="0">
                <a:solidFill>
                  <a:srgbClr val="404040"/>
                </a:solidFill>
                <a:latin typeface="Calibri"/>
                <a:cs typeface="Calibri"/>
              </a:rPr>
              <a:t>them?</a:t>
            </a:r>
            <a:endParaRPr sz="2400">
              <a:latin typeface="Calibri"/>
              <a:cs typeface="Calibri"/>
            </a:endParaRPr>
          </a:p>
          <a:p>
            <a:pPr marL="1051560" marR="7319009" indent="28575">
              <a:lnSpc>
                <a:spcPct val="106400"/>
              </a:lnSpc>
              <a:spcBef>
                <a:spcPts val="225"/>
              </a:spcBef>
            </a:pPr>
            <a:r>
              <a:rPr sz="2000" b="1" spc="20" dirty="0">
                <a:solidFill>
                  <a:srgbClr val="FF0000"/>
                </a:solidFill>
                <a:latin typeface="Calibri"/>
                <a:cs typeface="Calibri"/>
              </a:rPr>
              <a:t>BUN</a:t>
            </a:r>
            <a:r>
              <a:rPr sz="2000" b="1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15" dirty="0">
                <a:solidFill>
                  <a:srgbClr val="FF0000"/>
                </a:solidFill>
                <a:latin typeface="Calibri"/>
                <a:cs typeface="Calibri"/>
              </a:rPr>
              <a:t>&amp;</a:t>
            </a:r>
            <a:r>
              <a:rPr sz="20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10" dirty="0">
                <a:solidFill>
                  <a:srgbClr val="FF0000"/>
                </a:solidFill>
                <a:latin typeface="Calibri"/>
                <a:cs typeface="Calibri"/>
              </a:rPr>
              <a:t>electrolytes </a:t>
            </a:r>
            <a:r>
              <a:rPr sz="2000" b="1" spc="-43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LFT</a:t>
            </a:r>
            <a:endParaRPr sz="2000">
              <a:latin typeface="Calibri"/>
              <a:cs typeface="Calibri"/>
            </a:endParaRPr>
          </a:p>
          <a:p>
            <a:pPr marL="1051560">
              <a:lnSpc>
                <a:spcPct val="100000"/>
              </a:lnSpc>
              <a:spcBef>
                <a:spcPts val="5"/>
              </a:spcBef>
            </a:pPr>
            <a:r>
              <a:rPr sz="2000" b="1" spc="15" dirty="0">
                <a:solidFill>
                  <a:srgbClr val="FF0000"/>
                </a:solidFill>
                <a:latin typeface="Calibri"/>
                <a:cs typeface="Calibri"/>
              </a:rPr>
              <a:t>Urinalysis</a:t>
            </a:r>
            <a:endParaRPr sz="2000">
              <a:latin typeface="Calibri"/>
              <a:cs typeface="Calibri"/>
            </a:endParaRPr>
          </a:p>
          <a:p>
            <a:pPr marL="1051560" marR="7170420">
              <a:lnSpc>
                <a:spcPct val="100000"/>
              </a:lnSpc>
            </a:pPr>
            <a:r>
              <a:rPr sz="2000" b="1" spc="-2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000" b="1" spc="-30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sz="2000" b="1" spc="20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2000" b="1" spc="3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000" b="1" spc="4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000" b="1" spc="3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000" b="1" spc="10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2000" b="1" spc="-1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35" dirty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sz="2000" b="1" spc="-30" dirty="0">
                <a:solidFill>
                  <a:srgbClr val="FF0000"/>
                </a:solidFill>
                <a:latin typeface="Calibri"/>
                <a:cs typeface="Calibri"/>
              </a:rPr>
              <a:t>un</a:t>
            </a:r>
            <a:r>
              <a:rPr sz="2000" b="1" spc="-15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2000" b="1" spc="-2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000" b="1" spc="3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000" b="1" spc="4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000" b="1" spc="1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000" b="1" spc="-30" dirty="0">
                <a:solidFill>
                  <a:srgbClr val="FF0000"/>
                </a:solidFill>
                <a:latin typeface="Calibri"/>
                <a:cs typeface="Calibri"/>
              </a:rPr>
              <a:t> t</a:t>
            </a:r>
            <a:r>
              <a:rPr sz="2000" b="1" spc="3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000" b="1" spc="2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000" b="1" spc="5" dirty="0">
                <a:solidFill>
                  <a:srgbClr val="FF0000"/>
                </a:solidFill>
                <a:latin typeface="Calibri"/>
                <a:cs typeface="Calibri"/>
              </a:rPr>
              <a:t>t  </a:t>
            </a:r>
            <a:r>
              <a:rPr sz="2000" b="1" spc="15" dirty="0">
                <a:solidFill>
                  <a:srgbClr val="FF0000"/>
                </a:solidFill>
                <a:latin typeface="Calibri"/>
                <a:cs typeface="Calibri"/>
              </a:rPr>
              <a:t>Hematocrit</a:t>
            </a:r>
            <a:endParaRPr sz="2000">
              <a:latin typeface="Calibri"/>
              <a:cs typeface="Calibri"/>
            </a:endParaRPr>
          </a:p>
          <a:p>
            <a:pPr marL="1051560">
              <a:lnSpc>
                <a:spcPts val="2390"/>
              </a:lnSpc>
              <a:spcBef>
                <a:spcPts val="10"/>
              </a:spcBef>
            </a:pPr>
            <a:r>
              <a:rPr sz="2000" b="1" spc="30" dirty="0">
                <a:solidFill>
                  <a:srgbClr val="FF0000"/>
                </a:solidFill>
                <a:latin typeface="Calibri"/>
                <a:cs typeface="Calibri"/>
              </a:rPr>
              <a:t>U/S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855"/>
              </a:lnSpc>
            </a:pP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3_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write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r>
              <a:rPr sz="24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obstetric</a:t>
            </a:r>
            <a:r>
              <a:rPr sz="2400" spc="-1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condition</a:t>
            </a:r>
            <a:r>
              <a:rPr sz="2400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you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solidFill>
                  <a:srgbClr val="404040"/>
                </a:solidFill>
                <a:latin typeface="Calibri"/>
                <a:cs typeface="Calibri"/>
              </a:rPr>
              <a:t>should</a:t>
            </a:r>
            <a:r>
              <a:rPr sz="24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exclude </a:t>
            </a:r>
            <a:r>
              <a:rPr sz="2400" spc="5" dirty="0">
                <a:solidFill>
                  <a:srgbClr val="404040"/>
                </a:solidFill>
                <a:latin typeface="Calibri"/>
                <a:cs typeface="Calibri"/>
              </a:rPr>
              <a:t>them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865"/>
              </a:lnSpc>
            </a:pPr>
            <a:r>
              <a:rPr sz="2400" b="1" spc="-35" dirty="0">
                <a:solidFill>
                  <a:srgbClr val="FF0000"/>
                </a:solidFill>
                <a:latin typeface="Calibri"/>
                <a:cs typeface="Calibri"/>
              </a:rPr>
              <a:t>molar,</a:t>
            </a:r>
            <a:r>
              <a:rPr sz="2400" b="1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multiple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3008" y="274896"/>
            <a:ext cx="3963671" cy="43922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b="0" spc="5" dirty="0">
                <a:solidFill>
                  <a:srgbClr val="404040"/>
                </a:solidFill>
                <a:latin typeface="Calibri Light"/>
                <a:cs typeface="Calibri Light"/>
              </a:rPr>
              <a:t>4_Whats</a:t>
            </a:r>
            <a:r>
              <a:rPr sz="2750" b="0" spc="7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2750" b="0" spc="-5" dirty="0">
                <a:solidFill>
                  <a:srgbClr val="404040"/>
                </a:solidFill>
                <a:latin typeface="Calibri Light"/>
                <a:cs typeface="Calibri Light"/>
              </a:rPr>
              <a:t>your</a:t>
            </a:r>
            <a:r>
              <a:rPr sz="2750" b="0" spc="13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2750" b="0" spc="-10" dirty="0">
                <a:solidFill>
                  <a:srgbClr val="404040"/>
                </a:solidFill>
                <a:latin typeface="Calibri Light"/>
                <a:cs typeface="Calibri Light"/>
              </a:rPr>
              <a:t>managment?</a:t>
            </a:r>
            <a:endParaRPr sz="275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4558" y="875094"/>
            <a:ext cx="4934585" cy="827150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85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b="1" spc="5" dirty="0">
                <a:solidFill>
                  <a:srgbClr val="EC7C30"/>
                </a:solidFill>
                <a:latin typeface="Century Gothic"/>
                <a:cs typeface="Century Gothic"/>
              </a:rPr>
              <a:t>Depends</a:t>
            </a:r>
            <a:r>
              <a:rPr sz="2000" b="1" spc="-110" dirty="0">
                <a:solidFill>
                  <a:srgbClr val="EC7C30"/>
                </a:solidFill>
                <a:latin typeface="Century Gothic"/>
                <a:cs typeface="Century Gothic"/>
              </a:rPr>
              <a:t> </a:t>
            </a:r>
            <a:r>
              <a:rPr sz="2000" b="1" dirty="0">
                <a:solidFill>
                  <a:srgbClr val="EC7C30"/>
                </a:solidFill>
                <a:latin typeface="Century Gothic"/>
                <a:cs typeface="Century Gothic"/>
              </a:rPr>
              <a:t>on</a:t>
            </a:r>
            <a:r>
              <a:rPr sz="2000" b="1" spc="20" dirty="0">
                <a:solidFill>
                  <a:srgbClr val="EC7C30"/>
                </a:solidFill>
                <a:latin typeface="Century Gothic"/>
                <a:cs typeface="Century Gothic"/>
              </a:rPr>
              <a:t> </a:t>
            </a:r>
            <a:r>
              <a:rPr sz="2000" b="1" dirty="0">
                <a:solidFill>
                  <a:srgbClr val="EC7C30"/>
                </a:solidFill>
                <a:latin typeface="Century Gothic"/>
                <a:cs typeface="Century Gothic"/>
              </a:rPr>
              <a:t>the</a:t>
            </a:r>
            <a:r>
              <a:rPr sz="2000" b="1" spc="-65" dirty="0">
                <a:solidFill>
                  <a:srgbClr val="EC7C30"/>
                </a:solidFill>
                <a:latin typeface="Century Gothic"/>
                <a:cs typeface="Century Gothic"/>
              </a:rPr>
              <a:t> </a:t>
            </a:r>
            <a:r>
              <a:rPr sz="2000" b="1" dirty="0">
                <a:solidFill>
                  <a:srgbClr val="EC7C30"/>
                </a:solidFill>
                <a:latin typeface="Century Gothic"/>
                <a:cs typeface="Century Gothic"/>
              </a:rPr>
              <a:t>severity</a:t>
            </a:r>
            <a:r>
              <a:rPr sz="2000" b="1" spc="-15" dirty="0">
                <a:solidFill>
                  <a:srgbClr val="EC7C30"/>
                </a:solidFill>
                <a:latin typeface="Century Gothic"/>
                <a:cs typeface="Century Gothic"/>
              </a:rPr>
              <a:t> </a:t>
            </a:r>
            <a:r>
              <a:rPr sz="2000" b="1" dirty="0">
                <a:solidFill>
                  <a:srgbClr val="EC7C30"/>
                </a:solidFill>
                <a:latin typeface="Century Gothic"/>
                <a:cs typeface="Century Gothic"/>
              </a:rPr>
              <a:t>of</a:t>
            </a:r>
            <a:r>
              <a:rPr sz="2000" b="1" spc="-10" dirty="0">
                <a:solidFill>
                  <a:srgbClr val="EC7C30"/>
                </a:solidFill>
                <a:latin typeface="Century Gothic"/>
                <a:cs typeface="Century Gothic"/>
              </a:rPr>
              <a:t> </a:t>
            </a:r>
            <a:r>
              <a:rPr sz="2000" b="1" spc="5" dirty="0">
                <a:solidFill>
                  <a:srgbClr val="EC7C30"/>
                </a:solidFill>
                <a:latin typeface="Century Gothic"/>
                <a:cs typeface="Century Gothic"/>
              </a:rPr>
              <a:t>symptoms.</a:t>
            </a:r>
            <a:endParaRPr sz="2000">
              <a:latin typeface="Century Gothic"/>
              <a:cs typeface="Century Gothic"/>
            </a:endParaRPr>
          </a:p>
          <a:p>
            <a:pPr marL="241300" indent="-22923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b="1" spc="15" dirty="0">
                <a:solidFill>
                  <a:srgbClr val="EC7C30"/>
                </a:solidFill>
                <a:latin typeface="Century Gothic"/>
                <a:cs typeface="Century Gothic"/>
              </a:rPr>
              <a:t>Two</a:t>
            </a:r>
            <a:r>
              <a:rPr sz="2000" b="1" spc="-90" dirty="0">
                <a:solidFill>
                  <a:srgbClr val="EC7C30"/>
                </a:solidFill>
                <a:latin typeface="Century Gothic"/>
                <a:cs typeface="Century Gothic"/>
              </a:rPr>
              <a:t> </a:t>
            </a:r>
            <a:r>
              <a:rPr sz="2000" b="1" spc="10" dirty="0">
                <a:solidFill>
                  <a:srgbClr val="EC7C30"/>
                </a:solidFill>
                <a:latin typeface="Century Gothic"/>
                <a:cs typeface="Century Gothic"/>
              </a:rPr>
              <a:t>types</a:t>
            </a:r>
            <a:r>
              <a:rPr sz="2000" b="1" spc="-125" dirty="0">
                <a:solidFill>
                  <a:srgbClr val="EC7C30"/>
                </a:solidFill>
                <a:latin typeface="Century Gothic"/>
                <a:cs typeface="Century Gothic"/>
              </a:rPr>
              <a:t> </a:t>
            </a:r>
            <a:r>
              <a:rPr sz="2000" b="1" spc="5" dirty="0">
                <a:solidFill>
                  <a:srgbClr val="EC7C30"/>
                </a:solidFill>
                <a:latin typeface="Century Gothic"/>
                <a:cs typeface="Century Gothic"/>
              </a:rPr>
              <a:t>:</a:t>
            </a:r>
            <a:endParaRPr sz="2000">
              <a:latin typeface="Century Gothic"/>
              <a:cs typeface="Century Gothic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686057" y="2446595"/>
            <a:ext cx="1957705" cy="244475"/>
            <a:chOff x="2686050" y="2446585"/>
            <a:chExt cx="1957705" cy="24447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23790" y="2446585"/>
              <a:ext cx="1891495" cy="23599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86050" y="2619311"/>
              <a:ext cx="1957451" cy="71437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6753232" y="2304986"/>
            <a:ext cx="2872105" cy="995680"/>
            <a:chOff x="6753225" y="2304986"/>
            <a:chExt cx="2872105" cy="99568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05590" y="2637170"/>
              <a:ext cx="2557594" cy="3571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53225" y="2304986"/>
              <a:ext cx="776287" cy="52863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00900" y="2304986"/>
              <a:ext cx="423862" cy="52863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62825" y="2304986"/>
              <a:ext cx="2262251" cy="52863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934200" y="2771711"/>
              <a:ext cx="2519426" cy="528637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6900544" y="2377128"/>
            <a:ext cx="2565400" cy="7591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heavy" spc="-15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Non-</a:t>
            </a:r>
            <a:r>
              <a:rPr sz="1800" b="1" u="heavy" spc="-20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pharmacological</a:t>
            </a:r>
            <a:endParaRPr sz="1800">
              <a:latin typeface="Century Gothic"/>
              <a:cs typeface="Century Gothic"/>
            </a:endParaRPr>
          </a:p>
          <a:p>
            <a:pPr marL="193675">
              <a:lnSpc>
                <a:spcPct val="100000"/>
              </a:lnSpc>
              <a:spcBef>
                <a:spcPts val="1535"/>
              </a:spcBef>
            </a:pPr>
            <a:r>
              <a:rPr sz="1800" spc="-25" dirty="0">
                <a:latin typeface="Century Gothic"/>
                <a:cs typeface="Century Gothic"/>
              </a:rPr>
              <a:t>1</a:t>
            </a:r>
            <a:r>
              <a:rPr sz="1800" dirty="0">
                <a:latin typeface="Century Gothic"/>
                <a:cs typeface="Century Gothic"/>
              </a:rPr>
              <a:t>.</a:t>
            </a:r>
            <a:r>
              <a:rPr sz="1800" spc="45" dirty="0">
                <a:latin typeface="Century Gothic"/>
                <a:cs typeface="Century Gothic"/>
              </a:rPr>
              <a:t> </a:t>
            </a:r>
            <a:r>
              <a:rPr sz="1800" spc="5" dirty="0">
                <a:latin typeface="Century Gothic"/>
                <a:cs typeface="Century Gothic"/>
              </a:rPr>
              <a:t>D</a:t>
            </a:r>
            <a:r>
              <a:rPr sz="1800" spc="85" dirty="0">
                <a:latin typeface="Century Gothic"/>
                <a:cs typeface="Century Gothic"/>
              </a:rPr>
              <a:t>i</a:t>
            </a:r>
            <a:r>
              <a:rPr sz="1800" spc="25" dirty="0">
                <a:latin typeface="Century Gothic"/>
                <a:cs typeface="Century Gothic"/>
              </a:rPr>
              <a:t>e</a:t>
            </a:r>
            <a:r>
              <a:rPr sz="1800" spc="-15" dirty="0">
                <a:latin typeface="Century Gothic"/>
                <a:cs typeface="Century Gothic"/>
              </a:rPr>
              <a:t>t</a:t>
            </a:r>
            <a:r>
              <a:rPr sz="1800" spc="-35" dirty="0">
                <a:latin typeface="Century Gothic"/>
                <a:cs typeface="Century Gothic"/>
              </a:rPr>
              <a:t>a</a:t>
            </a:r>
            <a:r>
              <a:rPr sz="1800" spc="-20" dirty="0">
                <a:latin typeface="Century Gothic"/>
                <a:cs typeface="Century Gothic"/>
              </a:rPr>
              <a:t>r</a:t>
            </a:r>
            <a:r>
              <a:rPr sz="1800" dirty="0">
                <a:latin typeface="Century Gothic"/>
                <a:cs typeface="Century Gothic"/>
              </a:rPr>
              <a:t>y</a:t>
            </a:r>
            <a:r>
              <a:rPr sz="1800" spc="-120" dirty="0">
                <a:latin typeface="Century Gothic"/>
                <a:cs typeface="Century Gothic"/>
              </a:rPr>
              <a:t> </a:t>
            </a:r>
            <a:r>
              <a:rPr sz="1800" spc="105" dirty="0">
                <a:latin typeface="Century Gothic"/>
                <a:cs typeface="Century Gothic"/>
              </a:rPr>
              <a:t>m</a:t>
            </a:r>
            <a:r>
              <a:rPr sz="1800" spc="25" dirty="0">
                <a:latin typeface="Century Gothic"/>
                <a:cs typeface="Century Gothic"/>
              </a:rPr>
              <a:t>e</a:t>
            </a:r>
            <a:r>
              <a:rPr sz="1800" spc="-35" dirty="0">
                <a:latin typeface="Century Gothic"/>
                <a:cs typeface="Century Gothic"/>
              </a:rPr>
              <a:t>a</a:t>
            </a:r>
            <a:r>
              <a:rPr sz="1800" spc="45" dirty="0">
                <a:latin typeface="Century Gothic"/>
                <a:cs typeface="Century Gothic"/>
              </a:rPr>
              <a:t>s</a:t>
            </a:r>
            <a:r>
              <a:rPr sz="1800" spc="25" dirty="0">
                <a:latin typeface="Century Gothic"/>
                <a:cs typeface="Century Gothic"/>
              </a:rPr>
              <a:t>u</a:t>
            </a:r>
            <a:r>
              <a:rPr sz="1800" spc="-20" dirty="0">
                <a:latin typeface="Century Gothic"/>
                <a:cs typeface="Century Gothic"/>
              </a:rPr>
              <a:t>r</a:t>
            </a:r>
            <a:r>
              <a:rPr sz="1800" spc="25" dirty="0">
                <a:latin typeface="Century Gothic"/>
                <a:cs typeface="Century Gothic"/>
              </a:rPr>
              <a:t>e</a:t>
            </a:r>
            <a:r>
              <a:rPr sz="1800" dirty="0">
                <a:latin typeface="Century Gothic"/>
                <a:cs typeface="Century Gothic"/>
              </a:rPr>
              <a:t>s</a:t>
            </a:r>
            <a:endParaRPr sz="1800">
              <a:latin typeface="Century Gothic"/>
              <a:cs typeface="Century Gothic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057159" y="2913310"/>
            <a:ext cx="3253740" cy="1035050"/>
            <a:chOff x="2057157" y="2913310"/>
            <a:chExt cx="3253740" cy="1035050"/>
          </a:xfrm>
        </p:grpSpPr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57157" y="2913310"/>
              <a:ext cx="3253397" cy="23599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076575" y="3047936"/>
              <a:ext cx="1662176" cy="52863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410075" y="3047936"/>
              <a:ext cx="423862" cy="52863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705100" y="3409886"/>
              <a:ext cx="585787" cy="53816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962275" y="3409886"/>
              <a:ext cx="1662176" cy="538162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2010409" y="2377128"/>
            <a:ext cx="3310891" cy="14029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8500">
              <a:lnSpc>
                <a:spcPct val="100000"/>
              </a:lnSpc>
              <a:spcBef>
                <a:spcPts val="100"/>
              </a:spcBef>
            </a:pP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Pharmacological</a:t>
            </a:r>
            <a:endParaRPr sz="1800">
              <a:latin typeface="Century Gothic"/>
              <a:cs typeface="Century Gothic"/>
            </a:endParaRPr>
          </a:p>
          <a:p>
            <a:pPr marL="269875" indent="-257810">
              <a:lnSpc>
                <a:spcPct val="100000"/>
              </a:lnSpc>
              <a:spcBef>
                <a:spcPts val="1535"/>
              </a:spcBef>
              <a:buAutoNum type="arabicPeriod"/>
              <a:tabLst>
                <a:tab pos="270510" algn="l"/>
              </a:tabLst>
            </a:pPr>
            <a:r>
              <a:rPr sz="1800" spc="-15" dirty="0">
                <a:latin typeface="Century Gothic"/>
                <a:cs typeface="Century Gothic"/>
              </a:rPr>
              <a:t>P</a:t>
            </a:r>
            <a:r>
              <a:rPr sz="1800" spc="5" dirty="0">
                <a:latin typeface="Century Gothic"/>
                <a:cs typeface="Century Gothic"/>
              </a:rPr>
              <a:t>y</a:t>
            </a:r>
            <a:r>
              <a:rPr sz="1800" spc="-15" dirty="0">
                <a:latin typeface="Century Gothic"/>
                <a:cs typeface="Century Gothic"/>
              </a:rPr>
              <a:t>r</a:t>
            </a:r>
            <a:r>
              <a:rPr sz="1800" spc="85" dirty="0">
                <a:latin typeface="Century Gothic"/>
                <a:cs typeface="Century Gothic"/>
              </a:rPr>
              <a:t>i</a:t>
            </a:r>
            <a:r>
              <a:rPr sz="1800" spc="-35" dirty="0">
                <a:latin typeface="Century Gothic"/>
                <a:cs typeface="Century Gothic"/>
              </a:rPr>
              <a:t>d</a:t>
            </a:r>
            <a:r>
              <a:rPr sz="1800" spc="20" dirty="0">
                <a:latin typeface="Century Gothic"/>
                <a:cs typeface="Century Gothic"/>
              </a:rPr>
              <a:t>o</a:t>
            </a:r>
            <a:r>
              <a:rPr sz="1800" spc="35" dirty="0">
                <a:latin typeface="Century Gothic"/>
                <a:cs typeface="Century Gothic"/>
              </a:rPr>
              <a:t>x</a:t>
            </a:r>
            <a:r>
              <a:rPr sz="1800" spc="85" dirty="0">
                <a:latin typeface="Century Gothic"/>
                <a:cs typeface="Century Gothic"/>
              </a:rPr>
              <a:t>i</a:t>
            </a:r>
            <a:r>
              <a:rPr sz="1800" spc="25" dirty="0">
                <a:latin typeface="Century Gothic"/>
                <a:cs typeface="Century Gothic"/>
              </a:rPr>
              <a:t>n</a:t>
            </a:r>
            <a:r>
              <a:rPr sz="1800" dirty="0">
                <a:latin typeface="Century Gothic"/>
                <a:cs typeface="Century Gothic"/>
              </a:rPr>
              <a:t>e</a:t>
            </a:r>
            <a:r>
              <a:rPr sz="1800" spc="-245" dirty="0">
                <a:latin typeface="Century Gothic"/>
                <a:cs typeface="Century Gothic"/>
              </a:rPr>
              <a:t> </a:t>
            </a:r>
            <a:r>
              <a:rPr sz="1800" spc="-65" dirty="0">
                <a:latin typeface="Century Gothic"/>
                <a:cs typeface="Century Gothic"/>
              </a:rPr>
              <a:t>(</a:t>
            </a:r>
            <a:r>
              <a:rPr sz="1800" spc="10" dirty="0">
                <a:latin typeface="Century Gothic"/>
                <a:cs typeface="Century Gothic"/>
              </a:rPr>
              <a:t>V</a:t>
            </a:r>
            <a:r>
              <a:rPr sz="1800" spc="85" dirty="0">
                <a:latin typeface="Century Gothic"/>
                <a:cs typeface="Century Gothic"/>
              </a:rPr>
              <a:t>i</a:t>
            </a:r>
            <a:r>
              <a:rPr sz="1800" spc="-10" dirty="0">
                <a:latin typeface="Century Gothic"/>
                <a:cs typeface="Century Gothic"/>
              </a:rPr>
              <a:t>t</a:t>
            </a:r>
            <a:r>
              <a:rPr sz="1800" spc="-30" dirty="0">
                <a:latin typeface="Century Gothic"/>
                <a:cs typeface="Century Gothic"/>
              </a:rPr>
              <a:t>a</a:t>
            </a:r>
            <a:r>
              <a:rPr sz="1800" spc="110" dirty="0">
                <a:latin typeface="Century Gothic"/>
                <a:cs typeface="Century Gothic"/>
              </a:rPr>
              <a:t>m</a:t>
            </a:r>
            <a:r>
              <a:rPr sz="1800" spc="85" dirty="0">
                <a:latin typeface="Century Gothic"/>
                <a:cs typeface="Century Gothic"/>
              </a:rPr>
              <a:t>i</a:t>
            </a:r>
            <a:r>
              <a:rPr sz="1800" dirty="0">
                <a:latin typeface="Century Gothic"/>
                <a:cs typeface="Century Gothic"/>
              </a:rPr>
              <a:t>n</a:t>
            </a:r>
            <a:r>
              <a:rPr sz="1800" spc="-175" dirty="0">
                <a:latin typeface="Century Gothic"/>
                <a:cs typeface="Century Gothic"/>
              </a:rPr>
              <a:t> </a:t>
            </a:r>
            <a:r>
              <a:rPr sz="1800" spc="15" dirty="0">
                <a:latin typeface="Century Gothic"/>
                <a:cs typeface="Century Gothic"/>
              </a:rPr>
              <a:t>B</a:t>
            </a:r>
            <a:r>
              <a:rPr sz="1800" spc="-25" dirty="0">
                <a:latin typeface="Century Gothic"/>
                <a:cs typeface="Century Gothic"/>
              </a:rPr>
              <a:t>6</a:t>
            </a:r>
            <a:r>
              <a:rPr sz="1800" dirty="0">
                <a:latin typeface="Century Gothic"/>
                <a:cs typeface="Century Gothic"/>
              </a:rPr>
              <a:t>)</a:t>
            </a:r>
            <a:r>
              <a:rPr sz="1800" spc="-40" dirty="0">
                <a:latin typeface="Century Gothic"/>
                <a:cs typeface="Century Gothic"/>
              </a:rPr>
              <a:t> </a:t>
            </a:r>
            <a:r>
              <a:rPr sz="1800" spc="-30" dirty="0">
                <a:latin typeface="Century Gothic"/>
                <a:cs typeface="Century Gothic"/>
              </a:rPr>
              <a:t>a</a:t>
            </a:r>
            <a:r>
              <a:rPr sz="1800" spc="25" dirty="0">
                <a:latin typeface="Century Gothic"/>
                <a:cs typeface="Century Gothic"/>
              </a:rPr>
              <a:t>n</a:t>
            </a:r>
            <a:r>
              <a:rPr sz="1800" dirty="0">
                <a:latin typeface="Century Gothic"/>
                <a:cs typeface="Century Gothic"/>
              </a:rPr>
              <a:t>d</a:t>
            </a:r>
            <a:endParaRPr sz="1800">
              <a:latin typeface="Century Gothic"/>
              <a:cs typeface="Century Gothic"/>
            </a:endParaRPr>
          </a:p>
          <a:p>
            <a:pPr marL="1223010">
              <a:lnSpc>
                <a:spcPct val="100000"/>
              </a:lnSpc>
              <a:spcBef>
                <a:spcPts val="15"/>
              </a:spcBef>
            </a:pPr>
            <a:r>
              <a:rPr sz="1800" spc="20" dirty="0">
                <a:latin typeface="Century Gothic"/>
                <a:cs typeface="Century Gothic"/>
              </a:rPr>
              <a:t>Doxylamine.</a:t>
            </a:r>
            <a:endParaRPr sz="1800">
              <a:latin typeface="Century Gothic"/>
              <a:cs typeface="Century Gothic"/>
            </a:endParaRPr>
          </a:p>
          <a:p>
            <a:pPr marL="1108710" indent="-258445">
              <a:lnSpc>
                <a:spcPct val="100000"/>
              </a:lnSpc>
              <a:spcBef>
                <a:spcPts val="710"/>
              </a:spcBef>
              <a:buAutoNum type="arabicPeriod" startAt="2"/>
              <a:tabLst>
                <a:tab pos="1109345" algn="l"/>
              </a:tabLst>
            </a:pPr>
            <a:r>
              <a:rPr sz="1800" spc="10" dirty="0">
                <a:latin typeface="Century Gothic"/>
                <a:cs typeface="Century Gothic"/>
              </a:rPr>
              <a:t>Antiemetics</a:t>
            </a:r>
            <a:endParaRPr sz="1800">
              <a:latin typeface="Century Gothic"/>
              <a:cs typeface="Century Gothic"/>
            </a:endParaRPr>
          </a:p>
        </p:txBody>
      </p:sp>
      <p:pic>
        <p:nvPicPr>
          <p:cNvPr id="21" name="object 2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057737" y="3551508"/>
            <a:ext cx="2262839" cy="236036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7043807" y="3486853"/>
            <a:ext cx="228219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entury Gothic"/>
                <a:cs typeface="Century Gothic"/>
              </a:rPr>
              <a:t>2</a:t>
            </a:r>
            <a:r>
              <a:rPr sz="1800" dirty="0">
                <a:latin typeface="Century Gothic"/>
                <a:cs typeface="Century Gothic"/>
              </a:rPr>
              <a:t>.</a:t>
            </a:r>
            <a:r>
              <a:rPr sz="1800" spc="45" dirty="0">
                <a:latin typeface="Century Gothic"/>
                <a:cs typeface="Century Gothic"/>
              </a:rPr>
              <a:t> </a:t>
            </a:r>
            <a:r>
              <a:rPr sz="1800" spc="5" dirty="0">
                <a:latin typeface="Century Gothic"/>
                <a:cs typeface="Century Gothic"/>
              </a:rPr>
              <a:t>E</a:t>
            </a:r>
            <a:r>
              <a:rPr sz="1800" spc="105" dirty="0">
                <a:latin typeface="Century Gothic"/>
                <a:cs typeface="Century Gothic"/>
              </a:rPr>
              <a:t>m</a:t>
            </a:r>
            <a:r>
              <a:rPr sz="1800" spc="15" dirty="0">
                <a:latin typeface="Century Gothic"/>
                <a:cs typeface="Century Gothic"/>
              </a:rPr>
              <a:t>o</a:t>
            </a:r>
            <a:r>
              <a:rPr sz="1800" spc="-15" dirty="0">
                <a:latin typeface="Century Gothic"/>
                <a:cs typeface="Century Gothic"/>
              </a:rPr>
              <a:t>t</a:t>
            </a:r>
            <a:r>
              <a:rPr sz="1800" spc="85" dirty="0">
                <a:latin typeface="Century Gothic"/>
                <a:cs typeface="Century Gothic"/>
              </a:rPr>
              <a:t>i</a:t>
            </a:r>
            <a:r>
              <a:rPr sz="1800" spc="-60" dirty="0">
                <a:latin typeface="Century Gothic"/>
                <a:cs typeface="Century Gothic"/>
              </a:rPr>
              <a:t>o</a:t>
            </a:r>
            <a:r>
              <a:rPr sz="1800" spc="20" dirty="0">
                <a:latin typeface="Century Gothic"/>
                <a:cs typeface="Century Gothic"/>
              </a:rPr>
              <a:t>n</a:t>
            </a:r>
            <a:r>
              <a:rPr sz="1800" spc="-35" dirty="0">
                <a:latin typeface="Century Gothic"/>
                <a:cs typeface="Century Gothic"/>
              </a:rPr>
              <a:t>a</a:t>
            </a:r>
            <a:r>
              <a:rPr sz="1800" dirty="0">
                <a:latin typeface="Century Gothic"/>
                <a:cs typeface="Century Gothic"/>
              </a:rPr>
              <a:t>l</a:t>
            </a:r>
            <a:r>
              <a:rPr sz="1800" spc="-190" dirty="0">
                <a:latin typeface="Century Gothic"/>
                <a:cs typeface="Century Gothic"/>
              </a:rPr>
              <a:t> </a:t>
            </a:r>
            <a:r>
              <a:rPr sz="1800" spc="45" dirty="0">
                <a:latin typeface="Century Gothic"/>
                <a:cs typeface="Century Gothic"/>
              </a:rPr>
              <a:t>s</a:t>
            </a:r>
            <a:r>
              <a:rPr sz="1800" spc="25" dirty="0">
                <a:latin typeface="Century Gothic"/>
                <a:cs typeface="Century Gothic"/>
              </a:rPr>
              <a:t>u</a:t>
            </a:r>
            <a:r>
              <a:rPr sz="1800" spc="-30" dirty="0">
                <a:latin typeface="Century Gothic"/>
                <a:cs typeface="Century Gothic"/>
              </a:rPr>
              <a:t>pp</a:t>
            </a:r>
            <a:r>
              <a:rPr sz="1800" spc="15" dirty="0">
                <a:latin typeface="Century Gothic"/>
                <a:cs typeface="Century Gothic"/>
              </a:rPr>
              <a:t>o</a:t>
            </a:r>
            <a:r>
              <a:rPr sz="1800" spc="-20" dirty="0">
                <a:latin typeface="Century Gothic"/>
                <a:cs typeface="Century Gothic"/>
              </a:rPr>
              <a:t>r</a:t>
            </a:r>
            <a:r>
              <a:rPr sz="1800" dirty="0">
                <a:latin typeface="Century Gothic"/>
                <a:cs typeface="Century Gothic"/>
              </a:rPr>
              <a:t>t</a:t>
            </a:r>
            <a:endParaRPr sz="1800">
              <a:latin typeface="Century Gothic"/>
              <a:cs typeface="Century Gothic"/>
            </a:endParaRPr>
          </a:p>
        </p:txBody>
      </p:sp>
      <p:pic>
        <p:nvPicPr>
          <p:cNvPr id="23" name="object 2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590368" y="4180168"/>
            <a:ext cx="4162997" cy="245477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1562359" y="4117916"/>
            <a:ext cx="419417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entury Gothic"/>
                <a:cs typeface="Century Gothic"/>
              </a:rPr>
              <a:t>3.</a:t>
            </a:r>
            <a:r>
              <a:rPr sz="1800" spc="50" dirty="0">
                <a:latin typeface="Century Gothic"/>
                <a:cs typeface="Century Gothic"/>
              </a:rPr>
              <a:t> </a:t>
            </a:r>
            <a:r>
              <a:rPr sz="1800" spc="10" dirty="0">
                <a:latin typeface="Century Gothic"/>
                <a:cs typeface="Century Gothic"/>
              </a:rPr>
              <a:t>Antihistamines</a:t>
            </a:r>
            <a:r>
              <a:rPr sz="1800" spc="-22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and </a:t>
            </a:r>
            <a:r>
              <a:rPr sz="1800" spc="-5" dirty="0">
                <a:latin typeface="Century Gothic"/>
                <a:cs typeface="Century Gothic"/>
              </a:rPr>
              <a:t>Anticholinergics</a:t>
            </a:r>
            <a:endParaRPr sz="1800">
              <a:latin typeface="Century Gothic"/>
              <a:cs typeface="Century Gothic"/>
            </a:endParaRPr>
          </a:p>
        </p:txBody>
      </p:sp>
      <p:pic>
        <p:nvPicPr>
          <p:cNvPr id="25" name="object 25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371979" y="4180158"/>
            <a:ext cx="1634487" cy="236036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7358127" y="4117921"/>
            <a:ext cx="166116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entury Gothic"/>
                <a:cs typeface="Century Gothic"/>
              </a:rPr>
              <a:t>3.</a:t>
            </a:r>
            <a:r>
              <a:rPr sz="1800" spc="5" dirty="0">
                <a:latin typeface="Century Gothic"/>
                <a:cs typeface="Century Gothic"/>
              </a:rPr>
              <a:t> Acupressure</a:t>
            </a:r>
            <a:endParaRPr sz="1800">
              <a:latin typeface="Century Gothic"/>
              <a:cs typeface="Century Gothic"/>
            </a:endParaRPr>
          </a:p>
        </p:txBody>
      </p:sp>
      <p:pic>
        <p:nvPicPr>
          <p:cNvPr id="27" name="object 2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799988" y="4818343"/>
            <a:ext cx="1720176" cy="245477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2782571" y="4758758"/>
            <a:ext cx="174498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entury Gothic"/>
                <a:cs typeface="Century Gothic"/>
              </a:rPr>
              <a:t>4</a:t>
            </a:r>
            <a:r>
              <a:rPr sz="1800" dirty="0">
                <a:latin typeface="Century Gothic"/>
                <a:cs typeface="Century Gothic"/>
              </a:rPr>
              <a:t>.</a:t>
            </a:r>
            <a:r>
              <a:rPr sz="1800" spc="55" dirty="0">
                <a:latin typeface="Century Gothic"/>
                <a:cs typeface="Century Gothic"/>
              </a:rPr>
              <a:t> </a:t>
            </a:r>
            <a:r>
              <a:rPr sz="1800" spc="65" dirty="0">
                <a:latin typeface="Century Gothic"/>
                <a:cs typeface="Century Gothic"/>
              </a:rPr>
              <a:t>M</a:t>
            </a:r>
            <a:r>
              <a:rPr sz="1800" spc="20" dirty="0">
                <a:latin typeface="Century Gothic"/>
                <a:cs typeface="Century Gothic"/>
              </a:rPr>
              <a:t>o</a:t>
            </a:r>
            <a:r>
              <a:rPr sz="1800" spc="-10" dirty="0">
                <a:latin typeface="Century Gothic"/>
                <a:cs typeface="Century Gothic"/>
              </a:rPr>
              <a:t>t</a:t>
            </a:r>
            <a:r>
              <a:rPr sz="1800" spc="85" dirty="0">
                <a:latin typeface="Century Gothic"/>
                <a:cs typeface="Century Gothic"/>
              </a:rPr>
              <a:t>i</a:t>
            </a:r>
            <a:r>
              <a:rPr sz="1800" spc="10" dirty="0">
                <a:latin typeface="Century Gothic"/>
                <a:cs typeface="Century Gothic"/>
              </a:rPr>
              <a:t>li</a:t>
            </a:r>
            <a:r>
              <a:rPr sz="1800" spc="-10" dirty="0">
                <a:latin typeface="Century Gothic"/>
                <a:cs typeface="Century Gothic"/>
              </a:rPr>
              <a:t>t</a:t>
            </a:r>
            <a:r>
              <a:rPr sz="1800" dirty="0">
                <a:latin typeface="Century Gothic"/>
                <a:cs typeface="Century Gothic"/>
              </a:rPr>
              <a:t>y</a:t>
            </a:r>
            <a:r>
              <a:rPr sz="1800" spc="-195" dirty="0">
                <a:latin typeface="Century Gothic"/>
                <a:cs typeface="Century Gothic"/>
              </a:rPr>
              <a:t> </a:t>
            </a:r>
            <a:r>
              <a:rPr sz="1800" spc="5" dirty="0">
                <a:latin typeface="Century Gothic"/>
                <a:cs typeface="Century Gothic"/>
              </a:rPr>
              <a:t>D</a:t>
            </a:r>
            <a:r>
              <a:rPr sz="1800" spc="-15" dirty="0">
                <a:latin typeface="Century Gothic"/>
                <a:cs typeface="Century Gothic"/>
              </a:rPr>
              <a:t>r</a:t>
            </a:r>
            <a:r>
              <a:rPr sz="1800" spc="30" dirty="0">
                <a:latin typeface="Century Gothic"/>
                <a:cs typeface="Century Gothic"/>
              </a:rPr>
              <a:t>u</a:t>
            </a:r>
            <a:r>
              <a:rPr sz="1800" spc="-15" dirty="0">
                <a:latin typeface="Century Gothic"/>
                <a:cs typeface="Century Gothic"/>
              </a:rPr>
              <a:t>g</a:t>
            </a:r>
            <a:r>
              <a:rPr sz="1800" dirty="0">
                <a:latin typeface="Century Gothic"/>
                <a:cs typeface="Century Gothic"/>
              </a:rPr>
              <a:t>s</a:t>
            </a:r>
            <a:endParaRPr sz="1800">
              <a:latin typeface="Century Gothic"/>
              <a:cs typeface="Century Gothic"/>
            </a:endParaRPr>
          </a:p>
        </p:txBody>
      </p:sp>
      <p:pic>
        <p:nvPicPr>
          <p:cNvPr id="29" name="object 29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7676597" y="4818343"/>
            <a:ext cx="1044163" cy="245477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7663181" y="4758758"/>
            <a:ext cx="105537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entury Gothic"/>
                <a:cs typeface="Century Gothic"/>
              </a:rPr>
              <a:t>4.</a:t>
            </a:r>
            <a:r>
              <a:rPr sz="1800" spc="-30" dirty="0">
                <a:latin typeface="Century Gothic"/>
                <a:cs typeface="Century Gothic"/>
              </a:rPr>
              <a:t> </a:t>
            </a:r>
            <a:r>
              <a:rPr sz="1800" spc="20" dirty="0">
                <a:latin typeface="Century Gothic"/>
                <a:cs typeface="Century Gothic"/>
              </a:rPr>
              <a:t>Ginger</a:t>
            </a:r>
            <a:endParaRPr sz="1800">
              <a:latin typeface="Century Gothic"/>
              <a:cs typeface="Century Gothic"/>
            </a:endParaRPr>
          </a:p>
        </p:txBody>
      </p:sp>
      <p:pic>
        <p:nvPicPr>
          <p:cNvPr id="31" name="object 31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2666683" y="5456488"/>
            <a:ext cx="1996271" cy="198270"/>
          </a:xfrm>
          <a:prstGeom prst="rect">
            <a:avLst/>
          </a:prstGeom>
        </p:spPr>
      </p:pic>
      <p:sp>
        <p:nvSpPr>
          <p:cNvPr id="32" name="object 32"/>
          <p:cNvSpPr txBox="1"/>
          <p:nvPr/>
        </p:nvSpPr>
        <p:spPr>
          <a:xfrm>
            <a:off x="2649227" y="5389889"/>
            <a:ext cx="201993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entury Gothic"/>
                <a:cs typeface="Century Gothic"/>
              </a:rPr>
              <a:t>5.</a:t>
            </a:r>
            <a:r>
              <a:rPr sz="1800" spc="30" dirty="0">
                <a:latin typeface="Century Gothic"/>
                <a:cs typeface="Century Gothic"/>
              </a:rPr>
              <a:t> </a:t>
            </a:r>
            <a:r>
              <a:rPr sz="1800" spc="5" dirty="0">
                <a:latin typeface="Century Gothic"/>
                <a:cs typeface="Century Gothic"/>
              </a:rPr>
              <a:t>Corticosteroids.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1031601" y="6434455"/>
            <a:ext cx="2540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229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"/>
            <a:ext cx="12172949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90225" y="0"/>
            <a:ext cx="692151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0" u="heavy" spc="70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Q</a:t>
            </a:r>
            <a:r>
              <a:rPr sz="4400" b="0" u="heavy" spc="15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5</a:t>
            </a:r>
            <a:endParaRPr sz="44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981" y="804231"/>
            <a:ext cx="9058911" cy="36881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1775">
              <a:lnSpc>
                <a:spcPct val="100000"/>
              </a:lnSpc>
              <a:spcBef>
                <a:spcPts val="100"/>
              </a:spcBef>
            </a:pPr>
            <a:r>
              <a:rPr sz="2400" spc="-110" dirty="0">
                <a:latin typeface="Times New Roman"/>
                <a:cs typeface="Times New Roman"/>
              </a:rPr>
              <a:t>ركذأ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80" dirty="0">
                <a:latin typeface="Times New Roman"/>
                <a:cs typeface="Times New Roman"/>
              </a:rPr>
              <a:t>ام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285" dirty="0">
                <a:latin typeface="Times New Roman"/>
                <a:cs typeface="Times New Roman"/>
              </a:rPr>
              <a:t>ىلع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400">
              <a:latin typeface="Times New Roman"/>
              <a:cs typeface="Times New Roman"/>
            </a:endParaRPr>
          </a:p>
          <a:p>
            <a:pPr marL="231775" indent="-219075">
              <a:lnSpc>
                <a:spcPct val="100000"/>
              </a:lnSpc>
              <a:buAutoNum type="arabicPlain"/>
              <a:tabLst>
                <a:tab pos="231775" algn="l"/>
              </a:tabLst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 Anterior</a:t>
            </a:r>
            <a:r>
              <a:rPr sz="2400" b="1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vaginal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5" dirty="0">
                <a:solidFill>
                  <a:srgbClr val="FF0000"/>
                </a:solidFill>
                <a:latin typeface="Calibri"/>
                <a:cs typeface="Calibri"/>
              </a:rPr>
              <a:t>wall</a:t>
            </a:r>
            <a:r>
              <a:rPr sz="2400" b="1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prolapse</a:t>
            </a:r>
            <a:endParaRPr sz="2400">
              <a:latin typeface="Calibri"/>
              <a:cs typeface="Calibri"/>
            </a:endParaRPr>
          </a:p>
          <a:p>
            <a:pPr marL="231775" indent="-219075">
              <a:lnSpc>
                <a:spcPct val="100000"/>
              </a:lnSpc>
              <a:spcBef>
                <a:spcPts val="125"/>
              </a:spcBef>
              <a:buAutoNum type="arabicPlain"/>
              <a:tabLst>
                <a:tab pos="231775" algn="l"/>
              </a:tabLst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-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Urinary</a:t>
            </a:r>
            <a:r>
              <a:rPr sz="2400" b="1" spc="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symptoms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mainly</a:t>
            </a:r>
            <a:r>
              <a:rPr sz="24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(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35" dirty="0">
                <a:solidFill>
                  <a:srgbClr val="FF0000"/>
                </a:solidFill>
                <a:latin typeface="Calibri"/>
                <a:cs typeface="Calibri"/>
              </a:rPr>
              <a:t>frequency,</a:t>
            </a:r>
            <a:r>
              <a:rPr sz="2400" b="1" spc="11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retention</a:t>
            </a:r>
            <a:r>
              <a:rPr sz="24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sz="2400" b="1" spc="1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incontenance…)</a:t>
            </a:r>
            <a:endParaRPr sz="2400">
              <a:latin typeface="Calibri"/>
              <a:cs typeface="Calibri"/>
            </a:endParaRPr>
          </a:p>
          <a:p>
            <a:pPr marL="231775" indent="-219075">
              <a:lnSpc>
                <a:spcPct val="100000"/>
              </a:lnSpc>
              <a:spcBef>
                <a:spcPts val="200"/>
              </a:spcBef>
              <a:buAutoNum type="arabicPlain"/>
              <a:tabLst>
                <a:tab pos="231775" algn="l"/>
              </a:tabLst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sz="24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Hystrectomy</a:t>
            </a:r>
            <a:endParaRPr sz="2400">
              <a:latin typeface="Calibri"/>
              <a:cs typeface="Calibri"/>
            </a:endParaRPr>
          </a:p>
          <a:p>
            <a:pPr marL="12700" marR="5970270">
              <a:lnSpc>
                <a:spcPts val="3010"/>
              </a:lnSpc>
              <a:spcBef>
                <a:spcPts val="114"/>
              </a:spcBef>
              <a:buAutoNum type="arabicPlain"/>
              <a:tabLst>
                <a:tab pos="231775" algn="l"/>
              </a:tabLst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- 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Anterior </a:t>
            </a: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colporhaphy </a:t>
            </a:r>
            <a:r>
              <a:rPr sz="2400" b="1" spc="-5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5</a:t>
            </a:r>
            <a:r>
              <a:rPr sz="24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–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1900"/>
              </a:lnSpc>
            </a:pP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Gh</a:t>
            </a:r>
            <a:r>
              <a:rPr sz="2400" b="1" spc="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the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area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between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urthra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and </a:t>
            </a:r>
            <a:r>
              <a:rPr sz="2400" dirty="0">
                <a:latin typeface="Calibri"/>
                <a:cs typeface="Calibri"/>
              </a:rPr>
              <a:t>posterior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forchetee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C:</a:t>
            </a:r>
            <a:r>
              <a:rPr sz="24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cervix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TVL</a:t>
            </a:r>
            <a:r>
              <a:rPr sz="2400" b="1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24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the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total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destant</a:t>
            </a:r>
            <a:r>
              <a:rPr sz="2400" spc="-13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between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posterior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fornix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and</a:t>
            </a:r>
            <a:r>
              <a:rPr sz="2400" spc="1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gh.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measured</a:t>
            </a:r>
            <a:r>
              <a:rPr sz="2400" spc="-15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at</a:t>
            </a:r>
            <a:r>
              <a:rPr sz="2400" spc="5" dirty="0">
                <a:latin typeface="Calibri"/>
                <a:cs typeface="Calibri"/>
              </a:rPr>
              <a:t> rest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5" y="307594"/>
            <a:ext cx="2428240" cy="1300997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 marR="5080">
              <a:lnSpc>
                <a:spcPts val="4730"/>
              </a:lnSpc>
              <a:spcBef>
                <a:spcPts val="745"/>
              </a:spcBef>
            </a:pPr>
            <a:r>
              <a:rPr sz="4400" b="0" spc="30" dirty="0">
                <a:latin typeface="Calibri Light"/>
                <a:cs typeface="Calibri Light"/>
              </a:rPr>
              <a:t>OSCE </a:t>
            </a:r>
            <a:r>
              <a:rPr sz="4400" b="0" spc="35" dirty="0">
                <a:latin typeface="Calibri Light"/>
                <a:cs typeface="Calibri Light"/>
              </a:rPr>
              <a:t> </a:t>
            </a:r>
            <a:r>
              <a:rPr sz="4400" b="0" spc="20" dirty="0">
                <a:latin typeface="Calibri Light"/>
                <a:cs typeface="Calibri Light"/>
              </a:rPr>
              <a:t>15</a:t>
            </a:r>
            <a:r>
              <a:rPr sz="4400" b="0" spc="-25" dirty="0">
                <a:latin typeface="Calibri Light"/>
                <a:cs typeface="Calibri Light"/>
              </a:rPr>
              <a:t>/</a:t>
            </a:r>
            <a:r>
              <a:rPr sz="4400" b="0" spc="20" dirty="0">
                <a:latin typeface="Calibri Light"/>
                <a:cs typeface="Calibri Light"/>
              </a:rPr>
              <a:t>4</a:t>
            </a:r>
            <a:r>
              <a:rPr sz="4400" b="0" spc="-25" dirty="0">
                <a:latin typeface="Calibri Light"/>
                <a:cs typeface="Calibri Light"/>
              </a:rPr>
              <a:t>/</a:t>
            </a:r>
            <a:r>
              <a:rPr sz="4400" b="0" spc="20" dirty="0">
                <a:latin typeface="Calibri Light"/>
                <a:cs typeface="Calibri Light"/>
              </a:rPr>
              <a:t>2019</a:t>
            </a:r>
            <a:endParaRPr sz="4400">
              <a:latin typeface="Calibri Light"/>
              <a:cs typeface="Calibri Ligh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90607" y="1714436"/>
            <a:ext cx="1710055" cy="805180"/>
            <a:chOff x="990600" y="1714436"/>
            <a:chExt cx="1710055" cy="8051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6463" y="1913284"/>
              <a:ext cx="151356" cy="29353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0600" y="2190686"/>
              <a:ext cx="1500124" cy="10953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15365" y="2214244"/>
              <a:ext cx="1428750" cy="38100"/>
            </a:xfrm>
            <a:custGeom>
              <a:avLst/>
              <a:gdLst/>
              <a:ahLst/>
              <a:cxnLst/>
              <a:rect l="l" t="t" r="r" b="b"/>
              <a:pathLst>
                <a:path w="1428750" h="38100">
                  <a:moveTo>
                    <a:pt x="1428749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1428749" y="38100"/>
                  </a:lnTo>
                  <a:lnTo>
                    <a:pt x="142874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7750" y="1743011"/>
              <a:ext cx="566737" cy="56673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85875" y="1714436"/>
              <a:ext cx="1414399" cy="804862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990607" y="3114611"/>
            <a:ext cx="1786255" cy="805180"/>
            <a:chOff x="990600" y="3114611"/>
            <a:chExt cx="1786255" cy="805180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17544" y="3322928"/>
              <a:ext cx="208114" cy="28406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90600" y="3590861"/>
              <a:ext cx="1576324" cy="10953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015365" y="3614419"/>
              <a:ext cx="1504950" cy="38100"/>
            </a:xfrm>
            <a:custGeom>
              <a:avLst/>
              <a:gdLst/>
              <a:ahLst/>
              <a:cxnLst/>
              <a:rect l="l" t="t" r="r" b="b"/>
              <a:pathLst>
                <a:path w="1504950" h="38100">
                  <a:moveTo>
                    <a:pt x="1504949" y="0"/>
                  </a:moveTo>
                  <a:lnTo>
                    <a:pt x="0" y="0"/>
                  </a:lnTo>
                  <a:lnTo>
                    <a:pt x="0" y="38099"/>
                  </a:lnTo>
                  <a:lnTo>
                    <a:pt x="1504949" y="38099"/>
                  </a:lnTo>
                  <a:lnTo>
                    <a:pt x="150494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47750" y="3143186"/>
              <a:ext cx="642937" cy="56673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2075" y="3114611"/>
              <a:ext cx="1414399" cy="804862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981077" y="4524438"/>
            <a:ext cx="1929131" cy="805180"/>
            <a:chOff x="981075" y="4524438"/>
            <a:chExt cx="1929130" cy="805180"/>
          </a:xfrm>
        </p:grpSpPr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27003" y="4732755"/>
              <a:ext cx="198654" cy="29353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90600" y="5000561"/>
              <a:ext cx="1709801" cy="10953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81075" y="4524438"/>
              <a:ext cx="1928876" cy="804862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939801" y="1813313"/>
            <a:ext cx="2904491" cy="375872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76200">
              <a:lnSpc>
                <a:spcPts val="3115"/>
              </a:lnSpc>
              <a:spcBef>
                <a:spcPts val="130"/>
              </a:spcBef>
            </a:pPr>
            <a:r>
              <a:rPr sz="2750" b="1" spc="25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r>
              <a:rPr sz="2775" b="1" spc="37" baseline="24024" dirty="0">
                <a:solidFill>
                  <a:srgbClr val="FF0000"/>
                </a:solidFill>
                <a:latin typeface="Arial"/>
                <a:cs typeface="Arial"/>
              </a:rPr>
              <a:t>st</a:t>
            </a:r>
            <a:r>
              <a:rPr sz="2775" b="1" spc="247" baseline="2402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750" b="1" spc="40" dirty="0">
                <a:solidFill>
                  <a:srgbClr val="FF0000"/>
                </a:solidFill>
                <a:latin typeface="Arial"/>
                <a:cs typeface="Arial"/>
              </a:rPr>
              <a:t>case:</a:t>
            </a:r>
            <a:endParaRPr sz="2750">
              <a:latin typeface="Arial"/>
              <a:cs typeface="Arial"/>
            </a:endParaRPr>
          </a:p>
          <a:p>
            <a:pPr marL="76200">
              <a:lnSpc>
                <a:spcPts val="3115"/>
              </a:lnSpc>
            </a:pPr>
            <a:r>
              <a:rPr sz="2750" spc="10" dirty="0">
                <a:latin typeface="Calibri"/>
                <a:cs typeface="Calibri"/>
              </a:rPr>
              <a:t>Pre</a:t>
            </a:r>
            <a:r>
              <a:rPr sz="2750" spc="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term</a:t>
            </a:r>
            <a:r>
              <a:rPr sz="2750" spc="6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labour</a:t>
            </a:r>
            <a:endParaRPr sz="2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900">
              <a:latin typeface="Calibri"/>
              <a:cs typeface="Calibri"/>
            </a:endParaRPr>
          </a:p>
          <a:p>
            <a:pPr marL="76200">
              <a:lnSpc>
                <a:spcPts val="3115"/>
              </a:lnSpc>
            </a:pPr>
            <a:r>
              <a:rPr sz="2750" b="1" spc="15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2775" b="1" spc="22" baseline="25525" dirty="0">
                <a:solidFill>
                  <a:srgbClr val="FF0000"/>
                </a:solidFill>
                <a:latin typeface="Arial"/>
                <a:cs typeface="Arial"/>
              </a:rPr>
              <a:t>nd</a:t>
            </a:r>
            <a:r>
              <a:rPr sz="2775" b="1" spc="270" baseline="255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750" b="1" spc="40" dirty="0">
                <a:solidFill>
                  <a:srgbClr val="FF0000"/>
                </a:solidFill>
                <a:latin typeface="Arial"/>
                <a:cs typeface="Arial"/>
              </a:rPr>
              <a:t>case:</a:t>
            </a:r>
            <a:endParaRPr sz="2750">
              <a:latin typeface="Arial"/>
              <a:cs typeface="Arial"/>
            </a:endParaRPr>
          </a:p>
          <a:p>
            <a:pPr marL="76200">
              <a:lnSpc>
                <a:spcPts val="3115"/>
              </a:lnSpc>
            </a:pPr>
            <a:r>
              <a:rPr sz="2750" spc="-10" dirty="0">
                <a:latin typeface="Calibri"/>
                <a:cs typeface="Calibri"/>
              </a:rPr>
              <a:t>CTG</a:t>
            </a:r>
            <a:endParaRPr sz="2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000">
              <a:latin typeface="Calibri"/>
              <a:cs typeface="Calibri"/>
            </a:endParaRPr>
          </a:p>
          <a:p>
            <a:pPr marL="76200">
              <a:lnSpc>
                <a:spcPct val="100000"/>
              </a:lnSpc>
            </a:pPr>
            <a:r>
              <a:rPr sz="2750" b="1" u="heavy" spc="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3ed</a:t>
            </a:r>
            <a:r>
              <a:rPr sz="2750" b="1" u="heavy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750" b="1" u="heavy" spc="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case:</a:t>
            </a:r>
            <a:endParaRPr sz="2750">
              <a:latin typeface="Arial"/>
              <a:cs typeface="Arial"/>
            </a:endParaRPr>
          </a:p>
          <a:p>
            <a:pPr marL="76200">
              <a:lnSpc>
                <a:spcPct val="100000"/>
              </a:lnSpc>
              <a:spcBef>
                <a:spcPts val="605"/>
              </a:spcBef>
            </a:pPr>
            <a:r>
              <a:rPr sz="2750" dirty="0">
                <a:latin typeface="Calibri"/>
                <a:cs typeface="Calibri"/>
              </a:rPr>
              <a:t>Endometrial</a:t>
            </a:r>
            <a:r>
              <a:rPr sz="2750" spc="135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cancer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2466" y="1665287"/>
            <a:ext cx="6845935" cy="1779974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1784985" marR="5080" indent="-1772920">
              <a:lnSpc>
                <a:spcPts val="6530"/>
              </a:lnSpc>
              <a:spcBef>
                <a:spcPts val="880"/>
              </a:spcBef>
              <a:tabLst>
                <a:tab pos="3596004" algn="l"/>
              </a:tabLst>
            </a:pPr>
            <a:r>
              <a:rPr sz="6000" b="0" spc="10" dirty="0">
                <a:latin typeface="Calibri Light"/>
                <a:cs typeface="Calibri Light"/>
              </a:rPr>
              <a:t>Mini-OSCE	</a:t>
            </a:r>
            <a:r>
              <a:rPr sz="6000" b="0" dirty="0">
                <a:latin typeface="Calibri Light"/>
                <a:cs typeface="Calibri Light"/>
              </a:rPr>
              <a:t>Obs</a:t>
            </a:r>
            <a:r>
              <a:rPr sz="6000" b="0" spc="-120" dirty="0">
                <a:latin typeface="Calibri Light"/>
                <a:cs typeface="Calibri Light"/>
              </a:rPr>
              <a:t> </a:t>
            </a:r>
            <a:r>
              <a:rPr sz="6000" b="0" spc="5" dirty="0">
                <a:latin typeface="Calibri Light"/>
                <a:cs typeface="Calibri Light"/>
              </a:rPr>
              <a:t>&amp;</a:t>
            </a:r>
            <a:r>
              <a:rPr sz="6000" b="0" spc="-25" dirty="0">
                <a:latin typeface="Calibri Light"/>
                <a:cs typeface="Calibri Light"/>
              </a:rPr>
              <a:t> </a:t>
            </a:r>
            <a:r>
              <a:rPr sz="6000" b="0" spc="-40" dirty="0">
                <a:latin typeface="Calibri Light"/>
                <a:cs typeface="Calibri Light"/>
              </a:rPr>
              <a:t>Gyn </a:t>
            </a:r>
            <a:r>
              <a:rPr sz="6000" b="0" spc="-1340" dirty="0">
                <a:latin typeface="Calibri Light"/>
                <a:cs typeface="Calibri Light"/>
              </a:rPr>
              <a:t> </a:t>
            </a:r>
            <a:r>
              <a:rPr sz="6000" b="0" spc="25" dirty="0">
                <a:latin typeface="Calibri Light"/>
                <a:cs typeface="Calibri Light"/>
              </a:rPr>
              <a:t>19/2/2019</a:t>
            </a:r>
            <a:endParaRPr sz="60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7" y="271081"/>
            <a:ext cx="625475" cy="62453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950" b="0" u="heavy" spc="65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Q</a:t>
            </a:r>
            <a:r>
              <a:rPr sz="3950" b="0" u="heavy" spc="15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1</a:t>
            </a:r>
            <a:endParaRPr sz="395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" y="843667"/>
            <a:ext cx="5267325" cy="5768246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927735" marR="538480" indent="-76200">
              <a:lnSpc>
                <a:spcPts val="3000"/>
              </a:lnSpc>
              <a:spcBef>
                <a:spcPts val="480"/>
              </a:spcBef>
            </a:pPr>
            <a:r>
              <a:rPr sz="2750" b="0" spc="120" dirty="0">
                <a:latin typeface="Calibri Light"/>
                <a:cs typeface="Calibri Light"/>
              </a:rPr>
              <a:t>U</a:t>
            </a:r>
            <a:r>
              <a:rPr sz="2750" b="0" spc="50" dirty="0">
                <a:latin typeface="Calibri Light"/>
                <a:cs typeface="Calibri Light"/>
              </a:rPr>
              <a:t>/</a:t>
            </a:r>
            <a:r>
              <a:rPr sz="2750" b="0" spc="10" dirty="0">
                <a:latin typeface="Calibri Light"/>
                <a:cs typeface="Calibri Light"/>
              </a:rPr>
              <a:t>S</a:t>
            </a:r>
            <a:r>
              <a:rPr sz="2750" b="0" spc="-155" dirty="0">
                <a:latin typeface="Calibri Light"/>
                <a:cs typeface="Calibri Light"/>
              </a:rPr>
              <a:t> </a:t>
            </a:r>
            <a:r>
              <a:rPr sz="2750" b="0" spc="65" dirty="0">
                <a:latin typeface="Calibri Light"/>
                <a:cs typeface="Calibri Light"/>
              </a:rPr>
              <a:t>p</a:t>
            </a:r>
            <a:r>
              <a:rPr sz="2750" b="0" spc="60" dirty="0">
                <a:latin typeface="Calibri Light"/>
                <a:cs typeface="Calibri Light"/>
              </a:rPr>
              <a:t>i</a:t>
            </a:r>
            <a:r>
              <a:rPr sz="2750" b="0" spc="10" dirty="0">
                <a:latin typeface="Calibri Light"/>
                <a:cs typeface="Calibri Light"/>
              </a:rPr>
              <a:t>c</a:t>
            </a:r>
            <a:r>
              <a:rPr sz="2750" b="0" spc="-155" dirty="0">
                <a:latin typeface="Calibri Light"/>
                <a:cs typeface="Calibri Light"/>
              </a:rPr>
              <a:t> </a:t>
            </a:r>
            <a:r>
              <a:rPr sz="2750" b="0" spc="100" dirty="0">
                <a:latin typeface="Calibri Light"/>
                <a:cs typeface="Calibri Light"/>
              </a:rPr>
              <a:t>w</a:t>
            </a:r>
            <a:r>
              <a:rPr sz="2750" b="0" spc="60" dirty="0">
                <a:latin typeface="Calibri Light"/>
                <a:cs typeface="Calibri Light"/>
              </a:rPr>
              <a:t>i</a:t>
            </a:r>
            <a:r>
              <a:rPr sz="2750" b="0" spc="65" dirty="0">
                <a:latin typeface="Calibri Light"/>
                <a:cs typeface="Calibri Light"/>
              </a:rPr>
              <a:t>t</a:t>
            </a:r>
            <a:r>
              <a:rPr sz="2750" b="0" spc="15" dirty="0">
                <a:latin typeface="Calibri Light"/>
                <a:cs typeface="Calibri Light"/>
              </a:rPr>
              <a:t>h</a:t>
            </a:r>
            <a:r>
              <a:rPr sz="2750" b="0" spc="-250" dirty="0">
                <a:latin typeface="Calibri Light"/>
                <a:cs typeface="Calibri Light"/>
              </a:rPr>
              <a:t> </a:t>
            </a:r>
            <a:r>
              <a:rPr sz="2750" b="0" spc="105" dirty="0">
                <a:latin typeface="Calibri Light"/>
                <a:cs typeface="Calibri Light"/>
              </a:rPr>
              <a:t>1</a:t>
            </a:r>
            <a:r>
              <a:rPr sz="2750" b="0" spc="15" dirty="0">
                <a:latin typeface="Calibri Light"/>
                <a:cs typeface="Calibri Light"/>
              </a:rPr>
              <a:t>2</a:t>
            </a:r>
            <a:r>
              <a:rPr sz="2750" b="0" spc="-155" dirty="0">
                <a:latin typeface="Calibri Light"/>
                <a:cs typeface="Calibri Light"/>
              </a:rPr>
              <a:t> </a:t>
            </a:r>
            <a:r>
              <a:rPr sz="2750" b="0" spc="100" dirty="0">
                <a:latin typeface="Calibri Light"/>
                <a:cs typeface="Calibri Light"/>
              </a:rPr>
              <a:t>c</a:t>
            </a:r>
            <a:r>
              <a:rPr sz="2750" b="0" spc="20" dirty="0">
                <a:latin typeface="Calibri Light"/>
                <a:cs typeface="Calibri Light"/>
              </a:rPr>
              <a:t>m</a:t>
            </a:r>
            <a:r>
              <a:rPr sz="2750" b="0" spc="-125" dirty="0">
                <a:latin typeface="Calibri Light"/>
                <a:cs typeface="Calibri Light"/>
              </a:rPr>
              <a:t> </a:t>
            </a:r>
            <a:r>
              <a:rPr sz="2750" b="0" spc="65" dirty="0">
                <a:latin typeface="Calibri Light"/>
                <a:cs typeface="Calibri Light"/>
              </a:rPr>
              <a:t>d</a:t>
            </a:r>
            <a:r>
              <a:rPr sz="2750" b="0" spc="55" dirty="0">
                <a:latin typeface="Calibri Light"/>
                <a:cs typeface="Calibri Light"/>
              </a:rPr>
              <a:t>ee</a:t>
            </a:r>
            <a:r>
              <a:rPr sz="2750" b="0" spc="65" dirty="0">
                <a:latin typeface="Calibri Light"/>
                <a:cs typeface="Calibri Light"/>
              </a:rPr>
              <a:t>p</a:t>
            </a:r>
            <a:r>
              <a:rPr sz="2750" b="0" spc="-15" dirty="0">
                <a:latin typeface="Calibri Light"/>
                <a:cs typeface="Calibri Light"/>
              </a:rPr>
              <a:t>es</a:t>
            </a:r>
            <a:r>
              <a:rPr sz="2750" b="0" spc="5" dirty="0">
                <a:latin typeface="Calibri Light"/>
                <a:cs typeface="Calibri Light"/>
              </a:rPr>
              <a:t>t  </a:t>
            </a:r>
            <a:r>
              <a:rPr sz="2750" b="0" spc="60" dirty="0">
                <a:latin typeface="Calibri Light"/>
                <a:cs typeface="Calibri Light"/>
              </a:rPr>
              <a:t>ve</a:t>
            </a:r>
            <a:r>
              <a:rPr sz="2750" b="0" spc="95" dirty="0">
                <a:latin typeface="Calibri Light"/>
                <a:cs typeface="Calibri Light"/>
              </a:rPr>
              <a:t>r</a:t>
            </a:r>
            <a:r>
              <a:rPr sz="2750" b="0" spc="-5" dirty="0">
                <a:latin typeface="Calibri Light"/>
                <a:cs typeface="Calibri Light"/>
              </a:rPr>
              <a:t>t</a:t>
            </a:r>
            <a:r>
              <a:rPr sz="2750" b="0" spc="-10" dirty="0">
                <a:latin typeface="Calibri Light"/>
                <a:cs typeface="Calibri Light"/>
              </a:rPr>
              <a:t>i</a:t>
            </a:r>
            <a:r>
              <a:rPr sz="2750" b="0" spc="-45" dirty="0">
                <a:latin typeface="Calibri Light"/>
                <a:cs typeface="Calibri Light"/>
              </a:rPr>
              <a:t>c</a:t>
            </a:r>
            <a:r>
              <a:rPr sz="2750" b="0" spc="50" dirty="0">
                <a:latin typeface="Calibri Light"/>
                <a:cs typeface="Calibri Light"/>
              </a:rPr>
              <a:t>a</a:t>
            </a:r>
            <a:r>
              <a:rPr sz="2750" b="0" spc="5" dirty="0">
                <a:latin typeface="Calibri Light"/>
                <a:cs typeface="Calibri Light"/>
              </a:rPr>
              <a:t>l</a:t>
            </a:r>
            <a:r>
              <a:rPr sz="2750" b="0" spc="-254" dirty="0">
                <a:latin typeface="Calibri Light"/>
                <a:cs typeface="Calibri Light"/>
              </a:rPr>
              <a:t> </a:t>
            </a:r>
            <a:r>
              <a:rPr sz="2750" b="0" spc="65" dirty="0">
                <a:latin typeface="Calibri Light"/>
                <a:cs typeface="Calibri Light"/>
              </a:rPr>
              <a:t>p</a:t>
            </a:r>
            <a:r>
              <a:rPr sz="2750" b="0" spc="60" dirty="0">
                <a:latin typeface="Calibri Light"/>
                <a:cs typeface="Calibri Light"/>
              </a:rPr>
              <a:t>o</a:t>
            </a:r>
            <a:r>
              <a:rPr sz="2750" b="0" spc="100" dirty="0">
                <a:latin typeface="Calibri Light"/>
                <a:cs typeface="Calibri Light"/>
              </a:rPr>
              <a:t>c</a:t>
            </a:r>
            <a:r>
              <a:rPr sz="2750" b="0" spc="-90" dirty="0">
                <a:latin typeface="Calibri Light"/>
                <a:cs typeface="Calibri Light"/>
              </a:rPr>
              <a:t>k</a:t>
            </a:r>
            <a:r>
              <a:rPr sz="2750" b="0" spc="-10" dirty="0">
                <a:latin typeface="Calibri Light"/>
                <a:cs typeface="Calibri Light"/>
              </a:rPr>
              <a:t>e</a:t>
            </a:r>
            <a:r>
              <a:rPr sz="2750" b="0" spc="5" dirty="0">
                <a:latin typeface="Calibri Light"/>
                <a:cs typeface="Calibri Light"/>
              </a:rPr>
              <a:t>t</a:t>
            </a:r>
            <a:endParaRPr sz="2750">
              <a:latin typeface="Calibri Light"/>
              <a:cs typeface="Calibri Light"/>
            </a:endParaRPr>
          </a:p>
          <a:p>
            <a:pPr marL="279400" indent="-182245">
              <a:lnSpc>
                <a:spcPts val="2140"/>
              </a:lnSpc>
              <a:buAutoNum type="arabicPlain"/>
              <a:tabLst>
                <a:tab pos="280035" algn="l"/>
              </a:tabLst>
            </a:pPr>
            <a:r>
              <a:rPr sz="2000" b="1" spc="5" dirty="0">
                <a:latin typeface="Calibri"/>
                <a:cs typeface="Calibri"/>
              </a:rPr>
              <a:t>)</a:t>
            </a:r>
            <a:r>
              <a:rPr sz="2000" b="1" spc="2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what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20" dirty="0">
                <a:latin typeface="Calibri"/>
                <a:cs typeface="Calibri"/>
              </a:rPr>
              <a:t>is</a:t>
            </a:r>
            <a:r>
              <a:rPr sz="2000" b="1" spc="-75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the</a:t>
            </a:r>
            <a:r>
              <a:rPr sz="2000" b="1" spc="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Dx?</a:t>
            </a:r>
            <a:endParaRPr sz="2000">
              <a:latin typeface="Calibri"/>
              <a:cs typeface="Calibri"/>
            </a:endParaRPr>
          </a:p>
          <a:p>
            <a:pPr marL="97790">
              <a:lnSpc>
                <a:spcPct val="100000"/>
              </a:lnSpc>
              <a:spcBef>
                <a:spcPts val="300"/>
              </a:spcBef>
            </a:pP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Polyhydramnios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400">
              <a:latin typeface="Calibri"/>
              <a:cs typeface="Calibri"/>
            </a:endParaRPr>
          </a:p>
          <a:p>
            <a:pPr marL="279400" indent="-182245">
              <a:lnSpc>
                <a:spcPct val="100000"/>
              </a:lnSpc>
              <a:buAutoNum type="arabicPlain" startAt="2"/>
              <a:tabLst>
                <a:tab pos="280035" algn="l"/>
              </a:tabLst>
            </a:pPr>
            <a:r>
              <a:rPr sz="2000" b="1" spc="5" dirty="0">
                <a:latin typeface="Calibri"/>
                <a:cs typeface="Calibri"/>
              </a:rPr>
              <a:t>)</a:t>
            </a:r>
            <a:r>
              <a:rPr sz="2000" b="1" spc="25" dirty="0">
                <a:latin typeface="Calibri"/>
                <a:cs typeface="Calibri"/>
              </a:rPr>
              <a:t> </a:t>
            </a:r>
            <a:r>
              <a:rPr sz="2000" b="1" spc="10" dirty="0">
                <a:latin typeface="Calibri"/>
                <a:cs typeface="Calibri"/>
              </a:rPr>
              <a:t>4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b="1" spc="5" dirty="0">
                <a:latin typeface="Calibri"/>
                <a:cs typeface="Calibri"/>
              </a:rPr>
              <a:t>complications?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1850" spc="25" dirty="0">
                <a:solidFill>
                  <a:srgbClr val="FF0000"/>
                </a:solidFill>
                <a:latin typeface="Georgia"/>
                <a:cs typeface="Georgia"/>
              </a:rPr>
              <a:t>a.</a:t>
            </a:r>
            <a:r>
              <a:rPr sz="1850" spc="1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850" spc="5" dirty="0">
                <a:solidFill>
                  <a:srgbClr val="FF0000"/>
                </a:solidFill>
                <a:latin typeface="Georgia"/>
                <a:cs typeface="Georgia"/>
              </a:rPr>
              <a:t>Premature</a:t>
            </a:r>
            <a:r>
              <a:rPr sz="1850" spc="14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850" spc="-5" dirty="0">
                <a:solidFill>
                  <a:srgbClr val="FF0000"/>
                </a:solidFill>
                <a:latin typeface="Georgia"/>
                <a:cs typeface="Georgia"/>
              </a:rPr>
              <a:t>rupture</a:t>
            </a:r>
            <a:r>
              <a:rPr sz="1850" spc="14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850" spc="-10" dirty="0">
                <a:solidFill>
                  <a:srgbClr val="FF0000"/>
                </a:solidFill>
                <a:latin typeface="Georgia"/>
                <a:cs typeface="Georgia"/>
              </a:rPr>
              <a:t>of</a:t>
            </a:r>
            <a:r>
              <a:rPr sz="1850" spc="6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850" spc="15" dirty="0">
                <a:solidFill>
                  <a:srgbClr val="FF0000"/>
                </a:solidFill>
                <a:latin typeface="Georgia"/>
                <a:cs typeface="Georgia"/>
              </a:rPr>
              <a:t>membranes</a:t>
            </a:r>
            <a:r>
              <a:rPr sz="1850" spc="8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850" spc="5" dirty="0">
                <a:solidFill>
                  <a:srgbClr val="FF0000"/>
                </a:solidFill>
                <a:latin typeface="Georgia"/>
                <a:cs typeface="Georgia"/>
              </a:rPr>
              <a:t>.</a:t>
            </a:r>
            <a:endParaRPr sz="1850">
              <a:latin typeface="Georgia"/>
              <a:cs typeface="Georgia"/>
            </a:endParaRPr>
          </a:p>
          <a:p>
            <a:pPr marL="288925" indent="-276860">
              <a:lnSpc>
                <a:spcPct val="100000"/>
              </a:lnSpc>
              <a:spcBef>
                <a:spcPts val="405"/>
              </a:spcBef>
              <a:buClr>
                <a:srgbClr val="D16248"/>
              </a:buClr>
              <a:buSzPct val="89189"/>
              <a:buFont typeface="Wingdings 2"/>
              <a:buChar char=""/>
              <a:tabLst>
                <a:tab pos="288925" algn="l"/>
                <a:tab pos="289560" algn="l"/>
              </a:tabLst>
            </a:pPr>
            <a:r>
              <a:rPr sz="1850" spc="5" dirty="0">
                <a:solidFill>
                  <a:srgbClr val="FF0000"/>
                </a:solidFill>
                <a:latin typeface="Georgia"/>
                <a:cs typeface="Georgia"/>
              </a:rPr>
              <a:t>b.</a:t>
            </a:r>
            <a:r>
              <a:rPr sz="1850" spc="1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850" spc="5" dirty="0">
                <a:solidFill>
                  <a:srgbClr val="FF0000"/>
                </a:solidFill>
                <a:latin typeface="Georgia"/>
                <a:cs typeface="Georgia"/>
              </a:rPr>
              <a:t>Preterm</a:t>
            </a:r>
            <a:r>
              <a:rPr sz="1850" spc="14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850" spc="5" dirty="0">
                <a:solidFill>
                  <a:srgbClr val="FF0000"/>
                </a:solidFill>
                <a:latin typeface="Georgia"/>
                <a:cs typeface="Georgia"/>
              </a:rPr>
              <a:t>labor</a:t>
            </a:r>
            <a:r>
              <a:rPr sz="1850" spc="4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850" spc="25" dirty="0">
                <a:solidFill>
                  <a:srgbClr val="FF0000"/>
                </a:solidFill>
                <a:latin typeface="Georgia"/>
                <a:cs typeface="Georgia"/>
              </a:rPr>
              <a:t>and</a:t>
            </a:r>
            <a:r>
              <a:rPr sz="1850" spc="4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850" spc="5" dirty="0">
                <a:solidFill>
                  <a:srgbClr val="FF0000"/>
                </a:solidFill>
                <a:latin typeface="Georgia"/>
                <a:cs typeface="Georgia"/>
              </a:rPr>
              <a:t>Premature</a:t>
            </a:r>
            <a:r>
              <a:rPr sz="1850" spc="13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850" spc="5" dirty="0">
                <a:solidFill>
                  <a:srgbClr val="FF0000"/>
                </a:solidFill>
                <a:latin typeface="Georgia"/>
                <a:cs typeface="Georgia"/>
              </a:rPr>
              <a:t>birth</a:t>
            </a:r>
            <a:r>
              <a:rPr sz="1850" spc="3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850" spc="5" dirty="0">
                <a:solidFill>
                  <a:srgbClr val="FF0000"/>
                </a:solidFill>
                <a:latin typeface="Georgia"/>
                <a:cs typeface="Georgia"/>
              </a:rPr>
              <a:t>.</a:t>
            </a:r>
            <a:endParaRPr sz="1850">
              <a:latin typeface="Georgia"/>
              <a:cs typeface="Georgia"/>
            </a:endParaRPr>
          </a:p>
          <a:p>
            <a:pPr marL="288925" indent="-276860">
              <a:lnSpc>
                <a:spcPct val="100000"/>
              </a:lnSpc>
              <a:spcBef>
                <a:spcPts val="335"/>
              </a:spcBef>
              <a:buClr>
                <a:srgbClr val="D16248"/>
              </a:buClr>
              <a:buSzPct val="89189"/>
              <a:buFont typeface="Wingdings 2"/>
              <a:buChar char=""/>
              <a:tabLst>
                <a:tab pos="288925" algn="l"/>
                <a:tab pos="289560" algn="l"/>
              </a:tabLst>
            </a:pPr>
            <a:r>
              <a:rPr sz="1850" spc="-5" dirty="0">
                <a:solidFill>
                  <a:srgbClr val="FF0000"/>
                </a:solidFill>
                <a:latin typeface="Georgia"/>
                <a:cs typeface="Georgia"/>
              </a:rPr>
              <a:t>c.</a:t>
            </a:r>
            <a:r>
              <a:rPr sz="1850" spc="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850" spc="10" dirty="0">
                <a:solidFill>
                  <a:srgbClr val="FF0000"/>
                </a:solidFill>
                <a:latin typeface="Georgia"/>
                <a:cs typeface="Georgia"/>
              </a:rPr>
              <a:t>Placental</a:t>
            </a:r>
            <a:r>
              <a:rPr sz="1850" spc="4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850" dirty="0">
                <a:solidFill>
                  <a:srgbClr val="FF0000"/>
                </a:solidFill>
                <a:latin typeface="Georgia"/>
                <a:cs typeface="Georgia"/>
              </a:rPr>
              <a:t>abruption</a:t>
            </a:r>
            <a:endParaRPr sz="1850">
              <a:latin typeface="Georgia"/>
              <a:cs typeface="Georgia"/>
            </a:endParaRPr>
          </a:p>
          <a:p>
            <a:pPr marL="288925" indent="-276860">
              <a:lnSpc>
                <a:spcPct val="100000"/>
              </a:lnSpc>
              <a:spcBef>
                <a:spcPts val="409"/>
              </a:spcBef>
              <a:buClr>
                <a:srgbClr val="D16248"/>
              </a:buClr>
              <a:buSzPct val="89189"/>
              <a:buFont typeface="Wingdings 2"/>
              <a:buChar char=""/>
              <a:tabLst>
                <a:tab pos="288925" algn="l"/>
                <a:tab pos="289560" algn="l"/>
              </a:tabLst>
            </a:pPr>
            <a:r>
              <a:rPr sz="1850" spc="-5" dirty="0">
                <a:solidFill>
                  <a:srgbClr val="FF0000"/>
                </a:solidFill>
                <a:latin typeface="Georgia"/>
                <a:cs typeface="Georgia"/>
              </a:rPr>
              <a:t>d.</a:t>
            </a:r>
            <a:r>
              <a:rPr sz="1850" spc="1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850" dirty="0">
                <a:solidFill>
                  <a:srgbClr val="FF0000"/>
                </a:solidFill>
                <a:latin typeface="Georgia"/>
                <a:cs typeface="Georgia"/>
              </a:rPr>
              <a:t>Umbilical</a:t>
            </a:r>
            <a:r>
              <a:rPr sz="1850" spc="204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850" spc="-10" dirty="0">
                <a:solidFill>
                  <a:srgbClr val="FF0000"/>
                </a:solidFill>
                <a:latin typeface="Georgia"/>
                <a:cs typeface="Georgia"/>
              </a:rPr>
              <a:t>cord</a:t>
            </a:r>
            <a:r>
              <a:rPr sz="1850" spc="11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850" dirty="0">
                <a:solidFill>
                  <a:srgbClr val="FF0000"/>
                </a:solidFill>
                <a:latin typeface="Georgia"/>
                <a:cs typeface="Georgia"/>
              </a:rPr>
              <a:t>prolapse</a:t>
            </a:r>
            <a:r>
              <a:rPr sz="1850" spc="13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850" spc="5" dirty="0">
                <a:solidFill>
                  <a:srgbClr val="FF0000"/>
                </a:solidFill>
                <a:latin typeface="Georgia"/>
                <a:cs typeface="Georgia"/>
              </a:rPr>
              <a:t>.</a:t>
            </a:r>
            <a:endParaRPr sz="1850">
              <a:latin typeface="Georgia"/>
              <a:cs typeface="Georgia"/>
            </a:endParaRPr>
          </a:p>
          <a:p>
            <a:pPr marL="288925" indent="-276860">
              <a:lnSpc>
                <a:spcPct val="100000"/>
              </a:lnSpc>
              <a:spcBef>
                <a:spcPts val="330"/>
              </a:spcBef>
              <a:buClr>
                <a:srgbClr val="D16248"/>
              </a:buClr>
              <a:buSzPct val="89189"/>
              <a:buFont typeface="Wingdings 2"/>
              <a:buChar char=""/>
              <a:tabLst>
                <a:tab pos="288925" algn="l"/>
                <a:tab pos="289560" algn="l"/>
              </a:tabLst>
            </a:pPr>
            <a:r>
              <a:rPr sz="1850" spc="5" dirty="0">
                <a:solidFill>
                  <a:srgbClr val="FF0000"/>
                </a:solidFill>
                <a:latin typeface="Georgia"/>
                <a:cs typeface="Georgia"/>
              </a:rPr>
              <a:t>e.</a:t>
            </a:r>
            <a:r>
              <a:rPr sz="1850" spc="-1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850" dirty="0">
                <a:solidFill>
                  <a:srgbClr val="FF0000"/>
                </a:solidFill>
                <a:latin typeface="Georgia"/>
                <a:cs typeface="Georgia"/>
              </a:rPr>
              <a:t>Stillbirth</a:t>
            </a:r>
            <a:endParaRPr sz="1850">
              <a:latin typeface="Georgia"/>
              <a:cs typeface="Georgia"/>
            </a:endParaRPr>
          </a:p>
          <a:p>
            <a:pPr marL="288925" indent="-276860">
              <a:lnSpc>
                <a:spcPct val="100000"/>
              </a:lnSpc>
              <a:spcBef>
                <a:spcPts val="409"/>
              </a:spcBef>
              <a:buClr>
                <a:srgbClr val="D16248"/>
              </a:buClr>
              <a:buSzPct val="89189"/>
              <a:buFont typeface="Wingdings 2"/>
              <a:buChar char=""/>
              <a:tabLst>
                <a:tab pos="288925" algn="l"/>
                <a:tab pos="289560" algn="l"/>
              </a:tabLst>
            </a:pPr>
            <a:r>
              <a:rPr sz="1850" dirty="0">
                <a:solidFill>
                  <a:srgbClr val="FF0000"/>
                </a:solidFill>
                <a:latin typeface="Georgia"/>
                <a:cs typeface="Georgia"/>
              </a:rPr>
              <a:t>f.</a:t>
            </a:r>
            <a:r>
              <a:rPr sz="1850" spc="2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850" dirty="0">
                <a:solidFill>
                  <a:srgbClr val="FF0000"/>
                </a:solidFill>
                <a:latin typeface="Georgia"/>
                <a:cs typeface="Georgia"/>
              </a:rPr>
              <a:t>Heavy</a:t>
            </a:r>
            <a:r>
              <a:rPr sz="1850" spc="13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850" dirty="0">
                <a:solidFill>
                  <a:srgbClr val="FF0000"/>
                </a:solidFill>
                <a:latin typeface="Georgia"/>
                <a:cs typeface="Georgia"/>
              </a:rPr>
              <a:t>bleeding</a:t>
            </a:r>
            <a:r>
              <a:rPr sz="1850" spc="20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250" spc="15" dirty="0">
                <a:solidFill>
                  <a:srgbClr val="FF0000"/>
                </a:solidFill>
                <a:latin typeface="Georgia"/>
                <a:cs typeface="Georgia"/>
              </a:rPr>
              <a:t>(lack</a:t>
            </a:r>
            <a:r>
              <a:rPr sz="1250" spc="-1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250" dirty="0">
                <a:solidFill>
                  <a:srgbClr val="FF0000"/>
                </a:solidFill>
                <a:latin typeface="Georgia"/>
                <a:cs typeface="Georgia"/>
              </a:rPr>
              <a:t>of</a:t>
            </a:r>
            <a:r>
              <a:rPr sz="1250" spc="3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250" spc="10" dirty="0">
                <a:solidFill>
                  <a:srgbClr val="FF0000"/>
                </a:solidFill>
                <a:latin typeface="Georgia"/>
                <a:cs typeface="Georgia"/>
              </a:rPr>
              <a:t>uterine</a:t>
            </a:r>
            <a:r>
              <a:rPr sz="1250" spc="6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250" spc="10" dirty="0">
                <a:solidFill>
                  <a:srgbClr val="FF0000"/>
                </a:solidFill>
                <a:latin typeface="Georgia"/>
                <a:cs typeface="Georgia"/>
              </a:rPr>
              <a:t>muscle</a:t>
            </a:r>
            <a:r>
              <a:rPr sz="1250" spc="13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250" spc="5" dirty="0">
                <a:solidFill>
                  <a:srgbClr val="FF0000"/>
                </a:solidFill>
                <a:latin typeface="Georgia"/>
                <a:cs typeface="Georgia"/>
              </a:rPr>
              <a:t>tone</a:t>
            </a:r>
            <a:r>
              <a:rPr sz="1250" spc="5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250" spc="15" dirty="0">
                <a:solidFill>
                  <a:srgbClr val="FF0000"/>
                </a:solidFill>
                <a:latin typeface="Georgia"/>
                <a:cs typeface="Georgia"/>
              </a:rPr>
              <a:t>after</a:t>
            </a:r>
            <a:r>
              <a:rPr sz="1250" spc="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250" dirty="0">
                <a:solidFill>
                  <a:srgbClr val="FF0000"/>
                </a:solidFill>
                <a:latin typeface="Georgia"/>
                <a:cs typeface="Georgia"/>
              </a:rPr>
              <a:t>delivery)</a:t>
            </a:r>
            <a:endParaRPr sz="1250">
              <a:latin typeface="Georgia"/>
              <a:cs typeface="Georgia"/>
            </a:endParaRPr>
          </a:p>
          <a:p>
            <a:pPr marL="288925" indent="-276860">
              <a:lnSpc>
                <a:spcPct val="100000"/>
              </a:lnSpc>
              <a:spcBef>
                <a:spcPts val="409"/>
              </a:spcBef>
              <a:buClr>
                <a:srgbClr val="D16248"/>
              </a:buClr>
              <a:buSzPct val="89189"/>
              <a:buFont typeface="Wingdings 2"/>
              <a:buChar char=""/>
              <a:tabLst>
                <a:tab pos="288925" algn="l"/>
                <a:tab pos="289560" algn="l"/>
              </a:tabLst>
            </a:pPr>
            <a:r>
              <a:rPr sz="1850" spc="15" dirty="0">
                <a:solidFill>
                  <a:srgbClr val="FF0000"/>
                </a:solidFill>
                <a:latin typeface="Georgia"/>
                <a:cs typeface="Georgia"/>
              </a:rPr>
              <a:t>g. Maternal</a:t>
            </a:r>
            <a:r>
              <a:rPr sz="1850" spc="-1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850" dirty="0">
                <a:solidFill>
                  <a:srgbClr val="FF0000"/>
                </a:solidFill>
                <a:latin typeface="Georgia"/>
                <a:cs typeface="Georgia"/>
              </a:rPr>
              <a:t>respiratory</a:t>
            </a:r>
            <a:r>
              <a:rPr sz="1850" spc="19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850" spc="-5" dirty="0">
                <a:solidFill>
                  <a:srgbClr val="FF0000"/>
                </a:solidFill>
                <a:latin typeface="Georgia"/>
                <a:cs typeface="Georgia"/>
              </a:rPr>
              <a:t>compromise</a:t>
            </a:r>
            <a:r>
              <a:rPr sz="1850" spc="36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850" spc="5" dirty="0">
                <a:solidFill>
                  <a:srgbClr val="FF0000"/>
                </a:solidFill>
                <a:latin typeface="Georgia"/>
                <a:cs typeface="Georgia"/>
              </a:rPr>
              <a:t>.</a:t>
            </a:r>
            <a:endParaRPr sz="1850">
              <a:latin typeface="Georgia"/>
              <a:cs typeface="Georgia"/>
            </a:endParaRPr>
          </a:p>
          <a:p>
            <a:pPr marL="288925" indent="-276860">
              <a:lnSpc>
                <a:spcPct val="100000"/>
              </a:lnSpc>
              <a:spcBef>
                <a:spcPts val="335"/>
              </a:spcBef>
              <a:buClr>
                <a:srgbClr val="D16248"/>
              </a:buClr>
              <a:buSzPct val="89189"/>
              <a:buFont typeface="Wingdings 2"/>
              <a:buChar char=""/>
              <a:tabLst>
                <a:tab pos="288925" algn="l"/>
                <a:tab pos="289560" algn="l"/>
              </a:tabLst>
            </a:pPr>
            <a:r>
              <a:rPr sz="1850" spc="25" dirty="0">
                <a:solidFill>
                  <a:srgbClr val="FF0000"/>
                </a:solidFill>
                <a:latin typeface="Georgia"/>
                <a:cs typeface="Georgia"/>
              </a:rPr>
              <a:t>h.</a:t>
            </a:r>
            <a:r>
              <a:rPr sz="1850" spc="2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850" spc="15" dirty="0">
                <a:solidFill>
                  <a:srgbClr val="FF0000"/>
                </a:solidFill>
                <a:latin typeface="Georgia"/>
                <a:cs typeface="Georgia"/>
              </a:rPr>
              <a:t>Fetal</a:t>
            </a:r>
            <a:r>
              <a:rPr sz="1850" spc="-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850" dirty="0">
                <a:solidFill>
                  <a:srgbClr val="FF0000"/>
                </a:solidFill>
                <a:latin typeface="Georgia"/>
                <a:cs typeface="Georgia"/>
              </a:rPr>
              <a:t>malposition</a:t>
            </a:r>
            <a:r>
              <a:rPr sz="1850" spc="24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850" spc="15" dirty="0">
                <a:solidFill>
                  <a:srgbClr val="FF0000"/>
                </a:solidFill>
                <a:latin typeface="Georgia"/>
                <a:cs typeface="Georgia"/>
              </a:rPr>
              <a:t>&amp;</a:t>
            </a:r>
            <a:r>
              <a:rPr sz="1850" spc="5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850" spc="5" dirty="0">
                <a:solidFill>
                  <a:srgbClr val="FF0000"/>
                </a:solidFill>
                <a:latin typeface="Georgia"/>
                <a:cs typeface="Georgia"/>
              </a:rPr>
              <a:t>malpresentaion</a:t>
            </a:r>
            <a:endParaRPr sz="1850">
              <a:latin typeface="Georgia"/>
              <a:cs typeface="Georgia"/>
            </a:endParaRPr>
          </a:p>
          <a:p>
            <a:pPr marL="288925" indent="-276860">
              <a:lnSpc>
                <a:spcPct val="100000"/>
              </a:lnSpc>
              <a:spcBef>
                <a:spcPts val="405"/>
              </a:spcBef>
              <a:buClr>
                <a:srgbClr val="D16248"/>
              </a:buClr>
              <a:buSzPct val="89189"/>
              <a:buFont typeface="Wingdings 2"/>
              <a:buChar char=""/>
              <a:tabLst>
                <a:tab pos="288925" algn="l"/>
                <a:tab pos="289560" algn="l"/>
              </a:tabLst>
            </a:pPr>
            <a:r>
              <a:rPr sz="1850" spc="-5" dirty="0">
                <a:solidFill>
                  <a:srgbClr val="FF0000"/>
                </a:solidFill>
                <a:latin typeface="Georgia"/>
                <a:cs typeface="Georgia"/>
              </a:rPr>
              <a:t>i.</a:t>
            </a:r>
            <a:r>
              <a:rPr sz="1850" spc="1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850" spc="5" dirty="0">
                <a:solidFill>
                  <a:srgbClr val="FF0000"/>
                </a:solidFill>
                <a:latin typeface="Georgia"/>
                <a:cs typeface="Georgia"/>
              </a:rPr>
              <a:t>Excess</a:t>
            </a:r>
            <a:r>
              <a:rPr sz="1850" spc="16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850" spc="15" dirty="0">
                <a:solidFill>
                  <a:srgbClr val="FF0000"/>
                </a:solidFill>
                <a:latin typeface="Georgia"/>
                <a:cs typeface="Georgia"/>
              </a:rPr>
              <a:t>fetal</a:t>
            </a:r>
            <a:r>
              <a:rPr sz="1850" spc="-1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850" dirty="0">
                <a:solidFill>
                  <a:srgbClr val="FF0000"/>
                </a:solidFill>
                <a:latin typeface="Georgia"/>
                <a:cs typeface="Georgia"/>
              </a:rPr>
              <a:t>growth</a:t>
            </a:r>
            <a:r>
              <a:rPr sz="1850" spc="13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850" spc="-5" dirty="0">
                <a:solidFill>
                  <a:srgbClr val="FF0000"/>
                </a:solidFill>
                <a:latin typeface="Georgia"/>
                <a:cs typeface="Georgia"/>
              </a:rPr>
              <a:t>-Macrosomia</a:t>
            </a:r>
            <a:endParaRPr sz="1850">
              <a:latin typeface="Georgia"/>
              <a:cs typeface="Georgia"/>
            </a:endParaRPr>
          </a:p>
          <a:p>
            <a:pPr marL="288925" indent="-276860">
              <a:lnSpc>
                <a:spcPct val="100000"/>
              </a:lnSpc>
              <a:spcBef>
                <a:spcPts val="409"/>
              </a:spcBef>
              <a:buClr>
                <a:srgbClr val="D16248"/>
              </a:buClr>
              <a:buSzPct val="89189"/>
              <a:buFont typeface="Wingdings 2"/>
              <a:buChar char=""/>
              <a:tabLst>
                <a:tab pos="288925" algn="l"/>
                <a:tab pos="289560" algn="l"/>
              </a:tabLst>
            </a:pPr>
            <a:r>
              <a:rPr sz="1850" spc="-5" dirty="0">
                <a:solidFill>
                  <a:srgbClr val="FF0000"/>
                </a:solidFill>
                <a:latin typeface="Georgia"/>
                <a:cs typeface="Georgia"/>
              </a:rPr>
              <a:t>j.</a:t>
            </a:r>
            <a:r>
              <a:rPr sz="1850" spc="1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850" spc="15" dirty="0">
                <a:solidFill>
                  <a:srgbClr val="FF0000"/>
                </a:solidFill>
                <a:latin typeface="Georgia"/>
                <a:cs typeface="Georgia"/>
              </a:rPr>
              <a:t>Cesarean</a:t>
            </a:r>
            <a:r>
              <a:rPr sz="1850" spc="8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850" spc="-10" dirty="0">
                <a:solidFill>
                  <a:srgbClr val="FF0000"/>
                </a:solidFill>
                <a:latin typeface="Georgia"/>
                <a:cs typeface="Georgia"/>
              </a:rPr>
              <a:t>delivery</a:t>
            </a:r>
            <a:r>
              <a:rPr sz="1850" spc="19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850" spc="15" dirty="0">
                <a:solidFill>
                  <a:srgbClr val="FF0000"/>
                </a:solidFill>
                <a:latin typeface="Georgia"/>
                <a:cs typeface="Georgia"/>
              </a:rPr>
              <a:t>&amp;</a:t>
            </a:r>
            <a:r>
              <a:rPr sz="1850" spc="10" dirty="0">
                <a:solidFill>
                  <a:srgbClr val="FF0000"/>
                </a:solidFill>
                <a:latin typeface="Georgia"/>
                <a:cs typeface="Georgia"/>
              </a:rPr>
              <a:t> NICU</a:t>
            </a:r>
            <a:endParaRPr sz="1850">
              <a:latin typeface="Georgia"/>
              <a:cs typeface="Georgia"/>
            </a:endParaRPr>
          </a:p>
          <a:p>
            <a:pPr marL="288925" indent="-276860">
              <a:lnSpc>
                <a:spcPct val="100000"/>
              </a:lnSpc>
              <a:spcBef>
                <a:spcPts val="335"/>
              </a:spcBef>
              <a:buClr>
                <a:srgbClr val="D16248"/>
              </a:buClr>
              <a:buSzPct val="89189"/>
              <a:buFont typeface="Wingdings 2"/>
              <a:buChar char=""/>
              <a:tabLst>
                <a:tab pos="288925" algn="l"/>
                <a:tab pos="289560" algn="l"/>
              </a:tabLst>
            </a:pPr>
            <a:r>
              <a:rPr sz="1850" spc="-10" dirty="0">
                <a:solidFill>
                  <a:srgbClr val="FF0000"/>
                </a:solidFill>
                <a:latin typeface="Georgia"/>
                <a:cs typeface="Georgia"/>
              </a:rPr>
              <a:t>k.</a:t>
            </a:r>
            <a:r>
              <a:rPr sz="1850" spc="2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850" spc="10" dirty="0">
                <a:solidFill>
                  <a:srgbClr val="FF0000"/>
                </a:solidFill>
                <a:latin typeface="Georgia"/>
                <a:cs typeface="Georgia"/>
              </a:rPr>
              <a:t>Perinatal</a:t>
            </a:r>
            <a:r>
              <a:rPr sz="1850" spc="14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850" spc="5" dirty="0">
                <a:solidFill>
                  <a:srgbClr val="FF0000"/>
                </a:solidFill>
                <a:latin typeface="Georgia"/>
                <a:cs typeface="Georgia"/>
              </a:rPr>
              <a:t>mortality</a:t>
            </a:r>
            <a:r>
              <a:rPr sz="1850" spc="5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850" dirty="0">
                <a:solidFill>
                  <a:srgbClr val="FF0000"/>
                </a:solidFill>
                <a:latin typeface="Georgia"/>
                <a:cs typeface="Georgia"/>
              </a:rPr>
              <a:t>(two-</a:t>
            </a:r>
            <a:r>
              <a:rPr sz="1850" spc="21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850" spc="20" dirty="0">
                <a:solidFill>
                  <a:srgbClr val="FF0000"/>
                </a:solidFill>
                <a:latin typeface="Georgia"/>
                <a:cs typeface="Georgia"/>
              </a:rPr>
              <a:t>to</a:t>
            </a:r>
            <a:r>
              <a:rPr sz="1850" spc="-3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850" spc="-10" dirty="0">
                <a:solidFill>
                  <a:srgbClr val="FF0000"/>
                </a:solidFill>
                <a:latin typeface="Georgia"/>
                <a:cs typeface="Georgia"/>
              </a:rPr>
              <a:t>five-folds)</a:t>
            </a:r>
            <a:endParaRPr sz="185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25031" y="0"/>
            <a:ext cx="2466975" cy="1847850"/>
          </a:xfrm>
          <a:prstGeom prst="rect">
            <a:avLst/>
          </a:prstGeom>
        </p:spPr>
      </p:pic>
    </p:spTree>
  </p:cSld>
  <p:clrMapOvr>
    <a:masterClrMapping/>
  </p:clrMapOvr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9865" y="1016008"/>
            <a:ext cx="5952491" cy="79893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b="0" spc="25" dirty="0">
                <a:latin typeface="Calibri"/>
                <a:cs typeface="Calibri"/>
              </a:rPr>
              <a:t>3</a:t>
            </a:r>
            <a:r>
              <a:rPr b="0" spc="5" dirty="0">
                <a:latin typeface="Calibri"/>
                <a:cs typeface="Calibri"/>
              </a:rPr>
              <a:t>)</a:t>
            </a:r>
            <a:r>
              <a:rPr b="0" spc="-55" dirty="0">
                <a:latin typeface="Calibri"/>
                <a:cs typeface="Calibri"/>
              </a:rPr>
              <a:t> </a:t>
            </a:r>
            <a:r>
              <a:rPr b="0" spc="15" dirty="0">
                <a:latin typeface="Calibri"/>
                <a:cs typeface="Calibri"/>
              </a:rPr>
              <a:t>2</a:t>
            </a:r>
            <a:r>
              <a:rPr b="0" spc="3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m</a:t>
            </a:r>
            <a:r>
              <a:rPr b="0" spc="35" dirty="0">
                <a:latin typeface="Calibri"/>
                <a:cs typeface="Calibri"/>
              </a:rPr>
              <a:t>a</a:t>
            </a:r>
            <a:r>
              <a:rPr b="0" spc="-20" dirty="0">
                <a:latin typeface="Calibri"/>
                <a:cs typeface="Calibri"/>
              </a:rPr>
              <a:t>t</a:t>
            </a:r>
            <a:r>
              <a:rPr b="0" spc="-25" dirty="0">
                <a:latin typeface="Calibri"/>
                <a:cs typeface="Calibri"/>
              </a:rPr>
              <a:t>e</a:t>
            </a:r>
            <a:r>
              <a:rPr b="0" spc="10" dirty="0">
                <a:latin typeface="Calibri"/>
                <a:cs typeface="Calibri"/>
              </a:rPr>
              <a:t>r</a:t>
            </a:r>
            <a:r>
              <a:rPr b="0" spc="45" dirty="0">
                <a:latin typeface="Calibri"/>
                <a:cs typeface="Calibri"/>
              </a:rPr>
              <a:t>n</a:t>
            </a:r>
            <a:r>
              <a:rPr b="0" spc="35" dirty="0">
                <a:latin typeface="Calibri"/>
                <a:cs typeface="Calibri"/>
              </a:rPr>
              <a:t>a</a:t>
            </a:r>
            <a:r>
              <a:rPr b="0" spc="5" dirty="0">
                <a:latin typeface="Calibri"/>
                <a:cs typeface="Calibri"/>
              </a:rPr>
              <a:t>l</a:t>
            </a:r>
            <a:r>
              <a:rPr b="0" spc="-185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c</a:t>
            </a:r>
            <a:r>
              <a:rPr b="0" spc="40" dirty="0">
                <a:latin typeface="Calibri"/>
                <a:cs typeface="Calibri"/>
              </a:rPr>
              <a:t>au</a:t>
            </a:r>
            <a:r>
              <a:rPr b="0" spc="20" dirty="0">
                <a:latin typeface="Calibri"/>
                <a:cs typeface="Calibri"/>
              </a:rPr>
              <a:t>s</a:t>
            </a:r>
            <a:r>
              <a:rPr b="0" spc="-25" dirty="0">
                <a:latin typeface="Calibri"/>
                <a:cs typeface="Calibri"/>
              </a:rPr>
              <a:t>e</a:t>
            </a:r>
            <a:r>
              <a:rPr b="0" spc="10" dirty="0">
                <a:latin typeface="Calibri"/>
                <a:cs typeface="Calibri"/>
              </a:rPr>
              <a:t>s</a:t>
            </a:r>
            <a:r>
              <a:rPr b="0" spc="-110" dirty="0">
                <a:latin typeface="Calibri"/>
                <a:cs typeface="Calibri"/>
              </a:rPr>
              <a:t> </a:t>
            </a:r>
            <a:r>
              <a:rPr b="0" spc="15" dirty="0">
                <a:latin typeface="Calibri"/>
                <a:cs typeface="Calibri"/>
              </a:rPr>
              <a:t>2</a:t>
            </a:r>
            <a:r>
              <a:rPr b="0" spc="-35" dirty="0">
                <a:latin typeface="Calibri"/>
                <a:cs typeface="Calibri"/>
              </a:rPr>
              <a:t> </a:t>
            </a:r>
            <a:r>
              <a:rPr b="0" spc="-80" dirty="0">
                <a:latin typeface="Calibri"/>
                <a:cs typeface="Calibri"/>
              </a:rPr>
              <a:t>f</a:t>
            </a:r>
            <a:r>
              <a:rPr b="0" spc="-25" dirty="0">
                <a:latin typeface="Calibri"/>
                <a:cs typeface="Calibri"/>
              </a:rPr>
              <a:t>e</a:t>
            </a:r>
            <a:r>
              <a:rPr b="0" spc="-100" dirty="0">
                <a:latin typeface="Calibri"/>
                <a:cs typeface="Calibri"/>
              </a:rPr>
              <a:t>t</a:t>
            </a:r>
            <a:r>
              <a:rPr b="0" spc="35" dirty="0">
                <a:latin typeface="Calibri"/>
                <a:cs typeface="Calibri"/>
              </a:rPr>
              <a:t>a</a:t>
            </a:r>
            <a:r>
              <a:rPr b="0" spc="5" dirty="0">
                <a:latin typeface="Calibri"/>
                <a:cs typeface="Calibri"/>
              </a:rPr>
              <a:t>l</a:t>
            </a:r>
            <a:r>
              <a:rPr b="0" spc="3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c</a:t>
            </a:r>
            <a:r>
              <a:rPr b="0" spc="35" dirty="0">
                <a:latin typeface="Calibri"/>
                <a:cs typeface="Calibri"/>
              </a:rPr>
              <a:t>au</a:t>
            </a:r>
            <a:r>
              <a:rPr b="0" spc="15" dirty="0">
                <a:latin typeface="Calibri"/>
                <a:cs typeface="Calibri"/>
              </a:rPr>
              <a:t>s</a:t>
            </a:r>
            <a:r>
              <a:rPr b="0" spc="-25" dirty="0">
                <a:latin typeface="Calibri"/>
                <a:cs typeface="Calibri"/>
              </a:rPr>
              <a:t>e</a:t>
            </a:r>
            <a:r>
              <a:rPr b="0" spc="15" dirty="0">
                <a:latin typeface="Calibri"/>
                <a:cs typeface="Calibri"/>
              </a:rPr>
              <a:t>s</a:t>
            </a:r>
            <a:r>
              <a:rPr b="0" spc="10" dirty="0">
                <a:latin typeface="Calibri"/>
                <a:cs typeface="Calibri"/>
              </a:rPr>
              <a:t>?</a:t>
            </a:r>
          </a:p>
          <a:p>
            <a:pPr marL="60325">
              <a:lnSpc>
                <a:spcPct val="100000"/>
              </a:lnSpc>
              <a:spcBef>
                <a:spcPts val="114"/>
              </a:spcBef>
            </a:pPr>
            <a:r>
              <a:rPr sz="1550" b="0" u="sng" spc="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1</a:t>
            </a:r>
            <a:r>
              <a:rPr sz="1550" b="0" u="sng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 </a:t>
            </a:r>
            <a:r>
              <a:rPr sz="1550" b="0" u="sng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-</a:t>
            </a:r>
            <a:r>
              <a:rPr sz="1550" b="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 </a:t>
            </a:r>
            <a:r>
              <a:rPr sz="1800" b="0"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Maternal</a:t>
            </a:r>
            <a:r>
              <a:rPr sz="1800" b="0" u="sng" spc="9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 </a:t>
            </a:r>
            <a:r>
              <a:rPr sz="1800" b="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:</a:t>
            </a:r>
            <a:r>
              <a:rPr sz="1800" b="0" u="sng" spc="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 </a:t>
            </a:r>
            <a:r>
              <a:rPr sz="1800" b="0"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Maternal</a:t>
            </a:r>
            <a:r>
              <a:rPr sz="1800" b="0" u="sng" spc="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 </a:t>
            </a:r>
            <a:r>
              <a:rPr sz="1800" b="0"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diabetes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3824" y="2074868"/>
            <a:ext cx="6085205" cy="47344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50">
              <a:lnSpc>
                <a:spcPct val="100000"/>
              </a:lnSpc>
              <a:spcBef>
                <a:spcPts val="100"/>
              </a:spcBef>
            </a:pPr>
            <a:r>
              <a:rPr sz="1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2</a:t>
            </a:r>
            <a:r>
              <a:rPr sz="1800" u="sng" spc="-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 </a:t>
            </a:r>
            <a:r>
              <a:rPr sz="1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-</a:t>
            </a:r>
            <a:r>
              <a:rPr sz="1800"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 Materno-Fetal</a:t>
            </a:r>
            <a:r>
              <a:rPr sz="1800" u="sng" spc="7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 </a:t>
            </a:r>
            <a:r>
              <a:rPr sz="1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:</a:t>
            </a:r>
            <a:endParaRPr sz="1800">
              <a:latin typeface="Georgia"/>
              <a:cs typeface="Georgia"/>
            </a:endParaRPr>
          </a:p>
          <a:p>
            <a:pPr marL="69850" marR="3620770" indent="76200">
              <a:lnSpc>
                <a:spcPct val="99100"/>
              </a:lnSpc>
              <a:spcBef>
                <a:spcPts val="35"/>
              </a:spcBef>
            </a:pPr>
            <a:r>
              <a:rPr sz="1800" spc="-5" dirty="0">
                <a:solidFill>
                  <a:srgbClr val="FF0000"/>
                </a:solidFill>
                <a:latin typeface="Georgia"/>
                <a:cs typeface="Georgia"/>
              </a:rPr>
              <a:t>Multiple </a:t>
            </a:r>
            <a:r>
              <a:rPr sz="1800" spc="-10" dirty="0">
                <a:solidFill>
                  <a:srgbClr val="FF0000"/>
                </a:solidFill>
                <a:latin typeface="Georgia"/>
                <a:cs typeface="Georgia"/>
              </a:rPr>
              <a:t>gestation </a:t>
            </a:r>
            <a:r>
              <a:rPr sz="1800" spc="-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Georgia"/>
                <a:cs typeface="Georgia"/>
              </a:rPr>
              <a:t>Chorioangiomas </a:t>
            </a:r>
            <a:r>
              <a:rPr sz="1800" spc="-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Georgia"/>
                <a:cs typeface="Georgia"/>
              </a:rPr>
              <a:t>Erythroblastosis</a:t>
            </a:r>
            <a:r>
              <a:rPr sz="1800" spc="4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Georgia"/>
                <a:cs typeface="Georgia"/>
              </a:rPr>
              <a:t>Fetalis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1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3</a:t>
            </a:r>
            <a:r>
              <a:rPr sz="1800" u="sng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 </a:t>
            </a:r>
            <a:r>
              <a:rPr sz="1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-</a:t>
            </a:r>
            <a:r>
              <a:rPr sz="1800"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 </a:t>
            </a:r>
            <a:r>
              <a:rPr sz="1800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Fetal</a:t>
            </a:r>
            <a:r>
              <a:rPr sz="1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 :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00">
              <a:latin typeface="Georgia"/>
              <a:cs typeface="Georgia"/>
            </a:endParaRPr>
          </a:p>
          <a:p>
            <a:pPr marL="12700">
              <a:lnSpc>
                <a:spcPts val="2130"/>
              </a:lnSpc>
            </a:pPr>
            <a:r>
              <a:rPr sz="1800" spc="-10" dirty="0">
                <a:latin typeface="Georgia"/>
                <a:cs typeface="Georgia"/>
              </a:rPr>
              <a:t>Chromosomal</a:t>
            </a:r>
            <a:r>
              <a:rPr sz="1800" spc="9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Disorders</a:t>
            </a:r>
            <a:r>
              <a:rPr sz="1800" spc="-9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:</a:t>
            </a:r>
            <a:endParaRPr sz="1800">
              <a:latin typeface="Georgia"/>
              <a:cs typeface="Georgia"/>
            </a:endParaRPr>
          </a:p>
          <a:p>
            <a:pPr marL="69850" marR="5080" indent="-57785">
              <a:lnSpc>
                <a:spcPts val="2180"/>
              </a:lnSpc>
              <a:spcBef>
                <a:spcPts val="30"/>
              </a:spcBef>
            </a:pPr>
            <a:r>
              <a:rPr sz="1800" spc="-5" dirty="0">
                <a:solidFill>
                  <a:srgbClr val="FF0000"/>
                </a:solidFill>
                <a:latin typeface="Georgia"/>
                <a:cs typeface="Georgia"/>
              </a:rPr>
              <a:t>Trisomy</a:t>
            </a:r>
            <a:r>
              <a:rPr sz="1800" spc="3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800" spc="-15" dirty="0">
                <a:solidFill>
                  <a:srgbClr val="FF0000"/>
                </a:solidFill>
                <a:latin typeface="Georgia"/>
                <a:cs typeface="Georgia"/>
              </a:rPr>
              <a:t>18</a:t>
            </a:r>
            <a:r>
              <a:rPr sz="1800" dirty="0">
                <a:solidFill>
                  <a:srgbClr val="FF0000"/>
                </a:solidFill>
                <a:latin typeface="Georgia"/>
                <a:cs typeface="Georgia"/>
              </a:rPr>
              <a:t> (</a:t>
            </a:r>
            <a:r>
              <a:rPr sz="1800" spc="2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FF0000"/>
                </a:solidFill>
                <a:latin typeface="Georgia"/>
                <a:cs typeface="Georgia"/>
              </a:rPr>
              <a:t>Difficulty</a:t>
            </a:r>
            <a:r>
              <a:rPr sz="1800" spc="-4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FF0000"/>
                </a:solidFill>
                <a:latin typeface="Georgia"/>
                <a:cs typeface="Georgia"/>
              </a:rPr>
              <a:t>swallowing,</a:t>
            </a:r>
            <a:r>
              <a:rPr sz="1800" spc="-1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Georgia"/>
                <a:cs typeface="Georgia"/>
              </a:rPr>
              <a:t>intestinal</a:t>
            </a:r>
            <a:r>
              <a:rPr sz="1800" spc="11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Georgia"/>
                <a:cs typeface="Georgia"/>
              </a:rPr>
              <a:t>abnormalities) </a:t>
            </a:r>
            <a:r>
              <a:rPr sz="1800" spc="-42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Georgia"/>
                <a:cs typeface="Georgia"/>
              </a:rPr>
              <a:t>Trisomy</a:t>
            </a:r>
            <a:r>
              <a:rPr sz="1800" spc="3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800" spc="-20" dirty="0">
                <a:solidFill>
                  <a:srgbClr val="FF0000"/>
                </a:solidFill>
                <a:latin typeface="Georgia"/>
                <a:cs typeface="Georgia"/>
              </a:rPr>
              <a:t>21</a:t>
            </a:r>
            <a:r>
              <a:rPr sz="1800" spc="-1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FF0000"/>
                </a:solidFill>
                <a:latin typeface="Georgia"/>
                <a:cs typeface="Georgia"/>
              </a:rPr>
              <a:t>(Duodenal</a:t>
            </a:r>
            <a:r>
              <a:rPr sz="1800" spc="-5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Georgia"/>
                <a:cs typeface="Georgia"/>
              </a:rPr>
              <a:t>Artesia</a:t>
            </a:r>
            <a:r>
              <a:rPr sz="1800" spc="8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FF0000"/>
                </a:solidFill>
                <a:latin typeface="Georgia"/>
                <a:cs typeface="Georgia"/>
              </a:rPr>
              <a:t>)</a:t>
            </a:r>
            <a:endParaRPr sz="1800">
              <a:latin typeface="Georgia"/>
              <a:cs typeface="Georgia"/>
            </a:endParaRPr>
          </a:p>
          <a:p>
            <a:pPr marL="146050">
              <a:lnSpc>
                <a:spcPts val="2100"/>
              </a:lnSpc>
            </a:pPr>
            <a:r>
              <a:rPr sz="1800" dirty="0">
                <a:latin typeface="Georgia"/>
                <a:cs typeface="Georgia"/>
              </a:rPr>
              <a:t>Respiratory</a:t>
            </a:r>
            <a:endParaRPr sz="1800">
              <a:latin typeface="Georgia"/>
              <a:cs typeface="Georgia"/>
            </a:endParaRPr>
          </a:p>
          <a:p>
            <a:pPr marL="146050" marR="2082800">
              <a:lnSpc>
                <a:spcPct val="100800"/>
              </a:lnSpc>
            </a:pPr>
            <a:r>
              <a:rPr sz="1800" spc="-15" dirty="0">
                <a:solidFill>
                  <a:srgbClr val="FF0000"/>
                </a:solidFill>
                <a:latin typeface="Georgia"/>
                <a:cs typeface="Georgia"/>
              </a:rPr>
              <a:t>(Cystic</a:t>
            </a:r>
            <a:r>
              <a:rPr sz="1800" spc="1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Georgia"/>
                <a:cs typeface="Georgia"/>
              </a:rPr>
              <a:t>adenomatoid</a:t>
            </a:r>
            <a:r>
              <a:rPr sz="1800" spc="11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FF0000"/>
                </a:solidFill>
                <a:latin typeface="Georgia"/>
                <a:cs typeface="Georgia"/>
              </a:rPr>
              <a:t>malformed</a:t>
            </a:r>
            <a:r>
              <a:rPr sz="1800" spc="-5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Georgia"/>
                <a:cs typeface="Georgia"/>
              </a:rPr>
              <a:t>lung) </a:t>
            </a:r>
            <a:r>
              <a:rPr sz="1800" spc="-42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800" spc="-25" dirty="0">
                <a:latin typeface="Georgia"/>
                <a:cs typeface="Georgia"/>
              </a:rPr>
              <a:t>CNS</a:t>
            </a:r>
            <a:endParaRPr sz="1800">
              <a:latin typeface="Georgia"/>
              <a:cs typeface="Georgia"/>
            </a:endParaRPr>
          </a:p>
          <a:p>
            <a:pPr marL="146050">
              <a:lnSpc>
                <a:spcPts val="2105"/>
              </a:lnSpc>
            </a:pPr>
            <a:r>
              <a:rPr sz="1800" dirty="0">
                <a:solidFill>
                  <a:srgbClr val="FF0000"/>
                </a:solidFill>
                <a:latin typeface="Georgia"/>
                <a:cs typeface="Georgia"/>
              </a:rPr>
              <a:t>(anencephaly,</a:t>
            </a:r>
            <a:r>
              <a:rPr sz="1800" spc="-9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FF0000"/>
                </a:solidFill>
                <a:latin typeface="Georgia"/>
                <a:cs typeface="Georgia"/>
              </a:rPr>
              <a:t>hydrocephalus,</a:t>
            </a:r>
            <a:r>
              <a:rPr sz="1800" spc="2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FF0000"/>
                </a:solidFill>
                <a:latin typeface="Georgia"/>
                <a:cs typeface="Georgia"/>
              </a:rPr>
              <a:t>meningocele)</a:t>
            </a:r>
            <a:endParaRPr sz="1800">
              <a:latin typeface="Georgia"/>
              <a:cs typeface="Georgia"/>
            </a:endParaRPr>
          </a:p>
          <a:p>
            <a:pPr marL="146050">
              <a:lnSpc>
                <a:spcPct val="100000"/>
              </a:lnSpc>
              <a:spcBef>
                <a:spcPts val="20"/>
              </a:spcBef>
            </a:pPr>
            <a:r>
              <a:rPr sz="1800" spc="-35" dirty="0">
                <a:latin typeface="Georgia"/>
                <a:cs typeface="Georgia"/>
              </a:rPr>
              <a:t>GI</a:t>
            </a:r>
            <a:endParaRPr sz="1800">
              <a:latin typeface="Georgia"/>
              <a:cs typeface="Georgia"/>
            </a:endParaRPr>
          </a:p>
          <a:p>
            <a:pPr marL="260350" marR="393065" indent="-57150">
              <a:lnSpc>
                <a:spcPts val="2100"/>
              </a:lnSpc>
              <a:spcBef>
                <a:spcPts val="135"/>
              </a:spcBef>
            </a:pPr>
            <a:r>
              <a:rPr sz="1800" dirty="0">
                <a:solidFill>
                  <a:srgbClr val="FF0000"/>
                </a:solidFill>
                <a:latin typeface="Georgia"/>
                <a:cs typeface="Georgia"/>
              </a:rPr>
              <a:t>( Primary : </a:t>
            </a:r>
            <a:r>
              <a:rPr sz="1800" spc="5" dirty="0">
                <a:solidFill>
                  <a:srgbClr val="FF0000"/>
                </a:solidFill>
                <a:latin typeface="Georgia"/>
                <a:cs typeface="Georgia"/>
              </a:rPr>
              <a:t>duodenal, </a:t>
            </a:r>
            <a:r>
              <a:rPr sz="1800" dirty="0">
                <a:solidFill>
                  <a:srgbClr val="FF0000"/>
                </a:solidFill>
                <a:latin typeface="Georgia"/>
                <a:cs typeface="Georgia"/>
              </a:rPr>
              <a:t>esophageal, </a:t>
            </a:r>
            <a:r>
              <a:rPr sz="1800" spc="-5" dirty="0">
                <a:solidFill>
                  <a:srgbClr val="FF0000"/>
                </a:solidFill>
                <a:latin typeface="Georgia"/>
                <a:cs typeface="Georgia"/>
              </a:rPr>
              <a:t>or </a:t>
            </a:r>
            <a:r>
              <a:rPr sz="1800" spc="-10" dirty="0">
                <a:solidFill>
                  <a:srgbClr val="FF0000"/>
                </a:solidFill>
                <a:latin typeface="Georgia"/>
                <a:cs typeface="Georgia"/>
              </a:rPr>
              <a:t>intestinal atresia) </a:t>
            </a:r>
            <a:r>
              <a:rPr sz="1800" spc="-42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FF0000"/>
                </a:solidFill>
                <a:latin typeface="Georgia"/>
                <a:cs typeface="Georgia"/>
              </a:rPr>
              <a:t>(</a:t>
            </a:r>
            <a:r>
              <a:rPr sz="1800" spc="-6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Georgia"/>
                <a:cs typeface="Georgia"/>
              </a:rPr>
              <a:t>Secondary</a:t>
            </a:r>
            <a:r>
              <a:rPr sz="1800" spc="3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FF0000"/>
                </a:solidFill>
                <a:latin typeface="Georgia"/>
                <a:cs typeface="Georgia"/>
              </a:rPr>
              <a:t>:</a:t>
            </a:r>
            <a:r>
              <a:rPr sz="1800" spc="-2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800" spc="-15" dirty="0">
                <a:solidFill>
                  <a:srgbClr val="FF0000"/>
                </a:solidFill>
                <a:latin typeface="Georgia"/>
                <a:cs typeface="Georgia"/>
              </a:rPr>
              <a:t>massive</a:t>
            </a:r>
            <a:r>
              <a:rPr sz="1800" spc="12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Georgia"/>
                <a:cs typeface="Georgia"/>
              </a:rPr>
              <a:t>unilateral</a:t>
            </a:r>
            <a:r>
              <a:rPr sz="1800" spc="2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Georgia"/>
                <a:cs typeface="Georgia"/>
              </a:rPr>
              <a:t>dysplastic</a:t>
            </a:r>
            <a:r>
              <a:rPr sz="1800" spc="2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FF0000"/>
                </a:solidFill>
                <a:latin typeface="Georgia"/>
                <a:cs typeface="Georgia"/>
              </a:rPr>
              <a:t>kidneys)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2467" y="442601"/>
            <a:ext cx="309626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dirty="0">
                <a:latin typeface="Calibri"/>
                <a:cs typeface="Calibri"/>
              </a:rPr>
              <a:t>4</a:t>
            </a:r>
            <a:r>
              <a:rPr sz="3600" spc="-3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)</a:t>
            </a:r>
            <a:r>
              <a:rPr sz="3600" spc="-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2</a:t>
            </a:r>
            <a:r>
              <a:rPr sz="3600" spc="-35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treatment?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6749" y="1007572"/>
            <a:ext cx="5711825" cy="1910779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288925" indent="-276225">
              <a:lnSpc>
                <a:spcPct val="100000"/>
              </a:lnSpc>
              <a:spcBef>
                <a:spcPts val="760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288925" algn="l"/>
              </a:tabLst>
            </a:pPr>
            <a:r>
              <a:rPr sz="2700" spc="-5" dirty="0">
                <a:solidFill>
                  <a:srgbClr val="FF0000"/>
                </a:solidFill>
                <a:latin typeface="Georgia"/>
                <a:cs typeface="Georgia"/>
              </a:rPr>
              <a:t>Amnioreduction</a:t>
            </a:r>
            <a:r>
              <a:rPr sz="2700" spc="-3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700" dirty="0">
                <a:solidFill>
                  <a:srgbClr val="FF0000"/>
                </a:solidFill>
                <a:latin typeface="Georgia"/>
                <a:cs typeface="Georgia"/>
              </a:rPr>
              <a:t>.</a:t>
            </a:r>
            <a:endParaRPr sz="2700">
              <a:latin typeface="Georgia"/>
              <a:cs typeface="Georgia"/>
            </a:endParaRPr>
          </a:p>
          <a:p>
            <a:pPr marL="288925" indent="-276225">
              <a:lnSpc>
                <a:spcPct val="100000"/>
              </a:lnSpc>
              <a:spcBef>
                <a:spcPts val="665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288925" algn="l"/>
              </a:tabLst>
            </a:pPr>
            <a:r>
              <a:rPr sz="2700" spc="-5" dirty="0">
                <a:solidFill>
                  <a:srgbClr val="FF0000"/>
                </a:solidFill>
                <a:latin typeface="Georgia"/>
                <a:cs typeface="Georgia"/>
              </a:rPr>
              <a:t>Prostaglandin</a:t>
            </a:r>
            <a:r>
              <a:rPr sz="2700" spc="-10" dirty="0">
                <a:solidFill>
                  <a:srgbClr val="FF0000"/>
                </a:solidFill>
                <a:latin typeface="Georgia"/>
                <a:cs typeface="Georgia"/>
              </a:rPr>
              <a:t> synthetase</a:t>
            </a:r>
            <a:r>
              <a:rPr sz="2700" spc="7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700" spc="-5" dirty="0">
                <a:solidFill>
                  <a:srgbClr val="FF0000"/>
                </a:solidFill>
                <a:latin typeface="Georgia"/>
                <a:cs typeface="Georgia"/>
              </a:rPr>
              <a:t>inhibitor</a:t>
            </a:r>
            <a:r>
              <a:rPr sz="2700" spc="-4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700" dirty="0">
                <a:solidFill>
                  <a:srgbClr val="FF0000"/>
                </a:solidFill>
                <a:latin typeface="Georgia"/>
                <a:cs typeface="Georgia"/>
              </a:rPr>
              <a:t>.</a:t>
            </a:r>
            <a:endParaRPr sz="2700">
              <a:latin typeface="Georgia"/>
              <a:cs typeface="Georgia"/>
            </a:endParaRPr>
          </a:p>
          <a:p>
            <a:pPr marL="593725" lvl="1" indent="-514984">
              <a:lnSpc>
                <a:spcPct val="100000"/>
              </a:lnSpc>
              <a:spcBef>
                <a:spcPts val="590"/>
              </a:spcBef>
              <a:buClr>
                <a:srgbClr val="D16248"/>
              </a:buClr>
              <a:buSzPct val="83333"/>
              <a:buAutoNum type="arabicPeriod"/>
              <a:tabLst>
                <a:tab pos="593725" algn="l"/>
                <a:tab pos="594360" algn="l"/>
              </a:tabLst>
            </a:pPr>
            <a:r>
              <a:rPr sz="2400" spc="-10" dirty="0">
                <a:solidFill>
                  <a:srgbClr val="FF0000"/>
                </a:solidFill>
                <a:latin typeface="Georgia"/>
                <a:cs typeface="Georgia"/>
              </a:rPr>
              <a:t>Indomethacin.</a:t>
            </a:r>
            <a:endParaRPr sz="2400">
              <a:latin typeface="Georgia"/>
              <a:cs typeface="Georgia"/>
            </a:endParaRPr>
          </a:p>
          <a:p>
            <a:pPr marL="593725" lvl="1" indent="-514984">
              <a:lnSpc>
                <a:spcPct val="100000"/>
              </a:lnSpc>
              <a:spcBef>
                <a:spcPts val="575"/>
              </a:spcBef>
              <a:buClr>
                <a:srgbClr val="D16248"/>
              </a:buClr>
              <a:buSzPct val="83333"/>
              <a:buAutoNum type="arabicPeriod"/>
              <a:tabLst>
                <a:tab pos="593725" algn="l"/>
                <a:tab pos="594360" algn="l"/>
              </a:tabLst>
            </a:pPr>
            <a:r>
              <a:rPr sz="2400" spc="-10" dirty="0">
                <a:solidFill>
                  <a:srgbClr val="FF0000"/>
                </a:solidFill>
                <a:latin typeface="Georgia"/>
                <a:cs typeface="Georgia"/>
              </a:rPr>
              <a:t>Sulindac</a:t>
            </a:r>
            <a:r>
              <a:rPr sz="2400" spc="-3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FF0000"/>
                </a:solidFill>
                <a:latin typeface="Georgia"/>
                <a:cs typeface="Georgia"/>
              </a:rPr>
              <a:t>.</a:t>
            </a:r>
            <a:endParaRPr sz="2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5" y="307598"/>
            <a:ext cx="2385060" cy="129907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5005"/>
              </a:lnSpc>
              <a:spcBef>
                <a:spcPts val="130"/>
              </a:spcBef>
            </a:pPr>
            <a:r>
              <a:rPr sz="4400" b="0" u="heavy" spc="40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Q2</a:t>
            </a:r>
            <a:endParaRPr sz="4400">
              <a:latin typeface="Calibri Light"/>
              <a:cs typeface="Calibri Light"/>
            </a:endParaRPr>
          </a:p>
          <a:p>
            <a:pPr marL="12700">
              <a:lnSpc>
                <a:spcPts val="5005"/>
              </a:lnSpc>
            </a:pPr>
            <a:r>
              <a:rPr sz="4400" b="0" spc="-60" dirty="0">
                <a:latin typeface="Calibri Light"/>
                <a:cs typeface="Calibri Light"/>
              </a:rPr>
              <a:t>P</a:t>
            </a:r>
            <a:r>
              <a:rPr sz="4400" b="0" spc="25" dirty="0">
                <a:latin typeface="Calibri Light"/>
                <a:cs typeface="Calibri Light"/>
              </a:rPr>
              <a:t>a</a:t>
            </a:r>
            <a:r>
              <a:rPr sz="4400" b="0" spc="-20" dirty="0">
                <a:latin typeface="Calibri Light"/>
                <a:cs typeface="Calibri Light"/>
              </a:rPr>
              <a:t>r</a:t>
            </a:r>
            <a:r>
              <a:rPr sz="4400" b="0" spc="-95" dirty="0">
                <a:latin typeface="Calibri Light"/>
                <a:cs typeface="Calibri Light"/>
              </a:rPr>
              <a:t>t</a:t>
            </a:r>
            <a:r>
              <a:rPr sz="4400" b="0" spc="25" dirty="0">
                <a:latin typeface="Calibri Light"/>
                <a:cs typeface="Calibri Light"/>
              </a:rPr>
              <a:t>o</a:t>
            </a:r>
            <a:r>
              <a:rPr sz="4400" b="0" spc="30" dirty="0">
                <a:latin typeface="Calibri Light"/>
                <a:cs typeface="Calibri Light"/>
              </a:rPr>
              <a:t>g</a:t>
            </a:r>
            <a:r>
              <a:rPr sz="4400" b="0" spc="-95" dirty="0">
                <a:latin typeface="Calibri Light"/>
                <a:cs typeface="Calibri Light"/>
              </a:rPr>
              <a:t>r</a:t>
            </a:r>
            <a:r>
              <a:rPr sz="4400" b="0" spc="25" dirty="0">
                <a:latin typeface="Calibri Light"/>
                <a:cs typeface="Calibri Light"/>
              </a:rPr>
              <a:t>am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982" y="1813560"/>
            <a:ext cx="6778625" cy="222496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69875" indent="-257810">
              <a:lnSpc>
                <a:spcPct val="100000"/>
              </a:lnSpc>
              <a:spcBef>
                <a:spcPts val="130"/>
              </a:spcBef>
              <a:buAutoNum type="arabicPlain"/>
              <a:tabLst>
                <a:tab pos="270510" algn="l"/>
              </a:tabLst>
            </a:pPr>
            <a:r>
              <a:rPr sz="2750" b="1" spc="5" dirty="0">
                <a:latin typeface="Calibri"/>
                <a:cs typeface="Calibri"/>
              </a:rPr>
              <a:t>)</a:t>
            </a:r>
            <a:r>
              <a:rPr sz="2750" b="1" spc="75" dirty="0">
                <a:latin typeface="Calibri"/>
                <a:cs typeface="Calibri"/>
              </a:rPr>
              <a:t> </a:t>
            </a:r>
            <a:r>
              <a:rPr sz="2750" b="1" spc="-15" dirty="0">
                <a:latin typeface="Calibri"/>
                <a:cs typeface="Calibri"/>
              </a:rPr>
              <a:t>Vaginal</a:t>
            </a:r>
            <a:r>
              <a:rPr sz="2750" b="1" spc="35" dirty="0">
                <a:latin typeface="Calibri"/>
                <a:cs typeface="Calibri"/>
              </a:rPr>
              <a:t> </a:t>
            </a:r>
            <a:r>
              <a:rPr sz="2750" b="1" spc="-5" dirty="0">
                <a:latin typeface="Calibri"/>
                <a:cs typeface="Calibri"/>
              </a:rPr>
              <a:t>examination</a:t>
            </a:r>
            <a:r>
              <a:rPr sz="2750" b="1" spc="204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finding</a:t>
            </a:r>
            <a:r>
              <a:rPr sz="2750" b="1" spc="15" dirty="0">
                <a:latin typeface="Calibri"/>
                <a:cs typeface="Calibri"/>
              </a:rPr>
              <a:t> on</a:t>
            </a:r>
            <a:r>
              <a:rPr sz="2750" b="1" spc="55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admission?</a:t>
            </a:r>
            <a:endParaRPr sz="2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Calibri"/>
              <a:buAutoNum type="arabicPlain"/>
            </a:pPr>
            <a:endParaRPr sz="3050">
              <a:latin typeface="Calibri"/>
              <a:cs typeface="Calibri"/>
            </a:endParaRPr>
          </a:p>
          <a:p>
            <a:pPr marL="269875" indent="-257810">
              <a:lnSpc>
                <a:spcPct val="100000"/>
              </a:lnSpc>
              <a:buAutoNum type="arabicPlain"/>
              <a:tabLst>
                <a:tab pos="270510" algn="l"/>
              </a:tabLst>
            </a:pPr>
            <a:r>
              <a:rPr sz="2750" b="1" spc="5" dirty="0">
                <a:latin typeface="Calibri"/>
                <a:cs typeface="Calibri"/>
              </a:rPr>
              <a:t>)</a:t>
            </a:r>
            <a:r>
              <a:rPr sz="2750" b="1" spc="70" dirty="0">
                <a:latin typeface="Calibri"/>
                <a:cs typeface="Calibri"/>
              </a:rPr>
              <a:t> </a:t>
            </a:r>
            <a:r>
              <a:rPr sz="2750" b="1" spc="5" dirty="0">
                <a:latin typeface="Calibri"/>
                <a:cs typeface="Calibri"/>
              </a:rPr>
              <a:t>The</a:t>
            </a:r>
            <a:r>
              <a:rPr sz="2750" b="1" spc="-5" dirty="0">
                <a:latin typeface="Calibri"/>
                <a:cs typeface="Calibri"/>
              </a:rPr>
              <a:t> </a:t>
            </a:r>
            <a:r>
              <a:rPr sz="2750" b="1" spc="5" dirty="0">
                <a:latin typeface="Calibri"/>
                <a:cs typeface="Calibri"/>
              </a:rPr>
              <a:t>abnormal</a:t>
            </a:r>
            <a:r>
              <a:rPr sz="2750" b="1" spc="185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findings</a:t>
            </a:r>
            <a:r>
              <a:rPr sz="2750" b="1" spc="-15" dirty="0">
                <a:latin typeface="Calibri"/>
                <a:cs typeface="Calibri"/>
              </a:rPr>
              <a:t> </a:t>
            </a:r>
            <a:r>
              <a:rPr sz="2750" b="1" spc="-5" dirty="0">
                <a:latin typeface="Calibri"/>
                <a:cs typeface="Calibri"/>
              </a:rPr>
              <a:t>at</a:t>
            </a:r>
            <a:r>
              <a:rPr sz="2750" b="1" spc="105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5</a:t>
            </a:r>
            <a:r>
              <a:rPr sz="2750" b="1" spc="-10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pm?</a:t>
            </a:r>
            <a:endParaRPr sz="2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Calibri"/>
              <a:buAutoNum type="arabicPlain"/>
            </a:pPr>
            <a:endParaRPr sz="3050">
              <a:latin typeface="Calibri"/>
              <a:cs typeface="Calibri"/>
            </a:endParaRPr>
          </a:p>
          <a:p>
            <a:pPr marL="269875" indent="-257810">
              <a:lnSpc>
                <a:spcPct val="100000"/>
              </a:lnSpc>
              <a:buAutoNum type="arabicPlain"/>
              <a:tabLst>
                <a:tab pos="270510" algn="l"/>
              </a:tabLst>
            </a:pPr>
            <a:r>
              <a:rPr sz="2750" b="1" spc="5" dirty="0">
                <a:latin typeface="Calibri"/>
                <a:cs typeface="Calibri"/>
              </a:rPr>
              <a:t>)</a:t>
            </a:r>
            <a:r>
              <a:rPr sz="2750" b="1" spc="75" dirty="0">
                <a:latin typeface="Calibri"/>
                <a:cs typeface="Calibri"/>
              </a:rPr>
              <a:t> </a:t>
            </a:r>
            <a:r>
              <a:rPr sz="2750" b="1" spc="5" dirty="0">
                <a:latin typeface="Calibri"/>
                <a:cs typeface="Calibri"/>
              </a:rPr>
              <a:t>The</a:t>
            </a:r>
            <a:r>
              <a:rPr sz="2750" b="1" dirty="0">
                <a:latin typeface="Calibri"/>
                <a:cs typeface="Calibri"/>
              </a:rPr>
              <a:t> action</a:t>
            </a:r>
            <a:r>
              <a:rPr sz="2750" b="1" spc="130" dirty="0">
                <a:latin typeface="Calibri"/>
                <a:cs typeface="Calibri"/>
              </a:rPr>
              <a:t> </a:t>
            </a:r>
            <a:r>
              <a:rPr sz="2750" b="1" spc="20" dirty="0">
                <a:latin typeface="Calibri"/>
                <a:cs typeface="Calibri"/>
              </a:rPr>
              <a:t>you</a:t>
            </a:r>
            <a:r>
              <a:rPr sz="2750" b="1" spc="-15" dirty="0">
                <a:latin typeface="Calibri"/>
                <a:cs typeface="Calibri"/>
              </a:rPr>
              <a:t> </a:t>
            </a:r>
            <a:r>
              <a:rPr sz="2750" b="1" spc="20" dirty="0">
                <a:latin typeface="Calibri"/>
                <a:cs typeface="Calibri"/>
              </a:rPr>
              <a:t>would</a:t>
            </a:r>
            <a:r>
              <a:rPr sz="2750" b="1" spc="-20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do</a:t>
            </a:r>
            <a:r>
              <a:rPr sz="2750" b="1" spc="55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to</a:t>
            </a:r>
            <a:r>
              <a:rPr sz="2750" b="1" spc="-20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the</a:t>
            </a:r>
            <a:r>
              <a:rPr sz="2750" b="1" spc="70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pt</a:t>
            </a:r>
            <a:r>
              <a:rPr sz="2750" b="1" spc="65" dirty="0">
                <a:latin typeface="Calibri"/>
                <a:cs typeface="Calibri"/>
              </a:rPr>
              <a:t> </a:t>
            </a:r>
            <a:r>
              <a:rPr sz="2750" b="1" spc="20" dirty="0">
                <a:latin typeface="Calibri"/>
                <a:cs typeface="Calibri"/>
              </a:rPr>
              <a:t>now?</a:t>
            </a:r>
            <a:endParaRPr sz="275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62903" y="361960"/>
            <a:ext cx="4076700" cy="543877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4697" y="410781"/>
            <a:ext cx="4255771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0" spc="-15" dirty="0">
                <a:latin typeface="Calibri Light"/>
                <a:cs typeface="Calibri Light"/>
              </a:rPr>
              <a:t>Station</a:t>
            </a:r>
            <a:r>
              <a:rPr sz="4400" b="0" spc="-40" dirty="0">
                <a:latin typeface="Calibri Light"/>
                <a:cs typeface="Calibri Light"/>
              </a:rPr>
              <a:t> </a:t>
            </a:r>
            <a:r>
              <a:rPr sz="4400" b="0" spc="15" dirty="0">
                <a:latin typeface="Calibri Light"/>
                <a:cs typeface="Calibri Light"/>
              </a:rPr>
              <a:t>1</a:t>
            </a:r>
            <a:r>
              <a:rPr sz="4400" b="0" spc="-50" dirty="0">
                <a:latin typeface="Calibri Light"/>
                <a:cs typeface="Calibri Light"/>
              </a:rPr>
              <a:t> </a:t>
            </a:r>
            <a:r>
              <a:rPr sz="4400" b="0" spc="-10" dirty="0">
                <a:latin typeface="Calibri Light"/>
                <a:cs typeface="Calibri Light"/>
              </a:rPr>
              <a:t>ansewers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7827" y="1252608"/>
            <a:ext cx="10718800" cy="541366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7618095">
              <a:lnSpc>
                <a:spcPct val="125200"/>
              </a:lnSpc>
              <a:spcBef>
                <a:spcPts val="95"/>
              </a:spcBef>
            </a:pPr>
            <a:r>
              <a:rPr sz="2400" b="1" spc="-15" dirty="0">
                <a:solidFill>
                  <a:srgbClr val="00AF50"/>
                </a:solidFill>
                <a:latin typeface="Calibri"/>
                <a:cs typeface="Calibri"/>
              </a:rPr>
              <a:t>1.Cervical</a:t>
            </a:r>
            <a:r>
              <a:rPr sz="2400" b="1" spc="5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AF50"/>
                </a:solidFill>
                <a:latin typeface="Calibri"/>
                <a:cs typeface="Calibri"/>
              </a:rPr>
              <a:t>cerculage </a:t>
            </a:r>
            <a:r>
              <a:rPr sz="2400" b="1" spc="-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AF50"/>
                </a:solidFill>
                <a:latin typeface="Calibri"/>
                <a:cs typeface="Calibri"/>
              </a:rPr>
              <a:t>2.Cervical</a:t>
            </a:r>
            <a:r>
              <a:rPr sz="2400" b="1" spc="4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AF50"/>
                </a:solidFill>
                <a:latin typeface="Calibri"/>
                <a:cs typeface="Calibri"/>
              </a:rPr>
              <a:t>incompetence</a:t>
            </a:r>
            <a:endParaRPr sz="2400">
              <a:latin typeface="Calibri"/>
              <a:cs typeface="Calibri"/>
            </a:endParaRPr>
          </a:p>
          <a:p>
            <a:pPr marL="212725" marR="5533390" indent="-200660">
              <a:lnSpc>
                <a:spcPct val="125200"/>
              </a:lnSpc>
            </a:pPr>
            <a:r>
              <a:rPr sz="2400" b="1" spc="-5" dirty="0">
                <a:solidFill>
                  <a:srgbClr val="00AF50"/>
                </a:solidFill>
                <a:latin typeface="Calibri"/>
                <a:cs typeface="Calibri"/>
              </a:rPr>
              <a:t>3.1.Previous</a:t>
            </a:r>
            <a:r>
              <a:rPr sz="2400" b="1" spc="-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-35" dirty="0">
                <a:solidFill>
                  <a:srgbClr val="00AF50"/>
                </a:solidFill>
                <a:latin typeface="Calibri"/>
                <a:cs typeface="Calibri"/>
              </a:rPr>
              <a:t>kone</a:t>
            </a:r>
            <a:r>
              <a:rPr sz="2400" b="1" spc="4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AF50"/>
                </a:solidFill>
                <a:latin typeface="Calibri"/>
                <a:cs typeface="Calibri"/>
              </a:rPr>
              <a:t>biopsy</a:t>
            </a:r>
            <a:r>
              <a:rPr sz="2400" b="1" spc="-3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AF50"/>
                </a:solidFill>
                <a:latin typeface="Calibri"/>
                <a:cs typeface="Calibri"/>
              </a:rPr>
              <a:t>or</a:t>
            </a:r>
            <a:r>
              <a:rPr sz="2400" b="1" spc="-5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15" dirty="0">
                <a:solidFill>
                  <a:srgbClr val="00AF50"/>
                </a:solidFill>
                <a:latin typeface="Calibri"/>
                <a:cs typeface="Calibri"/>
              </a:rPr>
              <a:t>LEEP </a:t>
            </a:r>
            <a:r>
              <a:rPr sz="2400" b="1" spc="2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AF50"/>
                </a:solidFill>
                <a:latin typeface="Calibri"/>
                <a:cs typeface="Calibri"/>
              </a:rPr>
              <a:t>2.Cervical</a:t>
            </a:r>
            <a:r>
              <a:rPr sz="2400" b="1" spc="5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00AF50"/>
                </a:solidFill>
                <a:latin typeface="Calibri"/>
                <a:cs typeface="Calibri"/>
              </a:rPr>
              <a:t>trauma</a:t>
            </a:r>
            <a:r>
              <a:rPr sz="2400" b="1" spc="5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in</a:t>
            </a:r>
            <a:r>
              <a:rPr sz="2400" b="1" spc="-4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AF50"/>
                </a:solidFill>
                <a:latin typeface="Calibri"/>
                <a:cs typeface="Calibri"/>
              </a:rPr>
              <a:t>previous</a:t>
            </a:r>
            <a:r>
              <a:rPr sz="2400" b="1" spc="6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AF50"/>
                </a:solidFill>
                <a:latin typeface="Calibri"/>
                <a:cs typeface="Calibri"/>
              </a:rPr>
              <a:t>deliveries </a:t>
            </a:r>
            <a:r>
              <a:rPr sz="2400" b="1" spc="-5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AF50"/>
                </a:solidFill>
                <a:latin typeface="Calibri"/>
                <a:cs typeface="Calibri"/>
              </a:rPr>
              <a:t>3.Short</a:t>
            </a:r>
            <a:r>
              <a:rPr sz="2400" b="1" spc="4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AF50"/>
                </a:solidFill>
                <a:latin typeface="Calibri"/>
                <a:cs typeface="Calibri"/>
              </a:rPr>
              <a:t>cervix</a:t>
            </a:r>
            <a:r>
              <a:rPr sz="2400" b="1" spc="7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&lt;2.5</a:t>
            </a:r>
            <a:r>
              <a:rPr sz="2400" b="1" spc="-4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AF50"/>
                </a:solidFill>
                <a:latin typeface="Calibri"/>
                <a:cs typeface="Calibri"/>
              </a:rPr>
              <a:t>cm</a:t>
            </a:r>
            <a:endParaRPr sz="2400">
              <a:latin typeface="Calibri"/>
              <a:cs typeface="Calibri"/>
            </a:endParaRPr>
          </a:p>
          <a:p>
            <a:pPr marL="212725">
              <a:lnSpc>
                <a:spcPct val="100000"/>
              </a:lnSpc>
              <a:spcBef>
                <a:spcPts val="725"/>
              </a:spcBef>
            </a:pPr>
            <a:r>
              <a:rPr sz="2400" b="1" spc="-10" dirty="0">
                <a:solidFill>
                  <a:srgbClr val="00AF50"/>
                </a:solidFill>
                <a:latin typeface="Calibri"/>
                <a:cs typeface="Calibri"/>
              </a:rPr>
              <a:t>4.Previous</a:t>
            </a:r>
            <a:r>
              <a:rPr sz="2400" b="1" spc="-1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AF50"/>
                </a:solidFill>
                <a:latin typeface="Calibri"/>
                <a:cs typeface="Calibri"/>
              </a:rPr>
              <a:t>termination</a:t>
            </a:r>
            <a:r>
              <a:rPr sz="2400" b="1" spc="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AF50"/>
                </a:solidFill>
                <a:latin typeface="Calibri"/>
                <a:cs typeface="Calibri"/>
              </a:rPr>
              <a:t>of</a:t>
            </a:r>
            <a:r>
              <a:rPr sz="2400" b="1" spc="-3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AF50"/>
                </a:solidFill>
                <a:latin typeface="Calibri"/>
                <a:cs typeface="Calibri"/>
              </a:rPr>
              <a:t>pregnancy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450">
              <a:latin typeface="Calibri"/>
              <a:cs typeface="Calibri"/>
            </a:endParaRPr>
          </a:p>
          <a:p>
            <a:pPr marL="317500" indent="-305435">
              <a:lnSpc>
                <a:spcPts val="2755"/>
              </a:lnSpc>
              <a:buAutoNum type="arabicPeriod" startAt="4"/>
              <a:tabLst>
                <a:tab pos="318135" algn="l"/>
              </a:tabLst>
            </a:pPr>
            <a:r>
              <a:rPr sz="2400" b="1" spc="-10" dirty="0">
                <a:solidFill>
                  <a:srgbClr val="00AF50"/>
                </a:solidFill>
                <a:latin typeface="Calibri"/>
                <a:cs typeface="Calibri"/>
              </a:rPr>
              <a:t>14</a:t>
            </a:r>
            <a:r>
              <a:rPr sz="2400" b="1" spc="-3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AF50"/>
                </a:solidFill>
                <a:latin typeface="Calibri"/>
                <a:cs typeface="Calibri"/>
              </a:rPr>
              <a:t>weeks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 ,</a:t>
            </a:r>
            <a:r>
              <a:rPr sz="2400" b="1" spc="3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AF50"/>
                </a:solidFill>
                <a:latin typeface="Calibri"/>
                <a:cs typeface="Calibri"/>
              </a:rPr>
              <a:t>to</a:t>
            </a:r>
            <a:r>
              <a:rPr sz="2400" b="1" spc="-3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AF50"/>
                </a:solidFill>
                <a:latin typeface="Calibri"/>
                <a:cs typeface="Calibri"/>
              </a:rPr>
              <a:t>bypass </a:t>
            </a:r>
            <a:r>
              <a:rPr sz="2400" b="1" spc="-10" dirty="0">
                <a:solidFill>
                  <a:srgbClr val="00AF50"/>
                </a:solidFill>
                <a:latin typeface="Calibri"/>
                <a:cs typeface="Calibri"/>
              </a:rPr>
              <a:t>the</a:t>
            </a:r>
            <a:r>
              <a:rPr sz="2400" b="1" spc="5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AF50"/>
                </a:solidFill>
                <a:latin typeface="Calibri"/>
                <a:cs typeface="Calibri"/>
              </a:rPr>
              <a:t>high</a:t>
            </a:r>
            <a:r>
              <a:rPr sz="2400" b="1" spc="-3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AF50"/>
                </a:solidFill>
                <a:latin typeface="Calibri"/>
                <a:cs typeface="Calibri"/>
              </a:rPr>
              <a:t>risk</a:t>
            </a:r>
            <a:r>
              <a:rPr sz="2400" b="1" spc="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AF50"/>
                </a:solidFill>
                <a:latin typeface="Calibri"/>
                <a:cs typeface="Calibri"/>
              </a:rPr>
              <a:t>of</a:t>
            </a:r>
            <a:r>
              <a:rPr sz="2400" b="1" spc="-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AF50"/>
                </a:solidFill>
                <a:latin typeface="Calibri"/>
                <a:cs typeface="Calibri"/>
              </a:rPr>
              <a:t>miscarriage</a:t>
            </a:r>
            <a:r>
              <a:rPr sz="2400" b="1" spc="-3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and</a:t>
            </a:r>
            <a:r>
              <a:rPr sz="2400" b="1" spc="4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AF50"/>
                </a:solidFill>
                <a:latin typeface="Calibri"/>
                <a:cs typeface="Calibri"/>
              </a:rPr>
              <a:t>to</a:t>
            </a:r>
            <a:r>
              <a:rPr sz="2400" b="1" spc="-3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00AF50"/>
                </a:solidFill>
                <a:latin typeface="Calibri"/>
                <a:cs typeface="Calibri"/>
              </a:rPr>
              <a:t>make </a:t>
            </a:r>
            <a:r>
              <a:rPr sz="2400" b="1" spc="-10" dirty="0">
                <a:solidFill>
                  <a:srgbClr val="00AF50"/>
                </a:solidFill>
                <a:latin typeface="Calibri"/>
                <a:cs typeface="Calibri"/>
              </a:rPr>
              <a:t>sure</a:t>
            </a:r>
            <a:r>
              <a:rPr sz="2400" b="1" spc="5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AF50"/>
                </a:solidFill>
                <a:latin typeface="Calibri"/>
                <a:cs typeface="Calibri"/>
              </a:rPr>
              <a:t>that</a:t>
            </a:r>
            <a:r>
              <a:rPr sz="2400" b="1" spc="-3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AF50"/>
                </a:solidFill>
                <a:latin typeface="Calibri"/>
                <a:cs typeface="Calibri"/>
              </a:rPr>
              <a:t>the</a:t>
            </a:r>
            <a:r>
              <a:rPr sz="2400" b="1" spc="8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00AF50"/>
                </a:solidFill>
                <a:latin typeface="Calibri"/>
                <a:cs typeface="Calibri"/>
              </a:rPr>
              <a:t>fetus</a:t>
            </a:r>
            <a:r>
              <a:rPr sz="2400" b="1" spc="8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is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755"/>
              </a:lnSpc>
            </a:pPr>
            <a:r>
              <a:rPr sz="2400" b="1" spc="-15" dirty="0">
                <a:solidFill>
                  <a:srgbClr val="00AF50"/>
                </a:solidFill>
                <a:latin typeface="Calibri"/>
                <a:cs typeface="Calibri"/>
              </a:rPr>
              <a:t>healthy</a:t>
            </a:r>
            <a:endParaRPr sz="2400">
              <a:latin typeface="Calibri"/>
              <a:cs typeface="Calibri"/>
            </a:endParaRPr>
          </a:p>
          <a:p>
            <a:pPr marL="288925" marR="7118984" indent="-276860">
              <a:lnSpc>
                <a:spcPct val="125200"/>
              </a:lnSpc>
              <a:buClr>
                <a:srgbClr val="00AF50"/>
              </a:buClr>
              <a:buFont typeface="Calibri"/>
              <a:buAutoNum type="arabicPeriod" startAt="5"/>
              <a:tabLst>
                <a:tab pos="318135" algn="l"/>
              </a:tabLst>
            </a:pPr>
            <a:r>
              <a:rPr dirty="0"/>
              <a:t>	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1)In</a:t>
            </a:r>
            <a:r>
              <a:rPr sz="2400" b="1" spc="-4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case</a:t>
            </a:r>
            <a:r>
              <a:rPr sz="2400" b="1" spc="-4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AF50"/>
                </a:solidFill>
                <a:latin typeface="Calibri"/>
                <a:cs typeface="Calibri"/>
              </a:rPr>
              <a:t>of</a:t>
            </a:r>
            <a:r>
              <a:rPr sz="2400" b="1" spc="-4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AF50"/>
                </a:solidFill>
                <a:latin typeface="Calibri"/>
                <a:cs typeface="Calibri"/>
              </a:rPr>
              <a:t>preterm</a:t>
            </a:r>
            <a:r>
              <a:rPr sz="2400" b="1" spc="3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AF50"/>
                </a:solidFill>
                <a:latin typeface="Calibri"/>
                <a:cs typeface="Calibri"/>
              </a:rPr>
              <a:t>labor </a:t>
            </a:r>
            <a:r>
              <a:rPr sz="2400" b="1" spc="-53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-35" dirty="0">
                <a:solidFill>
                  <a:srgbClr val="00AF50"/>
                </a:solidFill>
                <a:latin typeface="Calibri"/>
                <a:cs typeface="Calibri"/>
              </a:rPr>
              <a:t>2)At</a:t>
            </a:r>
            <a:r>
              <a:rPr sz="2400" b="1" spc="4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AF50"/>
                </a:solidFill>
                <a:latin typeface="Calibri"/>
                <a:cs typeface="Calibri"/>
              </a:rPr>
              <a:t>37</a:t>
            </a:r>
            <a:r>
              <a:rPr sz="2400" b="1" spc="-4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AF50"/>
                </a:solidFill>
                <a:latin typeface="Calibri"/>
                <a:cs typeface="Calibri"/>
              </a:rPr>
              <a:t>weeks </a:t>
            </a:r>
            <a:r>
              <a:rPr sz="2400" b="1" spc="-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AF50"/>
                </a:solidFill>
                <a:latin typeface="Calibri"/>
                <a:cs typeface="Calibri"/>
              </a:rPr>
              <a:t>3)Miscarriage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32615" y="609282"/>
            <a:ext cx="692151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0" u="heavy" spc="70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Q</a:t>
            </a:r>
            <a:r>
              <a:rPr sz="4400" b="0" u="heavy" spc="15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3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8053" y="1746952"/>
            <a:ext cx="10252075" cy="4084067"/>
          </a:xfrm>
          <a:prstGeom prst="rect">
            <a:avLst/>
          </a:prstGeom>
        </p:spPr>
        <p:txBody>
          <a:bodyPr vert="horz" wrap="square" lIns="0" tIns="121285" rIns="0" bIns="0" rtlCol="0">
            <a:spAutoFit/>
          </a:bodyPr>
          <a:lstStyle/>
          <a:p>
            <a:pPr marL="22225" marR="415925">
              <a:lnSpc>
                <a:spcPct val="70400"/>
              </a:lnSpc>
              <a:spcBef>
                <a:spcPts val="955"/>
              </a:spcBef>
            </a:pPr>
            <a:r>
              <a:rPr sz="2400" spc="-10" dirty="0">
                <a:latin typeface="Calibri"/>
                <a:cs typeface="Calibri"/>
              </a:rPr>
              <a:t>50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years</a:t>
            </a:r>
            <a:r>
              <a:rPr sz="2400" spc="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old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postmenapoasel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patient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with</a:t>
            </a:r>
            <a:r>
              <a:rPr sz="2400" dirty="0">
                <a:latin typeface="Calibri"/>
                <a:cs typeface="Calibri"/>
              </a:rPr>
              <a:t> abnormal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uterine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bleeding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and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15" dirty="0">
                <a:latin typeface="Calibri"/>
                <a:cs typeface="Calibri"/>
              </a:rPr>
              <a:t>US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increase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endometrial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10" dirty="0">
                <a:latin typeface="Calibri"/>
                <a:cs typeface="Calibri"/>
              </a:rPr>
              <a:t>thickness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50">
              <a:latin typeface="Calibri"/>
              <a:cs typeface="Calibri"/>
            </a:endParaRPr>
          </a:p>
          <a:p>
            <a:pPr marL="107950">
              <a:lnSpc>
                <a:spcPct val="100000"/>
              </a:lnSpc>
              <a:spcBef>
                <a:spcPts val="5"/>
              </a:spcBef>
              <a:tabLst>
                <a:tab pos="4597400" algn="l"/>
              </a:tabLst>
            </a:pPr>
            <a:r>
              <a:rPr sz="2400" spc="-10" dirty="0">
                <a:latin typeface="Calibri"/>
                <a:cs typeface="Calibri"/>
              </a:rPr>
              <a:t>1-What's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the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15" dirty="0">
                <a:latin typeface="Calibri"/>
                <a:cs typeface="Calibri"/>
              </a:rPr>
              <a:t>most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15" dirty="0">
                <a:latin typeface="Calibri"/>
                <a:cs typeface="Calibri"/>
              </a:rPr>
              <a:t>common</a:t>
            </a:r>
            <a:r>
              <a:rPr sz="2400" spc="-22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cause?	</a:t>
            </a:r>
            <a:r>
              <a:rPr sz="2400" spc="-15" dirty="0">
                <a:solidFill>
                  <a:srgbClr val="00AF50"/>
                </a:solidFill>
                <a:latin typeface="Calibri"/>
                <a:cs typeface="Calibri"/>
              </a:rPr>
              <a:t>Atrophic</a:t>
            </a:r>
            <a:r>
              <a:rPr sz="2400" spc="-2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AF50"/>
                </a:solidFill>
                <a:latin typeface="Calibri"/>
                <a:cs typeface="Calibri"/>
              </a:rPr>
              <a:t>vaginitis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600">
              <a:latin typeface="Calibri"/>
              <a:cs typeface="Calibri"/>
            </a:endParaRPr>
          </a:p>
          <a:p>
            <a:pPr marL="22225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2-Whats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the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important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question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in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the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history</a:t>
            </a:r>
            <a:r>
              <a:rPr sz="2400" spc="-1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you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should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ask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about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it</a:t>
            </a:r>
            <a:r>
              <a:rPr sz="2400" spc="-5" dirty="0">
                <a:solidFill>
                  <a:srgbClr val="00AF50"/>
                </a:solidFill>
                <a:latin typeface="Calibri"/>
                <a:cs typeface="Calibri"/>
              </a:rPr>
              <a:t>?...................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00AF50"/>
                </a:solidFill>
                <a:latin typeface="Arial"/>
                <a:cs typeface="Arial"/>
              </a:rPr>
              <a:t>.................</a:t>
            </a:r>
            <a:r>
              <a:rPr sz="2400" spc="-5" dirty="0">
                <a:latin typeface="Calibri"/>
                <a:cs typeface="Calibri"/>
              </a:rPr>
              <a:t>3-Investigation</a:t>
            </a:r>
            <a:r>
              <a:rPr sz="2400" spc="-5" dirty="0">
                <a:solidFill>
                  <a:srgbClr val="00AF50"/>
                </a:solidFill>
                <a:latin typeface="Calibri"/>
                <a:cs typeface="Calibri"/>
              </a:rPr>
              <a:t>?</a:t>
            </a:r>
            <a:r>
              <a:rPr sz="2400" spc="-14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AF50"/>
                </a:solidFill>
                <a:latin typeface="Calibri"/>
                <a:cs typeface="Calibri"/>
              </a:rPr>
              <a:t>hystroscopy</a:t>
            </a:r>
            <a:r>
              <a:rPr sz="2400" spc="-9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+</a:t>
            </a:r>
            <a:r>
              <a:rPr sz="2400" spc="-5" dirty="0">
                <a:solidFill>
                  <a:srgbClr val="00AF50"/>
                </a:solidFill>
                <a:latin typeface="Calibri"/>
                <a:cs typeface="Calibri"/>
              </a:rPr>
              <a:t>biopsy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600">
              <a:latin typeface="Calibri"/>
              <a:cs typeface="Calibri"/>
            </a:endParaRPr>
          </a:p>
          <a:p>
            <a:pPr marL="22225">
              <a:lnSpc>
                <a:spcPct val="100000"/>
              </a:lnSpc>
              <a:tabLst>
                <a:tab pos="7809865" algn="l"/>
              </a:tabLst>
            </a:pPr>
            <a:r>
              <a:rPr sz="2400" spc="-5" dirty="0">
                <a:latin typeface="Calibri"/>
                <a:cs typeface="Calibri"/>
              </a:rPr>
              <a:t>What's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your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management</a:t>
            </a:r>
            <a:r>
              <a:rPr sz="2400" spc="-14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if</a:t>
            </a:r>
            <a:r>
              <a:rPr sz="2400" spc="80" dirty="0">
                <a:latin typeface="Calibri"/>
                <a:cs typeface="Calibri"/>
              </a:rPr>
              <a:t> </a:t>
            </a:r>
            <a:r>
              <a:rPr sz="2400" spc="10" dirty="0">
                <a:latin typeface="Calibri"/>
                <a:cs typeface="Calibri"/>
              </a:rPr>
              <a:t>the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result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biopsy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is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hyperplasia	</a:t>
            </a:r>
            <a:r>
              <a:rPr sz="2400" spc="-5" dirty="0">
                <a:latin typeface="Calibri"/>
                <a:cs typeface="Calibri"/>
              </a:rPr>
              <a:t>with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atopy?</a:t>
            </a:r>
            <a:endParaRPr sz="2400">
              <a:latin typeface="Calibri"/>
              <a:cs typeface="Calibri"/>
            </a:endParaRPr>
          </a:p>
          <a:p>
            <a:pPr marL="250825" indent="-229235">
              <a:lnSpc>
                <a:spcPct val="100000"/>
              </a:lnSpc>
              <a:spcBef>
                <a:spcPts val="130"/>
              </a:spcBef>
              <a:buFont typeface="Arial"/>
              <a:buChar char="•"/>
              <a:tabLst>
                <a:tab pos="251460" algn="l"/>
              </a:tabLst>
            </a:pPr>
            <a:r>
              <a:rPr sz="2400" spc="-10" dirty="0">
                <a:solidFill>
                  <a:srgbClr val="00AF50"/>
                </a:solidFill>
                <a:latin typeface="Calibri"/>
                <a:cs typeface="Calibri"/>
              </a:rPr>
              <a:t>hystrectomy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81" y="609282"/>
            <a:ext cx="692151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0" u="heavy" spc="65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Q</a:t>
            </a:r>
            <a:r>
              <a:rPr sz="4400" b="0" u="heavy" spc="15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4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577" y="1702288"/>
            <a:ext cx="5172075" cy="2625462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2750" spc="-5" dirty="0">
                <a:latin typeface="Calibri"/>
                <a:cs typeface="Calibri"/>
              </a:rPr>
              <a:t>Picture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spc="25" dirty="0">
                <a:latin typeface="Calibri"/>
                <a:cs typeface="Calibri"/>
              </a:rPr>
              <a:t>of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CTG</a:t>
            </a:r>
            <a:endParaRPr sz="2750">
              <a:latin typeface="Calibri"/>
              <a:cs typeface="Calibri"/>
            </a:endParaRPr>
          </a:p>
          <a:p>
            <a:pPr marL="12700" marR="436880">
              <a:lnSpc>
                <a:spcPct val="122900"/>
              </a:lnSpc>
            </a:pPr>
            <a:r>
              <a:rPr sz="2750" dirty="0">
                <a:latin typeface="Calibri"/>
                <a:cs typeface="Calibri"/>
              </a:rPr>
              <a:t>1-Whats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the</a:t>
            </a:r>
            <a:r>
              <a:rPr sz="2750" spc="160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name </a:t>
            </a:r>
            <a:r>
              <a:rPr sz="2750" spc="25" dirty="0">
                <a:latin typeface="Calibri"/>
                <a:cs typeface="Calibri"/>
              </a:rPr>
              <a:t>of</a:t>
            </a:r>
            <a:r>
              <a:rPr sz="2750" spc="-50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these</a:t>
            </a:r>
            <a:r>
              <a:rPr sz="2750" spc="240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test? </a:t>
            </a:r>
            <a:r>
              <a:rPr sz="2750" spc="-61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2-Whats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the</a:t>
            </a:r>
            <a:r>
              <a:rPr sz="2750" spc="160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finding?</a:t>
            </a:r>
            <a:endParaRPr sz="2750">
              <a:latin typeface="Calibri"/>
              <a:cs typeface="Calibri"/>
            </a:endParaRPr>
          </a:p>
          <a:p>
            <a:pPr marL="12700" marR="5080">
              <a:lnSpc>
                <a:spcPts val="4060"/>
              </a:lnSpc>
              <a:spcBef>
                <a:spcPts val="20"/>
              </a:spcBef>
            </a:pPr>
            <a:r>
              <a:rPr sz="2750" spc="5" dirty="0">
                <a:latin typeface="Calibri"/>
                <a:cs typeface="Calibri"/>
              </a:rPr>
              <a:t>3-Whats</a:t>
            </a:r>
            <a:r>
              <a:rPr sz="2750" spc="7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the</a:t>
            </a:r>
            <a:r>
              <a:rPr sz="2750" spc="15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cause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spc="25" dirty="0">
                <a:latin typeface="Calibri"/>
                <a:cs typeface="Calibri"/>
              </a:rPr>
              <a:t>of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these</a:t>
            </a:r>
            <a:r>
              <a:rPr sz="2750" spc="155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finding? </a:t>
            </a:r>
            <a:r>
              <a:rPr sz="2750" spc="-61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4-Whats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your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management?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6" y="106684"/>
            <a:ext cx="5887085" cy="117083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4510"/>
              </a:lnSpc>
              <a:spcBef>
                <a:spcPts val="130"/>
              </a:spcBef>
            </a:pPr>
            <a:r>
              <a:rPr sz="3950" b="0" spc="40" dirty="0">
                <a:latin typeface="Calibri Light"/>
                <a:cs typeface="Calibri Light"/>
              </a:rPr>
              <a:t>Q5</a:t>
            </a:r>
            <a:endParaRPr sz="3950">
              <a:latin typeface="Calibri Light"/>
              <a:cs typeface="Calibri Light"/>
            </a:endParaRPr>
          </a:p>
          <a:p>
            <a:pPr marL="127000">
              <a:lnSpc>
                <a:spcPts val="4510"/>
              </a:lnSpc>
            </a:pPr>
            <a:r>
              <a:rPr sz="3950" b="0" spc="15" dirty="0">
                <a:latin typeface="Calibri Light"/>
                <a:cs typeface="Calibri Light"/>
              </a:rPr>
              <a:t>A</a:t>
            </a:r>
            <a:r>
              <a:rPr sz="3950" b="0" spc="-65" dirty="0">
                <a:latin typeface="Calibri Light"/>
                <a:cs typeface="Calibri Light"/>
              </a:rPr>
              <a:t> </a:t>
            </a:r>
            <a:r>
              <a:rPr sz="3950" b="0" spc="-35" dirty="0">
                <a:latin typeface="Calibri Light"/>
                <a:cs typeface="Calibri Light"/>
              </a:rPr>
              <a:t>c</a:t>
            </a:r>
            <a:r>
              <a:rPr sz="3950" b="0" spc="10" dirty="0">
                <a:latin typeface="Calibri Light"/>
                <a:cs typeface="Calibri Light"/>
              </a:rPr>
              <a:t>a</a:t>
            </a:r>
            <a:r>
              <a:rPr sz="3950" b="0" spc="40" dirty="0">
                <a:latin typeface="Calibri Light"/>
                <a:cs typeface="Calibri Light"/>
              </a:rPr>
              <a:t>s</a:t>
            </a:r>
            <a:r>
              <a:rPr sz="3950" b="0" spc="10" dirty="0">
                <a:latin typeface="Calibri Light"/>
                <a:cs typeface="Calibri Light"/>
              </a:rPr>
              <a:t>e</a:t>
            </a:r>
            <a:r>
              <a:rPr sz="3950" b="0" spc="-90" dirty="0">
                <a:latin typeface="Calibri Light"/>
                <a:cs typeface="Calibri Light"/>
              </a:rPr>
              <a:t> </a:t>
            </a:r>
            <a:r>
              <a:rPr sz="3950" b="0" spc="10" dirty="0">
                <a:latin typeface="Calibri Light"/>
                <a:cs typeface="Calibri Light"/>
              </a:rPr>
              <a:t>a</a:t>
            </a:r>
            <a:r>
              <a:rPr sz="3950" b="0" spc="40" dirty="0">
                <a:latin typeface="Calibri Light"/>
                <a:cs typeface="Calibri Light"/>
              </a:rPr>
              <a:t>b</a:t>
            </a:r>
            <a:r>
              <a:rPr sz="3950" b="0" spc="35" dirty="0">
                <a:latin typeface="Calibri Light"/>
                <a:cs typeface="Calibri Light"/>
              </a:rPr>
              <a:t>o</a:t>
            </a:r>
            <a:r>
              <a:rPr sz="3950" b="0" spc="40" dirty="0">
                <a:latin typeface="Calibri Light"/>
                <a:cs typeface="Calibri Light"/>
              </a:rPr>
              <a:t>u</a:t>
            </a:r>
            <a:r>
              <a:rPr sz="3950" b="0" spc="5" dirty="0">
                <a:latin typeface="Calibri Light"/>
                <a:cs typeface="Calibri Light"/>
              </a:rPr>
              <a:t>t</a:t>
            </a:r>
            <a:r>
              <a:rPr sz="3950" b="0" spc="-254" dirty="0">
                <a:latin typeface="Calibri Light"/>
                <a:cs typeface="Calibri Light"/>
              </a:rPr>
              <a:t> </a:t>
            </a:r>
            <a:r>
              <a:rPr sz="3950" b="0" spc="10" dirty="0">
                <a:latin typeface="Calibri Light"/>
                <a:cs typeface="Calibri Light"/>
              </a:rPr>
              <a:t>fa</a:t>
            </a:r>
            <a:r>
              <a:rPr sz="3950" b="0" spc="25" dirty="0">
                <a:latin typeface="Calibri Light"/>
                <a:cs typeface="Calibri Light"/>
              </a:rPr>
              <a:t>m</a:t>
            </a:r>
            <a:r>
              <a:rPr sz="3950" b="0" spc="20" dirty="0">
                <a:latin typeface="Calibri Light"/>
                <a:cs typeface="Calibri Light"/>
              </a:rPr>
              <a:t>i</a:t>
            </a:r>
            <a:r>
              <a:rPr sz="3950" b="0" spc="-50" dirty="0">
                <a:latin typeface="Calibri Light"/>
                <a:cs typeface="Calibri Light"/>
              </a:rPr>
              <a:t>l</a:t>
            </a:r>
            <a:r>
              <a:rPr sz="3950" b="0" spc="10" dirty="0">
                <a:latin typeface="Calibri Light"/>
                <a:cs typeface="Calibri Light"/>
              </a:rPr>
              <a:t>y</a:t>
            </a:r>
            <a:r>
              <a:rPr sz="3950" b="0" spc="-250" dirty="0">
                <a:latin typeface="Calibri Light"/>
                <a:cs typeface="Calibri Light"/>
              </a:rPr>
              <a:t> </a:t>
            </a:r>
            <a:r>
              <a:rPr sz="3950" b="0" spc="40" dirty="0">
                <a:latin typeface="Calibri Light"/>
                <a:cs typeface="Calibri Light"/>
              </a:rPr>
              <a:t>p</a:t>
            </a:r>
            <a:r>
              <a:rPr sz="3950" b="0" spc="20" dirty="0">
                <a:latin typeface="Calibri Light"/>
                <a:cs typeface="Calibri Light"/>
              </a:rPr>
              <a:t>l</a:t>
            </a:r>
            <a:r>
              <a:rPr sz="3950" b="0" spc="10" dirty="0">
                <a:latin typeface="Calibri Light"/>
                <a:cs typeface="Calibri Light"/>
              </a:rPr>
              <a:t>a</a:t>
            </a:r>
            <a:r>
              <a:rPr sz="3950" b="0" spc="40" dirty="0">
                <a:latin typeface="Calibri Light"/>
                <a:cs typeface="Calibri Light"/>
              </a:rPr>
              <a:t>nn</a:t>
            </a:r>
            <a:r>
              <a:rPr sz="3950" b="0" spc="-50" dirty="0">
                <a:latin typeface="Calibri Light"/>
                <a:cs typeface="Calibri Light"/>
              </a:rPr>
              <a:t>i</a:t>
            </a:r>
            <a:r>
              <a:rPr sz="3950" b="0" spc="40" dirty="0">
                <a:latin typeface="Calibri Light"/>
                <a:cs typeface="Calibri Light"/>
              </a:rPr>
              <a:t>n</a:t>
            </a:r>
            <a:r>
              <a:rPr sz="3950" b="0" spc="10" dirty="0">
                <a:latin typeface="Calibri Light"/>
                <a:cs typeface="Calibri Light"/>
              </a:rPr>
              <a:t>g</a:t>
            </a:r>
            <a:endParaRPr sz="395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577" y="1794256"/>
            <a:ext cx="10052051" cy="3433376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241300" marR="5080" indent="-229235">
              <a:lnSpc>
                <a:spcPts val="3080"/>
              </a:lnSpc>
              <a:spcBef>
                <a:spcPts val="415"/>
              </a:spcBef>
              <a:buFont typeface="Arial"/>
              <a:buChar char="•"/>
              <a:tabLst>
                <a:tab pos="241935" algn="l"/>
                <a:tab pos="765175" algn="l"/>
                <a:tab pos="3290570" algn="l"/>
                <a:tab pos="4434205" algn="l"/>
                <a:tab pos="5626735" algn="l"/>
              </a:tabLst>
            </a:pPr>
            <a:r>
              <a:rPr sz="2750" spc="20" dirty="0">
                <a:latin typeface="Calibri"/>
                <a:cs typeface="Calibri"/>
              </a:rPr>
              <a:t>37	</a:t>
            </a:r>
            <a:r>
              <a:rPr sz="2750" spc="-5" dirty="0">
                <a:latin typeface="Calibri"/>
                <a:cs typeface="Calibri"/>
              </a:rPr>
              <a:t>years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old</a:t>
            </a:r>
            <a:r>
              <a:rPr sz="2750" spc="10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female	need</a:t>
            </a:r>
            <a:r>
              <a:rPr sz="2750" spc="170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a	</a:t>
            </a:r>
            <a:r>
              <a:rPr sz="2750" spc="5" dirty="0">
                <a:latin typeface="Calibri"/>
                <a:cs typeface="Calibri"/>
              </a:rPr>
              <a:t>method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spc="25" dirty="0">
                <a:latin typeface="Calibri"/>
                <a:cs typeface="Calibri"/>
              </a:rPr>
              <a:t>of</a:t>
            </a:r>
            <a:r>
              <a:rPr sz="2750" spc="-5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conception</a:t>
            </a:r>
            <a:r>
              <a:rPr sz="2750" spc="16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for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long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period(I </a:t>
            </a:r>
            <a:r>
              <a:rPr sz="2750" spc="-605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cant</a:t>
            </a:r>
            <a:r>
              <a:rPr sz="2750" spc="3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remember</a:t>
            </a:r>
            <a:r>
              <a:rPr sz="2750" spc="14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the</a:t>
            </a:r>
            <a:r>
              <a:rPr sz="2750" spc="11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question</a:t>
            </a:r>
            <a:r>
              <a:rPr sz="2750" spc="254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exactly	</a:t>
            </a:r>
            <a:r>
              <a:rPr sz="2750" spc="-15" dirty="0">
                <a:latin typeface="Calibri"/>
                <a:cs typeface="Calibri"/>
              </a:rPr>
              <a:t>-_-)</a:t>
            </a:r>
            <a:endParaRPr sz="2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200">
              <a:latin typeface="Calibri"/>
              <a:cs typeface="Calibri"/>
            </a:endParaRPr>
          </a:p>
          <a:p>
            <a:pPr marL="12700" marR="3521710">
              <a:lnSpc>
                <a:spcPct val="122900"/>
              </a:lnSpc>
            </a:pPr>
            <a:r>
              <a:rPr sz="2750" spc="-5" dirty="0">
                <a:latin typeface="Calibri"/>
                <a:cs typeface="Calibri"/>
              </a:rPr>
              <a:t>1-quation</a:t>
            </a:r>
            <a:r>
              <a:rPr sz="2750" spc="170" dirty="0">
                <a:latin typeface="Calibri"/>
                <a:cs typeface="Calibri"/>
              </a:rPr>
              <a:t> </a:t>
            </a:r>
            <a:r>
              <a:rPr sz="2750" spc="25" dirty="0">
                <a:latin typeface="Calibri"/>
                <a:cs typeface="Calibri"/>
              </a:rPr>
              <a:t>on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history</a:t>
            </a:r>
            <a:r>
              <a:rPr sz="2750" spc="150" dirty="0">
                <a:latin typeface="Calibri"/>
                <a:cs typeface="Calibri"/>
              </a:rPr>
              <a:t> </a:t>
            </a:r>
            <a:r>
              <a:rPr sz="2750" spc="25" dirty="0">
                <a:latin typeface="Calibri"/>
                <a:cs typeface="Calibri"/>
              </a:rPr>
              <a:t>you</a:t>
            </a:r>
            <a:r>
              <a:rPr sz="2750" spc="-5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should</a:t>
            </a:r>
            <a:r>
              <a:rPr sz="2750" spc="17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ask</a:t>
            </a:r>
            <a:r>
              <a:rPr sz="2750" spc="6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about</a:t>
            </a:r>
            <a:r>
              <a:rPr sz="2750" spc="100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it? </a:t>
            </a:r>
            <a:r>
              <a:rPr sz="2750" spc="-61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2-Whats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the</a:t>
            </a:r>
            <a:r>
              <a:rPr sz="2750" spc="165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best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method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to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choose?</a:t>
            </a:r>
            <a:endParaRPr sz="2750">
              <a:latin typeface="Calibri"/>
              <a:cs typeface="Calibri"/>
            </a:endParaRPr>
          </a:p>
          <a:p>
            <a:pPr marL="12700" marR="5637530">
              <a:lnSpc>
                <a:spcPts val="4050"/>
              </a:lnSpc>
              <a:spcBef>
                <a:spcPts val="40"/>
              </a:spcBef>
            </a:pPr>
            <a:r>
              <a:rPr sz="2750" spc="-10" dirty="0">
                <a:latin typeface="Calibri"/>
                <a:cs typeface="Calibri"/>
              </a:rPr>
              <a:t>3-Why</a:t>
            </a:r>
            <a:r>
              <a:rPr sz="2750" spc="135" dirty="0">
                <a:latin typeface="Calibri"/>
                <a:cs typeface="Calibri"/>
              </a:rPr>
              <a:t> </a:t>
            </a:r>
            <a:r>
              <a:rPr sz="2750" spc="25" dirty="0">
                <a:latin typeface="Calibri"/>
                <a:cs typeface="Calibri"/>
              </a:rPr>
              <a:t>you</a:t>
            </a:r>
            <a:r>
              <a:rPr sz="2750" spc="-6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use</a:t>
            </a:r>
            <a:r>
              <a:rPr sz="2750" spc="160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these</a:t>
            </a:r>
            <a:r>
              <a:rPr sz="2750" spc="16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method? </a:t>
            </a:r>
            <a:r>
              <a:rPr sz="2750" spc="-61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4-Whats</a:t>
            </a:r>
            <a:r>
              <a:rPr sz="2750" spc="7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the</a:t>
            </a:r>
            <a:r>
              <a:rPr sz="2750" spc="160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side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effect?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7234" y="1456632"/>
            <a:ext cx="10273665" cy="3305392"/>
          </a:xfrm>
          <a:prstGeom prst="rect">
            <a:avLst/>
          </a:prstGeom>
        </p:spPr>
        <p:txBody>
          <a:bodyPr vert="horz" wrap="square" lIns="0" tIns="156845" rIns="0" bIns="0" rtlCol="0">
            <a:spAutoFit/>
          </a:bodyPr>
          <a:lstStyle/>
          <a:p>
            <a:pPr marL="266700" indent="-229235">
              <a:lnSpc>
                <a:spcPct val="100000"/>
              </a:lnSpc>
              <a:spcBef>
                <a:spcPts val="1235"/>
              </a:spcBef>
              <a:buFont typeface="Arial"/>
              <a:buChar char="•"/>
              <a:tabLst>
                <a:tab pos="267335" algn="l"/>
              </a:tabLst>
            </a:pPr>
            <a:r>
              <a:rPr sz="2750" spc="-10" dirty="0">
                <a:solidFill>
                  <a:srgbClr val="FF0000"/>
                </a:solidFill>
                <a:latin typeface="Calibri"/>
                <a:cs typeface="Calibri"/>
              </a:rPr>
              <a:t>Side</a:t>
            </a:r>
            <a:r>
              <a:rPr sz="2750" spc="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20" dirty="0">
                <a:solidFill>
                  <a:srgbClr val="FF0000"/>
                </a:solidFill>
                <a:latin typeface="Calibri"/>
                <a:cs typeface="Calibri"/>
              </a:rPr>
              <a:t>effect</a:t>
            </a:r>
            <a:r>
              <a:rPr sz="2750" spc="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25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2750" spc="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medroxyprogesterone</a:t>
            </a:r>
            <a:endParaRPr sz="2750">
              <a:latin typeface="Calibri"/>
              <a:cs typeface="Calibri"/>
            </a:endParaRPr>
          </a:p>
          <a:p>
            <a:pPr marL="313690" indent="-276225">
              <a:lnSpc>
                <a:spcPct val="100000"/>
              </a:lnSpc>
              <a:spcBef>
                <a:spcPts val="905"/>
              </a:spcBef>
              <a:buAutoNum type="arabicPeriod"/>
              <a:tabLst>
                <a:tab pos="314325" algn="l"/>
              </a:tabLst>
            </a:pPr>
            <a:r>
              <a:rPr sz="2150" dirty="0">
                <a:solidFill>
                  <a:srgbClr val="FF0000"/>
                </a:solidFill>
                <a:latin typeface="Calibri"/>
                <a:cs typeface="Calibri"/>
              </a:rPr>
              <a:t>Irregular</a:t>
            </a:r>
            <a:r>
              <a:rPr sz="215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0000"/>
                </a:solidFill>
                <a:latin typeface="Calibri"/>
                <a:cs typeface="Calibri"/>
              </a:rPr>
              <a:t>bleeding</a:t>
            </a:r>
            <a:endParaRPr sz="2150">
              <a:latin typeface="Calibri"/>
              <a:cs typeface="Calibri"/>
            </a:endParaRPr>
          </a:p>
          <a:p>
            <a:pPr marL="495300" marR="1237615">
              <a:lnSpc>
                <a:spcPts val="2410"/>
              </a:lnSpc>
              <a:spcBef>
                <a:spcPts val="495"/>
              </a:spcBef>
            </a:pPr>
            <a:r>
              <a:rPr sz="2150" spc="25" dirty="0">
                <a:solidFill>
                  <a:srgbClr val="FF0000"/>
                </a:solidFill>
                <a:latin typeface="Calibri"/>
                <a:cs typeface="Calibri"/>
              </a:rPr>
              <a:t>70%</a:t>
            </a:r>
            <a:r>
              <a:rPr sz="215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spc="20" dirty="0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sz="215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spc="10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215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0000"/>
                </a:solidFill>
                <a:latin typeface="Calibri"/>
                <a:cs typeface="Calibri"/>
              </a:rPr>
              <a:t>first</a:t>
            </a:r>
            <a:r>
              <a:rPr sz="2150" spc="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spc="-5" dirty="0">
                <a:solidFill>
                  <a:srgbClr val="FF0000"/>
                </a:solidFill>
                <a:latin typeface="Calibri"/>
                <a:cs typeface="Calibri"/>
              </a:rPr>
              <a:t>year;</a:t>
            </a:r>
            <a:r>
              <a:rPr sz="2150" spc="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spc="25" dirty="0">
                <a:solidFill>
                  <a:srgbClr val="FF0000"/>
                </a:solidFill>
                <a:latin typeface="Calibri"/>
                <a:cs typeface="Calibri"/>
              </a:rPr>
              <a:t>10%</a:t>
            </a:r>
            <a:r>
              <a:rPr sz="215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0000"/>
                </a:solidFill>
                <a:latin typeface="Calibri"/>
                <a:cs typeface="Calibri"/>
              </a:rPr>
              <a:t>thereafter</a:t>
            </a:r>
            <a:r>
              <a:rPr sz="2150" spc="1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spc="5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sz="215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spc="5" dirty="0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sz="2150" spc="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spc="15" dirty="0">
                <a:solidFill>
                  <a:srgbClr val="FF0000"/>
                </a:solidFill>
                <a:latin typeface="Calibri"/>
                <a:cs typeface="Calibri"/>
              </a:rPr>
              <a:t>it</a:t>
            </a:r>
            <a:r>
              <a:rPr sz="215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spc="15" dirty="0">
                <a:solidFill>
                  <a:srgbClr val="FF0000"/>
                </a:solidFill>
                <a:latin typeface="Calibri"/>
                <a:cs typeface="Calibri"/>
              </a:rPr>
              <a:t>is </a:t>
            </a:r>
            <a:r>
              <a:rPr sz="2150" spc="10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21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spc="-5" dirty="0">
                <a:solidFill>
                  <a:srgbClr val="FF0000"/>
                </a:solidFill>
                <a:latin typeface="Calibri"/>
                <a:cs typeface="Calibri"/>
              </a:rPr>
              <a:t>most</a:t>
            </a:r>
            <a:r>
              <a:rPr sz="2150" spc="1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spc="-5" dirty="0">
                <a:solidFill>
                  <a:srgbClr val="FF0000"/>
                </a:solidFill>
                <a:latin typeface="Calibri"/>
                <a:cs typeface="Calibri"/>
              </a:rPr>
              <a:t>common</a:t>
            </a:r>
            <a:r>
              <a:rPr sz="2150" spc="1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spc="-5" dirty="0">
                <a:solidFill>
                  <a:srgbClr val="FF0000"/>
                </a:solidFill>
                <a:latin typeface="Calibri"/>
                <a:cs typeface="Calibri"/>
              </a:rPr>
              <a:t>reason</a:t>
            </a:r>
            <a:r>
              <a:rPr sz="2150" spc="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spc="-20" dirty="0">
                <a:solidFill>
                  <a:srgbClr val="FF0000"/>
                </a:solidFill>
                <a:latin typeface="Calibri"/>
                <a:cs typeface="Calibri"/>
              </a:rPr>
              <a:t>for </a:t>
            </a:r>
            <a:r>
              <a:rPr sz="2150" spc="-4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spc="5" dirty="0">
                <a:solidFill>
                  <a:srgbClr val="FF0000"/>
                </a:solidFill>
                <a:latin typeface="Calibri"/>
                <a:cs typeface="Calibri"/>
              </a:rPr>
              <a:t>discontinuation</a:t>
            </a:r>
            <a:r>
              <a:rPr sz="2150" spc="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spc="25" dirty="0">
                <a:solidFill>
                  <a:srgbClr val="FF0000"/>
                </a:solidFill>
                <a:latin typeface="Calibri"/>
                <a:cs typeface="Calibri"/>
              </a:rPr>
              <a:t>(Up</a:t>
            </a:r>
            <a:r>
              <a:rPr sz="2150" spc="20" dirty="0">
                <a:solidFill>
                  <a:srgbClr val="FF0000"/>
                </a:solidFill>
                <a:latin typeface="Calibri"/>
                <a:cs typeface="Calibri"/>
              </a:rPr>
              <a:t> to</a:t>
            </a:r>
            <a:r>
              <a:rPr sz="2150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spc="25" dirty="0">
                <a:solidFill>
                  <a:srgbClr val="FF0000"/>
                </a:solidFill>
                <a:latin typeface="Calibri"/>
                <a:cs typeface="Calibri"/>
              </a:rPr>
              <a:t>25%</a:t>
            </a:r>
            <a:r>
              <a:rPr sz="2150" spc="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spc="20" dirty="0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sz="215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spc="10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2150" spc="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spc="5" dirty="0">
                <a:solidFill>
                  <a:srgbClr val="FF0000"/>
                </a:solidFill>
                <a:latin typeface="Calibri"/>
                <a:cs typeface="Calibri"/>
              </a:rPr>
              <a:t>first</a:t>
            </a:r>
            <a:r>
              <a:rPr sz="215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0000"/>
                </a:solidFill>
                <a:latin typeface="Calibri"/>
                <a:cs typeface="Calibri"/>
              </a:rPr>
              <a:t>year</a:t>
            </a:r>
            <a:r>
              <a:rPr sz="2150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spc="-5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2150" spc="1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spc="-10" dirty="0">
                <a:solidFill>
                  <a:srgbClr val="FF0000"/>
                </a:solidFill>
                <a:latin typeface="Calibri"/>
                <a:cs typeface="Calibri"/>
              </a:rPr>
              <a:t>use)</a:t>
            </a:r>
            <a:endParaRPr sz="2150">
              <a:latin typeface="Calibri"/>
              <a:cs typeface="Calibri"/>
            </a:endParaRPr>
          </a:p>
          <a:p>
            <a:pPr marL="314325" indent="-276860">
              <a:lnSpc>
                <a:spcPct val="100000"/>
              </a:lnSpc>
              <a:spcBef>
                <a:spcPts val="740"/>
              </a:spcBef>
              <a:buAutoNum type="arabicPeriod" startAt="2"/>
              <a:tabLst>
                <a:tab pos="314960" algn="l"/>
              </a:tabLst>
            </a:pPr>
            <a:r>
              <a:rPr sz="2150" spc="-5" dirty="0">
                <a:solidFill>
                  <a:srgbClr val="FF0000"/>
                </a:solidFill>
                <a:latin typeface="Calibri"/>
                <a:cs typeface="Calibri"/>
              </a:rPr>
              <a:t>Amenorrhea:</a:t>
            </a:r>
            <a:r>
              <a:rPr sz="2150" spc="2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spc="30" dirty="0">
                <a:solidFill>
                  <a:srgbClr val="FF0000"/>
                </a:solidFill>
                <a:latin typeface="Calibri"/>
                <a:cs typeface="Calibri"/>
              </a:rPr>
              <a:t>55%</a:t>
            </a:r>
            <a:r>
              <a:rPr sz="215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spc="10" dirty="0">
                <a:solidFill>
                  <a:srgbClr val="FF0000"/>
                </a:solidFill>
                <a:latin typeface="Calibri"/>
                <a:cs typeface="Calibri"/>
              </a:rPr>
              <a:t>at</a:t>
            </a:r>
            <a:r>
              <a:rPr sz="215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0000"/>
                </a:solidFill>
                <a:latin typeface="Calibri"/>
                <a:cs typeface="Calibri"/>
              </a:rPr>
              <a:t>one</a:t>
            </a:r>
            <a:r>
              <a:rPr sz="2150" spc="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spc="-45" dirty="0">
                <a:solidFill>
                  <a:srgbClr val="FF0000"/>
                </a:solidFill>
                <a:latin typeface="Calibri"/>
                <a:cs typeface="Calibri"/>
              </a:rPr>
              <a:t>year,</a:t>
            </a:r>
            <a:r>
              <a:rPr sz="2150" spc="1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spc="30" dirty="0">
                <a:solidFill>
                  <a:srgbClr val="FF0000"/>
                </a:solidFill>
                <a:latin typeface="Calibri"/>
                <a:cs typeface="Calibri"/>
              </a:rPr>
              <a:t>70%</a:t>
            </a:r>
            <a:r>
              <a:rPr sz="215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spc="10" dirty="0">
                <a:solidFill>
                  <a:srgbClr val="FF0000"/>
                </a:solidFill>
                <a:latin typeface="Calibri"/>
                <a:cs typeface="Calibri"/>
              </a:rPr>
              <a:t>at</a:t>
            </a:r>
            <a:r>
              <a:rPr sz="215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spc="15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2150" spc="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spc="-5" dirty="0">
                <a:solidFill>
                  <a:srgbClr val="FF0000"/>
                </a:solidFill>
                <a:latin typeface="Calibri"/>
                <a:cs typeface="Calibri"/>
              </a:rPr>
              <a:t>years,</a:t>
            </a:r>
            <a:r>
              <a:rPr sz="2150" spc="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spc="30" dirty="0">
                <a:solidFill>
                  <a:srgbClr val="FF0000"/>
                </a:solidFill>
                <a:latin typeface="Calibri"/>
                <a:cs typeface="Calibri"/>
              </a:rPr>
              <a:t>80%</a:t>
            </a:r>
            <a:r>
              <a:rPr sz="215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spc="10" dirty="0">
                <a:solidFill>
                  <a:srgbClr val="FF0000"/>
                </a:solidFill>
                <a:latin typeface="Calibri"/>
                <a:cs typeface="Calibri"/>
              </a:rPr>
              <a:t>at</a:t>
            </a:r>
            <a:r>
              <a:rPr sz="215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spc="15" dirty="0">
                <a:solidFill>
                  <a:srgbClr val="FF0000"/>
                </a:solidFill>
                <a:latin typeface="Calibri"/>
                <a:cs typeface="Calibri"/>
              </a:rPr>
              <a:t>5</a:t>
            </a:r>
            <a:r>
              <a:rPr sz="2150" spc="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0000"/>
                </a:solidFill>
                <a:latin typeface="Calibri"/>
                <a:cs typeface="Calibri"/>
              </a:rPr>
              <a:t>years</a:t>
            </a:r>
            <a:endParaRPr sz="2150">
              <a:latin typeface="Calibri"/>
              <a:cs typeface="Calibri"/>
            </a:endParaRPr>
          </a:p>
          <a:p>
            <a:pPr marL="313690" indent="-276225">
              <a:lnSpc>
                <a:spcPct val="100000"/>
              </a:lnSpc>
              <a:spcBef>
                <a:spcPts val="800"/>
              </a:spcBef>
              <a:buAutoNum type="arabicPeriod" startAt="2"/>
              <a:tabLst>
                <a:tab pos="314325" algn="l"/>
              </a:tabLst>
            </a:pPr>
            <a:r>
              <a:rPr sz="2150" dirty="0">
                <a:solidFill>
                  <a:srgbClr val="FF0000"/>
                </a:solidFill>
                <a:latin typeface="Calibri"/>
                <a:cs typeface="Calibri"/>
              </a:rPr>
              <a:t>Weight</a:t>
            </a:r>
            <a:r>
              <a:rPr sz="2150" spc="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spc="5" dirty="0">
                <a:solidFill>
                  <a:srgbClr val="FF0000"/>
                </a:solidFill>
                <a:latin typeface="Calibri"/>
                <a:cs typeface="Calibri"/>
              </a:rPr>
              <a:t>Gain,</a:t>
            </a:r>
            <a:r>
              <a:rPr sz="215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spc="10" dirty="0">
                <a:solidFill>
                  <a:srgbClr val="FF0000"/>
                </a:solidFill>
                <a:latin typeface="Calibri"/>
                <a:cs typeface="Calibri"/>
              </a:rPr>
              <a:t>Adult</a:t>
            </a:r>
            <a:r>
              <a:rPr sz="2150" spc="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0000"/>
                </a:solidFill>
                <a:latin typeface="Calibri"/>
                <a:cs typeface="Calibri"/>
              </a:rPr>
              <a:t>women:</a:t>
            </a:r>
            <a:r>
              <a:rPr sz="2150" spc="1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spc="5" dirty="0">
                <a:solidFill>
                  <a:srgbClr val="FF0000"/>
                </a:solidFill>
                <a:latin typeface="Calibri"/>
                <a:cs typeface="Calibri"/>
              </a:rPr>
              <a:t>4.3</a:t>
            </a:r>
            <a:r>
              <a:rPr sz="2150" spc="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spc="5" dirty="0">
                <a:solidFill>
                  <a:srgbClr val="FF0000"/>
                </a:solidFill>
                <a:latin typeface="Calibri"/>
                <a:cs typeface="Calibri"/>
              </a:rPr>
              <a:t>kg</a:t>
            </a:r>
            <a:r>
              <a:rPr sz="2150" spc="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spc="-5" dirty="0">
                <a:solidFill>
                  <a:srgbClr val="FF0000"/>
                </a:solidFill>
                <a:latin typeface="Calibri"/>
                <a:cs typeface="Calibri"/>
              </a:rPr>
              <a:t>increase</a:t>
            </a:r>
            <a:r>
              <a:rPr sz="2150" spc="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spc="-5" dirty="0">
                <a:solidFill>
                  <a:srgbClr val="FF0000"/>
                </a:solidFill>
                <a:latin typeface="Calibri"/>
                <a:cs typeface="Calibri"/>
              </a:rPr>
              <a:t>over</a:t>
            </a:r>
            <a:r>
              <a:rPr sz="2150" spc="1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spc="10" dirty="0">
                <a:solidFill>
                  <a:srgbClr val="FF0000"/>
                </a:solidFill>
                <a:latin typeface="Calibri"/>
                <a:cs typeface="Calibri"/>
              </a:rPr>
              <a:t>5</a:t>
            </a:r>
            <a:r>
              <a:rPr sz="2150" spc="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spc="-5" dirty="0">
                <a:solidFill>
                  <a:srgbClr val="FF0000"/>
                </a:solidFill>
                <a:latin typeface="Calibri"/>
                <a:cs typeface="Calibri"/>
              </a:rPr>
              <a:t>years</a:t>
            </a:r>
            <a:endParaRPr sz="2150">
              <a:latin typeface="Calibri"/>
              <a:cs typeface="Calibri"/>
            </a:endParaRPr>
          </a:p>
          <a:p>
            <a:pPr marL="313690" indent="-276225">
              <a:lnSpc>
                <a:spcPts val="2455"/>
              </a:lnSpc>
              <a:spcBef>
                <a:spcPts val="800"/>
              </a:spcBef>
              <a:buAutoNum type="arabicPeriod" startAt="2"/>
              <a:tabLst>
                <a:tab pos="314325" algn="l"/>
                <a:tab pos="5442585" algn="l"/>
                <a:tab pos="10046335" algn="l"/>
              </a:tabLst>
            </a:pPr>
            <a:r>
              <a:rPr sz="2150" spc="10" dirty="0">
                <a:solidFill>
                  <a:srgbClr val="FF0000"/>
                </a:solidFill>
                <a:latin typeface="Calibri"/>
                <a:cs typeface="Calibri"/>
              </a:rPr>
              <a:t>Use</a:t>
            </a:r>
            <a:r>
              <a:rPr sz="215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spc="-5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2150" spc="1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spc="-20" dirty="0">
                <a:solidFill>
                  <a:srgbClr val="FF0000"/>
                </a:solidFill>
                <a:latin typeface="Calibri"/>
                <a:cs typeface="Calibri"/>
              </a:rPr>
              <a:t>DMPA </a:t>
            </a:r>
            <a:r>
              <a:rPr sz="2150" spc="15" dirty="0">
                <a:solidFill>
                  <a:srgbClr val="FF0000"/>
                </a:solidFill>
                <a:latin typeface="Calibri"/>
                <a:cs typeface="Calibri"/>
              </a:rPr>
              <a:t>is</a:t>
            </a:r>
            <a:r>
              <a:rPr sz="2150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0000"/>
                </a:solidFill>
                <a:latin typeface="Calibri"/>
                <a:cs typeface="Calibri"/>
              </a:rPr>
              <a:t>associated</a:t>
            </a:r>
            <a:r>
              <a:rPr sz="2150" spc="1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spc="20" dirty="0">
                <a:solidFill>
                  <a:srgbClr val="FF0000"/>
                </a:solidFill>
                <a:latin typeface="Calibri"/>
                <a:cs typeface="Calibri"/>
              </a:rPr>
              <a:t>with</a:t>
            </a:r>
            <a:r>
              <a:rPr sz="215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0000"/>
                </a:solidFill>
                <a:latin typeface="Calibri"/>
                <a:cs typeface="Calibri"/>
              </a:rPr>
              <a:t>loss</a:t>
            </a:r>
            <a:r>
              <a:rPr sz="2150" spc="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spc="-5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2150" spc="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spc="20" dirty="0">
                <a:solidFill>
                  <a:srgbClr val="FF0000"/>
                </a:solidFill>
                <a:latin typeface="Calibri"/>
                <a:cs typeface="Calibri"/>
              </a:rPr>
              <a:t>BMD</a:t>
            </a:r>
            <a:r>
              <a:rPr sz="2250" spc="30" baseline="24074" dirty="0">
                <a:solidFill>
                  <a:srgbClr val="FF0000"/>
                </a:solidFill>
                <a:latin typeface="Calibri"/>
                <a:cs typeface="Calibri"/>
              </a:rPr>
              <a:t>.	</a:t>
            </a:r>
            <a:r>
              <a:rPr sz="2150" spc="10" dirty="0">
                <a:solidFill>
                  <a:srgbClr val="FF0000"/>
                </a:solidFill>
                <a:latin typeface="Calibri"/>
                <a:cs typeface="Calibri"/>
              </a:rPr>
              <a:t>After</a:t>
            </a:r>
            <a:r>
              <a:rPr sz="2150" spc="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spc="5" dirty="0">
                <a:solidFill>
                  <a:srgbClr val="FF0000"/>
                </a:solidFill>
                <a:latin typeface="Calibri"/>
                <a:cs typeface="Calibri"/>
              </a:rPr>
              <a:t>stopping,</a:t>
            </a:r>
            <a:r>
              <a:rPr sz="2150" spc="1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spc="-10" dirty="0">
                <a:solidFill>
                  <a:srgbClr val="FF0000"/>
                </a:solidFill>
                <a:latin typeface="Calibri"/>
                <a:cs typeface="Calibri"/>
              </a:rPr>
              <a:t>recovery</a:t>
            </a:r>
            <a:r>
              <a:rPr sz="2150" spc="1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spc="-5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2150" spc="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spc="25" dirty="0">
                <a:solidFill>
                  <a:srgbClr val="FF0000"/>
                </a:solidFill>
                <a:latin typeface="Calibri"/>
                <a:cs typeface="Calibri"/>
              </a:rPr>
              <a:t>BMD</a:t>
            </a:r>
            <a:r>
              <a:rPr sz="215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spc="15" dirty="0">
                <a:solidFill>
                  <a:srgbClr val="FF0000"/>
                </a:solidFill>
                <a:latin typeface="Calibri"/>
                <a:cs typeface="Calibri"/>
              </a:rPr>
              <a:t>is</a:t>
            </a:r>
            <a:r>
              <a:rPr sz="2150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spc="-15" dirty="0">
                <a:solidFill>
                  <a:srgbClr val="FF0000"/>
                </a:solidFill>
                <a:latin typeface="Calibri"/>
                <a:cs typeface="Calibri"/>
              </a:rPr>
              <a:t>seen	</a:t>
            </a:r>
            <a:r>
              <a:rPr sz="2150" spc="15" dirty="0">
                <a:solidFill>
                  <a:srgbClr val="FF0000"/>
                </a:solidFill>
                <a:latin typeface="Calibri"/>
                <a:cs typeface="Calibri"/>
              </a:rPr>
              <a:t>&amp;</a:t>
            </a:r>
            <a:endParaRPr sz="2150">
              <a:latin typeface="Calibri"/>
              <a:cs typeface="Calibri"/>
            </a:endParaRPr>
          </a:p>
          <a:p>
            <a:pPr marL="38100">
              <a:lnSpc>
                <a:spcPts val="2455"/>
              </a:lnSpc>
            </a:pPr>
            <a:r>
              <a:rPr sz="2150" dirty="0">
                <a:solidFill>
                  <a:srgbClr val="FF0000"/>
                </a:solidFill>
                <a:latin typeface="Calibri"/>
                <a:cs typeface="Calibri"/>
              </a:rPr>
              <a:t>return</a:t>
            </a:r>
            <a:r>
              <a:rPr sz="2150" spc="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spc="20" dirty="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sz="2150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spc="5" dirty="0">
                <a:solidFill>
                  <a:srgbClr val="FF0000"/>
                </a:solidFill>
                <a:latin typeface="Calibri"/>
                <a:cs typeface="Calibri"/>
              </a:rPr>
              <a:t>baseline</a:t>
            </a:r>
            <a:r>
              <a:rPr sz="2150" spc="1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spc="20" dirty="0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sz="215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spc="20" dirty="0">
                <a:solidFill>
                  <a:srgbClr val="FF0000"/>
                </a:solidFill>
                <a:latin typeface="Calibri"/>
                <a:cs typeface="Calibri"/>
              </a:rPr>
              <a:t>1-4</a:t>
            </a:r>
            <a:r>
              <a:rPr sz="2150" spc="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spc="-5" dirty="0">
                <a:solidFill>
                  <a:srgbClr val="FF0000"/>
                </a:solidFill>
                <a:latin typeface="Calibri"/>
                <a:cs typeface="Calibri"/>
              </a:rPr>
              <a:t>years.</a:t>
            </a:r>
            <a:endParaRPr sz="21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1377" y="1765998"/>
            <a:ext cx="10372091" cy="40834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0" indent="-2292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17500" algn="l"/>
                <a:tab pos="318135" algn="l"/>
              </a:tabLst>
            </a:pPr>
            <a:r>
              <a:rPr sz="2100" spc="-5" dirty="0">
                <a:latin typeface="Calibri"/>
                <a:cs typeface="Calibri"/>
              </a:rPr>
              <a:t>Side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effect</a:t>
            </a:r>
            <a:r>
              <a:rPr sz="2100" spc="-70" dirty="0">
                <a:latin typeface="Calibri"/>
                <a:cs typeface="Calibri"/>
              </a:rPr>
              <a:t> </a:t>
            </a:r>
            <a:r>
              <a:rPr sz="2100" spc="5" dirty="0">
                <a:latin typeface="Calibri"/>
                <a:cs typeface="Calibri"/>
              </a:rPr>
              <a:t>of</a:t>
            </a:r>
            <a:r>
              <a:rPr sz="2100" spc="-6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implanon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400">
              <a:latin typeface="Calibri"/>
              <a:cs typeface="Calibri"/>
            </a:endParaRPr>
          </a:p>
          <a:p>
            <a:pPr marL="346075" indent="-25781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46710" algn="l"/>
              </a:tabLst>
            </a:pPr>
            <a:r>
              <a:rPr sz="2100" dirty="0">
                <a:latin typeface="Calibri"/>
                <a:cs typeface="Calibri"/>
              </a:rPr>
              <a:t>Amenorrhea</a:t>
            </a:r>
            <a:r>
              <a:rPr sz="2100" spc="-5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~20%</a:t>
            </a:r>
            <a:r>
              <a:rPr sz="2100" spc="50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in</a:t>
            </a:r>
            <a:r>
              <a:rPr sz="2100" spc="75" dirty="0">
                <a:latin typeface="Calibri"/>
                <a:cs typeface="Calibri"/>
              </a:rPr>
              <a:t> </a:t>
            </a:r>
            <a:r>
              <a:rPr sz="2100" spc="10" dirty="0">
                <a:latin typeface="Calibri"/>
                <a:cs typeface="Calibri"/>
              </a:rPr>
              <a:t>1</a:t>
            </a:r>
            <a:r>
              <a:rPr sz="2100" spc="15" baseline="23809" dirty="0">
                <a:latin typeface="Calibri"/>
                <a:cs typeface="Calibri"/>
              </a:rPr>
              <a:t>st</a:t>
            </a:r>
            <a:r>
              <a:rPr sz="2100" spc="157" baseline="23809" dirty="0">
                <a:latin typeface="Calibri"/>
                <a:cs typeface="Calibri"/>
              </a:rPr>
              <a:t> </a:t>
            </a:r>
            <a:r>
              <a:rPr sz="2100" spc="-30" dirty="0">
                <a:latin typeface="Calibri"/>
                <a:cs typeface="Calibri"/>
              </a:rPr>
              <a:t>year,</a:t>
            </a:r>
            <a:r>
              <a:rPr sz="2100" spc="-9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Increases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to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30-</a:t>
            </a:r>
            <a:endParaRPr sz="2100">
              <a:latin typeface="Calibri"/>
              <a:cs typeface="Calibri"/>
            </a:endParaRPr>
          </a:p>
          <a:p>
            <a:pPr marL="88900">
              <a:lnSpc>
                <a:spcPct val="100000"/>
              </a:lnSpc>
              <a:spcBef>
                <a:spcPts val="254"/>
              </a:spcBef>
            </a:pPr>
            <a:r>
              <a:rPr sz="2100" spc="-10" dirty="0">
                <a:latin typeface="Calibri"/>
                <a:cs typeface="Calibri"/>
              </a:rPr>
              <a:t>40%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after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10" dirty="0">
                <a:latin typeface="Calibri"/>
                <a:cs typeface="Calibri"/>
              </a:rPr>
              <a:t>1</a:t>
            </a:r>
            <a:r>
              <a:rPr sz="2100" spc="15" baseline="23809" dirty="0">
                <a:latin typeface="Calibri"/>
                <a:cs typeface="Calibri"/>
              </a:rPr>
              <a:t>st</a:t>
            </a:r>
            <a:r>
              <a:rPr sz="2100" spc="30" baseline="23809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year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450">
              <a:latin typeface="Calibri"/>
              <a:cs typeface="Calibri"/>
            </a:endParaRPr>
          </a:p>
          <a:p>
            <a:pPr marL="346075" indent="-257810">
              <a:lnSpc>
                <a:spcPct val="100000"/>
              </a:lnSpc>
              <a:buAutoNum type="arabicPeriod" startAt="2"/>
              <a:tabLst>
                <a:tab pos="346710" algn="l"/>
              </a:tabLst>
            </a:pPr>
            <a:r>
              <a:rPr sz="2100" dirty="0">
                <a:latin typeface="Calibri"/>
                <a:cs typeface="Calibri"/>
              </a:rPr>
              <a:t>Acne: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17%</a:t>
            </a:r>
            <a:r>
              <a:rPr sz="2100" spc="50" dirty="0">
                <a:latin typeface="Calibri"/>
                <a:cs typeface="Calibri"/>
              </a:rPr>
              <a:t> </a:t>
            </a:r>
            <a:r>
              <a:rPr sz="2100" spc="5" dirty="0">
                <a:latin typeface="Calibri"/>
                <a:cs typeface="Calibri"/>
              </a:rPr>
              <a:t>reported</a:t>
            </a:r>
            <a:r>
              <a:rPr sz="2100" spc="-15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acne.</a:t>
            </a:r>
            <a:r>
              <a:rPr sz="2100" spc="6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1.3%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spc="5" dirty="0">
                <a:latin typeface="Calibri"/>
                <a:cs typeface="Calibri"/>
              </a:rPr>
              <a:t>of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women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discontinued</a:t>
            </a:r>
            <a:r>
              <a:rPr sz="2100" spc="-8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for</a:t>
            </a:r>
            <a:r>
              <a:rPr sz="2100" spc="-5" dirty="0">
                <a:latin typeface="Calibri"/>
                <a:cs typeface="Calibri"/>
              </a:rPr>
              <a:t> acne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Calibri"/>
              <a:buAutoNum type="arabicPeriod" startAt="2"/>
            </a:pPr>
            <a:endParaRPr sz="3100">
              <a:latin typeface="Calibri"/>
              <a:cs typeface="Calibri"/>
            </a:endParaRPr>
          </a:p>
          <a:p>
            <a:pPr marL="88900" marR="55880">
              <a:lnSpc>
                <a:spcPct val="68500"/>
              </a:lnSpc>
              <a:buAutoNum type="arabicPeriod" startAt="2"/>
              <a:tabLst>
                <a:tab pos="346710" algn="l"/>
              </a:tabLst>
            </a:pPr>
            <a:r>
              <a:rPr sz="2100" spc="-20" dirty="0">
                <a:latin typeface="Calibri"/>
                <a:cs typeface="Calibri"/>
              </a:rPr>
              <a:t>Weight </a:t>
            </a:r>
            <a:r>
              <a:rPr sz="2100" spc="-30" dirty="0">
                <a:latin typeface="Calibri"/>
                <a:cs typeface="Calibri"/>
              </a:rPr>
              <a:t>gain: </a:t>
            </a:r>
            <a:r>
              <a:rPr sz="2100" spc="-15" dirty="0">
                <a:latin typeface="Calibri"/>
                <a:cs typeface="Calibri"/>
              </a:rPr>
              <a:t>Overall </a:t>
            </a:r>
            <a:r>
              <a:rPr sz="2100" spc="-5" dirty="0">
                <a:latin typeface="Calibri"/>
                <a:cs typeface="Calibri"/>
              </a:rPr>
              <a:t>increase </a:t>
            </a:r>
            <a:r>
              <a:rPr sz="2100" spc="-20" dirty="0">
                <a:latin typeface="Calibri"/>
                <a:cs typeface="Calibri"/>
              </a:rPr>
              <a:t>in </a:t>
            </a:r>
            <a:r>
              <a:rPr sz="2100" spc="-10" dirty="0">
                <a:latin typeface="Calibri"/>
                <a:cs typeface="Calibri"/>
              </a:rPr>
              <a:t>BMI </a:t>
            </a:r>
            <a:r>
              <a:rPr sz="2100" dirty="0">
                <a:latin typeface="Calibri"/>
                <a:cs typeface="Calibri"/>
              </a:rPr>
              <a:t>0.7kg/m</a:t>
            </a:r>
            <a:r>
              <a:rPr sz="2100" baseline="23809" dirty="0">
                <a:latin typeface="Calibri"/>
                <a:cs typeface="Calibri"/>
              </a:rPr>
              <a:t>2</a:t>
            </a:r>
            <a:r>
              <a:rPr sz="2100" spc="7" baseline="23809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, </a:t>
            </a:r>
            <a:r>
              <a:rPr sz="2100" spc="-15" dirty="0">
                <a:latin typeface="Calibri"/>
                <a:cs typeface="Calibri"/>
              </a:rPr>
              <a:t>12.7% </a:t>
            </a:r>
            <a:r>
              <a:rPr sz="2100" spc="5" dirty="0">
                <a:latin typeface="Calibri"/>
                <a:cs typeface="Calibri"/>
              </a:rPr>
              <a:t>of </a:t>
            </a:r>
            <a:r>
              <a:rPr sz="2100" spc="-5" dirty="0">
                <a:latin typeface="Calibri"/>
                <a:cs typeface="Calibri"/>
              </a:rPr>
              <a:t>women </a:t>
            </a:r>
            <a:r>
              <a:rPr sz="2100" spc="5" dirty="0">
                <a:latin typeface="Calibri"/>
                <a:cs typeface="Calibri"/>
              </a:rPr>
              <a:t>reported </a:t>
            </a:r>
            <a:r>
              <a:rPr sz="2100" spc="-5" dirty="0">
                <a:latin typeface="Calibri"/>
                <a:cs typeface="Calibri"/>
              </a:rPr>
              <a:t>weight </a:t>
            </a:r>
            <a:r>
              <a:rPr sz="2100" spc="-30" dirty="0">
                <a:latin typeface="Calibri"/>
                <a:cs typeface="Calibri"/>
              </a:rPr>
              <a:t>gain,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3.3% </a:t>
            </a:r>
            <a:r>
              <a:rPr sz="2100" spc="-459" dirty="0">
                <a:latin typeface="Calibri"/>
                <a:cs typeface="Calibri"/>
              </a:rPr>
              <a:t> </a:t>
            </a:r>
            <a:r>
              <a:rPr sz="2100" spc="5" dirty="0">
                <a:latin typeface="Calibri"/>
                <a:cs typeface="Calibri"/>
              </a:rPr>
              <a:t>of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women</a:t>
            </a:r>
            <a:r>
              <a:rPr sz="2100" dirty="0">
                <a:latin typeface="Calibri"/>
                <a:cs typeface="Calibri"/>
              </a:rPr>
              <a:t> discontinued</a:t>
            </a:r>
            <a:r>
              <a:rPr sz="2100" spc="-7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for </a:t>
            </a:r>
            <a:r>
              <a:rPr sz="2100" spc="-5" dirty="0">
                <a:latin typeface="Calibri"/>
                <a:cs typeface="Calibri"/>
              </a:rPr>
              <a:t>weight</a:t>
            </a:r>
            <a:r>
              <a:rPr sz="2100" spc="-55" dirty="0">
                <a:latin typeface="Calibri"/>
                <a:cs typeface="Calibri"/>
              </a:rPr>
              <a:t> </a:t>
            </a:r>
            <a:r>
              <a:rPr sz="2100" spc="-40" dirty="0">
                <a:latin typeface="Calibri"/>
                <a:cs typeface="Calibri"/>
              </a:rPr>
              <a:t>gain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Calibri"/>
              <a:buAutoNum type="arabicPeriod" startAt="2"/>
            </a:pPr>
            <a:endParaRPr sz="2250">
              <a:latin typeface="Calibri"/>
              <a:cs typeface="Calibri"/>
            </a:endParaRPr>
          </a:p>
          <a:p>
            <a:pPr marL="88900" marR="246379">
              <a:lnSpc>
                <a:spcPct val="110200"/>
              </a:lnSpc>
              <a:buAutoNum type="arabicPeriod" startAt="2"/>
              <a:tabLst>
                <a:tab pos="346710" algn="l"/>
              </a:tabLst>
            </a:pPr>
            <a:r>
              <a:rPr sz="2100" spc="-10" dirty="0">
                <a:latin typeface="Calibri"/>
                <a:cs typeface="Calibri"/>
              </a:rPr>
              <a:t>Bleeding</a:t>
            </a:r>
            <a:r>
              <a:rPr sz="2100" spc="3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irregularity</a:t>
            </a:r>
            <a:r>
              <a:rPr sz="2100" spc="145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is </a:t>
            </a:r>
            <a:r>
              <a:rPr sz="2100" spc="-5" dirty="0">
                <a:latin typeface="Calibri"/>
                <a:cs typeface="Calibri"/>
              </a:rPr>
              <a:t>the</a:t>
            </a:r>
            <a:r>
              <a:rPr sz="2100" spc="5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most</a:t>
            </a:r>
            <a:r>
              <a:rPr sz="2100" spc="-5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common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reason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for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discontinuation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,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U.S.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studies:</a:t>
            </a:r>
            <a:r>
              <a:rPr sz="2100" spc="5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13-14% </a:t>
            </a:r>
            <a:r>
              <a:rPr sz="2100" spc="-459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Overall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U.S.</a:t>
            </a:r>
            <a:r>
              <a:rPr sz="2100" spc="-1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Implanon</a:t>
            </a:r>
            <a:r>
              <a:rPr sz="2100" spc="6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continuation </a:t>
            </a:r>
            <a:r>
              <a:rPr sz="2100" spc="-25" dirty="0">
                <a:latin typeface="Calibri"/>
                <a:cs typeface="Calibri"/>
              </a:rPr>
              <a:t>rate:</a:t>
            </a:r>
            <a:r>
              <a:rPr sz="2100" spc="4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75%-84%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5" y="307594"/>
            <a:ext cx="3721100" cy="1300997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 marR="5080">
              <a:lnSpc>
                <a:spcPts val="4730"/>
              </a:lnSpc>
              <a:spcBef>
                <a:spcPts val="745"/>
              </a:spcBef>
            </a:pPr>
            <a:r>
              <a:rPr sz="4400" b="0" spc="30" dirty="0">
                <a:latin typeface="Calibri Light"/>
                <a:cs typeface="Calibri Light"/>
              </a:rPr>
              <a:t>OSCE</a:t>
            </a:r>
            <a:r>
              <a:rPr sz="4400" b="0" spc="-175" dirty="0">
                <a:latin typeface="Calibri Light"/>
                <a:cs typeface="Calibri Light"/>
              </a:rPr>
              <a:t> </a:t>
            </a:r>
            <a:r>
              <a:rPr sz="4400" b="0" spc="25" dirty="0">
                <a:latin typeface="Calibri Light"/>
                <a:cs typeface="Calibri Light"/>
              </a:rPr>
              <a:t>Obs</a:t>
            </a:r>
            <a:r>
              <a:rPr sz="4400" b="0" spc="-95" dirty="0">
                <a:latin typeface="Calibri Light"/>
                <a:cs typeface="Calibri Light"/>
              </a:rPr>
              <a:t> </a:t>
            </a:r>
            <a:r>
              <a:rPr sz="4400" b="0" spc="20" dirty="0">
                <a:latin typeface="Calibri Light"/>
                <a:cs typeface="Calibri Light"/>
              </a:rPr>
              <a:t>&amp;</a:t>
            </a:r>
            <a:r>
              <a:rPr sz="4400" b="0" spc="-90" dirty="0">
                <a:latin typeface="Calibri Light"/>
                <a:cs typeface="Calibri Light"/>
              </a:rPr>
              <a:t> </a:t>
            </a:r>
            <a:r>
              <a:rPr sz="4400" b="0" spc="-15" dirty="0">
                <a:latin typeface="Calibri Light"/>
                <a:cs typeface="Calibri Light"/>
              </a:rPr>
              <a:t>Gyn </a:t>
            </a:r>
            <a:r>
              <a:rPr sz="4400" b="0" spc="-980" dirty="0">
                <a:latin typeface="Calibri Light"/>
                <a:cs typeface="Calibri Light"/>
              </a:rPr>
              <a:t> </a:t>
            </a:r>
            <a:r>
              <a:rPr sz="4400" b="0" spc="10" dirty="0">
                <a:latin typeface="Calibri Light"/>
                <a:cs typeface="Calibri Light"/>
              </a:rPr>
              <a:t>20/2/2019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6749" y="1734286"/>
            <a:ext cx="7020559" cy="2042226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241300" algn="l"/>
              </a:tabLst>
            </a:pPr>
            <a:r>
              <a:rPr sz="3950" spc="-20" dirty="0">
                <a:latin typeface="Calibri"/>
                <a:cs typeface="Calibri"/>
              </a:rPr>
              <a:t>Recurrent</a:t>
            </a:r>
            <a:r>
              <a:rPr sz="3950" spc="220" dirty="0">
                <a:latin typeface="Calibri"/>
                <a:cs typeface="Calibri"/>
              </a:rPr>
              <a:t> </a:t>
            </a:r>
            <a:r>
              <a:rPr sz="3950" spc="-10" dirty="0">
                <a:latin typeface="Calibri"/>
                <a:cs typeface="Calibri"/>
              </a:rPr>
              <a:t>miscarriage</a:t>
            </a:r>
            <a:endParaRPr sz="39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15"/>
              </a:spcBef>
              <a:buFont typeface="Arial"/>
              <a:buChar char="•"/>
              <a:tabLst>
                <a:tab pos="241300" algn="l"/>
              </a:tabLst>
            </a:pPr>
            <a:r>
              <a:rPr sz="3950" spc="-20" dirty="0">
                <a:latin typeface="Calibri"/>
                <a:cs typeface="Calibri"/>
              </a:rPr>
              <a:t>premature</a:t>
            </a:r>
            <a:r>
              <a:rPr sz="3950" spc="170" dirty="0">
                <a:latin typeface="Calibri"/>
                <a:cs typeface="Calibri"/>
              </a:rPr>
              <a:t> </a:t>
            </a:r>
            <a:r>
              <a:rPr sz="3950" spc="-5" dirty="0">
                <a:latin typeface="Calibri"/>
                <a:cs typeface="Calibri"/>
              </a:rPr>
              <a:t>rupture</a:t>
            </a:r>
            <a:r>
              <a:rPr sz="3950" spc="95" dirty="0">
                <a:latin typeface="Calibri"/>
                <a:cs typeface="Calibri"/>
              </a:rPr>
              <a:t> </a:t>
            </a:r>
            <a:r>
              <a:rPr sz="3950" spc="10" dirty="0">
                <a:latin typeface="Calibri"/>
                <a:cs typeface="Calibri"/>
              </a:rPr>
              <a:t>of</a:t>
            </a:r>
            <a:r>
              <a:rPr sz="3950" spc="40" dirty="0">
                <a:latin typeface="Calibri"/>
                <a:cs typeface="Calibri"/>
              </a:rPr>
              <a:t> </a:t>
            </a:r>
            <a:r>
              <a:rPr sz="3950" spc="-15" dirty="0">
                <a:latin typeface="Calibri"/>
                <a:cs typeface="Calibri"/>
              </a:rPr>
              <a:t>membrane</a:t>
            </a:r>
            <a:endParaRPr sz="39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95"/>
              </a:spcBef>
              <a:buFont typeface="Arial"/>
              <a:buChar char="•"/>
              <a:tabLst>
                <a:tab pos="241300" algn="l"/>
              </a:tabLst>
            </a:pPr>
            <a:r>
              <a:rPr sz="3950" dirty="0">
                <a:latin typeface="Calibri"/>
                <a:cs typeface="Calibri"/>
              </a:rPr>
              <a:t>secondary</a:t>
            </a:r>
            <a:r>
              <a:rPr sz="3950" spc="120" dirty="0">
                <a:latin typeface="Calibri"/>
                <a:cs typeface="Calibri"/>
              </a:rPr>
              <a:t> </a:t>
            </a:r>
            <a:r>
              <a:rPr sz="3950" spc="-5" dirty="0">
                <a:latin typeface="Calibri"/>
                <a:cs typeface="Calibri"/>
              </a:rPr>
              <a:t>amenorrhea</a:t>
            </a:r>
            <a:endParaRPr sz="3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2875" y="1181046"/>
            <a:ext cx="767080" cy="452755"/>
            <a:chOff x="142875" y="1181036"/>
            <a:chExt cx="767080" cy="4527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1011" y="1312997"/>
              <a:ext cx="378390" cy="15081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875" y="1438211"/>
              <a:ext cx="652462" cy="6191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8150" y="1181036"/>
              <a:ext cx="376237" cy="45243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3400" y="1181036"/>
              <a:ext cx="376237" cy="452437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44467" y="609287"/>
            <a:ext cx="4105911" cy="87588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897255" algn="ctr">
              <a:lnSpc>
                <a:spcPts val="5095"/>
              </a:lnSpc>
              <a:spcBef>
                <a:spcPts val="130"/>
              </a:spcBef>
            </a:pPr>
            <a:r>
              <a:rPr sz="4400" b="0" spc="25" dirty="0">
                <a:latin typeface="Calibri Light"/>
                <a:cs typeface="Calibri Light"/>
              </a:rPr>
              <a:t>OSCE</a:t>
            </a:r>
            <a:r>
              <a:rPr sz="4400" b="0" spc="-215" dirty="0">
                <a:latin typeface="Calibri Light"/>
                <a:cs typeface="Calibri Light"/>
              </a:rPr>
              <a:t> </a:t>
            </a:r>
            <a:r>
              <a:rPr sz="4400" b="0" spc="-5" dirty="0">
                <a:latin typeface="Calibri Light"/>
                <a:cs typeface="Calibri Light"/>
              </a:rPr>
              <a:t>Station1</a:t>
            </a:r>
            <a:endParaRPr sz="4400">
              <a:latin typeface="Calibri Light"/>
              <a:cs typeface="Calibri Light"/>
            </a:endParaRPr>
          </a:p>
          <a:p>
            <a:pPr marL="12700">
              <a:lnSpc>
                <a:spcPts val="1614"/>
              </a:lnSpc>
            </a:pPr>
            <a:r>
              <a:rPr sz="1500" u="sng" spc="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C</a:t>
            </a:r>
            <a:r>
              <a:rPr sz="1500" u="sng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a</a:t>
            </a:r>
            <a:r>
              <a:rPr sz="15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se</a:t>
            </a:r>
            <a:r>
              <a:rPr sz="1500" u="sng" spc="-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500" u="sng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1</a:t>
            </a:r>
            <a:r>
              <a:rPr sz="15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:</a:t>
            </a:r>
            <a:r>
              <a:rPr sz="1500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500" b="0" spc="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1500" b="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500" b="0" spc="-35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1500" b="0" spc="30" dirty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1500" b="0" dirty="0">
                <a:solidFill>
                  <a:srgbClr val="FF0000"/>
                </a:solidFill>
                <a:latin typeface="Calibri"/>
                <a:cs typeface="Calibri"/>
              </a:rPr>
              <a:t>rre</a:t>
            </a:r>
            <a:r>
              <a:rPr sz="1500" b="0" spc="3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1500" b="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500" b="0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00" b="0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1500" b="0" spc="2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1500" b="0" spc="1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1500" b="0" spc="-40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1500" b="0" spc="2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500" b="0" dirty="0">
                <a:solidFill>
                  <a:srgbClr val="FF0000"/>
                </a:solidFill>
                <a:latin typeface="Calibri"/>
                <a:cs typeface="Calibri"/>
              </a:rPr>
              <a:t>rr</a:t>
            </a:r>
            <a:r>
              <a:rPr sz="1500" b="0" spc="25" dirty="0">
                <a:solidFill>
                  <a:srgbClr val="FF0000"/>
                </a:solidFill>
                <a:latin typeface="Calibri"/>
                <a:cs typeface="Calibri"/>
              </a:rPr>
              <a:t>ia</a:t>
            </a:r>
            <a:r>
              <a:rPr sz="1500" b="0" spc="-35" dirty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z="1500" b="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426" y="1684973"/>
            <a:ext cx="11797665" cy="49346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6525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latin typeface="Calibri"/>
                <a:cs typeface="Calibri"/>
              </a:rPr>
              <a:t>Mrs</a:t>
            </a:r>
            <a:r>
              <a:rPr sz="1500" spc="55" dirty="0">
                <a:latin typeface="Calibri"/>
                <a:cs typeface="Calibri"/>
              </a:rPr>
              <a:t> </a:t>
            </a:r>
            <a:r>
              <a:rPr sz="1500" spc="20" dirty="0">
                <a:latin typeface="Calibri"/>
                <a:cs typeface="Calibri"/>
              </a:rPr>
              <a:t>ahlam</a:t>
            </a:r>
            <a:r>
              <a:rPr sz="1500" spc="-105" dirty="0">
                <a:latin typeface="Calibri"/>
                <a:cs typeface="Calibri"/>
              </a:rPr>
              <a:t> </a:t>
            </a:r>
            <a:r>
              <a:rPr sz="1500" spc="10" dirty="0">
                <a:latin typeface="Calibri"/>
                <a:cs typeface="Calibri"/>
              </a:rPr>
              <a:t>is</a:t>
            </a:r>
            <a:r>
              <a:rPr sz="1500" spc="-10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</a:t>
            </a:r>
            <a:r>
              <a:rPr sz="1500" spc="-5" dirty="0">
                <a:latin typeface="Calibri"/>
                <a:cs typeface="Calibri"/>
              </a:rPr>
              <a:t> 33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yrs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spc="15" dirty="0">
                <a:latin typeface="Calibri"/>
                <a:cs typeface="Calibri"/>
              </a:rPr>
              <a:t>old</a:t>
            </a:r>
            <a:r>
              <a:rPr sz="1500" spc="-75" dirty="0">
                <a:latin typeface="Calibri"/>
                <a:cs typeface="Calibri"/>
              </a:rPr>
              <a:t> </a:t>
            </a:r>
            <a:r>
              <a:rPr sz="1500" spc="20" dirty="0">
                <a:latin typeface="Calibri"/>
                <a:cs typeface="Calibri"/>
              </a:rPr>
              <a:t>lady</a:t>
            </a:r>
            <a:r>
              <a:rPr sz="1500" spc="-114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,</a:t>
            </a:r>
            <a:r>
              <a:rPr sz="1500" spc="50" dirty="0">
                <a:latin typeface="Calibri"/>
                <a:cs typeface="Calibri"/>
              </a:rPr>
              <a:t> </a:t>
            </a:r>
            <a:r>
              <a:rPr sz="1500" spc="10" dirty="0">
                <a:latin typeface="Calibri"/>
                <a:cs typeface="Calibri"/>
              </a:rPr>
              <a:t>medicaly</a:t>
            </a:r>
            <a:r>
              <a:rPr sz="1500" spc="-12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free</a:t>
            </a:r>
            <a:r>
              <a:rPr sz="1500" spc="4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,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spc="5" dirty="0">
                <a:latin typeface="Calibri"/>
                <a:cs typeface="Calibri"/>
              </a:rPr>
              <a:t>p0+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4</a:t>
            </a:r>
            <a:r>
              <a:rPr sz="1500" spc="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,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spc="10" dirty="0">
                <a:latin typeface="Calibri"/>
                <a:cs typeface="Calibri"/>
              </a:rPr>
              <a:t>she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spc="20" dirty="0">
                <a:latin typeface="Calibri"/>
                <a:cs typeface="Calibri"/>
              </a:rPr>
              <a:t>now</a:t>
            </a:r>
            <a:r>
              <a:rPr sz="1500" spc="-60" dirty="0">
                <a:latin typeface="Calibri"/>
                <a:cs typeface="Calibri"/>
              </a:rPr>
              <a:t> </a:t>
            </a:r>
            <a:r>
              <a:rPr sz="1500" spc="10" dirty="0">
                <a:latin typeface="Calibri"/>
                <a:cs typeface="Calibri"/>
              </a:rPr>
              <a:t>presented</a:t>
            </a:r>
            <a:r>
              <a:rPr sz="1500" spc="-75" dirty="0">
                <a:latin typeface="Calibri"/>
                <a:cs typeface="Calibri"/>
              </a:rPr>
              <a:t> </a:t>
            </a:r>
            <a:r>
              <a:rPr sz="1500" spc="5" dirty="0">
                <a:latin typeface="Calibri"/>
                <a:cs typeface="Calibri"/>
              </a:rPr>
              <a:t>to</a:t>
            </a:r>
            <a:r>
              <a:rPr sz="1500" spc="-80" dirty="0">
                <a:latin typeface="Calibri"/>
                <a:cs typeface="Calibri"/>
              </a:rPr>
              <a:t> </a:t>
            </a:r>
            <a:r>
              <a:rPr sz="1500" spc="5" dirty="0">
                <a:latin typeface="Calibri"/>
                <a:cs typeface="Calibri"/>
              </a:rPr>
              <a:t>you</a:t>
            </a:r>
            <a:r>
              <a:rPr sz="1500" spc="-75" dirty="0">
                <a:latin typeface="Calibri"/>
                <a:cs typeface="Calibri"/>
              </a:rPr>
              <a:t> </a:t>
            </a:r>
            <a:r>
              <a:rPr sz="1500" spc="5" dirty="0">
                <a:latin typeface="Calibri"/>
                <a:cs typeface="Calibri"/>
              </a:rPr>
              <a:t>to</a:t>
            </a:r>
            <a:r>
              <a:rPr sz="1500" spc="-80" dirty="0">
                <a:latin typeface="Calibri"/>
                <a:cs typeface="Calibri"/>
              </a:rPr>
              <a:t> </a:t>
            </a:r>
            <a:r>
              <a:rPr sz="1500" spc="10" dirty="0">
                <a:latin typeface="Calibri"/>
                <a:cs typeface="Calibri"/>
              </a:rPr>
              <a:t>know</a:t>
            </a:r>
            <a:r>
              <a:rPr sz="1500" spc="-6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why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spc="10" dirty="0">
                <a:latin typeface="Calibri"/>
                <a:cs typeface="Calibri"/>
              </a:rPr>
              <a:t>she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can't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spc="-15" dirty="0">
                <a:latin typeface="Calibri"/>
                <a:cs typeface="Calibri"/>
              </a:rPr>
              <a:t>get </a:t>
            </a:r>
            <a:r>
              <a:rPr sz="1500" spc="10" dirty="0">
                <a:latin typeface="Calibri"/>
                <a:cs typeface="Calibri"/>
              </a:rPr>
              <a:t>pregnant(</a:t>
            </a:r>
            <a:r>
              <a:rPr sz="1500" spc="-114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I</a:t>
            </a:r>
            <a:r>
              <a:rPr sz="1500" spc="-12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can't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5" dirty="0">
                <a:latin typeface="Calibri"/>
                <a:cs typeface="Calibri"/>
              </a:rPr>
              <a:t>remember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spc="15" dirty="0">
                <a:latin typeface="Calibri"/>
                <a:cs typeface="Calibri"/>
              </a:rPr>
              <a:t>all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10" dirty="0">
                <a:latin typeface="Calibri"/>
                <a:cs typeface="Calibri"/>
              </a:rPr>
              <a:t>th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10" dirty="0">
                <a:latin typeface="Calibri"/>
                <a:cs typeface="Calibri"/>
              </a:rPr>
              <a:t>Question)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50">
              <a:latin typeface="Calibri"/>
              <a:cs typeface="Calibri"/>
            </a:endParaRPr>
          </a:p>
          <a:p>
            <a:pPr marL="98425">
              <a:lnSpc>
                <a:spcPct val="100000"/>
              </a:lnSpc>
              <a:spcBef>
                <a:spcPts val="5"/>
              </a:spcBef>
            </a:pPr>
            <a:r>
              <a:rPr sz="1500" spc="5" dirty="0">
                <a:latin typeface="Calibri"/>
                <a:cs typeface="Calibri"/>
              </a:rPr>
              <a:t>What's</a:t>
            </a:r>
            <a:r>
              <a:rPr sz="1500" spc="-95" dirty="0">
                <a:latin typeface="Calibri"/>
                <a:cs typeface="Calibri"/>
              </a:rPr>
              <a:t> </a:t>
            </a:r>
            <a:r>
              <a:rPr sz="1500" spc="5" dirty="0">
                <a:latin typeface="Calibri"/>
                <a:cs typeface="Calibri"/>
              </a:rPr>
              <a:t>yor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spc="10" dirty="0">
                <a:latin typeface="Calibri"/>
                <a:cs typeface="Calibri"/>
              </a:rPr>
              <a:t>diagnosis??</a:t>
            </a:r>
            <a:r>
              <a:rPr sz="1500" spc="-120" dirty="0">
                <a:latin typeface="Calibri"/>
                <a:cs typeface="Calibri"/>
              </a:rPr>
              <a:t> </a:t>
            </a:r>
            <a:r>
              <a:rPr sz="1500" spc="5" dirty="0">
                <a:solidFill>
                  <a:srgbClr val="FF0000"/>
                </a:solidFill>
                <a:latin typeface="Calibri"/>
                <a:cs typeface="Calibri"/>
              </a:rPr>
              <a:t>Recurrent</a:t>
            </a:r>
            <a:r>
              <a:rPr sz="1500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0000"/>
                </a:solidFill>
                <a:latin typeface="Calibri"/>
                <a:cs typeface="Calibri"/>
              </a:rPr>
              <a:t>miscarriage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500">
              <a:latin typeface="Calibri"/>
              <a:cs typeface="Calibri"/>
            </a:endParaRPr>
          </a:p>
          <a:p>
            <a:pPr marL="98425">
              <a:lnSpc>
                <a:spcPct val="100000"/>
              </a:lnSpc>
              <a:spcBef>
                <a:spcPts val="950"/>
              </a:spcBef>
            </a:pPr>
            <a:r>
              <a:rPr sz="1500" spc="10" dirty="0">
                <a:latin typeface="Calibri"/>
                <a:cs typeface="Calibri"/>
              </a:rPr>
              <a:t>W</a:t>
            </a:r>
            <a:r>
              <a:rPr sz="1500" spc="30" dirty="0">
                <a:latin typeface="Calibri"/>
                <a:cs typeface="Calibri"/>
              </a:rPr>
              <a:t>h</a:t>
            </a:r>
            <a:r>
              <a:rPr sz="1500" spc="25" dirty="0">
                <a:latin typeface="Calibri"/>
                <a:cs typeface="Calibri"/>
              </a:rPr>
              <a:t>a</a:t>
            </a:r>
            <a:r>
              <a:rPr sz="1500" spc="15" dirty="0">
                <a:latin typeface="Calibri"/>
                <a:cs typeface="Calibri"/>
              </a:rPr>
              <a:t>t</a:t>
            </a:r>
            <a:r>
              <a:rPr sz="1500" spc="-35" dirty="0">
                <a:latin typeface="Calibri"/>
                <a:cs typeface="Calibri"/>
              </a:rPr>
              <a:t>'</a:t>
            </a:r>
            <a:r>
              <a:rPr sz="1500" dirty="0">
                <a:latin typeface="Calibri"/>
                <a:cs typeface="Calibri"/>
              </a:rPr>
              <a:t>s</a:t>
            </a:r>
            <a:r>
              <a:rPr sz="1500" spc="-105" dirty="0">
                <a:latin typeface="Calibri"/>
                <a:cs typeface="Calibri"/>
              </a:rPr>
              <a:t> </a:t>
            </a:r>
            <a:r>
              <a:rPr sz="1500" spc="15" dirty="0">
                <a:latin typeface="Calibri"/>
                <a:cs typeface="Calibri"/>
              </a:rPr>
              <a:t>t</a:t>
            </a:r>
            <a:r>
              <a:rPr sz="1500" spc="30" dirty="0">
                <a:latin typeface="Calibri"/>
                <a:cs typeface="Calibri"/>
              </a:rPr>
              <a:t>h</a:t>
            </a:r>
            <a:r>
              <a:rPr sz="1500" dirty="0">
                <a:latin typeface="Calibri"/>
                <a:cs typeface="Calibri"/>
              </a:rPr>
              <a:t>e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spc="25" dirty="0">
                <a:latin typeface="Calibri"/>
                <a:cs typeface="Calibri"/>
              </a:rPr>
              <a:t>i</a:t>
            </a:r>
            <a:r>
              <a:rPr sz="1500" spc="30" dirty="0">
                <a:latin typeface="Calibri"/>
                <a:cs typeface="Calibri"/>
              </a:rPr>
              <a:t>n</a:t>
            </a:r>
            <a:r>
              <a:rPr sz="1500" dirty="0">
                <a:latin typeface="Calibri"/>
                <a:cs typeface="Calibri"/>
              </a:rPr>
              <a:t>ve</a:t>
            </a:r>
            <a:r>
              <a:rPr sz="1500" spc="5" dirty="0">
                <a:latin typeface="Calibri"/>
                <a:cs typeface="Calibri"/>
              </a:rPr>
              <a:t>s</a:t>
            </a:r>
            <a:r>
              <a:rPr sz="1500" spc="15" dirty="0">
                <a:latin typeface="Calibri"/>
                <a:cs typeface="Calibri"/>
              </a:rPr>
              <a:t>t</a:t>
            </a:r>
            <a:r>
              <a:rPr sz="1500" spc="25" dirty="0">
                <a:latin typeface="Calibri"/>
                <a:cs typeface="Calibri"/>
              </a:rPr>
              <a:t>i</a:t>
            </a:r>
            <a:r>
              <a:rPr sz="1500" spc="-35" dirty="0">
                <a:latin typeface="Calibri"/>
                <a:cs typeface="Calibri"/>
              </a:rPr>
              <a:t>g</a:t>
            </a:r>
            <a:r>
              <a:rPr sz="1500" spc="-50" dirty="0">
                <a:latin typeface="Calibri"/>
                <a:cs typeface="Calibri"/>
              </a:rPr>
              <a:t>a</a:t>
            </a:r>
            <a:r>
              <a:rPr sz="1500" spc="15" dirty="0">
                <a:latin typeface="Calibri"/>
                <a:cs typeface="Calibri"/>
              </a:rPr>
              <a:t>t</a:t>
            </a:r>
            <a:r>
              <a:rPr sz="1500" spc="25" dirty="0">
                <a:latin typeface="Calibri"/>
                <a:cs typeface="Calibri"/>
              </a:rPr>
              <a:t>i</a:t>
            </a:r>
            <a:r>
              <a:rPr sz="1500" spc="-45" dirty="0">
                <a:latin typeface="Calibri"/>
                <a:cs typeface="Calibri"/>
              </a:rPr>
              <a:t>o</a:t>
            </a:r>
            <a:r>
              <a:rPr sz="1500" dirty="0">
                <a:latin typeface="Calibri"/>
                <a:cs typeface="Calibri"/>
              </a:rPr>
              <a:t>n</a:t>
            </a:r>
            <a:r>
              <a:rPr sz="1500" spc="-8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y</a:t>
            </a:r>
            <a:r>
              <a:rPr sz="1500" spc="30" dirty="0">
                <a:latin typeface="Calibri"/>
                <a:cs typeface="Calibri"/>
              </a:rPr>
              <a:t>o</a:t>
            </a:r>
            <a:r>
              <a:rPr sz="1500" dirty="0">
                <a:latin typeface="Calibri"/>
                <a:cs typeface="Calibri"/>
              </a:rPr>
              <a:t>u</a:t>
            </a:r>
            <a:r>
              <a:rPr sz="1500" spc="-80" dirty="0">
                <a:latin typeface="Calibri"/>
                <a:cs typeface="Calibri"/>
              </a:rPr>
              <a:t> </a:t>
            </a:r>
            <a:r>
              <a:rPr sz="1500" spc="-25" dirty="0">
                <a:latin typeface="Calibri"/>
                <a:cs typeface="Calibri"/>
              </a:rPr>
              <a:t>w</a:t>
            </a:r>
            <a:r>
              <a:rPr sz="1500" spc="25" dirty="0">
                <a:latin typeface="Calibri"/>
                <a:cs typeface="Calibri"/>
              </a:rPr>
              <a:t>il</a:t>
            </a:r>
            <a:r>
              <a:rPr sz="1500" dirty="0">
                <a:latin typeface="Calibri"/>
                <a:cs typeface="Calibri"/>
              </a:rPr>
              <a:t>l</a:t>
            </a:r>
            <a:r>
              <a:rPr sz="1500" spc="-85" dirty="0">
                <a:latin typeface="Calibri"/>
                <a:cs typeface="Calibri"/>
              </a:rPr>
              <a:t> </a:t>
            </a:r>
            <a:r>
              <a:rPr sz="1500" spc="30" dirty="0">
                <a:latin typeface="Calibri"/>
                <a:cs typeface="Calibri"/>
              </a:rPr>
              <a:t>d</a:t>
            </a:r>
            <a:r>
              <a:rPr sz="1500" dirty="0">
                <a:latin typeface="Calibri"/>
                <a:cs typeface="Calibri"/>
              </a:rPr>
              <a:t>o</a:t>
            </a:r>
            <a:r>
              <a:rPr sz="1500" spc="-85" dirty="0">
                <a:latin typeface="Calibri"/>
                <a:cs typeface="Calibri"/>
              </a:rPr>
              <a:t> </a:t>
            </a:r>
            <a:r>
              <a:rPr sz="1500" spc="-25" dirty="0">
                <a:latin typeface="Calibri"/>
                <a:cs typeface="Calibri"/>
              </a:rPr>
              <a:t>?</a:t>
            </a:r>
            <a:r>
              <a:rPr sz="1500" dirty="0">
                <a:latin typeface="Calibri"/>
                <a:cs typeface="Calibri"/>
              </a:rPr>
              <a:t>?</a:t>
            </a:r>
            <a:endParaRPr sz="1500">
              <a:latin typeface="Calibri"/>
              <a:cs typeface="Calibri"/>
            </a:endParaRPr>
          </a:p>
          <a:p>
            <a:pPr marL="155575" indent="-143510">
              <a:lnSpc>
                <a:spcPct val="100000"/>
              </a:lnSpc>
              <a:spcBef>
                <a:spcPts val="475"/>
              </a:spcBef>
              <a:buSzPct val="92857"/>
              <a:buAutoNum type="arabicPeriod"/>
              <a:tabLst>
                <a:tab pos="156210" algn="l"/>
              </a:tabLst>
            </a:pPr>
            <a:r>
              <a:rPr sz="1400" spc="-5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1400" spc="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400" spc="-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400" spc="10" dirty="0">
                <a:solidFill>
                  <a:srgbClr val="FF0000"/>
                </a:solidFill>
                <a:latin typeface="Calibri"/>
                <a:cs typeface="Calibri"/>
              </a:rPr>
              <a:t>gu</a:t>
            </a:r>
            <a:r>
              <a:rPr sz="1400" spc="-25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140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400" spc="-25" dirty="0">
                <a:solidFill>
                  <a:srgbClr val="FF0000"/>
                </a:solidFill>
                <a:latin typeface="Calibri"/>
                <a:cs typeface="Calibri"/>
              </a:rPr>
              <a:t>ti</a:t>
            </a:r>
            <a:r>
              <a:rPr sz="1400" spc="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400" spc="1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1400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spc="5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1400" spc="3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1400" spc="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400" spc="15" dirty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sz="1400" spc="-25" dirty="0">
                <a:solidFill>
                  <a:srgbClr val="FF0000"/>
                </a:solidFill>
                <a:latin typeface="Calibri"/>
                <a:cs typeface="Calibri"/>
              </a:rPr>
              <a:t>il</a:t>
            </a:r>
            <a:r>
              <a:rPr sz="1400" spc="1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endParaRPr sz="1400">
              <a:latin typeface="Calibri"/>
              <a:cs typeface="Calibri"/>
            </a:endParaRPr>
          </a:p>
          <a:p>
            <a:pPr marL="12700" marR="8896350">
              <a:lnSpc>
                <a:spcPct val="129600"/>
              </a:lnSpc>
              <a:buSzPct val="92857"/>
              <a:buAutoNum type="arabicPeriod"/>
              <a:tabLst>
                <a:tab pos="156210" algn="l"/>
              </a:tabLst>
            </a:pPr>
            <a:r>
              <a:rPr sz="1400" spc="20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sz="1400" spc="35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1400" spc="4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1400" spc="-2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400" spc="-3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400" spc="3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1400" spc="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400" spc="-3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1400" spc="10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140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400" spc="-65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1400" spc="1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400" spc="-1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spc="5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1400" spc="-1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sz="1400" spc="-2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1400" spc="5" dirty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sz="1400" spc="3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1400" spc="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400" spc="-3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1400" spc="10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140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spc="-30" dirty="0">
                <a:solidFill>
                  <a:srgbClr val="FF0000"/>
                </a:solidFill>
                <a:latin typeface="Calibri"/>
                <a:cs typeface="Calibri"/>
              </a:rPr>
              <a:t>–</a:t>
            </a:r>
            <a:r>
              <a:rPr sz="1400" spc="5" dirty="0">
                <a:solidFill>
                  <a:srgbClr val="FF0000"/>
                </a:solidFill>
                <a:latin typeface="Calibri"/>
                <a:cs typeface="Calibri"/>
              </a:rPr>
              <a:t>po</a:t>
            </a:r>
            <a:r>
              <a:rPr sz="1400" spc="-30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1400" spc="10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14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0000"/>
                </a:solidFill>
                <a:latin typeface="Calibri"/>
                <a:cs typeface="Calibri"/>
              </a:rPr>
              <a:t>–</a:t>
            </a:r>
            <a:r>
              <a:rPr sz="1400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spc="4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1400" spc="-3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400" spc="5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1400" spc="-2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400" spc="5" dirty="0">
                <a:solidFill>
                  <a:srgbClr val="FF0000"/>
                </a:solidFill>
                <a:latin typeface="Calibri"/>
                <a:cs typeface="Calibri"/>
              </a:rPr>
              <a:t>um  </a:t>
            </a:r>
            <a:r>
              <a:rPr sz="1400" spc="35" dirty="0">
                <a:solidFill>
                  <a:srgbClr val="FF0000"/>
                </a:solidFill>
                <a:latin typeface="Calibri"/>
                <a:cs typeface="Calibri"/>
              </a:rPr>
              <a:t>3</a:t>
            </a:r>
            <a:r>
              <a:rPr sz="1400" spc="15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sz="1400" spc="-20" dirty="0">
                <a:solidFill>
                  <a:srgbClr val="FF0000"/>
                </a:solidFill>
                <a:latin typeface="Calibri"/>
                <a:cs typeface="Calibri"/>
              </a:rPr>
              <a:t>Bl</a:t>
            </a:r>
            <a:r>
              <a:rPr sz="1400" spc="5" dirty="0">
                <a:solidFill>
                  <a:srgbClr val="FF0000"/>
                </a:solidFill>
                <a:latin typeface="Calibri"/>
                <a:cs typeface="Calibri"/>
              </a:rPr>
              <a:t>oo</a:t>
            </a:r>
            <a:r>
              <a:rPr sz="1400" spc="10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1400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spc="4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1400" spc="5" dirty="0">
                <a:solidFill>
                  <a:srgbClr val="FF0000"/>
                </a:solidFill>
                <a:latin typeface="Calibri"/>
                <a:cs typeface="Calibri"/>
              </a:rPr>
              <a:t>ug</a:t>
            </a:r>
            <a:r>
              <a:rPr sz="140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400" spc="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endParaRPr sz="1400">
              <a:latin typeface="Calibri"/>
              <a:cs typeface="Calibri"/>
            </a:endParaRPr>
          </a:p>
          <a:p>
            <a:pPr marL="154305" indent="-142240">
              <a:lnSpc>
                <a:spcPct val="100000"/>
              </a:lnSpc>
              <a:spcBef>
                <a:spcPts val="500"/>
              </a:spcBef>
              <a:buSzPct val="92857"/>
              <a:buAutoNum type="arabicPeriod" startAt="4"/>
              <a:tabLst>
                <a:tab pos="154940" algn="l"/>
              </a:tabLst>
            </a:pPr>
            <a:r>
              <a:rPr sz="1400" spc="-1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400" spc="5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sz="1400" spc="35" dirty="0">
                <a:solidFill>
                  <a:srgbClr val="FF0000"/>
                </a:solidFill>
                <a:latin typeface="Calibri"/>
                <a:cs typeface="Calibri"/>
              </a:rPr>
              <a:t>yr</a:t>
            </a:r>
            <a:r>
              <a:rPr sz="1400" spc="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400" spc="-2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1400" spc="10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1400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spc="25" dirty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sz="1400" spc="1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endParaRPr sz="1400">
              <a:latin typeface="Calibri"/>
              <a:cs typeface="Calibri"/>
            </a:endParaRPr>
          </a:p>
          <a:p>
            <a:pPr marL="155575" indent="-143510">
              <a:lnSpc>
                <a:spcPct val="100000"/>
              </a:lnSpc>
              <a:spcBef>
                <a:spcPts val="500"/>
              </a:spcBef>
              <a:buSzPct val="92857"/>
              <a:buAutoNum type="arabicPeriod" startAt="4"/>
              <a:tabLst>
                <a:tab pos="156210" algn="l"/>
              </a:tabLst>
            </a:pPr>
            <a:r>
              <a:rPr sz="1400" spc="10" dirty="0">
                <a:solidFill>
                  <a:srgbClr val="FF0000"/>
                </a:solidFill>
                <a:latin typeface="Calibri"/>
                <a:cs typeface="Calibri"/>
              </a:rPr>
              <a:t>PLC</a:t>
            </a:r>
            <a:endParaRPr sz="1400">
              <a:latin typeface="Calibri"/>
              <a:cs typeface="Calibri"/>
            </a:endParaRPr>
          </a:p>
          <a:p>
            <a:pPr marL="12700" marR="10695940">
              <a:lnSpc>
                <a:spcPct val="129600"/>
              </a:lnSpc>
              <a:buSzPct val="92857"/>
              <a:buAutoNum type="arabicPeriod" startAt="4"/>
              <a:tabLst>
                <a:tab pos="154940" algn="l"/>
              </a:tabLst>
            </a:pPr>
            <a:r>
              <a:rPr sz="1400" spc="-10" dirty="0">
                <a:solidFill>
                  <a:srgbClr val="FF0000"/>
                </a:solidFill>
                <a:latin typeface="Calibri"/>
                <a:cs typeface="Calibri"/>
              </a:rPr>
              <a:t>Testosterone </a:t>
            </a:r>
            <a:r>
              <a:rPr sz="14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0000"/>
                </a:solidFill>
                <a:latin typeface="Calibri"/>
                <a:cs typeface="Calibri"/>
              </a:rPr>
              <a:t>7.Karyotype </a:t>
            </a:r>
            <a:r>
              <a:rPr sz="1400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spc="5" dirty="0">
                <a:solidFill>
                  <a:srgbClr val="00AF50"/>
                </a:solidFill>
                <a:latin typeface="Calibri"/>
                <a:cs typeface="Calibri"/>
              </a:rPr>
              <a:t>US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1400" dirty="0">
                <a:solidFill>
                  <a:srgbClr val="00AF50"/>
                </a:solidFill>
                <a:latin typeface="Calibri"/>
                <a:cs typeface="Calibri"/>
              </a:rPr>
              <a:t>antiphospholipid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Calibri"/>
              <a:cs typeface="Calibri"/>
            </a:endParaRPr>
          </a:p>
          <a:p>
            <a:pPr marL="98425">
              <a:lnSpc>
                <a:spcPct val="100000"/>
              </a:lnSpc>
              <a:spcBef>
                <a:spcPts val="1015"/>
              </a:spcBef>
            </a:pPr>
            <a:r>
              <a:rPr sz="1500" spc="15" dirty="0">
                <a:latin typeface="Calibri"/>
                <a:cs typeface="Calibri"/>
              </a:rPr>
              <a:t>t</a:t>
            </a:r>
            <a:r>
              <a:rPr sz="1500" dirty="0">
                <a:latin typeface="Calibri"/>
                <a:cs typeface="Calibri"/>
              </a:rPr>
              <a:t>re</a:t>
            </a:r>
            <a:r>
              <a:rPr sz="1500" spc="30" dirty="0">
                <a:latin typeface="Calibri"/>
                <a:cs typeface="Calibri"/>
              </a:rPr>
              <a:t>a</a:t>
            </a:r>
            <a:r>
              <a:rPr sz="1500" spc="15" dirty="0">
                <a:latin typeface="Calibri"/>
                <a:cs typeface="Calibri"/>
              </a:rPr>
              <a:t>t</a:t>
            </a:r>
            <a:r>
              <a:rPr sz="1500" dirty="0">
                <a:latin typeface="Calibri"/>
                <a:cs typeface="Calibri"/>
              </a:rPr>
              <a:t>me</a:t>
            </a:r>
            <a:r>
              <a:rPr sz="1500" spc="35" dirty="0">
                <a:latin typeface="Calibri"/>
                <a:cs typeface="Calibri"/>
              </a:rPr>
              <a:t>n</a:t>
            </a:r>
            <a:r>
              <a:rPr sz="1500" dirty="0">
                <a:latin typeface="Calibri"/>
                <a:cs typeface="Calibri"/>
              </a:rPr>
              <a:t>t</a:t>
            </a:r>
            <a:r>
              <a:rPr sz="1500" spc="-95" dirty="0">
                <a:latin typeface="Calibri"/>
                <a:cs typeface="Calibri"/>
              </a:rPr>
              <a:t> </a:t>
            </a:r>
            <a:r>
              <a:rPr sz="1500" spc="-25" dirty="0">
                <a:latin typeface="Calibri"/>
                <a:cs typeface="Calibri"/>
              </a:rPr>
              <a:t>?</a:t>
            </a:r>
            <a:r>
              <a:rPr sz="1500" dirty="0">
                <a:latin typeface="Calibri"/>
                <a:cs typeface="Calibri"/>
              </a:rPr>
              <a:t>?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200">
              <a:latin typeface="Calibri"/>
              <a:cs typeface="Calibri"/>
            </a:endParaRPr>
          </a:p>
          <a:p>
            <a:pPr marL="98425">
              <a:lnSpc>
                <a:spcPct val="100000"/>
              </a:lnSpc>
            </a:pPr>
            <a:r>
              <a:rPr sz="1500" spc="-6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500" dirty="0">
                <a:solidFill>
                  <a:srgbClr val="FF0000"/>
                </a:solidFill>
                <a:latin typeface="Calibri"/>
                <a:cs typeface="Calibri"/>
              </a:rPr>
              <a:t>re</a:t>
            </a:r>
            <a:r>
              <a:rPr sz="1500" spc="3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50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500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00" spc="2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500" spc="35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sz="150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500" spc="-1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00" spc="-35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1500" spc="3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500" spc="35" dirty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1500" spc="1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150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19131" y="1200086"/>
            <a:ext cx="1205231" cy="633730"/>
            <a:chOff x="619125" y="1200086"/>
            <a:chExt cx="1205230" cy="6337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9125" y="1200086"/>
              <a:ext cx="985837" cy="63341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1050" y="1571561"/>
              <a:ext cx="871537" cy="7143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19200" y="1200086"/>
              <a:ext cx="528637" cy="63341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2075" y="1200086"/>
              <a:ext cx="461962" cy="633412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88355" y="609287"/>
            <a:ext cx="4610100" cy="100412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41605">
              <a:lnSpc>
                <a:spcPts val="5245"/>
              </a:lnSpc>
              <a:spcBef>
                <a:spcPts val="130"/>
              </a:spcBef>
            </a:pPr>
            <a:r>
              <a:rPr sz="4400" b="0" spc="30" dirty="0">
                <a:latin typeface="Calibri Light"/>
                <a:cs typeface="Calibri Light"/>
              </a:rPr>
              <a:t>OSCE</a:t>
            </a:r>
            <a:r>
              <a:rPr sz="4400" b="0" spc="-190" dirty="0">
                <a:latin typeface="Calibri Light"/>
                <a:cs typeface="Calibri Light"/>
              </a:rPr>
              <a:t> </a:t>
            </a:r>
            <a:r>
              <a:rPr sz="4400" b="0" spc="-5" dirty="0">
                <a:latin typeface="Calibri Light"/>
                <a:cs typeface="Calibri Light"/>
              </a:rPr>
              <a:t>Station2</a:t>
            </a:r>
            <a:endParaRPr sz="4400">
              <a:latin typeface="Calibri Light"/>
              <a:cs typeface="Calibri Light"/>
            </a:endParaRPr>
          </a:p>
          <a:p>
            <a:pPr marL="12700">
              <a:lnSpc>
                <a:spcPts val="2545"/>
              </a:lnSpc>
            </a:pPr>
            <a:r>
              <a:rPr sz="2150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Case</a:t>
            </a:r>
            <a:r>
              <a:rPr sz="2150" u="heavy" spc="5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150" u="heavy" spc="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2:</a:t>
            </a:r>
            <a:r>
              <a:rPr sz="2150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b="0" dirty="0">
                <a:solidFill>
                  <a:srgbClr val="FF0000"/>
                </a:solidFill>
                <a:latin typeface="Calibri"/>
                <a:cs typeface="Calibri"/>
              </a:rPr>
              <a:t>premature</a:t>
            </a:r>
            <a:r>
              <a:rPr sz="2150" b="0" spc="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b="0" dirty="0">
                <a:solidFill>
                  <a:srgbClr val="FF0000"/>
                </a:solidFill>
                <a:latin typeface="Calibri"/>
                <a:cs typeface="Calibri"/>
              </a:rPr>
              <a:t>rupture</a:t>
            </a:r>
            <a:r>
              <a:rPr sz="2150" b="0" spc="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b="0" spc="-5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2150" b="0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b="0" spc="-10" dirty="0">
                <a:solidFill>
                  <a:srgbClr val="FF0000"/>
                </a:solidFill>
                <a:latin typeface="Calibri"/>
                <a:cs typeface="Calibri"/>
              </a:rPr>
              <a:t>membrane</a:t>
            </a:r>
            <a:endParaRPr sz="21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2629" y="2357765"/>
            <a:ext cx="10714355" cy="3900683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98425" marR="371475">
              <a:lnSpc>
                <a:spcPct val="72800"/>
              </a:lnSpc>
              <a:spcBef>
                <a:spcPts val="830"/>
              </a:spcBef>
            </a:pPr>
            <a:r>
              <a:rPr sz="2150" spc="15" dirty="0">
                <a:latin typeface="Calibri"/>
                <a:cs typeface="Calibri"/>
              </a:rPr>
              <a:t>P1</a:t>
            </a:r>
            <a:r>
              <a:rPr sz="2150" spc="55" dirty="0">
                <a:latin typeface="Calibri"/>
                <a:cs typeface="Calibri"/>
              </a:rPr>
              <a:t> </a:t>
            </a:r>
            <a:r>
              <a:rPr sz="2150" spc="-20" dirty="0">
                <a:latin typeface="Calibri"/>
                <a:cs typeface="Calibri"/>
              </a:rPr>
              <a:t>lady,</a:t>
            </a:r>
            <a:r>
              <a:rPr sz="2150" spc="25" dirty="0">
                <a:latin typeface="Calibri"/>
                <a:cs typeface="Calibri"/>
              </a:rPr>
              <a:t> 31</a:t>
            </a:r>
            <a:r>
              <a:rPr sz="2150" spc="-1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weeks</a:t>
            </a:r>
            <a:r>
              <a:rPr sz="2150" spc="170" dirty="0">
                <a:latin typeface="Calibri"/>
                <a:cs typeface="Calibri"/>
              </a:rPr>
              <a:t> </a:t>
            </a:r>
            <a:r>
              <a:rPr sz="2150" spc="5" dirty="0">
                <a:latin typeface="Calibri"/>
                <a:cs typeface="Calibri"/>
              </a:rPr>
              <a:t>GA,</a:t>
            </a:r>
            <a:r>
              <a:rPr sz="2150" spc="25" dirty="0">
                <a:latin typeface="Calibri"/>
                <a:cs typeface="Calibri"/>
              </a:rPr>
              <a:t> </a:t>
            </a:r>
            <a:r>
              <a:rPr sz="2150" spc="-5" dirty="0">
                <a:latin typeface="Calibri"/>
                <a:cs typeface="Calibri"/>
              </a:rPr>
              <a:t>her</a:t>
            </a:r>
            <a:r>
              <a:rPr sz="2150" spc="110" dirty="0">
                <a:latin typeface="Calibri"/>
                <a:cs typeface="Calibri"/>
              </a:rPr>
              <a:t> </a:t>
            </a:r>
            <a:r>
              <a:rPr sz="2150" spc="5" dirty="0">
                <a:latin typeface="Calibri"/>
                <a:cs typeface="Calibri"/>
              </a:rPr>
              <a:t>first</a:t>
            </a:r>
            <a:r>
              <a:rPr sz="2150" spc="-1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pregnancy</a:t>
            </a:r>
            <a:r>
              <a:rPr sz="2150" spc="180" dirty="0">
                <a:latin typeface="Calibri"/>
                <a:cs typeface="Calibri"/>
              </a:rPr>
              <a:t> </a:t>
            </a:r>
            <a:r>
              <a:rPr sz="2150" spc="20" dirty="0">
                <a:latin typeface="Calibri"/>
                <a:cs typeface="Calibri"/>
              </a:rPr>
              <a:t>was </a:t>
            </a:r>
            <a:r>
              <a:rPr sz="2150" spc="25" dirty="0">
                <a:latin typeface="Calibri"/>
                <a:cs typeface="Calibri"/>
              </a:rPr>
              <a:t>@</a:t>
            </a:r>
            <a:r>
              <a:rPr sz="2150" spc="-60" dirty="0">
                <a:latin typeface="Calibri"/>
                <a:cs typeface="Calibri"/>
              </a:rPr>
              <a:t> </a:t>
            </a:r>
            <a:r>
              <a:rPr sz="2150" spc="25" dirty="0">
                <a:latin typeface="Calibri"/>
                <a:cs typeface="Calibri"/>
              </a:rPr>
              <a:t>30</a:t>
            </a:r>
            <a:r>
              <a:rPr sz="2150" spc="65" dirty="0">
                <a:latin typeface="Calibri"/>
                <a:cs typeface="Calibri"/>
              </a:rPr>
              <a:t> </a:t>
            </a:r>
            <a:r>
              <a:rPr sz="2150" spc="-5" dirty="0">
                <a:latin typeface="Calibri"/>
                <a:cs typeface="Calibri"/>
              </a:rPr>
              <a:t>weeks,</a:t>
            </a:r>
            <a:r>
              <a:rPr sz="2150" spc="95" dirty="0">
                <a:latin typeface="Calibri"/>
                <a:cs typeface="Calibri"/>
              </a:rPr>
              <a:t> </a:t>
            </a:r>
            <a:r>
              <a:rPr sz="2150" spc="10" dirty="0">
                <a:latin typeface="Calibri"/>
                <a:cs typeface="Calibri"/>
              </a:rPr>
              <a:t>admitted</a:t>
            </a:r>
            <a:r>
              <a:rPr sz="2150" spc="15" dirty="0">
                <a:latin typeface="Calibri"/>
                <a:cs typeface="Calibri"/>
              </a:rPr>
              <a:t> </a:t>
            </a:r>
            <a:r>
              <a:rPr sz="2150" spc="20" dirty="0">
                <a:latin typeface="Calibri"/>
                <a:cs typeface="Calibri"/>
              </a:rPr>
              <a:t>to</a:t>
            </a:r>
            <a:r>
              <a:rPr sz="2150" spc="15" dirty="0">
                <a:latin typeface="Calibri"/>
                <a:cs typeface="Calibri"/>
              </a:rPr>
              <a:t> </a:t>
            </a:r>
            <a:r>
              <a:rPr sz="2150" spc="5" dirty="0">
                <a:latin typeface="Calibri"/>
                <a:cs typeface="Calibri"/>
              </a:rPr>
              <a:t>ER</a:t>
            </a:r>
            <a:r>
              <a:rPr sz="2150" spc="55" dirty="0">
                <a:latin typeface="Calibri"/>
                <a:cs typeface="Calibri"/>
              </a:rPr>
              <a:t> </a:t>
            </a:r>
            <a:r>
              <a:rPr sz="2150" spc="20" dirty="0">
                <a:latin typeface="Calibri"/>
                <a:cs typeface="Calibri"/>
              </a:rPr>
              <a:t>with </a:t>
            </a:r>
            <a:r>
              <a:rPr sz="2150" dirty="0">
                <a:latin typeface="Calibri"/>
                <a:cs typeface="Calibri"/>
              </a:rPr>
              <a:t>abdominal </a:t>
            </a:r>
            <a:r>
              <a:rPr sz="2150" spc="-470" dirty="0">
                <a:latin typeface="Calibri"/>
                <a:cs typeface="Calibri"/>
              </a:rPr>
              <a:t> </a:t>
            </a:r>
            <a:r>
              <a:rPr sz="2150" spc="15" dirty="0">
                <a:latin typeface="Calibri"/>
                <a:cs typeface="Calibri"/>
              </a:rPr>
              <a:t>pain </a:t>
            </a:r>
            <a:r>
              <a:rPr sz="2150" spc="10" dirty="0">
                <a:latin typeface="Calibri"/>
                <a:cs typeface="Calibri"/>
              </a:rPr>
              <a:t>and</a:t>
            </a:r>
            <a:r>
              <a:rPr sz="2150" spc="20" dirty="0">
                <a:latin typeface="Calibri"/>
                <a:cs typeface="Calibri"/>
              </a:rPr>
              <a:t> </a:t>
            </a:r>
            <a:r>
              <a:rPr sz="2150" spc="10" dirty="0">
                <a:latin typeface="Calibri"/>
                <a:cs typeface="Calibri"/>
              </a:rPr>
              <a:t>watery</a:t>
            </a:r>
            <a:r>
              <a:rPr sz="2150" spc="25" dirty="0">
                <a:latin typeface="Calibri"/>
                <a:cs typeface="Calibri"/>
              </a:rPr>
              <a:t> </a:t>
            </a:r>
            <a:r>
              <a:rPr sz="2150" spc="15" dirty="0">
                <a:latin typeface="Calibri"/>
                <a:cs typeface="Calibri"/>
              </a:rPr>
              <a:t>vaginal</a:t>
            </a:r>
            <a:r>
              <a:rPr sz="2150" spc="-1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discharge….</a:t>
            </a:r>
            <a:endParaRPr sz="2150">
              <a:latin typeface="Calibri"/>
              <a:cs typeface="Calibri"/>
            </a:endParaRPr>
          </a:p>
          <a:p>
            <a:pPr marL="384175" indent="-286385">
              <a:lnSpc>
                <a:spcPct val="100000"/>
              </a:lnSpc>
              <a:spcBef>
                <a:spcPts val="275"/>
              </a:spcBef>
              <a:buAutoNum type="arabicParenR"/>
              <a:tabLst>
                <a:tab pos="384810" algn="l"/>
              </a:tabLst>
            </a:pPr>
            <a:r>
              <a:rPr sz="2150" dirty="0">
                <a:latin typeface="Calibri"/>
                <a:cs typeface="Calibri"/>
              </a:rPr>
              <a:t>what’s</a:t>
            </a:r>
            <a:r>
              <a:rPr sz="2150" spc="5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ur</a:t>
            </a:r>
            <a:r>
              <a:rPr sz="2150" spc="5" dirty="0">
                <a:latin typeface="Calibri"/>
                <a:cs typeface="Calibri"/>
              </a:rPr>
              <a:t> diagnosis?</a:t>
            </a:r>
            <a:endParaRPr sz="2150">
              <a:latin typeface="Calibri"/>
              <a:cs typeface="Calibri"/>
            </a:endParaRPr>
          </a:p>
          <a:p>
            <a:pPr marL="384175" indent="-286385">
              <a:lnSpc>
                <a:spcPct val="100000"/>
              </a:lnSpc>
              <a:spcBef>
                <a:spcPts val="275"/>
              </a:spcBef>
              <a:buAutoNum type="arabicParenR"/>
              <a:tabLst>
                <a:tab pos="384810" algn="l"/>
              </a:tabLst>
            </a:pPr>
            <a:r>
              <a:rPr sz="2150" dirty="0">
                <a:latin typeface="Calibri"/>
                <a:cs typeface="Calibri"/>
              </a:rPr>
              <a:t>how</a:t>
            </a:r>
            <a:r>
              <a:rPr sz="2150" spc="105" dirty="0">
                <a:latin typeface="Calibri"/>
                <a:cs typeface="Calibri"/>
              </a:rPr>
              <a:t> </a:t>
            </a:r>
            <a:r>
              <a:rPr sz="2150" spc="15" dirty="0">
                <a:latin typeface="Calibri"/>
                <a:cs typeface="Calibri"/>
              </a:rPr>
              <a:t>to</a:t>
            </a:r>
            <a:r>
              <a:rPr sz="2150" spc="-7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confirm</a:t>
            </a:r>
            <a:r>
              <a:rPr sz="2150" spc="85" dirty="0">
                <a:latin typeface="Calibri"/>
                <a:cs typeface="Calibri"/>
              </a:rPr>
              <a:t> </a:t>
            </a:r>
            <a:r>
              <a:rPr sz="2150" spc="20" dirty="0">
                <a:latin typeface="Calibri"/>
                <a:cs typeface="Calibri"/>
              </a:rPr>
              <a:t>it?</a:t>
            </a:r>
            <a:endParaRPr sz="2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150" spc="5" dirty="0">
                <a:latin typeface="Calibri"/>
                <a:cs typeface="Calibri"/>
              </a:rPr>
              <a:t>History</a:t>
            </a:r>
            <a:endParaRPr sz="2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2150" spc="-5" dirty="0">
                <a:solidFill>
                  <a:srgbClr val="FF0000"/>
                </a:solidFill>
                <a:latin typeface="Calibri"/>
                <a:cs typeface="Calibri"/>
              </a:rPr>
              <a:t>(sudden</a:t>
            </a:r>
            <a:r>
              <a:rPr sz="2150" spc="1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spc="5" dirty="0">
                <a:solidFill>
                  <a:srgbClr val="FF0000"/>
                </a:solidFill>
                <a:latin typeface="Calibri"/>
                <a:cs typeface="Calibri"/>
              </a:rPr>
              <a:t>gush</a:t>
            </a:r>
            <a:r>
              <a:rPr sz="2150" spc="1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2150" spc="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spc="15" dirty="0">
                <a:solidFill>
                  <a:srgbClr val="FF0000"/>
                </a:solidFill>
                <a:latin typeface="Calibri"/>
                <a:cs typeface="Calibri"/>
              </a:rPr>
              <a:t>fluid</a:t>
            </a:r>
            <a:r>
              <a:rPr sz="215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spc="5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sz="2150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0000"/>
                </a:solidFill>
                <a:latin typeface="Calibri"/>
                <a:cs typeface="Calibri"/>
              </a:rPr>
              <a:t>soaking</a:t>
            </a:r>
            <a:r>
              <a:rPr sz="2150" spc="1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spc="-5" dirty="0">
                <a:solidFill>
                  <a:srgbClr val="FF0000"/>
                </a:solidFill>
                <a:latin typeface="Calibri"/>
                <a:cs typeface="Calibri"/>
              </a:rPr>
              <a:t>clothes,</a:t>
            </a:r>
            <a:r>
              <a:rPr sz="2150" spc="1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spc="-5" dirty="0">
                <a:solidFill>
                  <a:srgbClr val="FF0000"/>
                </a:solidFill>
                <a:latin typeface="Calibri"/>
                <a:cs typeface="Calibri"/>
              </a:rPr>
              <a:t>dampness</a:t>
            </a:r>
            <a:r>
              <a:rPr sz="2150" spc="2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spc="-5" dirty="0">
                <a:solidFill>
                  <a:srgbClr val="FF0000"/>
                </a:solidFill>
                <a:latin typeface="Calibri"/>
                <a:cs typeface="Calibri"/>
              </a:rPr>
              <a:t>ofunderwear</a:t>
            </a:r>
            <a:r>
              <a:rPr sz="2150" spc="2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spc="-5" dirty="0">
                <a:solidFill>
                  <a:srgbClr val="FF0000"/>
                </a:solidFill>
                <a:latin typeface="Calibri"/>
                <a:cs typeface="Calibri"/>
              </a:rPr>
              <a:t>mistaken</a:t>
            </a:r>
            <a:r>
              <a:rPr sz="2150" spc="1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spc="5" dirty="0">
                <a:solidFill>
                  <a:srgbClr val="FF0000"/>
                </a:solidFill>
                <a:latin typeface="Calibri"/>
                <a:cs typeface="Calibri"/>
              </a:rPr>
              <a:t>urinary</a:t>
            </a:r>
            <a:r>
              <a:rPr sz="2150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spc="-5" dirty="0">
                <a:solidFill>
                  <a:srgbClr val="FF0000"/>
                </a:solidFill>
                <a:latin typeface="Calibri"/>
                <a:cs typeface="Calibri"/>
              </a:rPr>
              <a:t>incontinence)</a:t>
            </a:r>
            <a:endParaRPr sz="2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550">
              <a:latin typeface="Calibri"/>
              <a:cs typeface="Calibri"/>
            </a:endParaRPr>
          </a:p>
          <a:p>
            <a:pPr marL="98425">
              <a:lnSpc>
                <a:spcPct val="100000"/>
              </a:lnSpc>
            </a:pPr>
            <a:r>
              <a:rPr sz="2150" spc="5" dirty="0">
                <a:latin typeface="Calibri"/>
                <a:cs typeface="Calibri"/>
              </a:rPr>
              <a:t>Examination</a:t>
            </a:r>
            <a:endParaRPr sz="2150">
              <a:latin typeface="Calibri"/>
              <a:cs typeface="Calibri"/>
            </a:endParaRPr>
          </a:p>
          <a:p>
            <a:pPr marL="98425" marR="6444615" indent="66675">
              <a:lnSpc>
                <a:spcPts val="2850"/>
              </a:lnSpc>
              <a:spcBef>
                <a:spcPts val="114"/>
              </a:spcBef>
            </a:pPr>
            <a:r>
              <a:rPr sz="2150" dirty="0">
                <a:solidFill>
                  <a:srgbClr val="FF0000"/>
                </a:solidFill>
                <a:latin typeface="Calibri"/>
                <a:cs typeface="Calibri"/>
              </a:rPr>
              <a:t>by </a:t>
            </a:r>
            <a:r>
              <a:rPr sz="2150" spc="-5" dirty="0">
                <a:solidFill>
                  <a:srgbClr val="FF0000"/>
                </a:solidFill>
                <a:latin typeface="Calibri"/>
                <a:cs typeface="Calibri"/>
              </a:rPr>
              <a:t>speculum:</a:t>
            </a:r>
            <a:r>
              <a:rPr sz="2150" dirty="0">
                <a:solidFill>
                  <a:srgbClr val="FF0000"/>
                </a:solidFill>
                <a:latin typeface="Calibri"/>
                <a:cs typeface="Calibri"/>
              </a:rPr>
              <a:t> cough </a:t>
            </a:r>
            <a:r>
              <a:rPr sz="2150" spc="-5" dirty="0">
                <a:solidFill>
                  <a:srgbClr val="FF0000"/>
                </a:solidFill>
                <a:latin typeface="Calibri"/>
                <a:cs typeface="Calibri"/>
              </a:rPr>
              <a:t>or </a:t>
            </a:r>
            <a:r>
              <a:rPr sz="2150" spc="5" dirty="0">
                <a:solidFill>
                  <a:srgbClr val="FF0000"/>
                </a:solidFill>
                <a:latin typeface="Calibri"/>
                <a:cs typeface="Calibri"/>
              </a:rPr>
              <a:t>pooling </a:t>
            </a:r>
            <a:r>
              <a:rPr sz="2150" spc="10" dirty="0">
                <a:solidFill>
                  <a:srgbClr val="FF0000"/>
                </a:solidFill>
                <a:latin typeface="Calibri"/>
                <a:cs typeface="Calibri"/>
              </a:rPr>
              <a:t>signs </a:t>
            </a:r>
            <a:r>
              <a:rPr sz="2150" spc="-4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spc="5" dirty="0">
                <a:solidFill>
                  <a:srgbClr val="FF0000"/>
                </a:solidFill>
                <a:latin typeface="Calibri"/>
                <a:cs typeface="Calibri"/>
              </a:rPr>
              <a:t>Nitrazine</a:t>
            </a:r>
            <a:r>
              <a:rPr sz="2150" spc="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spc="-5" dirty="0">
                <a:solidFill>
                  <a:srgbClr val="FF0000"/>
                </a:solidFill>
                <a:latin typeface="Calibri"/>
                <a:cs typeface="Calibri"/>
              </a:rPr>
              <a:t>test</a:t>
            </a:r>
            <a:endParaRPr sz="21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4706" y="676978"/>
            <a:ext cx="9170671" cy="4003147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384175" indent="-372110">
              <a:lnSpc>
                <a:spcPct val="100000"/>
              </a:lnSpc>
              <a:spcBef>
                <a:spcPts val="850"/>
              </a:spcBef>
              <a:buAutoNum type="arabicParenR" startAt="3"/>
              <a:tabLst>
                <a:tab pos="384810" algn="l"/>
              </a:tabLst>
            </a:pPr>
            <a:r>
              <a:rPr sz="2750" dirty="0">
                <a:latin typeface="Calibri"/>
                <a:cs typeface="Calibri"/>
              </a:rPr>
              <a:t>what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to</a:t>
            </a:r>
            <a:r>
              <a:rPr sz="2750" spc="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do</a:t>
            </a:r>
            <a:r>
              <a:rPr sz="2750" spc="7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with</a:t>
            </a:r>
            <a:r>
              <a:rPr sz="2750" spc="16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this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lady??</a:t>
            </a:r>
            <a:endParaRPr sz="2750">
              <a:latin typeface="Calibri"/>
              <a:cs typeface="Calibri"/>
            </a:endParaRPr>
          </a:p>
          <a:p>
            <a:pPr marL="12700" marR="5080">
              <a:lnSpc>
                <a:spcPts val="3000"/>
              </a:lnSpc>
              <a:spcBef>
                <a:spcPts val="1105"/>
              </a:spcBef>
            </a:pPr>
            <a:r>
              <a:rPr sz="2750" spc="15" dirty="0">
                <a:solidFill>
                  <a:srgbClr val="FF0000"/>
                </a:solidFill>
                <a:latin typeface="Calibri"/>
                <a:cs typeface="Calibri"/>
              </a:rPr>
              <a:t>PPROM</a:t>
            </a:r>
            <a:r>
              <a:rPr sz="2750" spc="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10" dirty="0">
                <a:solidFill>
                  <a:srgbClr val="FF0000"/>
                </a:solidFill>
                <a:latin typeface="Calibri"/>
                <a:cs typeface="Calibri"/>
              </a:rPr>
              <a:t>&lt;</a:t>
            </a:r>
            <a:r>
              <a:rPr sz="2750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20" dirty="0">
                <a:solidFill>
                  <a:srgbClr val="FF0000"/>
                </a:solidFill>
                <a:latin typeface="Calibri"/>
                <a:cs typeface="Calibri"/>
              </a:rPr>
              <a:t>24</a:t>
            </a:r>
            <a:r>
              <a:rPr sz="2750" spc="-5" dirty="0">
                <a:solidFill>
                  <a:srgbClr val="FF0000"/>
                </a:solidFill>
                <a:latin typeface="Calibri"/>
                <a:cs typeface="Calibri"/>
              </a:rPr>
              <a:t> weeks</a:t>
            </a:r>
            <a:r>
              <a:rPr sz="2750" spc="1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5" dirty="0">
                <a:solidFill>
                  <a:srgbClr val="FF0000"/>
                </a:solidFill>
                <a:latin typeface="Calibri"/>
                <a:cs typeface="Calibri"/>
              </a:rPr>
              <a:t>very</a:t>
            </a:r>
            <a:r>
              <a:rPr sz="275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20" dirty="0">
                <a:solidFill>
                  <a:srgbClr val="FF0000"/>
                </a:solidFill>
                <a:latin typeface="Calibri"/>
                <a:cs typeface="Calibri"/>
              </a:rPr>
              <a:t>poor</a:t>
            </a:r>
            <a:r>
              <a:rPr sz="2750" spc="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15" dirty="0">
                <a:solidFill>
                  <a:srgbClr val="FF0000"/>
                </a:solidFill>
                <a:latin typeface="Calibri"/>
                <a:cs typeface="Calibri"/>
              </a:rPr>
              <a:t>with</a:t>
            </a:r>
            <a:r>
              <a:rPr sz="2750" spc="1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15" dirty="0">
                <a:solidFill>
                  <a:srgbClr val="FF0000"/>
                </a:solidFill>
                <a:latin typeface="Calibri"/>
                <a:cs typeface="Calibri"/>
              </a:rPr>
              <a:t>high</a:t>
            </a:r>
            <a:r>
              <a:rPr sz="2750" spc="1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FF0000"/>
                </a:solidFill>
                <a:latin typeface="Calibri"/>
                <a:cs typeface="Calibri"/>
              </a:rPr>
              <a:t>risk</a:t>
            </a:r>
            <a:r>
              <a:rPr sz="2750" spc="1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25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275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5" dirty="0">
                <a:solidFill>
                  <a:srgbClr val="FF0000"/>
                </a:solidFill>
                <a:latin typeface="Calibri"/>
                <a:cs typeface="Calibri"/>
              </a:rPr>
              <a:t>severe</a:t>
            </a:r>
            <a:r>
              <a:rPr sz="2750" spc="1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FF0000"/>
                </a:solidFill>
                <a:latin typeface="Calibri"/>
                <a:cs typeface="Calibri"/>
              </a:rPr>
              <a:t>morbidity </a:t>
            </a:r>
            <a:r>
              <a:rPr sz="2750" spc="-6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5" dirty="0">
                <a:solidFill>
                  <a:srgbClr val="FF0000"/>
                </a:solidFill>
                <a:latin typeface="Calibri"/>
                <a:cs typeface="Calibri"/>
              </a:rPr>
              <a:t>(termination</a:t>
            </a:r>
            <a:r>
              <a:rPr sz="2750" spc="1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15" dirty="0">
                <a:solidFill>
                  <a:srgbClr val="FF0000"/>
                </a:solidFill>
                <a:latin typeface="Calibri"/>
                <a:cs typeface="Calibri"/>
              </a:rPr>
              <a:t>vs</a:t>
            </a:r>
            <a:r>
              <a:rPr sz="275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15" dirty="0">
                <a:solidFill>
                  <a:srgbClr val="FF0000"/>
                </a:solidFill>
                <a:latin typeface="Calibri"/>
                <a:cs typeface="Calibri"/>
              </a:rPr>
              <a:t>expectant)</a:t>
            </a:r>
            <a:endParaRPr sz="2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750" spc="15" dirty="0">
                <a:solidFill>
                  <a:srgbClr val="FF0000"/>
                </a:solidFill>
                <a:latin typeface="Calibri"/>
                <a:cs typeface="Calibri"/>
              </a:rPr>
              <a:t>PPROM</a:t>
            </a:r>
            <a:r>
              <a:rPr sz="2750" spc="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15" dirty="0">
                <a:solidFill>
                  <a:srgbClr val="FF0000"/>
                </a:solidFill>
                <a:latin typeface="Calibri"/>
                <a:cs typeface="Calibri"/>
              </a:rPr>
              <a:t>24-34</a:t>
            </a:r>
            <a:r>
              <a:rPr sz="2750" spc="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FF0000"/>
                </a:solidFill>
                <a:latin typeface="Calibri"/>
                <a:cs typeface="Calibri"/>
              </a:rPr>
              <a:t>weeks</a:t>
            </a:r>
            <a:r>
              <a:rPr sz="2750" spc="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15" dirty="0">
                <a:solidFill>
                  <a:srgbClr val="FF0000"/>
                </a:solidFill>
                <a:latin typeface="Calibri"/>
                <a:cs typeface="Calibri"/>
              </a:rPr>
              <a:t>expectant</a:t>
            </a:r>
            <a:r>
              <a:rPr sz="2750" spc="1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20" dirty="0">
                <a:solidFill>
                  <a:srgbClr val="FF0000"/>
                </a:solidFill>
                <a:latin typeface="Calibri"/>
                <a:cs typeface="Calibri"/>
              </a:rPr>
              <a:t>with</a:t>
            </a:r>
            <a:r>
              <a:rPr sz="2750" spc="1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FF0000"/>
                </a:solidFill>
                <a:latin typeface="Calibri"/>
                <a:cs typeface="Calibri"/>
              </a:rPr>
              <a:t>monitoring</a:t>
            </a:r>
            <a:r>
              <a:rPr sz="2750" spc="1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5" dirty="0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sz="2750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FF0000"/>
                </a:solidFill>
                <a:latin typeface="Calibri"/>
                <a:cs typeface="Calibri"/>
              </a:rPr>
              <a:t>antibiotic</a:t>
            </a:r>
            <a:endParaRPr sz="2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350">
              <a:latin typeface="Calibri"/>
              <a:cs typeface="Calibri"/>
            </a:endParaRPr>
          </a:p>
          <a:p>
            <a:pPr marL="12700" marR="3891279">
              <a:lnSpc>
                <a:spcPct val="120700"/>
              </a:lnSpc>
              <a:buAutoNum type="arabicParenR" startAt="4"/>
              <a:tabLst>
                <a:tab pos="384810" algn="l"/>
              </a:tabLst>
            </a:pPr>
            <a:r>
              <a:rPr sz="2750" spc="-10" dirty="0">
                <a:latin typeface="Calibri"/>
                <a:cs typeface="Calibri"/>
              </a:rPr>
              <a:t>when</a:t>
            </a:r>
            <a:r>
              <a:rPr sz="2750" spc="150" dirty="0">
                <a:latin typeface="Calibri"/>
                <a:cs typeface="Calibri"/>
              </a:rPr>
              <a:t> </a:t>
            </a:r>
            <a:r>
              <a:rPr sz="2750" spc="30" dirty="0">
                <a:latin typeface="Calibri"/>
                <a:cs typeface="Calibri"/>
              </a:rPr>
              <a:t>you</a:t>
            </a:r>
            <a:r>
              <a:rPr sz="2750" spc="-6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decide</a:t>
            </a:r>
            <a:r>
              <a:rPr sz="2750" spc="16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to</a:t>
            </a:r>
            <a:r>
              <a:rPr sz="2750" spc="7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deliver</a:t>
            </a:r>
            <a:r>
              <a:rPr sz="2750" spc="12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her</a:t>
            </a:r>
            <a:r>
              <a:rPr sz="2750" spc="12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?? </a:t>
            </a:r>
            <a:r>
              <a:rPr sz="2750" spc="-605" dirty="0">
                <a:latin typeface="Calibri"/>
                <a:cs typeface="Calibri"/>
              </a:rPr>
              <a:t> </a:t>
            </a:r>
            <a:r>
              <a:rPr sz="2750" spc="-15" dirty="0">
                <a:solidFill>
                  <a:srgbClr val="FF0000"/>
                </a:solidFill>
                <a:latin typeface="Calibri"/>
                <a:cs typeface="Calibri"/>
              </a:rPr>
              <a:t>After</a:t>
            </a:r>
            <a:r>
              <a:rPr sz="2750" spc="1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20" dirty="0">
                <a:solidFill>
                  <a:srgbClr val="FF0000"/>
                </a:solidFill>
                <a:latin typeface="Calibri"/>
                <a:cs typeface="Calibri"/>
              </a:rPr>
              <a:t>34</a:t>
            </a:r>
            <a:r>
              <a:rPr sz="2750" spc="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FF0000"/>
                </a:solidFill>
                <a:latin typeface="Calibri"/>
                <a:cs typeface="Calibri"/>
              </a:rPr>
              <a:t>weeks----delivery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82" y="609282"/>
            <a:ext cx="3208655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0" spc="30" dirty="0">
                <a:latin typeface="Calibri Light"/>
                <a:cs typeface="Calibri Light"/>
              </a:rPr>
              <a:t>OSCE</a:t>
            </a:r>
            <a:r>
              <a:rPr sz="4400" b="0" spc="-235" dirty="0">
                <a:latin typeface="Calibri Light"/>
                <a:cs typeface="Calibri Light"/>
              </a:rPr>
              <a:t> </a:t>
            </a:r>
            <a:r>
              <a:rPr sz="4400" b="0" spc="-5" dirty="0">
                <a:latin typeface="Calibri Light"/>
                <a:cs typeface="Calibri Light"/>
              </a:rPr>
              <a:t>Station3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575" y="1702288"/>
            <a:ext cx="8811260" cy="288707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2900"/>
              </a:lnSpc>
              <a:spcBef>
                <a:spcPts val="95"/>
              </a:spcBef>
            </a:pPr>
            <a:r>
              <a:rPr sz="2750" dirty="0">
                <a:latin typeface="Calibri"/>
                <a:cs typeface="Calibri"/>
              </a:rPr>
              <a:t>**Case</a:t>
            </a:r>
            <a:r>
              <a:rPr sz="2750" spc="170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3:</a:t>
            </a:r>
            <a:r>
              <a:rPr sz="2750" spc="-1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secondary</a:t>
            </a:r>
            <a:r>
              <a:rPr sz="2750" spc="160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amenorrhea</a:t>
            </a:r>
            <a:r>
              <a:rPr sz="2750" spc="1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(premature</a:t>
            </a:r>
            <a:r>
              <a:rPr sz="2750" spc="11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ovarian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failure) </a:t>
            </a:r>
            <a:r>
              <a:rPr sz="2750" spc="-605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a</a:t>
            </a:r>
            <a:r>
              <a:rPr sz="2750" spc="-5" dirty="0">
                <a:latin typeface="Calibri"/>
                <a:cs typeface="Calibri"/>
              </a:rPr>
              <a:t> </a:t>
            </a:r>
            <a:r>
              <a:rPr sz="2750" spc="20" dirty="0">
                <a:latin typeface="Calibri"/>
                <a:cs typeface="Calibri"/>
              </a:rPr>
              <a:t>30</a:t>
            </a:r>
            <a:r>
              <a:rPr sz="2750" spc="7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yrs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old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lady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spc="-95" dirty="0">
                <a:latin typeface="Calibri"/>
                <a:cs typeface="Calibri"/>
              </a:rPr>
              <a:t>PT,</a:t>
            </a:r>
            <a:r>
              <a:rPr sz="2750" spc="30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case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spc="25" dirty="0">
                <a:latin typeface="Calibri"/>
                <a:cs typeface="Calibri"/>
              </a:rPr>
              <a:t>of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2ndry</a:t>
            </a:r>
            <a:r>
              <a:rPr sz="2750" spc="15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amenorrhea</a:t>
            </a:r>
            <a:endParaRPr sz="2750">
              <a:latin typeface="Calibri"/>
              <a:cs typeface="Calibri"/>
            </a:endParaRPr>
          </a:p>
          <a:p>
            <a:pPr marL="12700">
              <a:lnSpc>
                <a:spcPts val="3150"/>
              </a:lnSpc>
              <a:spcBef>
                <a:spcPts val="755"/>
              </a:spcBef>
            </a:pPr>
            <a:r>
              <a:rPr sz="2750" spc="10" dirty="0">
                <a:latin typeface="Calibri"/>
                <a:cs typeface="Calibri"/>
              </a:rPr>
              <a:t>1</a:t>
            </a:r>
            <a:r>
              <a:rPr sz="2750" spc="-1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)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spc="-60" dirty="0">
                <a:latin typeface="Calibri"/>
                <a:cs typeface="Calibri"/>
              </a:rPr>
              <a:t>Take</a:t>
            </a:r>
            <a:r>
              <a:rPr sz="2750" spc="10" dirty="0">
                <a:latin typeface="Calibri"/>
                <a:cs typeface="Calibri"/>
              </a:rPr>
              <a:t> a</a:t>
            </a:r>
            <a:r>
              <a:rPr sz="2750" spc="6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relevant</a:t>
            </a:r>
            <a:r>
              <a:rPr sz="2750" spc="12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hx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?</a:t>
            </a:r>
            <a:endParaRPr sz="2750">
              <a:latin typeface="Calibri"/>
              <a:cs typeface="Calibri"/>
            </a:endParaRPr>
          </a:p>
          <a:p>
            <a:pPr marL="241300">
              <a:lnSpc>
                <a:spcPts val="3005"/>
              </a:lnSpc>
            </a:pPr>
            <a:r>
              <a:rPr sz="2750" spc="10" dirty="0">
                <a:latin typeface="Calibri"/>
                <a:cs typeface="Calibri"/>
              </a:rPr>
              <a:t>2</a:t>
            </a:r>
            <a:r>
              <a:rPr sz="2750" spc="-1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)</a:t>
            </a:r>
            <a:r>
              <a:rPr sz="2750" spc="30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What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are</a:t>
            </a:r>
            <a:r>
              <a:rPr sz="2750" spc="-4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the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investigation??</a:t>
            </a:r>
            <a:endParaRPr sz="2750">
              <a:latin typeface="Calibri"/>
              <a:cs typeface="Calibri"/>
            </a:endParaRPr>
          </a:p>
          <a:p>
            <a:pPr marL="241300">
              <a:lnSpc>
                <a:spcPts val="3150"/>
              </a:lnSpc>
            </a:pPr>
            <a:r>
              <a:rPr sz="2750" spc="-10" dirty="0">
                <a:latin typeface="Calibri"/>
                <a:cs typeface="Calibri"/>
              </a:rPr>
              <a:t>Specific</a:t>
            </a:r>
            <a:r>
              <a:rPr sz="2750" spc="225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investigation</a:t>
            </a:r>
            <a:r>
              <a:rPr sz="2750" spc="33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for</a:t>
            </a:r>
            <a:r>
              <a:rPr sz="2750" spc="-1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premature</a:t>
            </a:r>
            <a:r>
              <a:rPr sz="2750" spc="10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ovarian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failur</a:t>
            </a:r>
            <a:endParaRPr sz="2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2750" spc="-5" dirty="0">
                <a:latin typeface="Calibri"/>
                <a:cs typeface="Calibri"/>
              </a:rPr>
              <a:t>FSH&gt;25</a:t>
            </a:r>
            <a:r>
              <a:rPr sz="2750" spc="13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,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antimullarian</a:t>
            </a:r>
            <a:r>
              <a:rPr sz="2750" spc="240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hurmon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7" y="648588"/>
            <a:ext cx="2017395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0" spc="-15" dirty="0">
                <a:latin typeface="Calibri Light"/>
                <a:cs typeface="Calibri Light"/>
              </a:rPr>
              <a:t>Station</a:t>
            </a:r>
            <a:r>
              <a:rPr sz="4400" b="0" spc="-75" dirty="0">
                <a:latin typeface="Calibri Light"/>
                <a:cs typeface="Calibri Light"/>
              </a:rPr>
              <a:t> </a:t>
            </a:r>
            <a:r>
              <a:rPr sz="4400" b="0" spc="15" dirty="0">
                <a:latin typeface="Calibri Light"/>
                <a:cs typeface="Calibri Light"/>
              </a:rPr>
              <a:t>2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575" y="1746948"/>
            <a:ext cx="7310120" cy="38767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27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year</a:t>
            </a:r>
            <a:r>
              <a:rPr sz="2400" spc="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old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lady</a:t>
            </a:r>
            <a:r>
              <a:rPr sz="2400" spc="1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married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complaining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primary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infertility?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1.Describe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the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U/S </a:t>
            </a:r>
            <a:r>
              <a:rPr sz="2400" spc="-5" dirty="0">
                <a:latin typeface="Calibri"/>
                <a:cs typeface="Calibri"/>
              </a:rPr>
              <a:t>finding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?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2400" spc="-10" dirty="0">
                <a:latin typeface="Calibri"/>
                <a:cs typeface="Calibri"/>
              </a:rPr>
              <a:t>1.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2.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3.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4.</a:t>
            </a:r>
            <a:endParaRPr sz="2400">
              <a:latin typeface="Calibri"/>
              <a:cs typeface="Calibri"/>
            </a:endParaRPr>
          </a:p>
          <a:p>
            <a:pPr marL="12700" marR="3945254">
              <a:lnSpc>
                <a:spcPct val="104299"/>
              </a:lnSpc>
            </a:pPr>
            <a:r>
              <a:rPr sz="2400" spc="-15" dirty="0">
                <a:latin typeface="Calibri"/>
                <a:cs typeface="Calibri"/>
              </a:rPr>
              <a:t>2</a:t>
            </a:r>
            <a:r>
              <a:rPr sz="2400" spc="-5" dirty="0">
                <a:latin typeface="Calibri"/>
                <a:cs typeface="Calibri"/>
              </a:rPr>
              <a:t>.</a:t>
            </a:r>
            <a:r>
              <a:rPr sz="2400" spc="20" dirty="0">
                <a:latin typeface="Calibri"/>
                <a:cs typeface="Calibri"/>
              </a:rPr>
              <a:t>m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10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ge</a:t>
            </a:r>
            <a:r>
              <a:rPr sz="2400" spc="30" dirty="0">
                <a:latin typeface="Calibri"/>
                <a:cs typeface="Calibri"/>
              </a:rPr>
              <a:t>m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20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15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 </a:t>
            </a:r>
            <a:r>
              <a:rPr sz="2400" spc="15" dirty="0">
                <a:latin typeface="Calibri"/>
                <a:cs typeface="Calibri"/>
              </a:rPr>
              <a:t>t</a:t>
            </a:r>
            <a:r>
              <a:rPr sz="2400" spc="10" dirty="0">
                <a:latin typeface="Calibri"/>
                <a:cs typeface="Calibri"/>
              </a:rPr>
              <a:t>h</a:t>
            </a:r>
            <a:r>
              <a:rPr sz="2400" spc="-30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15" dirty="0">
                <a:latin typeface="Calibri"/>
                <a:cs typeface="Calibri"/>
              </a:rPr>
              <a:t> t</a:t>
            </a:r>
            <a:r>
              <a:rPr sz="2400" spc="-30" dirty="0">
                <a:latin typeface="Calibri"/>
                <a:cs typeface="Calibri"/>
              </a:rPr>
              <a:t>i</a:t>
            </a:r>
            <a:r>
              <a:rPr sz="2400" spc="30" dirty="0">
                <a:latin typeface="Calibri"/>
                <a:cs typeface="Calibri"/>
              </a:rPr>
              <a:t>m</a:t>
            </a:r>
            <a:r>
              <a:rPr sz="2400" dirty="0">
                <a:latin typeface="Calibri"/>
                <a:cs typeface="Calibri"/>
              </a:rPr>
              <a:t>e?  </a:t>
            </a:r>
            <a:r>
              <a:rPr sz="2400" spc="-10" dirty="0">
                <a:latin typeface="Calibri"/>
                <a:cs typeface="Calibri"/>
              </a:rPr>
              <a:t>3.Complications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?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00" spc="-10" dirty="0">
                <a:latin typeface="Calibri"/>
                <a:cs typeface="Calibri"/>
              </a:rPr>
              <a:t>1.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2.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3.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4.</a:t>
            </a:r>
            <a:endParaRPr sz="2400">
              <a:latin typeface="Calibri"/>
              <a:cs typeface="Calibri"/>
            </a:endParaRPr>
          </a:p>
          <a:p>
            <a:pPr marL="12700" marR="998855">
              <a:lnSpc>
                <a:spcPts val="3080"/>
              </a:lnSpc>
              <a:spcBef>
                <a:spcPts val="60"/>
              </a:spcBef>
              <a:buSzPct val="95833"/>
              <a:buAutoNum type="arabicPeriod" startAt="4"/>
              <a:tabLst>
                <a:tab pos="243840" algn="l"/>
              </a:tabLst>
            </a:pPr>
            <a:r>
              <a:rPr sz="2400" spc="-20" dirty="0">
                <a:latin typeface="Calibri"/>
                <a:cs typeface="Calibri"/>
              </a:rPr>
              <a:t>if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patient</a:t>
            </a:r>
            <a:r>
              <a:rPr sz="2400" spc="5" dirty="0">
                <a:latin typeface="Calibri"/>
                <a:cs typeface="Calibri"/>
              </a:rPr>
              <a:t> present</a:t>
            </a:r>
            <a:r>
              <a:rPr sz="2400" spc="-1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with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acute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pain,</a:t>
            </a:r>
            <a:r>
              <a:rPr sz="2400" spc="6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management?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1.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2.</a:t>
            </a:r>
            <a:r>
              <a:rPr sz="2400" spc="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3.</a:t>
            </a:r>
            <a:endParaRPr sz="2400">
              <a:latin typeface="Calibri"/>
              <a:cs typeface="Calibri"/>
            </a:endParaRPr>
          </a:p>
          <a:p>
            <a:pPr marL="307975" indent="-295910">
              <a:lnSpc>
                <a:spcPts val="2865"/>
              </a:lnSpc>
              <a:buSzPct val="95833"/>
              <a:buAutoNum type="arabicPeriod" startAt="4"/>
              <a:tabLst>
                <a:tab pos="308610" algn="l"/>
              </a:tabLst>
            </a:pPr>
            <a:r>
              <a:rPr sz="2400" dirty="0">
                <a:latin typeface="Calibri"/>
                <a:cs typeface="Calibri"/>
              </a:rPr>
              <a:t>Complications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recurrent</a:t>
            </a:r>
            <a:r>
              <a:rPr sz="2400" spc="-15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ovarian</a:t>
            </a:r>
            <a:r>
              <a:rPr sz="2400" spc="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cystectomy?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400" spc="-10" dirty="0">
                <a:latin typeface="Calibri"/>
                <a:cs typeface="Calibri"/>
              </a:rPr>
              <a:t>1.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2.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0" y="2371726"/>
            <a:ext cx="4352925" cy="3076575"/>
          </a:xfrm>
          <a:prstGeom prst="rect">
            <a:avLst/>
          </a:prstGeom>
        </p:spPr>
      </p:pic>
    </p:spTree>
  </p:cSld>
  <p:clrMapOvr>
    <a:masterClrMapping/>
  </p:clrMapOvr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81" y="609282"/>
            <a:ext cx="5660391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0" spc="-60" dirty="0">
                <a:solidFill>
                  <a:srgbClr val="FF6600"/>
                </a:solidFill>
                <a:latin typeface="Calibri Light"/>
                <a:cs typeface="Calibri Light"/>
              </a:rPr>
              <a:t>P</a:t>
            </a:r>
            <a:r>
              <a:rPr sz="4400" b="0" spc="-20" dirty="0">
                <a:solidFill>
                  <a:srgbClr val="FF6600"/>
                </a:solidFill>
                <a:latin typeface="Calibri Light"/>
                <a:cs typeface="Calibri Light"/>
              </a:rPr>
              <a:t>r</a:t>
            </a:r>
            <a:r>
              <a:rPr sz="4400" b="0" spc="70" dirty="0">
                <a:solidFill>
                  <a:srgbClr val="FF6600"/>
                </a:solidFill>
                <a:latin typeface="Calibri Light"/>
                <a:cs typeface="Calibri Light"/>
              </a:rPr>
              <a:t>e</a:t>
            </a:r>
            <a:r>
              <a:rPr sz="4400" b="0" spc="-30" dirty="0">
                <a:solidFill>
                  <a:srgbClr val="FF6600"/>
                </a:solidFill>
                <a:latin typeface="Calibri Light"/>
                <a:cs typeface="Calibri Light"/>
              </a:rPr>
              <a:t>m</a:t>
            </a:r>
            <a:r>
              <a:rPr sz="4400" b="0" spc="-125" dirty="0">
                <a:solidFill>
                  <a:srgbClr val="FF6600"/>
                </a:solidFill>
                <a:latin typeface="Calibri Light"/>
                <a:cs typeface="Calibri Light"/>
              </a:rPr>
              <a:t>a</a:t>
            </a:r>
            <a:r>
              <a:rPr sz="4400" b="0" spc="-20" dirty="0">
                <a:solidFill>
                  <a:srgbClr val="FF6600"/>
                </a:solidFill>
                <a:latin typeface="Calibri Light"/>
                <a:cs typeface="Calibri Light"/>
              </a:rPr>
              <a:t>t</a:t>
            </a:r>
            <a:r>
              <a:rPr sz="4400" b="0" spc="-40" dirty="0">
                <a:solidFill>
                  <a:srgbClr val="FF6600"/>
                </a:solidFill>
                <a:latin typeface="Calibri Light"/>
                <a:cs typeface="Calibri Light"/>
              </a:rPr>
              <a:t>u</a:t>
            </a:r>
            <a:r>
              <a:rPr sz="4400" b="0" spc="-95" dirty="0">
                <a:solidFill>
                  <a:srgbClr val="FF6600"/>
                </a:solidFill>
                <a:latin typeface="Calibri Light"/>
                <a:cs typeface="Calibri Light"/>
              </a:rPr>
              <a:t>r</a:t>
            </a:r>
            <a:r>
              <a:rPr sz="4400" b="0" spc="15" dirty="0">
                <a:solidFill>
                  <a:srgbClr val="FF6600"/>
                </a:solidFill>
                <a:latin typeface="Calibri Light"/>
                <a:cs typeface="Calibri Light"/>
              </a:rPr>
              <a:t>e</a:t>
            </a:r>
            <a:r>
              <a:rPr sz="4400" b="0" spc="-335" dirty="0">
                <a:solidFill>
                  <a:srgbClr val="FF6600"/>
                </a:solidFill>
                <a:latin typeface="Calibri Light"/>
                <a:cs typeface="Calibri Light"/>
              </a:rPr>
              <a:t> </a:t>
            </a:r>
            <a:r>
              <a:rPr sz="4400" b="0" spc="25" dirty="0">
                <a:solidFill>
                  <a:srgbClr val="FF6600"/>
                </a:solidFill>
                <a:latin typeface="Calibri Light"/>
                <a:cs typeface="Calibri Light"/>
              </a:rPr>
              <a:t>o</a:t>
            </a:r>
            <a:r>
              <a:rPr sz="4400" b="0" spc="10" dirty="0">
                <a:solidFill>
                  <a:srgbClr val="FF6600"/>
                </a:solidFill>
                <a:latin typeface="Calibri Light"/>
                <a:cs typeface="Calibri Light"/>
              </a:rPr>
              <a:t>v</a:t>
            </a:r>
            <a:r>
              <a:rPr sz="4400" b="0" spc="25" dirty="0">
                <a:solidFill>
                  <a:srgbClr val="FF6600"/>
                </a:solidFill>
                <a:latin typeface="Calibri Light"/>
                <a:cs typeface="Calibri Light"/>
              </a:rPr>
              <a:t>a</a:t>
            </a:r>
            <a:r>
              <a:rPr sz="4400" b="0" spc="-20" dirty="0">
                <a:solidFill>
                  <a:srgbClr val="FF6600"/>
                </a:solidFill>
                <a:latin typeface="Calibri Light"/>
                <a:cs typeface="Calibri Light"/>
              </a:rPr>
              <a:t>r</a:t>
            </a:r>
            <a:r>
              <a:rPr sz="4400" b="0" spc="-70" dirty="0">
                <a:solidFill>
                  <a:srgbClr val="FF6600"/>
                </a:solidFill>
                <a:latin typeface="Calibri Light"/>
                <a:cs typeface="Calibri Light"/>
              </a:rPr>
              <a:t>i</a:t>
            </a:r>
            <a:r>
              <a:rPr sz="4400" b="0" spc="-50" dirty="0">
                <a:solidFill>
                  <a:srgbClr val="FF6600"/>
                </a:solidFill>
                <a:latin typeface="Calibri Light"/>
                <a:cs typeface="Calibri Light"/>
              </a:rPr>
              <a:t>a</a:t>
            </a:r>
            <a:r>
              <a:rPr sz="4400" b="0" spc="15" dirty="0">
                <a:solidFill>
                  <a:srgbClr val="FF6600"/>
                </a:solidFill>
                <a:latin typeface="Calibri Light"/>
                <a:cs typeface="Calibri Light"/>
              </a:rPr>
              <a:t>n</a:t>
            </a:r>
            <a:r>
              <a:rPr sz="4400" b="0" spc="-295" dirty="0">
                <a:solidFill>
                  <a:srgbClr val="FF6600"/>
                </a:solidFill>
                <a:latin typeface="Calibri Light"/>
                <a:cs typeface="Calibri Light"/>
              </a:rPr>
              <a:t> </a:t>
            </a:r>
            <a:r>
              <a:rPr sz="4400" b="0" spc="-45" dirty="0">
                <a:solidFill>
                  <a:srgbClr val="FF6600"/>
                </a:solidFill>
                <a:latin typeface="Calibri Light"/>
                <a:cs typeface="Calibri Light"/>
              </a:rPr>
              <a:t>f</a:t>
            </a:r>
            <a:r>
              <a:rPr sz="4400" b="0" spc="25" dirty="0">
                <a:solidFill>
                  <a:srgbClr val="FF6600"/>
                </a:solidFill>
                <a:latin typeface="Calibri Light"/>
                <a:cs typeface="Calibri Light"/>
              </a:rPr>
              <a:t>a</a:t>
            </a:r>
            <a:r>
              <a:rPr sz="4400" b="0" spc="70" dirty="0">
                <a:solidFill>
                  <a:srgbClr val="FF6600"/>
                </a:solidFill>
                <a:latin typeface="Calibri Light"/>
                <a:cs typeface="Calibri Light"/>
              </a:rPr>
              <a:t>i</a:t>
            </a:r>
            <a:r>
              <a:rPr sz="4400" b="0" spc="5" dirty="0">
                <a:solidFill>
                  <a:srgbClr val="FF6600"/>
                </a:solidFill>
                <a:latin typeface="Calibri Light"/>
                <a:cs typeface="Calibri Light"/>
              </a:rPr>
              <a:t>l</a:t>
            </a:r>
            <a:r>
              <a:rPr sz="4400" b="0" spc="-40" dirty="0">
                <a:solidFill>
                  <a:srgbClr val="FF6600"/>
                </a:solidFill>
                <a:latin typeface="Calibri Light"/>
                <a:cs typeface="Calibri Light"/>
              </a:rPr>
              <a:t>u</a:t>
            </a:r>
            <a:r>
              <a:rPr sz="4400" b="0" spc="-95" dirty="0">
                <a:solidFill>
                  <a:srgbClr val="FF6600"/>
                </a:solidFill>
                <a:latin typeface="Calibri Light"/>
                <a:cs typeface="Calibri Light"/>
              </a:rPr>
              <a:t>r</a:t>
            </a:r>
            <a:r>
              <a:rPr sz="4400" b="0" spc="15" dirty="0">
                <a:solidFill>
                  <a:srgbClr val="FF6600"/>
                </a:solidFill>
                <a:latin typeface="Calibri Light"/>
                <a:cs typeface="Calibri Light"/>
              </a:rPr>
              <a:t>e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582" y="1794256"/>
            <a:ext cx="10193655" cy="3426964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241300" marR="443865" indent="-229235">
              <a:lnSpc>
                <a:spcPts val="3080"/>
              </a:lnSpc>
              <a:spcBef>
                <a:spcPts val="415"/>
              </a:spcBef>
              <a:buFont typeface="Symbol"/>
              <a:buChar char=""/>
              <a:tabLst>
                <a:tab pos="241935" algn="l"/>
              </a:tabLst>
            </a:pPr>
            <a:r>
              <a:rPr sz="275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Menopause/ovarian</a:t>
            </a:r>
            <a:r>
              <a:rPr sz="2750" u="heavy" spc="3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75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failure</a:t>
            </a:r>
            <a:r>
              <a:rPr sz="2750" u="heavy" spc="18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750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occurring</a:t>
            </a:r>
            <a:r>
              <a:rPr sz="2750" u="heavy" spc="9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75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before</a:t>
            </a:r>
            <a:r>
              <a:rPr sz="2750" u="heavy" spc="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75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</a:t>
            </a:r>
            <a:r>
              <a:rPr sz="2750" u="heavy" spc="17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750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age</a:t>
            </a:r>
            <a:r>
              <a:rPr sz="2750" u="heavy" spc="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750" u="heavy" spc="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</a:t>
            </a:r>
            <a:r>
              <a:rPr sz="2750" u="heavy" spc="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40</a:t>
            </a:r>
            <a:r>
              <a:rPr sz="2750" u="heavy" spc="7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75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years</a:t>
            </a:r>
            <a:r>
              <a:rPr sz="2750" u="heavy" spc="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75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is </a:t>
            </a:r>
            <a:r>
              <a:rPr sz="2750" spc="-610" dirty="0">
                <a:latin typeface="Calibri"/>
                <a:cs typeface="Calibri"/>
              </a:rPr>
              <a:t> </a:t>
            </a:r>
            <a:r>
              <a:rPr sz="275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considered</a:t>
            </a:r>
            <a:r>
              <a:rPr sz="2750" u="heavy" spc="1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75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premature</a:t>
            </a:r>
            <a:endParaRPr sz="2750">
              <a:latin typeface="Calibri"/>
              <a:cs typeface="Calibri"/>
            </a:endParaRPr>
          </a:p>
          <a:p>
            <a:pPr marL="241300" marR="5080" indent="-229235">
              <a:lnSpc>
                <a:spcPct val="92200"/>
              </a:lnSpc>
              <a:spcBef>
                <a:spcPts val="869"/>
              </a:spcBef>
              <a:buFont typeface="Symbol"/>
              <a:buChar char=""/>
              <a:tabLst>
                <a:tab pos="241935" algn="l"/>
              </a:tabLst>
            </a:pPr>
            <a:r>
              <a:rPr sz="2750" dirty="0">
                <a:latin typeface="Calibri"/>
                <a:cs typeface="Calibri"/>
              </a:rPr>
              <a:t>Auto-immune</a:t>
            </a:r>
            <a:r>
              <a:rPr sz="2750" spc="23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disease</a:t>
            </a:r>
            <a:r>
              <a:rPr sz="2750" spc="24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is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the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most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spc="35" dirty="0">
                <a:latin typeface="Calibri"/>
                <a:cs typeface="Calibri"/>
              </a:rPr>
              <a:t>common</a:t>
            </a:r>
            <a:r>
              <a:rPr sz="2750" spc="-1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cause;</a:t>
            </a:r>
            <a:r>
              <a:rPr sz="2750" spc="13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auto-antibodies</a:t>
            </a:r>
            <a:r>
              <a:rPr sz="2750" spc="31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to </a:t>
            </a:r>
            <a:r>
              <a:rPr sz="2750" spc="-60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ovarian </a:t>
            </a:r>
            <a:r>
              <a:rPr sz="2750" spc="-15" dirty="0">
                <a:latin typeface="Calibri"/>
                <a:cs typeface="Calibri"/>
              </a:rPr>
              <a:t>cells,</a:t>
            </a:r>
            <a:r>
              <a:rPr sz="2750" spc="-1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gonadotrophin</a:t>
            </a:r>
            <a:r>
              <a:rPr sz="275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receptors,</a:t>
            </a:r>
            <a:r>
              <a:rPr sz="2750" spc="-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and </a:t>
            </a:r>
            <a:r>
              <a:rPr sz="2750" spc="15" dirty="0">
                <a:latin typeface="Calibri"/>
                <a:cs typeface="Calibri"/>
              </a:rPr>
              <a:t>oocytes </a:t>
            </a:r>
            <a:r>
              <a:rPr sz="2750" spc="-10" dirty="0">
                <a:latin typeface="Calibri"/>
                <a:cs typeface="Calibri"/>
              </a:rPr>
              <a:t>have </a:t>
            </a:r>
            <a:r>
              <a:rPr sz="2750" spc="-15" dirty="0">
                <a:latin typeface="Calibri"/>
                <a:cs typeface="Calibri"/>
              </a:rPr>
              <a:t>been </a:t>
            </a:r>
            <a:r>
              <a:rPr sz="2750" spc="-1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reported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in</a:t>
            </a:r>
            <a:r>
              <a:rPr sz="2750" spc="110" dirty="0">
                <a:latin typeface="Calibri"/>
                <a:cs typeface="Calibri"/>
              </a:rPr>
              <a:t> </a:t>
            </a:r>
            <a:r>
              <a:rPr sz="2750" spc="25" dirty="0">
                <a:latin typeface="Calibri"/>
                <a:cs typeface="Calibri"/>
              </a:rPr>
              <a:t>80%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spc="25" dirty="0">
                <a:latin typeface="Calibri"/>
                <a:cs typeface="Calibri"/>
              </a:rPr>
              <a:t>of</a:t>
            </a:r>
            <a:r>
              <a:rPr sz="2750" spc="-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cases</a:t>
            </a:r>
            <a:endParaRPr sz="2750">
              <a:latin typeface="Calibri"/>
              <a:cs typeface="Calibri"/>
            </a:endParaRPr>
          </a:p>
          <a:p>
            <a:pPr marL="241300" marR="353060" indent="-229235">
              <a:lnSpc>
                <a:spcPts val="3000"/>
              </a:lnSpc>
              <a:spcBef>
                <a:spcPts val="1105"/>
              </a:spcBef>
              <a:buFont typeface="Symbol"/>
              <a:buChar char=""/>
              <a:tabLst>
                <a:tab pos="241935" algn="l"/>
              </a:tabLst>
            </a:pPr>
            <a:r>
              <a:rPr sz="2750" spc="-10" dirty="0">
                <a:latin typeface="Calibri"/>
                <a:cs typeface="Calibri"/>
              </a:rPr>
              <a:t>Before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puberty</a:t>
            </a:r>
            <a:r>
              <a:rPr sz="2750" spc="295" dirty="0">
                <a:latin typeface="Calibri"/>
                <a:cs typeface="Calibri"/>
              </a:rPr>
              <a:t> </a:t>
            </a:r>
            <a:r>
              <a:rPr sz="2750" spc="25" dirty="0">
                <a:latin typeface="Calibri"/>
                <a:cs typeface="Calibri"/>
              </a:rPr>
              <a:t>or</a:t>
            </a:r>
            <a:r>
              <a:rPr sz="2750" spc="-1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in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adolescents,</a:t>
            </a:r>
            <a:r>
              <a:rPr sz="2750" spc="33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ovarian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failure</a:t>
            </a:r>
            <a:r>
              <a:rPr sz="2750" spc="17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is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usually</a:t>
            </a:r>
            <a:r>
              <a:rPr sz="2750" spc="22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due</a:t>
            </a:r>
            <a:r>
              <a:rPr sz="2750" spc="17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to</a:t>
            </a:r>
            <a:r>
              <a:rPr sz="2750" spc="10" dirty="0">
                <a:latin typeface="Calibri"/>
                <a:cs typeface="Calibri"/>
              </a:rPr>
              <a:t> a </a:t>
            </a:r>
            <a:r>
              <a:rPr sz="2750" spc="-605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chromosomal </a:t>
            </a:r>
            <a:r>
              <a:rPr sz="2750" spc="-15" dirty="0">
                <a:latin typeface="Calibri"/>
                <a:cs typeface="Calibri"/>
              </a:rPr>
              <a:t>abnormality,</a:t>
            </a:r>
            <a:r>
              <a:rPr sz="2750" spc="-1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e.g.</a:t>
            </a:r>
            <a:r>
              <a:rPr sz="2750" spc="-10" dirty="0">
                <a:latin typeface="Calibri"/>
                <a:cs typeface="Calibri"/>
              </a:rPr>
              <a:t> </a:t>
            </a:r>
            <a:r>
              <a:rPr sz="2750" spc="-30" dirty="0">
                <a:latin typeface="Calibri"/>
                <a:cs typeface="Calibri"/>
              </a:rPr>
              <a:t>Turner </a:t>
            </a:r>
            <a:r>
              <a:rPr sz="2750" spc="10" dirty="0">
                <a:latin typeface="Calibri"/>
                <a:cs typeface="Calibri"/>
              </a:rPr>
              <a:t>mosaic, </a:t>
            </a:r>
            <a:r>
              <a:rPr sz="2750" spc="25" dirty="0">
                <a:latin typeface="Calibri"/>
                <a:cs typeface="Calibri"/>
              </a:rPr>
              <a:t>or </a:t>
            </a:r>
            <a:r>
              <a:rPr sz="2750" dirty="0">
                <a:latin typeface="Calibri"/>
                <a:cs typeface="Calibri"/>
              </a:rPr>
              <a:t>previous </a:t>
            </a:r>
            <a:r>
              <a:rPr sz="2750" spc="5" dirty="0">
                <a:latin typeface="Calibri"/>
                <a:cs typeface="Calibri"/>
              </a:rPr>
              <a:t> </a:t>
            </a:r>
            <a:r>
              <a:rPr sz="2750" spc="-30" dirty="0">
                <a:latin typeface="Calibri"/>
                <a:cs typeface="Calibri"/>
              </a:rPr>
              <a:t>radiotherapy,</a:t>
            </a:r>
            <a:r>
              <a:rPr sz="2750" spc="254" dirty="0">
                <a:latin typeface="Calibri"/>
                <a:cs typeface="Calibri"/>
              </a:rPr>
              <a:t> </a:t>
            </a:r>
            <a:r>
              <a:rPr sz="2750" spc="25" dirty="0">
                <a:latin typeface="Calibri"/>
                <a:cs typeface="Calibri"/>
              </a:rPr>
              <a:t>or</a:t>
            </a:r>
            <a:r>
              <a:rPr sz="2750" spc="-1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chemotherapy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6427" y="627951"/>
            <a:ext cx="8943340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0" dirty="0">
                <a:solidFill>
                  <a:srgbClr val="FF0000"/>
                </a:solidFill>
                <a:latin typeface="Calibri Light"/>
                <a:cs typeface="Calibri Light"/>
              </a:rPr>
              <a:t>Ovarian</a:t>
            </a:r>
            <a:r>
              <a:rPr sz="4400" b="0" spc="-80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4400" b="0" spc="-10" dirty="0">
                <a:solidFill>
                  <a:srgbClr val="FF0000"/>
                </a:solidFill>
                <a:latin typeface="Calibri Light"/>
                <a:cs typeface="Calibri Light"/>
              </a:rPr>
              <a:t>failure</a:t>
            </a:r>
            <a:r>
              <a:rPr sz="4400" b="0" spc="-114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4400" b="0" spc="-15" dirty="0">
                <a:solidFill>
                  <a:srgbClr val="FF0000"/>
                </a:solidFill>
                <a:latin typeface="Calibri Light"/>
                <a:cs typeface="Calibri Light"/>
              </a:rPr>
              <a:t>(premature</a:t>
            </a:r>
            <a:r>
              <a:rPr sz="4400" b="0" spc="-114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4400" b="0" spc="20" dirty="0">
                <a:solidFill>
                  <a:srgbClr val="FF0000"/>
                </a:solidFill>
                <a:latin typeface="Calibri Light"/>
                <a:cs typeface="Calibri Light"/>
              </a:rPr>
              <a:t>menopause)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11489" y="2389192"/>
            <a:ext cx="1568451" cy="63158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79400" marR="5080" indent="-267335">
              <a:lnSpc>
                <a:spcPct val="100000"/>
              </a:lnSpc>
              <a:spcBef>
                <a:spcPts val="125"/>
              </a:spcBef>
            </a:pPr>
            <a:r>
              <a:rPr sz="2000" b="1" spc="15" dirty="0">
                <a:solidFill>
                  <a:srgbClr val="944F71"/>
                </a:solidFill>
                <a:latin typeface="Arial"/>
                <a:cs typeface="Arial"/>
              </a:rPr>
              <a:t>a</a:t>
            </a:r>
            <a:r>
              <a:rPr sz="2000" b="1" spc="45" dirty="0">
                <a:solidFill>
                  <a:srgbClr val="944F71"/>
                </a:solidFill>
                <a:latin typeface="Arial"/>
                <a:cs typeface="Arial"/>
              </a:rPr>
              <a:t>u</a:t>
            </a:r>
            <a:r>
              <a:rPr sz="2000" b="1" spc="5" dirty="0">
                <a:solidFill>
                  <a:srgbClr val="944F71"/>
                </a:solidFill>
                <a:latin typeface="Arial"/>
                <a:cs typeface="Arial"/>
              </a:rPr>
              <a:t>t</a:t>
            </a:r>
            <a:r>
              <a:rPr sz="2000" b="1" spc="45" dirty="0">
                <a:solidFill>
                  <a:srgbClr val="944F71"/>
                </a:solidFill>
                <a:latin typeface="Arial"/>
                <a:cs typeface="Arial"/>
              </a:rPr>
              <a:t>o</a:t>
            </a:r>
            <a:r>
              <a:rPr sz="2000" b="1" spc="-35" dirty="0">
                <a:solidFill>
                  <a:srgbClr val="944F71"/>
                </a:solidFill>
                <a:latin typeface="Arial"/>
                <a:cs typeface="Arial"/>
              </a:rPr>
              <a:t>i</a:t>
            </a:r>
            <a:r>
              <a:rPr sz="2000" b="1" spc="90" dirty="0">
                <a:solidFill>
                  <a:srgbClr val="944F71"/>
                </a:solidFill>
                <a:latin typeface="Arial"/>
                <a:cs typeface="Arial"/>
              </a:rPr>
              <a:t>m</a:t>
            </a:r>
            <a:r>
              <a:rPr sz="2000" b="1" spc="20" dirty="0">
                <a:solidFill>
                  <a:srgbClr val="944F71"/>
                </a:solidFill>
                <a:latin typeface="Arial"/>
                <a:cs typeface="Arial"/>
              </a:rPr>
              <a:t>m</a:t>
            </a:r>
            <a:r>
              <a:rPr sz="2000" b="1" spc="-30" dirty="0">
                <a:solidFill>
                  <a:srgbClr val="944F71"/>
                </a:solidFill>
                <a:latin typeface="Arial"/>
                <a:cs typeface="Arial"/>
              </a:rPr>
              <a:t>u</a:t>
            </a:r>
            <a:r>
              <a:rPr sz="2000" b="1" spc="45" dirty="0">
                <a:solidFill>
                  <a:srgbClr val="944F71"/>
                </a:solidFill>
                <a:latin typeface="Arial"/>
                <a:cs typeface="Arial"/>
              </a:rPr>
              <a:t>n</a:t>
            </a:r>
            <a:r>
              <a:rPr sz="2000" b="1" spc="10" dirty="0">
                <a:solidFill>
                  <a:srgbClr val="944F71"/>
                </a:solidFill>
                <a:latin typeface="Arial"/>
                <a:cs typeface="Arial"/>
              </a:rPr>
              <a:t>e  </a:t>
            </a:r>
            <a:r>
              <a:rPr sz="2000" b="1" spc="20" dirty="0">
                <a:solidFill>
                  <a:srgbClr val="944F71"/>
                </a:solidFill>
                <a:latin typeface="Arial"/>
                <a:cs typeface="Arial"/>
              </a:rPr>
              <a:t>disease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496363" y="1266891"/>
            <a:ext cx="1257300" cy="1095375"/>
            <a:chOff x="8496363" y="1266888"/>
            <a:chExt cx="1257300" cy="1095375"/>
          </a:xfrm>
        </p:grpSpPr>
        <p:sp>
          <p:nvSpPr>
            <p:cNvPr id="5" name="object 5"/>
            <p:cNvSpPr/>
            <p:nvPr/>
          </p:nvSpPr>
          <p:spPr>
            <a:xfrm>
              <a:off x="8501126" y="1271650"/>
              <a:ext cx="1247775" cy="1085850"/>
            </a:xfrm>
            <a:custGeom>
              <a:avLst/>
              <a:gdLst/>
              <a:ahLst/>
              <a:cxnLst/>
              <a:rect l="l" t="t" r="r" b="b"/>
              <a:pathLst>
                <a:path w="1247775" h="1085850">
                  <a:moveTo>
                    <a:pt x="545338" y="0"/>
                  </a:moveTo>
                  <a:lnTo>
                    <a:pt x="0" y="0"/>
                  </a:lnTo>
                  <a:lnTo>
                    <a:pt x="0" y="325374"/>
                  </a:lnTo>
                  <a:lnTo>
                    <a:pt x="545338" y="325374"/>
                  </a:lnTo>
                  <a:lnTo>
                    <a:pt x="579259" y="331454"/>
                  </a:lnTo>
                  <a:lnTo>
                    <a:pt x="639434" y="376487"/>
                  </a:lnTo>
                  <a:lnTo>
                    <a:pt x="664337" y="413035"/>
                  </a:lnTo>
                  <a:lnTo>
                    <a:pt x="684881" y="457334"/>
                  </a:lnTo>
                  <a:lnTo>
                    <a:pt x="700393" y="508182"/>
                  </a:lnTo>
                  <a:lnTo>
                    <a:pt x="710195" y="564376"/>
                  </a:lnTo>
                  <a:lnTo>
                    <a:pt x="713613" y="624713"/>
                  </a:lnTo>
                  <a:lnTo>
                    <a:pt x="713613" y="760349"/>
                  </a:lnTo>
                  <a:lnTo>
                    <a:pt x="545338" y="760349"/>
                  </a:lnTo>
                  <a:lnTo>
                    <a:pt x="896493" y="1085850"/>
                  </a:lnTo>
                  <a:lnTo>
                    <a:pt x="1247775" y="760349"/>
                  </a:lnTo>
                  <a:lnTo>
                    <a:pt x="1079500" y="760349"/>
                  </a:lnTo>
                  <a:lnTo>
                    <a:pt x="1079500" y="624713"/>
                  </a:lnTo>
                  <a:lnTo>
                    <a:pt x="1077729" y="573471"/>
                  </a:lnTo>
                  <a:lnTo>
                    <a:pt x="1072509" y="523371"/>
                  </a:lnTo>
                  <a:lnTo>
                    <a:pt x="1063976" y="474574"/>
                  </a:lnTo>
                  <a:lnTo>
                    <a:pt x="1052269" y="427240"/>
                  </a:lnTo>
                  <a:lnTo>
                    <a:pt x="1037524" y="381529"/>
                  </a:lnTo>
                  <a:lnTo>
                    <a:pt x="1019879" y="337603"/>
                  </a:lnTo>
                  <a:lnTo>
                    <a:pt x="999472" y="295623"/>
                  </a:lnTo>
                  <a:lnTo>
                    <a:pt x="976441" y="255748"/>
                  </a:lnTo>
                  <a:lnTo>
                    <a:pt x="950921" y="218140"/>
                  </a:lnTo>
                  <a:lnTo>
                    <a:pt x="923051" y="182959"/>
                  </a:lnTo>
                  <a:lnTo>
                    <a:pt x="892969" y="150366"/>
                  </a:lnTo>
                  <a:lnTo>
                    <a:pt x="860812" y="120521"/>
                  </a:lnTo>
                  <a:lnTo>
                    <a:pt x="826716" y="93586"/>
                  </a:lnTo>
                  <a:lnTo>
                    <a:pt x="790821" y="69721"/>
                  </a:lnTo>
                  <a:lnTo>
                    <a:pt x="753262" y="49087"/>
                  </a:lnTo>
                  <a:lnTo>
                    <a:pt x="714178" y="31844"/>
                  </a:lnTo>
                  <a:lnTo>
                    <a:pt x="673707" y="18153"/>
                  </a:lnTo>
                  <a:lnTo>
                    <a:pt x="631984" y="8175"/>
                  </a:lnTo>
                  <a:lnTo>
                    <a:pt x="589149" y="2070"/>
                  </a:lnTo>
                  <a:lnTo>
                    <a:pt x="545338" y="0"/>
                  </a:lnTo>
                  <a:close/>
                </a:path>
              </a:pathLst>
            </a:custGeom>
            <a:solidFill>
              <a:srgbClr val="FF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501126" y="1271650"/>
              <a:ext cx="1247775" cy="1085850"/>
            </a:xfrm>
            <a:custGeom>
              <a:avLst/>
              <a:gdLst/>
              <a:ahLst/>
              <a:cxnLst/>
              <a:rect l="l" t="t" r="r" b="b"/>
              <a:pathLst>
                <a:path w="1247775" h="1085850">
                  <a:moveTo>
                    <a:pt x="896493" y="1085850"/>
                  </a:moveTo>
                  <a:lnTo>
                    <a:pt x="1247775" y="760349"/>
                  </a:lnTo>
                  <a:lnTo>
                    <a:pt x="1079500" y="760349"/>
                  </a:lnTo>
                  <a:lnTo>
                    <a:pt x="1079500" y="624713"/>
                  </a:lnTo>
                  <a:lnTo>
                    <a:pt x="1077729" y="573471"/>
                  </a:lnTo>
                  <a:lnTo>
                    <a:pt x="1072509" y="523371"/>
                  </a:lnTo>
                  <a:lnTo>
                    <a:pt x="1063976" y="474574"/>
                  </a:lnTo>
                  <a:lnTo>
                    <a:pt x="1052269" y="427240"/>
                  </a:lnTo>
                  <a:lnTo>
                    <a:pt x="1037524" y="381529"/>
                  </a:lnTo>
                  <a:lnTo>
                    <a:pt x="1019879" y="337603"/>
                  </a:lnTo>
                  <a:lnTo>
                    <a:pt x="999472" y="295623"/>
                  </a:lnTo>
                  <a:lnTo>
                    <a:pt x="976441" y="255748"/>
                  </a:lnTo>
                  <a:lnTo>
                    <a:pt x="950921" y="218140"/>
                  </a:lnTo>
                  <a:lnTo>
                    <a:pt x="923051" y="182959"/>
                  </a:lnTo>
                  <a:lnTo>
                    <a:pt x="892969" y="150366"/>
                  </a:lnTo>
                  <a:lnTo>
                    <a:pt x="860812" y="120521"/>
                  </a:lnTo>
                  <a:lnTo>
                    <a:pt x="826716" y="93586"/>
                  </a:lnTo>
                  <a:lnTo>
                    <a:pt x="790821" y="69721"/>
                  </a:lnTo>
                  <a:lnTo>
                    <a:pt x="753262" y="49087"/>
                  </a:lnTo>
                  <a:lnTo>
                    <a:pt x="714178" y="31844"/>
                  </a:lnTo>
                  <a:lnTo>
                    <a:pt x="673707" y="18153"/>
                  </a:lnTo>
                  <a:lnTo>
                    <a:pt x="631984" y="8175"/>
                  </a:lnTo>
                  <a:lnTo>
                    <a:pt x="589149" y="2070"/>
                  </a:lnTo>
                  <a:lnTo>
                    <a:pt x="545338" y="0"/>
                  </a:lnTo>
                  <a:lnTo>
                    <a:pt x="0" y="0"/>
                  </a:lnTo>
                  <a:lnTo>
                    <a:pt x="0" y="325374"/>
                  </a:lnTo>
                  <a:lnTo>
                    <a:pt x="545338" y="325374"/>
                  </a:lnTo>
                  <a:lnTo>
                    <a:pt x="579259" y="331454"/>
                  </a:lnTo>
                  <a:lnTo>
                    <a:pt x="639434" y="376487"/>
                  </a:lnTo>
                  <a:lnTo>
                    <a:pt x="664337" y="413035"/>
                  </a:lnTo>
                  <a:lnTo>
                    <a:pt x="684881" y="457334"/>
                  </a:lnTo>
                  <a:lnTo>
                    <a:pt x="700393" y="508182"/>
                  </a:lnTo>
                  <a:lnTo>
                    <a:pt x="710195" y="564376"/>
                  </a:lnTo>
                  <a:lnTo>
                    <a:pt x="713613" y="624713"/>
                  </a:lnTo>
                  <a:lnTo>
                    <a:pt x="713613" y="760349"/>
                  </a:lnTo>
                  <a:lnTo>
                    <a:pt x="545338" y="760349"/>
                  </a:lnTo>
                  <a:lnTo>
                    <a:pt x="896493" y="108585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2162239" y="1276417"/>
            <a:ext cx="1257300" cy="1019175"/>
            <a:chOff x="2162238" y="1276413"/>
            <a:chExt cx="1257300" cy="1019175"/>
          </a:xfrm>
        </p:grpSpPr>
        <p:sp>
          <p:nvSpPr>
            <p:cNvPr id="8" name="object 8"/>
            <p:cNvSpPr/>
            <p:nvPr/>
          </p:nvSpPr>
          <p:spPr>
            <a:xfrm>
              <a:off x="2167001" y="1281175"/>
              <a:ext cx="1247775" cy="1009650"/>
            </a:xfrm>
            <a:custGeom>
              <a:avLst/>
              <a:gdLst/>
              <a:ahLst/>
              <a:cxnLst/>
              <a:rect l="l" t="t" r="r" b="b"/>
              <a:pathLst>
                <a:path w="1247775" h="1009650">
                  <a:moveTo>
                    <a:pt x="1247775" y="0"/>
                  </a:moveTo>
                  <a:lnTo>
                    <a:pt x="178181" y="0"/>
                  </a:lnTo>
                  <a:lnTo>
                    <a:pt x="178181" y="673100"/>
                  </a:lnTo>
                  <a:lnTo>
                    <a:pt x="0" y="673100"/>
                  </a:lnTo>
                  <a:lnTo>
                    <a:pt x="356362" y="1009650"/>
                  </a:lnTo>
                  <a:lnTo>
                    <a:pt x="712978" y="673100"/>
                  </a:lnTo>
                  <a:lnTo>
                    <a:pt x="534669" y="673100"/>
                  </a:lnTo>
                  <a:lnTo>
                    <a:pt x="534669" y="336550"/>
                  </a:lnTo>
                  <a:lnTo>
                    <a:pt x="1247775" y="336550"/>
                  </a:lnTo>
                  <a:lnTo>
                    <a:pt x="1247775" y="0"/>
                  </a:lnTo>
                  <a:close/>
                </a:path>
              </a:pathLst>
            </a:custGeom>
            <a:solidFill>
              <a:srgbClr val="FF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167001" y="1281175"/>
              <a:ext cx="1247775" cy="1009650"/>
            </a:xfrm>
            <a:custGeom>
              <a:avLst/>
              <a:gdLst/>
              <a:ahLst/>
              <a:cxnLst/>
              <a:rect l="l" t="t" r="r" b="b"/>
              <a:pathLst>
                <a:path w="1247775" h="1009650">
                  <a:moveTo>
                    <a:pt x="356362" y="1009650"/>
                  </a:moveTo>
                  <a:lnTo>
                    <a:pt x="712978" y="673100"/>
                  </a:lnTo>
                  <a:lnTo>
                    <a:pt x="534669" y="673100"/>
                  </a:lnTo>
                  <a:lnTo>
                    <a:pt x="534669" y="336550"/>
                  </a:lnTo>
                  <a:lnTo>
                    <a:pt x="1247775" y="336550"/>
                  </a:lnTo>
                  <a:lnTo>
                    <a:pt x="1247775" y="0"/>
                  </a:lnTo>
                  <a:lnTo>
                    <a:pt x="178181" y="0"/>
                  </a:lnTo>
                  <a:lnTo>
                    <a:pt x="178181" y="673100"/>
                  </a:lnTo>
                  <a:lnTo>
                    <a:pt x="0" y="673100"/>
                  </a:lnTo>
                  <a:lnTo>
                    <a:pt x="356362" y="100965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180201" y="4144077"/>
            <a:ext cx="5942331" cy="63158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489710" marR="5080" indent="-1477645">
              <a:lnSpc>
                <a:spcPct val="100000"/>
              </a:lnSpc>
              <a:spcBef>
                <a:spcPts val="125"/>
              </a:spcBef>
            </a:pPr>
            <a:r>
              <a:rPr sz="2000" b="1" spc="20" dirty="0">
                <a:latin typeface="Arial"/>
                <a:cs typeface="Arial"/>
              </a:rPr>
              <a:t>It</a:t>
            </a:r>
            <a:r>
              <a:rPr sz="2000" b="1" spc="-110" dirty="0">
                <a:latin typeface="Arial"/>
                <a:cs typeface="Arial"/>
              </a:rPr>
              <a:t> </a:t>
            </a:r>
            <a:r>
              <a:rPr sz="2000" b="1" spc="25" dirty="0">
                <a:latin typeface="Arial"/>
                <a:cs typeface="Arial"/>
              </a:rPr>
              <a:t>is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spc="15" dirty="0">
                <a:latin typeface="Arial"/>
                <a:cs typeface="Arial"/>
              </a:rPr>
              <a:t>necessary</a:t>
            </a:r>
            <a:r>
              <a:rPr sz="2000" b="1" spc="-185" dirty="0">
                <a:latin typeface="Arial"/>
                <a:cs typeface="Arial"/>
              </a:rPr>
              <a:t> </a:t>
            </a:r>
            <a:r>
              <a:rPr sz="2000" b="1" spc="10" dirty="0">
                <a:latin typeface="Arial"/>
                <a:cs typeface="Arial"/>
              </a:rPr>
              <a:t>to</a:t>
            </a:r>
            <a:r>
              <a:rPr sz="2000" b="1" spc="-70" dirty="0">
                <a:latin typeface="Arial"/>
                <a:cs typeface="Arial"/>
              </a:rPr>
              <a:t> </a:t>
            </a:r>
            <a:r>
              <a:rPr sz="2000" b="1" spc="15" dirty="0">
                <a:latin typeface="Arial"/>
                <a:cs typeface="Arial"/>
              </a:rPr>
              <a:t>screen</a:t>
            </a:r>
            <a:r>
              <a:rPr sz="2000" b="1" spc="-75" dirty="0">
                <a:latin typeface="Arial"/>
                <a:cs typeface="Arial"/>
              </a:rPr>
              <a:t> </a:t>
            </a:r>
            <a:r>
              <a:rPr sz="2000" b="1" spc="20" dirty="0">
                <a:latin typeface="Arial"/>
                <a:cs typeface="Arial"/>
              </a:rPr>
              <a:t>for</a:t>
            </a:r>
            <a:r>
              <a:rPr sz="2000" b="1" spc="-145" dirty="0">
                <a:latin typeface="Arial"/>
                <a:cs typeface="Arial"/>
              </a:rPr>
              <a:t> </a:t>
            </a:r>
            <a:r>
              <a:rPr sz="2000" b="1" spc="30" dirty="0">
                <a:latin typeface="Arial"/>
                <a:cs typeface="Arial"/>
              </a:rPr>
              <a:t>thyroid,</a:t>
            </a:r>
            <a:r>
              <a:rPr sz="2000" b="1" spc="-215" dirty="0">
                <a:latin typeface="Arial"/>
                <a:cs typeface="Arial"/>
              </a:rPr>
              <a:t> </a:t>
            </a:r>
            <a:r>
              <a:rPr sz="2000" b="1" spc="10" dirty="0">
                <a:latin typeface="Arial"/>
                <a:cs typeface="Arial"/>
              </a:rPr>
              <a:t>parathyroid, </a:t>
            </a:r>
            <a:r>
              <a:rPr sz="2000" b="1" spc="-540" dirty="0">
                <a:latin typeface="Arial"/>
                <a:cs typeface="Arial"/>
              </a:rPr>
              <a:t> </a:t>
            </a:r>
            <a:r>
              <a:rPr sz="2000" b="1" spc="15" dirty="0">
                <a:latin typeface="Arial"/>
                <a:cs typeface="Arial"/>
              </a:rPr>
              <a:t>a</a:t>
            </a:r>
            <a:r>
              <a:rPr sz="2000" b="1" spc="45" dirty="0">
                <a:latin typeface="Arial"/>
                <a:cs typeface="Arial"/>
              </a:rPr>
              <a:t>n</a:t>
            </a:r>
            <a:r>
              <a:rPr sz="2000" b="1" spc="15" dirty="0">
                <a:latin typeface="Arial"/>
                <a:cs typeface="Arial"/>
              </a:rPr>
              <a:t>d</a:t>
            </a:r>
            <a:r>
              <a:rPr sz="2000" b="1" spc="-75" dirty="0">
                <a:latin typeface="Arial"/>
                <a:cs typeface="Arial"/>
              </a:rPr>
              <a:t> </a:t>
            </a:r>
            <a:r>
              <a:rPr sz="2000" b="1" spc="15" dirty="0">
                <a:latin typeface="Arial"/>
                <a:cs typeface="Arial"/>
              </a:rPr>
              <a:t>a</a:t>
            </a:r>
            <a:r>
              <a:rPr sz="2000" b="1" spc="45" dirty="0">
                <a:latin typeface="Arial"/>
                <a:cs typeface="Arial"/>
              </a:rPr>
              <a:t>d</a:t>
            </a:r>
            <a:r>
              <a:rPr sz="2000" b="1" spc="40" dirty="0">
                <a:latin typeface="Arial"/>
                <a:cs typeface="Arial"/>
              </a:rPr>
              <a:t>r</a:t>
            </a:r>
            <a:r>
              <a:rPr sz="2000" b="1" spc="15" dirty="0">
                <a:latin typeface="Arial"/>
                <a:cs typeface="Arial"/>
              </a:rPr>
              <a:t>e</a:t>
            </a:r>
            <a:r>
              <a:rPr sz="2000" b="1" spc="45" dirty="0">
                <a:latin typeface="Arial"/>
                <a:cs typeface="Arial"/>
              </a:rPr>
              <a:t>n</a:t>
            </a:r>
            <a:r>
              <a:rPr sz="2000" b="1" spc="10" dirty="0">
                <a:latin typeface="Arial"/>
                <a:cs typeface="Arial"/>
              </a:rPr>
              <a:t>al</a:t>
            </a:r>
            <a:r>
              <a:rPr sz="2000" b="1" spc="-150" dirty="0">
                <a:latin typeface="Arial"/>
                <a:cs typeface="Arial"/>
              </a:rPr>
              <a:t> </a:t>
            </a:r>
            <a:r>
              <a:rPr sz="2000" b="1" spc="45" dirty="0">
                <a:latin typeface="Arial"/>
                <a:cs typeface="Arial"/>
              </a:rPr>
              <a:t>d</a:t>
            </a:r>
            <a:r>
              <a:rPr sz="2000" b="1" spc="10" dirty="0">
                <a:latin typeface="Arial"/>
                <a:cs typeface="Arial"/>
              </a:rPr>
              <a:t>ysf</a:t>
            </a:r>
            <a:r>
              <a:rPr sz="2000" b="1" spc="45" dirty="0">
                <a:latin typeface="Arial"/>
                <a:cs typeface="Arial"/>
              </a:rPr>
              <a:t>u</a:t>
            </a:r>
            <a:r>
              <a:rPr sz="2000" b="1" spc="-25" dirty="0">
                <a:latin typeface="Arial"/>
                <a:cs typeface="Arial"/>
              </a:rPr>
              <a:t>n</a:t>
            </a:r>
            <a:r>
              <a:rPr sz="2000" b="1" spc="10" dirty="0">
                <a:latin typeface="Arial"/>
                <a:cs typeface="Arial"/>
              </a:rPr>
              <a:t>ct</a:t>
            </a:r>
            <a:r>
              <a:rPr sz="2000" b="1" spc="-40" dirty="0">
                <a:latin typeface="Arial"/>
                <a:cs typeface="Arial"/>
              </a:rPr>
              <a:t>i</a:t>
            </a:r>
            <a:r>
              <a:rPr sz="2000" b="1" spc="45" dirty="0">
                <a:latin typeface="Arial"/>
                <a:cs typeface="Arial"/>
              </a:rPr>
              <a:t>o</a:t>
            </a:r>
            <a:r>
              <a:rPr sz="2000" b="1" spc="15" dirty="0">
                <a:latin typeface="Arial"/>
                <a:cs typeface="Arial"/>
              </a:rPr>
              <a:t>n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9172643" y="3124265"/>
            <a:ext cx="590551" cy="923925"/>
            <a:chOff x="9172638" y="3124263"/>
            <a:chExt cx="590550" cy="923925"/>
          </a:xfrm>
        </p:grpSpPr>
        <p:sp>
          <p:nvSpPr>
            <p:cNvPr id="12" name="object 12"/>
            <p:cNvSpPr/>
            <p:nvPr/>
          </p:nvSpPr>
          <p:spPr>
            <a:xfrm>
              <a:off x="9177401" y="3129026"/>
              <a:ext cx="581025" cy="914400"/>
            </a:xfrm>
            <a:custGeom>
              <a:avLst/>
              <a:gdLst/>
              <a:ahLst/>
              <a:cxnLst/>
              <a:rect l="l" t="t" r="r" b="b"/>
              <a:pathLst>
                <a:path w="581025" h="914400">
                  <a:moveTo>
                    <a:pt x="435737" y="0"/>
                  </a:moveTo>
                  <a:lnTo>
                    <a:pt x="145160" y="0"/>
                  </a:lnTo>
                  <a:lnTo>
                    <a:pt x="145160" y="610107"/>
                  </a:lnTo>
                  <a:lnTo>
                    <a:pt x="0" y="610107"/>
                  </a:lnTo>
                  <a:lnTo>
                    <a:pt x="290449" y="914400"/>
                  </a:lnTo>
                  <a:lnTo>
                    <a:pt x="581025" y="610107"/>
                  </a:lnTo>
                  <a:lnTo>
                    <a:pt x="435737" y="610107"/>
                  </a:lnTo>
                  <a:lnTo>
                    <a:pt x="435737" y="0"/>
                  </a:lnTo>
                  <a:close/>
                </a:path>
              </a:pathLst>
            </a:custGeom>
            <a:solidFill>
              <a:srgbClr val="FF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177401" y="3129026"/>
              <a:ext cx="581025" cy="914400"/>
            </a:xfrm>
            <a:custGeom>
              <a:avLst/>
              <a:gdLst/>
              <a:ahLst/>
              <a:cxnLst/>
              <a:rect l="l" t="t" r="r" b="b"/>
              <a:pathLst>
                <a:path w="581025" h="914400">
                  <a:moveTo>
                    <a:pt x="0" y="610107"/>
                  </a:moveTo>
                  <a:lnTo>
                    <a:pt x="145160" y="610107"/>
                  </a:lnTo>
                  <a:lnTo>
                    <a:pt x="145160" y="0"/>
                  </a:lnTo>
                  <a:lnTo>
                    <a:pt x="435737" y="0"/>
                  </a:lnTo>
                  <a:lnTo>
                    <a:pt x="435737" y="610107"/>
                  </a:lnTo>
                  <a:lnTo>
                    <a:pt x="581025" y="610107"/>
                  </a:lnTo>
                  <a:lnTo>
                    <a:pt x="290449" y="914400"/>
                  </a:lnTo>
                  <a:lnTo>
                    <a:pt x="0" y="61010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2333691" y="3009973"/>
            <a:ext cx="495300" cy="657225"/>
            <a:chOff x="2333688" y="3009963"/>
            <a:chExt cx="495300" cy="657225"/>
          </a:xfrm>
        </p:grpSpPr>
        <p:sp>
          <p:nvSpPr>
            <p:cNvPr id="15" name="object 15"/>
            <p:cNvSpPr/>
            <p:nvPr/>
          </p:nvSpPr>
          <p:spPr>
            <a:xfrm>
              <a:off x="2338451" y="3014726"/>
              <a:ext cx="485775" cy="647700"/>
            </a:xfrm>
            <a:custGeom>
              <a:avLst/>
              <a:gdLst/>
              <a:ahLst/>
              <a:cxnLst/>
              <a:rect l="l" t="t" r="r" b="b"/>
              <a:pathLst>
                <a:path w="485775" h="647700">
                  <a:moveTo>
                    <a:pt x="364236" y="0"/>
                  </a:moveTo>
                  <a:lnTo>
                    <a:pt x="121412" y="0"/>
                  </a:lnTo>
                  <a:lnTo>
                    <a:pt x="121412" y="429387"/>
                  </a:lnTo>
                  <a:lnTo>
                    <a:pt x="0" y="429387"/>
                  </a:lnTo>
                  <a:lnTo>
                    <a:pt x="242824" y="647700"/>
                  </a:lnTo>
                  <a:lnTo>
                    <a:pt x="485775" y="429387"/>
                  </a:lnTo>
                  <a:lnTo>
                    <a:pt x="364236" y="429387"/>
                  </a:lnTo>
                  <a:lnTo>
                    <a:pt x="364236" y="0"/>
                  </a:lnTo>
                  <a:close/>
                </a:path>
              </a:pathLst>
            </a:custGeom>
            <a:solidFill>
              <a:srgbClr val="FF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338451" y="3014726"/>
              <a:ext cx="485775" cy="647700"/>
            </a:xfrm>
            <a:custGeom>
              <a:avLst/>
              <a:gdLst/>
              <a:ahLst/>
              <a:cxnLst/>
              <a:rect l="l" t="t" r="r" b="b"/>
              <a:pathLst>
                <a:path w="485775" h="647700">
                  <a:moveTo>
                    <a:pt x="0" y="429387"/>
                  </a:moveTo>
                  <a:lnTo>
                    <a:pt x="121412" y="429387"/>
                  </a:lnTo>
                  <a:lnTo>
                    <a:pt x="121412" y="0"/>
                  </a:lnTo>
                  <a:lnTo>
                    <a:pt x="364236" y="0"/>
                  </a:lnTo>
                  <a:lnTo>
                    <a:pt x="364236" y="429387"/>
                  </a:lnTo>
                  <a:lnTo>
                    <a:pt x="485775" y="429387"/>
                  </a:lnTo>
                  <a:lnTo>
                    <a:pt x="242824" y="647700"/>
                  </a:lnTo>
                  <a:lnTo>
                    <a:pt x="0" y="42938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sz="half" idx="2"/>
          </p:nvPr>
        </p:nvSpPr>
        <p:spPr>
          <a:xfrm>
            <a:off x="127000" y="2231712"/>
            <a:ext cx="5425440" cy="4245778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505585" marR="2139315" indent="-210185">
              <a:lnSpc>
                <a:spcPct val="101699"/>
              </a:lnSpc>
              <a:spcBef>
                <a:spcPts val="50"/>
              </a:spcBef>
            </a:pPr>
            <a:r>
              <a:rPr spc="10" dirty="0"/>
              <a:t>c</a:t>
            </a:r>
            <a:r>
              <a:rPr spc="-45" dirty="0"/>
              <a:t>h</a:t>
            </a:r>
            <a:r>
              <a:rPr spc="40" dirty="0"/>
              <a:t>r</a:t>
            </a:r>
            <a:r>
              <a:rPr spc="-45" dirty="0"/>
              <a:t>o</a:t>
            </a:r>
            <a:r>
              <a:rPr spc="-35" dirty="0"/>
              <a:t>m</a:t>
            </a:r>
            <a:r>
              <a:rPr spc="-45" dirty="0"/>
              <a:t>o</a:t>
            </a:r>
            <a:r>
              <a:rPr spc="10" dirty="0"/>
              <a:t>s</a:t>
            </a:r>
            <a:r>
              <a:rPr spc="-45" dirty="0"/>
              <a:t>o</a:t>
            </a:r>
            <a:r>
              <a:rPr spc="-35" dirty="0"/>
              <a:t>m</a:t>
            </a:r>
            <a:r>
              <a:rPr spc="10" dirty="0"/>
              <a:t>a</a:t>
            </a:r>
            <a:r>
              <a:rPr dirty="0"/>
              <a:t>l  </a:t>
            </a:r>
            <a:r>
              <a:rPr spc="5" dirty="0"/>
              <a:t>anomalies</a:t>
            </a:r>
          </a:p>
          <a:p>
            <a:pPr>
              <a:lnSpc>
                <a:spcPct val="100000"/>
              </a:lnSpc>
            </a:pPr>
            <a:endParaRPr sz="2700"/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100"/>
          </a:p>
          <a:p>
            <a:pPr marL="12700" marR="5080" algn="ctr">
              <a:lnSpc>
                <a:spcPct val="100000"/>
              </a:lnSpc>
            </a:pPr>
            <a:r>
              <a:rPr spc="-35" dirty="0">
                <a:solidFill>
                  <a:srgbClr val="000000"/>
                </a:solidFill>
              </a:rPr>
              <a:t>If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the</a:t>
            </a:r>
            <a:r>
              <a:rPr spc="15" dirty="0">
                <a:solidFill>
                  <a:srgbClr val="000000"/>
                </a:solidFill>
              </a:rPr>
              <a:t> </a:t>
            </a:r>
            <a:r>
              <a:rPr spc="-15" dirty="0">
                <a:solidFill>
                  <a:srgbClr val="000000"/>
                </a:solidFill>
              </a:rPr>
              <a:t>woman</a:t>
            </a:r>
            <a:r>
              <a:rPr spc="35" dirty="0">
                <a:solidFill>
                  <a:srgbClr val="000000"/>
                </a:solidFill>
              </a:rPr>
              <a:t> </a:t>
            </a:r>
            <a:r>
              <a:rPr spc="40" dirty="0">
                <a:solidFill>
                  <a:srgbClr val="000000"/>
                </a:solidFill>
              </a:rPr>
              <a:t>is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spc="-25" dirty="0">
                <a:solidFill>
                  <a:srgbClr val="000000"/>
                </a:solidFill>
              </a:rPr>
              <a:t>under</a:t>
            </a:r>
            <a:r>
              <a:rPr spc="30" dirty="0">
                <a:solidFill>
                  <a:srgbClr val="000000"/>
                </a:solidFill>
              </a:rPr>
              <a:t> </a:t>
            </a:r>
            <a:r>
              <a:rPr spc="10" dirty="0">
                <a:solidFill>
                  <a:srgbClr val="000000"/>
                </a:solidFill>
              </a:rPr>
              <a:t>30,</a:t>
            </a:r>
            <a:r>
              <a:rPr spc="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a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spc="-15" dirty="0">
                <a:solidFill>
                  <a:srgbClr val="000000"/>
                </a:solidFill>
              </a:rPr>
              <a:t>karyotype </a:t>
            </a:r>
            <a:r>
              <a:rPr spc="-65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should </a:t>
            </a:r>
            <a:r>
              <a:rPr spc="-20" dirty="0">
                <a:solidFill>
                  <a:srgbClr val="000000"/>
                </a:solidFill>
              </a:rPr>
              <a:t>be </a:t>
            </a:r>
            <a:r>
              <a:rPr spc="-5" dirty="0">
                <a:solidFill>
                  <a:srgbClr val="000000"/>
                </a:solidFill>
              </a:rPr>
              <a:t>performed </a:t>
            </a:r>
            <a:r>
              <a:rPr spc="10" dirty="0">
                <a:solidFill>
                  <a:srgbClr val="000000"/>
                </a:solidFill>
              </a:rPr>
              <a:t>to </a:t>
            </a:r>
            <a:r>
              <a:rPr spc="15" dirty="0">
                <a:solidFill>
                  <a:srgbClr val="000000"/>
                </a:solidFill>
              </a:rPr>
              <a:t>rule </a:t>
            </a:r>
            <a:r>
              <a:rPr spc="-30" dirty="0">
                <a:solidFill>
                  <a:srgbClr val="000000"/>
                </a:solidFill>
              </a:rPr>
              <a:t>out </a:t>
            </a:r>
            <a:r>
              <a:rPr spc="-15" dirty="0">
                <a:solidFill>
                  <a:srgbClr val="000000"/>
                </a:solidFill>
              </a:rPr>
              <a:t>any </a:t>
            </a:r>
            <a:r>
              <a:rPr spc="-10" dirty="0">
                <a:solidFill>
                  <a:srgbClr val="000000"/>
                </a:solidFill>
              </a:rPr>
              <a:t> </a:t>
            </a:r>
            <a:r>
              <a:rPr spc="-40" dirty="0">
                <a:solidFill>
                  <a:srgbClr val="000000"/>
                </a:solidFill>
              </a:rPr>
              <a:t>m</a:t>
            </a:r>
            <a:r>
              <a:rPr spc="-45" dirty="0">
                <a:solidFill>
                  <a:srgbClr val="000000"/>
                </a:solidFill>
              </a:rPr>
              <a:t>o</a:t>
            </a:r>
            <a:r>
              <a:rPr spc="10" dirty="0">
                <a:solidFill>
                  <a:srgbClr val="000000"/>
                </a:solidFill>
              </a:rPr>
              <a:t>sa</a:t>
            </a:r>
            <a:r>
              <a:rPr spc="75" dirty="0">
                <a:solidFill>
                  <a:srgbClr val="000000"/>
                </a:solidFill>
              </a:rPr>
              <a:t>i</a:t>
            </a:r>
            <a:r>
              <a:rPr spc="10" dirty="0">
                <a:solidFill>
                  <a:srgbClr val="000000"/>
                </a:solidFill>
              </a:rPr>
              <a:t>c</a:t>
            </a:r>
            <a:r>
              <a:rPr spc="75" dirty="0">
                <a:solidFill>
                  <a:srgbClr val="000000"/>
                </a:solidFill>
              </a:rPr>
              <a:t>i</a:t>
            </a:r>
            <a:r>
              <a:rPr spc="10" dirty="0">
                <a:solidFill>
                  <a:srgbClr val="000000"/>
                </a:solidFill>
              </a:rPr>
              <a:t>s</a:t>
            </a:r>
            <a:r>
              <a:rPr dirty="0">
                <a:solidFill>
                  <a:srgbClr val="000000"/>
                </a:solidFill>
              </a:rPr>
              <a:t>m</a:t>
            </a:r>
            <a:r>
              <a:rPr spc="-180" dirty="0">
                <a:solidFill>
                  <a:srgbClr val="000000"/>
                </a:solidFill>
              </a:rPr>
              <a:t> </a:t>
            </a:r>
            <a:r>
              <a:rPr spc="75" dirty="0">
                <a:solidFill>
                  <a:srgbClr val="000000"/>
                </a:solidFill>
              </a:rPr>
              <a:t>i</a:t>
            </a:r>
            <a:r>
              <a:rPr spc="-45" dirty="0">
                <a:solidFill>
                  <a:srgbClr val="000000"/>
                </a:solidFill>
              </a:rPr>
              <a:t>n</a:t>
            </a:r>
            <a:r>
              <a:rPr spc="-65" dirty="0">
                <a:solidFill>
                  <a:srgbClr val="000000"/>
                </a:solidFill>
              </a:rPr>
              <a:t>v</a:t>
            </a:r>
            <a:r>
              <a:rPr spc="-45" dirty="0">
                <a:solidFill>
                  <a:srgbClr val="000000"/>
                </a:solidFill>
              </a:rPr>
              <a:t>o</a:t>
            </a:r>
            <a:r>
              <a:rPr spc="75" dirty="0">
                <a:solidFill>
                  <a:srgbClr val="000000"/>
                </a:solidFill>
              </a:rPr>
              <a:t>l</a:t>
            </a:r>
            <a:r>
              <a:rPr spc="-65" dirty="0">
                <a:solidFill>
                  <a:srgbClr val="000000"/>
                </a:solidFill>
              </a:rPr>
              <a:t>v</a:t>
            </a:r>
            <a:r>
              <a:rPr spc="75" dirty="0">
                <a:solidFill>
                  <a:srgbClr val="000000"/>
                </a:solidFill>
              </a:rPr>
              <a:t>i</a:t>
            </a:r>
            <a:r>
              <a:rPr spc="-45" dirty="0">
                <a:solidFill>
                  <a:srgbClr val="000000"/>
                </a:solidFill>
              </a:rPr>
              <a:t>n</a:t>
            </a:r>
            <a:r>
              <a:rPr dirty="0">
                <a:solidFill>
                  <a:srgbClr val="000000"/>
                </a:solidFill>
              </a:rPr>
              <a:t>g</a:t>
            </a:r>
            <a:r>
              <a:rPr spc="-4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a</a:t>
            </a:r>
            <a:r>
              <a:rPr spc="-5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Y  </a:t>
            </a:r>
            <a:r>
              <a:rPr spc="-20" dirty="0">
                <a:solidFill>
                  <a:srgbClr val="000000"/>
                </a:solidFill>
              </a:rPr>
              <a:t>chromosome</a:t>
            </a:r>
          </a:p>
          <a:p>
            <a:pPr>
              <a:lnSpc>
                <a:spcPct val="100000"/>
              </a:lnSpc>
            </a:pPr>
            <a:endParaRPr sz="2700"/>
          </a:p>
          <a:p>
            <a:pPr marL="1671320" marR="60325" indent="-1401445">
              <a:lnSpc>
                <a:spcPct val="100899"/>
              </a:lnSpc>
              <a:spcBef>
                <a:spcPts val="2270"/>
              </a:spcBef>
            </a:pPr>
            <a:r>
              <a:rPr sz="1800" spc="10" dirty="0">
                <a:solidFill>
                  <a:srgbClr val="FF0000"/>
                </a:solidFill>
              </a:rPr>
              <a:t>If</a:t>
            </a:r>
            <a:r>
              <a:rPr sz="1800" spc="-50" dirty="0">
                <a:solidFill>
                  <a:srgbClr val="FF0000"/>
                </a:solidFill>
              </a:rPr>
              <a:t> </a:t>
            </a:r>
            <a:r>
              <a:rPr sz="1800" dirty="0">
                <a:solidFill>
                  <a:srgbClr val="FF0000"/>
                </a:solidFill>
              </a:rPr>
              <a:t>a Y</a:t>
            </a:r>
            <a:r>
              <a:rPr sz="1800" spc="-50" dirty="0">
                <a:solidFill>
                  <a:srgbClr val="FF0000"/>
                </a:solidFill>
              </a:rPr>
              <a:t> </a:t>
            </a:r>
            <a:r>
              <a:rPr sz="1800" spc="-10" dirty="0">
                <a:solidFill>
                  <a:srgbClr val="FF0000"/>
                </a:solidFill>
              </a:rPr>
              <a:t>chromosome</a:t>
            </a:r>
            <a:r>
              <a:rPr sz="1800" dirty="0">
                <a:solidFill>
                  <a:srgbClr val="FF0000"/>
                </a:solidFill>
              </a:rPr>
              <a:t> </a:t>
            </a:r>
            <a:r>
              <a:rPr sz="1800" spc="10" dirty="0">
                <a:solidFill>
                  <a:srgbClr val="FF0000"/>
                </a:solidFill>
              </a:rPr>
              <a:t>is</a:t>
            </a:r>
            <a:r>
              <a:rPr sz="1800" dirty="0">
                <a:solidFill>
                  <a:srgbClr val="FF0000"/>
                </a:solidFill>
              </a:rPr>
              <a:t> </a:t>
            </a:r>
            <a:r>
              <a:rPr sz="1800" spc="10" dirty="0">
                <a:solidFill>
                  <a:srgbClr val="FF0000"/>
                </a:solidFill>
              </a:rPr>
              <a:t>found</a:t>
            </a:r>
            <a:r>
              <a:rPr sz="1800" spc="-100" dirty="0">
                <a:solidFill>
                  <a:srgbClr val="FF0000"/>
                </a:solidFill>
              </a:rPr>
              <a:t> </a:t>
            </a:r>
            <a:r>
              <a:rPr sz="1800" spc="5" dirty="0">
                <a:solidFill>
                  <a:srgbClr val="FF0000"/>
                </a:solidFill>
              </a:rPr>
              <a:t>the</a:t>
            </a:r>
            <a:r>
              <a:rPr sz="1800" dirty="0">
                <a:solidFill>
                  <a:srgbClr val="FF0000"/>
                </a:solidFill>
              </a:rPr>
              <a:t> </a:t>
            </a:r>
            <a:r>
              <a:rPr sz="1800" spc="5" dirty="0">
                <a:solidFill>
                  <a:srgbClr val="FF0000"/>
                </a:solidFill>
              </a:rPr>
              <a:t>gonads</a:t>
            </a:r>
            <a:r>
              <a:rPr sz="1800" spc="-75" dirty="0">
                <a:solidFill>
                  <a:srgbClr val="FF0000"/>
                </a:solidFill>
              </a:rPr>
              <a:t> </a:t>
            </a:r>
            <a:r>
              <a:rPr sz="1800" spc="5" dirty="0">
                <a:solidFill>
                  <a:srgbClr val="FF0000"/>
                </a:solidFill>
              </a:rPr>
              <a:t>should </a:t>
            </a:r>
            <a:r>
              <a:rPr sz="1800" spc="-484" dirty="0">
                <a:solidFill>
                  <a:srgbClr val="FF0000"/>
                </a:solidFill>
              </a:rPr>
              <a:t> </a:t>
            </a:r>
            <a:r>
              <a:rPr sz="1800" spc="10" dirty="0">
                <a:solidFill>
                  <a:srgbClr val="FF0000"/>
                </a:solidFill>
              </a:rPr>
              <a:t>be</a:t>
            </a:r>
            <a:r>
              <a:rPr sz="1800" spc="-5" dirty="0">
                <a:solidFill>
                  <a:srgbClr val="FF0000"/>
                </a:solidFill>
              </a:rPr>
              <a:t> </a:t>
            </a:r>
            <a:r>
              <a:rPr sz="1800" dirty="0">
                <a:solidFill>
                  <a:srgbClr val="FF0000"/>
                </a:solidFill>
              </a:rPr>
              <a:t>surgically</a:t>
            </a:r>
            <a:r>
              <a:rPr sz="1800" spc="-75" dirty="0">
                <a:solidFill>
                  <a:srgbClr val="FF0000"/>
                </a:solidFill>
              </a:rPr>
              <a:t> </a:t>
            </a:r>
            <a:r>
              <a:rPr sz="1800" spc="-20" dirty="0">
                <a:solidFill>
                  <a:srgbClr val="FF0000"/>
                </a:solidFill>
              </a:rPr>
              <a:t>excised</a:t>
            </a:r>
            <a:endParaRPr sz="1800"/>
          </a:p>
        </p:txBody>
      </p:sp>
      <p:sp>
        <p:nvSpPr>
          <p:cNvPr id="18" name="object 18"/>
          <p:cNvSpPr/>
          <p:nvPr/>
        </p:nvSpPr>
        <p:spPr>
          <a:xfrm>
            <a:off x="5872227" y="1852548"/>
            <a:ext cx="76200" cy="4753610"/>
          </a:xfrm>
          <a:custGeom>
            <a:avLst/>
            <a:gdLst/>
            <a:ahLst/>
            <a:cxnLst/>
            <a:rect l="l" t="t" r="r" b="b"/>
            <a:pathLst>
              <a:path w="76200" h="4753609">
                <a:moveTo>
                  <a:pt x="33274" y="4676838"/>
                </a:moveTo>
                <a:lnTo>
                  <a:pt x="0" y="4676838"/>
                </a:lnTo>
                <a:lnTo>
                  <a:pt x="38100" y="4753038"/>
                </a:lnTo>
                <a:lnTo>
                  <a:pt x="69843" y="4689551"/>
                </a:lnTo>
                <a:lnTo>
                  <a:pt x="33274" y="4689551"/>
                </a:lnTo>
                <a:lnTo>
                  <a:pt x="33274" y="4676838"/>
                </a:lnTo>
                <a:close/>
              </a:path>
              <a:path w="76200" h="4753609">
                <a:moveTo>
                  <a:pt x="42799" y="0"/>
                </a:moveTo>
                <a:lnTo>
                  <a:pt x="33274" y="0"/>
                </a:lnTo>
                <a:lnTo>
                  <a:pt x="33274" y="4689551"/>
                </a:lnTo>
                <a:lnTo>
                  <a:pt x="42799" y="4689551"/>
                </a:lnTo>
                <a:lnTo>
                  <a:pt x="42799" y="0"/>
                </a:lnTo>
                <a:close/>
              </a:path>
              <a:path w="76200" h="4753609">
                <a:moveTo>
                  <a:pt x="76200" y="4676838"/>
                </a:moveTo>
                <a:lnTo>
                  <a:pt x="42799" y="4676838"/>
                </a:lnTo>
                <a:lnTo>
                  <a:pt x="42799" y="4689551"/>
                </a:lnTo>
                <a:lnTo>
                  <a:pt x="69843" y="4689551"/>
                </a:lnTo>
                <a:lnTo>
                  <a:pt x="76200" y="46768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5" y="609282"/>
            <a:ext cx="7444740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0" spc="10" dirty="0">
                <a:solidFill>
                  <a:srgbClr val="FF0000"/>
                </a:solidFill>
                <a:latin typeface="Calibri Light"/>
                <a:cs typeface="Calibri Light"/>
              </a:rPr>
              <a:t>Autoimmune</a:t>
            </a:r>
            <a:r>
              <a:rPr sz="4400" b="0" spc="-200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4400" b="0" spc="-30" dirty="0">
                <a:solidFill>
                  <a:srgbClr val="FF0000"/>
                </a:solidFill>
                <a:latin typeface="Calibri Light"/>
                <a:cs typeface="Calibri Light"/>
              </a:rPr>
              <a:t>related</a:t>
            </a:r>
            <a:r>
              <a:rPr sz="4400" b="0" spc="50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4400" b="0" dirty="0">
                <a:solidFill>
                  <a:srgbClr val="FF0000"/>
                </a:solidFill>
                <a:latin typeface="Calibri Light"/>
                <a:cs typeface="Calibri Light"/>
              </a:rPr>
              <a:t>dysfunction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975" y="1568449"/>
            <a:ext cx="11038840" cy="266932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241300" marR="5080" indent="-228600">
              <a:lnSpc>
                <a:spcPts val="3080"/>
              </a:lnSpc>
              <a:spcBef>
                <a:spcPts val="415"/>
              </a:spcBef>
              <a:buFont typeface="Arial"/>
              <a:buChar char="•"/>
              <a:tabLst>
                <a:tab pos="241300" algn="l"/>
              </a:tabLst>
            </a:pPr>
            <a:r>
              <a:rPr sz="2750" dirty="0">
                <a:latin typeface="Calibri"/>
                <a:cs typeface="Calibri"/>
              </a:rPr>
              <a:t>The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spc="20" dirty="0">
                <a:latin typeface="Calibri"/>
                <a:cs typeface="Calibri"/>
              </a:rPr>
              <a:t>most </a:t>
            </a:r>
            <a:r>
              <a:rPr sz="2750" spc="40" dirty="0">
                <a:latin typeface="Calibri"/>
                <a:cs typeface="Calibri"/>
              </a:rPr>
              <a:t>common</a:t>
            </a:r>
            <a:r>
              <a:rPr sz="2750" spc="-13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association</a:t>
            </a:r>
            <a:r>
              <a:rPr sz="2750" spc="16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is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with</a:t>
            </a:r>
            <a:r>
              <a:rPr sz="2750" spc="165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thyroid</a:t>
            </a:r>
            <a:r>
              <a:rPr sz="2750" spc="16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disease,</a:t>
            </a:r>
            <a:r>
              <a:rPr sz="2750" spc="26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but</a:t>
            </a:r>
            <a:r>
              <a:rPr sz="2750" spc="17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the</a:t>
            </a:r>
            <a:r>
              <a:rPr sz="2750" spc="7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parathyroids </a:t>
            </a:r>
            <a:r>
              <a:rPr sz="2750" spc="-60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and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adrenals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spc="25" dirty="0">
                <a:latin typeface="Calibri"/>
                <a:cs typeface="Calibri"/>
              </a:rPr>
              <a:t>can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also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be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affected</a:t>
            </a:r>
            <a:endParaRPr sz="2750">
              <a:latin typeface="Calibri"/>
              <a:cs typeface="Calibri"/>
            </a:endParaRPr>
          </a:p>
          <a:p>
            <a:pPr marL="241300" marR="438150" indent="-228600">
              <a:lnSpc>
                <a:spcPts val="3080"/>
              </a:lnSpc>
              <a:spcBef>
                <a:spcPts val="900"/>
              </a:spcBef>
              <a:buFont typeface="Arial"/>
              <a:buChar char="•"/>
              <a:tabLst>
                <a:tab pos="241300" algn="l"/>
              </a:tabLst>
            </a:pPr>
            <a:r>
              <a:rPr sz="2750" spc="-5" dirty="0">
                <a:latin typeface="Calibri"/>
                <a:cs typeface="Calibri"/>
              </a:rPr>
              <a:t>Several </a:t>
            </a:r>
            <a:r>
              <a:rPr sz="2750" spc="-20" dirty="0">
                <a:latin typeface="Calibri"/>
                <a:cs typeface="Calibri"/>
              </a:rPr>
              <a:t>studies</a:t>
            </a:r>
            <a:r>
              <a:rPr sz="2750" spc="-1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have </a:t>
            </a:r>
            <a:r>
              <a:rPr sz="2750" dirty="0">
                <a:latin typeface="Calibri"/>
                <a:cs typeface="Calibri"/>
              </a:rPr>
              <a:t>shown laboratory </a:t>
            </a:r>
            <a:r>
              <a:rPr sz="2750" spc="-5" dirty="0">
                <a:latin typeface="Calibri"/>
                <a:cs typeface="Calibri"/>
              </a:rPr>
              <a:t>evidence</a:t>
            </a:r>
            <a:r>
              <a:rPr sz="2750" dirty="0">
                <a:latin typeface="Calibri"/>
                <a:cs typeface="Calibri"/>
              </a:rPr>
              <a:t> </a:t>
            </a:r>
            <a:r>
              <a:rPr sz="2750" spc="25" dirty="0">
                <a:latin typeface="Calibri"/>
                <a:cs typeface="Calibri"/>
              </a:rPr>
              <a:t>of </a:t>
            </a:r>
            <a:r>
              <a:rPr sz="2750" spc="5" dirty="0">
                <a:latin typeface="Calibri"/>
                <a:cs typeface="Calibri"/>
              </a:rPr>
              <a:t>immune </a:t>
            </a:r>
            <a:r>
              <a:rPr sz="2750" spc="-5" dirty="0">
                <a:latin typeface="Calibri"/>
                <a:cs typeface="Calibri"/>
              </a:rPr>
              <a:t>problems </a:t>
            </a:r>
            <a:r>
              <a:rPr sz="2750" spc="-10" dirty="0">
                <a:latin typeface="Calibri"/>
                <a:cs typeface="Calibri"/>
              </a:rPr>
              <a:t>in </a:t>
            </a:r>
            <a:r>
              <a:rPr sz="2750" spc="-61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about</a:t>
            </a:r>
            <a:r>
              <a:rPr sz="2750" spc="100" dirty="0">
                <a:latin typeface="Calibri"/>
                <a:cs typeface="Calibri"/>
              </a:rPr>
              <a:t> </a:t>
            </a:r>
            <a:r>
              <a:rPr sz="2750" spc="20" dirty="0">
                <a:latin typeface="Calibri"/>
                <a:cs typeface="Calibri"/>
              </a:rPr>
              <a:t>15-40%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spc="25" dirty="0">
                <a:latin typeface="Calibri"/>
                <a:cs typeface="Calibri"/>
              </a:rPr>
              <a:t>of </a:t>
            </a:r>
            <a:r>
              <a:rPr sz="2750" spc="10" dirty="0">
                <a:latin typeface="Calibri"/>
                <a:cs typeface="Calibri"/>
              </a:rPr>
              <a:t>women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with</a:t>
            </a:r>
            <a:r>
              <a:rPr sz="2750" spc="16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premature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ovarian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failure</a:t>
            </a:r>
            <a:endParaRPr sz="2750">
              <a:latin typeface="Calibri"/>
              <a:cs typeface="Calibri"/>
            </a:endParaRPr>
          </a:p>
          <a:p>
            <a:pPr marL="241300" marR="615950" indent="-228600">
              <a:lnSpc>
                <a:spcPts val="3080"/>
              </a:lnSpc>
              <a:spcBef>
                <a:spcPts val="900"/>
              </a:spcBef>
              <a:buFont typeface="Arial"/>
              <a:buChar char="•"/>
              <a:tabLst>
                <a:tab pos="241300" algn="l"/>
              </a:tabLst>
            </a:pPr>
            <a:r>
              <a:rPr sz="2750" b="1" spc="10" dirty="0">
                <a:latin typeface="Calibri"/>
                <a:cs typeface="Calibri"/>
              </a:rPr>
              <a:t>In</a:t>
            </a:r>
            <a:r>
              <a:rPr sz="2750" b="1" spc="-15" dirty="0">
                <a:latin typeface="Calibri"/>
                <a:cs typeface="Calibri"/>
              </a:rPr>
              <a:t> </a:t>
            </a:r>
            <a:r>
              <a:rPr sz="2750" b="1" spc="5" dirty="0">
                <a:latin typeface="Calibri"/>
                <a:cs typeface="Calibri"/>
              </a:rPr>
              <a:t>general,</a:t>
            </a:r>
            <a:r>
              <a:rPr sz="2750" b="1" spc="80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ovarian</a:t>
            </a:r>
            <a:r>
              <a:rPr sz="2750" b="1" spc="140" dirty="0">
                <a:latin typeface="Calibri"/>
                <a:cs typeface="Calibri"/>
              </a:rPr>
              <a:t> </a:t>
            </a:r>
            <a:r>
              <a:rPr sz="2750" b="1" spc="5" dirty="0">
                <a:latin typeface="Calibri"/>
                <a:cs typeface="Calibri"/>
              </a:rPr>
              <a:t>biopsy</a:t>
            </a:r>
            <a:r>
              <a:rPr sz="2750" b="1" spc="10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is</a:t>
            </a:r>
            <a:r>
              <a:rPr sz="2750" b="1" spc="65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not</a:t>
            </a:r>
            <a:r>
              <a:rPr sz="2750" b="1" dirty="0">
                <a:latin typeface="Calibri"/>
                <a:cs typeface="Calibri"/>
              </a:rPr>
              <a:t> </a:t>
            </a:r>
            <a:r>
              <a:rPr sz="2750" b="1" spc="5" dirty="0">
                <a:latin typeface="Calibri"/>
                <a:cs typeface="Calibri"/>
              </a:rPr>
              <a:t>indicated</a:t>
            </a:r>
            <a:r>
              <a:rPr sz="2750" b="1" spc="55" dirty="0">
                <a:latin typeface="Calibri"/>
                <a:cs typeface="Calibri"/>
              </a:rPr>
              <a:t> </a:t>
            </a:r>
            <a:r>
              <a:rPr sz="2750" b="1" spc="5" dirty="0">
                <a:latin typeface="Calibri"/>
                <a:cs typeface="Calibri"/>
              </a:rPr>
              <a:t>in</a:t>
            </a:r>
            <a:r>
              <a:rPr sz="2750" b="1" spc="60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patients</a:t>
            </a:r>
            <a:r>
              <a:rPr sz="2750" b="1" spc="-5" dirty="0">
                <a:latin typeface="Calibri"/>
                <a:cs typeface="Calibri"/>
              </a:rPr>
              <a:t> </a:t>
            </a:r>
            <a:r>
              <a:rPr sz="2750" b="1" spc="20" dirty="0">
                <a:latin typeface="Calibri"/>
                <a:cs typeface="Calibri"/>
              </a:rPr>
              <a:t>with</a:t>
            </a:r>
            <a:r>
              <a:rPr sz="2750" b="1" spc="-15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premature </a:t>
            </a:r>
            <a:r>
              <a:rPr sz="2750" b="1" spc="-605" dirty="0">
                <a:latin typeface="Calibri"/>
                <a:cs typeface="Calibri"/>
              </a:rPr>
              <a:t> </a:t>
            </a:r>
            <a:r>
              <a:rPr sz="2750" b="1" spc="-5" dirty="0">
                <a:latin typeface="Calibri"/>
                <a:cs typeface="Calibri"/>
              </a:rPr>
              <a:t>ovarian</a:t>
            </a:r>
            <a:r>
              <a:rPr sz="2750" b="1" spc="135" dirty="0">
                <a:latin typeface="Calibri"/>
                <a:cs typeface="Calibri"/>
              </a:rPr>
              <a:t> </a:t>
            </a:r>
            <a:r>
              <a:rPr sz="2750" b="1" spc="-5" dirty="0">
                <a:latin typeface="Calibri"/>
                <a:cs typeface="Calibri"/>
              </a:rPr>
              <a:t>failure</a:t>
            </a:r>
            <a:r>
              <a:rPr sz="2750" b="1" spc="80" dirty="0">
                <a:latin typeface="Calibri"/>
                <a:cs typeface="Calibri"/>
              </a:rPr>
              <a:t> </a:t>
            </a:r>
            <a:r>
              <a:rPr sz="2750" b="1" spc="5" dirty="0">
                <a:latin typeface="Calibri"/>
                <a:cs typeface="Calibri"/>
              </a:rPr>
              <a:t>since</a:t>
            </a:r>
            <a:r>
              <a:rPr sz="2750" b="1" spc="80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no</a:t>
            </a:r>
            <a:r>
              <a:rPr sz="2750" b="1" spc="65" dirty="0">
                <a:latin typeface="Calibri"/>
                <a:cs typeface="Calibri"/>
              </a:rPr>
              <a:t> </a:t>
            </a:r>
            <a:r>
              <a:rPr sz="2750" b="1" spc="-5" dirty="0">
                <a:latin typeface="Calibri"/>
                <a:cs typeface="Calibri"/>
              </a:rPr>
              <a:t>clinically</a:t>
            </a:r>
            <a:r>
              <a:rPr sz="2750" b="1" spc="165" dirty="0">
                <a:latin typeface="Calibri"/>
                <a:cs typeface="Calibri"/>
              </a:rPr>
              <a:t> </a:t>
            </a:r>
            <a:r>
              <a:rPr sz="2750" b="1" spc="20" dirty="0">
                <a:latin typeface="Calibri"/>
                <a:cs typeface="Calibri"/>
              </a:rPr>
              <a:t>useful</a:t>
            </a:r>
            <a:r>
              <a:rPr sz="2750" b="1" spc="-25" dirty="0">
                <a:latin typeface="Calibri"/>
                <a:cs typeface="Calibri"/>
              </a:rPr>
              <a:t> </a:t>
            </a:r>
            <a:r>
              <a:rPr sz="2750" b="1" spc="5" dirty="0">
                <a:latin typeface="Calibri"/>
                <a:cs typeface="Calibri"/>
              </a:rPr>
              <a:t>information</a:t>
            </a:r>
            <a:r>
              <a:rPr sz="2750" b="1" spc="140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will</a:t>
            </a:r>
            <a:r>
              <a:rPr sz="2750" b="1" spc="40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be</a:t>
            </a:r>
            <a:r>
              <a:rPr sz="2750" b="1" spc="5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obtained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" y="5"/>
            <a:ext cx="12191999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2466" y="1665287"/>
            <a:ext cx="6845935" cy="1779974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1594485" marR="5080" indent="-1582420">
              <a:lnSpc>
                <a:spcPts val="6530"/>
              </a:lnSpc>
              <a:spcBef>
                <a:spcPts val="880"/>
              </a:spcBef>
              <a:tabLst>
                <a:tab pos="3596004" algn="l"/>
              </a:tabLst>
            </a:pPr>
            <a:r>
              <a:rPr sz="6000" b="0" spc="10" dirty="0">
                <a:latin typeface="Calibri Light"/>
                <a:cs typeface="Calibri Light"/>
              </a:rPr>
              <a:t>Mini-OSCE	</a:t>
            </a:r>
            <a:r>
              <a:rPr sz="6000" b="0" dirty="0">
                <a:latin typeface="Calibri Light"/>
                <a:cs typeface="Calibri Light"/>
              </a:rPr>
              <a:t>Obs</a:t>
            </a:r>
            <a:r>
              <a:rPr sz="6000" b="0" spc="-120" dirty="0">
                <a:latin typeface="Calibri Light"/>
                <a:cs typeface="Calibri Light"/>
              </a:rPr>
              <a:t> </a:t>
            </a:r>
            <a:r>
              <a:rPr sz="6000" b="0" spc="5" dirty="0">
                <a:latin typeface="Calibri Light"/>
                <a:cs typeface="Calibri Light"/>
              </a:rPr>
              <a:t>&amp;</a:t>
            </a:r>
            <a:r>
              <a:rPr sz="6000" b="0" spc="-25" dirty="0">
                <a:latin typeface="Calibri Light"/>
                <a:cs typeface="Calibri Light"/>
              </a:rPr>
              <a:t> </a:t>
            </a:r>
            <a:r>
              <a:rPr sz="6000" b="0" spc="-40" dirty="0">
                <a:latin typeface="Calibri Light"/>
                <a:cs typeface="Calibri Light"/>
              </a:rPr>
              <a:t>Gyn </a:t>
            </a:r>
            <a:r>
              <a:rPr sz="6000" b="0" spc="-1340" dirty="0">
                <a:latin typeface="Calibri Light"/>
                <a:cs typeface="Calibri Light"/>
              </a:rPr>
              <a:t> </a:t>
            </a:r>
            <a:r>
              <a:rPr sz="6000" b="0" spc="15" dirty="0">
                <a:latin typeface="Calibri Light"/>
                <a:cs typeface="Calibri Light"/>
              </a:rPr>
              <a:t>19/12/2018</a:t>
            </a:r>
            <a:endParaRPr sz="60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82" y="609282"/>
            <a:ext cx="682625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0" spc="-10" dirty="0">
                <a:latin typeface="Calibri Light"/>
                <a:cs typeface="Calibri Light"/>
              </a:rPr>
              <a:t>Q</a:t>
            </a:r>
            <a:r>
              <a:rPr sz="4400" b="0" spc="15" dirty="0">
                <a:latin typeface="Calibri Light"/>
                <a:cs typeface="Calibri Light"/>
              </a:rPr>
              <a:t>1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03301" y="1794259"/>
            <a:ext cx="6851651" cy="408188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69875" indent="-257810">
              <a:lnSpc>
                <a:spcPts val="3190"/>
              </a:lnSpc>
              <a:spcBef>
                <a:spcPts val="130"/>
              </a:spcBef>
              <a:buAutoNum type="arabicPlain"/>
              <a:tabLst>
                <a:tab pos="270510" algn="l"/>
              </a:tabLst>
            </a:pPr>
            <a:r>
              <a:rPr sz="2750" b="1" spc="5" dirty="0">
                <a:latin typeface="Calibri"/>
                <a:cs typeface="Calibri"/>
              </a:rPr>
              <a:t>)</a:t>
            </a:r>
            <a:r>
              <a:rPr sz="2750" b="1" spc="50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Dx:</a:t>
            </a:r>
            <a:endParaRPr sz="2750">
              <a:latin typeface="Calibri"/>
              <a:cs typeface="Calibri"/>
            </a:endParaRPr>
          </a:p>
          <a:p>
            <a:pPr marL="12700">
              <a:lnSpc>
                <a:spcPts val="3190"/>
              </a:lnSpc>
            </a:pPr>
            <a:r>
              <a:rPr sz="2750" spc="-10" dirty="0">
                <a:solidFill>
                  <a:srgbClr val="FF0000"/>
                </a:solidFill>
                <a:latin typeface="Calibri"/>
                <a:cs typeface="Calibri"/>
              </a:rPr>
              <a:t>shoulder</a:t>
            </a:r>
            <a:r>
              <a:rPr sz="2750" spc="25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FF0000"/>
                </a:solidFill>
                <a:latin typeface="Calibri"/>
                <a:cs typeface="Calibri"/>
              </a:rPr>
              <a:t>dystocia</a:t>
            </a:r>
            <a:endParaRPr sz="2750">
              <a:latin typeface="Calibri"/>
              <a:cs typeface="Calibri"/>
            </a:endParaRPr>
          </a:p>
          <a:p>
            <a:pPr marL="269875" indent="-257810">
              <a:lnSpc>
                <a:spcPts val="3190"/>
              </a:lnSpc>
              <a:spcBef>
                <a:spcPts val="680"/>
              </a:spcBef>
              <a:buAutoNum type="arabicPlain" startAt="2"/>
              <a:tabLst>
                <a:tab pos="270510" algn="l"/>
              </a:tabLst>
            </a:pPr>
            <a:r>
              <a:rPr sz="2750" b="1" spc="5" dirty="0">
                <a:latin typeface="Calibri"/>
                <a:cs typeface="Calibri"/>
              </a:rPr>
              <a:t>)</a:t>
            </a:r>
            <a:r>
              <a:rPr sz="2750" b="1" spc="70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3</a:t>
            </a:r>
            <a:r>
              <a:rPr sz="2750" b="1" spc="-25" dirty="0">
                <a:latin typeface="Calibri"/>
                <a:cs typeface="Calibri"/>
              </a:rPr>
              <a:t> </a:t>
            </a:r>
            <a:r>
              <a:rPr sz="2750" b="1" spc="5" dirty="0">
                <a:latin typeface="Calibri"/>
                <a:cs typeface="Calibri"/>
              </a:rPr>
              <a:t>risk</a:t>
            </a:r>
            <a:r>
              <a:rPr sz="2750" b="1" spc="50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factors:</a:t>
            </a:r>
            <a:endParaRPr sz="2750">
              <a:latin typeface="Calibri"/>
              <a:cs typeface="Calibri"/>
            </a:endParaRPr>
          </a:p>
          <a:p>
            <a:pPr marL="12700">
              <a:lnSpc>
                <a:spcPts val="3190"/>
              </a:lnSpc>
            </a:pPr>
            <a:r>
              <a:rPr sz="2750" spc="15" dirty="0">
                <a:solidFill>
                  <a:srgbClr val="FF0000"/>
                </a:solidFill>
                <a:latin typeface="Calibri"/>
                <a:cs typeface="Calibri"/>
              </a:rPr>
              <a:t>Macrosomia,</a:t>
            </a:r>
            <a:r>
              <a:rPr sz="2750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5" dirty="0">
                <a:solidFill>
                  <a:srgbClr val="FF0000"/>
                </a:solidFill>
                <a:latin typeface="Calibri"/>
                <a:cs typeface="Calibri"/>
              </a:rPr>
              <a:t>gestational</a:t>
            </a:r>
            <a:r>
              <a:rPr sz="2750" spc="1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25" dirty="0">
                <a:solidFill>
                  <a:srgbClr val="FF0000"/>
                </a:solidFill>
                <a:latin typeface="Calibri"/>
                <a:cs typeface="Calibri"/>
              </a:rPr>
              <a:t>DM,</a:t>
            </a:r>
            <a:r>
              <a:rPr sz="2750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FF0000"/>
                </a:solidFill>
                <a:latin typeface="Calibri"/>
                <a:cs typeface="Calibri"/>
              </a:rPr>
              <a:t>previous</a:t>
            </a:r>
            <a:r>
              <a:rPr sz="2750" spc="1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FF0000"/>
                </a:solidFill>
                <a:latin typeface="Calibri"/>
                <a:cs typeface="Calibri"/>
              </a:rPr>
              <a:t>dystocia</a:t>
            </a:r>
            <a:endParaRPr sz="2750">
              <a:latin typeface="Calibri"/>
              <a:cs typeface="Calibri"/>
            </a:endParaRPr>
          </a:p>
          <a:p>
            <a:pPr marL="269875" indent="-257810">
              <a:lnSpc>
                <a:spcPts val="3190"/>
              </a:lnSpc>
              <a:spcBef>
                <a:spcPts val="680"/>
              </a:spcBef>
              <a:buAutoNum type="arabicPlain" startAt="3"/>
              <a:tabLst>
                <a:tab pos="270510" algn="l"/>
              </a:tabLst>
            </a:pPr>
            <a:r>
              <a:rPr sz="2750" b="1" spc="5" dirty="0">
                <a:latin typeface="Calibri"/>
                <a:cs typeface="Calibri"/>
              </a:rPr>
              <a:t>)</a:t>
            </a:r>
            <a:r>
              <a:rPr sz="2750" b="1" spc="65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2</a:t>
            </a:r>
            <a:r>
              <a:rPr sz="2750" b="1" spc="-25" dirty="0">
                <a:latin typeface="Calibri"/>
                <a:cs typeface="Calibri"/>
              </a:rPr>
              <a:t> </a:t>
            </a:r>
            <a:r>
              <a:rPr sz="2750" b="1" spc="5" dirty="0">
                <a:latin typeface="Calibri"/>
                <a:cs typeface="Calibri"/>
              </a:rPr>
              <a:t>initial</a:t>
            </a:r>
            <a:r>
              <a:rPr sz="2750" b="1" spc="90" dirty="0">
                <a:latin typeface="Calibri"/>
                <a:cs typeface="Calibri"/>
              </a:rPr>
              <a:t> </a:t>
            </a:r>
            <a:r>
              <a:rPr sz="2750" b="1" spc="20" dirty="0">
                <a:latin typeface="Calibri"/>
                <a:cs typeface="Calibri"/>
              </a:rPr>
              <a:t>manoeuvres:</a:t>
            </a:r>
            <a:endParaRPr sz="2750">
              <a:latin typeface="Calibri"/>
              <a:cs typeface="Calibri"/>
            </a:endParaRPr>
          </a:p>
          <a:p>
            <a:pPr marL="12700">
              <a:lnSpc>
                <a:spcPts val="3190"/>
              </a:lnSpc>
            </a:pPr>
            <a:r>
              <a:rPr sz="2750" dirty="0">
                <a:solidFill>
                  <a:srgbClr val="FF0000"/>
                </a:solidFill>
                <a:latin typeface="Calibri"/>
                <a:cs typeface="Calibri"/>
              </a:rPr>
              <a:t>McRoberts</a:t>
            </a:r>
            <a:r>
              <a:rPr sz="2750" spc="1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5" dirty="0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sz="2750" spc="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20" dirty="0">
                <a:solidFill>
                  <a:srgbClr val="FF0000"/>
                </a:solidFill>
                <a:latin typeface="Calibri"/>
                <a:cs typeface="Calibri"/>
              </a:rPr>
              <a:t>suprapubic</a:t>
            </a:r>
            <a:r>
              <a:rPr sz="2750" spc="3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15" dirty="0">
                <a:solidFill>
                  <a:srgbClr val="FF0000"/>
                </a:solidFill>
                <a:latin typeface="Calibri"/>
                <a:cs typeface="Calibri"/>
              </a:rPr>
              <a:t>pressure</a:t>
            </a:r>
            <a:endParaRPr sz="2750">
              <a:latin typeface="Calibri"/>
              <a:cs typeface="Calibri"/>
            </a:endParaRPr>
          </a:p>
          <a:p>
            <a:pPr marL="269875" indent="-257810">
              <a:lnSpc>
                <a:spcPts val="3190"/>
              </a:lnSpc>
              <a:spcBef>
                <a:spcPts val="675"/>
              </a:spcBef>
              <a:buAutoNum type="arabicPlain" startAt="4"/>
              <a:tabLst>
                <a:tab pos="270510" algn="l"/>
              </a:tabLst>
            </a:pPr>
            <a:r>
              <a:rPr sz="2750" b="1" spc="5" dirty="0">
                <a:latin typeface="Calibri"/>
                <a:cs typeface="Calibri"/>
              </a:rPr>
              <a:t>)</a:t>
            </a:r>
            <a:r>
              <a:rPr sz="2750" b="1" spc="70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2</a:t>
            </a:r>
            <a:r>
              <a:rPr sz="2750" b="1" spc="-25" dirty="0">
                <a:latin typeface="Calibri"/>
                <a:cs typeface="Calibri"/>
              </a:rPr>
              <a:t> </a:t>
            </a:r>
            <a:r>
              <a:rPr sz="2750" b="1" spc="5" dirty="0">
                <a:latin typeface="Calibri"/>
                <a:cs typeface="Calibri"/>
              </a:rPr>
              <a:t>complications;</a:t>
            </a:r>
            <a:endParaRPr sz="2750">
              <a:latin typeface="Calibri"/>
              <a:cs typeface="Calibri"/>
            </a:endParaRPr>
          </a:p>
          <a:p>
            <a:pPr marL="12700">
              <a:lnSpc>
                <a:spcPts val="3190"/>
              </a:lnSpc>
            </a:pPr>
            <a:r>
              <a:rPr sz="2750" spc="-15" dirty="0">
                <a:solidFill>
                  <a:srgbClr val="FF0000"/>
                </a:solidFill>
                <a:latin typeface="Calibri"/>
                <a:cs typeface="Calibri"/>
              </a:rPr>
              <a:t>Perineal</a:t>
            </a:r>
            <a:r>
              <a:rPr sz="2750" spc="2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5" dirty="0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sz="275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FF0000"/>
                </a:solidFill>
                <a:latin typeface="Calibri"/>
                <a:cs typeface="Calibri"/>
              </a:rPr>
              <a:t>vaginal</a:t>
            </a:r>
            <a:r>
              <a:rPr sz="2750" spc="1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5" dirty="0">
                <a:solidFill>
                  <a:srgbClr val="FF0000"/>
                </a:solidFill>
                <a:latin typeface="Calibri"/>
                <a:cs typeface="Calibri"/>
              </a:rPr>
              <a:t>laceration,</a:t>
            </a:r>
            <a:r>
              <a:rPr sz="2750" spc="1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5" dirty="0">
                <a:solidFill>
                  <a:srgbClr val="FF0000"/>
                </a:solidFill>
                <a:latin typeface="Calibri"/>
                <a:cs typeface="Calibri"/>
              </a:rPr>
              <a:t>PPH</a:t>
            </a:r>
            <a:endParaRPr sz="2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2750" spc="-5" dirty="0">
                <a:solidFill>
                  <a:srgbClr val="FF0000"/>
                </a:solidFill>
                <a:latin typeface="Calibri"/>
                <a:cs typeface="Calibri"/>
              </a:rPr>
              <a:t>brachial</a:t>
            </a:r>
            <a:r>
              <a:rPr sz="2750" spc="1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25" dirty="0">
                <a:solidFill>
                  <a:srgbClr val="FF0000"/>
                </a:solidFill>
                <a:latin typeface="Calibri"/>
                <a:cs typeface="Calibri"/>
              </a:rPr>
              <a:t>plexus</a:t>
            </a:r>
            <a:r>
              <a:rPr sz="2750" spc="1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5" dirty="0">
                <a:solidFill>
                  <a:srgbClr val="FF0000"/>
                </a:solidFill>
                <a:latin typeface="Calibri"/>
                <a:cs typeface="Calibri"/>
              </a:rPr>
              <a:t>injury</a:t>
            </a:r>
            <a:endParaRPr sz="275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44031" y="0"/>
            <a:ext cx="2847975" cy="2419350"/>
          </a:xfrm>
          <a:prstGeom prst="rect">
            <a:avLst/>
          </a:prstGeom>
        </p:spPr>
      </p:pic>
    </p:spTree>
  </p:cSld>
  <p:clrMapOvr>
    <a:masterClrMapping/>
  </p:clrMapOvr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82" y="609282"/>
            <a:ext cx="682625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0" spc="-10" dirty="0">
                <a:latin typeface="Calibri Light"/>
                <a:cs typeface="Calibri Light"/>
              </a:rPr>
              <a:t>Q</a:t>
            </a:r>
            <a:r>
              <a:rPr sz="4400" b="0" spc="15" dirty="0">
                <a:latin typeface="Calibri Light"/>
                <a:cs typeface="Calibri Light"/>
              </a:rPr>
              <a:t>2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03300" y="1737114"/>
            <a:ext cx="8168640" cy="419730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50825" indent="-238760">
              <a:lnSpc>
                <a:spcPts val="2650"/>
              </a:lnSpc>
              <a:spcBef>
                <a:spcPts val="130"/>
              </a:spcBef>
              <a:buAutoNum type="arabicPlain"/>
              <a:tabLst>
                <a:tab pos="251460" algn="l"/>
              </a:tabLst>
            </a:pPr>
            <a:r>
              <a:rPr sz="2600" b="1" spc="5" dirty="0">
                <a:latin typeface="Calibri"/>
                <a:cs typeface="Calibri"/>
              </a:rPr>
              <a:t>)</a:t>
            </a:r>
            <a:r>
              <a:rPr sz="2600" b="1" spc="15" dirty="0">
                <a:latin typeface="Calibri"/>
                <a:cs typeface="Calibri"/>
              </a:rPr>
              <a:t> </a:t>
            </a:r>
            <a:r>
              <a:rPr sz="2600" b="1" spc="-25" dirty="0">
                <a:latin typeface="Calibri"/>
                <a:cs typeface="Calibri"/>
              </a:rPr>
              <a:t>I</a:t>
            </a:r>
            <a:r>
              <a:rPr sz="2600" b="1" spc="25" dirty="0">
                <a:latin typeface="Calibri"/>
                <a:cs typeface="Calibri"/>
              </a:rPr>
              <a:t>n</a:t>
            </a:r>
            <a:r>
              <a:rPr sz="2600" b="1" spc="10" dirty="0">
                <a:latin typeface="Calibri"/>
                <a:cs typeface="Calibri"/>
              </a:rPr>
              <a:t>s</a:t>
            </a:r>
            <a:r>
              <a:rPr sz="2600" b="1" spc="-5" dirty="0">
                <a:latin typeface="Calibri"/>
                <a:cs typeface="Calibri"/>
              </a:rPr>
              <a:t>t</a:t>
            </a:r>
            <a:r>
              <a:rPr sz="2600" b="1" spc="-30" dirty="0">
                <a:latin typeface="Calibri"/>
                <a:cs typeface="Calibri"/>
              </a:rPr>
              <a:t>r</a:t>
            </a:r>
            <a:r>
              <a:rPr sz="2600" b="1" spc="25" dirty="0">
                <a:latin typeface="Calibri"/>
                <a:cs typeface="Calibri"/>
              </a:rPr>
              <a:t>u</a:t>
            </a:r>
            <a:r>
              <a:rPr sz="2600" b="1" spc="-20" dirty="0">
                <a:latin typeface="Calibri"/>
                <a:cs typeface="Calibri"/>
              </a:rPr>
              <a:t>m</a:t>
            </a:r>
            <a:r>
              <a:rPr sz="2600" b="1" spc="40" dirty="0">
                <a:latin typeface="Calibri"/>
                <a:cs typeface="Calibri"/>
              </a:rPr>
              <a:t>e</a:t>
            </a:r>
            <a:r>
              <a:rPr sz="2600" b="1" spc="25" dirty="0">
                <a:latin typeface="Calibri"/>
                <a:cs typeface="Calibri"/>
              </a:rPr>
              <a:t>n</a:t>
            </a:r>
            <a:r>
              <a:rPr sz="2600" b="1" spc="-5" dirty="0">
                <a:latin typeface="Calibri"/>
                <a:cs typeface="Calibri"/>
              </a:rPr>
              <a:t>t</a:t>
            </a:r>
            <a:r>
              <a:rPr sz="2600" b="1" spc="10" dirty="0">
                <a:latin typeface="Calibri"/>
                <a:cs typeface="Calibri"/>
              </a:rPr>
              <a:t>s</a:t>
            </a:r>
            <a:r>
              <a:rPr sz="2600" b="1" spc="-140" dirty="0">
                <a:latin typeface="Calibri"/>
                <a:cs typeface="Calibri"/>
              </a:rPr>
              <a:t> </a:t>
            </a:r>
            <a:r>
              <a:rPr sz="2600" b="1" spc="25" dirty="0">
                <a:latin typeface="Calibri"/>
                <a:cs typeface="Calibri"/>
              </a:rPr>
              <a:t>n</a:t>
            </a:r>
            <a:r>
              <a:rPr sz="2600" b="1" spc="-15" dirty="0">
                <a:latin typeface="Calibri"/>
                <a:cs typeface="Calibri"/>
              </a:rPr>
              <a:t>a</a:t>
            </a:r>
            <a:r>
              <a:rPr sz="2600" b="1" spc="-20" dirty="0">
                <a:latin typeface="Calibri"/>
                <a:cs typeface="Calibri"/>
              </a:rPr>
              <a:t>m</a:t>
            </a:r>
            <a:r>
              <a:rPr sz="2600" b="1" spc="40" dirty="0">
                <a:latin typeface="Calibri"/>
                <a:cs typeface="Calibri"/>
              </a:rPr>
              <a:t>e</a:t>
            </a:r>
            <a:r>
              <a:rPr sz="2600" b="1" spc="5" dirty="0">
                <a:latin typeface="Calibri"/>
                <a:cs typeface="Calibri"/>
              </a:rPr>
              <a:t>: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ts val="2650"/>
              </a:lnSpc>
            </a:pPr>
            <a:r>
              <a:rPr sz="2600" spc="10" dirty="0">
                <a:solidFill>
                  <a:srgbClr val="FF0000"/>
                </a:solidFill>
                <a:latin typeface="Calibri"/>
                <a:cs typeface="Calibri"/>
              </a:rPr>
              <a:t>cervical</a:t>
            </a:r>
            <a:r>
              <a:rPr sz="2600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10" dirty="0">
                <a:solidFill>
                  <a:srgbClr val="FF0000"/>
                </a:solidFill>
                <a:latin typeface="Calibri"/>
                <a:cs typeface="Calibri"/>
              </a:rPr>
              <a:t>spatula,</a:t>
            </a:r>
            <a:r>
              <a:rPr sz="2600" spc="-1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endocervical</a:t>
            </a:r>
            <a:r>
              <a:rPr sz="26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brush</a:t>
            </a:r>
            <a:endParaRPr sz="2600">
              <a:latin typeface="Calibri"/>
              <a:cs typeface="Calibri"/>
            </a:endParaRPr>
          </a:p>
          <a:p>
            <a:pPr marL="250825" indent="-238760">
              <a:lnSpc>
                <a:spcPts val="2685"/>
              </a:lnSpc>
              <a:spcBef>
                <a:spcPts val="35"/>
              </a:spcBef>
              <a:buAutoNum type="arabicPlain" startAt="2"/>
              <a:tabLst>
                <a:tab pos="251460" algn="l"/>
              </a:tabLst>
            </a:pPr>
            <a:r>
              <a:rPr sz="2600" b="1" spc="5" dirty="0">
                <a:latin typeface="Calibri"/>
                <a:cs typeface="Calibri"/>
              </a:rPr>
              <a:t>)</a:t>
            </a:r>
            <a:r>
              <a:rPr sz="2600" b="1" spc="15" dirty="0">
                <a:latin typeface="Calibri"/>
                <a:cs typeface="Calibri"/>
              </a:rPr>
              <a:t> N</a:t>
            </a:r>
            <a:r>
              <a:rPr sz="2600" b="1" spc="-20" dirty="0">
                <a:latin typeface="Calibri"/>
                <a:cs typeface="Calibri"/>
              </a:rPr>
              <a:t>am</a:t>
            </a:r>
            <a:r>
              <a:rPr sz="2600" b="1" spc="10" dirty="0">
                <a:latin typeface="Calibri"/>
                <a:cs typeface="Calibri"/>
              </a:rPr>
              <a:t>e</a:t>
            </a:r>
            <a:r>
              <a:rPr sz="2600" b="1" spc="-35" dirty="0">
                <a:latin typeface="Calibri"/>
                <a:cs typeface="Calibri"/>
              </a:rPr>
              <a:t> </a:t>
            </a:r>
            <a:r>
              <a:rPr sz="2600" b="1" spc="20" dirty="0">
                <a:latin typeface="Calibri"/>
                <a:cs typeface="Calibri"/>
              </a:rPr>
              <a:t>o</a:t>
            </a:r>
            <a:r>
              <a:rPr sz="2600" b="1" spc="5" dirty="0">
                <a:latin typeface="Calibri"/>
                <a:cs typeface="Calibri"/>
              </a:rPr>
              <a:t>f</a:t>
            </a:r>
            <a:r>
              <a:rPr sz="2600" b="1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t</a:t>
            </a:r>
            <a:r>
              <a:rPr sz="2600" b="1" spc="20" dirty="0">
                <a:latin typeface="Calibri"/>
                <a:cs typeface="Calibri"/>
              </a:rPr>
              <a:t>h</a:t>
            </a:r>
            <a:r>
              <a:rPr sz="2600" b="1" spc="10" dirty="0">
                <a:latin typeface="Calibri"/>
                <a:cs typeface="Calibri"/>
              </a:rPr>
              <a:t>e</a:t>
            </a:r>
            <a:r>
              <a:rPr sz="2600" b="1" spc="-35" dirty="0">
                <a:latin typeface="Calibri"/>
                <a:cs typeface="Calibri"/>
              </a:rPr>
              <a:t> </a:t>
            </a:r>
            <a:r>
              <a:rPr sz="2600" b="1" spc="30" dirty="0">
                <a:latin typeface="Calibri"/>
                <a:cs typeface="Calibri"/>
              </a:rPr>
              <a:t>l</a:t>
            </a:r>
            <a:r>
              <a:rPr sz="2600" b="1" spc="-15" dirty="0">
                <a:latin typeface="Calibri"/>
                <a:cs typeface="Calibri"/>
              </a:rPr>
              <a:t>a</a:t>
            </a:r>
            <a:r>
              <a:rPr sz="2600" b="1" spc="20" dirty="0">
                <a:latin typeface="Calibri"/>
                <a:cs typeface="Calibri"/>
              </a:rPr>
              <a:t>b</a:t>
            </a:r>
            <a:r>
              <a:rPr sz="2600" b="1" spc="35" dirty="0">
                <a:latin typeface="Calibri"/>
                <a:cs typeface="Calibri"/>
              </a:rPr>
              <a:t>elle</a:t>
            </a:r>
            <a:r>
              <a:rPr sz="2600" b="1" spc="10" dirty="0">
                <a:latin typeface="Calibri"/>
                <a:cs typeface="Calibri"/>
              </a:rPr>
              <a:t>d</a:t>
            </a:r>
            <a:r>
              <a:rPr sz="2600" b="1" spc="-200" dirty="0">
                <a:latin typeface="Calibri"/>
                <a:cs typeface="Calibri"/>
              </a:rPr>
              <a:t> </a:t>
            </a:r>
            <a:r>
              <a:rPr sz="2600" b="1" spc="-15" dirty="0">
                <a:latin typeface="Calibri"/>
                <a:cs typeface="Calibri"/>
              </a:rPr>
              <a:t>a</a:t>
            </a:r>
            <a:r>
              <a:rPr sz="2600" b="1" spc="-30" dirty="0">
                <a:latin typeface="Calibri"/>
                <a:cs typeface="Calibri"/>
              </a:rPr>
              <a:t>r</a:t>
            </a:r>
            <a:r>
              <a:rPr sz="2600" b="1" spc="35" dirty="0">
                <a:latin typeface="Calibri"/>
                <a:cs typeface="Calibri"/>
              </a:rPr>
              <a:t>e</a:t>
            </a:r>
            <a:r>
              <a:rPr sz="2600" b="1" spc="-15" dirty="0">
                <a:latin typeface="Calibri"/>
                <a:cs typeface="Calibri"/>
              </a:rPr>
              <a:t>a</a:t>
            </a:r>
            <a:r>
              <a:rPr sz="2600" b="1" spc="5" dirty="0">
                <a:latin typeface="Calibri"/>
                <a:cs typeface="Calibri"/>
              </a:rPr>
              <a:t>: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ts val="2685"/>
              </a:lnSpc>
            </a:pPr>
            <a:r>
              <a:rPr sz="2600" spc="2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600" spc="-8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600" spc="2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600" spc="-1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600" spc="3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600" spc="-50" dirty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sz="2600" spc="-2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600" spc="-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600" spc="20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2600" spc="25" dirty="0">
                <a:solidFill>
                  <a:srgbClr val="FF0000"/>
                </a:solidFill>
                <a:latin typeface="Calibri"/>
                <a:cs typeface="Calibri"/>
              </a:rPr>
              <a:t>at</a:t>
            </a:r>
            <a:r>
              <a:rPr sz="2600" spc="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600" spc="-2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600" spc="-1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600" spc="2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600" spc="5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2600" spc="-1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-55" dirty="0">
                <a:solidFill>
                  <a:srgbClr val="FF0000"/>
                </a:solidFill>
                <a:latin typeface="Calibri"/>
                <a:cs typeface="Calibri"/>
              </a:rPr>
              <a:t>z</a:t>
            </a:r>
            <a:r>
              <a:rPr sz="2600" spc="-2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600" spc="-1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600" spc="1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  <a:p>
            <a:pPr marL="250825" indent="-238760">
              <a:lnSpc>
                <a:spcPts val="2650"/>
              </a:lnSpc>
              <a:spcBef>
                <a:spcPts val="35"/>
              </a:spcBef>
              <a:buAutoNum type="arabicPlain" startAt="3"/>
              <a:tabLst>
                <a:tab pos="251460" algn="l"/>
              </a:tabLst>
            </a:pPr>
            <a:r>
              <a:rPr sz="2600" b="1" spc="5" dirty="0">
                <a:latin typeface="Calibri"/>
                <a:cs typeface="Calibri"/>
              </a:rPr>
              <a:t>)</a:t>
            </a:r>
            <a:r>
              <a:rPr sz="2600" b="1" spc="15" dirty="0">
                <a:latin typeface="Calibri"/>
                <a:cs typeface="Calibri"/>
              </a:rPr>
              <a:t> </a:t>
            </a:r>
            <a:r>
              <a:rPr sz="2600" b="1" spc="10" dirty="0">
                <a:latin typeface="Calibri"/>
                <a:cs typeface="Calibri"/>
              </a:rPr>
              <a:t>D</a:t>
            </a:r>
            <a:r>
              <a:rPr sz="2600" b="1" spc="35" dirty="0">
                <a:latin typeface="Calibri"/>
                <a:cs typeface="Calibri"/>
              </a:rPr>
              <a:t>e</a:t>
            </a:r>
            <a:r>
              <a:rPr sz="2600" b="1" dirty="0">
                <a:latin typeface="Calibri"/>
                <a:cs typeface="Calibri"/>
              </a:rPr>
              <a:t>f</a:t>
            </a:r>
            <a:r>
              <a:rPr sz="2600" b="1" spc="25" dirty="0">
                <a:latin typeface="Calibri"/>
                <a:cs typeface="Calibri"/>
              </a:rPr>
              <a:t>i</a:t>
            </a:r>
            <a:r>
              <a:rPr sz="2600" b="1" spc="20" dirty="0">
                <a:latin typeface="Calibri"/>
                <a:cs typeface="Calibri"/>
              </a:rPr>
              <a:t>n</a:t>
            </a:r>
            <a:r>
              <a:rPr sz="2600" b="1" spc="30" dirty="0">
                <a:latin typeface="Calibri"/>
                <a:cs typeface="Calibri"/>
              </a:rPr>
              <a:t>i</a:t>
            </a:r>
            <a:r>
              <a:rPr sz="2600" b="1" spc="-5" dirty="0">
                <a:latin typeface="Calibri"/>
                <a:cs typeface="Calibri"/>
              </a:rPr>
              <a:t>t</a:t>
            </a:r>
            <a:r>
              <a:rPr sz="2600" b="1" spc="30" dirty="0">
                <a:latin typeface="Calibri"/>
                <a:cs typeface="Calibri"/>
              </a:rPr>
              <a:t>i</a:t>
            </a:r>
            <a:r>
              <a:rPr sz="2600" b="1" spc="20" dirty="0">
                <a:latin typeface="Calibri"/>
                <a:cs typeface="Calibri"/>
              </a:rPr>
              <a:t>o</a:t>
            </a:r>
            <a:r>
              <a:rPr sz="2600" b="1" spc="10" dirty="0">
                <a:latin typeface="Calibri"/>
                <a:cs typeface="Calibri"/>
              </a:rPr>
              <a:t>n</a:t>
            </a:r>
            <a:r>
              <a:rPr sz="2600" b="1" spc="-200" dirty="0">
                <a:latin typeface="Calibri"/>
                <a:cs typeface="Calibri"/>
              </a:rPr>
              <a:t> </a:t>
            </a:r>
            <a:r>
              <a:rPr sz="2600" b="1" spc="20" dirty="0">
                <a:latin typeface="Calibri"/>
                <a:cs typeface="Calibri"/>
              </a:rPr>
              <a:t>o</a:t>
            </a:r>
            <a:r>
              <a:rPr sz="2600" b="1" spc="5" dirty="0">
                <a:latin typeface="Calibri"/>
                <a:cs typeface="Calibri"/>
              </a:rPr>
              <a:t>f</a:t>
            </a:r>
            <a:r>
              <a:rPr sz="2600" b="1" spc="-70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t</a:t>
            </a:r>
            <a:r>
              <a:rPr sz="2600" b="1" spc="20" dirty="0">
                <a:latin typeface="Calibri"/>
                <a:cs typeface="Calibri"/>
              </a:rPr>
              <a:t>h</a:t>
            </a:r>
            <a:r>
              <a:rPr sz="2600" b="1" spc="10" dirty="0">
                <a:latin typeface="Calibri"/>
                <a:cs typeface="Calibri"/>
              </a:rPr>
              <a:t>e</a:t>
            </a:r>
            <a:r>
              <a:rPr sz="2600" b="1" spc="-35" dirty="0">
                <a:latin typeface="Calibri"/>
                <a:cs typeface="Calibri"/>
              </a:rPr>
              <a:t> </a:t>
            </a:r>
            <a:r>
              <a:rPr sz="2600" b="1" spc="-15" dirty="0">
                <a:latin typeface="Calibri"/>
                <a:cs typeface="Calibri"/>
              </a:rPr>
              <a:t>a</a:t>
            </a:r>
            <a:r>
              <a:rPr sz="2600" b="1" spc="-30" dirty="0">
                <a:latin typeface="Calibri"/>
                <a:cs typeface="Calibri"/>
              </a:rPr>
              <a:t>r</a:t>
            </a:r>
            <a:r>
              <a:rPr sz="2600" b="1" spc="35" dirty="0">
                <a:latin typeface="Calibri"/>
                <a:cs typeface="Calibri"/>
              </a:rPr>
              <a:t>e</a:t>
            </a:r>
            <a:r>
              <a:rPr sz="2600" b="1" spc="-15" dirty="0">
                <a:latin typeface="Calibri"/>
                <a:cs typeface="Calibri"/>
              </a:rPr>
              <a:t>a</a:t>
            </a:r>
            <a:r>
              <a:rPr sz="2600" b="1" spc="5" dirty="0">
                <a:latin typeface="Calibri"/>
                <a:cs typeface="Calibri"/>
              </a:rPr>
              <a:t>;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ts val="2650"/>
              </a:lnSpc>
            </a:pP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area</a:t>
            </a:r>
            <a:r>
              <a:rPr sz="26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FF0000"/>
                </a:solidFill>
                <a:latin typeface="Calibri"/>
                <a:cs typeface="Calibri"/>
              </a:rPr>
              <a:t>between</a:t>
            </a:r>
            <a:r>
              <a:rPr sz="26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FF0000"/>
                </a:solidFill>
                <a:latin typeface="Calibri"/>
                <a:cs typeface="Calibri"/>
              </a:rPr>
              <a:t>old</a:t>
            </a:r>
            <a:r>
              <a:rPr sz="26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10" dirty="0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sz="26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FF0000"/>
                </a:solidFill>
                <a:latin typeface="Calibri"/>
                <a:cs typeface="Calibri"/>
              </a:rPr>
              <a:t>new</a:t>
            </a:r>
            <a:r>
              <a:rPr sz="26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sequamocolumner</a:t>
            </a:r>
            <a:r>
              <a:rPr sz="2600" spc="-1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FF0000"/>
                </a:solidFill>
                <a:latin typeface="Calibri"/>
                <a:cs typeface="Calibri"/>
              </a:rPr>
              <a:t>junction</a:t>
            </a:r>
            <a:endParaRPr sz="2600">
              <a:latin typeface="Calibri"/>
              <a:cs typeface="Calibri"/>
            </a:endParaRPr>
          </a:p>
          <a:p>
            <a:pPr marL="250825" indent="-238760">
              <a:lnSpc>
                <a:spcPts val="2650"/>
              </a:lnSpc>
              <a:spcBef>
                <a:spcPts val="110"/>
              </a:spcBef>
              <a:buAutoNum type="arabicPlain" startAt="4"/>
              <a:tabLst>
                <a:tab pos="251460" algn="l"/>
              </a:tabLst>
            </a:pPr>
            <a:r>
              <a:rPr sz="2600" b="1" spc="5" dirty="0">
                <a:latin typeface="Calibri"/>
                <a:cs typeface="Calibri"/>
              </a:rPr>
              <a:t>)</a:t>
            </a:r>
            <a:r>
              <a:rPr sz="2600" b="1" spc="20" dirty="0">
                <a:latin typeface="Calibri"/>
                <a:cs typeface="Calibri"/>
              </a:rPr>
              <a:t> </a:t>
            </a:r>
            <a:r>
              <a:rPr sz="2600" b="1" spc="10" dirty="0">
                <a:latin typeface="Calibri"/>
                <a:cs typeface="Calibri"/>
              </a:rPr>
              <a:t>2</a:t>
            </a:r>
            <a:r>
              <a:rPr sz="2600" b="1" spc="-45" dirty="0">
                <a:latin typeface="Calibri"/>
                <a:cs typeface="Calibri"/>
              </a:rPr>
              <a:t> </a:t>
            </a:r>
            <a:r>
              <a:rPr sz="2600" b="1" spc="-20" dirty="0">
                <a:latin typeface="Calibri"/>
                <a:cs typeface="Calibri"/>
              </a:rPr>
              <a:t>m</a:t>
            </a:r>
            <a:r>
              <a:rPr sz="2600" b="1" spc="35" dirty="0">
                <a:latin typeface="Calibri"/>
                <a:cs typeface="Calibri"/>
              </a:rPr>
              <a:t>e</a:t>
            </a:r>
            <a:r>
              <a:rPr sz="2600" b="1" spc="-5" dirty="0">
                <a:latin typeface="Calibri"/>
                <a:cs typeface="Calibri"/>
              </a:rPr>
              <a:t>t</a:t>
            </a:r>
            <a:r>
              <a:rPr sz="2600" b="1" spc="20" dirty="0">
                <a:latin typeface="Calibri"/>
                <a:cs typeface="Calibri"/>
              </a:rPr>
              <a:t>hod</a:t>
            </a:r>
            <a:r>
              <a:rPr sz="2600" b="1" spc="10" dirty="0">
                <a:latin typeface="Calibri"/>
                <a:cs typeface="Calibri"/>
              </a:rPr>
              <a:t>s</a:t>
            </a:r>
            <a:r>
              <a:rPr sz="2600" b="1" spc="-140" dirty="0">
                <a:latin typeface="Calibri"/>
                <a:cs typeface="Calibri"/>
              </a:rPr>
              <a:t> </a:t>
            </a:r>
            <a:r>
              <a:rPr sz="2600" b="1" spc="-80" dirty="0">
                <a:latin typeface="Calibri"/>
                <a:cs typeface="Calibri"/>
              </a:rPr>
              <a:t>f</a:t>
            </a:r>
            <a:r>
              <a:rPr sz="2600" b="1" spc="20" dirty="0">
                <a:latin typeface="Calibri"/>
                <a:cs typeface="Calibri"/>
              </a:rPr>
              <a:t>o</a:t>
            </a:r>
            <a:r>
              <a:rPr sz="2600" b="1" spc="5" dirty="0">
                <a:latin typeface="Calibri"/>
                <a:cs typeface="Calibri"/>
              </a:rPr>
              <a:t>r</a:t>
            </a:r>
            <a:r>
              <a:rPr sz="2600" b="1" spc="50" dirty="0">
                <a:latin typeface="Calibri"/>
                <a:cs typeface="Calibri"/>
              </a:rPr>
              <a:t> </a:t>
            </a:r>
            <a:r>
              <a:rPr sz="2600" b="1" spc="10" dirty="0">
                <a:latin typeface="Calibri"/>
                <a:cs typeface="Calibri"/>
              </a:rPr>
              <a:t>s</a:t>
            </a:r>
            <a:r>
              <a:rPr sz="2600" b="1" spc="35" dirty="0">
                <a:latin typeface="Calibri"/>
                <a:cs typeface="Calibri"/>
              </a:rPr>
              <a:t>c</a:t>
            </a:r>
            <a:r>
              <a:rPr sz="2600" b="1" spc="-30" dirty="0">
                <a:latin typeface="Calibri"/>
                <a:cs typeface="Calibri"/>
              </a:rPr>
              <a:t>r</a:t>
            </a:r>
            <a:r>
              <a:rPr sz="2600" b="1" spc="35" dirty="0">
                <a:latin typeface="Calibri"/>
                <a:cs typeface="Calibri"/>
              </a:rPr>
              <a:t>ee</a:t>
            </a:r>
            <a:r>
              <a:rPr sz="2600" b="1" spc="20" dirty="0">
                <a:latin typeface="Calibri"/>
                <a:cs typeface="Calibri"/>
              </a:rPr>
              <a:t>n</a:t>
            </a:r>
            <a:r>
              <a:rPr sz="2600" b="1" spc="30" dirty="0">
                <a:latin typeface="Calibri"/>
                <a:cs typeface="Calibri"/>
              </a:rPr>
              <a:t>i</a:t>
            </a:r>
            <a:r>
              <a:rPr sz="2600" b="1" spc="20" dirty="0">
                <a:latin typeface="Calibri"/>
                <a:cs typeface="Calibri"/>
              </a:rPr>
              <a:t>n</a:t>
            </a:r>
            <a:r>
              <a:rPr sz="2600" b="1" spc="-35" dirty="0">
                <a:latin typeface="Calibri"/>
                <a:cs typeface="Calibri"/>
              </a:rPr>
              <a:t>g</a:t>
            </a:r>
            <a:r>
              <a:rPr sz="2600" b="1" spc="5" dirty="0">
                <a:latin typeface="Calibri"/>
                <a:cs typeface="Calibri"/>
              </a:rPr>
              <a:t>: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ts val="2650"/>
              </a:lnSpc>
            </a:pPr>
            <a:r>
              <a:rPr sz="2600" spc="10" dirty="0">
                <a:solidFill>
                  <a:srgbClr val="FF0000"/>
                </a:solidFill>
                <a:latin typeface="Calibri"/>
                <a:cs typeface="Calibri"/>
              </a:rPr>
              <a:t>cervical</a:t>
            </a:r>
            <a:r>
              <a:rPr sz="2600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-15" dirty="0">
                <a:solidFill>
                  <a:srgbClr val="FF0000"/>
                </a:solidFill>
                <a:latin typeface="Calibri"/>
                <a:cs typeface="Calibri"/>
              </a:rPr>
              <a:t>cytology,</a:t>
            </a:r>
            <a:r>
              <a:rPr sz="2600" spc="-1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FF0000"/>
                </a:solidFill>
                <a:latin typeface="Calibri"/>
                <a:cs typeface="Calibri"/>
              </a:rPr>
              <a:t>high</a:t>
            </a:r>
            <a:r>
              <a:rPr sz="2600" spc="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10" dirty="0">
                <a:solidFill>
                  <a:srgbClr val="FF0000"/>
                </a:solidFill>
                <a:latin typeface="Calibri"/>
                <a:cs typeface="Calibri"/>
              </a:rPr>
              <a:t>risk</a:t>
            </a:r>
            <a:r>
              <a:rPr sz="2600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20" dirty="0">
                <a:solidFill>
                  <a:srgbClr val="FF0000"/>
                </a:solidFill>
                <a:latin typeface="Calibri"/>
                <a:cs typeface="Calibri"/>
              </a:rPr>
              <a:t>HPV</a:t>
            </a:r>
            <a:r>
              <a:rPr sz="26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5" dirty="0">
                <a:solidFill>
                  <a:srgbClr val="FF0000"/>
                </a:solidFill>
                <a:latin typeface="Calibri"/>
                <a:cs typeface="Calibri"/>
              </a:rPr>
              <a:t>testing</a:t>
            </a:r>
            <a:endParaRPr sz="2600">
              <a:latin typeface="Calibri"/>
              <a:cs typeface="Calibri"/>
            </a:endParaRPr>
          </a:p>
          <a:p>
            <a:pPr marL="250825" indent="-238760">
              <a:lnSpc>
                <a:spcPts val="2650"/>
              </a:lnSpc>
              <a:spcBef>
                <a:spcPts val="35"/>
              </a:spcBef>
              <a:buAutoNum type="arabicPlain" startAt="5"/>
              <a:tabLst>
                <a:tab pos="251460" algn="l"/>
              </a:tabLst>
            </a:pPr>
            <a:r>
              <a:rPr sz="2600" b="1" spc="5" dirty="0">
                <a:latin typeface="Calibri"/>
                <a:cs typeface="Calibri"/>
              </a:rPr>
              <a:t>)</a:t>
            </a:r>
            <a:r>
              <a:rPr sz="2600" b="1" spc="15" dirty="0">
                <a:latin typeface="Calibri"/>
                <a:cs typeface="Calibri"/>
              </a:rPr>
              <a:t> </a:t>
            </a:r>
            <a:r>
              <a:rPr sz="2600" b="1" spc="40" dirty="0">
                <a:latin typeface="Calibri"/>
                <a:cs typeface="Calibri"/>
              </a:rPr>
              <a:t>Me</a:t>
            </a:r>
            <a:r>
              <a:rPr sz="2600" b="1" spc="-5" dirty="0">
                <a:latin typeface="Calibri"/>
                <a:cs typeface="Calibri"/>
              </a:rPr>
              <a:t>t</a:t>
            </a:r>
            <a:r>
              <a:rPr sz="2600" b="1" spc="20" dirty="0">
                <a:latin typeface="Calibri"/>
                <a:cs typeface="Calibri"/>
              </a:rPr>
              <a:t>hod</a:t>
            </a:r>
            <a:r>
              <a:rPr sz="2600" b="1" spc="10" dirty="0">
                <a:latin typeface="Calibri"/>
                <a:cs typeface="Calibri"/>
              </a:rPr>
              <a:t>s</a:t>
            </a:r>
            <a:r>
              <a:rPr sz="2600" b="1" spc="-215" dirty="0">
                <a:latin typeface="Calibri"/>
                <a:cs typeface="Calibri"/>
              </a:rPr>
              <a:t> </a:t>
            </a:r>
            <a:r>
              <a:rPr sz="2600" b="1" spc="20" dirty="0">
                <a:latin typeface="Calibri"/>
                <a:cs typeface="Calibri"/>
              </a:rPr>
              <a:t>o</a:t>
            </a:r>
            <a:r>
              <a:rPr sz="2600" b="1" spc="5" dirty="0">
                <a:latin typeface="Calibri"/>
                <a:cs typeface="Calibri"/>
              </a:rPr>
              <a:t>f</a:t>
            </a:r>
            <a:r>
              <a:rPr sz="2600" b="1" dirty="0">
                <a:latin typeface="Calibri"/>
                <a:cs typeface="Calibri"/>
              </a:rPr>
              <a:t> </a:t>
            </a:r>
            <a:r>
              <a:rPr sz="2600" b="1" spc="35" dirty="0">
                <a:latin typeface="Calibri"/>
                <a:cs typeface="Calibri"/>
              </a:rPr>
              <a:t>ce</a:t>
            </a:r>
            <a:r>
              <a:rPr sz="2600" b="1" spc="-30" dirty="0">
                <a:latin typeface="Calibri"/>
                <a:cs typeface="Calibri"/>
              </a:rPr>
              <a:t>r</a:t>
            </a:r>
            <a:r>
              <a:rPr sz="2600" b="1" spc="30" dirty="0">
                <a:latin typeface="Calibri"/>
                <a:cs typeface="Calibri"/>
              </a:rPr>
              <a:t>vic</a:t>
            </a:r>
            <a:r>
              <a:rPr sz="2600" b="1" spc="-15" dirty="0">
                <a:latin typeface="Calibri"/>
                <a:cs typeface="Calibri"/>
              </a:rPr>
              <a:t>a</a:t>
            </a:r>
            <a:r>
              <a:rPr sz="2600" b="1" spc="5" dirty="0">
                <a:latin typeface="Calibri"/>
                <a:cs typeface="Calibri"/>
              </a:rPr>
              <a:t>l</a:t>
            </a:r>
            <a:r>
              <a:rPr sz="2600" b="1" spc="-185" dirty="0">
                <a:latin typeface="Calibri"/>
                <a:cs typeface="Calibri"/>
              </a:rPr>
              <a:t> </a:t>
            </a:r>
            <a:r>
              <a:rPr sz="2600" b="1" spc="30" dirty="0">
                <a:latin typeface="Calibri"/>
                <a:cs typeface="Calibri"/>
              </a:rPr>
              <a:t>c</a:t>
            </a:r>
            <a:r>
              <a:rPr sz="2600" b="1" spc="35" dirty="0">
                <a:latin typeface="Calibri"/>
                <a:cs typeface="Calibri"/>
              </a:rPr>
              <a:t>y</a:t>
            </a:r>
            <a:r>
              <a:rPr sz="2600" b="1" spc="-5" dirty="0">
                <a:latin typeface="Calibri"/>
                <a:cs typeface="Calibri"/>
              </a:rPr>
              <a:t>t</a:t>
            </a:r>
            <a:r>
              <a:rPr sz="2600" b="1" spc="20" dirty="0">
                <a:latin typeface="Calibri"/>
                <a:cs typeface="Calibri"/>
              </a:rPr>
              <a:t>o</a:t>
            </a:r>
            <a:r>
              <a:rPr sz="2600" b="1" spc="30" dirty="0">
                <a:latin typeface="Calibri"/>
                <a:cs typeface="Calibri"/>
              </a:rPr>
              <a:t>l</a:t>
            </a:r>
            <a:r>
              <a:rPr sz="2600" b="1" spc="20" dirty="0">
                <a:latin typeface="Calibri"/>
                <a:cs typeface="Calibri"/>
              </a:rPr>
              <a:t>o</a:t>
            </a:r>
            <a:r>
              <a:rPr sz="2600" b="1" spc="35" dirty="0">
                <a:latin typeface="Calibri"/>
                <a:cs typeface="Calibri"/>
              </a:rPr>
              <a:t>gy</a:t>
            </a:r>
            <a:r>
              <a:rPr sz="2600" b="1" spc="5" dirty="0">
                <a:latin typeface="Calibri"/>
                <a:cs typeface="Calibri"/>
              </a:rPr>
              <a:t>;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ts val="2650"/>
              </a:lnSpc>
            </a:pPr>
            <a:r>
              <a:rPr sz="2600" spc="-5" dirty="0">
                <a:solidFill>
                  <a:srgbClr val="FF0000"/>
                </a:solidFill>
                <a:latin typeface="Calibri"/>
                <a:cs typeface="Calibri"/>
              </a:rPr>
              <a:t>Conventional</a:t>
            </a:r>
            <a:r>
              <a:rPr sz="2600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FF0000"/>
                </a:solidFill>
                <a:latin typeface="Calibri"/>
                <a:cs typeface="Calibri"/>
              </a:rPr>
              <a:t>method,</a:t>
            </a:r>
            <a:r>
              <a:rPr sz="2600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liquid</a:t>
            </a:r>
            <a:r>
              <a:rPr sz="26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5" dirty="0">
                <a:solidFill>
                  <a:srgbClr val="FF0000"/>
                </a:solidFill>
                <a:latin typeface="Calibri"/>
                <a:cs typeface="Calibri"/>
              </a:rPr>
              <a:t>based</a:t>
            </a:r>
            <a:r>
              <a:rPr sz="26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10" dirty="0">
                <a:solidFill>
                  <a:srgbClr val="FF0000"/>
                </a:solidFill>
                <a:latin typeface="Calibri"/>
                <a:cs typeface="Calibri"/>
              </a:rPr>
              <a:t>cervical</a:t>
            </a:r>
            <a:r>
              <a:rPr sz="2600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cytology</a:t>
            </a:r>
            <a:endParaRPr sz="2600">
              <a:latin typeface="Calibri"/>
              <a:cs typeface="Calibri"/>
            </a:endParaRPr>
          </a:p>
          <a:p>
            <a:pPr marL="250825" indent="-238760">
              <a:lnSpc>
                <a:spcPts val="2650"/>
              </a:lnSpc>
              <a:spcBef>
                <a:spcPts val="110"/>
              </a:spcBef>
              <a:buAutoNum type="arabicPlain" startAt="6"/>
              <a:tabLst>
                <a:tab pos="251460" algn="l"/>
              </a:tabLst>
            </a:pPr>
            <a:r>
              <a:rPr sz="2600" b="1" spc="5" dirty="0">
                <a:latin typeface="Calibri"/>
                <a:cs typeface="Calibri"/>
              </a:rPr>
              <a:t>)</a:t>
            </a:r>
            <a:r>
              <a:rPr sz="2600" b="1" spc="15" dirty="0">
                <a:latin typeface="Calibri"/>
                <a:cs typeface="Calibri"/>
              </a:rPr>
              <a:t> </a:t>
            </a:r>
            <a:r>
              <a:rPr sz="2600" b="1" spc="-25" dirty="0">
                <a:latin typeface="Calibri"/>
                <a:cs typeface="Calibri"/>
              </a:rPr>
              <a:t>I</a:t>
            </a:r>
            <a:r>
              <a:rPr sz="2600" b="1" spc="5" dirty="0">
                <a:latin typeface="Calibri"/>
                <a:cs typeface="Calibri"/>
              </a:rPr>
              <a:t>f</a:t>
            </a:r>
            <a:r>
              <a:rPr sz="2600" b="1" dirty="0">
                <a:latin typeface="Calibri"/>
                <a:cs typeface="Calibri"/>
              </a:rPr>
              <a:t> </a:t>
            </a:r>
            <a:r>
              <a:rPr sz="2600" b="1" spc="35" dirty="0">
                <a:latin typeface="Calibri"/>
                <a:cs typeface="Calibri"/>
              </a:rPr>
              <a:t>cy</a:t>
            </a:r>
            <a:r>
              <a:rPr sz="2600" b="1" spc="-5" dirty="0">
                <a:latin typeface="Calibri"/>
                <a:cs typeface="Calibri"/>
              </a:rPr>
              <a:t>t</a:t>
            </a:r>
            <a:r>
              <a:rPr sz="2600" b="1" spc="20" dirty="0">
                <a:latin typeface="Calibri"/>
                <a:cs typeface="Calibri"/>
              </a:rPr>
              <a:t>o</a:t>
            </a:r>
            <a:r>
              <a:rPr sz="2600" b="1" spc="30" dirty="0">
                <a:latin typeface="Calibri"/>
                <a:cs typeface="Calibri"/>
              </a:rPr>
              <a:t>l</a:t>
            </a:r>
            <a:r>
              <a:rPr sz="2600" b="1" spc="20" dirty="0">
                <a:latin typeface="Calibri"/>
                <a:cs typeface="Calibri"/>
              </a:rPr>
              <a:t>o</a:t>
            </a:r>
            <a:r>
              <a:rPr sz="2600" b="1" spc="35" dirty="0">
                <a:latin typeface="Calibri"/>
                <a:cs typeface="Calibri"/>
              </a:rPr>
              <a:t>g</a:t>
            </a:r>
            <a:r>
              <a:rPr sz="2600" b="1" spc="10" dirty="0">
                <a:latin typeface="Calibri"/>
                <a:cs typeface="Calibri"/>
              </a:rPr>
              <a:t>y</a:t>
            </a:r>
            <a:r>
              <a:rPr sz="2600" b="1" spc="-185" dirty="0">
                <a:latin typeface="Calibri"/>
                <a:cs typeface="Calibri"/>
              </a:rPr>
              <a:t> </a:t>
            </a:r>
            <a:r>
              <a:rPr sz="2600" b="1" spc="10" dirty="0">
                <a:latin typeface="Calibri"/>
                <a:cs typeface="Calibri"/>
              </a:rPr>
              <a:t>s</a:t>
            </a:r>
            <a:r>
              <a:rPr sz="2600" b="1" spc="25" dirty="0">
                <a:latin typeface="Calibri"/>
                <a:cs typeface="Calibri"/>
              </a:rPr>
              <a:t>h</a:t>
            </a:r>
            <a:r>
              <a:rPr sz="2600" b="1" spc="20" dirty="0">
                <a:latin typeface="Calibri"/>
                <a:cs typeface="Calibri"/>
              </a:rPr>
              <a:t>ow</a:t>
            </a:r>
            <a:r>
              <a:rPr sz="2600" b="1" spc="-145" dirty="0">
                <a:latin typeface="Calibri"/>
                <a:cs typeface="Calibri"/>
              </a:rPr>
              <a:t> </a:t>
            </a:r>
            <a:r>
              <a:rPr sz="2600" b="1" spc="40" dirty="0">
                <a:latin typeface="Calibri"/>
                <a:cs typeface="Calibri"/>
              </a:rPr>
              <a:t>C</a:t>
            </a:r>
            <a:r>
              <a:rPr sz="2600" b="1" spc="-25" dirty="0">
                <a:latin typeface="Calibri"/>
                <a:cs typeface="Calibri"/>
              </a:rPr>
              <a:t>I</a:t>
            </a:r>
            <a:r>
              <a:rPr sz="2600" b="1" spc="15" dirty="0">
                <a:latin typeface="Calibri"/>
                <a:cs typeface="Calibri"/>
              </a:rPr>
              <a:t>N</a:t>
            </a:r>
            <a:r>
              <a:rPr sz="2600" b="1" spc="-35" dirty="0">
                <a:latin typeface="Calibri"/>
                <a:cs typeface="Calibri"/>
              </a:rPr>
              <a:t> </a:t>
            </a:r>
            <a:r>
              <a:rPr sz="2600" b="1" spc="10" dirty="0">
                <a:latin typeface="Calibri"/>
                <a:cs typeface="Calibri"/>
              </a:rPr>
              <a:t>2</a:t>
            </a:r>
            <a:r>
              <a:rPr sz="2600" b="1" spc="30" dirty="0">
                <a:latin typeface="Calibri"/>
                <a:cs typeface="Calibri"/>
              </a:rPr>
              <a:t> </a:t>
            </a:r>
            <a:r>
              <a:rPr sz="2600" b="1" spc="15" dirty="0">
                <a:latin typeface="Calibri"/>
                <a:cs typeface="Calibri"/>
              </a:rPr>
              <a:t>w</a:t>
            </a:r>
            <a:r>
              <a:rPr sz="2600" b="1" spc="10" dirty="0">
                <a:latin typeface="Calibri"/>
                <a:cs typeface="Calibri"/>
              </a:rPr>
              <a:t>h</a:t>
            </a:r>
            <a:r>
              <a:rPr sz="2600" b="1" spc="-15" dirty="0">
                <a:latin typeface="Calibri"/>
                <a:cs typeface="Calibri"/>
              </a:rPr>
              <a:t>a</a:t>
            </a:r>
            <a:r>
              <a:rPr sz="2600" b="1" spc="5" dirty="0">
                <a:latin typeface="Calibri"/>
                <a:cs typeface="Calibri"/>
              </a:rPr>
              <a:t>t</a:t>
            </a:r>
            <a:r>
              <a:rPr sz="2600" b="1" spc="-75" dirty="0">
                <a:latin typeface="Calibri"/>
                <a:cs typeface="Calibri"/>
              </a:rPr>
              <a:t> </a:t>
            </a:r>
            <a:r>
              <a:rPr sz="2600" b="1" spc="30" dirty="0">
                <a:latin typeface="Calibri"/>
                <a:cs typeface="Calibri"/>
              </a:rPr>
              <a:t>i</a:t>
            </a:r>
            <a:r>
              <a:rPr sz="2600" b="1" spc="10" dirty="0">
                <a:latin typeface="Calibri"/>
                <a:cs typeface="Calibri"/>
              </a:rPr>
              <a:t>s</a:t>
            </a:r>
            <a:r>
              <a:rPr sz="2600" b="1" spc="-65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t</a:t>
            </a:r>
            <a:r>
              <a:rPr sz="2600" b="1" spc="20" dirty="0">
                <a:latin typeface="Calibri"/>
                <a:cs typeface="Calibri"/>
              </a:rPr>
              <a:t>h</a:t>
            </a:r>
            <a:r>
              <a:rPr sz="2600" b="1" spc="10" dirty="0">
                <a:latin typeface="Calibri"/>
                <a:cs typeface="Calibri"/>
              </a:rPr>
              <a:t>e</a:t>
            </a:r>
            <a:r>
              <a:rPr sz="2600" b="1" spc="-40" dirty="0">
                <a:latin typeface="Calibri"/>
                <a:cs typeface="Calibri"/>
              </a:rPr>
              <a:t> </a:t>
            </a:r>
            <a:r>
              <a:rPr sz="2600" b="1" spc="20" dirty="0">
                <a:latin typeface="Calibri"/>
                <a:cs typeface="Calibri"/>
              </a:rPr>
              <a:t>n</a:t>
            </a:r>
            <a:r>
              <a:rPr sz="2600" b="1" spc="-40" dirty="0">
                <a:latin typeface="Calibri"/>
                <a:cs typeface="Calibri"/>
              </a:rPr>
              <a:t>e</a:t>
            </a:r>
            <a:r>
              <a:rPr sz="2600" b="1" spc="5" dirty="0">
                <a:latin typeface="Calibri"/>
                <a:cs typeface="Calibri"/>
              </a:rPr>
              <a:t>xt</a:t>
            </a:r>
            <a:r>
              <a:rPr sz="2600" b="1" spc="-15" dirty="0">
                <a:latin typeface="Calibri"/>
                <a:cs typeface="Calibri"/>
              </a:rPr>
              <a:t> </a:t>
            </a:r>
            <a:r>
              <a:rPr sz="2600" b="1" spc="10" dirty="0">
                <a:latin typeface="Calibri"/>
                <a:cs typeface="Calibri"/>
              </a:rPr>
              <a:t>st</a:t>
            </a:r>
            <a:r>
              <a:rPr sz="2600" b="1" spc="30" dirty="0">
                <a:latin typeface="Calibri"/>
                <a:cs typeface="Calibri"/>
              </a:rPr>
              <a:t>e</a:t>
            </a:r>
            <a:r>
              <a:rPr sz="2600" b="1" spc="20" dirty="0">
                <a:latin typeface="Calibri"/>
                <a:cs typeface="Calibri"/>
              </a:rPr>
              <a:t>p</a:t>
            </a:r>
            <a:r>
              <a:rPr sz="2600" b="1" spc="5" dirty="0">
                <a:latin typeface="Calibri"/>
                <a:cs typeface="Calibri"/>
              </a:rPr>
              <a:t>:</a:t>
            </a:r>
            <a:endParaRPr sz="2600">
              <a:latin typeface="Calibri"/>
              <a:cs typeface="Calibri"/>
            </a:endParaRPr>
          </a:p>
          <a:p>
            <a:pPr marL="88900">
              <a:lnSpc>
                <a:spcPts val="2650"/>
              </a:lnSpc>
            </a:pPr>
            <a:r>
              <a:rPr sz="2600" spc="-5" dirty="0">
                <a:solidFill>
                  <a:srgbClr val="FF0000"/>
                </a:solidFill>
                <a:latin typeface="Calibri"/>
                <a:cs typeface="Calibri"/>
              </a:rPr>
              <a:t>colposcopy</a:t>
            </a:r>
            <a:r>
              <a:rPr sz="26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10" dirty="0">
                <a:solidFill>
                  <a:srgbClr val="FF0000"/>
                </a:solidFill>
                <a:latin typeface="Calibri"/>
                <a:cs typeface="Calibri"/>
              </a:rPr>
              <a:t>+</a:t>
            </a:r>
            <a:r>
              <a:rPr sz="26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5" dirty="0">
                <a:solidFill>
                  <a:srgbClr val="FF0000"/>
                </a:solidFill>
                <a:latin typeface="Calibri"/>
                <a:cs typeface="Calibri"/>
              </a:rPr>
              <a:t>cervical</a:t>
            </a:r>
            <a:r>
              <a:rPr sz="26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FF0000"/>
                </a:solidFill>
                <a:latin typeface="Calibri"/>
                <a:cs typeface="Calibri"/>
              </a:rPr>
              <a:t>punch</a:t>
            </a:r>
            <a:r>
              <a:rPr sz="2600" spc="-15" dirty="0">
                <a:solidFill>
                  <a:srgbClr val="FF0000"/>
                </a:solidFill>
                <a:latin typeface="Calibri"/>
                <a:cs typeface="Calibri"/>
              </a:rPr>
              <a:t> biopsy</a:t>
            </a:r>
            <a:r>
              <a:rPr sz="2600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10" dirty="0">
                <a:solidFill>
                  <a:srgbClr val="FF0000"/>
                </a:solidFill>
                <a:latin typeface="Calibri"/>
                <a:cs typeface="Calibri"/>
              </a:rPr>
              <a:t>+</a:t>
            </a:r>
            <a:r>
              <a:rPr sz="26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FF0000"/>
                </a:solidFill>
                <a:latin typeface="Calibri"/>
                <a:cs typeface="Calibri"/>
              </a:rPr>
              <a:t>endocervical</a:t>
            </a:r>
            <a:r>
              <a:rPr sz="26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curettage</a:t>
            </a:r>
            <a:endParaRPr sz="26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43925" y="0"/>
            <a:ext cx="3648075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82" y="609282"/>
            <a:ext cx="682625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0" spc="-10" dirty="0">
                <a:latin typeface="Calibri Light"/>
                <a:cs typeface="Calibri Light"/>
              </a:rPr>
              <a:t>Q</a:t>
            </a:r>
            <a:r>
              <a:rPr sz="4400" b="0" spc="15" dirty="0">
                <a:latin typeface="Calibri Light"/>
                <a:cs typeface="Calibri Light"/>
              </a:rPr>
              <a:t>3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03306" y="1737106"/>
            <a:ext cx="9135111" cy="405623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50825" indent="-238760">
              <a:lnSpc>
                <a:spcPts val="2650"/>
              </a:lnSpc>
              <a:spcBef>
                <a:spcPts val="130"/>
              </a:spcBef>
              <a:buAutoNum type="arabicPlain"/>
              <a:tabLst>
                <a:tab pos="251460" algn="l"/>
              </a:tabLst>
            </a:pPr>
            <a:r>
              <a:rPr sz="2600" b="1" spc="5" dirty="0">
                <a:latin typeface="Calibri"/>
                <a:cs typeface="Calibri"/>
              </a:rPr>
              <a:t>)</a:t>
            </a:r>
            <a:r>
              <a:rPr sz="2600" b="1" spc="-20" dirty="0">
                <a:latin typeface="Calibri"/>
                <a:cs typeface="Calibri"/>
              </a:rPr>
              <a:t> </a:t>
            </a:r>
            <a:r>
              <a:rPr sz="2600" b="1" spc="5" dirty="0">
                <a:latin typeface="Calibri"/>
                <a:cs typeface="Calibri"/>
              </a:rPr>
              <a:t>Dx: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ts val="2650"/>
              </a:lnSpc>
            </a:pPr>
            <a:r>
              <a:rPr sz="2600" spc="-10" dirty="0">
                <a:solidFill>
                  <a:srgbClr val="FF0000"/>
                </a:solidFill>
                <a:latin typeface="Calibri"/>
                <a:cs typeface="Calibri"/>
              </a:rPr>
              <a:t>shoulder</a:t>
            </a:r>
            <a:r>
              <a:rPr sz="26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10" dirty="0">
                <a:solidFill>
                  <a:srgbClr val="FF0000"/>
                </a:solidFill>
                <a:latin typeface="Calibri"/>
                <a:cs typeface="Calibri"/>
              </a:rPr>
              <a:t>impaction</a:t>
            </a:r>
            <a:endParaRPr sz="2600">
              <a:latin typeface="Calibri"/>
              <a:cs typeface="Calibri"/>
            </a:endParaRPr>
          </a:p>
          <a:p>
            <a:pPr marL="250825" indent="-238760">
              <a:lnSpc>
                <a:spcPts val="2685"/>
              </a:lnSpc>
              <a:spcBef>
                <a:spcPts val="35"/>
              </a:spcBef>
              <a:buAutoNum type="arabicPlain" startAt="2"/>
              <a:tabLst>
                <a:tab pos="251460" algn="l"/>
              </a:tabLst>
            </a:pPr>
            <a:r>
              <a:rPr sz="2600" b="1" spc="5" dirty="0">
                <a:latin typeface="Calibri"/>
                <a:cs typeface="Calibri"/>
              </a:rPr>
              <a:t>)</a:t>
            </a:r>
            <a:r>
              <a:rPr sz="2600" b="1" spc="-25" dirty="0">
                <a:latin typeface="Calibri"/>
                <a:cs typeface="Calibri"/>
              </a:rPr>
              <a:t> </a:t>
            </a:r>
            <a:r>
              <a:rPr sz="2600" b="1" spc="10" dirty="0">
                <a:latin typeface="Calibri"/>
                <a:cs typeface="Calibri"/>
              </a:rPr>
              <a:t>Presentation: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ts val="2685"/>
              </a:lnSpc>
            </a:pPr>
            <a:r>
              <a:rPr sz="2600" spc="-10" dirty="0">
                <a:solidFill>
                  <a:srgbClr val="FF0000"/>
                </a:solidFill>
                <a:latin typeface="Calibri"/>
                <a:cs typeface="Calibri"/>
              </a:rPr>
              <a:t>shoulder</a:t>
            </a:r>
            <a:r>
              <a:rPr sz="26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presentation</a:t>
            </a:r>
            <a:endParaRPr sz="2600">
              <a:latin typeface="Calibri"/>
              <a:cs typeface="Calibri"/>
            </a:endParaRPr>
          </a:p>
          <a:p>
            <a:pPr marL="250825" indent="-238760">
              <a:lnSpc>
                <a:spcPts val="2650"/>
              </a:lnSpc>
              <a:spcBef>
                <a:spcPts val="35"/>
              </a:spcBef>
              <a:buAutoNum type="arabicPlain" startAt="3"/>
              <a:tabLst>
                <a:tab pos="251460" algn="l"/>
              </a:tabLst>
            </a:pPr>
            <a:r>
              <a:rPr sz="2600" b="1" spc="5" dirty="0">
                <a:latin typeface="Calibri"/>
                <a:cs typeface="Calibri"/>
              </a:rPr>
              <a:t>)</a:t>
            </a:r>
            <a:r>
              <a:rPr sz="2600" b="1" spc="-25" dirty="0">
                <a:latin typeface="Calibri"/>
                <a:cs typeface="Calibri"/>
              </a:rPr>
              <a:t> </a:t>
            </a:r>
            <a:r>
              <a:rPr sz="2600" b="1" spc="25" dirty="0">
                <a:latin typeface="Calibri"/>
                <a:cs typeface="Calibri"/>
              </a:rPr>
              <a:t>Lie: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ts val="2650"/>
              </a:lnSpc>
            </a:pPr>
            <a:r>
              <a:rPr sz="2600" spc="-10" dirty="0">
                <a:solidFill>
                  <a:srgbClr val="FF0000"/>
                </a:solidFill>
                <a:latin typeface="Calibri"/>
                <a:cs typeface="Calibri"/>
              </a:rPr>
              <a:t>transversals</a:t>
            </a:r>
            <a:r>
              <a:rPr sz="2600" spc="-1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5" dirty="0">
                <a:solidFill>
                  <a:srgbClr val="FF0000"/>
                </a:solidFill>
                <a:latin typeface="Calibri"/>
                <a:cs typeface="Calibri"/>
              </a:rPr>
              <a:t>lie</a:t>
            </a:r>
            <a:endParaRPr sz="2600">
              <a:latin typeface="Calibri"/>
              <a:cs typeface="Calibri"/>
            </a:endParaRPr>
          </a:p>
          <a:p>
            <a:pPr marL="250825" indent="-238760">
              <a:lnSpc>
                <a:spcPts val="2650"/>
              </a:lnSpc>
              <a:spcBef>
                <a:spcPts val="110"/>
              </a:spcBef>
              <a:buAutoNum type="arabicPlain" startAt="4"/>
              <a:tabLst>
                <a:tab pos="251460" algn="l"/>
              </a:tabLst>
            </a:pPr>
            <a:r>
              <a:rPr sz="2600" b="1" spc="5" dirty="0">
                <a:latin typeface="Calibri"/>
                <a:cs typeface="Calibri"/>
              </a:rPr>
              <a:t>)</a:t>
            </a:r>
            <a:r>
              <a:rPr sz="2600" b="1" spc="-10" dirty="0">
                <a:latin typeface="Calibri"/>
                <a:cs typeface="Calibri"/>
              </a:rPr>
              <a:t> </a:t>
            </a:r>
            <a:r>
              <a:rPr sz="2600" b="1" spc="10" dirty="0">
                <a:latin typeface="Calibri"/>
                <a:cs typeface="Calibri"/>
              </a:rPr>
              <a:t>4</a:t>
            </a:r>
            <a:r>
              <a:rPr sz="2600" b="1" spc="-65" dirty="0">
                <a:latin typeface="Calibri"/>
                <a:cs typeface="Calibri"/>
              </a:rPr>
              <a:t> </a:t>
            </a:r>
            <a:r>
              <a:rPr sz="2600" b="1" spc="15" dirty="0">
                <a:latin typeface="Calibri"/>
                <a:cs typeface="Calibri"/>
              </a:rPr>
              <a:t>causes: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ts val="2650"/>
              </a:lnSpc>
            </a:pPr>
            <a:r>
              <a:rPr sz="2600" spc="-10" dirty="0">
                <a:solidFill>
                  <a:srgbClr val="FF0000"/>
                </a:solidFill>
                <a:latin typeface="Calibri"/>
                <a:cs typeface="Calibri"/>
              </a:rPr>
              <a:t>polyhydramnios,</a:t>
            </a:r>
            <a:r>
              <a:rPr sz="26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abdominal</a:t>
            </a:r>
            <a:r>
              <a:rPr sz="26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15" dirty="0">
                <a:solidFill>
                  <a:srgbClr val="FF0000"/>
                </a:solidFill>
                <a:latin typeface="Calibri"/>
                <a:cs typeface="Calibri"/>
              </a:rPr>
              <a:t>wall</a:t>
            </a:r>
            <a:r>
              <a:rPr sz="26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0000"/>
                </a:solidFill>
                <a:latin typeface="Calibri"/>
                <a:cs typeface="Calibri"/>
              </a:rPr>
              <a:t>laxity,</a:t>
            </a:r>
            <a:r>
              <a:rPr sz="2600" spc="-11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5" dirty="0">
                <a:solidFill>
                  <a:srgbClr val="FF0000"/>
                </a:solidFill>
                <a:latin typeface="Calibri"/>
                <a:cs typeface="Calibri"/>
              </a:rPr>
              <a:t>placenta</a:t>
            </a:r>
            <a:r>
              <a:rPr sz="2600" spc="-11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previa,</a:t>
            </a:r>
            <a:r>
              <a:rPr sz="26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large</a:t>
            </a:r>
            <a:r>
              <a:rPr sz="2600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0000"/>
                </a:solidFill>
                <a:latin typeface="Calibri"/>
                <a:cs typeface="Calibri"/>
              </a:rPr>
              <a:t>fibroid</a:t>
            </a:r>
            <a:endParaRPr sz="2600">
              <a:latin typeface="Calibri"/>
              <a:cs typeface="Calibri"/>
            </a:endParaRPr>
          </a:p>
          <a:p>
            <a:pPr marL="250825" indent="-238760">
              <a:lnSpc>
                <a:spcPts val="2650"/>
              </a:lnSpc>
              <a:spcBef>
                <a:spcPts val="35"/>
              </a:spcBef>
              <a:buAutoNum type="arabicPlain" startAt="5"/>
              <a:tabLst>
                <a:tab pos="251460" algn="l"/>
              </a:tabLst>
            </a:pPr>
            <a:r>
              <a:rPr sz="2600" b="1" spc="5" dirty="0">
                <a:latin typeface="Calibri"/>
                <a:cs typeface="Calibri"/>
              </a:rPr>
              <a:t>)</a:t>
            </a:r>
            <a:r>
              <a:rPr sz="2600" b="1" spc="15" dirty="0">
                <a:latin typeface="Calibri"/>
                <a:cs typeface="Calibri"/>
              </a:rPr>
              <a:t> </a:t>
            </a:r>
            <a:r>
              <a:rPr sz="2600" b="1" spc="10" dirty="0">
                <a:latin typeface="Calibri"/>
                <a:cs typeface="Calibri"/>
              </a:rPr>
              <a:t>3</a:t>
            </a:r>
            <a:r>
              <a:rPr sz="2600" b="1" spc="-5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maternal</a:t>
            </a:r>
            <a:r>
              <a:rPr sz="2600" b="1" spc="-40" dirty="0">
                <a:latin typeface="Calibri"/>
                <a:cs typeface="Calibri"/>
              </a:rPr>
              <a:t> </a:t>
            </a:r>
            <a:r>
              <a:rPr sz="2600" b="1" spc="5" dirty="0">
                <a:latin typeface="Calibri"/>
                <a:cs typeface="Calibri"/>
              </a:rPr>
              <a:t>and</a:t>
            </a:r>
            <a:r>
              <a:rPr sz="2600" b="1" spc="-40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fetal</a:t>
            </a:r>
            <a:r>
              <a:rPr sz="2600" b="1" spc="-35" dirty="0">
                <a:latin typeface="Calibri"/>
                <a:cs typeface="Calibri"/>
              </a:rPr>
              <a:t> </a:t>
            </a:r>
            <a:r>
              <a:rPr sz="2600" b="1" spc="10" dirty="0">
                <a:latin typeface="Calibri"/>
                <a:cs typeface="Calibri"/>
              </a:rPr>
              <a:t>complication: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ts val="2180"/>
              </a:lnSpc>
            </a:pPr>
            <a:r>
              <a:rPr sz="2600" spc="-5" dirty="0">
                <a:solidFill>
                  <a:srgbClr val="FF0000"/>
                </a:solidFill>
                <a:latin typeface="Calibri"/>
                <a:cs typeface="Calibri"/>
              </a:rPr>
              <a:t>Asphyxia</a:t>
            </a:r>
            <a:r>
              <a:rPr sz="2600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10" dirty="0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sz="26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5" dirty="0">
                <a:solidFill>
                  <a:srgbClr val="FF0000"/>
                </a:solidFill>
                <a:latin typeface="Calibri"/>
                <a:cs typeface="Calibri"/>
              </a:rPr>
              <a:t>death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ts val="2180"/>
              </a:lnSpc>
            </a:pP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Brachial</a:t>
            </a:r>
            <a:r>
              <a:rPr sz="2600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rgbClr val="FF0000"/>
                </a:solidFill>
                <a:latin typeface="Calibri"/>
                <a:cs typeface="Calibri"/>
              </a:rPr>
              <a:t>plexus</a:t>
            </a:r>
            <a:r>
              <a:rPr sz="2600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0000"/>
                </a:solidFill>
                <a:latin typeface="Calibri"/>
                <a:cs typeface="Calibri"/>
              </a:rPr>
              <a:t>injury</a:t>
            </a:r>
            <a:r>
              <a:rPr sz="2600" spc="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10" dirty="0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sz="26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5" dirty="0">
                <a:solidFill>
                  <a:srgbClr val="FF0000"/>
                </a:solidFill>
                <a:latin typeface="Calibri"/>
                <a:cs typeface="Calibri"/>
              </a:rPr>
              <a:t>clavicular</a:t>
            </a:r>
            <a:r>
              <a:rPr sz="2600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fracture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ts val="2650"/>
              </a:lnSpc>
            </a:pPr>
            <a:r>
              <a:rPr sz="2600" spc="-10" dirty="0">
                <a:solidFill>
                  <a:srgbClr val="FF0000"/>
                </a:solidFill>
                <a:latin typeface="Calibri"/>
                <a:cs typeface="Calibri"/>
              </a:rPr>
              <a:t>Pelvic</a:t>
            </a:r>
            <a:r>
              <a:rPr sz="26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15" dirty="0">
                <a:solidFill>
                  <a:srgbClr val="FF0000"/>
                </a:solidFill>
                <a:latin typeface="Calibri"/>
                <a:cs typeface="Calibri"/>
              </a:rPr>
              <a:t>tissue</a:t>
            </a:r>
            <a:r>
              <a:rPr sz="2600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FF0000"/>
                </a:solidFill>
                <a:latin typeface="Calibri"/>
                <a:cs typeface="Calibri"/>
              </a:rPr>
              <a:t>lacerations</a:t>
            </a:r>
            <a:r>
              <a:rPr sz="26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5" dirty="0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sz="26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5" dirty="0">
                <a:solidFill>
                  <a:srgbClr val="FF0000"/>
                </a:solidFill>
                <a:latin typeface="Calibri"/>
                <a:cs typeface="Calibri"/>
              </a:rPr>
              <a:t>postpartum</a:t>
            </a:r>
            <a:r>
              <a:rPr sz="2600" spc="-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0000"/>
                </a:solidFill>
                <a:latin typeface="Calibri"/>
                <a:cs typeface="Calibri"/>
              </a:rPr>
              <a:t>hemorrhage</a:t>
            </a:r>
            <a:endParaRPr sz="26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15531" y="676285"/>
            <a:ext cx="1781175" cy="3133725"/>
          </a:xfrm>
          <a:prstGeom prst="rect">
            <a:avLst/>
          </a:prstGeom>
        </p:spPr>
      </p:pic>
    </p:spTree>
  </p:cSld>
  <p:clrMapOvr>
    <a:masterClrMapping/>
  </p:clrMapOvr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6749" y="269493"/>
            <a:ext cx="682625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0" spc="-10" dirty="0">
                <a:latin typeface="Calibri Light"/>
                <a:cs typeface="Calibri Light"/>
              </a:rPr>
              <a:t>Q</a:t>
            </a:r>
            <a:r>
              <a:rPr sz="4400" b="0" spc="15" dirty="0">
                <a:latin typeface="Calibri Light"/>
                <a:cs typeface="Calibri Light"/>
              </a:rPr>
              <a:t>4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2634" y="1189297"/>
            <a:ext cx="10213975" cy="51480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9235">
              <a:lnSpc>
                <a:spcPts val="2455"/>
              </a:lnSpc>
              <a:spcBef>
                <a:spcPts val="100"/>
              </a:spcBef>
              <a:buFont typeface="Arial"/>
              <a:buChar char="•"/>
              <a:tabLst>
                <a:tab pos="241935" algn="l"/>
              </a:tabLst>
            </a:pPr>
            <a:r>
              <a:rPr sz="2400" b="1" dirty="0">
                <a:latin typeface="Calibri"/>
                <a:cs typeface="Calibri"/>
              </a:rPr>
              <a:t>Name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of</a:t>
            </a:r>
            <a:r>
              <a:rPr sz="2400" b="1" spc="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the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chart</a:t>
            </a:r>
            <a:endParaRPr sz="2400">
              <a:latin typeface="Calibri"/>
              <a:cs typeface="Calibri"/>
            </a:endParaRPr>
          </a:p>
          <a:p>
            <a:pPr marL="307975">
              <a:lnSpc>
                <a:spcPts val="2455"/>
              </a:lnSpc>
            </a:pP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Basal</a:t>
            </a:r>
            <a:r>
              <a:rPr sz="24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solidFill>
                  <a:srgbClr val="FF0000"/>
                </a:solidFill>
                <a:latin typeface="Calibri"/>
                <a:cs typeface="Calibri"/>
              </a:rPr>
              <a:t>body</a:t>
            </a:r>
            <a:r>
              <a:rPr sz="2400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temperature</a:t>
            </a:r>
            <a:r>
              <a:rPr sz="2400" spc="-1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chart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550">
              <a:latin typeface="Calibri"/>
              <a:cs typeface="Calibri"/>
            </a:endParaRPr>
          </a:p>
          <a:p>
            <a:pPr marL="241300" indent="-229235">
              <a:lnSpc>
                <a:spcPts val="2455"/>
              </a:lnSpc>
              <a:buFont typeface="Arial"/>
              <a:buChar char="•"/>
              <a:tabLst>
                <a:tab pos="241935" algn="l"/>
              </a:tabLst>
            </a:pPr>
            <a:r>
              <a:rPr sz="2400" b="1" spc="15" dirty="0">
                <a:latin typeface="Calibri"/>
                <a:cs typeface="Calibri"/>
              </a:rPr>
              <a:t>Is</a:t>
            </a:r>
            <a:r>
              <a:rPr sz="2400" b="1" spc="-8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she</a:t>
            </a:r>
            <a:r>
              <a:rPr sz="2400" b="1" spc="4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ovulating,</a:t>
            </a:r>
            <a:r>
              <a:rPr sz="2400" b="1" spc="35" dirty="0">
                <a:latin typeface="Calibri"/>
                <a:cs typeface="Calibri"/>
              </a:rPr>
              <a:t> </a:t>
            </a:r>
            <a:r>
              <a:rPr sz="2400" b="1" spc="-30" dirty="0">
                <a:latin typeface="Calibri"/>
                <a:cs typeface="Calibri"/>
              </a:rPr>
              <a:t>why</a:t>
            </a:r>
            <a:r>
              <a:rPr sz="2400" b="1" spc="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?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And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5" dirty="0">
                <a:latin typeface="Calibri"/>
                <a:cs typeface="Calibri"/>
              </a:rPr>
              <a:t>at</a:t>
            </a:r>
            <a:r>
              <a:rPr sz="2400" b="1" spc="-30" dirty="0">
                <a:latin typeface="Calibri"/>
                <a:cs typeface="Calibri"/>
              </a:rPr>
              <a:t> any</a:t>
            </a:r>
            <a:r>
              <a:rPr sz="2400" b="1" spc="40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day?</a:t>
            </a:r>
            <a:endParaRPr sz="2400">
              <a:latin typeface="Calibri"/>
              <a:cs typeface="Calibri"/>
            </a:endParaRPr>
          </a:p>
          <a:p>
            <a:pPr marL="307975">
              <a:lnSpc>
                <a:spcPts val="2455"/>
              </a:lnSpc>
            </a:pPr>
            <a:r>
              <a:rPr sz="2400" spc="-25" dirty="0">
                <a:solidFill>
                  <a:srgbClr val="FF0000"/>
                </a:solidFill>
                <a:latin typeface="Calibri"/>
                <a:cs typeface="Calibri"/>
              </a:rPr>
              <a:t>Yes,</a:t>
            </a:r>
            <a:r>
              <a:rPr sz="2400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drop</a:t>
            </a:r>
            <a:r>
              <a:rPr sz="2400" spc="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 temperature</a:t>
            </a:r>
            <a:r>
              <a:rPr sz="2400" spc="-1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by</a:t>
            </a:r>
            <a:r>
              <a:rPr sz="2400" spc="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0.3</a:t>
            </a:r>
            <a:r>
              <a:rPr sz="24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at</a:t>
            </a:r>
            <a:r>
              <a:rPr sz="24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time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24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ovulation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solidFill>
                  <a:srgbClr val="FF0000"/>
                </a:solidFill>
                <a:latin typeface="Calibri"/>
                <a:cs typeface="Calibri"/>
              </a:rPr>
              <a:t>then</a:t>
            </a:r>
            <a:r>
              <a:rPr sz="2400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increase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solidFill>
                  <a:srgbClr val="FF0000"/>
                </a:solidFill>
                <a:latin typeface="Calibri"/>
                <a:cs typeface="Calibri"/>
              </a:rPr>
              <a:t>by</a:t>
            </a:r>
            <a:r>
              <a:rPr sz="2400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0.5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600">
              <a:latin typeface="Calibri"/>
              <a:cs typeface="Calibri"/>
            </a:endParaRPr>
          </a:p>
          <a:p>
            <a:pPr marL="241300" indent="-229235">
              <a:lnSpc>
                <a:spcPts val="2765"/>
              </a:lnSpc>
              <a:buFont typeface="Arial"/>
              <a:buChar char="•"/>
              <a:tabLst>
                <a:tab pos="241935" algn="l"/>
              </a:tabLst>
            </a:pPr>
            <a:r>
              <a:rPr sz="2400" b="1" spc="-15" dirty="0">
                <a:latin typeface="Calibri"/>
                <a:cs typeface="Calibri"/>
              </a:rPr>
              <a:t>Give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instructions</a:t>
            </a:r>
            <a:r>
              <a:rPr sz="2400" b="1" spc="6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to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the</a:t>
            </a:r>
            <a:r>
              <a:rPr sz="2400" b="1" spc="3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women?</a:t>
            </a:r>
            <a:endParaRPr sz="2400">
              <a:latin typeface="Calibri"/>
              <a:cs typeface="Calibri"/>
            </a:endParaRPr>
          </a:p>
          <a:p>
            <a:pPr marL="469900" marR="161290">
              <a:lnSpc>
                <a:spcPct val="68900"/>
              </a:lnSpc>
              <a:spcBef>
                <a:spcPts val="635"/>
              </a:spcBef>
            </a:pP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its </a:t>
            </a:r>
            <a:r>
              <a:rPr sz="2000" spc="5" dirty="0">
                <a:solidFill>
                  <a:srgbClr val="FF0000"/>
                </a:solidFill>
                <a:latin typeface="Calibri"/>
                <a:cs typeface="Calibri"/>
              </a:rPr>
              <a:t>the </a:t>
            </a:r>
            <a:r>
              <a:rPr sz="2000" spc="-25" dirty="0">
                <a:solidFill>
                  <a:srgbClr val="FF0000"/>
                </a:solidFill>
                <a:latin typeface="Calibri"/>
                <a:cs typeface="Calibri"/>
              </a:rPr>
              <a:t>fertile</a:t>
            </a:r>
            <a:r>
              <a:rPr sz="20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FF0000"/>
                </a:solidFill>
                <a:latin typeface="Calibri"/>
                <a:cs typeface="Calibri"/>
              </a:rPr>
              <a:t>phase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of </a:t>
            </a:r>
            <a:r>
              <a:rPr sz="2000" spc="5" dirty="0">
                <a:solidFill>
                  <a:srgbClr val="FF0000"/>
                </a:solidFill>
                <a:latin typeface="Calibri"/>
                <a:cs typeface="Calibri"/>
              </a:rPr>
              <a:t>the </a:t>
            </a:r>
            <a:r>
              <a:rPr sz="2000" spc="-15" dirty="0">
                <a:solidFill>
                  <a:srgbClr val="FF0000"/>
                </a:solidFill>
                <a:latin typeface="Calibri"/>
                <a:cs typeface="Calibri"/>
              </a:rPr>
              <a:t>cycle </a:t>
            </a:r>
            <a:r>
              <a:rPr sz="2000" spc="5" dirty="0">
                <a:solidFill>
                  <a:srgbClr val="FF0000"/>
                </a:solidFill>
                <a:latin typeface="Calibri"/>
                <a:cs typeface="Calibri"/>
              </a:rPr>
              <a:t>and </a:t>
            </a:r>
            <a:r>
              <a:rPr sz="2000" spc="-10" dirty="0">
                <a:solidFill>
                  <a:srgbClr val="FF0000"/>
                </a:solidFill>
                <a:latin typeface="Corbel"/>
                <a:cs typeface="Corbel"/>
              </a:rPr>
              <a:t>timing </a:t>
            </a:r>
            <a:r>
              <a:rPr sz="2000" spc="-5" dirty="0">
                <a:solidFill>
                  <a:srgbClr val="FF0000"/>
                </a:solidFill>
                <a:latin typeface="Corbel"/>
                <a:cs typeface="Corbel"/>
              </a:rPr>
              <a:t>of </a:t>
            </a:r>
            <a:r>
              <a:rPr sz="2000" dirty="0">
                <a:solidFill>
                  <a:srgbClr val="FF0000"/>
                </a:solidFill>
                <a:latin typeface="Corbel"/>
                <a:cs typeface="Corbel"/>
              </a:rPr>
              <a:t>intercourse in </a:t>
            </a:r>
            <a:r>
              <a:rPr sz="2000" spc="-10" dirty="0">
                <a:solidFill>
                  <a:srgbClr val="FF0000"/>
                </a:solidFill>
                <a:latin typeface="Corbel"/>
                <a:cs typeface="Corbel"/>
              </a:rPr>
              <a:t>these </a:t>
            </a:r>
            <a:r>
              <a:rPr sz="2000" spc="-5" dirty="0">
                <a:solidFill>
                  <a:srgbClr val="FF0000"/>
                </a:solidFill>
                <a:latin typeface="Corbel"/>
                <a:cs typeface="Corbel"/>
              </a:rPr>
              <a:t>phase </a:t>
            </a:r>
            <a:r>
              <a:rPr sz="2000" dirty="0">
                <a:solidFill>
                  <a:srgbClr val="FF0000"/>
                </a:solidFill>
                <a:latin typeface="Corbel"/>
                <a:cs typeface="Corbel"/>
              </a:rPr>
              <a:t>increase </a:t>
            </a:r>
            <a:r>
              <a:rPr sz="2000" spc="-10" dirty="0">
                <a:solidFill>
                  <a:srgbClr val="FF0000"/>
                </a:solidFill>
                <a:latin typeface="Corbel"/>
                <a:cs typeface="Corbel"/>
              </a:rPr>
              <a:t>the </a:t>
            </a:r>
            <a:r>
              <a:rPr sz="2000" spc="-5" dirty="0">
                <a:solidFill>
                  <a:srgbClr val="FF0000"/>
                </a:solidFill>
                <a:latin typeface="Corbel"/>
                <a:cs typeface="Corbel"/>
              </a:rPr>
              <a:t>rate of </a:t>
            </a:r>
            <a:r>
              <a:rPr sz="2000" spc="-390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orbel"/>
                <a:cs typeface="Corbel"/>
              </a:rPr>
              <a:t>pregnancy</a:t>
            </a:r>
            <a:endParaRPr sz="20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60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r>
              <a:rPr sz="2400" spc="290" dirty="0">
                <a:latin typeface="Arial"/>
                <a:cs typeface="Arial"/>
              </a:rPr>
              <a:t> </a:t>
            </a:r>
            <a:r>
              <a:rPr sz="2400" b="1" dirty="0">
                <a:latin typeface="Calibri"/>
                <a:cs typeface="Calibri"/>
              </a:rPr>
              <a:t>Best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30" dirty="0">
                <a:latin typeface="Calibri"/>
                <a:cs typeface="Calibri"/>
              </a:rPr>
              <a:t>day</a:t>
            </a:r>
            <a:r>
              <a:rPr sz="2400" b="1" spc="4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to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do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this</a:t>
            </a:r>
            <a:r>
              <a:rPr sz="2400" b="1" spc="7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investigation</a:t>
            </a:r>
            <a:r>
              <a:rPr sz="2400" b="1" spc="-135" dirty="0">
                <a:latin typeface="Calibri"/>
                <a:cs typeface="Calibri"/>
              </a:rPr>
              <a:t> </a:t>
            </a:r>
            <a:r>
              <a:rPr sz="2400" b="1" spc="-409" dirty="0">
                <a:latin typeface="Arial"/>
                <a:cs typeface="Arial"/>
              </a:rPr>
              <a:t>ديلاسلاب</a:t>
            </a:r>
            <a:r>
              <a:rPr sz="2400" b="1" spc="-39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دوجوم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spc="70" dirty="0">
                <a:latin typeface="Arial"/>
                <a:cs typeface="Arial"/>
              </a:rPr>
              <a:t>شم</a:t>
            </a:r>
            <a:r>
              <a:rPr sz="2400" b="1" spc="600" dirty="0">
                <a:latin typeface="Arial"/>
                <a:cs typeface="Arial"/>
              </a:rPr>
              <a:t> </a:t>
            </a:r>
            <a:r>
              <a:rPr sz="2400" b="1" spc="-425" dirty="0">
                <a:latin typeface="Arial"/>
                <a:cs typeface="Arial"/>
              </a:rPr>
              <a:t>يصخش</a:t>
            </a:r>
            <a:r>
              <a:rPr sz="2400" b="1" spc="-100" dirty="0">
                <a:latin typeface="Arial"/>
                <a:cs typeface="Arial"/>
              </a:rPr>
              <a:t> </a:t>
            </a:r>
            <a:r>
              <a:rPr sz="2400" b="1" spc="-120" dirty="0">
                <a:latin typeface="Arial"/>
                <a:cs typeface="Arial"/>
              </a:rPr>
              <a:t>داهتجا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spc="-105" dirty="0">
                <a:latin typeface="Arial"/>
                <a:cs typeface="Arial"/>
              </a:rPr>
              <a:t>باوجلا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450">
              <a:latin typeface="Arial"/>
              <a:cs typeface="Arial"/>
            </a:endParaRPr>
          </a:p>
          <a:p>
            <a:pPr marL="12700" marR="5080">
              <a:lnSpc>
                <a:spcPct val="70400"/>
              </a:lnSpc>
              <a:tabLst>
                <a:tab pos="5128895" algn="l"/>
              </a:tabLst>
            </a:pP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Ideally</a:t>
            </a:r>
            <a:r>
              <a:rPr sz="24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solidFill>
                  <a:srgbClr val="FF0000"/>
                </a:solidFill>
                <a:latin typeface="Calibri"/>
                <a:cs typeface="Calibri"/>
              </a:rPr>
              <a:t>should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start</a:t>
            </a:r>
            <a:r>
              <a:rPr sz="240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charting</a:t>
            </a:r>
            <a:r>
              <a:rPr sz="2400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solidFill>
                  <a:srgbClr val="FF0000"/>
                </a:solidFill>
                <a:latin typeface="Calibri"/>
                <a:cs typeface="Calibri"/>
              </a:rPr>
              <a:t>on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10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first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30" dirty="0">
                <a:solidFill>
                  <a:srgbClr val="FF0000"/>
                </a:solidFill>
                <a:latin typeface="Calibri"/>
                <a:cs typeface="Calibri"/>
              </a:rPr>
              <a:t>day</a:t>
            </a:r>
            <a:r>
              <a:rPr sz="2400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of </a:t>
            </a:r>
            <a:r>
              <a:rPr sz="2400" spc="10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2400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period</a:t>
            </a:r>
            <a:r>
              <a:rPr sz="2400" spc="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solidFill>
                  <a:srgbClr val="FF0000"/>
                </a:solidFill>
                <a:latin typeface="Calibri"/>
                <a:cs typeface="Calibri"/>
              </a:rPr>
              <a:t>continue</a:t>
            </a:r>
            <a:r>
              <a:rPr sz="2400" spc="-1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take</a:t>
            </a:r>
            <a:r>
              <a:rPr sz="2400" spc="-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50" dirty="0">
                <a:solidFill>
                  <a:srgbClr val="FF0000"/>
                </a:solidFill>
                <a:latin typeface="Calibri"/>
                <a:cs typeface="Calibri"/>
              </a:rPr>
              <a:t>BBT </a:t>
            </a:r>
            <a:r>
              <a:rPr sz="2400" spc="-5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temperature</a:t>
            </a:r>
            <a:r>
              <a:rPr sz="240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every</a:t>
            </a:r>
            <a:r>
              <a:rPr sz="2400" spc="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morning</a:t>
            </a:r>
            <a:r>
              <a:rPr sz="2400" spc="4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throughout	</a:t>
            </a:r>
            <a:r>
              <a:rPr sz="2400" spc="10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2400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entire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cycle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984885" algn="l"/>
              </a:tabLst>
            </a:pP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I</a:t>
            </a:r>
            <a:r>
              <a:rPr sz="2400" spc="-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g</a:t>
            </a:r>
            <a:r>
              <a:rPr sz="2400" spc="10" dirty="0">
                <a:solidFill>
                  <a:srgbClr val="00AF50"/>
                </a:solidFill>
                <a:latin typeface="Calibri"/>
                <a:cs typeface="Calibri"/>
              </a:rPr>
              <a:t>u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2400" spc="40" dirty="0">
                <a:solidFill>
                  <a:srgbClr val="00AF50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s	</a:t>
            </a:r>
            <a:r>
              <a:rPr sz="2400" spc="15" dirty="0">
                <a:solidFill>
                  <a:srgbClr val="00AF50"/>
                </a:solidFill>
                <a:latin typeface="Calibri"/>
                <a:cs typeface="Calibri"/>
              </a:rPr>
              <a:t>t</a:t>
            </a:r>
            <a:r>
              <a:rPr sz="2400" spc="10" dirty="0">
                <a:solidFill>
                  <a:srgbClr val="00AF50"/>
                </a:solidFill>
                <a:latin typeface="Calibri"/>
                <a:cs typeface="Calibri"/>
              </a:rPr>
              <a:t>h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2400" spc="-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10" dirty="0">
                <a:solidFill>
                  <a:srgbClr val="00AF50"/>
                </a:solidFill>
                <a:latin typeface="Calibri"/>
                <a:cs typeface="Calibri"/>
              </a:rPr>
              <a:t>d</a:t>
            </a:r>
            <a:r>
              <a:rPr sz="2400" spc="-100" dirty="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y</a:t>
            </a:r>
            <a:r>
              <a:rPr sz="2400" spc="2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AF50"/>
                </a:solidFill>
                <a:latin typeface="Calibri"/>
                <a:cs typeface="Calibri"/>
              </a:rPr>
              <a:t>1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1</a:t>
            </a:r>
            <a:r>
              <a:rPr sz="2400" spc="4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f</a:t>
            </a:r>
            <a:r>
              <a:rPr sz="2400" spc="-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25" dirty="0">
                <a:solidFill>
                  <a:srgbClr val="00AF50"/>
                </a:solidFill>
                <a:latin typeface="Calibri"/>
                <a:cs typeface="Calibri"/>
              </a:rPr>
              <a:t>m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2400" spc="15" dirty="0">
                <a:solidFill>
                  <a:srgbClr val="00AF50"/>
                </a:solidFill>
                <a:latin typeface="Calibri"/>
                <a:cs typeface="Calibri"/>
              </a:rPr>
              <a:t>n</a:t>
            </a:r>
            <a:r>
              <a:rPr sz="2400" spc="30" dirty="0">
                <a:solidFill>
                  <a:srgbClr val="00AF50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es</a:t>
            </a:r>
            <a:r>
              <a:rPr sz="2400" spc="-13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-30" dirty="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sz="2400" spc="10" dirty="0">
                <a:solidFill>
                  <a:srgbClr val="00AF50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d</a:t>
            </a:r>
            <a:r>
              <a:rPr sz="2400" spc="-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-60" dirty="0">
                <a:solidFill>
                  <a:srgbClr val="00AF50"/>
                </a:solidFill>
                <a:latin typeface="Calibri"/>
                <a:cs typeface="Calibri"/>
              </a:rPr>
              <a:t>f</a:t>
            </a:r>
            <a:r>
              <a:rPr sz="2400" spc="5" dirty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sz="2400" spc="-30" dirty="0">
                <a:solidFill>
                  <a:srgbClr val="00AF50"/>
                </a:solidFill>
                <a:latin typeface="Calibri"/>
                <a:cs typeface="Calibri"/>
              </a:rPr>
              <a:t>ll</a:t>
            </a:r>
            <a:r>
              <a:rPr sz="2400" spc="5" dirty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w</a:t>
            </a:r>
            <a:r>
              <a:rPr sz="2400" spc="6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-30" dirty="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s</a:t>
            </a:r>
            <a:r>
              <a:rPr sz="2400" spc="1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-35" dirty="0">
                <a:solidFill>
                  <a:srgbClr val="00AF50"/>
                </a:solidFill>
                <a:latin typeface="Calibri"/>
                <a:cs typeface="Calibri"/>
              </a:rPr>
              <a:t>L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H</a:t>
            </a:r>
            <a:r>
              <a:rPr sz="2400" spc="-1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30" dirty="0">
                <a:solidFill>
                  <a:srgbClr val="00AF50"/>
                </a:solidFill>
                <a:latin typeface="Calibri"/>
                <a:cs typeface="Calibri"/>
              </a:rPr>
              <a:t>s</a:t>
            </a:r>
            <a:r>
              <a:rPr sz="2400" spc="10" dirty="0">
                <a:solidFill>
                  <a:srgbClr val="00AF50"/>
                </a:solidFill>
                <a:latin typeface="Calibri"/>
                <a:cs typeface="Calibri"/>
              </a:rPr>
              <a:t>u</a:t>
            </a:r>
            <a:r>
              <a:rPr sz="2400" spc="-15" dirty="0">
                <a:solidFill>
                  <a:srgbClr val="00AF5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ge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0387" y="568936"/>
            <a:ext cx="3960495" cy="1160574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572770">
              <a:lnSpc>
                <a:spcPct val="100000"/>
              </a:lnSpc>
              <a:spcBef>
                <a:spcPts val="450"/>
              </a:spcBef>
            </a:pPr>
            <a:r>
              <a:rPr sz="4400" b="0" spc="5" dirty="0">
                <a:latin typeface="Calibri Light"/>
                <a:cs typeface="Calibri Light"/>
              </a:rPr>
              <a:t>Q5</a:t>
            </a:r>
            <a:endParaRPr sz="44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2600" b="0" spc="20" dirty="0">
                <a:latin typeface="Calibri"/>
                <a:cs typeface="Calibri"/>
              </a:rPr>
              <a:t>Hx</a:t>
            </a:r>
            <a:r>
              <a:rPr sz="2600" b="0" spc="-80" dirty="0">
                <a:latin typeface="Calibri"/>
                <a:cs typeface="Calibri"/>
              </a:rPr>
              <a:t> </a:t>
            </a:r>
            <a:r>
              <a:rPr sz="2600" b="0" spc="-10" dirty="0">
                <a:latin typeface="Calibri"/>
                <a:cs typeface="Calibri"/>
              </a:rPr>
              <a:t>of</a:t>
            </a:r>
            <a:r>
              <a:rPr sz="2600" b="0" spc="15" dirty="0">
                <a:latin typeface="Calibri"/>
                <a:cs typeface="Calibri"/>
              </a:rPr>
              <a:t> </a:t>
            </a:r>
            <a:r>
              <a:rPr sz="2600" b="0" spc="-5" dirty="0">
                <a:latin typeface="Calibri"/>
                <a:cs typeface="Calibri"/>
              </a:rPr>
              <a:t>Heavy</a:t>
            </a:r>
            <a:r>
              <a:rPr sz="2600" b="0" spc="-60" dirty="0">
                <a:latin typeface="Calibri"/>
                <a:cs typeface="Calibri"/>
              </a:rPr>
              <a:t> </a:t>
            </a:r>
            <a:r>
              <a:rPr sz="2600" b="0" dirty="0">
                <a:latin typeface="Calibri"/>
                <a:cs typeface="Calibri"/>
              </a:rPr>
              <a:t>menstrual</a:t>
            </a:r>
            <a:r>
              <a:rPr sz="2600" b="0" spc="-70" dirty="0">
                <a:latin typeface="Calibri"/>
                <a:cs typeface="Calibri"/>
              </a:rPr>
              <a:t> </a:t>
            </a:r>
            <a:r>
              <a:rPr sz="2600" b="0" spc="15" dirty="0">
                <a:latin typeface="Calibri"/>
                <a:cs typeface="Calibri"/>
              </a:rPr>
              <a:t>cycle</a:t>
            </a:r>
            <a:r>
              <a:rPr sz="2600" b="0" spc="-105" dirty="0">
                <a:latin typeface="Calibri"/>
                <a:cs typeface="Calibri"/>
              </a:rPr>
              <a:t> </a:t>
            </a:r>
            <a:r>
              <a:rPr sz="2600" b="0" spc="5" dirty="0">
                <a:latin typeface="Calibri"/>
                <a:cs typeface="Calibri"/>
              </a:rPr>
              <a:t>: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0386" y="2195963"/>
            <a:ext cx="5732145" cy="374718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250825" indent="-238125">
              <a:lnSpc>
                <a:spcPct val="100000"/>
              </a:lnSpc>
              <a:spcBef>
                <a:spcPts val="800"/>
              </a:spcBef>
              <a:buAutoNum type="arabicPlain"/>
              <a:tabLst>
                <a:tab pos="250825" algn="l"/>
              </a:tabLst>
            </a:pPr>
            <a:r>
              <a:rPr sz="2600" b="1" spc="5" dirty="0">
                <a:latin typeface="Calibri"/>
                <a:cs typeface="Calibri"/>
              </a:rPr>
              <a:t>)</a:t>
            </a:r>
            <a:r>
              <a:rPr sz="2600" b="1" spc="-5" dirty="0">
                <a:latin typeface="Calibri"/>
                <a:cs typeface="Calibri"/>
              </a:rPr>
              <a:t> </a:t>
            </a:r>
            <a:r>
              <a:rPr sz="2600" b="1" spc="15" dirty="0">
                <a:latin typeface="Calibri"/>
                <a:cs typeface="Calibri"/>
              </a:rPr>
              <a:t>3</a:t>
            </a:r>
            <a:r>
              <a:rPr sz="2600" b="1" spc="-75" dirty="0">
                <a:latin typeface="Calibri"/>
                <a:cs typeface="Calibri"/>
              </a:rPr>
              <a:t> </a:t>
            </a:r>
            <a:r>
              <a:rPr sz="2600" b="1" spc="10" dirty="0">
                <a:latin typeface="Calibri"/>
                <a:cs typeface="Calibri"/>
              </a:rPr>
              <a:t>Ddx?</a:t>
            </a:r>
            <a:endParaRPr sz="2600">
              <a:latin typeface="Calibri"/>
              <a:cs typeface="Calibri"/>
            </a:endParaRPr>
          </a:p>
          <a:p>
            <a:pPr marL="250825" indent="-238125">
              <a:lnSpc>
                <a:spcPct val="100000"/>
              </a:lnSpc>
              <a:spcBef>
                <a:spcPts val="710"/>
              </a:spcBef>
              <a:buAutoNum type="arabicPlain"/>
              <a:tabLst>
                <a:tab pos="250825" algn="l"/>
              </a:tabLst>
            </a:pPr>
            <a:r>
              <a:rPr sz="2600" b="1" spc="5" dirty="0">
                <a:latin typeface="Calibri"/>
                <a:cs typeface="Calibri"/>
              </a:rPr>
              <a:t>)</a:t>
            </a:r>
            <a:r>
              <a:rPr sz="2600" b="1" spc="15" dirty="0">
                <a:latin typeface="Calibri"/>
                <a:cs typeface="Calibri"/>
              </a:rPr>
              <a:t> </a:t>
            </a:r>
            <a:r>
              <a:rPr sz="2600" b="1" spc="40" dirty="0">
                <a:latin typeface="Calibri"/>
                <a:cs typeface="Calibri"/>
              </a:rPr>
              <a:t>W</a:t>
            </a:r>
            <a:r>
              <a:rPr sz="2600" b="1" spc="25" dirty="0">
                <a:latin typeface="Calibri"/>
                <a:cs typeface="Calibri"/>
              </a:rPr>
              <a:t>h</a:t>
            </a:r>
            <a:r>
              <a:rPr sz="2600" b="1" spc="-15" dirty="0">
                <a:latin typeface="Calibri"/>
                <a:cs typeface="Calibri"/>
              </a:rPr>
              <a:t>a</a:t>
            </a:r>
            <a:r>
              <a:rPr sz="2600" b="1" spc="10" dirty="0">
                <a:latin typeface="Calibri"/>
                <a:cs typeface="Calibri"/>
              </a:rPr>
              <a:t>t</a:t>
            </a:r>
            <a:r>
              <a:rPr sz="2600" b="1" spc="-75" dirty="0">
                <a:latin typeface="Calibri"/>
                <a:cs typeface="Calibri"/>
              </a:rPr>
              <a:t> </a:t>
            </a:r>
            <a:r>
              <a:rPr sz="2600" b="1" spc="30" dirty="0">
                <a:latin typeface="Calibri"/>
                <a:cs typeface="Calibri"/>
              </a:rPr>
              <a:t>i</a:t>
            </a:r>
            <a:r>
              <a:rPr sz="2600" b="1" spc="25" dirty="0">
                <a:latin typeface="Calibri"/>
                <a:cs typeface="Calibri"/>
              </a:rPr>
              <a:t>n</a:t>
            </a:r>
            <a:r>
              <a:rPr sz="2600" b="1" spc="35" dirty="0">
                <a:latin typeface="Calibri"/>
                <a:cs typeface="Calibri"/>
              </a:rPr>
              <a:t>ve</a:t>
            </a:r>
            <a:r>
              <a:rPr sz="2600" b="1" spc="-65" dirty="0">
                <a:latin typeface="Calibri"/>
                <a:cs typeface="Calibri"/>
              </a:rPr>
              <a:t>s</a:t>
            </a:r>
            <a:r>
              <a:rPr sz="2600" b="1" spc="-5" dirty="0">
                <a:latin typeface="Calibri"/>
                <a:cs typeface="Calibri"/>
              </a:rPr>
              <a:t>t</a:t>
            </a:r>
            <a:r>
              <a:rPr sz="2600" b="1" spc="30" dirty="0">
                <a:latin typeface="Calibri"/>
                <a:cs typeface="Calibri"/>
              </a:rPr>
              <a:t>i</a:t>
            </a:r>
            <a:r>
              <a:rPr sz="2600" b="1" spc="-40" dirty="0">
                <a:latin typeface="Calibri"/>
                <a:cs typeface="Calibri"/>
              </a:rPr>
              <a:t>g</a:t>
            </a:r>
            <a:r>
              <a:rPr sz="2600" b="1" spc="-15" dirty="0">
                <a:latin typeface="Calibri"/>
                <a:cs typeface="Calibri"/>
              </a:rPr>
              <a:t>a</a:t>
            </a:r>
            <a:r>
              <a:rPr sz="2600" b="1" spc="-5" dirty="0">
                <a:latin typeface="Calibri"/>
                <a:cs typeface="Calibri"/>
              </a:rPr>
              <a:t>t</a:t>
            </a:r>
            <a:r>
              <a:rPr sz="2600" b="1" spc="-45" dirty="0">
                <a:latin typeface="Calibri"/>
                <a:cs typeface="Calibri"/>
              </a:rPr>
              <a:t>i</a:t>
            </a:r>
            <a:r>
              <a:rPr sz="2600" b="1" spc="25" dirty="0">
                <a:latin typeface="Calibri"/>
                <a:cs typeface="Calibri"/>
              </a:rPr>
              <a:t>o</a:t>
            </a:r>
            <a:r>
              <a:rPr sz="2600" b="1" spc="15" dirty="0">
                <a:latin typeface="Calibri"/>
                <a:cs typeface="Calibri"/>
              </a:rPr>
              <a:t>n</a:t>
            </a:r>
            <a:r>
              <a:rPr sz="2600" b="1" spc="-200" dirty="0">
                <a:latin typeface="Calibri"/>
                <a:cs typeface="Calibri"/>
              </a:rPr>
              <a:t> </a:t>
            </a:r>
            <a:r>
              <a:rPr sz="2600" b="1" spc="35" dirty="0">
                <a:latin typeface="Calibri"/>
                <a:cs typeface="Calibri"/>
              </a:rPr>
              <a:t>y</a:t>
            </a:r>
            <a:r>
              <a:rPr sz="2600" b="1" spc="25" dirty="0">
                <a:latin typeface="Calibri"/>
                <a:cs typeface="Calibri"/>
              </a:rPr>
              <a:t>o</a:t>
            </a:r>
            <a:r>
              <a:rPr sz="2600" b="1" spc="15" dirty="0">
                <a:latin typeface="Calibri"/>
                <a:cs typeface="Calibri"/>
              </a:rPr>
              <a:t>u</a:t>
            </a:r>
            <a:r>
              <a:rPr sz="2600" b="1" spc="-125" dirty="0">
                <a:latin typeface="Calibri"/>
                <a:cs typeface="Calibri"/>
              </a:rPr>
              <a:t> </a:t>
            </a:r>
            <a:r>
              <a:rPr sz="2600" b="1" spc="25" dirty="0">
                <a:latin typeface="Calibri"/>
                <a:cs typeface="Calibri"/>
              </a:rPr>
              <a:t>do</a:t>
            </a:r>
            <a:r>
              <a:rPr sz="2600" b="1" spc="10" dirty="0">
                <a:latin typeface="Calibri"/>
                <a:cs typeface="Calibri"/>
              </a:rPr>
              <a:t>?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  <a:spcBef>
                <a:spcPts val="715"/>
              </a:spcBef>
            </a:pPr>
            <a:r>
              <a:rPr sz="2600" b="0" spc="35" dirty="0">
                <a:latin typeface="Calibri Light"/>
                <a:cs typeface="Calibri Light"/>
              </a:rPr>
              <a:t>I</a:t>
            </a:r>
            <a:r>
              <a:rPr sz="2600" b="0" spc="-5" dirty="0">
                <a:latin typeface="Calibri Light"/>
                <a:cs typeface="Calibri Light"/>
              </a:rPr>
              <a:t>n</a:t>
            </a:r>
            <a:r>
              <a:rPr sz="2600" b="0" spc="20" dirty="0">
                <a:latin typeface="Calibri Light"/>
                <a:cs typeface="Calibri Light"/>
              </a:rPr>
              <a:t>i</a:t>
            </a:r>
            <a:r>
              <a:rPr sz="2600" b="0" spc="40" dirty="0">
                <a:latin typeface="Calibri Light"/>
                <a:cs typeface="Calibri Light"/>
              </a:rPr>
              <a:t>t</a:t>
            </a:r>
            <a:r>
              <a:rPr sz="2600" b="0" spc="20" dirty="0">
                <a:latin typeface="Calibri Light"/>
                <a:cs typeface="Calibri Light"/>
              </a:rPr>
              <a:t>i</a:t>
            </a:r>
            <a:r>
              <a:rPr sz="2600" b="0" spc="-30" dirty="0">
                <a:latin typeface="Calibri Light"/>
                <a:cs typeface="Calibri Light"/>
              </a:rPr>
              <a:t>a</a:t>
            </a:r>
            <a:r>
              <a:rPr sz="2600" b="0" spc="5" dirty="0">
                <a:latin typeface="Calibri Light"/>
                <a:cs typeface="Calibri Light"/>
              </a:rPr>
              <a:t>l</a:t>
            </a:r>
            <a:r>
              <a:rPr sz="2600" b="0" spc="-125" dirty="0">
                <a:latin typeface="Calibri Light"/>
                <a:cs typeface="Calibri Light"/>
              </a:rPr>
              <a:t> </a:t>
            </a:r>
            <a:r>
              <a:rPr sz="2600" b="0" spc="15" dirty="0">
                <a:latin typeface="Calibri Light"/>
                <a:cs typeface="Calibri Light"/>
              </a:rPr>
              <a:t>S</a:t>
            </a:r>
            <a:r>
              <a:rPr sz="2600" b="0" spc="40" dirty="0">
                <a:latin typeface="Calibri Light"/>
                <a:cs typeface="Calibri Light"/>
              </a:rPr>
              <a:t>t</a:t>
            </a:r>
            <a:r>
              <a:rPr sz="2600" b="0" spc="-15" dirty="0">
                <a:latin typeface="Calibri Light"/>
                <a:cs typeface="Calibri Light"/>
              </a:rPr>
              <a:t>e</a:t>
            </a:r>
            <a:r>
              <a:rPr sz="2600" b="0" spc="10" dirty="0">
                <a:latin typeface="Calibri Light"/>
                <a:cs typeface="Calibri Light"/>
              </a:rPr>
              <a:t>p</a:t>
            </a:r>
            <a:r>
              <a:rPr sz="2600" b="0" spc="-80" dirty="0">
                <a:latin typeface="Calibri Light"/>
                <a:cs typeface="Calibri Light"/>
              </a:rPr>
              <a:t> </a:t>
            </a:r>
            <a:r>
              <a:rPr sz="2600" b="0" spc="15" dirty="0">
                <a:latin typeface="Calibri Light"/>
                <a:cs typeface="Calibri Light"/>
              </a:rPr>
              <a:t>S</a:t>
            </a:r>
            <a:r>
              <a:rPr sz="2600" b="0" spc="-5" dirty="0">
                <a:latin typeface="Calibri Light"/>
                <a:cs typeface="Calibri Light"/>
              </a:rPr>
              <a:t>h</a:t>
            </a:r>
            <a:r>
              <a:rPr sz="2600" b="0" spc="-10" dirty="0">
                <a:latin typeface="Calibri Light"/>
                <a:cs typeface="Calibri Light"/>
              </a:rPr>
              <a:t>o</a:t>
            </a:r>
            <a:r>
              <a:rPr sz="2600" b="0" spc="-5" dirty="0">
                <a:latin typeface="Calibri Light"/>
                <a:cs typeface="Calibri Light"/>
              </a:rPr>
              <a:t>u</a:t>
            </a:r>
            <a:r>
              <a:rPr sz="2600" b="0" spc="20" dirty="0">
                <a:latin typeface="Calibri Light"/>
                <a:cs typeface="Calibri Light"/>
              </a:rPr>
              <a:t>l</a:t>
            </a:r>
            <a:r>
              <a:rPr sz="2600" b="0" spc="10" dirty="0">
                <a:latin typeface="Calibri Light"/>
                <a:cs typeface="Calibri Light"/>
              </a:rPr>
              <a:t>d</a:t>
            </a:r>
            <a:r>
              <a:rPr sz="2600" b="0" spc="-80" dirty="0">
                <a:latin typeface="Calibri Light"/>
                <a:cs typeface="Calibri Light"/>
              </a:rPr>
              <a:t> </a:t>
            </a:r>
            <a:r>
              <a:rPr sz="2600" b="0" spc="25" dirty="0">
                <a:latin typeface="Calibri Light"/>
                <a:cs typeface="Calibri Light"/>
              </a:rPr>
              <a:t>B</a:t>
            </a:r>
            <a:r>
              <a:rPr sz="2600" b="0" spc="10" dirty="0">
                <a:latin typeface="Calibri Light"/>
                <a:cs typeface="Calibri Light"/>
              </a:rPr>
              <a:t>e</a:t>
            </a:r>
            <a:r>
              <a:rPr sz="2600" b="0" spc="-90" dirty="0">
                <a:latin typeface="Calibri Light"/>
                <a:cs typeface="Calibri Light"/>
              </a:rPr>
              <a:t> </a:t>
            </a:r>
            <a:r>
              <a:rPr sz="2600" b="0" spc="-210" dirty="0">
                <a:latin typeface="Calibri Light"/>
                <a:cs typeface="Calibri Light"/>
              </a:rPr>
              <a:t>T</a:t>
            </a:r>
            <a:r>
              <a:rPr sz="2600" b="0" spc="10" dirty="0">
                <a:latin typeface="Calibri Light"/>
                <a:cs typeface="Calibri Light"/>
              </a:rPr>
              <a:t>o</a:t>
            </a:r>
            <a:r>
              <a:rPr sz="2600" b="0" spc="30" dirty="0">
                <a:latin typeface="Calibri Light"/>
                <a:cs typeface="Calibri Light"/>
              </a:rPr>
              <a:t> </a:t>
            </a:r>
            <a:r>
              <a:rPr sz="2600" b="0" spc="75" dirty="0">
                <a:solidFill>
                  <a:srgbClr val="FF0000"/>
                </a:solidFill>
                <a:latin typeface="Calibri Light"/>
                <a:cs typeface="Calibri Light"/>
              </a:rPr>
              <a:t>E</a:t>
            </a:r>
            <a:r>
              <a:rPr sz="2600" b="0" spc="-40" dirty="0">
                <a:solidFill>
                  <a:srgbClr val="FF0000"/>
                </a:solidFill>
                <a:latin typeface="Calibri Light"/>
                <a:cs typeface="Calibri Light"/>
              </a:rPr>
              <a:t>x</a:t>
            </a:r>
            <a:r>
              <a:rPr sz="2600" b="0" spc="15" dirty="0">
                <a:solidFill>
                  <a:srgbClr val="FF0000"/>
                </a:solidFill>
                <a:latin typeface="Calibri Light"/>
                <a:cs typeface="Calibri Light"/>
              </a:rPr>
              <a:t>c</a:t>
            </a:r>
            <a:r>
              <a:rPr sz="2600" b="0" spc="20" dirty="0">
                <a:solidFill>
                  <a:srgbClr val="FF0000"/>
                </a:solidFill>
                <a:latin typeface="Calibri Light"/>
                <a:cs typeface="Calibri Light"/>
              </a:rPr>
              <a:t>l</a:t>
            </a:r>
            <a:r>
              <a:rPr sz="2600" b="0" spc="-5" dirty="0">
                <a:solidFill>
                  <a:srgbClr val="FF0000"/>
                </a:solidFill>
                <a:latin typeface="Calibri Light"/>
                <a:cs typeface="Calibri Light"/>
              </a:rPr>
              <a:t>u</a:t>
            </a:r>
            <a:r>
              <a:rPr sz="2600" b="0" spc="-80" dirty="0">
                <a:solidFill>
                  <a:srgbClr val="FF0000"/>
                </a:solidFill>
                <a:latin typeface="Calibri Light"/>
                <a:cs typeface="Calibri Light"/>
              </a:rPr>
              <a:t>d</a:t>
            </a:r>
            <a:r>
              <a:rPr sz="2600" b="0" spc="10" dirty="0">
                <a:solidFill>
                  <a:srgbClr val="FF0000"/>
                </a:solidFill>
                <a:latin typeface="Calibri Light"/>
                <a:cs typeface="Calibri Light"/>
              </a:rPr>
              <a:t>e</a:t>
            </a:r>
            <a:r>
              <a:rPr sz="2600" b="0" spc="-235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2600" b="0" spc="95" dirty="0">
                <a:solidFill>
                  <a:srgbClr val="FF0000"/>
                </a:solidFill>
                <a:latin typeface="Calibri Light"/>
                <a:cs typeface="Calibri Light"/>
              </a:rPr>
              <a:t>P</a:t>
            </a:r>
            <a:r>
              <a:rPr sz="2600" b="0" spc="5" dirty="0">
                <a:solidFill>
                  <a:srgbClr val="FF0000"/>
                </a:solidFill>
                <a:latin typeface="Calibri Light"/>
                <a:cs typeface="Calibri Light"/>
              </a:rPr>
              <a:t>r</a:t>
            </a:r>
            <a:r>
              <a:rPr sz="2600" b="0" spc="-15" dirty="0">
                <a:solidFill>
                  <a:srgbClr val="FF0000"/>
                </a:solidFill>
                <a:latin typeface="Calibri Light"/>
                <a:cs typeface="Calibri Light"/>
              </a:rPr>
              <a:t>e</a:t>
            </a:r>
            <a:r>
              <a:rPr sz="2600" b="0" spc="-20" dirty="0">
                <a:solidFill>
                  <a:srgbClr val="FF0000"/>
                </a:solidFill>
                <a:latin typeface="Calibri Light"/>
                <a:cs typeface="Calibri Light"/>
              </a:rPr>
              <a:t>g</a:t>
            </a:r>
            <a:r>
              <a:rPr sz="2600" b="0" spc="-80" dirty="0">
                <a:solidFill>
                  <a:srgbClr val="FF0000"/>
                </a:solidFill>
                <a:latin typeface="Calibri Light"/>
                <a:cs typeface="Calibri Light"/>
              </a:rPr>
              <a:t>n</a:t>
            </a:r>
            <a:r>
              <a:rPr sz="2600" b="0" spc="-25" dirty="0">
                <a:solidFill>
                  <a:srgbClr val="FF0000"/>
                </a:solidFill>
                <a:latin typeface="Calibri Light"/>
                <a:cs typeface="Calibri Light"/>
              </a:rPr>
              <a:t>a</a:t>
            </a:r>
            <a:r>
              <a:rPr sz="2600" b="0" spc="-5" dirty="0">
                <a:solidFill>
                  <a:srgbClr val="FF0000"/>
                </a:solidFill>
                <a:latin typeface="Calibri Light"/>
                <a:cs typeface="Calibri Light"/>
              </a:rPr>
              <a:t>n</a:t>
            </a:r>
            <a:r>
              <a:rPr sz="2600" b="0" spc="15" dirty="0">
                <a:solidFill>
                  <a:srgbClr val="FF0000"/>
                </a:solidFill>
                <a:latin typeface="Calibri Light"/>
                <a:cs typeface="Calibri Light"/>
              </a:rPr>
              <a:t>c</a:t>
            </a:r>
            <a:r>
              <a:rPr sz="2600" b="0" spc="10" dirty="0">
                <a:solidFill>
                  <a:srgbClr val="FF0000"/>
                </a:solidFill>
                <a:latin typeface="Calibri Light"/>
                <a:cs typeface="Calibri Light"/>
              </a:rPr>
              <a:t>y</a:t>
            </a:r>
            <a:endParaRPr sz="2600">
              <a:latin typeface="Calibri Light"/>
              <a:cs typeface="Calibri Light"/>
            </a:endParaRPr>
          </a:p>
          <a:p>
            <a:pPr marL="488950" indent="-457834">
              <a:lnSpc>
                <a:spcPts val="2355"/>
              </a:lnSpc>
              <a:buClr>
                <a:srgbClr val="000000"/>
              </a:buClr>
              <a:buAutoNum type="arabicPeriod"/>
              <a:tabLst>
                <a:tab pos="488950" algn="l"/>
                <a:tab pos="489584" algn="l"/>
              </a:tabLst>
            </a:pPr>
            <a:r>
              <a:rPr sz="2150" b="0" spc="-10" dirty="0">
                <a:solidFill>
                  <a:srgbClr val="FF0000"/>
                </a:solidFill>
                <a:latin typeface="Calibri Light"/>
                <a:cs typeface="Calibri Light"/>
              </a:rPr>
              <a:t>Full</a:t>
            </a:r>
            <a:r>
              <a:rPr sz="2150" b="0" spc="70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2150" b="0" spc="5" dirty="0">
                <a:solidFill>
                  <a:srgbClr val="FF0000"/>
                </a:solidFill>
                <a:latin typeface="Calibri Light"/>
                <a:cs typeface="Calibri Light"/>
              </a:rPr>
              <a:t>Blood</a:t>
            </a:r>
            <a:r>
              <a:rPr sz="2150" b="0" spc="100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2150" b="0" spc="10" dirty="0">
                <a:solidFill>
                  <a:srgbClr val="FF0000"/>
                </a:solidFill>
                <a:latin typeface="Calibri Light"/>
                <a:cs typeface="Calibri Light"/>
              </a:rPr>
              <a:t>Count</a:t>
            </a:r>
            <a:r>
              <a:rPr sz="2150" b="0" spc="-10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2150" b="0" spc="5" dirty="0">
                <a:solidFill>
                  <a:srgbClr val="FF0000"/>
                </a:solidFill>
                <a:latin typeface="Calibri Light"/>
                <a:cs typeface="Calibri Light"/>
              </a:rPr>
              <a:t>(Fbc),</a:t>
            </a:r>
            <a:endParaRPr sz="2150">
              <a:latin typeface="Calibri Light"/>
              <a:cs typeface="Calibri Light"/>
            </a:endParaRPr>
          </a:p>
          <a:p>
            <a:pPr marL="488950" indent="-457834">
              <a:lnSpc>
                <a:spcPts val="2365"/>
              </a:lnSpc>
              <a:buClr>
                <a:srgbClr val="000000"/>
              </a:buClr>
              <a:buAutoNum type="arabicPeriod"/>
              <a:tabLst>
                <a:tab pos="488950" algn="l"/>
                <a:tab pos="489584" algn="l"/>
              </a:tabLst>
            </a:pPr>
            <a:r>
              <a:rPr sz="2150" b="0" spc="5" dirty="0">
                <a:solidFill>
                  <a:srgbClr val="FF0000"/>
                </a:solidFill>
                <a:latin typeface="Calibri Light"/>
                <a:cs typeface="Calibri Light"/>
              </a:rPr>
              <a:t>Cervical</a:t>
            </a:r>
            <a:r>
              <a:rPr sz="2150" b="0" spc="45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2150" b="0" spc="-30" dirty="0">
                <a:solidFill>
                  <a:srgbClr val="FF0000"/>
                </a:solidFill>
                <a:latin typeface="Calibri Light"/>
                <a:cs typeface="Calibri Light"/>
              </a:rPr>
              <a:t>Smear,</a:t>
            </a:r>
            <a:endParaRPr sz="2150">
              <a:latin typeface="Calibri Light"/>
              <a:cs typeface="Calibri Light"/>
            </a:endParaRPr>
          </a:p>
          <a:p>
            <a:pPr marL="488950" indent="-457834">
              <a:lnSpc>
                <a:spcPts val="2405"/>
              </a:lnSpc>
              <a:buClr>
                <a:srgbClr val="000000"/>
              </a:buClr>
              <a:buAutoNum type="arabicPeriod"/>
              <a:tabLst>
                <a:tab pos="488950" algn="l"/>
                <a:tab pos="489584" algn="l"/>
              </a:tabLst>
            </a:pPr>
            <a:r>
              <a:rPr sz="2150" b="0" spc="-15" dirty="0">
                <a:solidFill>
                  <a:srgbClr val="FF0000"/>
                </a:solidFill>
                <a:latin typeface="Calibri Light"/>
                <a:cs typeface="Calibri Light"/>
              </a:rPr>
              <a:t>Pelvic</a:t>
            </a:r>
            <a:r>
              <a:rPr sz="2150" b="0" spc="155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2150" b="0" spc="-5" dirty="0">
                <a:solidFill>
                  <a:srgbClr val="FF0000"/>
                </a:solidFill>
                <a:latin typeface="Calibri Light"/>
                <a:cs typeface="Calibri Light"/>
              </a:rPr>
              <a:t>Infection</a:t>
            </a:r>
            <a:r>
              <a:rPr sz="2150" b="0" spc="105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2150" b="0" spc="5" dirty="0">
                <a:solidFill>
                  <a:srgbClr val="FF0000"/>
                </a:solidFill>
                <a:latin typeface="Calibri Light"/>
                <a:cs typeface="Calibri Light"/>
              </a:rPr>
              <a:t>Swabs</a:t>
            </a:r>
            <a:r>
              <a:rPr sz="2150" b="0" spc="10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2150" b="0" dirty="0">
                <a:solidFill>
                  <a:srgbClr val="FF0000"/>
                </a:solidFill>
                <a:latin typeface="Calibri Light"/>
                <a:cs typeface="Calibri Light"/>
              </a:rPr>
              <a:t>And</a:t>
            </a:r>
            <a:r>
              <a:rPr sz="2150" b="0" spc="105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2150" b="0" spc="-15" dirty="0">
                <a:solidFill>
                  <a:srgbClr val="FF0000"/>
                </a:solidFill>
                <a:latin typeface="Calibri Light"/>
                <a:cs typeface="Calibri Light"/>
              </a:rPr>
              <a:t>Pelvic</a:t>
            </a:r>
            <a:r>
              <a:rPr sz="2150" b="0" spc="80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2150" b="0" spc="-5" dirty="0">
                <a:solidFill>
                  <a:srgbClr val="FF0000"/>
                </a:solidFill>
                <a:latin typeface="Calibri Light"/>
                <a:cs typeface="Calibri Light"/>
              </a:rPr>
              <a:t>Ultrasound</a:t>
            </a:r>
            <a:endParaRPr sz="2150">
              <a:latin typeface="Calibri Light"/>
              <a:cs typeface="Calibri Light"/>
            </a:endParaRPr>
          </a:p>
          <a:p>
            <a:pPr marL="488950" marR="121285" indent="-457834">
              <a:lnSpc>
                <a:spcPts val="2330"/>
              </a:lnSpc>
              <a:spcBef>
                <a:spcPts val="200"/>
              </a:spcBef>
              <a:buClr>
                <a:srgbClr val="000000"/>
              </a:buClr>
              <a:buAutoNum type="arabicPeriod"/>
              <a:tabLst>
                <a:tab pos="488950" algn="l"/>
                <a:tab pos="489584" algn="l"/>
              </a:tabLst>
            </a:pPr>
            <a:r>
              <a:rPr sz="2150" b="0" spc="15" dirty="0">
                <a:solidFill>
                  <a:srgbClr val="FF0000"/>
                </a:solidFill>
                <a:latin typeface="Calibri Light"/>
                <a:cs typeface="Calibri Light"/>
              </a:rPr>
              <a:t>Coagulation </a:t>
            </a:r>
            <a:r>
              <a:rPr sz="2150" b="0" spc="-5" dirty="0">
                <a:solidFill>
                  <a:srgbClr val="FF0000"/>
                </a:solidFill>
                <a:latin typeface="Calibri Light"/>
                <a:cs typeface="Calibri Light"/>
              </a:rPr>
              <a:t>Screen</a:t>
            </a:r>
            <a:r>
              <a:rPr sz="2150" b="0" spc="170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2150" b="0" spc="5" dirty="0">
                <a:solidFill>
                  <a:srgbClr val="FF0000"/>
                </a:solidFill>
                <a:latin typeface="Calibri Light"/>
                <a:cs typeface="Calibri Light"/>
              </a:rPr>
              <a:t>If</a:t>
            </a:r>
            <a:r>
              <a:rPr sz="2150" b="0" spc="-35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2150" b="0" spc="-5" dirty="0">
                <a:solidFill>
                  <a:srgbClr val="FF0000"/>
                </a:solidFill>
                <a:latin typeface="Calibri Light"/>
                <a:cs typeface="Calibri Light"/>
              </a:rPr>
              <a:t>Clinical</a:t>
            </a:r>
            <a:r>
              <a:rPr sz="2150" b="0" spc="140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2150" b="0" dirty="0">
                <a:solidFill>
                  <a:srgbClr val="FF0000"/>
                </a:solidFill>
                <a:latin typeface="Calibri Light"/>
                <a:cs typeface="Calibri Light"/>
              </a:rPr>
              <a:t>Question</a:t>
            </a:r>
            <a:r>
              <a:rPr sz="2150" b="0" spc="95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2150" b="0" spc="-5" dirty="0">
                <a:solidFill>
                  <a:srgbClr val="FF0000"/>
                </a:solidFill>
                <a:latin typeface="Calibri Light"/>
                <a:cs typeface="Calibri Light"/>
              </a:rPr>
              <a:t>Screen </a:t>
            </a:r>
            <a:r>
              <a:rPr sz="2150" b="0" spc="-470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2150" b="0" spc="-5" dirty="0">
                <a:solidFill>
                  <a:srgbClr val="FF0000"/>
                </a:solidFill>
                <a:latin typeface="Calibri Light"/>
                <a:cs typeface="Calibri Light"/>
              </a:rPr>
              <a:t>Positive.</a:t>
            </a:r>
            <a:endParaRPr sz="2150">
              <a:latin typeface="Calibri Light"/>
              <a:cs typeface="Calibri Light"/>
            </a:endParaRPr>
          </a:p>
          <a:p>
            <a:pPr marL="488950" indent="-457834">
              <a:lnSpc>
                <a:spcPts val="2365"/>
              </a:lnSpc>
              <a:buClr>
                <a:srgbClr val="000000"/>
              </a:buClr>
              <a:buAutoNum type="arabicPeriod"/>
              <a:tabLst>
                <a:tab pos="488950" algn="l"/>
                <a:tab pos="489584" algn="l"/>
              </a:tabLst>
            </a:pPr>
            <a:r>
              <a:rPr sz="2150" b="0" spc="-5" dirty="0">
                <a:solidFill>
                  <a:srgbClr val="FF0000"/>
                </a:solidFill>
                <a:latin typeface="Calibri Light"/>
                <a:cs typeface="Calibri Light"/>
              </a:rPr>
              <a:t>Hysteroscopy</a:t>
            </a:r>
            <a:r>
              <a:rPr sz="2150" b="0" spc="114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2150" b="0" spc="5" dirty="0">
                <a:solidFill>
                  <a:srgbClr val="FF0000"/>
                </a:solidFill>
                <a:latin typeface="Calibri Light"/>
                <a:cs typeface="Calibri Light"/>
              </a:rPr>
              <a:t>(For</a:t>
            </a:r>
            <a:r>
              <a:rPr sz="2150" b="0" spc="35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2150" b="0" spc="5" dirty="0">
                <a:solidFill>
                  <a:srgbClr val="FF0000"/>
                </a:solidFill>
                <a:latin typeface="Calibri Light"/>
                <a:cs typeface="Calibri Light"/>
              </a:rPr>
              <a:t>Endometrial</a:t>
            </a:r>
            <a:r>
              <a:rPr sz="2150" b="0" spc="155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2150" b="0" spc="5" dirty="0">
                <a:solidFill>
                  <a:srgbClr val="FF0000"/>
                </a:solidFill>
                <a:latin typeface="Calibri Light"/>
                <a:cs typeface="Calibri Light"/>
              </a:rPr>
              <a:t>Pathology)</a:t>
            </a:r>
            <a:endParaRPr sz="2150">
              <a:latin typeface="Calibri Light"/>
              <a:cs typeface="Calibri Light"/>
            </a:endParaRPr>
          </a:p>
          <a:p>
            <a:pPr marL="469900" indent="-457834">
              <a:lnSpc>
                <a:spcPct val="100000"/>
              </a:lnSpc>
              <a:spcBef>
                <a:spcPts val="800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2150" b="0" spc="5" dirty="0">
                <a:solidFill>
                  <a:srgbClr val="FF0000"/>
                </a:solidFill>
                <a:latin typeface="Calibri Light"/>
                <a:cs typeface="Calibri Light"/>
              </a:rPr>
              <a:t>Endometrial</a:t>
            </a:r>
            <a:r>
              <a:rPr sz="2150" b="0" spc="155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2150" b="0" spc="-15" dirty="0">
                <a:solidFill>
                  <a:srgbClr val="FF0000"/>
                </a:solidFill>
                <a:latin typeface="Calibri Light"/>
                <a:cs typeface="Calibri Light"/>
              </a:rPr>
              <a:t>pipelle</a:t>
            </a:r>
            <a:r>
              <a:rPr sz="2150" b="0" spc="160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2150" b="0" dirty="0">
                <a:solidFill>
                  <a:srgbClr val="FF0000"/>
                </a:solidFill>
                <a:latin typeface="Calibri Light"/>
                <a:cs typeface="Calibri Light"/>
              </a:rPr>
              <a:t>sampling</a:t>
            </a:r>
            <a:endParaRPr sz="2150">
              <a:latin typeface="Calibri Light"/>
              <a:cs typeface="Calibri Ligh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71100" y="1226618"/>
            <a:ext cx="5807789" cy="3593041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7557" y="467360"/>
            <a:ext cx="3976371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0" spc="-15" dirty="0">
                <a:latin typeface="Calibri Light"/>
                <a:cs typeface="Calibri Light"/>
              </a:rPr>
              <a:t>Station</a:t>
            </a:r>
            <a:r>
              <a:rPr sz="4400" b="0" spc="-30" dirty="0">
                <a:latin typeface="Calibri Light"/>
                <a:cs typeface="Calibri Light"/>
              </a:rPr>
              <a:t> </a:t>
            </a:r>
            <a:r>
              <a:rPr sz="4400" b="0" spc="15" dirty="0">
                <a:latin typeface="Calibri Light"/>
                <a:cs typeface="Calibri Light"/>
              </a:rPr>
              <a:t>2</a:t>
            </a:r>
            <a:r>
              <a:rPr sz="4400" b="0" spc="-50" dirty="0">
                <a:latin typeface="Calibri Light"/>
                <a:cs typeface="Calibri Light"/>
              </a:rPr>
              <a:t> </a:t>
            </a:r>
            <a:r>
              <a:rPr sz="4400" b="0" spc="-15" dirty="0">
                <a:latin typeface="Calibri Light"/>
                <a:cs typeface="Calibri Light"/>
              </a:rPr>
              <a:t>answers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975" y="1347411"/>
            <a:ext cx="5636260" cy="4370299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203200" marR="4013200" lvl="1" indent="-190500">
              <a:lnSpc>
                <a:spcPts val="2100"/>
              </a:lnSpc>
              <a:spcBef>
                <a:spcPts val="595"/>
              </a:spcBef>
              <a:buSzPct val="95348"/>
              <a:buAutoNum type="arabicParenR"/>
              <a:tabLst>
                <a:tab pos="461009" algn="l"/>
              </a:tabLst>
            </a:pPr>
            <a:r>
              <a:rPr sz="2150" b="1" spc="35" dirty="0">
                <a:solidFill>
                  <a:srgbClr val="00AF50"/>
                </a:solidFill>
                <a:latin typeface="Calibri"/>
                <a:cs typeface="Calibri"/>
              </a:rPr>
              <a:t>un</a:t>
            </a:r>
            <a:r>
              <a:rPr sz="2150" b="1" spc="-5" dirty="0">
                <a:solidFill>
                  <a:srgbClr val="00AF50"/>
                </a:solidFill>
                <a:latin typeface="Calibri"/>
                <a:cs typeface="Calibri"/>
              </a:rPr>
              <a:t>il</a:t>
            </a:r>
            <a:r>
              <a:rPr sz="2150" b="1" spc="35" dirty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sz="2150" b="1" spc="-5" dirty="0">
                <a:solidFill>
                  <a:srgbClr val="00AF50"/>
                </a:solidFill>
                <a:latin typeface="Calibri"/>
                <a:cs typeface="Calibri"/>
              </a:rPr>
              <a:t>c</a:t>
            </a:r>
            <a:r>
              <a:rPr sz="2150" b="1" spc="35" dirty="0">
                <a:solidFill>
                  <a:srgbClr val="00AF50"/>
                </a:solidFill>
                <a:latin typeface="Calibri"/>
                <a:cs typeface="Calibri"/>
              </a:rPr>
              <a:t>u</a:t>
            </a:r>
            <a:r>
              <a:rPr sz="2150" b="1" spc="-5" dirty="0">
                <a:solidFill>
                  <a:srgbClr val="00AF50"/>
                </a:solidFill>
                <a:latin typeface="Calibri"/>
                <a:cs typeface="Calibri"/>
              </a:rPr>
              <a:t>l</a:t>
            </a:r>
            <a:r>
              <a:rPr sz="2150" b="1" spc="-20" dirty="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sz="2150" b="1" spc="5" dirty="0">
                <a:solidFill>
                  <a:srgbClr val="00AF50"/>
                </a:solidFill>
                <a:latin typeface="Calibri"/>
                <a:cs typeface="Calibri"/>
              </a:rPr>
              <a:t>r  </a:t>
            </a:r>
            <a:r>
              <a:rPr sz="2150" b="1" spc="10" dirty="0">
                <a:solidFill>
                  <a:srgbClr val="00AF50"/>
                </a:solidFill>
                <a:latin typeface="Calibri"/>
                <a:cs typeface="Calibri"/>
              </a:rPr>
              <a:t>2)Thin</a:t>
            </a:r>
            <a:r>
              <a:rPr sz="2150" b="1" spc="4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150" b="1" spc="5" dirty="0">
                <a:solidFill>
                  <a:srgbClr val="00AF50"/>
                </a:solidFill>
                <a:latin typeface="Calibri"/>
                <a:cs typeface="Calibri"/>
              </a:rPr>
              <a:t>wall</a:t>
            </a:r>
            <a:endParaRPr sz="2150">
              <a:latin typeface="Calibri"/>
              <a:cs typeface="Calibri"/>
            </a:endParaRPr>
          </a:p>
          <a:p>
            <a:pPr marL="432434" lvl="2" indent="-229870">
              <a:lnSpc>
                <a:spcPts val="1914"/>
              </a:lnSpc>
              <a:buSzPct val="95348"/>
              <a:buAutoNum type="arabicParenR" startAt="3"/>
              <a:tabLst>
                <a:tab pos="433070" algn="l"/>
              </a:tabLst>
            </a:pPr>
            <a:r>
              <a:rPr sz="2150" b="1" spc="10" dirty="0">
                <a:solidFill>
                  <a:srgbClr val="00AF50"/>
                </a:solidFill>
                <a:latin typeface="Calibri"/>
                <a:cs typeface="Calibri"/>
              </a:rPr>
              <a:t>No</a:t>
            </a:r>
            <a:r>
              <a:rPr sz="2150" b="1" spc="4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150" b="1" spc="15" dirty="0">
                <a:solidFill>
                  <a:srgbClr val="00AF50"/>
                </a:solidFill>
                <a:latin typeface="Calibri"/>
                <a:cs typeface="Calibri"/>
              </a:rPr>
              <a:t>solid</a:t>
            </a:r>
            <a:r>
              <a:rPr sz="2150" b="1" spc="-2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150" b="1" spc="30" dirty="0">
                <a:solidFill>
                  <a:srgbClr val="00AF50"/>
                </a:solidFill>
                <a:latin typeface="Calibri"/>
                <a:cs typeface="Calibri"/>
              </a:rPr>
              <a:t>component</a:t>
            </a:r>
            <a:endParaRPr sz="2150">
              <a:latin typeface="Calibri"/>
              <a:cs typeface="Calibri"/>
            </a:endParaRPr>
          </a:p>
          <a:p>
            <a:pPr marL="432434" lvl="2" indent="-229870">
              <a:lnSpc>
                <a:spcPts val="2380"/>
              </a:lnSpc>
              <a:buSzPct val="95348"/>
              <a:buAutoNum type="arabicParenR" startAt="3"/>
              <a:tabLst>
                <a:tab pos="433070" algn="l"/>
              </a:tabLst>
            </a:pPr>
            <a:r>
              <a:rPr sz="2150" b="1" spc="10" dirty="0">
                <a:solidFill>
                  <a:srgbClr val="00AF50"/>
                </a:solidFill>
                <a:latin typeface="Calibri"/>
                <a:cs typeface="Calibri"/>
              </a:rPr>
              <a:t>5</a:t>
            </a:r>
            <a:r>
              <a:rPr sz="2150" b="1" spc="-4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150" b="1" spc="5" dirty="0">
                <a:solidFill>
                  <a:srgbClr val="00AF50"/>
                </a:solidFill>
                <a:latin typeface="Calibri"/>
                <a:cs typeface="Calibri"/>
              </a:rPr>
              <a:t>cm</a:t>
            </a:r>
            <a:r>
              <a:rPr sz="2150" b="1" spc="5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150" b="1" spc="5" dirty="0">
                <a:solidFill>
                  <a:srgbClr val="00AF50"/>
                </a:solidFill>
                <a:latin typeface="Calibri"/>
                <a:cs typeface="Calibri"/>
              </a:rPr>
              <a:t>in</a:t>
            </a:r>
            <a:r>
              <a:rPr sz="2150" b="1" spc="4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150" b="1" spc="20" dirty="0">
                <a:solidFill>
                  <a:srgbClr val="00AF50"/>
                </a:solidFill>
                <a:latin typeface="Calibri"/>
                <a:cs typeface="Calibri"/>
              </a:rPr>
              <a:t>diameter</a:t>
            </a:r>
            <a:endParaRPr sz="2150">
              <a:latin typeface="Calibri"/>
              <a:cs typeface="Calibri"/>
            </a:endParaRPr>
          </a:p>
          <a:p>
            <a:pPr marL="288290" indent="-276225">
              <a:lnSpc>
                <a:spcPct val="100000"/>
              </a:lnSpc>
              <a:spcBef>
                <a:spcPts val="500"/>
              </a:spcBef>
              <a:buAutoNum type="arabicPeriod" startAt="2"/>
              <a:tabLst>
                <a:tab pos="288925" algn="l"/>
              </a:tabLst>
            </a:pPr>
            <a:r>
              <a:rPr sz="2150" b="1" spc="10" dirty="0">
                <a:solidFill>
                  <a:srgbClr val="00AF50"/>
                </a:solidFill>
                <a:latin typeface="Calibri"/>
                <a:cs typeface="Calibri"/>
              </a:rPr>
              <a:t>follow</a:t>
            </a:r>
            <a:r>
              <a:rPr sz="2150" b="1" spc="5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150" b="1" spc="25" dirty="0">
                <a:solidFill>
                  <a:srgbClr val="00AF50"/>
                </a:solidFill>
                <a:latin typeface="Calibri"/>
                <a:cs typeface="Calibri"/>
              </a:rPr>
              <a:t>up</a:t>
            </a:r>
            <a:r>
              <a:rPr sz="2150" b="1" spc="-2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150" b="1" spc="10" dirty="0">
                <a:solidFill>
                  <a:srgbClr val="00AF50"/>
                </a:solidFill>
                <a:latin typeface="Calibri"/>
                <a:cs typeface="Calibri"/>
              </a:rPr>
              <a:t>for</a:t>
            </a:r>
            <a:r>
              <a:rPr sz="2150" b="1" spc="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150" b="1" spc="10" dirty="0">
                <a:solidFill>
                  <a:srgbClr val="00AF50"/>
                </a:solidFill>
                <a:latin typeface="Calibri"/>
                <a:cs typeface="Calibri"/>
              </a:rPr>
              <a:t>3</a:t>
            </a:r>
            <a:r>
              <a:rPr sz="2150" b="1" spc="-3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150" b="1" spc="10" dirty="0">
                <a:solidFill>
                  <a:srgbClr val="00AF50"/>
                </a:solidFill>
                <a:latin typeface="Calibri"/>
                <a:cs typeface="Calibri"/>
              </a:rPr>
              <a:t>cycles</a:t>
            </a:r>
            <a:endParaRPr sz="2150">
              <a:latin typeface="Calibri"/>
              <a:cs typeface="Calibri"/>
            </a:endParaRPr>
          </a:p>
          <a:p>
            <a:pPr marL="269875" marR="3549650" indent="-257175">
              <a:lnSpc>
                <a:spcPct val="120300"/>
              </a:lnSpc>
              <a:spcBef>
                <a:spcPts val="50"/>
              </a:spcBef>
              <a:buAutoNum type="arabicPeriod" startAt="2"/>
              <a:tabLst>
                <a:tab pos="288925" algn="l"/>
              </a:tabLst>
            </a:pPr>
            <a:r>
              <a:rPr sz="2150" b="1" spc="20" dirty="0">
                <a:solidFill>
                  <a:srgbClr val="00AF50"/>
                </a:solidFill>
                <a:latin typeface="Calibri"/>
                <a:cs typeface="Calibri"/>
              </a:rPr>
              <a:t>1) </a:t>
            </a:r>
            <a:r>
              <a:rPr sz="2150" b="1" spc="-20" dirty="0">
                <a:solidFill>
                  <a:srgbClr val="00AF50"/>
                </a:solidFill>
                <a:latin typeface="Calibri"/>
                <a:cs typeface="Calibri"/>
              </a:rPr>
              <a:t>Torsion </a:t>
            </a:r>
            <a:r>
              <a:rPr sz="2150" b="1" spc="-1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150" b="1" spc="35" dirty="0">
                <a:solidFill>
                  <a:srgbClr val="00AF50"/>
                </a:solidFill>
                <a:latin typeface="Calibri"/>
                <a:cs typeface="Calibri"/>
              </a:rPr>
              <a:t>2</a:t>
            </a:r>
            <a:r>
              <a:rPr sz="2150" b="1" spc="5" dirty="0">
                <a:solidFill>
                  <a:srgbClr val="00AF50"/>
                </a:solidFill>
                <a:latin typeface="Calibri"/>
                <a:cs typeface="Calibri"/>
              </a:rPr>
              <a:t>)</a:t>
            </a:r>
            <a:r>
              <a:rPr sz="2150" b="1" spc="-15" dirty="0">
                <a:solidFill>
                  <a:srgbClr val="00AF50"/>
                </a:solidFill>
                <a:latin typeface="Calibri"/>
                <a:cs typeface="Calibri"/>
              </a:rPr>
              <a:t>Ha</a:t>
            </a:r>
            <a:r>
              <a:rPr sz="2150" b="1" spc="40" dirty="0">
                <a:solidFill>
                  <a:srgbClr val="00AF50"/>
                </a:solidFill>
                <a:latin typeface="Calibri"/>
                <a:cs typeface="Calibri"/>
              </a:rPr>
              <a:t>emo</a:t>
            </a:r>
            <a:r>
              <a:rPr sz="2150" b="1" spc="-15" dirty="0">
                <a:solidFill>
                  <a:srgbClr val="00AF50"/>
                </a:solidFill>
                <a:latin typeface="Calibri"/>
                <a:cs typeface="Calibri"/>
              </a:rPr>
              <a:t>rr</a:t>
            </a:r>
            <a:r>
              <a:rPr sz="2150" b="1" spc="45" dirty="0">
                <a:solidFill>
                  <a:srgbClr val="00AF50"/>
                </a:solidFill>
                <a:latin typeface="Calibri"/>
                <a:cs typeface="Calibri"/>
              </a:rPr>
              <a:t>h</a:t>
            </a:r>
            <a:r>
              <a:rPr sz="2150" b="1" spc="-15" dirty="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sz="2150" b="1" spc="25" dirty="0">
                <a:solidFill>
                  <a:srgbClr val="00AF50"/>
                </a:solidFill>
                <a:latin typeface="Calibri"/>
                <a:cs typeface="Calibri"/>
              </a:rPr>
              <a:t>g</a:t>
            </a:r>
            <a:r>
              <a:rPr sz="2150" b="1" spc="5" dirty="0">
                <a:solidFill>
                  <a:srgbClr val="00AF50"/>
                </a:solidFill>
                <a:latin typeface="Calibri"/>
                <a:cs typeface="Calibri"/>
              </a:rPr>
              <a:t>e  </a:t>
            </a:r>
            <a:r>
              <a:rPr sz="2150" b="1" spc="15" dirty="0">
                <a:solidFill>
                  <a:srgbClr val="00AF50"/>
                </a:solidFill>
                <a:latin typeface="Calibri"/>
                <a:cs typeface="Calibri"/>
              </a:rPr>
              <a:t>3)Rupture </a:t>
            </a:r>
            <a:r>
              <a:rPr sz="2150" b="1" spc="2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150" b="1" spc="10" dirty="0">
                <a:solidFill>
                  <a:srgbClr val="00AF50"/>
                </a:solidFill>
                <a:latin typeface="Calibri"/>
                <a:cs typeface="Calibri"/>
              </a:rPr>
              <a:t>4)Infection</a:t>
            </a:r>
            <a:endParaRPr sz="2150">
              <a:latin typeface="Calibri"/>
              <a:cs typeface="Calibri"/>
            </a:endParaRPr>
          </a:p>
          <a:p>
            <a:pPr marL="12700" marR="5080">
              <a:lnSpc>
                <a:spcPct val="119300"/>
              </a:lnSpc>
              <a:spcBef>
                <a:spcPts val="80"/>
              </a:spcBef>
              <a:buAutoNum type="arabicPeriod" startAt="2"/>
              <a:tabLst>
                <a:tab pos="231775" algn="l"/>
              </a:tabLst>
            </a:pPr>
            <a:r>
              <a:rPr sz="2150" b="1" spc="20" dirty="0">
                <a:solidFill>
                  <a:srgbClr val="00AF50"/>
                </a:solidFill>
                <a:latin typeface="Calibri"/>
                <a:cs typeface="Calibri"/>
              </a:rPr>
              <a:t>Emergent</a:t>
            </a:r>
            <a:r>
              <a:rPr sz="2150" b="1" spc="-1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150" b="1" spc="10" dirty="0">
                <a:solidFill>
                  <a:srgbClr val="00AF50"/>
                </a:solidFill>
                <a:latin typeface="Calibri"/>
                <a:cs typeface="Calibri"/>
              </a:rPr>
              <a:t>laparoscopic</a:t>
            </a:r>
            <a:r>
              <a:rPr sz="2150" b="1" spc="1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150" b="1" spc="5" dirty="0">
                <a:solidFill>
                  <a:srgbClr val="00AF50"/>
                </a:solidFill>
                <a:latin typeface="Calibri"/>
                <a:cs typeface="Calibri"/>
              </a:rPr>
              <a:t>left</a:t>
            </a:r>
            <a:r>
              <a:rPr sz="2150" b="1" spc="3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150" b="1" dirty="0">
                <a:solidFill>
                  <a:srgbClr val="00AF50"/>
                </a:solidFill>
                <a:latin typeface="Calibri"/>
                <a:cs typeface="Calibri"/>
              </a:rPr>
              <a:t>ovarian</a:t>
            </a:r>
            <a:r>
              <a:rPr sz="2150" b="1" spc="7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150" b="1" spc="10" dirty="0">
                <a:solidFill>
                  <a:srgbClr val="00AF50"/>
                </a:solidFill>
                <a:latin typeface="Calibri"/>
                <a:cs typeface="Calibri"/>
              </a:rPr>
              <a:t>cystectomy </a:t>
            </a:r>
            <a:r>
              <a:rPr sz="2150" b="1" spc="-47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150" b="1" spc="20" dirty="0">
                <a:solidFill>
                  <a:srgbClr val="00AF50"/>
                </a:solidFill>
                <a:latin typeface="Calibri"/>
                <a:cs typeface="Calibri"/>
              </a:rPr>
              <a:t>5.1.decrease</a:t>
            </a:r>
            <a:r>
              <a:rPr sz="2150" b="1" spc="-1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150" b="1" dirty="0">
                <a:solidFill>
                  <a:srgbClr val="00AF50"/>
                </a:solidFill>
                <a:latin typeface="Calibri"/>
                <a:cs typeface="Calibri"/>
              </a:rPr>
              <a:t>ovarian</a:t>
            </a:r>
            <a:r>
              <a:rPr sz="2150" b="1" spc="6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150" b="1" spc="15" dirty="0">
                <a:solidFill>
                  <a:srgbClr val="00AF50"/>
                </a:solidFill>
                <a:latin typeface="Calibri"/>
                <a:cs typeface="Calibri"/>
              </a:rPr>
              <a:t>reserve</a:t>
            </a:r>
            <a:endParaRPr sz="2150">
              <a:latin typeface="Calibri"/>
              <a:cs typeface="Calibri"/>
            </a:endParaRPr>
          </a:p>
          <a:p>
            <a:pPr marL="269875">
              <a:lnSpc>
                <a:spcPct val="100000"/>
              </a:lnSpc>
              <a:spcBef>
                <a:spcPts val="575"/>
              </a:spcBef>
            </a:pPr>
            <a:r>
              <a:rPr sz="2150" b="1" spc="10" dirty="0">
                <a:solidFill>
                  <a:srgbClr val="00AF50"/>
                </a:solidFill>
                <a:latin typeface="Calibri"/>
                <a:cs typeface="Calibri"/>
              </a:rPr>
              <a:t>2.Pelvic</a:t>
            </a:r>
            <a:r>
              <a:rPr sz="2150" b="1" spc="-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150" b="1" spc="25" dirty="0">
                <a:solidFill>
                  <a:srgbClr val="00AF50"/>
                </a:solidFill>
                <a:latin typeface="Calibri"/>
                <a:cs typeface="Calibri"/>
              </a:rPr>
              <a:t>adhesion</a:t>
            </a:r>
            <a:endParaRPr sz="21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3306" y="1803786"/>
            <a:ext cx="10039351" cy="3549946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3150"/>
              </a:lnSpc>
              <a:spcBef>
                <a:spcPts val="130"/>
              </a:spcBef>
            </a:pPr>
            <a:r>
              <a:rPr sz="2750" b="1" spc="15" dirty="0">
                <a:latin typeface="Calibri"/>
                <a:cs typeface="Calibri"/>
              </a:rPr>
              <a:t>3</a:t>
            </a:r>
            <a:r>
              <a:rPr sz="2750" b="1" spc="-15" dirty="0">
                <a:latin typeface="Calibri"/>
                <a:cs typeface="Calibri"/>
              </a:rPr>
              <a:t> </a:t>
            </a:r>
            <a:r>
              <a:rPr sz="2750" b="1" spc="5" dirty="0">
                <a:latin typeface="Calibri"/>
                <a:cs typeface="Calibri"/>
              </a:rPr>
              <a:t>)</a:t>
            </a:r>
            <a:r>
              <a:rPr sz="2750" b="1" spc="65" dirty="0">
                <a:latin typeface="Calibri"/>
                <a:cs typeface="Calibri"/>
              </a:rPr>
              <a:t> </a:t>
            </a:r>
            <a:r>
              <a:rPr sz="2750" b="1" spc="5" dirty="0">
                <a:latin typeface="Calibri"/>
                <a:cs typeface="Calibri"/>
              </a:rPr>
              <a:t>How </a:t>
            </a:r>
            <a:r>
              <a:rPr sz="2750" b="1" spc="15" dirty="0">
                <a:latin typeface="Calibri"/>
                <a:cs typeface="Calibri"/>
              </a:rPr>
              <a:t>do</a:t>
            </a:r>
            <a:r>
              <a:rPr sz="2750" b="1" spc="45" dirty="0">
                <a:latin typeface="Calibri"/>
                <a:cs typeface="Calibri"/>
              </a:rPr>
              <a:t> </a:t>
            </a:r>
            <a:r>
              <a:rPr sz="2750" b="1" spc="25" dirty="0">
                <a:latin typeface="Calibri"/>
                <a:cs typeface="Calibri"/>
              </a:rPr>
              <a:t>you</a:t>
            </a:r>
            <a:r>
              <a:rPr sz="2750" b="1" spc="-15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treat?</a:t>
            </a:r>
            <a:endParaRPr sz="2750">
              <a:latin typeface="Calibri"/>
              <a:cs typeface="Calibri"/>
            </a:endParaRPr>
          </a:p>
          <a:p>
            <a:pPr marL="288925" marR="347345" indent="-257175">
              <a:lnSpc>
                <a:spcPct val="91800"/>
              </a:lnSpc>
              <a:spcBef>
                <a:spcPts val="120"/>
              </a:spcBef>
              <a:buFont typeface="Arial"/>
              <a:buChar char="•"/>
              <a:tabLst>
                <a:tab pos="289560" algn="l"/>
              </a:tabLst>
            </a:pPr>
            <a:r>
              <a:rPr sz="2750" b="0" spc="-25" dirty="0">
                <a:latin typeface="Calibri Light"/>
                <a:cs typeface="Calibri Light"/>
              </a:rPr>
              <a:t>For </a:t>
            </a:r>
            <a:r>
              <a:rPr sz="2750" b="0" spc="-20" dirty="0">
                <a:latin typeface="Calibri Light"/>
                <a:cs typeface="Calibri Light"/>
              </a:rPr>
              <a:t>Women</a:t>
            </a:r>
            <a:r>
              <a:rPr sz="2750" b="0" spc="-15" dirty="0">
                <a:latin typeface="Calibri Light"/>
                <a:cs typeface="Calibri Light"/>
              </a:rPr>
              <a:t> </a:t>
            </a:r>
            <a:r>
              <a:rPr sz="2750" b="0" spc="10" dirty="0">
                <a:latin typeface="Calibri Light"/>
                <a:cs typeface="Calibri Light"/>
              </a:rPr>
              <a:t>With HMB </a:t>
            </a:r>
            <a:r>
              <a:rPr sz="2750" b="0" spc="20" dirty="0">
                <a:latin typeface="Calibri Light"/>
                <a:cs typeface="Calibri Light"/>
              </a:rPr>
              <a:t>Who </a:t>
            </a:r>
            <a:r>
              <a:rPr sz="2750" b="0" spc="-5" dirty="0">
                <a:latin typeface="Calibri Light"/>
                <a:cs typeface="Calibri Light"/>
              </a:rPr>
              <a:t>Are </a:t>
            </a:r>
            <a:r>
              <a:rPr sz="2750" b="0" spc="5" dirty="0">
                <a:latin typeface="Calibri Light"/>
                <a:cs typeface="Calibri Light"/>
              </a:rPr>
              <a:t>Under </a:t>
            </a:r>
            <a:r>
              <a:rPr sz="2750" b="0" spc="20" dirty="0">
                <a:latin typeface="Calibri Light"/>
                <a:cs typeface="Calibri Light"/>
              </a:rPr>
              <a:t>45 </a:t>
            </a:r>
            <a:r>
              <a:rPr sz="2750" b="0" spc="-50" dirty="0">
                <a:latin typeface="Calibri Light"/>
                <a:cs typeface="Calibri Light"/>
              </a:rPr>
              <a:t>Years</a:t>
            </a:r>
            <a:r>
              <a:rPr sz="2750" b="0" spc="-45" dirty="0">
                <a:latin typeface="Calibri Light"/>
                <a:cs typeface="Calibri Light"/>
              </a:rPr>
              <a:t> </a:t>
            </a:r>
            <a:r>
              <a:rPr sz="2750" b="0" dirty="0">
                <a:latin typeface="Calibri Light"/>
                <a:cs typeface="Calibri Light"/>
              </a:rPr>
              <a:t>Of </a:t>
            </a:r>
            <a:r>
              <a:rPr sz="2750" b="0" spc="5" dirty="0">
                <a:latin typeface="Calibri Light"/>
                <a:cs typeface="Calibri Light"/>
              </a:rPr>
              <a:t>Age </a:t>
            </a:r>
            <a:r>
              <a:rPr sz="2750" b="0" spc="10" dirty="0">
                <a:latin typeface="Calibri Light"/>
                <a:cs typeface="Calibri Light"/>
              </a:rPr>
              <a:t>With </a:t>
            </a:r>
            <a:r>
              <a:rPr sz="2750" b="0" spc="25" dirty="0">
                <a:latin typeface="Calibri Light"/>
                <a:cs typeface="Calibri Light"/>
              </a:rPr>
              <a:t>No </a:t>
            </a:r>
            <a:r>
              <a:rPr sz="2750" b="0" spc="30" dirty="0">
                <a:latin typeface="Calibri Light"/>
                <a:cs typeface="Calibri Light"/>
              </a:rPr>
              <a:t> </a:t>
            </a:r>
            <a:r>
              <a:rPr sz="2750" b="0" spc="-5" dirty="0">
                <a:latin typeface="Calibri Light"/>
                <a:cs typeface="Calibri Light"/>
              </a:rPr>
              <a:t>Obvious </a:t>
            </a:r>
            <a:r>
              <a:rPr sz="2750" b="0" spc="-15" dirty="0">
                <a:latin typeface="Calibri Light"/>
                <a:cs typeface="Calibri Light"/>
              </a:rPr>
              <a:t>Pathology</a:t>
            </a:r>
            <a:r>
              <a:rPr sz="2750" b="0" spc="-10" dirty="0">
                <a:latin typeface="Calibri Light"/>
                <a:cs typeface="Calibri Light"/>
              </a:rPr>
              <a:t> </a:t>
            </a:r>
            <a:r>
              <a:rPr sz="2750" b="0" dirty="0">
                <a:latin typeface="Calibri Light"/>
                <a:cs typeface="Calibri Light"/>
              </a:rPr>
              <a:t>Based </a:t>
            </a:r>
            <a:r>
              <a:rPr sz="2750" b="0" spc="5" dirty="0">
                <a:latin typeface="Calibri Light"/>
                <a:cs typeface="Calibri Light"/>
              </a:rPr>
              <a:t>On </a:t>
            </a:r>
            <a:r>
              <a:rPr sz="2750" b="0" spc="-20" dirty="0">
                <a:latin typeface="Calibri Light"/>
                <a:cs typeface="Calibri Light"/>
              </a:rPr>
              <a:t>Any </a:t>
            </a:r>
            <a:r>
              <a:rPr sz="2750" b="0" spc="-5" dirty="0">
                <a:latin typeface="Calibri Light"/>
                <a:cs typeface="Calibri Light"/>
              </a:rPr>
              <a:t>Combination</a:t>
            </a:r>
            <a:r>
              <a:rPr sz="2750" b="0" dirty="0">
                <a:latin typeface="Calibri Light"/>
                <a:cs typeface="Calibri Light"/>
              </a:rPr>
              <a:t> </a:t>
            </a:r>
            <a:r>
              <a:rPr sz="2750" b="0" spc="5" dirty="0">
                <a:latin typeface="Calibri Light"/>
                <a:cs typeface="Calibri Light"/>
              </a:rPr>
              <a:t>Of </a:t>
            </a:r>
            <a:r>
              <a:rPr sz="2750" b="0" spc="-30" dirty="0">
                <a:latin typeface="Calibri Light"/>
                <a:cs typeface="Calibri Light"/>
              </a:rPr>
              <a:t>History, </a:t>
            </a:r>
            <a:r>
              <a:rPr sz="2750" b="0" spc="-10" dirty="0">
                <a:latin typeface="Calibri Light"/>
                <a:cs typeface="Calibri Light"/>
              </a:rPr>
              <a:t>Physical </a:t>
            </a:r>
            <a:r>
              <a:rPr sz="2750" b="0" spc="-610" dirty="0">
                <a:latin typeface="Calibri Light"/>
                <a:cs typeface="Calibri Light"/>
              </a:rPr>
              <a:t> </a:t>
            </a:r>
            <a:r>
              <a:rPr sz="2750" b="0" spc="-15" dirty="0">
                <a:latin typeface="Calibri Light"/>
                <a:cs typeface="Calibri Light"/>
              </a:rPr>
              <a:t>Examination,</a:t>
            </a:r>
            <a:r>
              <a:rPr sz="2750" b="0" spc="350" dirty="0">
                <a:latin typeface="Calibri Light"/>
                <a:cs typeface="Calibri Light"/>
              </a:rPr>
              <a:t> </a:t>
            </a:r>
            <a:r>
              <a:rPr sz="2750" b="0" spc="5" dirty="0">
                <a:latin typeface="Calibri Light"/>
                <a:cs typeface="Calibri Light"/>
              </a:rPr>
              <a:t>GP</a:t>
            </a:r>
            <a:r>
              <a:rPr sz="2750" b="0" spc="65" dirty="0">
                <a:latin typeface="Calibri Light"/>
                <a:cs typeface="Calibri Light"/>
              </a:rPr>
              <a:t> </a:t>
            </a:r>
            <a:r>
              <a:rPr sz="2750" b="0" spc="-25" dirty="0">
                <a:latin typeface="Calibri Light"/>
                <a:cs typeface="Calibri Light"/>
              </a:rPr>
              <a:t>Organised</a:t>
            </a:r>
            <a:r>
              <a:rPr sz="2750" b="0" spc="265" dirty="0">
                <a:latin typeface="Calibri Light"/>
                <a:cs typeface="Calibri Light"/>
              </a:rPr>
              <a:t> </a:t>
            </a:r>
            <a:r>
              <a:rPr sz="2750" b="0" spc="-20" dirty="0">
                <a:latin typeface="Calibri Light"/>
                <a:cs typeface="Calibri Light"/>
              </a:rPr>
              <a:t>Investigations</a:t>
            </a:r>
            <a:r>
              <a:rPr sz="2750" b="0" spc="335" dirty="0">
                <a:latin typeface="Calibri Light"/>
                <a:cs typeface="Calibri Light"/>
              </a:rPr>
              <a:t> </a:t>
            </a:r>
            <a:r>
              <a:rPr sz="2750" b="0" spc="10" dirty="0">
                <a:latin typeface="Calibri Light"/>
                <a:cs typeface="Calibri Light"/>
              </a:rPr>
              <a:t>(Such</a:t>
            </a:r>
            <a:r>
              <a:rPr sz="2750" b="0" spc="35" dirty="0">
                <a:latin typeface="Calibri Light"/>
                <a:cs typeface="Calibri Light"/>
              </a:rPr>
              <a:t> </a:t>
            </a:r>
            <a:r>
              <a:rPr sz="2750" b="0" spc="15" dirty="0">
                <a:latin typeface="Calibri Light"/>
                <a:cs typeface="Calibri Light"/>
              </a:rPr>
              <a:t>As</a:t>
            </a:r>
            <a:r>
              <a:rPr sz="2750" b="0" spc="30" dirty="0">
                <a:latin typeface="Calibri Light"/>
                <a:cs typeface="Calibri Light"/>
              </a:rPr>
              <a:t> </a:t>
            </a:r>
            <a:r>
              <a:rPr sz="2750" b="0" dirty="0">
                <a:latin typeface="Calibri Light"/>
                <a:cs typeface="Calibri Light"/>
              </a:rPr>
              <a:t>Cervical</a:t>
            </a:r>
            <a:r>
              <a:rPr sz="2750" b="0" spc="114" dirty="0">
                <a:latin typeface="Calibri Light"/>
                <a:cs typeface="Calibri Light"/>
              </a:rPr>
              <a:t> </a:t>
            </a:r>
            <a:r>
              <a:rPr sz="2750" b="0" spc="-35" dirty="0">
                <a:latin typeface="Calibri Light"/>
                <a:cs typeface="Calibri Light"/>
              </a:rPr>
              <a:t>Smear, </a:t>
            </a:r>
            <a:r>
              <a:rPr sz="2750" b="0" spc="-610" dirty="0">
                <a:latin typeface="Calibri Light"/>
                <a:cs typeface="Calibri Light"/>
              </a:rPr>
              <a:t> </a:t>
            </a:r>
            <a:r>
              <a:rPr sz="2750" b="0" spc="15" dirty="0">
                <a:latin typeface="Calibri Light"/>
                <a:cs typeface="Calibri Light"/>
              </a:rPr>
              <a:t>FBC,</a:t>
            </a:r>
            <a:r>
              <a:rPr sz="2750" b="0" spc="40" dirty="0">
                <a:latin typeface="Calibri Light"/>
                <a:cs typeface="Calibri Light"/>
              </a:rPr>
              <a:t> </a:t>
            </a:r>
            <a:r>
              <a:rPr sz="2750" b="0" spc="-15" dirty="0">
                <a:latin typeface="Calibri Light"/>
                <a:cs typeface="Calibri Light"/>
              </a:rPr>
              <a:t>Pelvic</a:t>
            </a:r>
            <a:r>
              <a:rPr sz="2750" b="0" spc="140" dirty="0">
                <a:latin typeface="Calibri Light"/>
                <a:cs typeface="Calibri Light"/>
              </a:rPr>
              <a:t> </a:t>
            </a:r>
            <a:r>
              <a:rPr sz="2750" b="0" spc="-5" dirty="0">
                <a:latin typeface="Calibri Light"/>
                <a:cs typeface="Calibri Light"/>
              </a:rPr>
              <a:t>Ultrasound),</a:t>
            </a:r>
            <a:r>
              <a:rPr sz="2750" b="0" spc="190" dirty="0">
                <a:latin typeface="Calibri Light"/>
                <a:cs typeface="Calibri Light"/>
              </a:rPr>
              <a:t> </a:t>
            </a:r>
            <a:r>
              <a:rPr sz="2750" b="0" spc="-5" dirty="0">
                <a:latin typeface="Calibri Light"/>
                <a:cs typeface="Calibri Light"/>
              </a:rPr>
              <a:t>There</a:t>
            </a:r>
            <a:r>
              <a:rPr sz="2750" b="0" spc="105" dirty="0">
                <a:latin typeface="Calibri Light"/>
                <a:cs typeface="Calibri Light"/>
              </a:rPr>
              <a:t> </a:t>
            </a:r>
            <a:r>
              <a:rPr sz="2750" b="0" spc="-5" dirty="0">
                <a:latin typeface="Calibri Light"/>
                <a:cs typeface="Calibri Light"/>
              </a:rPr>
              <a:t>Are</a:t>
            </a:r>
            <a:r>
              <a:rPr sz="2750" b="0" spc="105" dirty="0">
                <a:latin typeface="Calibri Light"/>
                <a:cs typeface="Calibri Light"/>
              </a:rPr>
              <a:t> </a:t>
            </a:r>
            <a:r>
              <a:rPr sz="2750" b="0" spc="-30" dirty="0">
                <a:latin typeface="Calibri Light"/>
                <a:cs typeface="Calibri Light"/>
              </a:rPr>
              <a:t>Two</a:t>
            </a:r>
            <a:r>
              <a:rPr sz="2750" b="0" spc="25" dirty="0">
                <a:latin typeface="Calibri Light"/>
                <a:cs typeface="Calibri Light"/>
              </a:rPr>
              <a:t> </a:t>
            </a:r>
            <a:r>
              <a:rPr sz="2750" b="0" spc="-5" dirty="0">
                <a:latin typeface="Calibri Light"/>
                <a:cs typeface="Calibri Light"/>
              </a:rPr>
              <a:t>Options</a:t>
            </a:r>
            <a:r>
              <a:rPr sz="2750" b="0" spc="175" dirty="0">
                <a:latin typeface="Calibri Light"/>
                <a:cs typeface="Calibri Light"/>
              </a:rPr>
              <a:t> </a:t>
            </a:r>
            <a:r>
              <a:rPr sz="2750" b="0" spc="-25" dirty="0">
                <a:latin typeface="Calibri Light"/>
                <a:cs typeface="Calibri Light"/>
              </a:rPr>
              <a:t>For</a:t>
            </a:r>
            <a:r>
              <a:rPr sz="2750" b="0" spc="65" dirty="0">
                <a:latin typeface="Calibri Light"/>
                <a:cs typeface="Calibri Light"/>
              </a:rPr>
              <a:t> </a:t>
            </a:r>
            <a:r>
              <a:rPr sz="2750" b="0" spc="-30" dirty="0">
                <a:latin typeface="Calibri Light"/>
                <a:cs typeface="Calibri Light"/>
              </a:rPr>
              <a:t>Treatment:</a:t>
            </a:r>
            <a:endParaRPr sz="2750">
              <a:latin typeface="Calibri Light"/>
              <a:cs typeface="Calibri Light"/>
            </a:endParaRPr>
          </a:p>
          <a:p>
            <a:pPr marL="288925" indent="-257810">
              <a:lnSpc>
                <a:spcPts val="2855"/>
              </a:lnSpc>
              <a:buClr>
                <a:srgbClr val="000000"/>
              </a:buClr>
              <a:buFont typeface="Arial"/>
              <a:buChar char="•"/>
              <a:tabLst>
                <a:tab pos="289560" algn="l"/>
              </a:tabLst>
            </a:pPr>
            <a:r>
              <a:rPr sz="2750" b="0" spc="-5" dirty="0">
                <a:solidFill>
                  <a:srgbClr val="FF0000"/>
                </a:solidFill>
                <a:latin typeface="Calibri Light"/>
                <a:cs typeface="Calibri Light"/>
              </a:rPr>
              <a:t>Immediately</a:t>
            </a:r>
            <a:r>
              <a:rPr sz="2750" b="0" spc="250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2750" b="0" spc="-25" dirty="0">
                <a:solidFill>
                  <a:srgbClr val="FF0000"/>
                </a:solidFill>
                <a:latin typeface="Calibri Light"/>
                <a:cs typeface="Calibri Light"/>
              </a:rPr>
              <a:t>Refer</a:t>
            </a:r>
            <a:r>
              <a:rPr sz="2750" b="0" spc="70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2750" b="0" spc="-95" dirty="0">
                <a:solidFill>
                  <a:srgbClr val="FF0000"/>
                </a:solidFill>
                <a:latin typeface="Calibri Light"/>
                <a:cs typeface="Calibri Light"/>
              </a:rPr>
              <a:t>To</a:t>
            </a:r>
            <a:r>
              <a:rPr sz="2750" b="0" spc="25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2750" b="0" dirty="0">
                <a:solidFill>
                  <a:srgbClr val="FF0000"/>
                </a:solidFill>
                <a:latin typeface="Calibri Light"/>
                <a:cs typeface="Calibri Light"/>
              </a:rPr>
              <a:t>Secondary</a:t>
            </a:r>
            <a:r>
              <a:rPr sz="2750" b="0" spc="105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2750" b="0" spc="-10" dirty="0">
                <a:solidFill>
                  <a:srgbClr val="FF0000"/>
                </a:solidFill>
                <a:latin typeface="Calibri Light"/>
                <a:cs typeface="Calibri Light"/>
              </a:rPr>
              <a:t>Care</a:t>
            </a:r>
            <a:r>
              <a:rPr sz="2750" b="0" spc="105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2750" b="0" spc="-25" dirty="0">
                <a:solidFill>
                  <a:srgbClr val="FF0000"/>
                </a:solidFill>
                <a:latin typeface="Calibri Light"/>
                <a:cs typeface="Calibri Light"/>
              </a:rPr>
              <a:t>For</a:t>
            </a:r>
            <a:r>
              <a:rPr sz="2750" b="0" spc="65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2750" b="0" spc="-25" dirty="0">
                <a:solidFill>
                  <a:srgbClr val="FF0000"/>
                </a:solidFill>
                <a:latin typeface="Calibri Light"/>
                <a:cs typeface="Calibri Light"/>
              </a:rPr>
              <a:t>Evaluation</a:t>
            </a:r>
            <a:endParaRPr sz="2750">
              <a:latin typeface="Calibri Light"/>
              <a:cs typeface="Calibri Light"/>
            </a:endParaRPr>
          </a:p>
          <a:p>
            <a:pPr marL="288925" marR="5080" indent="-257175">
              <a:lnSpc>
                <a:spcPct val="92200"/>
              </a:lnSpc>
              <a:spcBef>
                <a:spcPts val="110"/>
              </a:spcBef>
              <a:buClr>
                <a:srgbClr val="000000"/>
              </a:buClr>
              <a:buFont typeface="Arial"/>
              <a:buChar char="•"/>
              <a:tabLst>
                <a:tab pos="289560" algn="l"/>
              </a:tabLst>
            </a:pPr>
            <a:r>
              <a:rPr sz="2750" b="0" spc="5" dirty="0">
                <a:solidFill>
                  <a:srgbClr val="FF0000"/>
                </a:solidFill>
                <a:latin typeface="Calibri Light"/>
                <a:cs typeface="Calibri Light"/>
              </a:rPr>
              <a:t>Commence</a:t>
            </a:r>
            <a:r>
              <a:rPr sz="2750" b="0" spc="180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2750" b="0" spc="15" dirty="0">
                <a:solidFill>
                  <a:srgbClr val="FF0000"/>
                </a:solidFill>
                <a:latin typeface="Calibri Light"/>
                <a:cs typeface="Calibri Light"/>
              </a:rPr>
              <a:t>A</a:t>
            </a:r>
            <a:r>
              <a:rPr sz="2750" b="0" spc="60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2750" b="0" spc="5" dirty="0">
                <a:solidFill>
                  <a:srgbClr val="FF0000"/>
                </a:solidFill>
                <a:latin typeface="Calibri Light"/>
                <a:cs typeface="Calibri Light"/>
              </a:rPr>
              <a:t>3–6</a:t>
            </a:r>
            <a:r>
              <a:rPr sz="2750" b="0" spc="65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2750" b="0" dirty="0">
                <a:solidFill>
                  <a:srgbClr val="FF0000"/>
                </a:solidFill>
                <a:latin typeface="Calibri Light"/>
                <a:cs typeface="Calibri Light"/>
              </a:rPr>
              <a:t>Month</a:t>
            </a:r>
            <a:r>
              <a:rPr sz="2750" b="0" spc="110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2750" b="0" spc="-40" dirty="0">
                <a:solidFill>
                  <a:srgbClr val="FF0000"/>
                </a:solidFill>
                <a:latin typeface="Calibri Light"/>
                <a:cs typeface="Calibri Light"/>
              </a:rPr>
              <a:t>Trial</a:t>
            </a:r>
            <a:r>
              <a:rPr sz="2750" b="0" spc="114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2750" b="0" dirty="0">
                <a:solidFill>
                  <a:srgbClr val="FF0000"/>
                </a:solidFill>
                <a:latin typeface="Calibri Light"/>
                <a:cs typeface="Calibri Light"/>
              </a:rPr>
              <a:t>Of</a:t>
            </a:r>
            <a:r>
              <a:rPr sz="2750" b="0" spc="50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2750" b="0" dirty="0">
                <a:solidFill>
                  <a:srgbClr val="FF0000"/>
                </a:solidFill>
                <a:latin typeface="Calibri Light"/>
                <a:cs typeface="Calibri Light"/>
              </a:rPr>
              <a:t>Medical</a:t>
            </a:r>
            <a:r>
              <a:rPr sz="2750" b="0" spc="114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2750" b="0" spc="-10" dirty="0">
                <a:solidFill>
                  <a:srgbClr val="FF0000"/>
                </a:solidFill>
                <a:latin typeface="Calibri Light"/>
                <a:cs typeface="Calibri Light"/>
              </a:rPr>
              <a:t>Therapy</a:t>
            </a:r>
            <a:r>
              <a:rPr sz="2750" b="0" spc="105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2750" b="0" spc="-15" dirty="0">
                <a:solidFill>
                  <a:srgbClr val="FF0000"/>
                </a:solidFill>
                <a:latin typeface="Calibri Light"/>
                <a:cs typeface="Calibri Light"/>
              </a:rPr>
              <a:t>(E.G.</a:t>
            </a:r>
            <a:r>
              <a:rPr sz="2750" b="0" spc="125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2750" b="0" spc="10" dirty="0">
                <a:solidFill>
                  <a:srgbClr val="FF0000"/>
                </a:solidFill>
                <a:latin typeface="Calibri Light"/>
                <a:cs typeface="Calibri Light"/>
              </a:rPr>
              <a:t>COC, </a:t>
            </a:r>
            <a:r>
              <a:rPr sz="2750" b="0" spc="-10" dirty="0">
                <a:solidFill>
                  <a:srgbClr val="FF0000"/>
                </a:solidFill>
                <a:latin typeface="Calibri Light"/>
                <a:cs typeface="Calibri Light"/>
              </a:rPr>
              <a:t>Mirena </a:t>
            </a:r>
            <a:r>
              <a:rPr sz="2750" b="0" spc="-605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2750" b="0" spc="15" dirty="0">
                <a:solidFill>
                  <a:srgbClr val="FF0000"/>
                </a:solidFill>
                <a:latin typeface="Calibri Light"/>
                <a:cs typeface="Calibri Light"/>
              </a:rPr>
              <a:t>LNG-IUS) </a:t>
            </a:r>
            <a:r>
              <a:rPr sz="2750" b="0" spc="10" dirty="0">
                <a:solidFill>
                  <a:srgbClr val="FF0000"/>
                </a:solidFill>
                <a:latin typeface="Calibri Light"/>
                <a:cs typeface="Calibri Light"/>
              </a:rPr>
              <a:t>And </a:t>
            </a:r>
            <a:r>
              <a:rPr sz="2750" b="0" spc="5" dirty="0">
                <a:solidFill>
                  <a:srgbClr val="FF0000"/>
                </a:solidFill>
                <a:latin typeface="Calibri Light"/>
                <a:cs typeface="Calibri Light"/>
              </a:rPr>
              <a:t>If </a:t>
            </a:r>
            <a:r>
              <a:rPr sz="2750" b="0" spc="-10" dirty="0">
                <a:solidFill>
                  <a:srgbClr val="FF0000"/>
                </a:solidFill>
                <a:latin typeface="Calibri Light"/>
                <a:cs typeface="Calibri Light"/>
              </a:rPr>
              <a:t>There </a:t>
            </a:r>
            <a:r>
              <a:rPr sz="2750" b="0" spc="5" dirty="0">
                <a:solidFill>
                  <a:srgbClr val="FF0000"/>
                </a:solidFill>
                <a:latin typeface="Calibri Light"/>
                <a:cs typeface="Calibri Light"/>
              </a:rPr>
              <a:t>Is </a:t>
            </a:r>
            <a:r>
              <a:rPr sz="2750" b="0" spc="25" dirty="0">
                <a:solidFill>
                  <a:srgbClr val="FF0000"/>
                </a:solidFill>
                <a:latin typeface="Calibri Light"/>
                <a:cs typeface="Calibri Light"/>
              </a:rPr>
              <a:t>No </a:t>
            </a:r>
            <a:r>
              <a:rPr sz="2750" b="0" spc="-10" dirty="0">
                <a:solidFill>
                  <a:srgbClr val="FF0000"/>
                </a:solidFill>
                <a:latin typeface="Calibri Light"/>
                <a:cs typeface="Calibri Light"/>
              </a:rPr>
              <a:t>Improvement</a:t>
            </a:r>
            <a:r>
              <a:rPr sz="2750" b="0" spc="-5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2750" b="0" spc="-25" dirty="0">
                <a:solidFill>
                  <a:srgbClr val="FF0000"/>
                </a:solidFill>
                <a:latin typeface="Calibri Light"/>
                <a:cs typeface="Calibri Light"/>
              </a:rPr>
              <a:t>Refer </a:t>
            </a:r>
            <a:r>
              <a:rPr sz="2750" b="0" spc="5" dirty="0">
                <a:solidFill>
                  <a:srgbClr val="FF0000"/>
                </a:solidFill>
                <a:latin typeface="Calibri Light"/>
                <a:cs typeface="Calibri Light"/>
              </a:rPr>
              <a:t>The </a:t>
            </a:r>
            <a:r>
              <a:rPr sz="2750" b="0" spc="-25" dirty="0">
                <a:solidFill>
                  <a:srgbClr val="FF0000"/>
                </a:solidFill>
                <a:latin typeface="Calibri Light"/>
                <a:cs typeface="Calibri Light"/>
              </a:rPr>
              <a:t>Woman</a:t>
            </a:r>
            <a:r>
              <a:rPr sz="2750" b="0" spc="-20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2750" b="0" spc="-95" dirty="0">
                <a:solidFill>
                  <a:srgbClr val="FF0000"/>
                </a:solidFill>
                <a:latin typeface="Calibri Light"/>
                <a:cs typeface="Calibri Light"/>
              </a:rPr>
              <a:t>To </a:t>
            </a:r>
            <a:r>
              <a:rPr sz="2750" b="0" spc="-90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2750" b="0" dirty="0">
                <a:solidFill>
                  <a:srgbClr val="FF0000"/>
                </a:solidFill>
                <a:latin typeface="Calibri Light"/>
                <a:cs typeface="Calibri Light"/>
              </a:rPr>
              <a:t>Secondary</a:t>
            </a:r>
            <a:r>
              <a:rPr sz="2750" b="0" spc="100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2750" b="0" spc="-10" dirty="0">
                <a:solidFill>
                  <a:srgbClr val="FF0000"/>
                </a:solidFill>
                <a:latin typeface="Calibri Light"/>
                <a:cs typeface="Calibri Light"/>
              </a:rPr>
              <a:t>Care</a:t>
            </a:r>
            <a:r>
              <a:rPr sz="2750" b="0" spc="105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2750" b="0" spc="-25" dirty="0">
                <a:solidFill>
                  <a:srgbClr val="FF0000"/>
                </a:solidFill>
                <a:latin typeface="Calibri Light"/>
                <a:cs typeface="Calibri Light"/>
              </a:rPr>
              <a:t>For</a:t>
            </a:r>
            <a:r>
              <a:rPr sz="2750" b="0" spc="140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2750" b="0" spc="-25" dirty="0">
                <a:solidFill>
                  <a:srgbClr val="FF0000"/>
                </a:solidFill>
                <a:latin typeface="Calibri Light"/>
                <a:cs typeface="Calibri Light"/>
              </a:rPr>
              <a:t>Evaluation</a:t>
            </a:r>
            <a:endParaRPr sz="275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68445" y="1665287"/>
            <a:ext cx="5063491" cy="1779974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698500" marR="5080" indent="-686435">
              <a:lnSpc>
                <a:spcPts val="6530"/>
              </a:lnSpc>
              <a:spcBef>
                <a:spcPts val="880"/>
              </a:spcBef>
            </a:pPr>
            <a:r>
              <a:rPr sz="6000" b="0" spc="-10" dirty="0">
                <a:latin typeface="Calibri Light"/>
                <a:cs typeface="Calibri Light"/>
              </a:rPr>
              <a:t>OSCE</a:t>
            </a:r>
            <a:r>
              <a:rPr sz="6000" b="0" spc="40" dirty="0">
                <a:latin typeface="Calibri Light"/>
                <a:cs typeface="Calibri Light"/>
              </a:rPr>
              <a:t> </a:t>
            </a:r>
            <a:r>
              <a:rPr sz="6000" b="0" dirty="0">
                <a:latin typeface="Calibri Light"/>
                <a:cs typeface="Calibri Light"/>
              </a:rPr>
              <a:t>Obs</a:t>
            </a:r>
            <a:r>
              <a:rPr sz="6000" b="0" spc="-105" dirty="0">
                <a:latin typeface="Calibri Light"/>
                <a:cs typeface="Calibri Light"/>
              </a:rPr>
              <a:t> </a:t>
            </a:r>
            <a:r>
              <a:rPr sz="6000" b="0" spc="5" dirty="0">
                <a:latin typeface="Calibri Light"/>
                <a:cs typeface="Calibri Light"/>
              </a:rPr>
              <a:t>&amp;</a:t>
            </a:r>
            <a:r>
              <a:rPr sz="6000" b="0" spc="-5" dirty="0">
                <a:latin typeface="Calibri Light"/>
                <a:cs typeface="Calibri Light"/>
              </a:rPr>
              <a:t> </a:t>
            </a:r>
            <a:r>
              <a:rPr sz="6000" b="0" spc="-40" dirty="0">
                <a:latin typeface="Calibri Light"/>
                <a:cs typeface="Calibri Light"/>
              </a:rPr>
              <a:t>Gyn </a:t>
            </a:r>
            <a:r>
              <a:rPr sz="6000" b="0" spc="-1345" dirty="0">
                <a:latin typeface="Calibri Light"/>
                <a:cs typeface="Calibri Light"/>
              </a:rPr>
              <a:t> </a:t>
            </a:r>
            <a:r>
              <a:rPr sz="6000" b="0" spc="15" dirty="0">
                <a:latin typeface="Calibri Light"/>
                <a:cs typeface="Calibri Light"/>
              </a:rPr>
              <a:t>20/12/2018</a:t>
            </a:r>
            <a:endParaRPr sz="60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7" y="609282"/>
            <a:ext cx="1233171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0" spc="40" dirty="0">
                <a:latin typeface="Calibri Light"/>
                <a:cs typeface="Calibri Light"/>
              </a:rPr>
              <a:t>O</a:t>
            </a:r>
            <a:r>
              <a:rPr sz="4400" b="0" spc="20" dirty="0">
                <a:latin typeface="Calibri Light"/>
                <a:cs typeface="Calibri Light"/>
              </a:rPr>
              <a:t>S</a:t>
            </a:r>
            <a:r>
              <a:rPr sz="4400" b="0" spc="40" dirty="0">
                <a:latin typeface="Calibri Light"/>
                <a:cs typeface="Calibri Light"/>
              </a:rPr>
              <a:t>C</a:t>
            </a:r>
            <a:r>
              <a:rPr sz="4400" b="0" spc="15" dirty="0">
                <a:latin typeface="Calibri Light"/>
                <a:cs typeface="Calibri Light"/>
              </a:rPr>
              <a:t>E</a:t>
            </a:r>
            <a:endParaRPr sz="4400">
              <a:latin typeface="Calibri Light"/>
              <a:cs typeface="Calibri Ligh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90607" y="1714436"/>
            <a:ext cx="1710055" cy="805180"/>
            <a:chOff x="990600" y="1714436"/>
            <a:chExt cx="1710055" cy="8051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6463" y="1913284"/>
              <a:ext cx="151356" cy="29353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0600" y="2190686"/>
              <a:ext cx="1500124" cy="10953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15365" y="2214244"/>
              <a:ext cx="1428750" cy="38100"/>
            </a:xfrm>
            <a:custGeom>
              <a:avLst/>
              <a:gdLst/>
              <a:ahLst/>
              <a:cxnLst/>
              <a:rect l="l" t="t" r="r" b="b"/>
              <a:pathLst>
                <a:path w="1428750" h="38100">
                  <a:moveTo>
                    <a:pt x="1428749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1428749" y="38100"/>
                  </a:lnTo>
                  <a:lnTo>
                    <a:pt x="142874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7750" y="1743011"/>
              <a:ext cx="566737" cy="56673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85875" y="1714436"/>
              <a:ext cx="1414399" cy="804862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990607" y="3114611"/>
            <a:ext cx="1786255" cy="805180"/>
            <a:chOff x="990600" y="3114611"/>
            <a:chExt cx="1786255" cy="805180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17544" y="3322928"/>
              <a:ext cx="208114" cy="28406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90600" y="3590861"/>
              <a:ext cx="1576324" cy="10953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015365" y="3614419"/>
              <a:ext cx="1504950" cy="38100"/>
            </a:xfrm>
            <a:custGeom>
              <a:avLst/>
              <a:gdLst/>
              <a:ahLst/>
              <a:cxnLst/>
              <a:rect l="l" t="t" r="r" b="b"/>
              <a:pathLst>
                <a:path w="1504950" h="38100">
                  <a:moveTo>
                    <a:pt x="1504949" y="0"/>
                  </a:moveTo>
                  <a:lnTo>
                    <a:pt x="0" y="0"/>
                  </a:lnTo>
                  <a:lnTo>
                    <a:pt x="0" y="38099"/>
                  </a:lnTo>
                  <a:lnTo>
                    <a:pt x="1504949" y="38099"/>
                  </a:lnTo>
                  <a:lnTo>
                    <a:pt x="150494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47750" y="3143186"/>
              <a:ext cx="642937" cy="56673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2075" y="3114611"/>
              <a:ext cx="1414399" cy="804862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981077" y="4524438"/>
            <a:ext cx="1929131" cy="805180"/>
            <a:chOff x="981075" y="4524438"/>
            <a:chExt cx="1929130" cy="805180"/>
          </a:xfrm>
        </p:grpSpPr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27003" y="4732755"/>
              <a:ext cx="198654" cy="29353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90600" y="5000561"/>
              <a:ext cx="1709801" cy="10953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81075" y="4524438"/>
              <a:ext cx="1928876" cy="804862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939800" y="1813313"/>
            <a:ext cx="10083800" cy="424090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76200">
              <a:lnSpc>
                <a:spcPts val="3150"/>
              </a:lnSpc>
              <a:spcBef>
                <a:spcPts val="130"/>
              </a:spcBef>
            </a:pPr>
            <a:r>
              <a:rPr sz="2750" b="1" spc="25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r>
              <a:rPr sz="2775" b="1" spc="37" baseline="24024" dirty="0">
                <a:solidFill>
                  <a:srgbClr val="FF0000"/>
                </a:solidFill>
                <a:latin typeface="Arial"/>
                <a:cs typeface="Arial"/>
              </a:rPr>
              <a:t>st</a:t>
            </a:r>
            <a:r>
              <a:rPr sz="2775" b="1" spc="247" baseline="2402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750" b="1" spc="40" dirty="0">
                <a:solidFill>
                  <a:srgbClr val="FF0000"/>
                </a:solidFill>
                <a:latin typeface="Arial"/>
                <a:cs typeface="Arial"/>
              </a:rPr>
              <a:t>case:</a:t>
            </a:r>
            <a:endParaRPr sz="2750">
              <a:latin typeface="Arial"/>
              <a:cs typeface="Arial"/>
            </a:endParaRPr>
          </a:p>
          <a:p>
            <a:pPr marL="171450">
              <a:lnSpc>
                <a:spcPts val="3150"/>
              </a:lnSpc>
            </a:pPr>
            <a:r>
              <a:rPr sz="2750" dirty="0">
                <a:latin typeface="Arial"/>
                <a:cs typeface="Arial"/>
              </a:rPr>
              <a:t>preeclampsia</a:t>
            </a:r>
            <a:endParaRPr sz="2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4100">
              <a:latin typeface="Arial"/>
              <a:cs typeface="Arial"/>
            </a:endParaRPr>
          </a:p>
          <a:p>
            <a:pPr marL="76200">
              <a:lnSpc>
                <a:spcPts val="3190"/>
              </a:lnSpc>
            </a:pPr>
            <a:r>
              <a:rPr sz="2750" b="1" spc="15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2775" b="1" spc="22" baseline="25525" dirty="0">
                <a:solidFill>
                  <a:srgbClr val="FF0000"/>
                </a:solidFill>
                <a:latin typeface="Arial"/>
                <a:cs typeface="Arial"/>
              </a:rPr>
              <a:t>nd</a:t>
            </a:r>
            <a:r>
              <a:rPr sz="2775" b="1" spc="270" baseline="255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750" b="1" spc="40" dirty="0">
                <a:solidFill>
                  <a:srgbClr val="FF0000"/>
                </a:solidFill>
                <a:latin typeface="Arial"/>
                <a:cs typeface="Arial"/>
              </a:rPr>
              <a:t>case:</a:t>
            </a:r>
            <a:endParaRPr sz="2750">
              <a:latin typeface="Arial"/>
              <a:cs typeface="Arial"/>
            </a:endParaRPr>
          </a:p>
          <a:p>
            <a:pPr marL="76200">
              <a:lnSpc>
                <a:spcPts val="3190"/>
              </a:lnSpc>
            </a:pPr>
            <a:r>
              <a:rPr sz="2750" spc="15" dirty="0">
                <a:latin typeface="Arial"/>
                <a:cs typeface="Arial"/>
              </a:rPr>
              <a:t>post</a:t>
            </a:r>
            <a:r>
              <a:rPr sz="2750" spc="25" dirty="0">
                <a:latin typeface="Arial"/>
                <a:cs typeface="Arial"/>
              </a:rPr>
              <a:t> </a:t>
            </a:r>
            <a:r>
              <a:rPr sz="2750" spc="-10" dirty="0">
                <a:latin typeface="Arial"/>
                <a:cs typeface="Arial"/>
              </a:rPr>
              <a:t>term</a:t>
            </a:r>
            <a:r>
              <a:rPr sz="2750" spc="130" dirty="0">
                <a:latin typeface="Arial"/>
                <a:cs typeface="Arial"/>
              </a:rPr>
              <a:t> </a:t>
            </a:r>
            <a:r>
              <a:rPr sz="2750" spc="15" dirty="0">
                <a:latin typeface="Arial"/>
                <a:cs typeface="Arial"/>
              </a:rPr>
              <a:t>+</a:t>
            </a:r>
            <a:r>
              <a:rPr sz="2750" dirty="0">
                <a:latin typeface="Arial"/>
                <a:cs typeface="Arial"/>
              </a:rPr>
              <a:t> induction</a:t>
            </a:r>
            <a:endParaRPr sz="2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100">
              <a:latin typeface="Arial"/>
              <a:cs typeface="Arial"/>
            </a:endParaRPr>
          </a:p>
          <a:p>
            <a:pPr marL="76200">
              <a:lnSpc>
                <a:spcPct val="100000"/>
              </a:lnSpc>
            </a:pPr>
            <a:r>
              <a:rPr sz="2750" b="1" u="heavy" spc="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3ed</a:t>
            </a:r>
            <a:r>
              <a:rPr sz="2750" b="1" u="heavy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750" b="1" u="heavy" spc="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case:</a:t>
            </a:r>
            <a:endParaRPr sz="2750">
              <a:latin typeface="Arial"/>
              <a:cs typeface="Arial"/>
            </a:endParaRPr>
          </a:p>
          <a:p>
            <a:pPr marL="76200" marR="17780">
              <a:lnSpc>
                <a:spcPts val="2930"/>
              </a:lnSpc>
              <a:spcBef>
                <a:spcPts val="1160"/>
              </a:spcBef>
            </a:pPr>
            <a:r>
              <a:rPr sz="2750" spc="10" dirty="0">
                <a:latin typeface="Arial"/>
                <a:cs typeface="Arial"/>
              </a:rPr>
              <a:t>rupture</a:t>
            </a:r>
            <a:r>
              <a:rPr sz="2750" spc="90" dirty="0">
                <a:latin typeface="Arial"/>
                <a:cs typeface="Arial"/>
              </a:rPr>
              <a:t> </a:t>
            </a:r>
            <a:r>
              <a:rPr sz="2750" spc="10" dirty="0">
                <a:latin typeface="Arial"/>
                <a:cs typeface="Arial"/>
              </a:rPr>
              <a:t>membrane</a:t>
            </a:r>
            <a:r>
              <a:rPr sz="2750" spc="170" dirty="0">
                <a:latin typeface="Arial"/>
                <a:cs typeface="Arial"/>
              </a:rPr>
              <a:t> </a:t>
            </a:r>
            <a:r>
              <a:rPr sz="2750" spc="5" dirty="0">
                <a:latin typeface="Arial"/>
                <a:cs typeface="Arial"/>
              </a:rPr>
              <a:t>(what</a:t>
            </a:r>
            <a:r>
              <a:rPr sz="2750" spc="120" dirty="0">
                <a:latin typeface="Arial"/>
                <a:cs typeface="Arial"/>
              </a:rPr>
              <a:t> </a:t>
            </a:r>
            <a:r>
              <a:rPr sz="2750" spc="-35" dirty="0">
                <a:latin typeface="Arial"/>
                <a:cs typeface="Arial"/>
              </a:rPr>
              <a:t>is</a:t>
            </a:r>
            <a:r>
              <a:rPr sz="2750" spc="105" dirty="0">
                <a:latin typeface="Arial"/>
                <a:cs typeface="Arial"/>
              </a:rPr>
              <a:t> </a:t>
            </a:r>
            <a:r>
              <a:rPr sz="2750" spc="15" dirty="0">
                <a:latin typeface="Arial"/>
                <a:cs typeface="Arial"/>
              </a:rPr>
              <a:t>the</a:t>
            </a:r>
            <a:r>
              <a:rPr sz="2750" spc="95" dirty="0">
                <a:latin typeface="Arial"/>
                <a:cs typeface="Arial"/>
              </a:rPr>
              <a:t> </a:t>
            </a:r>
            <a:r>
              <a:rPr sz="2750" spc="25" dirty="0">
                <a:latin typeface="Arial"/>
                <a:cs typeface="Arial"/>
              </a:rPr>
              <a:t>dx </a:t>
            </a:r>
            <a:r>
              <a:rPr sz="2750" spc="5" dirty="0">
                <a:latin typeface="Arial"/>
                <a:cs typeface="Arial"/>
              </a:rPr>
              <a:t>and</a:t>
            </a:r>
            <a:r>
              <a:rPr sz="2750" spc="20" dirty="0">
                <a:latin typeface="Arial"/>
                <a:cs typeface="Arial"/>
              </a:rPr>
              <a:t> </a:t>
            </a:r>
            <a:r>
              <a:rPr sz="2750" spc="30" dirty="0">
                <a:latin typeface="Arial"/>
                <a:cs typeface="Arial"/>
              </a:rPr>
              <a:t>how</a:t>
            </a:r>
            <a:r>
              <a:rPr sz="2750" spc="10" dirty="0">
                <a:latin typeface="Arial"/>
                <a:cs typeface="Arial"/>
              </a:rPr>
              <a:t> </a:t>
            </a:r>
            <a:r>
              <a:rPr sz="2750" dirty="0">
                <a:latin typeface="Arial"/>
                <a:cs typeface="Arial"/>
              </a:rPr>
              <a:t>to</a:t>
            </a:r>
            <a:r>
              <a:rPr sz="2750" spc="90" dirty="0">
                <a:latin typeface="Arial"/>
                <a:cs typeface="Arial"/>
              </a:rPr>
              <a:t> </a:t>
            </a:r>
            <a:r>
              <a:rPr sz="2750" spc="-20" dirty="0">
                <a:latin typeface="Arial"/>
                <a:cs typeface="Arial"/>
              </a:rPr>
              <a:t>deliver)</a:t>
            </a:r>
            <a:r>
              <a:rPr sz="2750" spc="345" dirty="0">
                <a:latin typeface="Arial"/>
                <a:cs typeface="Arial"/>
              </a:rPr>
              <a:t> </a:t>
            </a:r>
            <a:r>
              <a:rPr sz="2750" spc="5" dirty="0">
                <a:latin typeface="Arial"/>
                <a:cs typeface="Arial"/>
              </a:rPr>
              <a:t>and</a:t>
            </a:r>
            <a:r>
              <a:rPr sz="2750" spc="90" dirty="0">
                <a:latin typeface="Arial"/>
                <a:cs typeface="Arial"/>
              </a:rPr>
              <a:t> </a:t>
            </a:r>
            <a:r>
              <a:rPr sz="2750" spc="10" dirty="0">
                <a:latin typeface="Arial"/>
                <a:cs typeface="Arial"/>
              </a:rPr>
              <a:t>what </a:t>
            </a:r>
            <a:r>
              <a:rPr sz="2750" spc="-750" dirty="0">
                <a:latin typeface="Arial"/>
                <a:cs typeface="Arial"/>
              </a:rPr>
              <a:t> </a:t>
            </a:r>
            <a:r>
              <a:rPr sz="2750" dirty="0">
                <a:latin typeface="Arial"/>
                <a:cs typeface="Arial"/>
              </a:rPr>
              <a:t>to</a:t>
            </a:r>
            <a:r>
              <a:rPr sz="2750" spc="10" dirty="0">
                <a:latin typeface="Arial"/>
                <a:cs typeface="Arial"/>
              </a:rPr>
              <a:t> </a:t>
            </a:r>
            <a:r>
              <a:rPr sz="2750" spc="25" dirty="0">
                <a:latin typeface="Arial"/>
                <a:cs typeface="Arial"/>
              </a:rPr>
              <a:t>do</a:t>
            </a:r>
            <a:r>
              <a:rPr sz="2750" spc="15" dirty="0">
                <a:latin typeface="Arial"/>
                <a:cs typeface="Arial"/>
              </a:rPr>
              <a:t> </a:t>
            </a:r>
            <a:r>
              <a:rPr sz="2750" spc="-40" dirty="0">
                <a:latin typeface="Arial"/>
                <a:cs typeface="Arial"/>
              </a:rPr>
              <a:t>if</a:t>
            </a:r>
            <a:r>
              <a:rPr sz="2750" spc="114" dirty="0">
                <a:latin typeface="Arial"/>
                <a:cs typeface="Arial"/>
              </a:rPr>
              <a:t> </a:t>
            </a:r>
            <a:r>
              <a:rPr sz="2750" spc="15" dirty="0">
                <a:latin typeface="Arial"/>
                <a:cs typeface="Arial"/>
              </a:rPr>
              <a:t>the</a:t>
            </a:r>
            <a:r>
              <a:rPr sz="2750" spc="90" dirty="0">
                <a:latin typeface="Arial"/>
                <a:cs typeface="Arial"/>
              </a:rPr>
              <a:t> </a:t>
            </a:r>
            <a:r>
              <a:rPr sz="2750" spc="-5" dirty="0">
                <a:latin typeface="Arial"/>
                <a:cs typeface="Arial"/>
              </a:rPr>
              <a:t>same</a:t>
            </a:r>
            <a:r>
              <a:rPr sz="2750" spc="160" dirty="0">
                <a:latin typeface="Arial"/>
                <a:cs typeface="Arial"/>
              </a:rPr>
              <a:t> </a:t>
            </a:r>
            <a:r>
              <a:rPr sz="2750" spc="25" dirty="0">
                <a:latin typeface="Arial"/>
                <a:cs typeface="Arial"/>
              </a:rPr>
              <a:t>pt</a:t>
            </a:r>
            <a:r>
              <a:rPr sz="2750" spc="-40" dirty="0">
                <a:latin typeface="Arial"/>
                <a:cs typeface="Arial"/>
              </a:rPr>
              <a:t> </a:t>
            </a:r>
            <a:r>
              <a:rPr sz="2750" spc="5" dirty="0">
                <a:latin typeface="Arial"/>
                <a:cs typeface="Arial"/>
              </a:rPr>
              <a:t>had</a:t>
            </a:r>
            <a:r>
              <a:rPr sz="2750" spc="90" dirty="0">
                <a:latin typeface="Arial"/>
                <a:cs typeface="Arial"/>
              </a:rPr>
              <a:t> </a:t>
            </a:r>
            <a:r>
              <a:rPr sz="2750" spc="20" dirty="0">
                <a:latin typeface="Arial"/>
                <a:cs typeface="Arial"/>
              </a:rPr>
              <a:t>cord</a:t>
            </a:r>
            <a:r>
              <a:rPr sz="2750" spc="10" dirty="0">
                <a:latin typeface="Arial"/>
                <a:cs typeface="Arial"/>
              </a:rPr>
              <a:t> </a:t>
            </a:r>
            <a:r>
              <a:rPr sz="2750" spc="-5" dirty="0">
                <a:latin typeface="Arial"/>
                <a:cs typeface="Arial"/>
              </a:rPr>
              <a:t>prolapse</a:t>
            </a:r>
            <a:endParaRPr sz="2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" y="0"/>
            <a:ext cx="12191999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2466" y="1665287"/>
            <a:ext cx="6845935" cy="1779974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1594485" marR="5080" indent="-1582420">
              <a:lnSpc>
                <a:spcPts val="6530"/>
              </a:lnSpc>
              <a:spcBef>
                <a:spcPts val="880"/>
              </a:spcBef>
              <a:tabLst>
                <a:tab pos="3596004" algn="l"/>
              </a:tabLst>
            </a:pPr>
            <a:r>
              <a:rPr sz="6000" b="0" spc="10" dirty="0">
                <a:latin typeface="Calibri Light"/>
                <a:cs typeface="Calibri Light"/>
              </a:rPr>
              <a:t>Mini-OSCE	</a:t>
            </a:r>
            <a:r>
              <a:rPr sz="6000" b="0" dirty="0">
                <a:latin typeface="Calibri Light"/>
                <a:cs typeface="Calibri Light"/>
              </a:rPr>
              <a:t>Obs</a:t>
            </a:r>
            <a:r>
              <a:rPr sz="6000" b="0" spc="-120" dirty="0">
                <a:latin typeface="Calibri Light"/>
                <a:cs typeface="Calibri Light"/>
              </a:rPr>
              <a:t> </a:t>
            </a:r>
            <a:r>
              <a:rPr sz="6000" b="0" spc="5" dirty="0">
                <a:latin typeface="Calibri Light"/>
                <a:cs typeface="Calibri Light"/>
              </a:rPr>
              <a:t>&amp;</a:t>
            </a:r>
            <a:r>
              <a:rPr sz="6000" b="0" spc="-25" dirty="0">
                <a:latin typeface="Calibri Light"/>
                <a:cs typeface="Calibri Light"/>
              </a:rPr>
              <a:t> </a:t>
            </a:r>
            <a:r>
              <a:rPr sz="6000" b="0" spc="-40" dirty="0">
                <a:latin typeface="Calibri Light"/>
                <a:cs typeface="Calibri Light"/>
              </a:rPr>
              <a:t>Gyn </a:t>
            </a:r>
            <a:r>
              <a:rPr sz="6000" b="0" spc="-1340" dirty="0">
                <a:latin typeface="Calibri Light"/>
                <a:cs typeface="Calibri Light"/>
              </a:rPr>
              <a:t> </a:t>
            </a:r>
            <a:r>
              <a:rPr sz="6000" b="0" spc="15" dirty="0">
                <a:latin typeface="Calibri Light"/>
                <a:cs typeface="Calibri Light"/>
              </a:rPr>
              <a:t>18/10/2018</a:t>
            </a:r>
            <a:endParaRPr sz="60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14400" y="466661"/>
            <a:ext cx="1071880" cy="1262380"/>
            <a:chOff x="914400" y="466661"/>
            <a:chExt cx="1071880" cy="12623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0384" y="817761"/>
              <a:ext cx="398369" cy="44599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4400" y="1238186"/>
              <a:ext cx="738187" cy="10001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2500" y="466661"/>
              <a:ext cx="1033462" cy="1262062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17581" y="609282"/>
            <a:ext cx="692151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0" u="heavy" spc="65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Q</a:t>
            </a:r>
            <a:r>
              <a:rPr sz="4400" b="0" u="heavy" spc="15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1</a:t>
            </a:r>
            <a:endParaRPr sz="4400">
              <a:latin typeface="Calibri Light"/>
              <a:cs typeface="Calibri Ligh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04232" y="2542158"/>
            <a:ext cx="111125" cy="54610"/>
            <a:chOff x="504229" y="2542158"/>
            <a:chExt cx="111125" cy="5461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4229" y="2542158"/>
              <a:ext cx="110728" cy="5429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12521" y="2545841"/>
              <a:ext cx="76200" cy="19050"/>
            </a:xfrm>
            <a:custGeom>
              <a:avLst/>
              <a:gdLst/>
              <a:ahLst/>
              <a:cxnLst/>
              <a:rect l="l" t="t" r="r" b="b"/>
              <a:pathLst>
                <a:path w="76200" h="19050">
                  <a:moveTo>
                    <a:pt x="76200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76200" y="1905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00383" y="2145420"/>
            <a:ext cx="10650220" cy="4416337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 marR="382905" indent="76200">
              <a:lnSpc>
                <a:spcPts val="2700"/>
              </a:lnSpc>
              <a:spcBef>
                <a:spcPts val="720"/>
              </a:spcBef>
            </a:pPr>
            <a:r>
              <a:rPr sz="2750" spc="10" dirty="0">
                <a:latin typeface="Calibri"/>
                <a:cs typeface="Calibri"/>
              </a:rPr>
              <a:t>Hx</a:t>
            </a:r>
            <a:r>
              <a:rPr sz="2750" spc="40" dirty="0">
                <a:latin typeface="Calibri"/>
                <a:cs typeface="Calibri"/>
              </a:rPr>
              <a:t> </a:t>
            </a:r>
            <a:r>
              <a:rPr sz="2750" spc="25" dirty="0">
                <a:latin typeface="Calibri"/>
                <a:cs typeface="Calibri"/>
              </a:rPr>
              <a:t>of</a:t>
            </a:r>
            <a:r>
              <a:rPr sz="2750" spc="3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multipara</a:t>
            </a:r>
            <a:r>
              <a:rPr sz="2750" spc="225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with</a:t>
            </a:r>
            <a:r>
              <a:rPr sz="2750" spc="17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previous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history</a:t>
            </a:r>
            <a:r>
              <a:rPr sz="2750" spc="150" dirty="0">
                <a:latin typeface="Calibri"/>
                <a:cs typeface="Calibri"/>
              </a:rPr>
              <a:t> </a:t>
            </a:r>
            <a:r>
              <a:rPr sz="2750" spc="25" dirty="0">
                <a:latin typeface="Calibri"/>
                <a:cs typeface="Calibri"/>
              </a:rPr>
              <a:t>of</a:t>
            </a:r>
            <a:r>
              <a:rPr sz="2750" spc="-40" dirty="0">
                <a:latin typeface="Calibri"/>
                <a:cs typeface="Calibri"/>
              </a:rPr>
              <a:t> </a:t>
            </a:r>
            <a:r>
              <a:rPr sz="2750" spc="20" dirty="0">
                <a:latin typeface="Calibri"/>
                <a:cs typeface="Calibri"/>
              </a:rPr>
              <a:t>CS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spc="35" dirty="0">
                <a:latin typeface="Calibri"/>
                <a:cs typeface="Calibri"/>
              </a:rPr>
              <a:t>come</a:t>
            </a:r>
            <a:r>
              <a:rPr sz="2750" spc="-5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to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spc="25" dirty="0">
                <a:latin typeface="Calibri"/>
                <a:cs typeface="Calibri"/>
              </a:rPr>
              <a:t>you </a:t>
            </a:r>
            <a:r>
              <a:rPr sz="2750" dirty="0">
                <a:latin typeface="Calibri"/>
                <a:cs typeface="Calibri"/>
              </a:rPr>
              <a:t>complained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spc="25" dirty="0">
                <a:latin typeface="Calibri"/>
                <a:cs typeface="Calibri"/>
              </a:rPr>
              <a:t>of </a:t>
            </a:r>
            <a:r>
              <a:rPr sz="2750" spc="-605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bleeding</a:t>
            </a:r>
            <a:r>
              <a:rPr sz="2750" spc="31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after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32th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week</a:t>
            </a:r>
            <a:r>
              <a:rPr sz="2750" spc="140" dirty="0">
                <a:latin typeface="Calibri"/>
                <a:cs typeface="Calibri"/>
              </a:rPr>
              <a:t> </a:t>
            </a:r>
            <a:r>
              <a:rPr sz="2750" spc="25" dirty="0">
                <a:latin typeface="Calibri"/>
                <a:cs typeface="Calibri"/>
              </a:rPr>
              <a:t>of</a:t>
            </a:r>
            <a:r>
              <a:rPr sz="2750" spc="-3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pregnancy</a:t>
            </a:r>
            <a:r>
              <a:rPr sz="2750" spc="22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,</a:t>
            </a:r>
            <a:r>
              <a:rPr sz="2750" spc="-3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the</a:t>
            </a:r>
            <a:r>
              <a:rPr sz="2750" spc="175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U/S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presented</a:t>
            </a:r>
            <a:r>
              <a:rPr sz="2750" spc="2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below</a:t>
            </a:r>
            <a:r>
              <a:rPr sz="2750" spc="10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:</a:t>
            </a:r>
            <a:endParaRPr sz="2750">
              <a:latin typeface="Calibri"/>
              <a:cs typeface="Calibri"/>
            </a:endParaRPr>
          </a:p>
          <a:p>
            <a:pPr marL="12700">
              <a:lnSpc>
                <a:spcPts val="3000"/>
              </a:lnSpc>
              <a:spcBef>
                <a:spcPts val="395"/>
              </a:spcBef>
              <a:tabLst>
                <a:tab pos="574675" algn="l"/>
              </a:tabLst>
            </a:pPr>
            <a:r>
              <a:rPr sz="2750" b="1" spc="5" dirty="0">
                <a:latin typeface="Calibri"/>
                <a:cs typeface="Calibri"/>
              </a:rPr>
              <a:t>1--	</a:t>
            </a:r>
            <a:r>
              <a:rPr sz="2750" b="1" spc="15" dirty="0">
                <a:latin typeface="Calibri"/>
                <a:cs typeface="Calibri"/>
              </a:rPr>
              <a:t>What</a:t>
            </a:r>
            <a:r>
              <a:rPr sz="2750" b="1" spc="-30" dirty="0">
                <a:latin typeface="Calibri"/>
                <a:cs typeface="Calibri"/>
              </a:rPr>
              <a:t> </a:t>
            </a:r>
            <a:r>
              <a:rPr sz="2750" b="1" spc="5" dirty="0">
                <a:latin typeface="Calibri"/>
                <a:cs typeface="Calibri"/>
              </a:rPr>
              <a:t>is</a:t>
            </a:r>
            <a:r>
              <a:rPr sz="2750" b="1" spc="40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the</a:t>
            </a:r>
            <a:r>
              <a:rPr sz="2750" b="1" spc="-10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diagnosis</a:t>
            </a:r>
            <a:r>
              <a:rPr sz="2750" b="1" spc="40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?</a:t>
            </a:r>
            <a:endParaRPr sz="2750">
              <a:latin typeface="Calibri"/>
              <a:cs typeface="Calibri"/>
            </a:endParaRPr>
          </a:p>
          <a:p>
            <a:pPr marL="88900">
              <a:lnSpc>
                <a:spcPts val="3000"/>
              </a:lnSpc>
            </a:pPr>
            <a:r>
              <a:rPr sz="2750" spc="-5" dirty="0">
                <a:solidFill>
                  <a:srgbClr val="FF0000"/>
                </a:solidFill>
                <a:latin typeface="Calibri"/>
                <a:cs typeface="Calibri"/>
              </a:rPr>
              <a:t>Placenta</a:t>
            </a:r>
            <a:r>
              <a:rPr sz="2750" spc="1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5" dirty="0">
                <a:solidFill>
                  <a:srgbClr val="FF0000"/>
                </a:solidFill>
                <a:latin typeface="Calibri"/>
                <a:cs typeface="Calibri"/>
              </a:rPr>
              <a:t>previa</a:t>
            </a:r>
            <a:endParaRPr sz="2750">
              <a:latin typeface="Calibri"/>
              <a:cs typeface="Calibri"/>
            </a:endParaRPr>
          </a:p>
          <a:p>
            <a:pPr marL="384175" indent="-371475">
              <a:lnSpc>
                <a:spcPts val="3005"/>
              </a:lnSpc>
              <a:spcBef>
                <a:spcPts val="380"/>
              </a:spcBef>
              <a:buAutoNum type="arabicPlain" startAt="2"/>
              <a:tabLst>
                <a:tab pos="384175" algn="l"/>
              </a:tabLst>
            </a:pPr>
            <a:r>
              <a:rPr sz="2750" b="1" spc="15" dirty="0">
                <a:latin typeface="Calibri"/>
                <a:cs typeface="Calibri"/>
              </a:rPr>
              <a:t>What</a:t>
            </a:r>
            <a:r>
              <a:rPr sz="2750" b="1" spc="-20" dirty="0">
                <a:latin typeface="Calibri"/>
                <a:cs typeface="Calibri"/>
              </a:rPr>
              <a:t> </a:t>
            </a:r>
            <a:r>
              <a:rPr sz="2750" b="1" spc="5" dirty="0">
                <a:latin typeface="Calibri"/>
                <a:cs typeface="Calibri"/>
              </a:rPr>
              <a:t>is</a:t>
            </a:r>
            <a:r>
              <a:rPr sz="2750" b="1" spc="55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the</a:t>
            </a:r>
            <a:r>
              <a:rPr sz="2750" b="1" spc="-5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treatment</a:t>
            </a:r>
            <a:r>
              <a:rPr sz="2750" b="1" spc="60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?</a:t>
            </a:r>
            <a:endParaRPr sz="2750">
              <a:latin typeface="Calibri"/>
              <a:cs typeface="Calibri"/>
            </a:endParaRPr>
          </a:p>
          <a:p>
            <a:pPr marL="88900">
              <a:lnSpc>
                <a:spcPts val="3005"/>
              </a:lnSpc>
            </a:pPr>
            <a:r>
              <a:rPr sz="2750" spc="-85" dirty="0">
                <a:solidFill>
                  <a:srgbClr val="FF0000"/>
                </a:solidFill>
                <a:latin typeface="Calibri"/>
                <a:cs typeface="Calibri"/>
              </a:rPr>
              <a:t>Dr.</a:t>
            </a:r>
            <a:r>
              <a:rPr sz="2750" spc="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5" dirty="0">
                <a:solidFill>
                  <a:srgbClr val="FF0000"/>
                </a:solidFill>
                <a:latin typeface="Calibri"/>
                <a:cs typeface="Calibri"/>
              </a:rPr>
              <a:t>Ahlam</a:t>
            </a:r>
            <a:r>
              <a:rPr sz="2750" spc="1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20" dirty="0">
                <a:solidFill>
                  <a:srgbClr val="FF0000"/>
                </a:solidFill>
                <a:latin typeface="Calibri"/>
                <a:cs typeface="Calibri"/>
              </a:rPr>
              <a:t>slides</a:t>
            </a:r>
            <a:endParaRPr sz="2750">
              <a:latin typeface="Calibri"/>
              <a:cs typeface="Calibri"/>
            </a:endParaRPr>
          </a:p>
          <a:p>
            <a:pPr marL="12700" marR="5080">
              <a:lnSpc>
                <a:spcPct val="81900"/>
              </a:lnSpc>
              <a:spcBef>
                <a:spcPts val="975"/>
              </a:spcBef>
              <a:buAutoNum type="arabicPlain" startAt="3"/>
              <a:tabLst>
                <a:tab pos="384175" algn="l"/>
                <a:tab pos="1022350" algn="l"/>
                <a:tab pos="5967095" algn="l"/>
              </a:tabLst>
            </a:pPr>
            <a:r>
              <a:rPr sz="2750" b="1" spc="15" dirty="0">
                <a:latin typeface="Calibri"/>
                <a:cs typeface="Calibri"/>
              </a:rPr>
              <a:t>what </a:t>
            </a:r>
            <a:r>
              <a:rPr sz="2750" b="1" dirty="0">
                <a:latin typeface="Calibri"/>
                <a:cs typeface="Calibri"/>
              </a:rPr>
              <a:t>are </a:t>
            </a:r>
            <a:r>
              <a:rPr sz="2750" b="1" spc="15" dirty="0">
                <a:latin typeface="Calibri"/>
                <a:cs typeface="Calibri"/>
              </a:rPr>
              <a:t>the </a:t>
            </a:r>
            <a:r>
              <a:rPr sz="2750" b="1" spc="20" dirty="0">
                <a:latin typeface="Calibri"/>
                <a:cs typeface="Calibri"/>
              </a:rPr>
              <a:t>signs </a:t>
            </a:r>
            <a:r>
              <a:rPr sz="2750" b="1" spc="25" dirty="0">
                <a:latin typeface="Calibri"/>
                <a:cs typeface="Calibri"/>
              </a:rPr>
              <a:t>you </a:t>
            </a:r>
            <a:r>
              <a:rPr sz="2750" b="1" spc="10" dirty="0">
                <a:latin typeface="Calibri"/>
                <a:cs typeface="Calibri"/>
              </a:rPr>
              <a:t>look </a:t>
            </a:r>
            <a:r>
              <a:rPr sz="2750" b="1" spc="15" dirty="0">
                <a:latin typeface="Calibri"/>
                <a:cs typeface="Calibri"/>
              </a:rPr>
              <a:t>on </a:t>
            </a:r>
            <a:r>
              <a:rPr sz="2750" b="1" spc="10" dirty="0">
                <a:latin typeface="Calibri"/>
                <a:cs typeface="Calibri"/>
              </a:rPr>
              <a:t>during abdominal </a:t>
            </a:r>
            <a:r>
              <a:rPr sz="2750" b="1" spc="-5" dirty="0">
                <a:latin typeface="Calibri"/>
                <a:cs typeface="Calibri"/>
              </a:rPr>
              <a:t>examination</a:t>
            </a:r>
            <a:r>
              <a:rPr sz="2750" b="1" dirty="0">
                <a:latin typeface="Calibri"/>
                <a:cs typeface="Calibri"/>
              </a:rPr>
              <a:t> </a:t>
            </a:r>
            <a:r>
              <a:rPr sz="2750" b="1" spc="5" dirty="0">
                <a:latin typeface="Calibri"/>
                <a:cs typeface="Calibri"/>
              </a:rPr>
              <a:t>: </a:t>
            </a:r>
            <a:r>
              <a:rPr sz="2750" b="1" spc="10" dirty="0">
                <a:latin typeface="Calibri"/>
                <a:cs typeface="Calibri"/>
              </a:rPr>
              <a:t> </a:t>
            </a:r>
            <a:r>
              <a:rPr sz="2750" spc="-5" dirty="0">
                <a:solidFill>
                  <a:srgbClr val="FF0000"/>
                </a:solidFill>
                <a:latin typeface="Calibri"/>
                <a:cs typeface="Calibri"/>
              </a:rPr>
              <a:t>Malpresentation</a:t>
            </a:r>
            <a:r>
              <a:rPr sz="2750" spc="2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5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sz="2750" spc="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5" dirty="0">
                <a:solidFill>
                  <a:srgbClr val="FF0000"/>
                </a:solidFill>
                <a:latin typeface="Calibri"/>
                <a:cs typeface="Calibri"/>
              </a:rPr>
              <a:t>abdominal</a:t>
            </a:r>
            <a:r>
              <a:rPr sz="2750" spc="1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15" dirty="0">
                <a:solidFill>
                  <a:srgbClr val="FF0000"/>
                </a:solidFill>
                <a:latin typeface="Calibri"/>
                <a:cs typeface="Calibri"/>
              </a:rPr>
              <a:t>tenderness	</a:t>
            </a:r>
            <a:r>
              <a:rPr sz="2750" spc="-25" dirty="0">
                <a:solidFill>
                  <a:srgbClr val="FF0000"/>
                </a:solidFill>
                <a:latin typeface="Calibri"/>
                <a:cs typeface="Calibri"/>
              </a:rPr>
              <a:t>(exclude</a:t>
            </a:r>
            <a:r>
              <a:rPr sz="2750" spc="229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5" dirty="0">
                <a:solidFill>
                  <a:srgbClr val="FF0000"/>
                </a:solidFill>
                <a:latin typeface="Calibri"/>
                <a:cs typeface="Calibri"/>
              </a:rPr>
              <a:t>abruption</a:t>
            </a:r>
            <a:r>
              <a:rPr sz="2750" spc="229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5" dirty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r>
              <a:rPr sz="275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5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sz="2750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15" dirty="0">
                <a:solidFill>
                  <a:srgbClr val="FF0000"/>
                </a:solidFill>
                <a:latin typeface="Calibri"/>
                <a:cs typeface="Calibri"/>
              </a:rPr>
              <a:t>amount</a:t>
            </a:r>
            <a:r>
              <a:rPr sz="2750" spc="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25" dirty="0">
                <a:solidFill>
                  <a:srgbClr val="FF0000"/>
                </a:solidFill>
                <a:latin typeface="Calibri"/>
                <a:cs typeface="Calibri"/>
              </a:rPr>
              <a:t>of </a:t>
            </a:r>
            <a:r>
              <a:rPr sz="2750" spc="-6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FF0000"/>
                </a:solidFill>
                <a:latin typeface="Calibri"/>
                <a:cs typeface="Calibri"/>
              </a:rPr>
              <a:t>liquor	</a:t>
            </a:r>
            <a:r>
              <a:rPr sz="2750" spc="20" dirty="0">
                <a:solidFill>
                  <a:srgbClr val="FF0000"/>
                </a:solidFill>
                <a:latin typeface="Calibri"/>
                <a:cs typeface="Calibri"/>
              </a:rPr>
              <a:t>…</a:t>
            </a:r>
            <a:endParaRPr sz="2750">
              <a:latin typeface="Calibri"/>
              <a:cs typeface="Calibri"/>
            </a:endParaRPr>
          </a:p>
          <a:p>
            <a:pPr marL="384175" indent="-371475">
              <a:lnSpc>
                <a:spcPts val="3000"/>
              </a:lnSpc>
              <a:spcBef>
                <a:spcPts val="380"/>
              </a:spcBef>
              <a:buAutoNum type="arabicPlain" startAt="3"/>
              <a:tabLst>
                <a:tab pos="384175" algn="l"/>
              </a:tabLst>
            </a:pPr>
            <a:r>
              <a:rPr sz="2750" b="1" spc="15" dirty="0">
                <a:solidFill>
                  <a:srgbClr val="404040"/>
                </a:solidFill>
                <a:latin typeface="Calibri"/>
                <a:cs typeface="Calibri"/>
              </a:rPr>
              <a:t>what</a:t>
            </a:r>
            <a:r>
              <a:rPr sz="2750" b="1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750" b="1" spc="5" dirty="0">
                <a:solidFill>
                  <a:srgbClr val="404040"/>
                </a:solidFill>
                <a:latin typeface="Calibri"/>
                <a:cs typeface="Calibri"/>
              </a:rPr>
              <a:t>is</a:t>
            </a:r>
            <a:r>
              <a:rPr sz="2750" b="1" spc="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750" b="1" spc="15" dirty="0">
                <a:solidFill>
                  <a:srgbClr val="404040"/>
                </a:solidFill>
                <a:latin typeface="Calibri"/>
                <a:cs typeface="Calibri"/>
              </a:rPr>
              <a:t>thing </a:t>
            </a:r>
            <a:r>
              <a:rPr sz="2750" b="1" spc="25" dirty="0">
                <a:solidFill>
                  <a:srgbClr val="404040"/>
                </a:solidFill>
                <a:latin typeface="Calibri"/>
                <a:cs typeface="Calibri"/>
              </a:rPr>
              <a:t>you</a:t>
            </a:r>
            <a:r>
              <a:rPr sz="2750" b="1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750" b="1" spc="15" dirty="0">
                <a:solidFill>
                  <a:srgbClr val="404040"/>
                </a:solidFill>
                <a:latin typeface="Calibri"/>
                <a:cs typeface="Calibri"/>
              </a:rPr>
              <a:t>should</a:t>
            </a:r>
            <a:r>
              <a:rPr sz="2750" b="1" spc="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750" b="1" spc="15" dirty="0">
                <a:solidFill>
                  <a:srgbClr val="404040"/>
                </a:solidFill>
                <a:latin typeface="Calibri"/>
                <a:cs typeface="Calibri"/>
              </a:rPr>
              <a:t>consider</a:t>
            </a:r>
            <a:r>
              <a:rPr sz="2750" b="1" spc="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750" b="1" spc="10" dirty="0">
                <a:solidFill>
                  <a:srgbClr val="404040"/>
                </a:solidFill>
                <a:latin typeface="Calibri"/>
                <a:cs typeface="Calibri"/>
              </a:rPr>
              <a:t>during</a:t>
            </a:r>
            <a:r>
              <a:rPr sz="2750" b="1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750" b="1" spc="25" dirty="0">
                <a:solidFill>
                  <a:srgbClr val="404040"/>
                </a:solidFill>
                <a:latin typeface="Calibri"/>
                <a:cs typeface="Calibri"/>
              </a:rPr>
              <a:t>CS</a:t>
            </a:r>
            <a:r>
              <a:rPr sz="2750" b="1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750" b="1" spc="10" dirty="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sz="2750" b="1" spc="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750" b="1" spc="10" dirty="0">
                <a:solidFill>
                  <a:srgbClr val="404040"/>
                </a:solidFill>
                <a:latin typeface="Calibri"/>
                <a:cs typeface="Calibri"/>
              </a:rPr>
              <a:t>that</a:t>
            </a:r>
            <a:r>
              <a:rPr sz="2750" b="1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750" b="1" spc="15" dirty="0">
                <a:solidFill>
                  <a:srgbClr val="404040"/>
                </a:solidFill>
                <a:latin typeface="Calibri"/>
                <a:cs typeface="Calibri"/>
              </a:rPr>
              <a:t>patient</a:t>
            </a:r>
            <a:r>
              <a:rPr sz="2750" b="1" spc="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750" b="1" spc="10" dirty="0">
                <a:solidFill>
                  <a:srgbClr val="404040"/>
                </a:solidFill>
                <a:latin typeface="Calibri"/>
                <a:cs typeface="Calibri"/>
              </a:rPr>
              <a:t>?</a:t>
            </a:r>
            <a:endParaRPr sz="2750">
              <a:latin typeface="Calibri"/>
              <a:cs typeface="Calibri"/>
            </a:endParaRPr>
          </a:p>
          <a:p>
            <a:pPr marL="12700">
              <a:lnSpc>
                <a:spcPts val="3000"/>
              </a:lnSpc>
            </a:pPr>
            <a:r>
              <a:rPr sz="2750" spc="-20" dirty="0">
                <a:solidFill>
                  <a:srgbClr val="FF0000"/>
                </a:solidFill>
                <a:latin typeface="Calibri"/>
                <a:cs typeface="Calibri"/>
              </a:rPr>
              <a:t>Vertical</a:t>
            </a:r>
            <a:r>
              <a:rPr sz="2750" spc="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FF0000"/>
                </a:solidFill>
                <a:latin typeface="Calibri"/>
                <a:cs typeface="Calibri"/>
              </a:rPr>
              <a:t>incision</a:t>
            </a:r>
            <a:r>
              <a:rPr sz="2750" spc="2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5" dirty="0">
                <a:solidFill>
                  <a:srgbClr val="FF0000"/>
                </a:solidFill>
                <a:latin typeface="Calibri"/>
                <a:cs typeface="Calibri"/>
              </a:rPr>
              <a:t>(because</a:t>
            </a:r>
            <a:r>
              <a:rPr sz="2750" spc="1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15" dirty="0">
                <a:solidFill>
                  <a:srgbClr val="FF0000"/>
                </a:solidFill>
                <a:latin typeface="Calibri"/>
                <a:cs typeface="Calibri"/>
              </a:rPr>
              <a:t>most</a:t>
            </a:r>
            <a:r>
              <a:rPr sz="2750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FF0000"/>
                </a:solidFill>
                <a:latin typeface="Calibri"/>
                <a:cs typeface="Calibri"/>
              </a:rPr>
              <a:t>probably</a:t>
            </a:r>
            <a:r>
              <a:rPr sz="2750" spc="1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15" dirty="0">
                <a:solidFill>
                  <a:srgbClr val="FF0000"/>
                </a:solidFill>
                <a:latin typeface="Calibri"/>
                <a:cs typeface="Calibri"/>
              </a:rPr>
              <a:t>it</a:t>
            </a:r>
            <a:r>
              <a:rPr sz="2750" spc="1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15" dirty="0">
                <a:solidFill>
                  <a:srgbClr val="FF0000"/>
                </a:solidFill>
                <a:latin typeface="Calibri"/>
                <a:cs typeface="Calibri"/>
              </a:rPr>
              <a:t>is</a:t>
            </a:r>
            <a:r>
              <a:rPr sz="2750" spc="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FF0000"/>
                </a:solidFill>
                <a:latin typeface="Calibri"/>
                <a:cs typeface="Calibri"/>
              </a:rPr>
              <a:t>anterior</a:t>
            </a:r>
            <a:r>
              <a:rPr sz="2750" spc="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5" dirty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endParaRPr sz="275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153403" y="0"/>
            <a:ext cx="4000500" cy="2095500"/>
          </a:xfrm>
          <a:prstGeom prst="rect">
            <a:avLst/>
          </a:prstGeom>
        </p:spPr>
      </p:pic>
    </p:spTree>
  </p:cSld>
  <p:clrMapOvr>
    <a:masterClrMapping/>
  </p:clrMapOvr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2633" y="0"/>
            <a:ext cx="692151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0" u="heavy" spc="70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Q</a:t>
            </a:r>
            <a:r>
              <a:rPr sz="4400" b="0" u="heavy" spc="15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2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4179" y="900431"/>
            <a:ext cx="9629140" cy="580992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0350" indent="-247650">
              <a:lnSpc>
                <a:spcPts val="2455"/>
              </a:lnSpc>
              <a:spcBef>
                <a:spcPts val="105"/>
              </a:spcBef>
              <a:buSzPct val="95833"/>
              <a:buAutoNum type="arabicPlain"/>
              <a:tabLst>
                <a:tab pos="260350" algn="l"/>
              </a:tabLst>
            </a:pPr>
            <a:r>
              <a:rPr sz="2400" b="1" dirty="0">
                <a:latin typeface="Calibri"/>
                <a:cs typeface="Calibri"/>
              </a:rPr>
              <a:t>What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5" dirty="0">
                <a:latin typeface="Calibri"/>
                <a:cs typeface="Calibri"/>
              </a:rPr>
              <a:t>is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the</a:t>
            </a:r>
            <a:r>
              <a:rPr sz="2400" b="1" spc="3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operation</a:t>
            </a:r>
            <a:r>
              <a:rPr sz="2400" b="1" spc="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?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455"/>
              </a:lnSpc>
            </a:pP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CS</a:t>
            </a:r>
            <a:endParaRPr sz="2400">
              <a:latin typeface="Calibri"/>
              <a:cs typeface="Calibri"/>
            </a:endParaRPr>
          </a:p>
          <a:p>
            <a:pPr marL="327025" indent="-314960">
              <a:lnSpc>
                <a:spcPts val="2455"/>
              </a:lnSpc>
              <a:spcBef>
                <a:spcPts val="120"/>
              </a:spcBef>
              <a:buSzPct val="95833"/>
              <a:buAutoNum type="arabicPlain" startAt="2"/>
              <a:tabLst>
                <a:tab pos="327660" algn="l"/>
              </a:tabLst>
            </a:pPr>
            <a:r>
              <a:rPr sz="2400" b="1" spc="-5" dirty="0">
                <a:latin typeface="Calibri"/>
                <a:cs typeface="Calibri"/>
              </a:rPr>
              <a:t>Most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common</a:t>
            </a:r>
            <a:r>
              <a:rPr sz="2400" b="1" spc="4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indication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for</a:t>
            </a:r>
            <a:r>
              <a:rPr sz="2400" b="1" spc="2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primigravida </a:t>
            </a:r>
            <a:r>
              <a:rPr sz="2400" b="1" dirty="0">
                <a:latin typeface="Calibri"/>
                <a:cs typeface="Calibri"/>
              </a:rPr>
              <a:t>?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455"/>
              </a:lnSpc>
            </a:pP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fetal</a:t>
            </a:r>
            <a:r>
              <a:rPr sz="2400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solidFill>
                  <a:srgbClr val="FF0000"/>
                </a:solidFill>
                <a:latin typeface="Calibri"/>
                <a:cs typeface="Calibri"/>
              </a:rPr>
              <a:t>distress</a:t>
            </a:r>
            <a:endParaRPr sz="2400">
              <a:latin typeface="Calibri"/>
              <a:cs typeface="Calibri"/>
            </a:endParaRPr>
          </a:p>
          <a:p>
            <a:pPr marL="327025" indent="-314960">
              <a:lnSpc>
                <a:spcPts val="2455"/>
              </a:lnSpc>
              <a:spcBef>
                <a:spcPts val="125"/>
              </a:spcBef>
              <a:buSzPct val="95833"/>
              <a:buAutoNum type="arabicPlain" startAt="3"/>
              <a:tabLst>
                <a:tab pos="327660" algn="l"/>
              </a:tabLst>
            </a:pPr>
            <a:r>
              <a:rPr sz="2400" b="1" dirty="0">
                <a:latin typeface="Calibri"/>
                <a:cs typeface="Calibri"/>
              </a:rPr>
              <a:t>Early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complications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of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CS</a:t>
            </a:r>
            <a:r>
              <a:rPr sz="2400" b="1" spc="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?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455"/>
              </a:lnSpc>
            </a:pPr>
            <a:r>
              <a:rPr sz="2400" spc="5" dirty="0">
                <a:solidFill>
                  <a:srgbClr val="FF0000"/>
                </a:solidFill>
                <a:latin typeface="Calibri"/>
                <a:cs typeface="Calibri"/>
              </a:rPr>
              <a:t>mention</a:t>
            </a:r>
            <a:r>
              <a:rPr sz="2400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6</a:t>
            </a:r>
            <a:r>
              <a:rPr sz="24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(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Seminar</a:t>
            </a:r>
            <a:r>
              <a:rPr sz="24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endParaRPr sz="2400">
              <a:latin typeface="Calibri"/>
              <a:cs typeface="Calibri"/>
            </a:endParaRPr>
          </a:p>
          <a:p>
            <a:pPr marL="527050" indent="-514984">
              <a:lnSpc>
                <a:spcPct val="100000"/>
              </a:lnSpc>
              <a:spcBef>
                <a:spcPts val="130"/>
              </a:spcBef>
              <a:buAutoNum type="arabicPeriod"/>
              <a:tabLst>
                <a:tab pos="527050" algn="l"/>
                <a:tab pos="527685" algn="l"/>
              </a:tabLst>
            </a:pP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Hemorrhage</a:t>
            </a:r>
            <a:endParaRPr sz="2400">
              <a:latin typeface="Calibri"/>
              <a:cs typeface="Calibri"/>
            </a:endParaRPr>
          </a:p>
          <a:p>
            <a:pPr marL="527050" indent="-514984">
              <a:lnSpc>
                <a:spcPct val="100000"/>
              </a:lnSpc>
              <a:spcBef>
                <a:spcPts val="195"/>
              </a:spcBef>
              <a:buAutoNum type="arabicPeriod"/>
              <a:tabLst>
                <a:tab pos="527050" algn="l"/>
                <a:tab pos="527685" algn="l"/>
              </a:tabLst>
            </a:pP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Infection</a:t>
            </a:r>
            <a:endParaRPr sz="2400">
              <a:latin typeface="Calibri"/>
              <a:cs typeface="Calibri"/>
            </a:endParaRPr>
          </a:p>
          <a:p>
            <a:pPr marL="527050" indent="-514984">
              <a:lnSpc>
                <a:spcPct val="100000"/>
              </a:lnSpc>
              <a:spcBef>
                <a:spcPts val="125"/>
              </a:spcBef>
              <a:buAutoNum type="arabicPeriod"/>
              <a:tabLst>
                <a:tab pos="527050" algn="l"/>
                <a:tab pos="527685" algn="l"/>
              </a:tabLst>
            </a:pP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Incidental</a:t>
            </a:r>
            <a:r>
              <a:rPr sz="2400" spc="-1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Surgical</a:t>
            </a:r>
            <a:r>
              <a:rPr sz="24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Injuries</a:t>
            </a:r>
            <a:endParaRPr sz="2400">
              <a:latin typeface="Calibri"/>
              <a:cs typeface="Calibri"/>
            </a:endParaRPr>
          </a:p>
          <a:p>
            <a:pPr marL="527050" indent="-514984">
              <a:lnSpc>
                <a:spcPct val="100000"/>
              </a:lnSpc>
              <a:spcBef>
                <a:spcPts val="125"/>
              </a:spcBef>
              <a:buAutoNum type="arabicPeriod"/>
              <a:tabLst>
                <a:tab pos="527050" algn="l"/>
                <a:tab pos="527685" algn="l"/>
              </a:tabLst>
            </a:pPr>
            <a:r>
              <a:rPr sz="2400" spc="2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400" spc="30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ge</a:t>
            </a:r>
            <a:r>
              <a:rPr sz="2400" spc="1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400" spc="30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2400" spc="-1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sz="2400" spc="-35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2400" spc="3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400" spc="1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400" spc="35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2400" spc="1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400" spc="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400" spc="-45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endParaRPr sz="2400">
              <a:latin typeface="Calibri"/>
              <a:cs typeface="Calibri"/>
            </a:endParaRPr>
          </a:p>
          <a:p>
            <a:pPr marL="527050" indent="-514984">
              <a:lnSpc>
                <a:spcPct val="100000"/>
              </a:lnSpc>
              <a:spcBef>
                <a:spcPts val="125"/>
              </a:spcBef>
              <a:buAutoNum type="arabicPeriod"/>
              <a:tabLst>
                <a:tab pos="527050" algn="l"/>
                <a:tab pos="527685" algn="l"/>
              </a:tabLst>
            </a:pPr>
            <a:r>
              <a:rPr sz="2400" spc="-25" dirty="0">
                <a:solidFill>
                  <a:srgbClr val="FF0000"/>
                </a:solidFill>
                <a:latin typeface="Calibri"/>
                <a:cs typeface="Calibri"/>
              </a:rPr>
              <a:t>Pain</a:t>
            </a:r>
            <a:endParaRPr sz="2400">
              <a:latin typeface="Calibri"/>
              <a:cs typeface="Calibri"/>
            </a:endParaRPr>
          </a:p>
          <a:p>
            <a:pPr marL="527050" indent="-514984">
              <a:lnSpc>
                <a:spcPct val="100000"/>
              </a:lnSpc>
              <a:spcBef>
                <a:spcPts val="195"/>
              </a:spcBef>
              <a:buAutoNum type="arabicPeriod"/>
              <a:tabLst>
                <a:tab pos="527050" algn="l"/>
                <a:tab pos="527685" algn="l"/>
              </a:tabLst>
            </a:pP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Thromboembolism</a:t>
            </a:r>
            <a:endParaRPr sz="2400">
              <a:latin typeface="Calibri"/>
              <a:cs typeface="Calibri"/>
            </a:endParaRPr>
          </a:p>
          <a:p>
            <a:pPr marL="527050" indent="-514984">
              <a:lnSpc>
                <a:spcPct val="100000"/>
              </a:lnSpc>
              <a:spcBef>
                <a:spcPts val="125"/>
              </a:spcBef>
              <a:buAutoNum type="arabicPeriod"/>
              <a:tabLst>
                <a:tab pos="527050" algn="l"/>
                <a:tab pos="527685" algn="l"/>
              </a:tabLst>
            </a:pPr>
            <a:r>
              <a:rPr sz="2400" spc="-30" dirty="0">
                <a:solidFill>
                  <a:srgbClr val="FF0000"/>
                </a:solidFill>
                <a:latin typeface="Calibri"/>
                <a:cs typeface="Calibri"/>
              </a:rPr>
              <a:t>Paralytic</a:t>
            </a:r>
            <a:r>
              <a:rPr sz="2400" spc="1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ileus</a:t>
            </a:r>
            <a:endParaRPr sz="2400">
              <a:latin typeface="Calibri"/>
              <a:cs typeface="Calibri"/>
            </a:endParaRPr>
          </a:p>
          <a:p>
            <a:pPr marL="527050" indent="-514984">
              <a:lnSpc>
                <a:spcPct val="100000"/>
              </a:lnSpc>
              <a:spcBef>
                <a:spcPts val="125"/>
              </a:spcBef>
              <a:buAutoNum type="arabicPeriod"/>
              <a:tabLst>
                <a:tab pos="527050" algn="l"/>
                <a:tab pos="527685" algn="l"/>
              </a:tabLst>
            </a:pPr>
            <a:r>
              <a:rPr sz="2400" spc="3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400" spc="1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400" spc="3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400" spc="1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400" spc="10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400" spc="3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400" spc="-3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400" spc="-1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30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2400" spc="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400" spc="25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2400" spc="10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2400" spc="-30" dirty="0">
                <a:solidFill>
                  <a:srgbClr val="FF0000"/>
                </a:solidFill>
                <a:latin typeface="Calibri"/>
                <a:cs typeface="Calibri"/>
              </a:rPr>
              <a:t>li</a:t>
            </a:r>
            <a:r>
              <a:rPr sz="2400" spc="30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2400" spc="-2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400" spc="1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400" spc="-3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400" spc="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400" b="1" spc="-10" dirty="0">
                <a:latin typeface="Calibri"/>
                <a:cs typeface="Calibri"/>
              </a:rPr>
              <a:t>4- mention</a:t>
            </a:r>
            <a:r>
              <a:rPr sz="2400" b="1" spc="40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layers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that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you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cut</a:t>
            </a:r>
            <a:r>
              <a:rPr sz="2400" b="1" spc="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in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anterior</a:t>
            </a:r>
            <a:r>
              <a:rPr sz="2400" b="1" spc="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abdominal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5" dirty="0">
                <a:latin typeface="Calibri"/>
                <a:cs typeface="Calibri"/>
              </a:rPr>
              <a:t>wall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2400" b="1" spc="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skin,</a:t>
            </a:r>
            <a:r>
              <a:rPr sz="24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FF0000"/>
                </a:solidFill>
                <a:latin typeface="Calibri"/>
                <a:cs typeface="Calibri"/>
              </a:rPr>
              <a:t>fat,</a:t>
            </a:r>
            <a:r>
              <a:rPr sz="2400" b="1" spc="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rectus</a:t>
            </a:r>
            <a:r>
              <a:rPr sz="2400" b="1" spc="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sheath</a:t>
            </a:r>
            <a:r>
              <a:rPr sz="2400" b="1" spc="1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10" dirty="0">
                <a:solidFill>
                  <a:srgbClr val="FF0000"/>
                </a:solidFill>
                <a:latin typeface="Calibri"/>
                <a:cs typeface="Calibri"/>
              </a:rPr>
              <a:t>rectus,</a:t>
            </a:r>
            <a:r>
              <a:rPr sz="2400" spc="-1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peritoneum</a:t>
            </a:r>
            <a:r>
              <a:rPr sz="24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10" dirty="0">
                <a:solidFill>
                  <a:srgbClr val="FF0000"/>
                </a:solidFill>
                <a:latin typeface="Calibri"/>
                <a:cs typeface="Calibri"/>
              </a:rPr>
              <a:t>,muscle</a:t>
            </a:r>
            <a:r>
              <a:rPr sz="2400" spc="-1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of </a:t>
            </a:r>
            <a:r>
              <a:rPr sz="2400" spc="5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solidFill>
                  <a:srgbClr val="FF0000"/>
                </a:solidFill>
                <a:latin typeface="Calibri"/>
                <a:cs typeface="Calibri"/>
              </a:rPr>
              <a:t>uterus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96349" y="10"/>
            <a:ext cx="3295651" cy="2466975"/>
          </a:xfrm>
          <a:prstGeom prst="rect">
            <a:avLst/>
          </a:prstGeom>
        </p:spPr>
      </p:pic>
    </p:spTree>
  </p:cSld>
  <p:clrMapOvr>
    <a:masterClrMapping/>
  </p:clrMapOvr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80215" y="152780"/>
            <a:ext cx="692151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0" u="heavy" spc="70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Q</a:t>
            </a:r>
            <a:r>
              <a:rPr sz="4400" b="0" u="heavy" spc="15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3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582" y="2309432"/>
            <a:ext cx="5097145" cy="3661772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252729" indent="-154940">
              <a:lnSpc>
                <a:spcPct val="100000"/>
              </a:lnSpc>
              <a:spcBef>
                <a:spcPts val="550"/>
              </a:spcBef>
              <a:buSzPct val="93333"/>
              <a:buAutoNum type="arabicPlain"/>
              <a:tabLst>
                <a:tab pos="253365" algn="l"/>
              </a:tabLst>
            </a:pPr>
            <a:r>
              <a:rPr sz="1500" b="1" dirty="0">
                <a:latin typeface="Calibri"/>
                <a:cs typeface="Calibri"/>
              </a:rPr>
              <a:t>naming</a:t>
            </a:r>
            <a:r>
              <a:rPr sz="1500" b="1" spc="-2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them</a:t>
            </a:r>
            <a:r>
              <a:rPr sz="1500" b="1" spc="-8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?</a:t>
            </a:r>
            <a:endParaRPr sz="1500">
              <a:latin typeface="Calibri"/>
              <a:cs typeface="Calibri"/>
            </a:endParaRPr>
          </a:p>
          <a:p>
            <a:pPr marL="155575">
              <a:lnSpc>
                <a:spcPct val="100000"/>
              </a:lnSpc>
              <a:spcBef>
                <a:spcPts val="455"/>
              </a:spcBef>
            </a:pPr>
            <a:r>
              <a:rPr sz="1500" b="1" spc="10" dirty="0">
                <a:latin typeface="Arial"/>
                <a:cs typeface="Arial"/>
              </a:rPr>
              <a:t>ن</a:t>
            </a:r>
            <a:r>
              <a:rPr sz="1500" b="1" spc="-595" dirty="0">
                <a:latin typeface="Arial"/>
                <a:cs typeface="Arial"/>
              </a:rPr>
              <a:t>ي</a:t>
            </a:r>
            <a:r>
              <a:rPr sz="1500" b="1" spc="55" dirty="0">
                <a:latin typeface="Arial"/>
                <a:cs typeface="Arial"/>
              </a:rPr>
              <a:t>م</a:t>
            </a:r>
            <a:r>
              <a:rPr sz="1500" b="1" spc="-595" dirty="0">
                <a:latin typeface="Arial"/>
                <a:cs typeface="Arial"/>
              </a:rPr>
              <a:t>ي</a:t>
            </a:r>
            <a:r>
              <a:rPr sz="1500" b="1" spc="-305" dirty="0">
                <a:latin typeface="Arial"/>
                <a:cs typeface="Arial"/>
              </a:rPr>
              <a:t>ل</a:t>
            </a:r>
            <a:r>
              <a:rPr sz="1500" b="1" dirty="0">
                <a:latin typeface="Arial"/>
                <a:cs typeface="Arial"/>
              </a:rPr>
              <a:t>ا</a:t>
            </a:r>
            <a:r>
              <a:rPr sz="1500" b="1" spc="10" dirty="0">
                <a:latin typeface="Arial"/>
                <a:cs typeface="Arial"/>
              </a:rPr>
              <a:t> ن</a:t>
            </a:r>
            <a:r>
              <a:rPr sz="1500" b="1" spc="80" dirty="0">
                <a:latin typeface="Arial"/>
                <a:cs typeface="Arial"/>
              </a:rPr>
              <a:t>م</a:t>
            </a:r>
            <a:r>
              <a:rPr sz="1500" b="1" spc="85" dirty="0">
                <a:latin typeface="Arial"/>
                <a:cs typeface="Arial"/>
              </a:rPr>
              <a:t> </a:t>
            </a:r>
            <a:r>
              <a:rPr sz="1500" b="1" spc="80" dirty="0">
                <a:latin typeface="Arial"/>
                <a:cs typeface="Arial"/>
              </a:rPr>
              <a:t>ه</a:t>
            </a:r>
            <a:r>
              <a:rPr sz="1500" b="1" spc="-595" dirty="0">
                <a:latin typeface="Arial"/>
                <a:cs typeface="Arial"/>
              </a:rPr>
              <a:t>ي</a:t>
            </a:r>
            <a:r>
              <a:rPr sz="1500" b="1" spc="55" dirty="0">
                <a:latin typeface="Arial"/>
                <a:cs typeface="Arial"/>
              </a:rPr>
              <a:t>م</a:t>
            </a:r>
            <a:r>
              <a:rPr sz="1500" b="1" spc="-450" dirty="0">
                <a:latin typeface="Arial"/>
                <a:cs typeface="Arial"/>
              </a:rPr>
              <a:t>س</a:t>
            </a:r>
            <a:r>
              <a:rPr sz="1500" b="1" spc="-605" dirty="0">
                <a:latin typeface="Arial"/>
                <a:cs typeface="Arial"/>
              </a:rPr>
              <a:t>ت</a:t>
            </a:r>
            <a:r>
              <a:rPr sz="1500" b="1" spc="-305" dirty="0">
                <a:latin typeface="Arial"/>
                <a:cs typeface="Arial"/>
              </a:rPr>
              <a:t>ل</a:t>
            </a:r>
            <a:r>
              <a:rPr sz="1500" b="1" dirty="0">
                <a:latin typeface="Arial"/>
                <a:cs typeface="Arial"/>
              </a:rPr>
              <a:t>ا</a:t>
            </a:r>
            <a:endParaRPr sz="1500">
              <a:latin typeface="Arial"/>
              <a:cs typeface="Arial"/>
            </a:endParaRPr>
          </a:p>
          <a:p>
            <a:pPr marL="98425" marR="1853564">
              <a:lnSpc>
                <a:spcPct val="69600"/>
              </a:lnSpc>
              <a:spcBef>
                <a:spcPts val="1035"/>
              </a:spcBef>
            </a:pPr>
            <a:r>
              <a:rPr sz="1800" spc="10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800" spc="-2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1800" spc="10" dirty="0">
                <a:solidFill>
                  <a:srgbClr val="FF0000"/>
                </a:solidFill>
                <a:latin typeface="Calibri"/>
                <a:cs typeface="Calibri"/>
              </a:rPr>
              <a:t>v</a:t>
            </a:r>
            <a:r>
              <a:rPr sz="1800" spc="3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1800" spc="-15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1800" spc="3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1800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25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1800" spc="35" dirty="0">
                <a:solidFill>
                  <a:srgbClr val="FF0000"/>
                </a:solidFill>
                <a:latin typeface="Calibri"/>
                <a:cs typeface="Calibri"/>
              </a:rPr>
              <a:t>ila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800" spc="2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800" spc="-3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1800" spc="-2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40" dirty="0">
                <a:solidFill>
                  <a:srgbClr val="FF0000"/>
                </a:solidFill>
                <a:latin typeface="Calibri"/>
                <a:cs typeface="Calibri"/>
              </a:rPr>
              <a:t>(</a:t>
            </a:r>
            <a:r>
              <a:rPr sz="1800" spc="-5" dirty="0">
                <a:solidFill>
                  <a:srgbClr val="00AF50"/>
                </a:solidFill>
                <a:latin typeface="Calibri"/>
                <a:cs typeface="Calibri"/>
              </a:rPr>
              <a:t>H</a:t>
            </a:r>
            <a:r>
              <a:rPr sz="1800" spc="5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1800" spc="-25" dirty="0">
                <a:solidFill>
                  <a:srgbClr val="00AF50"/>
                </a:solidFill>
                <a:latin typeface="Calibri"/>
                <a:cs typeface="Calibri"/>
              </a:rPr>
              <a:t>g</a:t>
            </a:r>
            <a:r>
              <a:rPr sz="1800" spc="35" dirty="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00AF50"/>
                </a:solidFill>
                <a:latin typeface="Calibri"/>
                <a:cs typeface="Calibri"/>
              </a:rPr>
              <a:t>r</a:t>
            </a:r>
            <a:r>
              <a:rPr sz="1800" spc="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spc="25" dirty="0">
                <a:solidFill>
                  <a:srgbClr val="00AF50"/>
                </a:solidFill>
                <a:latin typeface="Calibri"/>
                <a:cs typeface="Calibri"/>
              </a:rPr>
              <a:t>d</a:t>
            </a:r>
            <a:r>
              <a:rPr sz="1800" spc="35" dirty="0">
                <a:solidFill>
                  <a:srgbClr val="00AF50"/>
                </a:solidFill>
                <a:latin typeface="Calibri"/>
                <a:cs typeface="Calibri"/>
              </a:rPr>
              <a:t>il</a:t>
            </a:r>
            <a:r>
              <a:rPr sz="1800" spc="30" dirty="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00AF50"/>
                </a:solidFill>
                <a:latin typeface="Calibri"/>
                <a:cs typeface="Calibri"/>
              </a:rPr>
              <a:t>t</a:t>
            </a:r>
            <a:r>
              <a:rPr sz="1800" spc="15" dirty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sz="1800" spc="-30" dirty="0">
                <a:solidFill>
                  <a:srgbClr val="00AF50"/>
                </a:solidFill>
                <a:latin typeface="Calibri"/>
                <a:cs typeface="Calibri"/>
              </a:rPr>
              <a:t>r</a:t>
            </a:r>
            <a:r>
              <a:rPr sz="1800" spc="-20" dirty="0">
                <a:solidFill>
                  <a:srgbClr val="00AF50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)  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UTERINE</a:t>
            </a:r>
            <a:r>
              <a:rPr sz="1800" spc="-1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CURETTE</a:t>
            </a:r>
            <a:r>
              <a:rPr sz="18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SINGLE</a:t>
            </a:r>
            <a:r>
              <a:rPr sz="18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15" dirty="0">
                <a:solidFill>
                  <a:srgbClr val="FF0000"/>
                </a:solidFill>
                <a:latin typeface="Calibri"/>
                <a:cs typeface="Calibri"/>
              </a:rPr>
              <a:t>ENDED</a:t>
            </a:r>
            <a:endParaRPr sz="1800">
              <a:latin typeface="Calibri"/>
              <a:cs typeface="Calibri"/>
            </a:endParaRPr>
          </a:p>
          <a:p>
            <a:pPr marL="98425" marR="3658235">
              <a:lnSpc>
                <a:spcPts val="2550"/>
              </a:lnSpc>
              <a:spcBef>
                <a:spcPts val="80"/>
              </a:spcBef>
            </a:pPr>
            <a:r>
              <a:rPr sz="1800" spc="10" dirty="0">
                <a:solidFill>
                  <a:srgbClr val="FF0000"/>
                </a:solidFill>
                <a:latin typeface="Calibri"/>
                <a:cs typeface="Calibri"/>
              </a:rPr>
              <a:t>Ovum </a:t>
            </a:r>
            <a:r>
              <a:rPr sz="1800" spc="-15" dirty="0">
                <a:solidFill>
                  <a:srgbClr val="FF0000"/>
                </a:solidFill>
                <a:latin typeface="Calibri"/>
                <a:cs typeface="Calibri"/>
              </a:rPr>
              <a:t>forceps </a:t>
            </a:r>
            <a:r>
              <a:rPr sz="1800" spc="-3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Uterine</a:t>
            </a:r>
            <a:r>
              <a:rPr sz="1800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sound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Sim's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15" dirty="0">
                <a:solidFill>
                  <a:srgbClr val="FF0000"/>
                </a:solidFill>
                <a:latin typeface="Calibri"/>
                <a:cs typeface="Calibri"/>
              </a:rPr>
              <a:t>double-bladed</a:t>
            </a:r>
            <a:r>
              <a:rPr sz="1800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vaginal</a:t>
            </a:r>
            <a:r>
              <a:rPr sz="180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10" dirty="0">
                <a:solidFill>
                  <a:srgbClr val="FF0000"/>
                </a:solidFill>
                <a:latin typeface="Calibri"/>
                <a:cs typeface="Calibri"/>
              </a:rPr>
              <a:t>speculum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50">
              <a:latin typeface="Calibri"/>
              <a:cs typeface="Calibri"/>
            </a:endParaRPr>
          </a:p>
          <a:p>
            <a:pPr marL="252729" indent="-154940">
              <a:lnSpc>
                <a:spcPts val="1540"/>
              </a:lnSpc>
              <a:buSzPct val="93333"/>
              <a:buAutoNum type="arabicPlain" startAt="2"/>
              <a:tabLst>
                <a:tab pos="253365" algn="l"/>
              </a:tabLst>
            </a:pPr>
            <a:r>
              <a:rPr sz="1500" b="1" spc="15" dirty="0">
                <a:latin typeface="Calibri"/>
                <a:cs typeface="Calibri"/>
              </a:rPr>
              <a:t>op</a:t>
            </a:r>
            <a:r>
              <a:rPr sz="1500" b="1" spc="-10" dirty="0">
                <a:latin typeface="Calibri"/>
                <a:cs typeface="Calibri"/>
              </a:rPr>
              <a:t>er</a:t>
            </a:r>
            <a:r>
              <a:rPr sz="1500" b="1" spc="5" dirty="0">
                <a:latin typeface="Calibri"/>
                <a:cs typeface="Calibri"/>
              </a:rPr>
              <a:t>a</a:t>
            </a:r>
            <a:r>
              <a:rPr sz="1500" b="1" dirty="0">
                <a:latin typeface="Calibri"/>
                <a:cs typeface="Calibri"/>
              </a:rPr>
              <a:t>t</a:t>
            </a:r>
            <a:r>
              <a:rPr sz="1500" b="1" spc="5" dirty="0">
                <a:latin typeface="Calibri"/>
                <a:cs typeface="Calibri"/>
              </a:rPr>
              <a:t>i</a:t>
            </a:r>
            <a:r>
              <a:rPr sz="1500" b="1" spc="15" dirty="0">
                <a:latin typeface="Calibri"/>
                <a:cs typeface="Calibri"/>
              </a:rPr>
              <a:t>o</a:t>
            </a:r>
            <a:r>
              <a:rPr sz="1500" b="1" dirty="0">
                <a:latin typeface="Calibri"/>
                <a:cs typeface="Calibri"/>
              </a:rPr>
              <a:t>n</a:t>
            </a:r>
            <a:r>
              <a:rPr sz="1500" b="1" spc="-100" dirty="0">
                <a:latin typeface="Calibri"/>
                <a:cs typeface="Calibri"/>
              </a:rPr>
              <a:t> </a:t>
            </a:r>
            <a:r>
              <a:rPr sz="1500" b="1" spc="-30" dirty="0">
                <a:latin typeface="Calibri"/>
                <a:cs typeface="Calibri"/>
              </a:rPr>
              <a:t>c</a:t>
            </a:r>
            <a:r>
              <a:rPr sz="1500" b="1" spc="15" dirty="0">
                <a:latin typeface="Calibri"/>
                <a:cs typeface="Calibri"/>
              </a:rPr>
              <a:t>ou</a:t>
            </a:r>
            <a:r>
              <a:rPr sz="1500" b="1" spc="5" dirty="0">
                <a:latin typeface="Calibri"/>
                <a:cs typeface="Calibri"/>
              </a:rPr>
              <a:t>l</a:t>
            </a:r>
            <a:r>
              <a:rPr sz="1500" b="1" dirty="0">
                <a:latin typeface="Calibri"/>
                <a:cs typeface="Calibri"/>
              </a:rPr>
              <a:t>d</a:t>
            </a:r>
            <a:r>
              <a:rPr sz="1500" b="1" spc="-25" dirty="0">
                <a:latin typeface="Calibri"/>
                <a:cs typeface="Calibri"/>
              </a:rPr>
              <a:t> </a:t>
            </a:r>
            <a:r>
              <a:rPr sz="1500" b="1" spc="15" dirty="0">
                <a:latin typeface="Calibri"/>
                <a:cs typeface="Calibri"/>
              </a:rPr>
              <a:t>b</a:t>
            </a:r>
            <a:r>
              <a:rPr sz="1500" b="1" dirty="0">
                <a:latin typeface="Calibri"/>
                <a:cs typeface="Calibri"/>
              </a:rPr>
              <a:t>e</a:t>
            </a:r>
            <a:r>
              <a:rPr sz="1500" b="1" spc="-50" dirty="0">
                <a:latin typeface="Calibri"/>
                <a:cs typeface="Calibri"/>
              </a:rPr>
              <a:t> </a:t>
            </a:r>
            <a:r>
              <a:rPr sz="1500" b="1" spc="15" dirty="0">
                <a:latin typeface="Calibri"/>
                <a:cs typeface="Calibri"/>
              </a:rPr>
              <a:t>u</a:t>
            </a:r>
            <a:r>
              <a:rPr sz="1500" b="1" dirty="0">
                <a:latin typeface="Calibri"/>
                <a:cs typeface="Calibri"/>
              </a:rPr>
              <a:t>s</a:t>
            </a:r>
            <a:r>
              <a:rPr sz="1500" b="1" spc="-5" dirty="0">
                <a:latin typeface="Calibri"/>
                <a:cs typeface="Calibri"/>
              </a:rPr>
              <a:t>e</a:t>
            </a:r>
            <a:r>
              <a:rPr sz="1500" b="1" dirty="0">
                <a:latin typeface="Calibri"/>
                <a:cs typeface="Calibri"/>
              </a:rPr>
              <a:t>d</a:t>
            </a:r>
            <a:r>
              <a:rPr sz="1500" b="1" spc="-25" dirty="0">
                <a:latin typeface="Calibri"/>
                <a:cs typeface="Calibri"/>
              </a:rPr>
              <a:t> f</a:t>
            </a:r>
            <a:r>
              <a:rPr sz="1500" b="1" spc="15" dirty="0">
                <a:latin typeface="Calibri"/>
                <a:cs typeface="Calibri"/>
              </a:rPr>
              <a:t>o</a:t>
            </a:r>
            <a:r>
              <a:rPr sz="1500" b="1" spc="-10" dirty="0">
                <a:latin typeface="Calibri"/>
                <a:cs typeface="Calibri"/>
              </a:rPr>
              <a:t>r</a:t>
            </a:r>
            <a:r>
              <a:rPr sz="1500" b="1" dirty="0">
                <a:latin typeface="Calibri"/>
                <a:cs typeface="Calibri"/>
              </a:rPr>
              <a:t>:</a:t>
            </a:r>
            <a:endParaRPr sz="1500">
              <a:latin typeface="Calibri"/>
              <a:cs typeface="Calibri"/>
            </a:endParaRPr>
          </a:p>
          <a:p>
            <a:pPr marL="98425">
              <a:lnSpc>
                <a:spcPts val="1540"/>
              </a:lnSpc>
            </a:pPr>
            <a:r>
              <a:rPr sz="1500" spc="35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1500" spc="30" dirty="0">
                <a:solidFill>
                  <a:srgbClr val="FF0000"/>
                </a:solidFill>
                <a:latin typeface="Calibri"/>
                <a:cs typeface="Calibri"/>
              </a:rPr>
              <a:t>ila</a:t>
            </a:r>
            <a:r>
              <a:rPr sz="1500" spc="2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500" spc="3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500" spc="2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500" spc="-4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1500" spc="3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50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1500" spc="-1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00" spc="3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500" spc="3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1500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1500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00" spc="-35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1500" spc="35" dirty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150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1500" spc="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500" spc="20" dirty="0">
                <a:solidFill>
                  <a:srgbClr val="FF0000"/>
                </a:solidFill>
                <a:latin typeface="Calibri"/>
                <a:cs typeface="Calibri"/>
              </a:rPr>
              <a:t>tt</a:t>
            </a:r>
            <a:r>
              <a:rPr sz="1500" spc="3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500" spc="-30" dirty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z="150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500" spc="-1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sz="1500" spc="-1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00" spc="-35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sz="1500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1500" spc="1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1500" spc="2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50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500" spc="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1500" spc="3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500" spc="1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1500" spc="-35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1500" spc="3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500" spc="35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150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endParaRPr sz="1500">
              <a:latin typeface="Calibri"/>
              <a:cs typeface="Calibri"/>
            </a:endParaRPr>
          </a:p>
          <a:p>
            <a:pPr marL="298450" indent="-200660">
              <a:lnSpc>
                <a:spcPts val="1540"/>
              </a:lnSpc>
              <a:spcBef>
                <a:spcPts val="455"/>
              </a:spcBef>
              <a:buSzPct val="93333"/>
              <a:buAutoNum type="arabicPlain" startAt="3"/>
              <a:tabLst>
                <a:tab pos="299085" algn="l"/>
              </a:tabLst>
            </a:pPr>
            <a:r>
              <a:rPr sz="1500" b="1" spc="-10" dirty="0">
                <a:latin typeface="Calibri"/>
                <a:cs typeface="Calibri"/>
              </a:rPr>
              <a:t>e</a:t>
            </a:r>
            <a:r>
              <a:rPr sz="1500" b="1" spc="5" dirty="0">
                <a:latin typeface="Calibri"/>
                <a:cs typeface="Calibri"/>
              </a:rPr>
              <a:t>a</a:t>
            </a:r>
            <a:r>
              <a:rPr sz="1500" b="1" spc="-10" dirty="0">
                <a:latin typeface="Calibri"/>
                <a:cs typeface="Calibri"/>
              </a:rPr>
              <a:t>r</a:t>
            </a:r>
            <a:r>
              <a:rPr sz="1500" b="1" spc="5" dirty="0">
                <a:latin typeface="Calibri"/>
                <a:cs typeface="Calibri"/>
              </a:rPr>
              <a:t>l</a:t>
            </a:r>
            <a:r>
              <a:rPr sz="1500" b="1" dirty="0">
                <a:latin typeface="Calibri"/>
                <a:cs typeface="Calibri"/>
              </a:rPr>
              <a:t>y</a:t>
            </a:r>
            <a:r>
              <a:rPr sz="1500" b="1" spc="-5" dirty="0">
                <a:latin typeface="Calibri"/>
                <a:cs typeface="Calibri"/>
              </a:rPr>
              <a:t> </a:t>
            </a:r>
            <a:r>
              <a:rPr sz="1500" b="1" spc="5" dirty="0">
                <a:latin typeface="Calibri"/>
                <a:cs typeface="Calibri"/>
              </a:rPr>
              <a:t>a</a:t>
            </a:r>
            <a:r>
              <a:rPr sz="1500" b="1" spc="15" dirty="0">
                <a:latin typeface="Calibri"/>
                <a:cs typeface="Calibri"/>
              </a:rPr>
              <a:t>n</a:t>
            </a:r>
            <a:r>
              <a:rPr sz="1500" b="1" dirty="0">
                <a:latin typeface="Calibri"/>
                <a:cs typeface="Calibri"/>
              </a:rPr>
              <a:t>d</a:t>
            </a:r>
            <a:r>
              <a:rPr sz="1500" b="1" spc="-100" dirty="0">
                <a:latin typeface="Calibri"/>
                <a:cs typeface="Calibri"/>
              </a:rPr>
              <a:t> </a:t>
            </a:r>
            <a:r>
              <a:rPr sz="1500" b="1" spc="5" dirty="0">
                <a:latin typeface="Calibri"/>
                <a:cs typeface="Calibri"/>
              </a:rPr>
              <a:t>la</a:t>
            </a:r>
            <a:r>
              <a:rPr sz="1500" b="1" dirty="0">
                <a:latin typeface="Calibri"/>
                <a:cs typeface="Calibri"/>
              </a:rPr>
              <a:t>te</a:t>
            </a:r>
            <a:r>
              <a:rPr sz="1500" b="1" spc="-45" dirty="0">
                <a:latin typeface="Calibri"/>
                <a:cs typeface="Calibri"/>
              </a:rPr>
              <a:t> </a:t>
            </a:r>
            <a:r>
              <a:rPr sz="1500" b="1" spc="-30" dirty="0">
                <a:latin typeface="Calibri"/>
                <a:cs typeface="Calibri"/>
              </a:rPr>
              <a:t>c</a:t>
            </a:r>
            <a:r>
              <a:rPr sz="1500" b="1" spc="15" dirty="0">
                <a:latin typeface="Calibri"/>
                <a:cs typeface="Calibri"/>
              </a:rPr>
              <a:t>o</a:t>
            </a:r>
            <a:r>
              <a:rPr sz="1500" b="1" spc="-25" dirty="0">
                <a:latin typeface="Calibri"/>
                <a:cs typeface="Calibri"/>
              </a:rPr>
              <a:t>m</a:t>
            </a:r>
            <a:r>
              <a:rPr sz="1500" b="1" spc="15" dirty="0">
                <a:latin typeface="Calibri"/>
                <a:cs typeface="Calibri"/>
              </a:rPr>
              <a:t>p</a:t>
            </a:r>
            <a:r>
              <a:rPr sz="1500" b="1" spc="5" dirty="0">
                <a:latin typeface="Calibri"/>
                <a:cs typeface="Calibri"/>
              </a:rPr>
              <a:t>li</a:t>
            </a:r>
            <a:r>
              <a:rPr sz="1500" b="1" spc="-30" dirty="0">
                <a:latin typeface="Calibri"/>
                <a:cs typeface="Calibri"/>
              </a:rPr>
              <a:t>c</a:t>
            </a:r>
            <a:r>
              <a:rPr sz="1500" b="1" spc="5" dirty="0">
                <a:latin typeface="Calibri"/>
                <a:cs typeface="Calibri"/>
              </a:rPr>
              <a:t>a</a:t>
            </a:r>
            <a:r>
              <a:rPr sz="1500" b="1" dirty="0">
                <a:latin typeface="Calibri"/>
                <a:cs typeface="Calibri"/>
              </a:rPr>
              <a:t>t</a:t>
            </a:r>
            <a:r>
              <a:rPr sz="1500" b="1" spc="5" dirty="0">
                <a:latin typeface="Calibri"/>
                <a:cs typeface="Calibri"/>
              </a:rPr>
              <a:t>i</a:t>
            </a:r>
            <a:r>
              <a:rPr sz="1500" b="1" spc="15" dirty="0">
                <a:latin typeface="Calibri"/>
                <a:cs typeface="Calibri"/>
              </a:rPr>
              <a:t>on</a:t>
            </a:r>
            <a:r>
              <a:rPr sz="1500" b="1" dirty="0">
                <a:latin typeface="Calibri"/>
                <a:cs typeface="Calibri"/>
              </a:rPr>
              <a:t>s</a:t>
            </a:r>
            <a:r>
              <a:rPr sz="1500" b="1" spc="-114" dirty="0">
                <a:latin typeface="Calibri"/>
                <a:cs typeface="Calibri"/>
              </a:rPr>
              <a:t> </a:t>
            </a:r>
            <a:r>
              <a:rPr sz="1500" b="1" spc="-25" dirty="0">
                <a:latin typeface="Calibri"/>
                <a:cs typeface="Calibri"/>
              </a:rPr>
              <a:t>f</a:t>
            </a:r>
            <a:r>
              <a:rPr sz="1500" b="1" spc="15" dirty="0">
                <a:latin typeface="Calibri"/>
                <a:cs typeface="Calibri"/>
              </a:rPr>
              <a:t>o</a:t>
            </a:r>
            <a:r>
              <a:rPr sz="1500" b="1" dirty="0">
                <a:latin typeface="Calibri"/>
                <a:cs typeface="Calibri"/>
              </a:rPr>
              <a:t>r</a:t>
            </a:r>
            <a:r>
              <a:rPr sz="1500" b="1" spc="2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t</a:t>
            </a:r>
            <a:r>
              <a:rPr sz="1500" b="1" spc="20" dirty="0">
                <a:latin typeface="Calibri"/>
                <a:cs typeface="Calibri"/>
              </a:rPr>
              <a:t>h</a:t>
            </a:r>
            <a:r>
              <a:rPr sz="1500" b="1" spc="5" dirty="0">
                <a:latin typeface="Calibri"/>
                <a:cs typeface="Calibri"/>
              </a:rPr>
              <a:t>a</a:t>
            </a:r>
            <a:r>
              <a:rPr sz="1500" b="1" dirty="0">
                <a:latin typeface="Calibri"/>
                <a:cs typeface="Calibri"/>
              </a:rPr>
              <a:t>t</a:t>
            </a:r>
            <a:r>
              <a:rPr sz="1500" b="1" spc="-35" dirty="0">
                <a:latin typeface="Calibri"/>
                <a:cs typeface="Calibri"/>
              </a:rPr>
              <a:t> </a:t>
            </a:r>
            <a:r>
              <a:rPr sz="1500" b="1" spc="15" dirty="0">
                <a:latin typeface="Calibri"/>
                <a:cs typeface="Calibri"/>
              </a:rPr>
              <a:t>p</a:t>
            </a:r>
            <a:r>
              <a:rPr sz="1500" b="1" spc="-10" dirty="0">
                <a:latin typeface="Calibri"/>
                <a:cs typeface="Calibri"/>
              </a:rPr>
              <a:t>r</a:t>
            </a:r>
            <a:r>
              <a:rPr sz="1500" b="1" spc="15" dirty="0">
                <a:latin typeface="Calibri"/>
                <a:cs typeface="Calibri"/>
              </a:rPr>
              <a:t>o</a:t>
            </a:r>
            <a:r>
              <a:rPr sz="1500" b="1" spc="-30" dirty="0">
                <a:latin typeface="Calibri"/>
                <a:cs typeface="Calibri"/>
              </a:rPr>
              <a:t>c</a:t>
            </a:r>
            <a:r>
              <a:rPr sz="1500" b="1" spc="-10" dirty="0">
                <a:latin typeface="Calibri"/>
                <a:cs typeface="Calibri"/>
              </a:rPr>
              <a:t>e</a:t>
            </a:r>
            <a:r>
              <a:rPr sz="1500" b="1" spc="15" dirty="0">
                <a:latin typeface="Calibri"/>
                <a:cs typeface="Calibri"/>
              </a:rPr>
              <a:t>du</a:t>
            </a:r>
            <a:r>
              <a:rPr sz="1500" b="1" spc="-10" dirty="0">
                <a:latin typeface="Calibri"/>
                <a:cs typeface="Calibri"/>
              </a:rPr>
              <a:t>r</a:t>
            </a:r>
            <a:r>
              <a:rPr sz="1500" b="1" dirty="0">
                <a:latin typeface="Calibri"/>
                <a:cs typeface="Calibri"/>
              </a:rPr>
              <a:t>e </a:t>
            </a:r>
            <a:r>
              <a:rPr sz="1500" b="1" spc="-9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?</a:t>
            </a:r>
            <a:endParaRPr sz="1500">
              <a:latin typeface="Calibri"/>
              <a:cs typeface="Calibri"/>
            </a:endParaRPr>
          </a:p>
          <a:p>
            <a:pPr marL="136525">
              <a:lnSpc>
                <a:spcPts val="1540"/>
              </a:lnSpc>
            </a:pPr>
            <a:r>
              <a:rPr sz="1500" dirty="0">
                <a:solidFill>
                  <a:srgbClr val="FF0000"/>
                </a:solidFill>
                <a:latin typeface="Calibri"/>
                <a:cs typeface="Calibri"/>
              </a:rPr>
              <a:t>Cervical </a:t>
            </a:r>
            <a:r>
              <a:rPr sz="1500" spc="10" dirty="0">
                <a:solidFill>
                  <a:srgbClr val="FF0000"/>
                </a:solidFill>
                <a:latin typeface="Calibri"/>
                <a:cs typeface="Calibri"/>
              </a:rPr>
              <a:t>laceration</a:t>
            </a:r>
            <a:r>
              <a:rPr sz="1500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sz="1500" spc="-1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00" spc="10" dirty="0">
                <a:solidFill>
                  <a:srgbClr val="FF0000"/>
                </a:solidFill>
                <a:latin typeface="Calibri"/>
                <a:cs typeface="Calibri"/>
              </a:rPr>
              <a:t>Uterine</a:t>
            </a:r>
            <a:r>
              <a:rPr sz="1500" spc="-1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00" spc="5" dirty="0">
                <a:solidFill>
                  <a:srgbClr val="FF0000"/>
                </a:solidFill>
                <a:latin typeface="Calibri"/>
                <a:cs typeface="Calibri"/>
              </a:rPr>
              <a:t>perforation,</a:t>
            </a:r>
            <a:r>
              <a:rPr sz="15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00" spc="30" dirty="0">
                <a:solidFill>
                  <a:srgbClr val="FF0000"/>
                </a:solidFill>
                <a:latin typeface="Calibri"/>
                <a:cs typeface="Calibri"/>
              </a:rPr>
              <a:t>Asherman,</a:t>
            </a:r>
            <a:r>
              <a:rPr sz="1500" spc="-1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00" spc="5" dirty="0">
                <a:solidFill>
                  <a:srgbClr val="FF0000"/>
                </a:solidFill>
                <a:latin typeface="Calibri"/>
                <a:cs typeface="Calibri"/>
              </a:rPr>
              <a:t>Infection</a:t>
            </a:r>
            <a:endParaRPr sz="1500">
              <a:latin typeface="Calibri"/>
              <a:cs typeface="Calibri"/>
            </a:endParaRPr>
          </a:p>
          <a:p>
            <a:pPr marL="298450" indent="-200660">
              <a:lnSpc>
                <a:spcPts val="1500"/>
              </a:lnSpc>
              <a:spcBef>
                <a:spcPts val="450"/>
              </a:spcBef>
              <a:buSzPct val="93333"/>
              <a:buAutoNum type="arabicPlain" startAt="4"/>
              <a:tabLst>
                <a:tab pos="299085" algn="l"/>
              </a:tabLst>
            </a:pPr>
            <a:r>
              <a:rPr sz="1500" b="1" dirty="0">
                <a:latin typeface="Calibri"/>
                <a:cs typeface="Calibri"/>
              </a:rPr>
              <a:t>pre-</a:t>
            </a:r>
            <a:r>
              <a:rPr sz="1500" b="1" spc="-7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requests</a:t>
            </a:r>
            <a:r>
              <a:rPr sz="1500" b="1" spc="-6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:</a:t>
            </a:r>
            <a:endParaRPr sz="1500">
              <a:latin typeface="Calibri"/>
              <a:cs typeface="Calibri"/>
            </a:endParaRPr>
          </a:p>
          <a:p>
            <a:pPr marL="98425">
              <a:lnSpc>
                <a:spcPts val="1500"/>
              </a:lnSpc>
            </a:pPr>
            <a:r>
              <a:rPr sz="1500" spc="30" dirty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z="150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5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sz="15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00" spc="-30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1500" spc="3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1500" spc="2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500" spc="35" dirty="0">
                <a:solidFill>
                  <a:srgbClr val="FF0000"/>
                </a:solidFill>
                <a:latin typeface="Calibri"/>
                <a:cs typeface="Calibri"/>
              </a:rPr>
              <a:t>ho</a:t>
            </a:r>
            <a:r>
              <a:rPr sz="1500" spc="2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500" spc="3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500" dirty="0">
                <a:solidFill>
                  <a:srgbClr val="FF0000"/>
                </a:solidFill>
                <a:latin typeface="Calibri"/>
                <a:cs typeface="Calibri"/>
              </a:rPr>
              <a:t>my</a:t>
            </a:r>
            <a:r>
              <a:rPr sz="1500" spc="-1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00" spc="35" dirty="0">
                <a:solidFill>
                  <a:srgbClr val="FF0000"/>
                </a:solidFill>
                <a:latin typeface="Calibri"/>
                <a:cs typeface="Calibri"/>
              </a:rPr>
              <a:t>po</a:t>
            </a:r>
            <a:r>
              <a:rPr sz="1500" spc="1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1500" spc="3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1500" spc="2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500" spc="3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1500" spc="-4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50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150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00" spc="3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500" spc="3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1500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150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00" spc="-35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1500" spc="30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1500" spc="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500" spc="3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500" spc="3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1500" spc="3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1500" spc="3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1500" dirty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z="1500" spc="-1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00" spc="2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500" spc="35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sz="150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500" spc="-1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00" spc="3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50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1500" spc="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50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500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00" spc="35" dirty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sz="1500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1500" spc="-11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00" spc="1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1500" spc="35" dirty="0">
                <a:solidFill>
                  <a:srgbClr val="FF0000"/>
                </a:solidFill>
                <a:latin typeface="Calibri"/>
                <a:cs typeface="Calibri"/>
              </a:rPr>
              <a:t>pon</a:t>
            </a:r>
            <a:r>
              <a:rPr sz="1500" spc="-30" dirty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z="150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500" spc="-1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sz="1500" spc="3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50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1500" spc="-30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1500" spc="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500" spc="35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150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" y="1038225"/>
            <a:ext cx="1219199" cy="81915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04367" y="1290457"/>
            <a:ext cx="2068068" cy="31470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59721" y="841476"/>
            <a:ext cx="1531811" cy="109590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68725" y="933450"/>
            <a:ext cx="2851499" cy="10287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753600" y="504825"/>
            <a:ext cx="2438400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81" y="609282"/>
            <a:ext cx="692151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0" u="heavy" spc="65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Q</a:t>
            </a:r>
            <a:r>
              <a:rPr sz="4400" b="0" u="heavy" spc="15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4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03300" y="1765684"/>
            <a:ext cx="10113645" cy="406906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02260" indent="-290195">
              <a:lnSpc>
                <a:spcPts val="3000"/>
              </a:lnSpc>
              <a:spcBef>
                <a:spcPts val="130"/>
              </a:spcBef>
              <a:buSzPct val="96363"/>
              <a:buAutoNum type="arabicPlain"/>
              <a:tabLst>
                <a:tab pos="302895" algn="l"/>
              </a:tabLst>
            </a:pPr>
            <a:r>
              <a:rPr sz="2750" b="1" spc="5" dirty="0">
                <a:latin typeface="Calibri"/>
                <a:cs typeface="Calibri"/>
              </a:rPr>
              <a:t>naming</a:t>
            </a:r>
            <a:r>
              <a:rPr sz="2750" b="1" spc="140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of</a:t>
            </a:r>
            <a:r>
              <a:rPr sz="2750" b="1" spc="-5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that</a:t>
            </a:r>
            <a:r>
              <a:rPr sz="2750" b="1" spc="50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procedure</a:t>
            </a:r>
            <a:r>
              <a:rPr sz="2750" b="1" spc="-10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?</a:t>
            </a:r>
            <a:endParaRPr sz="2750">
              <a:latin typeface="Calibri"/>
              <a:cs typeface="Calibri"/>
            </a:endParaRPr>
          </a:p>
          <a:p>
            <a:pPr marL="12700">
              <a:lnSpc>
                <a:spcPts val="3000"/>
              </a:lnSpc>
            </a:pPr>
            <a:r>
              <a:rPr sz="2750" spc="-15" dirty="0">
                <a:solidFill>
                  <a:srgbClr val="FF0000"/>
                </a:solidFill>
                <a:latin typeface="Calibri"/>
                <a:cs typeface="Calibri"/>
              </a:rPr>
              <a:t>hysterosalpingography</a:t>
            </a:r>
            <a:endParaRPr sz="2750">
              <a:latin typeface="Calibri"/>
              <a:cs typeface="Calibri"/>
            </a:endParaRPr>
          </a:p>
          <a:p>
            <a:pPr marL="384175" indent="-372110">
              <a:lnSpc>
                <a:spcPts val="3000"/>
              </a:lnSpc>
              <a:spcBef>
                <a:spcPts val="380"/>
              </a:spcBef>
              <a:buSzPct val="96363"/>
              <a:buAutoNum type="arabicPlain" startAt="2"/>
              <a:tabLst>
                <a:tab pos="384810" algn="l"/>
              </a:tabLst>
            </a:pPr>
            <a:r>
              <a:rPr sz="2750" b="1" spc="25" dirty="0">
                <a:latin typeface="Calibri"/>
                <a:cs typeface="Calibri"/>
              </a:rPr>
              <a:t>dye</a:t>
            </a:r>
            <a:r>
              <a:rPr sz="2750" b="1" spc="-15" dirty="0">
                <a:latin typeface="Calibri"/>
                <a:cs typeface="Calibri"/>
              </a:rPr>
              <a:t> </a:t>
            </a:r>
            <a:r>
              <a:rPr sz="2750" b="1" spc="20" dirty="0">
                <a:latin typeface="Calibri"/>
                <a:cs typeface="Calibri"/>
              </a:rPr>
              <a:t>used</a:t>
            </a:r>
            <a:r>
              <a:rPr sz="2750" b="1" spc="-20" dirty="0">
                <a:latin typeface="Calibri"/>
                <a:cs typeface="Calibri"/>
              </a:rPr>
              <a:t> </a:t>
            </a:r>
            <a:r>
              <a:rPr sz="2750" b="1" spc="-10" dirty="0">
                <a:latin typeface="Calibri"/>
                <a:cs typeface="Calibri"/>
              </a:rPr>
              <a:t>for</a:t>
            </a:r>
            <a:r>
              <a:rPr sz="2750" b="1" spc="35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?</a:t>
            </a:r>
            <a:endParaRPr sz="2750">
              <a:latin typeface="Calibri"/>
              <a:cs typeface="Calibri"/>
            </a:endParaRPr>
          </a:p>
          <a:p>
            <a:pPr marL="12700">
              <a:lnSpc>
                <a:spcPts val="3000"/>
              </a:lnSpc>
            </a:pPr>
            <a:r>
              <a:rPr sz="2750" spc="-10" dirty="0">
                <a:solidFill>
                  <a:srgbClr val="FF0000"/>
                </a:solidFill>
                <a:latin typeface="Calibri"/>
                <a:cs typeface="Calibri"/>
              </a:rPr>
              <a:t>Water</a:t>
            </a:r>
            <a:r>
              <a:rPr sz="275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25" dirty="0">
                <a:solidFill>
                  <a:srgbClr val="FF0000"/>
                </a:solidFill>
                <a:latin typeface="Calibri"/>
                <a:cs typeface="Calibri"/>
              </a:rPr>
              <a:t>or</a:t>
            </a:r>
            <a:r>
              <a:rPr sz="2750" spc="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5" dirty="0">
                <a:solidFill>
                  <a:srgbClr val="FF0000"/>
                </a:solidFill>
                <a:latin typeface="Calibri"/>
                <a:cs typeface="Calibri"/>
              </a:rPr>
              <a:t>oil </a:t>
            </a:r>
            <a:r>
              <a:rPr sz="2750" spc="-5" dirty="0">
                <a:solidFill>
                  <a:srgbClr val="FF0000"/>
                </a:solidFill>
                <a:latin typeface="Calibri"/>
                <a:cs typeface="Calibri"/>
              </a:rPr>
              <a:t>based</a:t>
            </a:r>
            <a:r>
              <a:rPr sz="2750" spc="1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FF0000"/>
                </a:solidFill>
                <a:latin typeface="Calibri"/>
                <a:cs typeface="Calibri"/>
              </a:rPr>
              <a:t>contrast</a:t>
            </a:r>
            <a:endParaRPr sz="2750">
              <a:latin typeface="Calibri"/>
              <a:cs typeface="Calibri"/>
            </a:endParaRPr>
          </a:p>
          <a:p>
            <a:pPr marL="384175" indent="-372110">
              <a:lnSpc>
                <a:spcPts val="3005"/>
              </a:lnSpc>
              <a:spcBef>
                <a:spcPts val="380"/>
              </a:spcBef>
              <a:buSzPct val="96363"/>
              <a:buAutoNum type="arabicPlain" startAt="3"/>
              <a:tabLst>
                <a:tab pos="384810" algn="l"/>
              </a:tabLst>
            </a:pPr>
            <a:r>
              <a:rPr sz="2750" b="1" spc="15" dirty="0">
                <a:latin typeface="Calibri"/>
                <a:cs typeface="Calibri"/>
              </a:rPr>
              <a:t>what</a:t>
            </a:r>
            <a:r>
              <a:rPr sz="2750" b="1" spc="-5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are</a:t>
            </a:r>
            <a:r>
              <a:rPr sz="2750" b="1" spc="85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pathologies</a:t>
            </a:r>
            <a:r>
              <a:rPr sz="2750" b="1" spc="75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that</a:t>
            </a:r>
            <a:r>
              <a:rPr sz="2750" b="1" dirty="0">
                <a:latin typeface="Calibri"/>
                <a:cs typeface="Calibri"/>
              </a:rPr>
              <a:t> </a:t>
            </a:r>
            <a:r>
              <a:rPr sz="2750" b="1" spc="5" dirty="0">
                <a:latin typeface="Calibri"/>
                <a:cs typeface="Calibri"/>
              </a:rPr>
              <a:t>could</a:t>
            </a:r>
            <a:r>
              <a:rPr sz="2750" b="1" spc="65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be</a:t>
            </a:r>
            <a:r>
              <a:rPr sz="2750" b="1" spc="80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diagnosed</a:t>
            </a:r>
            <a:r>
              <a:rPr sz="2750" b="1" spc="-5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by</a:t>
            </a:r>
            <a:r>
              <a:rPr sz="2750" b="1" spc="20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that</a:t>
            </a:r>
            <a:r>
              <a:rPr sz="2750" b="1" spc="75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procedure</a:t>
            </a:r>
            <a:r>
              <a:rPr sz="2750" b="1" spc="15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?</a:t>
            </a:r>
            <a:endParaRPr sz="2750">
              <a:latin typeface="Calibri"/>
              <a:cs typeface="Calibri"/>
            </a:endParaRPr>
          </a:p>
          <a:p>
            <a:pPr marL="12700">
              <a:lnSpc>
                <a:spcPts val="3005"/>
              </a:lnSpc>
            </a:pPr>
            <a:r>
              <a:rPr sz="2750" dirty="0">
                <a:solidFill>
                  <a:srgbClr val="FF0000"/>
                </a:solidFill>
                <a:latin typeface="Calibri"/>
                <a:cs typeface="Calibri"/>
              </a:rPr>
              <a:t>Asherman</a:t>
            </a:r>
            <a:r>
              <a:rPr sz="2750" spc="1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5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sz="2750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5" dirty="0">
                <a:solidFill>
                  <a:srgbClr val="FF0000"/>
                </a:solidFill>
                <a:latin typeface="Calibri"/>
                <a:cs typeface="Calibri"/>
              </a:rPr>
              <a:t>Uterine</a:t>
            </a:r>
            <a:r>
              <a:rPr sz="2750" spc="1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5" dirty="0">
                <a:solidFill>
                  <a:srgbClr val="FF0000"/>
                </a:solidFill>
                <a:latin typeface="Calibri"/>
                <a:cs typeface="Calibri"/>
              </a:rPr>
              <a:t>anomalies</a:t>
            </a:r>
            <a:r>
              <a:rPr sz="2750" spc="1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,</a:t>
            </a:r>
            <a:r>
              <a:rPr sz="2750" spc="40" dirty="0">
                <a:latin typeface="Calibri"/>
                <a:cs typeface="Calibri"/>
              </a:rPr>
              <a:t> </a:t>
            </a:r>
            <a:r>
              <a:rPr sz="2750" spc="-5" dirty="0">
                <a:solidFill>
                  <a:srgbClr val="FF0000"/>
                </a:solidFill>
                <a:latin typeface="Calibri"/>
                <a:cs typeface="Calibri"/>
              </a:rPr>
              <a:t>Endometriosis</a:t>
            </a:r>
            <a:endParaRPr sz="2750">
              <a:latin typeface="Calibri"/>
              <a:cs typeface="Calibri"/>
            </a:endParaRPr>
          </a:p>
          <a:p>
            <a:pPr marL="384175" indent="-372110">
              <a:lnSpc>
                <a:spcPts val="3000"/>
              </a:lnSpc>
              <a:spcBef>
                <a:spcPts val="380"/>
              </a:spcBef>
              <a:buSzPct val="96363"/>
              <a:buAutoNum type="arabicPlain" startAt="4"/>
              <a:tabLst>
                <a:tab pos="384810" algn="l"/>
              </a:tabLst>
            </a:pPr>
            <a:r>
              <a:rPr sz="2750" b="1" spc="15" dirty="0">
                <a:latin typeface="Calibri"/>
                <a:cs typeface="Calibri"/>
              </a:rPr>
              <a:t>what</a:t>
            </a:r>
            <a:r>
              <a:rPr sz="2750" b="1" spc="-15" dirty="0">
                <a:latin typeface="Calibri"/>
                <a:cs typeface="Calibri"/>
              </a:rPr>
              <a:t> </a:t>
            </a:r>
            <a:r>
              <a:rPr sz="2750" b="1" spc="5" dirty="0">
                <a:latin typeface="Calibri"/>
                <a:cs typeface="Calibri"/>
              </a:rPr>
              <a:t>is</a:t>
            </a:r>
            <a:r>
              <a:rPr sz="2750" b="1" spc="60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the</a:t>
            </a:r>
            <a:r>
              <a:rPr sz="2750" b="1" spc="5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pathology</a:t>
            </a:r>
            <a:r>
              <a:rPr sz="2750" b="1" spc="10" dirty="0">
                <a:latin typeface="Calibri"/>
                <a:cs typeface="Calibri"/>
              </a:rPr>
              <a:t> in</a:t>
            </a:r>
            <a:r>
              <a:rPr sz="2750" b="1" spc="60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the</a:t>
            </a:r>
            <a:r>
              <a:rPr sz="2750" b="1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image</a:t>
            </a:r>
            <a:r>
              <a:rPr sz="2750" b="1" spc="75" dirty="0">
                <a:latin typeface="Calibri"/>
                <a:cs typeface="Calibri"/>
              </a:rPr>
              <a:t> </a:t>
            </a:r>
            <a:r>
              <a:rPr sz="2750" b="1" spc="5" dirty="0">
                <a:latin typeface="Calibri"/>
                <a:cs typeface="Calibri"/>
              </a:rPr>
              <a:t>:</a:t>
            </a:r>
            <a:endParaRPr sz="2750">
              <a:latin typeface="Calibri"/>
              <a:cs typeface="Calibri"/>
            </a:endParaRPr>
          </a:p>
          <a:p>
            <a:pPr marL="12700">
              <a:lnSpc>
                <a:spcPts val="3000"/>
              </a:lnSpc>
            </a:pPr>
            <a:r>
              <a:rPr sz="2750" spc="-10" dirty="0">
                <a:solidFill>
                  <a:srgbClr val="FF0000"/>
                </a:solidFill>
                <a:latin typeface="Calibri"/>
                <a:cs typeface="Calibri"/>
              </a:rPr>
              <a:t>stenosis</a:t>
            </a:r>
            <a:r>
              <a:rPr sz="2750" spc="2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25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275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FF0000"/>
                </a:solidFill>
                <a:latin typeface="Calibri"/>
                <a:cs typeface="Calibri"/>
              </a:rPr>
              <a:t>right</a:t>
            </a:r>
            <a:r>
              <a:rPr sz="2750" spc="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FF0000"/>
                </a:solidFill>
                <a:latin typeface="Calibri"/>
                <a:cs typeface="Calibri"/>
              </a:rPr>
              <a:t>fallopian</a:t>
            </a:r>
            <a:r>
              <a:rPr sz="2750" spc="229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15" dirty="0">
                <a:solidFill>
                  <a:srgbClr val="FF0000"/>
                </a:solidFill>
                <a:latin typeface="Calibri"/>
                <a:cs typeface="Calibri"/>
              </a:rPr>
              <a:t>tube.</a:t>
            </a:r>
            <a:endParaRPr sz="2750">
              <a:latin typeface="Calibri"/>
              <a:cs typeface="Calibri"/>
            </a:endParaRPr>
          </a:p>
          <a:p>
            <a:pPr marL="384175" indent="-372110">
              <a:lnSpc>
                <a:spcPts val="3005"/>
              </a:lnSpc>
              <a:spcBef>
                <a:spcPts val="380"/>
              </a:spcBef>
              <a:buSzPct val="96363"/>
              <a:buAutoNum type="arabicPlain" startAt="5"/>
              <a:tabLst>
                <a:tab pos="384810" algn="l"/>
              </a:tabLst>
            </a:pPr>
            <a:r>
              <a:rPr sz="2750" b="1" spc="15" dirty="0">
                <a:latin typeface="Calibri"/>
                <a:cs typeface="Calibri"/>
              </a:rPr>
              <a:t>what</a:t>
            </a:r>
            <a:r>
              <a:rPr sz="2750" b="1" spc="-15" dirty="0">
                <a:latin typeface="Calibri"/>
                <a:cs typeface="Calibri"/>
              </a:rPr>
              <a:t> </a:t>
            </a:r>
            <a:r>
              <a:rPr sz="2750" b="1" spc="5" dirty="0">
                <a:latin typeface="Calibri"/>
                <a:cs typeface="Calibri"/>
              </a:rPr>
              <a:t>is</a:t>
            </a:r>
            <a:r>
              <a:rPr sz="2750" b="1" spc="55" dirty="0">
                <a:latin typeface="Calibri"/>
                <a:cs typeface="Calibri"/>
              </a:rPr>
              <a:t> </a:t>
            </a:r>
            <a:r>
              <a:rPr sz="2750" b="1" spc="25" dirty="0">
                <a:latin typeface="Calibri"/>
                <a:cs typeface="Calibri"/>
              </a:rPr>
              <a:t>your</a:t>
            </a:r>
            <a:r>
              <a:rPr sz="2750" b="1" spc="-30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next</a:t>
            </a:r>
            <a:r>
              <a:rPr sz="2750" b="1" spc="55" dirty="0">
                <a:latin typeface="Calibri"/>
                <a:cs typeface="Calibri"/>
              </a:rPr>
              <a:t> </a:t>
            </a:r>
            <a:r>
              <a:rPr sz="2750" b="1" spc="20" dirty="0">
                <a:latin typeface="Calibri"/>
                <a:cs typeface="Calibri"/>
              </a:rPr>
              <a:t>step</a:t>
            </a:r>
            <a:r>
              <a:rPr sz="2750" b="1" spc="-90" dirty="0">
                <a:latin typeface="Calibri"/>
                <a:cs typeface="Calibri"/>
              </a:rPr>
              <a:t> </a:t>
            </a:r>
            <a:r>
              <a:rPr sz="2750" b="1" spc="-10" dirty="0">
                <a:latin typeface="Calibri"/>
                <a:cs typeface="Calibri"/>
              </a:rPr>
              <a:t>for</a:t>
            </a:r>
            <a:r>
              <a:rPr sz="2750" b="1" spc="50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that</a:t>
            </a:r>
            <a:r>
              <a:rPr sz="2750" b="1" spc="60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patient</a:t>
            </a:r>
            <a:r>
              <a:rPr sz="2750" b="1" spc="-15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?</a:t>
            </a:r>
            <a:endParaRPr sz="2750">
              <a:latin typeface="Calibri"/>
              <a:cs typeface="Calibri"/>
            </a:endParaRPr>
          </a:p>
          <a:p>
            <a:pPr marL="12700">
              <a:lnSpc>
                <a:spcPts val="3005"/>
              </a:lnSpc>
            </a:pPr>
            <a:r>
              <a:rPr sz="2750" spc="5" dirty="0">
                <a:solidFill>
                  <a:srgbClr val="FF0000"/>
                </a:solidFill>
                <a:latin typeface="Calibri"/>
                <a:cs typeface="Calibri"/>
              </a:rPr>
              <a:t>Laproscope</a:t>
            </a:r>
            <a:endParaRPr sz="275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29776" y="200035"/>
            <a:ext cx="2295525" cy="2295525"/>
          </a:xfrm>
          <a:prstGeom prst="rect">
            <a:avLst/>
          </a:prstGeom>
        </p:spPr>
      </p:pic>
    </p:spTree>
  </p:cSld>
  <p:clrMapOvr>
    <a:masterClrMapping/>
  </p:clrMapOvr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281945"/>
            <a:ext cx="7294880" cy="101694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4620"/>
              </a:lnSpc>
              <a:spcBef>
                <a:spcPts val="130"/>
              </a:spcBef>
            </a:pPr>
            <a:r>
              <a:rPr sz="3950" b="0" u="heavy" spc="30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Q5:</a:t>
            </a:r>
            <a:endParaRPr sz="3950">
              <a:latin typeface="Calibri Light"/>
              <a:cs typeface="Calibri Light"/>
            </a:endParaRPr>
          </a:p>
          <a:p>
            <a:pPr marL="88265">
              <a:lnSpc>
                <a:spcPts val="3180"/>
              </a:lnSpc>
            </a:pPr>
            <a:r>
              <a:rPr sz="2750" b="0" spc="10" dirty="0">
                <a:latin typeface="Calibri Light"/>
                <a:cs typeface="Calibri Light"/>
              </a:rPr>
              <a:t>U/S</a:t>
            </a:r>
            <a:r>
              <a:rPr sz="2750" b="0" spc="70" dirty="0">
                <a:latin typeface="Calibri Light"/>
                <a:cs typeface="Calibri Light"/>
              </a:rPr>
              <a:t> </a:t>
            </a:r>
            <a:r>
              <a:rPr sz="2750" b="0" spc="-5" dirty="0">
                <a:latin typeface="Calibri Light"/>
                <a:cs typeface="Calibri Light"/>
              </a:rPr>
              <a:t>of</a:t>
            </a:r>
            <a:r>
              <a:rPr sz="2750" b="0" spc="50" dirty="0">
                <a:latin typeface="Calibri Light"/>
                <a:cs typeface="Calibri Light"/>
              </a:rPr>
              <a:t> </a:t>
            </a:r>
            <a:r>
              <a:rPr sz="2750" b="0" spc="-20" dirty="0">
                <a:latin typeface="Calibri Light"/>
                <a:cs typeface="Calibri Light"/>
              </a:rPr>
              <a:t>septated</a:t>
            </a:r>
            <a:r>
              <a:rPr sz="2750" b="0" spc="265" dirty="0">
                <a:latin typeface="Calibri Light"/>
                <a:cs typeface="Calibri Light"/>
              </a:rPr>
              <a:t> </a:t>
            </a:r>
            <a:r>
              <a:rPr sz="2750" b="0" spc="-15" dirty="0">
                <a:latin typeface="Calibri Light"/>
                <a:cs typeface="Calibri Light"/>
              </a:rPr>
              <a:t>Ovarian</a:t>
            </a:r>
            <a:r>
              <a:rPr sz="2750" b="0" spc="180" dirty="0">
                <a:latin typeface="Calibri Light"/>
                <a:cs typeface="Calibri Light"/>
              </a:rPr>
              <a:t> </a:t>
            </a:r>
            <a:r>
              <a:rPr sz="2750" b="0" dirty="0">
                <a:latin typeface="Calibri Light"/>
                <a:cs typeface="Calibri Light"/>
              </a:rPr>
              <a:t>cyst</a:t>
            </a:r>
            <a:r>
              <a:rPr sz="2750" b="0" spc="35" dirty="0">
                <a:latin typeface="Calibri Light"/>
                <a:cs typeface="Calibri Light"/>
              </a:rPr>
              <a:t> </a:t>
            </a:r>
            <a:r>
              <a:rPr sz="2750" b="0" spc="5" dirty="0">
                <a:latin typeface="Calibri Light"/>
                <a:cs typeface="Calibri Light"/>
              </a:rPr>
              <a:t>with</a:t>
            </a:r>
            <a:r>
              <a:rPr sz="2750" b="0" spc="35" dirty="0">
                <a:latin typeface="Calibri Light"/>
                <a:cs typeface="Calibri Light"/>
              </a:rPr>
              <a:t> </a:t>
            </a:r>
            <a:r>
              <a:rPr sz="2750" b="0" spc="-10" dirty="0">
                <a:latin typeface="Calibri Light"/>
                <a:cs typeface="Calibri Light"/>
              </a:rPr>
              <a:t>solid</a:t>
            </a:r>
            <a:r>
              <a:rPr sz="2750" b="0" spc="105" dirty="0">
                <a:latin typeface="Calibri Light"/>
                <a:cs typeface="Calibri Light"/>
              </a:rPr>
              <a:t> </a:t>
            </a:r>
            <a:r>
              <a:rPr sz="2750" b="0" spc="-5" dirty="0">
                <a:latin typeface="Calibri Light"/>
                <a:cs typeface="Calibri Light"/>
              </a:rPr>
              <a:t>component</a:t>
            </a:r>
            <a:endParaRPr sz="275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03306" y="1794260"/>
            <a:ext cx="9912351" cy="408188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02260" indent="-290195">
              <a:lnSpc>
                <a:spcPts val="3190"/>
              </a:lnSpc>
              <a:spcBef>
                <a:spcPts val="130"/>
              </a:spcBef>
              <a:buSzPct val="96363"/>
              <a:buAutoNum type="arabicPlain"/>
              <a:tabLst>
                <a:tab pos="302895" algn="l"/>
              </a:tabLst>
            </a:pPr>
            <a:r>
              <a:rPr sz="2750" b="1" spc="5" dirty="0">
                <a:latin typeface="Calibri"/>
                <a:cs typeface="Calibri"/>
              </a:rPr>
              <a:t>Describe</a:t>
            </a:r>
            <a:r>
              <a:rPr sz="2750" b="1" spc="120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mass?</a:t>
            </a:r>
            <a:endParaRPr sz="2750">
              <a:latin typeface="Calibri"/>
              <a:cs typeface="Calibri"/>
            </a:endParaRPr>
          </a:p>
          <a:p>
            <a:pPr marL="12700">
              <a:lnSpc>
                <a:spcPts val="3190"/>
              </a:lnSpc>
            </a:pPr>
            <a:r>
              <a:rPr sz="2750" spc="-10" dirty="0">
                <a:solidFill>
                  <a:srgbClr val="FF0000"/>
                </a:solidFill>
                <a:latin typeface="Calibri"/>
                <a:cs typeface="Calibri"/>
              </a:rPr>
              <a:t>septated</a:t>
            </a:r>
            <a:r>
              <a:rPr sz="2750" spc="1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5" dirty="0">
                <a:solidFill>
                  <a:srgbClr val="FF0000"/>
                </a:solidFill>
                <a:latin typeface="Calibri"/>
                <a:cs typeface="Calibri"/>
              </a:rPr>
              <a:t>Ovarian</a:t>
            </a:r>
            <a:r>
              <a:rPr sz="275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5" dirty="0">
                <a:solidFill>
                  <a:srgbClr val="FF0000"/>
                </a:solidFill>
                <a:latin typeface="Calibri"/>
                <a:cs typeface="Calibri"/>
              </a:rPr>
              <a:t>cyst</a:t>
            </a:r>
            <a:r>
              <a:rPr sz="2750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20" dirty="0">
                <a:solidFill>
                  <a:srgbClr val="FF0000"/>
                </a:solidFill>
                <a:latin typeface="Calibri"/>
                <a:cs typeface="Calibri"/>
              </a:rPr>
              <a:t>with</a:t>
            </a:r>
            <a:r>
              <a:rPr sz="2750" spc="1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FF0000"/>
                </a:solidFill>
                <a:latin typeface="Calibri"/>
                <a:cs typeface="Calibri"/>
              </a:rPr>
              <a:t>solid</a:t>
            </a:r>
            <a:r>
              <a:rPr sz="2750" spc="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10" dirty="0">
                <a:solidFill>
                  <a:srgbClr val="FF0000"/>
                </a:solidFill>
                <a:latin typeface="Calibri"/>
                <a:cs typeface="Calibri"/>
              </a:rPr>
              <a:t>component</a:t>
            </a:r>
            <a:endParaRPr sz="2750">
              <a:latin typeface="Calibri"/>
              <a:cs typeface="Calibri"/>
            </a:endParaRPr>
          </a:p>
          <a:p>
            <a:pPr marL="12700" marR="1076325">
              <a:lnSpc>
                <a:spcPts val="4060"/>
              </a:lnSpc>
              <a:spcBef>
                <a:spcPts val="180"/>
              </a:spcBef>
              <a:buSzPct val="96363"/>
              <a:buAutoNum type="arabicPlain" startAt="2"/>
              <a:tabLst>
                <a:tab pos="384810" algn="l"/>
              </a:tabLst>
            </a:pPr>
            <a:r>
              <a:rPr sz="2750" b="1" spc="15" dirty="0">
                <a:latin typeface="Calibri"/>
                <a:cs typeface="Calibri"/>
              </a:rPr>
              <a:t>what</a:t>
            </a:r>
            <a:r>
              <a:rPr sz="2750" b="1" spc="-10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are</a:t>
            </a:r>
            <a:r>
              <a:rPr sz="2750" b="1" spc="80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aspect</a:t>
            </a:r>
            <a:r>
              <a:rPr sz="2750" b="1" spc="145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of</a:t>
            </a:r>
            <a:r>
              <a:rPr sz="2750" b="1" spc="15" dirty="0">
                <a:latin typeface="Calibri"/>
                <a:cs typeface="Calibri"/>
              </a:rPr>
              <a:t> </a:t>
            </a:r>
            <a:r>
              <a:rPr sz="2750" b="1" spc="25" dirty="0">
                <a:latin typeface="Calibri"/>
                <a:cs typeface="Calibri"/>
              </a:rPr>
              <a:t>you</a:t>
            </a:r>
            <a:r>
              <a:rPr sz="2750" b="1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should</a:t>
            </a:r>
            <a:r>
              <a:rPr sz="2750" b="1" spc="-10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consider</a:t>
            </a:r>
            <a:r>
              <a:rPr sz="2750" b="1" spc="45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in</a:t>
            </a:r>
            <a:r>
              <a:rPr sz="2750" b="1" spc="60" dirty="0">
                <a:latin typeface="Calibri"/>
                <a:cs typeface="Calibri"/>
              </a:rPr>
              <a:t> </a:t>
            </a:r>
            <a:r>
              <a:rPr sz="2750" b="1" spc="-5" dirty="0">
                <a:latin typeface="Calibri"/>
                <a:cs typeface="Calibri"/>
              </a:rPr>
              <a:t>examinations</a:t>
            </a:r>
            <a:r>
              <a:rPr sz="2750" b="1" spc="150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? </a:t>
            </a:r>
            <a:r>
              <a:rPr sz="2750" b="1" spc="-605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3-</a:t>
            </a:r>
            <a:r>
              <a:rPr sz="2750" b="1" spc="20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Diagnosis</a:t>
            </a:r>
            <a:r>
              <a:rPr sz="2750" b="1" spc="65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?</a:t>
            </a:r>
            <a:endParaRPr sz="2750">
              <a:latin typeface="Calibri"/>
              <a:cs typeface="Calibri"/>
            </a:endParaRPr>
          </a:p>
          <a:p>
            <a:pPr marL="12700">
              <a:lnSpc>
                <a:spcPts val="2740"/>
              </a:lnSpc>
            </a:pPr>
            <a:r>
              <a:rPr sz="2750" spc="-15" dirty="0">
                <a:solidFill>
                  <a:srgbClr val="FF0000"/>
                </a:solidFill>
                <a:latin typeface="Calibri"/>
                <a:cs typeface="Calibri"/>
              </a:rPr>
              <a:t>Epithelial</a:t>
            </a:r>
            <a:r>
              <a:rPr sz="2750" spc="3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5" dirty="0">
                <a:solidFill>
                  <a:srgbClr val="FF0000"/>
                </a:solidFill>
                <a:latin typeface="Calibri"/>
                <a:cs typeface="Calibri"/>
              </a:rPr>
              <a:t>ovarian</a:t>
            </a:r>
            <a:r>
              <a:rPr sz="2750" spc="10" dirty="0">
                <a:solidFill>
                  <a:srgbClr val="FF0000"/>
                </a:solidFill>
                <a:latin typeface="Calibri"/>
                <a:cs typeface="Calibri"/>
              </a:rPr>
              <a:t> carcinoma</a:t>
            </a:r>
            <a:endParaRPr sz="2750">
              <a:latin typeface="Calibri"/>
              <a:cs typeface="Calibri"/>
            </a:endParaRPr>
          </a:p>
          <a:p>
            <a:pPr marL="12700" marR="5080">
              <a:lnSpc>
                <a:spcPts val="3000"/>
              </a:lnSpc>
              <a:spcBef>
                <a:spcPts val="1105"/>
              </a:spcBef>
              <a:buAutoNum type="arabicPlain" startAt="4"/>
              <a:tabLst>
                <a:tab pos="384810" algn="l"/>
              </a:tabLst>
            </a:pPr>
            <a:r>
              <a:rPr sz="2750" b="1" spc="5" dirty="0">
                <a:latin typeface="Calibri"/>
                <a:cs typeface="Calibri"/>
              </a:rPr>
              <a:t>Calculate </a:t>
            </a:r>
            <a:r>
              <a:rPr sz="2750" b="1" spc="15" dirty="0">
                <a:latin typeface="Calibri"/>
                <a:cs typeface="Calibri"/>
              </a:rPr>
              <a:t>Risk </a:t>
            </a:r>
            <a:r>
              <a:rPr sz="2750" b="1" spc="10" dirty="0">
                <a:latin typeface="Calibri"/>
                <a:cs typeface="Calibri"/>
              </a:rPr>
              <a:t>of </a:t>
            </a:r>
            <a:r>
              <a:rPr sz="2750" b="1" spc="5" dirty="0">
                <a:latin typeface="Calibri"/>
                <a:cs typeface="Calibri"/>
              </a:rPr>
              <a:t>Malignancy</a:t>
            </a:r>
            <a:r>
              <a:rPr sz="2750" b="1" spc="10" dirty="0">
                <a:latin typeface="Calibri"/>
                <a:cs typeface="Calibri"/>
              </a:rPr>
              <a:t> </a:t>
            </a:r>
            <a:r>
              <a:rPr sz="2750" b="1" spc="5" dirty="0">
                <a:latin typeface="Calibri"/>
                <a:cs typeface="Calibri"/>
              </a:rPr>
              <a:t>Index ( </a:t>
            </a:r>
            <a:r>
              <a:rPr sz="2750" b="1" spc="10" dirty="0">
                <a:latin typeface="Calibri"/>
                <a:cs typeface="Calibri"/>
              </a:rPr>
              <a:t>If </a:t>
            </a:r>
            <a:r>
              <a:rPr sz="2750" b="1" spc="20" dirty="0">
                <a:latin typeface="Calibri"/>
                <a:cs typeface="Calibri"/>
              </a:rPr>
              <a:t>she </a:t>
            </a:r>
            <a:r>
              <a:rPr sz="2750" b="1" spc="5" dirty="0">
                <a:latin typeface="Calibri"/>
                <a:cs typeface="Calibri"/>
              </a:rPr>
              <a:t>is </a:t>
            </a:r>
            <a:r>
              <a:rPr sz="2750" b="1" spc="15" dirty="0">
                <a:latin typeface="Calibri"/>
                <a:cs typeface="Calibri"/>
              </a:rPr>
              <a:t>menopause </a:t>
            </a:r>
            <a:r>
              <a:rPr sz="2750" b="1" spc="10" dirty="0">
                <a:latin typeface="Calibri"/>
                <a:cs typeface="Calibri"/>
              </a:rPr>
              <a:t>and </a:t>
            </a:r>
            <a:r>
              <a:rPr sz="2750" b="1" spc="20" dirty="0">
                <a:latin typeface="Calibri"/>
                <a:cs typeface="Calibri"/>
              </a:rPr>
              <a:t>her </a:t>
            </a:r>
            <a:r>
              <a:rPr sz="2750" b="1" spc="-610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CA-125</a:t>
            </a:r>
            <a:r>
              <a:rPr sz="2750" b="1" spc="65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=</a:t>
            </a:r>
            <a:r>
              <a:rPr sz="2750" b="1" spc="95" dirty="0">
                <a:latin typeface="Calibri"/>
                <a:cs typeface="Calibri"/>
              </a:rPr>
              <a:t> </a:t>
            </a:r>
            <a:r>
              <a:rPr sz="2750" b="1" spc="25" dirty="0">
                <a:latin typeface="Calibri"/>
                <a:cs typeface="Calibri"/>
              </a:rPr>
              <a:t>100</a:t>
            </a:r>
            <a:r>
              <a:rPr sz="2750" b="1" spc="-5" dirty="0">
                <a:latin typeface="Calibri"/>
                <a:cs typeface="Calibri"/>
              </a:rPr>
              <a:t> </a:t>
            </a:r>
            <a:r>
              <a:rPr sz="2750" b="1" spc="5" dirty="0">
                <a:latin typeface="Calibri"/>
                <a:cs typeface="Calibri"/>
              </a:rPr>
              <a:t>)</a:t>
            </a:r>
            <a:endParaRPr sz="2750">
              <a:latin typeface="Calibri"/>
              <a:cs typeface="Calibri"/>
            </a:endParaRPr>
          </a:p>
          <a:p>
            <a:pPr marL="384175" indent="-372110">
              <a:lnSpc>
                <a:spcPts val="3155"/>
              </a:lnSpc>
              <a:spcBef>
                <a:spcPts val="710"/>
              </a:spcBef>
              <a:buAutoNum type="arabicPlain" startAt="4"/>
              <a:tabLst>
                <a:tab pos="384810" algn="l"/>
              </a:tabLst>
            </a:pPr>
            <a:r>
              <a:rPr sz="2750" b="1" spc="15" dirty="0">
                <a:latin typeface="Calibri"/>
                <a:cs typeface="Calibri"/>
              </a:rPr>
              <a:t>what</a:t>
            </a:r>
            <a:r>
              <a:rPr sz="2750" b="1" spc="-20" dirty="0">
                <a:latin typeface="Calibri"/>
                <a:cs typeface="Calibri"/>
              </a:rPr>
              <a:t> </a:t>
            </a:r>
            <a:r>
              <a:rPr sz="2750" b="1" spc="5" dirty="0">
                <a:latin typeface="Calibri"/>
                <a:cs typeface="Calibri"/>
              </a:rPr>
              <a:t>is</a:t>
            </a:r>
            <a:r>
              <a:rPr sz="2750" b="1" spc="50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the</a:t>
            </a:r>
            <a:r>
              <a:rPr sz="2750" b="1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treatment</a:t>
            </a:r>
            <a:r>
              <a:rPr sz="2750" b="1" spc="55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?</a:t>
            </a:r>
            <a:endParaRPr sz="2750">
              <a:latin typeface="Calibri"/>
              <a:cs typeface="Calibri"/>
            </a:endParaRPr>
          </a:p>
          <a:p>
            <a:pPr marL="12700">
              <a:lnSpc>
                <a:spcPts val="3155"/>
              </a:lnSpc>
            </a:pPr>
            <a:r>
              <a:rPr sz="2750" spc="5" dirty="0">
                <a:solidFill>
                  <a:srgbClr val="FF0000"/>
                </a:solidFill>
                <a:latin typeface="Calibri"/>
                <a:cs typeface="Calibri"/>
              </a:rPr>
              <a:t>cytoreductive</a:t>
            </a:r>
            <a:r>
              <a:rPr sz="2750" spc="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20" dirty="0">
                <a:solidFill>
                  <a:srgbClr val="FF0000"/>
                </a:solidFill>
                <a:latin typeface="Calibri"/>
                <a:cs typeface="Calibri"/>
              </a:rPr>
              <a:t>surgery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7" y="609282"/>
            <a:ext cx="2017395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0" spc="-15" dirty="0">
                <a:latin typeface="Calibri Light"/>
                <a:cs typeface="Calibri Light"/>
              </a:rPr>
              <a:t>Station</a:t>
            </a:r>
            <a:r>
              <a:rPr sz="4400" b="0" spc="-75" dirty="0">
                <a:latin typeface="Calibri Light"/>
                <a:cs typeface="Calibri Light"/>
              </a:rPr>
              <a:t> </a:t>
            </a:r>
            <a:r>
              <a:rPr sz="4400" b="0" spc="15" dirty="0">
                <a:latin typeface="Calibri Light"/>
                <a:cs typeface="Calibri Light"/>
              </a:rPr>
              <a:t>3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576" y="2004378"/>
            <a:ext cx="9331325" cy="24469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455"/>
              </a:lnSpc>
              <a:spcBef>
                <a:spcPts val="100"/>
              </a:spcBef>
            </a:pPr>
            <a:r>
              <a:rPr sz="2400" spc="-20" dirty="0">
                <a:latin typeface="Calibri"/>
                <a:cs typeface="Calibri"/>
              </a:rPr>
              <a:t>Partogram</a:t>
            </a:r>
            <a:endParaRPr sz="2400">
              <a:latin typeface="Calibri"/>
              <a:cs typeface="Calibri"/>
            </a:endParaRPr>
          </a:p>
          <a:p>
            <a:pPr marL="12700" marR="2935605">
              <a:lnSpc>
                <a:spcPct val="70400"/>
              </a:lnSpc>
              <a:spcBef>
                <a:spcPts val="425"/>
              </a:spcBef>
            </a:pPr>
            <a:r>
              <a:rPr sz="2400" spc="-20" dirty="0">
                <a:latin typeface="Calibri"/>
                <a:cs typeface="Calibri"/>
              </a:rPr>
              <a:t>1.Cervical</a:t>
            </a:r>
            <a:r>
              <a:rPr sz="2400" spc="10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dilatation</a:t>
            </a:r>
            <a:r>
              <a:rPr sz="2400" spc="-5" dirty="0">
                <a:latin typeface="Calibri"/>
                <a:cs typeface="Calibri"/>
              </a:rPr>
              <a:t> and </a:t>
            </a:r>
            <a:r>
              <a:rPr sz="2400" dirty="0">
                <a:latin typeface="Calibri"/>
                <a:cs typeface="Calibri"/>
              </a:rPr>
              <a:t>head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10" dirty="0">
                <a:latin typeface="Calibri"/>
                <a:cs typeface="Calibri"/>
              </a:rPr>
              <a:t>decent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at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admission?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2.membrane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intact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ruptured?</a:t>
            </a:r>
            <a:endParaRPr sz="2400">
              <a:latin typeface="Calibri"/>
              <a:cs typeface="Calibri"/>
            </a:endParaRPr>
          </a:p>
          <a:p>
            <a:pPr marL="242570" indent="-230504">
              <a:lnSpc>
                <a:spcPts val="1605"/>
              </a:lnSpc>
              <a:buSzPct val="95833"/>
              <a:buAutoNum type="arabicPeriod" startAt="3"/>
              <a:tabLst>
                <a:tab pos="243204" algn="l"/>
              </a:tabLst>
            </a:pPr>
            <a:r>
              <a:rPr sz="2400" dirty="0">
                <a:latin typeface="Calibri"/>
                <a:cs typeface="Calibri"/>
              </a:rPr>
              <a:t>Uterine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contractions</a:t>
            </a:r>
            <a:r>
              <a:rPr sz="2400" spc="-1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after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3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hr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admission?</a:t>
            </a:r>
            <a:endParaRPr sz="2400">
              <a:latin typeface="Calibri"/>
              <a:cs typeface="Calibri"/>
            </a:endParaRPr>
          </a:p>
          <a:p>
            <a:pPr marL="12700" marR="1817370">
              <a:lnSpc>
                <a:spcPct val="67800"/>
              </a:lnSpc>
              <a:spcBef>
                <a:spcPts val="505"/>
              </a:spcBef>
              <a:buSzPct val="95833"/>
              <a:buAutoNum type="arabicPeriod" startAt="3"/>
              <a:tabLst>
                <a:tab pos="308610" algn="l"/>
              </a:tabLst>
            </a:pPr>
            <a:r>
              <a:rPr sz="2400" dirty="0">
                <a:latin typeface="Calibri"/>
                <a:cs typeface="Calibri"/>
              </a:rPr>
              <a:t>How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to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10" dirty="0">
                <a:latin typeface="Calibri"/>
                <a:cs typeface="Calibri"/>
              </a:rPr>
              <a:t>asses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the</a:t>
            </a:r>
            <a:r>
              <a:rPr sz="2400" spc="-10" dirty="0">
                <a:latin typeface="Calibri"/>
                <a:cs typeface="Calibri"/>
              </a:rPr>
              <a:t> progress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 </a:t>
            </a:r>
            <a:r>
              <a:rPr sz="2400" spc="-10" dirty="0">
                <a:latin typeface="Calibri"/>
                <a:cs typeface="Calibri"/>
              </a:rPr>
              <a:t>labor</a:t>
            </a:r>
            <a:r>
              <a:rPr sz="2400" spc="5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regarding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what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points?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1.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2.</a:t>
            </a:r>
            <a:r>
              <a:rPr sz="2400" spc="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3.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4.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70400"/>
              </a:lnSpc>
              <a:buSzPct val="95833"/>
              <a:buAutoNum type="arabicPeriod" startAt="3"/>
              <a:tabLst>
                <a:tab pos="243840" algn="l"/>
              </a:tabLst>
            </a:pPr>
            <a:r>
              <a:rPr sz="2400" spc="-5" dirty="0">
                <a:latin typeface="Calibri"/>
                <a:cs typeface="Calibri"/>
              </a:rPr>
              <a:t>what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is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the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name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this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problem</a:t>
            </a:r>
            <a:r>
              <a:rPr sz="2400" spc="9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in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the</a:t>
            </a:r>
            <a:r>
              <a:rPr sz="2400" spc="-10" dirty="0">
                <a:latin typeface="Calibri"/>
                <a:cs typeface="Calibri"/>
              </a:rPr>
              <a:t> partogram?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10" dirty="0">
                <a:latin typeface="Calibri"/>
                <a:cs typeface="Calibri"/>
              </a:rPr>
              <a:t>And</a:t>
            </a:r>
            <a:r>
              <a:rPr sz="2400" spc="-5" dirty="0">
                <a:latin typeface="Calibri"/>
                <a:cs typeface="Calibri"/>
              </a:rPr>
              <a:t> what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is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the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15" dirty="0">
                <a:latin typeface="Calibri"/>
                <a:cs typeface="Calibri"/>
              </a:rPr>
              <a:t>most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15" dirty="0">
                <a:latin typeface="Calibri"/>
                <a:cs typeface="Calibri"/>
              </a:rPr>
              <a:t>common</a:t>
            </a:r>
            <a:r>
              <a:rPr sz="2400" spc="-16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cause?</a:t>
            </a:r>
            <a:endParaRPr sz="2400">
              <a:latin typeface="Calibri"/>
              <a:cs typeface="Calibri"/>
            </a:endParaRPr>
          </a:p>
          <a:p>
            <a:pPr marL="243204" indent="-231140">
              <a:lnSpc>
                <a:spcPts val="2030"/>
              </a:lnSpc>
              <a:buSzPct val="95833"/>
              <a:buAutoNum type="arabicPeriod" startAt="3"/>
              <a:tabLst>
                <a:tab pos="243840" algn="l"/>
              </a:tabLst>
            </a:pPr>
            <a:r>
              <a:rPr sz="2400" spc="-5" dirty="0">
                <a:latin typeface="Calibri"/>
                <a:cs typeface="Calibri"/>
              </a:rPr>
              <a:t>what </a:t>
            </a:r>
            <a:r>
              <a:rPr sz="2400" spc="-15" dirty="0">
                <a:latin typeface="Calibri"/>
                <a:cs typeface="Calibri"/>
              </a:rPr>
              <a:t>is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the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management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in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this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situation?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68445" y="1665287"/>
            <a:ext cx="5063491" cy="1779974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698500" marR="5080" indent="-686435">
              <a:lnSpc>
                <a:spcPts val="6530"/>
              </a:lnSpc>
              <a:spcBef>
                <a:spcPts val="880"/>
              </a:spcBef>
            </a:pPr>
            <a:r>
              <a:rPr sz="6000" b="0" spc="-10" dirty="0">
                <a:latin typeface="Calibri Light"/>
                <a:cs typeface="Calibri Light"/>
              </a:rPr>
              <a:t>OSCE</a:t>
            </a:r>
            <a:r>
              <a:rPr sz="6000" b="0" spc="40" dirty="0">
                <a:latin typeface="Calibri Light"/>
                <a:cs typeface="Calibri Light"/>
              </a:rPr>
              <a:t> </a:t>
            </a:r>
            <a:r>
              <a:rPr sz="6000" b="0" dirty="0">
                <a:latin typeface="Calibri Light"/>
                <a:cs typeface="Calibri Light"/>
              </a:rPr>
              <a:t>Obs</a:t>
            </a:r>
            <a:r>
              <a:rPr sz="6000" b="0" spc="-105" dirty="0">
                <a:latin typeface="Calibri Light"/>
                <a:cs typeface="Calibri Light"/>
              </a:rPr>
              <a:t> </a:t>
            </a:r>
            <a:r>
              <a:rPr sz="6000" b="0" spc="5" dirty="0">
                <a:latin typeface="Calibri Light"/>
                <a:cs typeface="Calibri Light"/>
              </a:rPr>
              <a:t>&amp;</a:t>
            </a:r>
            <a:r>
              <a:rPr sz="6000" b="0" spc="-5" dirty="0">
                <a:latin typeface="Calibri Light"/>
                <a:cs typeface="Calibri Light"/>
              </a:rPr>
              <a:t> </a:t>
            </a:r>
            <a:r>
              <a:rPr sz="6000" b="0" spc="-40" dirty="0">
                <a:latin typeface="Calibri Light"/>
                <a:cs typeface="Calibri Light"/>
              </a:rPr>
              <a:t>Gyn </a:t>
            </a:r>
            <a:r>
              <a:rPr sz="6000" b="0" spc="-1345" dirty="0">
                <a:latin typeface="Calibri Light"/>
                <a:cs typeface="Calibri Light"/>
              </a:rPr>
              <a:t> </a:t>
            </a:r>
            <a:r>
              <a:rPr sz="6000" b="0" spc="15" dirty="0">
                <a:latin typeface="Calibri Light"/>
                <a:cs typeface="Calibri Light"/>
              </a:rPr>
              <a:t>18/10/2018</a:t>
            </a:r>
            <a:endParaRPr sz="6000" dirty="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7" y="609282"/>
            <a:ext cx="1233171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0" spc="40" dirty="0">
                <a:latin typeface="Calibri Light"/>
                <a:cs typeface="Calibri Light"/>
              </a:rPr>
              <a:t>O</a:t>
            </a:r>
            <a:r>
              <a:rPr sz="4400" b="0" spc="20" dirty="0">
                <a:latin typeface="Calibri Light"/>
                <a:cs typeface="Calibri Light"/>
              </a:rPr>
              <a:t>S</a:t>
            </a:r>
            <a:r>
              <a:rPr sz="4400" b="0" spc="40" dirty="0">
                <a:latin typeface="Calibri Light"/>
                <a:cs typeface="Calibri Light"/>
              </a:rPr>
              <a:t>C</a:t>
            </a:r>
            <a:r>
              <a:rPr sz="4400" b="0" spc="15" dirty="0">
                <a:latin typeface="Calibri Light"/>
                <a:cs typeface="Calibri Light"/>
              </a:rPr>
              <a:t>E</a:t>
            </a:r>
            <a:endParaRPr sz="4400">
              <a:latin typeface="Calibri Light"/>
              <a:cs typeface="Calibri Ligh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28653" y="1647771"/>
            <a:ext cx="2738755" cy="2148205"/>
            <a:chOff x="628650" y="1647761"/>
            <a:chExt cx="2738755" cy="21482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0572" y="2036582"/>
              <a:ext cx="160961" cy="16118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8200" y="1647761"/>
              <a:ext cx="909637" cy="110013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33475" y="2304986"/>
              <a:ext cx="1719326" cy="10001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158240" y="2328544"/>
              <a:ext cx="1647825" cy="28575"/>
            </a:xfrm>
            <a:custGeom>
              <a:avLst/>
              <a:gdLst/>
              <a:ahLst/>
              <a:cxnLst/>
              <a:rect l="l" t="t" r="r" b="b"/>
              <a:pathLst>
                <a:path w="1647825" h="28575">
                  <a:moveTo>
                    <a:pt x="1647825" y="0"/>
                  </a:moveTo>
                  <a:lnTo>
                    <a:pt x="0" y="0"/>
                  </a:lnTo>
                  <a:lnTo>
                    <a:pt x="0" y="28575"/>
                  </a:lnTo>
                  <a:lnTo>
                    <a:pt x="1647825" y="28575"/>
                  </a:lnTo>
                  <a:lnTo>
                    <a:pt x="164782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81100" y="1685861"/>
              <a:ext cx="719137" cy="76676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47800" y="1647761"/>
              <a:ext cx="1805051" cy="110013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8650" y="2714561"/>
              <a:ext cx="795337" cy="103346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8200" y="2695511"/>
              <a:ext cx="909637" cy="110013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33475" y="3352736"/>
              <a:ext cx="1824101" cy="10001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158240" y="3376294"/>
              <a:ext cx="1752600" cy="28575"/>
            </a:xfrm>
            <a:custGeom>
              <a:avLst/>
              <a:gdLst/>
              <a:ahLst/>
              <a:cxnLst/>
              <a:rect l="l" t="t" r="r" b="b"/>
              <a:pathLst>
                <a:path w="1752600" h="28575">
                  <a:moveTo>
                    <a:pt x="1752600" y="0"/>
                  </a:moveTo>
                  <a:lnTo>
                    <a:pt x="0" y="0"/>
                  </a:lnTo>
                  <a:lnTo>
                    <a:pt x="0" y="28575"/>
                  </a:lnTo>
                  <a:lnTo>
                    <a:pt x="1752600" y="28575"/>
                  </a:lnTo>
                  <a:lnTo>
                    <a:pt x="17526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81100" y="2733611"/>
              <a:ext cx="833437" cy="76676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52575" y="2695511"/>
              <a:ext cx="1814576" cy="1100137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628653" y="4124271"/>
            <a:ext cx="2891155" cy="1100455"/>
            <a:chOff x="628650" y="4124261"/>
            <a:chExt cx="2891155" cy="1100455"/>
          </a:xfrm>
        </p:grpSpPr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8650" y="4143311"/>
              <a:ext cx="795337" cy="103346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38200" y="4124261"/>
              <a:ext cx="909637" cy="110013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33475" y="4781486"/>
              <a:ext cx="1986026" cy="10001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85850" y="4124261"/>
              <a:ext cx="2433701" cy="1100137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866775" y="1765939"/>
            <a:ext cx="10195560" cy="42850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2100" indent="-229235">
              <a:lnSpc>
                <a:spcPts val="4605"/>
              </a:lnSpc>
              <a:spcBef>
                <a:spcPts val="105"/>
              </a:spcBef>
              <a:buFont typeface="Arial"/>
              <a:buChar char="•"/>
              <a:tabLst>
                <a:tab pos="292735" algn="l"/>
              </a:tabLst>
            </a:pPr>
            <a:r>
              <a:rPr sz="3900" b="1" spc="-5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r>
              <a:rPr sz="3900" b="1" spc="-7" baseline="25641" dirty="0">
                <a:solidFill>
                  <a:srgbClr val="FF0000"/>
                </a:solidFill>
                <a:latin typeface="Calibri"/>
                <a:cs typeface="Calibri"/>
              </a:rPr>
              <a:t>st</a:t>
            </a:r>
            <a:r>
              <a:rPr sz="3900" b="1" spc="397" baseline="2564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900" b="1" spc="5" dirty="0">
                <a:solidFill>
                  <a:srgbClr val="FF0000"/>
                </a:solidFill>
                <a:latin typeface="Calibri"/>
                <a:cs typeface="Calibri"/>
              </a:rPr>
              <a:t>case:</a:t>
            </a:r>
            <a:endParaRPr sz="3900">
              <a:latin typeface="Calibri"/>
              <a:cs typeface="Calibri"/>
            </a:endParaRPr>
          </a:p>
          <a:p>
            <a:pPr marL="292100">
              <a:lnSpc>
                <a:spcPts val="3225"/>
              </a:lnSpc>
            </a:pPr>
            <a:r>
              <a:rPr sz="2750" spc="-30" dirty="0">
                <a:latin typeface="Calibri"/>
                <a:cs typeface="Calibri"/>
              </a:rPr>
              <a:t>first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trimester</a:t>
            </a:r>
            <a:r>
              <a:rPr sz="2750" spc="200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bleeding</a:t>
            </a:r>
            <a:r>
              <a:rPr sz="2750" spc="31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(hx,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spc="-30" dirty="0">
                <a:latin typeface="Calibri"/>
                <a:cs typeface="Calibri"/>
              </a:rPr>
              <a:t>ex,</a:t>
            </a:r>
            <a:r>
              <a:rPr sz="2750" spc="100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investigation)</a:t>
            </a:r>
            <a:endParaRPr sz="2750">
              <a:latin typeface="Calibri"/>
              <a:cs typeface="Calibri"/>
            </a:endParaRPr>
          </a:p>
          <a:p>
            <a:pPr marL="292100" indent="-229235">
              <a:lnSpc>
                <a:spcPts val="4565"/>
              </a:lnSpc>
              <a:spcBef>
                <a:spcPts val="430"/>
              </a:spcBef>
              <a:buFont typeface="Arial"/>
              <a:buChar char="•"/>
              <a:tabLst>
                <a:tab pos="292735" algn="l"/>
              </a:tabLst>
            </a:pPr>
            <a:r>
              <a:rPr sz="3900" b="1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3900" b="1" baseline="25641" dirty="0">
                <a:solidFill>
                  <a:srgbClr val="FF0000"/>
                </a:solidFill>
                <a:latin typeface="Calibri"/>
                <a:cs typeface="Calibri"/>
              </a:rPr>
              <a:t>nd</a:t>
            </a:r>
            <a:r>
              <a:rPr sz="3900" b="1" spc="330" baseline="2564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900" b="1" spc="5" dirty="0">
                <a:solidFill>
                  <a:srgbClr val="FF0000"/>
                </a:solidFill>
                <a:latin typeface="Calibri"/>
                <a:cs typeface="Calibri"/>
              </a:rPr>
              <a:t>case:</a:t>
            </a:r>
            <a:endParaRPr sz="3900">
              <a:latin typeface="Calibri"/>
              <a:cs typeface="Calibri"/>
            </a:endParaRPr>
          </a:p>
          <a:p>
            <a:pPr marL="292100">
              <a:lnSpc>
                <a:spcPts val="3075"/>
              </a:lnSpc>
            </a:pPr>
            <a:r>
              <a:rPr sz="2750" spc="20" dirty="0">
                <a:latin typeface="Calibri"/>
                <a:cs typeface="Calibri"/>
              </a:rPr>
              <a:t>14</a:t>
            </a:r>
            <a:r>
              <a:rPr sz="2750" spc="-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week</a:t>
            </a:r>
            <a:r>
              <a:rPr sz="2750" spc="14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preg.</a:t>
            </a:r>
            <a:r>
              <a:rPr sz="2750" spc="18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Women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(read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the</a:t>
            </a:r>
            <a:r>
              <a:rPr sz="2750" spc="100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case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and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note</a:t>
            </a:r>
            <a:r>
              <a:rPr sz="2750" spc="10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the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aabnormalities</a:t>
            </a:r>
            <a:endParaRPr sz="2750">
              <a:latin typeface="Calibri"/>
              <a:cs typeface="Calibri"/>
            </a:endParaRPr>
          </a:p>
          <a:p>
            <a:pPr marL="292100">
              <a:lnSpc>
                <a:spcPts val="3190"/>
              </a:lnSpc>
            </a:pPr>
            <a:r>
              <a:rPr sz="2750" spc="-20" dirty="0">
                <a:latin typeface="Calibri"/>
                <a:cs typeface="Calibri"/>
              </a:rPr>
              <a:t>)(investigations</a:t>
            </a:r>
            <a:r>
              <a:rPr sz="2750" spc="31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and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treatment)</a:t>
            </a:r>
            <a:endParaRPr sz="2750">
              <a:latin typeface="Calibri"/>
              <a:cs typeface="Calibri"/>
            </a:endParaRPr>
          </a:p>
          <a:p>
            <a:pPr marL="292100" indent="-229235">
              <a:lnSpc>
                <a:spcPts val="4605"/>
              </a:lnSpc>
              <a:spcBef>
                <a:spcPts val="430"/>
              </a:spcBef>
              <a:buFont typeface="Arial"/>
              <a:buChar char="•"/>
              <a:tabLst>
                <a:tab pos="292735" algn="l"/>
              </a:tabLst>
            </a:pPr>
            <a:r>
              <a:rPr sz="3900" b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3ed</a:t>
            </a:r>
            <a:r>
              <a:rPr sz="39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3900" b="1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case:</a:t>
            </a:r>
            <a:endParaRPr sz="3900">
              <a:latin typeface="Calibri"/>
              <a:cs typeface="Calibri"/>
            </a:endParaRPr>
          </a:p>
          <a:p>
            <a:pPr marL="292100" marR="17780">
              <a:lnSpc>
                <a:spcPct val="91000"/>
              </a:lnSpc>
              <a:spcBef>
                <a:spcPts val="225"/>
              </a:spcBef>
            </a:pPr>
            <a:r>
              <a:rPr sz="2750" spc="-10" dirty="0">
                <a:latin typeface="Calibri"/>
                <a:cs typeface="Calibri"/>
              </a:rPr>
              <a:t>preg.</a:t>
            </a:r>
            <a:r>
              <a:rPr sz="2750" spc="105" dirty="0">
                <a:latin typeface="Calibri"/>
                <a:cs typeface="Calibri"/>
              </a:rPr>
              <a:t> </a:t>
            </a:r>
            <a:r>
              <a:rPr sz="2750" spc="-55" dirty="0">
                <a:latin typeface="Calibri"/>
                <a:cs typeface="Calibri"/>
              </a:rPr>
              <a:t>Term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and</a:t>
            </a:r>
            <a:r>
              <a:rPr sz="2750" spc="10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she</a:t>
            </a:r>
            <a:r>
              <a:rPr sz="2750" spc="10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get</a:t>
            </a:r>
            <a:r>
              <a:rPr sz="2750" spc="3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in</a:t>
            </a:r>
            <a:r>
              <a:rPr sz="2750" spc="10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labour</a:t>
            </a:r>
            <a:r>
              <a:rPr sz="2750" spc="14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(what</a:t>
            </a:r>
            <a:r>
              <a:rPr sz="2750" spc="10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to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do),</a:t>
            </a:r>
            <a:r>
              <a:rPr sz="2750" spc="114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the</a:t>
            </a:r>
            <a:r>
              <a:rPr sz="2750" spc="10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dilatation</a:t>
            </a:r>
            <a:r>
              <a:rPr sz="2750" spc="10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stopped </a:t>
            </a:r>
            <a:r>
              <a:rPr sz="2750" spc="-60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for</a:t>
            </a:r>
            <a:r>
              <a:rPr sz="2750" spc="60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3</a:t>
            </a:r>
            <a:r>
              <a:rPr sz="275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hr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and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spc="25" dirty="0">
                <a:latin typeface="Calibri"/>
                <a:cs typeface="Calibri"/>
              </a:rPr>
              <a:t>you</a:t>
            </a:r>
            <a:r>
              <a:rPr sz="2750" spc="-60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gave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oxytocin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with</a:t>
            </a:r>
            <a:r>
              <a:rPr sz="2750" spc="17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no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response</a:t>
            </a:r>
            <a:r>
              <a:rPr sz="2750" spc="17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(what</a:t>
            </a:r>
            <a:r>
              <a:rPr sz="2750" spc="10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to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think</a:t>
            </a:r>
            <a:r>
              <a:rPr sz="2750" spc="14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and 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what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to</a:t>
            </a:r>
            <a:r>
              <a:rPr sz="2750" spc="10" dirty="0">
                <a:latin typeface="Calibri"/>
                <a:cs typeface="Calibri"/>
              </a:rPr>
              <a:t> do)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" y="0"/>
            <a:ext cx="12191999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7194" y="1207206"/>
            <a:ext cx="11487785" cy="560243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4175" indent="-372110">
              <a:lnSpc>
                <a:spcPct val="100000"/>
              </a:lnSpc>
              <a:spcBef>
                <a:spcPts val="125"/>
              </a:spcBef>
              <a:buAutoNum type="arabicPlain"/>
              <a:tabLst>
                <a:tab pos="384810" algn="l"/>
              </a:tabLst>
            </a:pPr>
            <a:r>
              <a:rPr sz="2750" b="1" spc="20" dirty="0">
                <a:solidFill>
                  <a:srgbClr val="FF0000"/>
                </a:solidFill>
                <a:latin typeface="Calibri"/>
                <a:cs typeface="Calibri"/>
              </a:rPr>
              <a:t>5%</a:t>
            </a:r>
            <a:r>
              <a:rPr sz="2750" b="1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5" dirty="0">
                <a:solidFill>
                  <a:srgbClr val="FF0000"/>
                </a:solidFill>
                <a:latin typeface="Calibri"/>
                <a:cs typeface="Calibri"/>
              </a:rPr>
              <a:t>Acetic</a:t>
            </a:r>
            <a:r>
              <a:rPr sz="2750" b="1" spc="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-5" dirty="0">
                <a:solidFill>
                  <a:srgbClr val="FF0000"/>
                </a:solidFill>
                <a:latin typeface="Calibri"/>
                <a:cs typeface="Calibri"/>
              </a:rPr>
              <a:t>acid</a:t>
            </a:r>
            <a:endParaRPr sz="2750">
              <a:latin typeface="Calibri"/>
              <a:cs typeface="Calibri"/>
            </a:endParaRPr>
          </a:p>
          <a:p>
            <a:pPr marL="12700" marR="649605">
              <a:lnSpc>
                <a:spcPct val="202599"/>
              </a:lnSpc>
              <a:spcBef>
                <a:spcPts val="70"/>
              </a:spcBef>
              <a:buAutoNum type="arabicPlain"/>
              <a:tabLst>
                <a:tab pos="384810" algn="l"/>
                <a:tab pos="5681345" algn="l"/>
              </a:tabLst>
            </a:pPr>
            <a:r>
              <a:rPr sz="2750" b="1" dirty="0">
                <a:solidFill>
                  <a:srgbClr val="FF0000"/>
                </a:solidFill>
                <a:latin typeface="Calibri"/>
                <a:cs typeface="Calibri"/>
              </a:rPr>
              <a:t>a)</a:t>
            </a:r>
            <a:r>
              <a:rPr sz="2750" b="1" spc="11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0" dirty="0">
                <a:solidFill>
                  <a:srgbClr val="FF0000"/>
                </a:solidFill>
                <a:latin typeface="Calibri"/>
                <a:cs typeface="Calibri"/>
              </a:rPr>
              <a:t>Acetowhite</a:t>
            </a:r>
            <a:r>
              <a:rPr sz="2750" b="1" spc="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5" dirty="0">
                <a:solidFill>
                  <a:srgbClr val="FF0000"/>
                </a:solidFill>
                <a:latin typeface="Calibri"/>
                <a:cs typeface="Calibri"/>
              </a:rPr>
              <a:t>lesion	b)</a:t>
            </a:r>
            <a:r>
              <a:rPr sz="275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5" dirty="0">
                <a:solidFill>
                  <a:srgbClr val="FF0000"/>
                </a:solidFill>
                <a:latin typeface="Calibri"/>
                <a:cs typeface="Calibri"/>
              </a:rPr>
              <a:t>Abnormal</a:t>
            </a:r>
            <a:r>
              <a:rPr sz="2750" b="1" spc="1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5" dirty="0">
                <a:solidFill>
                  <a:srgbClr val="FF0000"/>
                </a:solidFill>
                <a:latin typeface="Calibri"/>
                <a:cs typeface="Calibri"/>
              </a:rPr>
              <a:t>atypical</a:t>
            </a:r>
            <a:r>
              <a:rPr sz="2750" b="1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5" dirty="0">
                <a:solidFill>
                  <a:srgbClr val="FF0000"/>
                </a:solidFill>
                <a:latin typeface="Calibri"/>
                <a:cs typeface="Calibri"/>
              </a:rPr>
              <a:t>blood</a:t>
            </a:r>
            <a:r>
              <a:rPr sz="2750" b="1" spc="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25" dirty="0">
                <a:solidFill>
                  <a:srgbClr val="FF0000"/>
                </a:solidFill>
                <a:latin typeface="Calibri"/>
                <a:cs typeface="Calibri"/>
              </a:rPr>
              <a:t>vessels </a:t>
            </a:r>
            <a:r>
              <a:rPr sz="2750" b="1" spc="-6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5" dirty="0">
                <a:solidFill>
                  <a:srgbClr val="FF0000"/>
                </a:solidFill>
                <a:latin typeface="Calibri"/>
                <a:cs typeface="Calibri"/>
              </a:rPr>
              <a:t>3-</a:t>
            </a:r>
            <a:r>
              <a:rPr sz="2750" b="1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dirty="0">
                <a:solidFill>
                  <a:srgbClr val="FF0000"/>
                </a:solidFill>
                <a:latin typeface="Calibri"/>
                <a:cs typeface="Calibri"/>
              </a:rPr>
              <a:t>a)</a:t>
            </a:r>
            <a:r>
              <a:rPr sz="2750" b="1" spc="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-20" dirty="0">
                <a:solidFill>
                  <a:srgbClr val="FF0000"/>
                </a:solidFill>
                <a:latin typeface="Calibri"/>
                <a:cs typeface="Calibri"/>
              </a:rPr>
              <a:t>Any</a:t>
            </a:r>
            <a:r>
              <a:rPr sz="2750" b="1" spc="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0" dirty="0">
                <a:solidFill>
                  <a:srgbClr val="FF0000"/>
                </a:solidFill>
                <a:latin typeface="Calibri"/>
                <a:cs typeface="Calibri"/>
              </a:rPr>
              <a:t>abnormal</a:t>
            </a:r>
            <a:r>
              <a:rPr sz="2750" b="1" spc="1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5" dirty="0">
                <a:solidFill>
                  <a:srgbClr val="FF0000"/>
                </a:solidFill>
                <a:latin typeface="Calibri"/>
                <a:cs typeface="Calibri"/>
              </a:rPr>
              <a:t>results</a:t>
            </a:r>
            <a:r>
              <a:rPr sz="275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5" dirty="0">
                <a:solidFill>
                  <a:srgbClr val="FF0000"/>
                </a:solidFill>
                <a:latin typeface="Calibri"/>
                <a:cs typeface="Calibri"/>
              </a:rPr>
              <a:t>from</a:t>
            </a:r>
            <a:r>
              <a:rPr sz="2750" b="1" spc="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5" dirty="0">
                <a:solidFill>
                  <a:srgbClr val="FF0000"/>
                </a:solidFill>
                <a:latin typeface="Calibri"/>
                <a:cs typeface="Calibri"/>
              </a:rPr>
              <a:t>cytology</a:t>
            </a:r>
            <a:endParaRPr sz="2750">
              <a:latin typeface="Calibri"/>
              <a:cs typeface="Calibri"/>
            </a:endParaRPr>
          </a:p>
          <a:p>
            <a:pPr marL="737235" marR="411480" lvl="1" indent="-400685">
              <a:lnSpc>
                <a:spcPct val="102400"/>
              </a:lnSpc>
              <a:spcBef>
                <a:spcPts val="5"/>
              </a:spcBef>
              <a:buAutoNum type="alphaLcParenR" startAt="2"/>
              <a:tabLst>
                <a:tab pos="717550" algn="l"/>
              </a:tabLst>
            </a:pPr>
            <a:r>
              <a:rPr sz="2750" b="1" spc="15" dirty="0">
                <a:solidFill>
                  <a:srgbClr val="FF0000"/>
                </a:solidFill>
                <a:latin typeface="Calibri"/>
                <a:cs typeface="Calibri"/>
              </a:rPr>
              <a:t>persistent </a:t>
            </a:r>
            <a:r>
              <a:rPr sz="2750" b="1" spc="30" dirty="0">
                <a:solidFill>
                  <a:srgbClr val="FF0000"/>
                </a:solidFill>
                <a:latin typeface="Calibri"/>
                <a:cs typeface="Calibri"/>
              </a:rPr>
              <a:t>(two </a:t>
            </a:r>
            <a:r>
              <a:rPr sz="2750" b="1" spc="10" dirty="0">
                <a:solidFill>
                  <a:srgbClr val="FF0000"/>
                </a:solidFill>
                <a:latin typeface="Calibri"/>
                <a:cs typeface="Calibri"/>
              </a:rPr>
              <a:t>consecutive </a:t>
            </a:r>
            <a:r>
              <a:rPr sz="2750" b="1" spc="15" dirty="0">
                <a:solidFill>
                  <a:srgbClr val="FF0000"/>
                </a:solidFill>
                <a:latin typeface="Calibri"/>
                <a:cs typeface="Calibri"/>
              </a:rPr>
              <a:t>years) positive testing </a:t>
            </a:r>
            <a:r>
              <a:rPr sz="2750" b="1" spc="-10" dirty="0">
                <a:solidFill>
                  <a:srgbClr val="FF0000"/>
                </a:solidFill>
                <a:latin typeface="Calibri"/>
                <a:cs typeface="Calibri"/>
              </a:rPr>
              <a:t>for </a:t>
            </a:r>
            <a:r>
              <a:rPr sz="2750" b="1" spc="10" dirty="0">
                <a:solidFill>
                  <a:srgbClr val="FF0000"/>
                </a:solidFill>
                <a:latin typeface="Calibri"/>
                <a:cs typeface="Calibri"/>
              </a:rPr>
              <a:t>high-risk human </a:t>
            </a:r>
            <a:r>
              <a:rPr sz="2750" b="1" spc="-6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dirty="0">
                <a:solidFill>
                  <a:srgbClr val="FF0000"/>
                </a:solidFill>
                <a:latin typeface="Calibri"/>
                <a:cs typeface="Calibri"/>
              </a:rPr>
              <a:t>papillomavirus</a:t>
            </a:r>
            <a:r>
              <a:rPr sz="2750" b="1" spc="2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5" dirty="0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sz="2750" b="1" spc="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0" dirty="0">
                <a:solidFill>
                  <a:srgbClr val="FF0000"/>
                </a:solidFill>
                <a:latin typeface="Calibri"/>
                <a:cs typeface="Calibri"/>
              </a:rPr>
              <a:t>normal</a:t>
            </a:r>
            <a:r>
              <a:rPr sz="2750" b="1" spc="11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5" dirty="0">
                <a:solidFill>
                  <a:srgbClr val="FF0000"/>
                </a:solidFill>
                <a:latin typeface="Calibri"/>
                <a:cs typeface="Calibri"/>
              </a:rPr>
              <a:t>cytology</a:t>
            </a:r>
            <a:endParaRPr sz="2750">
              <a:latin typeface="Calibri"/>
              <a:cs typeface="Calibri"/>
            </a:endParaRPr>
          </a:p>
          <a:p>
            <a:pPr marL="678815" lvl="1" indent="-342900">
              <a:lnSpc>
                <a:spcPct val="100000"/>
              </a:lnSpc>
              <a:spcBef>
                <a:spcPts val="80"/>
              </a:spcBef>
              <a:buAutoNum type="alphaLcParenR" startAt="2"/>
              <a:tabLst>
                <a:tab pos="679450" algn="l"/>
              </a:tabLst>
            </a:pPr>
            <a:r>
              <a:rPr sz="2750" b="1" spc="-5" dirty="0">
                <a:solidFill>
                  <a:srgbClr val="FF0000"/>
                </a:solidFill>
                <a:latin typeface="Calibri"/>
                <a:cs typeface="Calibri"/>
              </a:rPr>
              <a:t>Evaluation</a:t>
            </a:r>
            <a:r>
              <a:rPr sz="2750" b="1" spc="1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0" dirty="0">
                <a:solidFill>
                  <a:srgbClr val="FF0000"/>
                </a:solidFill>
                <a:latin typeface="Calibri"/>
                <a:cs typeface="Calibri"/>
              </a:rPr>
              <a:t>of a</a:t>
            </a:r>
            <a:r>
              <a:rPr sz="2750" b="1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5" dirty="0">
                <a:solidFill>
                  <a:srgbClr val="FF0000"/>
                </a:solidFill>
                <a:latin typeface="Calibri"/>
                <a:cs typeface="Calibri"/>
              </a:rPr>
              <a:t>palpably</a:t>
            </a:r>
            <a:r>
              <a:rPr sz="2750" b="1" spc="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0" dirty="0">
                <a:solidFill>
                  <a:srgbClr val="FF0000"/>
                </a:solidFill>
                <a:latin typeface="Calibri"/>
                <a:cs typeface="Calibri"/>
              </a:rPr>
              <a:t>or</a:t>
            </a:r>
            <a:r>
              <a:rPr sz="2750" b="1" spc="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0" dirty="0">
                <a:solidFill>
                  <a:srgbClr val="FF0000"/>
                </a:solidFill>
                <a:latin typeface="Calibri"/>
                <a:cs typeface="Calibri"/>
              </a:rPr>
              <a:t>visually</a:t>
            </a:r>
            <a:r>
              <a:rPr sz="2750" b="1" spc="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5" dirty="0">
                <a:solidFill>
                  <a:srgbClr val="FF0000"/>
                </a:solidFill>
                <a:latin typeface="Calibri"/>
                <a:cs typeface="Calibri"/>
              </a:rPr>
              <a:t>abnormal</a:t>
            </a:r>
            <a:r>
              <a:rPr sz="2750" b="1" spc="1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0" dirty="0">
                <a:solidFill>
                  <a:srgbClr val="FF0000"/>
                </a:solidFill>
                <a:latin typeface="Calibri"/>
                <a:cs typeface="Calibri"/>
              </a:rPr>
              <a:t>cervix,</a:t>
            </a:r>
            <a:r>
              <a:rPr sz="2750" b="1" spc="1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dirty="0">
                <a:solidFill>
                  <a:srgbClr val="FF0000"/>
                </a:solidFill>
                <a:latin typeface="Calibri"/>
                <a:cs typeface="Calibri"/>
              </a:rPr>
              <a:t>vagina,</a:t>
            </a:r>
            <a:r>
              <a:rPr sz="2750" b="1" spc="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0" dirty="0">
                <a:solidFill>
                  <a:srgbClr val="FF0000"/>
                </a:solidFill>
                <a:latin typeface="Calibri"/>
                <a:cs typeface="Calibri"/>
              </a:rPr>
              <a:t>or</a:t>
            </a:r>
            <a:r>
              <a:rPr sz="2750" b="1" spc="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0" dirty="0">
                <a:solidFill>
                  <a:srgbClr val="FF0000"/>
                </a:solidFill>
                <a:latin typeface="Calibri"/>
                <a:cs typeface="Calibri"/>
              </a:rPr>
              <a:t>vulva</a:t>
            </a:r>
            <a:endParaRPr sz="2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750">
              <a:latin typeface="Calibri"/>
              <a:cs typeface="Calibri"/>
            </a:endParaRPr>
          </a:p>
          <a:p>
            <a:pPr marL="384175" indent="-372110">
              <a:lnSpc>
                <a:spcPct val="100000"/>
              </a:lnSpc>
              <a:buAutoNum type="arabicPlain" startAt="4"/>
              <a:tabLst>
                <a:tab pos="384810" algn="l"/>
              </a:tabLst>
            </a:pPr>
            <a:r>
              <a:rPr sz="2750" b="1" spc="10" dirty="0">
                <a:solidFill>
                  <a:srgbClr val="FF0000"/>
                </a:solidFill>
                <a:latin typeface="Calibri"/>
                <a:cs typeface="Calibri"/>
              </a:rPr>
              <a:t>Cervical</a:t>
            </a:r>
            <a:r>
              <a:rPr sz="2750" b="1" spc="1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5" dirty="0">
                <a:solidFill>
                  <a:srgbClr val="FF0000"/>
                </a:solidFill>
                <a:latin typeface="Calibri"/>
                <a:cs typeface="Calibri"/>
              </a:rPr>
              <a:t>biopsy</a:t>
            </a:r>
            <a:r>
              <a:rPr sz="275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5" dirty="0">
                <a:solidFill>
                  <a:srgbClr val="FF0000"/>
                </a:solidFill>
                <a:latin typeface="Calibri"/>
                <a:cs typeface="Calibri"/>
              </a:rPr>
              <a:t>using</a:t>
            </a:r>
            <a:r>
              <a:rPr sz="275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5" dirty="0">
                <a:solidFill>
                  <a:srgbClr val="FF0000"/>
                </a:solidFill>
                <a:latin typeface="Calibri"/>
                <a:cs typeface="Calibri"/>
              </a:rPr>
              <a:t>cervical</a:t>
            </a:r>
            <a:r>
              <a:rPr sz="2750" b="1" spc="1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0" dirty="0">
                <a:solidFill>
                  <a:srgbClr val="FF0000"/>
                </a:solidFill>
                <a:latin typeface="Calibri"/>
                <a:cs typeface="Calibri"/>
              </a:rPr>
              <a:t>punch</a:t>
            </a:r>
            <a:r>
              <a:rPr sz="2750" b="1" spc="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5" dirty="0">
                <a:solidFill>
                  <a:srgbClr val="FF0000"/>
                </a:solidFill>
                <a:latin typeface="Calibri"/>
                <a:cs typeface="Calibri"/>
              </a:rPr>
              <a:t>biopsy</a:t>
            </a:r>
            <a:r>
              <a:rPr sz="2750" b="1" spc="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-10" dirty="0">
                <a:solidFill>
                  <a:srgbClr val="FF0000"/>
                </a:solidFill>
                <a:latin typeface="Calibri"/>
                <a:cs typeface="Calibri"/>
              </a:rPr>
              <a:t>forceps</a:t>
            </a:r>
            <a:endParaRPr sz="2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FF0000"/>
              </a:buClr>
              <a:buFont typeface="Calibri"/>
              <a:buAutoNum type="arabicPlain" startAt="4"/>
            </a:pPr>
            <a:endParaRPr sz="2750">
              <a:latin typeface="Calibri"/>
              <a:cs typeface="Calibri"/>
            </a:endParaRPr>
          </a:p>
          <a:p>
            <a:pPr marL="384810" marR="5080" indent="-384810">
              <a:lnSpc>
                <a:spcPct val="102400"/>
              </a:lnSpc>
              <a:buAutoNum type="arabicPlain" startAt="4"/>
              <a:tabLst>
                <a:tab pos="384810" algn="l"/>
              </a:tabLst>
            </a:pPr>
            <a:r>
              <a:rPr sz="2750" b="1" spc="5" dirty="0">
                <a:solidFill>
                  <a:srgbClr val="FF0000"/>
                </a:solidFill>
                <a:latin typeface="Calibri"/>
                <a:cs typeface="Calibri"/>
              </a:rPr>
              <a:t>Ablative </a:t>
            </a:r>
            <a:r>
              <a:rPr sz="2750" b="1" dirty="0">
                <a:solidFill>
                  <a:srgbClr val="FF0000"/>
                </a:solidFill>
                <a:latin typeface="Calibri"/>
                <a:cs typeface="Calibri"/>
              </a:rPr>
              <a:t>therapy </a:t>
            </a:r>
            <a:r>
              <a:rPr sz="2750" b="1" spc="25" dirty="0">
                <a:solidFill>
                  <a:srgbClr val="FF0000"/>
                </a:solidFill>
                <a:latin typeface="Calibri"/>
                <a:cs typeface="Calibri"/>
              </a:rPr>
              <a:t>(e.g. </a:t>
            </a:r>
            <a:r>
              <a:rPr sz="2750" b="1" spc="5" dirty="0">
                <a:solidFill>
                  <a:srgbClr val="FF0000"/>
                </a:solidFill>
                <a:latin typeface="Calibri"/>
                <a:cs typeface="Calibri"/>
              </a:rPr>
              <a:t>cryotherapy) </a:t>
            </a:r>
            <a:r>
              <a:rPr sz="2750" b="1" spc="10" dirty="0">
                <a:solidFill>
                  <a:srgbClr val="FF0000"/>
                </a:solidFill>
                <a:latin typeface="Calibri"/>
                <a:cs typeface="Calibri"/>
              </a:rPr>
              <a:t>/ </a:t>
            </a:r>
            <a:r>
              <a:rPr sz="2750" b="1" spc="-5" dirty="0">
                <a:solidFill>
                  <a:srgbClr val="FF0000"/>
                </a:solidFill>
                <a:latin typeface="Calibri"/>
                <a:cs typeface="Calibri"/>
              </a:rPr>
              <a:t>Excisional</a:t>
            </a:r>
            <a:r>
              <a:rPr sz="275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5" dirty="0">
                <a:solidFill>
                  <a:srgbClr val="FF0000"/>
                </a:solidFill>
                <a:latin typeface="Calibri"/>
                <a:cs typeface="Calibri"/>
              </a:rPr>
              <a:t>treatment </a:t>
            </a:r>
            <a:r>
              <a:rPr sz="2750" b="1" spc="25" dirty="0">
                <a:solidFill>
                  <a:srgbClr val="FF0000"/>
                </a:solidFill>
                <a:latin typeface="Calibri"/>
                <a:cs typeface="Calibri"/>
              </a:rPr>
              <a:t>(e.g. </a:t>
            </a:r>
            <a:r>
              <a:rPr sz="2750" b="1" spc="20" dirty="0">
                <a:solidFill>
                  <a:srgbClr val="FF0000"/>
                </a:solidFill>
                <a:latin typeface="Calibri"/>
                <a:cs typeface="Calibri"/>
              </a:rPr>
              <a:t>LEEP </a:t>
            </a:r>
            <a:r>
              <a:rPr sz="2750" b="1" spc="10" dirty="0">
                <a:solidFill>
                  <a:srgbClr val="FF0000"/>
                </a:solidFill>
                <a:latin typeface="Calibri"/>
                <a:cs typeface="Calibri"/>
              </a:rPr>
              <a:t>or </a:t>
            </a:r>
            <a:r>
              <a:rPr sz="2750" b="1" dirty="0">
                <a:solidFill>
                  <a:srgbClr val="FF0000"/>
                </a:solidFill>
                <a:latin typeface="Calibri"/>
                <a:cs typeface="Calibri"/>
              </a:rPr>
              <a:t>cold </a:t>
            </a:r>
            <a:r>
              <a:rPr sz="2750" b="1" spc="-6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dirty="0">
                <a:solidFill>
                  <a:srgbClr val="FF0000"/>
                </a:solidFill>
                <a:latin typeface="Calibri"/>
                <a:cs typeface="Calibri"/>
              </a:rPr>
              <a:t>knife</a:t>
            </a:r>
            <a:r>
              <a:rPr sz="2750" b="1" spc="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0" dirty="0">
                <a:solidFill>
                  <a:srgbClr val="FF0000"/>
                </a:solidFill>
                <a:latin typeface="Calibri"/>
                <a:cs typeface="Calibri"/>
              </a:rPr>
              <a:t>conization)</a:t>
            </a:r>
            <a:r>
              <a:rPr sz="2750" b="1" spc="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0" dirty="0">
                <a:solidFill>
                  <a:srgbClr val="FF0000"/>
                </a:solidFill>
                <a:latin typeface="Calibri"/>
                <a:cs typeface="Calibri"/>
              </a:rPr>
              <a:t>/</a:t>
            </a:r>
            <a:r>
              <a:rPr sz="275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0" dirty="0">
                <a:solidFill>
                  <a:srgbClr val="FF0000"/>
                </a:solidFill>
                <a:latin typeface="Calibri"/>
                <a:cs typeface="Calibri"/>
              </a:rPr>
              <a:t>Hysterectomy</a:t>
            </a:r>
            <a:r>
              <a:rPr sz="275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5" dirty="0">
                <a:solidFill>
                  <a:srgbClr val="FF0000"/>
                </a:solidFill>
                <a:latin typeface="Calibri"/>
                <a:cs typeface="Calibri"/>
              </a:rPr>
              <a:t>if</a:t>
            </a:r>
            <a:r>
              <a:rPr sz="275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5" dirty="0">
                <a:solidFill>
                  <a:srgbClr val="FF0000"/>
                </a:solidFill>
                <a:latin typeface="Calibri"/>
                <a:cs typeface="Calibri"/>
              </a:rPr>
              <a:t>completed</a:t>
            </a:r>
            <a:r>
              <a:rPr sz="2750" b="1" spc="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20" dirty="0">
                <a:solidFill>
                  <a:srgbClr val="FF0000"/>
                </a:solidFill>
                <a:latin typeface="Calibri"/>
                <a:cs typeface="Calibri"/>
              </a:rPr>
              <a:t>her</a:t>
            </a:r>
            <a:r>
              <a:rPr sz="275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-5" dirty="0">
                <a:solidFill>
                  <a:srgbClr val="FF0000"/>
                </a:solidFill>
                <a:latin typeface="Calibri"/>
                <a:cs typeface="Calibri"/>
              </a:rPr>
              <a:t>family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6568" y="161236"/>
            <a:ext cx="2569845" cy="936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000" b="0" spc="60" dirty="0">
                <a:latin typeface="Calibri Light"/>
                <a:cs typeface="Calibri Light"/>
              </a:rPr>
              <a:t>A</a:t>
            </a:r>
            <a:r>
              <a:rPr sz="6000" b="0" spc="-50" dirty="0">
                <a:latin typeface="Calibri Light"/>
                <a:cs typeface="Calibri Light"/>
              </a:rPr>
              <a:t>n</a:t>
            </a:r>
            <a:r>
              <a:rPr sz="6000" b="0" dirty="0">
                <a:latin typeface="Calibri Light"/>
                <a:cs typeface="Calibri Light"/>
              </a:rPr>
              <a:t>s</a:t>
            </a:r>
            <a:r>
              <a:rPr sz="6000" b="0" spc="-140" dirty="0">
                <a:latin typeface="Calibri Light"/>
                <a:cs typeface="Calibri Light"/>
              </a:rPr>
              <a:t>w</a:t>
            </a:r>
            <a:r>
              <a:rPr sz="6000" b="0" spc="-45" dirty="0">
                <a:latin typeface="Calibri Light"/>
                <a:cs typeface="Calibri Light"/>
              </a:rPr>
              <a:t>e</a:t>
            </a:r>
            <a:r>
              <a:rPr sz="6000" b="0" spc="-195" dirty="0">
                <a:latin typeface="Calibri Light"/>
                <a:cs typeface="Calibri Light"/>
              </a:rPr>
              <a:t>r</a:t>
            </a:r>
            <a:r>
              <a:rPr sz="6000" b="0" dirty="0">
                <a:latin typeface="Calibri Light"/>
                <a:cs typeface="Calibri Light"/>
              </a:rPr>
              <a:t>s</a:t>
            </a:r>
            <a:endParaRPr sz="60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82" y="609282"/>
            <a:ext cx="3979545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0" spc="-15" dirty="0">
                <a:latin typeface="Calibri Light"/>
                <a:cs typeface="Calibri Light"/>
              </a:rPr>
              <a:t>Station</a:t>
            </a:r>
            <a:r>
              <a:rPr sz="4400" b="0" spc="-30" dirty="0">
                <a:latin typeface="Calibri Light"/>
                <a:cs typeface="Calibri Light"/>
              </a:rPr>
              <a:t> </a:t>
            </a:r>
            <a:r>
              <a:rPr sz="4400" b="0" spc="15" dirty="0">
                <a:latin typeface="Calibri Light"/>
                <a:cs typeface="Calibri Light"/>
              </a:rPr>
              <a:t>3</a:t>
            </a:r>
            <a:r>
              <a:rPr sz="4400" b="0" spc="-35" dirty="0">
                <a:latin typeface="Calibri Light"/>
                <a:cs typeface="Calibri Light"/>
              </a:rPr>
              <a:t> </a:t>
            </a:r>
            <a:r>
              <a:rPr sz="4400" b="0" spc="-15" dirty="0">
                <a:latin typeface="Calibri Light"/>
                <a:cs typeface="Calibri Light"/>
              </a:rPr>
              <a:t>answers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582" y="1803788"/>
            <a:ext cx="6078855" cy="42761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8925" marR="3844925" indent="-289560">
              <a:lnSpc>
                <a:spcPts val="2755"/>
              </a:lnSpc>
              <a:spcBef>
                <a:spcPts val="105"/>
              </a:spcBef>
              <a:buAutoNum type="arabicPeriod"/>
              <a:tabLst>
                <a:tab pos="289560" algn="l"/>
              </a:tabLst>
            </a:pP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4</a:t>
            </a:r>
            <a:r>
              <a:rPr sz="2400" b="1" spc="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AF50"/>
                </a:solidFill>
                <a:latin typeface="Calibri"/>
                <a:cs typeface="Calibri"/>
              </a:rPr>
              <a:t>cm</a:t>
            </a:r>
            <a:r>
              <a:rPr sz="2400" b="1" spc="-5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AF50"/>
                </a:solidFill>
                <a:latin typeface="Calibri"/>
                <a:cs typeface="Calibri"/>
              </a:rPr>
              <a:t>Dilatation</a:t>
            </a:r>
            <a:endParaRPr sz="2400">
              <a:latin typeface="Calibri"/>
              <a:cs typeface="Calibri"/>
            </a:endParaRPr>
          </a:p>
          <a:p>
            <a:pPr marR="3853179" algn="ctr">
              <a:lnSpc>
                <a:spcPts val="2590"/>
              </a:lnSpc>
            </a:pP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5</a:t>
            </a:r>
            <a:r>
              <a:rPr sz="2400" b="1" spc="-6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AF50"/>
                </a:solidFill>
                <a:latin typeface="Calibri"/>
                <a:cs typeface="Calibri"/>
              </a:rPr>
              <a:t>cm</a:t>
            </a:r>
            <a:r>
              <a:rPr sz="2400" b="1" spc="-4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AF50"/>
                </a:solidFill>
                <a:latin typeface="Calibri"/>
                <a:cs typeface="Calibri"/>
              </a:rPr>
              <a:t>descent</a:t>
            </a:r>
            <a:endParaRPr sz="2400">
              <a:latin typeface="Calibri"/>
              <a:cs typeface="Calibri"/>
            </a:endParaRPr>
          </a:p>
          <a:p>
            <a:pPr marL="317500" indent="-305435">
              <a:lnSpc>
                <a:spcPts val="2715"/>
              </a:lnSpc>
              <a:buAutoNum type="arabicPeriod" startAt="2"/>
              <a:tabLst>
                <a:tab pos="318135" algn="l"/>
              </a:tabLst>
            </a:pP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Clear</a:t>
            </a:r>
            <a:r>
              <a:rPr sz="2400" b="1" spc="-8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AF50"/>
                </a:solidFill>
                <a:latin typeface="Calibri"/>
                <a:cs typeface="Calibri"/>
              </a:rPr>
              <a:t>rupture</a:t>
            </a:r>
            <a:endParaRPr sz="2400">
              <a:latin typeface="Calibri"/>
              <a:cs typeface="Calibri"/>
            </a:endParaRPr>
          </a:p>
          <a:p>
            <a:pPr marL="317500" indent="-305435">
              <a:lnSpc>
                <a:spcPct val="100000"/>
              </a:lnSpc>
              <a:spcBef>
                <a:spcPts val="725"/>
              </a:spcBef>
              <a:buAutoNum type="arabicPeriod" startAt="2"/>
              <a:tabLst>
                <a:tab pos="318135" algn="l"/>
              </a:tabLst>
            </a:pP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3</a:t>
            </a:r>
            <a:r>
              <a:rPr sz="2400" b="1" spc="-4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AF50"/>
                </a:solidFill>
                <a:latin typeface="Calibri"/>
                <a:cs typeface="Calibri"/>
              </a:rPr>
              <a:t>strong</a:t>
            </a:r>
            <a:r>
              <a:rPr sz="2400" b="1" spc="-3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00AF50"/>
                </a:solidFill>
                <a:latin typeface="Calibri"/>
                <a:cs typeface="Calibri"/>
              </a:rPr>
              <a:t>contractions</a:t>
            </a:r>
            <a:r>
              <a:rPr sz="2400" b="1" spc="14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AF50"/>
                </a:solidFill>
                <a:latin typeface="Calibri"/>
                <a:cs typeface="Calibri"/>
              </a:rPr>
              <a:t>per</a:t>
            </a:r>
            <a:r>
              <a:rPr sz="2400" b="1" spc="2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AF50"/>
                </a:solidFill>
                <a:latin typeface="Calibri"/>
                <a:cs typeface="Calibri"/>
              </a:rPr>
              <a:t>10</a:t>
            </a:r>
            <a:r>
              <a:rPr sz="2400" b="1" spc="-3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AF50"/>
                </a:solidFill>
                <a:latin typeface="Calibri"/>
                <a:cs typeface="Calibri"/>
              </a:rPr>
              <a:t>min</a:t>
            </a:r>
            <a:endParaRPr sz="2400">
              <a:latin typeface="Calibri"/>
              <a:cs typeface="Calibri"/>
            </a:endParaRPr>
          </a:p>
          <a:p>
            <a:pPr marL="288925" marR="3209925" indent="-276860">
              <a:lnSpc>
                <a:spcPct val="125200"/>
              </a:lnSpc>
              <a:buClr>
                <a:srgbClr val="00AF50"/>
              </a:buClr>
              <a:buFont typeface="Calibri"/>
              <a:buAutoNum type="arabicPeriod" startAt="2"/>
              <a:tabLst>
                <a:tab pos="318135" algn="l"/>
              </a:tabLst>
            </a:pPr>
            <a:r>
              <a:rPr dirty="0"/>
              <a:t>	</a:t>
            </a:r>
            <a:r>
              <a:rPr sz="2400" b="1" spc="-5" dirty="0">
                <a:solidFill>
                  <a:srgbClr val="00AF50"/>
                </a:solidFill>
                <a:latin typeface="Calibri"/>
                <a:cs typeface="Calibri"/>
              </a:rPr>
              <a:t>1)Head </a:t>
            </a:r>
            <a:r>
              <a:rPr sz="2400" b="1" spc="-10" dirty="0">
                <a:solidFill>
                  <a:srgbClr val="00AF50"/>
                </a:solidFill>
                <a:latin typeface="Calibri"/>
                <a:cs typeface="Calibri"/>
              </a:rPr>
              <a:t>descent </a:t>
            </a:r>
            <a:r>
              <a:rPr sz="2400" b="1" spc="-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AF50"/>
                </a:solidFill>
                <a:latin typeface="Calibri"/>
                <a:cs typeface="Calibri"/>
              </a:rPr>
              <a:t>2)Cervical</a:t>
            </a:r>
            <a:r>
              <a:rPr sz="2400" b="1" spc="2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AF50"/>
                </a:solidFill>
                <a:latin typeface="Calibri"/>
                <a:cs typeface="Calibri"/>
              </a:rPr>
              <a:t>Dilatation </a:t>
            </a:r>
            <a:r>
              <a:rPr sz="2400" b="1" spc="-5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AF50"/>
                </a:solidFill>
                <a:latin typeface="Calibri"/>
                <a:cs typeface="Calibri"/>
              </a:rPr>
              <a:t>3)Moulding </a:t>
            </a:r>
            <a:r>
              <a:rPr sz="2400" b="1" spc="-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00AF50"/>
                </a:solidFill>
                <a:latin typeface="Calibri"/>
                <a:cs typeface="Calibri"/>
              </a:rPr>
              <a:t>4)Contraction</a:t>
            </a:r>
            <a:endParaRPr sz="2400">
              <a:latin typeface="Calibri"/>
              <a:cs typeface="Calibri"/>
            </a:endParaRPr>
          </a:p>
          <a:p>
            <a:pPr marL="250825" indent="-238760">
              <a:lnSpc>
                <a:spcPct val="100000"/>
              </a:lnSpc>
              <a:spcBef>
                <a:spcPts val="725"/>
              </a:spcBef>
              <a:buAutoNum type="arabicPeriod" startAt="2"/>
              <a:tabLst>
                <a:tab pos="251460" algn="l"/>
              </a:tabLst>
            </a:pPr>
            <a:r>
              <a:rPr sz="2400" b="1" spc="-10" dirty="0">
                <a:solidFill>
                  <a:srgbClr val="00AF50"/>
                </a:solidFill>
                <a:latin typeface="Calibri"/>
                <a:cs typeface="Calibri"/>
              </a:rPr>
              <a:t>secondary</a:t>
            </a:r>
            <a:r>
              <a:rPr sz="2400" b="1" spc="5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AF50"/>
                </a:solidFill>
                <a:latin typeface="Calibri"/>
                <a:cs typeface="Calibri"/>
              </a:rPr>
              <a:t>arrest</a:t>
            </a:r>
            <a:r>
              <a:rPr sz="2400" b="1" spc="-1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AF50"/>
                </a:solidFill>
                <a:latin typeface="Calibri"/>
                <a:cs typeface="Calibri"/>
              </a:rPr>
              <a:t>,Cephalopelvic</a:t>
            </a:r>
            <a:r>
              <a:rPr sz="2400" b="1" spc="4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AF50"/>
                </a:solidFill>
                <a:latin typeface="Calibri"/>
                <a:cs typeface="Calibri"/>
              </a:rPr>
              <a:t>disproportion</a:t>
            </a:r>
            <a:endParaRPr sz="2400">
              <a:latin typeface="Calibri"/>
              <a:cs typeface="Calibri"/>
            </a:endParaRPr>
          </a:p>
          <a:p>
            <a:pPr marL="317500" indent="-305435">
              <a:lnSpc>
                <a:spcPct val="100000"/>
              </a:lnSpc>
              <a:spcBef>
                <a:spcPts val="650"/>
              </a:spcBef>
              <a:buAutoNum type="arabicPeriod" startAt="2"/>
              <a:tabLst>
                <a:tab pos="318135" algn="l"/>
              </a:tabLst>
            </a:pPr>
            <a:r>
              <a:rPr sz="2400" b="1" spc="5" dirty="0">
                <a:solidFill>
                  <a:srgbClr val="00AF50"/>
                </a:solidFill>
                <a:latin typeface="Calibri"/>
                <a:cs typeface="Calibri"/>
              </a:rPr>
              <a:t>C/S</a:t>
            </a:r>
            <a:r>
              <a:rPr sz="2400" b="1" spc="-6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AF50"/>
                </a:solidFill>
                <a:latin typeface="Calibri"/>
                <a:cs typeface="Calibri"/>
              </a:rPr>
              <a:t>Delivery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7" y="609282"/>
            <a:ext cx="2017395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0" spc="-15" dirty="0">
                <a:latin typeface="Calibri Light"/>
                <a:cs typeface="Calibri Light"/>
              </a:rPr>
              <a:t>Station</a:t>
            </a:r>
            <a:r>
              <a:rPr sz="4400" b="0" spc="-75" dirty="0">
                <a:latin typeface="Calibri Light"/>
                <a:cs typeface="Calibri Light"/>
              </a:rPr>
              <a:t> </a:t>
            </a:r>
            <a:r>
              <a:rPr sz="4400" b="0" spc="15" dirty="0">
                <a:latin typeface="Calibri Light"/>
                <a:cs typeface="Calibri Light"/>
              </a:rPr>
              <a:t>4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4815" y="1912056"/>
            <a:ext cx="5052060" cy="2512867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38100" marR="30480">
              <a:lnSpc>
                <a:spcPts val="2630"/>
              </a:lnSpc>
              <a:spcBef>
                <a:spcPts val="395"/>
              </a:spcBef>
              <a:buSzPct val="95833"/>
              <a:buAutoNum type="arabicPeriod"/>
              <a:tabLst>
                <a:tab pos="268605" algn="l"/>
              </a:tabLst>
            </a:pPr>
            <a:r>
              <a:rPr sz="2400" spc="5" dirty="0">
                <a:latin typeface="Calibri"/>
                <a:cs typeface="Calibri"/>
              </a:rPr>
              <a:t>w</a:t>
            </a:r>
            <a:r>
              <a:rPr sz="2400" spc="10" dirty="0">
                <a:latin typeface="Calibri"/>
                <a:cs typeface="Calibri"/>
              </a:rPr>
              <a:t>h</a:t>
            </a:r>
            <a:r>
              <a:rPr sz="2400" spc="-30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 </a:t>
            </a:r>
            <a:r>
              <a:rPr sz="2400" spc="-30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15" dirty="0">
                <a:latin typeface="Calibri"/>
                <a:cs typeface="Calibri"/>
              </a:rPr>
              <a:t> t</a:t>
            </a:r>
            <a:r>
              <a:rPr sz="2400" spc="10" dirty="0">
                <a:latin typeface="Calibri"/>
                <a:cs typeface="Calibri"/>
              </a:rPr>
              <a:t>h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10" dirty="0">
                <a:latin typeface="Calibri"/>
                <a:cs typeface="Calibri"/>
              </a:rPr>
              <a:t>p</a:t>
            </a:r>
            <a:r>
              <a:rPr sz="2400" spc="-1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3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15" dirty="0">
                <a:latin typeface="Calibri"/>
                <a:cs typeface="Calibri"/>
              </a:rPr>
              <a:t>nt</a:t>
            </a:r>
            <a:r>
              <a:rPr sz="2400" spc="-30" dirty="0">
                <a:latin typeface="Calibri"/>
                <a:cs typeface="Calibri"/>
              </a:rPr>
              <a:t>a</a:t>
            </a:r>
            <a:r>
              <a:rPr sz="2400" spc="15" dirty="0">
                <a:latin typeface="Calibri"/>
                <a:cs typeface="Calibri"/>
              </a:rPr>
              <a:t>t</a:t>
            </a:r>
            <a:r>
              <a:rPr sz="2400" spc="-30" dirty="0">
                <a:latin typeface="Calibri"/>
                <a:cs typeface="Calibri"/>
              </a:rPr>
              <a:t>i</a:t>
            </a:r>
            <a:r>
              <a:rPr sz="2400" spc="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16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a</a:t>
            </a:r>
            <a:r>
              <a:rPr sz="2400" spc="10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10" dirty="0">
                <a:latin typeface="Calibri"/>
                <a:cs typeface="Calibri"/>
              </a:rPr>
              <a:t>p</a:t>
            </a:r>
            <a:r>
              <a:rPr sz="2400" spc="5" dirty="0">
                <a:latin typeface="Calibri"/>
                <a:cs typeface="Calibri"/>
              </a:rPr>
              <a:t>o</a:t>
            </a:r>
            <a:r>
              <a:rPr sz="2400" spc="30" dirty="0">
                <a:latin typeface="Calibri"/>
                <a:cs typeface="Calibri"/>
              </a:rPr>
              <a:t>s</a:t>
            </a:r>
            <a:r>
              <a:rPr sz="2400" spc="-30" dirty="0">
                <a:latin typeface="Calibri"/>
                <a:cs typeface="Calibri"/>
              </a:rPr>
              <a:t>i</a:t>
            </a:r>
            <a:r>
              <a:rPr sz="2400" spc="15" dirty="0">
                <a:latin typeface="Calibri"/>
                <a:cs typeface="Calibri"/>
              </a:rPr>
              <a:t>t</a:t>
            </a:r>
            <a:r>
              <a:rPr sz="2400" spc="-30" dirty="0">
                <a:latin typeface="Calibri"/>
                <a:cs typeface="Calibri"/>
              </a:rPr>
              <a:t>i</a:t>
            </a:r>
            <a:r>
              <a:rPr sz="2400" spc="5" dirty="0">
                <a:latin typeface="Calibri"/>
                <a:cs typeface="Calibri"/>
              </a:rPr>
              <a:t>o</a:t>
            </a:r>
            <a:r>
              <a:rPr sz="2400" spc="10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?  </a:t>
            </a:r>
            <a:r>
              <a:rPr sz="2400" spc="5" dirty="0">
                <a:latin typeface="Calibri"/>
                <a:cs typeface="Calibri"/>
              </a:rPr>
              <a:t>Incidence?</a:t>
            </a:r>
            <a:endParaRPr sz="2400">
              <a:latin typeface="Calibri"/>
              <a:cs typeface="Calibri"/>
            </a:endParaRPr>
          </a:p>
          <a:p>
            <a:pPr marL="267970" indent="-230504">
              <a:lnSpc>
                <a:spcPts val="2715"/>
              </a:lnSpc>
              <a:spcBef>
                <a:spcPts val="680"/>
              </a:spcBef>
              <a:buSzPct val="95833"/>
              <a:buAutoNum type="arabicPeriod"/>
              <a:tabLst>
                <a:tab pos="268605" algn="l"/>
              </a:tabLst>
            </a:pPr>
            <a:r>
              <a:rPr sz="2400" spc="-10" dirty="0">
                <a:latin typeface="Calibri"/>
                <a:cs typeface="Calibri"/>
              </a:rPr>
              <a:t>Head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attitude?</a:t>
            </a:r>
            <a:endParaRPr sz="2400">
              <a:latin typeface="Calibri"/>
              <a:cs typeface="Calibri"/>
            </a:endParaRPr>
          </a:p>
          <a:p>
            <a:pPr marL="267970" indent="-230504">
              <a:lnSpc>
                <a:spcPts val="2590"/>
              </a:lnSpc>
              <a:buSzPct val="95833"/>
              <a:buAutoNum type="arabicPeriod"/>
              <a:tabLst>
                <a:tab pos="268605" algn="l"/>
              </a:tabLst>
            </a:pPr>
            <a:r>
              <a:rPr sz="2400" dirty="0">
                <a:latin typeface="Calibri"/>
                <a:cs typeface="Calibri"/>
              </a:rPr>
              <a:t>presenting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diameter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and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its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length?</a:t>
            </a:r>
            <a:endParaRPr sz="2400">
              <a:latin typeface="Calibri"/>
              <a:cs typeface="Calibri"/>
            </a:endParaRPr>
          </a:p>
          <a:p>
            <a:pPr marL="267970" indent="-230504">
              <a:lnSpc>
                <a:spcPts val="2590"/>
              </a:lnSpc>
              <a:buSzPct val="95833"/>
              <a:buAutoNum type="arabicPeriod"/>
              <a:tabLst>
                <a:tab pos="268605" algn="l"/>
              </a:tabLst>
            </a:pPr>
            <a:r>
              <a:rPr sz="2400" spc="10" dirty="0">
                <a:latin typeface="Calibri"/>
                <a:cs typeface="Calibri"/>
              </a:rPr>
              <a:t>method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delivery?</a:t>
            </a:r>
            <a:endParaRPr sz="2400">
              <a:latin typeface="Calibri"/>
              <a:cs typeface="Calibri"/>
            </a:endParaRPr>
          </a:p>
          <a:p>
            <a:pPr marL="267970" indent="-230504">
              <a:lnSpc>
                <a:spcPts val="2590"/>
              </a:lnSpc>
              <a:buSzPct val="95833"/>
              <a:buAutoNum type="arabicPeriod"/>
              <a:tabLst>
                <a:tab pos="268605" algn="l"/>
              </a:tabLst>
            </a:pPr>
            <a:r>
              <a:rPr sz="2400" spc="-20" dirty="0">
                <a:latin typeface="Calibri"/>
                <a:cs typeface="Calibri"/>
              </a:rPr>
              <a:t>if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there</a:t>
            </a:r>
            <a:r>
              <a:rPr sz="2400" spc="-15" dirty="0">
                <a:latin typeface="Calibri"/>
                <a:cs typeface="Calibri"/>
              </a:rPr>
              <a:t> is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prolonged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15" dirty="0">
                <a:latin typeface="Calibri"/>
                <a:cs typeface="Calibri"/>
              </a:rPr>
              <a:t>2</a:t>
            </a:r>
            <a:r>
              <a:rPr sz="2325" spc="22" baseline="26881" dirty="0">
                <a:latin typeface="Calibri"/>
                <a:cs typeface="Calibri"/>
              </a:rPr>
              <a:t>nd</a:t>
            </a:r>
            <a:r>
              <a:rPr sz="2325" spc="367" baseline="26881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stage</a:t>
            </a:r>
            <a:r>
              <a:rPr sz="2400" spc="-1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labor</a:t>
            </a:r>
            <a:endParaRPr sz="2400">
              <a:latin typeface="Calibri"/>
              <a:cs typeface="Calibri"/>
            </a:endParaRPr>
          </a:p>
          <a:p>
            <a:pPr marL="38100">
              <a:lnSpc>
                <a:spcPts val="2755"/>
              </a:lnSpc>
            </a:pPr>
            <a:r>
              <a:rPr sz="2400" spc="5" dirty="0">
                <a:latin typeface="Calibri"/>
                <a:cs typeface="Calibri"/>
              </a:rPr>
              <a:t>how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to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deliver?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67381" y="1276360"/>
            <a:ext cx="6076951" cy="221932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82" y="609282"/>
            <a:ext cx="3979545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0" spc="-15" dirty="0">
                <a:latin typeface="Calibri Light"/>
                <a:cs typeface="Calibri Light"/>
              </a:rPr>
              <a:t>Station</a:t>
            </a:r>
            <a:r>
              <a:rPr sz="4400" b="0" spc="-30" dirty="0">
                <a:latin typeface="Calibri Light"/>
                <a:cs typeface="Calibri Light"/>
              </a:rPr>
              <a:t> </a:t>
            </a:r>
            <a:r>
              <a:rPr sz="4400" b="0" spc="15" dirty="0">
                <a:latin typeface="Calibri Light"/>
                <a:cs typeface="Calibri Light"/>
              </a:rPr>
              <a:t>4</a:t>
            </a:r>
            <a:r>
              <a:rPr sz="4400" b="0" spc="-35" dirty="0">
                <a:latin typeface="Calibri Light"/>
                <a:cs typeface="Calibri Light"/>
              </a:rPr>
              <a:t> </a:t>
            </a:r>
            <a:r>
              <a:rPr sz="4400" b="0" spc="-15" dirty="0">
                <a:latin typeface="Calibri Light"/>
                <a:cs typeface="Calibri Light"/>
              </a:rPr>
              <a:t>answers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575" y="1702294"/>
            <a:ext cx="7180580" cy="312790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677670">
              <a:lnSpc>
                <a:spcPct val="122900"/>
              </a:lnSpc>
              <a:spcBef>
                <a:spcPts val="95"/>
              </a:spcBef>
              <a:buAutoNum type="arabicPeriod"/>
              <a:tabLst>
                <a:tab pos="527050" algn="l"/>
                <a:tab pos="527685" algn="l"/>
              </a:tabLst>
            </a:pPr>
            <a:r>
              <a:rPr sz="2750" b="1" spc="-25" dirty="0">
                <a:solidFill>
                  <a:srgbClr val="00AF50"/>
                </a:solidFill>
                <a:latin typeface="Calibri"/>
                <a:cs typeface="Calibri"/>
              </a:rPr>
              <a:t>Face</a:t>
            </a:r>
            <a:r>
              <a:rPr sz="2750" b="1" spc="114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b="1" spc="15" dirty="0">
                <a:solidFill>
                  <a:srgbClr val="00AF50"/>
                </a:solidFill>
                <a:latin typeface="Calibri"/>
                <a:cs typeface="Calibri"/>
              </a:rPr>
              <a:t>presentation,</a:t>
            </a:r>
            <a:r>
              <a:rPr sz="2750" b="1" spc="-6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b="1" spc="15" dirty="0">
                <a:solidFill>
                  <a:srgbClr val="00AF50"/>
                </a:solidFill>
                <a:latin typeface="Calibri"/>
                <a:cs typeface="Calibri"/>
              </a:rPr>
              <a:t>mentoanterior </a:t>
            </a:r>
            <a:r>
              <a:rPr sz="2750" b="1" spc="-6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b="1" spc="10" dirty="0">
                <a:solidFill>
                  <a:srgbClr val="00AF50"/>
                </a:solidFill>
                <a:latin typeface="Calibri"/>
                <a:cs typeface="Calibri"/>
              </a:rPr>
              <a:t>Incidence:</a:t>
            </a:r>
            <a:r>
              <a:rPr sz="2750" b="1" spc="10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b="1" spc="20" dirty="0">
                <a:solidFill>
                  <a:srgbClr val="00AF50"/>
                </a:solidFill>
                <a:latin typeface="Calibri"/>
                <a:cs typeface="Calibri"/>
              </a:rPr>
              <a:t>2%</a:t>
            </a:r>
            <a:endParaRPr sz="2750">
              <a:latin typeface="Calibri"/>
              <a:cs typeface="Calibri"/>
            </a:endParaRPr>
          </a:p>
          <a:p>
            <a:pPr marL="12700" marR="2832100">
              <a:lnSpc>
                <a:spcPct val="121700"/>
              </a:lnSpc>
              <a:spcBef>
                <a:spcPts val="40"/>
              </a:spcBef>
              <a:buAutoNum type="arabicPeriod"/>
              <a:tabLst>
                <a:tab pos="365125" algn="l"/>
              </a:tabLst>
            </a:pPr>
            <a:r>
              <a:rPr sz="2750" b="1" spc="15" dirty="0">
                <a:solidFill>
                  <a:srgbClr val="00AF50"/>
                </a:solidFill>
                <a:latin typeface="Calibri"/>
                <a:cs typeface="Calibri"/>
              </a:rPr>
              <a:t>Hyperextended </a:t>
            </a:r>
            <a:r>
              <a:rPr sz="2750" b="1" spc="2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b="1" spc="15" dirty="0">
                <a:solidFill>
                  <a:srgbClr val="00AF50"/>
                </a:solidFill>
                <a:latin typeface="Calibri"/>
                <a:cs typeface="Calibri"/>
              </a:rPr>
              <a:t>3.Submentobregmatic 9.5 </a:t>
            </a:r>
            <a:r>
              <a:rPr sz="2750" b="1" dirty="0">
                <a:solidFill>
                  <a:srgbClr val="00AF50"/>
                </a:solidFill>
                <a:latin typeface="Calibri"/>
                <a:cs typeface="Calibri"/>
              </a:rPr>
              <a:t>cm </a:t>
            </a:r>
            <a:r>
              <a:rPr sz="2750" b="1" spc="-6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b="1" spc="-20" dirty="0">
                <a:solidFill>
                  <a:srgbClr val="00AF50"/>
                </a:solidFill>
                <a:latin typeface="Calibri"/>
                <a:cs typeface="Calibri"/>
              </a:rPr>
              <a:t>4.Vaginal</a:t>
            </a:r>
            <a:r>
              <a:rPr sz="2750" b="1" spc="3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b="1" spc="15" dirty="0">
                <a:solidFill>
                  <a:srgbClr val="00AF50"/>
                </a:solidFill>
                <a:latin typeface="Calibri"/>
                <a:cs typeface="Calibri"/>
              </a:rPr>
              <a:t>delivery</a:t>
            </a:r>
            <a:endParaRPr sz="2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2750" b="1" spc="15" dirty="0">
                <a:solidFill>
                  <a:srgbClr val="00AF50"/>
                </a:solidFill>
                <a:latin typeface="Calibri"/>
                <a:cs typeface="Calibri"/>
              </a:rPr>
              <a:t>5.</a:t>
            </a:r>
            <a:r>
              <a:rPr sz="2750" b="1" spc="-1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b="1" spc="15" dirty="0">
                <a:solidFill>
                  <a:srgbClr val="00AF50"/>
                </a:solidFill>
                <a:latin typeface="Calibri"/>
                <a:cs typeface="Calibri"/>
              </a:rPr>
              <a:t>Instrumental</a:t>
            </a:r>
            <a:r>
              <a:rPr sz="2750" b="1" spc="4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b="1" dirty="0">
                <a:solidFill>
                  <a:srgbClr val="00AF50"/>
                </a:solidFill>
                <a:latin typeface="Calibri"/>
                <a:cs typeface="Calibri"/>
              </a:rPr>
              <a:t>vaginal</a:t>
            </a:r>
            <a:r>
              <a:rPr sz="2750" b="1" spc="4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b="1" spc="15" dirty="0">
                <a:solidFill>
                  <a:srgbClr val="00AF50"/>
                </a:solidFill>
                <a:latin typeface="Calibri"/>
                <a:cs typeface="Calibri"/>
              </a:rPr>
              <a:t>delivery</a:t>
            </a:r>
            <a:r>
              <a:rPr sz="2750" b="1" spc="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b="1" spc="15" dirty="0">
                <a:solidFill>
                  <a:srgbClr val="00AF50"/>
                </a:solidFill>
                <a:latin typeface="Calibri"/>
                <a:cs typeface="Calibri"/>
              </a:rPr>
              <a:t>by</a:t>
            </a:r>
            <a:r>
              <a:rPr sz="2750" b="1" spc="3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b="1" spc="5" dirty="0">
                <a:solidFill>
                  <a:srgbClr val="00AF50"/>
                </a:solidFill>
                <a:latin typeface="Calibri"/>
                <a:cs typeface="Calibri"/>
              </a:rPr>
              <a:t>foreceps</a:t>
            </a:r>
            <a:r>
              <a:rPr sz="2750" b="1" spc="8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b="1" spc="10" dirty="0">
                <a:solidFill>
                  <a:srgbClr val="00AF50"/>
                </a:solidFill>
                <a:latin typeface="Calibri"/>
                <a:cs typeface="Calibri"/>
              </a:rPr>
              <a:t>only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7" y="609282"/>
            <a:ext cx="2017395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0" spc="-15" dirty="0">
                <a:latin typeface="Calibri Light"/>
                <a:cs typeface="Calibri Light"/>
              </a:rPr>
              <a:t>Station</a:t>
            </a:r>
            <a:r>
              <a:rPr sz="4400" b="0" spc="-75" dirty="0">
                <a:latin typeface="Calibri Light"/>
                <a:cs typeface="Calibri Light"/>
              </a:rPr>
              <a:t> </a:t>
            </a:r>
            <a:r>
              <a:rPr sz="4400" b="0" spc="15" dirty="0">
                <a:latin typeface="Calibri Light"/>
                <a:cs typeface="Calibri Light"/>
              </a:rPr>
              <a:t>5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8129" y="1872298"/>
            <a:ext cx="5017771" cy="31803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55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44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year</a:t>
            </a:r>
            <a:r>
              <a:rPr sz="2400" spc="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old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female,pelvic</a:t>
            </a:r>
            <a:r>
              <a:rPr sz="2400" spc="1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floor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disorder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,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590"/>
              </a:lnSpc>
            </a:pPr>
            <a:r>
              <a:rPr sz="2400" spc="5" dirty="0">
                <a:latin typeface="Calibri"/>
                <a:cs typeface="Calibri"/>
              </a:rPr>
              <a:t>done</a:t>
            </a:r>
            <a:r>
              <a:rPr sz="2400" spc="-20" dirty="0">
                <a:latin typeface="Calibri"/>
                <a:cs typeface="Calibri"/>
              </a:rPr>
              <a:t> for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her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this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procedure</a:t>
            </a:r>
            <a:endParaRPr sz="2400">
              <a:latin typeface="Calibri"/>
              <a:cs typeface="Calibri"/>
            </a:endParaRPr>
          </a:p>
          <a:p>
            <a:pPr marL="243204" indent="-231140">
              <a:lnSpc>
                <a:spcPts val="2720"/>
              </a:lnSpc>
              <a:buSzPct val="95833"/>
              <a:buAutoNum type="arabicPeriod"/>
              <a:tabLst>
                <a:tab pos="243840" algn="l"/>
              </a:tabLst>
            </a:pPr>
            <a:r>
              <a:rPr sz="2400" spc="5" dirty="0">
                <a:latin typeface="Calibri"/>
                <a:cs typeface="Calibri"/>
              </a:rPr>
              <a:t>Dx?</a:t>
            </a:r>
            <a:endParaRPr sz="2400">
              <a:latin typeface="Calibri"/>
              <a:cs typeface="Calibri"/>
            </a:endParaRPr>
          </a:p>
          <a:p>
            <a:pPr marL="243204" indent="-231140">
              <a:lnSpc>
                <a:spcPts val="2755"/>
              </a:lnSpc>
              <a:spcBef>
                <a:spcPts val="725"/>
              </a:spcBef>
              <a:buSzPct val="95833"/>
              <a:buAutoNum type="arabicPeriod"/>
              <a:tabLst>
                <a:tab pos="243840" algn="l"/>
              </a:tabLst>
            </a:pPr>
            <a:r>
              <a:rPr sz="2400" spc="-5" dirty="0">
                <a:latin typeface="Calibri"/>
                <a:cs typeface="Calibri"/>
              </a:rPr>
              <a:t>C</a:t>
            </a:r>
            <a:r>
              <a:rPr sz="2400" spc="-30" dirty="0">
                <a:latin typeface="Calibri"/>
                <a:cs typeface="Calibri"/>
              </a:rPr>
              <a:t>l</a:t>
            </a:r>
            <a:r>
              <a:rPr sz="2400" spc="-25" dirty="0">
                <a:latin typeface="Calibri"/>
                <a:cs typeface="Calibri"/>
              </a:rPr>
              <a:t>i</a:t>
            </a:r>
            <a:r>
              <a:rPr sz="2400" spc="10" dirty="0">
                <a:latin typeface="Calibri"/>
                <a:cs typeface="Calibri"/>
              </a:rPr>
              <a:t>n</a:t>
            </a:r>
            <a:r>
              <a:rPr sz="2400" spc="-25" dirty="0">
                <a:latin typeface="Calibri"/>
                <a:cs typeface="Calibri"/>
              </a:rPr>
              <a:t>i</a:t>
            </a:r>
            <a:r>
              <a:rPr sz="2400" spc="30" dirty="0">
                <a:latin typeface="Calibri"/>
                <a:cs typeface="Calibri"/>
              </a:rPr>
              <a:t>c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spc="30" dirty="0">
                <a:latin typeface="Calibri"/>
                <a:cs typeface="Calibri"/>
              </a:rPr>
              <a:t>P</a:t>
            </a:r>
            <a:r>
              <a:rPr sz="2400" spc="-1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40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20" dirty="0">
                <a:latin typeface="Calibri"/>
                <a:cs typeface="Calibri"/>
              </a:rPr>
              <a:t>n</a:t>
            </a:r>
            <a:r>
              <a:rPr sz="2400" spc="15" dirty="0">
                <a:latin typeface="Calibri"/>
                <a:cs typeface="Calibri"/>
              </a:rPr>
              <a:t>t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15" dirty="0">
                <a:latin typeface="Calibri"/>
                <a:cs typeface="Calibri"/>
              </a:rPr>
              <a:t>t</a:t>
            </a:r>
            <a:r>
              <a:rPr sz="2400" spc="-25" dirty="0">
                <a:latin typeface="Calibri"/>
                <a:cs typeface="Calibri"/>
              </a:rPr>
              <a:t>i</a:t>
            </a:r>
            <a:r>
              <a:rPr sz="2400" spc="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1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C</a:t>
            </a:r>
            <a:r>
              <a:rPr sz="2400" spc="4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75" dirty="0">
                <a:latin typeface="Calibri"/>
                <a:cs typeface="Calibri"/>
              </a:rPr>
              <a:t>g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r</a:t>
            </a:r>
            <a:r>
              <a:rPr sz="2400" spc="10" dirty="0">
                <a:latin typeface="Calibri"/>
                <a:cs typeface="Calibri"/>
              </a:rPr>
              <a:t>d</a:t>
            </a:r>
            <a:r>
              <a:rPr sz="2400" spc="-25" dirty="0">
                <a:latin typeface="Calibri"/>
                <a:cs typeface="Calibri"/>
              </a:rPr>
              <a:t>i</a:t>
            </a:r>
            <a:r>
              <a:rPr sz="2400" spc="10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g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590"/>
              </a:lnSpc>
            </a:pPr>
            <a:r>
              <a:rPr sz="2400" spc="-5" dirty="0">
                <a:latin typeface="Calibri"/>
                <a:cs typeface="Calibri"/>
              </a:rPr>
              <a:t>your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dx?</a:t>
            </a:r>
            <a:endParaRPr sz="2400">
              <a:latin typeface="Calibri"/>
              <a:cs typeface="Calibri"/>
            </a:endParaRPr>
          </a:p>
          <a:p>
            <a:pPr marL="243204" indent="-231140">
              <a:lnSpc>
                <a:spcPts val="2590"/>
              </a:lnSpc>
              <a:buSzPct val="95833"/>
              <a:buAutoNum type="arabicPeriod" startAt="3"/>
              <a:tabLst>
                <a:tab pos="243840" algn="l"/>
              </a:tabLst>
            </a:pPr>
            <a:r>
              <a:rPr sz="2400" spc="-10" dirty="0">
                <a:latin typeface="Calibri"/>
                <a:cs typeface="Calibri"/>
              </a:rPr>
              <a:t>relevent</a:t>
            </a:r>
            <a:r>
              <a:rPr sz="2400" dirty="0">
                <a:latin typeface="Calibri"/>
                <a:cs typeface="Calibri"/>
              </a:rPr>
              <a:t> points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in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hx?</a:t>
            </a:r>
            <a:endParaRPr sz="2400">
              <a:latin typeface="Calibri"/>
              <a:cs typeface="Calibri"/>
            </a:endParaRPr>
          </a:p>
          <a:p>
            <a:pPr marL="308610" indent="-296545">
              <a:lnSpc>
                <a:spcPts val="2590"/>
              </a:lnSpc>
              <a:buSzPct val="95833"/>
              <a:buAutoNum type="arabicPeriod" startAt="3"/>
              <a:tabLst>
                <a:tab pos="309245" algn="l"/>
              </a:tabLst>
            </a:pPr>
            <a:r>
              <a:rPr sz="2400" spc="-10" dirty="0">
                <a:latin typeface="Calibri"/>
                <a:cs typeface="Calibri"/>
              </a:rPr>
              <a:t>physical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examination?</a:t>
            </a:r>
            <a:endParaRPr sz="2400">
              <a:latin typeface="Calibri"/>
              <a:cs typeface="Calibri"/>
            </a:endParaRPr>
          </a:p>
          <a:p>
            <a:pPr marL="12700" marR="635000">
              <a:lnSpc>
                <a:spcPts val="2630"/>
              </a:lnSpc>
              <a:spcBef>
                <a:spcPts val="135"/>
              </a:spcBef>
              <a:buSzPct val="95833"/>
              <a:buAutoNum type="arabicPeriod" startAt="3"/>
              <a:tabLst>
                <a:tab pos="243840" algn="l"/>
              </a:tabLst>
            </a:pPr>
            <a:r>
              <a:rPr sz="2400" spc="-15" dirty="0">
                <a:latin typeface="Calibri"/>
                <a:cs typeface="Calibri"/>
              </a:rPr>
              <a:t>if </a:t>
            </a:r>
            <a:r>
              <a:rPr sz="2400" spc="5" dirty="0">
                <a:latin typeface="Calibri"/>
                <a:cs typeface="Calibri"/>
              </a:rPr>
              <a:t>the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patient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10" dirty="0">
                <a:latin typeface="Calibri"/>
                <a:cs typeface="Calibri"/>
              </a:rPr>
              <a:t>refuse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surgery,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your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management?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62495" y="712903"/>
            <a:ext cx="4457192" cy="2971326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817" y="5"/>
            <a:ext cx="3590291" cy="62453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950" b="0" spc="-15" dirty="0">
                <a:latin typeface="Calibri Light"/>
                <a:cs typeface="Calibri Light"/>
              </a:rPr>
              <a:t>Station</a:t>
            </a:r>
            <a:r>
              <a:rPr sz="3950" b="0" spc="75" dirty="0">
                <a:latin typeface="Calibri Light"/>
                <a:cs typeface="Calibri Light"/>
              </a:rPr>
              <a:t> </a:t>
            </a:r>
            <a:r>
              <a:rPr sz="3950" b="0" spc="15" dirty="0">
                <a:latin typeface="Calibri Light"/>
                <a:cs typeface="Calibri Light"/>
              </a:rPr>
              <a:t>5</a:t>
            </a:r>
            <a:r>
              <a:rPr sz="3950" b="0" spc="-25" dirty="0">
                <a:latin typeface="Calibri Light"/>
                <a:cs typeface="Calibri Light"/>
              </a:rPr>
              <a:t> </a:t>
            </a:r>
            <a:r>
              <a:rPr sz="3950" b="0" spc="-10" dirty="0">
                <a:latin typeface="Calibri Light"/>
                <a:cs typeface="Calibri Light"/>
              </a:rPr>
              <a:t>answers</a:t>
            </a:r>
            <a:endParaRPr sz="395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4795" y="578480"/>
            <a:ext cx="5726431" cy="3967753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215265" indent="-203200">
              <a:lnSpc>
                <a:spcPct val="100000"/>
              </a:lnSpc>
              <a:spcBef>
                <a:spcPts val="840"/>
              </a:spcBef>
              <a:buSzPct val="95000"/>
              <a:buAutoNum type="arabicPeriod"/>
              <a:tabLst>
                <a:tab pos="215900" algn="l"/>
              </a:tabLst>
            </a:pPr>
            <a:r>
              <a:rPr sz="2000" b="1" spc="35" dirty="0">
                <a:solidFill>
                  <a:srgbClr val="00AF50"/>
                </a:solidFill>
                <a:latin typeface="Calibri"/>
                <a:cs typeface="Calibri"/>
              </a:rPr>
              <a:t>Uri</a:t>
            </a:r>
            <a:r>
              <a:rPr sz="2000" b="1" spc="-30" dirty="0">
                <a:solidFill>
                  <a:srgbClr val="00AF50"/>
                </a:solidFill>
                <a:latin typeface="Calibri"/>
                <a:cs typeface="Calibri"/>
              </a:rPr>
              <a:t>n</a:t>
            </a:r>
            <a:r>
              <a:rPr sz="2000" b="1" spc="10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2000" b="1" spc="-1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b="1" spc="30" dirty="0">
                <a:solidFill>
                  <a:srgbClr val="00AF50"/>
                </a:solidFill>
                <a:latin typeface="Calibri"/>
                <a:cs typeface="Calibri"/>
              </a:rPr>
              <a:t>i</a:t>
            </a:r>
            <a:r>
              <a:rPr sz="2000" b="1" spc="-30" dirty="0">
                <a:solidFill>
                  <a:srgbClr val="00AF50"/>
                </a:solidFill>
                <a:latin typeface="Calibri"/>
                <a:cs typeface="Calibri"/>
              </a:rPr>
              <a:t>n</a:t>
            </a:r>
            <a:r>
              <a:rPr sz="2000" b="1" spc="-15" dirty="0">
                <a:solidFill>
                  <a:srgbClr val="00AF50"/>
                </a:solidFill>
                <a:latin typeface="Calibri"/>
                <a:cs typeface="Calibri"/>
              </a:rPr>
              <a:t>c</a:t>
            </a:r>
            <a:r>
              <a:rPr sz="2000" b="1" spc="45" dirty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sz="2000" b="1" spc="-30" dirty="0">
                <a:solidFill>
                  <a:srgbClr val="00AF50"/>
                </a:solidFill>
                <a:latin typeface="Calibri"/>
                <a:cs typeface="Calibri"/>
              </a:rPr>
              <a:t>n</a:t>
            </a:r>
            <a:r>
              <a:rPr sz="2000" b="1" spc="-25" dirty="0">
                <a:solidFill>
                  <a:srgbClr val="00AF50"/>
                </a:solidFill>
                <a:latin typeface="Calibri"/>
                <a:cs typeface="Calibri"/>
              </a:rPr>
              <a:t>t</a:t>
            </a:r>
            <a:r>
              <a:rPr sz="2000" b="1" spc="30" dirty="0">
                <a:solidFill>
                  <a:srgbClr val="00AF50"/>
                </a:solidFill>
                <a:latin typeface="Calibri"/>
                <a:cs typeface="Calibri"/>
              </a:rPr>
              <a:t>i</a:t>
            </a:r>
            <a:r>
              <a:rPr sz="2000" b="1" spc="-30" dirty="0">
                <a:solidFill>
                  <a:srgbClr val="00AF50"/>
                </a:solidFill>
                <a:latin typeface="Calibri"/>
                <a:cs typeface="Calibri"/>
              </a:rPr>
              <a:t>n</a:t>
            </a:r>
            <a:r>
              <a:rPr sz="2000" b="1" spc="35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2000" b="1" spc="-30" dirty="0">
                <a:solidFill>
                  <a:srgbClr val="00AF50"/>
                </a:solidFill>
                <a:latin typeface="Calibri"/>
                <a:cs typeface="Calibri"/>
              </a:rPr>
              <a:t>n</a:t>
            </a:r>
            <a:r>
              <a:rPr sz="2000" b="1" spc="-15" dirty="0">
                <a:solidFill>
                  <a:srgbClr val="00AF50"/>
                </a:solidFill>
                <a:latin typeface="Calibri"/>
                <a:cs typeface="Calibri"/>
              </a:rPr>
              <a:t>c</a:t>
            </a:r>
            <a:r>
              <a:rPr sz="2000" b="1" spc="10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endParaRPr sz="2000">
              <a:latin typeface="Calibri"/>
              <a:cs typeface="Calibri"/>
            </a:endParaRPr>
          </a:p>
          <a:p>
            <a:pPr marL="269875" indent="-257810">
              <a:lnSpc>
                <a:spcPts val="2290"/>
              </a:lnSpc>
              <a:spcBef>
                <a:spcPts val="755"/>
              </a:spcBef>
              <a:buSzPct val="95000"/>
              <a:buAutoNum type="arabicPeriod"/>
              <a:tabLst>
                <a:tab pos="270510" algn="l"/>
              </a:tabLst>
            </a:pPr>
            <a:r>
              <a:rPr sz="2000" b="1" spc="35" dirty="0">
                <a:solidFill>
                  <a:srgbClr val="00AF50"/>
                </a:solidFill>
                <a:latin typeface="Calibri"/>
                <a:cs typeface="Calibri"/>
              </a:rPr>
              <a:t>U</a:t>
            </a:r>
            <a:r>
              <a:rPr sz="2000" b="1" spc="30" dirty="0">
                <a:solidFill>
                  <a:srgbClr val="00AF50"/>
                </a:solidFill>
                <a:latin typeface="Calibri"/>
                <a:cs typeface="Calibri"/>
              </a:rPr>
              <a:t>ri</a:t>
            </a:r>
            <a:r>
              <a:rPr sz="2000" b="1" spc="-25" dirty="0">
                <a:solidFill>
                  <a:srgbClr val="00AF50"/>
                </a:solidFill>
                <a:latin typeface="Calibri"/>
                <a:cs typeface="Calibri"/>
              </a:rPr>
              <a:t>n</a:t>
            </a:r>
            <a:r>
              <a:rPr sz="2000" b="1" spc="15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2000" b="1" spc="-1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b="1" spc="35" dirty="0">
                <a:solidFill>
                  <a:srgbClr val="00AF50"/>
                </a:solidFill>
                <a:latin typeface="Calibri"/>
                <a:cs typeface="Calibri"/>
              </a:rPr>
              <a:t>le</a:t>
            </a:r>
            <a:r>
              <a:rPr sz="2000" b="1" spc="-15" dirty="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sz="2000" b="1" spc="10" dirty="0">
                <a:solidFill>
                  <a:srgbClr val="00AF50"/>
                </a:solidFill>
                <a:latin typeface="Calibri"/>
                <a:cs typeface="Calibri"/>
              </a:rPr>
              <a:t>k</a:t>
            </a:r>
            <a:r>
              <a:rPr sz="2000" b="1" spc="-15" dirty="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sz="2000" b="1" spc="20" dirty="0">
                <a:solidFill>
                  <a:srgbClr val="00AF50"/>
                </a:solidFill>
                <a:latin typeface="Calibri"/>
                <a:cs typeface="Calibri"/>
              </a:rPr>
              <a:t>g</a:t>
            </a:r>
            <a:r>
              <a:rPr sz="2000" b="1" spc="15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2000" b="1" spc="-1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b="1" spc="5" dirty="0">
                <a:solidFill>
                  <a:srgbClr val="00AF50"/>
                </a:solidFill>
                <a:latin typeface="Calibri"/>
                <a:cs typeface="Calibri"/>
              </a:rPr>
              <a:t>w</a:t>
            </a:r>
            <a:r>
              <a:rPr sz="2000" b="1" spc="30" dirty="0">
                <a:solidFill>
                  <a:srgbClr val="00AF50"/>
                </a:solidFill>
                <a:latin typeface="Calibri"/>
                <a:cs typeface="Calibri"/>
              </a:rPr>
              <a:t>i</a:t>
            </a:r>
            <a:r>
              <a:rPr sz="2000" b="1" spc="-20" dirty="0">
                <a:solidFill>
                  <a:srgbClr val="00AF50"/>
                </a:solidFill>
                <a:latin typeface="Calibri"/>
                <a:cs typeface="Calibri"/>
              </a:rPr>
              <a:t>t</a:t>
            </a:r>
            <a:r>
              <a:rPr sz="2000" b="1" spc="15" dirty="0">
                <a:solidFill>
                  <a:srgbClr val="00AF50"/>
                </a:solidFill>
                <a:latin typeface="Calibri"/>
                <a:cs typeface="Calibri"/>
              </a:rPr>
              <a:t>h</a:t>
            </a:r>
            <a:r>
              <a:rPr sz="2000" b="1" spc="-114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b="1" spc="30" dirty="0">
                <a:solidFill>
                  <a:srgbClr val="00AF50"/>
                </a:solidFill>
                <a:latin typeface="Calibri"/>
                <a:cs typeface="Calibri"/>
              </a:rPr>
              <a:t>i</a:t>
            </a:r>
            <a:r>
              <a:rPr sz="2000" b="1" spc="-25" dirty="0">
                <a:solidFill>
                  <a:srgbClr val="00AF50"/>
                </a:solidFill>
                <a:latin typeface="Calibri"/>
                <a:cs typeface="Calibri"/>
              </a:rPr>
              <a:t>n</a:t>
            </a:r>
            <a:r>
              <a:rPr sz="2000" b="1" spc="-15" dirty="0">
                <a:solidFill>
                  <a:srgbClr val="00AF50"/>
                </a:solidFill>
                <a:latin typeface="Calibri"/>
                <a:cs typeface="Calibri"/>
              </a:rPr>
              <a:t>c</a:t>
            </a:r>
            <a:r>
              <a:rPr sz="2000" b="1" spc="35" dirty="0">
                <a:solidFill>
                  <a:srgbClr val="00AF50"/>
                </a:solidFill>
                <a:latin typeface="Calibri"/>
                <a:cs typeface="Calibri"/>
              </a:rPr>
              <a:t>re</a:t>
            </a:r>
            <a:r>
              <a:rPr sz="2000" b="1" spc="-15" dirty="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sz="2000" b="1" spc="25" dirty="0">
                <a:solidFill>
                  <a:srgbClr val="00AF50"/>
                </a:solidFill>
                <a:latin typeface="Calibri"/>
                <a:cs typeface="Calibri"/>
              </a:rPr>
              <a:t>s</a:t>
            </a:r>
            <a:r>
              <a:rPr sz="2000" b="1" spc="40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2000" b="1" spc="15" dirty="0">
                <a:solidFill>
                  <a:srgbClr val="00AF50"/>
                </a:solidFill>
                <a:latin typeface="Calibri"/>
                <a:cs typeface="Calibri"/>
              </a:rPr>
              <a:t>d</a:t>
            </a:r>
            <a:r>
              <a:rPr sz="2000" b="1" spc="-13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b="1" spc="30" dirty="0">
                <a:solidFill>
                  <a:srgbClr val="00AF50"/>
                </a:solidFill>
                <a:latin typeface="Calibri"/>
                <a:cs typeface="Calibri"/>
              </a:rPr>
              <a:t>i</a:t>
            </a:r>
            <a:r>
              <a:rPr sz="2000" b="1" spc="-25" dirty="0">
                <a:solidFill>
                  <a:srgbClr val="00AF50"/>
                </a:solidFill>
                <a:latin typeface="Calibri"/>
                <a:cs typeface="Calibri"/>
              </a:rPr>
              <a:t>n</a:t>
            </a:r>
            <a:r>
              <a:rPr sz="2000" b="1" spc="-20" dirty="0">
                <a:solidFill>
                  <a:srgbClr val="00AF50"/>
                </a:solidFill>
                <a:latin typeface="Calibri"/>
                <a:cs typeface="Calibri"/>
              </a:rPr>
              <a:t>t</a:t>
            </a:r>
            <a:r>
              <a:rPr sz="2000" b="1" spc="-35" dirty="0">
                <a:solidFill>
                  <a:srgbClr val="00AF50"/>
                </a:solidFill>
                <a:latin typeface="Calibri"/>
                <a:cs typeface="Calibri"/>
              </a:rPr>
              <a:t>r</a:t>
            </a:r>
            <a:r>
              <a:rPr sz="2000" b="1" spc="-15" dirty="0">
                <a:solidFill>
                  <a:srgbClr val="00AF50"/>
                </a:solidFill>
                <a:latin typeface="Calibri"/>
                <a:cs typeface="Calibri"/>
              </a:rPr>
              <a:t>aa</a:t>
            </a:r>
            <a:r>
              <a:rPr sz="2000" b="1" spc="-25" dirty="0">
                <a:solidFill>
                  <a:srgbClr val="00AF50"/>
                </a:solidFill>
                <a:latin typeface="Calibri"/>
                <a:cs typeface="Calibri"/>
              </a:rPr>
              <a:t>bd</a:t>
            </a:r>
            <a:r>
              <a:rPr sz="2000" b="1" spc="45" dirty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sz="2000" b="1" spc="15" dirty="0">
                <a:solidFill>
                  <a:srgbClr val="00AF50"/>
                </a:solidFill>
                <a:latin typeface="Calibri"/>
                <a:cs typeface="Calibri"/>
              </a:rPr>
              <a:t>m</a:t>
            </a:r>
            <a:r>
              <a:rPr sz="2000" b="1" spc="30" dirty="0">
                <a:solidFill>
                  <a:srgbClr val="00AF50"/>
                </a:solidFill>
                <a:latin typeface="Calibri"/>
                <a:cs typeface="Calibri"/>
              </a:rPr>
              <a:t>i</a:t>
            </a:r>
            <a:r>
              <a:rPr sz="2000" b="1" spc="-25" dirty="0">
                <a:solidFill>
                  <a:srgbClr val="00AF50"/>
                </a:solidFill>
                <a:latin typeface="Calibri"/>
                <a:cs typeface="Calibri"/>
              </a:rPr>
              <a:t>n</a:t>
            </a:r>
            <a:r>
              <a:rPr sz="2000" b="1" spc="-15" dirty="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sz="2000" b="1" spc="5" dirty="0">
                <a:solidFill>
                  <a:srgbClr val="00AF50"/>
                </a:solidFill>
                <a:latin typeface="Calibri"/>
                <a:cs typeface="Calibri"/>
              </a:rPr>
              <a:t>l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290"/>
              </a:lnSpc>
            </a:pPr>
            <a:r>
              <a:rPr sz="2000" b="1" spc="15" dirty="0">
                <a:solidFill>
                  <a:srgbClr val="00AF50"/>
                </a:solidFill>
                <a:latin typeface="Calibri"/>
                <a:cs typeface="Calibri"/>
              </a:rPr>
              <a:t>pressure</a:t>
            </a:r>
            <a:endParaRPr sz="2000">
              <a:latin typeface="Calibri"/>
              <a:cs typeface="Calibri"/>
            </a:endParaRPr>
          </a:p>
          <a:p>
            <a:pPr marL="269875" indent="-257810">
              <a:lnSpc>
                <a:spcPct val="100000"/>
              </a:lnSpc>
              <a:spcBef>
                <a:spcPts val="750"/>
              </a:spcBef>
              <a:buSzPct val="95000"/>
              <a:buAutoNum type="arabicPeriod" startAt="3"/>
              <a:tabLst>
                <a:tab pos="270510" algn="l"/>
              </a:tabLst>
            </a:pPr>
            <a:r>
              <a:rPr sz="2000" b="1" dirty="0">
                <a:solidFill>
                  <a:srgbClr val="00AF50"/>
                </a:solidFill>
                <a:latin typeface="Calibri"/>
                <a:cs typeface="Calibri"/>
              </a:rPr>
              <a:t>1)Sudden</a:t>
            </a:r>
            <a:r>
              <a:rPr sz="2000" b="1" spc="-4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b="1" spc="15" dirty="0">
                <a:solidFill>
                  <a:srgbClr val="00AF50"/>
                </a:solidFill>
                <a:latin typeface="Calibri"/>
                <a:cs typeface="Calibri"/>
              </a:rPr>
              <a:t>onset</a:t>
            </a:r>
            <a:r>
              <a:rPr sz="2000" b="1" spc="-1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b="1" spc="25" dirty="0">
                <a:solidFill>
                  <a:srgbClr val="00AF50"/>
                </a:solidFill>
                <a:latin typeface="Calibri"/>
                <a:cs typeface="Calibri"/>
              </a:rPr>
              <a:t>of</a:t>
            </a:r>
            <a:r>
              <a:rPr sz="2000" b="1" spc="-4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AF50"/>
                </a:solidFill>
                <a:latin typeface="Calibri"/>
                <a:cs typeface="Calibri"/>
              </a:rPr>
              <a:t>incontinence</a:t>
            </a:r>
            <a:endParaRPr sz="2000">
              <a:latin typeface="Calibri"/>
              <a:cs typeface="Calibri"/>
            </a:endParaRPr>
          </a:p>
          <a:p>
            <a:pPr marL="241300" marR="970280">
              <a:lnSpc>
                <a:spcPts val="3160"/>
              </a:lnSpc>
              <a:spcBef>
                <a:spcPts val="229"/>
              </a:spcBef>
            </a:pPr>
            <a:r>
              <a:rPr sz="2000" b="1" spc="30" dirty="0">
                <a:solidFill>
                  <a:srgbClr val="00AF50"/>
                </a:solidFill>
                <a:latin typeface="Calibri"/>
                <a:cs typeface="Calibri"/>
              </a:rPr>
              <a:t>2</a:t>
            </a:r>
            <a:r>
              <a:rPr sz="2000" b="1" spc="-30" dirty="0">
                <a:solidFill>
                  <a:srgbClr val="00AF50"/>
                </a:solidFill>
                <a:latin typeface="Calibri"/>
                <a:cs typeface="Calibri"/>
              </a:rPr>
              <a:t>)</a:t>
            </a:r>
            <a:r>
              <a:rPr sz="2000" b="1" spc="-25" dirty="0">
                <a:solidFill>
                  <a:srgbClr val="00AF50"/>
                </a:solidFill>
                <a:latin typeface="Calibri"/>
                <a:cs typeface="Calibri"/>
              </a:rPr>
              <a:t>t</a:t>
            </a:r>
            <a:r>
              <a:rPr sz="2000" b="1" spc="-30" dirty="0">
                <a:solidFill>
                  <a:srgbClr val="00AF50"/>
                </a:solidFill>
                <a:latin typeface="Calibri"/>
                <a:cs typeface="Calibri"/>
              </a:rPr>
              <a:t>h</a:t>
            </a:r>
            <a:r>
              <a:rPr sz="2000" b="1" spc="10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2000" b="1" spc="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b="1" spc="-30" dirty="0">
                <a:solidFill>
                  <a:srgbClr val="00AF50"/>
                </a:solidFill>
                <a:latin typeface="Calibri"/>
                <a:cs typeface="Calibri"/>
              </a:rPr>
              <a:t>p</a:t>
            </a:r>
            <a:r>
              <a:rPr sz="2000" b="1" spc="35" dirty="0">
                <a:solidFill>
                  <a:srgbClr val="00AF50"/>
                </a:solidFill>
                <a:latin typeface="Calibri"/>
                <a:cs typeface="Calibri"/>
              </a:rPr>
              <a:t>re</a:t>
            </a:r>
            <a:r>
              <a:rPr sz="2000" b="1" spc="20" dirty="0">
                <a:solidFill>
                  <a:srgbClr val="00AF50"/>
                </a:solidFill>
                <a:latin typeface="Calibri"/>
                <a:cs typeface="Calibri"/>
              </a:rPr>
              <a:t>s</a:t>
            </a:r>
            <a:r>
              <a:rPr sz="2000" b="1" spc="35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2000" b="1" spc="-30" dirty="0">
                <a:solidFill>
                  <a:srgbClr val="00AF50"/>
                </a:solidFill>
                <a:latin typeface="Calibri"/>
                <a:cs typeface="Calibri"/>
              </a:rPr>
              <a:t>n</a:t>
            </a:r>
            <a:r>
              <a:rPr sz="2000" b="1" spc="-15" dirty="0">
                <a:solidFill>
                  <a:srgbClr val="00AF50"/>
                </a:solidFill>
                <a:latin typeface="Calibri"/>
                <a:cs typeface="Calibri"/>
              </a:rPr>
              <a:t>c</a:t>
            </a:r>
            <a:r>
              <a:rPr sz="2000" b="1" spc="10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2000" b="1" spc="-1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b="1" spc="40" dirty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sz="2000" b="1" spc="5" dirty="0">
                <a:solidFill>
                  <a:srgbClr val="00AF50"/>
                </a:solidFill>
                <a:latin typeface="Calibri"/>
                <a:cs typeface="Calibri"/>
              </a:rPr>
              <a:t>f</a:t>
            </a:r>
            <a:r>
              <a:rPr sz="2000" b="1" spc="-5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sz="2000" b="1" spc="-30" dirty="0">
                <a:solidFill>
                  <a:srgbClr val="00AF50"/>
                </a:solidFill>
                <a:latin typeface="Calibri"/>
                <a:cs typeface="Calibri"/>
              </a:rPr>
              <a:t>bd</a:t>
            </a:r>
            <a:r>
              <a:rPr sz="2000" b="1" spc="40" dirty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sz="2000" b="1" spc="15" dirty="0">
                <a:solidFill>
                  <a:srgbClr val="00AF50"/>
                </a:solidFill>
                <a:latin typeface="Calibri"/>
                <a:cs typeface="Calibri"/>
              </a:rPr>
              <a:t>m</a:t>
            </a:r>
            <a:r>
              <a:rPr sz="2000" b="1" spc="30" dirty="0">
                <a:solidFill>
                  <a:srgbClr val="00AF50"/>
                </a:solidFill>
                <a:latin typeface="Calibri"/>
                <a:cs typeface="Calibri"/>
              </a:rPr>
              <a:t>i</a:t>
            </a:r>
            <a:r>
              <a:rPr sz="2000" b="1" spc="-30" dirty="0">
                <a:solidFill>
                  <a:srgbClr val="00AF50"/>
                </a:solidFill>
                <a:latin typeface="Calibri"/>
                <a:cs typeface="Calibri"/>
              </a:rPr>
              <a:t>n</a:t>
            </a:r>
            <a:r>
              <a:rPr sz="2000" b="1" spc="-20" dirty="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sz="2000" b="1" spc="5" dirty="0">
                <a:solidFill>
                  <a:srgbClr val="00AF50"/>
                </a:solidFill>
                <a:latin typeface="Calibri"/>
                <a:cs typeface="Calibri"/>
              </a:rPr>
              <a:t>l</a:t>
            </a:r>
            <a:r>
              <a:rPr sz="2000" b="1" spc="-5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b="1" spc="40" dirty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sz="2000" b="1" spc="5" dirty="0">
                <a:solidFill>
                  <a:srgbClr val="00AF50"/>
                </a:solidFill>
                <a:latin typeface="Calibri"/>
                <a:cs typeface="Calibri"/>
              </a:rPr>
              <a:t>r</a:t>
            </a:r>
            <a:r>
              <a:rPr sz="2000" b="1" spc="-5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b="1" spc="-30" dirty="0">
                <a:solidFill>
                  <a:srgbClr val="00AF50"/>
                </a:solidFill>
                <a:latin typeface="Calibri"/>
                <a:cs typeface="Calibri"/>
              </a:rPr>
              <a:t>p</a:t>
            </a:r>
            <a:r>
              <a:rPr sz="2000" b="1" spc="35" dirty="0">
                <a:solidFill>
                  <a:srgbClr val="00AF50"/>
                </a:solidFill>
                <a:latin typeface="Calibri"/>
                <a:cs typeface="Calibri"/>
              </a:rPr>
              <a:t>el</a:t>
            </a:r>
            <a:r>
              <a:rPr sz="2000" b="1" spc="20" dirty="0">
                <a:solidFill>
                  <a:srgbClr val="00AF50"/>
                </a:solidFill>
                <a:latin typeface="Calibri"/>
                <a:cs typeface="Calibri"/>
              </a:rPr>
              <a:t>v</a:t>
            </a:r>
            <a:r>
              <a:rPr sz="2000" b="1" spc="30" dirty="0">
                <a:solidFill>
                  <a:srgbClr val="00AF50"/>
                </a:solidFill>
                <a:latin typeface="Calibri"/>
                <a:cs typeface="Calibri"/>
              </a:rPr>
              <a:t>i</a:t>
            </a:r>
            <a:r>
              <a:rPr sz="2000" b="1" spc="10" dirty="0">
                <a:solidFill>
                  <a:srgbClr val="00AF50"/>
                </a:solidFill>
                <a:latin typeface="Calibri"/>
                <a:cs typeface="Calibri"/>
              </a:rPr>
              <a:t>c</a:t>
            </a:r>
            <a:r>
              <a:rPr sz="2000" b="1" spc="-10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b="1" spc="-30" dirty="0">
                <a:solidFill>
                  <a:srgbClr val="00AF50"/>
                </a:solidFill>
                <a:latin typeface="Calibri"/>
                <a:cs typeface="Calibri"/>
              </a:rPr>
              <a:t>p</a:t>
            </a:r>
            <a:r>
              <a:rPr sz="2000" b="1" spc="-20" dirty="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sz="2000" b="1" spc="30" dirty="0">
                <a:solidFill>
                  <a:srgbClr val="00AF50"/>
                </a:solidFill>
                <a:latin typeface="Calibri"/>
                <a:cs typeface="Calibri"/>
              </a:rPr>
              <a:t>i</a:t>
            </a:r>
            <a:r>
              <a:rPr sz="2000" b="1" spc="5" dirty="0">
                <a:solidFill>
                  <a:srgbClr val="00AF50"/>
                </a:solidFill>
                <a:latin typeface="Calibri"/>
                <a:cs typeface="Calibri"/>
              </a:rPr>
              <a:t>n  3)Haematuria</a:t>
            </a:r>
            <a:endParaRPr sz="2000">
              <a:latin typeface="Calibri"/>
              <a:cs typeface="Calibri"/>
            </a:endParaRPr>
          </a:p>
          <a:p>
            <a:pPr marL="241300" marR="5080">
              <a:lnSpc>
                <a:spcPts val="3150"/>
              </a:lnSpc>
            </a:pPr>
            <a:r>
              <a:rPr sz="2000" b="1" spc="30" dirty="0">
                <a:solidFill>
                  <a:srgbClr val="00AF50"/>
                </a:solidFill>
                <a:latin typeface="Calibri"/>
                <a:cs typeface="Calibri"/>
              </a:rPr>
              <a:t>4</a:t>
            </a:r>
            <a:r>
              <a:rPr sz="2000" b="1" spc="-30" dirty="0">
                <a:solidFill>
                  <a:srgbClr val="00AF50"/>
                </a:solidFill>
                <a:latin typeface="Calibri"/>
                <a:cs typeface="Calibri"/>
              </a:rPr>
              <a:t>)</a:t>
            </a:r>
            <a:r>
              <a:rPr sz="2000" b="1" spc="-15" dirty="0">
                <a:solidFill>
                  <a:srgbClr val="00AF50"/>
                </a:solidFill>
                <a:latin typeface="Calibri"/>
                <a:cs typeface="Calibri"/>
              </a:rPr>
              <a:t>c</a:t>
            </a:r>
            <a:r>
              <a:rPr sz="2000" b="1" spc="-30" dirty="0">
                <a:solidFill>
                  <a:srgbClr val="00AF50"/>
                </a:solidFill>
                <a:latin typeface="Calibri"/>
                <a:cs typeface="Calibri"/>
              </a:rPr>
              <a:t>h</a:t>
            </a:r>
            <a:r>
              <a:rPr sz="2000" b="1" spc="-20" dirty="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sz="2000" b="1" spc="-30" dirty="0">
                <a:solidFill>
                  <a:srgbClr val="00AF50"/>
                </a:solidFill>
                <a:latin typeface="Calibri"/>
                <a:cs typeface="Calibri"/>
              </a:rPr>
              <a:t>n</a:t>
            </a:r>
            <a:r>
              <a:rPr sz="2000" b="1" spc="20" dirty="0">
                <a:solidFill>
                  <a:srgbClr val="00AF50"/>
                </a:solidFill>
                <a:latin typeface="Calibri"/>
                <a:cs typeface="Calibri"/>
              </a:rPr>
              <a:t>g</a:t>
            </a:r>
            <a:r>
              <a:rPr sz="2000" b="1" spc="35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2000" b="1" spc="10" dirty="0">
                <a:solidFill>
                  <a:srgbClr val="00AF50"/>
                </a:solidFill>
                <a:latin typeface="Calibri"/>
                <a:cs typeface="Calibri"/>
              </a:rPr>
              <a:t>s</a:t>
            </a:r>
            <a:r>
              <a:rPr sz="2000" b="1" spc="-6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b="1" spc="30" dirty="0">
                <a:solidFill>
                  <a:srgbClr val="00AF50"/>
                </a:solidFill>
                <a:latin typeface="Calibri"/>
                <a:cs typeface="Calibri"/>
              </a:rPr>
              <a:t>i</a:t>
            </a:r>
            <a:r>
              <a:rPr sz="2000" b="1" spc="10" dirty="0">
                <a:solidFill>
                  <a:srgbClr val="00AF50"/>
                </a:solidFill>
                <a:latin typeface="Calibri"/>
                <a:cs typeface="Calibri"/>
              </a:rPr>
              <a:t>n</a:t>
            </a:r>
            <a:r>
              <a:rPr sz="2000" b="1" spc="-4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b="1" spc="20" dirty="0">
                <a:solidFill>
                  <a:srgbClr val="00AF50"/>
                </a:solidFill>
                <a:latin typeface="Calibri"/>
                <a:cs typeface="Calibri"/>
              </a:rPr>
              <a:t>g</a:t>
            </a:r>
            <a:r>
              <a:rPr sz="2000" b="1" spc="-20" dirty="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sz="2000" b="1" spc="30" dirty="0">
                <a:solidFill>
                  <a:srgbClr val="00AF50"/>
                </a:solidFill>
                <a:latin typeface="Calibri"/>
                <a:cs typeface="Calibri"/>
              </a:rPr>
              <a:t>i</a:t>
            </a:r>
            <a:r>
              <a:rPr sz="2000" b="1" spc="5" dirty="0">
                <a:solidFill>
                  <a:srgbClr val="00AF50"/>
                </a:solidFill>
                <a:latin typeface="Calibri"/>
                <a:cs typeface="Calibri"/>
              </a:rPr>
              <a:t>t</a:t>
            </a:r>
            <a:r>
              <a:rPr sz="2000" b="1" spc="-10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b="1" spc="40" dirty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sz="2000" b="1" spc="5" dirty="0">
                <a:solidFill>
                  <a:srgbClr val="00AF50"/>
                </a:solidFill>
                <a:latin typeface="Calibri"/>
                <a:cs typeface="Calibri"/>
              </a:rPr>
              <a:t>r</a:t>
            </a:r>
            <a:r>
              <a:rPr sz="2000" b="1" spc="-5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b="1" spc="-30" dirty="0">
                <a:solidFill>
                  <a:srgbClr val="00AF50"/>
                </a:solidFill>
                <a:latin typeface="Calibri"/>
                <a:cs typeface="Calibri"/>
              </a:rPr>
              <a:t>n</a:t>
            </a:r>
            <a:r>
              <a:rPr sz="2000" b="1" spc="35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2000" b="1" spc="20" dirty="0">
                <a:solidFill>
                  <a:srgbClr val="00AF50"/>
                </a:solidFill>
                <a:latin typeface="Calibri"/>
                <a:cs typeface="Calibri"/>
              </a:rPr>
              <a:t>w</a:t>
            </a:r>
            <a:r>
              <a:rPr sz="2000" b="1" spc="-1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b="1" spc="30" dirty="0">
                <a:solidFill>
                  <a:srgbClr val="00AF50"/>
                </a:solidFill>
                <a:latin typeface="Calibri"/>
                <a:cs typeface="Calibri"/>
              </a:rPr>
              <a:t>l</a:t>
            </a:r>
            <a:r>
              <a:rPr sz="2000" b="1" spc="40" dirty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sz="2000" b="1" spc="5" dirty="0">
                <a:solidFill>
                  <a:srgbClr val="00AF50"/>
                </a:solidFill>
                <a:latin typeface="Calibri"/>
                <a:cs typeface="Calibri"/>
              </a:rPr>
              <a:t>w</a:t>
            </a:r>
            <a:r>
              <a:rPr sz="2000" b="1" spc="35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2000" b="1" spc="5" dirty="0">
                <a:solidFill>
                  <a:srgbClr val="00AF50"/>
                </a:solidFill>
                <a:latin typeface="Calibri"/>
                <a:cs typeface="Calibri"/>
              </a:rPr>
              <a:t>r</a:t>
            </a:r>
            <a:r>
              <a:rPr sz="2000" b="1" spc="-1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b="1" spc="35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2000" b="1" spc="-25" dirty="0">
                <a:solidFill>
                  <a:srgbClr val="00AF50"/>
                </a:solidFill>
                <a:latin typeface="Calibri"/>
                <a:cs typeface="Calibri"/>
              </a:rPr>
              <a:t>xt</a:t>
            </a:r>
            <a:r>
              <a:rPr sz="2000" b="1" spc="35" dirty="0">
                <a:solidFill>
                  <a:srgbClr val="00AF50"/>
                </a:solidFill>
                <a:latin typeface="Calibri"/>
                <a:cs typeface="Calibri"/>
              </a:rPr>
              <a:t>re</a:t>
            </a:r>
            <a:r>
              <a:rPr sz="2000" b="1" spc="15" dirty="0">
                <a:solidFill>
                  <a:srgbClr val="00AF50"/>
                </a:solidFill>
                <a:latin typeface="Calibri"/>
                <a:cs typeface="Calibri"/>
              </a:rPr>
              <a:t>m</a:t>
            </a:r>
            <a:r>
              <a:rPr sz="2000" b="1" spc="-45" dirty="0">
                <a:solidFill>
                  <a:srgbClr val="00AF50"/>
                </a:solidFill>
                <a:latin typeface="Calibri"/>
                <a:cs typeface="Calibri"/>
              </a:rPr>
              <a:t>i</a:t>
            </a:r>
            <a:r>
              <a:rPr sz="2000" b="1" spc="-25" dirty="0">
                <a:solidFill>
                  <a:srgbClr val="00AF50"/>
                </a:solidFill>
                <a:latin typeface="Calibri"/>
                <a:cs typeface="Calibri"/>
              </a:rPr>
              <a:t>t</a:t>
            </a:r>
            <a:r>
              <a:rPr sz="2000" b="1" spc="10" dirty="0">
                <a:solidFill>
                  <a:srgbClr val="00AF50"/>
                </a:solidFill>
                <a:latin typeface="Calibri"/>
                <a:cs typeface="Calibri"/>
              </a:rPr>
              <a:t>y</a:t>
            </a:r>
            <a:r>
              <a:rPr sz="2000" b="1" spc="-14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b="1" spc="5" dirty="0">
                <a:solidFill>
                  <a:srgbClr val="00AF50"/>
                </a:solidFill>
                <a:latin typeface="Calibri"/>
                <a:cs typeface="Calibri"/>
              </a:rPr>
              <a:t>w</a:t>
            </a:r>
            <a:r>
              <a:rPr sz="2000" b="1" spc="35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2000" b="1" spc="-20" dirty="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sz="2000" b="1" spc="10" dirty="0">
                <a:solidFill>
                  <a:srgbClr val="00AF50"/>
                </a:solidFill>
                <a:latin typeface="Calibri"/>
                <a:cs typeface="Calibri"/>
              </a:rPr>
              <a:t>k</a:t>
            </a:r>
            <a:r>
              <a:rPr sz="2000" b="1" spc="-30" dirty="0">
                <a:solidFill>
                  <a:srgbClr val="00AF50"/>
                </a:solidFill>
                <a:latin typeface="Calibri"/>
                <a:cs typeface="Calibri"/>
              </a:rPr>
              <a:t>n</a:t>
            </a:r>
            <a:r>
              <a:rPr sz="2000" b="1" spc="35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2000" b="1" spc="20" dirty="0">
                <a:solidFill>
                  <a:srgbClr val="00AF50"/>
                </a:solidFill>
                <a:latin typeface="Calibri"/>
                <a:cs typeface="Calibri"/>
              </a:rPr>
              <a:t>ss</a:t>
            </a:r>
            <a:r>
              <a:rPr sz="2000" b="1" spc="5" dirty="0">
                <a:solidFill>
                  <a:srgbClr val="00AF50"/>
                </a:solidFill>
                <a:latin typeface="Calibri"/>
                <a:cs typeface="Calibri"/>
              </a:rPr>
              <a:t>,  </a:t>
            </a:r>
            <a:r>
              <a:rPr sz="2000" b="1" spc="30" dirty="0">
                <a:solidFill>
                  <a:srgbClr val="00AF50"/>
                </a:solidFill>
                <a:latin typeface="Calibri"/>
                <a:cs typeface="Calibri"/>
              </a:rPr>
              <a:t>5</a:t>
            </a:r>
            <a:r>
              <a:rPr sz="2000" b="1" spc="-30" dirty="0">
                <a:solidFill>
                  <a:srgbClr val="00AF50"/>
                </a:solidFill>
                <a:latin typeface="Calibri"/>
                <a:cs typeface="Calibri"/>
              </a:rPr>
              <a:t>)</a:t>
            </a:r>
            <a:r>
              <a:rPr sz="2000" b="1" spc="-15" dirty="0">
                <a:solidFill>
                  <a:srgbClr val="00AF50"/>
                </a:solidFill>
                <a:latin typeface="Calibri"/>
                <a:cs typeface="Calibri"/>
              </a:rPr>
              <a:t>c</a:t>
            </a:r>
            <a:r>
              <a:rPr sz="2000" b="1" spc="-20" dirty="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sz="2000" b="1" spc="30" dirty="0">
                <a:solidFill>
                  <a:srgbClr val="00AF50"/>
                </a:solidFill>
                <a:latin typeface="Calibri"/>
                <a:cs typeface="Calibri"/>
              </a:rPr>
              <a:t>r</a:t>
            </a:r>
            <a:r>
              <a:rPr sz="2000" b="1" spc="-30" dirty="0">
                <a:solidFill>
                  <a:srgbClr val="00AF50"/>
                </a:solidFill>
                <a:latin typeface="Calibri"/>
                <a:cs typeface="Calibri"/>
              </a:rPr>
              <a:t>d</a:t>
            </a:r>
            <a:r>
              <a:rPr sz="2000" b="1" spc="30" dirty="0">
                <a:solidFill>
                  <a:srgbClr val="00AF50"/>
                </a:solidFill>
                <a:latin typeface="Calibri"/>
                <a:cs typeface="Calibri"/>
              </a:rPr>
              <a:t>i</a:t>
            </a:r>
            <a:r>
              <a:rPr sz="2000" b="1" spc="40" dirty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sz="2000" b="1" spc="-30" dirty="0">
                <a:solidFill>
                  <a:srgbClr val="00AF50"/>
                </a:solidFill>
                <a:latin typeface="Calibri"/>
                <a:cs typeface="Calibri"/>
              </a:rPr>
              <a:t>pu</a:t>
            </a:r>
            <a:r>
              <a:rPr sz="2000" b="1" spc="30" dirty="0">
                <a:solidFill>
                  <a:srgbClr val="00AF50"/>
                </a:solidFill>
                <a:latin typeface="Calibri"/>
                <a:cs typeface="Calibri"/>
              </a:rPr>
              <a:t>l</a:t>
            </a:r>
            <a:r>
              <a:rPr sz="2000" b="1" spc="15" dirty="0">
                <a:solidFill>
                  <a:srgbClr val="00AF50"/>
                </a:solidFill>
                <a:latin typeface="Calibri"/>
                <a:cs typeface="Calibri"/>
              </a:rPr>
              <a:t>m</a:t>
            </a:r>
            <a:r>
              <a:rPr sz="2000" b="1" spc="40" dirty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sz="2000" b="1" spc="-30" dirty="0">
                <a:solidFill>
                  <a:srgbClr val="00AF50"/>
                </a:solidFill>
                <a:latin typeface="Calibri"/>
                <a:cs typeface="Calibri"/>
              </a:rPr>
              <a:t>n</a:t>
            </a:r>
            <a:r>
              <a:rPr sz="2000" b="1" spc="-20" dirty="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sz="2000" b="1" spc="30" dirty="0">
                <a:solidFill>
                  <a:srgbClr val="00AF50"/>
                </a:solidFill>
                <a:latin typeface="Calibri"/>
                <a:cs typeface="Calibri"/>
              </a:rPr>
              <a:t>r</a:t>
            </a:r>
            <a:r>
              <a:rPr sz="2000" b="1" spc="10" dirty="0">
                <a:solidFill>
                  <a:srgbClr val="00AF50"/>
                </a:solidFill>
                <a:latin typeface="Calibri"/>
                <a:cs typeface="Calibri"/>
              </a:rPr>
              <a:t>y</a:t>
            </a:r>
            <a:r>
              <a:rPr sz="2000" b="1" spc="-14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b="1" spc="40" dirty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sz="2000" b="1" spc="5" dirty="0">
                <a:solidFill>
                  <a:srgbClr val="00AF50"/>
                </a:solidFill>
                <a:latin typeface="Calibri"/>
                <a:cs typeface="Calibri"/>
              </a:rPr>
              <a:t>r</a:t>
            </a:r>
            <a:r>
              <a:rPr sz="2000" b="1" spc="-1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b="1" spc="-30" dirty="0">
                <a:solidFill>
                  <a:srgbClr val="00AF50"/>
                </a:solidFill>
                <a:latin typeface="Calibri"/>
                <a:cs typeface="Calibri"/>
              </a:rPr>
              <a:t>n</a:t>
            </a:r>
            <a:r>
              <a:rPr sz="2000" b="1" spc="35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2000" b="1" spc="-30" dirty="0">
                <a:solidFill>
                  <a:srgbClr val="00AF50"/>
                </a:solidFill>
                <a:latin typeface="Calibri"/>
                <a:cs typeface="Calibri"/>
              </a:rPr>
              <a:t>u</a:t>
            </a:r>
            <a:r>
              <a:rPr sz="2000" b="1" spc="30" dirty="0">
                <a:solidFill>
                  <a:srgbClr val="00AF50"/>
                </a:solidFill>
                <a:latin typeface="Calibri"/>
                <a:cs typeface="Calibri"/>
              </a:rPr>
              <a:t>r</a:t>
            </a:r>
            <a:r>
              <a:rPr sz="2000" b="1" spc="40" dirty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sz="2000" b="1" spc="30" dirty="0">
                <a:solidFill>
                  <a:srgbClr val="00AF50"/>
                </a:solidFill>
                <a:latin typeface="Calibri"/>
                <a:cs typeface="Calibri"/>
              </a:rPr>
              <a:t>l</a:t>
            </a:r>
            <a:r>
              <a:rPr sz="2000" b="1" spc="40" dirty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sz="2000" b="1" spc="20" dirty="0">
                <a:solidFill>
                  <a:srgbClr val="00AF50"/>
                </a:solidFill>
                <a:latin typeface="Calibri"/>
                <a:cs typeface="Calibri"/>
              </a:rPr>
              <a:t>g</a:t>
            </a:r>
            <a:r>
              <a:rPr sz="2000" b="1" spc="30" dirty="0">
                <a:solidFill>
                  <a:srgbClr val="00AF50"/>
                </a:solidFill>
                <a:latin typeface="Calibri"/>
                <a:cs typeface="Calibri"/>
              </a:rPr>
              <a:t>i</a:t>
            </a:r>
            <a:r>
              <a:rPr sz="2000" b="1" spc="10" dirty="0">
                <a:solidFill>
                  <a:srgbClr val="00AF50"/>
                </a:solidFill>
                <a:latin typeface="Calibri"/>
                <a:cs typeface="Calibri"/>
              </a:rPr>
              <a:t>c</a:t>
            </a:r>
            <a:r>
              <a:rPr sz="2000" b="1" spc="-18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b="1" spc="20" dirty="0">
                <a:solidFill>
                  <a:srgbClr val="00AF50"/>
                </a:solidFill>
                <a:latin typeface="Calibri"/>
                <a:cs typeface="Calibri"/>
              </a:rPr>
              <a:t>sy</a:t>
            </a:r>
            <a:r>
              <a:rPr sz="2000" b="1" spc="15" dirty="0">
                <a:solidFill>
                  <a:srgbClr val="00AF50"/>
                </a:solidFill>
                <a:latin typeface="Calibri"/>
                <a:cs typeface="Calibri"/>
              </a:rPr>
              <a:t>m</a:t>
            </a:r>
            <a:r>
              <a:rPr sz="2000" b="1" spc="-30" dirty="0">
                <a:solidFill>
                  <a:srgbClr val="00AF50"/>
                </a:solidFill>
                <a:latin typeface="Calibri"/>
                <a:cs typeface="Calibri"/>
              </a:rPr>
              <a:t>p</a:t>
            </a:r>
            <a:r>
              <a:rPr sz="2000" b="1" spc="-25" dirty="0">
                <a:solidFill>
                  <a:srgbClr val="00AF50"/>
                </a:solidFill>
                <a:latin typeface="Calibri"/>
                <a:cs typeface="Calibri"/>
              </a:rPr>
              <a:t>t</a:t>
            </a:r>
            <a:r>
              <a:rPr sz="2000" b="1" spc="40" dirty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sz="2000" b="1" spc="10" dirty="0">
                <a:solidFill>
                  <a:srgbClr val="00AF50"/>
                </a:solidFill>
                <a:latin typeface="Calibri"/>
                <a:cs typeface="Calibri"/>
              </a:rPr>
              <a:t>ms</a:t>
            </a:r>
            <a:endParaRPr sz="2000">
              <a:latin typeface="Calibri"/>
              <a:cs typeface="Calibri"/>
            </a:endParaRPr>
          </a:p>
          <a:p>
            <a:pPr marL="455295" indent="-214629">
              <a:lnSpc>
                <a:spcPct val="100000"/>
              </a:lnSpc>
              <a:spcBef>
                <a:spcPts val="525"/>
              </a:spcBef>
              <a:buSzPct val="95000"/>
              <a:buAutoNum type="arabicParenR" startAt="6"/>
              <a:tabLst>
                <a:tab pos="455930" algn="l"/>
              </a:tabLst>
            </a:pPr>
            <a:r>
              <a:rPr sz="2000" b="1" dirty="0">
                <a:solidFill>
                  <a:srgbClr val="00AF50"/>
                </a:solidFill>
                <a:latin typeface="Calibri"/>
                <a:cs typeface="Calibri"/>
              </a:rPr>
              <a:t>mental</a:t>
            </a:r>
            <a:r>
              <a:rPr sz="2000" b="1" spc="-7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AF50"/>
                </a:solidFill>
                <a:latin typeface="Calibri"/>
                <a:cs typeface="Calibri"/>
              </a:rPr>
              <a:t>status</a:t>
            </a:r>
            <a:r>
              <a:rPr sz="2000" b="1" spc="-8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AF50"/>
                </a:solidFill>
                <a:latin typeface="Calibri"/>
                <a:cs typeface="Calibri"/>
              </a:rPr>
              <a:t>changes</a:t>
            </a:r>
            <a:endParaRPr sz="2000">
              <a:latin typeface="Calibri"/>
              <a:cs typeface="Calibri"/>
            </a:endParaRPr>
          </a:p>
          <a:p>
            <a:pPr marL="455295" indent="-214629">
              <a:lnSpc>
                <a:spcPct val="100000"/>
              </a:lnSpc>
              <a:spcBef>
                <a:spcPts val="830"/>
              </a:spcBef>
              <a:buSzPct val="95000"/>
              <a:buAutoNum type="arabicParenR" startAt="6"/>
              <a:tabLst>
                <a:tab pos="455930" algn="l"/>
              </a:tabLst>
            </a:pPr>
            <a:r>
              <a:rPr sz="2000" b="1" spc="10" dirty="0">
                <a:solidFill>
                  <a:srgbClr val="00AF50"/>
                </a:solidFill>
                <a:latin typeface="Calibri"/>
                <a:cs typeface="Calibri"/>
              </a:rPr>
              <a:t>Drugs</a:t>
            </a:r>
            <a:r>
              <a:rPr sz="2000" b="1" spc="-7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AF50"/>
                </a:solidFill>
                <a:latin typeface="Calibri"/>
                <a:cs typeface="Calibri"/>
              </a:rPr>
              <a:t>intake,caffeine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79440" y="631253"/>
            <a:ext cx="5399405" cy="340157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22225">
              <a:lnSpc>
                <a:spcPct val="100000"/>
              </a:lnSpc>
              <a:spcBef>
                <a:spcPts val="125"/>
              </a:spcBef>
            </a:pPr>
            <a:r>
              <a:rPr sz="2000" b="1" dirty="0">
                <a:solidFill>
                  <a:srgbClr val="00AF50"/>
                </a:solidFill>
                <a:latin typeface="Calibri"/>
                <a:cs typeface="Calibri"/>
              </a:rPr>
              <a:t>4.1)Inspect</a:t>
            </a:r>
            <a:r>
              <a:rPr sz="2000" b="1" spc="-3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0AF50"/>
                </a:solidFill>
                <a:latin typeface="Calibri"/>
                <a:cs typeface="Calibri"/>
              </a:rPr>
              <a:t>the</a:t>
            </a:r>
            <a:r>
              <a:rPr sz="2000" b="1" spc="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AF50"/>
                </a:solidFill>
                <a:latin typeface="Calibri"/>
                <a:cs typeface="Calibri"/>
              </a:rPr>
              <a:t>vaginal</a:t>
            </a:r>
            <a:r>
              <a:rPr sz="2000" b="1" spc="-1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b="1" spc="5" dirty="0">
                <a:solidFill>
                  <a:srgbClr val="00AF50"/>
                </a:solidFill>
                <a:latin typeface="Calibri"/>
                <a:cs typeface="Calibri"/>
              </a:rPr>
              <a:t>mucosa</a:t>
            </a:r>
            <a:r>
              <a:rPr sz="2000" b="1" spc="-3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b="1" spc="30" dirty="0">
                <a:solidFill>
                  <a:srgbClr val="00AF50"/>
                </a:solidFill>
                <a:latin typeface="Calibri"/>
                <a:cs typeface="Calibri"/>
              </a:rPr>
              <a:t>for</a:t>
            </a:r>
            <a:r>
              <a:rPr sz="2000" b="1" spc="-1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b="1" spc="10" dirty="0">
                <a:solidFill>
                  <a:srgbClr val="00AF50"/>
                </a:solidFill>
                <a:latin typeface="Calibri"/>
                <a:cs typeface="Calibri"/>
              </a:rPr>
              <a:t>signs</a:t>
            </a:r>
            <a:r>
              <a:rPr sz="2000" b="1" spc="-13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b="1" spc="25" dirty="0">
                <a:solidFill>
                  <a:srgbClr val="00AF50"/>
                </a:solidFill>
                <a:latin typeface="Calibri"/>
                <a:cs typeface="Calibri"/>
              </a:rPr>
              <a:t>of</a:t>
            </a:r>
            <a:r>
              <a:rPr sz="2000" b="1" spc="-5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AF50"/>
                </a:solidFill>
                <a:latin typeface="Calibri"/>
                <a:cs typeface="Calibri"/>
              </a:rPr>
              <a:t>atrophy </a:t>
            </a:r>
            <a:r>
              <a:rPr sz="2000" b="1" spc="-44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AF50"/>
                </a:solidFill>
                <a:latin typeface="Calibri"/>
                <a:cs typeface="Calibri"/>
              </a:rPr>
              <a:t>(thinning, pallor, </a:t>
            </a:r>
            <a:r>
              <a:rPr sz="2000" b="1" spc="25" dirty="0">
                <a:solidFill>
                  <a:srgbClr val="00AF50"/>
                </a:solidFill>
                <a:latin typeface="Calibri"/>
                <a:cs typeface="Calibri"/>
              </a:rPr>
              <a:t>loss of </a:t>
            </a:r>
            <a:r>
              <a:rPr sz="2000" b="1" spc="5" dirty="0">
                <a:solidFill>
                  <a:srgbClr val="00AF50"/>
                </a:solidFill>
                <a:latin typeface="Calibri"/>
                <a:cs typeface="Calibri"/>
              </a:rPr>
              <a:t>rugae), </a:t>
            </a:r>
            <a:r>
              <a:rPr sz="2000" b="1" spc="-10" dirty="0">
                <a:solidFill>
                  <a:srgbClr val="00AF50"/>
                </a:solidFill>
                <a:latin typeface="Calibri"/>
                <a:cs typeface="Calibri"/>
              </a:rPr>
              <a:t>and </a:t>
            </a:r>
            <a:r>
              <a:rPr sz="2000" b="1" spc="10" dirty="0">
                <a:solidFill>
                  <a:srgbClr val="00AF50"/>
                </a:solidFill>
                <a:latin typeface="Calibri"/>
                <a:cs typeface="Calibri"/>
              </a:rPr>
              <a:t>inflammation </a:t>
            </a:r>
            <a:r>
              <a:rPr sz="2000" b="1" spc="1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b="1" spc="30" dirty="0">
                <a:solidFill>
                  <a:srgbClr val="00AF50"/>
                </a:solidFill>
                <a:latin typeface="Calibri"/>
                <a:cs typeface="Calibri"/>
              </a:rPr>
              <a:t>2</a:t>
            </a:r>
            <a:r>
              <a:rPr sz="2000" b="1" spc="-30" dirty="0">
                <a:solidFill>
                  <a:srgbClr val="00AF50"/>
                </a:solidFill>
                <a:latin typeface="Calibri"/>
                <a:cs typeface="Calibri"/>
              </a:rPr>
              <a:t>)</a:t>
            </a:r>
            <a:r>
              <a:rPr sz="2000" b="1" spc="-95" dirty="0">
                <a:solidFill>
                  <a:srgbClr val="00AF50"/>
                </a:solidFill>
                <a:latin typeface="Calibri"/>
                <a:cs typeface="Calibri"/>
              </a:rPr>
              <a:t>P</a:t>
            </a:r>
            <a:r>
              <a:rPr sz="2000" b="1" spc="-20" dirty="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sz="2000" b="1" spc="30" dirty="0">
                <a:solidFill>
                  <a:srgbClr val="00AF50"/>
                </a:solidFill>
                <a:latin typeface="Calibri"/>
                <a:cs typeface="Calibri"/>
              </a:rPr>
              <a:t>l</a:t>
            </a:r>
            <a:r>
              <a:rPr sz="2000" b="1" spc="-30" dirty="0">
                <a:solidFill>
                  <a:srgbClr val="00AF50"/>
                </a:solidFill>
                <a:latin typeface="Calibri"/>
                <a:cs typeface="Calibri"/>
              </a:rPr>
              <a:t>p</a:t>
            </a:r>
            <a:r>
              <a:rPr sz="2000" b="1" spc="-20" dirty="0">
                <a:solidFill>
                  <a:srgbClr val="00AF50"/>
                </a:solidFill>
                <a:latin typeface="Calibri"/>
                <a:cs typeface="Calibri"/>
              </a:rPr>
              <a:t>at</a:t>
            </a:r>
            <a:r>
              <a:rPr sz="2000" b="1" spc="10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2000" b="1" spc="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b="1" spc="-30" dirty="0">
                <a:solidFill>
                  <a:srgbClr val="00AF50"/>
                </a:solidFill>
                <a:latin typeface="Calibri"/>
                <a:cs typeface="Calibri"/>
              </a:rPr>
              <a:t>b</a:t>
            </a:r>
            <a:r>
              <a:rPr sz="2000" b="1" spc="30" dirty="0">
                <a:solidFill>
                  <a:srgbClr val="00AF50"/>
                </a:solidFill>
                <a:latin typeface="Calibri"/>
                <a:cs typeface="Calibri"/>
              </a:rPr>
              <a:t>i</a:t>
            </a:r>
            <a:r>
              <a:rPr sz="2000" b="1" spc="15" dirty="0">
                <a:solidFill>
                  <a:srgbClr val="00AF50"/>
                </a:solidFill>
                <a:latin typeface="Calibri"/>
                <a:cs typeface="Calibri"/>
              </a:rPr>
              <a:t>m</a:t>
            </a:r>
            <a:r>
              <a:rPr sz="2000" b="1" spc="-15" dirty="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sz="2000" b="1" spc="-30" dirty="0">
                <a:solidFill>
                  <a:srgbClr val="00AF50"/>
                </a:solidFill>
                <a:latin typeface="Calibri"/>
                <a:cs typeface="Calibri"/>
              </a:rPr>
              <a:t>nu</a:t>
            </a:r>
            <a:r>
              <a:rPr sz="2000" b="1" spc="-20" dirty="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sz="2000" b="1" spc="30" dirty="0">
                <a:solidFill>
                  <a:srgbClr val="00AF50"/>
                </a:solidFill>
                <a:latin typeface="Calibri"/>
                <a:cs typeface="Calibri"/>
              </a:rPr>
              <a:t>ll</a:t>
            </a:r>
            <a:r>
              <a:rPr sz="2000" b="1" spc="10" dirty="0">
                <a:solidFill>
                  <a:srgbClr val="00AF50"/>
                </a:solidFill>
                <a:latin typeface="Calibri"/>
                <a:cs typeface="Calibri"/>
              </a:rPr>
              <a:t>y</a:t>
            </a:r>
            <a:r>
              <a:rPr sz="2000" b="1" spc="-6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00AF50"/>
                </a:solidFill>
                <a:latin typeface="Calibri"/>
                <a:cs typeface="Calibri"/>
              </a:rPr>
              <a:t>t</a:t>
            </a:r>
            <a:r>
              <a:rPr sz="2000" b="1" spc="10" dirty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sz="2000" b="1" spc="-4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b="1" spc="35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2000" b="1" spc="20" dirty="0">
                <a:solidFill>
                  <a:srgbClr val="00AF50"/>
                </a:solidFill>
                <a:latin typeface="Calibri"/>
                <a:cs typeface="Calibri"/>
              </a:rPr>
              <a:t>v</a:t>
            </a:r>
            <a:r>
              <a:rPr sz="2000" b="1" spc="-20" dirty="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sz="2000" b="1" spc="30" dirty="0">
                <a:solidFill>
                  <a:srgbClr val="00AF50"/>
                </a:solidFill>
                <a:latin typeface="Calibri"/>
                <a:cs typeface="Calibri"/>
              </a:rPr>
              <a:t>l</a:t>
            </a:r>
            <a:r>
              <a:rPr sz="2000" b="1" spc="-30" dirty="0">
                <a:solidFill>
                  <a:srgbClr val="00AF50"/>
                </a:solidFill>
                <a:latin typeface="Calibri"/>
                <a:cs typeface="Calibri"/>
              </a:rPr>
              <a:t>u</a:t>
            </a:r>
            <a:r>
              <a:rPr sz="2000" b="1" spc="-20" dirty="0">
                <a:solidFill>
                  <a:srgbClr val="00AF50"/>
                </a:solidFill>
                <a:latin typeface="Calibri"/>
                <a:cs typeface="Calibri"/>
              </a:rPr>
              <a:t>at</a:t>
            </a:r>
            <a:r>
              <a:rPr sz="2000" b="1" spc="10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2000" b="1" spc="-1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b="1" spc="35" dirty="0">
                <a:solidFill>
                  <a:srgbClr val="00AF50"/>
                </a:solidFill>
                <a:latin typeface="Calibri"/>
                <a:cs typeface="Calibri"/>
              </a:rPr>
              <a:t>f</a:t>
            </a:r>
            <a:r>
              <a:rPr sz="2000" b="1" spc="45" dirty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sz="2000" b="1" spc="5" dirty="0">
                <a:solidFill>
                  <a:srgbClr val="00AF50"/>
                </a:solidFill>
                <a:latin typeface="Calibri"/>
                <a:cs typeface="Calibri"/>
              </a:rPr>
              <a:t>r</a:t>
            </a:r>
            <a:r>
              <a:rPr sz="2000" b="1" spc="-1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b="1" spc="15" dirty="0">
                <a:solidFill>
                  <a:srgbClr val="00AF50"/>
                </a:solidFill>
                <a:latin typeface="Calibri"/>
                <a:cs typeface="Calibri"/>
              </a:rPr>
              <a:t>m</a:t>
            </a:r>
            <a:r>
              <a:rPr sz="2000" b="1" spc="-15" dirty="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sz="2000" b="1" spc="20" dirty="0">
                <a:solidFill>
                  <a:srgbClr val="00AF50"/>
                </a:solidFill>
                <a:latin typeface="Calibri"/>
                <a:cs typeface="Calibri"/>
              </a:rPr>
              <a:t>ss</a:t>
            </a:r>
            <a:r>
              <a:rPr sz="2000" b="1" spc="35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2000" b="1" spc="10" dirty="0">
                <a:solidFill>
                  <a:srgbClr val="00AF50"/>
                </a:solidFill>
                <a:latin typeface="Calibri"/>
                <a:cs typeface="Calibri"/>
              </a:rPr>
              <a:t>s</a:t>
            </a:r>
            <a:r>
              <a:rPr sz="2000" b="1" spc="-14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b="1" spc="45" dirty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sz="2000" b="1" spc="5" dirty="0">
                <a:solidFill>
                  <a:srgbClr val="00AF50"/>
                </a:solidFill>
                <a:latin typeface="Calibri"/>
                <a:cs typeface="Calibri"/>
              </a:rPr>
              <a:t>r  tenderness.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5"/>
              </a:spcBef>
              <a:buSzPct val="95000"/>
              <a:buAutoNum type="arabicParenR" startAt="3"/>
              <a:tabLst>
                <a:tab pos="226695" algn="l"/>
              </a:tabLst>
            </a:pPr>
            <a:r>
              <a:rPr sz="2000" b="1" spc="-15" dirty="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sz="2000" b="1" spc="20" dirty="0">
                <a:solidFill>
                  <a:srgbClr val="00AF50"/>
                </a:solidFill>
                <a:latin typeface="Calibri"/>
                <a:cs typeface="Calibri"/>
              </a:rPr>
              <a:t>ss</a:t>
            </a:r>
            <a:r>
              <a:rPr sz="2000" b="1" spc="35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2000" b="1" spc="20" dirty="0">
                <a:solidFill>
                  <a:srgbClr val="00AF50"/>
                </a:solidFill>
                <a:latin typeface="Calibri"/>
                <a:cs typeface="Calibri"/>
              </a:rPr>
              <a:t>s</a:t>
            </a:r>
            <a:r>
              <a:rPr sz="2000" b="1" spc="10" dirty="0">
                <a:solidFill>
                  <a:srgbClr val="00AF50"/>
                </a:solidFill>
                <a:latin typeface="Calibri"/>
                <a:cs typeface="Calibri"/>
              </a:rPr>
              <a:t>s</a:t>
            </a:r>
            <a:r>
              <a:rPr sz="2000" b="1" spc="-14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b="1" spc="40" dirty="0">
                <a:solidFill>
                  <a:srgbClr val="00AF50"/>
                </a:solidFill>
                <a:latin typeface="Calibri"/>
                <a:cs typeface="Calibri"/>
              </a:rPr>
              <a:t>fo</a:t>
            </a:r>
            <a:r>
              <a:rPr sz="2000" b="1" spc="5" dirty="0">
                <a:solidFill>
                  <a:srgbClr val="00AF50"/>
                </a:solidFill>
                <a:latin typeface="Calibri"/>
                <a:cs typeface="Calibri"/>
              </a:rPr>
              <a:t>r</a:t>
            </a:r>
            <a:r>
              <a:rPr sz="2000" b="1" spc="-1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b="1" spc="-30" dirty="0">
                <a:solidFill>
                  <a:srgbClr val="00AF50"/>
                </a:solidFill>
                <a:latin typeface="Calibri"/>
                <a:cs typeface="Calibri"/>
              </a:rPr>
              <a:t>p</a:t>
            </a:r>
            <a:r>
              <a:rPr sz="2000" b="1" spc="35" dirty="0">
                <a:solidFill>
                  <a:srgbClr val="00AF50"/>
                </a:solidFill>
                <a:latin typeface="Calibri"/>
                <a:cs typeface="Calibri"/>
              </a:rPr>
              <a:t>el</a:t>
            </a:r>
            <a:r>
              <a:rPr sz="2000" b="1" spc="20" dirty="0">
                <a:solidFill>
                  <a:srgbClr val="00AF50"/>
                </a:solidFill>
                <a:latin typeface="Calibri"/>
                <a:cs typeface="Calibri"/>
              </a:rPr>
              <a:t>v</a:t>
            </a:r>
            <a:r>
              <a:rPr sz="2000" b="1" spc="30" dirty="0">
                <a:solidFill>
                  <a:srgbClr val="00AF50"/>
                </a:solidFill>
                <a:latin typeface="Calibri"/>
                <a:cs typeface="Calibri"/>
              </a:rPr>
              <a:t>i</a:t>
            </a:r>
            <a:r>
              <a:rPr sz="2000" b="1" spc="10" dirty="0">
                <a:solidFill>
                  <a:srgbClr val="00AF50"/>
                </a:solidFill>
                <a:latin typeface="Calibri"/>
                <a:cs typeface="Calibri"/>
              </a:rPr>
              <a:t>c</a:t>
            </a:r>
            <a:r>
              <a:rPr sz="2000" b="1" spc="-10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b="1" spc="40" dirty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sz="2000" b="1" spc="30" dirty="0">
                <a:solidFill>
                  <a:srgbClr val="00AF50"/>
                </a:solidFill>
                <a:latin typeface="Calibri"/>
                <a:cs typeface="Calibri"/>
              </a:rPr>
              <a:t>r</a:t>
            </a:r>
            <a:r>
              <a:rPr sz="2000" b="1" spc="20" dirty="0">
                <a:solidFill>
                  <a:srgbClr val="00AF50"/>
                </a:solidFill>
                <a:latin typeface="Calibri"/>
                <a:cs typeface="Calibri"/>
              </a:rPr>
              <a:t>g</a:t>
            </a:r>
            <a:r>
              <a:rPr sz="2000" b="1" spc="-20" dirty="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sz="2000" b="1" spc="10" dirty="0">
                <a:solidFill>
                  <a:srgbClr val="00AF50"/>
                </a:solidFill>
                <a:latin typeface="Calibri"/>
                <a:cs typeface="Calibri"/>
              </a:rPr>
              <a:t>n</a:t>
            </a:r>
            <a:r>
              <a:rPr sz="2000" b="1" spc="-19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b="1" spc="-30" dirty="0">
                <a:solidFill>
                  <a:srgbClr val="00AF50"/>
                </a:solidFill>
                <a:latin typeface="Calibri"/>
                <a:cs typeface="Calibri"/>
              </a:rPr>
              <a:t>p</a:t>
            </a:r>
            <a:r>
              <a:rPr sz="2000" b="1" spc="30" dirty="0">
                <a:solidFill>
                  <a:srgbClr val="00AF50"/>
                </a:solidFill>
                <a:latin typeface="Calibri"/>
                <a:cs typeface="Calibri"/>
              </a:rPr>
              <a:t>r</a:t>
            </a:r>
            <a:r>
              <a:rPr sz="2000" b="1" spc="40" dirty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sz="2000" b="1" spc="30" dirty="0">
                <a:solidFill>
                  <a:srgbClr val="00AF50"/>
                </a:solidFill>
                <a:latin typeface="Calibri"/>
                <a:cs typeface="Calibri"/>
              </a:rPr>
              <a:t>l</a:t>
            </a:r>
            <a:r>
              <a:rPr sz="2000" b="1" spc="-20" dirty="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sz="2000" b="1" spc="-30" dirty="0">
                <a:solidFill>
                  <a:srgbClr val="00AF50"/>
                </a:solidFill>
                <a:latin typeface="Calibri"/>
                <a:cs typeface="Calibri"/>
              </a:rPr>
              <a:t>p</a:t>
            </a:r>
            <a:r>
              <a:rPr sz="2000" b="1" spc="20" dirty="0">
                <a:solidFill>
                  <a:srgbClr val="00AF50"/>
                </a:solidFill>
                <a:latin typeface="Calibri"/>
                <a:cs typeface="Calibri"/>
              </a:rPr>
              <a:t>s</a:t>
            </a:r>
            <a:r>
              <a:rPr sz="2000" b="1" spc="35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2000" b="1" spc="5" dirty="0">
                <a:solidFill>
                  <a:srgbClr val="00AF50"/>
                </a:solidFill>
                <a:latin typeface="Calibri"/>
                <a:cs typeface="Calibri"/>
              </a:rPr>
              <a:t>:</a:t>
            </a:r>
            <a:r>
              <a:rPr sz="2000" b="1" spc="-19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b="1" spc="-30" dirty="0">
                <a:solidFill>
                  <a:srgbClr val="00AF50"/>
                </a:solidFill>
                <a:latin typeface="Calibri"/>
                <a:cs typeface="Calibri"/>
              </a:rPr>
              <a:t>h</a:t>
            </a:r>
            <a:r>
              <a:rPr sz="2000" b="1" spc="40" dirty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sz="2000" b="1" spc="30" dirty="0">
                <a:solidFill>
                  <a:srgbClr val="00AF50"/>
                </a:solidFill>
                <a:latin typeface="Calibri"/>
                <a:cs typeface="Calibri"/>
              </a:rPr>
              <a:t>l</a:t>
            </a:r>
            <a:r>
              <a:rPr sz="2000" b="1" spc="10" dirty="0">
                <a:solidFill>
                  <a:srgbClr val="00AF50"/>
                </a:solidFill>
                <a:latin typeface="Calibri"/>
                <a:cs typeface="Calibri"/>
              </a:rPr>
              <a:t>d</a:t>
            </a:r>
            <a:r>
              <a:rPr sz="2000" b="1" spc="-4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00AF50"/>
                </a:solidFill>
                <a:latin typeface="Calibri"/>
                <a:cs typeface="Calibri"/>
              </a:rPr>
              <a:t>t</a:t>
            </a:r>
            <a:r>
              <a:rPr sz="2000" b="1" spc="-30" dirty="0">
                <a:solidFill>
                  <a:srgbClr val="00AF50"/>
                </a:solidFill>
                <a:latin typeface="Calibri"/>
                <a:cs typeface="Calibri"/>
              </a:rPr>
              <a:t>h</a:t>
            </a:r>
            <a:r>
              <a:rPr sz="2000" b="1" spc="10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2000" b="1" spc="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b="1" spc="-30" dirty="0">
                <a:solidFill>
                  <a:srgbClr val="00AF50"/>
                </a:solidFill>
                <a:latin typeface="Calibri"/>
                <a:cs typeface="Calibri"/>
              </a:rPr>
              <a:t>b</a:t>
            </a:r>
            <a:r>
              <a:rPr sz="2000" b="1" spc="30" dirty="0">
                <a:solidFill>
                  <a:srgbClr val="00AF50"/>
                </a:solidFill>
                <a:latin typeface="Calibri"/>
                <a:cs typeface="Calibri"/>
              </a:rPr>
              <a:t>l</a:t>
            </a:r>
            <a:r>
              <a:rPr sz="2000" b="1" spc="-20" dirty="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sz="2000" b="1" spc="-30" dirty="0">
                <a:solidFill>
                  <a:srgbClr val="00AF50"/>
                </a:solidFill>
                <a:latin typeface="Calibri"/>
                <a:cs typeface="Calibri"/>
              </a:rPr>
              <a:t>d</a:t>
            </a:r>
            <a:r>
              <a:rPr sz="2000" b="1" spc="5" dirty="0">
                <a:solidFill>
                  <a:srgbClr val="00AF50"/>
                </a:solidFill>
                <a:latin typeface="Calibri"/>
                <a:cs typeface="Calibri"/>
              </a:rPr>
              <a:t>e  </a:t>
            </a:r>
            <a:r>
              <a:rPr sz="2000" b="1" spc="25" dirty="0">
                <a:solidFill>
                  <a:srgbClr val="00AF50"/>
                </a:solidFill>
                <a:latin typeface="Calibri"/>
                <a:cs typeface="Calibri"/>
              </a:rPr>
              <a:t>firmly </a:t>
            </a:r>
            <a:r>
              <a:rPr sz="2000" b="1" dirty="0">
                <a:solidFill>
                  <a:srgbClr val="00AF50"/>
                </a:solidFill>
                <a:latin typeface="Calibri"/>
                <a:cs typeface="Calibri"/>
              </a:rPr>
              <a:t>against </a:t>
            </a:r>
            <a:r>
              <a:rPr sz="2000" b="1" spc="-15" dirty="0">
                <a:solidFill>
                  <a:srgbClr val="00AF50"/>
                </a:solidFill>
                <a:latin typeface="Calibri"/>
                <a:cs typeface="Calibri"/>
              </a:rPr>
              <a:t>the </a:t>
            </a:r>
            <a:r>
              <a:rPr sz="2000" b="1" spc="20" dirty="0">
                <a:solidFill>
                  <a:srgbClr val="00AF50"/>
                </a:solidFill>
                <a:latin typeface="Calibri"/>
                <a:cs typeface="Calibri"/>
              </a:rPr>
              <a:t>posterior </a:t>
            </a:r>
            <a:r>
              <a:rPr sz="2000" b="1" dirty="0">
                <a:solidFill>
                  <a:srgbClr val="00AF50"/>
                </a:solidFill>
                <a:latin typeface="Calibri"/>
                <a:cs typeface="Calibri"/>
              </a:rPr>
              <a:t>vaginal </a:t>
            </a:r>
            <a:r>
              <a:rPr sz="2000" b="1" spc="10" dirty="0">
                <a:solidFill>
                  <a:srgbClr val="00AF50"/>
                </a:solidFill>
                <a:latin typeface="Calibri"/>
                <a:cs typeface="Calibri"/>
              </a:rPr>
              <a:t>wall. </a:t>
            </a:r>
            <a:r>
              <a:rPr sz="2000" b="1" spc="5" dirty="0">
                <a:solidFill>
                  <a:srgbClr val="00AF50"/>
                </a:solidFill>
                <a:latin typeface="Calibri"/>
                <a:cs typeface="Calibri"/>
              </a:rPr>
              <a:t>Ask </a:t>
            </a:r>
            <a:r>
              <a:rPr sz="2000" b="1" spc="-15" dirty="0">
                <a:solidFill>
                  <a:srgbClr val="00AF50"/>
                </a:solidFill>
                <a:latin typeface="Calibri"/>
                <a:cs typeface="Calibri"/>
              </a:rPr>
              <a:t>the </a:t>
            </a:r>
            <a:r>
              <a:rPr sz="2000" b="1" spc="-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b="1" spc="10" dirty="0">
                <a:solidFill>
                  <a:srgbClr val="00AF50"/>
                </a:solidFill>
                <a:latin typeface="Calibri"/>
                <a:cs typeface="Calibri"/>
              </a:rPr>
              <a:t>woman</a:t>
            </a:r>
            <a:r>
              <a:rPr sz="2000" b="1" spc="-114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AF50"/>
                </a:solidFill>
                <a:latin typeface="Calibri"/>
                <a:cs typeface="Calibri"/>
              </a:rPr>
              <a:t>to</a:t>
            </a:r>
            <a:r>
              <a:rPr sz="2000" b="1" spc="-4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b="1" spc="5" dirty="0">
                <a:solidFill>
                  <a:srgbClr val="00AF50"/>
                </a:solidFill>
                <a:latin typeface="Calibri"/>
                <a:cs typeface="Calibri"/>
              </a:rPr>
              <a:t>cough</a:t>
            </a:r>
            <a:r>
              <a:rPr sz="2000" b="1" spc="-4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b="1" spc="10" dirty="0">
                <a:solidFill>
                  <a:srgbClr val="00AF50"/>
                </a:solidFill>
                <a:latin typeface="Calibri"/>
                <a:cs typeface="Calibri"/>
              </a:rPr>
              <a:t>once,</a:t>
            </a:r>
            <a:r>
              <a:rPr sz="2000" b="1" spc="-7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b="1" spc="20" dirty="0">
                <a:solidFill>
                  <a:srgbClr val="00AF50"/>
                </a:solidFill>
                <a:latin typeface="Calibri"/>
                <a:cs typeface="Calibri"/>
              </a:rPr>
              <a:t>looking</a:t>
            </a:r>
            <a:r>
              <a:rPr sz="2000" b="1" spc="-14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b="1" spc="30" dirty="0">
                <a:solidFill>
                  <a:srgbClr val="00AF50"/>
                </a:solidFill>
                <a:latin typeface="Calibri"/>
                <a:cs typeface="Calibri"/>
              </a:rPr>
              <a:t>for</a:t>
            </a:r>
            <a:r>
              <a:rPr sz="2000" b="1" spc="-12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AF50"/>
                </a:solidFill>
                <a:latin typeface="Calibri"/>
                <a:cs typeface="Calibri"/>
              </a:rPr>
              <a:t>urethral</a:t>
            </a:r>
            <a:r>
              <a:rPr sz="2000" b="1" spc="-5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b="1" spc="10" dirty="0">
                <a:solidFill>
                  <a:srgbClr val="00AF50"/>
                </a:solidFill>
                <a:latin typeface="Calibri"/>
                <a:cs typeface="Calibri"/>
              </a:rPr>
              <a:t>leakage </a:t>
            </a:r>
            <a:r>
              <a:rPr sz="2000" b="1" spc="-434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b="1" spc="5" dirty="0">
                <a:solidFill>
                  <a:srgbClr val="00AF50"/>
                </a:solidFill>
                <a:latin typeface="Calibri"/>
                <a:cs typeface="Calibri"/>
              </a:rPr>
              <a:t>&amp;/or</a:t>
            </a:r>
            <a:r>
              <a:rPr sz="2000" b="1" spc="-5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b="1" spc="15" dirty="0">
                <a:solidFill>
                  <a:srgbClr val="00AF50"/>
                </a:solidFill>
                <a:latin typeface="Calibri"/>
                <a:cs typeface="Calibri"/>
              </a:rPr>
              <a:t>cystocele.</a:t>
            </a:r>
            <a:endParaRPr sz="2000">
              <a:latin typeface="Calibri"/>
              <a:cs typeface="Calibri"/>
            </a:endParaRPr>
          </a:p>
          <a:p>
            <a:pPr marL="12700" marR="248920">
              <a:lnSpc>
                <a:spcPct val="100000"/>
              </a:lnSpc>
              <a:spcBef>
                <a:spcPts val="15"/>
              </a:spcBef>
              <a:buSzPct val="95000"/>
              <a:buAutoNum type="arabicParenR" startAt="3"/>
              <a:tabLst>
                <a:tab pos="226695" algn="l"/>
              </a:tabLst>
            </a:pPr>
            <a:r>
              <a:rPr sz="2000" b="1" dirty="0">
                <a:solidFill>
                  <a:srgbClr val="00AF50"/>
                </a:solidFill>
                <a:latin typeface="Calibri"/>
                <a:cs typeface="Calibri"/>
              </a:rPr>
              <a:t>B</a:t>
            </a:r>
            <a:r>
              <a:rPr sz="2000" b="1" spc="30" dirty="0">
                <a:solidFill>
                  <a:srgbClr val="00AF50"/>
                </a:solidFill>
                <a:latin typeface="Calibri"/>
                <a:cs typeface="Calibri"/>
              </a:rPr>
              <a:t>l</a:t>
            </a:r>
            <a:r>
              <a:rPr sz="2000" b="1" spc="-20" dirty="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sz="2000" b="1" spc="-30" dirty="0">
                <a:solidFill>
                  <a:srgbClr val="00AF50"/>
                </a:solidFill>
                <a:latin typeface="Calibri"/>
                <a:cs typeface="Calibri"/>
              </a:rPr>
              <a:t>dd</a:t>
            </a:r>
            <a:r>
              <a:rPr sz="2000" b="1" spc="35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2000" b="1" spc="5" dirty="0">
                <a:solidFill>
                  <a:srgbClr val="00AF50"/>
                </a:solidFill>
                <a:latin typeface="Calibri"/>
                <a:cs typeface="Calibri"/>
              </a:rPr>
              <a:t>r</a:t>
            </a:r>
            <a:r>
              <a:rPr sz="2000" b="1" spc="-5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b="1" spc="20" dirty="0">
                <a:solidFill>
                  <a:srgbClr val="00AF50"/>
                </a:solidFill>
                <a:latin typeface="Calibri"/>
                <a:cs typeface="Calibri"/>
              </a:rPr>
              <a:t>s</a:t>
            </a:r>
            <a:r>
              <a:rPr sz="2000" b="1" spc="-25" dirty="0">
                <a:solidFill>
                  <a:srgbClr val="00AF50"/>
                </a:solidFill>
                <a:latin typeface="Calibri"/>
                <a:cs typeface="Calibri"/>
              </a:rPr>
              <a:t>t</a:t>
            </a:r>
            <a:r>
              <a:rPr sz="2000" b="1" spc="35" dirty="0">
                <a:solidFill>
                  <a:srgbClr val="00AF50"/>
                </a:solidFill>
                <a:latin typeface="Calibri"/>
                <a:cs typeface="Calibri"/>
              </a:rPr>
              <a:t>re</a:t>
            </a:r>
            <a:r>
              <a:rPr sz="2000" b="1" spc="20" dirty="0">
                <a:solidFill>
                  <a:srgbClr val="00AF50"/>
                </a:solidFill>
                <a:latin typeface="Calibri"/>
                <a:cs typeface="Calibri"/>
              </a:rPr>
              <a:t>s</a:t>
            </a:r>
            <a:r>
              <a:rPr sz="2000" b="1" spc="10" dirty="0">
                <a:solidFill>
                  <a:srgbClr val="00AF50"/>
                </a:solidFill>
                <a:latin typeface="Calibri"/>
                <a:cs typeface="Calibri"/>
              </a:rPr>
              <a:t>s</a:t>
            </a:r>
            <a:r>
              <a:rPr sz="2000" b="1" spc="-14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00AF50"/>
                </a:solidFill>
                <a:latin typeface="Calibri"/>
                <a:cs typeface="Calibri"/>
              </a:rPr>
              <a:t>t</a:t>
            </a:r>
            <a:r>
              <a:rPr sz="2000" b="1" spc="35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2000" b="1" spc="20" dirty="0">
                <a:solidFill>
                  <a:srgbClr val="00AF50"/>
                </a:solidFill>
                <a:latin typeface="Calibri"/>
                <a:cs typeface="Calibri"/>
              </a:rPr>
              <a:t>s</a:t>
            </a:r>
            <a:r>
              <a:rPr sz="2000" b="1" spc="-25" dirty="0">
                <a:solidFill>
                  <a:srgbClr val="00AF50"/>
                </a:solidFill>
                <a:latin typeface="Calibri"/>
                <a:cs typeface="Calibri"/>
              </a:rPr>
              <a:t>t</a:t>
            </a:r>
            <a:r>
              <a:rPr sz="2000" b="1" spc="5" dirty="0">
                <a:solidFill>
                  <a:srgbClr val="00AF50"/>
                </a:solidFill>
                <a:latin typeface="Calibri"/>
                <a:cs typeface="Calibri"/>
              </a:rPr>
              <a:t>:</a:t>
            </a:r>
            <a:r>
              <a:rPr sz="2000" b="1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b="1" spc="-8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b="1" spc="30" dirty="0">
                <a:solidFill>
                  <a:srgbClr val="00AF50"/>
                </a:solidFill>
                <a:latin typeface="Calibri"/>
                <a:cs typeface="Calibri"/>
              </a:rPr>
              <a:t>i</a:t>
            </a:r>
            <a:r>
              <a:rPr sz="2000" b="1" spc="10" dirty="0">
                <a:solidFill>
                  <a:srgbClr val="00AF50"/>
                </a:solidFill>
                <a:latin typeface="Calibri"/>
                <a:cs typeface="Calibri"/>
              </a:rPr>
              <a:t>s</a:t>
            </a:r>
            <a:r>
              <a:rPr sz="2000" b="1" spc="-6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b="1" spc="-30" dirty="0">
                <a:solidFill>
                  <a:srgbClr val="00AF50"/>
                </a:solidFill>
                <a:latin typeface="Calibri"/>
                <a:cs typeface="Calibri"/>
              </a:rPr>
              <a:t>p</a:t>
            </a:r>
            <a:r>
              <a:rPr sz="2000" b="1" spc="35" dirty="0">
                <a:solidFill>
                  <a:srgbClr val="00AF50"/>
                </a:solidFill>
                <a:latin typeface="Calibri"/>
                <a:cs typeface="Calibri"/>
              </a:rPr>
              <a:t>er</a:t>
            </a:r>
            <a:r>
              <a:rPr sz="2000" b="1" spc="40" dirty="0">
                <a:solidFill>
                  <a:srgbClr val="00AF50"/>
                </a:solidFill>
                <a:latin typeface="Calibri"/>
                <a:cs typeface="Calibri"/>
              </a:rPr>
              <a:t>fo</a:t>
            </a:r>
            <a:r>
              <a:rPr sz="2000" b="1" spc="30" dirty="0">
                <a:solidFill>
                  <a:srgbClr val="00AF50"/>
                </a:solidFill>
                <a:latin typeface="Calibri"/>
                <a:cs typeface="Calibri"/>
              </a:rPr>
              <a:t>r</a:t>
            </a:r>
            <a:r>
              <a:rPr sz="2000" b="1" spc="15" dirty="0">
                <a:solidFill>
                  <a:srgbClr val="00AF50"/>
                </a:solidFill>
                <a:latin typeface="Calibri"/>
                <a:cs typeface="Calibri"/>
              </a:rPr>
              <a:t>m</a:t>
            </a:r>
            <a:r>
              <a:rPr sz="2000" b="1" spc="35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2000" b="1" spc="10" dirty="0">
                <a:solidFill>
                  <a:srgbClr val="00AF50"/>
                </a:solidFill>
                <a:latin typeface="Calibri"/>
                <a:cs typeface="Calibri"/>
              </a:rPr>
              <a:t>d</a:t>
            </a:r>
            <a:r>
              <a:rPr sz="2000" b="1" spc="-19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b="1" spc="-30" dirty="0">
                <a:solidFill>
                  <a:srgbClr val="00AF50"/>
                </a:solidFill>
                <a:latin typeface="Calibri"/>
                <a:cs typeface="Calibri"/>
              </a:rPr>
              <a:t>b</a:t>
            </a:r>
            <a:r>
              <a:rPr sz="2000" b="1" spc="10" dirty="0">
                <a:solidFill>
                  <a:srgbClr val="00AF50"/>
                </a:solidFill>
                <a:latin typeface="Calibri"/>
                <a:cs typeface="Calibri"/>
              </a:rPr>
              <a:t>y</a:t>
            </a:r>
            <a:r>
              <a:rPr sz="2000" b="1" spc="-6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sz="2000" b="1" spc="20" dirty="0">
                <a:solidFill>
                  <a:srgbClr val="00AF50"/>
                </a:solidFill>
                <a:latin typeface="Calibri"/>
                <a:cs typeface="Calibri"/>
              </a:rPr>
              <a:t>s</a:t>
            </a:r>
            <a:r>
              <a:rPr sz="2000" b="1" spc="10" dirty="0">
                <a:solidFill>
                  <a:srgbClr val="00AF50"/>
                </a:solidFill>
                <a:latin typeface="Calibri"/>
                <a:cs typeface="Calibri"/>
              </a:rPr>
              <a:t>k</a:t>
            </a:r>
            <a:r>
              <a:rPr sz="2000" b="1" spc="30" dirty="0">
                <a:solidFill>
                  <a:srgbClr val="00AF50"/>
                </a:solidFill>
                <a:latin typeface="Calibri"/>
                <a:cs typeface="Calibri"/>
              </a:rPr>
              <a:t>i</a:t>
            </a:r>
            <a:r>
              <a:rPr sz="2000" b="1" spc="-30" dirty="0">
                <a:solidFill>
                  <a:srgbClr val="00AF50"/>
                </a:solidFill>
                <a:latin typeface="Calibri"/>
                <a:cs typeface="Calibri"/>
              </a:rPr>
              <a:t>n</a:t>
            </a:r>
            <a:r>
              <a:rPr sz="2000" b="1" spc="10" dirty="0">
                <a:solidFill>
                  <a:srgbClr val="00AF50"/>
                </a:solidFill>
                <a:latin typeface="Calibri"/>
                <a:cs typeface="Calibri"/>
              </a:rPr>
              <a:t>g</a:t>
            </a:r>
            <a:r>
              <a:rPr sz="2000" b="1" spc="-7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00AF50"/>
                </a:solidFill>
                <a:latin typeface="Calibri"/>
                <a:cs typeface="Calibri"/>
              </a:rPr>
              <a:t>t</a:t>
            </a:r>
            <a:r>
              <a:rPr sz="2000" b="1" spc="-30" dirty="0">
                <a:solidFill>
                  <a:srgbClr val="00AF50"/>
                </a:solidFill>
                <a:latin typeface="Calibri"/>
                <a:cs typeface="Calibri"/>
              </a:rPr>
              <a:t>h</a:t>
            </a:r>
            <a:r>
              <a:rPr sz="2000" b="1" spc="5" dirty="0">
                <a:solidFill>
                  <a:srgbClr val="00AF50"/>
                </a:solidFill>
                <a:latin typeface="Calibri"/>
                <a:cs typeface="Calibri"/>
              </a:rPr>
              <a:t>e  </a:t>
            </a:r>
            <a:r>
              <a:rPr sz="2000" b="1" spc="-30" dirty="0">
                <a:solidFill>
                  <a:srgbClr val="00AF50"/>
                </a:solidFill>
                <a:latin typeface="Calibri"/>
                <a:cs typeface="Calibri"/>
              </a:rPr>
              <a:t>p</a:t>
            </a:r>
            <a:r>
              <a:rPr sz="2000" b="1" spc="-20" dirty="0">
                <a:solidFill>
                  <a:srgbClr val="00AF50"/>
                </a:solidFill>
                <a:latin typeface="Calibri"/>
                <a:cs typeface="Calibri"/>
              </a:rPr>
              <a:t>at</a:t>
            </a:r>
            <a:r>
              <a:rPr sz="2000" b="1" spc="35" dirty="0">
                <a:solidFill>
                  <a:srgbClr val="00AF50"/>
                </a:solidFill>
                <a:latin typeface="Calibri"/>
                <a:cs typeface="Calibri"/>
              </a:rPr>
              <a:t>ie</a:t>
            </a:r>
            <a:r>
              <a:rPr sz="2000" b="1" spc="-30" dirty="0">
                <a:solidFill>
                  <a:srgbClr val="00AF50"/>
                </a:solidFill>
                <a:latin typeface="Calibri"/>
                <a:cs typeface="Calibri"/>
              </a:rPr>
              <a:t>n</a:t>
            </a:r>
            <a:r>
              <a:rPr sz="2000" b="1" spc="-25" dirty="0">
                <a:solidFill>
                  <a:srgbClr val="00AF50"/>
                </a:solidFill>
                <a:latin typeface="Calibri"/>
                <a:cs typeface="Calibri"/>
              </a:rPr>
              <a:t>t</a:t>
            </a:r>
            <a:r>
              <a:rPr sz="2000" b="1" spc="5" dirty="0">
                <a:solidFill>
                  <a:srgbClr val="00AF50"/>
                </a:solidFill>
                <a:latin typeface="Calibri"/>
                <a:cs typeface="Calibri"/>
              </a:rPr>
              <a:t>,</a:t>
            </a:r>
            <a:r>
              <a:rPr sz="2000" b="1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b="1" spc="5" dirty="0">
                <a:solidFill>
                  <a:srgbClr val="00AF50"/>
                </a:solidFill>
                <a:latin typeface="Calibri"/>
                <a:cs typeface="Calibri"/>
              </a:rPr>
              <a:t>w</a:t>
            </a:r>
            <a:r>
              <a:rPr sz="2000" b="1" spc="30" dirty="0">
                <a:solidFill>
                  <a:srgbClr val="00AF50"/>
                </a:solidFill>
                <a:latin typeface="Calibri"/>
                <a:cs typeface="Calibri"/>
              </a:rPr>
              <a:t>i</a:t>
            </a:r>
            <a:r>
              <a:rPr sz="2000" b="1" spc="-25" dirty="0">
                <a:solidFill>
                  <a:srgbClr val="00AF50"/>
                </a:solidFill>
                <a:latin typeface="Calibri"/>
                <a:cs typeface="Calibri"/>
              </a:rPr>
              <a:t>t</a:t>
            </a:r>
            <a:r>
              <a:rPr sz="2000" b="1" spc="10" dirty="0">
                <a:solidFill>
                  <a:srgbClr val="00AF50"/>
                </a:solidFill>
                <a:latin typeface="Calibri"/>
                <a:cs typeface="Calibri"/>
              </a:rPr>
              <a:t>h</a:t>
            </a:r>
            <a:r>
              <a:rPr sz="2000" b="1" spc="-114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b="1" spc="10" dirty="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sz="2000" b="1" spc="4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b="1" spc="35" dirty="0">
                <a:solidFill>
                  <a:srgbClr val="00AF50"/>
                </a:solidFill>
                <a:latin typeface="Calibri"/>
                <a:cs typeface="Calibri"/>
              </a:rPr>
              <a:t>f</a:t>
            </a:r>
            <a:r>
              <a:rPr sz="2000" b="1" spc="-30" dirty="0">
                <a:solidFill>
                  <a:srgbClr val="00AF50"/>
                </a:solidFill>
                <a:latin typeface="Calibri"/>
                <a:cs typeface="Calibri"/>
              </a:rPr>
              <a:t>u</a:t>
            </a:r>
            <a:r>
              <a:rPr sz="2000" b="1" spc="30" dirty="0">
                <a:solidFill>
                  <a:srgbClr val="00AF50"/>
                </a:solidFill>
                <a:latin typeface="Calibri"/>
                <a:cs typeface="Calibri"/>
              </a:rPr>
              <a:t>l</a:t>
            </a:r>
            <a:r>
              <a:rPr sz="2000" b="1" spc="5" dirty="0">
                <a:solidFill>
                  <a:srgbClr val="00AF50"/>
                </a:solidFill>
                <a:latin typeface="Calibri"/>
                <a:cs typeface="Calibri"/>
              </a:rPr>
              <a:t>l</a:t>
            </a:r>
            <a:r>
              <a:rPr sz="2000" b="1" spc="-13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b="1" spc="-30" dirty="0">
                <a:solidFill>
                  <a:srgbClr val="00AF50"/>
                </a:solidFill>
                <a:latin typeface="Calibri"/>
                <a:cs typeface="Calibri"/>
              </a:rPr>
              <a:t>b</a:t>
            </a:r>
            <a:r>
              <a:rPr sz="2000" b="1" spc="30" dirty="0">
                <a:solidFill>
                  <a:srgbClr val="00AF50"/>
                </a:solidFill>
                <a:latin typeface="Calibri"/>
                <a:cs typeface="Calibri"/>
              </a:rPr>
              <a:t>l</a:t>
            </a:r>
            <a:r>
              <a:rPr sz="2000" b="1" spc="-20" dirty="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sz="2000" b="1" spc="-30" dirty="0">
                <a:solidFill>
                  <a:srgbClr val="00AF50"/>
                </a:solidFill>
                <a:latin typeface="Calibri"/>
                <a:cs typeface="Calibri"/>
              </a:rPr>
              <a:t>dd</a:t>
            </a:r>
            <a:r>
              <a:rPr sz="2000" b="1" spc="35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2000" b="1" spc="-120" dirty="0">
                <a:solidFill>
                  <a:srgbClr val="00AF50"/>
                </a:solidFill>
                <a:latin typeface="Calibri"/>
                <a:cs typeface="Calibri"/>
              </a:rPr>
              <a:t>r</a:t>
            </a:r>
            <a:r>
              <a:rPr sz="2000" b="1" spc="5" dirty="0">
                <a:solidFill>
                  <a:srgbClr val="00AF50"/>
                </a:solidFill>
                <a:latin typeface="Calibri"/>
                <a:cs typeface="Calibri"/>
              </a:rPr>
              <a:t>,</a:t>
            </a:r>
            <a:r>
              <a:rPr sz="2000" b="1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00AF50"/>
                </a:solidFill>
                <a:latin typeface="Calibri"/>
                <a:cs typeface="Calibri"/>
              </a:rPr>
              <a:t>t</a:t>
            </a:r>
            <a:r>
              <a:rPr sz="2000" b="1" spc="10" dirty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sz="2000" b="1" spc="-4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b="1" spc="20" dirty="0">
                <a:solidFill>
                  <a:srgbClr val="00AF50"/>
                </a:solidFill>
                <a:latin typeface="Calibri"/>
                <a:cs typeface="Calibri"/>
              </a:rPr>
              <a:t>s</a:t>
            </a:r>
            <a:r>
              <a:rPr sz="2000" b="1" spc="-20" dirty="0">
                <a:solidFill>
                  <a:srgbClr val="00AF50"/>
                </a:solidFill>
                <a:latin typeface="Calibri"/>
                <a:cs typeface="Calibri"/>
              </a:rPr>
              <a:t>ta</a:t>
            </a:r>
            <a:r>
              <a:rPr sz="2000" b="1" spc="-30" dirty="0">
                <a:solidFill>
                  <a:srgbClr val="00AF50"/>
                </a:solidFill>
                <a:latin typeface="Calibri"/>
                <a:cs typeface="Calibri"/>
              </a:rPr>
              <a:t>nd</a:t>
            </a:r>
            <a:r>
              <a:rPr sz="2000" b="1" spc="5" dirty="0">
                <a:solidFill>
                  <a:srgbClr val="00AF50"/>
                </a:solidFill>
                <a:latin typeface="Calibri"/>
                <a:cs typeface="Calibri"/>
              </a:rPr>
              <a:t>,</a:t>
            </a:r>
            <a:r>
              <a:rPr sz="2000" b="1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b="1" spc="35" dirty="0">
                <a:solidFill>
                  <a:srgbClr val="00AF50"/>
                </a:solidFill>
                <a:latin typeface="Calibri"/>
                <a:cs typeface="Calibri"/>
              </a:rPr>
              <a:t>rel</a:t>
            </a:r>
            <a:r>
              <a:rPr sz="2000" b="1" spc="-20" dirty="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sz="2000" b="1" spc="-25" dirty="0">
                <a:solidFill>
                  <a:srgbClr val="00AF50"/>
                </a:solidFill>
                <a:latin typeface="Calibri"/>
                <a:cs typeface="Calibri"/>
              </a:rPr>
              <a:t>x</a:t>
            </a:r>
            <a:r>
              <a:rPr sz="2000" b="1" spc="5" dirty="0">
                <a:solidFill>
                  <a:srgbClr val="00AF50"/>
                </a:solidFill>
                <a:latin typeface="Calibri"/>
                <a:cs typeface="Calibri"/>
              </a:rPr>
              <a:t>,</a:t>
            </a:r>
            <a:r>
              <a:rPr sz="2000" b="1" spc="-15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sz="2000" b="1" spc="-30" dirty="0">
                <a:solidFill>
                  <a:srgbClr val="00AF50"/>
                </a:solidFill>
                <a:latin typeface="Calibri"/>
                <a:cs typeface="Calibri"/>
              </a:rPr>
              <a:t>n</a:t>
            </a:r>
            <a:r>
              <a:rPr sz="2000" b="1" spc="5" dirty="0">
                <a:solidFill>
                  <a:srgbClr val="00AF50"/>
                </a:solidFill>
                <a:latin typeface="Calibri"/>
                <a:cs typeface="Calibri"/>
              </a:rPr>
              <a:t>d  </a:t>
            </a:r>
            <a:r>
              <a:rPr sz="2000" b="1" spc="20" dirty="0">
                <a:solidFill>
                  <a:srgbClr val="00AF50"/>
                </a:solidFill>
                <a:latin typeface="Calibri"/>
                <a:cs typeface="Calibri"/>
              </a:rPr>
              <a:t>g</a:t>
            </a:r>
            <a:r>
              <a:rPr sz="2000" b="1" spc="30" dirty="0">
                <a:solidFill>
                  <a:srgbClr val="00AF50"/>
                </a:solidFill>
                <a:latin typeface="Calibri"/>
                <a:cs typeface="Calibri"/>
              </a:rPr>
              <a:t>i</a:t>
            </a:r>
            <a:r>
              <a:rPr sz="2000" b="1" spc="20" dirty="0">
                <a:solidFill>
                  <a:srgbClr val="00AF50"/>
                </a:solidFill>
                <a:latin typeface="Calibri"/>
                <a:cs typeface="Calibri"/>
              </a:rPr>
              <a:t>v</a:t>
            </a:r>
            <a:r>
              <a:rPr sz="2000" b="1" spc="10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2000" b="1" spc="-1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b="1" spc="10" dirty="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sz="2000" b="1" spc="-3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b="1" spc="20" dirty="0">
                <a:solidFill>
                  <a:srgbClr val="00AF50"/>
                </a:solidFill>
                <a:latin typeface="Calibri"/>
                <a:cs typeface="Calibri"/>
              </a:rPr>
              <a:t>s</a:t>
            </a:r>
            <a:r>
              <a:rPr sz="2000" b="1" spc="30" dirty="0">
                <a:solidFill>
                  <a:srgbClr val="00AF50"/>
                </a:solidFill>
                <a:latin typeface="Calibri"/>
                <a:cs typeface="Calibri"/>
              </a:rPr>
              <a:t>i</a:t>
            </a:r>
            <a:r>
              <a:rPr sz="2000" b="1" spc="-30" dirty="0">
                <a:solidFill>
                  <a:srgbClr val="00AF50"/>
                </a:solidFill>
                <a:latin typeface="Calibri"/>
                <a:cs typeface="Calibri"/>
              </a:rPr>
              <a:t>n</a:t>
            </a:r>
            <a:r>
              <a:rPr sz="2000" b="1" spc="20" dirty="0">
                <a:solidFill>
                  <a:srgbClr val="00AF50"/>
                </a:solidFill>
                <a:latin typeface="Calibri"/>
                <a:cs typeface="Calibri"/>
              </a:rPr>
              <a:t>g</a:t>
            </a:r>
            <a:r>
              <a:rPr sz="2000" b="1" spc="30" dirty="0">
                <a:solidFill>
                  <a:srgbClr val="00AF50"/>
                </a:solidFill>
                <a:latin typeface="Calibri"/>
                <a:cs typeface="Calibri"/>
              </a:rPr>
              <a:t>l</a:t>
            </a:r>
            <a:r>
              <a:rPr sz="2000" b="1" spc="10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2000" b="1" spc="-1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b="1" spc="20" dirty="0">
                <a:solidFill>
                  <a:srgbClr val="00AF50"/>
                </a:solidFill>
                <a:latin typeface="Calibri"/>
                <a:cs typeface="Calibri"/>
              </a:rPr>
              <a:t>v</a:t>
            </a:r>
            <a:r>
              <a:rPr sz="2000" b="1" spc="30" dirty="0">
                <a:solidFill>
                  <a:srgbClr val="00AF50"/>
                </a:solidFill>
                <a:latin typeface="Calibri"/>
                <a:cs typeface="Calibri"/>
              </a:rPr>
              <a:t>i</a:t>
            </a:r>
            <a:r>
              <a:rPr sz="2000" b="1" spc="20" dirty="0">
                <a:solidFill>
                  <a:srgbClr val="00AF50"/>
                </a:solidFill>
                <a:latin typeface="Calibri"/>
                <a:cs typeface="Calibri"/>
              </a:rPr>
              <a:t>g</a:t>
            </a:r>
            <a:r>
              <a:rPr sz="2000" b="1" spc="40" dirty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sz="2000" b="1" spc="30" dirty="0">
                <a:solidFill>
                  <a:srgbClr val="00AF50"/>
                </a:solidFill>
                <a:latin typeface="Calibri"/>
                <a:cs typeface="Calibri"/>
              </a:rPr>
              <a:t>r</a:t>
            </a:r>
            <a:r>
              <a:rPr sz="2000" b="1" spc="40" dirty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sz="2000" b="1" spc="-30" dirty="0">
                <a:solidFill>
                  <a:srgbClr val="00AF50"/>
                </a:solidFill>
                <a:latin typeface="Calibri"/>
                <a:cs typeface="Calibri"/>
              </a:rPr>
              <a:t>u</a:t>
            </a:r>
            <a:r>
              <a:rPr sz="2000" b="1" spc="10" dirty="0">
                <a:solidFill>
                  <a:srgbClr val="00AF50"/>
                </a:solidFill>
                <a:latin typeface="Calibri"/>
                <a:cs typeface="Calibri"/>
              </a:rPr>
              <a:t>s</a:t>
            </a:r>
            <a:r>
              <a:rPr sz="2000" b="1" spc="-14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0AF50"/>
                </a:solidFill>
                <a:latin typeface="Calibri"/>
                <a:cs typeface="Calibri"/>
              </a:rPr>
              <a:t>c</a:t>
            </a:r>
            <a:r>
              <a:rPr sz="2000" b="1" spc="40" dirty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sz="2000" b="1" spc="-30" dirty="0">
                <a:solidFill>
                  <a:srgbClr val="00AF50"/>
                </a:solidFill>
                <a:latin typeface="Calibri"/>
                <a:cs typeface="Calibri"/>
              </a:rPr>
              <a:t>u</a:t>
            </a:r>
            <a:r>
              <a:rPr sz="2000" b="1" spc="20" dirty="0">
                <a:solidFill>
                  <a:srgbClr val="00AF50"/>
                </a:solidFill>
                <a:latin typeface="Calibri"/>
                <a:cs typeface="Calibri"/>
              </a:rPr>
              <a:t>g</a:t>
            </a:r>
            <a:r>
              <a:rPr sz="2000" b="1" spc="10" dirty="0">
                <a:solidFill>
                  <a:srgbClr val="00AF50"/>
                </a:solidFill>
                <a:latin typeface="Calibri"/>
                <a:cs typeface="Calibri"/>
              </a:rPr>
              <a:t>h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48707" y="4906331"/>
            <a:ext cx="10491471" cy="155491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spc="20" dirty="0">
                <a:solidFill>
                  <a:srgbClr val="00AF50"/>
                </a:solidFill>
                <a:latin typeface="Calibri"/>
                <a:cs typeface="Calibri"/>
              </a:rPr>
              <a:t>5.</a:t>
            </a:r>
            <a:r>
              <a:rPr sz="2000" b="1" spc="-1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AF50"/>
                </a:solidFill>
                <a:latin typeface="Calibri"/>
                <a:cs typeface="Calibri"/>
              </a:rPr>
              <a:t>1)Reduce</a:t>
            </a:r>
            <a:r>
              <a:rPr sz="2000" b="1" spc="-4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b="1" spc="10" dirty="0">
                <a:solidFill>
                  <a:srgbClr val="00AF50"/>
                </a:solidFill>
                <a:latin typeface="Calibri"/>
                <a:cs typeface="Calibri"/>
              </a:rPr>
              <a:t>factors</a:t>
            </a:r>
            <a:r>
              <a:rPr sz="2000" b="1" spc="-13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0AF50"/>
                </a:solidFill>
                <a:latin typeface="Calibri"/>
                <a:cs typeface="Calibri"/>
              </a:rPr>
              <a:t>that</a:t>
            </a:r>
            <a:r>
              <a:rPr sz="2000" b="1" spc="-2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b="1" spc="25" dirty="0">
                <a:solidFill>
                  <a:srgbClr val="00AF50"/>
                </a:solidFill>
                <a:latin typeface="Calibri"/>
                <a:cs typeface="Calibri"/>
              </a:rPr>
              <a:t>worsen</a:t>
            </a:r>
            <a:r>
              <a:rPr sz="2000" b="1" spc="-18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0AF50"/>
                </a:solidFill>
                <a:latin typeface="Calibri"/>
                <a:cs typeface="Calibri"/>
              </a:rPr>
              <a:t>the</a:t>
            </a:r>
            <a:r>
              <a:rPr sz="2000" b="1" spc="3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b="1" spc="15" dirty="0">
                <a:solidFill>
                  <a:srgbClr val="00AF50"/>
                </a:solidFill>
                <a:latin typeface="Calibri"/>
                <a:cs typeface="Calibri"/>
              </a:rPr>
              <a:t>problem</a:t>
            </a:r>
            <a:r>
              <a:rPr sz="2000" b="1" spc="-14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b="1" spc="20" dirty="0">
                <a:solidFill>
                  <a:srgbClr val="00AF50"/>
                </a:solidFill>
                <a:latin typeface="Calibri"/>
                <a:cs typeface="Calibri"/>
              </a:rPr>
              <a:t>→</a:t>
            </a:r>
            <a:r>
              <a:rPr sz="2000" b="1" spc="-3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AF50"/>
                </a:solidFill>
                <a:latin typeface="Calibri"/>
                <a:cs typeface="Calibri"/>
              </a:rPr>
              <a:t>obesity,</a:t>
            </a:r>
            <a:r>
              <a:rPr sz="2000" b="1" spc="-14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b="1" spc="15" dirty="0">
                <a:solidFill>
                  <a:srgbClr val="00AF50"/>
                </a:solidFill>
                <a:latin typeface="Calibri"/>
                <a:cs typeface="Calibri"/>
              </a:rPr>
              <a:t>smoking,</a:t>
            </a:r>
            <a:r>
              <a:rPr sz="2000" b="1" spc="-14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b="1" spc="5" dirty="0">
                <a:solidFill>
                  <a:srgbClr val="00AF50"/>
                </a:solidFill>
                <a:latin typeface="Calibri"/>
                <a:cs typeface="Calibri"/>
              </a:rPr>
              <a:t>medication,</a:t>
            </a:r>
            <a:r>
              <a:rPr sz="2000" b="1" spc="-14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b="1" spc="5" dirty="0">
                <a:solidFill>
                  <a:srgbClr val="00AF50"/>
                </a:solidFill>
                <a:latin typeface="Calibri"/>
                <a:cs typeface="Calibri"/>
              </a:rPr>
              <a:t>excessive</a:t>
            </a:r>
            <a:r>
              <a:rPr sz="2000" b="1" spc="-12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b="1" spc="15" dirty="0">
                <a:solidFill>
                  <a:srgbClr val="00AF50"/>
                </a:solidFill>
                <a:latin typeface="Calibri"/>
                <a:cs typeface="Calibri"/>
              </a:rPr>
              <a:t>fluid</a:t>
            </a:r>
            <a:r>
              <a:rPr sz="2000" b="1" spc="-1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0AF50"/>
                </a:solidFill>
                <a:latin typeface="Calibri"/>
                <a:cs typeface="Calibri"/>
              </a:rPr>
              <a:t>intake</a:t>
            </a:r>
            <a:endParaRPr sz="2000">
              <a:latin typeface="Calibri"/>
              <a:cs typeface="Calibri"/>
            </a:endParaRPr>
          </a:p>
          <a:p>
            <a:pPr marL="12700" marR="1949450">
              <a:lnSpc>
                <a:spcPct val="100000"/>
              </a:lnSpc>
              <a:spcBef>
                <a:spcPts val="5"/>
              </a:spcBef>
            </a:pPr>
            <a:r>
              <a:rPr sz="2000" b="1" spc="15" dirty="0">
                <a:solidFill>
                  <a:srgbClr val="00AF50"/>
                </a:solidFill>
                <a:latin typeface="Calibri"/>
                <a:cs typeface="Calibri"/>
              </a:rPr>
              <a:t>2)Pelvic</a:t>
            </a:r>
            <a:r>
              <a:rPr sz="2000" b="1" spc="-17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b="1" spc="30" dirty="0">
                <a:solidFill>
                  <a:srgbClr val="00AF50"/>
                </a:solidFill>
                <a:latin typeface="Calibri"/>
                <a:cs typeface="Calibri"/>
              </a:rPr>
              <a:t>floor</a:t>
            </a:r>
            <a:r>
              <a:rPr sz="2000" b="1" spc="-114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b="1" spc="5" dirty="0">
                <a:solidFill>
                  <a:srgbClr val="00AF50"/>
                </a:solidFill>
                <a:latin typeface="Calibri"/>
                <a:cs typeface="Calibri"/>
              </a:rPr>
              <a:t>exercise</a:t>
            </a:r>
            <a:r>
              <a:rPr sz="2000" b="1" spc="-19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b="1" spc="15" dirty="0">
                <a:solidFill>
                  <a:srgbClr val="00AF50"/>
                </a:solidFill>
                <a:latin typeface="Calibri"/>
                <a:cs typeface="Calibri"/>
              </a:rPr>
              <a:t>&amp;</a:t>
            </a:r>
            <a:r>
              <a:rPr sz="2000" b="1" spc="-7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b="1" spc="5" dirty="0">
                <a:solidFill>
                  <a:srgbClr val="00AF50"/>
                </a:solidFill>
                <a:latin typeface="Calibri"/>
                <a:cs typeface="Calibri"/>
              </a:rPr>
              <a:t>biofeedback,</a:t>
            </a:r>
            <a:r>
              <a:rPr sz="2000" b="1" spc="-14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b="1" spc="5" dirty="0">
                <a:solidFill>
                  <a:srgbClr val="00AF50"/>
                </a:solidFill>
                <a:latin typeface="Calibri"/>
                <a:cs typeface="Calibri"/>
              </a:rPr>
              <a:t>Electrical</a:t>
            </a:r>
            <a:r>
              <a:rPr sz="2000" b="1" spc="-12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b="1" spc="10" dirty="0">
                <a:solidFill>
                  <a:srgbClr val="00AF50"/>
                </a:solidFill>
                <a:latin typeface="Calibri"/>
                <a:cs typeface="Calibri"/>
              </a:rPr>
              <a:t>stimulation</a:t>
            </a:r>
            <a:r>
              <a:rPr sz="2000" b="1" spc="-18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b="1" spc="25" dirty="0">
                <a:solidFill>
                  <a:srgbClr val="00AF50"/>
                </a:solidFill>
                <a:latin typeface="Calibri"/>
                <a:cs typeface="Calibri"/>
              </a:rPr>
              <a:t>of</a:t>
            </a:r>
            <a:r>
              <a:rPr sz="2000" b="1" spc="-3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b="1" spc="15" dirty="0">
                <a:solidFill>
                  <a:srgbClr val="00AF50"/>
                </a:solidFill>
                <a:latin typeface="Calibri"/>
                <a:cs typeface="Calibri"/>
              </a:rPr>
              <a:t>pelvic</a:t>
            </a:r>
            <a:r>
              <a:rPr sz="2000" b="1" spc="-17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b="1" spc="30" dirty="0">
                <a:solidFill>
                  <a:srgbClr val="00AF50"/>
                </a:solidFill>
                <a:latin typeface="Calibri"/>
                <a:cs typeface="Calibri"/>
              </a:rPr>
              <a:t>floor</a:t>
            </a:r>
            <a:r>
              <a:rPr sz="2000" b="1" spc="-114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b="1" spc="5" dirty="0">
                <a:solidFill>
                  <a:srgbClr val="00AF50"/>
                </a:solidFill>
                <a:latin typeface="Calibri"/>
                <a:cs typeface="Calibri"/>
              </a:rPr>
              <a:t>muscle </a:t>
            </a:r>
            <a:r>
              <a:rPr sz="2000" b="1" spc="-434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b="1" spc="15" dirty="0">
                <a:solidFill>
                  <a:srgbClr val="00AF50"/>
                </a:solidFill>
                <a:latin typeface="Calibri"/>
                <a:cs typeface="Calibri"/>
              </a:rPr>
              <a:t>3)Estrogen</a:t>
            </a:r>
            <a:r>
              <a:rPr sz="2000" b="1" spc="-19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0AF50"/>
                </a:solidFill>
                <a:latin typeface="Calibri"/>
                <a:cs typeface="Calibri"/>
              </a:rPr>
              <a:t>therapy</a:t>
            </a:r>
            <a:r>
              <a:rPr sz="2000" b="1" spc="-6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b="1" spc="5" dirty="0">
                <a:solidFill>
                  <a:srgbClr val="00AF50"/>
                </a:solidFill>
                <a:latin typeface="Calibri"/>
                <a:cs typeface="Calibri"/>
              </a:rPr>
              <a:t>(in</a:t>
            </a:r>
            <a:r>
              <a:rPr sz="2000" b="1" spc="-3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AF50"/>
                </a:solidFill>
                <a:latin typeface="Calibri"/>
                <a:cs typeface="Calibri"/>
              </a:rPr>
              <a:t>postmenopausal</a:t>
            </a:r>
            <a:r>
              <a:rPr sz="2000" b="1" spc="-1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b="1" spc="20" dirty="0">
                <a:solidFill>
                  <a:srgbClr val="00AF50"/>
                </a:solidFill>
                <a:latin typeface="Calibri"/>
                <a:cs typeface="Calibri"/>
              </a:rPr>
              <a:t>women</a:t>
            </a:r>
            <a:r>
              <a:rPr sz="2000" b="1" spc="-114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b="1" spc="5" dirty="0">
                <a:solidFill>
                  <a:srgbClr val="00AF50"/>
                </a:solidFill>
                <a:latin typeface="Calibri"/>
                <a:cs typeface="Calibri"/>
              </a:rPr>
              <a:t>with</a:t>
            </a:r>
            <a:r>
              <a:rPr sz="2000" b="1" spc="-3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b="1" spc="5" dirty="0">
                <a:solidFill>
                  <a:srgbClr val="00AF50"/>
                </a:solidFill>
                <a:latin typeface="Calibri"/>
                <a:cs typeface="Calibri"/>
              </a:rPr>
              <a:t>urogenital</a:t>
            </a:r>
            <a:r>
              <a:rPr sz="2000" b="1" spc="-1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AF50"/>
                </a:solidFill>
                <a:latin typeface="Calibri"/>
                <a:cs typeface="Calibri"/>
              </a:rPr>
              <a:t>atrophy).</a:t>
            </a:r>
            <a:endParaRPr sz="2000">
              <a:latin typeface="Calibri"/>
              <a:cs typeface="Calibri"/>
            </a:endParaRPr>
          </a:p>
          <a:p>
            <a:pPr marL="226060" indent="-213995">
              <a:lnSpc>
                <a:spcPct val="100000"/>
              </a:lnSpc>
              <a:spcBef>
                <a:spcPts val="5"/>
              </a:spcBef>
              <a:buSzPct val="95000"/>
              <a:buAutoNum type="arabicParenR" startAt="4"/>
              <a:tabLst>
                <a:tab pos="226695" algn="l"/>
              </a:tabLst>
            </a:pPr>
            <a:r>
              <a:rPr sz="2000" b="1" spc="-10" dirty="0">
                <a:solidFill>
                  <a:srgbClr val="00AF50"/>
                </a:solidFill>
                <a:latin typeface="Calibri"/>
                <a:cs typeface="Calibri"/>
              </a:rPr>
              <a:t>Vaginal</a:t>
            </a:r>
            <a:r>
              <a:rPr sz="2000" b="1" spc="-8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b="1" spc="10" dirty="0">
                <a:solidFill>
                  <a:srgbClr val="00AF50"/>
                </a:solidFill>
                <a:latin typeface="Calibri"/>
                <a:cs typeface="Calibri"/>
              </a:rPr>
              <a:t>Pessaries.</a:t>
            </a:r>
            <a:endParaRPr sz="2000">
              <a:latin typeface="Calibri"/>
              <a:cs typeface="Calibri"/>
            </a:endParaRPr>
          </a:p>
          <a:p>
            <a:pPr marL="226060" indent="-213995">
              <a:lnSpc>
                <a:spcPct val="100000"/>
              </a:lnSpc>
              <a:spcBef>
                <a:spcPts val="5"/>
              </a:spcBef>
              <a:buSzPct val="95000"/>
              <a:buAutoNum type="arabicParenR" startAt="4"/>
              <a:tabLst>
                <a:tab pos="226695" algn="l"/>
              </a:tabLst>
            </a:pPr>
            <a:r>
              <a:rPr sz="2000" b="1" spc="5" dirty="0">
                <a:solidFill>
                  <a:srgbClr val="00AF50"/>
                </a:solidFill>
                <a:latin typeface="Calibri"/>
                <a:cs typeface="Calibri"/>
              </a:rPr>
              <a:t>Medication:</a:t>
            </a:r>
            <a:r>
              <a:rPr sz="2000" b="1" spc="-19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AF50"/>
                </a:solidFill>
                <a:latin typeface="Calibri"/>
                <a:cs typeface="Calibri"/>
              </a:rPr>
              <a:t>Duloxetine,</a:t>
            </a:r>
            <a:r>
              <a:rPr sz="2000" b="1" spc="-4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AF50"/>
                </a:solidFill>
                <a:latin typeface="Calibri"/>
                <a:cs typeface="Calibri"/>
              </a:rPr>
              <a:t>Impiramine.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7" y="609282"/>
            <a:ext cx="2017395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0" spc="-15" dirty="0">
                <a:latin typeface="Calibri Light"/>
                <a:cs typeface="Calibri Light"/>
              </a:rPr>
              <a:t>Station</a:t>
            </a:r>
            <a:r>
              <a:rPr sz="4400" b="0" spc="-75" dirty="0">
                <a:latin typeface="Calibri Light"/>
                <a:cs typeface="Calibri Light"/>
              </a:rPr>
              <a:t> </a:t>
            </a:r>
            <a:r>
              <a:rPr sz="4400" b="0" spc="15" dirty="0">
                <a:latin typeface="Calibri Light"/>
                <a:cs typeface="Calibri Light"/>
              </a:rPr>
              <a:t>6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6607" y="1985970"/>
            <a:ext cx="7106920" cy="33624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55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49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year</a:t>
            </a:r>
            <a:r>
              <a:rPr sz="2400" spc="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old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female,</a:t>
            </a:r>
            <a:r>
              <a:rPr sz="2400" spc="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multiparous,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heavy</a:t>
            </a:r>
            <a:r>
              <a:rPr sz="2400" spc="10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period,</a:t>
            </a:r>
            <a:r>
              <a:rPr sz="2400" spc="-10" dirty="0">
                <a:latin typeface="Calibri"/>
                <a:cs typeface="Calibri"/>
              </a:rPr>
              <a:t> cyclic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pain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755"/>
              </a:lnSpc>
            </a:pPr>
            <a:r>
              <a:rPr sz="2400" spc="25" dirty="0">
                <a:latin typeface="Calibri"/>
                <a:cs typeface="Calibri"/>
              </a:rPr>
              <a:t>T</a:t>
            </a:r>
            <a:r>
              <a:rPr sz="2400" spc="5" dirty="0">
                <a:latin typeface="Calibri"/>
                <a:cs typeface="Calibri"/>
              </a:rPr>
              <a:t>h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p</a:t>
            </a:r>
            <a:r>
              <a:rPr sz="2400" spc="-30" dirty="0">
                <a:latin typeface="Calibri"/>
                <a:cs typeface="Calibri"/>
              </a:rPr>
              <a:t>a</a:t>
            </a:r>
            <a:r>
              <a:rPr sz="2400" spc="15" dirty="0">
                <a:latin typeface="Calibri"/>
                <a:cs typeface="Calibri"/>
              </a:rPr>
              <a:t>t</a:t>
            </a:r>
            <a:r>
              <a:rPr sz="2400" spc="-30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10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und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1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w</a:t>
            </a:r>
            <a:r>
              <a:rPr sz="2400" spc="5" dirty="0">
                <a:latin typeface="Calibri"/>
                <a:cs typeface="Calibri"/>
              </a:rPr>
              <a:t>en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25" dirty="0">
                <a:latin typeface="Calibri"/>
                <a:cs typeface="Calibri"/>
              </a:rPr>
              <a:t>T</a:t>
            </a:r>
            <a:r>
              <a:rPr sz="2400" spc="30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H</a:t>
            </a:r>
            <a:r>
              <a:rPr sz="2400" spc="-1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</a:t>
            </a:r>
            <a:r>
              <a:rPr sz="2400" spc="-25" dirty="0">
                <a:latin typeface="Calibri"/>
                <a:cs typeface="Calibri"/>
              </a:rPr>
              <a:t>i</a:t>
            </a:r>
            <a:r>
              <a:rPr sz="2400" spc="1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h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B</a:t>
            </a:r>
            <a:r>
              <a:rPr sz="2400" spc="1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O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850">
              <a:latin typeface="Calibri"/>
              <a:cs typeface="Calibri"/>
            </a:endParaRPr>
          </a:p>
          <a:p>
            <a:pPr marL="242570" indent="-230504">
              <a:lnSpc>
                <a:spcPts val="2720"/>
              </a:lnSpc>
              <a:buSzPct val="95833"/>
              <a:buAutoNum type="arabicPeriod"/>
              <a:tabLst>
                <a:tab pos="243204" algn="l"/>
              </a:tabLst>
            </a:pPr>
            <a:r>
              <a:rPr sz="2400" spc="-10" dirty="0">
                <a:latin typeface="Calibri"/>
                <a:cs typeface="Calibri"/>
              </a:rPr>
              <a:t>your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dx</a:t>
            </a:r>
            <a:endParaRPr sz="2400">
              <a:latin typeface="Calibri"/>
              <a:cs typeface="Calibri"/>
            </a:endParaRPr>
          </a:p>
          <a:p>
            <a:pPr marL="12700" marR="3030855">
              <a:lnSpc>
                <a:spcPts val="2630"/>
              </a:lnSpc>
              <a:spcBef>
                <a:spcPts val="135"/>
              </a:spcBef>
              <a:buSzPct val="95833"/>
              <a:buAutoNum type="arabicPeriod"/>
              <a:tabLst>
                <a:tab pos="243204" algn="l"/>
              </a:tabLst>
            </a:pPr>
            <a:r>
              <a:rPr sz="2400" dirty="0">
                <a:latin typeface="Calibri"/>
                <a:cs typeface="Calibri"/>
              </a:rPr>
              <a:t>p</a:t>
            </a:r>
            <a:r>
              <a:rPr sz="2400" spc="5" dirty="0">
                <a:latin typeface="Calibri"/>
                <a:cs typeface="Calibri"/>
              </a:rPr>
              <a:t>o</a:t>
            </a:r>
            <a:r>
              <a:rPr sz="2400" spc="-30" dirty="0">
                <a:latin typeface="Calibri"/>
                <a:cs typeface="Calibri"/>
              </a:rPr>
              <a:t>i</a:t>
            </a:r>
            <a:r>
              <a:rPr sz="2400" spc="10" dirty="0">
                <a:latin typeface="Calibri"/>
                <a:cs typeface="Calibri"/>
              </a:rPr>
              <a:t>n</a:t>
            </a:r>
            <a:r>
              <a:rPr sz="2400" spc="1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10" dirty="0">
                <a:latin typeface="Calibri"/>
                <a:cs typeface="Calibri"/>
              </a:rPr>
              <a:t>f</a:t>
            </a:r>
            <a:r>
              <a:rPr sz="2400" spc="-90" dirty="0">
                <a:latin typeface="Calibri"/>
                <a:cs typeface="Calibri"/>
              </a:rPr>
              <a:t>r</a:t>
            </a:r>
            <a:r>
              <a:rPr sz="2400" spc="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m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spc="10" dirty="0">
                <a:latin typeface="Calibri"/>
                <a:cs typeface="Calibri"/>
              </a:rPr>
              <a:t>h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30" dirty="0">
                <a:latin typeface="Calibri"/>
                <a:cs typeface="Calibri"/>
              </a:rPr>
              <a:t>s</a:t>
            </a:r>
            <a:r>
              <a:rPr sz="2400" spc="10" dirty="0">
                <a:latin typeface="Calibri"/>
                <a:cs typeface="Calibri"/>
              </a:rPr>
              <a:t>upp</a:t>
            </a:r>
            <a:r>
              <a:rPr sz="2400" spc="5" dirty="0">
                <a:latin typeface="Calibri"/>
                <a:cs typeface="Calibri"/>
              </a:rPr>
              <a:t>o</a:t>
            </a:r>
            <a:r>
              <a:rPr sz="2400" spc="-1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155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y</a:t>
            </a:r>
            <a:r>
              <a:rPr sz="2400" spc="5" dirty="0">
                <a:latin typeface="Calibri"/>
                <a:cs typeface="Calibri"/>
              </a:rPr>
              <a:t>o</a:t>
            </a:r>
            <a:r>
              <a:rPr sz="2400" spc="10" dirty="0"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spc="10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x  </a:t>
            </a:r>
            <a:r>
              <a:rPr sz="2400" spc="-10" dirty="0">
                <a:latin typeface="Calibri"/>
                <a:cs typeface="Calibri"/>
              </a:rPr>
              <a:t>1.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2.</a:t>
            </a:r>
            <a:r>
              <a:rPr sz="2400" spc="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3.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4.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380"/>
              </a:lnSpc>
            </a:pPr>
            <a:r>
              <a:rPr sz="2400" dirty="0">
                <a:latin typeface="Calibri"/>
                <a:cs typeface="Calibri"/>
              </a:rPr>
              <a:t>3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3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25" dirty="0">
                <a:latin typeface="Calibri"/>
                <a:cs typeface="Calibri"/>
              </a:rPr>
              <a:t>m</a:t>
            </a:r>
            <a:r>
              <a:rPr sz="2400" spc="5" dirty="0">
                <a:latin typeface="Calibri"/>
                <a:cs typeface="Calibri"/>
              </a:rPr>
              <a:t>p</a:t>
            </a:r>
            <a:r>
              <a:rPr sz="2400" spc="-30" dirty="0">
                <a:latin typeface="Calibri"/>
                <a:cs typeface="Calibri"/>
              </a:rPr>
              <a:t>li</a:t>
            </a:r>
            <a:r>
              <a:rPr sz="2400" spc="30" dirty="0">
                <a:latin typeface="Calibri"/>
                <a:cs typeface="Calibri"/>
              </a:rPr>
              <a:t>c</a:t>
            </a:r>
            <a:r>
              <a:rPr sz="2400" spc="-30" dirty="0">
                <a:latin typeface="Calibri"/>
                <a:cs typeface="Calibri"/>
              </a:rPr>
              <a:t>a</a:t>
            </a:r>
            <a:r>
              <a:rPr sz="2400" spc="15" dirty="0">
                <a:latin typeface="Calibri"/>
                <a:cs typeface="Calibri"/>
              </a:rPr>
              <a:t>t</a:t>
            </a:r>
            <a:r>
              <a:rPr sz="2400" spc="-30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140" dirty="0">
                <a:latin typeface="Calibri"/>
                <a:cs typeface="Calibri"/>
              </a:rPr>
              <a:t> </a:t>
            </a:r>
            <a:r>
              <a:rPr sz="2400" spc="25" dirty="0">
                <a:latin typeface="Calibri"/>
                <a:cs typeface="Calibri"/>
              </a:rPr>
              <a:t>m</a:t>
            </a:r>
            <a:r>
              <a:rPr sz="2400" spc="-10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y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h</a:t>
            </a:r>
            <a:r>
              <a:rPr sz="2400" spc="-30" dirty="0">
                <a:latin typeface="Calibri"/>
                <a:cs typeface="Calibri"/>
              </a:rPr>
              <a:t>a</a:t>
            </a:r>
            <a:r>
              <a:rPr sz="2400" spc="5" dirty="0">
                <a:latin typeface="Calibri"/>
                <a:cs typeface="Calibri"/>
              </a:rPr>
              <a:t>pp</a:t>
            </a:r>
            <a:r>
              <a:rPr sz="2400" dirty="0">
                <a:latin typeface="Calibri"/>
                <a:cs typeface="Calibri"/>
              </a:rPr>
              <a:t>en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du</a:t>
            </a:r>
            <a:r>
              <a:rPr sz="2400" spc="-15" dirty="0">
                <a:latin typeface="Calibri"/>
                <a:cs typeface="Calibri"/>
              </a:rPr>
              <a:t>r</a:t>
            </a:r>
            <a:r>
              <a:rPr sz="2400" spc="-30" dirty="0">
                <a:latin typeface="Calibri"/>
                <a:cs typeface="Calibri"/>
              </a:rPr>
              <a:t>i</a:t>
            </a:r>
            <a:r>
              <a:rPr sz="2400" spc="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g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15" dirty="0">
                <a:latin typeface="Calibri"/>
                <a:cs typeface="Calibri"/>
              </a:rPr>
              <a:t>t</a:t>
            </a:r>
            <a:r>
              <a:rPr sz="2400" spc="5" dirty="0">
                <a:latin typeface="Calibri"/>
                <a:cs typeface="Calibri"/>
              </a:rPr>
              <a:t>h</a:t>
            </a:r>
            <a:r>
              <a:rPr sz="2400" spc="-30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30" dirty="0">
                <a:latin typeface="Calibri"/>
                <a:cs typeface="Calibri"/>
              </a:rPr>
              <a:t>s</a:t>
            </a:r>
            <a:r>
              <a:rPr sz="2400" spc="5" dirty="0">
                <a:latin typeface="Calibri"/>
                <a:cs typeface="Calibri"/>
              </a:rPr>
              <a:t>u</a:t>
            </a:r>
            <a:r>
              <a:rPr sz="2400" spc="-15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15" dirty="0">
                <a:latin typeface="Calibri"/>
                <a:cs typeface="Calibri"/>
              </a:rPr>
              <a:t>r</a:t>
            </a:r>
            <a:r>
              <a:rPr sz="2400" spc="-40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?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630"/>
              </a:lnSpc>
            </a:pPr>
            <a:r>
              <a:rPr sz="2400" spc="-10" dirty="0">
                <a:latin typeface="Calibri"/>
                <a:cs typeface="Calibri"/>
              </a:rPr>
              <a:t>1.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2.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3.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4.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5.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590"/>
              </a:lnSpc>
            </a:pPr>
            <a:r>
              <a:rPr sz="2400" spc="-10" dirty="0">
                <a:latin typeface="Calibri"/>
                <a:cs typeface="Calibri"/>
              </a:rPr>
              <a:t>4.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Risk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sites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for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ureter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injury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in</a:t>
            </a:r>
            <a:r>
              <a:rPr sz="2400" spc="-5" dirty="0">
                <a:latin typeface="Calibri"/>
                <a:cs typeface="Calibri"/>
              </a:rPr>
              <a:t> this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surgery?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720"/>
              </a:lnSpc>
            </a:pPr>
            <a:r>
              <a:rPr sz="2400" spc="-10" dirty="0">
                <a:latin typeface="Calibri"/>
                <a:cs typeface="Calibri"/>
              </a:rPr>
              <a:t>1.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2.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3.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67781" y="123825"/>
            <a:ext cx="3257551" cy="325755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77207" y="3619500"/>
            <a:ext cx="3990975" cy="306705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82" y="609282"/>
            <a:ext cx="3979545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0" spc="-15" dirty="0">
                <a:latin typeface="Calibri Light"/>
                <a:cs typeface="Calibri Light"/>
              </a:rPr>
              <a:t>Station</a:t>
            </a:r>
            <a:r>
              <a:rPr sz="4400" b="0" spc="-30" dirty="0">
                <a:latin typeface="Calibri Light"/>
                <a:cs typeface="Calibri Light"/>
              </a:rPr>
              <a:t> </a:t>
            </a:r>
            <a:r>
              <a:rPr sz="4400" b="0" spc="15" dirty="0">
                <a:latin typeface="Calibri Light"/>
                <a:cs typeface="Calibri Light"/>
              </a:rPr>
              <a:t>6</a:t>
            </a:r>
            <a:r>
              <a:rPr sz="4400" b="0" spc="-35" dirty="0">
                <a:latin typeface="Calibri Light"/>
                <a:cs typeface="Calibri Light"/>
              </a:rPr>
              <a:t> </a:t>
            </a:r>
            <a:r>
              <a:rPr sz="4400" b="0" spc="-15" dirty="0">
                <a:latin typeface="Calibri Light"/>
                <a:cs typeface="Calibri Light"/>
              </a:rPr>
              <a:t>answers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0684" y="1577403"/>
            <a:ext cx="4922520" cy="3693960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sz="2400" b="1" spc="-10" dirty="0">
                <a:solidFill>
                  <a:srgbClr val="00AF50"/>
                </a:solidFill>
                <a:latin typeface="Calibri"/>
                <a:cs typeface="Calibri"/>
              </a:rPr>
              <a:t>1.</a:t>
            </a:r>
            <a:r>
              <a:rPr sz="2400" b="1" spc="-20" dirty="0">
                <a:solidFill>
                  <a:srgbClr val="00AF50"/>
                </a:solidFill>
                <a:latin typeface="Calibri"/>
                <a:cs typeface="Calibri"/>
              </a:rPr>
              <a:t> Adenomyosis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2400" b="1" spc="-5" dirty="0">
                <a:solidFill>
                  <a:srgbClr val="00AF50"/>
                </a:solidFill>
                <a:latin typeface="Calibri"/>
                <a:cs typeface="Calibri"/>
              </a:rPr>
              <a:t>2.1)Heavy</a:t>
            </a:r>
            <a:r>
              <a:rPr sz="2400" b="1" spc="-3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AF50"/>
                </a:solidFill>
                <a:latin typeface="Calibri"/>
                <a:cs typeface="Calibri"/>
              </a:rPr>
              <a:t>menstural</a:t>
            </a:r>
            <a:r>
              <a:rPr sz="2400" b="1" spc="5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AF50"/>
                </a:solidFill>
                <a:latin typeface="Calibri"/>
                <a:cs typeface="Calibri"/>
              </a:rPr>
              <a:t>bleeding</a:t>
            </a:r>
            <a:endParaRPr sz="2400">
              <a:latin typeface="Calibri"/>
              <a:cs typeface="Calibri"/>
            </a:endParaRPr>
          </a:p>
          <a:p>
            <a:pPr marL="212725" marR="1390650">
              <a:lnSpc>
                <a:spcPct val="125200"/>
              </a:lnSpc>
            </a:pPr>
            <a:r>
              <a:rPr sz="2400" b="1" spc="-10" dirty="0">
                <a:solidFill>
                  <a:srgbClr val="00AF50"/>
                </a:solidFill>
                <a:latin typeface="Calibri"/>
                <a:cs typeface="Calibri"/>
              </a:rPr>
              <a:t>2)</a:t>
            </a:r>
            <a:r>
              <a:rPr sz="2400" b="1" spc="3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AF50"/>
                </a:solidFill>
                <a:latin typeface="Calibri"/>
                <a:cs typeface="Calibri"/>
              </a:rPr>
              <a:t>Advanced</a:t>
            </a:r>
            <a:r>
              <a:rPr sz="2400" b="1" spc="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AF50"/>
                </a:solidFill>
                <a:latin typeface="Calibri"/>
                <a:cs typeface="Calibri"/>
              </a:rPr>
              <a:t>maternal</a:t>
            </a:r>
            <a:r>
              <a:rPr sz="2400" b="1" spc="-3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age </a:t>
            </a:r>
            <a:r>
              <a:rPr sz="2400" b="1" spc="-5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AF50"/>
                </a:solidFill>
                <a:latin typeface="Calibri"/>
                <a:cs typeface="Calibri"/>
              </a:rPr>
              <a:t>3)Multiparous</a:t>
            </a:r>
            <a:endParaRPr sz="2400">
              <a:latin typeface="Calibri"/>
              <a:cs typeface="Calibri"/>
            </a:endParaRPr>
          </a:p>
          <a:p>
            <a:pPr marL="316865" indent="-304800">
              <a:lnSpc>
                <a:spcPct val="100000"/>
              </a:lnSpc>
              <a:spcBef>
                <a:spcPts val="720"/>
              </a:spcBef>
              <a:buAutoNum type="arabicPeriod" startAt="3"/>
              <a:tabLst>
                <a:tab pos="317500" algn="l"/>
              </a:tabLst>
            </a:pP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•</a:t>
            </a:r>
            <a:r>
              <a:rPr sz="2400" b="1" spc="-2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00AF50"/>
                </a:solidFill>
                <a:latin typeface="Calibri"/>
                <a:cs typeface="Calibri"/>
              </a:rPr>
              <a:t>general</a:t>
            </a:r>
            <a:r>
              <a:rPr sz="2400" b="1" spc="5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AF50"/>
                </a:solidFill>
                <a:latin typeface="Calibri"/>
                <a:cs typeface="Calibri"/>
              </a:rPr>
              <a:t>anaesthetic</a:t>
            </a:r>
            <a:r>
              <a:rPr sz="2400" b="1" spc="-5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AF50"/>
                </a:solidFill>
                <a:latin typeface="Calibri"/>
                <a:cs typeface="Calibri"/>
              </a:rPr>
              <a:t>complications.</a:t>
            </a:r>
            <a:endParaRPr sz="2400">
              <a:latin typeface="Calibri"/>
              <a:cs typeface="Calibri"/>
            </a:endParaRPr>
          </a:p>
          <a:p>
            <a:pPr marL="440690" lvl="1" indent="-228600">
              <a:lnSpc>
                <a:spcPct val="100000"/>
              </a:lnSpc>
              <a:spcBef>
                <a:spcPts val="725"/>
              </a:spcBef>
              <a:buChar char="•"/>
              <a:tabLst>
                <a:tab pos="441325" algn="l"/>
              </a:tabLst>
            </a:pPr>
            <a:r>
              <a:rPr sz="2400" b="1" spc="-10" dirty="0">
                <a:solidFill>
                  <a:srgbClr val="00AF50"/>
                </a:solidFill>
                <a:latin typeface="Calibri"/>
                <a:cs typeface="Calibri"/>
              </a:rPr>
              <a:t>bleeding.</a:t>
            </a:r>
            <a:endParaRPr sz="2400">
              <a:latin typeface="Calibri"/>
              <a:cs typeface="Calibri"/>
            </a:endParaRPr>
          </a:p>
          <a:p>
            <a:pPr marL="440690" lvl="1" indent="-228600">
              <a:lnSpc>
                <a:spcPct val="100000"/>
              </a:lnSpc>
              <a:spcBef>
                <a:spcPts val="650"/>
              </a:spcBef>
              <a:buChar char="•"/>
              <a:tabLst>
                <a:tab pos="441325" algn="l"/>
              </a:tabLst>
            </a:pPr>
            <a:r>
              <a:rPr sz="2400" b="1" spc="-15" dirty="0">
                <a:solidFill>
                  <a:srgbClr val="00AF50"/>
                </a:solidFill>
                <a:latin typeface="Calibri"/>
                <a:cs typeface="Calibri"/>
              </a:rPr>
              <a:t>ureter</a:t>
            </a:r>
            <a:r>
              <a:rPr sz="2400" b="1" spc="-7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AF50"/>
                </a:solidFill>
                <a:latin typeface="Calibri"/>
                <a:cs typeface="Calibri"/>
              </a:rPr>
              <a:t>damage.</a:t>
            </a:r>
            <a:endParaRPr sz="2400">
              <a:latin typeface="Calibri"/>
              <a:cs typeface="Calibri"/>
            </a:endParaRPr>
          </a:p>
          <a:p>
            <a:pPr marL="440690" lvl="1" indent="-228600">
              <a:lnSpc>
                <a:spcPct val="100000"/>
              </a:lnSpc>
              <a:spcBef>
                <a:spcPts val="725"/>
              </a:spcBef>
              <a:buChar char="•"/>
              <a:tabLst>
                <a:tab pos="441325" algn="l"/>
              </a:tabLst>
            </a:pPr>
            <a:r>
              <a:rPr sz="2400" b="1" spc="-5" dirty="0">
                <a:solidFill>
                  <a:srgbClr val="00AF50"/>
                </a:solidFill>
                <a:latin typeface="Calibri"/>
                <a:cs typeface="Calibri"/>
              </a:rPr>
              <a:t>bladder</a:t>
            </a:r>
            <a:r>
              <a:rPr sz="2400" b="1" spc="-6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AF50"/>
                </a:solidFill>
                <a:latin typeface="Calibri"/>
                <a:cs typeface="Calibri"/>
              </a:rPr>
              <a:t>or</a:t>
            </a:r>
            <a:r>
              <a:rPr sz="2400" b="1" spc="1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AF50"/>
                </a:solidFill>
                <a:latin typeface="Calibri"/>
                <a:cs typeface="Calibri"/>
              </a:rPr>
              <a:t>bowel</a:t>
            </a:r>
            <a:r>
              <a:rPr sz="2400" b="1" spc="-3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AF50"/>
                </a:solidFill>
                <a:latin typeface="Calibri"/>
                <a:cs typeface="Calibri"/>
              </a:rPr>
              <a:t>damage.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43651" y="1581150"/>
            <a:ext cx="5295900" cy="401955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007100" y="1593914"/>
            <a:ext cx="25336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Calibri"/>
                <a:cs typeface="Calibri"/>
              </a:rPr>
              <a:t>4.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81" y="609282"/>
            <a:ext cx="2998471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0" spc="20" dirty="0">
                <a:latin typeface="Calibri Light"/>
                <a:cs typeface="Calibri Light"/>
              </a:rPr>
              <a:t>Osce</a:t>
            </a:r>
            <a:r>
              <a:rPr sz="4400" b="0" spc="-165" dirty="0">
                <a:latin typeface="Calibri Light"/>
                <a:cs typeface="Calibri Light"/>
              </a:rPr>
              <a:t> </a:t>
            </a:r>
            <a:r>
              <a:rPr sz="4400" b="0" spc="-20" dirty="0">
                <a:latin typeface="Calibri Light"/>
                <a:cs typeface="Calibri Light"/>
              </a:rPr>
              <a:t>stations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581" y="1737105"/>
            <a:ext cx="9577071" cy="422275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600" b="1" spc="4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600" b="1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600" b="1" spc="-1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600" b="1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600" b="1" spc="3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600" b="1" spc="2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600" b="1" spc="1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600" b="1" spc="-1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spc="15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endParaRPr sz="2600">
              <a:latin typeface="Calibri"/>
              <a:cs typeface="Calibri"/>
            </a:endParaRPr>
          </a:p>
          <a:p>
            <a:pPr marL="12700" marR="978535">
              <a:lnSpc>
                <a:spcPct val="69800"/>
              </a:lnSpc>
              <a:spcBef>
                <a:spcPts val="975"/>
              </a:spcBef>
            </a:pPr>
            <a:r>
              <a:rPr sz="2600" b="1" spc="10" dirty="0">
                <a:solidFill>
                  <a:srgbClr val="FF0000"/>
                </a:solidFill>
                <a:latin typeface="Calibri"/>
                <a:cs typeface="Calibri"/>
              </a:rPr>
              <a:t>history</a:t>
            </a:r>
            <a:r>
              <a:rPr sz="2600" b="1" spc="-1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spc="10" dirty="0">
                <a:solidFill>
                  <a:srgbClr val="FF0000"/>
                </a:solidFill>
                <a:latin typeface="Calibri"/>
                <a:cs typeface="Calibri"/>
              </a:rPr>
              <a:t>taking</a:t>
            </a:r>
            <a:r>
              <a:rPr sz="2600" b="1" spc="-1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spc="15" dirty="0">
                <a:solidFill>
                  <a:srgbClr val="FF0000"/>
                </a:solidFill>
                <a:latin typeface="Calibri"/>
                <a:cs typeface="Calibri"/>
              </a:rPr>
              <a:t>on</a:t>
            </a:r>
            <a:r>
              <a:rPr sz="26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spc="20" dirty="0">
                <a:solidFill>
                  <a:srgbClr val="FF0000"/>
                </a:solidFill>
                <a:latin typeface="Calibri"/>
                <a:cs typeface="Calibri"/>
              </a:rPr>
              <a:t>booking</a:t>
            </a:r>
            <a:r>
              <a:rPr sz="2600" b="1" spc="-1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spc="25" dirty="0">
                <a:solidFill>
                  <a:srgbClr val="FF0000"/>
                </a:solidFill>
                <a:latin typeface="Calibri"/>
                <a:cs typeface="Calibri"/>
              </a:rPr>
              <a:t>visit</a:t>
            </a:r>
            <a:r>
              <a:rPr sz="2600" b="1" spc="-1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FF0000"/>
                </a:solidFill>
                <a:latin typeface="Calibri"/>
                <a:cs typeface="Calibri"/>
              </a:rPr>
              <a:t>GA</a:t>
            </a:r>
            <a:r>
              <a:rPr sz="26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spc="25" dirty="0">
                <a:solidFill>
                  <a:srgbClr val="FF0000"/>
                </a:solidFill>
                <a:latin typeface="Calibri"/>
                <a:cs typeface="Calibri"/>
              </a:rPr>
              <a:t>6weeks</a:t>
            </a:r>
            <a:r>
              <a:rPr sz="2600" b="1" spc="-20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spc="15" dirty="0">
                <a:solidFill>
                  <a:srgbClr val="FF0000"/>
                </a:solidFill>
                <a:latin typeface="Calibri"/>
                <a:cs typeface="Calibri"/>
              </a:rPr>
              <a:t>patient</a:t>
            </a:r>
            <a:r>
              <a:rPr sz="2600" b="1" spc="-1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spc="10" dirty="0">
                <a:solidFill>
                  <a:srgbClr val="FF0000"/>
                </a:solidFill>
                <a:latin typeface="Calibri"/>
                <a:cs typeface="Calibri"/>
              </a:rPr>
              <a:t>with</a:t>
            </a:r>
            <a:r>
              <a:rPr sz="26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spc="15" dirty="0">
                <a:solidFill>
                  <a:srgbClr val="FF0000"/>
                </a:solidFill>
                <a:latin typeface="Calibri"/>
                <a:cs typeface="Calibri"/>
              </a:rPr>
              <a:t>chronic </a:t>
            </a:r>
            <a:r>
              <a:rPr sz="2600" b="1" spc="-5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spc="10" dirty="0">
                <a:solidFill>
                  <a:srgbClr val="FF0000"/>
                </a:solidFill>
                <a:latin typeface="Calibri"/>
                <a:cs typeface="Calibri"/>
              </a:rPr>
              <a:t>hypertension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6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600" b="1" spc="4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600" b="1" spc="-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600" b="1" spc="-1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600" b="1" spc="-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600" b="1" spc="3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600" b="1" spc="2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600" b="1" spc="1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600" b="1" spc="-1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spc="10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endParaRPr sz="2600">
              <a:latin typeface="Calibri"/>
              <a:cs typeface="Calibri"/>
            </a:endParaRPr>
          </a:p>
          <a:p>
            <a:pPr marL="12700" marR="5080">
              <a:lnSpc>
                <a:spcPct val="69900"/>
              </a:lnSpc>
              <a:spcBef>
                <a:spcPts val="1045"/>
              </a:spcBef>
            </a:pPr>
            <a:r>
              <a:rPr sz="2600" b="1" spc="20" dirty="0">
                <a:solidFill>
                  <a:srgbClr val="FF0000"/>
                </a:solidFill>
                <a:latin typeface="Calibri"/>
                <a:cs typeface="Calibri"/>
              </a:rPr>
              <a:t>Heavy</a:t>
            </a:r>
            <a:r>
              <a:rPr sz="2600" b="1" spc="-1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spc="5" dirty="0">
                <a:solidFill>
                  <a:srgbClr val="FF0000"/>
                </a:solidFill>
                <a:latin typeface="Calibri"/>
                <a:cs typeface="Calibri"/>
              </a:rPr>
              <a:t>menstrual</a:t>
            </a:r>
            <a:r>
              <a:rPr sz="2600" b="1" spc="-1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spc="25" dirty="0">
                <a:solidFill>
                  <a:srgbClr val="FF0000"/>
                </a:solidFill>
                <a:latin typeface="Calibri"/>
                <a:cs typeface="Calibri"/>
              </a:rPr>
              <a:t>bleeding</a:t>
            </a:r>
            <a:r>
              <a:rPr sz="2600" b="1" spc="-1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spc="20" dirty="0">
                <a:solidFill>
                  <a:srgbClr val="FF0000"/>
                </a:solidFill>
                <a:latin typeface="Calibri"/>
                <a:cs typeface="Calibri"/>
              </a:rPr>
              <a:t>since</a:t>
            </a:r>
            <a:r>
              <a:rPr sz="2600" b="1" spc="-1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spc="10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26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spc="10" dirty="0">
                <a:solidFill>
                  <a:srgbClr val="FF0000"/>
                </a:solidFill>
                <a:latin typeface="Calibri"/>
                <a:cs typeface="Calibri"/>
              </a:rPr>
              <a:t>last</a:t>
            </a:r>
            <a:r>
              <a:rPr sz="2600" b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spc="15" dirty="0">
                <a:solidFill>
                  <a:srgbClr val="FF0000"/>
                </a:solidFill>
                <a:latin typeface="Calibri"/>
                <a:cs typeface="Calibri"/>
              </a:rPr>
              <a:t>3</a:t>
            </a:r>
            <a:r>
              <a:rPr sz="2600" b="1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spc="10" dirty="0">
                <a:solidFill>
                  <a:srgbClr val="FF0000"/>
                </a:solidFill>
                <a:latin typeface="Calibri"/>
                <a:cs typeface="Calibri"/>
              </a:rPr>
              <a:t>months</a:t>
            </a:r>
            <a:r>
              <a:rPr sz="2600" b="1" spc="-1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spc="10" dirty="0">
                <a:solidFill>
                  <a:srgbClr val="FF0000"/>
                </a:solidFill>
                <a:latin typeface="Calibri"/>
                <a:cs typeface="Calibri"/>
              </a:rPr>
              <a:t>with</a:t>
            </a:r>
            <a:r>
              <a:rPr sz="26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spc="20" dirty="0">
                <a:solidFill>
                  <a:srgbClr val="FF0000"/>
                </a:solidFill>
                <a:latin typeface="Calibri"/>
                <a:cs typeface="Calibri"/>
              </a:rPr>
              <a:t>known</a:t>
            </a:r>
            <a:r>
              <a:rPr sz="2600" b="1" spc="-1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spc="10" dirty="0">
                <a:solidFill>
                  <a:srgbClr val="FF0000"/>
                </a:solidFill>
                <a:latin typeface="Calibri"/>
                <a:cs typeface="Calibri"/>
              </a:rPr>
              <a:t>case</a:t>
            </a:r>
            <a:r>
              <a:rPr sz="26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spc="15" dirty="0">
                <a:solidFill>
                  <a:srgbClr val="FF0000"/>
                </a:solidFill>
                <a:latin typeface="Calibri"/>
                <a:cs typeface="Calibri"/>
              </a:rPr>
              <a:t>of </a:t>
            </a:r>
            <a:r>
              <a:rPr sz="2600" b="1" spc="-5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spc="5" dirty="0">
                <a:solidFill>
                  <a:srgbClr val="FF0000"/>
                </a:solidFill>
                <a:latin typeface="Calibri"/>
                <a:cs typeface="Calibri"/>
              </a:rPr>
              <a:t>breast</a:t>
            </a:r>
            <a:r>
              <a:rPr sz="2600" b="1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spc="20" dirty="0">
                <a:solidFill>
                  <a:srgbClr val="FF0000"/>
                </a:solidFill>
                <a:latin typeface="Calibri"/>
                <a:cs typeface="Calibri"/>
              </a:rPr>
              <a:t>cancer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600" b="1" spc="-25" dirty="0">
                <a:solidFill>
                  <a:srgbClr val="FF0000"/>
                </a:solidFill>
                <a:latin typeface="Calibri"/>
                <a:cs typeface="Calibri"/>
              </a:rPr>
              <a:t>**</a:t>
            </a:r>
            <a:r>
              <a:rPr sz="2600" b="1" spc="25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sz="2600" b="1" spc="3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600" b="1" spc="10" dirty="0">
                <a:solidFill>
                  <a:srgbClr val="FF0000"/>
                </a:solidFill>
                <a:latin typeface="Calibri"/>
                <a:cs typeface="Calibri"/>
              </a:rPr>
              <a:t>sto</a:t>
            </a:r>
            <a:r>
              <a:rPr sz="2600" b="1" spc="-2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600" b="1" spc="10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2600" b="1" spc="-1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600" b="1" spc="-1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600" b="1" spc="20" dirty="0">
                <a:solidFill>
                  <a:srgbClr val="FF0000"/>
                </a:solidFill>
                <a:latin typeface="Calibri"/>
                <a:cs typeface="Calibri"/>
              </a:rPr>
              <a:t>k</a:t>
            </a:r>
            <a:r>
              <a:rPr sz="2600" b="1" spc="3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600" b="1" spc="2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600" b="1" spc="10" dirty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z="2600" b="1" spc="-11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spc="-3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600" b="1" spc="3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600" b="1" spc="30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2600" b="1" spc="-1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600" b="1" spc="35" dirty="0">
                <a:solidFill>
                  <a:srgbClr val="FF0000"/>
                </a:solidFill>
                <a:latin typeface="Calibri"/>
                <a:cs typeface="Calibri"/>
              </a:rPr>
              <a:t>ve</a:t>
            </a:r>
            <a:r>
              <a:rPr sz="2600" b="1" spc="2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600" b="1" spc="1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600" b="1" spc="-20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spc="25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2600" b="1" spc="2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600" b="1" spc="3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600" b="1" spc="2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600" b="1" spc="-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600" b="1" spc="10" dirty="0">
                <a:solidFill>
                  <a:srgbClr val="FF0000"/>
                </a:solidFill>
                <a:latin typeface="Calibri"/>
                <a:cs typeface="Calibri"/>
              </a:rPr>
              <a:t>?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600" b="1" spc="5" dirty="0">
                <a:solidFill>
                  <a:srgbClr val="FF0000"/>
                </a:solidFill>
                <a:latin typeface="Calibri"/>
                <a:cs typeface="Calibri"/>
              </a:rPr>
              <a:t>**physical</a:t>
            </a:r>
            <a:r>
              <a:rPr sz="2600" b="1" spc="-1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FF0000"/>
                </a:solidFill>
                <a:latin typeface="Calibri"/>
                <a:cs typeface="Calibri"/>
              </a:rPr>
              <a:t>examination</a:t>
            </a:r>
            <a:r>
              <a:rPr sz="2600" b="1" spc="-1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spc="10" dirty="0">
                <a:solidFill>
                  <a:srgbClr val="FF0000"/>
                </a:solidFill>
                <a:latin typeface="Calibri"/>
                <a:cs typeface="Calibri"/>
              </a:rPr>
              <a:t>?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600" b="1" dirty="0">
                <a:solidFill>
                  <a:srgbClr val="FF0000"/>
                </a:solidFill>
                <a:latin typeface="Calibri"/>
                <a:cs typeface="Calibri"/>
              </a:rPr>
              <a:t>**investigations?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600" b="1" dirty="0">
                <a:solidFill>
                  <a:srgbClr val="FF0000"/>
                </a:solidFill>
                <a:latin typeface="Calibri"/>
                <a:cs typeface="Calibri"/>
              </a:rPr>
              <a:t>**cause</a:t>
            </a:r>
            <a:r>
              <a:rPr sz="26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spc="15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2600" b="1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spc="20" dirty="0">
                <a:solidFill>
                  <a:srgbClr val="FF0000"/>
                </a:solidFill>
                <a:latin typeface="Calibri"/>
                <a:cs typeface="Calibri"/>
              </a:rPr>
              <a:t>her</a:t>
            </a:r>
            <a:r>
              <a:rPr sz="26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spc="20" dirty="0">
                <a:solidFill>
                  <a:srgbClr val="FF0000"/>
                </a:solidFill>
                <a:latin typeface="Calibri"/>
                <a:cs typeface="Calibri"/>
              </a:rPr>
              <a:t>bleeding?</a:t>
            </a:r>
            <a:r>
              <a:rPr sz="2600" b="1" spc="-229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spc="5" dirty="0">
                <a:solidFill>
                  <a:srgbClr val="FF0000"/>
                </a:solidFill>
                <a:latin typeface="Calibri"/>
                <a:cs typeface="Calibri"/>
              </a:rPr>
              <a:t>Drug</a:t>
            </a:r>
            <a:r>
              <a:rPr sz="26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spc="15" dirty="0">
                <a:solidFill>
                  <a:srgbClr val="FF0000"/>
                </a:solidFill>
                <a:latin typeface="Calibri"/>
                <a:cs typeface="Calibri"/>
              </a:rPr>
              <a:t>use</a:t>
            </a:r>
            <a:r>
              <a:rPr sz="26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spc="5" dirty="0">
                <a:solidFill>
                  <a:srgbClr val="FF0000"/>
                </a:solidFill>
                <a:latin typeface="Calibri"/>
                <a:cs typeface="Calibri"/>
              </a:rPr>
              <a:t>(tamoxifine)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94355" y="1107127"/>
            <a:ext cx="6380480" cy="2349361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24765" marR="17780" algn="ctr">
              <a:lnSpc>
                <a:spcPts val="5860"/>
              </a:lnSpc>
              <a:spcBef>
                <a:spcPts val="820"/>
              </a:spcBef>
            </a:pPr>
            <a:r>
              <a:rPr sz="5400" b="0" spc="-15" dirty="0">
                <a:latin typeface="Calibri Light"/>
                <a:cs typeface="Calibri Light"/>
              </a:rPr>
              <a:t>Obs</a:t>
            </a:r>
            <a:r>
              <a:rPr sz="5400" b="0" spc="-25" dirty="0">
                <a:latin typeface="Calibri Light"/>
                <a:cs typeface="Calibri Light"/>
              </a:rPr>
              <a:t> </a:t>
            </a:r>
            <a:r>
              <a:rPr sz="5400" b="0" spc="5" dirty="0">
                <a:latin typeface="Calibri Light"/>
                <a:cs typeface="Calibri Light"/>
              </a:rPr>
              <a:t>&amp;</a:t>
            </a:r>
            <a:r>
              <a:rPr sz="5400" b="0" spc="15" dirty="0">
                <a:latin typeface="Calibri Light"/>
                <a:cs typeface="Calibri Light"/>
              </a:rPr>
              <a:t> </a:t>
            </a:r>
            <a:r>
              <a:rPr sz="5400" b="0" spc="-25" dirty="0">
                <a:latin typeface="Calibri Light"/>
                <a:cs typeface="Calibri Light"/>
              </a:rPr>
              <a:t>Gyne</a:t>
            </a:r>
            <a:r>
              <a:rPr sz="5400" b="0" spc="-10" dirty="0">
                <a:latin typeface="Calibri Light"/>
                <a:cs typeface="Calibri Light"/>
              </a:rPr>
              <a:t> </a:t>
            </a:r>
            <a:r>
              <a:rPr sz="5400" b="0" dirty="0">
                <a:latin typeface="Calibri Light"/>
                <a:cs typeface="Calibri Light"/>
              </a:rPr>
              <a:t>Mini-OSCE </a:t>
            </a:r>
            <a:r>
              <a:rPr sz="5400" b="0" spc="-1205" dirty="0">
                <a:latin typeface="Calibri Light"/>
                <a:cs typeface="Calibri Light"/>
              </a:rPr>
              <a:t> </a:t>
            </a:r>
            <a:r>
              <a:rPr sz="5400" b="0" spc="15" dirty="0">
                <a:latin typeface="Calibri Light"/>
                <a:cs typeface="Calibri Light"/>
              </a:rPr>
              <a:t>5</a:t>
            </a:r>
            <a:r>
              <a:rPr sz="5400" b="0" spc="22" baseline="25462" dirty="0">
                <a:latin typeface="Calibri Light"/>
                <a:cs typeface="Calibri Light"/>
              </a:rPr>
              <a:t>th</a:t>
            </a:r>
            <a:r>
              <a:rPr sz="5400" b="0" spc="577" baseline="25462" dirty="0">
                <a:latin typeface="Calibri Light"/>
                <a:cs typeface="Calibri Light"/>
              </a:rPr>
              <a:t> </a:t>
            </a:r>
            <a:r>
              <a:rPr sz="5400" b="0" spc="-10" dirty="0">
                <a:latin typeface="Calibri Light"/>
                <a:cs typeface="Calibri Light"/>
              </a:rPr>
              <a:t>year</a:t>
            </a:r>
            <a:endParaRPr sz="5400">
              <a:latin typeface="Calibri Light"/>
              <a:cs typeface="Calibri Light"/>
            </a:endParaRPr>
          </a:p>
          <a:p>
            <a:pPr marL="635" algn="ctr">
              <a:lnSpc>
                <a:spcPts val="5690"/>
              </a:lnSpc>
            </a:pPr>
            <a:r>
              <a:rPr sz="5400" b="0" spc="20" dirty="0">
                <a:latin typeface="Calibri Light"/>
                <a:cs typeface="Calibri Light"/>
              </a:rPr>
              <a:t>1/11/2022</a:t>
            </a:r>
            <a:endParaRPr sz="5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39085" y="3582992"/>
            <a:ext cx="6740525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9385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6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30" dirty="0">
                <a:latin typeface="Calibri"/>
                <a:cs typeface="Calibri"/>
              </a:rPr>
              <a:t>s</a:t>
            </a:r>
            <a:r>
              <a:rPr sz="2400" spc="15" dirty="0">
                <a:latin typeface="Calibri"/>
                <a:cs typeface="Calibri"/>
              </a:rPr>
              <a:t>t</a:t>
            </a:r>
            <a:r>
              <a:rPr sz="2400" spc="-30" dirty="0">
                <a:latin typeface="Calibri"/>
                <a:cs typeface="Calibri"/>
              </a:rPr>
              <a:t>a</a:t>
            </a:r>
            <a:r>
              <a:rPr sz="2400" spc="15" dirty="0">
                <a:latin typeface="Calibri"/>
                <a:cs typeface="Calibri"/>
              </a:rPr>
              <a:t>t</a:t>
            </a:r>
            <a:r>
              <a:rPr sz="2400" spc="-30" dirty="0">
                <a:latin typeface="Calibri"/>
                <a:cs typeface="Calibri"/>
              </a:rPr>
              <a:t>i</a:t>
            </a:r>
            <a:r>
              <a:rPr sz="2400" spc="5" dirty="0">
                <a:latin typeface="Calibri"/>
                <a:cs typeface="Calibri"/>
              </a:rPr>
              <a:t>o</a:t>
            </a:r>
            <a:r>
              <a:rPr sz="2400" spc="10" dirty="0">
                <a:latin typeface="Calibri"/>
                <a:cs typeface="Calibri"/>
              </a:rPr>
              <a:t>n</a:t>
            </a:r>
            <a:r>
              <a:rPr sz="2400" spc="30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17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1</a:t>
            </a:r>
            <a:r>
              <a:rPr sz="2400" dirty="0">
                <a:latin typeface="Calibri"/>
                <a:cs typeface="Calibri"/>
              </a:rPr>
              <a:t>0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spc="25" dirty="0">
                <a:latin typeface="Calibri"/>
                <a:cs typeface="Calibri"/>
              </a:rPr>
              <a:t>m</a:t>
            </a:r>
            <a:r>
              <a:rPr sz="2400" spc="-30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r</a:t>
            </a:r>
            <a:r>
              <a:rPr sz="2400" spc="25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1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30" dirty="0">
                <a:latin typeface="Calibri"/>
                <a:cs typeface="Calibri"/>
              </a:rPr>
              <a:t>c</a:t>
            </a:r>
            <a:r>
              <a:rPr sz="2400" spc="10" dirty="0">
                <a:latin typeface="Calibri"/>
                <a:cs typeface="Calibri"/>
              </a:rPr>
              <a:t>h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20" dirty="0">
                <a:latin typeface="Calibri"/>
                <a:cs typeface="Calibri"/>
              </a:rPr>
              <a:t> 4</a:t>
            </a:r>
            <a:r>
              <a:rPr sz="2400" dirty="0">
                <a:latin typeface="Calibri"/>
                <a:cs typeface="Calibri"/>
              </a:rPr>
              <a:t>0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spc="25" dirty="0">
                <a:latin typeface="Calibri"/>
                <a:cs typeface="Calibri"/>
              </a:rPr>
              <a:t>m</a:t>
            </a:r>
            <a:r>
              <a:rPr sz="2400" spc="-30" dirty="0">
                <a:latin typeface="Calibri"/>
                <a:cs typeface="Calibri"/>
              </a:rPr>
              <a:t>i</a:t>
            </a:r>
            <a:r>
              <a:rPr sz="2400" spc="10" dirty="0">
                <a:latin typeface="Calibri"/>
                <a:cs typeface="Calibri"/>
              </a:rPr>
              <a:t>nu</a:t>
            </a:r>
            <a:r>
              <a:rPr sz="2400" spc="1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Wingdings"/>
                <a:cs typeface="Wingdings"/>
              </a:rPr>
              <a:t></a:t>
            </a:r>
            <a:endParaRPr sz="2400">
              <a:latin typeface="Wingdings"/>
              <a:cs typeface="Wingdings"/>
            </a:endParaRPr>
          </a:p>
          <a:p>
            <a:pPr>
              <a:lnSpc>
                <a:spcPct val="100000"/>
              </a:lnSpc>
            </a:pPr>
            <a:endParaRPr sz="2700">
              <a:latin typeface="Wingdings"/>
              <a:cs typeface="Wingding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</a:pPr>
            <a:r>
              <a:rPr sz="3200" spc="-15" dirty="0">
                <a:latin typeface="Calibri"/>
                <a:cs typeface="Calibri"/>
              </a:rPr>
              <a:t>By: </a:t>
            </a:r>
            <a:r>
              <a:rPr sz="3200" spc="5" dirty="0">
                <a:latin typeface="Calibri"/>
                <a:cs typeface="Calibri"/>
              </a:rPr>
              <a:t>Osama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25" dirty="0">
                <a:latin typeface="Calibri"/>
                <a:cs typeface="Calibri"/>
              </a:rPr>
              <a:t>Al-Lahham</a:t>
            </a:r>
            <a:r>
              <a:rPr sz="3200" spc="-229" dirty="0">
                <a:latin typeface="Calibri"/>
                <a:cs typeface="Calibri"/>
              </a:rPr>
              <a:t> </a:t>
            </a:r>
            <a:r>
              <a:rPr sz="3200" spc="20" dirty="0">
                <a:latin typeface="Calibri"/>
                <a:cs typeface="Calibri"/>
              </a:rPr>
              <a:t>&amp;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20" dirty="0">
                <a:latin typeface="Calibri"/>
                <a:cs typeface="Calibri"/>
              </a:rPr>
              <a:t>Ebaa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Al-Khattab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01125" y="3971925"/>
            <a:ext cx="3038475" cy="262451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20231" y="171455"/>
            <a:ext cx="2543175" cy="334327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74980" y="1085288"/>
            <a:ext cx="7553325" cy="11258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90"/>
              </a:spcBef>
            </a:pPr>
            <a:r>
              <a:rPr sz="2400" dirty="0">
                <a:latin typeface="Calibri"/>
                <a:cs typeface="Calibri"/>
              </a:rPr>
              <a:t>Q1: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female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that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her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last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menstrual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period</a:t>
            </a:r>
            <a:r>
              <a:rPr sz="2400" spc="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was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8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weeks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ago,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presented </a:t>
            </a:r>
            <a:r>
              <a:rPr sz="2400" spc="-5" dirty="0">
                <a:latin typeface="Calibri"/>
                <a:cs typeface="Calibri"/>
              </a:rPr>
              <a:t>with bleeding </a:t>
            </a:r>
            <a:r>
              <a:rPr sz="2400" spc="-10" dirty="0">
                <a:latin typeface="Calibri"/>
                <a:cs typeface="Calibri"/>
              </a:rPr>
              <a:t>and </a:t>
            </a:r>
            <a:r>
              <a:rPr sz="2400" dirty="0">
                <a:latin typeface="Calibri"/>
                <a:cs typeface="Calibri"/>
              </a:rPr>
              <a:t>passage of </a:t>
            </a:r>
            <a:r>
              <a:rPr sz="2400" spc="5" dirty="0">
                <a:latin typeface="Calibri"/>
                <a:cs typeface="Calibri"/>
              </a:rPr>
              <a:t>the structures </a:t>
            </a:r>
            <a:r>
              <a:rPr sz="2400" spc="-15" dirty="0">
                <a:latin typeface="Calibri"/>
                <a:cs typeface="Calibri"/>
              </a:rPr>
              <a:t>in 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figure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4981" y="2553598"/>
            <a:ext cx="8426451" cy="337335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27025" indent="-314960">
              <a:lnSpc>
                <a:spcPts val="2870"/>
              </a:lnSpc>
              <a:spcBef>
                <a:spcPts val="105"/>
              </a:spcBef>
              <a:buAutoNum type="arabicPlain"/>
              <a:tabLst>
                <a:tab pos="327660" algn="l"/>
              </a:tabLst>
            </a:pPr>
            <a:r>
              <a:rPr sz="2400" spc="5" dirty="0">
                <a:latin typeface="Calibri"/>
                <a:cs typeface="Calibri"/>
              </a:rPr>
              <a:t>describe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what</a:t>
            </a:r>
            <a:r>
              <a:rPr sz="2400" spc="-15" dirty="0">
                <a:latin typeface="Calibri"/>
                <a:cs typeface="Calibri"/>
              </a:rPr>
              <a:t> you </a:t>
            </a:r>
            <a:r>
              <a:rPr sz="2400" spc="10" dirty="0">
                <a:latin typeface="Calibri"/>
                <a:cs typeface="Calibri"/>
              </a:rPr>
              <a:t>see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in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figures</a:t>
            </a:r>
            <a:endParaRPr sz="2400">
              <a:latin typeface="Calibri"/>
              <a:cs typeface="Calibri"/>
            </a:endParaRPr>
          </a:p>
          <a:p>
            <a:pPr marL="927735">
              <a:lnSpc>
                <a:spcPts val="2855"/>
              </a:lnSpc>
              <a:tabLst>
                <a:tab pos="1403985" algn="l"/>
              </a:tabLst>
            </a:pPr>
            <a:r>
              <a:rPr sz="2400" spc="15" dirty="0">
                <a:solidFill>
                  <a:srgbClr val="FF0000"/>
                </a:solidFill>
                <a:latin typeface="Calibri"/>
                <a:cs typeface="Calibri"/>
              </a:rPr>
              <a:t>A-	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Hydropic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vesicles</a:t>
            </a:r>
            <a:endParaRPr sz="2400">
              <a:latin typeface="Calibri"/>
              <a:cs typeface="Calibri"/>
            </a:endParaRPr>
          </a:p>
          <a:p>
            <a:pPr marL="927735">
              <a:lnSpc>
                <a:spcPts val="2865"/>
              </a:lnSpc>
              <a:tabLst>
                <a:tab pos="1318260" algn="l"/>
              </a:tabLst>
            </a:pPr>
            <a:r>
              <a:rPr sz="2400" spc="-35" dirty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-	</a:t>
            </a:r>
            <a:r>
              <a:rPr sz="2400" spc="3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400" spc="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ow</a:t>
            </a:r>
            <a:r>
              <a:rPr sz="2400" spc="3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400" spc="1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2400" spc="-2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3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400" spc="5" dirty="0">
                <a:solidFill>
                  <a:srgbClr val="FF0000"/>
                </a:solidFill>
                <a:latin typeface="Calibri"/>
                <a:cs typeface="Calibri"/>
              </a:rPr>
              <a:t>pp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400" spc="-2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400" spc="-9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400" spc="-3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400" spc="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400" spc="30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  <a:p>
            <a:pPr marL="327025" indent="-314960">
              <a:lnSpc>
                <a:spcPts val="2870"/>
              </a:lnSpc>
              <a:spcBef>
                <a:spcPts val="50"/>
              </a:spcBef>
              <a:buAutoNum type="arabicPlain" startAt="2"/>
              <a:tabLst>
                <a:tab pos="327660" algn="l"/>
              </a:tabLst>
            </a:pPr>
            <a:r>
              <a:rPr sz="2400" spc="-15" dirty="0">
                <a:latin typeface="Calibri"/>
                <a:cs typeface="Calibri"/>
              </a:rPr>
              <a:t>What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is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your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diagnosis?</a:t>
            </a:r>
            <a:endParaRPr sz="2400">
              <a:latin typeface="Calibri"/>
              <a:cs typeface="Calibri"/>
            </a:endParaRPr>
          </a:p>
          <a:p>
            <a:pPr marL="927735">
              <a:lnSpc>
                <a:spcPts val="2870"/>
              </a:lnSpc>
            </a:pP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Complete</a:t>
            </a:r>
            <a:r>
              <a:rPr sz="2400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Molar</a:t>
            </a:r>
            <a:r>
              <a:rPr sz="2400" spc="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Pregnancy</a:t>
            </a:r>
            <a:endParaRPr sz="2400">
              <a:latin typeface="Calibri"/>
              <a:cs typeface="Calibri"/>
            </a:endParaRPr>
          </a:p>
          <a:p>
            <a:pPr marL="327025" indent="-314960">
              <a:lnSpc>
                <a:spcPct val="100000"/>
              </a:lnSpc>
              <a:spcBef>
                <a:spcPts val="45"/>
              </a:spcBef>
              <a:buAutoNum type="arabicPlain" startAt="3"/>
              <a:tabLst>
                <a:tab pos="327660" algn="l"/>
              </a:tabLst>
            </a:pPr>
            <a:r>
              <a:rPr sz="2400" spc="-5" dirty="0">
                <a:latin typeface="Calibri"/>
                <a:cs typeface="Calibri"/>
              </a:rPr>
              <a:t>Mention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6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relevant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questions</a:t>
            </a:r>
            <a:r>
              <a:rPr sz="2400" spc="-14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in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the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history</a:t>
            </a:r>
            <a:r>
              <a:rPr sz="2400" spc="-1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that </a:t>
            </a:r>
            <a:r>
              <a:rPr sz="2400" spc="-10" dirty="0">
                <a:latin typeface="Calibri"/>
                <a:cs typeface="Calibri"/>
              </a:rPr>
              <a:t>you’ll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ask?</a:t>
            </a:r>
            <a:endParaRPr sz="24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465"/>
              </a:spcBef>
            </a:pPr>
            <a:r>
              <a:rPr sz="1800" b="1" spc="25" dirty="0">
                <a:latin typeface="Calibri"/>
                <a:cs typeface="Calibri"/>
              </a:rPr>
              <a:t>f</a:t>
            </a:r>
            <a:r>
              <a:rPr sz="1800" b="1" spc="5" dirty="0">
                <a:latin typeface="Calibri"/>
                <a:cs typeface="Calibri"/>
              </a:rPr>
              <a:t>i</a:t>
            </a:r>
            <a:r>
              <a:rPr sz="1800" b="1" spc="-30" dirty="0">
                <a:latin typeface="Calibri"/>
                <a:cs typeface="Calibri"/>
              </a:rPr>
              <a:t>g</a:t>
            </a:r>
            <a:r>
              <a:rPr sz="1800" b="1" spc="5" dirty="0">
                <a:latin typeface="Calibri"/>
                <a:cs typeface="Calibri"/>
              </a:rPr>
              <a:t>u</a:t>
            </a:r>
            <a:r>
              <a:rPr sz="1800" b="1" spc="30" dirty="0">
                <a:latin typeface="Calibri"/>
                <a:cs typeface="Calibri"/>
              </a:rPr>
              <a:t>r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1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</a:t>
            </a:r>
            <a:endParaRPr sz="1800">
              <a:latin typeface="Calibri"/>
              <a:cs typeface="Calibri"/>
            </a:endParaRPr>
          </a:p>
          <a:p>
            <a:pPr marL="327025" indent="-314960">
              <a:lnSpc>
                <a:spcPct val="100000"/>
              </a:lnSpc>
              <a:spcBef>
                <a:spcPts val="204"/>
              </a:spcBef>
              <a:buAutoNum type="arabicPlain" startAt="4"/>
              <a:tabLst>
                <a:tab pos="327660" algn="l"/>
              </a:tabLst>
            </a:pPr>
            <a:r>
              <a:rPr sz="2400" spc="-5" dirty="0">
                <a:latin typeface="Calibri"/>
                <a:cs typeface="Calibri"/>
              </a:rPr>
              <a:t>Mention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4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lab</a:t>
            </a:r>
            <a:r>
              <a:rPr sz="2400" spc="6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investigations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to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do?</a:t>
            </a:r>
            <a:endParaRPr sz="2400">
              <a:latin typeface="Calibri"/>
              <a:cs typeface="Calibri"/>
            </a:endParaRPr>
          </a:p>
          <a:p>
            <a:pPr marL="327025" indent="-314960">
              <a:lnSpc>
                <a:spcPct val="100000"/>
              </a:lnSpc>
              <a:spcBef>
                <a:spcPts val="50"/>
              </a:spcBef>
              <a:buAutoNum type="arabicPlain" startAt="4"/>
              <a:tabLst>
                <a:tab pos="327660" algn="l"/>
              </a:tabLst>
            </a:pPr>
            <a:r>
              <a:rPr sz="2400" spc="-30" dirty="0">
                <a:latin typeface="Calibri"/>
                <a:cs typeface="Calibri"/>
              </a:rPr>
              <a:t>M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15" dirty="0">
                <a:latin typeface="Calibri"/>
                <a:cs typeface="Calibri"/>
              </a:rPr>
              <a:t>nt</a:t>
            </a:r>
            <a:r>
              <a:rPr sz="2400" spc="-30" dirty="0">
                <a:latin typeface="Calibri"/>
                <a:cs typeface="Calibri"/>
              </a:rPr>
              <a:t>i</a:t>
            </a:r>
            <a:r>
              <a:rPr sz="2400" spc="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4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30" dirty="0">
                <a:latin typeface="Calibri"/>
                <a:cs typeface="Calibri"/>
              </a:rPr>
              <a:t>s</a:t>
            </a:r>
            <a:r>
              <a:rPr sz="2400" spc="1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15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13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25" dirty="0">
                <a:latin typeface="Calibri"/>
                <a:cs typeface="Calibri"/>
              </a:rPr>
              <a:t>m</a:t>
            </a:r>
            <a:r>
              <a:rPr sz="2400" spc="-30" dirty="0">
                <a:latin typeface="Calibri"/>
                <a:cs typeface="Calibri"/>
              </a:rPr>
              <a:t>a</a:t>
            </a:r>
            <a:r>
              <a:rPr sz="2400" spc="10" dirty="0">
                <a:latin typeface="Calibri"/>
                <a:cs typeface="Calibri"/>
              </a:rPr>
              <a:t>n</a:t>
            </a:r>
            <a:r>
              <a:rPr sz="2400" spc="-30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ge</a:t>
            </a:r>
            <a:r>
              <a:rPr sz="2400" spc="20" dirty="0">
                <a:latin typeface="Calibri"/>
                <a:cs typeface="Calibri"/>
              </a:rPr>
              <a:t>m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15" dirty="0">
                <a:latin typeface="Calibri"/>
                <a:cs typeface="Calibri"/>
              </a:rPr>
              <a:t>nt</a:t>
            </a:r>
            <a:r>
              <a:rPr sz="2400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05247" y="2006287"/>
            <a:ext cx="76327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25" dirty="0">
                <a:latin typeface="Calibri"/>
                <a:cs typeface="Calibri"/>
              </a:rPr>
              <a:t>f</a:t>
            </a:r>
            <a:r>
              <a:rPr sz="1800" b="1" spc="5" dirty="0">
                <a:latin typeface="Calibri"/>
                <a:cs typeface="Calibri"/>
              </a:rPr>
              <a:t>i</a:t>
            </a:r>
            <a:r>
              <a:rPr sz="1800" b="1" spc="-30" dirty="0">
                <a:latin typeface="Calibri"/>
                <a:cs typeface="Calibri"/>
              </a:rPr>
              <a:t>g</a:t>
            </a:r>
            <a:r>
              <a:rPr sz="1800" b="1" spc="5" dirty="0">
                <a:latin typeface="Calibri"/>
                <a:cs typeface="Calibri"/>
              </a:rPr>
              <a:t>u</a:t>
            </a:r>
            <a:r>
              <a:rPr sz="1800" b="1" spc="30" dirty="0">
                <a:latin typeface="Calibri"/>
                <a:cs typeface="Calibri"/>
              </a:rPr>
              <a:t>r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1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74980" y="309500"/>
            <a:ext cx="1529080" cy="50911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20" dirty="0">
                <a:latin typeface="Calibri"/>
                <a:cs typeface="Calibri"/>
              </a:rPr>
              <a:t>S</a:t>
            </a:r>
            <a:r>
              <a:rPr spc="10" dirty="0">
                <a:latin typeface="Calibri"/>
                <a:cs typeface="Calibri"/>
              </a:rPr>
              <a:t>t</a:t>
            </a:r>
            <a:r>
              <a:rPr spc="-10" dirty="0">
                <a:latin typeface="Calibri"/>
                <a:cs typeface="Calibri"/>
              </a:rPr>
              <a:t>a</a:t>
            </a:r>
            <a:r>
              <a:rPr spc="10" dirty="0">
                <a:latin typeface="Calibri"/>
                <a:cs typeface="Calibri"/>
              </a:rPr>
              <a:t>t</a:t>
            </a:r>
            <a:r>
              <a:rPr spc="35" dirty="0">
                <a:latin typeface="Calibri"/>
                <a:cs typeface="Calibri"/>
              </a:rPr>
              <a:t>i</a:t>
            </a:r>
            <a:r>
              <a:rPr dirty="0">
                <a:latin typeface="Calibri"/>
                <a:cs typeface="Calibri"/>
              </a:rPr>
              <a:t>o</a:t>
            </a:r>
            <a:r>
              <a:rPr spc="15" dirty="0">
                <a:latin typeface="Calibri"/>
                <a:cs typeface="Calibri"/>
              </a:rPr>
              <a:t>n</a:t>
            </a:r>
            <a:r>
              <a:rPr spc="-130" dirty="0">
                <a:latin typeface="Calibri"/>
                <a:cs typeface="Calibri"/>
              </a:rPr>
              <a:t> </a:t>
            </a:r>
            <a:r>
              <a:rPr spc="15" dirty="0">
                <a:latin typeface="Calibri"/>
                <a:cs typeface="Calibri"/>
              </a:rPr>
              <a:t>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7192" y="4"/>
            <a:ext cx="7181215" cy="3076355"/>
          </a:xfrm>
          <a:prstGeom prst="rect">
            <a:avLst/>
          </a:prstGeom>
        </p:spPr>
        <p:txBody>
          <a:bodyPr vert="horz" wrap="square" lIns="0" tIns="295275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2325"/>
              </a:spcBef>
            </a:pPr>
            <a:r>
              <a:rPr sz="6000" b="0" spc="50" dirty="0">
                <a:latin typeface="Calibri Light"/>
                <a:cs typeface="Calibri Light"/>
              </a:rPr>
              <a:t>S</a:t>
            </a:r>
            <a:r>
              <a:rPr sz="6000" b="0" spc="-25" dirty="0">
                <a:latin typeface="Calibri Light"/>
                <a:cs typeface="Calibri Light"/>
              </a:rPr>
              <a:t>t</a:t>
            </a:r>
            <a:r>
              <a:rPr sz="6000" b="0" spc="-135" dirty="0">
                <a:latin typeface="Calibri Light"/>
                <a:cs typeface="Calibri Light"/>
              </a:rPr>
              <a:t>a</a:t>
            </a:r>
            <a:r>
              <a:rPr sz="6000" b="0" spc="-25" dirty="0">
                <a:latin typeface="Calibri Light"/>
                <a:cs typeface="Calibri Light"/>
              </a:rPr>
              <a:t>t</a:t>
            </a:r>
            <a:r>
              <a:rPr sz="6000" b="0" spc="15" dirty="0">
                <a:latin typeface="Calibri Light"/>
                <a:cs typeface="Calibri Light"/>
              </a:rPr>
              <a:t>i</a:t>
            </a:r>
            <a:r>
              <a:rPr sz="6000" b="0" spc="-60" dirty="0">
                <a:latin typeface="Calibri Light"/>
                <a:cs typeface="Calibri Light"/>
              </a:rPr>
              <a:t>o</a:t>
            </a:r>
            <a:r>
              <a:rPr sz="6000" b="0" dirty="0">
                <a:latin typeface="Calibri Light"/>
                <a:cs typeface="Calibri Light"/>
              </a:rPr>
              <a:t>n</a:t>
            </a:r>
            <a:r>
              <a:rPr sz="6000" b="0" spc="-360" dirty="0">
                <a:latin typeface="Calibri Light"/>
                <a:cs typeface="Calibri Light"/>
              </a:rPr>
              <a:t> </a:t>
            </a:r>
            <a:r>
              <a:rPr sz="6000" b="0" dirty="0">
                <a:latin typeface="Calibri Light"/>
                <a:cs typeface="Calibri Light"/>
              </a:rPr>
              <a:t>2</a:t>
            </a:r>
            <a:endParaRPr sz="6000">
              <a:latin typeface="Calibri Light"/>
              <a:cs typeface="Calibri Light"/>
            </a:endParaRPr>
          </a:p>
          <a:p>
            <a:pPr marL="12700" marR="5080">
              <a:lnSpc>
                <a:spcPct val="101600"/>
              </a:lnSpc>
              <a:spcBef>
                <a:spcPts val="1000"/>
              </a:spcBef>
            </a:pPr>
            <a:r>
              <a:rPr sz="2750" spc="15" dirty="0">
                <a:latin typeface="Calibri"/>
                <a:cs typeface="Calibri"/>
              </a:rPr>
              <a:t>49</a:t>
            </a:r>
            <a:r>
              <a:rPr sz="2750" spc="-15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year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old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spc="25" dirty="0">
                <a:latin typeface="Calibri"/>
                <a:cs typeface="Calibri"/>
              </a:rPr>
              <a:t>women</a:t>
            </a:r>
            <a:r>
              <a:rPr sz="2750" spc="-2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para</a:t>
            </a:r>
            <a:r>
              <a:rPr sz="2750" spc="100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5</a:t>
            </a:r>
            <a:r>
              <a:rPr sz="2750" spc="-1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complain</a:t>
            </a:r>
            <a:r>
              <a:rPr sz="2750" spc="125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of</a:t>
            </a:r>
            <a:r>
              <a:rPr sz="2750" spc="70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a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mass </a:t>
            </a:r>
            <a:r>
              <a:rPr sz="2750" spc="10" dirty="0">
                <a:latin typeface="Calibri"/>
                <a:cs typeface="Calibri"/>
              </a:rPr>
              <a:t> protruding </a:t>
            </a:r>
            <a:r>
              <a:rPr sz="2750" spc="15" dirty="0">
                <a:latin typeface="Calibri"/>
                <a:cs typeface="Calibri"/>
              </a:rPr>
              <a:t>from </a:t>
            </a:r>
            <a:r>
              <a:rPr sz="2750" spc="20" dirty="0">
                <a:latin typeface="Calibri"/>
                <a:cs typeface="Calibri"/>
              </a:rPr>
              <a:t>her </a:t>
            </a:r>
            <a:r>
              <a:rPr sz="2750" spc="15" dirty="0">
                <a:latin typeface="Calibri"/>
                <a:cs typeface="Calibri"/>
              </a:rPr>
              <a:t>genital </a:t>
            </a:r>
            <a:r>
              <a:rPr sz="2750" spc="30" dirty="0">
                <a:latin typeface="Calibri"/>
                <a:cs typeface="Calibri"/>
              </a:rPr>
              <a:t>opening, </a:t>
            </a:r>
            <a:r>
              <a:rPr sz="2750" spc="15" dirty="0">
                <a:latin typeface="Calibri"/>
                <a:cs typeface="Calibri"/>
              </a:rPr>
              <a:t>there </a:t>
            </a:r>
            <a:r>
              <a:rPr sz="2750" dirty="0">
                <a:latin typeface="Calibri"/>
                <a:cs typeface="Calibri"/>
              </a:rPr>
              <a:t>is </a:t>
            </a:r>
            <a:r>
              <a:rPr sz="2750" spc="15" dirty="0">
                <a:latin typeface="Calibri"/>
                <a:cs typeface="Calibri"/>
              </a:rPr>
              <a:t>no 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significant</a:t>
            </a:r>
            <a:r>
              <a:rPr sz="2750" spc="70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thing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from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the </a:t>
            </a:r>
            <a:r>
              <a:rPr sz="2750" spc="10" dirty="0">
                <a:latin typeface="Calibri"/>
                <a:cs typeface="Calibri"/>
              </a:rPr>
              <a:t>history </a:t>
            </a:r>
            <a:r>
              <a:rPr sz="2750" spc="-15" dirty="0">
                <a:latin typeface="Calibri"/>
                <a:cs typeface="Calibri"/>
              </a:rPr>
              <a:t>except</a:t>
            </a:r>
            <a:r>
              <a:rPr sz="2750" spc="7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that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she </a:t>
            </a:r>
            <a:r>
              <a:rPr sz="2750" spc="-60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had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a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bilateral</a:t>
            </a:r>
            <a:r>
              <a:rPr sz="2750" spc="114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tubal</a:t>
            </a:r>
            <a:r>
              <a:rPr sz="2750" spc="4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ligation</a:t>
            </a:r>
            <a:r>
              <a:rPr sz="2750" spc="60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5</a:t>
            </a:r>
            <a:r>
              <a:rPr sz="2750" spc="-10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years</a:t>
            </a:r>
            <a:r>
              <a:rPr sz="2750" spc="-10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ago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7187" y="3274636"/>
            <a:ext cx="3881120" cy="43922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b="1" spc="15" dirty="0">
                <a:latin typeface="Calibri"/>
                <a:cs typeface="Calibri"/>
              </a:rPr>
              <a:t>1- What</a:t>
            </a:r>
            <a:r>
              <a:rPr sz="2750" b="1" spc="-30" dirty="0">
                <a:latin typeface="Calibri"/>
                <a:cs typeface="Calibri"/>
              </a:rPr>
              <a:t> </a:t>
            </a:r>
            <a:r>
              <a:rPr sz="2750" b="1" spc="5" dirty="0">
                <a:latin typeface="Calibri"/>
                <a:cs typeface="Calibri"/>
              </a:rPr>
              <a:t>is</a:t>
            </a:r>
            <a:r>
              <a:rPr sz="2750" b="1" spc="40" dirty="0">
                <a:latin typeface="Calibri"/>
                <a:cs typeface="Calibri"/>
              </a:rPr>
              <a:t> </a:t>
            </a:r>
            <a:r>
              <a:rPr sz="2750" b="1" spc="20" dirty="0">
                <a:latin typeface="Calibri"/>
                <a:cs typeface="Calibri"/>
              </a:rPr>
              <a:t>your</a:t>
            </a:r>
            <a:r>
              <a:rPr sz="2750" b="1" spc="-45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diagnosis?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7187" y="4133283"/>
            <a:ext cx="6047740" cy="43922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b="1" spc="15" dirty="0">
                <a:latin typeface="Calibri"/>
                <a:cs typeface="Calibri"/>
              </a:rPr>
              <a:t>2-</a:t>
            </a:r>
            <a:r>
              <a:rPr sz="2750" b="1" spc="25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What</a:t>
            </a:r>
            <a:r>
              <a:rPr sz="2750" b="1" spc="-20" dirty="0">
                <a:latin typeface="Calibri"/>
                <a:cs typeface="Calibri"/>
              </a:rPr>
              <a:t> </a:t>
            </a:r>
            <a:r>
              <a:rPr sz="2750" b="1" spc="5" dirty="0">
                <a:latin typeface="Calibri"/>
                <a:cs typeface="Calibri"/>
              </a:rPr>
              <a:t>is</a:t>
            </a:r>
            <a:r>
              <a:rPr sz="2750" b="1" spc="55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the</a:t>
            </a:r>
            <a:r>
              <a:rPr sz="2750" b="1" spc="-5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stage</a:t>
            </a:r>
            <a:r>
              <a:rPr sz="2750" b="1" spc="-75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according</a:t>
            </a:r>
            <a:r>
              <a:rPr sz="2750" b="1" spc="150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to</a:t>
            </a:r>
            <a:r>
              <a:rPr sz="2750" b="1" spc="-15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POP-Q?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7188" y="4981579"/>
            <a:ext cx="6837045" cy="86972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412750" marR="5080" indent="-400685">
              <a:lnSpc>
                <a:spcPct val="102400"/>
              </a:lnSpc>
              <a:spcBef>
                <a:spcPts val="50"/>
              </a:spcBef>
            </a:pPr>
            <a:r>
              <a:rPr sz="2750" b="1" spc="15" dirty="0">
                <a:latin typeface="Calibri"/>
                <a:cs typeface="Calibri"/>
              </a:rPr>
              <a:t>3-</a:t>
            </a:r>
            <a:r>
              <a:rPr sz="2750" b="1" spc="20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What</a:t>
            </a:r>
            <a:r>
              <a:rPr sz="2750" b="1" spc="-15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is</a:t>
            </a:r>
            <a:r>
              <a:rPr sz="2750" b="1" spc="65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the</a:t>
            </a:r>
            <a:r>
              <a:rPr sz="2750" b="1" spc="10" dirty="0">
                <a:latin typeface="Calibri"/>
                <a:cs typeface="Calibri"/>
              </a:rPr>
              <a:t> </a:t>
            </a:r>
            <a:r>
              <a:rPr sz="2750" b="1" spc="20" dirty="0">
                <a:latin typeface="Calibri"/>
                <a:cs typeface="Calibri"/>
              </a:rPr>
              <a:t>level</a:t>
            </a:r>
            <a:r>
              <a:rPr sz="2750" b="1" spc="-35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of</a:t>
            </a:r>
            <a:r>
              <a:rPr sz="2750" b="1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support</a:t>
            </a:r>
            <a:r>
              <a:rPr sz="2750" b="1" spc="60" dirty="0">
                <a:latin typeface="Calibri"/>
                <a:cs typeface="Calibri"/>
              </a:rPr>
              <a:t> </a:t>
            </a:r>
            <a:r>
              <a:rPr sz="2750" b="1" spc="5" dirty="0">
                <a:latin typeface="Calibri"/>
                <a:cs typeface="Calibri"/>
              </a:rPr>
              <a:t>and</a:t>
            </a:r>
            <a:r>
              <a:rPr sz="2750" b="1" spc="60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what</a:t>
            </a:r>
            <a:r>
              <a:rPr sz="2750" b="1" spc="-20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is</a:t>
            </a:r>
            <a:r>
              <a:rPr sz="2750" b="1" spc="65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the </a:t>
            </a:r>
            <a:r>
              <a:rPr sz="2750" b="1" spc="-605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structures</a:t>
            </a:r>
            <a:r>
              <a:rPr sz="2750" b="1" spc="60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at</a:t>
            </a:r>
            <a:r>
              <a:rPr sz="2750" b="1" spc="60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this</a:t>
            </a:r>
            <a:r>
              <a:rPr sz="2750" b="1" spc="-15" dirty="0">
                <a:latin typeface="Calibri"/>
                <a:cs typeface="Calibri"/>
              </a:rPr>
              <a:t> </a:t>
            </a:r>
            <a:r>
              <a:rPr sz="2750" b="1" spc="20" dirty="0">
                <a:latin typeface="Calibri"/>
                <a:cs typeface="Calibri"/>
              </a:rPr>
              <a:t>level?</a:t>
            </a:r>
            <a:endParaRPr sz="275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15277" y="171450"/>
            <a:ext cx="4105275" cy="3467100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7928567" y="3800474"/>
            <a:ext cx="4092575" cy="3037840"/>
            <a:chOff x="7928561" y="3800474"/>
            <a:chExt cx="4092575" cy="303784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28561" y="3800474"/>
              <a:ext cx="4091989" cy="303734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10875" y="4019486"/>
              <a:ext cx="661987" cy="804862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1042657" y="4123054"/>
            <a:ext cx="201295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spc="10" dirty="0">
                <a:latin typeface="Calibri"/>
                <a:cs typeface="Calibri"/>
              </a:rPr>
              <a:t>+</a:t>
            </a:r>
            <a:endParaRPr sz="275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458325" y="4038536"/>
            <a:ext cx="661987" cy="804862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9691123" y="4135373"/>
            <a:ext cx="201295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spc="10" dirty="0">
                <a:latin typeface="Calibri"/>
                <a:cs typeface="Calibri"/>
              </a:rPr>
              <a:t>+</a:t>
            </a:r>
            <a:endParaRPr sz="275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115301" y="4019486"/>
            <a:ext cx="661987" cy="804862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8345558" y="4123054"/>
            <a:ext cx="201295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spc="10" dirty="0">
                <a:latin typeface="Calibri"/>
                <a:cs typeface="Calibri"/>
              </a:rPr>
              <a:t>+</a:t>
            </a:r>
            <a:endParaRPr sz="275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115301" y="6057900"/>
            <a:ext cx="661987" cy="800100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8345558" y="6156007"/>
            <a:ext cx="201295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spc="10" dirty="0">
                <a:latin typeface="Calibri"/>
                <a:cs typeface="Calibri"/>
              </a:rPr>
              <a:t>+</a:t>
            </a:r>
            <a:endParaRPr sz="2750">
              <a:latin typeface="Calibri"/>
              <a:cs typeface="Calibri"/>
            </a:endParaRPr>
          </a:p>
        </p:txBody>
      </p:sp>
      <p:pic>
        <p:nvPicPr>
          <p:cNvPr id="17" name="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458325" y="6057900"/>
            <a:ext cx="661987" cy="800100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9691123" y="6159827"/>
            <a:ext cx="201295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spc="10" dirty="0">
                <a:latin typeface="Calibri"/>
                <a:cs typeface="Calibri"/>
              </a:rPr>
              <a:t>+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" y="1007116"/>
            <a:ext cx="7157720" cy="469231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5080">
              <a:lnSpc>
                <a:spcPct val="91300"/>
              </a:lnSpc>
              <a:spcBef>
                <a:spcPts val="355"/>
              </a:spcBef>
            </a:pPr>
            <a:r>
              <a:rPr sz="2400" b="0" dirty="0">
                <a:latin typeface="Calibri Light"/>
                <a:cs typeface="Calibri Light"/>
              </a:rPr>
              <a:t>a </a:t>
            </a:r>
            <a:r>
              <a:rPr sz="2400" b="0" spc="-10" dirty="0">
                <a:latin typeface="Calibri Light"/>
                <a:cs typeface="Calibri Light"/>
              </a:rPr>
              <a:t>17 </a:t>
            </a:r>
            <a:r>
              <a:rPr sz="2400" b="0" spc="-15" dirty="0">
                <a:latin typeface="Calibri Light"/>
                <a:cs typeface="Calibri Light"/>
              </a:rPr>
              <a:t>years </a:t>
            </a:r>
            <a:r>
              <a:rPr sz="2400" b="0" spc="5" dirty="0">
                <a:latin typeface="Calibri Light"/>
                <a:cs typeface="Calibri Light"/>
              </a:rPr>
              <a:t>old </a:t>
            </a:r>
            <a:r>
              <a:rPr sz="2400" b="0" spc="-15" dirty="0">
                <a:latin typeface="Calibri Light"/>
                <a:cs typeface="Calibri Light"/>
              </a:rPr>
              <a:t>female </a:t>
            </a:r>
            <a:r>
              <a:rPr sz="2400" b="0" spc="15" dirty="0">
                <a:latin typeface="Calibri Light"/>
                <a:cs typeface="Calibri Light"/>
              </a:rPr>
              <a:t>that </a:t>
            </a:r>
            <a:r>
              <a:rPr sz="2400" b="0" spc="10" dirty="0">
                <a:latin typeface="Calibri Light"/>
                <a:cs typeface="Calibri Light"/>
              </a:rPr>
              <a:t>never had her </a:t>
            </a:r>
            <a:r>
              <a:rPr sz="2400" b="0" spc="5" dirty="0">
                <a:latin typeface="Calibri Light"/>
                <a:cs typeface="Calibri Light"/>
              </a:rPr>
              <a:t>period comes </a:t>
            </a:r>
            <a:r>
              <a:rPr sz="2400" b="0" spc="15" dirty="0">
                <a:latin typeface="Calibri Light"/>
                <a:cs typeface="Calibri Light"/>
              </a:rPr>
              <a:t>to </a:t>
            </a:r>
            <a:r>
              <a:rPr sz="2400" b="0" spc="20" dirty="0">
                <a:latin typeface="Calibri Light"/>
                <a:cs typeface="Calibri Light"/>
              </a:rPr>
              <a:t> </a:t>
            </a:r>
            <a:r>
              <a:rPr sz="2400" b="0" spc="15" dirty="0">
                <a:latin typeface="Calibri Light"/>
                <a:cs typeface="Calibri Light"/>
              </a:rPr>
              <a:t>the</a:t>
            </a:r>
            <a:r>
              <a:rPr sz="2400" b="0" spc="-80" dirty="0">
                <a:latin typeface="Calibri Light"/>
                <a:cs typeface="Calibri Light"/>
              </a:rPr>
              <a:t> </a:t>
            </a:r>
            <a:r>
              <a:rPr sz="2400" b="0" spc="5" dirty="0">
                <a:latin typeface="Calibri Light"/>
                <a:cs typeface="Calibri Light"/>
              </a:rPr>
              <a:t>clinic,</a:t>
            </a:r>
            <a:r>
              <a:rPr sz="2400" b="0" spc="-85" dirty="0">
                <a:latin typeface="Calibri Light"/>
                <a:cs typeface="Calibri Light"/>
              </a:rPr>
              <a:t> </a:t>
            </a:r>
            <a:r>
              <a:rPr sz="2400" b="0" spc="10" dirty="0">
                <a:latin typeface="Calibri Light"/>
                <a:cs typeface="Calibri Light"/>
              </a:rPr>
              <a:t>blood</a:t>
            </a:r>
            <a:r>
              <a:rPr sz="2400" b="0" spc="-65" dirty="0">
                <a:latin typeface="Calibri Light"/>
                <a:cs typeface="Calibri Light"/>
              </a:rPr>
              <a:t> </a:t>
            </a:r>
            <a:r>
              <a:rPr sz="2400" b="0" dirty="0">
                <a:latin typeface="Calibri Light"/>
                <a:cs typeface="Calibri Light"/>
              </a:rPr>
              <a:t>pressure</a:t>
            </a:r>
            <a:r>
              <a:rPr sz="2400" b="0" spc="-85" dirty="0">
                <a:latin typeface="Calibri Light"/>
                <a:cs typeface="Calibri Light"/>
              </a:rPr>
              <a:t> </a:t>
            </a:r>
            <a:r>
              <a:rPr sz="2400" b="0" dirty="0">
                <a:latin typeface="Calibri Light"/>
                <a:cs typeface="Calibri Light"/>
              </a:rPr>
              <a:t>normal,</a:t>
            </a:r>
            <a:r>
              <a:rPr sz="2400" b="0" spc="-5" dirty="0">
                <a:latin typeface="Calibri Light"/>
                <a:cs typeface="Calibri Light"/>
              </a:rPr>
              <a:t> </a:t>
            </a:r>
            <a:r>
              <a:rPr sz="2400" b="0" spc="-15" dirty="0">
                <a:latin typeface="Calibri Light"/>
                <a:cs typeface="Calibri Light"/>
              </a:rPr>
              <a:t>thyroid</a:t>
            </a:r>
            <a:r>
              <a:rPr sz="2400" b="0" spc="-75" dirty="0">
                <a:latin typeface="Calibri Light"/>
                <a:cs typeface="Calibri Light"/>
              </a:rPr>
              <a:t> </a:t>
            </a:r>
            <a:r>
              <a:rPr sz="2400" b="0" dirty="0">
                <a:latin typeface="Calibri Light"/>
                <a:cs typeface="Calibri Light"/>
              </a:rPr>
              <a:t>normal,</a:t>
            </a:r>
            <a:r>
              <a:rPr sz="2400" b="0" spc="-5" dirty="0">
                <a:latin typeface="Calibri Light"/>
                <a:cs typeface="Calibri Light"/>
              </a:rPr>
              <a:t> </a:t>
            </a:r>
            <a:r>
              <a:rPr sz="2400" b="0" spc="10" dirty="0">
                <a:latin typeface="Calibri Light"/>
                <a:cs typeface="Calibri Light"/>
              </a:rPr>
              <a:t>height</a:t>
            </a:r>
            <a:r>
              <a:rPr sz="2400" b="0" spc="-140" dirty="0">
                <a:latin typeface="Calibri Light"/>
                <a:cs typeface="Calibri Light"/>
              </a:rPr>
              <a:t> </a:t>
            </a:r>
            <a:r>
              <a:rPr sz="2400" b="0" dirty="0">
                <a:latin typeface="Calibri Light"/>
                <a:cs typeface="Calibri Light"/>
              </a:rPr>
              <a:t>is </a:t>
            </a:r>
            <a:r>
              <a:rPr sz="2400" b="0" spc="-525" dirty="0">
                <a:latin typeface="Calibri Light"/>
                <a:cs typeface="Calibri Light"/>
              </a:rPr>
              <a:t> </a:t>
            </a:r>
            <a:r>
              <a:rPr sz="2400" b="0" spc="-20" dirty="0">
                <a:latin typeface="Calibri Light"/>
                <a:cs typeface="Calibri Light"/>
              </a:rPr>
              <a:t>163</a:t>
            </a:r>
            <a:r>
              <a:rPr sz="2400" b="0" dirty="0">
                <a:latin typeface="Calibri Light"/>
                <a:cs typeface="Calibri Light"/>
              </a:rPr>
              <a:t>,</a:t>
            </a:r>
            <a:r>
              <a:rPr sz="2400" b="0" spc="-15" dirty="0">
                <a:latin typeface="Calibri Light"/>
                <a:cs typeface="Calibri Light"/>
              </a:rPr>
              <a:t> </a:t>
            </a:r>
            <a:r>
              <a:rPr sz="2400" b="0" dirty="0">
                <a:latin typeface="Calibri Light"/>
                <a:cs typeface="Calibri Light"/>
              </a:rPr>
              <a:t>a</a:t>
            </a:r>
            <a:r>
              <a:rPr sz="2400" b="0" spc="-15" dirty="0">
                <a:latin typeface="Calibri Light"/>
                <a:cs typeface="Calibri Light"/>
              </a:rPr>
              <a:t>l</a:t>
            </a:r>
            <a:r>
              <a:rPr sz="2400" b="0" dirty="0">
                <a:latin typeface="Calibri Light"/>
                <a:cs typeface="Calibri Light"/>
              </a:rPr>
              <a:t>l</a:t>
            </a:r>
            <a:r>
              <a:rPr sz="2400" b="0" spc="50" dirty="0">
                <a:latin typeface="Calibri Light"/>
                <a:cs typeface="Calibri Light"/>
              </a:rPr>
              <a:t> </a:t>
            </a:r>
            <a:r>
              <a:rPr sz="2400" b="0" spc="20" dirty="0">
                <a:latin typeface="Calibri Light"/>
                <a:cs typeface="Calibri Light"/>
              </a:rPr>
              <a:t>o</a:t>
            </a:r>
            <a:r>
              <a:rPr sz="2400" b="0" spc="30" dirty="0">
                <a:latin typeface="Calibri Light"/>
                <a:cs typeface="Calibri Light"/>
              </a:rPr>
              <a:t>t</a:t>
            </a:r>
            <a:r>
              <a:rPr sz="2400" b="0" spc="25" dirty="0">
                <a:latin typeface="Calibri Light"/>
                <a:cs typeface="Calibri Light"/>
              </a:rPr>
              <a:t>h</a:t>
            </a:r>
            <a:r>
              <a:rPr sz="2400" b="0" spc="10" dirty="0">
                <a:latin typeface="Calibri Light"/>
                <a:cs typeface="Calibri Light"/>
              </a:rPr>
              <a:t>e</a:t>
            </a:r>
            <a:r>
              <a:rPr sz="2400" b="0" dirty="0">
                <a:latin typeface="Calibri Light"/>
                <a:cs typeface="Calibri Light"/>
              </a:rPr>
              <a:t>r</a:t>
            </a:r>
            <a:r>
              <a:rPr sz="2400" b="0" spc="-175" dirty="0">
                <a:latin typeface="Calibri Light"/>
                <a:cs typeface="Calibri Light"/>
              </a:rPr>
              <a:t> </a:t>
            </a:r>
            <a:r>
              <a:rPr sz="2400" b="0" spc="30" dirty="0">
                <a:latin typeface="Calibri Light"/>
                <a:cs typeface="Calibri Light"/>
              </a:rPr>
              <a:t>t</a:t>
            </a:r>
            <a:r>
              <a:rPr sz="2400" b="0" spc="10" dirty="0">
                <a:latin typeface="Calibri Light"/>
                <a:cs typeface="Calibri Light"/>
              </a:rPr>
              <a:t>e</a:t>
            </a:r>
            <a:r>
              <a:rPr sz="2400" b="0" spc="-35" dirty="0">
                <a:latin typeface="Calibri Light"/>
                <a:cs typeface="Calibri Light"/>
              </a:rPr>
              <a:t>s</a:t>
            </a:r>
            <a:r>
              <a:rPr sz="2400" b="0" spc="30" dirty="0">
                <a:latin typeface="Calibri Light"/>
                <a:cs typeface="Calibri Light"/>
              </a:rPr>
              <a:t>t</a:t>
            </a:r>
            <a:r>
              <a:rPr sz="2400" b="0" dirty="0">
                <a:latin typeface="Calibri Light"/>
                <a:cs typeface="Calibri Light"/>
              </a:rPr>
              <a:t>s</a:t>
            </a:r>
            <a:r>
              <a:rPr sz="2400" b="0" spc="-125" dirty="0">
                <a:latin typeface="Calibri Light"/>
                <a:cs typeface="Calibri Light"/>
              </a:rPr>
              <a:t> </a:t>
            </a:r>
            <a:r>
              <a:rPr sz="2400" b="0" dirty="0">
                <a:latin typeface="Calibri Light"/>
                <a:cs typeface="Calibri Light"/>
              </a:rPr>
              <a:t>a</a:t>
            </a:r>
            <a:r>
              <a:rPr sz="2400" b="0" spc="-10" dirty="0">
                <a:latin typeface="Calibri Light"/>
                <a:cs typeface="Calibri Light"/>
              </a:rPr>
              <a:t>r</a:t>
            </a:r>
            <a:r>
              <a:rPr sz="2400" b="0" dirty="0">
                <a:latin typeface="Calibri Light"/>
                <a:cs typeface="Calibri Light"/>
              </a:rPr>
              <a:t>e</a:t>
            </a:r>
            <a:r>
              <a:rPr sz="2400" b="0" spc="-10" dirty="0">
                <a:latin typeface="Calibri Light"/>
                <a:cs typeface="Calibri Light"/>
              </a:rPr>
              <a:t> </a:t>
            </a:r>
            <a:r>
              <a:rPr sz="2400" b="0" spc="25" dirty="0">
                <a:latin typeface="Calibri Light"/>
                <a:cs typeface="Calibri Light"/>
              </a:rPr>
              <a:t>n</a:t>
            </a:r>
            <a:r>
              <a:rPr sz="2400" b="0" spc="20" dirty="0">
                <a:latin typeface="Calibri Light"/>
                <a:cs typeface="Calibri Light"/>
              </a:rPr>
              <a:t>o</a:t>
            </a:r>
            <a:r>
              <a:rPr sz="2400" b="0" dirty="0">
                <a:latin typeface="Calibri Light"/>
                <a:cs typeface="Calibri Light"/>
              </a:rPr>
              <a:t>r</a:t>
            </a:r>
            <a:r>
              <a:rPr sz="2400" b="0" spc="-30" dirty="0">
                <a:latin typeface="Calibri Light"/>
                <a:cs typeface="Calibri Light"/>
              </a:rPr>
              <a:t>m</a:t>
            </a:r>
            <a:r>
              <a:rPr sz="2400" b="0" dirty="0">
                <a:latin typeface="Calibri Light"/>
                <a:cs typeface="Calibri Light"/>
              </a:rPr>
              <a:t>a</a:t>
            </a:r>
            <a:r>
              <a:rPr sz="2400" b="0" spc="-15" dirty="0">
                <a:latin typeface="Calibri Light"/>
                <a:cs typeface="Calibri Light"/>
              </a:rPr>
              <a:t>l</a:t>
            </a:r>
            <a:r>
              <a:rPr sz="2400" b="0" dirty="0">
                <a:latin typeface="Calibri Light"/>
                <a:cs typeface="Calibri Light"/>
              </a:rPr>
              <a:t>.</a:t>
            </a:r>
            <a:endParaRPr sz="2400">
              <a:latin typeface="Calibri Light"/>
              <a:cs typeface="Calibri Light"/>
            </a:endParaRPr>
          </a:p>
          <a:p>
            <a:pPr marL="12700" marR="2341880">
              <a:lnSpc>
                <a:spcPct val="179900"/>
              </a:lnSpc>
            </a:pPr>
            <a:r>
              <a:rPr sz="2400" b="0" spc="-10" dirty="0">
                <a:latin typeface="Calibri Light"/>
                <a:cs typeface="Calibri Light"/>
              </a:rPr>
              <a:t>1- </a:t>
            </a:r>
            <a:r>
              <a:rPr sz="2400" b="0" dirty="0">
                <a:latin typeface="Calibri Light"/>
                <a:cs typeface="Calibri Light"/>
              </a:rPr>
              <a:t>What is </a:t>
            </a:r>
            <a:r>
              <a:rPr sz="2400" b="0" spc="5" dirty="0">
                <a:latin typeface="Calibri Light"/>
                <a:cs typeface="Calibri Light"/>
              </a:rPr>
              <a:t>your </a:t>
            </a:r>
            <a:r>
              <a:rPr sz="2400" b="0" spc="-5" dirty="0">
                <a:latin typeface="Calibri Light"/>
                <a:cs typeface="Calibri Light"/>
              </a:rPr>
              <a:t>provisional diagnosis? </a:t>
            </a:r>
            <a:r>
              <a:rPr sz="2400" b="0" dirty="0">
                <a:latin typeface="Calibri Light"/>
                <a:cs typeface="Calibri Light"/>
              </a:rPr>
              <a:t> </a:t>
            </a:r>
            <a:r>
              <a:rPr sz="2400" b="0" spc="-10" dirty="0">
                <a:latin typeface="Calibri Light"/>
                <a:cs typeface="Calibri Light"/>
              </a:rPr>
              <a:t>2- </a:t>
            </a:r>
            <a:r>
              <a:rPr sz="2400" b="0" dirty="0">
                <a:latin typeface="Calibri Light"/>
                <a:cs typeface="Calibri Light"/>
              </a:rPr>
              <a:t>what</a:t>
            </a:r>
            <a:r>
              <a:rPr sz="2400" b="0" spc="5" dirty="0">
                <a:latin typeface="Calibri Light"/>
                <a:cs typeface="Calibri Light"/>
              </a:rPr>
              <a:t> </a:t>
            </a:r>
            <a:r>
              <a:rPr sz="2400" b="0" spc="10" dirty="0">
                <a:latin typeface="Calibri Light"/>
                <a:cs typeface="Calibri Light"/>
              </a:rPr>
              <a:t>does</a:t>
            </a:r>
            <a:r>
              <a:rPr sz="2400" b="0" spc="-130" dirty="0">
                <a:latin typeface="Calibri Light"/>
                <a:cs typeface="Calibri Light"/>
              </a:rPr>
              <a:t> </a:t>
            </a:r>
            <a:r>
              <a:rPr sz="2400" b="0" spc="10" dirty="0">
                <a:latin typeface="Calibri Light"/>
                <a:cs typeface="Calibri Light"/>
              </a:rPr>
              <a:t>her</a:t>
            </a:r>
            <a:r>
              <a:rPr sz="2400" b="0" spc="-25" dirty="0">
                <a:latin typeface="Calibri Light"/>
                <a:cs typeface="Calibri Light"/>
              </a:rPr>
              <a:t> Tanner</a:t>
            </a:r>
            <a:r>
              <a:rPr sz="2400" b="0" spc="-100" dirty="0">
                <a:latin typeface="Calibri Light"/>
                <a:cs typeface="Calibri Light"/>
              </a:rPr>
              <a:t> </a:t>
            </a:r>
            <a:r>
              <a:rPr sz="2400" b="0" spc="-5" dirty="0">
                <a:latin typeface="Calibri Light"/>
                <a:cs typeface="Calibri Light"/>
              </a:rPr>
              <a:t>stage</a:t>
            </a:r>
            <a:r>
              <a:rPr sz="2400" b="0" spc="-85" dirty="0">
                <a:latin typeface="Calibri Light"/>
                <a:cs typeface="Calibri Light"/>
              </a:rPr>
              <a:t> </a:t>
            </a:r>
            <a:r>
              <a:rPr sz="2400" b="0" spc="5" dirty="0">
                <a:latin typeface="Calibri Light"/>
                <a:cs typeface="Calibri Light"/>
              </a:rPr>
              <a:t>tell</a:t>
            </a:r>
            <a:r>
              <a:rPr sz="2400" b="0" spc="-110" dirty="0">
                <a:latin typeface="Calibri Light"/>
                <a:cs typeface="Calibri Light"/>
              </a:rPr>
              <a:t> </a:t>
            </a:r>
            <a:r>
              <a:rPr sz="2400" b="0" spc="10" dirty="0">
                <a:latin typeface="Calibri Light"/>
                <a:cs typeface="Calibri Light"/>
              </a:rPr>
              <a:t>you? </a:t>
            </a:r>
            <a:r>
              <a:rPr sz="2400" b="0" spc="-530" dirty="0">
                <a:latin typeface="Calibri Light"/>
                <a:cs typeface="Calibri Light"/>
              </a:rPr>
              <a:t> </a:t>
            </a:r>
            <a:r>
              <a:rPr sz="2400" b="0" spc="-10" dirty="0">
                <a:latin typeface="Calibri Light"/>
                <a:cs typeface="Calibri Light"/>
              </a:rPr>
              <a:t>3-</a:t>
            </a:r>
            <a:r>
              <a:rPr sz="2400" b="0" spc="-5" dirty="0">
                <a:latin typeface="Calibri Light"/>
                <a:cs typeface="Calibri Light"/>
              </a:rPr>
              <a:t> </a:t>
            </a:r>
            <a:r>
              <a:rPr sz="2400" b="0" spc="5" dirty="0">
                <a:latin typeface="Calibri Light"/>
                <a:cs typeface="Calibri Light"/>
              </a:rPr>
              <a:t>mention</a:t>
            </a:r>
            <a:r>
              <a:rPr sz="2400" b="0" spc="-70" dirty="0">
                <a:latin typeface="Calibri Light"/>
                <a:cs typeface="Calibri Light"/>
              </a:rPr>
              <a:t> </a:t>
            </a:r>
            <a:r>
              <a:rPr sz="2400" b="0" dirty="0">
                <a:latin typeface="Calibri Light"/>
                <a:cs typeface="Calibri Light"/>
              </a:rPr>
              <a:t>2</a:t>
            </a:r>
            <a:r>
              <a:rPr sz="2400" b="0" spc="-40" dirty="0">
                <a:latin typeface="Calibri Light"/>
                <a:cs typeface="Calibri Light"/>
              </a:rPr>
              <a:t> </a:t>
            </a:r>
            <a:r>
              <a:rPr sz="2400" b="0" spc="-5" dirty="0">
                <a:latin typeface="Calibri Light"/>
                <a:cs typeface="Calibri Light"/>
              </a:rPr>
              <a:t>differential</a:t>
            </a:r>
            <a:r>
              <a:rPr sz="2400" b="0" spc="-250" dirty="0">
                <a:latin typeface="Calibri Light"/>
                <a:cs typeface="Calibri Light"/>
              </a:rPr>
              <a:t> </a:t>
            </a:r>
            <a:r>
              <a:rPr sz="2400" b="0" dirty="0">
                <a:latin typeface="Calibri Light"/>
                <a:cs typeface="Calibri Light"/>
              </a:rPr>
              <a:t>diagnosis</a:t>
            </a:r>
            <a:endParaRPr sz="24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850">
              <a:latin typeface="Calibri Light"/>
              <a:cs typeface="Calibri Light"/>
            </a:endParaRPr>
          </a:p>
          <a:p>
            <a:pPr marL="327025" indent="-314960">
              <a:lnSpc>
                <a:spcPct val="100000"/>
              </a:lnSpc>
              <a:buAutoNum type="arabicPlain" startAt="4"/>
              <a:tabLst>
                <a:tab pos="327660" algn="l"/>
              </a:tabLst>
            </a:pPr>
            <a:r>
              <a:rPr sz="2400" b="0" dirty="0">
                <a:latin typeface="Calibri Light"/>
                <a:cs typeface="Calibri Light"/>
              </a:rPr>
              <a:t>M</a:t>
            </a:r>
            <a:r>
              <a:rPr sz="2400" b="0" spc="5" dirty="0">
                <a:latin typeface="Calibri Light"/>
                <a:cs typeface="Calibri Light"/>
              </a:rPr>
              <a:t>e</a:t>
            </a:r>
            <a:r>
              <a:rPr sz="2400" b="0" spc="25" dirty="0">
                <a:latin typeface="Calibri Light"/>
                <a:cs typeface="Calibri Light"/>
              </a:rPr>
              <a:t>n</a:t>
            </a:r>
            <a:r>
              <a:rPr sz="2400" b="0" spc="30" dirty="0">
                <a:latin typeface="Calibri Light"/>
                <a:cs typeface="Calibri Light"/>
              </a:rPr>
              <a:t>t</a:t>
            </a:r>
            <a:r>
              <a:rPr sz="2400" b="0" dirty="0">
                <a:latin typeface="Calibri Light"/>
                <a:cs typeface="Calibri Light"/>
              </a:rPr>
              <a:t>i</a:t>
            </a:r>
            <a:r>
              <a:rPr sz="2400" b="0" spc="15" dirty="0">
                <a:latin typeface="Calibri Light"/>
                <a:cs typeface="Calibri Light"/>
              </a:rPr>
              <a:t>o</a:t>
            </a:r>
            <a:r>
              <a:rPr sz="2400" b="0" dirty="0">
                <a:latin typeface="Calibri Light"/>
                <a:cs typeface="Calibri Light"/>
              </a:rPr>
              <a:t>n</a:t>
            </a:r>
            <a:r>
              <a:rPr sz="2400" b="0" spc="-145" dirty="0">
                <a:latin typeface="Calibri Light"/>
                <a:cs typeface="Calibri Light"/>
              </a:rPr>
              <a:t> </a:t>
            </a:r>
            <a:r>
              <a:rPr sz="2400" b="0" dirty="0">
                <a:latin typeface="Calibri Light"/>
                <a:cs typeface="Calibri Light"/>
              </a:rPr>
              <a:t>2</a:t>
            </a:r>
            <a:r>
              <a:rPr sz="2400" b="0" spc="35" dirty="0">
                <a:latin typeface="Calibri Light"/>
                <a:cs typeface="Calibri Light"/>
              </a:rPr>
              <a:t> </a:t>
            </a:r>
            <a:r>
              <a:rPr sz="2400" b="0" dirty="0">
                <a:latin typeface="Calibri Light"/>
                <a:cs typeface="Calibri Light"/>
              </a:rPr>
              <a:t>i</a:t>
            </a:r>
            <a:r>
              <a:rPr sz="2400" b="0" spc="-55" dirty="0">
                <a:latin typeface="Calibri Light"/>
                <a:cs typeface="Calibri Light"/>
              </a:rPr>
              <a:t>n</a:t>
            </a:r>
            <a:r>
              <a:rPr sz="2400" b="0" dirty="0">
                <a:latin typeface="Calibri Light"/>
                <a:cs typeface="Calibri Light"/>
              </a:rPr>
              <a:t>ve</a:t>
            </a:r>
            <a:r>
              <a:rPr sz="2400" b="0" spc="-25" dirty="0">
                <a:latin typeface="Calibri Light"/>
                <a:cs typeface="Calibri Light"/>
              </a:rPr>
              <a:t>s</a:t>
            </a:r>
            <a:r>
              <a:rPr sz="2400" b="0" spc="30" dirty="0">
                <a:latin typeface="Calibri Light"/>
                <a:cs typeface="Calibri Light"/>
              </a:rPr>
              <a:t>t</a:t>
            </a:r>
            <a:r>
              <a:rPr sz="2400" b="0" dirty="0">
                <a:latin typeface="Calibri Light"/>
                <a:cs typeface="Calibri Light"/>
              </a:rPr>
              <a:t>i</a:t>
            </a:r>
            <a:r>
              <a:rPr sz="2400" b="0" spc="-85" dirty="0">
                <a:latin typeface="Calibri Light"/>
                <a:cs typeface="Calibri Light"/>
              </a:rPr>
              <a:t>g</a:t>
            </a:r>
            <a:r>
              <a:rPr sz="2400" b="0" dirty="0">
                <a:latin typeface="Calibri Light"/>
                <a:cs typeface="Calibri Light"/>
              </a:rPr>
              <a:t>a</a:t>
            </a:r>
            <a:r>
              <a:rPr sz="2400" b="0" spc="25" dirty="0">
                <a:latin typeface="Calibri Light"/>
                <a:cs typeface="Calibri Light"/>
              </a:rPr>
              <a:t>t</a:t>
            </a:r>
            <a:r>
              <a:rPr sz="2400" b="0" dirty="0">
                <a:latin typeface="Calibri Light"/>
                <a:cs typeface="Calibri Light"/>
              </a:rPr>
              <a:t>i</a:t>
            </a:r>
            <a:r>
              <a:rPr sz="2400" b="0" spc="15" dirty="0">
                <a:latin typeface="Calibri Light"/>
                <a:cs typeface="Calibri Light"/>
              </a:rPr>
              <a:t>o</a:t>
            </a:r>
            <a:r>
              <a:rPr sz="2400" b="0" spc="25" dirty="0">
                <a:latin typeface="Calibri Light"/>
                <a:cs typeface="Calibri Light"/>
              </a:rPr>
              <a:t>n</a:t>
            </a:r>
            <a:r>
              <a:rPr sz="2400" b="0" dirty="0">
                <a:latin typeface="Calibri Light"/>
                <a:cs typeface="Calibri Light"/>
              </a:rPr>
              <a:t>s</a:t>
            </a:r>
            <a:r>
              <a:rPr sz="2400" b="0" spc="-200" dirty="0">
                <a:latin typeface="Calibri Light"/>
                <a:cs typeface="Calibri Light"/>
              </a:rPr>
              <a:t> </a:t>
            </a:r>
            <a:r>
              <a:rPr sz="2400" b="0" spc="30" dirty="0">
                <a:latin typeface="Calibri Light"/>
                <a:cs typeface="Calibri Light"/>
              </a:rPr>
              <a:t>t</a:t>
            </a:r>
            <a:r>
              <a:rPr sz="2400" b="0" dirty="0">
                <a:latin typeface="Calibri Light"/>
                <a:cs typeface="Calibri Light"/>
              </a:rPr>
              <a:t>o</a:t>
            </a:r>
            <a:r>
              <a:rPr sz="2400" b="0" spc="-75" dirty="0">
                <a:latin typeface="Calibri Light"/>
                <a:cs typeface="Calibri Light"/>
              </a:rPr>
              <a:t> </a:t>
            </a:r>
            <a:r>
              <a:rPr sz="2400" b="0" spc="25" dirty="0">
                <a:latin typeface="Calibri Light"/>
                <a:cs typeface="Calibri Light"/>
              </a:rPr>
              <a:t>d</a:t>
            </a:r>
            <a:r>
              <a:rPr sz="2400" b="0" dirty="0">
                <a:latin typeface="Calibri Light"/>
                <a:cs typeface="Calibri Light"/>
              </a:rPr>
              <a:t>o</a:t>
            </a:r>
            <a:endParaRPr sz="24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Calibri Light"/>
              <a:buAutoNum type="arabicPlain" startAt="4"/>
            </a:pPr>
            <a:endParaRPr sz="2100">
              <a:latin typeface="Calibri Light"/>
              <a:cs typeface="Calibri Light"/>
            </a:endParaRPr>
          </a:p>
          <a:p>
            <a:pPr marL="12700" marR="450215">
              <a:lnSpc>
                <a:spcPts val="2630"/>
              </a:lnSpc>
              <a:buAutoNum type="arabicPlain" startAt="4"/>
              <a:tabLst>
                <a:tab pos="327660" algn="l"/>
              </a:tabLst>
            </a:pPr>
            <a:r>
              <a:rPr sz="2400" b="0" dirty="0">
                <a:latin typeface="Calibri Light"/>
                <a:cs typeface="Calibri Light"/>
              </a:rPr>
              <a:t>r</a:t>
            </a:r>
            <a:r>
              <a:rPr sz="2400" b="0" spc="5" dirty="0">
                <a:latin typeface="Calibri Light"/>
                <a:cs typeface="Calibri Light"/>
              </a:rPr>
              <a:t>e</a:t>
            </a:r>
            <a:r>
              <a:rPr sz="2400" b="0" spc="-80" dirty="0">
                <a:latin typeface="Calibri Light"/>
                <a:cs typeface="Calibri Light"/>
              </a:rPr>
              <a:t>g</a:t>
            </a:r>
            <a:r>
              <a:rPr sz="2400" b="0" dirty="0">
                <a:latin typeface="Calibri Light"/>
                <a:cs typeface="Calibri Light"/>
              </a:rPr>
              <a:t>a</a:t>
            </a:r>
            <a:r>
              <a:rPr sz="2400" b="0" spc="-10" dirty="0">
                <a:latin typeface="Calibri Light"/>
                <a:cs typeface="Calibri Light"/>
              </a:rPr>
              <a:t>r</a:t>
            </a:r>
            <a:r>
              <a:rPr sz="2400" b="0" spc="25" dirty="0">
                <a:latin typeface="Calibri Light"/>
                <a:cs typeface="Calibri Light"/>
              </a:rPr>
              <a:t>d</a:t>
            </a:r>
            <a:r>
              <a:rPr sz="2400" b="0" dirty="0">
                <a:latin typeface="Calibri Light"/>
                <a:cs typeface="Calibri Light"/>
              </a:rPr>
              <a:t>i</a:t>
            </a:r>
            <a:r>
              <a:rPr sz="2400" b="0" spc="15" dirty="0">
                <a:latin typeface="Calibri Light"/>
                <a:cs typeface="Calibri Light"/>
              </a:rPr>
              <a:t>n</a:t>
            </a:r>
            <a:r>
              <a:rPr sz="2400" b="0" dirty="0">
                <a:latin typeface="Calibri Light"/>
                <a:cs typeface="Calibri Light"/>
              </a:rPr>
              <a:t>g</a:t>
            </a:r>
            <a:r>
              <a:rPr sz="2400" b="0" spc="-95" dirty="0">
                <a:latin typeface="Calibri Light"/>
                <a:cs typeface="Calibri Light"/>
              </a:rPr>
              <a:t> </a:t>
            </a:r>
            <a:r>
              <a:rPr sz="2400" b="0" spc="25" dirty="0">
                <a:latin typeface="Calibri Light"/>
                <a:cs typeface="Calibri Light"/>
              </a:rPr>
              <a:t>p</a:t>
            </a:r>
            <a:r>
              <a:rPr sz="2400" b="0" dirty="0">
                <a:latin typeface="Calibri Light"/>
                <a:cs typeface="Calibri Light"/>
              </a:rPr>
              <a:t>r</a:t>
            </a:r>
            <a:r>
              <a:rPr sz="2400" b="0" spc="5" dirty="0">
                <a:latin typeface="Calibri Light"/>
                <a:cs typeface="Calibri Light"/>
              </a:rPr>
              <a:t>e</a:t>
            </a:r>
            <a:r>
              <a:rPr sz="2400" b="0" spc="-30" dirty="0">
                <a:latin typeface="Calibri Light"/>
                <a:cs typeface="Calibri Light"/>
              </a:rPr>
              <a:t>s</a:t>
            </a:r>
            <a:r>
              <a:rPr sz="2400" b="0" spc="5" dirty="0">
                <a:latin typeface="Calibri Light"/>
                <a:cs typeface="Calibri Light"/>
              </a:rPr>
              <a:t>e</a:t>
            </a:r>
            <a:r>
              <a:rPr sz="2400" b="0" spc="25" dirty="0">
                <a:latin typeface="Calibri Light"/>
                <a:cs typeface="Calibri Light"/>
              </a:rPr>
              <a:t>nc</a:t>
            </a:r>
            <a:r>
              <a:rPr sz="2400" b="0" dirty="0">
                <a:latin typeface="Calibri Light"/>
                <a:cs typeface="Calibri Light"/>
              </a:rPr>
              <a:t>e</a:t>
            </a:r>
            <a:r>
              <a:rPr sz="2400" b="0" spc="-160" dirty="0">
                <a:latin typeface="Calibri Light"/>
                <a:cs typeface="Calibri Light"/>
              </a:rPr>
              <a:t> </a:t>
            </a:r>
            <a:r>
              <a:rPr sz="2400" b="0" spc="20" dirty="0">
                <a:latin typeface="Calibri Light"/>
                <a:cs typeface="Calibri Light"/>
              </a:rPr>
              <a:t>o</a:t>
            </a:r>
            <a:r>
              <a:rPr sz="2400" b="0" dirty="0">
                <a:latin typeface="Calibri Light"/>
                <a:cs typeface="Calibri Light"/>
              </a:rPr>
              <a:t>f</a:t>
            </a:r>
            <a:r>
              <a:rPr sz="2400" b="0" spc="10" dirty="0">
                <a:latin typeface="Calibri Light"/>
                <a:cs typeface="Calibri Light"/>
              </a:rPr>
              <a:t> </a:t>
            </a:r>
            <a:r>
              <a:rPr sz="2400" b="0" spc="25" dirty="0">
                <a:latin typeface="Calibri Light"/>
                <a:cs typeface="Calibri Light"/>
              </a:rPr>
              <a:t>pub</a:t>
            </a:r>
            <a:r>
              <a:rPr sz="2400" b="0" dirty="0">
                <a:latin typeface="Calibri Light"/>
                <a:cs typeface="Calibri Light"/>
              </a:rPr>
              <a:t>ic</a:t>
            </a:r>
            <a:r>
              <a:rPr sz="2400" b="0" spc="-75" dirty="0">
                <a:latin typeface="Calibri Light"/>
                <a:cs typeface="Calibri Light"/>
              </a:rPr>
              <a:t> </a:t>
            </a:r>
            <a:r>
              <a:rPr sz="2400" b="0" dirty="0">
                <a:latin typeface="Calibri Light"/>
                <a:cs typeface="Calibri Light"/>
              </a:rPr>
              <a:t>a</a:t>
            </a:r>
            <a:r>
              <a:rPr sz="2400" b="0" spc="15" dirty="0">
                <a:latin typeface="Calibri Light"/>
                <a:cs typeface="Calibri Light"/>
              </a:rPr>
              <a:t>n</a:t>
            </a:r>
            <a:r>
              <a:rPr sz="2400" b="0" dirty="0">
                <a:latin typeface="Calibri Light"/>
                <a:cs typeface="Calibri Light"/>
              </a:rPr>
              <a:t>d</a:t>
            </a:r>
            <a:r>
              <a:rPr sz="2400" b="0" spc="-70" dirty="0">
                <a:latin typeface="Calibri Light"/>
                <a:cs typeface="Calibri Light"/>
              </a:rPr>
              <a:t> </a:t>
            </a:r>
            <a:r>
              <a:rPr sz="2400" b="0" dirty="0">
                <a:latin typeface="Calibri Light"/>
                <a:cs typeface="Calibri Light"/>
              </a:rPr>
              <a:t>a</a:t>
            </a:r>
            <a:r>
              <a:rPr sz="2400" b="0" spc="-40" dirty="0">
                <a:latin typeface="Calibri Light"/>
                <a:cs typeface="Calibri Light"/>
              </a:rPr>
              <a:t>x</a:t>
            </a:r>
            <a:r>
              <a:rPr sz="2400" b="0" dirty="0">
                <a:latin typeface="Calibri Light"/>
                <a:cs typeface="Calibri Light"/>
              </a:rPr>
              <a:t>i</a:t>
            </a:r>
            <a:r>
              <a:rPr sz="2400" b="0" spc="-15" dirty="0">
                <a:latin typeface="Calibri Light"/>
                <a:cs typeface="Calibri Light"/>
              </a:rPr>
              <a:t>l</a:t>
            </a:r>
            <a:r>
              <a:rPr sz="2400" b="0" dirty="0">
                <a:latin typeface="Calibri Light"/>
                <a:cs typeface="Calibri Light"/>
              </a:rPr>
              <a:t>l</a:t>
            </a:r>
            <a:r>
              <a:rPr sz="2400" b="0" spc="-15" dirty="0">
                <a:latin typeface="Calibri Light"/>
                <a:cs typeface="Calibri Light"/>
              </a:rPr>
              <a:t>a</a:t>
            </a:r>
            <a:r>
              <a:rPr sz="2400" b="0" dirty="0">
                <a:latin typeface="Calibri Light"/>
                <a:cs typeface="Calibri Light"/>
              </a:rPr>
              <a:t>ry</a:t>
            </a:r>
            <a:r>
              <a:rPr sz="2400" b="0" spc="40" dirty="0">
                <a:latin typeface="Calibri Light"/>
                <a:cs typeface="Calibri Light"/>
              </a:rPr>
              <a:t> </a:t>
            </a:r>
            <a:r>
              <a:rPr sz="2400" b="0" spc="25" dirty="0">
                <a:latin typeface="Calibri Light"/>
                <a:cs typeface="Calibri Light"/>
              </a:rPr>
              <a:t>h</a:t>
            </a:r>
            <a:r>
              <a:rPr sz="2400" b="0" dirty="0">
                <a:latin typeface="Calibri Light"/>
                <a:cs typeface="Calibri Light"/>
              </a:rPr>
              <a:t>a</a:t>
            </a:r>
            <a:r>
              <a:rPr sz="2400" b="0" spc="-15" dirty="0">
                <a:latin typeface="Calibri Light"/>
                <a:cs typeface="Calibri Light"/>
              </a:rPr>
              <a:t>i</a:t>
            </a:r>
            <a:r>
              <a:rPr sz="2400" b="0" spc="-229" dirty="0">
                <a:latin typeface="Calibri Light"/>
                <a:cs typeface="Calibri Light"/>
              </a:rPr>
              <a:t>r</a:t>
            </a:r>
            <a:r>
              <a:rPr sz="2400" b="0" dirty="0">
                <a:latin typeface="Calibri Light"/>
                <a:cs typeface="Calibri Light"/>
              </a:rPr>
              <a:t>,</a:t>
            </a:r>
            <a:r>
              <a:rPr sz="2400" b="0" spc="-85" dirty="0">
                <a:latin typeface="Calibri Light"/>
                <a:cs typeface="Calibri Light"/>
              </a:rPr>
              <a:t> </a:t>
            </a:r>
            <a:r>
              <a:rPr sz="2400" b="0" spc="-30" dirty="0">
                <a:latin typeface="Calibri Light"/>
                <a:cs typeface="Calibri Light"/>
              </a:rPr>
              <a:t>w</a:t>
            </a:r>
            <a:r>
              <a:rPr sz="2400" b="0" spc="25" dirty="0">
                <a:latin typeface="Calibri Light"/>
                <a:cs typeface="Calibri Light"/>
              </a:rPr>
              <a:t>h</a:t>
            </a:r>
            <a:r>
              <a:rPr sz="2400" b="0" dirty="0">
                <a:latin typeface="Calibri Light"/>
                <a:cs typeface="Calibri Light"/>
              </a:rPr>
              <a:t>at</a:t>
            </a:r>
            <a:r>
              <a:rPr sz="2400" b="0" spc="10" dirty="0">
                <a:latin typeface="Calibri Light"/>
                <a:cs typeface="Calibri Light"/>
              </a:rPr>
              <a:t> </a:t>
            </a:r>
            <a:r>
              <a:rPr sz="2400" b="0" dirty="0">
                <a:latin typeface="Calibri Light"/>
                <a:cs typeface="Calibri Light"/>
              </a:rPr>
              <a:t>is  </a:t>
            </a:r>
            <a:r>
              <a:rPr sz="2400" b="0" spc="10" dirty="0">
                <a:latin typeface="Calibri Light"/>
                <a:cs typeface="Calibri Light"/>
              </a:rPr>
              <a:t>your</a:t>
            </a:r>
            <a:r>
              <a:rPr sz="2400" b="0" spc="-100" dirty="0">
                <a:latin typeface="Calibri Light"/>
                <a:cs typeface="Calibri Light"/>
              </a:rPr>
              <a:t> </a:t>
            </a:r>
            <a:r>
              <a:rPr sz="2400" b="0" dirty="0">
                <a:latin typeface="Calibri Light"/>
                <a:cs typeface="Calibri Light"/>
              </a:rPr>
              <a:t>diagnosis</a:t>
            </a:r>
            <a:r>
              <a:rPr sz="2400" b="0" spc="-55" dirty="0">
                <a:latin typeface="Calibri Light"/>
                <a:cs typeface="Calibri Light"/>
              </a:rPr>
              <a:t> </a:t>
            </a:r>
            <a:r>
              <a:rPr sz="2400" b="0" spc="5" dirty="0">
                <a:latin typeface="Calibri Light"/>
                <a:cs typeface="Calibri Light"/>
              </a:rPr>
              <a:t>and</a:t>
            </a:r>
            <a:r>
              <a:rPr sz="2400" b="0" spc="10" dirty="0">
                <a:latin typeface="Calibri Light"/>
                <a:cs typeface="Calibri Light"/>
              </a:rPr>
              <a:t> </a:t>
            </a:r>
            <a:r>
              <a:rPr sz="2400" b="0" spc="-20" dirty="0">
                <a:latin typeface="Calibri Light"/>
                <a:cs typeface="Calibri Light"/>
              </a:rPr>
              <a:t>why?</a:t>
            </a:r>
            <a:endParaRPr sz="2400"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29631" y="219079"/>
            <a:ext cx="3533775" cy="353377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74980" y="309500"/>
            <a:ext cx="1529080" cy="50911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20" dirty="0">
                <a:latin typeface="Calibri"/>
                <a:cs typeface="Calibri"/>
              </a:rPr>
              <a:t>S</a:t>
            </a:r>
            <a:r>
              <a:rPr spc="10" dirty="0">
                <a:latin typeface="Calibri"/>
                <a:cs typeface="Calibri"/>
              </a:rPr>
              <a:t>t</a:t>
            </a:r>
            <a:r>
              <a:rPr spc="-10" dirty="0">
                <a:latin typeface="Calibri"/>
                <a:cs typeface="Calibri"/>
              </a:rPr>
              <a:t>a</a:t>
            </a:r>
            <a:r>
              <a:rPr spc="10" dirty="0">
                <a:latin typeface="Calibri"/>
                <a:cs typeface="Calibri"/>
              </a:rPr>
              <a:t>t</a:t>
            </a:r>
            <a:r>
              <a:rPr spc="35" dirty="0">
                <a:latin typeface="Calibri"/>
                <a:cs typeface="Calibri"/>
              </a:rPr>
              <a:t>i</a:t>
            </a:r>
            <a:r>
              <a:rPr dirty="0">
                <a:latin typeface="Calibri"/>
                <a:cs typeface="Calibri"/>
              </a:rPr>
              <a:t>o</a:t>
            </a:r>
            <a:r>
              <a:rPr spc="15" dirty="0">
                <a:latin typeface="Calibri"/>
                <a:cs typeface="Calibri"/>
              </a:rPr>
              <a:t>n</a:t>
            </a:r>
            <a:r>
              <a:rPr spc="-130" dirty="0">
                <a:latin typeface="Calibri"/>
                <a:cs typeface="Calibri"/>
              </a:rPr>
              <a:t> </a:t>
            </a:r>
            <a:r>
              <a:rPr spc="15" dirty="0">
                <a:latin typeface="Calibri"/>
                <a:cs typeface="Calibri"/>
              </a:rPr>
              <a:t>2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5489" y="3286062"/>
            <a:ext cx="9716135" cy="2991972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384175" indent="-372110">
              <a:lnSpc>
                <a:spcPct val="100000"/>
              </a:lnSpc>
              <a:spcBef>
                <a:spcPts val="844"/>
              </a:spcBef>
              <a:buAutoNum type="arabicPlain"/>
              <a:tabLst>
                <a:tab pos="384810" algn="l"/>
              </a:tabLst>
            </a:pPr>
            <a:r>
              <a:rPr sz="2750" spc="-5" dirty="0">
                <a:latin typeface="Calibri"/>
                <a:cs typeface="Calibri"/>
              </a:rPr>
              <a:t>what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is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the</a:t>
            </a:r>
            <a:r>
              <a:rPr sz="2750" spc="165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name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spc="25" dirty="0">
                <a:latin typeface="Calibri"/>
                <a:cs typeface="Calibri"/>
              </a:rPr>
              <a:t>of</a:t>
            </a:r>
            <a:r>
              <a:rPr sz="2750" spc="-4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the</a:t>
            </a:r>
            <a:r>
              <a:rPr sz="2750" spc="17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procedure?</a:t>
            </a:r>
            <a:r>
              <a:rPr sz="2750" spc="260" dirty="0">
                <a:latin typeface="Calibri"/>
                <a:cs typeface="Calibri"/>
              </a:rPr>
              <a:t> </a:t>
            </a:r>
            <a:r>
              <a:rPr sz="2750" spc="-30" dirty="0">
                <a:solidFill>
                  <a:srgbClr val="FF0000"/>
                </a:solidFill>
                <a:latin typeface="Calibri"/>
                <a:cs typeface="Calibri"/>
              </a:rPr>
              <a:t>Tubal</a:t>
            </a:r>
            <a:r>
              <a:rPr sz="2750" spc="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20" dirty="0">
                <a:solidFill>
                  <a:srgbClr val="FF0000"/>
                </a:solidFill>
                <a:latin typeface="Calibri"/>
                <a:cs typeface="Calibri"/>
              </a:rPr>
              <a:t>ligation</a:t>
            </a:r>
            <a:endParaRPr sz="2750">
              <a:latin typeface="Calibri"/>
              <a:cs typeface="Calibri"/>
            </a:endParaRPr>
          </a:p>
          <a:p>
            <a:pPr marL="384175" indent="-372110">
              <a:lnSpc>
                <a:spcPct val="100000"/>
              </a:lnSpc>
              <a:spcBef>
                <a:spcPts val="755"/>
              </a:spcBef>
              <a:buAutoNum type="arabicPlain"/>
              <a:tabLst>
                <a:tab pos="384810" algn="l"/>
              </a:tabLst>
            </a:pPr>
            <a:r>
              <a:rPr sz="2750" spc="10" dirty="0">
                <a:latin typeface="Calibri"/>
                <a:cs typeface="Calibri"/>
              </a:rPr>
              <a:t>What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time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spc="25" dirty="0">
                <a:latin typeface="Calibri"/>
                <a:cs typeface="Calibri"/>
              </a:rPr>
              <a:t>of</a:t>
            </a:r>
            <a:r>
              <a:rPr sz="2750" spc="3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the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patient’s</a:t>
            </a:r>
            <a:r>
              <a:rPr sz="2750" spc="240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cycle</a:t>
            </a:r>
            <a:r>
              <a:rPr sz="2750" spc="-5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is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the</a:t>
            </a:r>
            <a:r>
              <a:rPr sz="2750" spc="100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best</a:t>
            </a:r>
            <a:r>
              <a:rPr sz="2750" spc="17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to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do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this</a:t>
            </a:r>
            <a:r>
              <a:rPr sz="2750" spc="16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procedure?</a:t>
            </a:r>
            <a:endParaRPr sz="2750">
              <a:latin typeface="Calibri"/>
              <a:cs typeface="Calibri"/>
            </a:endParaRPr>
          </a:p>
          <a:p>
            <a:pPr marL="12700" marR="52705">
              <a:lnSpc>
                <a:spcPts val="3000"/>
              </a:lnSpc>
              <a:spcBef>
                <a:spcPts val="1105"/>
              </a:spcBef>
              <a:buAutoNum type="arabicPlain"/>
              <a:tabLst>
                <a:tab pos="384810" algn="l"/>
              </a:tabLst>
            </a:pPr>
            <a:r>
              <a:rPr sz="2750" dirty="0">
                <a:latin typeface="Calibri"/>
                <a:cs typeface="Calibri"/>
              </a:rPr>
              <a:t>mention</a:t>
            </a:r>
            <a:r>
              <a:rPr sz="2750" spc="100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2</a:t>
            </a:r>
            <a:r>
              <a:rPr sz="2750" spc="7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other</a:t>
            </a:r>
            <a:r>
              <a:rPr sz="2750" spc="14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contraceptive</a:t>
            </a:r>
            <a:r>
              <a:rPr sz="2750" spc="10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surgical</a:t>
            </a:r>
            <a:r>
              <a:rPr sz="2750" spc="17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procedures</a:t>
            </a:r>
            <a:r>
              <a:rPr sz="2750" spc="24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that</a:t>
            </a:r>
            <a:r>
              <a:rPr sz="2750" spc="11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could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be </a:t>
            </a:r>
            <a:r>
              <a:rPr sz="2750" spc="-61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done</a:t>
            </a:r>
            <a:endParaRPr sz="2750">
              <a:latin typeface="Calibri"/>
              <a:cs typeface="Calibri"/>
            </a:endParaRPr>
          </a:p>
          <a:p>
            <a:pPr marL="12700" marR="3779520">
              <a:lnSpc>
                <a:spcPct val="120600"/>
              </a:lnSpc>
              <a:spcBef>
                <a:spcPts val="30"/>
              </a:spcBef>
              <a:buAutoNum type="arabicPlain"/>
              <a:tabLst>
                <a:tab pos="384810" algn="l"/>
              </a:tabLst>
            </a:pPr>
            <a:r>
              <a:rPr sz="2750" dirty="0">
                <a:latin typeface="Calibri"/>
                <a:cs typeface="Calibri"/>
              </a:rPr>
              <a:t>what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advices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will</a:t>
            </a:r>
            <a:r>
              <a:rPr sz="2750" spc="155" dirty="0">
                <a:latin typeface="Calibri"/>
                <a:cs typeface="Calibri"/>
              </a:rPr>
              <a:t> </a:t>
            </a:r>
            <a:r>
              <a:rPr sz="2750" spc="25" dirty="0">
                <a:latin typeface="Calibri"/>
                <a:cs typeface="Calibri"/>
              </a:rPr>
              <a:t>you</a:t>
            </a:r>
            <a:r>
              <a:rPr sz="2750" spc="-6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give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the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patient? </a:t>
            </a:r>
            <a:r>
              <a:rPr sz="2750" spc="-610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5-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failure</a:t>
            </a:r>
            <a:r>
              <a:rPr sz="2750" spc="17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rate</a:t>
            </a:r>
            <a:r>
              <a:rPr sz="2750" spc="-55" dirty="0">
                <a:latin typeface="Calibri"/>
                <a:cs typeface="Calibri"/>
              </a:rPr>
              <a:t> </a:t>
            </a:r>
            <a:r>
              <a:rPr sz="2750" spc="25" dirty="0">
                <a:latin typeface="Calibri"/>
                <a:cs typeface="Calibri"/>
              </a:rPr>
              <a:t>of </a:t>
            </a:r>
            <a:r>
              <a:rPr sz="2750" spc="-20" dirty="0">
                <a:latin typeface="Calibri"/>
                <a:cs typeface="Calibri"/>
              </a:rPr>
              <a:t>this</a:t>
            </a:r>
            <a:r>
              <a:rPr sz="2750" spc="1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method?</a:t>
            </a:r>
            <a:endParaRPr sz="275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34325" y="847725"/>
            <a:ext cx="3962400" cy="15240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81325" y="285750"/>
            <a:ext cx="4038600" cy="26670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74980" y="309500"/>
            <a:ext cx="1529080" cy="50911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20" dirty="0">
                <a:latin typeface="Calibri"/>
                <a:cs typeface="Calibri"/>
              </a:rPr>
              <a:t>S</a:t>
            </a:r>
            <a:r>
              <a:rPr spc="10" dirty="0">
                <a:latin typeface="Calibri"/>
                <a:cs typeface="Calibri"/>
              </a:rPr>
              <a:t>t</a:t>
            </a:r>
            <a:r>
              <a:rPr spc="-10" dirty="0">
                <a:latin typeface="Calibri"/>
                <a:cs typeface="Calibri"/>
              </a:rPr>
              <a:t>a</a:t>
            </a:r>
            <a:r>
              <a:rPr spc="10" dirty="0">
                <a:latin typeface="Calibri"/>
                <a:cs typeface="Calibri"/>
              </a:rPr>
              <a:t>t</a:t>
            </a:r>
            <a:r>
              <a:rPr spc="35" dirty="0">
                <a:latin typeface="Calibri"/>
                <a:cs typeface="Calibri"/>
              </a:rPr>
              <a:t>i</a:t>
            </a:r>
            <a:r>
              <a:rPr dirty="0">
                <a:latin typeface="Calibri"/>
                <a:cs typeface="Calibri"/>
              </a:rPr>
              <a:t>o</a:t>
            </a:r>
            <a:r>
              <a:rPr spc="15" dirty="0">
                <a:latin typeface="Calibri"/>
                <a:cs typeface="Calibri"/>
              </a:rPr>
              <a:t>n</a:t>
            </a:r>
            <a:r>
              <a:rPr spc="-130" dirty="0">
                <a:latin typeface="Calibri"/>
                <a:cs typeface="Calibri"/>
              </a:rPr>
              <a:t> </a:t>
            </a:r>
            <a:r>
              <a:rPr spc="15" dirty="0">
                <a:latin typeface="Calibri"/>
                <a:cs typeface="Calibri"/>
              </a:rPr>
              <a:t>3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96325" y="933450"/>
            <a:ext cx="2667000" cy="2667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45173" y="1056711"/>
            <a:ext cx="6650355" cy="55425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A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female in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her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11</a:t>
            </a:r>
            <a:r>
              <a:rPr sz="2325" spc="-7" baseline="26881" dirty="0">
                <a:latin typeface="Calibri"/>
                <a:cs typeface="Calibri"/>
              </a:rPr>
              <a:t>th</a:t>
            </a:r>
            <a:r>
              <a:rPr sz="2325" spc="254" baseline="26881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week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gestation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50">
              <a:latin typeface="Calibri"/>
              <a:cs typeface="Calibri"/>
            </a:endParaRPr>
          </a:p>
          <a:p>
            <a:pPr marL="324485" marR="808990" indent="-324485">
              <a:lnSpc>
                <a:spcPts val="2860"/>
              </a:lnSpc>
              <a:buSzPct val="95833"/>
              <a:buAutoNum type="arabicPlain"/>
              <a:tabLst>
                <a:tab pos="324485" algn="l"/>
                <a:tab pos="1906270" algn="l"/>
              </a:tabLst>
            </a:pPr>
            <a:r>
              <a:rPr sz="2400" spc="-5" dirty="0">
                <a:latin typeface="Calibri"/>
                <a:cs typeface="Calibri"/>
              </a:rPr>
              <a:t>Mention </a:t>
            </a:r>
            <a:r>
              <a:rPr sz="2400" spc="5" dirty="0">
                <a:latin typeface="Calibri"/>
                <a:cs typeface="Calibri"/>
              </a:rPr>
              <a:t>the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abnormalities</a:t>
            </a:r>
            <a:r>
              <a:rPr sz="2400" spc="9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in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the</a:t>
            </a:r>
            <a:r>
              <a:rPr sz="2400" spc="-10" dirty="0">
                <a:latin typeface="Calibri"/>
                <a:cs typeface="Calibri"/>
              </a:rPr>
              <a:t> ultrasound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1-	2-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Calibri"/>
              <a:buAutoNum type="arabicPlain"/>
            </a:pPr>
            <a:endParaRPr sz="2250">
              <a:latin typeface="Calibri"/>
              <a:cs typeface="Calibri"/>
            </a:endParaRPr>
          </a:p>
          <a:p>
            <a:pPr marL="390525" indent="-314960">
              <a:lnSpc>
                <a:spcPts val="2865"/>
              </a:lnSpc>
              <a:spcBef>
                <a:spcPts val="5"/>
              </a:spcBef>
              <a:buSzPct val="95833"/>
              <a:buAutoNum type="arabicPlain"/>
              <a:tabLst>
                <a:tab pos="391160" algn="l"/>
              </a:tabLst>
            </a:pPr>
            <a:r>
              <a:rPr sz="2400" spc="-5" dirty="0">
                <a:latin typeface="Calibri"/>
                <a:cs typeface="Calibri"/>
              </a:rPr>
              <a:t>Mention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the</a:t>
            </a:r>
            <a:r>
              <a:rPr sz="2400" spc="-10" dirty="0">
                <a:latin typeface="Calibri"/>
                <a:cs typeface="Calibri"/>
              </a:rPr>
              <a:t> abnormalities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seen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in</a:t>
            </a:r>
            <a:r>
              <a:rPr sz="2400" spc="7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the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combined</a:t>
            </a:r>
            <a:endParaRPr sz="2400">
              <a:latin typeface="Calibri"/>
              <a:cs typeface="Calibri"/>
            </a:endParaRPr>
          </a:p>
          <a:p>
            <a:pPr marL="76200">
              <a:lnSpc>
                <a:spcPts val="2865"/>
              </a:lnSpc>
            </a:pPr>
            <a:r>
              <a:rPr sz="2400" spc="15" dirty="0">
                <a:latin typeface="Calibri"/>
                <a:cs typeface="Calibri"/>
              </a:rPr>
              <a:t>test?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50">
              <a:latin typeface="Calibri"/>
              <a:cs typeface="Calibri"/>
            </a:endParaRPr>
          </a:p>
          <a:p>
            <a:pPr marL="390525" indent="-314960">
              <a:lnSpc>
                <a:spcPct val="100000"/>
              </a:lnSpc>
              <a:buSzPct val="95833"/>
              <a:buAutoNum type="arabicPlain" startAt="3"/>
              <a:tabLst>
                <a:tab pos="391160" algn="l"/>
              </a:tabLst>
            </a:pPr>
            <a:r>
              <a:rPr sz="2400" dirty="0">
                <a:latin typeface="Calibri"/>
                <a:cs typeface="Calibri"/>
              </a:rPr>
              <a:t>name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the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procedure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to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be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done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at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this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gestational</a:t>
            </a:r>
            <a:endParaRPr sz="2400">
              <a:latin typeface="Calibri"/>
              <a:cs typeface="Calibri"/>
            </a:endParaRPr>
          </a:p>
          <a:p>
            <a:pPr marL="76200">
              <a:lnSpc>
                <a:spcPct val="100000"/>
              </a:lnSpc>
              <a:spcBef>
                <a:spcPts val="45"/>
              </a:spcBef>
            </a:pPr>
            <a:r>
              <a:rPr sz="2400" spc="-5" dirty="0">
                <a:latin typeface="Calibri"/>
                <a:cs typeface="Calibri"/>
              </a:rPr>
              <a:t>age.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300">
              <a:latin typeface="Calibri"/>
              <a:cs typeface="Calibri"/>
            </a:endParaRPr>
          </a:p>
          <a:p>
            <a:pPr marL="390525" indent="-314960">
              <a:lnSpc>
                <a:spcPct val="100000"/>
              </a:lnSpc>
              <a:buSzPct val="95833"/>
              <a:buAutoNum type="arabicPlain" startAt="4"/>
              <a:tabLst>
                <a:tab pos="391160" algn="l"/>
              </a:tabLst>
            </a:pPr>
            <a:r>
              <a:rPr sz="2400" spc="25" dirty="0">
                <a:latin typeface="Calibri"/>
                <a:cs typeface="Calibri"/>
              </a:rPr>
              <a:t>m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10" dirty="0">
                <a:latin typeface="Calibri"/>
                <a:cs typeface="Calibri"/>
              </a:rPr>
              <a:t>n</a:t>
            </a:r>
            <a:r>
              <a:rPr sz="2400" spc="15" dirty="0">
                <a:latin typeface="Calibri"/>
                <a:cs typeface="Calibri"/>
              </a:rPr>
              <a:t>t</a:t>
            </a:r>
            <a:r>
              <a:rPr sz="2400" spc="-30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on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3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25" dirty="0">
                <a:latin typeface="Calibri"/>
                <a:cs typeface="Calibri"/>
              </a:rPr>
              <a:t>m</a:t>
            </a:r>
            <a:r>
              <a:rPr sz="2400" spc="5" dirty="0">
                <a:latin typeface="Calibri"/>
                <a:cs typeface="Calibri"/>
              </a:rPr>
              <a:t>p</a:t>
            </a:r>
            <a:r>
              <a:rPr sz="2400" spc="-30" dirty="0">
                <a:latin typeface="Calibri"/>
                <a:cs typeface="Calibri"/>
              </a:rPr>
              <a:t>li</a:t>
            </a:r>
            <a:r>
              <a:rPr sz="2400" spc="30" dirty="0">
                <a:latin typeface="Calibri"/>
                <a:cs typeface="Calibri"/>
              </a:rPr>
              <a:t>c</a:t>
            </a:r>
            <a:r>
              <a:rPr sz="2400" spc="-30" dirty="0">
                <a:latin typeface="Calibri"/>
                <a:cs typeface="Calibri"/>
              </a:rPr>
              <a:t>a</a:t>
            </a:r>
            <a:r>
              <a:rPr sz="2400" spc="15" dirty="0">
                <a:latin typeface="Calibri"/>
                <a:cs typeface="Calibri"/>
              </a:rPr>
              <a:t>t</a:t>
            </a:r>
            <a:r>
              <a:rPr sz="2400" spc="-30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1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15" dirty="0">
                <a:latin typeface="Calibri"/>
                <a:cs typeface="Calibri"/>
              </a:rPr>
              <a:t>t</a:t>
            </a:r>
            <a:r>
              <a:rPr sz="2400" spc="5" dirty="0">
                <a:latin typeface="Calibri"/>
                <a:cs typeface="Calibri"/>
              </a:rPr>
              <a:t>h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p</a:t>
            </a:r>
            <a:r>
              <a:rPr sz="2400" spc="-9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3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10" dirty="0">
                <a:latin typeface="Calibri"/>
                <a:cs typeface="Calibri"/>
              </a:rPr>
              <a:t>d</a:t>
            </a:r>
            <a:r>
              <a:rPr sz="2400" spc="5" dirty="0">
                <a:latin typeface="Calibri"/>
                <a:cs typeface="Calibri"/>
              </a:rPr>
              <a:t>u</a:t>
            </a:r>
            <a:r>
              <a:rPr sz="2400" spc="-1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n</a:t>
            </a:r>
            <a:endParaRPr sz="2400">
              <a:latin typeface="Calibri"/>
              <a:cs typeface="Calibri"/>
            </a:endParaRPr>
          </a:p>
          <a:p>
            <a:pPr marL="76200">
              <a:lnSpc>
                <a:spcPct val="100000"/>
              </a:lnSpc>
              <a:spcBef>
                <a:spcPts val="50"/>
              </a:spcBef>
            </a:pPr>
            <a:r>
              <a:rPr sz="2400" spc="5" dirty="0">
                <a:latin typeface="Calibri"/>
                <a:cs typeface="Calibri"/>
              </a:rPr>
              <a:t>the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previous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question?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50">
              <a:latin typeface="Calibri"/>
              <a:cs typeface="Calibri"/>
            </a:endParaRPr>
          </a:p>
          <a:p>
            <a:pPr marL="390525" indent="-314960">
              <a:lnSpc>
                <a:spcPct val="100000"/>
              </a:lnSpc>
              <a:buSzPct val="95833"/>
              <a:buAutoNum type="arabicPlain" startAt="5"/>
              <a:tabLst>
                <a:tab pos="391160" algn="l"/>
              </a:tabLst>
            </a:pPr>
            <a:r>
              <a:rPr sz="2400" spc="-5" dirty="0">
                <a:latin typeface="Calibri"/>
                <a:cs typeface="Calibri"/>
              </a:rPr>
              <a:t>what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is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your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diagnosis?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5" dirty="0">
                <a:solidFill>
                  <a:srgbClr val="FF0000"/>
                </a:solidFill>
                <a:latin typeface="Calibri"/>
                <a:cs typeface="Calibri"/>
              </a:rPr>
              <a:t>Down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syndrome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74980" y="309500"/>
            <a:ext cx="1529080" cy="50911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20" dirty="0">
                <a:latin typeface="Calibri"/>
                <a:cs typeface="Calibri"/>
              </a:rPr>
              <a:t>S</a:t>
            </a:r>
            <a:r>
              <a:rPr spc="10" dirty="0">
                <a:latin typeface="Calibri"/>
                <a:cs typeface="Calibri"/>
              </a:rPr>
              <a:t>t</a:t>
            </a:r>
            <a:r>
              <a:rPr spc="-10" dirty="0">
                <a:latin typeface="Calibri"/>
                <a:cs typeface="Calibri"/>
              </a:rPr>
              <a:t>a</a:t>
            </a:r>
            <a:r>
              <a:rPr spc="10" dirty="0">
                <a:latin typeface="Calibri"/>
                <a:cs typeface="Calibri"/>
              </a:rPr>
              <a:t>t</a:t>
            </a:r>
            <a:r>
              <a:rPr spc="35" dirty="0">
                <a:latin typeface="Calibri"/>
                <a:cs typeface="Calibri"/>
              </a:rPr>
              <a:t>i</a:t>
            </a:r>
            <a:r>
              <a:rPr dirty="0">
                <a:latin typeface="Calibri"/>
                <a:cs typeface="Calibri"/>
              </a:rPr>
              <a:t>o</a:t>
            </a:r>
            <a:r>
              <a:rPr spc="15" dirty="0">
                <a:latin typeface="Calibri"/>
                <a:cs typeface="Calibri"/>
              </a:rPr>
              <a:t>n</a:t>
            </a:r>
            <a:r>
              <a:rPr spc="-130" dirty="0">
                <a:latin typeface="Calibri"/>
                <a:cs typeface="Calibri"/>
              </a:rPr>
              <a:t> </a:t>
            </a:r>
            <a:r>
              <a:rPr spc="15" dirty="0">
                <a:latin typeface="Calibri"/>
                <a:cs typeface="Calibri"/>
              </a:rPr>
              <a:t>4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0900" y="899798"/>
            <a:ext cx="10179685" cy="5137047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25400" marR="17780">
              <a:lnSpc>
                <a:spcPct val="90100"/>
              </a:lnSpc>
              <a:spcBef>
                <a:spcPts val="650"/>
              </a:spcBef>
            </a:pPr>
            <a:r>
              <a:rPr sz="4400" b="0" spc="15" dirty="0">
                <a:latin typeface="Calibri Light"/>
                <a:cs typeface="Calibri Light"/>
              </a:rPr>
              <a:t>A </a:t>
            </a:r>
            <a:r>
              <a:rPr sz="4400" b="0" spc="10" dirty="0">
                <a:latin typeface="Calibri Light"/>
                <a:cs typeface="Calibri Light"/>
              </a:rPr>
              <a:t>G4P3 </a:t>
            </a:r>
            <a:r>
              <a:rPr sz="4400" b="0" spc="-10" dirty="0">
                <a:latin typeface="Calibri Light"/>
                <a:cs typeface="Calibri Light"/>
              </a:rPr>
              <a:t>female, </a:t>
            </a:r>
            <a:r>
              <a:rPr sz="4400" b="0" dirty="0">
                <a:latin typeface="Calibri Light"/>
                <a:cs typeface="Calibri Light"/>
              </a:rPr>
              <a:t>previous </a:t>
            </a:r>
            <a:r>
              <a:rPr sz="4400" b="0" spc="15" dirty="0">
                <a:latin typeface="Calibri Light"/>
                <a:cs typeface="Calibri Light"/>
              </a:rPr>
              <a:t>2 </a:t>
            </a:r>
            <a:r>
              <a:rPr sz="4400" b="0" spc="5" dirty="0">
                <a:latin typeface="Calibri Light"/>
                <a:cs typeface="Calibri Light"/>
              </a:rPr>
              <a:t>vaginal </a:t>
            </a:r>
            <a:r>
              <a:rPr sz="4400" b="0" spc="20" dirty="0">
                <a:latin typeface="Calibri Light"/>
                <a:cs typeface="Calibri Light"/>
              </a:rPr>
              <a:t>and </a:t>
            </a:r>
            <a:r>
              <a:rPr sz="4400" b="0" spc="15" dirty="0">
                <a:latin typeface="Calibri Light"/>
                <a:cs typeface="Calibri Light"/>
              </a:rPr>
              <a:t>1 </a:t>
            </a:r>
            <a:r>
              <a:rPr sz="4400" b="0" spc="20" dirty="0">
                <a:latin typeface="Calibri Light"/>
                <a:cs typeface="Calibri Light"/>
              </a:rPr>
              <a:t> </a:t>
            </a:r>
            <a:r>
              <a:rPr sz="4400" b="0" spc="-5" dirty="0">
                <a:latin typeface="Calibri Light"/>
                <a:cs typeface="Calibri Light"/>
              </a:rPr>
              <a:t>cesarean</a:t>
            </a:r>
            <a:r>
              <a:rPr sz="4400" b="0" spc="-70" dirty="0">
                <a:latin typeface="Calibri Light"/>
                <a:cs typeface="Calibri Light"/>
              </a:rPr>
              <a:t> </a:t>
            </a:r>
            <a:r>
              <a:rPr sz="4400" b="0" spc="-5" dirty="0">
                <a:latin typeface="Calibri Light"/>
                <a:cs typeface="Calibri Light"/>
              </a:rPr>
              <a:t>deliveries,</a:t>
            </a:r>
            <a:r>
              <a:rPr sz="4400" b="0" spc="-40" dirty="0">
                <a:latin typeface="Calibri Light"/>
                <a:cs typeface="Calibri Light"/>
              </a:rPr>
              <a:t> </a:t>
            </a:r>
            <a:r>
              <a:rPr sz="4400" b="0" spc="20" dirty="0">
                <a:latin typeface="Calibri Light"/>
                <a:cs typeface="Calibri Light"/>
              </a:rPr>
              <a:t>she</a:t>
            </a:r>
            <a:r>
              <a:rPr sz="4400" b="0" spc="-30" dirty="0">
                <a:latin typeface="Calibri Light"/>
                <a:cs typeface="Calibri Light"/>
              </a:rPr>
              <a:t> </a:t>
            </a:r>
            <a:r>
              <a:rPr sz="4400" b="0" spc="5" dirty="0">
                <a:latin typeface="Calibri Light"/>
                <a:cs typeface="Calibri Light"/>
              </a:rPr>
              <a:t>is</a:t>
            </a:r>
            <a:r>
              <a:rPr sz="4400" b="0" spc="-10" dirty="0">
                <a:latin typeface="Calibri Light"/>
                <a:cs typeface="Calibri Light"/>
              </a:rPr>
              <a:t> </a:t>
            </a:r>
            <a:r>
              <a:rPr sz="4400" b="0" spc="10" dirty="0">
                <a:latin typeface="Calibri Light"/>
                <a:cs typeface="Calibri Light"/>
              </a:rPr>
              <a:t>in</a:t>
            </a:r>
            <a:r>
              <a:rPr sz="4400" b="0" dirty="0">
                <a:latin typeface="Calibri Light"/>
                <a:cs typeface="Calibri Light"/>
              </a:rPr>
              <a:t> </a:t>
            </a:r>
            <a:r>
              <a:rPr sz="4400" b="0" spc="10" dirty="0">
                <a:latin typeface="Calibri Light"/>
                <a:cs typeface="Calibri Light"/>
              </a:rPr>
              <a:t>her</a:t>
            </a:r>
            <a:r>
              <a:rPr sz="4400" b="0" spc="-50" dirty="0">
                <a:latin typeface="Calibri Light"/>
                <a:cs typeface="Calibri Light"/>
              </a:rPr>
              <a:t> </a:t>
            </a:r>
            <a:r>
              <a:rPr sz="4400" b="0" spc="30" dirty="0">
                <a:latin typeface="Calibri Light"/>
                <a:cs typeface="Calibri Light"/>
              </a:rPr>
              <a:t>30</a:t>
            </a:r>
            <a:r>
              <a:rPr sz="4350" b="0" spc="44" baseline="25862" dirty="0">
                <a:latin typeface="Calibri Light"/>
                <a:cs typeface="Calibri Light"/>
              </a:rPr>
              <a:t>th</a:t>
            </a:r>
            <a:r>
              <a:rPr sz="4350" b="0" spc="450" baseline="25862" dirty="0">
                <a:latin typeface="Calibri Light"/>
                <a:cs typeface="Calibri Light"/>
              </a:rPr>
              <a:t> </a:t>
            </a:r>
            <a:r>
              <a:rPr sz="4400" b="0" spc="-20" dirty="0">
                <a:latin typeface="Calibri Light"/>
                <a:cs typeface="Calibri Light"/>
              </a:rPr>
              <a:t>week </a:t>
            </a:r>
            <a:r>
              <a:rPr sz="4400" b="0" spc="15" dirty="0">
                <a:latin typeface="Calibri Light"/>
                <a:cs typeface="Calibri Light"/>
              </a:rPr>
              <a:t>of </a:t>
            </a:r>
            <a:r>
              <a:rPr sz="4400" b="0" spc="-980" dirty="0">
                <a:latin typeface="Calibri Light"/>
                <a:cs typeface="Calibri Light"/>
              </a:rPr>
              <a:t> </a:t>
            </a:r>
            <a:r>
              <a:rPr sz="4400" b="0" spc="-15" dirty="0">
                <a:latin typeface="Calibri Light"/>
                <a:cs typeface="Calibri Light"/>
              </a:rPr>
              <a:t>gestation, </a:t>
            </a:r>
            <a:r>
              <a:rPr sz="4400" b="0" spc="20" dirty="0">
                <a:latin typeface="Calibri Light"/>
                <a:cs typeface="Calibri Light"/>
              </a:rPr>
              <a:t>she </a:t>
            </a:r>
            <a:r>
              <a:rPr sz="4400" b="0" dirty="0">
                <a:latin typeface="Calibri Light"/>
                <a:cs typeface="Calibri Light"/>
              </a:rPr>
              <a:t>came </a:t>
            </a:r>
            <a:r>
              <a:rPr sz="4400" b="0" spc="-40" dirty="0">
                <a:latin typeface="Calibri Light"/>
                <a:cs typeface="Calibri Light"/>
              </a:rPr>
              <a:t>to </a:t>
            </a:r>
            <a:r>
              <a:rPr sz="4400" b="0" spc="5" dirty="0">
                <a:latin typeface="Calibri Light"/>
                <a:cs typeface="Calibri Light"/>
              </a:rPr>
              <a:t>the hospital </a:t>
            </a:r>
            <a:r>
              <a:rPr sz="4400" b="0" spc="25" dirty="0">
                <a:latin typeface="Calibri Light"/>
                <a:cs typeface="Calibri Light"/>
              </a:rPr>
              <a:t>due </a:t>
            </a:r>
            <a:r>
              <a:rPr sz="4400" b="0" spc="-40" dirty="0">
                <a:latin typeface="Calibri Light"/>
                <a:cs typeface="Calibri Light"/>
              </a:rPr>
              <a:t>to </a:t>
            </a:r>
            <a:r>
              <a:rPr sz="4400" b="0" spc="-35" dirty="0">
                <a:latin typeface="Calibri Light"/>
                <a:cs typeface="Calibri Light"/>
              </a:rPr>
              <a:t> </a:t>
            </a:r>
            <a:r>
              <a:rPr sz="4400" b="0" spc="5" dirty="0">
                <a:latin typeface="Calibri Light"/>
                <a:cs typeface="Calibri Light"/>
              </a:rPr>
              <a:t>leakage</a:t>
            </a:r>
            <a:r>
              <a:rPr sz="4400" b="0" spc="-190" dirty="0">
                <a:latin typeface="Calibri Light"/>
                <a:cs typeface="Calibri Light"/>
              </a:rPr>
              <a:t> </a:t>
            </a:r>
            <a:r>
              <a:rPr sz="4400" b="0" spc="15" dirty="0">
                <a:latin typeface="Calibri Light"/>
                <a:cs typeface="Calibri Light"/>
              </a:rPr>
              <a:t>of</a:t>
            </a:r>
            <a:r>
              <a:rPr sz="4400" b="0" dirty="0">
                <a:latin typeface="Calibri Light"/>
                <a:cs typeface="Calibri Light"/>
              </a:rPr>
              <a:t> </a:t>
            </a:r>
            <a:r>
              <a:rPr sz="4400" b="0" spc="15" dirty="0">
                <a:latin typeface="Calibri Light"/>
                <a:cs typeface="Calibri Light"/>
              </a:rPr>
              <a:t>fluid</a:t>
            </a:r>
            <a:r>
              <a:rPr sz="4400" b="0" spc="-85" dirty="0">
                <a:latin typeface="Calibri Light"/>
                <a:cs typeface="Calibri Light"/>
              </a:rPr>
              <a:t> </a:t>
            </a:r>
            <a:r>
              <a:rPr sz="4400" b="0" spc="20" dirty="0">
                <a:latin typeface="Calibri Light"/>
                <a:cs typeface="Calibri Light"/>
              </a:rPr>
              <a:t>and</a:t>
            </a:r>
            <a:r>
              <a:rPr sz="4400" b="0" spc="-80" dirty="0">
                <a:latin typeface="Calibri Light"/>
                <a:cs typeface="Calibri Light"/>
              </a:rPr>
              <a:t> </a:t>
            </a:r>
            <a:r>
              <a:rPr sz="4400" b="0" spc="-40" dirty="0">
                <a:latin typeface="Calibri Light"/>
                <a:cs typeface="Calibri Light"/>
              </a:rPr>
              <a:t>fetal</a:t>
            </a:r>
            <a:r>
              <a:rPr sz="4400" b="0" spc="-10" dirty="0">
                <a:latin typeface="Calibri Light"/>
                <a:cs typeface="Calibri Light"/>
              </a:rPr>
              <a:t> </a:t>
            </a:r>
            <a:r>
              <a:rPr sz="4400" b="0" spc="-15" dirty="0">
                <a:latin typeface="Calibri Light"/>
                <a:cs typeface="Calibri Light"/>
              </a:rPr>
              <a:t>distress.</a:t>
            </a:r>
            <a:endParaRPr sz="4400">
              <a:latin typeface="Calibri Light"/>
              <a:cs typeface="Calibri Light"/>
            </a:endParaRPr>
          </a:p>
          <a:p>
            <a:pPr marL="597535" indent="-314960">
              <a:lnSpc>
                <a:spcPts val="2870"/>
              </a:lnSpc>
              <a:spcBef>
                <a:spcPts val="3005"/>
              </a:spcBef>
              <a:buAutoNum type="arabicPlain"/>
              <a:tabLst>
                <a:tab pos="598170" algn="l"/>
              </a:tabLst>
            </a:pPr>
            <a:r>
              <a:rPr sz="2400" spc="-25" dirty="0">
                <a:latin typeface="Calibri"/>
                <a:cs typeface="Calibri"/>
              </a:rPr>
              <a:t>Relevant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history?</a:t>
            </a:r>
            <a:endParaRPr sz="2400">
              <a:latin typeface="Calibri"/>
              <a:cs typeface="Calibri"/>
            </a:endParaRPr>
          </a:p>
          <a:p>
            <a:pPr marL="597535" indent="-314960">
              <a:lnSpc>
                <a:spcPts val="2870"/>
              </a:lnSpc>
              <a:buAutoNum type="arabicPlain"/>
              <a:tabLst>
                <a:tab pos="598170" algn="l"/>
              </a:tabLst>
            </a:pPr>
            <a:r>
              <a:rPr sz="2400" spc="-5" dirty="0">
                <a:latin typeface="Calibri"/>
                <a:cs typeface="Calibri"/>
              </a:rPr>
              <a:t>what </a:t>
            </a:r>
            <a:r>
              <a:rPr sz="2400" spc="-20" dirty="0">
                <a:latin typeface="Calibri"/>
                <a:cs typeface="Calibri"/>
              </a:rPr>
              <a:t>investigations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should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be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done</a:t>
            </a:r>
            <a:endParaRPr sz="2400">
              <a:latin typeface="Calibri"/>
              <a:cs typeface="Calibri"/>
            </a:endParaRPr>
          </a:p>
          <a:p>
            <a:pPr marL="597535" indent="-314960">
              <a:lnSpc>
                <a:spcPts val="2870"/>
              </a:lnSpc>
              <a:spcBef>
                <a:spcPts val="45"/>
              </a:spcBef>
              <a:buAutoNum type="arabicPlain"/>
              <a:tabLst>
                <a:tab pos="598170" algn="l"/>
              </a:tabLst>
            </a:pPr>
            <a:r>
              <a:rPr sz="2400" spc="-10" dirty="0">
                <a:latin typeface="Calibri"/>
                <a:cs typeface="Calibri"/>
              </a:rPr>
              <a:t>your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diagnosis?</a:t>
            </a:r>
            <a:endParaRPr sz="2400">
              <a:latin typeface="Calibri"/>
              <a:cs typeface="Calibri"/>
            </a:endParaRPr>
          </a:p>
          <a:p>
            <a:pPr marL="597535" indent="-314960">
              <a:lnSpc>
                <a:spcPts val="2870"/>
              </a:lnSpc>
              <a:buAutoNum type="arabicPlain"/>
              <a:tabLst>
                <a:tab pos="598170" algn="l"/>
              </a:tabLst>
            </a:pPr>
            <a:r>
              <a:rPr sz="2400" spc="-15" dirty="0">
                <a:latin typeface="Calibri"/>
                <a:cs typeface="Calibri"/>
              </a:rPr>
              <a:t>if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you</a:t>
            </a:r>
            <a:r>
              <a:rPr sz="2400" spc="-5" dirty="0">
                <a:latin typeface="Calibri"/>
                <a:cs typeface="Calibri"/>
              </a:rPr>
              <a:t> find </a:t>
            </a:r>
            <a:r>
              <a:rPr sz="2400" spc="-10" dirty="0">
                <a:latin typeface="Calibri"/>
                <a:cs typeface="Calibri"/>
              </a:rPr>
              <a:t>fluid</a:t>
            </a:r>
            <a:r>
              <a:rPr sz="2400" spc="7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in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the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posterior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fornix</a:t>
            </a:r>
            <a:r>
              <a:rPr sz="2400" spc="-5" dirty="0">
                <a:latin typeface="Calibri"/>
                <a:cs typeface="Calibri"/>
              </a:rPr>
              <a:t> with </a:t>
            </a:r>
            <a:r>
              <a:rPr sz="2400" spc="5" dirty="0">
                <a:latin typeface="Calibri"/>
                <a:cs typeface="Calibri"/>
              </a:rPr>
              <a:t>closed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cervix</a:t>
            </a:r>
            <a:r>
              <a:rPr sz="2400" spc="6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what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is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the</a:t>
            </a:r>
            <a:endParaRPr sz="2400">
              <a:latin typeface="Calibri"/>
              <a:cs typeface="Calibri"/>
            </a:endParaRPr>
          </a:p>
          <a:p>
            <a:pPr marL="283210">
              <a:lnSpc>
                <a:spcPts val="2865"/>
              </a:lnSpc>
              <a:spcBef>
                <a:spcPts val="45"/>
              </a:spcBef>
            </a:pPr>
            <a:r>
              <a:rPr sz="2400" spc="-5" dirty="0">
                <a:latin typeface="Calibri"/>
                <a:cs typeface="Calibri"/>
              </a:rPr>
              <a:t>diagnosis </a:t>
            </a:r>
            <a:r>
              <a:rPr sz="2400" spc="-10" dirty="0">
                <a:latin typeface="Calibri"/>
                <a:cs typeface="Calibri"/>
              </a:rPr>
              <a:t>and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management?</a:t>
            </a:r>
            <a:endParaRPr sz="2400">
              <a:latin typeface="Calibri"/>
              <a:cs typeface="Calibri"/>
            </a:endParaRPr>
          </a:p>
          <a:p>
            <a:pPr marL="597535" indent="-314960">
              <a:lnSpc>
                <a:spcPts val="2865"/>
              </a:lnSpc>
              <a:buAutoNum type="arabicPlain" startAt="5"/>
              <a:tabLst>
                <a:tab pos="598170" algn="l"/>
              </a:tabLst>
            </a:pPr>
            <a:r>
              <a:rPr sz="2400" spc="15" dirty="0">
                <a:latin typeface="Calibri"/>
                <a:cs typeface="Calibri"/>
              </a:rPr>
              <a:t>t</a:t>
            </a:r>
            <a:r>
              <a:rPr sz="2400" spc="10" dirty="0">
                <a:latin typeface="Calibri"/>
                <a:cs typeface="Calibri"/>
              </a:rPr>
              <a:t>h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25" dirty="0">
                <a:latin typeface="Calibri"/>
                <a:cs typeface="Calibri"/>
              </a:rPr>
              <a:t>m</a:t>
            </a:r>
            <a:r>
              <a:rPr sz="2400" spc="5" dirty="0">
                <a:latin typeface="Calibri"/>
                <a:cs typeface="Calibri"/>
              </a:rPr>
              <a:t>o</a:t>
            </a:r>
            <a:r>
              <a:rPr sz="2400" spc="30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155" dirty="0">
                <a:latin typeface="Calibri"/>
                <a:cs typeface="Calibri"/>
              </a:rPr>
              <a:t> </a:t>
            </a:r>
            <a:r>
              <a:rPr sz="2400" spc="30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spc="-30" dirty="0">
                <a:latin typeface="Calibri"/>
                <a:cs typeface="Calibri"/>
              </a:rPr>
              <a:t>i</a:t>
            </a:r>
            <a:r>
              <a:rPr sz="2400" spc="5" dirty="0">
                <a:latin typeface="Calibri"/>
                <a:cs typeface="Calibri"/>
              </a:rPr>
              <a:t>o</a:t>
            </a:r>
            <a:r>
              <a:rPr sz="2400" spc="10" dirty="0"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30" dirty="0">
                <a:latin typeface="Calibri"/>
                <a:cs typeface="Calibri"/>
              </a:rPr>
              <a:t>c</a:t>
            </a:r>
            <a:r>
              <a:rPr sz="2400" spc="5" dirty="0">
                <a:latin typeface="Calibri"/>
                <a:cs typeface="Calibri"/>
              </a:rPr>
              <a:t>o</a:t>
            </a:r>
            <a:r>
              <a:rPr sz="2400" spc="25" dirty="0">
                <a:latin typeface="Calibri"/>
                <a:cs typeface="Calibri"/>
              </a:rPr>
              <a:t>m</a:t>
            </a:r>
            <a:r>
              <a:rPr sz="2400" spc="10" dirty="0">
                <a:latin typeface="Calibri"/>
                <a:cs typeface="Calibri"/>
              </a:rPr>
              <a:t>p</a:t>
            </a:r>
            <a:r>
              <a:rPr sz="2400" spc="-30" dirty="0">
                <a:latin typeface="Calibri"/>
                <a:cs typeface="Calibri"/>
              </a:rPr>
              <a:t>li</a:t>
            </a:r>
            <a:r>
              <a:rPr sz="2400" spc="30" dirty="0">
                <a:latin typeface="Calibri"/>
                <a:cs typeface="Calibri"/>
              </a:rPr>
              <a:t>c</a:t>
            </a:r>
            <a:r>
              <a:rPr sz="2400" spc="-30" dirty="0">
                <a:latin typeface="Calibri"/>
                <a:cs typeface="Calibri"/>
              </a:rPr>
              <a:t>a</a:t>
            </a:r>
            <a:r>
              <a:rPr sz="2400" spc="15" dirty="0">
                <a:latin typeface="Calibri"/>
                <a:cs typeface="Calibri"/>
              </a:rPr>
              <a:t>t</a:t>
            </a:r>
            <a:r>
              <a:rPr sz="2400" spc="-30" dirty="0">
                <a:latin typeface="Calibri"/>
                <a:cs typeface="Calibri"/>
              </a:rPr>
              <a:t>i</a:t>
            </a:r>
            <a:r>
              <a:rPr sz="2400" spc="5" dirty="0">
                <a:latin typeface="Calibri"/>
                <a:cs typeface="Calibri"/>
              </a:rPr>
              <a:t>o</a:t>
            </a:r>
            <a:r>
              <a:rPr sz="2400" spc="10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?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4980" y="256287"/>
            <a:ext cx="1529080" cy="50911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20" dirty="0">
                <a:latin typeface="Calibri"/>
                <a:cs typeface="Calibri"/>
              </a:rPr>
              <a:t>S</a:t>
            </a:r>
            <a:r>
              <a:rPr spc="10" dirty="0">
                <a:latin typeface="Calibri"/>
                <a:cs typeface="Calibri"/>
              </a:rPr>
              <a:t>t</a:t>
            </a:r>
            <a:r>
              <a:rPr spc="-10" dirty="0">
                <a:latin typeface="Calibri"/>
                <a:cs typeface="Calibri"/>
              </a:rPr>
              <a:t>a</a:t>
            </a:r>
            <a:r>
              <a:rPr spc="10" dirty="0">
                <a:latin typeface="Calibri"/>
                <a:cs typeface="Calibri"/>
              </a:rPr>
              <a:t>t</a:t>
            </a:r>
            <a:r>
              <a:rPr spc="35" dirty="0">
                <a:latin typeface="Calibri"/>
                <a:cs typeface="Calibri"/>
              </a:rPr>
              <a:t>i</a:t>
            </a:r>
            <a:r>
              <a:rPr dirty="0">
                <a:latin typeface="Calibri"/>
                <a:cs typeface="Calibri"/>
              </a:rPr>
              <a:t>o</a:t>
            </a:r>
            <a:r>
              <a:rPr spc="15" dirty="0">
                <a:latin typeface="Calibri"/>
                <a:cs typeface="Calibri"/>
              </a:rPr>
              <a:t>n</a:t>
            </a:r>
            <a:r>
              <a:rPr spc="-130" dirty="0">
                <a:latin typeface="Calibri"/>
                <a:cs typeface="Calibri"/>
              </a:rPr>
              <a:t> </a:t>
            </a:r>
            <a:r>
              <a:rPr spc="15" dirty="0">
                <a:latin typeface="Calibri"/>
                <a:cs typeface="Calibri"/>
              </a:rPr>
              <a:t>5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23882" y="352435"/>
            <a:ext cx="10715625" cy="6010275"/>
            <a:chOff x="523875" y="352425"/>
            <a:chExt cx="10715625" cy="60102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6275" y="361950"/>
              <a:ext cx="10563225" cy="600075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43150" y="447675"/>
              <a:ext cx="5457825" cy="172402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23875" y="352425"/>
              <a:ext cx="1704975" cy="581025"/>
            </a:xfrm>
            <a:custGeom>
              <a:avLst/>
              <a:gdLst/>
              <a:ahLst/>
              <a:cxnLst/>
              <a:rect l="l" t="t" r="r" b="b"/>
              <a:pathLst>
                <a:path w="1704975" h="581025">
                  <a:moveTo>
                    <a:pt x="1704975" y="0"/>
                  </a:moveTo>
                  <a:lnTo>
                    <a:pt x="0" y="0"/>
                  </a:lnTo>
                  <a:lnTo>
                    <a:pt x="0" y="581025"/>
                  </a:lnTo>
                  <a:lnTo>
                    <a:pt x="1704975" y="581025"/>
                  </a:lnTo>
                  <a:lnTo>
                    <a:pt x="17049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06107" y="357125"/>
            <a:ext cx="1529080" cy="50911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20" dirty="0">
                <a:latin typeface="Calibri"/>
                <a:cs typeface="Calibri"/>
              </a:rPr>
              <a:t>S</a:t>
            </a:r>
            <a:r>
              <a:rPr spc="10" dirty="0">
                <a:latin typeface="Calibri"/>
                <a:cs typeface="Calibri"/>
              </a:rPr>
              <a:t>t</a:t>
            </a:r>
            <a:r>
              <a:rPr spc="-10" dirty="0">
                <a:latin typeface="Calibri"/>
                <a:cs typeface="Calibri"/>
              </a:rPr>
              <a:t>a</a:t>
            </a:r>
            <a:r>
              <a:rPr spc="10" dirty="0">
                <a:latin typeface="Calibri"/>
                <a:cs typeface="Calibri"/>
              </a:rPr>
              <a:t>t</a:t>
            </a:r>
            <a:r>
              <a:rPr spc="35" dirty="0">
                <a:latin typeface="Calibri"/>
                <a:cs typeface="Calibri"/>
              </a:rPr>
              <a:t>i</a:t>
            </a:r>
            <a:r>
              <a:rPr dirty="0">
                <a:latin typeface="Calibri"/>
                <a:cs typeface="Calibri"/>
              </a:rPr>
              <a:t>o</a:t>
            </a:r>
            <a:r>
              <a:rPr spc="15" dirty="0">
                <a:latin typeface="Calibri"/>
                <a:cs typeface="Calibri"/>
              </a:rPr>
              <a:t>n</a:t>
            </a:r>
            <a:r>
              <a:rPr spc="-130" dirty="0">
                <a:latin typeface="Calibri"/>
                <a:cs typeface="Calibri"/>
              </a:rPr>
              <a:t> </a:t>
            </a:r>
            <a:r>
              <a:rPr spc="15" dirty="0">
                <a:latin typeface="Calibri"/>
                <a:cs typeface="Calibri"/>
              </a:rPr>
              <a:t>6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1512957" y="1027175"/>
            <a:ext cx="841375" cy="679450"/>
            <a:chOff x="1512950" y="1027175"/>
            <a:chExt cx="841375" cy="679450"/>
          </a:xfrm>
        </p:grpSpPr>
        <p:sp>
          <p:nvSpPr>
            <p:cNvPr id="8" name="object 8"/>
            <p:cNvSpPr/>
            <p:nvPr/>
          </p:nvSpPr>
          <p:spPr>
            <a:xfrm>
              <a:off x="1519300" y="1033525"/>
              <a:ext cx="828675" cy="666750"/>
            </a:xfrm>
            <a:custGeom>
              <a:avLst/>
              <a:gdLst/>
              <a:ahLst/>
              <a:cxnLst/>
              <a:rect l="l" t="t" r="r" b="b"/>
              <a:pathLst>
                <a:path w="828675" h="666750">
                  <a:moveTo>
                    <a:pt x="828675" y="0"/>
                  </a:moveTo>
                  <a:lnTo>
                    <a:pt x="0" y="0"/>
                  </a:lnTo>
                  <a:lnTo>
                    <a:pt x="0" y="666750"/>
                  </a:lnTo>
                  <a:lnTo>
                    <a:pt x="828675" y="666750"/>
                  </a:lnTo>
                  <a:lnTo>
                    <a:pt x="8286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19300" y="1033525"/>
              <a:ext cx="828675" cy="666750"/>
            </a:xfrm>
            <a:custGeom>
              <a:avLst/>
              <a:gdLst/>
              <a:ahLst/>
              <a:cxnLst/>
              <a:rect l="l" t="t" r="r" b="b"/>
              <a:pathLst>
                <a:path w="828675" h="666750">
                  <a:moveTo>
                    <a:pt x="0" y="666750"/>
                  </a:moveTo>
                  <a:lnTo>
                    <a:pt x="828675" y="666750"/>
                  </a:lnTo>
                  <a:lnTo>
                    <a:pt x="828675" y="0"/>
                  </a:lnTo>
                  <a:lnTo>
                    <a:pt x="0" y="0"/>
                  </a:lnTo>
                  <a:lnTo>
                    <a:pt x="0" y="66675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6" y="438785"/>
            <a:ext cx="3618229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0" spc="40" dirty="0">
                <a:latin typeface="Calibri Light"/>
                <a:cs typeface="Calibri Light"/>
              </a:rPr>
              <a:t>O</a:t>
            </a:r>
            <a:r>
              <a:rPr sz="4400" b="0" spc="25" dirty="0">
                <a:latin typeface="Calibri Light"/>
                <a:cs typeface="Calibri Light"/>
              </a:rPr>
              <a:t>S</a:t>
            </a:r>
            <a:r>
              <a:rPr sz="4400" b="0" spc="-30" dirty="0">
                <a:latin typeface="Calibri Light"/>
                <a:cs typeface="Calibri Light"/>
              </a:rPr>
              <a:t>C</a:t>
            </a:r>
            <a:r>
              <a:rPr sz="4400" b="0" spc="10" dirty="0">
                <a:latin typeface="Calibri Light"/>
                <a:cs typeface="Calibri Light"/>
              </a:rPr>
              <a:t>E:</a:t>
            </a:r>
            <a:r>
              <a:rPr sz="4400" b="0" spc="-270" dirty="0">
                <a:latin typeface="Calibri Light"/>
                <a:cs typeface="Calibri Light"/>
              </a:rPr>
              <a:t> </a:t>
            </a:r>
            <a:r>
              <a:rPr sz="4400" b="0" spc="15" dirty="0">
                <a:latin typeface="Calibri Light"/>
                <a:cs typeface="Calibri Light"/>
              </a:rPr>
              <a:t>2</a:t>
            </a:r>
            <a:r>
              <a:rPr sz="4400" b="0" spc="-90" dirty="0">
                <a:latin typeface="Calibri Light"/>
                <a:cs typeface="Calibri Light"/>
              </a:rPr>
              <a:t> </a:t>
            </a:r>
            <a:r>
              <a:rPr sz="4400" b="0" spc="-55" dirty="0">
                <a:latin typeface="Calibri Light"/>
                <a:cs typeface="Calibri Light"/>
              </a:rPr>
              <a:t>s</a:t>
            </a:r>
            <a:r>
              <a:rPr sz="4400" b="0" spc="-25" dirty="0">
                <a:latin typeface="Calibri Light"/>
                <a:cs typeface="Calibri Light"/>
              </a:rPr>
              <a:t>t</a:t>
            </a:r>
            <a:r>
              <a:rPr sz="4400" b="0" spc="-50" dirty="0">
                <a:latin typeface="Calibri Light"/>
                <a:cs typeface="Calibri Light"/>
              </a:rPr>
              <a:t>a</a:t>
            </a:r>
            <a:r>
              <a:rPr sz="4400" b="0" spc="45" dirty="0">
                <a:latin typeface="Calibri Light"/>
                <a:cs typeface="Calibri Light"/>
              </a:rPr>
              <a:t>t</a:t>
            </a:r>
            <a:r>
              <a:rPr sz="4400" b="0" spc="5" dirty="0">
                <a:latin typeface="Calibri Light"/>
                <a:cs typeface="Calibri Light"/>
              </a:rPr>
              <a:t>i</a:t>
            </a:r>
            <a:r>
              <a:rPr sz="4400" b="0" spc="-45" dirty="0">
                <a:latin typeface="Calibri Light"/>
                <a:cs typeface="Calibri Light"/>
              </a:rPr>
              <a:t>o</a:t>
            </a:r>
            <a:r>
              <a:rPr sz="4400" b="0" spc="-40" dirty="0">
                <a:latin typeface="Calibri Light"/>
                <a:cs typeface="Calibri Light"/>
              </a:rPr>
              <a:t>n</a:t>
            </a:r>
            <a:r>
              <a:rPr sz="4400" b="0" spc="10" dirty="0">
                <a:latin typeface="Calibri Light"/>
                <a:cs typeface="Calibri Light"/>
              </a:rPr>
              <a:t>s</a:t>
            </a:r>
            <a:endParaRPr sz="4400"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91351" y="5010160"/>
            <a:ext cx="2628900" cy="174307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17582" y="1161526"/>
            <a:ext cx="9289415" cy="4545475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641985" indent="-629285">
              <a:lnSpc>
                <a:spcPct val="100000"/>
              </a:lnSpc>
              <a:spcBef>
                <a:spcPts val="445"/>
              </a:spcBef>
              <a:buFont typeface="Arial"/>
              <a:buChar char="•"/>
              <a:tabLst>
                <a:tab pos="641350" algn="l"/>
                <a:tab pos="641985" algn="l"/>
              </a:tabLst>
            </a:pPr>
            <a:r>
              <a:rPr sz="2750" dirty="0">
                <a:latin typeface="Calibri"/>
                <a:cs typeface="Calibri"/>
              </a:rPr>
              <a:t>Station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1</a:t>
            </a:r>
            <a:endParaRPr sz="2750">
              <a:latin typeface="Calibri"/>
              <a:cs typeface="Calibri"/>
            </a:endParaRPr>
          </a:p>
          <a:p>
            <a:pPr marL="1156335" lvl="1" indent="-229235">
              <a:lnSpc>
                <a:spcPct val="100000"/>
              </a:lnSpc>
              <a:spcBef>
                <a:spcPts val="280"/>
              </a:spcBef>
              <a:buFont typeface="Arial"/>
              <a:buChar char="•"/>
              <a:tabLst>
                <a:tab pos="1156970" algn="l"/>
              </a:tabLst>
            </a:pPr>
            <a:r>
              <a:rPr sz="2400" dirty="0">
                <a:latin typeface="Calibri"/>
                <a:cs typeface="Calibri"/>
              </a:rPr>
              <a:t>History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for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female</a:t>
            </a:r>
            <a:r>
              <a:rPr sz="2400" spc="5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in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the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booking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visit</a:t>
            </a:r>
            <a:endParaRPr sz="2400">
              <a:latin typeface="Calibri"/>
              <a:cs typeface="Calibri"/>
            </a:endParaRPr>
          </a:p>
          <a:p>
            <a:pPr marL="1156335" lvl="1" indent="-229235">
              <a:lnSpc>
                <a:spcPct val="100000"/>
              </a:lnSpc>
              <a:spcBef>
                <a:spcPts val="195"/>
              </a:spcBef>
              <a:buFont typeface="Arial"/>
              <a:buChar char="•"/>
              <a:tabLst>
                <a:tab pos="1156970" algn="l"/>
              </a:tabLst>
            </a:pPr>
            <a:r>
              <a:rPr sz="2400" spc="-25" dirty="0">
                <a:latin typeface="Calibri"/>
                <a:cs typeface="Calibri"/>
              </a:rPr>
              <a:t>At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11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weeks</a:t>
            </a:r>
            <a:r>
              <a:rPr sz="2400" spc="-1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what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investigations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you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should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do</a:t>
            </a:r>
            <a:endParaRPr sz="2400">
              <a:latin typeface="Calibri"/>
              <a:cs typeface="Calibri"/>
            </a:endParaRPr>
          </a:p>
          <a:p>
            <a:pPr marL="1156335" lvl="1" indent="-229235">
              <a:lnSpc>
                <a:spcPct val="100000"/>
              </a:lnSpc>
              <a:spcBef>
                <a:spcPts val="275"/>
              </a:spcBef>
              <a:buFont typeface="Arial"/>
              <a:buChar char="•"/>
              <a:tabLst>
                <a:tab pos="1156970" algn="l"/>
              </a:tabLst>
            </a:pPr>
            <a:r>
              <a:rPr sz="2400" spc="-5" dirty="0">
                <a:latin typeface="Calibri"/>
                <a:cs typeface="Calibri"/>
              </a:rPr>
              <a:t>Which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patients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are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at</a:t>
            </a:r>
            <a:r>
              <a:rPr sz="2400" spc="-5" dirty="0">
                <a:latin typeface="Calibri"/>
                <a:cs typeface="Calibri"/>
              </a:rPr>
              <a:t> high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risk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for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Pre-Eclampsia?</a:t>
            </a:r>
            <a:endParaRPr sz="2400">
              <a:latin typeface="Calibri"/>
              <a:cs typeface="Calibri"/>
            </a:endParaRPr>
          </a:p>
          <a:p>
            <a:pPr marL="1156335" lvl="1" indent="-229235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1156970" algn="l"/>
              </a:tabLst>
            </a:pPr>
            <a:r>
              <a:rPr sz="2400" spc="-15" dirty="0">
                <a:latin typeface="Calibri"/>
                <a:cs typeface="Calibri"/>
              </a:rPr>
              <a:t>What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is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the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drug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given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for</a:t>
            </a:r>
            <a:r>
              <a:rPr sz="2400" spc="4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prophylaxis</a:t>
            </a:r>
            <a:r>
              <a:rPr sz="2400" spc="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 </a:t>
            </a:r>
            <a:r>
              <a:rPr sz="2400" spc="5" dirty="0">
                <a:latin typeface="Calibri"/>
                <a:cs typeface="Calibri"/>
              </a:rPr>
              <a:t>Pre-Eclampsia?</a:t>
            </a:r>
            <a:endParaRPr sz="2400">
              <a:latin typeface="Calibri"/>
              <a:cs typeface="Calibri"/>
            </a:endParaRPr>
          </a:p>
          <a:p>
            <a:pPr marL="708660" indent="-695960">
              <a:lnSpc>
                <a:spcPct val="100000"/>
              </a:lnSpc>
              <a:spcBef>
                <a:spcPts val="1550"/>
              </a:spcBef>
              <a:buFont typeface="Arial"/>
              <a:buChar char="•"/>
              <a:tabLst>
                <a:tab pos="708025" algn="l"/>
                <a:tab pos="708660" algn="l"/>
              </a:tabLst>
            </a:pPr>
            <a:r>
              <a:rPr sz="2750" dirty="0">
                <a:latin typeface="Calibri"/>
                <a:cs typeface="Calibri"/>
              </a:rPr>
              <a:t>Station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2</a:t>
            </a:r>
            <a:endParaRPr sz="2750">
              <a:latin typeface="Calibri"/>
              <a:cs typeface="Calibri"/>
            </a:endParaRPr>
          </a:p>
          <a:p>
            <a:pPr marL="1089660" indent="-162560">
              <a:lnSpc>
                <a:spcPts val="2870"/>
              </a:lnSpc>
              <a:spcBef>
                <a:spcPts val="55"/>
              </a:spcBef>
              <a:buChar char="-"/>
              <a:tabLst>
                <a:tab pos="1090295" algn="l"/>
              </a:tabLst>
            </a:pPr>
            <a:r>
              <a:rPr sz="2400" dirty="0">
                <a:latin typeface="Calibri"/>
                <a:cs typeface="Calibri"/>
              </a:rPr>
              <a:t>History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for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30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years</a:t>
            </a:r>
            <a:r>
              <a:rPr sz="2400" spc="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old </a:t>
            </a:r>
            <a:r>
              <a:rPr sz="2400" spc="-15" dirty="0">
                <a:latin typeface="Calibri"/>
                <a:cs typeface="Calibri"/>
              </a:rPr>
              <a:t>female </a:t>
            </a:r>
            <a:r>
              <a:rPr sz="2400" spc="-5" dirty="0">
                <a:latin typeface="Calibri"/>
                <a:cs typeface="Calibri"/>
              </a:rPr>
              <a:t>with </a:t>
            </a:r>
            <a:r>
              <a:rPr sz="2400" spc="5" dirty="0">
                <a:latin typeface="Calibri"/>
                <a:cs typeface="Calibri"/>
              </a:rPr>
              <a:t>Abnormal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Uterine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Bleeding.</a:t>
            </a:r>
            <a:endParaRPr sz="2400">
              <a:latin typeface="Calibri"/>
              <a:cs typeface="Calibri"/>
            </a:endParaRPr>
          </a:p>
          <a:p>
            <a:pPr marL="1089660" indent="-162560">
              <a:lnSpc>
                <a:spcPts val="2870"/>
              </a:lnSpc>
              <a:buChar char="-"/>
              <a:tabLst>
                <a:tab pos="1090295" algn="l"/>
                <a:tab pos="4144010" algn="l"/>
              </a:tabLst>
            </a:pPr>
            <a:r>
              <a:rPr sz="2400" spc="-5" dirty="0">
                <a:latin typeface="Calibri"/>
                <a:cs typeface="Calibri"/>
              </a:rPr>
              <a:t>what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investigations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and	</a:t>
            </a:r>
            <a:r>
              <a:rPr sz="2400" spc="-15" dirty="0">
                <a:latin typeface="Calibri"/>
                <a:cs typeface="Calibri"/>
              </a:rPr>
              <a:t>physical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exam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you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should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do?</a:t>
            </a:r>
            <a:endParaRPr sz="2400">
              <a:latin typeface="Calibri"/>
              <a:cs typeface="Calibri"/>
            </a:endParaRPr>
          </a:p>
          <a:p>
            <a:pPr marL="1089660" indent="-162560">
              <a:lnSpc>
                <a:spcPct val="100000"/>
              </a:lnSpc>
              <a:spcBef>
                <a:spcPts val="50"/>
              </a:spcBef>
              <a:buChar char="-"/>
              <a:tabLst>
                <a:tab pos="1090295" algn="l"/>
              </a:tabLst>
            </a:pPr>
            <a:r>
              <a:rPr sz="2400" dirty="0">
                <a:latin typeface="Calibri"/>
                <a:cs typeface="Calibri"/>
              </a:rPr>
              <a:t>according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to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this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picture,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what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is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your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diagnosis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and</a:t>
            </a:r>
            <a:r>
              <a:rPr sz="2400" dirty="0">
                <a:latin typeface="Calibri"/>
                <a:cs typeface="Calibri"/>
              </a:rPr>
              <a:t> management.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700">
              <a:latin typeface="Calibri"/>
              <a:cs typeface="Calibri"/>
            </a:endParaRPr>
          </a:p>
          <a:p>
            <a:pPr marL="2698750">
              <a:lnSpc>
                <a:spcPct val="100000"/>
              </a:lnSpc>
            </a:pPr>
            <a:r>
              <a:rPr sz="1800" spc="-35" dirty="0">
                <a:latin typeface="Calibri"/>
                <a:cs typeface="Calibri"/>
              </a:rPr>
              <a:t>P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spc="35" dirty="0">
                <a:latin typeface="Calibri"/>
                <a:cs typeface="Calibri"/>
              </a:rPr>
              <a:t>l</a:t>
            </a:r>
            <a:r>
              <a:rPr sz="1800" spc="5" dirty="0">
                <a:latin typeface="Calibri"/>
                <a:cs typeface="Calibri"/>
              </a:rPr>
              <a:t>y</a:t>
            </a:r>
            <a:r>
              <a:rPr sz="1800" spc="25" dirty="0">
                <a:latin typeface="Calibri"/>
                <a:cs typeface="Calibri"/>
              </a:rPr>
              <a:t>p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-1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35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35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ted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25" dirty="0">
                <a:latin typeface="Calibri"/>
                <a:cs typeface="Calibri"/>
              </a:rPr>
              <a:t>b</a:t>
            </a:r>
            <a:r>
              <a:rPr sz="1800" dirty="0">
                <a:latin typeface="Calibri"/>
                <a:cs typeface="Calibri"/>
              </a:rPr>
              <a:t>y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105" dirty="0">
                <a:latin typeface="Calibri"/>
                <a:cs typeface="Calibri"/>
              </a:rPr>
              <a:t>x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spc="-35" dirty="0">
                <a:latin typeface="Calibri"/>
                <a:cs typeface="Calibri"/>
              </a:rPr>
              <a:t>s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n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7" y="609282"/>
            <a:ext cx="1233171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0" spc="40" dirty="0">
                <a:latin typeface="Calibri Light"/>
                <a:cs typeface="Calibri Light"/>
              </a:rPr>
              <a:t>O</a:t>
            </a:r>
            <a:r>
              <a:rPr sz="4400" b="0" spc="20" dirty="0">
                <a:latin typeface="Calibri Light"/>
                <a:cs typeface="Calibri Light"/>
              </a:rPr>
              <a:t>S</a:t>
            </a:r>
            <a:r>
              <a:rPr sz="4400" b="0" spc="40" dirty="0">
                <a:latin typeface="Calibri Light"/>
                <a:cs typeface="Calibri Light"/>
              </a:rPr>
              <a:t>C</a:t>
            </a:r>
            <a:r>
              <a:rPr sz="4400" b="0" spc="15" dirty="0">
                <a:latin typeface="Calibri Light"/>
                <a:cs typeface="Calibri Light"/>
              </a:rPr>
              <a:t>E</a:t>
            </a:r>
            <a:endParaRPr sz="4400"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06831" y="4743450"/>
            <a:ext cx="3167463" cy="192405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625347" y="1281540"/>
            <a:ext cx="8808720" cy="4168449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445"/>
              </a:spcBef>
              <a:buFont typeface="Arial"/>
              <a:buChar char="•"/>
              <a:tabLst>
                <a:tab pos="241935" algn="l"/>
              </a:tabLst>
            </a:pPr>
            <a:r>
              <a:rPr sz="2750" spc="-5" dirty="0">
                <a:latin typeface="Calibri"/>
                <a:cs typeface="Calibri"/>
              </a:rPr>
              <a:t>Station1</a:t>
            </a:r>
            <a:endParaRPr sz="275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80"/>
              </a:spcBef>
              <a:buFont typeface="Arial"/>
              <a:buChar char="•"/>
              <a:tabLst>
                <a:tab pos="699135" algn="l"/>
              </a:tabLst>
            </a:pPr>
            <a:r>
              <a:rPr sz="2400" dirty="0">
                <a:latin typeface="Calibri"/>
                <a:cs typeface="Calibri"/>
              </a:rPr>
              <a:t>History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for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female</a:t>
            </a:r>
            <a:r>
              <a:rPr sz="2400" spc="5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in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the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booking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visit</a:t>
            </a:r>
            <a:endParaRPr sz="240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699135" algn="l"/>
              </a:tabLst>
            </a:pPr>
            <a:r>
              <a:rPr sz="2400" spc="-20" dirty="0">
                <a:latin typeface="Calibri"/>
                <a:cs typeface="Calibri"/>
              </a:rPr>
              <a:t>At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11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weeks</a:t>
            </a:r>
            <a:r>
              <a:rPr sz="2400" spc="-1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what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investigations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you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should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do</a:t>
            </a:r>
            <a:endParaRPr sz="240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70"/>
              </a:spcBef>
              <a:buFont typeface="Arial"/>
              <a:buChar char="•"/>
              <a:tabLst>
                <a:tab pos="699135" algn="l"/>
              </a:tabLst>
            </a:pPr>
            <a:r>
              <a:rPr sz="2400" dirty="0">
                <a:latin typeface="Calibri"/>
                <a:cs typeface="Calibri"/>
              </a:rPr>
              <a:t>How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do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you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screen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for</a:t>
            </a:r>
            <a:r>
              <a:rPr sz="2400" spc="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patients</a:t>
            </a:r>
            <a:r>
              <a:rPr sz="2400" spc="-14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at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high</a:t>
            </a:r>
            <a:r>
              <a:rPr sz="2400" spc="-5" dirty="0">
                <a:latin typeface="Calibri"/>
                <a:cs typeface="Calibri"/>
              </a:rPr>
              <a:t> risk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for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Gestational</a:t>
            </a:r>
            <a:r>
              <a:rPr sz="2400" spc="-1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DM?</a:t>
            </a:r>
            <a:endParaRPr sz="24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935" algn="l"/>
              </a:tabLst>
            </a:pPr>
            <a:r>
              <a:rPr sz="2750" dirty="0">
                <a:latin typeface="Calibri"/>
                <a:cs typeface="Calibri"/>
              </a:rPr>
              <a:t>Station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2</a:t>
            </a:r>
            <a:endParaRPr sz="275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699135" algn="l"/>
              </a:tabLst>
            </a:pPr>
            <a:r>
              <a:rPr sz="2400" dirty="0">
                <a:latin typeface="Calibri"/>
                <a:cs typeface="Calibri"/>
              </a:rPr>
              <a:t>History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for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patient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with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Abnormal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Uterine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Bleeding</a:t>
            </a:r>
            <a:endParaRPr sz="240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75"/>
              </a:spcBef>
              <a:buFont typeface="Arial"/>
              <a:buChar char="•"/>
              <a:tabLst>
                <a:tab pos="699135" algn="l"/>
              </a:tabLst>
            </a:pPr>
            <a:r>
              <a:rPr sz="2400" spc="-10" dirty="0">
                <a:latin typeface="Calibri"/>
                <a:cs typeface="Calibri"/>
              </a:rPr>
              <a:t>Physical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exam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and </a:t>
            </a:r>
            <a:r>
              <a:rPr sz="2400" spc="-15" dirty="0">
                <a:latin typeface="Calibri"/>
                <a:cs typeface="Calibri"/>
              </a:rPr>
              <a:t>Investigations?</a:t>
            </a:r>
            <a:endParaRPr sz="240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699135" algn="l"/>
              </a:tabLst>
            </a:pPr>
            <a:r>
              <a:rPr sz="2400" spc="5" dirty="0">
                <a:latin typeface="Calibri"/>
                <a:cs typeface="Calibri"/>
              </a:rPr>
              <a:t>According</a:t>
            </a:r>
            <a:r>
              <a:rPr sz="2400" spc="-17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to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this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picture,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whats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your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diagnosis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and</a:t>
            </a:r>
            <a:r>
              <a:rPr sz="2400" spc="5" dirty="0">
                <a:latin typeface="Calibri"/>
                <a:cs typeface="Calibri"/>
              </a:rPr>
              <a:t> management.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100">
              <a:latin typeface="Calibri"/>
              <a:cs typeface="Calibri"/>
            </a:endParaRPr>
          </a:p>
          <a:p>
            <a:pPr marL="1934845">
              <a:lnSpc>
                <a:spcPct val="100000"/>
              </a:lnSpc>
            </a:pPr>
            <a:r>
              <a:rPr sz="1800" spc="15" dirty="0">
                <a:latin typeface="Calibri"/>
                <a:cs typeface="Calibri"/>
              </a:rPr>
              <a:t>E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35" dirty="0">
                <a:latin typeface="Calibri"/>
                <a:cs typeface="Calibri"/>
              </a:rPr>
              <a:t>r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spc="25" dirty="0">
                <a:latin typeface="Calibri"/>
                <a:cs typeface="Calibri"/>
              </a:rPr>
              <a:t>p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spc="40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-1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35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35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ted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25" dirty="0">
                <a:latin typeface="Calibri"/>
                <a:cs typeface="Calibri"/>
              </a:rPr>
              <a:t>b</a:t>
            </a:r>
            <a:r>
              <a:rPr sz="1800" dirty="0">
                <a:latin typeface="Calibri"/>
                <a:cs typeface="Calibri"/>
              </a:rPr>
              <a:t>y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30" dirty="0">
                <a:latin typeface="Calibri"/>
                <a:cs typeface="Calibri"/>
              </a:rPr>
              <a:t>a</a:t>
            </a:r>
            <a:r>
              <a:rPr sz="1800" spc="25" dirty="0">
                <a:latin typeface="Calibri"/>
                <a:cs typeface="Calibri"/>
              </a:rPr>
              <a:t>b</a:t>
            </a:r>
            <a:r>
              <a:rPr sz="1800" spc="35" dirty="0">
                <a:latin typeface="Calibri"/>
                <a:cs typeface="Calibri"/>
              </a:rPr>
              <a:t>l</a:t>
            </a:r>
            <a:r>
              <a:rPr sz="1800" spc="30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30" dirty="0">
                <a:latin typeface="Calibri"/>
                <a:cs typeface="Calibri"/>
              </a:rPr>
              <a:t>i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n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55013" y="494094"/>
            <a:ext cx="6690995" cy="16036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6205"/>
              </a:lnSpc>
              <a:spcBef>
                <a:spcPts val="105"/>
              </a:spcBef>
            </a:pPr>
            <a:r>
              <a:rPr sz="5400" b="0" spc="5" dirty="0">
                <a:latin typeface="Calibri Light"/>
                <a:cs typeface="Calibri Light"/>
              </a:rPr>
              <a:t>Mini-osce</a:t>
            </a:r>
            <a:r>
              <a:rPr sz="5400" b="0" spc="-85" dirty="0">
                <a:latin typeface="Calibri Light"/>
                <a:cs typeface="Calibri Light"/>
              </a:rPr>
              <a:t> </a:t>
            </a:r>
            <a:r>
              <a:rPr sz="5400" b="0" spc="-30" dirty="0">
                <a:latin typeface="Calibri Light"/>
                <a:cs typeface="Calibri Light"/>
              </a:rPr>
              <a:t>exam</a:t>
            </a:r>
            <a:r>
              <a:rPr sz="5400" b="0" spc="-110" dirty="0">
                <a:latin typeface="Calibri Light"/>
                <a:cs typeface="Calibri Light"/>
              </a:rPr>
              <a:t> </a:t>
            </a:r>
            <a:r>
              <a:rPr sz="5400" b="0" spc="-10" dirty="0">
                <a:latin typeface="Calibri Light"/>
                <a:cs typeface="Calibri Light"/>
              </a:rPr>
              <a:t>group</a:t>
            </a:r>
            <a:r>
              <a:rPr sz="5400" b="0" spc="-75" dirty="0">
                <a:latin typeface="Calibri Light"/>
                <a:cs typeface="Calibri Light"/>
              </a:rPr>
              <a:t> </a:t>
            </a:r>
            <a:r>
              <a:rPr sz="5400" b="0" dirty="0">
                <a:latin typeface="Calibri Light"/>
                <a:cs typeface="Calibri Light"/>
              </a:rPr>
              <a:t>A</a:t>
            </a:r>
            <a:endParaRPr sz="5400">
              <a:latin typeface="Calibri Light"/>
              <a:cs typeface="Calibri Light"/>
            </a:endParaRPr>
          </a:p>
          <a:p>
            <a:pPr algn="ctr">
              <a:lnSpc>
                <a:spcPts val="6205"/>
              </a:lnSpc>
            </a:pPr>
            <a:r>
              <a:rPr sz="5400" spc="45" dirty="0">
                <a:solidFill>
                  <a:srgbClr val="FF0000"/>
                </a:solidFill>
                <a:latin typeface="Algerian"/>
                <a:cs typeface="Algerian"/>
              </a:rPr>
              <a:t>4</a:t>
            </a:r>
            <a:r>
              <a:rPr sz="5400" spc="67" baseline="25462" dirty="0">
                <a:solidFill>
                  <a:srgbClr val="FF0000"/>
                </a:solidFill>
                <a:latin typeface="Algerian"/>
                <a:cs typeface="Algerian"/>
              </a:rPr>
              <a:t>TH</a:t>
            </a:r>
            <a:r>
              <a:rPr sz="5400" spc="375" baseline="25462" dirty="0">
                <a:solidFill>
                  <a:srgbClr val="FF0000"/>
                </a:solidFill>
                <a:latin typeface="Algerian"/>
                <a:cs typeface="Algerian"/>
              </a:rPr>
              <a:t> </a:t>
            </a:r>
            <a:r>
              <a:rPr sz="5400" spc="40" dirty="0">
                <a:solidFill>
                  <a:srgbClr val="FF0000"/>
                </a:solidFill>
                <a:latin typeface="Algerian"/>
                <a:cs typeface="Algerian"/>
              </a:rPr>
              <a:t>YEAR</a:t>
            </a:r>
            <a:endParaRPr sz="5400">
              <a:latin typeface="Algerian"/>
              <a:cs typeface="Algeri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12037" y="1982157"/>
            <a:ext cx="3579495" cy="8444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400" b="1" spc="20" dirty="0">
                <a:solidFill>
                  <a:srgbClr val="FF0000"/>
                </a:solidFill>
                <a:latin typeface="Algerian"/>
                <a:cs typeface="Algerian"/>
              </a:rPr>
              <a:t>30/8/2022</a:t>
            </a:r>
            <a:endParaRPr sz="5400">
              <a:latin typeface="Algerian"/>
              <a:cs typeface="Algeri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21434" y="4154813"/>
            <a:ext cx="3557271" cy="1297791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 marR="5080" indent="1029335">
              <a:lnSpc>
                <a:spcPts val="3229"/>
              </a:lnSpc>
              <a:spcBef>
                <a:spcPts val="520"/>
              </a:spcBef>
            </a:pPr>
            <a:r>
              <a:rPr sz="3000" spc="5" dirty="0">
                <a:latin typeface="Calibri"/>
                <a:cs typeface="Calibri"/>
              </a:rPr>
              <a:t>Done </a:t>
            </a:r>
            <a:r>
              <a:rPr sz="3000" spc="-5" dirty="0">
                <a:latin typeface="Calibri"/>
                <a:cs typeface="Calibri"/>
              </a:rPr>
              <a:t>by </a:t>
            </a:r>
            <a:r>
              <a:rPr sz="3000" dirty="0">
                <a:latin typeface="Calibri"/>
                <a:cs typeface="Calibri"/>
              </a:rPr>
              <a:t>: 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Mohammad </a:t>
            </a:r>
            <a:r>
              <a:rPr sz="3000" spc="-15" dirty="0">
                <a:latin typeface="Calibri"/>
                <a:cs typeface="Calibri"/>
              </a:rPr>
              <a:t>Banibaker</a:t>
            </a:r>
            <a:endParaRPr sz="3000">
              <a:latin typeface="Calibri"/>
              <a:cs typeface="Calibri"/>
            </a:endParaRPr>
          </a:p>
          <a:p>
            <a:pPr marL="536575">
              <a:lnSpc>
                <a:spcPts val="3185"/>
              </a:lnSpc>
            </a:pPr>
            <a:r>
              <a:rPr sz="3000" spc="-15" dirty="0">
                <a:latin typeface="Calibri"/>
                <a:cs typeface="Calibri"/>
              </a:rPr>
              <a:t>Sulaf</a:t>
            </a:r>
            <a:r>
              <a:rPr sz="3000" spc="3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al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Maaitah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5994" y="744475"/>
            <a:ext cx="2461895" cy="50911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65" dirty="0">
                <a:latin typeface="Cambria"/>
                <a:cs typeface="Cambria"/>
              </a:rPr>
              <a:t>Station</a:t>
            </a:r>
            <a:r>
              <a:rPr spc="120" dirty="0">
                <a:latin typeface="Cambria"/>
                <a:cs typeface="Cambria"/>
              </a:rPr>
              <a:t> </a:t>
            </a:r>
            <a:r>
              <a:rPr spc="25" dirty="0">
                <a:latin typeface="Cambria"/>
                <a:cs typeface="Cambria"/>
              </a:rPr>
              <a:t>one</a:t>
            </a:r>
            <a:r>
              <a:rPr spc="95" dirty="0">
                <a:latin typeface="Cambria"/>
                <a:cs typeface="Cambria"/>
              </a:rPr>
              <a:t> </a:t>
            </a:r>
            <a:r>
              <a:rPr spc="114" dirty="0">
                <a:latin typeface="Cambria"/>
                <a:cs typeface="Cambria"/>
              </a:rPr>
              <a:t>: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72182" y="990610"/>
            <a:ext cx="4600575" cy="486727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11812" y="1532890"/>
            <a:ext cx="1711325" cy="27764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700" spc="-50" dirty="0">
                <a:latin typeface="Century"/>
                <a:cs typeface="Century"/>
              </a:rPr>
              <a:t>1</a:t>
            </a:r>
            <a:r>
              <a:rPr sz="1700" spc="-10" dirty="0">
                <a:latin typeface="Century"/>
                <a:cs typeface="Century"/>
              </a:rPr>
              <a:t>-</a:t>
            </a:r>
            <a:r>
              <a:rPr sz="1700" spc="-55" dirty="0">
                <a:latin typeface="Century"/>
                <a:cs typeface="Century"/>
              </a:rPr>
              <a:t> </a:t>
            </a:r>
            <a:r>
              <a:rPr sz="1700" spc="-95" dirty="0">
                <a:latin typeface="Century"/>
                <a:cs typeface="Century"/>
              </a:rPr>
              <a:t>wh</a:t>
            </a:r>
            <a:r>
              <a:rPr sz="1700" spc="-125" dirty="0">
                <a:latin typeface="Century"/>
                <a:cs typeface="Century"/>
              </a:rPr>
              <a:t>a</a:t>
            </a:r>
            <a:r>
              <a:rPr sz="1700" spc="-140" dirty="0">
                <a:latin typeface="Century"/>
                <a:cs typeface="Century"/>
              </a:rPr>
              <a:t>t</a:t>
            </a:r>
            <a:r>
              <a:rPr sz="1700" spc="25" dirty="0">
                <a:latin typeface="Century"/>
                <a:cs typeface="Century"/>
              </a:rPr>
              <a:t>’</a:t>
            </a:r>
            <a:r>
              <a:rPr sz="1700" spc="-65" dirty="0">
                <a:latin typeface="Century"/>
                <a:cs typeface="Century"/>
              </a:rPr>
              <a:t>s</a:t>
            </a:r>
            <a:r>
              <a:rPr sz="1700" spc="-70" dirty="0">
                <a:latin typeface="Century"/>
                <a:cs typeface="Century"/>
              </a:rPr>
              <a:t> </a:t>
            </a:r>
            <a:r>
              <a:rPr sz="1700" spc="-15" dirty="0">
                <a:latin typeface="Century"/>
                <a:cs typeface="Century"/>
              </a:rPr>
              <a:t>y</a:t>
            </a:r>
            <a:r>
              <a:rPr sz="1700" spc="45" dirty="0">
                <a:latin typeface="Century"/>
                <a:cs typeface="Century"/>
              </a:rPr>
              <a:t>o</a:t>
            </a:r>
            <a:r>
              <a:rPr sz="1700" spc="-140" dirty="0">
                <a:latin typeface="Century"/>
                <a:cs typeface="Century"/>
              </a:rPr>
              <a:t>u</a:t>
            </a:r>
            <a:r>
              <a:rPr sz="1700" spc="-135" dirty="0">
                <a:latin typeface="Century"/>
                <a:cs typeface="Century"/>
              </a:rPr>
              <a:t>r</a:t>
            </a:r>
            <a:r>
              <a:rPr sz="1700" spc="-120" dirty="0">
                <a:latin typeface="Century"/>
                <a:cs typeface="Century"/>
              </a:rPr>
              <a:t> </a:t>
            </a:r>
            <a:r>
              <a:rPr sz="1700" spc="-5" dirty="0">
                <a:latin typeface="Century"/>
                <a:cs typeface="Century"/>
              </a:rPr>
              <a:t>d</a:t>
            </a:r>
            <a:r>
              <a:rPr sz="1700" spc="-35" dirty="0">
                <a:latin typeface="Century"/>
                <a:cs typeface="Century"/>
              </a:rPr>
              <a:t>x</a:t>
            </a:r>
            <a:r>
              <a:rPr sz="1700" spc="-75" dirty="0">
                <a:latin typeface="Century"/>
                <a:cs typeface="Century"/>
              </a:rPr>
              <a:t> </a:t>
            </a:r>
            <a:r>
              <a:rPr sz="1700" spc="-60" dirty="0">
                <a:latin typeface="Century"/>
                <a:cs typeface="Century"/>
              </a:rPr>
              <a:t>:</a:t>
            </a:r>
            <a:endParaRPr sz="1700">
              <a:latin typeface="Century"/>
              <a:cs typeface="Century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1815" y="1894904"/>
            <a:ext cx="4441191" cy="27764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700" spc="-40" dirty="0">
                <a:latin typeface="Century"/>
                <a:cs typeface="Century"/>
              </a:rPr>
              <a:t>2-according</a:t>
            </a:r>
            <a:r>
              <a:rPr sz="1700" spc="-25" dirty="0">
                <a:latin typeface="Century"/>
                <a:cs typeface="Century"/>
              </a:rPr>
              <a:t> to</a:t>
            </a:r>
            <a:r>
              <a:rPr sz="1700" spc="-70" dirty="0">
                <a:latin typeface="Century"/>
                <a:cs typeface="Century"/>
              </a:rPr>
              <a:t> </a:t>
            </a:r>
            <a:r>
              <a:rPr sz="1700" spc="-30" dirty="0">
                <a:latin typeface="Century"/>
                <a:cs typeface="Century"/>
              </a:rPr>
              <a:t>pop_Q</a:t>
            </a:r>
            <a:r>
              <a:rPr sz="1700" spc="20" dirty="0">
                <a:latin typeface="Century"/>
                <a:cs typeface="Century"/>
              </a:rPr>
              <a:t> </a:t>
            </a:r>
            <a:r>
              <a:rPr sz="1700" spc="-85" dirty="0">
                <a:latin typeface="Century"/>
                <a:cs typeface="Century"/>
              </a:rPr>
              <a:t>staging</a:t>
            </a:r>
            <a:r>
              <a:rPr sz="1700" spc="-25" dirty="0">
                <a:latin typeface="Century"/>
                <a:cs typeface="Century"/>
              </a:rPr>
              <a:t> </a:t>
            </a:r>
            <a:r>
              <a:rPr sz="1700" spc="-60" dirty="0">
                <a:latin typeface="Century"/>
                <a:cs typeface="Century"/>
              </a:rPr>
              <a:t>system</a:t>
            </a:r>
            <a:r>
              <a:rPr sz="1700" spc="-190" dirty="0">
                <a:latin typeface="Century"/>
                <a:cs typeface="Century"/>
              </a:rPr>
              <a:t> </a:t>
            </a:r>
            <a:r>
              <a:rPr sz="1700" spc="-95" dirty="0">
                <a:latin typeface="Century"/>
                <a:cs typeface="Century"/>
              </a:rPr>
              <a:t>what's</a:t>
            </a:r>
            <a:r>
              <a:rPr sz="1700" dirty="0">
                <a:latin typeface="Century"/>
                <a:cs typeface="Century"/>
              </a:rPr>
              <a:t> </a:t>
            </a:r>
            <a:r>
              <a:rPr sz="1700" spc="-95" dirty="0">
                <a:latin typeface="Century"/>
                <a:cs typeface="Century"/>
              </a:rPr>
              <a:t>the</a:t>
            </a:r>
            <a:endParaRPr sz="1700">
              <a:latin typeface="Century"/>
              <a:cs typeface="Century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1809" y="1977073"/>
            <a:ext cx="4836795" cy="952184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>
              <a:lnSpc>
                <a:spcPts val="2850"/>
              </a:lnSpc>
              <a:spcBef>
                <a:spcPts val="325"/>
              </a:spcBef>
            </a:pPr>
            <a:r>
              <a:rPr sz="1700" spc="-60" dirty="0">
                <a:latin typeface="Century"/>
                <a:cs typeface="Century"/>
              </a:rPr>
              <a:t>grade?</a:t>
            </a:r>
            <a:r>
              <a:rPr sz="1700" spc="-10" dirty="0">
                <a:latin typeface="Century"/>
                <a:cs typeface="Century"/>
              </a:rPr>
              <a:t> </a:t>
            </a:r>
            <a:r>
              <a:rPr sz="1700" spc="-65" dirty="0">
                <a:latin typeface="Century"/>
                <a:cs typeface="Century"/>
              </a:rPr>
              <a:t>And</a:t>
            </a:r>
            <a:r>
              <a:rPr sz="1700" spc="-85" dirty="0">
                <a:latin typeface="Century"/>
                <a:cs typeface="Century"/>
              </a:rPr>
              <a:t> </a:t>
            </a:r>
            <a:r>
              <a:rPr sz="1700" spc="-75" dirty="0">
                <a:latin typeface="Century"/>
                <a:cs typeface="Century"/>
              </a:rPr>
              <a:t>why</a:t>
            </a:r>
            <a:r>
              <a:rPr sz="1700" spc="-80" dirty="0">
                <a:latin typeface="Century"/>
                <a:cs typeface="Century"/>
              </a:rPr>
              <a:t> </a:t>
            </a:r>
            <a:r>
              <a:rPr sz="1700" spc="-20" dirty="0">
                <a:latin typeface="Century"/>
                <a:cs typeface="Century"/>
              </a:rPr>
              <a:t>?</a:t>
            </a:r>
            <a:r>
              <a:rPr sz="1700" spc="-80" dirty="0">
                <a:latin typeface="Century"/>
                <a:cs typeface="Century"/>
              </a:rPr>
              <a:t> </a:t>
            </a:r>
            <a:r>
              <a:rPr sz="1700" spc="-65" dirty="0">
                <a:latin typeface="Century"/>
                <a:cs typeface="Century"/>
              </a:rPr>
              <a:t>Providing</a:t>
            </a:r>
            <a:r>
              <a:rPr sz="1700" spc="-100" dirty="0">
                <a:latin typeface="Century"/>
                <a:cs typeface="Century"/>
              </a:rPr>
              <a:t> </a:t>
            </a:r>
            <a:r>
              <a:rPr sz="1700" spc="-135" dirty="0">
                <a:latin typeface="Century"/>
                <a:cs typeface="Century"/>
              </a:rPr>
              <a:t>that</a:t>
            </a:r>
            <a:r>
              <a:rPr sz="1700" spc="10" dirty="0">
                <a:latin typeface="Century"/>
                <a:cs typeface="Century"/>
              </a:rPr>
              <a:t> </a:t>
            </a:r>
            <a:r>
              <a:rPr sz="1700" spc="-35" dirty="0">
                <a:latin typeface="Century"/>
                <a:cs typeface="Century"/>
              </a:rPr>
              <a:t>gh=4.5,pb=1,tvl=8 </a:t>
            </a:r>
            <a:r>
              <a:rPr sz="1700" spc="-455" dirty="0">
                <a:latin typeface="Century"/>
                <a:cs typeface="Century"/>
              </a:rPr>
              <a:t> </a:t>
            </a:r>
            <a:r>
              <a:rPr sz="1700" spc="-50" dirty="0">
                <a:latin typeface="Century"/>
                <a:cs typeface="Century"/>
              </a:rPr>
              <a:t>3</a:t>
            </a:r>
            <a:r>
              <a:rPr sz="1700" spc="-10" dirty="0">
                <a:latin typeface="Century"/>
                <a:cs typeface="Century"/>
              </a:rPr>
              <a:t>-</a:t>
            </a:r>
            <a:r>
              <a:rPr sz="1700" spc="-60" dirty="0">
                <a:latin typeface="Century"/>
                <a:cs typeface="Century"/>
              </a:rPr>
              <a:t> </a:t>
            </a:r>
            <a:r>
              <a:rPr sz="1700" spc="-90" dirty="0">
                <a:latin typeface="Century"/>
                <a:cs typeface="Century"/>
              </a:rPr>
              <a:t>i</a:t>
            </a:r>
            <a:r>
              <a:rPr sz="1700" spc="-85" dirty="0">
                <a:latin typeface="Century"/>
                <a:cs typeface="Century"/>
              </a:rPr>
              <a:t>f</a:t>
            </a:r>
            <a:r>
              <a:rPr sz="1700" spc="-60" dirty="0">
                <a:latin typeface="Century"/>
                <a:cs typeface="Century"/>
              </a:rPr>
              <a:t> </a:t>
            </a:r>
            <a:r>
              <a:rPr sz="1700" spc="-40" dirty="0">
                <a:latin typeface="Century"/>
                <a:cs typeface="Century"/>
              </a:rPr>
              <a:t>s</a:t>
            </a:r>
            <a:r>
              <a:rPr sz="1700" spc="-140" dirty="0">
                <a:latin typeface="Century"/>
                <a:cs typeface="Century"/>
              </a:rPr>
              <a:t>h</a:t>
            </a:r>
            <a:r>
              <a:rPr sz="1700" spc="10" dirty="0">
                <a:latin typeface="Century"/>
                <a:cs typeface="Century"/>
              </a:rPr>
              <a:t>e</a:t>
            </a:r>
            <a:r>
              <a:rPr sz="1700" spc="-130" dirty="0">
                <a:latin typeface="Century"/>
                <a:cs typeface="Century"/>
              </a:rPr>
              <a:t> </a:t>
            </a:r>
            <a:r>
              <a:rPr sz="1700" spc="-125" dirty="0">
                <a:latin typeface="Century"/>
                <a:cs typeface="Century"/>
              </a:rPr>
              <a:t>w</a:t>
            </a:r>
            <a:r>
              <a:rPr sz="1700" spc="-120" dirty="0">
                <a:latin typeface="Century"/>
                <a:cs typeface="Century"/>
              </a:rPr>
              <a:t>a</a:t>
            </a:r>
            <a:r>
              <a:rPr sz="1700" spc="-65" dirty="0">
                <a:latin typeface="Century"/>
                <a:cs typeface="Century"/>
              </a:rPr>
              <a:t>s</a:t>
            </a:r>
            <a:r>
              <a:rPr sz="1700" dirty="0">
                <a:latin typeface="Century"/>
                <a:cs typeface="Century"/>
              </a:rPr>
              <a:t> </a:t>
            </a:r>
            <a:r>
              <a:rPr sz="1700" spc="-120" dirty="0">
                <a:latin typeface="Century"/>
                <a:cs typeface="Century"/>
              </a:rPr>
              <a:t>a</a:t>
            </a:r>
            <a:r>
              <a:rPr sz="1700" spc="-45" dirty="0">
                <a:latin typeface="Century"/>
                <a:cs typeface="Century"/>
              </a:rPr>
              <a:t>b</a:t>
            </a:r>
            <a:r>
              <a:rPr sz="1700" spc="-90" dirty="0">
                <a:latin typeface="Century"/>
                <a:cs typeface="Century"/>
              </a:rPr>
              <a:t>l</a:t>
            </a:r>
            <a:r>
              <a:rPr sz="1700" spc="10" dirty="0">
                <a:latin typeface="Century"/>
                <a:cs typeface="Century"/>
              </a:rPr>
              <a:t>e</a:t>
            </a:r>
            <a:r>
              <a:rPr sz="1700" spc="-60" dirty="0">
                <a:latin typeface="Century"/>
                <a:cs typeface="Century"/>
              </a:rPr>
              <a:t> </a:t>
            </a:r>
            <a:r>
              <a:rPr sz="1700" spc="-140" dirty="0">
                <a:latin typeface="Century"/>
                <a:cs typeface="Century"/>
              </a:rPr>
              <a:t>t</a:t>
            </a:r>
            <a:r>
              <a:rPr sz="1700" spc="85" dirty="0">
                <a:latin typeface="Century"/>
                <a:cs typeface="Century"/>
              </a:rPr>
              <a:t>o</a:t>
            </a:r>
            <a:r>
              <a:rPr sz="1700" spc="15" dirty="0">
                <a:latin typeface="Century"/>
                <a:cs typeface="Century"/>
              </a:rPr>
              <a:t> </a:t>
            </a:r>
            <a:r>
              <a:rPr sz="1700" spc="-155" dirty="0">
                <a:latin typeface="Century"/>
                <a:cs typeface="Century"/>
              </a:rPr>
              <a:t>r</a:t>
            </a:r>
            <a:r>
              <a:rPr sz="1700" spc="-25" dirty="0">
                <a:latin typeface="Century"/>
                <a:cs typeface="Century"/>
              </a:rPr>
              <a:t>e</a:t>
            </a:r>
            <a:r>
              <a:rPr sz="1700" spc="-5" dirty="0">
                <a:latin typeface="Century"/>
                <a:cs typeface="Century"/>
              </a:rPr>
              <a:t>d</a:t>
            </a:r>
            <a:r>
              <a:rPr sz="1700" spc="-145" dirty="0">
                <a:latin typeface="Century"/>
                <a:cs typeface="Century"/>
              </a:rPr>
              <a:t>u</a:t>
            </a:r>
            <a:r>
              <a:rPr sz="1700" spc="40" dirty="0">
                <a:latin typeface="Century"/>
                <a:cs typeface="Century"/>
              </a:rPr>
              <a:t>ce</a:t>
            </a:r>
            <a:r>
              <a:rPr sz="1700" spc="-60" dirty="0">
                <a:latin typeface="Century"/>
                <a:cs typeface="Century"/>
              </a:rPr>
              <a:t> </a:t>
            </a:r>
            <a:r>
              <a:rPr sz="1700" spc="-85" dirty="0">
                <a:latin typeface="Century"/>
                <a:cs typeface="Century"/>
              </a:rPr>
              <a:t>i</a:t>
            </a:r>
            <a:r>
              <a:rPr sz="1700" spc="-125" dirty="0">
                <a:latin typeface="Century"/>
                <a:cs typeface="Century"/>
              </a:rPr>
              <a:t>t</a:t>
            </a:r>
            <a:endParaRPr sz="1700">
              <a:latin typeface="Century"/>
              <a:cs typeface="Century"/>
            </a:endParaRPr>
          </a:p>
          <a:p>
            <a:pPr marL="12700">
              <a:lnSpc>
                <a:spcPts val="1275"/>
              </a:lnSpc>
            </a:pPr>
            <a:r>
              <a:rPr sz="1700" spc="-95" dirty="0">
                <a:latin typeface="Century"/>
                <a:cs typeface="Century"/>
              </a:rPr>
              <a:t>w</a:t>
            </a:r>
            <a:r>
              <a:rPr sz="1700" spc="-100" dirty="0">
                <a:latin typeface="Century"/>
                <a:cs typeface="Century"/>
              </a:rPr>
              <a:t>h</a:t>
            </a:r>
            <a:r>
              <a:rPr sz="1700" spc="-125" dirty="0">
                <a:latin typeface="Century"/>
                <a:cs typeface="Century"/>
              </a:rPr>
              <a:t>at</a:t>
            </a:r>
            <a:r>
              <a:rPr sz="1700" spc="-40" dirty="0">
                <a:latin typeface="Century"/>
                <a:cs typeface="Century"/>
              </a:rPr>
              <a:t> </a:t>
            </a:r>
            <a:r>
              <a:rPr sz="1700" spc="-125" dirty="0">
                <a:latin typeface="Century"/>
                <a:cs typeface="Century"/>
              </a:rPr>
              <a:t>a</a:t>
            </a:r>
            <a:r>
              <a:rPr sz="1700" spc="-160" dirty="0">
                <a:latin typeface="Century"/>
                <a:cs typeface="Century"/>
              </a:rPr>
              <a:t>r</a:t>
            </a:r>
            <a:r>
              <a:rPr sz="1700" spc="10" dirty="0">
                <a:latin typeface="Century"/>
                <a:cs typeface="Century"/>
              </a:rPr>
              <a:t>e</a:t>
            </a:r>
            <a:r>
              <a:rPr sz="1700" spc="-60" dirty="0">
                <a:latin typeface="Century"/>
                <a:cs typeface="Century"/>
              </a:rPr>
              <a:t> </a:t>
            </a:r>
            <a:r>
              <a:rPr sz="1700" spc="-145" dirty="0">
                <a:latin typeface="Century"/>
                <a:cs typeface="Century"/>
              </a:rPr>
              <a:t>th</a:t>
            </a:r>
            <a:r>
              <a:rPr sz="1700" spc="10" dirty="0">
                <a:latin typeface="Century"/>
                <a:cs typeface="Century"/>
              </a:rPr>
              <a:t>e </a:t>
            </a:r>
            <a:r>
              <a:rPr sz="1700" spc="-50" dirty="0">
                <a:latin typeface="Century"/>
                <a:cs typeface="Century"/>
              </a:rPr>
              <a:t>f</a:t>
            </a:r>
            <a:r>
              <a:rPr sz="1700" spc="-90" dirty="0">
                <a:latin typeface="Century"/>
                <a:cs typeface="Century"/>
              </a:rPr>
              <a:t>i</a:t>
            </a:r>
            <a:r>
              <a:rPr sz="1700" spc="-145" dirty="0">
                <a:latin typeface="Century"/>
                <a:cs typeface="Century"/>
              </a:rPr>
              <a:t>n</a:t>
            </a:r>
            <a:r>
              <a:rPr sz="1700" spc="-5" dirty="0">
                <a:latin typeface="Century"/>
                <a:cs typeface="Century"/>
              </a:rPr>
              <a:t>d</a:t>
            </a:r>
            <a:r>
              <a:rPr sz="1700" spc="-90" dirty="0">
                <a:latin typeface="Century"/>
                <a:cs typeface="Century"/>
              </a:rPr>
              <a:t>i</a:t>
            </a:r>
            <a:r>
              <a:rPr sz="1700" spc="-145" dirty="0">
                <a:latin typeface="Century"/>
                <a:cs typeface="Century"/>
              </a:rPr>
              <a:t>n</a:t>
            </a:r>
            <a:r>
              <a:rPr sz="1700" spc="-40" dirty="0">
                <a:latin typeface="Century"/>
                <a:cs typeface="Century"/>
              </a:rPr>
              <a:t>gs</a:t>
            </a:r>
            <a:r>
              <a:rPr sz="1700" spc="-80" dirty="0">
                <a:latin typeface="Century"/>
                <a:cs typeface="Century"/>
              </a:rPr>
              <a:t> </a:t>
            </a:r>
            <a:r>
              <a:rPr sz="1700" spc="45" dirty="0">
                <a:latin typeface="Century"/>
                <a:cs typeface="Century"/>
              </a:rPr>
              <a:t>o</a:t>
            </a:r>
            <a:r>
              <a:rPr sz="1700" spc="-105" dirty="0">
                <a:latin typeface="Century"/>
                <a:cs typeface="Century"/>
              </a:rPr>
              <a:t>n</a:t>
            </a:r>
            <a:r>
              <a:rPr sz="1700" spc="10" dirty="0">
                <a:latin typeface="Century"/>
                <a:cs typeface="Century"/>
              </a:rPr>
              <a:t> </a:t>
            </a:r>
            <a:r>
              <a:rPr sz="1700" spc="-60" dirty="0">
                <a:latin typeface="Century"/>
                <a:cs typeface="Century"/>
              </a:rPr>
              <a:t>:</a:t>
            </a:r>
            <a:endParaRPr sz="1700">
              <a:latin typeface="Century"/>
              <a:cs typeface="Century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1812" y="3016320"/>
            <a:ext cx="1706245" cy="742511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sz="1700" spc="-30" dirty="0">
                <a:latin typeface="Century"/>
                <a:cs typeface="Century"/>
              </a:rPr>
              <a:t>A</a:t>
            </a:r>
            <a:r>
              <a:rPr sz="1700" spc="-10" dirty="0">
                <a:latin typeface="Century"/>
                <a:cs typeface="Century"/>
              </a:rPr>
              <a:t>-</a:t>
            </a:r>
            <a:r>
              <a:rPr sz="1700" spc="-130" dirty="0">
                <a:latin typeface="Century"/>
                <a:cs typeface="Century"/>
              </a:rPr>
              <a:t> </a:t>
            </a:r>
            <a:r>
              <a:rPr sz="1700" spc="15" dirty="0">
                <a:latin typeface="Century"/>
                <a:cs typeface="Century"/>
              </a:rPr>
              <a:t>c</a:t>
            </a:r>
            <a:r>
              <a:rPr sz="1700" spc="35" dirty="0">
                <a:latin typeface="Century"/>
                <a:cs typeface="Century"/>
              </a:rPr>
              <a:t>y</a:t>
            </a:r>
            <a:r>
              <a:rPr sz="1700" spc="-45" dirty="0">
                <a:latin typeface="Century"/>
                <a:cs typeface="Century"/>
              </a:rPr>
              <a:t>s</a:t>
            </a:r>
            <a:r>
              <a:rPr sz="1700" spc="-145" dirty="0">
                <a:latin typeface="Century"/>
                <a:cs typeface="Century"/>
              </a:rPr>
              <a:t>t</a:t>
            </a:r>
            <a:r>
              <a:rPr sz="1700" spc="45" dirty="0">
                <a:latin typeface="Century"/>
                <a:cs typeface="Century"/>
              </a:rPr>
              <a:t>o</a:t>
            </a:r>
            <a:r>
              <a:rPr sz="1700" spc="-90" dirty="0">
                <a:latin typeface="Century"/>
                <a:cs typeface="Century"/>
              </a:rPr>
              <a:t>m</a:t>
            </a:r>
            <a:r>
              <a:rPr sz="1700" spc="-30" dirty="0">
                <a:latin typeface="Century"/>
                <a:cs typeface="Century"/>
              </a:rPr>
              <a:t>e</a:t>
            </a:r>
            <a:r>
              <a:rPr sz="1700" spc="-145" dirty="0">
                <a:latin typeface="Century"/>
                <a:cs typeface="Century"/>
              </a:rPr>
              <a:t>t</a:t>
            </a:r>
            <a:r>
              <a:rPr sz="1700" spc="-160" dirty="0">
                <a:latin typeface="Century"/>
                <a:cs typeface="Century"/>
              </a:rPr>
              <a:t>r</a:t>
            </a:r>
            <a:r>
              <a:rPr sz="1700" spc="10" dirty="0">
                <a:latin typeface="Century"/>
                <a:cs typeface="Century"/>
              </a:rPr>
              <a:t>e</a:t>
            </a:r>
            <a:r>
              <a:rPr sz="1700" spc="-60" dirty="0">
                <a:latin typeface="Century"/>
                <a:cs typeface="Century"/>
              </a:rPr>
              <a:t> :</a:t>
            </a:r>
            <a:endParaRPr sz="1700">
              <a:latin typeface="Century"/>
              <a:cs typeface="Century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1700" spc="-100" dirty="0">
                <a:latin typeface="Century"/>
                <a:cs typeface="Century"/>
              </a:rPr>
              <a:t>B-</a:t>
            </a:r>
            <a:r>
              <a:rPr sz="1700" spc="350" dirty="0">
                <a:latin typeface="Century"/>
                <a:cs typeface="Century"/>
              </a:rPr>
              <a:t> </a:t>
            </a:r>
            <a:r>
              <a:rPr sz="1700" spc="-65" dirty="0">
                <a:latin typeface="Century"/>
                <a:cs typeface="Century"/>
              </a:rPr>
              <a:t>uroflowmetry</a:t>
            </a:r>
            <a:r>
              <a:rPr sz="1700" spc="-35" dirty="0">
                <a:latin typeface="Century"/>
                <a:cs typeface="Century"/>
              </a:rPr>
              <a:t> </a:t>
            </a:r>
            <a:r>
              <a:rPr sz="1700" spc="-60" dirty="0">
                <a:latin typeface="Century"/>
                <a:cs typeface="Century"/>
              </a:rPr>
              <a:t>:</a:t>
            </a:r>
            <a:endParaRPr sz="1700">
              <a:latin typeface="Century"/>
              <a:cs typeface="Century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1809" y="3841115"/>
            <a:ext cx="3449955" cy="27764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700" spc="-50" dirty="0">
                <a:latin typeface="Century"/>
                <a:cs typeface="Century"/>
              </a:rPr>
              <a:t>4</a:t>
            </a:r>
            <a:r>
              <a:rPr sz="1700" spc="-10" dirty="0">
                <a:latin typeface="Century"/>
                <a:cs typeface="Century"/>
              </a:rPr>
              <a:t>-</a:t>
            </a:r>
            <a:r>
              <a:rPr sz="1700" spc="-55" dirty="0">
                <a:latin typeface="Century"/>
                <a:cs typeface="Century"/>
              </a:rPr>
              <a:t> </a:t>
            </a:r>
            <a:r>
              <a:rPr sz="1700" spc="-125" dirty="0">
                <a:latin typeface="Century"/>
                <a:cs typeface="Century"/>
              </a:rPr>
              <a:t>a</a:t>
            </a:r>
            <a:r>
              <a:rPr sz="1700" spc="-120" dirty="0">
                <a:latin typeface="Century"/>
                <a:cs typeface="Century"/>
              </a:rPr>
              <a:t>f</a:t>
            </a:r>
            <a:r>
              <a:rPr sz="1700" spc="-140" dirty="0">
                <a:latin typeface="Century"/>
                <a:cs typeface="Century"/>
              </a:rPr>
              <a:t>t</a:t>
            </a:r>
            <a:r>
              <a:rPr sz="1700" spc="-25" dirty="0">
                <a:latin typeface="Century"/>
                <a:cs typeface="Century"/>
              </a:rPr>
              <a:t>e</a:t>
            </a:r>
            <a:r>
              <a:rPr sz="1700" spc="-135" dirty="0">
                <a:latin typeface="Century"/>
                <a:cs typeface="Century"/>
              </a:rPr>
              <a:t>r</a:t>
            </a:r>
            <a:r>
              <a:rPr sz="1700" spc="30" dirty="0">
                <a:latin typeface="Century"/>
                <a:cs typeface="Century"/>
              </a:rPr>
              <a:t> </a:t>
            </a:r>
            <a:r>
              <a:rPr sz="1700" spc="-140" dirty="0">
                <a:latin typeface="Century"/>
                <a:cs typeface="Century"/>
              </a:rPr>
              <a:t>th</a:t>
            </a:r>
            <a:r>
              <a:rPr sz="1700" spc="10" dirty="0">
                <a:latin typeface="Century"/>
                <a:cs typeface="Century"/>
              </a:rPr>
              <a:t>e</a:t>
            </a:r>
            <a:r>
              <a:rPr sz="1700" spc="-60" dirty="0">
                <a:latin typeface="Century"/>
                <a:cs typeface="Century"/>
              </a:rPr>
              <a:t> </a:t>
            </a:r>
            <a:r>
              <a:rPr sz="1700" spc="-135" dirty="0">
                <a:latin typeface="Century"/>
                <a:cs typeface="Century"/>
              </a:rPr>
              <a:t>t</a:t>
            </a:r>
            <a:r>
              <a:rPr sz="1700" spc="-160" dirty="0">
                <a:latin typeface="Century"/>
                <a:cs typeface="Century"/>
              </a:rPr>
              <a:t>r</a:t>
            </a:r>
            <a:r>
              <a:rPr sz="1700" spc="-25" dirty="0">
                <a:latin typeface="Century"/>
                <a:cs typeface="Century"/>
              </a:rPr>
              <a:t>e</a:t>
            </a:r>
            <a:r>
              <a:rPr sz="1700" spc="-125" dirty="0">
                <a:latin typeface="Century"/>
                <a:cs typeface="Century"/>
              </a:rPr>
              <a:t>a</a:t>
            </a:r>
            <a:r>
              <a:rPr sz="1700" spc="-140" dirty="0">
                <a:latin typeface="Century"/>
                <a:cs typeface="Century"/>
              </a:rPr>
              <a:t>t</a:t>
            </a:r>
            <a:r>
              <a:rPr sz="1700" spc="-85" dirty="0">
                <a:latin typeface="Century"/>
                <a:cs typeface="Century"/>
              </a:rPr>
              <a:t>m</a:t>
            </a:r>
            <a:r>
              <a:rPr sz="1700" spc="-25" dirty="0">
                <a:latin typeface="Century"/>
                <a:cs typeface="Century"/>
              </a:rPr>
              <a:t>e</a:t>
            </a:r>
            <a:r>
              <a:rPr sz="1700" spc="-140" dirty="0">
                <a:latin typeface="Century"/>
                <a:cs typeface="Century"/>
              </a:rPr>
              <a:t>n</a:t>
            </a:r>
            <a:r>
              <a:rPr sz="1700" spc="-125" dirty="0">
                <a:latin typeface="Century"/>
                <a:cs typeface="Century"/>
              </a:rPr>
              <a:t>t</a:t>
            </a:r>
            <a:r>
              <a:rPr sz="1700" spc="114" dirty="0">
                <a:latin typeface="Century"/>
                <a:cs typeface="Century"/>
              </a:rPr>
              <a:t> </a:t>
            </a:r>
            <a:r>
              <a:rPr sz="1700" spc="45" dirty="0">
                <a:latin typeface="Century"/>
                <a:cs typeface="Century"/>
              </a:rPr>
              <a:t>o</a:t>
            </a:r>
            <a:r>
              <a:rPr sz="1700" spc="-85" dirty="0">
                <a:latin typeface="Century"/>
                <a:cs typeface="Century"/>
              </a:rPr>
              <a:t>f</a:t>
            </a:r>
            <a:r>
              <a:rPr sz="1700" spc="-60" dirty="0">
                <a:latin typeface="Century"/>
                <a:cs typeface="Century"/>
              </a:rPr>
              <a:t> </a:t>
            </a:r>
            <a:r>
              <a:rPr sz="1700" spc="-135" dirty="0">
                <a:latin typeface="Century"/>
                <a:cs typeface="Century"/>
              </a:rPr>
              <a:t>t</a:t>
            </a:r>
            <a:r>
              <a:rPr sz="1700" spc="-140" dirty="0">
                <a:latin typeface="Century"/>
                <a:cs typeface="Century"/>
              </a:rPr>
              <a:t>h</a:t>
            </a:r>
            <a:r>
              <a:rPr sz="1700" spc="-90" dirty="0">
                <a:latin typeface="Century"/>
                <a:cs typeface="Century"/>
              </a:rPr>
              <a:t>i</a:t>
            </a:r>
            <a:r>
              <a:rPr sz="1700" spc="-65" dirty="0">
                <a:latin typeface="Century"/>
                <a:cs typeface="Century"/>
              </a:rPr>
              <a:t>s</a:t>
            </a:r>
            <a:r>
              <a:rPr sz="1700" spc="-70" dirty="0">
                <a:latin typeface="Century"/>
                <a:cs typeface="Century"/>
              </a:rPr>
              <a:t> </a:t>
            </a:r>
            <a:r>
              <a:rPr sz="1700" spc="-80" dirty="0">
                <a:latin typeface="Century"/>
                <a:cs typeface="Century"/>
              </a:rPr>
              <a:t>p</a:t>
            </a:r>
            <a:r>
              <a:rPr sz="1700" spc="-160" dirty="0">
                <a:latin typeface="Century"/>
                <a:cs typeface="Century"/>
              </a:rPr>
              <a:t>r</a:t>
            </a:r>
            <a:r>
              <a:rPr sz="1700" spc="45" dirty="0">
                <a:latin typeface="Century"/>
                <a:cs typeface="Century"/>
              </a:rPr>
              <a:t>o</a:t>
            </a:r>
            <a:r>
              <a:rPr sz="1700" spc="-90" dirty="0">
                <a:latin typeface="Century"/>
                <a:cs typeface="Century"/>
              </a:rPr>
              <a:t>l</a:t>
            </a:r>
            <a:r>
              <a:rPr sz="1700" spc="-125" dirty="0">
                <a:latin typeface="Century"/>
                <a:cs typeface="Century"/>
              </a:rPr>
              <a:t>a</a:t>
            </a:r>
            <a:r>
              <a:rPr sz="1700" spc="-80" dirty="0">
                <a:latin typeface="Century"/>
                <a:cs typeface="Century"/>
              </a:rPr>
              <a:t>p</a:t>
            </a:r>
            <a:r>
              <a:rPr sz="1700" spc="-40" dirty="0">
                <a:latin typeface="Century"/>
                <a:cs typeface="Century"/>
              </a:rPr>
              <a:t>s</a:t>
            </a:r>
            <a:r>
              <a:rPr sz="1700" spc="10" dirty="0">
                <a:latin typeface="Century"/>
                <a:cs typeface="Century"/>
              </a:rPr>
              <a:t>e</a:t>
            </a:r>
            <a:endParaRPr sz="1700">
              <a:latin typeface="Century"/>
              <a:cs typeface="Century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8959" y="4021773"/>
            <a:ext cx="4381500" cy="27764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700" spc="-95" dirty="0">
                <a:latin typeface="Century"/>
                <a:cs typeface="Century"/>
              </a:rPr>
              <a:t>w</a:t>
            </a:r>
            <a:r>
              <a:rPr sz="1700" spc="-100" dirty="0">
                <a:latin typeface="Century"/>
                <a:cs typeface="Century"/>
              </a:rPr>
              <a:t>h</a:t>
            </a:r>
            <a:r>
              <a:rPr sz="1700" spc="-125" dirty="0">
                <a:latin typeface="Century"/>
                <a:cs typeface="Century"/>
              </a:rPr>
              <a:t>at</a:t>
            </a:r>
            <a:r>
              <a:rPr sz="1700" spc="-40" dirty="0">
                <a:latin typeface="Century"/>
                <a:cs typeface="Century"/>
              </a:rPr>
              <a:t> </a:t>
            </a:r>
            <a:r>
              <a:rPr sz="1700" spc="-90" dirty="0">
                <a:latin typeface="Century"/>
                <a:cs typeface="Century"/>
              </a:rPr>
              <a:t>i</a:t>
            </a:r>
            <a:r>
              <a:rPr sz="1700" spc="-65" dirty="0">
                <a:latin typeface="Century"/>
                <a:cs typeface="Century"/>
              </a:rPr>
              <a:t>s</a:t>
            </a:r>
            <a:r>
              <a:rPr sz="1700" spc="-75" dirty="0">
                <a:latin typeface="Century"/>
                <a:cs typeface="Century"/>
              </a:rPr>
              <a:t> </a:t>
            </a:r>
            <a:r>
              <a:rPr sz="1700" spc="-145" dirty="0">
                <a:latin typeface="Century"/>
                <a:cs typeface="Century"/>
              </a:rPr>
              <a:t>th</a:t>
            </a:r>
            <a:r>
              <a:rPr sz="1700" spc="10" dirty="0">
                <a:latin typeface="Century"/>
                <a:cs typeface="Century"/>
              </a:rPr>
              <a:t>e</a:t>
            </a:r>
            <a:r>
              <a:rPr sz="1700" spc="-60" dirty="0">
                <a:latin typeface="Century"/>
                <a:cs typeface="Century"/>
              </a:rPr>
              <a:t> </a:t>
            </a:r>
            <a:r>
              <a:rPr sz="1700" spc="-145" dirty="0">
                <a:latin typeface="Century"/>
                <a:cs typeface="Century"/>
              </a:rPr>
              <a:t>t</a:t>
            </a:r>
            <a:r>
              <a:rPr sz="1700" spc="-20" dirty="0">
                <a:latin typeface="Century"/>
                <a:cs typeface="Century"/>
              </a:rPr>
              <a:t>y</a:t>
            </a:r>
            <a:r>
              <a:rPr sz="1700" spc="-80" dirty="0">
                <a:latin typeface="Century"/>
                <a:cs typeface="Century"/>
              </a:rPr>
              <a:t>p</a:t>
            </a:r>
            <a:r>
              <a:rPr sz="1700" spc="10" dirty="0">
                <a:latin typeface="Century"/>
                <a:cs typeface="Century"/>
              </a:rPr>
              <a:t>e</a:t>
            </a:r>
            <a:r>
              <a:rPr sz="1700" spc="-60" dirty="0">
                <a:latin typeface="Century"/>
                <a:cs typeface="Century"/>
              </a:rPr>
              <a:t> </a:t>
            </a:r>
            <a:r>
              <a:rPr sz="1700" spc="45" dirty="0">
                <a:latin typeface="Century"/>
                <a:cs typeface="Century"/>
              </a:rPr>
              <a:t>o</a:t>
            </a:r>
            <a:r>
              <a:rPr sz="1700" spc="-85" dirty="0">
                <a:latin typeface="Century"/>
                <a:cs typeface="Century"/>
              </a:rPr>
              <a:t>f</a:t>
            </a:r>
            <a:r>
              <a:rPr sz="1700" spc="10" dirty="0">
                <a:latin typeface="Century"/>
                <a:cs typeface="Century"/>
              </a:rPr>
              <a:t> </a:t>
            </a:r>
            <a:r>
              <a:rPr sz="1700" spc="-80" dirty="0">
                <a:latin typeface="Century"/>
                <a:cs typeface="Century"/>
              </a:rPr>
              <a:t>p</a:t>
            </a:r>
            <a:r>
              <a:rPr sz="1700" spc="-160" dirty="0">
                <a:latin typeface="Century"/>
                <a:cs typeface="Century"/>
              </a:rPr>
              <a:t>r</a:t>
            </a:r>
            <a:r>
              <a:rPr sz="1700" spc="45" dirty="0">
                <a:latin typeface="Century"/>
                <a:cs typeface="Century"/>
              </a:rPr>
              <a:t>o</a:t>
            </a:r>
            <a:r>
              <a:rPr sz="1700" spc="-90" dirty="0">
                <a:latin typeface="Century"/>
                <a:cs typeface="Century"/>
              </a:rPr>
              <a:t>l</a:t>
            </a:r>
            <a:r>
              <a:rPr sz="1700" spc="-125" dirty="0">
                <a:latin typeface="Century"/>
                <a:cs typeface="Century"/>
              </a:rPr>
              <a:t>a</a:t>
            </a:r>
            <a:r>
              <a:rPr sz="1700" spc="-80" dirty="0">
                <a:latin typeface="Century"/>
                <a:cs typeface="Century"/>
              </a:rPr>
              <a:t>p</a:t>
            </a:r>
            <a:r>
              <a:rPr sz="1700" spc="-45" dirty="0">
                <a:latin typeface="Century"/>
                <a:cs typeface="Century"/>
              </a:rPr>
              <a:t>s</a:t>
            </a:r>
            <a:r>
              <a:rPr sz="1700" spc="10" dirty="0">
                <a:latin typeface="Century"/>
                <a:cs typeface="Century"/>
              </a:rPr>
              <a:t>e</a:t>
            </a:r>
            <a:r>
              <a:rPr sz="1700" spc="-60" dirty="0">
                <a:latin typeface="Century"/>
                <a:cs typeface="Century"/>
              </a:rPr>
              <a:t> </a:t>
            </a:r>
            <a:r>
              <a:rPr sz="1700" spc="-145" dirty="0">
                <a:latin typeface="Century"/>
                <a:cs typeface="Century"/>
              </a:rPr>
              <a:t>th</a:t>
            </a:r>
            <a:r>
              <a:rPr sz="1700" spc="-125" dirty="0">
                <a:latin typeface="Century"/>
                <a:cs typeface="Century"/>
              </a:rPr>
              <a:t>at</a:t>
            </a:r>
            <a:r>
              <a:rPr sz="1700" spc="35" dirty="0">
                <a:latin typeface="Century"/>
                <a:cs typeface="Century"/>
              </a:rPr>
              <a:t> </a:t>
            </a:r>
            <a:r>
              <a:rPr sz="1700" spc="-20" dirty="0">
                <a:latin typeface="Century"/>
                <a:cs typeface="Century"/>
              </a:rPr>
              <a:t>y</a:t>
            </a:r>
            <a:r>
              <a:rPr sz="1700" spc="45" dirty="0">
                <a:latin typeface="Century"/>
                <a:cs typeface="Century"/>
              </a:rPr>
              <a:t>o</a:t>
            </a:r>
            <a:r>
              <a:rPr sz="1700" spc="-125" dirty="0">
                <a:latin typeface="Century"/>
                <a:cs typeface="Century"/>
              </a:rPr>
              <a:t>u</a:t>
            </a:r>
            <a:r>
              <a:rPr sz="1700" spc="-114" dirty="0">
                <a:latin typeface="Century"/>
                <a:cs typeface="Century"/>
              </a:rPr>
              <a:t> </a:t>
            </a:r>
            <a:r>
              <a:rPr sz="1700" spc="-30" dirty="0">
                <a:latin typeface="Century"/>
                <a:cs typeface="Century"/>
              </a:rPr>
              <a:t>e</a:t>
            </a:r>
            <a:r>
              <a:rPr sz="1700" spc="-20" dirty="0">
                <a:latin typeface="Century"/>
                <a:cs typeface="Century"/>
              </a:rPr>
              <a:t>x</a:t>
            </a:r>
            <a:r>
              <a:rPr sz="1700" spc="-80" dirty="0">
                <a:latin typeface="Century"/>
                <a:cs typeface="Century"/>
              </a:rPr>
              <a:t>p</a:t>
            </a:r>
            <a:r>
              <a:rPr sz="1700" spc="-30" dirty="0">
                <a:latin typeface="Century"/>
                <a:cs typeface="Century"/>
              </a:rPr>
              <a:t>e</a:t>
            </a:r>
            <a:r>
              <a:rPr sz="1700" spc="-25" dirty="0">
                <a:latin typeface="Century"/>
                <a:cs typeface="Century"/>
              </a:rPr>
              <a:t>ct</a:t>
            </a:r>
            <a:r>
              <a:rPr sz="1700" spc="30" dirty="0">
                <a:latin typeface="Century"/>
                <a:cs typeface="Century"/>
              </a:rPr>
              <a:t> </a:t>
            </a:r>
            <a:r>
              <a:rPr sz="1700" spc="-145" dirty="0">
                <a:latin typeface="Century"/>
                <a:cs typeface="Century"/>
              </a:rPr>
              <a:t>th</a:t>
            </a:r>
            <a:r>
              <a:rPr sz="1700" spc="10" dirty="0">
                <a:latin typeface="Century"/>
                <a:cs typeface="Century"/>
              </a:rPr>
              <a:t>e</a:t>
            </a:r>
            <a:endParaRPr sz="1700">
              <a:latin typeface="Century"/>
              <a:cs typeface="Century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1809" y="4203002"/>
            <a:ext cx="2071371" cy="27764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700" spc="-80" dirty="0">
                <a:latin typeface="Century"/>
                <a:cs typeface="Century"/>
              </a:rPr>
              <a:t>p</a:t>
            </a:r>
            <a:r>
              <a:rPr sz="1700" spc="-125" dirty="0">
                <a:latin typeface="Century"/>
                <a:cs typeface="Century"/>
              </a:rPr>
              <a:t>a</a:t>
            </a:r>
            <a:r>
              <a:rPr sz="1700" spc="-145" dirty="0">
                <a:latin typeface="Century"/>
                <a:cs typeface="Century"/>
              </a:rPr>
              <a:t>t</a:t>
            </a:r>
            <a:r>
              <a:rPr sz="1700" spc="-90" dirty="0">
                <a:latin typeface="Century"/>
                <a:cs typeface="Century"/>
              </a:rPr>
              <a:t>i</a:t>
            </a:r>
            <a:r>
              <a:rPr sz="1700" spc="-30" dirty="0">
                <a:latin typeface="Century"/>
                <a:cs typeface="Century"/>
              </a:rPr>
              <a:t>e</a:t>
            </a:r>
            <a:r>
              <a:rPr sz="1700" spc="-145" dirty="0">
                <a:latin typeface="Century"/>
                <a:cs typeface="Century"/>
              </a:rPr>
              <a:t>n</a:t>
            </a:r>
            <a:r>
              <a:rPr sz="1700" spc="-125" dirty="0">
                <a:latin typeface="Century"/>
                <a:cs typeface="Century"/>
              </a:rPr>
              <a:t>t</a:t>
            </a:r>
            <a:r>
              <a:rPr sz="1700" spc="35" dirty="0">
                <a:latin typeface="Century"/>
                <a:cs typeface="Century"/>
              </a:rPr>
              <a:t> </a:t>
            </a:r>
            <a:r>
              <a:rPr sz="1700" spc="-145" dirty="0">
                <a:latin typeface="Century"/>
                <a:cs typeface="Century"/>
              </a:rPr>
              <a:t>t</a:t>
            </a:r>
            <a:r>
              <a:rPr sz="1700" spc="85" dirty="0">
                <a:latin typeface="Century"/>
                <a:cs typeface="Century"/>
              </a:rPr>
              <a:t>o</a:t>
            </a:r>
            <a:r>
              <a:rPr sz="1700" spc="-60" dirty="0">
                <a:latin typeface="Century"/>
                <a:cs typeface="Century"/>
              </a:rPr>
              <a:t> </a:t>
            </a:r>
            <a:r>
              <a:rPr sz="1700" spc="70" dirty="0">
                <a:latin typeface="Century"/>
                <a:cs typeface="Century"/>
              </a:rPr>
              <a:t>c</a:t>
            </a:r>
            <a:r>
              <a:rPr sz="1700" spc="40" dirty="0">
                <a:latin typeface="Century"/>
                <a:cs typeface="Century"/>
              </a:rPr>
              <a:t>o</a:t>
            </a:r>
            <a:r>
              <a:rPr sz="1700" spc="-90" dirty="0">
                <a:latin typeface="Century"/>
                <a:cs typeface="Century"/>
              </a:rPr>
              <a:t>m</a:t>
            </a:r>
            <a:r>
              <a:rPr sz="1700" spc="10" dirty="0">
                <a:latin typeface="Century"/>
                <a:cs typeface="Century"/>
              </a:rPr>
              <a:t>e</a:t>
            </a:r>
            <a:r>
              <a:rPr sz="1700" spc="-60" dirty="0">
                <a:latin typeface="Century"/>
                <a:cs typeface="Century"/>
              </a:rPr>
              <a:t> </a:t>
            </a:r>
            <a:r>
              <a:rPr sz="1700" spc="-105" dirty="0">
                <a:latin typeface="Century"/>
                <a:cs typeface="Century"/>
              </a:rPr>
              <a:t>w</a:t>
            </a:r>
            <a:r>
              <a:rPr sz="1700" spc="-35" dirty="0">
                <a:latin typeface="Century"/>
                <a:cs typeface="Century"/>
              </a:rPr>
              <a:t>i</a:t>
            </a:r>
            <a:r>
              <a:rPr sz="1700" spc="-145" dirty="0">
                <a:latin typeface="Century"/>
                <a:cs typeface="Century"/>
              </a:rPr>
              <a:t>t</a:t>
            </a:r>
            <a:r>
              <a:rPr sz="1700" spc="-120" dirty="0">
                <a:latin typeface="Century"/>
                <a:cs typeface="Century"/>
              </a:rPr>
              <a:t>h</a:t>
            </a:r>
            <a:r>
              <a:rPr sz="1700" spc="-45" dirty="0">
                <a:latin typeface="Century"/>
                <a:cs typeface="Century"/>
              </a:rPr>
              <a:t> </a:t>
            </a:r>
            <a:r>
              <a:rPr sz="1700" spc="-20" dirty="0">
                <a:latin typeface="Century"/>
                <a:cs typeface="Century"/>
              </a:rPr>
              <a:t>?</a:t>
            </a:r>
            <a:endParaRPr sz="1700">
              <a:latin typeface="Century"/>
              <a:cs typeface="Century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1815" y="4565587"/>
            <a:ext cx="4752975" cy="27764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700" spc="-50" dirty="0">
                <a:latin typeface="Century"/>
                <a:cs typeface="Century"/>
              </a:rPr>
              <a:t>5</a:t>
            </a:r>
            <a:r>
              <a:rPr sz="1700" spc="-25" dirty="0">
                <a:latin typeface="Century"/>
                <a:cs typeface="Century"/>
              </a:rPr>
              <a:t> </a:t>
            </a:r>
            <a:r>
              <a:rPr sz="1700" spc="-85" dirty="0">
                <a:latin typeface="Century"/>
                <a:cs typeface="Century"/>
              </a:rPr>
              <a:t>–</a:t>
            </a:r>
            <a:r>
              <a:rPr sz="1700" spc="-60" dirty="0">
                <a:latin typeface="Century"/>
                <a:cs typeface="Century"/>
              </a:rPr>
              <a:t> </a:t>
            </a:r>
            <a:r>
              <a:rPr sz="1700" spc="-125" dirty="0">
                <a:latin typeface="Century"/>
                <a:cs typeface="Century"/>
              </a:rPr>
              <a:t>a</a:t>
            </a:r>
            <a:r>
              <a:rPr sz="1700" spc="70" dirty="0">
                <a:latin typeface="Century"/>
                <a:cs typeface="Century"/>
              </a:rPr>
              <a:t>cc</a:t>
            </a:r>
            <a:r>
              <a:rPr sz="1700" spc="35" dirty="0">
                <a:latin typeface="Century"/>
                <a:cs typeface="Century"/>
              </a:rPr>
              <a:t>o</a:t>
            </a:r>
            <a:r>
              <a:rPr sz="1700" spc="-160" dirty="0">
                <a:latin typeface="Century"/>
                <a:cs typeface="Century"/>
              </a:rPr>
              <a:t>r</a:t>
            </a:r>
            <a:r>
              <a:rPr sz="1700" spc="-5" dirty="0">
                <a:latin typeface="Century"/>
                <a:cs typeface="Century"/>
              </a:rPr>
              <a:t>d</a:t>
            </a:r>
            <a:r>
              <a:rPr sz="1700" spc="-90" dirty="0">
                <a:latin typeface="Century"/>
                <a:cs typeface="Century"/>
              </a:rPr>
              <a:t>i</a:t>
            </a:r>
            <a:r>
              <a:rPr sz="1700" spc="-145" dirty="0">
                <a:latin typeface="Century"/>
                <a:cs typeface="Century"/>
              </a:rPr>
              <a:t>n</a:t>
            </a:r>
            <a:r>
              <a:rPr sz="1700" spc="-10" dirty="0">
                <a:latin typeface="Century"/>
                <a:cs typeface="Century"/>
              </a:rPr>
              <a:t>g</a:t>
            </a:r>
            <a:r>
              <a:rPr sz="1700" spc="-105" dirty="0">
                <a:latin typeface="Century"/>
                <a:cs typeface="Century"/>
              </a:rPr>
              <a:t> </a:t>
            </a:r>
            <a:r>
              <a:rPr sz="1700" spc="-145" dirty="0">
                <a:latin typeface="Century"/>
                <a:cs typeface="Century"/>
              </a:rPr>
              <a:t>t</a:t>
            </a:r>
            <a:r>
              <a:rPr sz="1700" spc="85" dirty="0">
                <a:latin typeface="Century"/>
                <a:cs typeface="Century"/>
              </a:rPr>
              <a:t>o</a:t>
            </a:r>
            <a:r>
              <a:rPr sz="1700" spc="25" dirty="0">
                <a:latin typeface="Century"/>
                <a:cs typeface="Century"/>
              </a:rPr>
              <a:t> </a:t>
            </a:r>
            <a:r>
              <a:rPr sz="1700" spc="-55" dirty="0">
                <a:latin typeface="Century"/>
                <a:cs typeface="Century"/>
              </a:rPr>
              <a:t>D</a:t>
            </a:r>
            <a:r>
              <a:rPr sz="1700" spc="-30" dirty="0">
                <a:latin typeface="Century"/>
                <a:cs typeface="Century"/>
              </a:rPr>
              <a:t>e</a:t>
            </a:r>
            <a:r>
              <a:rPr sz="1700" spc="-90" dirty="0">
                <a:latin typeface="Century"/>
                <a:cs typeface="Century"/>
              </a:rPr>
              <a:t>l</a:t>
            </a:r>
            <a:r>
              <a:rPr sz="1700" spc="-125" dirty="0">
                <a:latin typeface="Century"/>
                <a:cs typeface="Century"/>
              </a:rPr>
              <a:t>a</a:t>
            </a:r>
            <a:r>
              <a:rPr sz="1700" spc="-145" dirty="0">
                <a:latin typeface="Century"/>
                <a:cs typeface="Century"/>
              </a:rPr>
              <a:t>n</a:t>
            </a:r>
            <a:r>
              <a:rPr sz="1700" spc="15" dirty="0">
                <a:latin typeface="Century"/>
                <a:cs typeface="Century"/>
              </a:rPr>
              <a:t>c</a:t>
            </a:r>
            <a:r>
              <a:rPr sz="1700" spc="35" dirty="0">
                <a:latin typeface="Century"/>
                <a:cs typeface="Century"/>
              </a:rPr>
              <a:t>y</a:t>
            </a:r>
            <a:r>
              <a:rPr sz="1700" spc="-50" dirty="0">
                <a:latin typeface="Century"/>
                <a:cs typeface="Century"/>
              </a:rPr>
              <a:t>'</a:t>
            </a:r>
            <a:r>
              <a:rPr sz="1700" spc="-65" dirty="0">
                <a:latin typeface="Century"/>
                <a:cs typeface="Century"/>
              </a:rPr>
              <a:t>s </a:t>
            </a:r>
            <a:r>
              <a:rPr sz="1700" spc="-90" dirty="0">
                <a:latin typeface="Century"/>
                <a:cs typeface="Century"/>
              </a:rPr>
              <a:t>l</a:t>
            </a:r>
            <a:r>
              <a:rPr sz="1700" spc="-30" dirty="0">
                <a:latin typeface="Century"/>
                <a:cs typeface="Century"/>
              </a:rPr>
              <a:t>e</a:t>
            </a:r>
            <a:r>
              <a:rPr sz="1700" spc="-20" dirty="0">
                <a:latin typeface="Century"/>
                <a:cs typeface="Century"/>
              </a:rPr>
              <a:t>v</a:t>
            </a:r>
            <a:r>
              <a:rPr sz="1700" spc="-30" dirty="0">
                <a:latin typeface="Century"/>
                <a:cs typeface="Century"/>
              </a:rPr>
              <a:t>e</a:t>
            </a:r>
            <a:r>
              <a:rPr sz="1700" spc="-90" dirty="0">
                <a:latin typeface="Century"/>
                <a:cs typeface="Century"/>
              </a:rPr>
              <a:t>l</a:t>
            </a:r>
            <a:r>
              <a:rPr sz="1700" spc="-65" dirty="0">
                <a:latin typeface="Century"/>
                <a:cs typeface="Century"/>
              </a:rPr>
              <a:t>s</a:t>
            </a:r>
            <a:r>
              <a:rPr sz="1700" spc="-150" dirty="0">
                <a:latin typeface="Century"/>
                <a:cs typeface="Century"/>
              </a:rPr>
              <a:t> </a:t>
            </a:r>
            <a:r>
              <a:rPr sz="1700" spc="45" dirty="0">
                <a:latin typeface="Century"/>
                <a:cs typeface="Century"/>
              </a:rPr>
              <a:t>o</a:t>
            </a:r>
            <a:r>
              <a:rPr sz="1700" spc="-85" dirty="0">
                <a:latin typeface="Century"/>
                <a:cs typeface="Century"/>
              </a:rPr>
              <a:t>f</a:t>
            </a:r>
            <a:r>
              <a:rPr sz="1700" spc="10" dirty="0">
                <a:latin typeface="Century"/>
                <a:cs typeface="Century"/>
              </a:rPr>
              <a:t> </a:t>
            </a:r>
            <a:r>
              <a:rPr sz="1700" spc="-45" dirty="0">
                <a:latin typeface="Century"/>
                <a:cs typeface="Century"/>
              </a:rPr>
              <a:t>s</a:t>
            </a:r>
            <a:r>
              <a:rPr sz="1700" spc="-145" dirty="0">
                <a:latin typeface="Century"/>
                <a:cs typeface="Century"/>
              </a:rPr>
              <a:t>u</a:t>
            </a:r>
            <a:r>
              <a:rPr sz="1700" spc="-80" dirty="0">
                <a:latin typeface="Century"/>
                <a:cs typeface="Century"/>
              </a:rPr>
              <a:t>pp</a:t>
            </a:r>
            <a:r>
              <a:rPr sz="1700" spc="45" dirty="0">
                <a:latin typeface="Century"/>
                <a:cs typeface="Century"/>
              </a:rPr>
              <a:t>o</a:t>
            </a:r>
            <a:r>
              <a:rPr sz="1700" spc="-160" dirty="0">
                <a:latin typeface="Century"/>
                <a:cs typeface="Century"/>
              </a:rPr>
              <a:t>r</a:t>
            </a:r>
            <a:r>
              <a:rPr sz="1700" spc="-125" dirty="0">
                <a:latin typeface="Century"/>
                <a:cs typeface="Century"/>
              </a:rPr>
              <a:t>t</a:t>
            </a:r>
            <a:r>
              <a:rPr sz="1700" spc="-40" dirty="0">
                <a:latin typeface="Century"/>
                <a:cs typeface="Century"/>
              </a:rPr>
              <a:t> </a:t>
            </a:r>
            <a:r>
              <a:rPr sz="1700" spc="-125" dirty="0">
                <a:latin typeface="Century"/>
                <a:cs typeface="Century"/>
              </a:rPr>
              <a:t>at</a:t>
            </a:r>
            <a:r>
              <a:rPr sz="1700" spc="-40" dirty="0">
                <a:latin typeface="Century"/>
                <a:cs typeface="Century"/>
              </a:rPr>
              <a:t> </a:t>
            </a:r>
            <a:r>
              <a:rPr sz="1700" spc="-95" dirty="0">
                <a:latin typeface="Century"/>
                <a:cs typeface="Century"/>
              </a:rPr>
              <a:t>w</a:t>
            </a:r>
            <a:r>
              <a:rPr sz="1700" spc="-100" dirty="0">
                <a:latin typeface="Century"/>
                <a:cs typeface="Century"/>
              </a:rPr>
              <a:t>h</a:t>
            </a:r>
            <a:r>
              <a:rPr sz="1700" spc="-125" dirty="0">
                <a:latin typeface="Century"/>
                <a:cs typeface="Century"/>
              </a:rPr>
              <a:t>at</a:t>
            </a:r>
            <a:endParaRPr sz="1700">
              <a:latin typeface="Century"/>
              <a:cs typeface="Century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1811" y="4746689"/>
            <a:ext cx="1775460" cy="27764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700" spc="-90" dirty="0">
                <a:latin typeface="Century"/>
                <a:cs typeface="Century"/>
              </a:rPr>
              <a:t>l</a:t>
            </a:r>
            <a:r>
              <a:rPr sz="1700" spc="-30" dirty="0">
                <a:latin typeface="Century"/>
                <a:cs typeface="Century"/>
              </a:rPr>
              <a:t>e</a:t>
            </a:r>
            <a:r>
              <a:rPr sz="1700" spc="-20" dirty="0">
                <a:latin typeface="Century"/>
                <a:cs typeface="Century"/>
              </a:rPr>
              <a:t>v</a:t>
            </a:r>
            <a:r>
              <a:rPr sz="1700" spc="-30" dirty="0">
                <a:latin typeface="Century"/>
                <a:cs typeface="Century"/>
              </a:rPr>
              <a:t>e</a:t>
            </a:r>
            <a:r>
              <a:rPr sz="1700" spc="-114" dirty="0">
                <a:latin typeface="Century"/>
                <a:cs typeface="Century"/>
              </a:rPr>
              <a:t>l</a:t>
            </a:r>
            <a:r>
              <a:rPr sz="1700" spc="-75" dirty="0">
                <a:latin typeface="Century"/>
                <a:cs typeface="Century"/>
              </a:rPr>
              <a:t> </a:t>
            </a:r>
            <a:r>
              <a:rPr sz="1700" spc="-145" dirty="0">
                <a:latin typeface="Century"/>
                <a:cs typeface="Century"/>
              </a:rPr>
              <a:t>th</a:t>
            </a:r>
            <a:r>
              <a:rPr sz="1700" spc="10" dirty="0">
                <a:latin typeface="Century"/>
                <a:cs typeface="Century"/>
              </a:rPr>
              <a:t>e</a:t>
            </a:r>
            <a:r>
              <a:rPr sz="1700" spc="-60" dirty="0">
                <a:latin typeface="Century"/>
                <a:cs typeface="Century"/>
              </a:rPr>
              <a:t> </a:t>
            </a:r>
            <a:r>
              <a:rPr sz="1700" spc="-5" dirty="0">
                <a:latin typeface="Century"/>
                <a:cs typeface="Century"/>
              </a:rPr>
              <a:t>d</a:t>
            </a:r>
            <a:r>
              <a:rPr sz="1700" spc="-30" dirty="0">
                <a:latin typeface="Century"/>
                <a:cs typeface="Century"/>
              </a:rPr>
              <a:t>e</a:t>
            </a:r>
            <a:r>
              <a:rPr sz="1700" spc="-125" dirty="0">
                <a:latin typeface="Century"/>
                <a:cs typeface="Century"/>
              </a:rPr>
              <a:t>f</a:t>
            </a:r>
            <a:r>
              <a:rPr sz="1700" spc="-30" dirty="0">
                <a:latin typeface="Century"/>
                <a:cs typeface="Century"/>
              </a:rPr>
              <a:t>e</a:t>
            </a:r>
            <a:r>
              <a:rPr sz="1700" spc="-25" dirty="0">
                <a:latin typeface="Century"/>
                <a:cs typeface="Century"/>
              </a:rPr>
              <a:t>ct</a:t>
            </a:r>
            <a:r>
              <a:rPr sz="1700" spc="30" dirty="0">
                <a:latin typeface="Century"/>
                <a:cs typeface="Century"/>
              </a:rPr>
              <a:t> </a:t>
            </a:r>
            <a:r>
              <a:rPr sz="1700" spc="-90" dirty="0">
                <a:latin typeface="Century"/>
                <a:cs typeface="Century"/>
              </a:rPr>
              <a:t>i</a:t>
            </a:r>
            <a:r>
              <a:rPr sz="1700" spc="-65" dirty="0">
                <a:latin typeface="Century"/>
                <a:cs typeface="Century"/>
              </a:rPr>
              <a:t>s</a:t>
            </a:r>
            <a:r>
              <a:rPr sz="1700" spc="-75" dirty="0">
                <a:latin typeface="Century"/>
                <a:cs typeface="Century"/>
              </a:rPr>
              <a:t> </a:t>
            </a:r>
            <a:r>
              <a:rPr sz="1700" spc="-20" dirty="0">
                <a:latin typeface="Century"/>
                <a:cs typeface="Century"/>
              </a:rPr>
              <a:t>?</a:t>
            </a:r>
            <a:endParaRPr sz="1700">
              <a:latin typeface="Century"/>
              <a:cs typeface="Century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5994" y="675641"/>
            <a:ext cx="2480945" cy="50911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65" dirty="0">
                <a:latin typeface="Cambria"/>
                <a:cs typeface="Cambria"/>
              </a:rPr>
              <a:t>Station</a:t>
            </a:r>
            <a:r>
              <a:rPr spc="120" dirty="0">
                <a:latin typeface="Cambria"/>
                <a:cs typeface="Cambria"/>
              </a:rPr>
              <a:t> </a:t>
            </a:r>
            <a:r>
              <a:rPr spc="50" dirty="0">
                <a:latin typeface="Cambria"/>
                <a:cs typeface="Cambria"/>
              </a:rPr>
              <a:t>two</a:t>
            </a:r>
            <a:r>
              <a:rPr spc="75" dirty="0">
                <a:latin typeface="Cambria"/>
                <a:cs typeface="Cambria"/>
              </a:rPr>
              <a:t> </a:t>
            </a:r>
            <a:r>
              <a:rPr spc="114" dirty="0">
                <a:latin typeface="Cambria"/>
                <a:cs typeface="Cambria"/>
              </a:rPr>
              <a:t>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9161" y="1343347"/>
            <a:ext cx="3773171" cy="4130618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290"/>
              </a:spcBef>
            </a:pPr>
            <a:r>
              <a:rPr sz="1550" spc="-40" dirty="0">
                <a:latin typeface="Century"/>
                <a:cs typeface="Century"/>
              </a:rPr>
              <a:t>33</a:t>
            </a:r>
            <a:r>
              <a:rPr sz="1550" spc="20" dirty="0">
                <a:latin typeface="Century"/>
                <a:cs typeface="Century"/>
              </a:rPr>
              <a:t> </a:t>
            </a:r>
            <a:r>
              <a:rPr sz="1550" spc="-75" dirty="0">
                <a:latin typeface="Century"/>
                <a:cs typeface="Century"/>
              </a:rPr>
              <a:t>years</a:t>
            </a:r>
            <a:r>
              <a:rPr sz="1550" spc="25" dirty="0">
                <a:latin typeface="Century"/>
                <a:cs typeface="Century"/>
              </a:rPr>
              <a:t> </a:t>
            </a:r>
            <a:r>
              <a:rPr sz="1550" spc="-25" dirty="0">
                <a:latin typeface="Century"/>
                <a:cs typeface="Century"/>
              </a:rPr>
              <a:t>old</a:t>
            </a:r>
            <a:r>
              <a:rPr sz="1550" spc="110" dirty="0">
                <a:latin typeface="Century"/>
                <a:cs typeface="Century"/>
              </a:rPr>
              <a:t> </a:t>
            </a:r>
            <a:r>
              <a:rPr sz="1550" spc="-55" dirty="0">
                <a:latin typeface="Century"/>
                <a:cs typeface="Century"/>
              </a:rPr>
              <a:t>,</a:t>
            </a:r>
            <a:r>
              <a:rPr sz="1550" spc="-60" dirty="0">
                <a:latin typeface="Century"/>
                <a:cs typeface="Century"/>
              </a:rPr>
              <a:t> </a:t>
            </a:r>
            <a:r>
              <a:rPr sz="1550" spc="-85" dirty="0">
                <a:latin typeface="Century"/>
                <a:cs typeface="Century"/>
              </a:rPr>
              <a:t>primiparous</a:t>
            </a:r>
            <a:r>
              <a:rPr sz="1550" spc="250" dirty="0">
                <a:latin typeface="Century"/>
                <a:cs typeface="Century"/>
              </a:rPr>
              <a:t> </a:t>
            </a:r>
            <a:r>
              <a:rPr sz="1550" spc="-55" dirty="0">
                <a:latin typeface="Century"/>
                <a:cs typeface="Century"/>
              </a:rPr>
              <a:t>,</a:t>
            </a:r>
            <a:r>
              <a:rPr sz="1550" spc="10" dirty="0">
                <a:latin typeface="Century"/>
                <a:cs typeface="Century"/>
              </a:rPr>
              <a:t> </a:t>
            </a:r>
            <a:r>
              <a:rPr sz="1550" spc="-70" dirty="0">
                <a:latin typeface="Century"/>
                <a:cs typeface="Century"/>
              </a:rPr>
              <a:t>GA</a:t>
            </a:r>
            <a:r>
              <a:rPr sz="1550" dirty="0">
                <a:latin typeface="Century"/>
                <a:cs typeface="Century"/>
              </a:rPr>
              <a:t> </a:t>
            </a:r>
            <a:r>
              <a:rPr sz="1550" spc="-40" dirty="0">
                <a:latin typeface="Century"/>
                <a:cs typeface="Century"/>
              </a:rPr>
              <a:t>41</a:t>
            </a:r>
            <a:r>
              <a:rPr sz="1550" spc="20" dirty="0">
                <a:latin typeface="Century"/>
                <a:cs typeface="Century"/>
              </a:rPr>
              <a:t> </a:t>
            </a:r>
            <a:r>
              <a:rPr sz="1550" spc="-75" dirty="0">
                <a:latin typeface="Century"/>
                <a:cs typeface="Century"/>
              </a:rPr>
              <a:t>months</a:t>
            </a:r>
            <a:r>
              <a:rPr sz="1550" spc="100" dirty="0">
                <a:latin typeface="Century"/>
                <a:cs typeface="Century"/>
              </a:rPr>
              <a:t> </a:t>
            </a:r>
            <a:r>
              <a:rPr sz="1550" spc="-55" dirty="0">
                <a:latin typeface="Century"/>
                <a:cs typeface="Century"/>
              </a:rPr>
              <a:t>, </a:t>
            </a:r>
            <a:r>
              <a:rPr sz="1550" spc="-415" dirty="0">
                <a:latin typeface="Century"/>
                <a:cs typeface="Century"/>
              </a:rPr>
              <a:t> </a:t>
            </a:r>
            <a:r>
              <a:rPr sz="1550" spc="-85" dirty="0">
                <a:latin typeface="Century"/>
                <a:cs typeface="Century"/>
              </a:rPr>
              <a:t>planned</a:t>
            </a:r>
            <a:r>
              <a:rPr sz="1550" spc="175" dirty="0">
                <a:latin typeface="Century"/>
                <a:cs typeface="Century"/>
              </a:rPr>
              <a:t> </a:t>
            </a:r>
            <a:r>
              <a:rPr sz="1550" spc="-50" dirty="0">
                <a:latin typeface="Century"/>
                <a:cs typeface="Century"/>
              </a:rPr>
              <a:t>for</a:t>
            </a:r>
            <a:r>
              <a:rPr sz="1550" spc="40" dirty="0">
                <a:latin typeface="Century"/>
                <a:cs typeface="Century"/>
              </a:rPr>
              <a:t> </a:t>
            </a:r>
            <a:r>
              <a:rPr sz="1550" spc="-60" dirty="0">
                <a:latin typeface="Century"/>
                <a:cs typeface="Century"/>
              </a:rPr>
              <a:t>induction</a:t>
            </a:r>
            <a:r>
              <a:rPr sz="1550" spc="140" dirty="0">
                <a:latin typeface="Century"/>
                <a:cs typeface="Century"/>
              </a:rPr>
              <a:t> </a:t>
            </a:r>
            <a:r>
              <a:rPr sz="1550" spc="-15" dirty="0">
                <a:latin typeface="Century"/>
                <a:cs typeface="Century"/>
              </a:rPr>
              <a:t>of</a:t>
            </a:r>
            <a:r>
              <a:rPr sz="1550" spc="20" dirty="0">
                <a:latin typeface="Century"/>
                <a:cs typeface="Century"/>
              </a:rPr>
              <a:t> </a:t>
            </a:r>
            <a:r>
              <a:rPr sz="1550" spc="-70" dirty="0">
                <a:latin typeface="Century"/>
                <a:cs typeface="Century"/>
              </a:rPr>
              <a:t>labor</a:t>
            </a:r>
            <a:r>
              <a:rPr sz="1550" spc="114" dirty="0">
                <a:latin typeface="Century"/>
                <a:cs typeface="Century"/>
              </a:rPr>
              <a:t> </a:t>
            </a:r>
            <a:r>
              <a:rPr sz="1550" spc="-15" dirty="0">
                <a:latin typeface="Century"/>
                <a:cs typeface="Century"/>
              </a:rPr>
              <a:t>?</a:t>
            </a:r>
            <a:endParaRPr sz="1550">
              <a:latin typeface="Century"/>
              <a:cs typeface="Century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00">
              <a:latin typeface="Century"/>
              <a:cs typeface="Century"/>
            </a:endParaRPr>
          </a:p>
          <a:p>
            <a:pPr marL="12700" marR="280670">
              <a:lnSpc>
                <a:spcPts val="1730"/>
              </a:lnSpc>
              <a:buAutoNum type="arabicPlain"/>
              <a:tabLst>
                <a:tab pos="232410" algn="l"/>
              </a:tabLst>
            </a:pPr>
            <a:r>
              <a:rPr sz="1550" spc="-10" dirty="0">
                <a:latin typeface="Century"/>
                <a:cs typeface="Century"/>
              </a:rPr>
              <a:t>w</a:t>
            </a:r>
            <a:r>
              <a:rPr sz="1550" spc="-130" dirty="0">
                <a:latin typeface="Century"/>
                <a:cs typeface="Century"/>
              </a:rPr>
              <a:t>h</a:t>
            </a:r>
            <a:r>
              <a:rPr sz="1550" spc="-114" dirty="0">
                <a:latin typeface="Century"/>
                <a:cs typeface="Century"/>
              </a:rPr>
              <a:t>a</a:t>
            </a:r>
            <a:r>
              <a:rPr sz="1550" spc="-110" dirty="0">
                <a:latin typeface="Century"/>
                <a:cs typeface="Century"/>
              </a:rPr>
              <a:t>t</a:t>
            </a:r>
            <a:r>
              <a:rPr sz="1550" spc="45" dirty="0">
                <a:latin typeface="Century"/>
                <a:cs typeface="Century"/>
              </a:rPr>
              <a:t> </a:t>
            </a:r>
            <a:r>
              <a:rPr sz="1550" spc="-114" dirty="0">
                <a:latin typeface="Century"/>
                <a:cs typeface="Century"/>
              </a:rPr>
              <a:t>a</a:t>
            </a:r>
            <a:r>
              <a:rPr sz="1550" spc="-95" dirty="0">
                <a:latin typeface="Century"/>
                <a:cs typeface="Century"/>
              </a:rPr>
              <a:t>r</a:t>
            </a:r>
            <a:r>
              <a:rPr sz="1550" spc="10" dirty="0">
                <a:latin typeface="Century"/>
                <a:cs typeface="Century"/>
              </a:rPr>
              <a:t>e</a:t>
            </a:r>
            <a:r>
              <a:rPr sz="1550" spc="55" dirty="0">
                <a:latin typeface="Century"/>
                <a:cs typeface="Century"/>
              </a:rPr>
              <a:t> </a:t>
            </a:r>
            <a:r>
              <a:rPr sz="1550" spc="-80" dirty="0">
                <a:latin typeface="Century"/>
                <a:cs typeface="Century"/>
              </a:rPr>
              <a:t>t</a:t>
            </a:r>
            <a:r>
              <a:rPr sz="1550" spc="-130" dirty="0">
                <a:latin typeface="Century"/>
                <a:cs typeface="Century"/>
              </a:rPr>
              <a:t>h</a:t>
            </a:r>
            <a:r>
              <a:rPr sz="1550" spc="10" dirty="0">
                <a:latin typeface="Century"/>
                <a:cs typeface="Century"/>
              </a:rPr>
              <a:t>e</a:t>
            </a:r>
            <a:r>
              <a:rPr sz="1550" spc="-25" dirty="0">
                <a:latin typeface="Century"/>
                <a:cs typeface="Century"/>
              </a:rPr>
              <a:t> </a:t>
            </a:r>
            <a:r>
              <a:rPr sz="1550" spc="-95" dirty="0">
                <a:latin typeface="Century"/>
                <a:cs typeface="Century"/>
              </a:rPr>
              <a:t>r</a:t>
            </a:r>
            <a:r>
              <a:rPr sz="1550" spc="-30" dirty="0">
                <a:latin typeface="Century"/>
                <a:cs typeface="Century"/>
              </a:rPr>
              <a:t>e</a:t>
            </a:r>
            <a:r>
              <a:rPr sz="1550" spc="-114" dirty="0">
                <a:latin typeface="Century"/>
                <a:cs typeface="Century"/>
              </a:rPr>
              <a:t>l</a:t>
            </a:r>
            <a:r>
              <a:rPr sz="1550" spc="-30" dirty="0">
                <a:latin typeface="Century"/>
                <a:cs typeface="Century"/>
              </a:rPr>
              <a:t>e</a:t>
            </a:r>
            <a:r>
              <a:rPr sz="1550" spc="-90" dirty="0">
                <a:latin typeface="Century"/>
                <a:cs typeface="Century"/>
              </a:rPr>
              <a:t>v</a:t>
            </a:r>
            <a:r>
              <a:rPr sz="1550" spc="-114" dirty="0">
                <a:latin typeface="Century"/>
                <a:cs typeface="Century"/>
              </a:rPr>
              <a:t>a</a:t>
            </a:r>
            <a:r>
              <a:rPr sz="1550" spc="-125" dirty="0">
                <a:latin typeface="Century"/>
                <a:cs typeface="Century"/>
              </a:rPr>
              <a:t>n</a:t>
            </a:r>
            <a:r>
              <a:rPr sz="1550" spc="-110" dirty="0">
                <a:latin typeface="Century"/>
                <a:cs typeface="Century"/>
              </a:rPr>
              <a:t>t</a:t>
            </a:r>
            <a:r>
              <a:rPr sz="1550" spc="120" dirty="0">
                <a:latin typeface="Century"/>
                <a:cs typeface="Century"/>
              </a:rPr>
              <a:t> </a:t>
            </a:r>
            <a:r>
              <a:rPr sz="1550" spc="-65" dirty="0">
                <a:latin typeface="Century"/>
                <a:cs typeface="Century"/>
              </a:rPr>
              <a:t>p</a:t>
            </a:r>
            <a:r>
              <a:rPr sz="1550" spc="50" dirty="0">
                <a:latin typeface="Century"/>
                <a:cs typeface="Century"/>
              </a:rPr>
              <a:t>o</a:t>
            </a:r>
            <a:r>
              <a:rPr sz="1550" spc="-114" dirty="0">
                <a:latin typeface="Century"/>
                <a:cs typeface="Century"/>
              </a:rPr>
              <a:t>i</a:t>
            </a:r>
            <a:r>
              <a:rPr sz="1550" spc="-125" dirty="0">
                <a:latin typeface="Century"/>
                <a:cs typeface="Century"/>
              </a:rPr>
              <a:t>n</a:t>
            </a:r>
            <a:r>
              <a:rPr sz="1550" spc="-80" dirty="0">
                <a:latin typeface="Century"/>
                <a:cs typeface="Century"/>
              </a:rPr>
              <a:t>t</a:t>
            </a:r>
            <a:r>
              <a:rPr sz="1550" spc="-55" dirty="0">
                <a:latin typeface="Century"/>
                <a:cs typeface="Century"/>
              </a:rPr>
              <a:t>s</a:t>
            </a:r>
            <a:r>
              <a:rPr sz="1550" spc="100" dirty="0">
                <a:latin typeface="Century"/>
                <a:cs typeface="Century"/>
              </a:rPr>
              <a:t> </a:t>
            </a:r>
            <a:r>
              <a:rPr sz="1550" spc="-114" dirty="0">
                <a:latin typeface="Century"/>
                <a:cs typeface="Century"/>
              </a:rPr>
              <a:t>i</a:t>
            </a:r>
            <a:r>
              <a:rPr sz="1550" spc="-95" dirty="0">
                <a:latin typeface="Century"/>
                <a:cs typeface="Century"/>
              </a:rPr>
              <a:t>n</a:t>
            </a:r>
            <a:r>
              <a:rPr sz="1550" spc="100" dirty="0">
                <a:latin typeface="Century"/>
                <a:cs typeface="Century"/>
              </a:rPr>
              <a:t> </a:t>
            </a:r>
            <a:r>
              <a:rPr sz="1550" spc="-90" dirty="0">
                <a:latin typeface="Century"/>
                <a:cs typeface="Century"/>
              </a:rPr>
              <a:t>h</a:t>
            </a:r>
            <a:r>
              <a:rPr sz="1550" spc="-65" dirty="0">
                <a:latin typeface="Century"/>
                <a:cs typeface="Century"/>
              </a:rPr>
              <a:t>x</a:t>
            </a:r>
            <a:r>
              <a:rPr sz="1550" spc="-35" dirty="0">
                <a:latin typeface="Century"/>
                <a:cs typeface="Century"/>
              </a:rPr>
              <a:t> </a:t>
            </a:r>
            <a:r>
              <a:rPr sz="1550" spc="-15" dirty="0">
                <a:latin typeface="Century"/>
                <a:cs typeface="Century"/>
              </a:rPr>
              <a:t>y</a:t>
            </a:r>
            <a:r>
              <a:rPr sz="1550" spc="50" dirty="0">
                <a:latin typeface="Century"/>
                <a:cs typeface="Century"/>
              </a:rPr>
              <a:t>o</a:t>
            </a:r>
            <a:r>
              <a:rPr sz="1550" spc="-70" dirty="0">
                <a:latin typeface="Century"/>
                <a:cs typeface="Century"/>
              </a:rPr>
              <a:t>u  </a:t>
            </a:r>
            <a:r>
              <a:rPr sz="1550" spc="-110" dirty="0">
                <a:latin typeface="Century"/>
                <a:cs typeface="Century"/>
              </a:rPr>
              <a:t>want</a:t>
            </a:r>
            <a:r>
              <a:rPr sz="1550" spc="40" dirty="0">
                <a:latin typeface="Century"/>
                <a:cs typeface="Century"/>
              </a:rPr>
              <a:t> </a:t>
            </a:r>
            <a:r>
              <a:rPr sz="1550" dirty="0">
                <a:latin typeface="Century"/>
                <a:cs typeface="Century"/>
              </a:rPr>
              <a:t>to</a:t>
            </a:r>
            <a:r>
              <a:rPr sz="1550" spc="-10" dirty="0">
                <a:latin typeface="Century"/>
                <a:cs typeface="Century"/>
              </a:rPr>
              <a:t> </a:t>
            </a:r>
            <a:r>
              <a:rPr sz="1550" spc="-90" dirty="0">
                <a:latin typeface="Century"/>
                <a:cs typeface="Century"/>
              </a:rPr>
              <a:t>ask</a:t>
            </a:r>
            <a:r>
              <a:rPr sz="1550" spc="25" dirty="0">
                <a:latin typeface="Century"/>
                <a:cs typeface="Century"/>
              </a:rPr>
              <a:t> </a:t>
            </a:r>
            <a:r>
              <a:rPr sz="1550" spc="-70" dirty="0">
                <a:latin typeface="Century"/>
                <a:cs typeface="Century"/>
              </a:rPr>
              <a:t>about</a:t>
            </a:r>
            <a:r>
              <a:rPr sz="1550" spc="114" dirty="0">
                <a:latin typeface="Century"/>
                <a:cs typeface="Century"/>
              </a:rPr>
              <a:t> </a:t>
            </a:r>
            <a:r>
              <a:rPr sz="1550" spc="-55" dirty="0">
                <a:latin typeface="Century"/>
                <a:cs typeface="Century"/>
              </a:rPr>
              <a:t>:</a:t>
            </a:r>
            <a:endParaRPr sz="1550">
              <a:latin typeface="Century"/>
              <a:cs typeface="Century"/>
            </a:endParaRPr>
          </a:p>
          <a:p>
            <a:pPr marL="231775" indent="-219710">
              <a:lnSpc>
                <a:spcPct val="100000"/>
              </a:lnSpc>
              <a:spcBef>
                <a:spcPts val="1560"/>
              </a:spcBef>
              <a:buAutoNum type="arabicPlain"/>
              <a:tabLst>
                <a:tab pos="232410" algn="l"/>
              </a:tabLst>
            </a:pPr>
            <a:r>
              <a:rPr sz="1550" spc="-125" dirty="0">
                <a:latin typeface="Century"/>
                <a:cs typeface="Century"/>
              </a:rPr>
              <a:t>n</a:t>
            </a:r>
            <a:r>
              <a:rPr sz="1550" spc="-114" dirty="0">
                <a:latin typeface="Century"/>
                <a:cs typeface="Century"/>
              </a:rPr>
              <a:t>a</a:t>
            </a:r>
            <a:r>
              <a:rPr sz="1550" spc="-105" dirty="0">
                <a:latin typeface="Century"/>
                <a:cs typeface="Century"/>
              </a:rPr>
              <a:t>m</a:t>
            </a:r>
            <a:r>
              <a:rPr sz="1550" spc="10" dirty="0">
                <a:latin typeface="Century"/>
                <a:cs typeface="Century"/>
              </a:rPr>
              <a:t>e</a:t>
            </a:r>
            <a:r>
              <a:rPr sz="1550" spc="125" dirty="0">
                <a:latin typeface="Century"/>
                <a:cs typeface="Century"/>
              </a:rPr>
              <a:t> </a:t>
            </a:r>
            <a:r>
              <a:rPr sz="1550" spc="-80" dirty="0">
                <a:latin typeface="Century"/>
                <a:cs typeface="Century"/>
              </a:rPr>
              <a:t>t</a:t>
            </a:r>
            <a:r>
              <a:rPr sz="1550" spc="-130" dirty="0">
                <a:latin typeface="Century"/>
                <a:cs typeface="Century"/>
              </a:rPr>
              <a:t>h</a:t>
            </a:r>
            <a:r>
              <a:rPr sz="1550" spc="10" dirty="0">
                <a:latin typeface="Century"/>
                <a:cs typeface="Century"/>
              </a:rPr>
              <a:t>e</a:t>
            </a:r>
            <a:r>
              <a:rPr sz="1550" spc="55" dirty="0">
                <a:latin typeface="Century"/>
                <a:cs typeface="Century"/>
              </a:rPr>
              <a:t> </a:t>
            </a:r>
            <a:r>
              <a:rPr sz="1550" spc="-105" dirty="0">
                <a:latin typeface="Century"/>
                <a:cs typeface="Century"/>
              </a:rPr>
              <a:t>m</a:t>
            </a:r>
            <a:r>
              <a:rPr sz="1550" spc="-114" dirty="0">
                <a:latin typeface="Century"/>
                <a:cs typeface="Century"/>
              </a:rPr>
              <a:t>a</a:t>
            </a:r>
            <a:r>
              <a:rPr sz="1550" spc="-125" dirty="0">
                <a:latin typeface="Century"/>
                <a:cs typeface="Century"/>
              </a:rPr>
              <a:t>n</a:t>
            </a:r>
            <a:r>
              <a:rPr sz="1550" spc="-30" dirty="0">
                <a:latin typeface="Century"/>
                <a:cs typeface="Century"/>
              </a:rPr>
              <a:t>e</a:t>
            </a:r>
            <a:r>
              <a:rPr sz="1550" spc="-125" dirty="0">
                <a:latin typeface="Century"/>
                <a:cs typeface="Century"/>
              </a:rPr>
              <a:t>u</a:t>
            </a:r>
            <a:r>
              <a:rPr sz="1550" spc="-15" dirty="0">
                <a:latin typeface="Century"/>
                <a:cs typeface="Century"/>
              </a:rPr>
              <a:t>v</a:t>
            </a:r>
            <a:r>
              <a:rPr sz="1550" spc="-30" dirty="0">
                <a:latin typeface="Century"/>
                <a:cs typeface="Century"/>
              </a:rPr>
              <a:t>e</a:t>
            </a:r>
            <a:r>
              <a:rPr sz="1550" spc="-95" dirty="0">
                <a:latin typeface="Century"/>
                <a:cs typeface="Century"/>
              </a:rPr>
              <a:t>r</a:t>
            </a:r>
            <a:r>
              <a:rPr sz="1550" spc="-55" dirty="0">
                <a:latin typeface="Century"/>
                <a:cs typeface="Century"/>
              </a:rPr>
              <a:t>s</a:t>
            </a:r>
            <a:r>
              <a:rPr sz="1550" spc="175" dirty="0">
                <a:latin typeface="Century"/>
                <a:cs typeface="Century"/>
              </a:rPr>
              <a:t> </a:t>
            </a:r>
            <a:r>
              <a:rPr sz="1550" spc="-114" dirty="0">
                <a:latin typeface="Century"/>
                <a:cs typeface="Century"/>
              </a:rPr>
              <a:t>i</a:t>
            </a:r>
            <a:r>
              <a:rPr sz="1550" spc="-95" dirty="0">
                <a:latin typeface="Century"/>
                <a:cs typeface="Century"/>
              </a:rPr>
              <a:t>n</a:t>
            </a:r>
            <a:r>
              <a:rPr sz="1550" spc="-15" dirty="0">
                <a:latin typeface="Century"/>
                <a:cs typeface="Century"/>
              </a:rPr>
              <a:t> </a:t>
            </a:r>
            <a:r>
              <a:rPr sz="1550" spc="-75" dirty="0">
                <a:latin typeface="Century"/>
                <a:cs typeface="Century"/>
              </a:rPr>
              <a:t>A</a:t>
            </a:r>
            <a:r>
              <a:rPr sz="1550" spc="-60" dirty="0">
                <a:latin typeface="Century"/>
                <a:cs typeface="Century"/>
              </a:rPr>
              <a:t>,</a:t>
            </a:r>
            <a:r>
              <a:rPr sz="1550" spc="-225" dirty="0">
                <a:latin typeface="Century"/>
                <a:cs typeface="Century"/>
              </a:rPr>
              <a:t>B</a:t>
            </a:r>
            <a:r>
              <a:rPr sz="1550" spc="-60" dirty="0">
                <a:latin typeface="Century"/>
                <a:cs typeface="Century"/>
              </a:rPr>
              <a:t>,C</a:t>
            </a:r>
            <a:endParaRPr sz="1550">
              <a:latin typeface="Century"/>
              <a:cs typeface="Century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Century"/>
              <a:buAutoNum type="arabicPlain"/>
            </a:pPr>
            <a:endParaRPr sz="1450">
              <a:latin typeface="Century"/>
              <a:cs typeface="Century"/>
            </a:endParaRPr>
          </a:p>
          <a:p>
            <a:pPr marL="12700" marR="254635">
              <a:lnSpc>
                <a:spcPts val="1730"/>
              </a:lnSpc>
              <a:buAutoNum type="arabicPlain"/>
              <a:tabLst>
                <a:tab pos="232410" algn="l"/>
              </a:tabLst>
            </a:pPr>
            <a:r>
              <a:rPr sz="1550" spc="-90" dirty="0">
                <a:latin typeface="Century"/>
                <a:cs typeface="Century"/>
              </a:rPr>
              <a:t>what</a:t>
            </a:r>
            <a:r>
              <a:rPr sz="1550" spc="40" dirty="0">
                <a:latin typeface="Century"/>
                <a:cs typeface="Century"/>
              </a:rPr>
              <a:t> </a:t>
            </a:r>
            <a:r>
              <a:rPr sz="1550" spc="-65" dirty="0">
                <a:latin typeface="Century"/>
                <a:cs typeface="Century"/>
              </a:rPr>
              <a:t>are</a:t>
            </a:r>
            <a:r>
              <a:rPr sz="1550" spc="50" dirty="0">
                <a:latin typeface="Century"/>
                <a:cs typeface="Century"/>
              </a:rPr>
              <a:t> </a:t>
            </a:r>
            <a:r>
              <a:rPr sz="1550" spc="-65" dirty="0">
                <a:latin typeface="Century"/>
                <a:cs typeface="Century"/>
              </a:rPr>
              <a:t>the</a:t>
            </a:r>
            <a:r>
              <a:rPr sz="1550" spc="-25" dirty="0">
                <a:latin typeface="Century"/>
                <a:cs typeface="Century"/>
              </a:rPr>
              <a:t> </a:t>
            </a:r>
            <a:r>
              <a:rPr sz="1550" spc="-70" dirty="0">
                <a:latin typeface="Century"/>
                <a:cs typeface="Century"/>
              </a:rPr>
              <a:t>finding</a:t>
            </a:r>
            <a:r>
              <a:rPr sz="1550" spc="160" dirty="0">
                <a:latin typeface="Century"/>
                <a:cs typeface="Century"/>
              </a:rPr>
              <a:t> </a:t>
            </a:r>
            <a:r>
              <a:rPr sz="1550" spc="-25" dirty="0">
                <a:latin typeface="Century"/>
                <a:cs typeface="Century"/>
              </a:rPr>
              <a:t>on</a:t>
            </a:r>
            <a:r>
              <a:rPr sz="1550" spc="-20" dirty="0">
                <a:latin typeface="Century"/>
                <a:cs typeface="Century"/>
              </a:rPr>
              <a:t> </a:t>
            </a:r>
            <a:r>
              <a:rPr sz="1550" spc="-70" dirty="0">
                <a:latin typeface="Century"/>
                <a:cs typeface="Century"/>
              </a:rPr>
              <a:t>physical</a:t>
            </a:r>
            <a:r>
              <a:rPr sz="1550" spc="75" dirty="0">
                <a:latin typeface="Century"/>
                <a:cs typeface="Century"/>
              </a:rPr>
              <a:t> </a:t>
            </a:r>
            <a:r>
              <a:rPr sz="1550" spc="-55" dirty="0">
                <a:latin typeface="Century"/>
                <a:cs typeface="Century"/>
              </a:rPr>
              <a:t>exam </a:t>
            </a:r>
            <a:r>
              <a:rPr sz="1550" spc="-415" dirty="0">
                <a:latin typeface="Century"/>
                <a:cs typeface="Century"/>
              </a:rPr>
              <a:t> </a:t>
            </a:r>
            <a:r>
              <a:rPr sz="1550" spc="-25" dirty="0">
                <a:latin typeface="Century"/>
                <a:cs typeface="Century"/>
              </a:rPr>
              <a:t>on</a:t>
            </a:r>
            <a:r>
              <a:rPr sz="1550" spc="-20" dirty="0">
                <a:latin typeface="Century"/>
                <a:cs typeface="Century"/>
              </a:rPr>
              <a:t> </a:t>
            </a:r>
            <a:r>
              <a:rPr sz="1550" spc="-35" dirty="0">
                <a:latin typeface="Century"/>
                <a:cs typeface="Century"/>
              </a:rPr>
              <a:t>b,c</a:t>
            </a:r>
            <a:r>
              <a:rPr sz="1550" spc="85" dirty="0">
                <a:latin typeface="Century"/>
                <a:cs typeface="Century"/>
              </a:rPr>
              <a:t> </a:t>
            </a:r>
            <a:r>
              <a:rPr sz="1550" spc="-15" dirty="0">
                <a:latin typeface="Century"/>
                <a:cs typeface="Century"/>
              </a:rPr>
              <a:t>?</a:t>
            </a:r>
            <a:endParaRPr sz="1550">
              <a:latin typeface="Century"/>
              <a:cs typeface="Century"/>
            </a:endParaRPr>
          </a:p>
          <a:p>
            <a:pPr marL="231775" indent="-219710">
              <a:lnSpc>
                <a:spcPts val="1789"/>
              </a:lnSpc>
              <a:spcBef>
                <a:spcPts val="885"/>
              </a:spcBef>
              <a:buAutoNum type="arabicPlain"/>
              <a:tabLst>
                <a:tab pos="232410" algn="l"/>
              </a:tabLst>
            </a:pPr>
            <a:r>
              <a:rPr sz="1550" spc="-90" dirty="0">
                <a:latin typeface="Century"/>
                <a:cs typeface="Century"/>
              </a:rPr>
              <a:t>what</a:t>
            </a:r>
            <a:r>
              <a:rPr sz="1550" spc="35" dirty="0">
                <a:latin typeface="Century"/>
                <a:cs typeface="Century"/>
              </a:rPr>
              <a:t> </a:t>
            </a:r>
            <a:r>
              <a:rPr sz="1550" spc="-70" dirty="0">
                <a:latin typeface="Century"/>
                <a:cs typeface="Century"/>
              </a:rPr>
              <a:t>are</a:t>
            </a:r>
            <a:r>
              <a:rPr sz="1550" spc="50" dirty="0">
                <a:latin typeface="Century"/>
                <a:cs typeface="Century"/>
              </a:rPr>
              <a:t> </a:t>
            </a:r>
            <a:r>
              <a:rPr sz="1550" spc="-70" dirty="0">
                <a:latin typeface="Century"/>
                <a:cs typeface="Century"/>
              </a:rPr>
              <a:t>the</a:t>
            </a:r>
            <a:r>
              <a:rPr sz="1550" spc="-30" dirty="0">
                <a:latin typeface="Century"/>
                <a:cs typeface="Century"/>
              </a:rPr>
              <a:t> </a:t>
            </a:r>
            <a:r>
              <a:rPr sz="1550" spc="-90" dirty="0">
                <a:latin typeface="Century"/>
                <a:cs typeface="Century"/>
              </a:rPr>
              <a:t>relevant</a:t>
            </a:r>
            <a:r>
              <a:rPr sz="1550" spc="114" dirty="0">
                <a:latin typeface="Century"/>
                <a:cs typeface="Century"/>
              </a:rPr>
              <a:t> </a:t>
            </a:r>
            <a:r>
              <a:rPr sz="1550" spc="-65" dirty="0">
                <a:latin typeface="Century"/>
                <a:cs typeface="Century"/>
              </a:rPr>
              <a:t>physical</a:t>
            </a:r>
            <a:r>
              <a:rPr sz="1550" spc="145" dirty="0">
                <a:latin typeface="Century"/>
                <a:cs typeface="Century"/>
              </a:rPr>
              <a:t> </a:t>
            </a:r>
            <a:r>
              <a:rPr sz="1550" spc="-55" dirty="0">
                <a:latin typeface="Century"/>
                <a:cs typeface="Century"/>
              </a:rPr>
              <a:t>exam</a:t>
            </a:r>
            <a:endParaRPr sz="1550">
              <a:latin typeface="Century"/>
              <a:cs typeface="Century"/>
            </a:endParaRPr>
          </a:p>
          <a:p>
            <a:pPr marL="12700">
              <a:lnSpc>
                <a:spcPts val="1789"/>
              </a:lnSpc>
            </a:pPr>
            <a:r>
              <a:rPr sz="1550" spc="5" dirty="0">
                <a:latin typeface="Century"/>
                <a:cs typeface="Century"/>
              </a:rPr>
              <a:t>f</a:t>
            </a:r>
            <a:r>
              <a:rPr sz="1550" spc="-114" dirty="0">
                <a:latin typeface="Century"/>
                <a:cs typeface="Century"/>
              </a:rPr>
              <a:t>i</a:t>
            </a:r>
            <a:r>
              <a:rPr sz="1550" spc="-125" dirty="0">
                <a:latin typeface="Century"/>
                <a:cs typeface="Century"/>
              </a:rPr>
              <a:t>n</a:t>
            </a:r>
            <a:r>
              <a:rPr sz="1550" spc="5" dirty="0">
                <a:latin typeface="Century"/>
                <a:cs typeface="Century"/>
              </a:rPr>
              <a:t>d</a:t>
            </a:r>
            <a:r>
              <a:rPr sz="1550" spc="-114" dirty="0">
                <a:latin typeface="Century"/>
                <a:cs typeface="Century"/>
              </a:rPr>
              <a:t>i</a:t>
            </a:r>
            <a:r>
              <a:rPr sz="1550" spc="-125" dirty="0">
                <a:latin typeface="Century"/>
                <a:cs typeface="Century"/>
              </a:rPr>
              <a:t>n</a:t>
            </a:r>
            <a:r>
              <a:rPr sz="1550" spc="-35" dirty="0">
                <a:latin typeface="Century"/>
                <a:cs typeface="Century"/>
              </a:rPr>
              <a:t>gs</a:t>
            </a:r>
            <a:r>
              <a:rPr sz="1550" spc="175" dirty="0">
                <a:latin typeface="Century"/>
                <a:cs typeface="Century"/>
              </a:rPr>
              <a:t> </a:t>
            </a:r>
            <a:r>
              <a:rPr sz="1550" spc="-114" dirty="0">
                <a:latin typeface="Century"/>
                <a:cs typeface="Century"/>
              </a:rPr>
              <a:t>i</a:t>
            </a:r>
            <a:r>
              <a:rPr sz="1550" spc="-95" dirty="0">
                <a:latin typeface="Century"/>
                <a:cs typeface="Century"/>
              </a:rPr>
              <a:t>n</a:t>
            </a:r>
            <a:r>
              <a:rPr sz="1550" spc="-10" dirty="0">
                <a:latin typeface="Century"/>
                <a:cs typeface="Century"/>
              </a:rPr>
              <a:t> </a:t>
            </a:r>
            <a:r>
              <a:rPr sz="1550" spc="-80" dirty="0">
                <a:latin typeface="Century"/>
                <a:cs typeface="Century"/>
              </a:rPr>
              <a:t>t</a:t>
            </a:r>
            <a:r>
              <a:rPr sz="1550" spc="-125" dirty="0">
                <a:latin typeface="Century"/>
                <a:cs typeface="Century"/>
              </a:rPr>
              <a:t>h</a:t>
            </a:r>
            <a:r>
              <a:rPr sz="1550" spc="-114" dirty="0">
                <a:latin typeface="Century"/>
                <a:cs typeface="Century"/>
              </a:rPr>
              <a:t>i</a:t>
            </a:r>
            <a:r>
              <a:rPr sz="1550" spc="-55" dirty="0">
                <a:latin typeface="Century"/>
                <a:cs typeface="Century"/>
              </a:rPr>
              <a:t>s</a:t>
            </a:r>
            <a:r>
              <a:rPr sz="1550" spc="25" dirty="0">
                <a:latin typeface="Century"/>
                <a:cs typeface="Century"/>
              </a:rPr>
              <a:t> </a:t>
            </a:r>
            <a:r>
              <a:rPr sz="1550" spc="-65" dirty="0">
                <a:latin typeface="Century"/>
                <a:cs typeface="Century"/>
              </a:rPr>
              <a:t>p</a:t>
            </a:r>
            <a:r>
              <a:rPr sz="1550" spc="-114" dirty="0">
                <a:latin typeface="Century"/>
                <a:cs typeface="Century"/>
              </a:rPr>
              <a:t>a</a:t>
            </a:r>
            <a:r>
              <a:rPr sz="1550" spc="-80" dirty="0">
                <a:latin typeface="Century"/>
                <a:cs typeface="Century"/>
              </a:rPr>
              <a:t>t</a:t>
            </a:r>
            <a:r>
              <a:rPr sz="1550" spc="-114" dirty="0">
                <a:latin typeface="Century"/>
                <a:cs typeface="Century"/>
              </a:rPr>
              <a:t>i</a:t>
            </a:r>
            <a:r>
              <a:rPr sz="1550" spc="-25" dirty="0">
                <a:latin typeface="Century"/>
                <a:cs typeface="Century"/>
              </a:rPr>
              <a:t>e</a:t>
            </a:r>
            <a:r>
              <a:rPr sz="1550" spc="-125" dirty="0">
                <a:latin typeface="Century"/>
                <a:cs typeface="Century"/>
              </a:rPr>
              <a:t>n</a:t>
            </a:r>
            <a:r>
              <a:rPr sz="1550" spc="-110" dirty="0">
                <a:latin typeface="Century"/>
                <a:cs typeface="Century"/>
              </a:rPr>
              <a:t>t</a:t>
            </a:r>
            <a:r>
              <a:rPr sz="1550" spc="120" dirty="0">
                <a:latin typeface="Century"/>
                <a:cs typeface="Century"/>
              </a:rPr>
              <a:t> </a:t>
            </a:r>
            <a:r>
              <a:rPr sz="1550" spc="-15" dirty="0">
                <a:latin typeface="Century"/>
                <a:cs typeface="Century"/>
              </a:rPr>
              <a:t>?</a:t>
            </a:r>
            <a:endParaRPr sz="1550">
              <a:latin typeface="Century"/>
              <a:cs typeface="Century"/>
            </a:endParaRPr>
          </a:p>
          <a:p>
            <a:pPr marL="231775" indent="-219710">
              <a:lnSpc>
                <a:spcPts val="1795"/>
              </a:lnSpc>
              <a:spcBef>
                <a:spcPts val="1595"/>
              </a:spcBef>
              <a:buAutoNum type="arabicPlain" startAt="5"/>
              <a:tabLst>
                <a:tab pos="232410" algn="l"/>
              </a:tabLst>
            </a:pPr>
            <a:r>
              <a:rPr sz="1550" spc="-10" dirty="0">
                <a:latin typeface="Century"/>
                <a:cs typeface="Century"/>
              </a:rPr>
              <a:t>ctg</a:t>
            </a:r>
            <a:r>
              <a:rPr sz="1550" spc="-5" dirty="0">
                <a:latin typeface="Century"/>
                <a:cs typeface="Century"/>
              </a:rPr>
              <a:t> </a:t>
            </a:r>
            <a:r>
              <a:rPr sz="1550" spc="-40" dirty="0">
                <a:latin typeface="Century"/>
                <a:cs typeface="Century"/>
              </a:rPr>
              <a:t>pic</a:t>
            </a:r>
            <a:r>
              <a:rPr sz="1550" spc="30" dirty="0">
                <a:latin typeface="Century"/>
                <a:cs typeface="Century"/>
              </a:rPr>
              <a:t> </a:t>
            </a:r>
            <a:r>
              <a:rPr sz="1550" spc="-15" dirty="0">
                <a:latin typeface="Century"/>
                <a:cs typeface="Century"/>
              </a:rPr>
              <a:t>??</a:t>
            </a:r>
            <a:endParaRPr sz="1550">
              <a:latin typeface="Century"/>
              <a:cs typeface="Century"/>
            </a:endParaRPr>
          </a:p>
          <a:p>
            <a:pPr marL="12700">
              <a:lnSpc>
                <a:spcPts val="1795"/>
              </a:lnSpc>
            </a:pPr>
            <a:r>
              <a:rPr sz="1550" spc="-110" dirty="0">
                <a:latin typeface="Century"/>
                <a:cs typeface="Century"/>
              </a:rPr>
              <a:t>It</a:t>
            </a:r>
            <a:r>
              <a:rPr sz="1550" spc="-30" dirty="0">
                <a:latin typeface="Century"/>
                <a:cs typeface="Century"/>
              </a:rPr>
              <a:t> </a:t>
            </a:r>
            <a:r>
              <a:rPr sz="1550" spc="-80" dirty="0">
                <a:latin typeface="Century"/>
                <a:cs typeface="Century"/>
              </a:rPr>
              <a:t>w</a:t>
            </a:r>
            <a:r>
              <a:rPr sz="1550" spc="-114" dirty="0">
                <a:latin typeface="Century"/>
                <a:cs typeface="Century"/>
              </a:rPr>
              <a:t>a</a:t>
            </a:r>
            <a:r>
              <a:rPr sz="1550" spc="-55" dirty="0">
                <a:latin typeface="Century"/>
                <a:cs typeface="Century"/>
              </a:rPr>
              <a:t>s</a:t>
            </a:r>
            <a:r>
              <a:rPr sz="1550" spc="100" dirty="0">
                <a:latin typeface="Century"/>
                <a:cs typeface="Century"/>
              </a:rPr>
              <a:t> </a:t>
            </a:r>
            <a:r>
              <a:rPr sz="1550" spc="-75" dirty="0">
                <a:latin typeface="Century"/>
                <a:cs typeface="Century"/>
              </a:rPr>
              <a:t>R</a:t>
            </a:r>
            <a:r>
              <a:rPr sz="1550" spc="-25" dirty="0">
                <a:latin typeface="Century"/>
                <a:cs typeface="Century"/>
              </a:rPr>
              <a:t>e</a:t>
            </a:r>
            <a:r>
              <a:rPr sz="1550" spc="-114" dirty="0">
                <a:latin typeface="Century"/>
                <a:cs typeface="Century"/>
              </a:rPr>
              <a:t>a</a:t>
            </a:r>
            <a:r>
              <a:rPr sz="1550" spc="-25" dirty="0">
                <a:latin typeface="Century"/>
                <a:cs typeface="Century"/>
              </a:rPr>
              <a:t>c</a:t>
            </a:r>
            <a:r>
              <a:rPr sz="1550" spc="5" dirty="0">
                <a:latin typeface="Century"/>
                <a:cs typeface="Century"/>
              </a:rPr>
              <a:t>t</a:t>
            </a:r>
            <a:r>
              <a:rPr sz="1550" spc="-114" dirty="0">
                <a:latin typeface="Century"/>
                <a:cs typeface="Century"/>
              </a:rPr>
              <a:t>i</a:t>
            </a:r>
            <a:r>
              <a:rPr sz="1550" spc="-10" dirty="0">
                <a:latin typeface="Century"/>
                <a:cs typeface="Century"/>
              </a:rPr>
              <a:t>v</a:t>
            </a:r>
            <a:r>
              <a:rPr sz="1550" spc="10" dirty="0">
                <a:latin typeface="Century"/>
                <a:cs typeface="Century"/>
              </a:rPr>
              <a:t>e</a:t>
            </a:r>
            <a:endParaRPr sz="1550">
              <a:latin typeface="Century"/>
              <a:cs typeface="Century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Century"/>
              <a:cs typeface="Century"/>
            </a:endParaRPr>
          </a:p>
          <a:p>
            <a:pPr marL="12700" marR="43815">
              <a:lnSpc>
                <a:spcPts val="1730"/>
              </a:lnSpc>
              <a:tabLst>
                <a:tab pos="2001520" algn="l"/>
              </a:tabLst>
            </a:pPr>
            <a:r>
              <a:rPr sz="1550" spc="-45" dirty="0">
                <a:latin typeface="Century"/>
                <a:cs typeface="Century"/>
              </a:rPr>
              <a:t>6</a:t>
            </a:r>
            <a:r>
              <a:rPr sz="1550" spc="25" dirty="0">
                <a:latin typeface="Century"/>
                <a:cs typeface="Century"/>
              </a:rPr>
              <a:t> </a:t>
            </a:r>
            <a:r>
              <a:rPr sz="1550" spc="-75" dirty="0">
                <a:latin typeface="Century"/>
                <a:cs typeface="Century"/>
              </a:rPr>
              <a:t>–</a:t>
            </a:r>
            <a:r>
              <a:rPr sz="1550" spc="-15" dirty="0">
                <a:latin typeface="Century"/>
                <a:cs typeface="Century"/>
              </a:rPr>
              <a:t> </a:t>
            </a:r>
            <a:r>
              <a:rPr sz="1550" spc="-30" dirty="0">
                <a:latin typeface="Century"/>
                <a:cs typeface="Century"/>
              </a:rPr>
              <a:t>before</a:t>
            </a:r>
            <a:r>
              <a:rPr sz="1550" spc="60" dirty="0">
                <a:latin typeface="Century"/>
                <a:cs typeface="Century"/>
              </a:rPr>
              <a:t> </a:t>
            </a:r>
            <a:r>
              <a:rPr sz="1550" spc="-35" dirty="0">
                <a:latin typeface="Century"/>
                <a:cs typeface="Century"/>
              </a:rPr>
              <a:t>proceeding	</a:t>
            </a:r>
            <a:r>
              <a:rPr sz="1550" spc="-60" dirty="0">
                <a:latin typeface="Century"/>
                <a:cs typeface="Century"/>
              </a:rPr>
              <a:t>into</a:t>
            </a:r>
            <a:r>
              <a:rPr sz="1550" spc="70" dirty="0">
                <a:latin typeface="Century"/>
                <a:cs typeface="Century"/>
              </a:rPr>
              <a:t> </a:t>
            </a:r>
            <a:r>
              <a:rPr sz="1550" spc="-60" dirty="0">
                <a:latin typeface="Century"/>
                <a:cs typeface="Century"/>
              </a:rPr>
              <a:t>iol</a:t>
            </a:r>
            <a:r>
              <a:rPr sz="1550" spc="-10" dirty="0">
                <a:latin typeface="Century"/>
                <a:cs typeface="Century"/>
              </a:rPr>
              <a:t> </a:t>
            </a:r>
            <a:r>
              <a:rPr sz="1550" spc="-90" dirty="0">
                <a:latin typeface="Century"/>
                <a:cs typeface="Century"/>
              </a:rPr>
              <a:t>what</a:t>
            </a:r>
            <a:r>
              <a:rPr sz="1550" spc="30" dirty="0">
                <a:latin typeface="Century"/>
                <a:cs typeface="Century"/>
              </a:rPr>
              <a:t> </a:t>
            </a:r>
            <a:r>
              <a:rPr sz="1550" spc="40" dirty="0">
                <a:latin typeface="Century"/>
                <a:cs typeface="Century"/>
              </a:rPr>
              <a:t>do</a:t>
            </a:r>
            <a:r>
              <a:rPr sz="1550" spc="-30" dirty="0">
                <a:latin typeface="Century"/>
                <a:cs typeface="Century"/>
              </a:rPr>
              <a:t> </a:t>
            </a:r>
            <a:r>
              <a:rPr sz="1550" spc="-25" dirty="0">
                <a:latin typeface="Century"/>
                <a:cs typeface="Century"/>
              </a:rPr>
              <a:t>you </a:t>
            </a:r>
            <a:r>
              <a:rPr sz="1550" spc="-415" dirty="0">
                <a:latin typeface="Century"/>
                <a:cs typeface="Century"/>
              </a:rPr>
              <a:t> </a:t>
            </a:r>
            <a:r>
              <a:rPr sz="1550" spc="-110" dirty="0">
                <a:latin typeface="Century"/>
                <a:cs typeface="Century"/>
              </a:rPr>
              <a:t>want</a:t>
            </a:r>
            <a:r>
              <a:rPr sz="1550" spc="40" dirty="0">
                <a:latin typeface="Century"/>
                <a:cs typeface="Century"/>
              </a:rPr>
              <a:t> </a:t>
            </a:r>
            <a:r>
              <a:rPr sz="1550" dirty="0">
                <a:latin typeface="Century"/>
                <a:cs typeface="Century"/>
              </a:rPr>
              <a:t>to</a:t>
            </a:r>
            <a:r>
              <a:rPr sz="1550" spc="-10" dirty="0">
                <a:latin typeface="Century"/>
                <a:cs typeface="Century"/>
              </a:rPr>
              <a:t> </a:t>
            </a:r>
            <a:r>
              <a:rPr sz="1550" spc="-95" dirty="0">
                <a:latin typeface="Century"/>
                <a:cs typeface="Century"/>
              </a:rPr>
              <a:t>make</a:t>
            </a:r>
            <a:r>
              <a:rPr sz="1550" spc="130" dirty="0">
                <a:latin typeface="Century"/>
                <a:cs typeface="Century"/>
              </a:rPr>
              <a:t> </a:t>
            </a:r>
            <a:r>
              <a:rPr sz="1550" spc="-65" dirty="0">
                <a:latin typeface="Century"/>
                <a:cs typeface="Century"/>
              </a:rPr>
              <a:t>sure</a:t>
            </a:r>
            <a:r>
              <a:rPr sz="1550" spc="-25" dirty="0">
                <a:latin typeface="Century"/>
                <a:cs typeface="Century"/>
              </a:rPr>
              <a:t> </a:t>
            </a:r>
            <a:r>
              <a:rPr sz="1550" spc="-15" dirty="0">
                <a:latin typeface="Century"/>
                <a:cs typeface="Century"/>
              </a:rPr>
              <a:t>of</a:t>
            </a:r>
            <a:r>
              <a:rPr sz="1550" spc="20" dirty="0">
                <a:latin typeface="Century"/>
                <a:cs typeface="Century"/>
              </a:rPr>
              <a:t> </a:t>
            </a:r>
            <a:r>
              <a:rPr sz="1550" spc="-15" dirty="0">
                <a:latin typeface="Century"/>
                <a:cs typeface="Century"/>
              </a:rPr>
              <a:t>?</a:t>
            </a:r>
            <a:endParaRPr sz="1550">
              <a:latin typeface="Century"/>
              <a:cs typeface="Century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15331" y="628660"/>
            <a:ext cx="3155615" cy="197167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86349" y="847725"/>
            <a:ext cx="2609851" cy="17526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05375" y="2847979"/>
            <a:ext cx="2971800" cy="19907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8781" y="0"/>
            <a:ext cx="6457315" cy="2213042"/>
          </a:xfrm>
          <a:prstGeom prst="rect">
            <a:avLst/>
          </a:prstGeom>
        </p:spPr>
        <p:txBody>
          <a:bodyPr vert="horz" wrap="square" lIns="0" tIns="29527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325"/>
              </a:spcBef>
            </a:pPr>
            <a:r>
              <a:rPr sz="6000" b="0" spc="50" dirty="0">
                <a:latin typeface="Calibri Light"/>
                <a:cs typeface="Calibri Light"/>
              </a:rPr>
              <a:t>S</a:t>
            </a:r>
            <a:r>
              <a:rPr sz="6000" b="0" spc="-25" dirty="0">
                <a:latin typeface="Calibri Light"/>
                <a:cs typeface="Calibri Light"/>
              </a:rPr>
              <a:t>t</a:t>
            </a:r>
            <a:r>
              <a:rPr sz="6000" b="0" spc="-125" dirty="0">
                <a:latin typeface="Calibri Light"/>
                <a:cs typeface="Calibri Light"/>
              </a:rPr>
              <a:t>a</a:t>
            </a:r>
            <a:r>
              <a:rPr sz="6000" b="0" spc="-25" dirty="0">
                <a:latin typeface="Calibri Light"/>
                <a:cs typeface="Calibri Light"/>
              </a:rPr>
              <a:t>t</a:t>
            </a:r>
            <a:r>
              <a:rPr sz="6000" b="0" spc="15" dirty="0">
                <a:latin typeface="Calibri Light"/>
                <a:cs typeface="Calibri Light"/>
              </a:rPr>
              <a:t>i</a:t>
            </a:r>
            <a:r>
              <a:rPr sz="6000" b="0" spc="-60" dirty="0">
                <a:latin typeface="Calibri Light"/>
                <a:cs typeface="Calibri Light"/>
              </a:rPr>
              <a:t>o</a:t>
            </a:r>
            <a:r>
              <a:rPr sz="6000" b="0" dirty="0">
                <a:latin typeface="Calibri Light"/>
                <a:cs typeface="Calibri Light"/>
              </a:rPr>
              <a:t>n</a:t>
            </a:r>
            <a:r>
              <a:rPr sz="6000" b="0" spc="-345" dirty="0">
                <a:latin typeface="Calibri Light"/>
                <a:cs typeface="Calibri Light"/>
              </a:rPr>
              <a:t> </a:t>
            </a:r>
            <a:r>
              <a:rPr sz="6000" b="0" dirty="0">
                <a:latin typeface="Calibri Light"/>
                <a:cs typeface="Calibri Light"/>
              </a:rPr>
              <a:t>2</a:t>
            </a:r>
            <a:endParaRPr sz="6000">
              <a:latin typeface="Calibri Light"/>
              <a:cs typeface="Calibri Light"/>
            </a:endParaRPr>
          </a:p>
          <a:p>
            <a:pPr marL="412750" marR="5080" indent="-400685">
              <a:lnSpc>
                <a:spcPct val="102299"/>
              </a:lnSpc>
              <a:spcBef>
                <a:spcPts val="980"/>
              </a:spcBef>
            </a:pPr>
            <a:r>
              <a:rPr sz="2750" spc="15" dirty="0">
                <a:latin typeface="Calibri"/>
                <a:cs typeface="Calibri"/>
              </a:rPr>
              <a:t>4-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What</a:t>
            </a:r>
            <a:r>
              <a:rPr sz="2750" spc="-1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is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the</a:t>
            </a:r>
            <a:r>
              <a:rPr sz="2750" dirty="0">
                <a:latin typeface="Calibri"/>
                <a:cs typeface="Calibri"/>
              </a:rPr>
              <a:t> urinary</a:t>
            </a:r>
            <a:r>
              <a:rPr sz="2750" spc="150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symptoms</a:t>
            </a:r>
            <a:r>
              <a:rPr sz="2750" spc="-1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associated </a:t>
            </a:r>
            <a:r>
              <a:rPr sz="2750" spc="-605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with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this</a:t>
            </a:r>
            <a:r>
              <a:rPr sz="2750" spc="-1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case?</a:t>
            </a:r>
            <a:r>
              <a:rPr sz="2750" spc="105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(Mention</a:t>
            </a:r>
            <a:r>
              <a:rPr sz="2750" spc="-15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5)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8780" y="2484755"/>
            <a:ext cx="6955791" cy="130810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36550" marR="5080" indent="-323850">
              <a:lnSpc>
                <a:spcPct val="102400"/>
              </a:lnSpc>
              <a:spcBef>
                <a:spcPts val="50"/>
              </a:spcBef>
            </a:pPr>
            <a:r>
              <a:rPr sz="2750" b="1" spc="15" dirty="0">
                <a:latin typeface="Calibri"/>
                <a:cs typeface="Calibri"/>
              </a:rPr>
              <a:t>5-</a:t>
            </a:r>
            <a:r>
              <a:rPr sz="2750" b="1" spc="25" dirty="0">
                <a:latin typeface="Calibri"/>
                <a:cs typeface="Calibri"/>
              </a:rPr>
              <a:t> </a:t>
            </a:r>
            <a:r>
              <a:rPr sz="2750" b="1" spc="5" dirty="0">
                <a:latin typeface="Calibri"/>
                <a:cs typeface="Calibri"/>
              </a:rPr>
              <a:t>If </a:t>
            </a:r>
            <a:r>
              <a:rPr sz="2750" b="1" spc="10" dirty="0">
                <a:latin typeface="Calibri"/>
                <a:cs typeface="Calibri"/>
              </a:rPr>
              <a:t>it's</a:t>
            </a:r>
            <a:r>
              <a:rPr sz="2750" b="1" spc="-10" dirty="0">
                <a:latin typeface="Calibri"/>
                <a:cs typeface="Calibri"/>
              </a:rPr>
              <a:t> </a:t>
            </a:r>
            <a:r>
              <a:rPr sz="2750" b="1" spc="5" dirty="0">
                <a:latin typeface="Calibri"/>
                <a:cs typeface="Calibri"/>
              </a:rPr>
              <a:t>associated</a:t>
            </a:r>
            <a:r>
              <a:rPr sz="2750" b="1" spc="130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with</a:t>
            </a:r>
            <a:r>
              <a:rPr sz="2750" b="1" spc="-15" dirty="0">
                <a:latin typeface="Calibri"/>
                <a:cs typeface="Calibri"/>
              </a:rPr>
              <a:t> </a:t>
            </a:r>
            <a:r>
              <a:rPr sz="2750" b="1" spc="5" dirty="0">
                <a:latin typeface="Calibri"/>
                <a:cs typeface="Calibri"/>
              </a:rPr>
              <a:t>postcoital</a:t>
            </a:r>
            <a:r>
              <a:rPr sz="2750" b="1" spc="-30" dirty="0">
                <a:latin typeface="Calibri"/>
                <a:cs typeface="Calibri"/>
              </a:rPr>
              <a:t> </a:t>
            </a:r>
            <a:r>
              <a:rPr sz="2750" b="1" spc="5" dirty="0">
                <a:latin typeface="Calibri"/>
                <a:cs typeface="Calibri"/>
              </a:rPr>
              <a:t>and </a:t>
            </a:r>
            <a:r>
              <a:rPr sz="2750" b="1" spc="10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intermenstrual</a:t>
            </a:r>
            <a:r>
              <a:rPr sz="2750" b="1" spc="35" dirty="0">
                <a:latin typeface="Calibri"/>
                <a:cs typeface="Calibri"/>
              </a:rPr>
              <a:t> </a:t>
            </a:r>
            <a:r>
              <a:rPr sz="2750" b="1" spc="30" dirty="0">
                <a:latin typeface="Calibri"/>
                <a:cs typeface="Calibri"/>
              </a:rPr>
              <a:t>bleeding,</a:t>
            </a:r>
            <a:r>
              <a:rPr sz="2750" b="1" spc="-65" dirty="0">
                <a:latin typeface="Calibri"/>
                <a:cs typeface="Calibri"/>
              </a:rPr>
              <a:t> </a:t>
            </a:r>
            <a:r>
              <a:rPr sz="2750" b="1" spc="25" dirty="0">
                <a:latin typeface="Calibri"/>
                <a:cs typeface="Calibri"/>
              </a:rPr>
              <a:t>you</a:t>
            </a:r>
            <a:r>
              <a:rPr sz="2750" b="1" spc="-10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should</a:t>
            </a:r>
            <a:r>
              <a:rPr sz="2750" b="1" spc="-20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rule</a:t>
            </a:r>
            <a:r>
              <a:rPr sz="2750" b="1" spc="60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out </a:t>
            </a:r>
            <a:r>
              <a:rPr sz="2750" b="1" spc="-605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what?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8781" y="4202117"/>
            <a:ext cx="7209155" cy="43922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b="1" spc="15" dirty="0">
                <a:latin typeface="Calibri"/>
                <a:cs typeface="Calibri"/>
              </a:rPr>
              <a:t>6-</a:t>
            </a:r>
            <a:r>
              <a:rPr sz="2750" b="1" spc="25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what</a:t>
            </a:r>
            <a:r>
              <a:rPr sz="2750" b="1" spc="-20" dirty="0">
                <a:latin typeface="Calibri"/>
                <a:cs typeface="Calibri"/>
              </a:rPr>
              <a:t> </a:t>
            </a:r>
            <a:r>
              <a:rPr sz="2750" b="1" spc="5" dirty="0">
                <a:latin typeface="Calibri"/>
                <a:cs typeface="Calibri"/>
              </a:rPr>
              <a:t>is</a:t>
            </a:r>
            <a:r>
              <a:rPr sz="2750" b="1" spc="55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the</a:t>
            </a:r>
            <a:r>
              <a:rPr sz="2750" b="1" spc="-5" dirty="0">
                <a:latin typeface="Calibri"/>
                <a:cs typeface="Calibri"/>
              </a:rPr>
              <a:t> </a:t>
            </a:r>
            <a:r>
              <a:rPr sz="2750" b="1" spc="20" dirty="0">
                <a:latin typeface="Calibri"/>
                <a:cs typeface="Calibri"/>
              </a:rPr>
              <a:t>best</a:t>
            </a:r>
            <a:r>
              <a:rPr sz="2750" b="1" spc="-15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management</a:t>
            </a:r>
            <a:r>
              <a:rPr sz="2750" b="1" spc="50" dirty="0">
                <a:latin typeface="Calibri"/>
                <a:cs typeface="Calibri"/>
              </a:rPr>
              <a:t> </a:t>
            </a:r>
            <a:r>
              <a:rPr sz="2750" b="1" spc="-10" dirty="0">
                <a:latin typeface="Calibri"/>
                <a:cs typeface="Calibri"/>
              </a:rPr>
              <a:t>for</a:t>
            </a:r>
            <a:r>
              <a:rPr sz="2750" b="1" spc="45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this</a:t>
            </a:r>
            <a:r>
              <a:rPr sz="2750" b="1" spc="-25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patient?</a:t>
            </a:r>
            <a:endParaRPr sz="275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15277" y="171450"/>
            <a:ext cx="4105275" cy="3467100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7928567" y="3800474"/>
            <a:ext cx="4092575" cy="3037840"/>
            <a:chOff x="7928561" y="3800474"/>
            <a:chExt cx="4092575" cy="303784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28561" y="3800474"/>
              <a:ext cx="4091989" cy="303734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10875" y="4019486"/>
              <a:ext cx="661987" cy="804862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1042657" y="4123054"/>
            <a:ext cx="201295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spc="10" dirty="0">
                <a:latin typeface="Calibri"/>
                <a:cs typeface="Calibri"/>
              </a:rPr>
              <a:t>+</a:t>
            </a:r>
            <a:endParaRPr sz="275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458325" y="4038536"/>
            <a:ext cx="661987" cy="804862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9691123" y="4135373"/>
            <a:ext cx="201295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spc="10" dirty="0">
                <a:latin typeface="Calibri"/>
                <a:cs typeface="Calibri"/>
              </a:rPr>
              <a:t>+</a:t>
            </a:r>
            <a:endParaRPr sz="275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115301" y="4019486"/>
            <a:ext cx="661987" cy="804862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8345558" y="4123054"/>
            <a:ext cx="201295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spc="10" dirty="0">
                <a:latin typeface="Calibri"/>
                <a:cs typeface="Calibri"/>
              </a:rPr>
              <a:t>+</a:t>
            </a:r>
            <a:endParaRPr sz="275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115301" y="6057900"/>
            <a:ext cx="661987" cy="800100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8345558" y="6156007"/>
            <a:ext cx="201295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spc="10" dirty="0">
                <a:latin typeface="Calibri"/>
                <a:cs typeface="Calibri"/>
              </a:rPr>
              <a:t>+</a:t>
            </a:r>
            <a:endParaRPr sz="2750">
              <a:latin typeface="Calibri"/>
              <a:cs typeface="Calibri"/>
            </a:endParaRPr>
          </a:p>
        </p:txBody>
      </p:sp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458325" y="6057900"/>
            <a:ext cx="661987" cy="800100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9691123" y="6159827"/>
            <a:ext cx="201295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spc="10" dirty="0">
                <a:latin typeface="Calibri"/>
                <a:cs typeface="Calibri"/>
              </a:rPr>
              <a:t>+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5989" y="1495424"/>
            <a:ext cx="2767331" cy="50911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65" dirty="0">
                <a:latin typeface="Cambria"/>
                <a:cs typeface="Cambria"/>
              </a:rPr>
              <a:t>Station</a:t>
            </a:r>
            <a:r>
              <a:rPr spc="120" dirty="0">
                <a:latin typeface="Cambria"/>
                <a:cs typeface="Cambria"/>
              </a:rPr>
              <a:t> </a:t>
            </a:r>
            <a:r>
              <a:rPr spc="-5" dirty="0">
                <a:latin typeface="Cambria"/>
                <a:cs typeface="Cambria"/>
              </a:rPr>
              <a:t>three</a:t>
            </a:r>
            <a:r>
              <a:rPr spc="95" dirty="0">
                <a:latin typeface="Cambria"/>
                <a:cs typeface="Cambria"/>
              </a:rPr>
              <a:t> </a:t>
            </a:r>
            <a:r>
              <a:rPr spc="114" dirty="0">
                <a:latin typeface="Cambria"/>
                <a:cs typeface="Cambria"/>
              </a:rPr>
              <a:t>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9169" y="2284036"/>
            <a:ext cx="3903345" cy="2904641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2101850">
              <a:lnSpc>
                <a:spcPts val="1730"/>
              </a:lnSpc>
              <a:spcBef>
                <a:spcPts val="290"/>
              </a:spcBef>
              <a:buAutoNum type="arabicPlain"/>
              <a:tabLst>
                <a:tab pos="232410" algn="l"/>
              </a:tabLst>
            </a:pPr>
            <a:r>
              <a:rPr sz="1550" spc="-140" dirty="0">
                <a:latin typeface="Century"/>
                <a:cs typeface="Century"/>
              </a:rPr>
              <a:t>N</a:t>
            </a:r>
            <a:r>
              <a:rPr sz="1550" spc="-114" dirty="0">
                <a:latin typeface="Century"/>
                <a:cs typeface="Century"/>
              </a:rPr>
              <a:t>a</a:t>
            </a:r>
            <a:r>
              <a:rPr sz="1550" spc="-105" dirty="0">
                <a:latin typeface="Century"/>
                <a:cs typeface="Century"/>
              </a:rPr>
              <a:t>m</a:t>
            </a:r>
            <a:r>
              <a:rPr sz="1550" spc="10" dirty="0">
                <a:latin typeface="Century"/>
                <a:cs typeface="Century"/>
              </a:rPr>
              <a:t>e</a:t>
            </a:r>
            <a:r>
              <a:rPr sz="1550" spc="125" dirty="0">
                <a:latin typeface="Century"/>
                <a:cs typeface="Century"/>
              </a:rPr>
              <a:t> </a:t>
            </a:r>
            <a:r>
              <a:rPr sz="1550" spc="-80" dirty="0">
                <a:latin typeface="Century"/>
                <a:cs typeface="Century"/>
              </a:rPr>
              <a:t>t</a:t>
            </a:r>
            <a:r>
              <a:rPr sz="1550" spc="-130" dirty="0">
                <a:latin typeface="Century"/>
                <a:cs typeface="Century"/>
              </a:rPr>
              <a:t>h</a:t>
            </a:r>
            <a:r>
              <a:rPr sz="1550" spc="10" dirty="0">
                <a:latin typeface="Century"/>
                <a:cs typeface="Century"/>
              </a:rPr>
              <a:t>e</a:t>
            </a:r>
            <a:r>
              <a:rPr sz="1550" spc="-25" dirty="0">
                <a:latin typeface="Century"/>
                <a:cs typeface="Century"/>
              </a:rPr>
              <a:t> </a:t>
            </a:r>
            <a:r>
              <a:rPr sz="1550" spc="-80" dirty="0">
                <a:latin typeface="Century"/>
                <a:cs typeface="Century"/>
              </a:rPr>
              <a:t>t</a:t>
            </a:r>
            <a:r>
              <a:rPr sz="1550" spc="-85" dirty="0">
                <a:latin typeface="Century"/>
                <a:cs typeface="Century"/>
              </a:rPr>
              <a:t>w</a:t>
            </a:r>
            <a:r>
              <a:rPr sz="1550" spc="80" dirty="0">
                <a:latin typeface="Century"/>
                <a:cs typeface="Century"/>
              </a:rPr>
              <a:t>o</a:t>
            </a:r>
            <a:r>
              <a:rPr sz="1550" spc="-15" dirty="0">
                <a:latin typeface="Century"/>
                <a:cs typeface="Century"/>
              </a:rPr>
              <a:t> </a:t>
            </a:r>
            <a:r>
              <a:rPr sz="1550" spc="-30" dirty="0">
                <a:latin typeface="Century"/>
                <a:cs typeface="Century"/>
              </a:rPr>
              <a:t>e</a:t>
            </a:r>
            <a:r>
              <a:rPr sz="1550" spc="-65" dirty="0">
                <a:latin typeface="Century"/>
                <a:cs typeface="Century"/>
              </a:rPr>
              <a:t>p</a:t>
            </a:r>
            <a:r>
              <a:rPr sz="1550" spc="-114" dirty="0">
                <a:latin typeface="Century"/>
                <a:cs typeface="Century"/>
              </a:rPr>
              <a:t>i</a:t>
            </a:r>
            <a:r>
              <a:rPr sz="1550" spc="-55" dirty="0">
                <a:latin typeface="Century"/>
                <a:cs typeface="Century"/>
              </a:rPr>
              <a:t>.  </a:t>
            </a:r>
            <a:r>
              <a:rPr sz="1550" spc="-40" dirty="0">
                <a:latin typeface="Century"/>
                <a:cs typeface="Century"/>
              </a:rPr>
              <a:t>A-</a:t>
            </a:r>
            <a:endParaRPr sz="1550">
              <a:latin typeface="Century"/>
              <a:cs typeface="Century"/>
            </a:endParaRPr>
          </a:p>
          <a:p>
            <a:pPr marL="12700">
              <a:lnSpc>
                <a:spcPts val="1689"/>
              </a:lnSpc>
            </a:pPr>
            <a:r>
              <a:rPr sz="1550" spc="-25" dirty="0">
                <a:latin typeface="Century"/>
                <a:cs typeface="Century"/>
              </a:rPr>
              <a:t>b-</a:t>
            </a:r>
            <a:endParaRPr sz="1550">
              <a:latin typeface="Century"/>
              <a:cs typeface="Century"/>
            </a:endParaRPr>
          </a:p>
          <a:p>
            <a:pPr marL="231775" indent="-219710">
              <a:lnSpc>
                <a:spcPct val="100000"/>
              </a:lnSpc>
              <a:spcBef>
                <a:spcPts val="1600"/>
              </a:spcBef>
              <a:buAutoNum type="arabicPlain" startAt="2"/>
              <a:tabLst>
                <a:tab pos="232410" algn="l"/>
              </a:tabLst>
            </a:pPr>
            <a:r>
              <a:rPr sz="1550" spc="-65" dirty="0">
                <a:latin typeface="Century"/>
                <a:cs typeface="Century"/>
              </a:rPr>
              <a:t>the</a:t>
            </a:r>
            <a:r>
              <a:rPr sz="1550" spc="35" dirty="0">
                <a:latin typeface="Century"/>
                <a:cs typeface="Century"/>
              </a:rPr>
              <a:t> </a:t>
            </a:r>
            <a:r>
              <a:rPr sz="1550" spc="-55" dirty="0">
                <a:latin typeface="Century"/>
                <a:cs typeface="Century"/>
              </a:rPr>
              <a:t>most</a:t>
            </a:r>
            <a:r>
              <a:rPr sz="1550" spc="30" dirty="0">
                <a:latin typeface="Century"/>
                <a:cs typeface="Century"/>
              </a:rPr>
              <a:t> </a:t>
            </a:r>
            <a:r>
              <a:rPr sz="1550" spc="-95" dirty="0">
                <a:latin typeface="Century"/>
                <a:cs typeface="Century"/>
              </a:rPr>
              <a:t>likely</a:t>
            </a:r>
            <a:r>
              <a:rPr sz="1550" spc="90" dirty="0">
                <a:latin typeface="Century"/>
                <a:cs typeface="Century"/>
              </a:rPr>
              <a:t> </a:t>
            </a:r>
            <a:r>
              <a:rPr sz="1550" spc="-10" dirty="0">
                <a:latin typeface="Century"/>
                <a:cs typeface="Century"/>
              </a:rPr>
              <a:t>dx</a:t>
            </a:r>
            <a:r>
              <a:rPr sz="1550" spc="-50" dirty="0">
                <a:latin typeface="Century"/>
                <a:cs typeface="Century"/>
              </a:rPr>
              <a:t> </a:t>
            </a:r>
            <a:r>
              <a:rPr sz="1550" spc="-15" dirty="0">
                <a:latin typeface="Century"/>
                <a:cs typeface="Century"/>
              </a:rPr>
              <a:t>?</a:t>
            </a:r>
            <a:endParaRPr sz="1550">
              <a:latin typeface="Century"/>
              <a:cs typeface="Century"/>
            </a:endParaRPr>
          </a:p>
          <a:p>
            <a:pPr marL="231775" indent="-219710">
              <a:lnSpc>
                <a:spcPts val="1795"/>
              </a:lnSpc>
              <a:spcBef>
                <a:spcPts val="1590"/>
              </a:spcBef>
              <a:buAutoNum type="arabicPlain" startAt="2"/>
              <a:tabLst>
                <a:tab pos="232410" algn="l"/>
              </a:tabLst>
            </a:pPr>
            <a:r>
              <a:rPr sz="1550" spc="-75" dirty="0">
                <a:latin typeface="Century"/>
                <a:cs typeface="Century"/>
              </a:rPr>
              <a:t>mention</a:t>
            </a:r>
            <a:r>
              <a:rPr sz="1550" spc="215" dirty="0">
                <a:latin typeface="Century"/>
                <a:cs typeface="Century"/>
              </a:rPr>
              <a:t> </a:t>
            </a:r>
            <a:r>
              <a:rPr sz="1550" dirty="0">
                <a:latin typeface="Century"/>
                <a:cs typeface="Century"/>
              </a:rPr>
              <a:t>Two</a:t>
            </a:r>
            <a:r>
              <a:rPr sz="1550" spc="-15" dirty="0">
                <a:latin typeface="Century"/>
                <a:cs typeface="Century"/>
              </a:rPr>
              <a:t> </a:t>
            </a:r>
            <a:r>
              <a:rPr sz="1550" spc="-90" dirty="0">
                <a:latin typeface="Century"/>
                <a:cs typeface="Century"/>
              </a:rPr>
              <a:t>risk</a:t>
            </a:r>
            <a:r>
              <a:rPr sz="1550" spc="20" dirty="0">
                <a:latin typeface="Century"/>
                <a:cs typeface="Century"/>
              </a:rPr>
              <a:t> </a:t>
            </a:r>
            <a:r>
              <a:rPr sz="1550" spc="-45" dirty="0">
                <a:latin typeface="Century"/>
                <a:cs typeface="Century"/>
              </a:rPr>
              <a:t>factors</a:t>
            </a:r>
            <a:r>
              <a:rPr sz="1550" spc="30" dirty="0">
                <a:latin typeface="Century"/>
                <a:cs typeface="Century"/>
              </a:rPr>
              <a:t> </a:t>
            </a:r>
            <a:r>
              <a:rPr sz="1550" spc="-50" dirty="0">
                <a:latin typeface="Century"/>
                <a:cs typeface="Century"/>
              </a:rPr>
              <a:t>for</a:t>
            </a:r>
            <a:r>
              <a:rPr sz="1550" spc="-30" dirty="0">
                <a:latin typeface="Century"/>
                <a:cs typeface="Century"/>
              </a:rPr>
              <a:t> </a:t>
            </a:r>
            <a:r>
              <a:rPr sz="1550" spc="-95" dirty="0">
                <a:latin typeface="Century"/>
                <a:cs typeface="Century"/>
              </a:rPr>
              <a:t>this</a:t>
            </a:r>
            <a:r>
              <a:rPr sz="1550" spc="30" dirty="0">
                <a:latin typeface="Century"/>
                <a:cs typeface="Century"/>
              </a:rPr>
              <a:t> </a:t>
            </a:r>
            <a:r>
              <a:rPr sz="1550" spc="-45" dirty="0">
                <a:latin typeface="Century"/>
                <a:cs typeface="Century"/>
              </a:rPr>
              <a:t>condition</a:t>
            </a:r>
            <a:endParaRPr sz="1550">
              <a:latin typeface="Century"/>
              <a:cs typeface="Century"/>
            </a:endParaRPr>
          </a:p>
          <a:p>
            <a:pPr marL="12700">
              <a:lnSpc>
                <a:spcPts val="1795"/>
              </a:lnSpc>
            </a:pPr>
            <a:r>
              <a:rPr sz="1550" spc="-20" dirty="0">
                <a:latin typeface="Century"/>
                <a:cs typeface="Century"/>
              </a:rPr>
              <a:t>?</a:t>
            </a:r>
            <a:endParaRPr sz="1550">
              <a:latin typeface="Century"/>
              <a:cs typeface="Century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Century"/>
              <a:cs typeface="Century"/>
            </a:endParaRPr>
          </a:p>
          <a:p>
            <a:pPr marL="12700" marR="65405">
              <a:lnSpc>
                <a:spcPts val="1730"/>
              </a:lnSpc>
              <a:spcBef>
                <a:spcPts val="5"/>
              </a:spcBef>
              <a:buAutoNum type="arabicPlain" startAt="4"/>
              <a:tabLst>
                <a:tab pos="232410" algn="l"/>
              </a:tabLst>
            </a:pPr>
            <a:r>
              <a:rPr sz="1550" spc="-30" dirty="0">
                <a:latin typeface="Century"/>
                <a:cs typeface="Century"/>
              </a:rPr>
              <a:t>before</a:t>
            </a:r>
            <a:r>
              <a:rPr sz="1550" spc="114" dirty="0">
                <a:latin typeface="Century"/>
                <a:cs typeface="Century"/>
              </a:rPr>
              <a:t> </a:t>
            </a:r>
            <a:r>
              <a:rPr sz="1550" spc="-85" dirty="0">
                <a:latin typeface="Century"/>
                <a:cs typeface="Century"/>
              </a:rPr>
              <a:t>starting</a:t>
            </a:r>
            <a:r>
              <a:rPr sz="1550" spc="10" dirty="0">
                <a:latin typeface="Century"/>
                <a:cs typeface="Century"/>
              </a:rPr>
              <a:t> </a:t>
            </a:r>
            <a:r>
              <a:rPr sz="1550" spc="-65" dirty="0">
                <a:latin typeface="Century"/>
                <a:cs typeface="Century"/>
              </a:rPr>
              <a:t>the</a:t>
            </a:r>
            <a:r>
              <a:rPr sz="1550" spc="-30" dirty="0">
                <a:latin typeface="Century"/>
                <a:cs typeface="Century"/>
              </a:rPr>
              <a:t> </a:t>
            </a:r>
            <a:r>
              <a:rPr sz="1550" spc="-85" dirty="0">
                <a:latin typeface="Century"/>
                <a:cs typeface="Century"/>
              </a:rPr>
              <a:t>treatment</a:t>
            </a:r>
            <a:r>
              <a:rPr sz="1550" spc="110" dirty="0">
                <a:latin typeface="Century"/>
                <a:cs typeface="Century"/>
              </a:rPr>
              <a:t> </a:t>
            </a:r>
            <a:r>
              <a:rPr sz="1550" spc="-90" dirty="0">
                <a:latin typeface="Century"/>
                <a:cs typeface="Century"/>
              </a:rPr>
              <a:t>what</a:t>
            </a:r>
            <a:r>
              <a:rPr sz="1550" spc="40" dirty="0">
                <a:latin typeface="Century"/>
                <a:cs typeface="Century"/>
              </a:rPr>
              <a:t> do</a:t>
            </a:r>
            <a:r>
              <a:rPr sz="1550" spc="-20" dirty="0">
                <a:latin typeface="Century"/>
                <a:cs typeface="Century"/>
              </a:rPr>
              <a:t> </a:t>
            </a:r>
            <a:r>
              <a:rPr sz="1550" spc="-25" dirty="0">
                <a:latin typeface="Century"/>
                <a:cs typeface="Century"/>
              </a:rPr>
              <a:t>you </a:t>
            </a:r>
            <a:r>
              <a:rPr sz="1550" spc="-415" dirty="0">
                <a:latin typeface="Century"/>
                <a:cs typeface="Century"/>
              </a:rPr>
              <a:t> </a:t>
            </a:r>
            <a:r>
              <a:rPr sz="1550" spc="-110" dirty="0">
                <a:latin typeface="Century"/>
                <a:cs typeface="Century"/>
              </a:rPr>
              <a:t>want</a:t>
            </a:r>
            <a:r>
              <a:rPr sz="1550" spc="40" dirty="0">
                <a:latin typeface="Century"/>
                <a:cs typeface="Century"/>
              </a:rPr>
              <a:t> </a:t>
            </a:r>
            <a:r>
              <a:rPr sz="1550" dirty="0">
                <a:latin typeface="Century"/>
                <a:cs typeface="Century"/>
              </a:rPr>
              <a:t>to</a:t>
            </a:r>
            <a:r>
              <a:rPr sz="1550" spc="-10" dirty="0">
                <a:latin typeface="Century"/>
                <a:cs typeface="Century"/>
              </a:rPr>
              <a:t> </a:t>
            </a:r>
            <a:r>
              <a:rPr sz="1550" spc="-55" dirty="0">
                <a:latin typeface="Century"/>
                <a:cs typeface="Century"/>
              </a:rPr>
              <a:t>assess</a:t>
            </a:r>
            <a:r>
              <a:rPr sz="1550" spc="95" dirty="0">
                <a:latin typeface="Century"/>
                <a:cs typeface="Century"/>
              </a:rPr>
              <a:t> </a:t>
            </a:r>
            <a:r>
              <a:rPr sz="1550" spc="-15" dirty="0">
                <a:latin typeface="Century"/>
                <a:cs typeface="Century"/>
              </a:rPr>
              <a:t>?</a:t>
            </a:r>
            <a:endParaRPr sz="1550">
              <a:latin typeface="Century"/>
              <a:cs typeface="Century"/>
            </a:endParaRPr>
          </a:p>
          <a:p>
            <a:pPr marL="231775" indent="-219710">
              <a:lnSpc>
                <a:spcPct val="100000"/>
              </a:lnSpc>
              <a:spcBef>
                <a:spcPts val="1555"/>
              </a:spcBef>
              <a:buAutoNum type="arabicPlain" startAt="4"/>
              <a:tabLst>
                <a:tab pos="232410" algn="l"/>
              </a:tabLst>
            </a:pPr>
            <a:r>
              <a:rPr sz="1550" spc="-70" dirty="0">
                <a:latin typeface="Century"/>
                <a:cs typeface="Century"/>
              </a:rPr>
              <a:t>mention</a:t>
            </a:r>
            <a:r>
              <a:rPr sz="1550" spc="185" dirty="0">
                <a:latin typeface="Century"/>
                <a:cs typeface="Century"/>
              </a:rPr>
              <a:t> </a:t>
            </a:r>
            <a:r>
              <a:rPr sz="1550" spc="-30" dirty="0">
                <a:latin typeface="Century"/>
                <a:cs typeface="Century"/>
              </a:rPr>
              <a:t>two</a:t>
            </a:r>
            <a:r>
              <a:rPr sz="1550" spc="-25" dirty="0">
                <a:latin typeface="Century"/>
                <a:cs typeface="Century"/>
              </a:rPr>
              <a:t> </a:t>
            </a:r>
            <a:r>
              <a:rPr sz="1550" spc="-85" dirty="0">
                <a:latin typeface="Century"/>
                <a:cs typeface="Century"/>
              </a:rPr>
              <a:t>treatment</a:t>
            </a:r>
            <a:r>
              <a:rPr sz="1550" spc="100" dirty="0">
                <a:latin typeface="Century"/>
                <a:cs typeface="Century"/>
              </a:rPr>
              <a:t> </a:t>
            </a:r>
            <a:r>
              <a:rPr sz="1550" spc="-50" dirty="0">
                <a:latin typeface="Century"/>
                <a:cs typeface="Century"/>
              </a:rPr>
              <a:t>options</a:t>
            </a:r>
            <a:endParaRPr sz="1550">
              <a:latin typeface="Century"/>
              <a:cs typeface="Century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95949" y="1438275"/>
            <a:ext cx="5429251" cy="398145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6455" y="971169"/>
            <a:ext cx="2557780" cy="50911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65" dirty="0">
                <a:latin typeface="Cambria"/>
                <a:cs typeface="Cambria"/>
              </a:rPr>
              <a:t>Station</a:t>
            </a:r>
            <a:r>
              <a:rPr spc="114" dirty="0">
                <a:latin typeface="Cambria"/>
                <a:cs typeface="Cambria"/>
              </a:rPr>
              <a:t> </a:t>
            </a:r>
            <a:r>
              <a:rPr spc="10" dirty="0">
                <a:latin typeface="Cambria"/>
                <a:cs typeface="Cambria"/>
              </a:rPr>
              <a:t>four</a:t>
            </a:r>
            <a:r>
              <a:rPr spc="90" dirty="0">
                <a:latin typeface="Cambria"/>
                <a:cs typeface="Cambria"/>
              </a:rPr>
              <a:t> </a:t>
            </a:r>
            <a:r>
              <a:rPr spc="114" dirty="0">
                <a:latin typeface="Cambria"/>
                <a:cs typeface="Cambria"/>
              </a:rPr>
              <a:t>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8457" y="1957713"/>
            <a:ext cx="4349115" cy="796243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080" algn="just">
              <a:lnSpc>
                <a:spcPct val="81300"/>
              </a:lnSpc>
              <a:spcBef>
                <a:spcPts val="434"/>
              </a:spcBef>
            </a:pPr>
            <a:r>
              <a:rPr sz="1500" spc="-70" dirty="0">
                <a:latin typeface="Century"/>
                <a:cs typeface="Century"/>
              </a:rPr>
              <a:t>30 </a:t>
            </a:r>
            <a:r>
              <a:rPr sz="1500" spc="-85" dirty="0">
                <a:latin typeface="Century"/>
                <a:cs typeface="Century"/>
              </a:rPr>
              <a:t>years </a:t>
            </a:r>
            <a:r>
              <a:rPr sz="1500" spc="-20" dirty="0">
                <a:latin typeface="Century"/>
                <a:cs typeface="Century"/>
              </a:rPr>
              <a:t>old </a:t>
            </a:r>
            <a:r>
              <a:rPr sz="1500" spc="-55" dirty="0">
                <a:latin typeface="Century"/>
                <a:cs typeface="Century"/>
              </a:rPr>
              <a:t>female </a:t>
            </a:r>
            <a:r>
              <a:rPr sz="1500" spc="-60" dirty="0">
                <a:latin typeface="Century"/>
                <a:cs typeface="Century"/>
              </a:rPr>
              <a:t>presented </a:t>
            </a:r>
            <a:r>
              <a:rPr sz="1500" spc="-40" dirty="0">
                <a:latin typeface="Century"/>
                <a:cs typeface="Century"/>
              </a:rPr>
              <a:t>to </a:t>
            </a:r>
            <a:r>
              <a:rPr sz="1500" spc="-35" dirty="0">
                <a:latin typeface="Century"/>
                <a:cs typeface="Century"/>
              </a:rPr>
              <a:t>you </a:t>
            </a:r>
            <a:r>
              <a:rPr sz="1500" spc="-65" dirty="0">
                <a:latin typeface="Century"/>
                <a:cs typeface="Century"/>
              </a:rPr>
              <a:t>two </a:t>
            </a:r>
            <a:r>
              <a:rPr sz="1500" spc="-55" dirty="0">
                <a:latin typeface="Century"/>
                <a:cs typeface="Century"/>
              </a:rPr>
              <a:t>weeks </a:t>
            </a:r>
            <a:r>
              <a:rPr sz="1500" spc="-85" dirty="0">
                <a:latin typeface="Century"/>
                <a:cs typeface="Century"/>
              </a:rPr>
              <a:t>after </a:t>
            </a:r>
            <a:r>
              <a:rPr sz="1500" spc="-80" dirty="0">
                <a:latin typeface="Century"/>
                <a:cs typeface="Century"/>
              </a:rPr>
              <a:t> </a:t>
            </a:r>
            <a:r>
              <a:rPr sz="1500" spc="-55" dirty="0">
                <a:latin typeface="Century"/>
                <a:cs typeface="Century"/>
              </a:rPr>
              <a:t>delivery</a:t>
            </a:r>
            <a:r>
              <a:rPr sz="1500" spc="-60" dirty="0">
                <a:latin typeface="Century"/>
                <a:cs typeface="Century"/>
              </a:rPr>
              <a:t> </a:t>
            </a:r>
            <a:r>
              <a:rPr sz="1500" spc="-50" dirty="0">
                <a:latin typeface="Century"/>
                <a:cs typeface="Century"/>
              </a:rPr>
              <a:t>complaining</a:t>
            </a:r>
            <a:r>
              <a:rPr sz="1500" spc="-155" dirty="0">
                <a:latin typeface="Century"/>
                <a:cs typeface="Century"/>
              </a:rPr>
              <a:t> </a:t>
            </a:r>
            <a:r>
              <a:rPr sz="1500" spc="-5" dirty="0">
                <a:latin typeface="Century"/>
                <a:cs typeface="Century"/>
              </a:rPr>
              <a:t>of</a:t>
            </a:r>
            <a:r>
              <a:rPr sz="1500" spc="-10" dirty="0">
                <a:latin typeface="Century"/>
                <a:cs typeface="Century"/>
              </a:rPr>
              <a:t> </a:t>
            </a:r>
            <a:r>
              <a:rPr sz="1500" spc="-55" dirty="0">
                <a:latin typeface="Century"/>
                <a:cs typeface="Century"/>
              </a:rPr>
              <a:t>increased</a:t>
            </a:r>
            <a:r>
              <a:rPr sz="1500" spc="-60" dirty="0">
                <a:latin typeface="Century"/>
                <a:cs typeface="Century"/>
              </a:rPr>
              <a:t> </a:t>
            </a:r>
            <a:r>
              <a:rPr sz="1500" spc="-40" dirty="0">
                <a:latin typeface="Century"/>
                <a:cs typeface="Century"/>
              </a:rPr>
              <a:t>lochia</a:t>
            </a:r>
            <a:r>
              <a:rPr sz="1500" spc="-105" dirty="0">
                <a:latin typeface="Century"/>
                <a:cs typeface="Century"/>
              </a:rPr>
              <a:t> </a:t>
            </a:r>
            <a:r>
              <a:rPr sz="1500" spc="-35" dirty="0">
                <a:latin typeface="Century"/>
                <a:cs typeface="Century"/>
              </a:rPr>
              <a:t>for</a:t>
            </a:r>
            <a:r>
              <a:rPr sz="1500" spc="-130" dirty="0">
                <a:latin typeface="Century"/>
                <a:cs typeface="Century"/>
              </a:rPr>
              <a:t> </a:t>
            </a:r>
            <a:r>
              <a:rPr sz="1500" spc="-40" dirty="0">
                <a:latin typeface="Century"/>
                <a:cs typeface="Century"/>
              </a:rPr>
              <a:t>tow</a:t>
            </a:r>
            <a:r>
              <a:rPr sz="1500" spc="45" dirty="0">
                <a:latin typeface="Century"/>
                <a:cs typeface="Century"/>
              </a:rPr>
              <a:t> </a:t>
            </a:r>
            <a:r>
              <a:rPr sz="1500" spc="-65" dirty="0">
                <a:latin typeface="Century"/>
                <a:cs typeface="Century"/>
              </a:rPr>
              <a:t>days </a:t>
            </a:r>
            <a:r>
              <a:rPr sz="1500" spc="-405" dirty="0">
                <a:latin typeface="Century"/>
                <a:cs typeface="Century"/>
              </a:rPr>
              <a:t> </a:t>
            </a:r>
            <a:r>
              <a:rPr sz="1500" spc="-40" dirty="0">
                <a:latin typeface="Century"/>
                <a:cs typeface="Century"/>
              </a:rPr>
              <a:t>d</a:t>
            </a:r>
            <a:r>
              <a:rPr sz="1500" spc="-95" dirty="0">
                <a:latin typeface="Century"/>
                <a:cs typeface="Century"/>
              </a:rPr>
              <a:t>u</a:t>
            </a:r>
            <a:r>
              <a:rPr sz="1500" spc="-145" dirty="0">
                <a:latin typeface="Century"/>
                <a:cs typeface="Century"/>
              </a:rPr>
              <a:t>r</a:t>
            </a:r>
            <a:r>
              <a:rPr sz="1500" spc="-90" dirty="0">
                <a:latin typeface="Century"/>
                <a:cs typeface="Century"/>
              </a:rPr>
              <a:t>a</a:t>
            </a:r>
            <a:r>
              <a:rPr sz="1500" spc="-135" dirty="0">
                <a:latin typeface="Century"/>
                <a:cs typeface="Century"/>
              </a:rPr>
              <a:t>t</a:t>
            </a:r>
            <a:r>
              <a:rPr sz="1500" spc="-15" dirty="0">
                <a:latin typeface="Century"/>
                <a:cs typeface="Century"/>
              </a:rPr>
              <a:t>io</a:t>
            </a:r>
            <a:r>
              <a:rPr sz="1500" spc="-105" dirty="0">
                <a:latin typeface="Century"/>
                <a:cs typeface="Century"/>
              </a:rPr>
              <a:t>n</a:t>
            </a:r>
            <a:r>
              <a:rPr sz="1500" spc="-35" dirty="0">
                <a:latin typeface="Century"/>
                <a:cs typeface="Century"/>
              </a:rPr>
              <a:t> </a:t>
            </a:r>
            <a:r>
              <a:rPr sz="1500" spc="-60" dirty="0">
                <a:latin typeface="Century"/>
                <a:cs typeface="Century"/>
              </a:rPr>
              <a:t>,</a:t>
            </a:r>
            <a:r>
              <a:rPr sz="1500" spc="-30" dirty="0">
                <a:latin typeface="Century"/>
                <a:cs typeface="Century"/>
              </a:rPr>
              <a:t> </a:t>
            </a:r>
            <a:r>
              <a:rPr sz="1500" spc="65" dirty="0">
                <a:latin typeface="Century"/>
                <a:cs typeface="Century"/>
              </a:rPr>
              <a:t>o</a:t>
            </a:r>
            <a:r>
              <a:rPr sz="1500" spc="-105" dirty="0">
                <a:latin typeface="Century"/>
                <a:cs typeface="Century"/>
              </a:rPr>
              <a:t>n</a:t>
            </a:r>
            <a:r>
              <a:rPr sz="1500" spc="-35" dirty="0">
                <a:latin typeface="Century"/>
                <a:cs typeface="Century"/>
              </a:rPr>
              <a:t> </a:t>
            </a:r>
            <a:r>
              <a:rPr sz="1500" spc="-20" dirty="0">
                <a:latin typeface="Century"/>
                <a:cs typeface="Century"/>
              </a:rPr>
              <a:t>e</a:t>
            </a:r>
            <a:r>
              <a:rPr sz="1500" spc="-45" dirty="0">
                <a:latin typeface="Century"/>
                <a:cs typeface="Century"/>
              </a:rPr>
              <a:t>x</a:t>
            </a:r>
            <a:r>
              <a:rPr sz="1500" spc="-90" dirty="0">
                <a:latin typeface="Century"/>
                <a:cs typeface="Century"/>
              </a:rPr>
              <a:t>a</a:t>
            </a:r>
            <a:r>
              <a:rPr sz="1500" spc="-65" dirty="0">
                <a:latin typeface="Century"/>
                <a:cs typeface="Century"/>
              </a:rPr>
              <a:t>m</a:t>
            </a:r>
            <a:r>
              <a:rPr sz="1500" spc="-70" dirty="0">
                <a:latin typeface="Century"/>
                <a:cs typeface="Century"/>
              </a:rPr>
              <a:t>i</a:t>
            </a:r>
            <a:r>
              <a:rPr sz="1500" spc="-130" dirty="0">
                <a:latin typeface="Century"/>
                <a:cs typeface="Century"/>
              </a:rPr>
              <a:t>n</a:t>
            </a:r>
            <a:r>
              <a:rPr sz="1500" spc="-90" dirty="0">
                <a:latin typeface="Century"/>
                <a:cs typeface="Century"/>
              </a:rPr>
              <a:t>a</a:t>
            </a:r>
            <a:r>
              <a:rPr sz="1500" spc="-135" dirty="0">
                <a:latin typeface="Century"/>
                <a:cs typeface="Century"/>
              </a:rPr>
              <a:t>t</a:t>
            </a:r>
            <a:r>
              <a:rPr sz="1500" spc="-15" dirty="0">
                <a:latin typeface="Century"/>
                <a:cs typeface="Century"/>
              </a:rPr>
              <a:t>io</a:t>
            </a:r>
            <a:r>
              <a:rPr sz="1500" spc="-105" dirty="0">
                <a:latin typeface="Century"/>
                <a:cs typeface="Century"/>
              </a:rPr>
              <a:t>n</a:t>
            </a:r>
            <a:r>
              <a:rPr sz="1500" spc="-110" dirty="0">
                <a:latin typeface="Century"/>
                <a:cs typeface="Century"/>
              </a:rPr>
              <a:t> </a:t>
            </a:r>
            <a:r>
              <a:rPr sz="1500" spc="-100" dirty="0">
                <a:latin typeface="Century"/>
                <a:cs typeface="Century"/>
              </a:rPr>
              <a:t>h</a:t>
            </a:r>
            <a:r>
              <a:rPr sz="1500" spc="-65" dirty="0">
                <a:latin typeface="Century"/>
                <a:cs typeface="Century"/>
              </a:rPr>
              <a:t>er</a:t>
            </a:r>
            <a:r>
              <a:rPr sz="1500" spc="-60" dirty="0">
                <a:latin typeface="Century"/>
                <a:cs typeface="Century"/>
              </a:rPr>
              <a:t> </a:t>
            </a:r>
            <a:r>
              <a:rPr sz="1500" spc="-135" dirty="0">
                <a:latin typeface="Century"/>
                <a:cs typeface="Century"/>
              </a:rPr>
              <a:t>t</a:t>
            </a:r>
            <a:r>
              <a:rPr sz="1500" spc="-30" dirty="0">
                <a:latin typeface="Century"/>
                <a:cs typeface="Century"/>
              </a:rPr>
              <a:t>e</a:t>
            </a:r>
            <a:r>
              <a:rPr sz="1500" spc="-35" dirty="0">
                <a:latin typeface="Century"/>
                <a:cs typeface="Century"/>
              </a:rPr>
              <a:t>m</a:t>
            </a:r>
            <a:r>
              <a:rPr sz="1500" spc="-50" dirty="0">
                <a:latin typeface="Century"/>
                <a:cs typeface="Century"/>
              </a:rPr>
              <a:t>p</a:t>
            </a:r>
            <a:r>
              <a:rPr sz="1500" spc="-35" dirty="0">
                <a:latin typeface="Century"/>
                <a:cs typeface="Century"/>
              </a:rPr>
              <a:t> </a:t>
            </a:r>
            <a:r>
              <a:rPr sz="1500" spc="-120" dirty="0">
                <a:latin typeface="Century"/>
                <a:cs typeface="Century"/>
              </a:rPr>
              <a:t>w</a:t>
            </a:r>
            <a:r>
              <a:rPr sz="1500" spc="-90" dirty="0">
                <a:latin typeface="Century"/>
                <a:cs typeface="Century"/>
              </a:rPr>
              <a:t>a</a:t>
            </a:r>
            <a:r>
              <a:rPr sz="1500" spc="-65" dirty="0">
                <a:latin typeface="Century"/>
                <a:cs typeface="Century"/>
              </a:rPr>
              <a:t>s</a:t>
            </a:r>
            <a:r>
              <a:rPr sz="1500" dirty="0">
                <a:latin typeface="Century"/>
                <a:cs typeface="Century"/>
              </a:rPr>
              <a:t> </a:t>
            </a:r>
            <a:r>
              <a:rPr sz="1500" spc="-90" dirty="0">
                <a:latin typeface="Century"/>
                <a:cs typeface="Century"/>
              </a:rPr>
              <a:t>38</a:t>
            </a:r>
            <a:r>
              <a:rPr sz="1500" spc="-50" dirty="0">
                <a:latin typeface="Century"/>
                <a:cs typeface="Century"/>
              </a:rPr>
              <a:t>.</a:t>
            </a:r>
            <a:r>
              <a:rPr sz="1500" spc="-55" dirty="0">
                <a:latin typeface="Century"/>
                <a:cs typeface="Century"/>
              </a:rPr>
              <a:t>5</a:t>
            </a:r>
            <a:r>
              <a:rPr sz="1500" dirty="0">
                <a:latin typeface="Century"/>
                <a:cs typeface="Century"/>
              </a:rPr>
              <a:t> </a:t>
            </a:r>
            <a:r>
              <a:rPr sz="1500" spc="50" dirty="0">
                <a:latin typeface="Century"/>
                <a:cs typeface="Century"/>
              </a:rPr>
              <a:t>c</a:t>
            </a:r>
            <a:endParaRPr sz="1500">
              <a:latin typeface="Century"/>
              <a:cs typeface="Century"/>
            </a:endParaRPr>
          </a:p>
          <a:p>
            <a:pPr marL="12700" algn="just">
              <a:lnSpc>
                <a:spcPts val="1430"/>
              </a:lnSpc>
            </a:pPr>
            <a:r>
              <a:rPr sz="1500" spc="-70" dirty="0">
                <a:latin typeface="Century"/>
                <a:cs typeface="Century"/>
              </a:rPr>
              <a:t>(the</a:t>
            </a:r>
            <a:r>
              <a:rPr sz="1500" spc="-45" dirty="0">
                <a:latin typeface="Century"/>
                <a:cs typeface="Century"/>
              </a:rPr>
              <a:t> </a:t>
            </a:r>
            <a:r>
              <a:rPr sz="1500" spc="-65" dirty="0">
                <a:latin typeface="Century"/>
                <a:cs typeface="Century"/>
              </a:rPr>
              <a:t>picture</a:t>
            </a:r>
            <a:r>
              <a:rPr sz="1500" spc="-40" dirty="0">
                <a:latin typeface="Century"/>
                <a:cs typeface="Century"/>
              </a:rPr>
              <a:t> </a:t>
            </a:r>
            <a:r>
              <a:rPr sz="1500" spc="-95" dirty="0">
                <a:latin typeface="Century"/>
                <a:cs typeface="Century"/>
              </a:rPr>
              <a:t>was</a:t>
            </a:r>
            <a:r>
              <a:rPr sz="1500" spc="-60" dirty="0">
                <a:latin typeface="Century"/>
                <a:cs typeface="Century"/>
              </a:rPr>
              <a:t> </a:t>
            </a:r>
            <a:r>
              <a:rPr sz="1500" spc="35" dirty="0">
                <a:latin typeface="Century"/>
                <a:cs typeface="Century"/>
              </a:rPr>
              <a:t>cbc</a:t>
            </a:r>
            <a:r>
              <a:rPr sz="1500" spc="-80" dirty="0">
                <a:latin typeface="Century"/>
                <a:cs typeface="Century"/>
              </a:rPr>
              <a:t> </a:t>
            </a:r>
            <a:r>
              <a:rPr sz="1500" spc="-95" dirty="0">
                <a:latin typeface="Century"/>
                <a:cs typeface="Century"/>
              </a:rPr>
              <a:t>result</a:t>
            </a:r>
            <a:r>
              <a:rPr sz="1500" spc="15" dirty="0">
                <a:latin typeface="Century"/>
                <a:cs typeface="Century"/>
              </a:rPr>
              <a:t> </a:t>
            </a:r>
            <a:r>
              <a:rPr sz="1500" spc="-55" dirty="0">
                <a:latin typeface="Century"/>
                <a:cs typeface="Century"/>
              </a:rPr>
              <a:t>showing</a:t>
            </a:r>
            <a:r>
              <a:rPr sz="1500" spc="-80" dirty="0">
                <a:latin typeface="Century"/>
                <a:cs typeface="Century"/>
              </a:rPr>
              <a:t> </a:t>
            </a:r>
            <a:r>
              <a:rPr sz="1500" spc="-95" dirty="0">
                <a:latin typeface="Century"/>
                <a:cs typeface="Century"/>
              </a:rPr>
              <a:t>just</a:t>
            </a:r>
            <a:r>
              <a:rPr sz="1500" spc="-60" dirty="0">
                <a:latin typeface="Century"/>
                <a:cs typeface="Century"/>
              </a:rPr>
              <a:t> leukocytosis,</a:t>
            </a:r>
            <a:endParaRPr sz="1500">
              <a:latin typeface="Century"/>
              <a:cs typeface="Century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0788" y="2710312"/>
            <a:ext cx="1466851" cy="230832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55"/>
              </a:lnSpc>
            </a:pPr>
            <a:r>
              <a:rPr sz="1500" spc="65" dirty="0">
                <a:latin typeface="Century"/>
                <a:cs typeface="Century"/>
              </a:rPr>
              <a:t>o</a:t>
            </a:r>
            <a:r>
              <a:rPr sz="1500" spc="-135" dirty="0">
                <a:latin typeface="Century"/>
                <a:cs typeface="Century"/>
              </a:rPr>
              <a:t>t</a:t>
            </a:r>
            <a:r>
              <a:rPr sz="1500" spc="-100" dirty="0">
                <a:latin typeface="Century"/>
                <a:cs typeface="Century"/>
              </a:rPr>
              <a:t>h</a:t>
            </a:r>
            <a:r>
              <a:rPr sz="1500" spc="-65" dirty="0">
                <a:latin typeface="Century"/>
                <a:cs typeface="Century"/>
              </a:rPr>
              <a:t>e</a:t>
            </a:r>
            <a:r>
              <a:rPr sz="1500" spc="-80" dirty="0">
                <a:latin typeface="Century"/>
                <a:cs typeface="Century"/>
              </a:rPr>
              <a:t>r</a:t>
            </a:r>
            <a:r>
              <a:rPr sz="1500" spc="-45" dirty="0">
                <a:latin typeface="Century"/>
                <a:cs typeface="Century"/>
              </a:rPr>
              <a:t>w</a:t>
            </a:r>
            <a:r>
              <a:rPr sz="1500" spc="-65" dirty="0">
                <a:latin typeface="Century"/>
                <a:cs typeface="Century"/>
              </a:rPr>
              <a:t>i</a:t>
            </a:r>
            <a:r>
              <a:rPr sz="1500" spc="-135" dirty="0">
                <a:latin typeface="Century"/>
                <a:cs typeface="Century"/>
              </a:rPr>
              <a:t>s</a:t>
            </a:r>
            <a:r>
              <a:rPr sz="1500" spc="-5" dirty="0">
                <a:latin typeface="Century"/>
                <a:cs typeface="Century"/>
              </a:rPr>
              <a:t>e</a:t>
            </a:r>
            <a:r>
              <a:rPr sz="1500" spc="-45" dirty="0">
                <a:latin typeface="Century"/>
                <a:cs typeface="Century"/>
              </a:rPr>
              <a:t> </a:t>
            </a:r>
            <a:r>
              <a:rPr sz="1500" spc="-100" dirty="0">
                <a:latin typeface="Century"/>
                <a:cs typeface="Century"/>
              </a:rPr>
              <a:t>n</a:t>
            </a:r>
            <a:r>
              <a:rPr sz="1500" spc="65" dirty="0">
                <a:latin typeface="Century"/>
                <a:cs typeface="Century"/>
              </a:rPr>
              <a:t>o</a:t>
            </a:r>
            <a:r>
              <a:rPr sz="1500" spc="-75" dirty="0">
                <a:latin typeface="Century"/>
                <a:cs typeface="Century"/>
              </a:rPr>
              <a:t>r</a:t>
            </a:r>
            <a:r>
              <a:rPr sz="1500" spc="-65" dirty="0">
                <a:latin typeface="Century"/>
                <a:cs typeface="Century"/>
              </a:rPr>
              <a:t>m</a:t>
            </a:r>
            <a:r>
              <a:rPr sz="1500" spc="-90" dirty="0">
                <a:latin typeface="Century"/>
                <a:cs typeface="Century"/>
              </a:rPr>
              <a:t>a</a:t>
            </a:r>
            <a:r>
              <a:rPr sz="1500" spc="-110" dirty="0">
                <a:latin typeface="Century"/>
                <a:cs typeface="Century"/>
              </a:rPr>
              <a:t>l</a:t>
            </a:r>
            <a:endParaRPr sz="1500">
              <a:latin typeface="Century"/>
              <a:cs typeface="Century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26266" y="2691702"/>
            <a:ext cx="8318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0" dirty="0">
                <a:latin typeface="Century"/>
                <a:cs typeface="Century"/>
              </a:rPr>
              <a:t>)</a:t>
            </a:r>
            <a:endParaRPr sz="1500">
              <a:latin typeface="Century"/>
              <a:cs typeface="Century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8463" y="2929958"/>
            <a:ext cx="4493895" cy="2731902"/>
          </a:xfrm>
          <a:prstGeom prst="rect">
            <a:avLst/>
          </a:prstGeom>
        </p:spPr>
        <p:txBody>
          <a:bodyPr vert="horz" wrap="square" lIns="0" tIns="146685" rIns="0" bIns="0" rtlCol="0">
            <a:spAutoFit/>
          </a:bodyPr>
          <a:lstStyle/>
          <a:p>
            <a:pPr marL="222250" indent="-209550">
              <a:lnSpc>
                <a:spcPct val="100000"/>
              </a:lnSpc>
              <a:spcBef>
                <a:spcPts val="1155"/>
              </a:spcBef>
              <a:buAutoNum type="arabicPlain"/>
              <a:tabLst>
                <a:tab pos="222250" algn="l"/>
              </a:tabLst>
            </a:pPr>
            <a:r>
              <a:rPr sz="1500" spc="-50" dirty="0">
                <a:latin typeface="Century"/>
                <a:cs typeface="Century"/>
              </a:rPr>
              <a:t>W</a:t>
            </a:r>
            <a:r>
              <a:rPr sz="1500" spc="-95" dirty="0">
                <a:latin typeface="Century"/>
                <a:cs typeface="Century"/>
              </a:rPr>
              <a:t>h</a:t>
            </a:r>
            <a:r>
              <a:rPr sz="1500" spc="-85" dirty="0">
                <a:latin typeface="Century"/>
                <a:cs typeface="Century"/>
              </a:rPr>
              <a:t>a</a:t>
            </a:r>
            <a:r>
              <a:rPr sz="1500" spc="-135" dirty="0">
                <a:latin typeface="Century"/>
                <a:cs typeface="Century"/>
              </a:rPr>
              <a:t>t</a:t>
            </a:r>
            <a:r>
              <a:rPr sz="1500" spc="-15" dirty="0">
                <a:latin typeface="Century"/>
                <a:cs typeface="Century"/>
              </a:rPr>
              <a:t>’</a:t>
            </a:r>
            <a:r>
              <a:rPr sz="1500" spc="-65" dirty="0">
                <a:latin typeface="Century"/>
                <a:cs typeface="Century"/>
              </a:rPr>
              <a:t>s</a:t>
            </a:r>
            <a:r>
              <a:rPr sz="1500" spc="-75" dirty="0">
                <a:latin typeface="Century"/>
                <a:cs typeface="Century"/>
              </a:rPr>
              <a:t> </a:t>
            </a:r>
            <a:r>
              <a:rPr sz="1500" spc="-135" dirty="0">
                <a:latin typeface="Century"/>
                <a:cs typeface="Century"/>
              </a:rPr>
              <a:t>t</a:t>
            </a:r>
            <a:r>
              <a:rPr sz="1500" spc="-95" dirty="0">
                <a:latin typeface="Century"/>
                <a:cs typeface="Century"/>
              </a:rPr>
              <a:t>h</a:t>
            </a:r>
            <a:r>
              <a:rPr sz="1500" spc="-5" dirty="0">
                <a:latin typeface="Century"/>
                <a:cs typeface="Century"/>
              </a:rPr>
              <a:t>e</a:t>
            </a:r>
            <a:r>
              <a:rPr sz="1500" spc="-40" dirty="0">
                <a:latin typeface="Century"/>
                <a:cs typeface="Century"/>
              </a:rPr>
              <a:t> </a:t>
            </a:r>
            <a:r>
              <a:rPr sz="1500" spc="-65" dirty="0">
                <a:latin typeface="Century"/>
                <a:cs typeface="Century"/>
              </a:rPr>
              <a:t>m</a:t>
            </a:r>
            <a:r>
              <a:rPr sz="1500" spc="70" dirty="0">
                <a:latin typeface="Century"/>
                <a:cs typeface="Century"/>
              </a:rPr>
              <a:t>o</a:t>
            </a:r>
            <a:r>
              <a:rPr sz="1500" spc="-100" dirty="0">
                <a:latin typeface="Century"/>
                <a:cs typeface="Century"/>
              </a:rPr>
              <a:t>s</a:t>
            </a:r>
            <a:r>
              <a:rPr sz="1500" spc="-114" dirty="0">
                <a:latin typeface="Century"/>
                <a:cs typeface="Century"/>
              </a:rPr>
              <a:t>t</a:t>
            </a:r>
            <a:r>
              <a:rPr sz="1500" spc="10" dirty="0">
                <a:latin typeface="Century"/>
                <a:cs typeface="Century"/>
              </a:rPr>
              <a:t> </a:t>
            </a:r>
            <a:r>
              <a:rPr sz="1500" spc="-105" dirty="0">
                <a:latin typeface="Century"/>
                <a:cs typeface="Century"/>
              </a:rPr>
              <a:t>l</a:t>
            </a:r>
            <a:r>
              <a:rPr sz="1500" spc="-100" dirty="0">
                <a:latin typeface="Century"/>
                <a:cs typeface="Century"/>
              </a:rPr>
              <a:t>i</a:t>
            </a:r>
            <a:r>
              <a:rPr sz="1500" spc="-220" dirty="0">
                <a:latin typeface="Century"/>
                <a:cs typeface="Century"/>
              </a:rPr>
              <a:t>k</a:t>
            </a:r>
            <a:r>
              <a:rPr sz="1500" spc="-70" dirty="0">
                <a:latin typeface="Century"/>
                <a:cs typeface="Century"/>
              </a:rPr>
              <a:t>e</a:t>
            </a:r>
            <a:r>
              <a:rPr sz="1500" spc="-40" dirty="0">
                <a:latin typeface="Century"/>
                <a:cs typeface="Century"/>
              </a:rPr>
              <a:t>ly</a:t>
            </a:r>
            <a:r>
              <a:rPr sz="1500" spc="-55" dirty="0">
                <a:latin typeface="Century"/>
                <a:cs typeface="Century"/>
              </a:rPr>
              <a:t> </a:t>
            </a:r>
            <a:r>
              <a:rPr sz="1500" spc="-35" dirty="0">
                <a:latin typeface="Century"/>
                <a:cs typeface="Century"/>
              </a:rPr>
              <a:t>d</a:t>
            </a:r>
            <a:r>
              <a:rPr sz="1500" spc="-40" dirty="0">
                <a:latin typeface="Century"/>
                <a:cs typeface="Century"/>
              </a:rPr>
              <a:t>x</a:t>
            </a:r>
            <a:r>
              <a:rPr sz="1500" spc="15" dirty="0">
                <a:latin typeface="Century"/>
                <a:cs typeface="Century"/>
              </a:rPr>
              <a:t> </a:t>
            </a:r>
            <a:r>
              <a:rPr sz="1500" spc="-25" dirty="0">
                <a:latin typeface="Century"/>
                <a:cs typeface="Century"/>
              </a:rPr>
              <a:t>?</a:t>
            </a:r>
            <a:endParaRPr sz="1500">
              <a:latin typeface="Century"/>
              <a:cs typeface="Century"/>
            </a:endParaRPr>
          </a:p>
          <a:p>
            <a:pPr marL="222250" indent="-209550">
              <a:lnSpc>
                <a:spcPct val="100000"/>
              </a:lnSpc>
              <a:spcBef>
                <a:spcPts val="1055"/>
              </a:spcBef>
              <a:buAutoNum type="arabicPlain"/>
              <a:tabLst>
                <a:tab pos="222250" algn="l"/>
              </a:tabLst>
            </a:pPr>
            <a:r>
              <a:rPr sz="1500" spc="-50" dirty="0">
                <a:latin typeface="Century"/>
                <a:cs typeface="Century"/>
              </a:rPr>
              <a:t>W</a:t>
            </a:r>
            <a:r>
              <a:rPr sz="1500" spc="-95" dirty="0">
                <a:latin typeface="Century"/>
                <a:cs typeface="Century"/>
              </a:rPr>
              <a:t>h</a:t>
            </a:r>
            <a:r>
              <a:rPr sz="1500" spc="-85" dirty="0">
                <a:latin typeface="Century"/>
                <a:cs typeface="Century"/>
              </a:rPr>
              <a:t>a</a:t>
            </a:r>
            <a:r>
              <a:rPr sz="1500" spc="-114" dirty="0">
                <a:latin typeface="Century"/>
                <a:cs typeface="Century"/>
              </a:rPr>
              <a:t>t</a:t>
            </a:r>
            <a:r>
              <a:rPr sz="1500" spc="-65" dirty="0">
                <a:latin typeface="Century"/>
                <a:cs typeface="Century"/>
              </a:rPr>
              <a:t> </a:t>
            </a:r>
            <a:r>
              <a:rPr sz="1500" spc="70" dirty="0">
                <a:latin typeface="Century"/>
                <a:cs typeface="Century"/>
              </a:rPr>
              <a:t>o</a:t>
            </a:r>
            <a:r>
              <a:rPr sz="1500" spc="-135" dirty="0">
                <a:latin typeface="Century"/>
                <a:cs typeface="Century"/>
              </a:rPr>
              <a:t>t</a:t>
            </a:r>
            <a:r>
              <a:rPr sz="1500" spc="-95" dirty="0">
                <a:latin typeface="Century"/>
                <a:cs typeface="Century"/>
              </a:rPr>
              <a:t>h</a:t>
            </a:r>
            <a:r>
              <a:rPr sz="1500" spc="-65" dirty="0">
                <a:latin typeface="Century"/>
                <a:cs typeface="Century"/>
              </a:rPr>
              <a:t>er</a:t>
            </a:r>
            <a:r>
              <a:rPr sz="1500" spc="-60" dirty="0">
                <a:latin typeface="Century"/>
                <a:cs typeface="Century"/>
              </a:rPr>
              <a:t> </a:t>
            </a:r>
            <a:r>
              <a:rPr sz="1500" spc="-100" dirty="0">
                <a:latin typeface="Century"/>
                <a:cs typeface="Century"/>
              </a:rPr>
              <a:t>s</a:t>
            </a:r>
            <a:r>
              <a:rPr sz="1500" spc="-55" dirty="0">
                <a:latin typeface="Century"/>
                <a:cs typeface="Century"/>
              </a:rPr>
              <a:t>y</a:t>
            </a:r>
            <a:r>
              <a:rPr sz="1500" spc="-65" dirty="0">
                <a:latin typeface="Century"/>
                <a:cs typeface="Century"/>
              </a:rPr>
              <a:t>m</a:t>
            </a:r>
            <a:r>
              <a:rPr sz="1500" spc="-40" dirty="0">
                <a:latin typeface="Century"/>
                <a:cs typeface="Century"/>
              </a:rPr>
              <a:t>p</a:t>
            </a:r>
            <a:r>
              <a:rPr sz="1500" spc="-135" dirty="0">
                <a:latin typeface="Century"/>
                <a:cs typeface="Century"/>
              </a:rPr>
              <a:t>t</a:t>
            </a:r>
            <a:r>
              <a:rPr sz="1500" spc="70" dirty="0">
                <a:latin typeface="Century"/>
                <a:cs typeface="Century"/>
              </a:rPr>
              <a:t>o</a:t>
            </a:r>
            <a:r>
              <a:rPr sz="1500" spc="-65" dirty="0">
                <a:latin typeface="Century"/>
                <a:cs typeface="Century"/>
              </a:rPr>
              <a:t>ms</a:t>
            </a:r>
            <a:r>
              <a:rPr sz="1500" dirty="0">
                <a:latin typeface="Century"/>
                <a:cs typeface="Century"/>
              </a:rPr>
              <a:t> </a:t>
            </a:r>
            <a:r>
              <a:rPr sz="1500" spc="-135" dirty="0">
                <a:latin typeface="Century"/>
                <a:cs typeface="Century"/>
              </a:rPr>
              <a:t>t</a:t>
            </a:r>
            <a:r>
              <a:rPr sz="1500" spc="-95" dirty="0">
                <a:latin typeface="Century"/>
                <a:cs typeface="Century"/>
              </a:rPr>
              <a:t>h</a:t>
            </a:r>
            <a:r>
              <a:rPr sz="1500" spc="-5" dirty="0">
                <a:latin typeface="Century"/>
                <a:cs typeface="Century"/>
              </a:rPr>
              <a:t>e</a:t>
            </a:r>
            <a:r>
              <a:rPr sz="1500" spc="-40" dirty="0">
                <a:latin typeface="Century"/>
                <a:cs typeface="Century"/>
              </a:rPr>
              <a:t> p</a:t>
            </a:r>
            <a:r>
              <a:rPr sz="1500" spc="-85" dirty="0">
                <a:latin typeface="Century"/>
                <a:cs typeface="Century"/>
              </a:rPr>
              <a:t>a</a:t>
            </a:r>
            <a:r>
              <a:rPr sz="1500" spc="-135" dirty="0">
                <a:latin typeface="Century"/>
                <a:cs typeface="Century"/>
              </a:rPr>
              <a:t>t</a:t>
            </a:r>
            <a:r>
              <a:rPr sz="1500" spc="-60" dirty="0">
                <a:latin typeface="Century"/>
                <a:cs typeface="Century"/>
              </a:rPr>
              <a:t>ie</a:t>
            </a:r>
            <a:r>
              <a:rPr sz="1500" spc="-80" dirty="0">
                <a:latin typeface="Century"/>
                <a:cs typeface="Century"/>
              </a:rPr>
              <a:t>n</a:t>
            </a:r>
            <a:r>
              <a:rPr sz="1500" spc="-114" dirty="0">
                <a:latin typeface="Century"/>
                <a:cs typeface="Century"/>
              </a:rPr>
              <a:t>t</a:t>
            </a:r>
            <a:r>
              <a:rPr sz="1500" spc="-65" dirty="0">
                <a:latin typeface="Century"/>
                <a:cs typeface="Century"/>
              </a:rPr>
              <a:t> m</a:t>
            </a:r>
            <a:r>
              <a:rPr sz="1500" spc="-85" dirty="0">
                <a:latin typeface="Century"/>
                <a:cs typeface="Century"/>
              </a:rPr>
              <a:t>a</a:t>
            </a:r>
            <a:r>
              <a:rPr sz="1500" spc="-40" dirty="0">
                <a:latin typeface="Century"/>
                <a:cs typeface="Century"/>
              </a:rPr>
              <a:t>y</a:t>
            </a:r>
            <a:r>
              <a:rPr sz="1500" spc="-130" dirty="0">
                <a:latin typeface="Century"/>
                <a:cs typeface="Century"/>
              </a:rPr>
              <a:t> </a:t>
            </a:r>
            <a:r>
              <a:rPr sz="1500" spc="80" dirty="0">
                <a:latin typeface="Century"/>
                <a:cs typeface="Century"/>
              </a:rPr>
              <a:t>c</a:t>
            </a:r>
            <a:r>
              <a:rPr sz="1500" spc="70" dirty="0">
                <a:latin typeface="Century"/>
                <a:cs typeface="Century"/>
              </a:rPr>
              <a:t>o</a:t>
            </a:r>
            <a:r>
              <a:rPr sz="1500" spc="-65" dirty="0">
                <a:latin typeface="Century"/>
                <a:cs typeface="Century"/>
              </a:rPr>
              <a:t>m</a:t>
            </a:r>
            <a:r>
              <a:rPr sz="1500" spc="-40" dirty="0">
                <a:latin typeface="Century"/>
                <a:cs typeface="Century"/>
              </a:rPr>
              <a:t>p</a:t>
            </a:r>
            <a:r>
              <a:rPr sz="1500" spc="-105" dirty="0">
                <a:latin typeface="Century"/>
                <a:cs typeface="Century"/>
              </a:rPr>
              <a:t>l</a:t>
            </a:r>
            <a:r>
              <a:rPr sz="1500" spc="-85" dirty="0">
                <a:latin typeface="Century"/>
                <a:cs typeface="Century"/>
              </a:rPr>
              <a:t>a</a:t>
            </a:r>
            <a:r>
              <a:rPr sz="1500" spc="-100" dirty="0">
                <a:latin typeface="Century"/>
                <a:cs typeface="Century"/>
              </a:rPr>
              <a:t>in</a:t>
            </a:r>
            <a:r>
              <a:rPr sz="1500" spc="-110" dirty="0">
                <a:latin typeface="Century"/>
                <a:cs typeface="Century"/>
              </a:rPr>
              <a:t> </a:t>
            </a:r>
            <a:r>
              <a:rPr sz="1500" spc="70" dirty="0">
                <a:latin typeface="Century"/>
                <a:cs typeface="Century"/>
              </a:rPr>
              <a:t>o</a:t>
            </a:r>
            <a:r>
              <a:rPr sz="1500" spc="-80" dirty="0">
                <a:latin typeface="Century"/>
                <a:cs typeface="Century"/>
              </a:rPr>
              <a:t>f</a:t>
            </a:r>
            <a:r>
              <a:rPr sz="1500" spc="-15" dirty="0">
                <a:latin typeface="Century"/>
                <a:cs typeface="Century"/>
              </a:rPr>
              <a:t> </a:t>
            </a:r>
            <a:r>
              <a:rPr sz="1500" spc="-25" dirty="0">
                <a:latin typeface="Century"/>
                <a:cs typeface="Century"/>
              </a:rPr>
              <a:t>?</a:t>
            </a:r>
            <a:endParaRPr sz="1500">
              <a:latin typeface="Century"/>
              <a:cs typeface="Century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Century"/>
              <a:buAutoNum type="arabicPlain"/>
            </a:pPr>
            <a:endParaRPr sz="2050">
              <a:latin typeface="Century"/>
              <a:cs typeface="Century"/>
            </a:endParaRPr>
          </a:p>
          <a:p>
            <a:pPr marL="12700" marR="393065">
              <a:lnSpc>
                <a:spcPct val="79300"/>
              </a:lnSpc>
              <a:buAutoNum type="arabicPlain"/>
              <a:tabLst>
                <a:tab pos="222250" algn="l"/>
              </a:tabLst>
            </a:pPr>
            <a:r>
              <a:rPr sz="1500" spc="-85" dirty="0">
                <a:latin typeface="Century"/>
                <a:cs typeface="Century"/>
              </a:rPr>
              <a:t>what</a:t>
            </a:r>
            <a:r>
              <a:rPr sz="1500" spc="-65" dirty="0">
                <a:latin typeface="Century"/>
                <a:cs typeface="Century"/>
              </a:rPr>
              <a:t> </a:t>
            </a:r>
            <a:r>
              <a:rPr sz="1500" spc="-55" dirty="0">
                <a:latin typeface="Century"/>
                <a:cs typeface="Century"/>
              </a:rPr>
              <a:t>other</a:t>
            </a:r>
            <a:r>
              <a:rPr sz="1500" spc="-60" dirty="0">
                <a:latin typeface="Century"/>
                <a:cs typeface="Century"/>
              </a:rPr>
              <a:t> </a:t>
            </a:r>
            <a:r>
              <a:rPr sz="1500" spc="-85" dirty="0">
                <a:latin typeface="Century"/>
                <a:cs typeface="Century"/>
              </a:rPr>
              <a:t>signs</a:t>
            </a:r>
            <a:r>
              <a:rPr sz="1500" dirty="0">
                <a:latin typeface="Century"/>
                <a:cs typeface="Century"/>
              </a:rPr>
              <a:t> </a:t>
            </a:r>
            <a:r>
              <a:rPr sz="1500" spc="-35" dirty="0">
                <a:latin typeface="Century"/>
                <a:cs typeface="Century"/>
              </a:rPr>
              <a:t>you</a:t>
            </a:r>
            <a:r>
              <a:rPr sz="1500" spc="-15" dirty="0">
                <a:latin typeface="Century"/>
                <a:cs typeface="Century"/>
              </a:rPr>
              <a:t> </a:t>
            </a:r>
            <a:r>
              <a:rPr sz="1500" spc="-105" dirty="0">
                <a:latin typeface="Century"/>
                <a:cs typeface="Century"/>
              </a:rPr>
              <a:t>want</a:t>
            </a:r>
            <a:r>
              <a:rPr sz="1500" spc="-65" dirty="0">
                <a:latin typeface="Century"/>
                <a:cs typeface="Century"/>
              </a:rPr>
              <a:t> </a:t>
            </a:r>
            <a:r>
              <a:rPr sz="1500" spc="-35" dirty="0">
                <a:latin typeface="Century"/>
                <a:cs typeface="Century"/>
              </a:rPr>
              <a:t>to</a:t>
            </a:r>
            <a:r>
              <a:rPr sz="1500" spc="40" dirty="0">
                <a:latin typeface="Century"/>
                <a:cs typeface="Century"/>
              </a:rPr>
              <a:t> </a:t>
            </a:r>
            <a:r>
              <a:rPr sz="1500" spc="-75" dirty="0">
                <a:latin typeface="Century"/>
                <a:cs typeface="Century"/>
              </a:rPr>
              <a:t>assess</a:t>
            </a:r>
            <a:r>
              <a:rPr sz="1500" dirty="0">
                <a:latin typeface="Century"/>
                <a:cs typeface="Century"/>
              </a:rPr>
              <a:t> </a:t>
            </a:r>
            <a:r>
              <a:rPr sz="1500" spc="-15" dirty="0">
                <a:latin typeface="Century"/>
                <a:cs typeface="Century"/>
              </a:rPr>
              <a:t>on</a:t>
            </a:r>
            <a:r>
              <a:rPr sz="1500" spc="-30" dirty="0">
                <a:latin typeface="Century"/>
                <a:cs typeface="Century"/>
              </a:rPr>
              <a:t> </a:t>
            </a:r>
            <a:r>
              <a:rPr sz="1500" spc="-65" dirty="0">
                <a:latin typeface="Century"/>
                <a:cs typeface="Century"/>
              </a:rPr>
              <a:t>physical </a:t>
            </a:r>
            <a:r>
              <a:rPr sz="1500" spc="-400" dirty="0">
                <a:latin typeface="Century"/>
                <a:cs typeface="Century"/>
              </a:rPr>
              <a:t> </a:t>
            </a:r>
            <a:r>
              <a:rPr sz="1500" spc="-60" dirty="0">
                <a:latin typeface="Century"/>
                <a:cs typeface="Century"/>
              </a:rPr>
              <a:t>exam</a:t>
            </a:r>
            <a:r>
              <a:rPr sz="1500" spc="-25" dirty="0">
                <a:latin typeface="Century"/>
                <a:cs typeface="Century"/>
              </a:rPr>
              <a:t> ?</a:t>
            </a:r>
            <a:endParaRPr sz="1500">
              <a:latin typeface="Century"/>
              <a:cs typeface="Century"/>
            </a:endParaRPr>
          </a:p>
          <a:p>
            <a:pPr marL="169545" indent="-157480">
              <a:lnSpc>
                <a:spcPct val="100000"/>
              </a:lnSpc>
              <a:spcBef>
                <a:spcPts val="1055"/>
              </a:spcBef>
              <a:buSzPct val="93333"/>
              <a:buAutoNum type="arabicPlain" startAt="5"/>
              <a:tabLst>
                <a:tab pos="170180" algn="l"/>
              </a:tabLst>
            </a:pPr>
            <a:r>
              <a:rPr sz="1500" spc="-60" dirty="0">
                <a:latin typeface="Century"/>
                <a:cs typeface="Century"/>
              </a:rPr>
              <a:t>m</a:t>
            </a:r>
            <a:r>
              <a:rPr sz="1500" spc="-50" dirty="0">
                <a:latin typeface="Century"/>
                <a:cs typeface="Century"/>
              </a:rPr>
              <a:t>en</a:t>
            </a:r>
            <a:r>
              <a:rPr sz="1500" spc="-135" dirty="0">
                <a:latin typeface="Century"/>
                <a:cs typeface="Century"/>
              </a:rPr>
              <a:t>t</a:t>
            </a:r>
            <a:r>
              <a:rPr sz="1500" spc="-15" dirty="0">
                <a:latin typeface="Century"/>
                <a:cs typeface="Century"/>
              </a:rPr>
              <a:t>io</a:t>
            </a:r>
            <a:r>
              <a:rPr sz="1500" spc="-105" dirty="0">
                <a:latin typeface="Century"/>
                <a:cs typeface="Century"/>
              </a:rPr>
              <a:t>n</a:t>
            </a:r>
            <a:r>
              <a:rPr sz="1500" spc="-35" dirty="0">
                <a:latin typeface="Century"/>
                <a:cs typeface="Century"/>
              </a:rPr>
              <a:t> </a:t>
            </a:r>
            <a:r>
              <a:rPr sz="1500" spc="-135" dirty="0">
                <a:latin typeface="Century"/>
                <a:cs typeface="Century"/>
              </a:rPr>
              <a:t>t</a:t>
            </a:r>
            <a:r>
              <a:rPr sz="1500" spc="-120" dirty="0">
                <a:latin typeface="Century"/>
                <a:cs typeface="Century"/>
              </a:rPr>
              <a:t>w</a:t>
            </a:r>
            <a:r>
              <a:rPr sz="1500" spc="60" dirty="0">
                <a:latin typeface="Century"/>
                <a:cs typeface="Century"/>
              </a:rPr>
              <a:t>o</a:t>
            </a:r>
            <a:r>
              <a:rPr sz="1500" spc="40" dirty="0">
                <a:latin typeface="Century"/>
                <a:cs typeface="Century"/>
              </a:rPr>
              <a:t> </a:t>
            </a:r>
            <a:r>
              <a:rPr sz="1500" spc="-145" dirty="0">
                <a:latin typeface="Century"/>
                <a:cs typeface="Century"/>
              </a:rPr>
              <a:t>r</a:t>
            </a:r>
            <a:r>
              <a:rPr sz="1500" spc="-70" dirty="0">
                <a:latin typeface="Century"/>
                <a:cs typeface="Century"/>
              </a:rPr>
              <a:t>i</a:t>
            </a:r>
            <a:r>
              <a:rPr sz="1500" spc="-130" dirty="0">
                <a:latin typeface="Century"/>
                <a:cs typeface="Century"/>
              </a:rPr>
              <a:t>s</a:t>
            </a:r>
            <a:r>
              <a:rPr sz="1500" spc="-114" dirty="0">
                <a:latin typeface="Century"/>
                <a:cs typeface="Century"/>
              </a:rPr>
              <a:t>k</a:t>
            </a:r>
            <a:r>
              <a:rPr sz="1500" dirty="0">
                <a:latin typeface="Century"/>
                <a:cs typeface="Century"/>
              </a:rPr>
              <a:t> </a:t>
            </a:r>
            <a:r>
              <a:rPr sz="1500" spc="-55" dirty="0">
                <a:latin typeface="Century"/>
                <a:cs typeface="Century"/>
              </a:rPr>
              <a:t>f</a:t>
            </a:r>
            <a:r>
              <a:rPr sz="1500" spc="-90" dirty="0">
                <a:latin typeface="Century"/>
                <a:cs typeface="Century"/>
              </a:rPr>
              <a:t>a</a:t>
            </a:r>
            <a:r>
              <a:rPr sz="1500" spc="80" dirty="0">
                <a:latin typeface="Century"/>
                <a:cs typeface="Century"/>
              </a:rPr>
              <a:t>c</a:t>
            </a:r>
            <a:r>
              <a:rPr sz="1500" spc="-135" dirty="0">
                <a:latin typeface="Century"/>
                <a:cs typeface="Century"/>
              </a:rPr>
              <a:t>t</a:t>
            </a:r>
            <a:r>
              <a:rPr sz="1500" spc="70" dirty="0">
                <a:latin typeface="Century"/>
                <a:cs typeface="Century"/>
              </a:rPr>
              <a:t>o</a:t>
            </a:r>
            <a:r>
              <a:rPr sz="1500" spc="-145" dirty="0">
                <a:latin typeface="Century"/>
                <a:cs typeface="Century"/>
              </a:rPr>
              <a:t>r</a:t>
            </a:r>
            <a:r>
              <a:rPr sz="1500" spc="-65" dirty="0">
                <a:latin typeface="Century"/>
                <a:cs typeface="Century"/>
              </a:rPr>
              <a:t>s</a:t>
            </a:r>
            <a:r>
              <a:rPr sz="1500" spc="-75" dirty="0">
                <a:latin typeface="Century"/>
                <a:cs typeface="Century"/>
              </a:rPr>
              <a:t> </a:t>
            </a:r>
            <a:r>
              <a:rPr sz="1500" spc="-55" dirty="0">
                <a:latin typeface="Century"/>
                <a:cs typeface="Century"/>
              </a:rPr>
              <a:t>f</a:t>
            </a:r>
            <a:r>
              <a:rPr sz="1500" spc="70" dirty="0">
                <a:latin typeface="Century"/>
                <a:cs typeface="Century"/>
              </a:rPr>
              <a:t>o</a:t>
            </a:r>
            <a:r>
              <a:rPr sz="1500" spc="-125" dirty="0">
                <a:latin typeface="Century"/>
                <a:cs typeface="Century"/>
              </a:rPr>
              <a:t>r</a:t>
            </a:r>
            <a:r>
              <a:rPr sz="1500" spc="-60" dirty="0">
                <a:latin typeface="Century"/>
                <a:cs typeface="Century"/>
              </a:rPr>
              <a:t> </a:t>
            </a:r>
            <a:r>
              <a:rPr sz="1500" spc="-135" dirty="0">
                <a:latin typeface="Century"/>
                <a:cs typeface="Century"/>
              </a:rPr>
              <a:t>t</a:t>
            </a:r>
            <a:r>
              <a:rPr sz="1500" spc="-100" dirty="0">
                <a:latin typeface="Century"/>
                <a:cs typeface="Century"/>
              </a:rPr>
              <a:t>h</a:t>
            </a:r>
            <a:r>
              <a:rPr sz="1500" spc="-85" dirty="0">
                <a:latin typeface="Century"/>
                <a:cs typeface="Century"/>
              </a:rPr>
              <a:t>is</a:t>
            </a:r>
            <a:r>
              <a:rPr sz="1500" spc="-75" dirty="0">
                <a:latin typeface="Century"/>
                <a:cs typeface="Century"/>
              </a:rPr>
              <a:t> </a:t>
            </a:r>
            <a:r>
              <a:rPr sz="1500" spc="80" dirty="0">
                <a:latin typeface="Century"/>
                <a:cs typeface="Century"/>
              </a:rPr>
              <a:t>c</a:t>
            </a:r>
            <a:r>
              <a:rPr sz="1500" spc="70" dirty="0">
                <a:latin typeface="Century"/>
                <a:cs typeface="Century"/>
              </a:rPr>
              <a:t>o</a:t>
            </a:r>
            <a:r>
              <a:rPr sz="1500" spc="-95" dirty="0">
                <a:latin typeface="Century"/>
                <a:cs typeface="Century"/>
              </a:rPr>
              <a:t>n</a:t>
            </a:r>
            <a:r>
              <a:rPr sz="1500" spc="-40" dirty="0">
                <a:latin typeface="Century"/>
                <a:cs typeface="Century"/>
              </a:rPr>
              <a:t>d</a:t>
            </a:r>
            <a:r>
              <a:rPr sz="1500" spc="-95" dirty="0">
                <a:latin typeface="Century"/>
                <a:cs typeface="Century"/>
              </a:rPr>
              <a:t>i</a:t>
            </a:r>
            <a:r>
              <a:rPr sz="1500" spc="-140" dirty="0">
                <a:latin typeface="Century"/>
                <a:cs typeface="Century"/>
              </a:rPr>
              <a:t>t</a:t>
            </a:r>
            <a:r>
              <a:rPr sz="1500" spc="-15" dirty="0">
                <a:latin typeface="Century"/>
                <a:cs typeface="Century"/>
              </a:rPr>
              <a:t>io</a:t>
            </a:r>
            <a:r>
              <a:rPr sz="1500" spc="-105" dirty="0">
                <a:latin typeface="Century"/>
                <a:cs typeface="Century"/>
              </a:rPr>
              <a:t>n</a:t>
            </a:r>
            <a:r>
              <a:rPr sz="1500" spc="-35" dirty="0">
                <a:latin typeface="Century"/>
                <a:cs typeface="Century"/>
              </a:rPr>
              <a:t> </a:t>
            </a:r>
            <a:r>
              <a:rPr sz="1500" spc="-30" dirty="0">
                <a:latin typeface="Century"/>
                <a:cs typeface="Century"/>
              </a:rPr>
              <a:t>?</a:t>
            </a:r>
            <a:endParaRPr sz="1500">
              <a:latin typeface="Century"/>
              <a:cs typeface="Century"/>
            </a:endParaRPr>
          </a:p>
          <a:p>
            <a:pPr marL="12700" marR="41910">
              <a:lnSpc>
                <a:spcPct val="79300"/>
              </a:lnSpc>
              <a:spcBef>
                <a:spcPts val="1500"/>
              </a:spcBef>
              <a:buSzPct val="93333"/>
              <a:buAutoNum type="arabicPlain" startAt="5"/>
              <a:tabLst>
                <a:tab pos="222250" algn="l"/>
              </a:tabLst>
            </a:pPr>
            <a:r>
              <a:rPr sz="1500" spc="-45" dirty="0">
                <a:latin typeface="Century"/>
                <a:cs typeface="Century"/>
              </a:rPr>
              <a:t>w</a:t>
            </a:r>
            <a:r>
              <a:rPr sz="1500" spc="-95" dirty="0">
                <a:latin typeface="Century"/>
                <a:cs typeface="Century"/>
              </a:rPr>
              <a:t>h</a:t>
            </a:r>
            <a:r>
              <a:rPr sz="1500" spc="-85" dirty="0">
                <a:latin typeface="Century"/>
                <a:cs typeface="Century"/>
              </a:rPr>
              <a:t>a</a:t>
            </a:r>
            <a:r>
              <a:rPr sz="1500" spc="-114" dirty="0">
                <a:latin typeface="Century"/>
                <a:cs typeface="Century"/>
              </a:rPr>
              <a:t>t</a:t>
            </a:r>
            <a:r>
              <a:rPr sz="1500" spc="-65" dirty="0">
                <a:latin typeface="Century"/>
                <a:cs typeface="Century"/>
              </a:rPr>
              <a:t> </a:t>
            </a:r>
            <a:r>
              <a:rPr sz="1500" spc="70" dirty="0">
                <a:latin typeface="Century"/>
                <a:cs typeface="Century"/>
              </a:rPr>
              <a:t>o</a:t>
            </a:r>
            <a:r>
              <a:rPr sz="1500" spc="-135" dirty="0">
                <a:latin typeface="Century"/>
                <a:cs typeface="Century"/>
              </a:rPr>
              <a:t>t</a:t>
            </a:r>
            <a:r>
              <a:rPr sz="1500" spc="-95" dirty="0">
                <a:latin typeface="Century"/>
                <a:cs typeface="Century"/>
              </a:rPr>
              <a:t>h</a:t>
            </a:r>
            <a:r>
              <a:rPr sz="1500" spc="-65" dirty="0">
                <a:latin typeface="Century"/>
                <a:cs typeface="Century"/>
              </a:rPr>
              <a:t>er</a:t>
            </a:r>
            <a:r>
              <a:rPr sz="1500" spc="-60" dirty="0">
                <a:latin typeface="Century"/>
                <a:cs typeface="Century"/>
              </a:rPr>
              <a:t> </a:t>
            </a:r>
            <a:r>
              <a:rPr sz="1500" spc="-70" dirty="0">
                <a:latin typeface="Century"/>
                <a:cs typeface="Century"/>
              </a:rPr>
              <a:t>i</a:t>
            </a:r>
            <a:r>
              <a:rPr sz="1500" spc="-125" dirty="0">
                <a:latin typeface="Century"/>
                <a:cs typeface="Century"/>
              </a:rPr>
              <a:t>n</a:t>
            </a:r>
            <a:r>
              <a:rPr sz="1500" spc="-55" dirty="0">
                <a:latin typeface="Century"/>
                <a:cs typeface="Century"/>
              </a:rPr>
              <a:t>v</a:t>
            </a:r>
            <a:r>
              <a:rPr sz="1500" spc="-35" dirty="0">
                <a:latin typeface="Century"/>
                <a:cs typeface="Century"/>
              </a:rPr>
              <a:t>e</a:t>
            </a:r>
            <a:r>
              <a:rPr sz="1500" spc="-65" dirty="0">
                <a:latin typeface="Century"/>
                <a:cs typeface="Century"/>
              </a:rPr>
              <a:t>s</a:t>
            </a:r>
            <a:r>
              <a:rPr sz="1500" spc="-135" dirty="0">
                <a:latin typeface="Century"/>
                <a:cs typeface="Century"/>
              </a:rPr>
              <a:t>t</a:t>
            </a:r>
            <a:r>
              <a:rPr sz="1500" spc="-100" dirty="0">
                <a:latin typeface="Century"/>
                <a:cs typeface="Century"/>
              </a:rPr>
              <a:t>i</a:t>
            </a:r>
            <a:r>
              <a:rPr sz="1500" spc="-135" dirty="0">
                <a:latin typeface="Century"/>
                <a:cs typeface="Century"/>
              </a:rPr>
              <a:t>g</a:t>
            </a:r>
            <a:r>
              <a:rPr sz="1500" spc="-85" dirty="0">
                <a:latin typeface="Century"/>
                <a:cs typeface="Century"/>
              </a:rPr>
              <a:t>a</a:t>
            </a:r>
            <a:r>
              <a:rPr sz="1500" spc="-135" dirty="0">
                <a:latin typeface="Century"/>
                <a:cs typeface="Century"/>
              </a:rPr>
              <a:t>t</a:t>
            </a:r>
            <a:r>
              <a:rPr sz="1500" spc="-15" dirty="0">
                <a:latin typeface="Century"/>
                <a:cs typeface="Century"/>
              </a:rPr>
              <a:t>i</a:t>
            </a:r>
            <a:r>
              <a:rPr sz="1500" spc="-10" dirty="0">
                <a:latin typeface="Century"/>
                <a:cs typeface="Century"/>
              </a:rPr>
              <a:t>o</a:t>
            </a:r>
            <a:r>
              <a:rPr sz="1500" spc="-95" dirty="0">
                <a:latin typeface="Century"/>
                <a:cs typeface="Century"/>
              </a:rPr>
              <a:t>n</a:t>
            </a:r>
            <a:r>
              <a:rPr sz="1500" spc="-65" dirty="0">
                <a:latin typeface="Century"/>
                <a:cs typeface="Century"/>
              </a:rPr>
              <a:t>s</a:t>
            </a:r>
            <a:r>
              <a:rPr sz="1500" spc="70" dirty="0">
                <a:latin typeface="Century"/>
                <a:cs typeface="Century"/>
              </a:rPr>
              <a:t> </a:t>
            </a:r>
            <a:r>
              <a:rPr sz="1500" spc="-55" dirty="0">
                <a:latin typeface="Century"/>
                <a:cs typeface="Century"/>
              </a:rPr>
              <a:t>y</a:t>
            </a:r>
            <a:r>
              <a:rPr sz="1500" spc="70" dirty="0">
                <a:latin typeface="Century"/>
                <a:cs typeface="Century"/>
              </a:rPr>
              <a:t>o</a:t>
            </a:r>
            <a:r>
              <a:rPr sz="1500" spc="-120" dirty="0">
                <a:latin typeface="Century"/>
                <a:cs typeface="Century"/>
              </a:rPr>
              <a:t>u</a:t>
            </a:r>
            <a:r>
              <a:rPr sz="1500" spc="-15" dirty="0">
                <a:latin typeface="Century"/>
                <a:cs typeface="Century"/>
              </a:rPr>
              <a:t> </a:t>
            </a:r>
            <a:r>
              <a:rPr sz="1500" spc="-120" dirty="0">
                <a:latin typeface="Century"/>
                <a:cs typeface="Century"/>
              </a:rPr>
              <a:t>w</a:t>
            </a:r>
            <a:r>
              <a:rPr sz="1500" spc="-85" dirty="0">
                <a:latin typeface="Century"/>
                <a:cs typeface="Century"/>
              </a:rPr>
              <a:t>a</a:t>
            </a:r>
            <a:r>
              <a:rPr sz="1500" spc="-95" dirty="0">
                <a:latin typeface="Century"/>
                <a:cs typeface="Century"/>
              </a:rPr>
              <a:t>n</a:t>
            </a:r>
            <a:r>
              <a:rPr sz="1500" spc="-114" dirty="0">
                <a:latin typeface="Century"/>
                <a:cs typeface="Century"/>
              </a:rPr>
              <a:t>t</a:t>
            </a:r>
            <a:r>
              <a:rPr sz="1500" spc="-65" dirty="0">
                <a:latin typeface="Century"/>
                <a:cs typeface="Century"/>
              </a:rPr>
              <a:t> </a:t>
            </a:r>
            <a:r>
              <a:rPr sz="1500" spc="-135" dirty="0">
                <a:latin typeface="Century"/>
                <a:cs typeface="Century"/>
              </a:rPr>
              <a:t>t</a:t>
            </a:r>
            <a:r>
              <a:rPr sz="1500" spc="60" dirty="0">
                <a:latin typeface="Century"/>
                <a:cs typeface="Century"/>
              </a:rPr>
              <a:t>o</a:t>
            </a:r>
            <a:r>
              <a:rPr sz="1500" spc="-30" dirty="0">
                <a:latin typeface="Century"/>
                <a:cs typeface="Century"/>
              </a:rPr>
              <a:t> </a:t>
            </a:r>
            <a:r>
              <a:rPr sz="1500" spc="-35" dirty="0">
                <a:latin typeface="Century"/>
                <a:cs typeface="Century"/>
              </a:rPr>
              <a:t>d</a:t>
            </a:r>
            <a:r>
              <a:rPr sz="1500" spc="60" dirty="0">
                <a:latin typeface="Century"/>
                <a:cs typeface="Century"/>
              </a:rPr>
              <a:t>o</a:t>
            </a:r>
            <a:r>
              <a:rPr sz="1500" spc="40" dirty="0">
                <a:latin typeface="Century"/>
                <a:cs typeface="Century"/>
              </a:rPr>
              <a:t> </a:t>
            </a:r>
            <a:r>
              <a:rPr sz="1500" spc="-135" dirty="0">
                <a:latin typeface="Century"/>
                <a:cs typeface="Century"/>
              </a:rPr>
              <a:t>t</a:t>
            </a:r>
            <a:r>
              <a:rPr sz="1500" spc="60" dirty="0">
                <a:latin typeface="Century"/>
                <a:cs typeface="Century"/>
              </a:rPr>
              <a:t>o</a:t>
            </a:r>
            <a:r>
              <a:rPr sz="1500" spc="-30" dirty="0">
                <a:latin typeface="Century"/>
                <a:cs typeface="Century"/>
              </a:rPr>
              <a:t> </a:t>
            </a:r>
            <a:r>
              <a:rPr sz="1500" spc="80" dirty="0">
                <a:latin typeface="Century"/>
                <a:cs typeface="Century"/>
              </a:rPr>
              <a:t>c</a:t>
            </a:r>
            <a:r>
              <a:rPr sz="1500" spc="70" dirty="0">
                <a:latin typeface="Century"/>
                <a:cs typeface="Century"/>
              </a:rPr>
              <a:t>o</a:t>
            </a:r>
            <a:r>
              <a:rPr sz="1500" spc="-95" dirty="0">
                <a:latin typeface="Century"/>
                <a:cs typeface="Century"/>
              </a:rPr>
              <a:t>n</a:t>
            </a:r>
            <a:r>
              <a:rPr sz="1500" spc="20" dirty="0">
                <a:latin typeface="Century"/>
                <a:cs typeface="Century"/>
              </a:rPr>
              <a:t>f</a:t>
            </a:r>
            <a:r>
              <a:rPr sz="1500" spc="-95" dirty="0">
                <a:latin typeface="Century"/>
                <a:cs typeface="Century"/>
              </a:rPr>
              <a:t>i</a:t>
            </a:r>
            <a:r>
              <a:rPr sz="1500" spc="-80" dirty="0">
                <a:latin typeface="Century"/>
                <a:cs typeface="Century"/>
              </a:rPr>
              <a:t>r</a:t>
            </a:r>
            <a:r>
              <a:rPr sz="1500" spc="-45" dirty="0">
                <a:latin typeface="Century"/>
                <a:cs typeface="Century"/>
              </a:rPr>
              <a:t>m  </a:t>
            </a:r>
            <a:r>
              <a:rPr sz="1500" spc="-60" dirty="0">
                <a:latin typeface="Century"/>
                <a:cs typeface="Century"/>
              </a:rPr>
              <a:t>y</a:t>
            </a:r>
            <a:r>
              <a:rPr sz="1500" spc="65" dirty="0">
                <a:latin typeface="Century"/>
                <a:cs typeface="Century"/>
              </a:rPr>
              <a:t>o</a:t>
            </a:r>
            <a:r>
              <a:rPr sz="1500" spc="-95" dirty="0">
                <a:latin typeface="Century"/>
                <a:cs typeface="Century"/>
              </a:rPr>
              <a:t>u</a:t>
            </a:r>
            <a:r>
              <a:rPr sz="1500" spc="-125" dirty="0">
                <a:latin typeface="Century"/>
                <a:cs typeface="Century"/>
              </a:rPr>
              <a:t>r</a:t>
            </a:r>
            <a:r>
              <a:rPr sz="1500" spc="-65" dirty="0">
                <a:latin typeface="Century"/>
                <a:cs typeface="Century"/>
              </a:rPr>
              <a:t> </a:t>
            </a:r>
            <a:r>
              <a:rPr sz="1500" spc="-40" dirty="0">
                <a:latin typeface="Century"/>
                <a:cs typeface="Century"/>
              </a:rPr>
              <a:t>d</a:t>
            </a:r>
            <a:r>
              <a:rPr sz="1500" spc="-75" dirty="0">
                <a:latin typeface="Century"/>
                <a:cs typeface="Century"/>
              </a:rPr>
              <a:t>i</a:t>
            </a:r>
            <a:r>
              <a:rPr sz="1500" spc="-114" dirty="0">
                <a:latin typeface="Century"/>
                <a:cs typeface="Century"/>
              </a:rPr>
              <a:t>a</a:t>
            </a:r>
            <a:r>
              <a:rPr sz="1500" spc="-60" dirty="0">
                <a:latin typeface="Century"/>
                <a:cs typeface="Century"/>
              </a:rPr>
              <a:t>g</a:t>
            </a:r>
            <a:r>
              <a:rPr sz="1500" spc="-100" dirty="0">
                <a:latin typeface="Century"/>
                <a:cs typeface="Century"/>
              </a:rPr>
              <a:t>n</a:t>
            </a:r>
            <a:r>
              <a:rPr sz="1500" spc="65" dirty="0">
                <a:latin typeface="Century"/>
                <a:cs typeface="Century"/>
              </a:rPr>
              <a:t>o</a:t>
            </a:r>
            <a:r>
              <a:rPr sz="1500" spc="-100" dirty="0">
                <a:latin typeface="Century"/>
                <a:cs typeface="Century"/>
              </a:rPr>
              <a:t>s</a:t>
            </a:r>
            <a:r>
              <a:rPr sz="1500" spc="-80" dirty="0">
                <a:latin typeface="Century"/>
                <a:cs typeface="Century"/>
              </a:rPr>
              <a:t>is</a:t>
            </a:r>
            <a:endParaRPr sz="1500">
              <a:latin typeface="Century"/>
              <a:cs typeface="Century"/>
            </a:endParaRPr>
          </a:p>
          <a:p>
            <a:pPr marL="12700">
              <a:lnSpc>
                <a:spcPct val="100000"/>
              </a:lnSpc>
              <a:spcBef>
                <a:spcPts val="1055"/>
              </a:spcBef>
            </a:pPr>
            <a:r>
              <a:rPr sz="1500" b="1" spc="-15" dirty="0">
                <a:solidFill>
                  <a:srgbClr val="538235"/>
                </a:solidFill>
                <a:latin typeface="Cambria"/>
                <a:cs typeface="Cambria"/>
              </a:rPr>
              <a:t>(puerperal</a:t>
            </a:r>
            <a:r>
              <a:rPr sz="1500" b="1" spc="80" dirty="0">
                <a:solidFill>
                  <a:srgbClr val="538235"/>
                </a:solidFill>
                <a:latin typeface="Cambria"/>
                <a:cs typeface="Cambria"/>
              </a:rPr>
              <a:t> </a:t>
            </a:r>
            <a:r>
              <a:rPr sz="1500" b="1" spc="25" dirty="0">
                <a:solidFill>
                  <a:srgbClr val="538235"/>
                </a:solidFill>
                <a:latin typeface="Cambria"/>
                <a:cs typeface="Cambria"/>
              </a:rPr>
              <a:t>sepsis</a:t>
            </a:r>
            <a:r>
              <a:rPr sz="1500" b="1" spc="55" dirty="0">
                <a:solidFill>
                  <a:srgbClr val="538235"/>
                </a:solidFill>
                <a:latin typeface="Cambria"/>
                <a:cs typeface="Cambria"/>
              </a:rPr>
              <a:t> </a:t>
            </a:r>
            <a:r>
              <a:rPr sz="1500" b="1" spc="5" dirty="0">
                <a:solidFill>
                  <a:srgbClr val="538235"/>
                </a:solidFill>
                <a:latin typeface="Cambria"/>
                <a:cs typeface="Cambria"/>
              </a:rPr>
              <a:t>endometritis</a:t>
            </a:r>
            <a:r>
              <a:rPr sz="1500" b="1" spc="-15" dirty="0">
                <a:solidFill>
                  <a:srgbClr val="538235"/>
                </a:solidFill>
                <a:latin typeface="Cambria"/>
                <a:cs typeface="Cambria"/>
              </a:rPr>
              <a:t> </a:t>
            </a:r>
            <a:r>
              <a:rPr sz="1500" b="1" spc="-65" dirty="0">
                <a:solidFill>
                  <a:srgbClr val="538235"/>
                </a:solidFill>
                <a:latin typeface="Cambria"/>
                <a:cs typeface="Cambria"/>
              </a:rPr>
              <a:t>)</a:t>
            </a:r>
            <a:endParaRPr sz="15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0557" y="1495424"/>
            <a:ext cx="2506345" cy="50911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65" dirty="0">
                <a:latin typeface="Cambria"/>
                <a:cs typeface="Cambria"/>
              </a:rPr>
              <a:t>Station</a:t>
            </a:r>
            <a:r>
              <a:rPr spc="114" dirty="0">
                <a:latin typeface="Cambria"/>
                <a:cs typeface="Cambria"/>
              </a:rPr>
              <a:t> </a:t>
            </a:r>
            <a:r>
              <a:rPr spc="110" dirty="0">
                <a:latin typeface="Cambria"/>
                <a:cs typeface="Cambria"/>
              </a:rPr>
              <a:t>five</a:t>
            </a:r>
            <a:r>
              <a:rPr spc="85" dirty="0">
                <a:latin typeface="Cambria"/>
                <a:cs typeface="Cambria"/>
              </a:rPr>
              <a:t> </a:t>
            </a:r>
            <a:r>
              <a:rPr spc="114" dirty="0">
                <a:latin typeface="Cambria"/>
                <a:cs typeface="Cambria"/>
              </a:rPr>
              <a:t>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0551" y="2055183"/>
            <a:ext cx="4582160" cy="28110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0" indent="-190500">
              <a:lnSpc>
                <a:spcPct val="100000"/>
              </a:lnSpc>
              <a:spcBef>
                <a:spcPts val="100"/>
              </a:spcBef>
              <a:buSzPct val="94444"/>
              <a:buAutoNum type="arabicPlain"/>
              <a:tabLst>
                <a:tab pos="203200" algn="l"/>
              </a:tabLst>
            </a:pPr>
            <a:r>
              <a:rPr sz="1800" spc="-110" dirty="0">
                <a:latin typeface="Century"/>
                <a:cs typeface="Century"/>
              </a:rPr>
              <a:t>W</a:t>
            </a:r>
            <a:r>
              <a:rPr sz="1800" spc="-55" dirty="0">
                <a:latin typeface="Century"/>
                <a:cs typeface="Century"/>
              </a:rPr>
              <a:t>h</a:t>
            </a:r>
            <a:r>
              <a:rPr sz="1800" spc="-105" dirty="0">
                <a:latin typeface="Century"/>
                <a:cs typeface="Century"/>
              </a:rPr>
              <a:t>a</a:t>
            </a:r>
            <a:r>
              <a:rPr sz="1800" spc="-110" dirty="0">
                <a:latin typeface="Century"/>
                <a:cs typeface="Century"/>
              </a:rPr>
              <a:t>t</a:t>
            </a:r>
            <a:r>
              <a:rPr sz="1800" dirty="0">
                <a:latin typeface="Century"/>
                <a:cs typeface="Century"/>
              </a:rPr>
              <a:t>'</a:t>
            </a:r>
            <a:r>
              <a:rPr sz="1800" spc="-80" dirty="0">
                <a:latin typeface="Century"/>
                <a:cs typeface="Century"/>
              </a:rPr>
              <a:t>s</a:t>
            </a:r>
            <a:r>
              <a:rPr sz="1800" spc="-130" dirty="0">
                <a:latin typeface="Century"/>
                <a:cs typeface="Century"/>
              </a:rPr>
              <a:t> </a:t>
            </a:r>
            <a:r>
              <a:rPr sz="1800" spc="-110" dirty="0">
                <a:latin typeface="Century"/>
                <a:cs typeface="Century"/>
              </a:rPr>
              <a:t>t</a:t>
            </a:r>
            <a:r>
              <a:rPr sz="1800" spc="-130" dirty="0">
                <a:latin typeface="Century"/>
                <a:cs typeface="Century"/>
              </a:rPr>
              <a:t>h</a:t>
            </a:r>
            <a:r>
              <a:rPr sz="1800" spc="-5" dirty="0">
                <a:latin typeface="Century"/>
                <a:cs typeface="Century"/>
              </a:rPr>
              <a:t>e</a:t>
            </a:r>
            <a:r>
              <a:rPr sz="1800" spc="-50" dirty="0">
                <a:latin typeface="Century"/>
                <a:cs typeface="Century"/>
              </a:rPr>
              <a:t> </a:t>
            </a:r>
            <a:r>
              <a:rPr sz="1800" spc="-165" dirty="0">
                <a:latin typeface="Century"/>
                <a:cs typeface="Century"/>
              </a:rPr>
              <a:t>S</a:t>
            </a:r>
            <a:r>
              <a:rPr sz="1800" spc="-110" dirty="0">
                <a:latin typeface="Century"/>
                <a:cs typeface="Century"/>
              </a:rPr>
              <a:t>t</a:t>
            </a:r>
            <a:r>
              <a:rPr sz="1800" spc="-105" dirty="0">
                <a:latin typeface="Century"/>
                <a:cs typeface="Century"/>
              </a:rPr>
              <a:t>a</a:t>
            </a:r>
            <a:r>
              <a:rPr sz="1800" spc="5" dirty="0">
                <a:latin typeface="Century"/>
                <a:cs typeface="Century"/>
              </a:rPr>
              <a:t>g</a:t>
            </a:r>
            <a:r>
              <a:rPr sz="1800" spc="-5" dirty="0">
                <a:latin typeface="Century"/>
                <a:cs typeface="Century"/>
              </a:rPr>
              <a:t>e</a:t>
            </a:r>
            <a:r>
              <a:rPr sz="1800" spc="-200" dirty="0">
                <a:latin typeface="Century"/>
                <a:cs typeface="Century"/>
              </a:rPr>
              <a:t> </a:t>
            </a:r>
            <a:r>
              <a:rPr sz="1800" spc="-30" dirty="0">
                <a:latin typeface="Century"/>
                <a:cs typeface="Century"/>
              </a:rPr>
              <a:t>?</a:t>
            </a:r>
            <a:endParaRPr sz="1800">
              <a:latin typeface="Century"/>
              <a:cs typeface="Century"/>
            </a:endParaRPr>
          </a:p>
          <a:p>
            <a:pPr marL="260350" indent="-247650">
              <a:lnSpc>
                <a:spcPct val="100000"/>
              </a:lnSpc>
              <a:spcBef>
                <a:spcPts val="1745"/>
              </a:spcBef>
              <a:buSzPct val="94444"/>
              <a:buAutoNum type="arabicPlain"/>
              <a:tabLst>
                <a:tab pos="260350" algn="l"/>
              </a:tabLst>
            </a:pPr>
            <a:r>
              <a:rPr sz="1800" spc="-75" dirty="0">
                <a:latin typeface="Century"/>
                <a:cs typeface="Century"/>
              </a:rPr>
              <a:t>Why</a:t>
            </a:r>
            <a:r>
              <a:rPr sz="1800" spc="15" dirty="0">
                <a:latin typeface="Century"/>
                <a:cs typeface="Century"/>
              </a:rPr>
              <a:t> </a:t>
            </a:r>
            <a:r>
              <a:rPr sz="1800" spc="-100" dirty="0">
                <a:latin typeface="Century"/>
                <a:cs typeface="Century"/>
              </a:rPr>
              <a:t>is</a:t>
            </a:r>
            <a:r>
              <a:rPr sz="1800" spc="-45" dirty="0">
                <a:latin typeface="Century"/>
                <a:cs typeface="Century"/>
              </a:rPr>
              <a:t> </a:t>
            </a:r>
            <a:r>
              <a:rPr sz="1800" spc="-130" dirty="0">
                <a:latin typeface="Century"/>
                <a:cs typeface="Century"/>
              </a:rPr>
              <a:t>it</a:t>
            </a:r>
            <a:r>
              <a:rPr sz="1800" spc="-85" dirty="0">
                <a:latin typeface="Century"/>
                <a:cs typeface="Century"/>
              </a:rPr>
              <a:t> </a:t>
            </a:r>
            <a:r>
              <a:rPr sz="1800" spc="-90" dirty="0">
                <a:latin typeface="Century"/>
                <a:cs typeface="Century"/>
              </a:rPr>
              <a:t>important</a:t>
            </a:r>
            <a:r>
              <a:rPr sz="1800" spc="-85" dirty="0">
                <a:latin typeface="Century"/>
                <a:cs typeface="Century"/>
              </a:rPr>
              <a:t> </a:t>
            </a:r>
            <a:r>
              <a:rPr sz="1800" spc="-15" dirty="0">
                <a:latin typeface="Century"/>
                <a:cs typeface="Century"/>
              </a:rPr>
              <a:t>to</a:t>
            </a:r>
            <a:r>
              <a:rPr sz="1800" spc="-45" dirty="0">
                <a:latin typeface="Century"/>
                <a:cs typeface="Century"/>
              </a:rPr>
              <a:t> </a:t>
            </a:r>
            <a:r>
              <a:rPr sz="1800" spc="-60" dirty="0">
                <a:latin typeface="Century"/>
                <a:cs typeface="Century"/>
              </a:rPr>
              <a:t>stage</a:t>
            </a:r>
            <a:r>
              <a:rPr sz="1800" spc="-120" dirty="0">
                <a:latin typeface="Century"/>
                <a:cs typeface="Century"/>
              </a:rPr>
              <a:t> </a:t>
            </a:r>
            <a:r>
              <a:rPr sz="1800" spc="-60" dirty="0">
                <a:latin typeface="Century"/>
                <a:cs typeface="Century"/>
              </a:rPr>
              <a:t>endometriosis</a:t>
            </a:r>
            <a:r>
              <a:rPr sz="1800" spc="-50" dirty="0">
                <a:latin typeface="Century"/>
                <a:cs typeface="Century"/>
              </a:rPr>
              <a:t> </a:t>
            </a:r>
            <a:r>
              <a:rPr sz="1800" spc="-30" dirty="0">
                <a:latin typeface="Century"/>
                <a:cs typeface="Century"/>
              </a:rPr>
              <a:t>?</a:t>
            </a:r>
            <a:endParaRPr sz="1800">
              <a:latin typeface="Century"/>
              <a:cs typeface="Century"/>
            </a:endParaRPr>
          </a:p>
          <a:p>
            <a:pPr>
              <a:lnSpc>
                <a:spcPct val="100000"/>
              </a:lnSpc>
              <a:buFont typeface="Century"/>
              <a:buAutoNum type="arabicPlain"/>
            </a:pPr>
            <a:endParaRPr sz="1650">
              <a:latin typeface="Century"/>
              <a:cs typeface="Century"/>
            </a:endParaRPr>
          </a:p>
          <a:p>
            <a:pPr marL="12700" marR="366395">
              <a:lnSpc>
                <a:spcPts val="1950"/>
              </a:lnSpc>
              <a:buSzPct val="94444"/>
              <a:buAutoNum type="arabicPlain"/>
              <a:tabLst>
                <a:tab pos="203200" algn="l"/>
              </a:tabLst>
            </a:pPr>
            <a:r>
              <a:rPr sz="1800" spc="-55" dirty="0">
                <a:latin typeface="Century"/>
                <a:cs typeface="Century"/>
              </a:rPr>
              <a:t>w</a:t>
            </a:r>
            <a:r>
              <a:rPr sz="1800" spc="-130" dirty="0">
                <a:latin typeface="Century"/>
                <a:cs typeface="Century"/>
              </a:rPr>
              <a:t>h</a:t>
            </a:r>
            <a:r>
              <a:rPr sz="1800" spc="-105" dirty="0">
                <a:latin typeface="Century"/>
                <a:cs typeface="Century"/>
              </a:rPr>
              <a:t>a</a:t>
            </a:r>
            <a:r>
              <a:rPr sz="1800" spc="-140" dirty="0">
                <a:latin typeface="Century"/>
                <a:cs typeface="Century"/>
              </a:rPr>
              <a:t>t</a:t>
            </a:r>
            <a:r>
              <a:rPr sz="1800" spc="-95" dirty="0">
                <a:latin typeface="Century"/>
                <a:cs typeface="Century"/>
              </a:rPr>
              <a:t> </a:t>
            </a:r>
            <a:r>
              <a:rPr sz="1800" spc="-105" dirty="0">
                <a:latin typeface="Century"/>
                <a:cs typeface="Century"/>
              </a:rPr>
              <a:t>a</a:t>
            </a:r>
            <a:r>
              <a:rPr sz="1800" spc="-135" dirty="0">
                <a:latin typeface="Century"/>
                <a:cs typeface="Century"/>
              </a:rPr>
              <a:t>r</a:t>
            </a:r>
            <a:r>
              <a:rPr sz="1800" spc="-5" dirty="0">
                <a:latin typeface="Century"/>
                <a:cs typeface="Century"/>
              </a:rPr>
              <a:t>e</a:t>
            </a:r>
            <a:r>
              <a:rPr sz="1800" spc="-50" dirty="0">
                <a:latin typeface="Century"/>
                <a:cs typeface="Century"/>
              </a:rPr>
              <a:t> </a:t>
            </a:r>
            <a:r>
              <a:rPr sz="1800" spc="-110" dirty="0">
                <a:latin typeface="Century"/>
                <a:cs typeface="Century"/>
              </a:rPr>
              <a:t>t</a:t>
            </a:r>
            <a:r>
              <a:rPr sz="1800" spc="-130" dirty="0">
                <a:latin typeface="Century"/>
                <a:cs typeface="Century"/>
              </a:rPr>
              <a:t>h</a:t>
            </a:r>
            <a:r>
              <a:rPr sz="1800" spc="-5" dirty="0">
                <a:latin typeface="Century"/>
                <a:cs typeface="Century"/>
              </a:rPr>
              <a:t>e</a:t>
            </a:r>
            <a:r>
              <a:rPr sz="1800" spc="-50" dirty="0">
                <a:latin typeface="Century"/>
                <a:cs typeface="Century"/>
              </a:rPr>
              <a:t> </a:t>
            </a:r>
            <a:r>
              <a:rPr sz="1800" spc="-125" dirty="0">
                <a:latin typeface="Century"/>
                <a:cs typeface="Century"/>
              </a:rPr>
              <a:t>l</a:t>
            </a:r>
            <a:r>
              <a:rPr sz="1800" spc="-105" dirty="0">
                <a:latin typeface="Century"/>
                <a:cs typeface="Century"/>
              </a:rPr>
              <a:t>a</a:t>
            </a:r>
            <a:r>
              <a:rPr sz="1800" spc="-90" dirty="0">
                <a:latin typeface="Century"/>
                <a:cs typeface="Century"/>
              </a:rPr>
              <a:t>p</a:t>
            </a:r>
            <a:r>
              <a:rPr sz="1800" spc="-75" dirty="0">
                <a:latin typeface="Century"/>
                <a:cs typeface="Century"/>
              </a:rPr>
              <a:t>a</a:t>
            </a:r>
            <a:r>
              <a:rPr sz="1800" spc="-135" dirty="0">
                <a:latin typeface="Century"/>
                <a:cs typeface="Century"/>
              </a:rPr>
              <a:t>r</a:t>
            </a:r>
            <a:r>
              <a:rPr sz="1800" spc="20" dirty="0">
                <a:latin typeface="Century"/>
                <a:cs typeface="Century"/>
              </a:rPr>
              <a:t>os</a:t>
            </a:r>
            <a:r>
              <a:rPr sz="1800" spc="-20" dirty="0">
                <a:latin typeface="Century"/>
                <a:cs typeface="Century"/>
              </a:rPr>
              <a:t>c</a:t>
            </a:r>
            <a:r>
              <a:rPr sz="1800" spc="-10" dirty="0">
                <a:latin typeface="Century"/>
                <a:cs typeface="Century"/>
              </a:rPr>
              <a:t>opic</a:t>
            </a:r>
            <a:r>
              <a:rPr sz="1800" spc="-90" dirty="0">
                <a:latin typeface="Century"/>
                <a:cs typeface="Century"/>
              </a:rPr>
              <a:t> </a:t>
            </a:r>
            <a:r>
              <a:rPr sz="1800" spc="-95" dirty="0">
                <a:latin typeface="Century"/>
                <a:cs typeface="Century"/>
              </a:rPr>
              <a:t>f</a:t>
            </a:r>
            <a:r>
              <a:rPr sz="1800" spc="-335" dirty="0">
                <a:latin typeface="Century"/>
                <a:cs typeface="Century"/>
              </a:rPr>
              <a:t> </a:t>
            </a:r>
            <a:r>
              <a:rPr sz="1800" spc="-85" dirty="0">
                <a:latin typeface="Century"/>
                <a:cs typeface="Century"/>
              </a:rPr>
              <a:t>in</a:t>
            </a:r>
            <a:r>
              <a:rPr sz="1800" spc="-140" dirty="0">
                <a:latin typeface="Century"/>
                <a:cs typeface="Century"/>
              </a:rPr>
              <a:t>d</a:t>
            </a:r>
            <a:r>
              <a:rPr sz="1800" spc="-85" dirty="0">
                <a:latin typeface="Century"/>
                <a:cs typeface="Century"/>
              </a:rPr>
              <a:t>in</a:t>
            </a:r>
            <a:r>
              <a:rPr sz="1800" spc="-70" dirty="0">
                <a:latin typeface="Century"/>
                <a:cs typeface="Century"/>
              </a:rPr>
              <a:t>g</a:t>
            </a:r>
            <a:r>
              <a:rPr sz="1800" spc="-80" dirty="0">
                <a:latin typeface="Century"/>
                <a:cs typeface="Century"/>
              </a:rPr>
              <a:t>s</a:t>
            </a:r>
            <a:r>
              <a:rPr sz="1800" spc="-130" dirty="0">
                <a:latin typeface="Century"/>
                <a:cs typeface="Century"/>
              </a:rPr>
              <a:t> </a:t>
            </a:r>
            <a:r>
              <a:rPr sz="1800" spc="-120" dirty="0">
                <a:latin typeface="Century"/>
                <a:cs typeface="Century"/>
              </a:rPr>
              <a:t>in</a:t>
            </a:r>
            <a:r>
              <a:rPr sz="1800" spc="20" dirty="0">
                <a:latin typeface="Century"/>
                <a:cs typeface="Century"/>
              </a:rPr>
              <a:t> </a:t>
            </a:r>
            <a:r>
              <a:rPr sz="1800" spc="-110" dirty="0">
                <a:latin typeface="Century"/>
                <a:cs typeface="Century"/>
              </a:rPr>
              <a:t>t</a:t>
            </a:r>
            <a:r>
              <a:rPr sz="1800" spc="-130" dirty="0">
                <a:latin typeface="Century"/>
                <a:cs typeface="Century"/>
              </a:rPr>
              <a:t>h</a:t>
            </a:r>
            <a:r>
              <a:rPr sz="1800" spc="-85" dirty="0">
                <a:latin typeface="Century"/>
                <a:cs typeface="Century"/>
              </a:rPr>
              <a:t>is  </a:t>
            </a:r>
            <a:r>
              <a:rPr sz="1800" spc="-55" dirty="0">
                <a:latin typeface="Century"/>
                <a:cs typeface="Century"/>
              </a:rPr>
              <a:t>condition</a:t>
            </a:r>
            <a:r>
              <a:rPr sz="1800" spc="10" dirty="0">
                <a:latin typeface="Century"/>
                <a:cs typeface="Century"/>
              </a:rPr>
              <a:t> </a:t>
            </a:r>
            <a:r>
              <a:rPr sz="1800" spc="-30" dirty="0">
                <a:latin typeface="Century"/>
                <a:cs typeface="Century"/>
              </a:rPr>
              <a:t>?</a:t>
            </a:r>
            <a:endParaRPr sz="1800">
              <a:latin typeface="Century"/>
              <a:cs typeface="Century"/>
            </a:endParaRPr>
          </a:p>
          <a:p>
            <a:pPr marL="203200" indent="-190500">
              <a:lnSpc>
                <a:spcPct val="100000"/>
              </a:lnSpc>
              <a:spcBef>
                <a:spcPts val="1720"/>
              </a:spcBef>
              <a:buSzPct val="94444"/>
              <a:buAutoNum type="arabicPlain"/>
              <a:tabLst>
                <a:tab pos="203200" algn="l"/>
              </a:tabLst>
            </a:pPr>
            <a:r>
              <a:rPr sz="1800" spc="-55" dirty="0">
                <a:latin typeface="Century"/>
                <a:cs typeface="Century"/>
              </a:rPr>
              <a:t>w</a:t>
            </a:r>
            <a:r>
              <a:rPr sz="1800" spc="-130" dirty="0">
                <a:latin typeface="Century"/>
                <a:cs typeface="Century"/>
              </a:rPr>
              <a:t>h</a:t>
            </a:r>
            <a:r>
              <a:rPr sz="1800" spc="-105" dirty="0">
                <a:latin typeface="Century"/>
                <a:cs typeface="Century"/>
              </a:rPr>
              <a:t>a</a:t>
            </a:r>
            <a:r>
              <a:rPr sz="1800" spc="-110" dirty="0">
                <a:latin typeface="Century"/>
                <a:cs typeface="Century"/>
              </a:rPr>
              <a:t>t</a:t>
            </a:r>
            <a:r>
              <a:rPr sz="1800" spc="80" dirty="0">
                <a:latin typeface="Century"/>
                <a:cs typeface="Century"/>
              </a:rPr>
              <a:t>’</a:t>
            </a:r>
            <a:r>
              <a:rPr sz="1800" spc="-135" dirty="0">
                <a:latin typeface="Century"/>
                <a:cs typeface="Century"/>
              </a:rPr>
              <a:t>r</a:t>
            </a:r>
            <a:r>
              <a:rPr sz="1800" spc="-5" dirty="0">
                <a:latin typeface="Century"/>
                <a:cs typeface="Century"/>
              </a:rPr>
              <a:t>e</a:t>
            </a:r>
            <a:r>
              <a:rPr sz="1800" spc="-125" dirty="0">
                <a:latin typeface="Century"/>
                <a:cs typeface="Century"/>
              </a:rPr>
              <a:t> </a:t>
            </a:r>
            <a:r>
              <a:rPr sz="1800" spc="-110" dirty="0">
                <a:latin typeface="Century"/>
                <a:cs typeface="Century"/>
              </a:rPr>
              <a:t>t</a:t>
            </a:r>
            <a:r>
              <a:rPr sz="1800" spc="-130" dirty="0">
                <a:latin typeface="Century"/>
                <a:cs typeface="Century"/>
              </a:rPr>
              <a:t>h</a:t>
            </a:r>
            <a:r>
              <a:rPr sz="1800" spc="-5" dirty="0">
                <a:latin typeface="Century"/>
                <a:cs typeface="Century"/>
              </a:rPr>
              <a:t>e</a:t>
            </a:r>
            <a:r>
              <a:rPr sz="1800" spc="-114" dirty="0">
                <a:latin typeface="Century"/>
                <a:cs typeface="Century"/>
              </a:rPr>
              <a:t> </a:t>
            </a:r>
            <a:r>
              <a:rPr sz="1800" spc="-45" dirty="0">
                <a:latin typeface="Century"/>
                <a:cs typeface="Century"/>
              </a:rPr>
              <a:t>t</a:t>
            </a:r>
            <a:r>
              <a:rPr sz="1800" spc="-110" dirty="0">
                <a:latin typeface="Century"/>
                <a:cs typeface="Century"/>
              </a:rPr>
              <a:t>x</a:t>
            </a:r>
            <a:r>
              <a:rPr sz="1800" spc="-70" dirty="0">
                <a:latin typeface="Century"/>
                <a:cs typeface="Century"/>
              </a:rPr>
              <a:t> </a:t>
            </a:r>
            <a:r>
              <a:rPr sz="1800" spc="-45" dirty="0">
                <a:latin typeface="Century"/>
                <a:cs typeface="Century"/>
              </a:rPr>
              <a:t>op</a:t>
            </a:r>
            <a:r>
              <a:rPr sz="1800" spc="-5" dirty="0">
                <a:latin typeface="Century"/>
                <a:cs typeface="Century"/>
              </a:rPr>
              <a:t>t</a:t>
            </a:r>
            <a:r>
              <a:rPr sz="1800" spc="-60" dirty="0">
                <a:latin typeface="Century"/>
                <a:cs typeface="Century"/>
              </a:rPr>
              <a:t>ions</a:t>
            </a:r>
            <a:r>
              <a:rPr sz="1800" spc="-65" dirty="0">
                <a:latin typeface="Century"/>
                <a:cs typeface="Century"/>
              </a:rPr>
              <a:t> </a:t>
            </a:r>
            <a:r>
              <a:rPr sz="1800" spc="-30" dirty="0">
                <a:latin typeface="Century"/>
                <a:cs typeface="Century"/>
              </a:rPr>
              <a:t>?</a:t>
            </a:r>
            <a:endParaRPr sz="1800">
              <a:latin typeface="Century"/>
              <a:cs typeface="Century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Century"/>
              <a:buAutoNum type="arabicPlain"/>
            </a:pPr>
            <a:endParaRPr sz="1550">
              <a:latin typeface="Century"/>
              <a:cs typeface="Century"/>
            </a:endParaRPr>
          </a:p>
          <a:p>
            <a:pPr marL="12700" marR="217170">
              <a:lnSpc>
                <a:spcPts val="1950"/>
              </a:lnSpc>
              <a:buSzPct val="94444"/>
              <a:buAutoNum type="arabicPlain"/>
              <a:tabLst>
                <a:tab pos="260350" algn="l"/>
              </a:tabLst>
            </a:pPr>
            <a:r>
              <a:rPr sz="1800" spc="-55" dirty="0">
                <a:latin typeface="Century"/>
                <a:cs typeface="Century"/>
              </a:rPr>
              <a:t>w</a:t>
            </a:r>
            <a:r>
              <a:rPr sz="1800" spc="-130" dirty="0">
                <a:latin typeface="Century"/>
                <a:cs typeface="Century"/>
              </a:rPr>
              <a:t>h</a:t>
            </a:r>
            <a:r>
              <a:rPr sz="1800" spc="-105" dirty="0">
                <a:latin typeface="Century"/>
                <a:cs typeface="Century"/>
              </a:rPr>
              <a:t>a</a:t>
            </a:r>
            <a:r>
              <a:rPr sz="1800" spc="-140" dirty="0">
                <a:latin typeface="Century"/>
                <a:cs typeface="Century"/>
              </a:rPr>
              <a:t>t</a:t>
            </a:r>
            <a:r>
              <a:rPr sz="1800" spc="-15" dirty="0">
                <a:latin typeface="Century"/>
                <a:cs typeface="Century"/>
              </a:rPr>
              <a:t> </a:t>
            </a:r>
            <a:r>
              <a:rPr sz="1800" spc="-100" dirty="0">
                <a:latin typeface="Century"/>
                <a:cs typeface="Century"/>
              </a:rPr>
              <a:t>is</a:t>
            </a:r>
            <a:r>
              <a:rPr sz="1800" spc="-50" dirty="0">
                <a:latin typeface="Century"/>
                <a:cs typeface="Century"/>
              </a:rPr>
              <a:t> </a:t>
            </a:r>
            <a:r>
              <a:rPr sz="1800" spc="-105" dirty="0">
                <a:latin typeface="Century"/>
                <a:cs typeface="Century"/>
              </a:rPr>
              <a:t>t</a:t>
            </a:r>
            <a:r>
              <a:rPr sz="1800" spc="-130" dirty="0">
                <a:latin typeface="Century"/>
                <a:cs typeface="Century"/>
              </a:rPr>
              <a:t>h</a:t>
            </a:r>
            <a:r>
              <a:rPr sz="1800" spc="-5" dirty="0">
                <a:latin typeface="Century"/>
                <a:cs typeface="Century"/>
              </a:rPr>
              <a:t>e</a:t>
            </a:r>
            <a:r>
              <a:rPr sz="1800" spc="-120" dirty="0">
                <a:latin typeface="Century"/>
                <a:cs typeface="Century"/>
              </a:rPr>
              <a:t> </a:t>
            </a:r>
            <a:r>
              <a:rPr sz="1800" spc="-80" dirty="0">
                <a:latin typeface="Century"/>
                <a:cs typeface="Century"/>
              </a:rPr>
              <a:t>f</a:t>
            </a:r>
            <a:r>
              <a:rPr sz="1800" spc="-60" dirty="0">
                <a:latin typeface="Century"/>
                <a:cs typeface="Century"/>
              </a:rPr>
              <a:t>e</a:t>
            </a:r>
            <a:r>
              <a:rPr sz="1800" spc="-50" dirty="0">
                <a:latin typeface="Century"/>
                <a:cs typeface="Century"/>
              </a:rPr>
              <a:t>a</a:t>
            </a:r>
            <a:r>
              <a:rPr sz="1800" spc="-130" dirty="0">
                <a:latin typeface="Century"/>
                <a:cs typeface="Century"/>
              </a:rPr>
              <a:t>r</a:t>
            </a:r>
            <a:r>
              <a:rPr sz="1800" spc="-15" dirty="0">
                <a:latin typeface="Century"/>
                <a:cs typeface="Century"/>
              </a:rPr>
              <a:t>ed</a:t>
            </a:r>
            <a:r>
              <a:rPr sz="1800" spc="-80" dirty="0">
                <a:latin typeface="Century"/>
                <a:cs typeface="Century"/>
              </a:rPr>
              <a:t> </a:t>
            </a:r>
            <a:r>
              <a:rPr sz="1800" spc="-30" dirty="0">
                <a:latin typeface="Century"/>
                <a:cs typeface="Century"/>
              </a:rPr>
              <a:t>o</a:t>
            </a:r>
            <a:r>
              <a:rPr sz="1800" spc="-25" dirty="0">
                <a:latin typeface="Century"/>
                <a:cs typeface="Century"/>
              </a:rPr>
              <a:t>u</a:t>
            </a:r>
            <a:r>
              <a:rPr sz="1800" spc="-105" dirty="0">
                <a:latin typeface="Century"/>
                <a:cs typeface="Century"/>
              </a:rPr>
              <a:t>t</a:t>
            </a:r>
            <a:r>
              <a:rPr sz="1800" spc="20" dirty="0">
                <a:latin typeface="Century"/>
                <a:cs typeface="Century"/>
              </a:rPr>
              <a:t>c</a:t>
            </a:r>
            <a:r>
              <a:rPr sz="1800" spc="-10" dirty="0">
                <a:latin typeface="Century"/>
                <a:cs typeface="Century"/>
              </a:rPr>
              <a:t>ome</a:t>
            </a:r>
            <a:r>
              <a:rPr sz="1800" spc="-45" dirty="0">
                <a:latin typeface="Century"/>
                <a:cs typeface="Century"/>
              </a:rPr>
              <a:t> </a:t>
            </a:r>
            <a:r>
              <a:rPr sz="1800" spc="-80" dirty="0">
                <a:latin typeface="Century"/>
                <a:cs typeface="Century"/>
              </a:rPr>
              <a:t>f</a:t>
            </a:r>
            <a:r>
              <a:rPr sz="1800" spc="-35" dirty="0">
                <a:latin typeface="Century"/>
                <a:cs typeface="Century"/>
              </a:rPr>
              <a:t>o</a:t>
            </a:r>
            <a:r>
              <a:rPr sz="1800" spc="-10" dirty="0">
                <a:latin typeface="Century"/>
                <a:cs typeface="Century"/>
              </a:rPr>
              <a:t>l</a:t>
            </a:r>
            <a:r>
              <a:rPr sz="1800" spc="-120" dirty="0">
                <a:latin typeface="Century"/>
                <a:cs typeface="Century"/>
              </a:rPr>
              <a:t>l</a:t>
            </a:r>
            <a:r>
              <a:rPr sz="1800" dirty="0">
                <a:latin typeface="Century"/>
                <a:cs typeface="Century"/>
              </a:rPr>
              <a:t>o</a:t>
            </a:r>
            <a:r>
              <a:rPr sz="1800" spc="20" dirty="0">
                <a:latin typeface="Century"/>
                <a:cs typeface="Century"/>
              </a:rPr>
              <a:t>w</a:t>
            </a:r>
            <a:r>
              <a:rPr sz="1800" spc="-90" dirty="0">
                <a:latin typeface="Century"/>
                <a:cs typeface="Century"/>
              </a:rPr>
              <a:t>ing</a:t>
            </a:r>
            <a:r>
              <a:rPr sz="1800" spc="-130" dirty="0">
                <a:latin typeface="Century"/>
                <a:cs typeface="Century"/>
              </a:rPr>
              <a:t> </a:t>
            </a:r>
            <a:r>
              <a:rPr sz="1800" spc="-45" dirty="0">
                <a:latin typeface="Century"/>
                <a:cs typeface="Century"/>
              </a:rPr>
              <a:t>t</a:t>
            </a:r>
            <a:r>
              <a:rPr sz="1800" spc="-110" dirty="0">
                <a:latin typeface="Century"/>
                <a:cs typeface="Century"/>
              </a:rPr>
              <a:t>x</a:t>
            </a:r>
            <a:r>
              <a:rPr sz="1800" spc="-70" dirty="0">
                <a:latin typeface="Century"/>
                <a:cs typeface="Century"/>
              </a:rPr>
              <a:t> </a:t>
            </a:r>
            <a:r>
              <a:rPr sz="1800" spc="-10" dirty="0">
                <a:latin typeface="Century"/>
                <a:cs typeface="Century"/>
              </a:rPr>
              <a:t>of  </a:t>
            </a:r>
            <a:r>
              <a:rPr sz="1800" spc="-110" dirty="0">
                <a:latin typeface="Century"/>
                <a:cs typeface="Century"/>
              </a:rPr>
              <a:t>t</a:t>
            </a:r>
            <a:r>
              <a:rPr sz="1800" spc="-130" dirty="0">
                <a:latin typeface="Century"/>
                <a:cs typeface="Century"/>
              </a:rPr>
              <a:t>h</a:t>
            </a:r>
            <a:r>
              <a:rPr sz="1800" spc="-40" dirty="0">
                <a:latin typeface="Century"/>
                <a:cs typeface="Century"/>
              </a:rPr>
              <a:t>e</a:t>
            </a:r>
            <a:r>
              <a:rPr sz="1800" spc="-50" dirty="0">
                <a:latin typeface="Century"/>
                <a:cs typeface="Century"/>
              </a:rPr>
              <a:t>s</a:t>
            </a:r>
            <a:r>
              <a:rPr sz="1800" spc="-5" dirty="0">
                <a:latin typeface="Century"/>
                <a:cs typeface="Century"/>
              </a:rPr>
              <a:t>e</a:t>
            </a:r>
            <a:r>
              <a:rPr sz="1800" spc="-130" dirty="0">
                <a:latin typeface="Century"/>
                <a:cs typeface="Century"/>
              </a:rPr>
              <a:t> </a:t>
            </a:r>
            <a:r>
              <a:rPr sz="1800" spc="-90" dirty="0">
                <a:latin typeface="Century"/>
                <a:cs typeface="Century"/>
              </a:rPr>
              <a:t>p</a:t>
            </a:r>
            <a:r>
              <a:rPr sz="1800" spc="-80" dirty="0">
                <a:latin typeface="Century"/>
                <a:cs typeface="Century"/>
              </a:rPr>
              <a:t>a</a:t>
            </a:r>
            <a:r>
              <a:rPr sz="1800" spc="-110" dirty="0">
                <a:latin typeface="Century"/>
                <a:cs typeface="Century"/>
              </a:rPr>
              <a:t>t</a:t>
            </a:r>
            <a:r>
              <a:rPr sz="1800" spc="-95" dirty="0">
                <a:latin typeface="Century"/>
                <a:cs typeface="Century"/>
              </a:rPr>
              <a:t>ient </a:t>
            </a:r>
            <a:r>
              <a:rPr sz="1800" spc="-30" dirty="0">
                <a:latin typeface="Century"/>
                <a:cs typeface="Century"/>
              </a:rPr>
              <a:t>?</a:t>
            </a:r>
            <a:endParaRPr sz="1800">
              <a:latin typeface="Century"/>
              <a:cs typeface="Century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15000" y="1333510"/>
            <a:ext cx="5391040" cy="3688079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3080" y="884941"/>
            <a:ext cx="5689600" cy="104259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1115">
              <a:lnSpc>
                <a:spcPts val="3800"/>
              </a:lnSpc>
              <a:spcBef>
                <a:spcPts val="130"/>
              </a:spcBef>
            </a:pPr>
            <a:r>
              <a:rPr spc="65" dirty="0">
                <a:latin typeface="Cambria"/>
                <a:cs typeface="Cambria"/>
              </a:rPr>
              <a:t>Station</a:t>
            </a:r>
            <a:r>
              <a:rPr spc="114" dirty="0">
                <a:latin typeface="Cambria"/>
                <a:cs typeface="Cambria"/>
              </a:rPr>
              <a:t> </a:t>
            </a:r>
            <a:r>
              <a:rPr spc="95" dirty="0">
                <a:latin typeface="Cambria"/>
                <a:cs typeface="Cambria"/>
              </a:rPr>
              <a:t>six</a:t>
            </a:r>
          </a:p>
          <a:p>
            <a:pPr marL="12700" marR="5080">
              <a:lnSpc>
                <a:spcPts val="1950"/>
              </a:lnSpc>
              <a:spcBef>
                <a:spcPts val="200"/>
              </a:spcBef>
            </a:pPr>
            <a:r>
              <a:rPr sz="1800" b="0" spc="-60" dirty="0">
                <a:latin typeface="Century"/>
                <a:cs typeface="Century"/>
              </a:rPr>
              <a:t>(</a:t>
            </a:r>
            <a:r>
              <a:rPr sz="1800" b="0" spc="-65" dirty="0">
                <a:latin typeface="Century"/>
                <a:cs typeface="Century"/>
              </a:rPr>
              <a:t> </a:t>
            </a:r>
            <a:r>
              <a:rPr sz="1800" b="0" spc="-75" dirty="0">
                <a:latin typeface="Century"/>
                <a:cs typeface="Century"/>
              </a:rPr>
              <a:t>Portogram</a:t>
            </a:r>
            <a:r>
              <a:rPr sz="1800" b="0" spc="-125" dirty="0">
                <a:latin typeface="Century"/>
                <a:cs typeface="Century"/>
              </a:rPr>
              <a:t> </a:t>
            </a:r>
            <a:r>
              <a:rPr sz="1800" b="0" spc="-75" dirty="0">
                <a:latin typeface="Century"/>
                <a:cs typeface="Century"/>
              </a:rPr>
              <a:t>picture</a:t>
            </a:r>
            <a:r>
              <a:rPr sz="1800" b="0" spc="-125" dirty="0">
                <a:latin typeface="Century"/>
                <a:cs typeface="Century"/>
              </a:rPr>
              <a:t> </a:t>
            </a:r>
            <a:r>
              <a:rPr sz="1800" b="0" spc="-70" dirty="0">
                <a:latin typeface="Century"/>
                <a:cs typeface="Century"/>
              </a:rPr>
              <a:t>showing</a:t>
            </a:r>
            <a:r>
              <a:rPr sz="1800" b="0" spc="-95" dirty="0">
                <a:latin typeface="Century"/>
                <a:cs typeface="Century"/>
              </a:rPr>
              <a:t> </a:t>
            </a:r>
            <a:r>
              <a:rPr sz="1800" b="0" spc="-80" dirty="0">
                <a:latin typeface="Century"/>
                <a:cs typeface="Century"/>
              </a:rPr>
              <a:t>features</a:t>
            </a:r>
            <a:r>
              <a:rPr sz="1800" b="0" spc="-130" dirty="0">
                <a:latin typeface="Century"/>
                <a:cs typeface="Century"/>
              </a:rPr>
              <a:t> </a:t>
            </a:r>
            <a:r>
              <a:rPr sz="1800" b="0" spc="-10" dirty="0">
                <a:latin typeface="Century"/>
                <a:cs typeface="Century"/>
              </a:rPr>
              <a:t>of</a:t>
            </a:r>
            <a:r>
              <a:rPr sz="1800" b="0" spc="-35" dirty="0">
                <a:latin typeface="Century"/>
                <a:cs typeface="Century"/>
              </a:rPr>
              <a:t> </a:t>
            </a:r>
            <a:r>
              <a:rPr sz="1800" b="0" spc="-45" dirty="0">
                <a:latin typeface="Century"/>
                <a:cs typeface="Century"/>
              </a:rPr>
              <a:t>secondary</a:t>
            </a:r>
            <a:r>
              <a:rPr sz="1800" b="0" spc="-65" dirty="0">
                <a:latin typeface="Century"/>
                <a:cs typeface="Century"/>
              </a:rPr>
              <a:t> </a:t>
            </a:r>
            <a:r>
              <a:rPr sz="1800" b="0" spc="-90" dirty="0">
                <a:latin typeface="Century"/>
                <a:cs typeface="Century"/>
              </a:rPr>
              <a:t>arrest </a:t>
            </a:r>
            <a:r>
              <a:rPr sz="1800" b="0" spc="-60" dirty="0">
                <a:latin typeface="Century"/>
                <a:cs typeface="Century"/>
              </a:rPr>
              <a:t>) </a:t>
            </a:r>
            <a:r>
              <a:rPr sz="1800" b="0" spc="-484" dirty="0">
                <a:latin typeface="Century"/>
                <a:cs typeface="Century"/>
              </a:rPr>
              <a:t> </a:t>
            </a:r>
            <a:r>
              <a:rPr sz="1800" b="0" spc="-110" dirty="0">
                <a:latin typeface="Century"/>
                <a:cs typeface="Century"/>
              </a:rPr>
              <a:t>t</a:t>
            </a:r>
            <a:r>
              <a:rPr sz="1800" b="0" spc="-130" dirty="0">
                <a:latin typeface="Century"/>
                <a:cs typeface="Century"/>
              </a:rPr>
              <a:t>h</a:t>
            </a:r>
            <a:r>
              <a:rPr sz="1800" b="0" spc="-5" dirty="0">
                <a:latin typeface="Century"/>
                <a:cs typeface="Century"/>
              </a:rPr>
              <a:t>e</a:t>
            </a:r>
            <a:r>
              <a:rPr sz="1800" b="0" spc="-130" dirty="0">
                <a:latin typeface="Century"/>
                <a:cs typeface="Century"/>
              </a:rPr>
              <a:t> </a:t>
            </a:r>
            <a:r>
              <a:rPr sz="1800" b="0" spc="-90" dirty="0">
                <a:latin typeface="Century"/>
                <a:cs typeface="Century"/>
              </a:rPr>
              <a:t>p</a:t>
            </a:r>
            <a:r>
              <a:rPr sz="1800" b="0" spc="-80" dirty="0">
                <a:latin typeface="Century"/>
                <a:cs typeface="Century"/>
              </a:rPr>
              <a:t>a</a:t>
            </a:r>
            <a:r>
              <a:rPr sz="1800" b="0" spc="-110" dirty="0">
                <a:latin typeface="Century"/>
                <a:cs typeface="Century"/>
              </a:rPr>
              <a:t>t</a:t>
            </a:r>
            <a:r>
              <a:rPr sz="1800" b="0" spc="-95" dirty="0">
                <a:latin typeface="Century"/>
                <a:cs typeface="Century"/>
              </a:rPr>
              <a:t>ient </a:t>
            </a:r>
            <a:r>
              <a:rPr sz="1800" b="0" spc="-130" dirty="0">
                <a:latin typeface="Century"/>
                <a:cs typeface="Century"/>
              </a:rPr>
              <a:t>w</a:t>
            </a:r>
            <a:r>
              <a:rPr sz="1800" b="0" spc="-110" dirty="0">
                <a:latin typeface="Century"/>
                <a:cs typeface="Century"/>
              </a:rPr>
              <a:t>a</a:t>
            </a:r>
            <a:r>
              <a:rPr sz="1800" b="0" spc="-80" dirty="0">
                <a:latin typeface="Century"/>
                <a:cs typeface="Century"/>
              </a:rPr>
              <a:t>s</a:t>
            </a:r>
            <a:r>
              <a:rPr sz="1800" b="0" spc="15" dirty="0">
                <a:latin typeface="Century"/>
                <a:cs typeface="Century"/>
              </a:rPr>
              <a:t> </a:t>
            </a:r>
            <a:r>
              <a:rPr sz="1800" b="0" spc="-90" dirty="0">
                <a:latin typeface="Century"/>
                <a:cs typeface="Century"/>
              </a:rPr>
              <a:t>p</a:t>
            </a:r>
            <a:r>
              <a:rPr sz="1800" b="0" spc="-80" dirty="0">
                <a:latin typeface="Century"/>
                <a:cs typeface="Century"/>
              </a:rPr>
              <a:t>a</a:t>
            </a:r>
            <a:r>
              <a:rPr sz="1800" b="0" spc="-135" dirty="0">
                <a:latin typeface="Century"/>
                <a:cs typeface="Century"/>
              </a:rPr>
              <a:t>r</a:t>
            </a:r>
            <a:r>
              <a:rPr sz="1800" b="0" spc="-120" dirty="0">
                <a:latin typeface="Century"/>
                <a:cs typeface="Century"/>
              </a:rPr>
              <a:t>a</a:t>
            </a:r>
            <a:r>
              <a:rPr sz="1800" b="0" spc="-114" dirty="0">
                <a:latin typeface="Century"/>
                <a:cs typeface="Century"/>
              </a:rPr>
              <a:t> </a:t>
            </a:r>
            <a:r>
              <a:rPr sz="1800" b="0" spc="-65" dirty="0">
                <a:latin typeface="Century"/>
                <a:cs typeface="Century"/>
              </a:rPr>
              <a:t>1</a:t>
            </a:r>
            <a:r>
              <a:rPr sz="1800" b="0" spc="-20" dirty="0">
                <a:latin typeface="Century"/>
                <a:cs typeface="Century"/>
              </a:rPr>
              <a:t> </a:t>
            </a:r>
            <a:r>
              <a:rPr sz="1800" b="0" spc="-70" dirty="0">
                <a:latin typeface="Century"/>
                <a:cs typeface="Century"/>
              </a:rPr>
              <a:t>,</a:t>
            </a:r>
            <a:r>
              <a:rPr sz="1800" b="0" spc="-35" dirty="0">
                <a:latin typeface="Century"/>
                <a:cs typeface="Century"/>
              </a:rPr>
              <a:t> </a:t>
            </a:r>
            <a:r>
              <a:rPr sz="1800" b="0" spc="-25" dirty="0">
                <a:latin typeface="Century"/>
                <a:cs typeface="Century"/>
              </a:rPr>
              <a:t>no</a:t>
            </a:r>
            <a:r>
              <a:rPr sz="1800" b="0" spc="-55" dirty="0">
                <a:latin typeface="Century"/>
                <a:cs typeface="Century"/>
              </a:rPr>
              <a:t> r</a:t>
            </a:r>
            <a:r>
              <a:rPr sz="1800" b="0" spc="-130" dirty="0">
                <a:latin typeface="Century"/>
                <a:cs typeface="Century"/>
              </a:rPr>
              <a:t>u</a:t>
            </a:r>
            <a:r>
              <a:rPr sz="1800" b="0" spc="-114" dirty="0">
                <a:latin typeface="Century"/>
                <a:cs typeface="Century"/>
              </a:rPr>
              <a:t>p</a:t>
            </a:r>
            <a:r>
              <a:rPr sz="1800" b="0" spc="-50" dirty="0">
                <a:latin typeface="Century"/>
                <a:cs typeface="Century"/>
              </a:rPr>
              <a:t>t</a:t>
            </a:r>
            <a:r>
              <a:rPr sz="1800" b="0" spc="-130" dirty="0">
                <a:latin typeface="Century"/>
                <a:cs typeface="Century"/>
              </a:rPr>
              <a:t>u</a:t>
            </a:r>
            <a:r>
              <a:rPr sz="1800" b="0" spc="-135" dirty="0">
                <a:latin typeface="Century"/>
                <a:cs typeface="Century"/>
              </a:rPr>
              <a:t>r</a:t>
            </a:r>
            <a:r>
              <a:rPr sz="1800" b="0" spc="-5" dirty="0">
                <a:latin typeface="Century"/>
                <a:cs typeface="Century"/>
              </a:rPr>
              <a:t>e</a:t>
            </a:r>
            <a:r>
              <a:rPr sz="1800" b="0" spc="-200" dirty="0">
                <a:latin typeface="Century"/>
                <a:cs typeface="Century"/>
              </a:rPr>
              <a:t> </a:t>
            </a:r>
            <a:r>
              <a:rPr sz="1800" b="0" spc="-10" dirty="0">
                <a:latin typeface="Century"/>
                <a:cs typeface="Century"/>
              </a:rPr>
              <a:t>of</a:t>
            </a:r>
            <a:r>
              <a:rPr sz="1800" b="0" spc="-40" dirty="0">
                <a:latin typeface="Century"/>
                <a:cs typeface="Century"/>
              </a:rPr>
              <a:t> </a:t>
            </a:r>
            <a:r>
              <a:rPr sz="1800" b="0" spc="-65" dirty="0">
                <a:latin typeface="Century"/>
                <a:cs typeface="Century"/>
              </a:rPr>
              <a:t>mem</a:t>
            </a:r>
            <a:r>
              <a:rPr sz="1800" b="0" spc="-45" dirty="0">
                <a:latin typeface="Century"/>
                <a:cs typeface="Century"/>
              </a:rPr>
              <a:t>b</a:t>
            </a:r>
            <a:r>
              <a:rPr sz="1800" b="0" spc="-135" dirty="0">
                <a:latin typeface="Century"/>
                <a:cs typeface="Century"/>
              </a:rPr>
              <a:t>r</a:t>
            </a:r>
            <a:r>
              <a:rPr sz="1800" b="0" spc="-110" dirty="0">
                <a:latin typeface="Century"/>
                <a:cs typeface="Century"/>
              </a:rPr>
              <a:t>a</a:t>
            </a:r>
            <a:r>
              <a:rPr sz="1800" b="0" spc="-65" dirty="0">
                <a:latin typeface="Century"/>
                <a:cs typeface="Century"/>
              </a:rPr>
              <a:t>ne</a:t>
            </a:r>
            <a:endParaRPr sz="1800">
              <a:latin typeface="Century"/>
              <a:cs typeface="Century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3087" y="2110046"/>
            <a:ext cx="7145655" cy="4111382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4410710">
              <a:lnSpc>
                <a:spcPts val="1950"/>
              </a:lnSpc>
              <a:spcBef>
                <a:spcPts val="340"/>
              </a:spcBef>
              <a:buAutoNum type="arabicPlain"/>
              <a:tabLst>
                <a:tab pos="260350" algn="l"/>
              </a:tabLst>
            </a:pPr>
            <a:r>
              <a:rPr sz="1800" spc="-130" dirty="0">
                <a:latin typeface="Century"/>
                <a:cs typeface="Century"/>
              </a:rPr>
              <a:t>D</a:t>
            </a:r>
            <a:r>
              <a:rPr sz="1800" spc="-125" dirty="0">
                <a:latin typeface="Century"/>
                <a:cs typeface="Century"/>
              </a:rPr>
              <a:t>i</a:t>
            </a:r>
            <a:r>
              <a:rPr sz="1800" spc="-114" dirty="0">
                <a:latin typeface="Century"/>
                <a:cs typeface="Century"/>
              </a:rPr>
              <a:t>l</a:t>
            </a:r>
            <a:r>
              <a:rPr sz="1800" spc="-105" dirty="0">
                <a:latin typeface="Century"/>
                <a:cs typeface="Century"/>
              </a:rPr>
              <a:t>atat</a:t>
            </a:r>
            <a:r>
              <a:rPr sz="1800" spc="-55" dirty="0">
                <a:latin typeface="Century"/>
                <a:cs typeface="Century"/>
              </a:rPr>
              <a:t>ion</a:t>
            </a:r>
            <a:r>
              <a:rPr sz="1800" spc="-45" dirty="0">
                <a:latin typeface="Century"/>
                <a:cs typeface="Century"/>
              </a:rPr>
              <a:t> </a:t>
            </a:r>
            <a:r>
              <a:rPr sz="1800" spc="-25" dirty="0">
                <a:latin typeface="Century"/>
                <a:cs typeface="Century"/>
              </a:rPr>
              <a:t>on</a:t>
            </a:r>
            <a:r>
              <a:rPr sz="1800" spc="-50" dirty="0">
                <a:latin typeface="Century"/>
                <a:cs typeface="Century"/>
              </a:rPr>
              <a:t> </a:t>
            </a:r>
            <a:r>
              <a:rPr sz="1800" spc="-105" dirty="0">
                <a:latin typeface="Century"/>
                <a:cs typeface="Century"/>
              </a:rPr>
              <a:t>a</a:t>
            </a:r>
            <a:r>
              <a:rPr sz="1800" spc="-60" dirty="0">
                <a:latin typeface="Century"/>
                <a:cs typeface="Century"/>
              </a:rPr>
              <a:t>d</a:t>
            </a:r>
            <a:r>
              <a:rPr sz="1800" spc="-100" dirty="0">
                <a:latin typeface="Century"/>
                <a:cs typeface="Century"/>
              </a:rPr>
              <a:t>mis</a:t>
            </a:r>
            <a:r>
              <a:rPr sz="1800" spc="-90" dirty="0">
                <a:latin typeface="Century"/>
                <a:cs typeface="Century"/>
              </a:rPr>
              <a:t>s</a:t>
            </a:r>
            <a:r>
              <a:rPr sz="1800" spc="-55" dirty="0">
                <a:latin typeface="Century"/>
                <a:cs typeface="Century"/>
              </a:rPr>
              <a:t>ion</a:t>
            </a:r>
            <a:r>
              <a:rPr sz="1800" spc="-45" dirty="0">
                <a:latin typeface="Century"/>
                <a:cs typeface="Century"/>
              </a:rPr>
              <a:t> </a:t>
            </a:r>
            <a:r>
              <a:rPr sz="1800" spc="-25" dirty="0">
                <a:latin typeface="Century"/>
                <a:cs typeface="Century"/>
              </a:rPr>
              <a:t>?  </a:t>
            </a:r>
            <a:r>
              <a:rPr sz="1800" spc="-135" dirty="0">
                <a:solidFill>
                  <a:srgbClr val="538235"/>
                </a:solidFill>
                <a:latin typeface="Century"/>
                <a:cs typeface="Century"/>
              </a:rPr>
              <a:t>It</a:t>
            </a:r>
            <a:r>
              <a:rPr sz="1800" spc="-20" dirty="0">
                <a:solidFill>
                  <a:srgbClr val="538235"/>
                </a:solidFill>
                <a:latin typeface="Century"/>
                <a:cs typeface="Century"/>
              </a:rPr>
              <a:t> </a:t>
            </a:r>
            <a:r>
              <a:rPr sz="1800" spc="-130" dirty="0">
                <a:solidFill>
                  <a:srgbClr val="538235"/>
                </a:solidFill>
                <a:latin typeface="Century"/>
                <a:cs typeface="Century"/>
              </a:rPr>
              <a:t>w</a:t>
            </a:r>
            <a:r>
              <a:rPr sz="1800" spc="-110" dirty="0">
                <a:solidFill>
                  <a:srgbClr val="538235"/>
                </a:solidFill>
                <a:latin typeface="Century"/>
                <a:cs typeface="Century"/>
              </a:rPr>
              <a:t>a</a:t>
            </a:r>
            <a:r>
              <a:rPr sz="1800" spc="-80" dirty="0">
                <a:solidFill>
                  <a:srgbClr val="538235"/>
                </a:solidFill>
                <a:latin typeface="Century"/>
                <a:cs typeface="Century"/>
              </a:rPr>
              <a:t>s</a:t>
            </a:r>
            <a:r>
              <a:rPr sz="1800" spc="-60" dirty="0">
                <a:solidFill>
                  <a:srgbClr val="538235"/>
                </a:solidFill>
                <a:latin typeface="Century"/>
                <a:cs typeface="Century"/>
              </a:rPr>
              <a:t> </a:t>
            </a:r>
            <a:r>
              <a:rPr sz="1800" spc="-65" dirty="0">
                <a:solidFill>
                  <a:srgbClr val="538235"/>
                </a:solidFill>
                <a:latin typeface="Century"/>
                <a:cs typeface="Century"/>
              </a:rPr>
              <a:t>3</a:t>
            </a:r>
            <a:r>
              <a:rPr sz="1800" spc="-80" dirty="0">
                <a:solidFill>
                  <a:srgbClr val="538235"/>
                </a:solidFill>
                <a:latin typeface="Century"/>
                <a:cs typeface="Century"/>
              </a:rPr>
              <a:t> </a:t>
            </a:r>
            <a:r>
              <a:rPr sz="1800" spc="-60" dirty="0">
                <a:latin typeface="Century"/>
                <a:cs typeface="Century"/>
              </a:rPr>
              <a:t>d</a:t>
            </a:r>
            <a:r>
              <a:rPr sz="1800" spc="-85" dirty="0">
                <a:latin typeface="Century"/>
                <a:cs typeface="Century"/>
              </a:rPr>
              <a:t>i</a:t>
            </a:r>
            <a:r>
              <a:rPr sz="1800" spc="-140" dirty="0">
                <a:latin typeface="Century"/>
                <a:cs typeface="Century"/>
              </a:rPr>
              <a:t>a</a:t>
            </a:r>
            <a:r>
              <a:rPr sz="1800" spc="5" dirty="0">
                <a:latin typeface="Century"/>
                <a:cs typeface="Century"/>
              </a:rPr>
              <a:t>g</a:t>
            </a:r>
            <a:r>
              <a:rPr sz="1800" spc="-45" dirty="0">
                <a:latin typeface="Century"/>
                <a:cs typeface="Century"/>
              </a:rPr>
              <a:t>no</a:t>
            </a:r>
            <a:r>
              <a:rPr sz="1800" spc="-55" dirty="0">
                <a:latin typeface="Century"/>
                <a:cs typeface="Century"/>
              </a:rPr>
              <a:t>s</a:t>
            </a:r>
            <a:r>
              <a:rPr sz="1800" spc="-100" dirty="0">
                <a:latin typeface="Century"/>
                <a:cs typeface="Century"/>
              </a:rPr>
              <a:t>is</a:t>
            </a:r>
            <a:endParaRPr sz="1800">
              <a:latin typeface="Century"/>
              <a:cs typeface="Century"/>
            </a:endParaRPr>
          </a:p>
          <a:p>
            <a:pPr marL="260350" indent="-247650">
              <a:lnSpc>
                <a:spcPts val="1820"/>
              </a:lnSpc>
              <a:buAutoNum type="arabicPlain"/>
              <a:tabLst>
                <a:tab pos="260350" algn="l"/>
              </a:tabLst>
            </a:pPr>
            <a:r>
              <a:rPr sz="1800" spc="-110" dirty="0">
                <a:latin typeface="Century"/>
                <a:cs typeface="Century"/>
              </a:rPr>
              <a:t>W</a:t>
            </a:r>
            <a:r>
              <a:rPr sz="1800" spc="-55" dirty="0">
                <a:latin typeface="Century"/>
                <a:cs typeface="Century"/>
              </a:rPr>
              <a:t>h</a:t>
            </a:r>
            <a:r>
              <a:rPr sz="1800" spc="-105" dirty="0">
                <a:latin typeface="Century"/>
                <a:cs typeface="Century"/>
              </a:rPr>
              <a:t>at</a:t>
            </a:r>
            <a:r>
              <a:rPr sz="1800" spc="-70" dirty="0">
                <a:latin typeface="Century"/>
                <a:cs typeface="Century"/>
              </a:rPr>
              <a:t>’</a:t>
            </a:r>
            <a:r>
              <a:rPr sz="1800" spc="-80" dirty="0">
                <a:latin typeface="Century"/>
                <a:cs typeface="Century"/>
              </a:rPr>
              <a:t>s</a:t>
            </a:r>
            <a:r>
              <a:rPr sz="1800" spc="-55" dirty="0">
                <a:latin typeface="Century"/>
                <a:cs typeface="Century"/>
              </a:rPr>
              <a:t> </a:t>
            </a:r>
            <a:r>
              <a:rPr sz="1800" spc="-70" dirty="0">
                <a:latin typeface="Century"/>
                <a:cs typeface="Century"/>
              </a:rPr>
              <a:t>y</a:t>
            </a:r>
            <a:r>
              <a:rPr sz="1800" spc="-30" dirty="0">
                <a:latin typeface="Century"/>
                <a:cs typeface="Century"/>
              </a:rPr>
              <a:t>o</a:t>
            </a:r>
            <a:r>
              <a:rPr sz="1800" spc="-25" dirty="0">
                <a:latin typeface="Century"/>
                <a:cs typeface="Century"/>
              </a:rPr>
              <a:t>u</a:t>
            </a:r>
            <a:r>
              <a:rPr sz="1800" spc="-150" dirty="0">
                <a:latin typeface="Century"/>
                <a:cs typeface="Century"/>
              </a:rPr>
              <a:t>r</a:t>
            </a:r>
            <a:r>
              <a:rPr sz="1800" spc="-25" dirty="0">
                <a:latin typeface="Century"/>
                <a:cs typeface="Century"/>
              </a:rPr>
              <a:t> </a:t>
            </a:r>
            <a:r>
              <a:rPr sz="1800" spc="-60" dirty="0">
                <a:latin typeface="Century"/>
                <a:cs typeface="Century"/>
              </a:rPr>
              <a:t>d</a:t>
            </a:r>
            <a:r>
              <a:rPr sz="1800" spc="-85" dirty="0">
                <a:latin typeface="Century"/>
                <a:cs typeface="Century"/>
              </a:rPr>
              <a:t>i</a:t>
            </a:r>
            <a:r>
              <a:rPr sz="1800" spc="-135" dirty="0">
                <a:latin typeface="Century"/>
                <a:cs typeface="Century"/>
              </a:rPr>
              <a:t>a</a:t>
            </a:r>
            <a:r>
              <a:rPr sz="1800" spc="5" dirty="0">
                <a:latin typeface="Century"/>
                <a:cs typeface="Century"/>
              </a:rPr>
              <a:t>g</a:t>
            </a:r>
            <a:r>
              <a:rPr sz="1800" spc="-65" dirty="0">
                <a:latin typeface="Century"/>
                <a:cs typeface="Century"/>
              </a:rPr>
              <a:t>nosis</a:t>
            </a:r>
            <a:r>
              <a:rPr sz="1800" dirty="0">
                <a:latin typeface="Century"/>
                <a:cs typeface="Century"/>
              </a:rPr>
              <a:t> </a:t>
            </a:r>
            <a:r>
              <a:rPr sz="1800" spc="-105" dirty="0">
                <a:latin typeface="Century"/>
                <a:cs typeface="Century"/>
              </a:rPr>
              <a:t> </a:t>
            </a:r>
            <a:r>
              <a:rPr sz="1800" spc="-30" dirty="0">
                <a:latin typeface="Century"/>
                <a:cs typeface="Century"/>
              </a:rPr>
              <a:t>?</a:t>
            </a:r>
            <a:endParaRPr sz="1800">
              <a:latin typeface="Century"/>
              <a:cs typeface="Century"/>
            </a:endParaRPr>
          </a:p>
          <a:p>
            <a:pPr marL="12700">
              <a:lnSpc>
                <a:spcPts val="1950"/>
              </a:lnSpc>
            </a:pPr>
            <a:r>
              <a:rPr sz="1800" spc="-165" dirty="0">
                <a:solidFill>
                  <a:srgbClr val="538235"/>
                </a:solidFill>
                <a:latin typeface="Century"/>
                <a:cs typeface="Century"/>
              </a:rPr>
              <a:t>S</a:t>
            </a:r>
            <a:r>
              <a:rPr sz="1800" spc="30" dirty="0">
                <a:solidFill>
                  <a:srgbClr val="538235"/>
                </a:solidFill>
                <a:latin typeface="Century"/>
                <a:cs typeface="Century"/>
              </a:rPr>
              <a:t>e</a:t>
            </a:r>
            <a:r>
              <a:rPr sz="1800" spc="-10" dirty="0">
                <a:solidFill>
                  <a:srgbClr val="538235"/>
                </a:solidFill>
                <a:latin typeface="Century"/>
                <a:cs typeface="Century"/>
              </a:rPr>
              <a:t>c</a:t>
            </a:r>
            <a:r>
              <a:rPr sz="1800" spc="-25" dirty="0">
                <a:solidFill>
                  <a:srgbClr val="538235"/>
                </a:solidFill>
                <a:latin typeface="Century"/>
                <a:cs typeface="Century"/>
              </a:rPr>
              <a:t>on</a:t>
            </a:r>
            <a:r>
              <a:rPr sz="1800" spc="-65" dirty="0">
                <a:solidFill>
                  <a:srgbClr val="538235"/>
                </a:solidFill>
                <a:latin typeface="Century"/>
                <a:cs typeface="Century"/>
              </a:rPr>
              <a:t>d</a:t>
            </a:r>
            <a:r>
              <a:rPr sz="1800" spc="-110" dirty="0">
                <a:solidFill>
                  <a:srgbClr val="538235"/>
                </a:solidFill>
                <a:latin typeface="Century"/>
                <a:cs typeface="Century"/>
              </a:rPr>
              <a:t>a</a:t>
            </a:r>
            <a:r>
              <a:rPr sz="1800" spc="-55" dirty="0">
                <a:solidFill>
                  <a:srgbClr val="538235"/>
                </a:solidFill>
                <a:latin typeface="Century"/>
                <a:cs typeface="Century"/>
              </a:rPr>
              <a:t>r</a:t>
            </a:r>
            <a:r>
              <a:rPr sz="1800" spc="-50" dirty="0">
                <a:solidFill>
                  <a:srgbClr val="538235"/>
                </a:solidFill>
                <a:latin typeface="Century"/>
                <a:cs typeface="Century"/>
              </a:rPr>
              <a:t>y</a:t>
            </a:r>
            <a:r>
              <a:rPr sz="1800" spc="-70" dirty="0">
                <a:solidFill>
                  <a:srgbClr val="538235"/>
                </a:solidFill>
                <a:latin typeface="Century"/>
                <a:cs typeface="Century"/>
              </a:rPr>
              <a:t> </a:t>
            </a:r>
            <a:r>
              <a:rPr sz="1800" spc="-110" dirty="0">
                <a:solidFill>
                  <a:srgbClr val="538235"/>
                </a:solidFill>
                <a:latin typeface="Century"/>
                <a:cs typeface="Century"/>
              </a:rPr>
              <a:t>a</a:t>
            </a:r>
            <a:r>
              <a:rPr sz="1800" spc="-55" dirty="0">
                <a:solidFill>
                  <a:srgbClr val="538235"/>
                </a:solidFill>
                <a:latin typeface="Century"/>
                <a:cs typeface="Century"/>
              </a:rPr>
              <a:t>r</a:t>
            </a:r>
            <a:r>
              <a:rPr sz="1800" spc="-135" dirty="0">
                <a:solidFill>
                  <a:srgbClr val="538235"/>
                </a:solidFill>
                <a:latin typeface="Century"/>
                <a:cs typeface="Century"/>
              </a:rPr>
              <a:t>r</a:t>
            </a:r>
            <a:r>
              <a:rPr sz="1800" spc="-40" dirty="0">
                <a:solidFill>
                  <a:srgbClr val="538235"/>
                </a:solidFill>
                <a:latin typeface="Century"/>
                <a:cs typeface="Century"/>
              </a:rPr>
              <a:t>e</a:t>
            </a:r>
            <a:r>
              <a:rPr sz="1800" spc="-50" dirty="0">
                <a:solidFill>
                  <a:srgbClr val="538235"/>
                </a:solidFill>
                <a:latin typeface="Century"/>
                <a:cs typeface="Century"/>
              </a:rPr>
              <a:t>s</a:t>
            </a:r>
            <a:r>
              <a:rPr sz="1800" spc="-140" dirty="0">
                <a:solidFill>
                  <a:srgbClr val="538235"/>
                </a:solidFill>
                <a:latin typeface="Century"/>
                <a:cs typeface="Century"/>
              </a:rPr>
              <a:t>t</a:t>
            </a:r>
            <a:endParaRPr sz="1800">
              <a:latin typeface="Century"/>
              <a:cs typeface="Century"/>
            </a:endParaRPr>
          </a:p>
          <a:p>
            <a:pPr marL="203200" indent="-190500">
              <a:lnSpc>
                <a:spcPts val="1950"/>
              </a:lnSpc>
              <a:buAutoNum type="arabicPlain" startAt="3"/>
              <a:tabLst>
                <a:tab pos="203200" algn="l"/>
              </a:tabLst>
            </a:pPr>
            <a:r>
              <a:rPr sz="1800" spc="-55" dirty="0">
                <a:latin typeface="Century"/>
                <a:cs typeface="Century"/>
              </a:rPr>
              <a:t>w</a:t>
            </a:r>
            <a:r>
              <a:rPr sz="1800" spc="-130" dirty="0">
                <a:latin typeface="Century"/>
                <a:cs typeface="Century"/>
              </a:rPr>
              <a:t>h</a:t>
            </a:r>
            <a:r>
              <a:rPr sz="1800" spc="-105" dirty="0">
                <a:latin typeface="Century"/>
                <a:cs typeface="Century"/>
              </a:rPr>
              <a:t>a</a:t>
            </a:r>
            <a:r>
              <a:rPr sz="1800" spc="-140" dirty="0">
                <a:latin typeface="Century"/>
                <a:cs typeface="Century"/>
              </a:rPr>
              <a:t>t</a:t>
            </a:r>
            <a:r>
              <a:rPr sz="1800" spc="-95" dirty="0">
                <a:latin typeface="Century"/>
                <a:cs typeface="Century"/>
              </a:rPr>
              <a:t> </a:t>
            </a:r>
            <a:r>
              <a:rPr sz="1800" spc="-105" dirty="0">
                <a:latin typeface="Century"/>
                <a:cs typeface="Century"/>
              </a:rPr>
              <a:t>a</a:t>
            </a:r>
            <a:r>
              <a:rPr sz="1800" spc="-135" dirty="0">
                <a:latin typeface="Century"/>
                <a:cs typeface="Century"/>
              </a:rPr>
              <a:t>r</a:t>
            </a:r>
            <a:r>
              <a:rPr sz="1800" spc="-5" dirty="0">
                <a:latin typeface="Century"/>
                <a:cs typeface="Century"/>
              </a:rPr>
              <a:t>e</a:t>
            </a:r>
            <a:r>
              <a:rPr sz="1800" spc="-50" dirty="0">
                <a:latin typeface="Century"/>
                <a:cs typeface="Century"/>
              </a:rPr>
              <a:t> </a:t>
            </a:r>
            <a:r>
              <a:rPr sz="1800" spc="-110" dirty="0">
                <a:latin typeface="Century"/>
                <a:cs typeface="Century"/>
              </a:rPr>
              <a:t>t</a:t>
            </a:r>
            <a:r>
              <a:rPr sz="1800" spc="-130" dirty="0">
                <a:latin typeface="Century"/>
                <a:cs typeface="Century"/>
              </a:rPr>
              <a:t>h</a:t>
            </a:r>
            <a:r>
              <a:rPr sz="1800" spc="-5" dirty="0">
                <a:latin typeface="Century"/>
                <a:cs typeface="Century"/>
              </a:rPr>
              <a:t>e</a:t>
            </a:r>
            <a:r>
              <a:rPr sz="1800" spc="-50" dirty="0">
                <a:latin typeface="Century"/>
                <a:cs typeface="Century"/>
              </a:rPr>
              <a:t> </a:t>
            </a:r>
            <a:r>
              <a:rPr sz="1800" spc="20" dirty="0">
                <a:latin typeface="Century"/>
                <a:cs typeface="Century"/>
              </a:rPr>
              <a:t>c</a:t>
            </a:r>
            <a:r>
              <a:rPr sz="1800" spc="-105" dirty="0">
                <a:latin typeface="Century"/>
                <a:cs typeface="Century"/>
              </a:rPr>
              <a:t>a</a:t>
            </a:r>
            <a:r>
              <a:rPr sz="1800" spc="-130" dirty="0">
                <a:latin typeface="Century"/>
                <a:cs typeface="Century"/>
              </a:rPr>
              <a:t>u</a:t>
            </a:r>
            <a:r>
              <a:rPr sz="1800" spc="-55" dirty="0">
                <a:latin typeface="Century"/>
                <a:cs typeface="Century"/>
              </a:rPr>
              <a:t>ses </a:t>
            </a:r>
            <a:r>
              <a:rPr sz="1800" spc="-30" dirty="0">
                <a:latin typeface="Century"/>
                <a:cs typeface="Century"/>
              </a:rPr>
              <a:t>?</a:t>
            </a:r>
            <a:endParaRPr sz="1800">
              <a:latin typeface="Century"/>
              <a:cs typeface="Century"/>
            </a:endParaRPr>
          </a:p>
          <a:p>
            <a:pPr marL="12700">
              <a:lnSpc>
                <a:spcPts val="1914"/>
              </a:lnSpc>
            </a:pPr>
            <a:r>
              <a:rPr sz="1800" spc="-65" dirty="0">
                <a:solidFill>
                  <a:srgbClr val="538235"/>
                </a:solidFill>
                <a:latin typeface="Century"/>
                <a:cs typeface="Century"/>
              </a:rPr>
              <a:t>Cpd</a:t>
            </a:r>
            <a:endParaRPr sz="1800">
              <a:latin typeface="Century"/>
              <a:cs typeface="Century"/>
            </a:endParaRPr>
          </a:p>
          <a:p>
            <a:pPr marL="12700" marR="4030345">
              <a:lnSpc>
                <a:spcPts val="1950"/>
              </a:lnSpc>
              <a:spcBef>
                <a:spcPts val="100"/>
              </a:spcBef>
            </a:pPr>
            <a:r>
              <a:rPr sz="1800" spc="-75" dirty="0">
                <a:solidFill>
                  <a:srgbClr val="538235"/>
                </a:solidFill>
                <a:latin typeface="Century"/>
                <a:cs typeface="Century"/>
              </a:rPr>
              <a:t>malposition </a:t>
            </a:r>
            <a:r>
              <a:rPr sz="1800" spc="-70" dirty="0">
                <a:solidFill>
                  <a:srgbClr val="538235"/>
                </a:solidFill>
                <a:latin typeface="Century"/>
                <a:cs typeface="Century"/>
              </a:rPr>
              <a:t>, </a:t>
            </a:r>
            <a:r>
              <a:rPr sz="1800" spc="-85" dirty="0">
                <a:solidFill>
                  <a:srgbClr val="538235"/>
                </a:solidFill>
                <a:latin typeface="Century"/>
                <a:cs typeface="Century"/>
              </a:rPr>
              <a:t>malpresentation </a:t>
            </a:r>
            <a:r>
              <a:rPr sz="1800" spc="-80" dirty="0">
                <a:solidFill>
                  <a:srgbClr val="538235"/>
                </a:solidFill>
                <a:latin typeface="Century"/>
                <a:cs typeface="Century"/>
              </a:rPr>
              <a:t> </a:t>
            </a:r>
            <a:r>
              <a:rPr sz="1800" spc="-105" dirty="0">
                <a:solidFill>
                  <a:srgbClr val="538235"/>
                </a:solidFill>
                <a:latin typeface="Century"/>
                <a:cs typeface="Century"/>
              </a:rPr>
              <a:t>in</a:t>
            </a:r>
            <a:r>
              <a:rPr sz="1800" spc="-114" dirty="0">
                <a:solidFill>
                  <a:srgbClr val="538235"/>
                </a:solidFill>
                <a:latin typeface="Century"/>
                <a:cs typeface="Century"/>
              </a:rPr>
              <a:t>s</a:t>
            </a:r>
            <a:r>
              <a:rPr sz="1800" spc="-130" dirty="0">
                <a:solidFill>
                  <a:srgbClr val="538235"/>
                </a:solidFill>
                <a:latin typeface="Century"/>
                <a:cs typeface="Century"/>
              </a:rPr>
              <a:t>u</a:t>
            </a:r>
            <a:r>
              <a:rPr sz="1800" spc="-5" dirty="0">
                <a:solidFill>
                  <a:srgbClr val="538235"/>
                </a:solidFill>
                <a:latin typeface="Century"/>
                <a:cs typeface="Century"/>
              </a:rPr>
              <a:t>f</a:t>
            </a:r>
            <a:r>
              <a:rPr sz="1800" spc="-95" dirty="0">
                <a:solidFill>
                  <a:srgbClr val="538235"/>
                </a:solidFill>
                <a:latin typeface="Century"/>
                <a:cs typeface="Century"/>
              </a:rPr>
              <a:t>f</a:t>
            </a:r>
            <a:r>
              <a:rPr sz="1800" spc="-335" dirty="0">
                <a:solidFill>
                  <a:srgbClr val="538235"/>
                </a:solidFill>
                <a:latin typeface="Century"/>
                <a:cs typeface="Century"/>
              </a:rPr>
              <a:t> </a:t>
            </a:r>
            <a:r>
              <a:rPr sz="1800" spc="-25" dirty="0">
                <a:solidFill>
                  <a:srgbClr val="538235"/>
                </a:solidFill>
                <a:latin typeface="Century"/>
                <a:cs typeface="Century"/>
              </a:rPr>
              <a:t>i</a:t>
            </a:r>
            <a:r>
              <a:rPr sz="1800" spc="-75" dirty="0">
                <a:solidFill>
                  <a:srgbClr val="538235"/>
                </a:solidFill>
                <a:latin typeface="Century"/>
                <a:cs typeface="Century"/>
              </a:rPr>
              <a:t>c</a:t>
            </a:r>
            <a:r>
              <a:rPr sz="1800" spc="-95" dirty="0">
                <a:solidFill>
                  <a:srgbClr val="538235"/>
                </a:solidFill>
                <a:latin typeface="Century"/>
                <a:cs typeface="Century"/>
              </a:rPr>
              <a:t>ient </a:t>
            </a:r>
            <a:r>
              <a:rPr sz="1800" spc="-130" dirty="0">
                <a:solidFill>
                  <a:srgbClr val="538235"/>
                </a:solidFill>
                <a:latin typeface="Century"/>
                <a:cs typeface="Century"/>
              </a:rPr>
              <a:t>u</a:t>
            </a:r>
            <a:r>
              <a:rPr sz="1800" spc="-110" dirty="0">
                <a:solidFill>
                  <a:srgbClr val="538235"/>
                </a:solidFill>
                <a:latin typeface="Century"/>
                <a:cs typeface="Century"/>
              </a:rPr>
              <a:t>t</a:t>
            </a:r>
            <a:r>
              <a:rPr sz="1800" spc="-80" dirty="0">
                <a:solidFill>
                  <a:srgbClr val="538235"/>
                </a:solidFill>
                <a:latin typeface="Century"/>
                <a:cs typeface="Century"/>
              </a:rPr>
              <a:t>e</a:t>
            </a:r>
            <a:r>
              <a:rPr sz="1800" spc="-50" dirty="0">
                <a:solidFill>
                  <a:srgbClr val="538235"/>
                </a:solidFill>
                <a:latin typeface="Century"/>
                <a:cs typeface="Century"/>
              </a:rPr>
              <a:t>r</a:t>
            </a:r>
            <a:r>
              <a:rPr sz="1800" spc="-80" dirty="0">
                <a:solidFill>
                  <a:srgbClr val="538235"/>
                </a:solidFill>
                <a:latin typeface="Century"/>
                <a:cs typeface="Century"/>
              </a:rPr>
              <a:t>ine</a:t>
            </a:r>
            <a:r>
              <a:rPr sz="1800" spc="-130" dirty="0">
                <a:solidFill>
                  <a:srgbClr val="538235"/>
                </a:solidFill>
                <a:latin typeface="Century"/>
                <a:cs typeface="Century"/>
              </a:rPr>
              <a:t> </a:t>
            </a:r>
            <a:r>
              <a:rPr sz="1800" spc="20" dirty="0">
                <a:solidFill>
                  <a:srgbClr val="538235"/>
                </a:solidFill>
                <a:latin typeface="Century"/>
                <a:cs typeface="Century"/>
              </a:rPr>
              <a:t>c</a:t>
            </a:r>
            <a:r>
              <a:rPr sz="1800" spc="-70" dirty="0">
                <a:solidFill>
                  <a:srgbClr val="538235"/>
                </a:solidFill>
                <a:latin typeface="Century"/>
                <a:cs typeface="Century"/>
              </a:rPr>
              <a:t>on</a:t>
            </a:r>
            <a:r>
              <a:rPr sz="1800" spc="-20" dirty="0">
                <a:solidFill>
                  <a:srgbClr val="538235"/>
                </a:solidFill>
                <a:latin typeface="Century"/>
                <a:cs typeface="Century"/>
              </a:rPr>
              <a:t>t</a:t>
            </a:r>
            <a:r>
              <a:rPr sz="1800" spc="-135" dirty="0">
                <a:solidFill>
                  <a:srgbClr val="538235"/>
                </a:solidFill>
                <a:latin typeface="Century"/>
                <a:cs typeface="Century"/>
              </a:rPr>
              <a:t>r</a:t>
            </a:r>
            <a:r>
              <a:rPr sz="1800" spc="-110" dirty="0">
                <a:solidFill>
                  <a:srgbClr val="538235"/>
                </a:solidFill>
                <a:latin typeface="Century"/>
                <a:cs typeface="Century"/>
              </a:rPr>
              <a:t>a</a:t>
            </a:r>
            <a:r>
              <a:rPr sz="1800" spc="20" dirty="0">
                <a:solidFill>
                  <a:srgbClr val="538235"/>
                </a:solidFill>
                <a:latin typeface="Century"/>
                <a:cs typeface="Century"/>
              </a:rPr>
              <a:t>c</a:t>
            </a:r>
            <a:r>
              <a:rPr sz="1800" spc="-110" dirty="0">
                <a:solidFill>
                  <a:srgbClr val="538235"/>
                </a:solidFill>
                <a:latin typeface="Century"/>
                <a:cs typeface="Century"/>
              </a:rPr>
              <a:t>t</a:t>
            </a:r>
            <a:r>
              <a:rPr sz="1800" spc="-60" dirty="0">
                <a:solidFill>
                  <a:srgbClr val="538235"/>
                </a:solidFill>
                <a:latin typeface="Century"/>
                <a:cs typeface="Century"/>
              </a:rPr>
              <a:t>ions</a:t>
            </a:r>
            <a:endParaRPr sz="1800">
              <a:latin typeface="Century"/>
              <a:cs typeface="Century"/>
            </a:endParaRPr>
          </a:p>
          <a:p>
            <a:pPr marL="12700" marR="440055">
              <a:lnSpc>
                <a:spcPts val="1950"/>
              </a:lnSpc>
              <a:spcBef>
                <a:spcPts val="5"/>
              </a:spcBef>
              <a:buAutoNum type="arabicPlain" startAt="4"/>
              <a:tabLst>
                <a:tab pos="203200" algn="l"/>
              </a:tabLst>
            </a:pPr>
            <a:r>
              <a:rPr sz="1800" spc="-105" dirty="0">
                <a:latin typeface="Century"/>
                <a:cs typeface="Century"/>
              </a:rPr>
              <a:t>if</a:t>
            </a:r>
            <a:r>
              <a:rPr sz="1800" spc="-35" dirty="0">
                <a:latin typeface="Century"/>
                <a:cs typeface="Century"/>
              </a:rPr>
              <a:t> </a:t>
            </a:r>
            <a:r>
              <a:rPr sz="1800" spc="-45" dirty="0">
                <a:latin typeface="Century"/>
                <a:cs typeface="Century"/>
              </a:rPr>
              <a:t>you</a:t>
            </a:r>
            <a:r>
              <a:rPr sz="1800" spc="-30" dirty="0">
                <a:latin typeface="Century"/>
                <a:cs typeface="Century"/>
              </a:rPr>
              <a:t> </a:t>
            </a:r>
            <a:r>
              <a:rPr sz="1800" spc="-45" dirty="0">
                <a:latin typeface="Century"/>
                <a:cs typeface="Century"/>
              </a:rPr>
              <a:t>came</a:t>
            </a:r>
            <a:r>
              <a:rPr sz="1800" spc="25" dirty="0">
                <a:latin typeface="Century"/>
                <a:cs typeface="Century"/>
              </a:rPr>
              <a:t> </a:t>
            </a:r>
            <a:r>
              <a:rPr sz="1800" spc="-15" dirty="0">
                <a:latin typeface="Century"/>
                <a:cs typeface="Century"/>
              </a:rPr>
              <a:t>to</a:t>
            </a:r>
            <a:r>
              <a:rPr sz="1800" spc="-130" dirty="0">
                <a:latin typeface="Century"/>
                <a:cs typeface="Century"/>
              </a:rPr>
              <a:t> </a:t>
            </a:r>
            <a:r>
              <a:rPr sz="1800" spc="-75" dirty="0">
                <a:latin typeface="Century"/>
                <a:cs typeface="Century"/>
              </a:rPr>
              <a:t>examine</a:t>
            </a:r>
            <a:r>
              <a:rPr sz="1800" spc="-50" dirty="0">
                <a:latin typeface="Century"/>
                <a:cs typeface="Century"/>
              </a:rPr>
              <a:t> </a:t>
            </a:r>
            <a:r>
              <a:rPr sz="1800" spc="-110" dirty="0">
                <a:latin typeface="Century"/>
                <a:cs typeface="Century"/>
              </a:rPr>
              <a:t>this</a:t>
            </a:r>
            <a:r>
              <a:rPr sz="1800" spc="-55" dirty="0">
                <a:latin typeface="Century"/>
                <a:cs typeface="Century"/>
              </a:rPr>
              <a:t> </a:t>
            </a:r>
            <a:r>
              <a:rPr sz="1800" spc="-95" dirty="0">
                <a:latin typeface="Century"/>
                <a:cs typeface="Century"/>
              </a:rPr>
              <a:t>patient</a:t>
            </a:r>
            <a:r>
              <a:rPr sz="1800" spc="-90" dirty="0">
                <a:latin typeface="Century"/>
                <a:cs typeface="Century"/>
              </a:rPr>
              <a:t> </a:t>
            </a:r>
            <a:r>
              <a:rPr sz="1800" spc="-120" dirty="0">
                <a:latin typeface="Century"/>
                <a:cs typeface="Century"/>
              </a:rPr>
              <a:t>at</a:t>
            </a:r>
            <a:r>
              <a:rPr sz="1800" spc="-95" dirty="0">
                <a:latin typeface="Century"/>
                <a:cs typeface="Century"/>
              </a:rPr>
              <a:t> </a:t>
            </a:r>
            <a:r>
              <a:rPr sz="1800" spc="-65" dirty="0">
                <a:latin typeface="Century"/>
                <a:cs typeface="Century"/>
              </a:rPr>
              <a:t>6</a:t>
            </a:r>
            <a:r>
              <a:rPr sz="1800" spc="-15" dirty="0">
                <a:latin typeface="Century"/>
                <a:cs typeface="Century"/>
              </a:rPr>
              <a:t> </a:t>
            </a:r>
            <a:r>
              <a:rPr sz="1800" spc="-80" dirty="0">
                <a:latin typeface="Century"/>
                <a:cs typeface="Century"/>
              </a:rPr>
              <a:t>hours</a:t>
            </a:r>
            <a:r>
              <a:rPr sz="1800" spc="-130" dirty="0">
                <a:latin typeface="Century"/>
                <a:cs typeface="Century"/>
              </a:rPr>
              <a:t> </a:t>
            </a:r>
            <a:r>
              <a:rPr sz="1800" spc="-105" dirty="0">
                <a:latin typeface="Century"/>
                <a:cs typeface="Century"/>
              </a:rPr>
              <a:t>what</a:t>
            </a:r>
            <a:r>
              <a:rPr sz="1800" spc="-20" dirty="0">
                <a:latin typeface="Century"/>
                <a:cs typeface="Century"/>
              </a:rPr>
              <a:t> </a:t>
            </a:r>
            <a:r>
              <a:rPr sz="1800" spc="5" dirty="0">
                <a:latin typeface="Century"/>
                <a:cs typeface="Century"/>
              </a:rPr>
              <a:t>do</a:t>
            </a:r>
            <a:r>
              <a:rPr sz="1800" spc="-50" dirty="0">
                <a:latin typeface="Century"/>
                <a:cs typeface="Century"/>
              </a:rPr>
              <a:t> </a:t>
            </a:r>
            <a:r>
              <a:rPr sz="1800" spc="-45" dirty="0">
                <a:latin typeface="Century"/>
                <a:cs typeface="Century"/>
              </a:rPr>
              <a:t>you</a:t>
            </a:r>
            <a:r>
              <a:rPr sz="1800" spc="-30" dirty="0">
                <a:latin typeface="Century"/>
                <a:cs typeface="Century"/>
              </a:rPr>
              <a:t> </a:t>
            </a:r>
            <a:r>
              <a:rPr sz="1800" spc="-125" dirty="0">
                <a:latin typeface="Century"/>
                <a:cs typeface="Century"/>
              </a:rPr>
              <a:t>want</a:t>
            </a:r>
            <a:r>
              <a:rPr sz="1800" spc="-20" dirty="0">
                <a:latin typeface="Century"/>
                <a:cs typeface="Century"/>
              </a:rPr>
              <a:t> </a:t>
            </a:r>
            <a:r>
              <a:rPr sz="1800" spc="-15" dirty="0">
                <a:latin typeface="Century"/>
                <a:cs typeface="Century"/>
              </a:rPr>
              <a:t>to </a:t>
            </a:r>
            <a:r>
              <a:rPr sz="1800" spc="-484" dirty="0">
                <a:latin typeface="Century"/>
                <a:cs typeface="Century"/>
              </a:rPr>
              <a:t> </a:t>
            </a:r>
            <a:r>
              <a:rPr sz="1800" spc="-75" dirty="0">
                <a:latin typeface="Century"/>
                <a:cs typeface="Century"/>
              </a:rPr>
              <a:t>assess</a:t>
            </a:r>
            <a:r>
              <a:rPr sz="1800" spc="-65" dirty="0">
                <a:latin typeface="Century"/>
                <a:cs typeface="Century"/>
              </a:rPr>
              <a:t> </a:t>
            </a:r>
            <a:r>
              <a:rPr sz="1800" spc="-30" dirty="0">
                <a:latin typeface="Century"/>
                <a:cs typeface="Century"/>
              </a:rPr>
              <a:t>?</a:t>
            </a:r>
            <a:endParaRPr sz="1800">
              <a:latin typeface="Century"/>
              <a:cs typeface="Century"/>
            </a:endParaRPr>
          </a:p>
          <a:p>
            <a:pPr marL="12700" marR="5080">
              <a:lnSpc>
                <a:spcPts val="1950"/>
              </a:lnSpc>
              <a:spcBef>
                <a:spcPts val="5"/>
              </a:spcBef>
            </a:pPr>
            <a:r>
              <a:rPr sz="1800" spc="-75" dirty="0">
                <a:solidFill>
                  <a:srgbClr val="538235"/>
                </a:solidFill>
                <a:latin typeface="Century"/>
                <a:cs typeface="Century"/>
              </a:rPr>
              <a:t>Assess</a:t>
            </a:r>
            <a:r>
              <a:rPr sz="1800" spc="-60" dirty="0">
                <a:solidFill>
                  <a:srgbClr val="538235"/>
                </a:solidFill>
                <a:latin typeface="Century"/>
                <a:cs typeface="Century"/>
              </a:rPr>
              <a:t> </a:t>
            </a:r>
            <a:r>
              <a:rPr sz="1800" spc="-80" dirty="0">
                <a:solidFill>
                  <a:srgbClr val="538235"/>
                </a:solidFill>
                <a:latin typeface="Century"/>
                <a:cs typeface="Century"/>
              </a:rPr>
              <a:t>the</a:t>
            </a:r>
            <a:r>
              <a:rPr sz="1800" spc="-50" dirty="0">
                <a:solidFill>
                  <a:srgbClr val="538235"/>
                </a:solidFill>
                <a:latin typeface="Century"/>
                <a:cs typeface="Century"/>
              </a:rPr>
              <a:t> </a:t>
            </a:r>
            <a:r>
              <a:rPr sz="1800" spc="-60" dirty="0">
                <a:solidFill>
                  <a:srgbClr val="538235"/>
                </a:solidFill>
                <a:latin typeface="Century"/>
                <a:cs typeface="Century"/>
              </a:rPr>
              <a:t>adequacy</a:t>
            </a:r>
            <a:r>
              <a:rPr sz="1800" spc="-65" dirty="0">
                <a:solidFill>
                  <a:srgbClr val="538235"/>
                </a:solidFill>
                <a:latin typeface="Century"/>
                <a:cs typeface="Century"/>
              </a:rPr>
              <a:t> </a:t>
            </a:r>
            <a:r>
              <a:rPr sz="1800" spc="-10" dirty="0">
                <a:solidFill>
                  <a:srgbClr val="538235"/>
                </a:solidFill>
                <a:latin typeface="Century"/>
                <a:cs typeface="Century"/>
              </a:rPr>
              <a:t>of</a:t>
            </a:r>
            <a:r>
              <a:rPr sz="1800" spc="-40" dirty="0">
                <a:solidFill>
                  <a:srgbClr val="538235"/>
                </a:solidFill>
                <a:latin typeface="Century"/>
                <a:cs typeface="Century"/>
              </a:rPr>
              <a:t> </a:t>
            </a:r>
            <a:r>
              <a:rPr sz="1800" spc="-80" dirty="0">
                <a:solidFill>
                  <a:srgbClr val="538235"/>
                </a:solidFill>
                <a:latin typeface="Century"/>
                <a:cs typeface="Century"/>
              </a:rPr>
              <a:t>the</a:t>
            </a:r>
            <a:r>
              <a:rPr sz="1800" spc="-125" dirty="0">
                <a:solidFill>
                  <a:srgbClr val="538235"/>
                </a:solidFill>
                <a:latin typeface="Century"/>
                <a:cs typeface="Century"/>
              </a:rPr>
              <a:t> </a:t>
            </a:r>
            <a:r>
              <a:rPr sz="1800" spc="-75" dirty="0">
                <a:solidFill>
                  <a:srgbClr val="538235"/>
                </a:solidFill>
                <a:latin typeface="Century"/>
                <a:cs typeface="Century"/>
              </a:rPr>
              <a:t>pelvis</a:t>
            </a:r>
            <a:r>
              <a:rPr sz="1800" spc="15" dirty="0">
                <a:solidFill>
                  <a:srgbClr val="538235"/>
                </a:solidFill>
                <a:latin typeface="Century"/>
                <a:cs typeface="Century"/>
              </a:rPr>
              <a:t> </a:t>
            </a:r>
            <a:r>
              <a:rPr sz="1800" spc="-105" dirty="0">
                <a:solidFill>
                  <a:srgbClr val="538235"/>
                </a:solidFill>
                <a:latin typeface="Century"/>
                <a:cs typeface="Century"/>
              </a:rPr>
              <a:t>via</a:t>
            </a:r>
            <a:r>
              <a:rPr sz="1800" spc="-35" dirty="0">
                <a:solidFill>
                  <a:srgbClr val="538235"/>
                </a:solidFill>
                <a:latin typeface="Century"/>
                <a:cs typeface="Century"/>
              </a:rPr>
              <a:t> </a:t>
            </a:r>
            <a:r>
              <a:rPr sz="1800" spc="-85" dirty="0">
                <a:solidFill>
                  <a:srgbClr val="538235"/>
                </a:solidFill>
                <a:latin typeface="Century"/>
                <a:cs typeface="Century"/>
              </a:rPr>
              <a:t>clinical</a:t>
            </a:r>
            <a:r>
              <a:rPr sz="1800" spc="-45" dirty="0">
                <a:solidFill>
                  <a:srgbClr val="538235"/>
                </a:solidFill>
                <a:latin typeface="Century"/>
                <a:cs typeface="Century"/>
              </a:rPr>
              <a:t> </a:t>
            </a:r>
            <a:r>
              <a:rPr sz="1800" spc="-70" dirty="0">
                <a:solidFill>
                  <a:srgbClr val="538235"/>
                </a:solidFill>
                <a:latin typeface="Century"/>
                <a:cs typeface="Century"/>
              </a:rPr>
              <a:t>pelvimetry</a:t>
            </a:r>
            <a:r>
              <a:rPr sz="1800" spc="-65" dirty="0">
                <a:solidFill>
                  <a:srgbClr val="538235"/>
                </a:solidFill>
                <a:latin typeface="Century"/>
                <a:cs typeface="Century"/>
              </a:rPr>
              <a:t> </a:t>
            </a:r>
            <a:r>
              <a:rPr sz="1800" spc="-70" dirty="0">
                <a:solidFill>
                  <a:srgbClr val="538235"/>
                </a:solidFill>
                <a:latin typeface="Century"/>
                <a:cs typeface="Century"/>
              </a:rPr>
              <a:t>,</a:t>
            </a:r>
            <a:r>
              <a:rPr sz="1800" spc="-35" dirty="0">
                <a:solidFill>
                  <a:srgbClr val="538235"/>
                </a:solidFill>
                <a:latin typeface="Century"/>
                <a:cs typeface="Century"/>
              </a:rPr>
              <a:t> </a:t>
            </a:r>
            <a:r>
              <a:rPr sz="1800" spc="-75" dirty="0">
                <a:solidFill>
                  <a:srgbClr val="538235"/>
                </a:solidFill>
                <a:latin typeface="Century"/>
                <a:cs typeface="Century"/>
              </a:rPr>
              <a:t>assess</a:t>
            </a:r>
            <a:r>
              <a:rPr sz="1800" spc="-55" dirty="0">
                <a:solidFill>
                  <a:srgbClr val="538235"/>
                </a:solidFill>
                <a:latin typeface="Century"/>
                <a:cs typeface="Century"/>
              </a:rPr>
              <a:t> </a:t>
            </a:r>
            <a:r>
              <a:rPr sz="1800" spc="-50" dirty="0">
                <a:solidFill>
                  <a:srgbClr val="538235"/>
                </a:solidFill>
                <a:latin typeface="Century"/>
                <a:cs typeface="Century"/>
              </a:rPr>
              <a:t>for</a:t>
            </a:r>
            <a:r>
              <a:rPr sz="1800" spc="-110" dirty="0">
                <a:solidFill>
                  <a:srgbClr val="538235"/>
                </a:solidFill>
                <a:latin typeface="Century"/>
                <a:cs typeface="Century"/>
              </a:rPr>
              <a:t> </a:t>
            </a:r>
            <a:r>
              <a:rPr sz="1800" spc="-120" dirty="0">
                <a:solidFill>
                  <a:srgbClr val="538235"/>
                </a:solidFill>
                <a:latin typeface="Century"/>
                <a:cs typeface="Century"/>
              </a:rPr>
              <a:t>any </a:t>
            </a:r>
            <a:r>
              <a:rPr sz="1800" spc="-114" dirty="0">
                <a:solidFill>
                  <a:srgbClr val="538235"/>
                </a:solidFill>
                <a:latin typeface="Century"/>
                <a:cs typeface="Century"/>
              </a:rPr>
              <a:t> </a:t>
            </a:r>
            <a:r>
              <a:rPr sz="1800" spc="-80" dirty="0">
                <a:solidFill>
                  <a:srgbClr val="538235"/>
                </a:solidFill>
                <a:latin typeface="Century"/>
                <a:cs typeface="Century"/>
              </a:rPr>
              <a:t>signs </a:t>
            </a:r>
            <a:r>
              <a:rPr sz="1800" spc="-10" dirty="0">
                <a:solidFill>
                  <a:srgbClr val="538235"/>
                </a:solidFill>
                <a:latin typeface="Century"/>
                <a:cs typeface="Century"/>
              </a:rPr>
              <a:t>of </a:t>
            </a:r>
            <a:r>
              <a:rPr sz="1800" spc="-55" dirty="0">
                <a:solidFill>
                  <a:srgbClr val="538235"/>
                </a:solidFill>
                <a:latin typeface="Century"/>
                <a:cs typeface="Century"/>
              </a:rPr>
              <a:t>obstruction </a:t>
            </a:r>
            <a:r>
              <a:rPr sz="1800" spc="-125" dirty="0">
                <a:solidFill>
                  <a:srgbClr val="538235"/>
                </a:solidFill>
                <a:latin typeface="Century"/>
                <a:cs typeface="Century"/>
              </a:rPr>
              <a:t>like</a:t>
            </a:r>
            <a:r>
              <a:rPr sz="1800" spc="-120" dirty="0">
                <a:solidFill>
                  <a:srgbClr val="538235"/>
                </a:solidFill>
                <a:latin typeface="Century"/>
                <a:cs typeface="Century"/>
              </a:rPr>
              <a:t> </a:t>
            </a:r>
            <a:r>
              <a:rPr sz="1800" spc="-55" dirty="0">
                <a:solidFill>
                  <a:srgbClr val="538235"/>
                </a:solidFill>
                <a:latin typeface="Century"/>
                <a:cs typeface="Century"/>
              </a:rPr>
              <a:t>excessive </a:t>
            </a:r>
            <a:r>
              <a:rPr sz="1800" spc="-70" dirty="0">
                <a:solidFill>
                  <a:srgbClr val="538235"/>
                </a:solidFill>
                <a:latin typeface="Century"/>
                <a:cs typeface="Century"/>
              </a:rPr>
              <a:t>molding </a:t>
            </a:r>
            <a:r>
              <a:rPr sz="1800" spc="-85" dirty="0">
                <a:solidFill>
                  <a:srgbClr val="538235"/>
                </a:solidFill>
                <a:latin typeface="Century"/>
                <a:cs typeface="Century"/>
              </a:rPr>
              <a:t>and caput </a:t>
            </a:r>
            <a:r>
              <a:rPr sz="1800" spc="-70" dirty="0">
                <a:solidFill>
                  <a:srgbClr val="538235"/>
                </a:solidFill>
                <a:latin typeface="Century"/>
                <a:cs typeface="Century"/>
              </a:rPr>
              <a:t>, </a:t>
            </a:r>
            <a:r>
              <a:rPr sz="1800" spc="-85" dirty="0">
                <a:solidFill>
                  <a:srgbClr val="538235"/>
                </a:solidFill>
                <a:latin typeface="Century"/>
                <a:cs typeface="Century"/>
              </a:rPr>
              <a:t>and </a:t>
            </a:r>
            <a:r>
              <a:rPr sz="1800" spc="-75" dirty="0">
                <a:solidFill>
                  <a:srgbClr val="538235"/>
                </a:solidFill>
                <a:latin typeface="Century"/>
                <a:cs typeface="Century"/>
              </a:rPr>
              <a:t>assess </a:t>
            </a:r>
            <a:r>
              <a:rPr sz="1800" spc="-90" dirty="0">
                <a:solidFill>
                  <a:srgbClr val="538235"/>
                </a:solidFill>
                <a:latin typeface="Century"/>
                <a:cs typeface="Century"/>
              </a:rPr>
              <a:t>uterine </a:t>
            </a:r>
            <a:r>
              <a:rPr sz="1800" spc="-490" dirty="0">
                <a:solidFill>
                  <a:srgbClr val="538235"/>
                </a:solidFill>
                <a:latin typeface="Century"/>
                <a:cs typeface="Century"/>
              </a:rPr>
              <a:t> </a:t>
            </a:r>
            <a:r>
              <a:rPr sz="1800" spc="20" dirty="0">
                <a:solidFill>
                  <a:srgbClr val="538235"/>
                </a:solidFill>
                <a:latin typeface="Century"/>
                <a:cs typeface="Century"/>
              </a:rPr>
              <a:t>c</a:t>
            </a:r>
            <a:r>
              <a:rPr sz="1800" spc="-70" dirty="0">
                <a:solidFill>
                  <a:srgbClr val="538235"/>
                </a:solidFill>
                <a:latin typeface="Century"/>
                <a:cs typeface="Century"/>
              </a:rPr>
              <a:t>on</a:t>
            </a:r>
            <a:r>
              <a:rPr sz="1800" spc="-20" dirty="0">
                <a:solidFill>
                  <a:srgbClr val="538235"/>
                </a:solidFill>
                <a:latin typeface="Century"/>
                <a:cs typeface="Century"/>
              </a:rPr>
              <a:t>t</a:t>
            </a:r>
            <a:r>
              <a:rPr sz="1800" spc="-135" dirty="0">
                <a:solidFill>
                  <a:srgbClr val="538235"/>
                </a:solidFill>
                <a:latin typeface="Century"/>
                <a:cs typeface="Century"/>
              </a:rPr>
              <a:t>r</a:t>
            </a:r>
            <a:r>
              <a:rPr sz="1800" spc="-110" dirty="0">
                <a:solidFill>
                  <a:srgbClr val="538235"/>
                </a:solidFill>
                <a:latin typeface="Century"/>
                <a:cs typeface="Century"/>
              </a:rPr>
              <a:t>a</a:t>
            </a:r>
            <a:r>
              <a:rPr sz="1800" spc="20" dirty="0">
                <a:solidFill>
                  <a:srgbClr val="538235"/>
                </a:solidFill>
                <a:latin typeface="Century"/>
                <a:cs typeface="Century"/>
              </a:rPr>
              <a:t>c</a:t>
            </a:r>
            <a:r>
              <a:rPr sz="1800" spc="-110" dirty="0">
                <a:solidFill>
                  <a:srgbClr val="538235"/>
                </a:solidFill>
                <a:latin typeface="Century"/>
                <a:cs typeface="Century"/>
              </a:rPr>
              <a:t>t</a:t>
            </a:r>
            <a:r>
              <a:rPr sz="1800" spc="-60" dirty="0">
                <a:solidFill>
                  <a:srgbClr val="538235"/>
                </a:solidFill>
                <a:latin typeface="Century"/>
                <a:cs typeface="Century"/>
              </a:rPr>
              <a:t>ions</a:t>
            </a:r>
            <a:r>
              <a:rPr sz="1800" spc="-65" dirty="0">
                <a:solidFill>
                  <a:srgbClr val="538235"/>
                </a:solidFill>
                <a:latin typeface="Century"/>
                <a:cs typeface="Century"/>
              </a:rPr>
              <a:t> </a:t>
            </a:r>
            <a:r>
              <a:rPr sz="1800" spc="-110" dirty="0">
                <a:solidFill>
                  <a:srgbClr val="538235"/>
                </a:solidFill>
                <a:latin typeface="Century"/>
                <a:cs typeface="Century"/>
              </a:rPr>
              <a:t>a</a:t>
            </a:r>
            <a:r>
              <a:rPr sz="1800" spc="-125" dirty="0">
                <a:solidFill>
                  <a:srgbClr val="538235"/>
                </a:solidFill>
                <a:latin typeface="Century"/>
                <a:cs typeface="Century"/>
              </a:rPr>
              <a:t>l</a:t>
            </a:r>
            <a:r>
              <a:rPr sz="1800" spc="-25" dirty="0">
                <a:solidFill>
                  <a:srgbClr val="538235"/>
                </a:solidFill>
                <a:latin typeface="Century"/>
                <a:cs typeface="Century"/>
              </a:rPr>
              <a:t>ong</a:t>
            </a:r>
            <a:r>
              <a:rPr sz="1800" spc="-100" dirty="0">
                <a:solidFill>
                  <a:srgbClr val="538235"/>
                </a:solidFill>
                <a:latin typeface="Century"/>
                <a:cs typeface="Century"/>
              </a:rPr>
              <a:t> </a:t>
            </a:r>
            <a:r>
              <a:rPr sz="1800" spc="-60" dirty="0">
                <a:solidFill>
                  <a:srgbClr val="538235"/>
                </a:solidFill>
                <a:latin typeface="Century"/>
                <a:cs typeface="Century"/>
              </a:rPr>
              <a:t>w</a:t>
            </a:r>
            <a:r>
              <a:rPr sz="1800" spc="-114" dirty="0">
                <a:solidFill>
                  <a:srgbClr val="538235"/>
                </a:solidFill>
                <a:latin typeface="Century"/>
                <a:cs typeface="Century"/>
              </a:rPr>
              <a:t>i</a:t>
            </a:r>
            <a:r>
              <a:rPr sz="1800" spc="-110" dirty="0">
                <a:solidFill>
                  <a:srgbClr val="538235"/>
                </a:solidFill>
                <a:latin typeface="Century"/>
                <a:cs typeface="Century"/>
              </a:rPr>
              <a:t>t</a:t>
            </a:r>
            <a:r>
              <a:rPr sz="1800" spc="-140" dirty="0">
                <a:solidFill>
                  <a:srgbClr val="538235"/>
                </a:solidFill>
                <a:latin typeface="Century"/>
                <a:cs typeface="Century"/>
              </a:rPr>
              <a:t>h</a:t>
            </a:r>
            <a:r>
              <a:rPr sz="1800" spc="-114" dirty="0">
                <a:solidFill>
                  <a:srgbClr val="538235"/>
                </a:solidFill>
                <a:latin typeface="Century"/>
                <a:cs typeface="Century"/>
              </a:rPr>
              <a:t> </a:t>
            </a:r>
            <a:r>
              <a:rPr sz="1800" spc="-20" dirty="0">
                <a:solidFill>
                  <a:srgbClr val="538235"/>
                </a:solidFill>
                <a:latin typeface="Century"/>
                <a:cs typeface="Century"/>
              </a:rPr>
              <a:t>po</a:t>
            </a:r>
            <a:r>
              <a:rPr sz="1800" spc="-35" dirty="0">
                <a:solidFill>
                  <a:srgbClr val="538235"/>
                </a:solidFill>
                <a:latin typeface="Century"/>
                <a:cs typeface="Century"/>
              </a:rPr>
              <a:t>s</a:t>
            </a:r>
            <a:r>
              <a:rPr sz="1800" spc="-114" dirty="0">
                <a:solidFill>
                  <a:srgbClr val="538235"/>
                </a:solidFill>
                <a:latin typeface="Century"/>
                <a:cs typeface="Century"/>
              </a:rPr>
              <a:t>i</a:t>
            </a:r>
            <a:r>
              <a:rPr sz="1800" spc="-110" dirty="0">
                <a:solidFill>
                  <a:srgbClr val="538235"/>
                </a:solidFill>
                <a:latin typeface="Century"/>
                <a:cs typeface="Century"/>
              </a:rPr>
              <a:t>t</a:t>
            </a:r>
            <a:r>
              <a:rPr sz="1800" spc="-55" dirty="0">
                <a:solidFill>
                  <a:srgbClr val="538235"/>
                </a:solidFill>
                <a:latin typeface="Century"/>
                <a:cs typeface="Century"/>
              </a:rPr>
              <a:t>ion </a:t>
            </a:r>
            <a:r>
              <a:rPr sz="1800" spc="-110" dirty="0">
                <a:solidFill>
                  <a:srgbClr val="538235"/>
                </a:solidFill>
                <a:latin typeface="Century"/>
                <a:cs typeface="Century"/>
              </a:rPr>
              <a:t>a</a:t>
            </a:r>
            <a:r>
              <a:rPr sz="1800" spc="-75" dirty="0">
                <a:solidFill>
                  <a:srgbClr val="538235"/>
                </a:solidFill>
                <a:latin typeface="Century"/>
                <a:cs typeface="Century"/>
              </a:rPr>
              <a:t>nd</a:t>
            </a:r>
            <a:r>
              <a:rPr sz="1800" spc="-90" dirty="0">
                <a:solidFill>
                  <a:srgbClr val="538235"/>
                </a:solidFill>
                <a:latin typeface="Century"/>
                <a:cs typeface="Century"/>
              </a:rPr>
              <a:t> </a:t>
            </a:r>
            <a:r>
              <a:rPr sz="1800" spc="-110" dirty="0">
                <a:solidFill>
                  <a:srgbClr val="538235"/>
                </a:solidFill>
                <a:latin typeface="Century"/>
                <a:cs typeface="Century"/>
              </a:rPr>
              <a:t>t</a:t>
            </a:r>
            <a:r>
              <a:rPr sz="1800" spc="-130" dirty="0">
                <a:solidFill>
                  <a:srgbClr val="538235"/>
                </a:solidFill>
                <a:latin typeface="Century"/>
                <a:cs typeface="Century"/>
              </a:rPr>
              <a:t>h</a:t>
            </a:r>
            <a:r>
              <a:rPr sz="1800" spc="-5" dirty="0">
                <a:solidFill>
                  <a:srgbClr val="538235"/>
                </a:solidFill>
                <a:latin typeface="Century"/>
                <a:cs typeface="Century"/>
              </a:rPr>
              <a:t>e</a:t>
            </a:r>
            <a:r>
              <a:rPr sz="1800" spc="-50" dirty="0">
                <a:solidFill>
                  <a:srgbClr val="538235"/>
                </a:solidFill>
                <a:latin typeface="Century"/>
                <a:cs typeface="Century"/>
              </a:rPr>
              <a:t> </a:t>
            </a:r>
            <a:r>
              <a:rPr sz="1800" spc="-114" dirty="0">
                <a:solidFill>
                  <a:srgbClr val="538235"/>
                </a:solidFill>
                <a:latin typeface="Century"/>
                <a:cs typeface="Century"/>
              </a:rPr>
              <a:t>p</a:t>
            </a:r>
            <a:r>
              <a:rPr sz="1800" spc="-75" dirty="0">
                <a:solidFill>
                  <a:srgbClr val="538235"/>
                </a:solidFill>
                <a:latin typeface="Century"/>
                <a:cs typeface="Century"/>
              </a:rPr>
              <a:t>r</a:t>
            </a:r>
            <a:r>
              <a:rPr sz="1800" spc="-40" dirty="0">
                <a:solidFill>
                  <a:srgbClr val="538235"/>
                </a:solidFill>
                <a:latin typeface="Century"/>
                <a:cs typeface="Century"/>
              </a:rPr>
              <a:t>e</a:t>
            </a:r>
            <a:r>
              <a:rPr sz="1800" spc="-50" dirty="0">
                <a:solidFill>
                  <a:srgbClr val="538235"/>
                </a:solidFill>
                <a:latin typeface="Century"/>
                <a:cs typeface="Century"/>
              </a:rPr>
              <a:t>s</a:t>
            </a:r>
            <a:r>
              <a:rPr sz="1800" spc="-100" dirty="0">
                <a:solidFill>
                  <a:srgbClr val="538235"/>
                </a:solidFill>
                <a:latin typeface="Century"/>
                <a:cs typeface="Century"/>
              </a:rPr>
              <a:t>en</a:t>
            </a:r>
            <a:r>
              <a:rPr sz="1800" spc="-40" dirty="0">
                <a:solidFill>
                  <a:srgbClr val="538235"/>
                </a:solidFill>
                <a:latin typeface="Century"/>
                <a:cs typeface="Century"/>
              </a:rPr>
              <a:t>t</a:t>
            </a:r>
            <a:r>
              <a:rPr sz="1800" spc="-110" dirty="0">
                <a:solidFill>
                  <a:srgbClr val="538235"/>
                </a:solidFill>
                <a:latin typeface="Century"/>
                <a:cs typeface="Century"/>
              </a:rPr>
              <a:t>at</a:t>
            </a:r>
            <a:r>
              <a:rPr sz="1800" spc="-55" dirty="0">
                <a:solidFill>
                  <a:srgbClr val="538235"/>
                </a:solidFill>
                <a:latin typeface="Century"/>
                <a:cs typeface="Century"/>
              </a:rPr>
              <a:t>ion</a:t>
            </a:r>
            <a:r>
              <a:rPr sz="1800" spc="-130" dirty="0">
                <a:solidFill>
                  <a:srgbClr val="538235"/>
                </a:solidFill>
                <a:latin typeface="Century"/>
                <a:cs typeface="Century"/>
              </a:rPr>
              <a:t> </a:t>
            </a:r>
            <a:r>
              <a:rPr sz="1800" spc="-10" dirty="0">
                <a:solidFill>
                  <a:srgbClr val="538235"/>
                </a:solidFill>
                <a:latin typeface="Century"/>
                <a:cs typeface="Century"/>
              </a:rPr>
              <a:t>of</a:t>
            </a:r>
            <a:r>
              <a:rPr sz="1800" spc="-114" dirty="0">
                <a:solidFill>
                  <a:srgbClr val="538235"/>
                </a:solidFill>
                <a:latin typeface="Century"/>
                <a:cs typeface="Century"/>
              </a:rPr>
              <a:t> </a:t>
            </a:r>
            <a:r>
              <a:rPr sz="1800" spc="-110" dirty="0">
                <a:solidFill>
                  <a:srgbClr val="538235"/>
                </a:solidFill>
                <a:latin typeface="Century"/>
                <a:cs typeface="Century"/>
              </a:rPr>
              <a:t>t</a:t>
            </a:r>
            <a:r>
              <a:rPr sz="1800" spc="-130" dirty="0">
                <a:solidFill>
                  <a:srgbClr val="538235"/>
                </a:solidFill>
                <a:latin typeface="Century"/>
                <a:cs typeface="Century"/>
              </a:rPr>
              <a:t>h</a:t>
            </a:r>
            <a:r>
              <a:rPr sz="1800" spc="-5" dirty="0">
                <a:solidFill>
                  <a:srgbClr val="538235"/>
                </a:solidFill>
                <a:latin typeface="Century"/>
                <a:cs typeface="Century"/>
              </a:rPr>
              <a:t>e</a:t>
            </a:r>
            <a:r>
              <a:rPr sz="1800" spc="-50" dirty="0">
                <a:solidFill>
                  <a:srgbClr val="538235"/>
                </a:solidFill>
                <a:latin typeface="Century"/>
                <a:cs typeface="Century"/>
              </a:rPr>
              <a:t> </a:t>
            </a:r>
            <a:r>
              <a:rPr sz="1800" spc="-30" dirty="0">
                <a:solidFill>
                  <a:srgbClr val="538235"/>
                </a:solidFill>
                <a:latin typeface="Century"/>
                <a:cs typeface="Century"/>
              </a:rPr>
              <a:t>b</a:t>
            </a:r>
            <a:r>
              <a:rPr sz="1800" spc="-110" dirty="0">
                <a:solidFill>
                  <a:srgbClr val="538235"/>
                </a:solidFill>
                <a:latin typeface="Century"/>
                <a:cs typeface="Century"/>
              </a:rPr>
              <a:t>a</a:t>
            </a:r>
            <a:r>
              <a:rPr sz="1800" spc="-30" dirty="0">
                <a:solidFill>
                  <a:srgbClr val="538235"/>
                </a:solidFill>
                <a:latin typeface="Century"/>
                <a:cs typeface="Century"/>
              </a:rPr>
              <a:t>b</a:t>
            </a:r>
            <a:r>
              <a:rPr sz="1800" spc="-50" dirty="0">
                <a:solidFill>
                  <a:srgbClr val="538235"/>
                </a:solidFill>
                <a:latin typeface="Century"/>
                <a:cs typeface="Century"/>
              </a:rPr>
              <a:t>y</a:t>
            </a:r>
            <a:endParaRPr sz="1800">
              <a:latin typeface="Century"/>
              <a:cs typeface="Century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00">
              <a:latin typeface="Century"/>
              <a:cs typeface="Century"/>
            </a:endParaRPr>
          </a:p>
          <a:p>
            <a:pPr marL="12700" marR="334645">
              <a:lnSpc>
                <a:spcPts val="1950"/>
              </a:lnSpc>
              <a:buAutoNum type="arabicPlain" startAt="5"/>
              <a:tabLst>
                <a:tab pos="203200" algn="l"/>
              </a:tabLst>
            </a:pPr>
            <a:r>
              <a:rPr sz="1800" spc="-105" dirty="0">
                <a:latin typeface="Century"/>
                <a:cs typeface="Century"/>
              </a:rPr>
              <a:t>if</a:t>
            </a:r>
            <a:r>
              <a:rPr sz="1800" spc="-35" dirty="0">
                <a:latin typeface="Century"/>
                <a:cs typeface="Century"/>
              </a:rPr>
              <a:t> </a:t>
            </a:r>
            <a:r>
              <a:rPr sz="1800" spc="-75" dirty="0">
                <a:latin typeface="Century"/>
                <a:cs typeface="Century"/>
              </a:rPr>
              <a:t>there</a:t>
            </a:r>
            <a:r>
              <a:rPr sz="1800" spc="-125" dirty="0">
                <a:latin typeface="Century"/>
                <a:cs typeface="Century"/>
              </a:rPr>
              <a:t> </a:t>
            </a:r>
            <a:r>
              <a:rPr sz="1800" spc="-105" dirty="0">
                <a:latin typeface="Century"/>
                <a:cs typeface="Century"/>
              </a:rPr>
              <a:t>was</a:t>
            </a:r>
            <a:r>
              <a:rPr sz="1800" spc="-50" dirty="0">
                <a:latin typeface="Century"/>
                <a:cs typeface="Century"/>
              </a:rPr>
              <a:t> </a:t>
            </a:r>
            <a:r>
              <a:rPr sz="1800" spc="-90" dirty="0">
                <a:latin typeface="Century"/>
                <a:cs typeface="Century"/>
              </a:rPr>
              <a:t>infrequent uterine</a:t>
            </a:r>
            <a:r>
              <a:rPr sz="1800" spc="-125" dirty="0">
                <a:latin typeface="Century"/>
                <a:cs typeface="Century"/>
              </a:rPr>
              <a:t> </a:t>
            </a:r>
            <a:r>
              <a:rPr sz="1800" spc="-55" dirty="0">
                <a:latin typeface="Century"/>
                <a:cs typeface="Century"/>
              </a:rPr>
              <a:t>contraction</a:t>
            </a:r>
            <a:r>
              <a:rPr sz="1800" spc="-125" dirty="0">
                <a:latin typeface="Century"/>
                <a:cs typeface="Century"/>
              </a:rPr>
              <a:t> </a:t>
            </a:r>
            <a:r>
              <a:rPr sz="1800" spc="-105" dirty="0">
                <a:latin typeface="Century"/>
                <a:cs typeface="Century"/>
              </a:rPr>
              <a:t>what</a:t>
            </a:r>
            <a:r>
              <a:rPr sz="1800" spc="-20" dirty="0">
                <a:latin typeface="Century"/>
                <a:cs typeface="Century"/>
              </a:rPr>
              <a:t> </a:t>
            </a:r>
            <a:r>
              <a:rPr sz="1800" spc="5" dirty="0">
                <a:latin typeface="Century"/>
                <a:cs typeface="Century"/>
              </a:rPr>
              <a:t>do</a:t>
            </a:r>
            <a:r>
              <a:rPr sz="1800" spc="-45" dirty="0">
                <a:latin typeface="Century"/>
                <a:cs typeface="Century"/>
              </a:rPr>
              <a:t> you</a:t>
            </a:r>
            <a:r>
              <a:rPr sz="1800" spc="-30" dirty="0">
                <a:latin typeface="Century"/>
                <a:cs typeface="Century"/>
              </a:rPr>
              <a:t> </a:t>
            </a:r>
            <a:r>
              <a:rPr sz="1800" spc="-125" dirty="0">
                <a:latin typeface="Century"/>
                <a:cs typeface="Century"/>
              </a:rPr>
              <a:t>want</a:t>
            </a:r>
            <a:r>
              <a:rPr sz="1800" spc="-15" dirty="0">
                <a:latin typeface="Century"/>
                <a:cs typeface="Century"/>
              </a:rPr>
              <a:t> to</a:t>
            </a:r>
            <a:r>
              <a:rPr sz="1800" spc="-50" dirty="0">
                <a:latin typeface="Century"/>
                <a:cs typeface="Century"/>
              </a:rPr>
              <a:t> </a:t>
            </a:r>
            <a:r>
              <a:rPr sz="1800" spc="5" dirty="0">
                <a:latin typeface="Century"/>
                <a:cs typeface="Century"/>
              </a:rPr>
              <a:t>do</a:t>
            </a:r>
            <a:r>
              <a:rPr sz="1800" spc="-50" dirty="0">
                <a:latin typeface="Century"/>
                <a:cs typeface="Century"/>
              </a:rPr>
              <a:t> </a:t>
            </a:r>
            <a:r>
              <a:rPr sz="1800" spc="-30" dirty="0">
                <a:latin typeface="Century"/>
                <a:cs typeface="Century"/>
              </a:rPr>
              <a:t>? </a:t>
            </a:r>
            <a:r>
              <a:rPr sz="1800" spc="-484" dirty="0">
                <a:latin typeface="Century"/>
                <a:cs typeface="Century"/>
              </a:rPr>
              <a:t> </a:t>
            </a:r>
            <a:r>
              <a:rPr sz="1800" spc="-80" dirty="0">
                <a:solidFill>
                  <a:srgbClr val="538235"/>
                </a:solidFill>
                <a:latin typeface="Century"/>
                <a:cs typeface="Century"/>
              </a:rPr>
              <a:t>augmentation</a:t>
            </a:r>
            <a:r>
              <a:rPr sz="1800" spc="-204" dirty="0">
                <a:solidFill>
                  <a:srgbClr val="538235"/>
                </a:solidFill>
                <a:latin typeface="Century"/>
                <a:cs typeface="Century"/>
              </a:rPr>
              <a:t> </a:t>
            </a:r>
            <a:r>
              <a:rPr sz="1800" spc="-10" dirty="0">
                <a:solidFill>
                  <a:srgbClr val="538235"/>
                </a:solidFill>
                <a:latin typeface="Century"/>
                <a:cs typeface="Century"/>
              </a:rPr>
              <a:t>of</a:t>
            </a:r>
            <a:r>
              <a:rPr sz="1800" spc="-40" dirty="0">
                <a:solidFill>
                  <a:srgbClr val="538235"/>
                </a:solidFill>
                <a:latin typeface="Century"/>
                <a:cs typeface="Century"/>
              </a:rPr>
              <a:t> </a:t>
            </a:r>
            <a:r>
              <a:rPr sz="1800" spc="-70" dirty="0">
                <a:solidFill>
                  <a:srgbClr val="538235"/>
                </a:solidFill>
                <a:latin typeface="Century"/>
                <a:cs typeface="Century"/>
              </a:rPr>
              <a:t>labor</a:t>
            </a:r>
            <a:r>
              <a:rPr sz="1800" spc="-110" dirty="0">
                <a:solidFill>
                  <a:srgbClr val="538235"/>
                </a:solidFill>
                <a:latin typeface="Century"/>
                <a:cs typeface="Century"/>
              </a:rPr>
              <a:t> </a:t>
            </a:r>
            <a:r>
              <a:rPr sz="1800" spc="-105" dirty="0">
                <a:solidFill>
                  <a:srgbClr val="538235"/>
                </a:solidFill>
                <a:latin typeface="Century"/>
                <a:cs typeface="Century"/>
              </a:rPr>
              <a:t>via</a:t>
            </a:r>
            <a:r>
              <a:rPr sz="1800" spc="-40" dirty="0">
                <a:solidFill>
                  <a:srgbClr val="538235"/>
                </a:solidFill>
                <a:latin typeface="Century"/>
                <a:cs typeface="Century"/>
              </a:rPr>
              <a:t> </a:t>
            </a:r>
            <a:r>
              <a:rPr sz="1800" spc="-75" dirty="0">
                <a:solidFill>
                  <a:srgbClr val="538235"/>
                </a:solidFill>
                <a:latin typeface="Century"/>
                <a:cs typeface="Century"/>
              </a:rPr>
              <a:t>amniotomy</a:t>
            </a:r>
            <a:r>
              <a:rPr sz="1800" spc="-70" dirty="0">
                <a:solidFill>
                  <a:srgbClr val="538235"/>
                </a:solidFill>
                <a:latin typeface="Century"/>
                <a:cs typeface="Century"/>
              </a:rPr>
              <a:t> </a:t>
            </a:r>
            <a:r>
              <a:rPr sz="1800" spc="-85" dirty="0">
                <a:solidFill>
                  <a:srgbClr val="538235"/>
                </a:solidFill>
                <a:latin typeface="Century"/>
                <a:cs typeface="Century"/>
              </a:rPr>
              <a:t>and</a:t>
            </a:r>
            <a:r>
              <a:rPr sz="1800" spc="-15" dirty="0">
                <a:solidFill>
                  <a:srgbClr val="538235"/>
                </a:solidFill>
                <a:latin typeface="Century"/>
                <a:cs typeface="Century"/>
              </a:rPr>
              <a:t> </a:t>
            </a:r>
            <a:r>
              <a:rPr sz="1800" spc="-40" dirty="0">
                <a:solidFill>
                  <a:srgbClr val="538235"/>
                </a:solidFill>
                <a:latin typeface="Century"/>
                <a:cs typeface="Century"/>
              </a:rPr>
              <a:t>oxytocin</a:t>
            </a:r>
            <a:endParaRPr sz="1800">
              <a:latin typeface="Century"/>
              <a:cs typeface="Century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4875" y="487114"/>
            <a:ext cx="7170420" cy="3071354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3495040" indent="-229235">
              <a:lnSpc>
                <a:spcPct val="100000"/>
              </a:lnSpc>
              <a:spcBef>
                <a:spcPts val="850"/>
              </a:spcBef>
              <a:buFont typeface="Arial"/>
              <a:buChar char="•"/>
              <a:tabLst>
                <a:tab pos="3495675" algn="l"/>
                <a:tab pos="4322445" algn="l"/>
              </a:tabLst>
            </a:pPr>
            <a:r>
              <a:rPr sz="2750" b="1" spc="60" dirty="0">
                <a:latin typeface="Algerian"/>
                <a:cs typeface="Algerian"/>
              </a:rPr>
              <a:t>OBS	</a:t>
            </a:r>
            <a:r>
              <a:rPr sz="2750" b="1" spc="20" dirty="0">
                <a:latin typeface="Algerian"/>
                <a:cs typeface="Algerian"/>
              </a:rPr>
              <a:t>&amp;</a:t>
            </a:r>
            <a:r>
              <a:rPr sz="2750" b="1" spc="-15" dirty="0">
                <a:latin typeface="Algerian"/>
                <a:cs typeface="Algerian"/>
              </a:rPr>
              <a:t> </a:t>
            </a:r>
            <a:r>
              <a:rPr sz="2750" b="1" spc="60" dirty="0">
                <a:latin typeface="Algerian"/>
                <a:cs typeface="Algerian"/>
              </a:rPr>
              <a:t>GYN</a:t>
            </a:r>
            <a:r>
              <a:rPr sz="2750" b="1" spc="-130" dirty="0">
                <a:latin typeface="Algerian"/>
                <a:cs typeface="Algerian"/>
              </a:rPr>
              <a:t> </a:t>
            </a:r>
            <a:r>
              <a:rPr sz="2750" b="1" spc="50" dirty="0">
                <a:latin typeface="Algerian"/>
                <a:cs typeface="Algerian"/>
              </a:rPr>
              <a:t>MINI</a:t>
            </a:r>
            <a:r>
              <a:rPr sz="2750" b="1" spc="-60" dirty="0">
                <a:latin typeface="Algerian"/>
                <a:cs typeface="Algerian"/>
              </a:rPr>
              <a:t> </a:t>
            </a:r>
            <a:r>
              <a:rPr sz="2750" b="1" spc="60" dirty="0">
                <a:latin typeface="Algerian"/>
                <a:cs typeface="Algerian"/>
              </a:rPr>
              <a:t>OSCE</a:t>
            </a:r>
            <a:endParaRPr sz="2750">
              <a:latin typeface="Algerian"/>
              <a:cs typeface="Algerian"/>
            </a:endParaRPr>
          </a:p>
          <a:p>
            <a:pPr marL="4524375" lvl="1" indent="-22923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4525010" algn="l"/>
              </a:tabLst>
            </a:pPr>
            <a:r>
              <a:rPr sz="2750" b="1" spc="45" dirty="0">
                <a:solidFill>
                  <a:srgbClr val="FF0000"/>
                </a:solidFill>
                <a:latin typeface="Algerian"/>
                <a:cs typeface="Algerian"/>
              </a:rPr>
              <a:t>6</a:t>
            </a:r>
            <a:r>
              <a:rPr sz="2775" b="1" spc="67" baseline="25525" dirty="0">
                <a:solidFill>
                  <a:srgbClr val="FF0000"/>
                </a:solidFill>
                <a:latin typeface="Algerian"/>
                <a:cs typeface="Algerian"/>
              </a:rPr>
              <a:t>TH</a:t>
            </a:r>
            <a:r>
              <a:rPr sz="2775" b="1" spc="179" baseline="25525" dirty="0">
                <a:solidFill>
                  <a:srgbClr val="FF0000"/>
                </a:solidFill>
                <a:latin typeface="Algerian"/>
                <a:cs typeface="Algerian"/>
              </a:rPr>
              <a:t> </a:t>
            </a:r>
            <a:r>
              <a:rPr sz="2750" b="1" spc="70" dirty="0">
                <a:solidFill>
                  <a:srgbClr val="FF0000"/>
                </a:solidFill>
                <a:latin typeface="Algerian"/>
                <a:cs typeface="Algerian"/>
              </a:rPr>
              <a:t>YEAR</a:t>
            </a:r>
            <a:endParaRPr sz="2750">
              <a:latin typeface="Algerian"/>
              <a:cs typeface="Algerian"/>
            </a:endParaRPr>
          </a:p>
          <a:p>
            <a:pPr marL="4381500" indent="-22923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4382135" algn="l"/>
              </a:tabLst>
            </a:pPr>
            <a:r>
              <a:rPr sz="2750" b="1" spc="50" dirty="0">
                <a:latin typeface="Algerian"/>
                <a:cs typeface="Algerian"/>
              </a:rPr>
              <a:t>10/6/2022</a:t>
            </a:r>
            <a:endParaRPr sz="2750">
              <a:latin typeface="Algerian"/>
              <a:cs typeface="Algeri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500">
              <a:latin typeface="Algerian"/>
              <a:cs typeface="Algerian"/>
            </a:endParaRPr>
          </a:p>
          <a:p>
            <a:pPr marL="25400">
              <a:lnSpc>
                <a:spcPct val="100000"/>
              </a:lnSpc>
            </a:pPr>
            <a:r>
              <a:rPr sz="2750" spc="25" dirty="0">
                <a:latin typeface="Calibri"/>
                <a:cs typeface="Calibri"/>
              </a:rPr>
              <a:t>DONE</a:t>
            </a:r>
            <a:r>
              <a:rPr sz="2750" spc="-55" dirty="0">
                <a:latin typeface="Calibri"/>
                <a:cs typeface="Calibri"/>
              </a:rPr>
              <a:t> </a:t>
            </a:r>
            <a:r>
              <a:rPr sz="2750" spc="-95" dirty="0">
                <a:latin typeface="Calibri"/>
                <a:cs typeface="Calibri"/>
              </a:rPr>
              <a:t>BY:</a:t>
            </a:r>
            <a:endParaRPr sz="2750">
              <a:latin typeface="Calibri"/>
              <a:cs typeface="Calibri"/>
            </a:endParaRPr>
          </a:p>
          <a:p>
            <a:pPr marL="25400">
              <a:lnSpc>
                <a:spcPct val="100000"/>
              </a:lnSpc>
              <a:spcBef>
                <a:spcPts val="755"/>
              </a:spcBef>
            </a:pPr>
            <a:r>
              <a:rPr sz="2750" spc="-10" dirty="0">
                <a:latin typeface="Calibri"/>
                <a:cs typeface="Calibri"/>
              </a:rPr>
              <a:t>Abdelrahman</a:t>
            </a:r>
            <a:r>
              <a:rPr sz="2750" spc="295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bdeir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19853" y="1409710"/>
            <a:ext cx="4638675" cy="311467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57381" y="1409700"/>
            <a:ext cx="2343151" cy="283845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49289" y="4548192"/>
            <a:ext cx="4760595" cy="849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Picture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  <a:p>
            <a:pPr marL="12700" marR="5080" indent="6985" algn="ctr">
              <a:lnSpc>
                <a:spcPct val="100800"/>
              </a:lnSpc>
              <a:spcBef>
                <a:spcPts val="5"/>
              </a:spcBef>
            </a:pPr>
            <a:r>
              <a:rPr sz="1800" spc="15" dirty="0">
                <a:latin typeface="Calibri"/>
                <a:cs typeface="Calibri"/>
              </a:rPr>
              <a:t>This </a:t>
            </a:r>
            <a:r>
              <a:rPr sz="1800" spc="10" dirty="0">
                <a:latin typeface="Calibri"/>
                <a:cs typeface="Calibri"/>
              </a:rPr>
              <a:t>radiology </a:t>
            </a:r>
            <a:r>
              <a:rPr sz="1800" spc="-10" dirty="0">
                <a:latin typeface="Calibri"/>
                <a:cs typeface="Calibri"/>
              </a:rPr>
              <a:t>taken </a:t>
            </a:r>
            <a:r>
              <a:rPr sz="1800" spc="15" dirty="0">
                <a:latin typeface="Calibri"/>
                <a:cs typeface="Calibri"/>
              </a:rPr>
              <a:t>in </a:t>
            </a:r>
            <a:r>
              <a:rPr sz="1800" spc="5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20 </a:t>
            </a:r>
            <a:r>
              <a:rPr sz="1800" spc="-5" dirty="0">
                <a:latin typeface="Calibri"/>
                <a:cs typeface="Calibri"/>
              </a:rPr>
              <a:t>weeks </a:t>
            </a:r>
            <a:r>
              <a:rPr sz="1800" dirty="0">
                <a:latin typeface="Calibri"/>
                <a:cs typeface="Calibri"/>
              </a:rPr>
              <a:t>gestation </a:t>
            </a:r>
            <a:r>
              <a:rPr sz="1800" spc="10" dirty="0">
                <a:latin typeface="Calibri"/>
                <a:cs typeface="Calibri"/>
              </a:rPr>
              <a:t>of 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25" dirty="0">
                <a:latin typeface="Calibri"/>
                <a:cs typeface="Calibri"/>
              </a:rPr>
              <a:t>p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25" dirty="0">
                <a:latin typeface="Calibri"/>
                <a:cs typeface="Calibri"/>
              </a:rPr>
              <a:t>g</a:t>
            </a:r>
            <a:r>
              <a:rPr sz="1800" spc="25" dirty="0">
                <a:latin typeface="Calibri"/>
                <a:cs typeface="Calibri"/>
              </a:rPr>
              <a:t>n</a:t>
            </a:r>
            <a:r>
              <a:rPr sz="1800" spc="30" dirty="0">
                <a:latin typeface="Calibri"/>
                <a:cs typeface="Calibri"/>
              </a:rPr>
              <a:t>a</a:t>
            </a:r>
            <a:r>
              <a:rPr sz="1800" spc="25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114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w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spc="-15" dirty="0">
                <a:latin typeface="Calibri"/>
                <a:cs typeface="Calibri"/>
              </a:rPr>
              <a:t>m</a:t>
            </a:r>
            <a:r>
              <a:rPr sz="1800" dirty="0">
                <a:latin typeface="Calibri"/>
                <a:cs typeface="Calibri"/>
              </a:rPr>
              <a:t>en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s</a:t>
            </a:r>
            <a:r>
              <a:rPr sz="1800" spc="25" dirty="0">
                <a:latin typeface="Calibri"/>
                <a:cs typeface="Calibri"/>
              </a:rPr>
              <a:t>h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w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25" dirty="0">
                <a:latin typeface="Calibri"/>
                <a:cs typeface="Calibri"/>
              </a:rPr>
              <a:t>p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spc="5" dirty="0">
                <a:latin typeface="Calibri"/>
                <a:cs typeface="Calibri"/>
              </a:rPr>
              <a:t>v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25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35" dirty="0">
                <a:latin typeface="Calibri"/>
                <a:cs typeface="Calibri"/>
              </a:rPr>
              <a:t>r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spc="25" dirty="0">
                <a:latin typeface="Calibri"/>
                <a:cs typeface="Calibri"/>
              </a:rPr>
              <a:t>u</a:t>
            </a:r>
            <a:r>
              <a:rPr sz="1800" spc="35" dirty="0">
                <a:latin typeface="Calibri"/>
                <a:cs typeface="Calibri"/>
              </a:rPr>
              <a:t>l</a:t>
            </a:r>
            <a:r>
              <a:rPr sz="1800" spc="30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r</a:t>
            </a:r>
            <a:r>
              <a:rPr sz="1800" spc="-2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spc="30" dirty="0">
                <a:latin typeface="Calibri"/>
                <a:cs typeface="Calibri"/>
              </a:rPr>
              <a:t>a</a:t>
            </a:r>
            <a:r>
              <a:rPr sz="1800" spc="35" dirty="0">
                <a:latin typeface="Calibri"/>
                <a:cs typeface="Calibri"/>
              </a:rPr>
              <a:t>l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spc="-30" dirty="0">
                <a:latin typeface="Calibri"/>
                <a:cs typeface="Calibri"/>
              </a:rPr>
              <a:t>f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spc="30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30" dirty="0">
                <a:latin typeface="Calibri"/>
                <a:cs typeface="Calibri"/>
              </a:rPr>
              <a:t>i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70022" y="4548192"/>
            <a:ext cx="4539615" cy="11290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15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Picture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  <a:p>
            <a:pPr marL="12065" marR="5080" algn="ctr">
              <a:lnSpc>
                <a:spcPct val="100800"/>
              </a:lnSpc>
              <a:spcBef>
                <a:spcPts val="5"/>
              </a:spcBef>
            </a:pPr>
            <a:r>
              <a:rPr sz="1800" spc="15" dirty="0">
                <a:latin typeface="Calibri"/>
                <a:cs typeface="Calibri"/>
              </a:rPr>
              <a:t>This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radiology</a:t>
            </a:r>
            <a:r>
              <a:rPr sz="1800" spc="-17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taken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in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the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23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weeks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gestation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of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25" dirty="0">
                <a:latin typeface="Calibri"/>
                <a:cs typeface="Calibri"/>
              </a:rPr>
              <a:t>p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20" dirty="0">
                <a:latin typeface="Calibri"/>
                <a:cs typeface="Calibri"/>
              </a:rPr>
              <a:t>g</a:t>
            </a:r>
            <a:r>
              <a:rPr sz="1800" spc="25" dirty="0">
                <a:latin typeface="Calibri"/>
                <a:cs typeface="Calibri"/>
              </a:rPr>
              <a:t>n</a:t>
            </a:r>
            <a:r>
              <a:rPr sz="1800" spc="35" dirty="0">
                <a:latin typeface="Calibri"/>
                <a:cs typeface="Calibri"/>
              </a:rPr>
              <a:t>a</a:t>
            </a:r>
            <a:r>
              <a:rPr sz="1800" spc="25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114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w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spc="-15" dirty="0">
                <a:latin typeface="Calibri"/>
                <a:cs typeface="Calibri"/>
              </a:rPr>
              <a:t>m</a:t>
            </a:r>
            <a:r>
              <a:rPr sz="1800" dirty="0">
                <a:latin typeface="Calibri"/>
                <a:cs typeface="Calibri"/>
              </a:rPr>
              <a:t>en &amp;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25" dirty="0">
                <a:latin typeface="Calibri"/>
                <a:cs typeface="Calibri"/>
              </a:rPr>
              <a:t>h</a:t>
            </a:r>
            <a:r>
              <a:rPr sz="1800" dirty="0">
                <a:latin typeface="Calibri"/>
                <a:cs typeface="Calibri"/>
              </a:rPr>
              <a:t>er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3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y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40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r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spc="25" dirty="0">
                <a:latin typeface="Calibri"/>
                <a:cs typeface="Calibri"/>
              </a:rPr>
              <a:t>h</a:t>
            </a:r>
            <a:r>
              <a:rPr sz="1800" spc="35" dirty="0">
                <a:latin typeface="Calibri"/>
                <a:cs typeface="Calibri"/>
              </a:rPr>
              <a:t>il</a:t>
            </a:r>
            <a:r>
              <a:rPr sz="1800" dirty="0">
                <a:latin typeface="Calibri"/>
                <a:cs typeface="Calibri"/>
              </a:rPr>
              <a:t>d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spc="-15" dirty="0">
                <a:latin typeface="Calibri"/>
                <a:cs typeface="Calibri"/>
              </a:rPr>
              <a:t>m</a:t>
            </a:r>
            <a:r>
              <a:rPr sz="1800" spc="25" dirty="0">
                <a:latin typeface="Calibri"/>
                <a:cs typeface="Calibri"/>
              </a:rPr>
              <a:t>p</a:t>
            </a:r>
            <a:r>
              <a:rPr sz="1800" spc="35" dirty="0">
                <a:latin typeface="Calibri"/>
                <a:cs typeface="Calibri"/>
              </a:rPr>
              <a:t>lai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155" dirty="0">
                <a:latin typeface="Calibri"/>
                <a:cs typeface="Calibri"/>
              </a:rPr>
              <a:t> 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f  </a:t>
            </a:r>
            <a:r>
              <a:rPr sz="1800" spc="10" dirty="0">
                <a:latin typeface="Calibri"/>
                <a:cs typeface="Calibri"/>
              </a:rPr>
              <a:t>slapped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cheek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rash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9952101" y="2246386"/>
            <a:ext cx="355600" cy="269875"/>
            <a:chOff x="9952101" y="2246376"/>
            <a:chExt cx="355600" cy="269875"/>
          </a:xfrm>
        </p:grpSpPr>
        <p:sp>
          <p:nvSpPr>
            <p:cNvPr id="7" name="object 7"/>
            <p:cNvSpPr/>
            <p:nvPr/>
          </p:nvSpPr>
          <p:spPr>
            <a:xfrm>
              <a:off x="9958451" y="2252726"/>
              <a:ext cx="342900" cy="257175"/>
            </a:xfrm>
            <a:custGeom>
              <a:avLst/>
              <a:gdLst/>
              <a:ahLst/>
              <a:cxnLst/>
              <a:rect l="l" t="t" r="r" b="b"/>
              <a:pathLst>
                <a:path w="342900" h="257175">
                  <a:moveTo>
                    <a:pt x="171450" y="0"/>
                  </a:moveTo>
                  <a:lnTo>
                    <a:pt x="117238" y="6551"/>
                  </a:lnTo>
                  <a:lnTo>
                    <a:pt x="70171" y="24794"/>
                  </a:lnTo>
                  <a:lnTo>
                    <a:pt x="33064" y="52614"/>
                  </a:lnTo>
                  <a:lnTo>
                    <a:pt x="8735" y="87896"/>
                  </a:lnTo>
                  <a:lnTo>
                    <a:pt x="0" y="128524"/>
                  </a:lnTo>
                  <a:lnTo>
                    <a:pt x="8735" y="169165"/>
                  </a:lnTo>
                  <a:lnTo>
                    <a:pt x="33064" y="204478"/>
                  </a:lnTo>
                  <a:lnTo>
                    <a:pt x="70171" y="232335"/>
                  </a:lnTo>
                  <a:lnTo>
                    <a:pt x="117238" y="250610"/>
                  </a:lnTo>
                  <a:lnTo>
                    <a:pt x="171450" y="257175"/>
                  </a:lnTo>
                  <a:lnTo>
                    <a:pt x="225612" y="250610"/>
                  </a:lnTo>
                  <a:lnTo>
                    <a:pt x="272674" y="232335"/>
                  </a:lnTo>
                  <a:lnTo>
                    <a:pt x="309798" y="204478"/>
                  </a:lnTo>
                  <a:lnTo>
                    <a:pt x="334152" y="169165"/>
                  </a:lnTo>
                  <a:lnTo>
                    <a:pt x="342900" y="128524"/>
                  </a:lnTo>
                  <a:lnTo>
                    <a:pt x="334152" y="87896"/>
                  </a:lnTo>
                  <a:lnTo>
                    <a:pt x="309798" y="52614"/>
                  </a:lnTo>
                  <a:lnTo>
                    <a:pt x="272674" y="24794"/>
                  </a:lnTo>
                  <a:lnTo>
                    <a:pt x="225612" y="6551"/>
                  </a:lnTo>
                  <a:lnTo>
                    <a:pt x="17145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958451" y="2252726"/>
              <a:ext cx="342900" cy="257175"/>
            </a:xfrm>
            <a:custGeom>
              <a:avLst/>
              <a:gdLst/>
              <a:ahLst/>
              <a:cxnLst/>
              <a:rect l="l" t="t" r="r" b="b"/>
              <a:pathLst>
                <a:path w="342900" h="257175">
                  <a:moveTo>
                    <a:pt x="0" y="128524"/>
                  </a:moveTo>
                  <a:lnTo>
                    <a:pt x="8735" y="87896"/>
                  </a:lnTo>
                  <a:lnTo>
                    <a:pt x="33064" y="52614"/>
                  </a:lnTo>
                  <a:lnTo>
                    <a:pt x="70171" y="24794"/>
                  </a:lnTo>
                  <a:lnTo>
                    <a:pt x="117238" y="6551"/>
                  </a:lnTo>
                  <a:lnTo>
                    <a:pt x="171450" y="0"/>
                  </a:lnTo>
                  <a:lnTo>
                    <a:pt x="225612" y="6551"/>
                  </a:lnTo>
                  <a:lnTo>
                    <a:pt x="272674" y="24794"/>
                  </a:lnTo>
                  <a:lnTo>
                    <a:pt x="309798" y="52614"/>
                  </a:lnTo>
                  <a:lnTo>
                    <a:pt x="334152" y="87896"/>
                  </a:lnTo>
                  <a:lnTo>
                    <a:pt x="342900" y="128524"/>
                  </a:lnTo>
                  <a:lnTo>
                    <a:pt x="334152" y="169165"/>
                  </a:lnTo>
                  <a:lnTo>
                    <a:pt x="309798" y="204478"/>
                  </a:lnTo>
                  <a:lnTo>
                    <a:pt x="272674" y="232335"/>
                  </a:lnTo>
                  <a:lnTo>
                    <a:pt x="225612" y="250610"/>
                  </a:lnTo>
                  <a:lnTo>
                    <a:pt x="171450" y="257175"/>
                  </a:lnTo>
                  <a:lnTo>
                    <a:pt x="117238" y="250610"/>
                  </a:lnTo>
                  <a:lnTo>
                    <a:pt x="70171" y="232335"/>
                  </a:lnTo>
                  <a:lnTo>
                    <a:pt x="33064" y="204478"/>
                  </a:lnTo>
                  <a:lnTo>
                    <a:pt x="8735" y="169165"/>
                  </a:lnTo>
                  <a:lnTo>
                    <a:pt x="0" y="12852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45379" y="381322"/>
            <a:ext cx="1300480" cy="43922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b="0" spc="-5" dirty="0">
                <a:solidFill>
                  <a:srgbClr val="FF0000"/>
                </a:solidFill>
                <a:latin typeface="Calibri"/>
                <a:cs typeface="Calibri"/>
              </a:rPr>
              <a:t>Picture</a:t>
            </a:r>
            <a:r>
              <a:rPr sz="2750" b="0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0" spc="10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582" y="1328417"/>
            <a:ext cx="9841865" cy="5061129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2750" b="1" dirty="0">
                <a:latin typeface="Calibri"/>
                <a:cs typeface="Calibri"/>
              </a:rPr>
              <a:t>Q1</a:t>
            </a:r>
            <a:r>
              <a:rPr sz="2750" b="1" spc="60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\</a:t>
            </a:r>
            <a:r>
              <a:rPr sz="2750" b="1" spc="45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what</a:t>
            </a:r>
            <a:r>
              <a:rPr sz="2750" b="1" spc="-25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is</a:t>
            </a:r>
            <a:r>
              <a:rPr sz="2750" b="1" spc="55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the</a:t>
            </a:r>
            <a:r>
              <a:rPr sz="2750" b="1" spc="-5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diagnosis?</a:t>
            </a:r>
            <a:endParaRPr sz="2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2750" spc="-5" dirty="0">
                <a:latin typeface="Calibri"/>
                <a:cs typeface="Calibri"/>
              </a:rPr>
              <a:t>Congenital</a:t>
            </a:r>
            <a:r>
              <a:rPr sz="2750" spc="15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cytomegalovirus</a:t>
            </a:r>
            <a:r>
              <a:rPr sz="2750" spc="15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infection</a:t>
            </a:r>
            <a:endParaRPr sz="2750">
              <a:latin typeface="Calibri"/>
              <a:cs typeface="Calibri"/>
            </a:endParaRPr>
          </a:p>
          <a:p>
            <a:pPr marL="12700" marR="5080">
              <a:lnSpc>
                <a:spcPts val="3000"/>
              </a:lnSpc>
              <a:spcBef>
                <a:spcPts val="1105"/>
              </a:spcBef>
            </a:pPr>
            <a:r>
              <a:rPr sz="2750" b="1" dirty="0">
                <a:latin typeface="Calibri"/>
                <a:cs typeface="Calibri"/>
              </a:rPr>
              <a:t>Q2</a:t>
            </a:r>
            <a:r>
              <a:rPr sz="2750" b="1" spc="75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\</a:t>
            </a:r>
            <a:r>
              <a:rPr sz="2750" b="1" spc="60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mention</a:t>
            </a:r>
            <a:r>
              <a:rPr sz="2750" b="1" spc="-10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2</a:t>
            </a:r>
            <a:r>
              <a:rPr sz="2750" b="1" spc="70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intrauterine</a:t>
            </a:r>
            <a:r>
              <a:rPr sz="2750" b="1" spc="90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finding</a:t>
            </a:r>
            <a:r>
              <a:rPr sz="2750" b="1" spc="20" dirty="0">
                <a:latin typeface="Calibri"/>
                <a:cs typeface="Calibri"/>
              </a:rPr>
              <a:t> other</a:t>
            </a:r>
            <a:r>
              <a:rPr sz="2750" b="1" spc="40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than</a:t>
            </a:r>
            <a:r>
              <a:rPr sz="2750" b="1" spc="60" dirty="0">
                <a:latin typeface="Calibri"/>
                <a:cs typeface="Calibri"/>
              </a:rPr>
              <a:t> </a:t>
            </a:r>
            <a:r>
              <a:rPr sz="2750" b="1" spc="5" dirty="0">
                <a:latin typeface="Calibri"/>
                <a:cs typeface="Calibri"/>
              </a:rPr>
              <a:t>that</a:t>
            </a:r>
            <a:r>
              <a:rPr sz="2750" b="1" spc="-10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mention</a:t>
            </a:r>
            <a:r>
              <a:rPr sz="2750" b="1" spc="60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in</a:t>
            </a:r>
            <a:r>
              <a:rPr sz="2750" b="1" spc="65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the </a:t>
            </a:r>
            <a:r>
              <a:rPr sz="2750" b="1" spc="-610" dirty="0">
                <a:latin typeface="Calibri"/>
                <a:cs typeface="Calibri"/>
              </a:rPr>
              <a:t> </a:t>
            </a:r>
            <a:r>
              <a:rPr sz="2750" b="1" spc="20" dirty="0">
                <a:latin typeface="Calibri"/>
                <a:cs typeface="Calibri"/>
              </a:rPr>
              <a:t>question?</a:t>
            </a:r>
            <a:endParaRPr sz="2750">
              <a:latin typeface="Calibri"/>
              <a:cs typeface="Calibri"/>
            </a:endParaRPr>
          </a:p>
          <a:p>
            <a:pPr marL="384175" indent="-372110">
              <a:lnSpc>
                <a:spcPct val="100000"/>
              </a:lnSpc>
              <a:spcBef>
                <a:spcPts val="710"/>
              </a:spcBef>
              <a:buAutoNum type="arabicPlain"/>
              <a:tabLst>
                <a:tab pos="384810" algn="l"/>
              </a:tabLst>
            </a:pPr>
            <a:r>
              <a:rPr sz="2750" dirty="0">
                <a:latin typeface="Calibri"/>
                <a:cs typeface="Calibri"/>
              </a:rPr>
              <a:t>microcephaly</a:t>
            </a:r>
            <a:endParaRPr sz="2750">
              <a:latin typeface="Calibri"/>
              <a:cs typeface="Calibri"/>
            </a:endParaRPr>
          </a:p>
          <a:p>
            <a:pPr marL="384175" indent="-372110">
              <a:lnSpc>
                <a:spcPct val="100000"/>
              </a:lnSpc>
              <a:spcBef>
                <a:spcPts val="755"/>
              </a:spcBef>
              <a:buAutoNum type="arabicPlain"/>
              <a:tabLst>
                <a:tab pos="384810" algn="l"/>
              </a:tabLst>
            </a:pPr>
            <a:r>
              <a:rPr sz="2750" spc="-20" dirty="0">
                <a:latin typeface="Calibri"/>
                <a:cs typeface="Calibri"/>
              </a:rPr>
              <a:t>hydrops</a:t>
            </a:r>
            <a:r>
              <a:rPr sz="2750" spc="165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fetalis</a:t>
            </a:r>
            <a:r>
              <a:rPr sz="2750" spc="17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(accumulation</a:t>
            </a:r>
            <a:r>
              <a:rPr sz="2750" spc="100" dirty="0">
                <a:latin typeface="Calibri"/>
                <a:cs typeface="Calibri"/>
              </a:rPr>
              <a:t> </a:t>
            </a:r>
            <a:r>
              <a:rPr sz="2750" spc="25" dirty="0">
                <a:latin typeface="Calibri"/>
                <a:cs typeface="Calibri"/>
              </a:rPr>
              <a:t>of</a:t>
            </a:r>
            <a:r>
              <a:rPr sz="2750" spc="3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fluid</a:t>
            </a:r>
            <a:r>
              <a:rPr sz="2750" spc="17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in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two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cavities)</a:t>
            </a:r>
            <a:endParaRPr sz="2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2750" b="1" dirty="0">
                <a:latin typeface="Calibri"/>
                <a:cs typeface="Calibri"/>
              </a:rPr>
              <a:t>Q3</a:t>
            </a:r>
            <a:r>
              <a:rPr sz="2750" b="1" spc="60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\</a:t>
            </a:r>
            <a:r>
              <a:rPr sz="2750" b="1" spc="50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mention</a:t>
            </a:r>
            <a:r>
              <a:rPr sz="2750" b="1" spc="-15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2</a:t>
            </a:r>
            <a:r>
              <a:rPr sz="2750" b="1" spc="60" dirty="0">
                <a:latin typeface="Calibri"/>
                <a:cs typeface="Calibri"/>
              </a:rPr>
              <a:t> </a:t>
            </a:r>
            <a:r>
              <a:rPr sz="2750" b="1" spc="-5" dirty="0">
                <a:latin typeface="Calibri"/>
                <a:cs typeface="Calibri"/>
              </a:rPr>
              <a:t>clinical</a:t>
            </a:r>
            <a:r>
              <a:rPr sz="2750" b="1" spc="110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finding</a:t>
            </a:r>
            <a:r>
              <a:rPr sz="2750" b="1" spc="75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after</a:t>
            </a:r>
            <a:r>
              <a:rPr sz="2750" b="1" spc="-40" dirty="0">
                <a:latin typeface="Calibri"/>
                <a:cs typeface="Calibri"/>
              </a:rPr>
              <a:t> </a:t>
            </a:r>
            <a:r>
              <a:rPr sz="2750" b="1" spc="20" dirty="0">
                <a:latin typeface="Calibri"/>
                <a:cs typeface="Calibri"/>
              </a:rPr>
              <a:t>delivery?</a:t>
            </a:r>
            <a:endParaRPr sz="2750">
              <a:latin typeface="Calibri"/>
              <a:cs typeface="Calibri"/>
            </a:endParaRPr>
          </a:p>
          <a:p>
            <a:pPr marL="384175" indent="-372110">
              <a:lnSpc>
                <a:spcPct val="100000"/>
              </a:lnSpc>
              <a:spcBef>
                <a:spcPts val="755"/>
              </a:spcBef>
              <a:buAutoNum type="arabicPlain"/>
              <a:tabLst>
                <a:tab pos="384810" algn="l"/>
              </a:tabLst>
            </a:pPr>
            <a:r>
              <a:rPr sz="2750" dirty="0">
                <a:latin typeface="Calibri"/>
                <a:cs typeface="Calibri"/>
              </a:rPr>
              <a:t>microcephaly</a:t>
            </a:r>
            <a:endParaRPr sz="2750">
              <a:latin typeface="Calibri"/>
              <a:cs typeface="Calibri"/>
            </a:endParaRPr>
          </a:p>
          <a:p>
            <a:pPr marL="12700" marR="4206240">
              <a:lnSpc>
                <a:spcPct val="120600"/>
              </a:lnSpc>
              <a:spcBef>
                <a:spcPts val="80"/>
              </a:spcBef>
              <a:buAutoNum type="arabicPlain"/>
              <a:tabLst>
                <a:tab pos="384810" algn="l"/>
              </a:tabLst>
            </a:pPr>
            <a:r>
              <a:rPr sz="2750" spc="-10" dirty="0">
                <a:latin typeface="Calibri"/>
                <a:cs typeface="Calibri"/>
              </a:rPr>
              <a:t>skin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changes</a:t>
            </a:r>
            <a:r>
              <a:rPr sz="2750" spc="15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(blueberry</a:t>
            </a:r>
            <a:r>
              <a:rPr sz="2750" spc="36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muffin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rash) </a:t>
            </a:r>
            <a:r>
              <a:rPr sz="2750" spc="-605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3-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chorioretinitis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7577" y="506101"/>
            <a:ext cx="10119995" cy="58885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36220" algn="ctr">
              <a:lnSpc>
                <a:spcPct val="100000"/>
              </a:lnSpc>
              <a:spcBef>
                <a:spcPts val="130"/>
              </a:spcBef>
            </a:pPr>
            <a:r>
              <a:rPr sz="2750" spc="-5" dirty="0">
                <a:solidFill>
                  <a:srgbClr val="FF0000"/>
                </a:solidFill>
                <a:latin typeface="Calibri"/>
                <a:cs typeface="Calibri"/>
              </a:rPr>
              <a:t>Picture</a:t>
            </a:r>
            <a:r>
              <a:rPr sz="2750" spc="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15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endParaRPr sz="2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831850" algn="l"/>
              </a:tabLst>
            </a:pPr>
            <a:r>
              <a:rPr sz="2750" b="1" dirty="0">
                <a:latin typeface="Calibri"/>
                <a:cs typeface="Calibri"/>
              </a:rPr>
              <a:t>Q1</a:t>
            </a:r>
            <a:r>
              <a:rPr sz="2750" b="1" spc="70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\	</a:t>
            </a:r>
            <a:r>
              <a:rPr sz="2750" b="1" spc="15" dirty="0">
                <a:latin typeface="Calibri"/>
                <a:cs typeface="Calibri"/>
              </a:rPr>
              <a:t>what</a:t>
            </a:r>
            <a:r>
              <a:rPr sz="2750" b="1" spc="50" dirty="0">
                <a:latin typeface="Calibri"/>
                <a:cs typeface="Calibri"/>
              </a:rPr>
              <a:t> </a:t>
            </a:r>
            <a:r>
              <a:rPr sz="2750" b="1" spc="5" dirty="0">
                <a:latin typeface="Calibri"/>
                <a:cs typeface="Calibri"/>
              </a:rPr>
              <a:t>is</a:t>
            </a:r>
            <a:r>
              <a:rPr sz="2750" b="1" spc="-20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the</a:t>
            </a:r>
            <a:r>
              <a:rPr sz="2750" b="1" spc="-5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interpretation</a:t>
            </a:r>
            <a:r>
              <a:rPr sz="2750" b="1" spc="-25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of</a:t>
            </a:r>
            <a:r>
              <a:rPr sz="2750" b="1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the</a:t>
            </a:r>
            <a:r>
              <a:rPr sz="2750" b="1" spc="65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picture?</a:t>
            </a:r>
            <a:endParaRPr sz="2750">
              <a:latin typeface="Calibri"/>
              <a:cs typeface="Calibri"/>
            </a:endParaRPr>
          </a:p>
          <a:p>
            <a:pPr marL="12700" marR="5080">
              <a:lnSpc>
                <a:spcPct val="92200"/>
              </a:lnSpc>
              <a:spcBef>
                <a:spcPts val="940"/>
              </a:spcBef>
            </a:pPr>
            <a:r>
              <a:rPr sz="2750" dirty="0">
                <a:latin typeface="Calibri"/>
                <a:cs typeface="Calibri"/>
              </a:rPr>
              <a:t>The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middle</a:t>
            </a:r>
            <a:r>
              <a:rPr sz="2750" spc="17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cerebral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artery</a:t>
            </a:r>
            <a:r>
              <a:rPr sz="2750" spc="7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Doppler</a:t>
            </a:r>
            <a:r>
              <a:rPr sz="2750" spc="21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showing</a:t>
            </a:r>
            <a:r>
              <a:rPr sz="2750" spc="17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that</a:t>
            </a:r>
            <a:r>
              <a:rPr sz="2750" spc="10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its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spc="20" dirty="0">
                <a:latin typeface="Calibri"/>
                <a:cs typeface="Calibri"/>
              </a:rPr>
              <a:t>above</a:t>
            </a:r>
            <a:r>
              <a:rPr sz="2750" spc="-5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the</a:t>
            </a:r>
            <a:r>
              <a:rPr sz="2750" spc="170" dirty="0">
                <a:latin typeface="Calibri"/>
                <a:cs typeface="Calibri"/>
              </a:rPr>
              <a:t> </a:t>
            </a:r>
            <a:r>
              <a:rPr sz="2750" spc="20" dirty="0">
                <a:latin typeface="Calibri"/>
                <a:cs typeface="Calibri"/>
              </a:rPr>
              <a:t>normal </a:t>
            </a:r>
            <a:r>
              <a:rPr sz="2750" spc="-60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around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1.30</a:t>
            </a:r>
            <a:r>
              <a:rPr sz="2750" spc="70" dirty="0">
                <a:latin typeface="Calibri"/>
                <a:cs typeface="Calibri"/>
              </a:rPr>
              <a:t> </a:t>
            </a:r>
            <a:r>
              <a:rPr sz="2750" spc="40" dirty="0">
                <a:latin typeface="Calibri"/>
                <a:cs typeface="Calibri"/>
              </a:rPr>
              <a:t>mom</a:t>
            </a:r>
            <a:r>
              <a:rPr sz="2750" spc="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indicate</a:t>
            </a:r>
            <a:r>
              <a:rPr sz="2750" spc="17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that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the</a:t>
            </a:r>
            <a:r>
              <a:rPr sz="2750" spc="10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baby</a:t>
            </a:r>
            <a:r>
              <a:rPr sz="2750" spc="14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has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a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mild</a:t>
            </a:r>
            <a:r>
              <a:rPr sz="2750" spc="10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to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moderate </a:t>
            </a:r>
            <a:r>
              <a:rPr sz="2750" spc="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intrauterine</a:t>
            </a:r>
            <a:r>
              <a:rPr sz="2750" spc="32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growth</a:t>
            </a:r>
            <a:r>
              <a:rPr sz="2750" spc="16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restriction</a:t>
            </a:r>
            <a:endParaRPr sz="2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2750" b="1" dirty="0">
                <a:latin typeface="Calibri"/>
                <a:cs typeface="Calibri"/>
              </a:rPr>
              <a:t>Q2</a:t>
            </a:r>
            <a:r>
              <a:rPr sz="2750" b="1" spc="75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\</a:t>
            </a:r>
            <a:r>
              <a:rPr sz="2750" b="1" spc="60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what</a:t>
            </a:r>
            <a:r>
              <a:rPr sz="2750" b="1" spc="-10" dirty="0">
                <a:latin typeface="Calibri"/>
                <a:cs typeface="Calibri"/>
              </a:rPr>
              <a:t> </a:t>
            </a:r>
            <a:r>
              <a:rPr sz="2750" b="1" spc="5" dirty="0">
                <a:latin typeface="Calibri"/>
                <a:cs typeface="Calibri"/>
              </a:rPr>
              <a:t>is</a:t>
            </a:r>
            <a:r>
              <a:rPr sz="2750" b="1" spc="65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the</a:t>
            </a:r>
            <a:r>
              <a:rPr sz="2750" b="1" spc="5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intrauterine</a:t>
            </a:r>
            <a:r>
              <a:rPr sz="2750" b="1" spc="85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complication?</a:t>
            </a:r>
            <a:endParaRPr sz="2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2750" spc="-15" dirty="0">
                <a:latin typeface="Calibri"/>
                <a:cs typeface="Calibri"/>
              </a:rPr>
              <a:t>Fetal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hydrops</a:t>
            </a:r>
            <a:r>
              <a:rPr sz="2750" spc="17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(accumulation</a:t>
            </a:r>
            <a:r>
              <a:rPr sz="2750" spc="105" dirty="0">
                <a:latin typeface="Calibri"/>
                <a:cs typeface="Calibri"/>
              </a:rPr>
              <a:t> </a:t>
            </a:r>
            <a:r>
              <a:rPr sz="2750" spc="25" dirty="0">
                <a:latin typeface="Calibri"/>
                <a:cs typeface="Calibri"/>
              </a:rPr>
              <a:t>of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fluid</a:t>
            </a:r>
            <a:r>
              <a:rPr sz="2750" spc="18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in</a:t>
            </a:r>
            <a:r>
              <a:rPr sz="2750" spc="10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two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cavities)</a:t>
            </a:r>
            <a:endParaRPr sz="2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2750" b="1" dirty="0">
                <a:latin typeface="Calibri"/>
                <a:cs typeface="Calibri"/>
              </a:rPr>
              <a:t>Q3</a:t>
            </a:r>
            <a:r>
              <a:rPr sz="2750" b="1" spc="60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\</a:t>
            </a:r>
            <a:r>
              <a:rPr sz="2750" b="1" spc="50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what</a:t>
            </a:r>
            <a:r>
              <a:rPr sz="2750" b="1" spc="-20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is</a:t>
            </a:r>
            <a:r>
              <a:rPr sz="2750" b="1" spc="60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the</a:t>
            </a:r>
            <a:r>
              <a:rPr sz="2750" b="1" spc="-5" dirty="0">
                <a:latin typeface="Calibri"/>
                <a:cs typeface="Calibri"/>
              </a:rPr>
              <a:t> </a:t>
            </a:r>
            <a:r>
              <a:rPr sz="2750" b="1" spc="5" dirty="0">
                <a:latin typeface="Calibri"/>
                <a:cs typeface="Calibri"/>
              </a:rPr>
              <a:t>cause?</a:t>
            </a:r>
            <a:endParaRPr sz="2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2750" spc="5" dirty="0">
                <a:latin typeface="Calibri"/>
                <a:cs typeface="Calibri"/>
              </a:rPr>
              <a:t>Parvovirus</a:t>
            </a:r>
            <a:r>
              <a:rPr sz="2750" spc="6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b19</a:t>
            </a:r>
            <a:endParaRPr sz="2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2750" b="1" dirty="0">
                <a:latin typeface="Calibri"/>
                <a:cs typeface="Calibri"/>
              </a:rPr>
              <a:t>Q4</a:t>
            </a:r>
            <a:r>
              <a:rPr sz="2750" b="1" spc="60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\</a:t>
            </a:r>
            <a:r>
              <a:rPr sz="2750" b="1" spc="50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what</a:t>
            </a:r>
            <a:r>
              <a:rPr sz="2750" b="1" spc="-20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is</a:t>
            </a:r>
            <a:r>
              <a:rPr sz="2750" b="1" spc="60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the</a:t>
            </a:r>
            <a:r>
              <a:rPr sz="2750" b="1" spc="-5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management?</a:t>
            </a:r>
            <a:endParaRPr sz="2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2750" spc="-5" dirty="0">
                <a:latin typeface="Calibri"/>
                <a:cs typeface="Calibri"/>
              </a:rPr>
              <a:t>Follow</a:t>
            </a:r>
            <a:r>
              <a:rPr sz="2750" spc="10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up</a:t>
            </a:r>
            <a:r>
              <a:rPr sz="2750" spc="10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and</a:t>
            </a:r>
            <a:r>
              <a:rPr sz="2750" spc="100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intrauterine</a:t>
            </a:r>
            <a:r>
              <a:rPr sz="2750" spc="250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blood</a:t>
            </a:r>
            <a:r>
              <a:rPr sz="2750" spc="10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infusion</a:t>
            </a:r>
            <a:r>
              <a:rPr sz="2750" spc="25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if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it</a:t>
            </a:r>
            <a:r>
              <a:rPr sz="2750" spc="110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become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severe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67206" y="1695450"/>
            <a:ext cx="3562351" cy="268605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372106" y="593158"/>
            <a:ext cx="134810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5" dirty="0">
                <a:latin typeface="Calibri"/>
                <a:cs typeface="Calibri"/>
              </a:rPr>
              <a:t>contraception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2967" y="621737"/>
            <a:ext cx="7343140" cy="476630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z="2750" b="1" spc="-5" dirty="0">
                <a:latin typeface="Calibri"/>
                <a:cs typeface="Calibri"/>
              </a:rPr>
              <a:t>Q1</a:t>
            </a:r>
            <a:r>
              <a:rPr sz="2750" b="1" spc="65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\</a:t>
            </a:r>
            <a:r>
              <a:rPr sz="2750" b="1" spc="60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what</a:t>
            </a:r>
            <a:r>
              <a:rPr sz="2750" b="1" spc="-15" dirty="0">
                <a:latin typeface="Calibri"/>
                <a:cs typeface="Calibri"/>
              </a:rPr>
              <a:t> </a:t>
            </a:r>
            <a:r>
              <a:rPr sz="2750" b="1" spc="5" dirty="0">
                <a:latin typeface="Calibri"/>
                <a:cs typeface="Calibri"/>
              </a:rPr>
              <a:t>is</a:t>
            </a:r>
            <a:r>
              <a:rPr sz="2750" b="1" spc="55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the</a:t>
            </a:r>
            <a:r>
              <a:rPr sz="2750" b="1" spc="-5" dirty="0">
                <a:latin typeface="Calibri"/>
                <a:cs typeface="Calibri"/>
              </a:rPr>
              <a:t> </a:t>
            </a:r>
            <a:r>
              <a:rPr sz="2750" b="1" spc="5" dirty="0">
                <a:latin typeface="Calibri"/>
                <a:cs typeface="Calibri"/>
              </a:rPr>
              <a:t>active</a:t>
            </a:r>
            <a:r>
              <a:rPr sz="2750" b="1" spc="70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gradient</a:t>
            </a:r>
            <a:r>
              <a:rPr sz="2750" b="1" spc="55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in</a:t>
            </a:r>
            <a:r>
              <a:rPr sz="2750" b="1" spc="-20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this</a:t>
            </a:r>
            <a:r>
              <a:rPr sz="2750" b="1" spc="50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device?</a:t>
            </a:r>
            <a:endParaRPr sz="2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2750" spc="-5" dirty="0">
                <a:latin typeface="Calibri"/>
                <a:cs typeface="Calibri"/>
              </a:rPr>
              <a:t>Etonogestrel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&amp;</a:t>
            </a:r>
            <a:r>
              <a:rPr sz="2750" spc="30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ethenyl</a:t>
            </a:r>
            <a:r>
              <a:rPr sz="2750" spc="22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estradiol</a:t>
            </a:r>
            <a:endParaRPr sz="2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2750" b="1" spc="-5" dirty="0">
                <a:latin typeface="Calibri"/>
                <a:cs typeface="Calibri"/>
              </a:rPr>
              <a:t>Q2</a:t>
            </a:r>
            <a:r>
              <a:rPr sz="2750" b="1" spc="55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\</a:t>
            </a:r>
            <a:r>
              <a:rPr sz="2750" b="1" spc="50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mechanism</a:t>
            </a:r>
            <a:r>
              <a:rPr sz="2750" b="1" spc="95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of</a:t>
            </a:r>
            <a:r>
              <a:rPr sz="2750" b="1" spc="-10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action?</a:t>
            </a:r>
            <a:endParaRPr sz="2750">
              <a:latin typeface="Calibri"/>
              <a:cs typeface="Calibri"/>
            </a:endParaRPr>
          </a:p>
          <a:p>
            <a:pPr marL="384175" indent="-372110">
              <a:lnSpc>
                <a:spcPct val="100000"/>
              </a:lnSpc>
              <a:spcBef>
                <a:spcPts val="380"/>
              </a:spcBef>
              <a:buAutoNum type="arabicPlain"/>
              <a:tabLst>
                <a:tab pos="384810" algn="l"/>
              </a:tabLst>
            </a:pPr>
            <a:r>
              <a:rPr sz="2750" spc="-20" dirty="0">
                <a:latin typeface="Calibri"/>
                <a:cs typeface="Calibri"/>
              </a:rPr>
              <a:t>Inhibit</a:t>
            </a:r>
            <a:r>
              <a:rPr sz="2750" spc="19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ovulation</a:t>
            </a:r>
            <a:endParaRPr sz="2750">
              <a:latin typeface="Calibri"/>
              <a:cs typeface="Calibri"/>
            </a:endParaRPr>
          </a:p>
          <a:p>
            <a:pPr marL="384175" indent="-372110">
              <a:lnSpc>
                <a:spcPct val="100000"/>
              </a:lnSpc>
              <a:spcBef>
                <a:spcPts val="455"/>
              </a:spcBef>
              <a:buAutoNum type="arabicPlain"/>
              <a:tabLst>
                <a:tab pos="384810" algn="l"/>
              </a:tabLst>
            </a:pPr>
            <a:r>
              <a:rPr sz="2750" spc="-20" dirty="0">
                <a:latin typeface="Calibri"/>
                <a:cs typeface="Calibri"/>
              </a:rPr>
              <a:t>thickening</a:t>
            </a:r>
            <a:r>
              <a:rPr sz="2750" spc="28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mucus</a:t>
            </a:r>
            <a:endParaRPr sz="2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2750" b="1" spc="-5" dirty="0">
                <a:latin typeface="Calibri"/>
                <a:cs typeface="Calibri"/>
              </a:rPr>
              <a:t>Q3</a:t>
            </a:r>
            <a:r>
              <a:rPr sz="2750" b="1" spc="70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\</a:t>
            </a:r>
            <a:r>
              <a:rPr sz="2750" b="1" spc="60" dirty="0">
                <a:latin typeface="Calibri"/>
                <a:cs typeface="Calibri"/>
              </a:rPr>
              <a:t> </a:t>
            </a:r>
            <a:r>
              <a:rPr sz="2750" b="1" spc="5" dirty="0">
                <a:latin typeface="Calibri"/>
                <a:cs typeface="Calibri"/>
              </a:rPr>
              <a:t>pearl</a:t>
            </a:r>
            <a:r>
              <a:rPr sz="2750" b="1" spc="45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index</a:t>
            </a:r>
            <a:r>
              <a:rPr sz="2750" b="1" spc="45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with</a:t>
            </a:r>
            <a:r>
              <a:rPr sz="2750" b="1" spc="55" dirty="0">
                <a:latin typeface="Calibri"/>
                <a:cs typeface="Calibri"/>
              </a:rPr>
              <a:t> </a:t>
            </a:r>
            <a:r>
              <a:rPr sz="2750" b="1" spc="5" dirty="0">
                <a:latin typeface="Calibri"/>
                <a:cs typeface="Calibri"/>
              </a:rPr>
              <a:t>typical</a:t>
            </a:r>
            <a:r>
              <a:rPr sz="2750" b="1" spc="40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use</a:t>
            </a:r>
            <a:r>
              <a:rPr sz="2750" b="1" spc="5" dirty="0">
                <a:latin typeface="Calibri"/>
                <a:cs typeface="Calibri"/>
              </a:rPr>
              <a:t> and</a:t>
            </a:r>
            <a:r>
              <a:rPr sz="2750" b="1" spc="55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perfect</a:t>
            </a:r>
            <a:r>
              <a:rPr sz="2750" b="1" spc="130" dirty="0">
                <a:latin typeface="Calibri"/>
                <a:cs typeface="Calibri"/>
              </a:rPr>
              <a:t> </a:t>
            </a:r>
            <a:r>
              <a:rPr sz="2750" b="1" spc="20" dirty="0">
                <a:latin typeface="Calibri"/>
                <a:cs typeface="Calibri"/>
              </a:rPr>
              <a:t>use?</a:t>
            </a:r>
            <a:endParaRPr sz="2750">
              <a:latin typeface="Calibri"/>
              <a:cs typeface="Calibri"/>
            </a:endParaRPr>
          </a:p>
          <a:p>
            <a:pPr marL="12700" marR="5038725">
              <a:lnSpc>
                <a:spcPct val="111500"/>
              </a:lnSpc>
            </a:pPr>
            <a:r>
              <a:rPr sz="2750" spc="-15" dirty="0">
                <a:latin typeface="Calibri"/>
                <a:cs typeface="Calibri"/>
              </a:rPr>
              <a:t>Typical</a:t>
            </a:r>
            <a:r>
              <a:rPr sz="2750" spc="6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use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spc="25" dirty="0">
                <a:latin typeface="Calibri"/>
                <a:cs typeface="Calibri"/>
              </a:rPr>
              <a:t>….</a:t>
            </a:r>
            <a:r>
              <a:rPr sz="2750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8 </a:t>
            </a:r>
            <a:r>
              <a:rPr sz="2750" spc="-605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Perfect</a:t>
            </a:r>
            <a:r>
              <a:rPr sz="2750" spc="14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use</a:t>
            </a:r>
            <a:r>
              <a:rPr sz="2750" spc="75" dirty="0">
                <a:latin typeface="Calibri"/>
                <a:cs typeface="Calibri"/>
              </a:rPr>
              <a:t> </a:t>
            </a:r>
            <a:r>
              <a:rPr sz="2750" spc="25" dirty="0">
                <a:latin typeface="Calibri"/>
                <a:cs typeface="Calibri"/>
              </a:rPr>
              <a:t>….</a:t>
            </a:r>
            <a:r>
              <a:rPr sz="2750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1</a:t>
            </a:r>
            <a:endParaRPr sz="2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2750" b="1" dirty="0">
                <a:latin typeface="Calibri"/>
                <a:cs typeface="Calibri"/>
              </a:rPr>
              <a:t>Q4</a:t>
            </a:r>
            <a:r>
              <a:rPr sz="2750" b="1" spc="65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\</a:t>
            </a:r>
            <a:r>
              <a:rPr sz="2750" b="1" spc="55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how</a:t>
            </a:r>
            <a:r>
              <a:rPr sz="2750" b="1" spc="-5" dirty="0">
                <a:latin typeface="Calibri"/>
                <a:cs typeface="Calibri"/>
              </a:rPr>
              <a:t> </a:t>
            </a:r>
            <a:r>
              <a:rPr sz="2750" b="1" spc="-15" dirty="0">
                <a:latin typeface="Calibri"/>
                <a:cs typeface="Calibri"/>
              </a:rPr>
              <a:t>many</a:t>
            </a:r>
            <a:r>
              <a:rPr sz="2750" b="1" spc="80" dirty="0">
                <a:latin typeface="Calibri"/>
                <a:cs typeface="Calibri"/>
              </a:rPr>
              <a:t> </a:t>
            </a:r>
            <a:r>
              <a:rPr sz="2750" b="1" spc="20" dirty="0">
                <a:latin typeface="Calibri"/>
                <a:cs typeface="Calibri"/>
              </a:rPr>
              <a:t>used</a:t>
            </a:r>
            <a:r>
              <a:rPr sz="2750" b="1" spc="-20" dirty="0">
                <a:latin typeface="Calibri"/>
                <a:cs typeface="Calibri"/>
              </a:rPr>
              <a:t> </a:t>
            </a:r>
            <a:r>
              <a:rPr sz="2750" b="1" spc="20" dirty="0">
                <a:latin typeface="Calibri"/>
                <a:cs typeface="Calibri"/>
              </a:rPr>
              <a:t>per</a:t>
            </a:r>
            <a:r>
              <a:rPr sz="2750" b="1" spc="30" dirty="0">
                <a:latin typeface="Calibri"/>
                <a:cs typeface="Calibri"/>
              </a:rPr>
              <a:t> </a:t>
            </a:r>
            <a:r>
              <a:rPr sz="2750" b="1" spc="5" dirty="0">
                <a:latin typeface="Calibri"/>
                <a:cs typeface="Calibri"/>
              </a:rPr>
              <a:t>cycle?</a:t>
            </a:r>
            <a:endParaRPr sz="2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2750" spc="15" dirty="0">
                <a:latin typeface="Calibri"/>
                <a:cs typeface="Calibri"/>
              </a:rPr>
              <a:t>1</a:t>
            </a:r>
            <a:r>
              <a:rPr sz="2750" spc="-1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ring</a:t>
            </a:r>
            <a:r>
              <a:rPr sz="2750" spc="16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(not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3</a:t>
            </a:r>
            <a:r>
              <a:rPr sz="2750" spc="60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its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not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a</a:t>
            </a:r>
            <a:r>
              <a:rPr sz="2750" spc="6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skin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patch)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7194" y="4"/>
            <a:ext cx="2689225" cy="1785745"/>
          </a:xfrm>
          <a:prstGeom prst="rect">
            <a:avLst/>
          </a:prstGeom>
        </p:spPr>
        <p:txBody>
          <a:bodyPr vert="horz" wrap="square" lIns="0" tIns="295275" rIns="0" bIns="0" rtlCol="0">
            <a:spAutoFit/>
          </a:bodyPr>
          <a:lstStyle/>
          <a:p>
            <a:pPr marL="131445">
              <a:lnSpc>
                <a:spcPct val="100000"/>
              </a:lnSpc>
              <a:spcBef>
                <a:spcPts val="2325"/>
              </a:spcBef>
            </a:pPr>
            <a:r>
              <a:rPr sz="6000" b="0" spc="60" dirty="0">
                <a:latin typeface="Calibri Light"/>
                <a:cs typeface="Calibri Light"/>
              </a:rPr>
              <a:t>A</a:t>
            </a:r>
            <a:r>
              <a:rPr sz="6000" b="0" spc="-50" dirty="0">
                <a:latin typeface="Calibri Light"/>
                <a:cs typeface="Calibri Light"/>
              </a:rPr>
              <a:t>n</a:t>
            </a:r>
            <a:r>
              <a:rPr sz="6000" b="0" dirty="0">
                <a:latin typeface="Calibri Light"/>
                <a:cs typeface="Calibri Light"/>
              </a:rPr>
              <a:t>s</a:t>
            </a:r>
            <a:r>
              <a:rPr sz="6000" b="0" spc="-140" dirty="0">
                <a:latin typeface="Calibri Light"/>
                <a:cs typeface="Calibri Light"/>
              </a:rPr>
              <a:t>w</a:t>
            </a:r>
            <a:r>
              <a:rPr sz="6000" b="0" spc="-45" dirty="0">
                <a:latin typeface="Calibri Light"/>
                <a:cs typeface="Calibri Light"/>
              </a:rPr>
              <a:t>e</a:t>
            </a:r>
            <a:r>
              <a:rPr sz="6000" b="0" spc="-195" dirty="0">
                <a:latin typeface="Calibri Light"/>
                <a:cs typeface="Calibri Light"/>
              </a:rPr>
              <a:t>r</a:t>
            </a:r>
            <a:r>
              <a:rPr sz="6000" b="0" dirty="0">
                <a:latin typeface="Calibri Light"/>
                <a:cs typeface="Calibri Light"/>
              </a:rPr>
              <a:t>s</a:t>
            </a:r>
            <a:endParaRPr sz="60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2750" spc="15" dirty="0">
                <a:solidFill>
                  <a:srgbClr val="FF0000"/>
                </a:solidFill>
                <a:latin typeface="Calibri"/>
                <a:cs typeface="Calibri"/>
              </a:rPr>
              <a:t>1-</a:t>
            </a:r>
            <a:r>
              <a:rPr sz="275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10" dirty="0">
                <a:solidFill>
                  <a:srgbClr val="FF0000"/>
                </a:solidFill>
                <a:latin typeface="Calibri"/>
                <a:cs typeface="Calibri"/>
              </a:rPr>
              <a:t>Procidentia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7189" y="2065029"/>
            <a:ext cx="11525251" cy="473462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4175" indent="-372110">
              <a:lnSpc>
                <a:spcPct val="100000"/>
              </a:lnSpc>
              <a:spcBef>
                <a:spcPts val="130"/>
              </a:spcBef>
              <a:buAutoNum type="arabicPlain" startAt="2"/>
              <a:tabLst>
                <a:tab pos="384810" algn="l"/>
              </a:tabLst>
            </a:pPr>
            <a:r>
              <a:rPr sz="2750" b="1" spc="5" dirty="0">
                <a:solidFill>
                  <a:srgbClr val="FF0000"/>
                </a:solidFill>
                <a:latin typeface="Calibri"/>
                <a:cs typeface="Calibri"/>
              </a:rPr>
              <a:t>Stage</a:t>
            </a:r>
            <a:r>
              <a:rPr sz="275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5" dirty="0">
                <a:solidFill>
                  <a:srgbClr val="FF0000"/>
                </a:solidFill>
                <a:latin typeface="Calibri"/>
                <a:cs typeface="Calibri"/>
              </a:rPr>
              <a:t>4</a:t>
            </a:r>
            <a:endParaRPr sz="2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FF0000"/>
              </a:buClr>
              <a:buFont typeface="Calibri"/>
              <a:buAutoNum type="arabicPlain" startAt="2"/>
            </a:pPr>
            <a:endParaRPr sz="2750">
              <a:latin typeface="Calibri"/>
              <a:cs typeface="Calibri"/>
            </a:endParaRPr>
          </a:p>
          <a:p>
            <a:pPr marL="384175" indent="-372110">
              <a:lnSpc>
                <a:spcPct val="100000"/>
              </a:lnSpc>
              <a:buAutoNum type="arabicPlain" startAt="2"/>
              <a:tabLst>
                <a:tab pos="384810" algn="l"/>
              </a:tabLst>
            </a:pPr>
            <a:r>
              <a:rPr sz="2750" b="1" spc="30" dirty="0">
                <a:solidFill>
                  <a:srgbClr val="FF0000"/>
                </a:solidFill>
                <a:latin typeface="Calibri"/>
                <a:cs typeface="Calibri"/>
              </a:rPr>
              <a:t>Level</a:t>
            </a:r>
            <a:r>
              <a:rPr sz="2750" b="1" spc="-1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20" dirty="0">
                <a:solidFill>
                  <a:srgbClr val="FF0000"/>
                </a:solidFill>
                <a:latin typeface="Calibri"/>
                <a:cs typeface="Calibri"/>
              </a:rPr>
              <a:t>one</a:t>
            </a:r>
            <a:r>
              <a:rPr sz="2750" b="1" spc="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0" dirty="0">
                <a:solidFill>
                  <a:srgbClr val="FF0000"/>
                </a:solidFill>
                <a:latin typeface="Calibri"/>
                <a:cs typeface="Calibri"/>
              </a:rPr>
              <a:t>of </a:t>
            </a:r>
            <a:r>
              <a:rPr sz="2750" b="1" spc="15" dirty="0">
                <a:solidFill>
                  <a:srgbClr val="FF0000"/>
                </a:solidFill>
                <a:latin typeface="Calibri"/>
                <a:cs typeface="Calibri"/>
              </a:rPr>
              <a:t>support</a:t>
            </a:r>
            <a:r>
              <a:rPr sz="2750" b="1" spc="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5" dirty="0">
                <a:solidFill>
                  <a:srgbClr val="FF0000"/>
                </a:solidFill>
                <a:latin typeface="Calibri"/>
                <a:cs typeface="Calibri"/>
              </a:rPr>
              <a:t>(Suspension)</a:t>
            </a:r>
            <a:endParaRPr sz="2750">
              <a:latin typeface="Calibri"/>
              <a:cs typeface="Calibri"/>
            </a:endParaRPr>
          </a:p>
          <a:p>
            <a:pPr marL="707390" lvl="1" indent="-371475">
              <a:lnSpc>
                <a:spcPct val="100000"/>
              </a:lnSpc>
              <a:spcBef>
                <a:spcPts val="80"/>
              </a:spcBef>
              <a:buAutoNum type="alphaLcParenR"/>
              <a:tabLst>
                <a:tab pos="708025" algn="l"/>
                <a:tab pos="4746625" algn="l"/>
              </a:tabLst>
            </a:pPr>
            <a:r>
              <a:rPr sz="2750" b="1" dirty="0">
                <a:solidFill>
                  <a:srgbClr val="FF0000"/>
                </a:solidFill>
                <a:latin typeface="Calibri"/>
                <a:cs typeface="Calibri"/>
              </a:rPr>
              <a:t>Uterosacral</a:t>
            </a:r>
            <a:r>
              <a:rPr sz="2750" b="1" spc="11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5" dirty="0">
                <a:solidFill>
                  <a:srgbClr val="FF0000"/>
                </a:solidFill>
                <a:latin typeface="Calibri"/>
                <a:cs typeface="Calibri"/>
              </a:rPr>
              <a:t>ligament	</a:t>
            </a:r>
            <a:r>
              <a:rPr sz="2750" b="1" spc="10" dirty="0">
                <a:solidFill>
                  <a:srgbClr val="FF0000"/>
                </a:solidFill>
                <a:latin typeface="Calibri"/>
                <a:cs typeface="Calibri"/>
              </a:rPr>
              <a:t>b)</a:t>
            </a:r>
            <a:r>
              <a:rPr sz="275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5" dirty="0">
                <a:solidFill>
                  <a:srgbClr val="FF0000"/>
                </a:solidFill>
                <a:latin typeface="Calibri"/>
                <a:cs typeface="Calibri"/>
              </a:rPr>
              <a:t>Cardinal</a:t>
            </a:r>
            <a:r>
              <a:rPr sz="2750" b="1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5" dirty="0">
                <a:solidFill>
                  <a:srgbClr val="FF0000"/>
                </a:solidFill>
                <a:latin typeface="Calibri"/>
                <a:cs typeface="Calibri"/>
              </a:rPr>
              <a:t>ligament</a:t>
            </a:r>
            <a:endParaRPr sz="275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Clr>
                <a:srgbClr val="FF0000"/>
              </a:buClr>
              <a:buFont typeface="Calibri"/>
              <a:buAutoNum type="alphaLcParenR"/>
            </a:pPr>
            <a:endParaRPr sz="2800">
              <a:latin typeface="Calibri"/>
              <a:cs typeface="Calibri"/>
            </a:endParaRPr>
          </a:p>
          <a:p>
            <a:pPr marL="384810" marR="5080" indent="-384810">
              <a:lnSpc>
                <a:spcPct val="100000"/>
              </a:lnSpc>
              <a:buAutoNum type="arabicPlain" startAt="2"/>
              <a:tabLst>
                <a:tab pos="384810" algn="l"/>
              </a:tabLst>
            </a:pPr>
            <a:r>
              <a:rPr sz="2750" b="1" spc="5" dirty="0">
                <a:solidFill>
                  <a:srgbClr val="FF0000"/>
                </a:solidFill>
                <a:latin typeface="Calibri"/>
                <a:cs typeface="Calibri"/>
              </a:rPr>
              <a:t>urinary </a:t>
            </a:r>
            <a:r>
              <a:rPr sz="2750" b="1" dirty="0">
                <a:solidFill>
                  <a:srgbClr val="FF0000"/>
                </a:solidFill>
                <a:latin typeface="Calibri"/>
                <a:cs typeface="Calibri"/>
              </a:rPr>
              <a:t>frequency, urgency, </a:t>
            </a:r>
            <a:r>
              <a:rPr sz="2750" b="1" spc="15" dirty="0">
                <a:solidFill>
                  <a:srgbClr val="FF0000"/>
                </a:solidFill>
                <a:latin typeface="Calibri"/>
                <a:cs typeface="Calibri"/>
              </a:rPr>
              <a:t>voiding </a:t>
            </a:r>
            <a:r>
              <a:rPr sz="2750" b="1" dirty="0">
                <a:solidFill>
                  <a:srgbClr val="FF0000"/>
                </a:solidFill>
                <a:latin typeface="Calibri"/>
                <a:cs typeface="Calibri"/>
              </a:rPr>
              <a:t>difficulty, </a:t>
            </a:r>
            <a:r>
              <a:rPr sz="2750" b="1" spc="5" dirty="0">
                <a:solidFill>
                  <a:srgbClr val="FF0000"/>
                </a:solidFill>
                <a:latin typeface="Calibri"/>
                <a:cs typeface="Calibri"/>
              </a:rPr>
              <a:t>urinary </a:t>
            </a:r>
            <a:r>
              <a:rPr sz="2750" b="1" spc="-20" dirty="0">
                <a:solidFill>
                  <a:srgbClr val="FF0000"/>
                </a:solidFill>
                <a:latin typeface="Calibri"/>
                <a:cs typeface="Calibri"/>
              </a:rPr>
              <a:t>tract</a:t>
            </a:r>
            <a:r>
              <a:rPr sz="275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5" dirty="0">
                <a:solidFill>
                  <a:srgbClr val="FF0000"/>
                </a:solidFill>
                <a:latin typeface="Calibri"/>
                <a:cs typeface="Calibri"/>
              </a:rPr>
              <a:t>infections, </a:t>
            </a:r>
            <a:r>
              <a:rPr sz="2750" b="1" spc="20" dirty="0">
                <a:solidFill>
                  <a:srgbClr val="FF0000"/>
                </a:solidFill>
                <a:latin typeface="Calibri"/>
                <a:cs typeface="Calibri"/>
              </a:rPr>
              <a:t>stress </a:t>
            </a:r>
            <a:r>
              <a:rPr sz="2750" b="1" spc="-6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0" dirty="0">
                <a:solidFill>
                  <a:srgbClr val="FF0000"/>
                </a:solidFill>
                <a:latin typeface="Calibri"/>
                <a:cs typeface="Calibri"/>
              </a:rPr>
              <a:t>incontinence,</a:t>
            </a:r>
            <a:r>
              <a:rPr sz="2750" b="1" spc="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5" dirty="0">
                <a:solidFill>
                  <a:srgbClr val="FF0000"/>
                </a:solidFill>
                <a:latin typeface="Calibri"/>
                <a:cs typeface="Calibri"/>
              </a:rPr>
              <a:t>Incomplete</a:t>
            </a:r>
            <a:r>
              <a:rPr sz="2750" b="1" spc="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20" dirty="0">
                <a:solidFill>
                  <a:srgbClr val="FF0000"/>
                </a:solidFill>
                <a:latin typeface="Calibri"/>
                <a:cs typeface="Calibri"/>
              </a:rPr>
              <a:t>emptying</a:t>
            </a:r>
            <a:r>
              <a:rPr sz="275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0" dirty="0">
                <a:solidFill>
                  <a:srgbClr val="FF0000"/>
                </a:solidFill>
                <a:latin typeface="Calibri"/>
                <a:cs typeface="Calibri"/>
              </a:rPr>
              <a:t>of </a:t>
            </a:r>
            <a:r>
              <a:rPr sz="2750" b="1" spc="-20" dirty="0">
                <a:solidFill>
                  <a:srgbClr val="FF0000"/>
                </a:solidFill>
                <a:latin typeface="Calibri"/>
                <a:cs typeface="Calibri"/>
              </a:rPr>
              <a:t>bladder,</a:t>
            </a:r>
            <a:r>
              <a:rPr sz="2750" b="1" spc="1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0" dirty="0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sz="2750" b="1" spc="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0" dirty="0">
                <a:solidFill>
                  <a:srgbClr val="FF0000"/>
                </a:solidFill>
                <a:latin typeface="Calibri"/>
                <a:cs typeface="Calibri"/>
              </a:rPr>
              <a:t>splinting</a:t>
            </a:r>
            <a:endParaRPr sz="2750">
              <a:latin typeface="Calibri"/>
              <a:cs typeface="Calibri"/>
            </a:endParaRPr>
          </a:p>
          <a:p>
            <a:pPr marL="12700" marR="1776730">
              <a:lnSpc>
                <a:spcPct val="204800"/>
              </a:lnSpc>
              <a:spcBef>
                <a:spcPts val="5"/>
              </a:spcBef>
              <a:buAutoNum type="arabicPlain" startAt="2"/>
              <a:tabLst>
                <a:tab pos="384810" algn="l"/>
              </a:tabLst>
            </a:pPr>
            <a:r>
              <a:rPr sz="2750" b="1" spc="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75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5" dirty="0">
                <a:solidFill>
                  <a:srgbClr val="FF0000"/>
                </a:solidFill>
                <a:latin typeface="Calibri"/>
                <a:cs typeface="Calibri"/>
              </a:rPr>
              <a:t>think</a:t>
            </a:r>
            <a:r>
              <a:rPr sz="2750" b="1" spc="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5" dirty="0">
                <a:solidFill>
                  <a:srgbClr val="FF0000"/>
                </a:solidFill>
                <a:latin typeface="Calibri"/>
                <a:cs typeface="Calibri"/>
              </a:rPr>
              <a:t>its</a:t>
            </a:r>
            <a:r>
              <a:rPr sz="2750" b="1" spc="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20" dirty="0">
                <a:solidFill>
                  <a:srgbClr val="FF0000"/>
                </a:solidFill>
                <a:latin typeface="Calibri"/>
                <a:cs typeface="Calibri"/>
              </a:rPr>
              <a:t>either</a:t>
            </a:r>
            <a:r>
              <a:rPr sz="275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0" dirty="0">
                <a:solidFill>
                  <a:srgbClr val="FF0000"/>
                </a:solidFill>
                <a:latin typeface="Calibri"/>
                <a:cs typeface="Calibri"/>
              </a:rPr>
              <a:t>fibroid</a:t>
            </a:r>
            <a:r>
              <a:rPr sz="2750" b="1" spc="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20" dirty="0">
                <a:solidFill>
                  <a:srgbClr val="FF0000"/>
                </a:solidFill>
                <a:latin typeface="Calibri"/>
                <a:cs typeface="Calibri"/>
              </a:rPr>
              <a:t>&amp;</a:t>
            </a:r>
            <a:r>
              <a:rPr sz="2750" b="1" spc="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5" dirty="0">
                <a:solidFill>
                  <a:srgbClr val="FF0000"/>
                </a:solidFill>
                <a:latin typeface="Calibri"/>
                <a:cs typeface="Calibri"/>
              </a:rPr>
              <a:t>decubitus</a:t>
            </a:r>
            <a:r>
              <a:rPr sz="2750" b="1" spc="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5" dirty="0">
                <a:solidFill>
                  <a:srgbClr val="FF0000"/>
                </a:solidFill>
                <a:latin typeface="Calibri"/>
                <a:cs typeface="Calibri"/>
              </a:rPr>
              <a:t>ulcer</a:t>
            </a:r>
            <a:r>
              <a:rPr sz="2750" b="1" spc="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0" dirty="0">
                <a:solidFill>
                  <a:srgbClr val="FF0000"/>
                </a:solidFill>
                <a:latin typeface="Calibri"/>
                <a:cs typeface="Calibri"/>
              </a:rPr>
              <a:t>or</a:t>
            </a:r>
            <a:r>
              <a:rPr sz="2750" b="1" spc="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0" dirty="0">
                <a:solidFill>
                  <a:srgbClr val="FF0000"/>
                </a:solidFill>
                <a:latin typeface="Calibri"/>
                <a:cs typeface="Calibri"/>
              </a:rPr>
              <a:t>large</a:t>
            </a:r>
            <a:r>
              <a:rPr sz="275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5" dirty="0">
                <a:solidFill>
                  <a:srgbClr val="FF0000"/>
                </a:solidFill>
                <a:latin typeface="Calibri"/>
                <a:cs typeface="Calibri"/>
              </a:rPr>
              <a:t>uterine</a:t>
            </a:r>
            <a:r>
              <a:rPr sz="275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20" dirty="0">
                <a:solidFill>
                  <a:srgbClr val="FF0000"/>
                </a:solidFill>
                <a:latin typeface="Calibri"/>
                <a:cs typeface="Calibri"/>
              </a:rPr>
              <a:t>polyp </a:t>
            </a:r>
            <a:r>
              <a:rPr sz="2750" b="1" spc="-6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5" dirty="0">
                <a:solidFill>
                  <a:srgbClr val="FF0000"/>
                </a:solidFill>
                <a:latin typeface="Calibri"/>
                <a:cs typeface="Calibri"/>
              </a:rPr>
              <a:t>6-</a:t>
            </a:r>
            <a:r>
              <a:rPr sz="2750" b="1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-10" dirty="0">
                <a:solidFill>
                  <a:srgbClr val="FF0000"/>
                </a:solidFill>
                <a:latin typeface="Calibri"/>
                <a:cs typeface="Calibri"/>
              </a:rPr>
              <a:t>Vaginal</a:t>
            </a:r>
            <a:r>
              <a:rPr sz="2750" b="1" spc="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5" dirty="0">
                <a:solidFill>
                  <a:srgbClr val="FF0000"/>
                </a:solidFill>
                <a:latin typeface="Calibri"/>
                <a:cs typeface="Calibri"/>
              </a:rPr>
              <a:t>hysterectomy</a:t>
            </a:r>
            <a:r>
              <a:rPr sz="275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20" dirty="0">
                <a:solidFill>
                  <a:srgbClr val="FF0000"/>
                </a:solidFill>
                <a:latin typeface="Calibri"/>
                <a:cs typeface="Calibri"/>
              </a:rPr>
              <a:t>with</a:t>
            </a:r>
            <a:r>
              <a:rPr sz="2750" b="1" spc="-5" dirty="0">
                <a:solidFill>
                  <a:srgbClr val="FF0000"/>
                </a:solidFill>
                <a:latin typeface="Calibri"/>
                <a:cs typeface="Calibri"/>
              </a:rPr>
              <a:t> SSLF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7581" y="414004"/>
            <a:ext cx="10242551" cy="4418517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2750" b="1" dirty="0">
                <a:latin typeface="Calibri"/>
                <a:cs typeface="Calibri"/>
              </a:rPr>
              <a:t>Q5</a:t>
            </a:r>
            <a:r>
              <a:rPr sz="2750" b="1" spc="65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\</a:t>
            </a:r>
            <a:r>
              <a:rPr sz="2750" b="1" spc="50" dirty="0">
                <a:latin typeface="Calibri"/>
                <a:cs typeface="Calibri"/>
              </a:rPr>
              <a:t> </a:t>
            </a:r>
            <a:r>
              <a:rPr sz="2750" b="1" spc="25" dirty="0">
                <a:latin typeface="Calibri"/>
                <a:cs typeface="Calibri"/>
              </a:rPr>
              <a:t>when</a:t>
            </a:r>
            <a:r>
              <a:rPr sz="2750" b="1" spc="-20" dirty="0">
                <a:latin typeface="Calibri"/>
                <a:cs typeface="Calibri"/>
              </a:rPr>
              <a:t> </a:t>
            </a:r>
            <a:r>
              <a:rPr sz="2750" b="1" spc="5" dirty="0">
                <a:latin typeface="Calibri"/>
                <a:cs typeface="Calibri"/>
              </a:rPr>
              <a:t>its</a:t>
            </a:r>
            <a:r>
              <a:rPr sz="2750" b="1" spc="-15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insert</a:t>
            </a:r>
            <a:r>
              <a:rPr sz="2750" b="1" spc="55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and</a:t>
            </a:r>
            <a:r>
              <a:rPr sz="2750" b="1" spc="50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why?</a:t>
            </a:r>
            <a:endParaRPr sz="2750">
              <a:latin typeface="Calibri"/>
              <a:cs typeface="Calibri"/>
            </a:endParaRPr>
          </a:p>
          <a:p>
            <a:pPr marL="12700" marR="110489">
              <a:lnSpc>
                <a:spcPts val="3000"/>
              </a:lnSpc>
              <a:spcBef>
                <a:spcPts val="1105"/>
              </a:spcBef>
            </a:pPr>
            <a:r>
              <a:rPr sz="2750" spc="-5" dirty="0">
                <a:latin typeface="Calibri"/>
                <a:cs typeface="Calibri"/>
              </a:rPr>
              <a:t>In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the</a:t>
            </a:r>
            <a:r>
              <a:rPr sz="2750" spc="175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first</a:t>
            </a:r>
            <a:r>
              <a:rPr sz="2750" spc="100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day</a:t>
            </a:r>
            <a:r>
              <a:rPr sz="2750" spc="70" dirty="0">
                <a:latin typeface="Calibri"/>
                <a:cs typeface="Calibri"/>
              </a:rPr>
              <a:t> </a:t>
            </a:r>
            <a:r>
              <a:rPr sz="2750" spc="25" dirty="0">
                <a:latin typeface="Calibri"/>
                <a:cs typeface="Calibri"/>
              </a:rPr>
              <a:t>of</a:t>
            </a:r>
            <a:r>
              <a:rPr sz="2750" spc="30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cycle</a:t>
            </a:r>
            <a:r>
              <a:rPr sz="2750" spc="-5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(day</a:t>
            </a:r>
            <a:r>
              <a:rPr sz="2750" spc="14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1),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because</a:t>
            </a:r>
            <a:r>
              <a:rPr sz="2750" spc="17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it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needs</a:t>
            </a:r>
            <a:r>
              <a:rPr sz="2750" spc="245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5</a:t>
            </a:r>
            <a:r>
              <a:rPr sz="2750" spc="-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days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to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produce</a:t>
            </a:r>
            <a:r>
              <a:rPr sz="2750" spc="17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the </a:t>
            </a:r>
            <a:r>
              <a:rPr sz="2750" spc="-61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effect,</a:t>
            </a:r>
            <a:r>
              <a:rPr sz="2750" spc="11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and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so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we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spc="25" dirty="0">
                <a:latin typeface="Calibri"/>
                <a:cs typeface="Calibri"/>
              </a:rPr>
              <a:t>can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be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confident</a:t>
            </a:r>
            <a:r>
              <a:rPr sz="2750" spc="17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that</a:t>
            </a:r>
            <a:r>
              <a:rPr sz="2750" spc="10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there</a:t>
            </a:r>
            <a:r>
              <a:rPr sz="2750" spc="10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is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no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pregnancy</a:t>
            </a:r>
            <a:r>
              <a:rPr sz="2750" spc="145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will</a:t>
            </a:r>
            <a:endParaRPr sz="2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2750" spc="20" dirty="0">
                <a:latin typeface="Calibri"/>
                <a:cs typeface="Calibri"/>
              </a:rPr>
              <a:t>occur</a:t>
            </a:r>
            <a:endParaRPr sz="2750">
              <a:latin typeface="Calibri"/>
              <a:cs typeface="Calibri"/>
            </a:endParaRPr>
          </a:p>
          <a:p>
            <a:pPr marL="12700" marR="5080">
              <a:lnSpc>
                <a:spcPts val="3000"/>
              </a:lnSpc>
              <a:spcBef>
                <a:spcPts val="1105"/>
              </a:spcBef>
            </a:pPr>
            <a:r>
              <a:rPr sz="2750" b="1" dirty="0">
                <a:latin typeface="Calibri"/>
                <a:cs typeface="Calibri"/>
              </a:rPr>
              <a:t>Q6</a:t>
            </a:r>
            <a:r>
              <a:rPr sz="2750" b="1" spc="70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\</a:t>
            </a:r>
            <a:r>
              <a:rPr sz="2750" b="1" spc="60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mention</a:t>
            </a:r>
            <a:r>
              <a:rPr sz="2750" b="1" spc="-10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3</a:t>
            </a:r>
            <a:r>
              <a:rPr sz="2750" b="1" spc="70" dirty="0">
                <a:latin typeface="Calibri"/>
                <a:cs typeface="Calibri"/>
              </a:rPr>
              <a:t> </a:t>
            </a:r>
            <a:r>
              <a:rPr sz="2750" b="1" spc="25" dirty="0">
                <a:latin typeface="Calibri"/>
                <a:cs typeface="Calibri"/>
              </a:rPr>
              <a:t>types</a:t>
            </a:r>
            <a:r>
              <a:rPr sz="2750" b="1" spc="-80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of</a:t>
            </a:r>
            <a:r>
              <a:rPr sz="2750" b="1" spc="75" dirty="0">
                <a:latin typeface="Calibri"/>
                <a:cs typeface="Calibri"/>
              </a:rPr>
              <a:t> </a:t>
            </a:r>
            <a:r>
              <a:rPr sz="2750" b="1" spc="5" dirty="0">
                <a:latin typeface="Calibri"/>
                <a:cs typeface="Calibri"/>
              </a:rPr>
              <a:t>malignancies</a:t>
            </a:r>
            <a:r>
              <a:rPr sz="2750" b="1" spc="140" dirty="0">
                <a:latin typeface="Calibri"/>
                <a:cs typeface="Calibri"/>
              </a:rPr>
              <a:t> </a:t>
            </a:r>
            <a:r>
              <a:rPr sz="2750" b="1" spc="5" dirty="0">
                <a:latin typeface="Calibri"/>
                <a:cs typeface="Calibri"/>
              </a:rPr>
              <a:t>that</a:t>
            </a:r>
            <a:r>
              <a:rPr sz="2750" b="1" spc="60" dirty="0">
                <a:latin typeface="Calibri"/>
                <a:cs typeface="Calibri"/>
              </a:rPr>
              <a:t> </a:t>
            </a:r>
            <a:r>
              <a:rPr sz="2750" b="1" spc="-10" dirty="0">
                <a:latin typeface="Calibri"/>
                <a:cs typeface="Calibri"/>
              </a:rPr>
              <a:t>can</a:t>
            </a:r>
            <a:r>
              <a:rPr sz="2750" b="1" spc="60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be</a:t>
            </a:r>
            <a:r>
              <a:rPr sz="2750" b="1" spc="80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decreased</a:t>
            </a:r>
            <a:r>
              <a:rPr sz="2750" b="1" spc="-10" dirty="0">
                <a:latin typeface="Calibri"/>
                <a:cs typeface="Calibri"/>
              </a:rPr>
              <a:t> </a:t>
            </a:r>
            <a:r>
              <a:rPr sz="2750" b="1" spc="20" dirty="0">
                <a:latin typeface="Calibri"/>
                <a:cs typeface="Calibri"/>
              </a:rPr>
              <a:t>with</a:t>
            </a:r>
            <a:r>
              <a:rPr sz="2750" b="1" spc="60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this </a:t>
            </a:r>
            <a:r>
              <a:rPr sz="2750" b="1" spc="-605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device?</a:t>
            </a:r>
            <a:endParaRPr sz="2750">
              <a:latin typeface="Calibri"/>
              <a:cs typeface="Calibri"/>
            </a:endParaRPr>
          </a:p>
          <a:p>
            <a:pPr marL="384175" indent="-372110">
              <a:lnSpc>
                <a:spcPct val="100000"/>
              </a:lnSpc>
              <a:spcBef>
                <a:spcPts val="710"/>
              </a:spcBef>
              <a:buAutoNum type="arabicPlain"/>
              <a:tabLst>
                <a:tab pos="384810" algn="l"/>
              </a:tabLst>
            </a:pPr>
            <a:r>
              <a:rPr sz="2750" spc="5" dirty="0">
                <a:latin typeface="Calibri"/>
                <a:cs typeface="Calibri"/>
              </a:rPr>
              <a:t>ovarian</a:t>
            </a:r>
            <a:r>
              <a:rPr sz="2750" spc="-15" dirty="0">
                <a:latin typeface="Calibri"/>
                <a:cs typeface="Calibri"/>
              </a:rPr>
              <a:t> </a:t>
            </a:r>
            <a:r>
              <a:rPr sz="2750" spc="20" dirty="0">
                <a:latin typeface="Calibri"/>
                <a:cs typeface="Calibri"/>
              </a:rPr>
              <a:t>ca</a:t>
            </a:r>
            <a:endParaRPr sz="2750">
              <a:latin typeface="Calibri"/>
              <a:cs typeface="Calibri"/>
            </a:endParaRPr>
          </a:p>
          <a:p>
            <a:pPr marL="384175" indent="-372110">
              <a:lnSpc>
                <a:spcPct val="100000"/>
              </a:lnSpc>
              <a:spcBef>
                <a:spcPts val="680"/>
              </a:spcBef>
              <a:buAutoNum type="arabicPlain"/>
              <a:tabLst>
                <a:tab pos="384810" algn="l"/>
              </a:tabLst>
            </a:pPr>
            <a:r>
              <a:rPr sz="2750" spc="-5" dirty="0">
                <a:latin typeface="Calibri"/>
                <a:cs typeface="Calibri"/>
              </a:rPr>
              <a:t>endometrium</a:t>
            </a:r>
            <a:r>
              <a:rPr sz="2750" spc="275" dirty="0">
                <a:latin typeface="Calibri"/>
                <a:cs typeface="Calibri"/>
              </a:rPr>
              <a:t> </a:t>
            </a:r>
            <a:r>
              <a:rPr sz="2750" spc="20" dirty="0">
                <a:latin typeface="Calibri"/>
                <a:cs typeface="Calibri"/>
              </a:rPr>
              <a:t>ca</a:t>
            </a:r>
            <a:endParaRPr sz="2750">
              <a:latin typeface="Calibri"/>
              <a:cs typeface="Calibri"/>
            </a:endParaRPr>
          </a:p>
          <a:p>
            <a:pPr marL="384175" indent="-372110">
              <a:lnSpc>
                <a:spcPct val="100000"/>
              </a:lnSpc>
              <a:spcBef>
                <a:spcPts val="755"/>
              </a:spcBef>
              <a:buAutoNum type="arabicPlain"/>
              <a:tabLst>
                <a:tab pos="384810" algn="l"/>
              </a:tabLst>
            </a:pPr>
            <a:r>
              <a:rPr sz="2750" spc="20" dirty="0">
                <a:latin typeface="Calibri"/>
                <a:cs typeface="Calibri"/>
              </a:rPr>
              <a:t>colon</a:t>
            </a:r>
            <a:r>
              <a:rPr sz="2750" spc="-25" dirty="0">
                <a:latin typeface="Calibri"/>
                <a:cs typeface="Calibri"/>
              </a:rPr>
              <a:t> </a:t>
            </a:r>
            <a:r>
              <a:rPr sz="2750" spc="25" dirty="0">
                <a:latin typeface="Calibri"/>
                <a:cs typeface="Calibri"/>
              </a:rPr>
              <a:t>ca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507" y="2581275"/>
            <a:ext cx="5135255" cy="309562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57907" y="2581275"/>
            <a:ext cx="5667375" cy="309562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254377" y="593161"/>
            <a:ext cx="5180331" cy="570413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85"/>
              </a:spcBef>
            </a:pPr>
            <a:r>
              <a:rPr sz="1800" dirty="0">
                <a:latin typeface="Calibri"/>
                <a:cs typeface="Calibri"/>
              </a:rPr>
              <a:t>A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pregnant</a:t>
            </a:r>
            <a:r>
              <a:rPr sz="1800" spc="-114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women </a:t>
            </a:r>
            <a:r>
              <a:rPr sz="1800" dirty="0">
                <a:latin typeface="Calibri"/>
                <a:cs typeface="Calibri"/>
              </a:rPr>
              <a:t>came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with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uterine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contraction</a:t>
            </a:r>
            <a:r>
              <a:rPr sz="1800" spc="-1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had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25" dirty="0">
                <a:latin typeface="Calibri"/>
                <a:cs typeface="Calibri"/>
              </a:rPr>
              <a:t>h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spc="-35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15" dirty="0">
                <a:latin typeface="Calibri"/>
                <a:cs typeface="Calibri"/>
              </a:rPr>
              <a:t>o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y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f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35" dirty="0">
                <a:latin typeface="Calibri"/>
                <a:cs typeface="Calibri"/>
              </a:rPr>
              <a:t>l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10" dirty="0">
                <a:latin typeface="Calibri"/>
                <a:cs typeface="Calibri"/>
              </a:rPr>
              <a:t>v</a:t>
            </a:r>
            <a:r>
              <a:rPr sz="1800" spc="30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ted</a:t>
            </a:r>
            <a:r>
              <a:rPr sz="1800" spc="-160" dirty="0">
                <a:latin typeface="Calibri"/>
                <a:cs typeface="Calibri"/>
              </a:rPr>
              <a:t> </a:t>
            </a:r>
            <a:r>
              <a:rPr sz="1800" spc="25" dirty="0">
                <a:latin typeface="Calibri"/>
                <a:cs typeface="Calibri"/>
              </a:rPr>
              <a:t>b</a:t>
            </a:r>
            <a:r>
              <a:rPr sz="1800" spc="35" dirty="0">
                <a:latin typeface="Calibri"/>
                <a:cs typeface="Calibri"/>
              </a:rPr>
              <a:t>l</a:t>
            </a:r>
            <a:r>
              <a:rPr sz="1800" spc="20" dirty="0">
                <a:latin typeface="Calibri"/>
                <a:cs typeface="Calibri"/>
              </a:rPr>
              <a:t>oo</a:t>
            </a:r>
            <a:r>
              <a:rPr sz="1800" dirty="0">
                <a:latin typeface="Calibri"/>
                <a:cs typeface="Calibri"/>
              </a:rPr>
              <a:t>d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25" dirty="0">
                <a:latin typeface="Calibri"/>
                <a:cs typeface="Calibri"/>
              </a:rPr>
              <a:t>p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30" dirty="0">
                <a:latin typeface="Calibri"/>
                <a:cs typeface="Calibri"/>
              </a:rPr>
              <a:t>s</a:t>
            </a:r>
            <a:r>
              <a:rPr sz="1800" spc="-35" dirty="0">
                <a:latin typeface="Calibri"/>
                <a:cs typeface="Calibri"/>
              </a:rPr>
              <a:t>s</a:t>
            </a:r>
            <a:r>
              <a:rPr sz="1800" spc="25" dirty="0">
                <a:latin typeface="Calibri"/>
                <a:cs typeface="Calibri"/>
              </a:rPr>
              <a:t>u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25" dirty="0">
                <a:latin typeface="Calibri"/>
                <a:cs typeface="Calibri"/>
              </a:rPr>
              <a:t>du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spc="25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g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25" dirty="0">
                <a:latin typeface="Calibri"/>
                <a:cs typeface="Calibri"/>
              </a:rPr>
              <a:t>p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25" dirty="0">
                <a:latin typeface="Calibri"/>
                <a:cs typeface="Calibri"/>
              </a:rPr>
              <a:t>g</a:t>
            </a:r>
            <a:r>
              <a:rPr sz="1800" spc="25" dirty="0">
                <a:latin typeface="Calibri"/>
                <a:cs typeface="Calibri"/>
              </a:rPr>
              <a:t>n</a:t>
            </a:r>
            <a:r>
              <a:rPr sz="1800" spc="30" dirty="0">
                <a:latin typeface="Calibri"/>
                <a:cs typeface="Calibri"/>
              </a:rPr>
              <a:t>a</a:t>
            </a:r>
            <a:r>
              <a:rPr sz="1800" spc="25" dirty="0">
                <a:latin typeface="Calibri"/>
                <a:cs typeface="Calibri"/>
              </a:rPr>
              <a:t>n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y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7577" y="420504"/>
            <a:ext cx="9950451" cy="5876993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2600" b="1" spc="15" dirty="0">
                <a:latin typeface="Calibri"/>
                <a:cs typeface="Calibri"/>
              </a:rPr>
              <a:t>Q1</a:t>
            </a:r>
            <a:r>
              <a:rPr sz="2600" b="1" spc="-50" dirty="0">
                <a:latin typeface="Calibri"/>
                <a:cs typeface="Calibri"/>
              </a:rPr>
              <a:t> </a:t>
            </a:r>
            <a:r>
              <a:rPr sz="2600" b="1" spc="10" dirty="0">
                <a:latin typeface="Calibri"/>
                <a:cs typeface="Calibri"/>
              </a:rPr>
              <a:t>\ wh</a:t>
            </a:r>
            <a:r>
              <a:rPr sz="2600" b="1" spc="-10" dirty="0">
                <a:latin typeface="Calibri"/>
                <a:cs typeface="Calibri"/>
              </a:rPr>
              <a:t>a</a:t>
            </a:r>
            <a:r>
              <a:rPr sz="2600" b="1" spc="10" dirty="0">
                <a:latin typeface="Calibri"/>
                <a:cs typeface="Calibri"/>
              </a:rPr>
              <a:t>t</a:t>
            </a:r>
            <a:r>
              <a:rPr sz="2600" b="1" spc="-75" dirty="0">
                <a:latin typeface="Calibri"/>
                <a:cs typeface="Calibri"/>
              </a:rPr>
              <a:t> </a:t>
            </a:r>
            <a:r>
              <a:rPr sz="2600" b="1" spc="30" dirty="0">
                <a:latin typeface="Calibri"/>
                <a:cs typeface="Calibri"/>
              </a:rPr>
              <a:t>i</a:t>
            </a:r>
            <a:r>
              <a:rPr sz="2600" b="1" spc="10" dirty="0">
                <a:latin typeface="Calibri"/>
                <a:cs typeface="Calibri"/>
              </a:rPr>
              <a:t>s</a:t>
            </a:r>
            <a:r>
              <a:rPr sz="2600" b="1" spc="-65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t</a:t>
            </a:r>
            <a:r>
              <a:rPr sz="2600" b="1" spc="25" dirty="0">
                <a:latin typeface="Calibri"/>
                <a:cs typeface="Calibri"/>
              </a:rPr>
              <a:t>h</a:t>
            </a:r>
            <a:r>
              <a:rPr sz="2600" b="1" spc="15" dirty="0">
                <a:latin typeface="Calibri"/>
                <a:cs typeface="Calibri"/>
              </a:rPr>
              <a:t>e</a:t>
            </a:r>
            <a:r>
              <a:rPr sz="2600" b="1" spc="-40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t</a:t>
            </a:r>
            <a:r>
              <a:rPr sz="2600" b="1" spc="35" dirty="0">
                <a:latin typeface="Calibri"/>
                <a:cs typeface="Calibri"/>
              </a:rPr>
              <a:t>y</a:t>
            </a:r>
            <a:r>
              <a:rPr sz="2600" b="1" spc="25" dirty="0">
                <a:latin typeface="Calibri"/>
                <a:cs typeface="Calibri"/>
              </a:rPr>
              <a:t>p</a:t>
            </a:r>
            <a:r>
              <a:rPr sz="2600" b="1" spc="15" dirty="0">
                <a:latin typeface="Calibri"/>
                <a:cs typeface="Calibri"/>
              </a:rPr>
              <a:t>e</a:t>
            </a:r>
            <a:r>
              <a:rPr sz="2600" b="1" spc="-40" dirty="0">
                <a:latin typeface="Calibri"/>
                <a:cs typeface="Calibri"/>
              </a:rPr>
              <a:t> </a:t>
            </a:r>
            <a:r>
              <a:rPr sz="2600" b="1" spc="20" dirty="0">
                <a:latin typeface="Calibri"/>
                <a:cs typeface="Calibri"/>
              </a:rPr>
              <a:t>o</a:t>
            </a:r>
            <a:r>
              <a:rPr sz="2600" b="1" spc="5" dirty="0">
                <a:latin typeface="Calibri"/>
                <a:cs typeface="Calibri"/>
              </a:rPr>
              <a:t>f</a:t>
            </a:r>
            <a:r>
              <a:rPr sz="2600" b="1" spc="-75" dirty="0">
                <a:latin typeface="Calibri"/>
                <a:cs typeface="Calibri"/>
              </a:rPr>
              <a:t> </a:t>
            </a:r>
            <a:r>
              <a:rPr sz="2600" b="1" spc="-15" dirty="0">
                <a:latin typeface="Calibri"/>
                <a:cs typeface="Calibri"/>
              </a:rPr>
              <a:t>a</a:t>
            </a:r>
            <a:r>
              <a:rPr sz="2600" b="1" spc="25" dirty="0">
                <a:latin typeface="Calibri"/>
                <a:cs typeface="Calibri"/>
              </a:rPr>
              <a:t>n</a:t>
            </a:r>
            <a:r>
              <a:rPr sz="2600" b="1" spc="-15" dirty="0">
                <a:latin typeface="Calibri"/>
                <a:cs typeface="Calibri"/>
              </a:rPr>
              <a:t>a</a:t>
            </a:r>
            <a:r>
              <a:rPr sz="2600" b="1" spc="35" dirty="0">
                <a:latin typeface="Calibri"/>
                <a:cs typeface="Calibri"/>
              </a:rPr>
              <a:t>lge</a:t>
            </a:r>
            <a:r>
              <a:rPr sz="2600" b="1" spc="10" dirty="0">
                <a:latin typeface="Calibri"/>
                <a:cs typeface="Calibri"/>
              </a:rPr>
              <a:t>s</a:t>
            </a:r>
            <a:r>
              <a:rPr sz="2600" b="1" spc="30" dirty="0">
                <a:latin typeface="Calibri"/>
                <a:cs typeface="Calibri"/>
              </a:rPr>
              <a:t>i</a:t>
            </a:r>
            <a:r>
              <a:rPr sz="2600" b="1" spc="10" dirty="0">
                <a:latin typeface="Calibri"/>
                <a:cs typeface="Calibri"/>
              </a:rPr>
              <a:t>a</a:t>
            </a:r>
            <a:r>
              <a:rPr sz="2600" b="1" spc="-165" dirty="0">
                <a:latin typeface="Calibri"/>
                <a:cs typeface="Calibri"/>
              </a:rPr>
              <a:t> </a:t>
            </a:r>
            <a:r>
              <a:rPr sz="2600" b="1" spc="25" dirty="0">
                <a:latin typeface="Calibri"/>
                <a:cs typeface="Calibri"/>
              </a:rPr>
              <a:t>u</a:t>
            </a:r>
            <a:r>
              <a:rPr sz="2600" b="1" spc="10" dirty="0">
                <a:latin typeface="Calibri"/>
                <a:cs typeface="Calibri"/>
              </a:rPr>
              <a:t>s</a:t>
            </a:r>
            <a:r>
              <a:rPr sz="2600" b="1" spc="40" dirty="0">
                <a:latin typeface="Calibri"/>
                <a:cs typeface="Calibri"/>
              </a:rPr>
              <a:t>e</a:t>
            </a:r>
            <a:r>
              <a:rPr sz="2600" b="1" spc="25" dirty="0">
                <a:latin typeface="Calibri"/>
                <a:cs typeface="Calibri"/>
              </a:rPr>
              <a:t>d</a:t>
            </a:r>
            <a:r>
              <a:rPr sz="2600" b="1" spc="10" dirty="0">
                <a:latin typeface="Calibri"/>
                <a:cs typeface="Calibri"/>
              </a:rPr>
              <a:t>?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2600" spc="-5" dirty="0">
                <a:latin typeface="Calibri"/>
                <a:cs typeface="Calibri"/>
              </a:rPr>
              <a:t>Neuraxial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(epidural)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2600" b="1" spc="15" dirty="0">
                <a:latin typeface="Calibri"/>
                <a:cs typeface="Calibri"/>
              </a:rPr>
              <a:t>Q2</a:t>
            </a:r>
            <a:r>
              <a:rPr sz="2600" b="1" spc="-50" dirty="0">
                <a:latin typeface="Calibri"/>
                <a:cs typeface="Calibri"/>
              </a:rPr>
              <a:t> </a:t>
            </a:r>
            <a:r>
              <a:rPr sz="2600" b="1" spc="10" dirty="0">
                <a:latin typeface="Calibri"/>
                <a:cs typeface="Calibri"/>
              </a:rPr>
              <a:t>\ wh</a:t>
            </a:r>
            <a:r>
              <a:rPr sz="2600" b="1" spc="-10" dirty="0">
                <a:latin typeface="Calibri"/>
                <a:cs typeface="Calibri"/>
              </a:rPr>
              <a:t>a</a:t>
            </a:r>
            <a:r>
              <a:rPr sz="2600" b="1" spc="10" dirty="0">
                <a:latin typeface="Calibri"/>
                <a:cs typeface="Calibri"/>
              </a:rPr>
              <a:t>t</a:t>
            </a:r>
            <a:r>
              <a:rPr sz="2600" b="1" spc="-75" dirty="0">
                <a:latin typeface="Calibri"/>
                <a:cs typeface="Calibri"/>
              </a:rPr>
              <a:t> </a:t>
            </a:r>
            <a:r>
              <a:rPr sz="2600" b="1" spc="-15" dirty="0">
                <a:latin typeface="Calibri"/>
                <a:cs typeface="Calibri"/>
              </a:rPr>
              <a:t>a</a:t>
            </a:r>
            <a:r>
              <a:rPr sz="2600" b="1" spc="-30" dirty="0">
                <a:latin typeface="Calibri"/>
                <a:cs typeface="Calibri"/>
              </a:rPr>
              <a:t>r</a:t>
            </a:r>
            <a:r>
              <a:rPr sz="2600" b="1" spc="15" dirty="0">
                <a:latin typeface="Calibri"/>
                <a:cs typeface="Calibri"/>
              </a:rPr>
              <a:t>e</a:t>
            </a:r>
            <a:r>
              <a:rPr sz="2600" b="1" spc="-40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t</a:t>
            </a:r>
            <a:r>
              <a:rPr sz="2600" b="1" spc="25" dirty="0">
                <a:latin typeface="Calibri"/>
                <a:cs typeface="Calibri"/>
              </a:rPr>
              <a:t>h</a:t>
            </a:r>
            <a:r>
              <a:rPr sz="2600" b="1" spc="15" dirty="0">
                <a:latin typeface="Calibri"/>
                <a:cs typeface="Calibri"/>
              </a:rPr>
              <a:t>e</a:t>
            </a:r>
            <a:r>
              <a:rPr sz="2600" b="1" spc="-40" dirty="0">
                <a:latin typeface="Calibri"/>
                <a:cs typeface="Calibri"/>
              </a:rPr>
              <a:t> </a:t>
            </a:r>
            <a:r>
              <a:rPr sz="2600" b="1" spc="30" dirty="0">
                <a:latin typeface="Calibri"/>
                <a:cs typeface="Calibri"/>
              </a:rPr>
              <a:t>i</a:t>
            </a:r>
            <a:r>
              <a:rPr sz="2600" b="1" spc="25" dirty="0">
                <a:latin typeface="Calibri"/>
                <a:cs typeface="Calibri"/>
              </a:rPr>
              <a:t>nd</a:t>
            </a:r>
            <a:r>
              <a:rPr sz="2600" b="1" spc="30" dirty="0">
                <a:latin typeface="Calibri"/>
                <a:cs typeface="Calibri"/>
              </a:rPr>
              <a:t>ic</a:t>
            </a:r>
            <a:r>
              <a:rPr sz="2600" b="1" spc="-15" dirty="0">
                <a:latin typeface="Calibri"/>
                <a:cs typeface="Calibri"/>
              </a:rPr>
              <a:t>a</a:t>
            </a:r>
            <a:r>
              <a:rPr sz="2600" b="1" spc="-5" dirty="0">
                <a:latin typeface="Calibri"/>
                <a:cs typeface="Calibri"/>
              </a:rPr>
              <a:t>t</a:t>
            </a:r>
            <a:r>
              <a:rPr sz="2600" b="1" spc="30" dirty="0">
                <a:latin typeface="Calibri"/>
                <a:cs typeface="Calibri"/>
              </a:rPr>
              <a:t>i</a:t>
            </a:r>
            <a:r>
              <a:rPr sz="2600" b="1" spc="20" dirty="0">
                <a:latin typeface="Calibri"/>
                <a:cs typeface="Calibri"/>
              </a:rPr>
              <a:t>o</a:t>
            </a:r>
            <a:r>
              <a:rPr sz="2600" b="1" spc="15" dirty="0">
                <a:latin typeface="Calibri"/>
                <a:cs typeface="Calibri"/>
              </a:rPr>
              <a:t>n</a:t>
            </a:r>
            <a:r>
              <a:rPr sz="2600" b="1" spc="-204" dirty="0">
                <a:latin typeface="Calibri"/>
                <a:cs typeface="Calibri"/>
              </a:rPr>
              <a:t> </a:t>
            </a:r>
            <a:r>
              <a:rPr sz="2600" b="1" spc="20" dirty="0">
                <a:latin typeface="Calibri"/>
                <a:cs typeface="Calibri"/>
              </a:rPr>
              <a:t>o</a:t>
            </a:r>
            <a:r>
              <a:rPr sz="2600" b="1" spc="5" dirty="0">
                <a:latin typeface="Calibri"/>
                <a:cs typeface="Calibri"/>
              </a:rPr>
              <a:t>f</a:t>
            </a:r>
            <a:r>
              <a:rPr sz="2600" b="1" spc="-75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t</a:t>
            </a:r>
            <a:r>
              <a:rPr sz="2600" b="1" spc="25" dirty="0">
                <a:latin typeface="Calibri"/>
                <a:cs typeface="Calibri"/>
              </a:rPr>
              <a:t>h</a:t>
            </a:r>
            <a:r>
              <a:rPr sz="2600" b="1" spc="30" dirty="0">
                <a:latin typeface="Calibri"/>
                <a:cs typeface="Calibri"/>
              </a:rPr>
              <a:t>i</a:t>
            </a:r>
            <a:r>
              <a:rPr sz="2600" b="1" spc="10" dirty="0">
                <a:latin typeface="Calibri"/>
                <a:cs typeface="Calibri"/>
              </a:rPr>
              <a:t>s</a:t>
            </a:r>
            <a:r>
              <a:rPr sz="2600" b="1" spc="-65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t</a:t>
            </a:r>
            <a:r>
              <a:rPr sz="2600" b="1" spc="35" dirty="0">
                <a:latin typeface="Calibri"/>
                <a:cs typeface="Calibri"/>
              </a:rPr>
              <a:t>y</a:t>
            </a:r>
            <a:r>
              <a:rPr sz="2600" b="1" spc="25" dirty="0">
                <a:latin typeface="Calibri"/>
                <a:cs typeface="Calibri"/>
              </a:rPr>
              <a:t>p</a:t>
            </a:r>
            <a:r>
              <a:rPr sz="2600" b="1" spc="15" dirty="0">
                <a:latin typeface="Calibri"/>
                <a:cs typeface="Calibri"/>
              </a:rPr>
              <a:t>e</a:t>
            </a:r>
            <a:r>
              <a:rPr sz="2600" b="1" spc="-120" dirty="0">
                <a:latin typeface="Calibri"/>
                <a:cs typeface="Calibri"/>
              </a:rPr>
              <a:t> </a:t>
            </a:r>
            <a:r>
              <a:rPr sz="2600" b="1" spc="20" dirty="0">
                <a:latin typeface="Calibri"/>
                <a:cs typeface="Calibri"/>
              </a:rPr>
              <a:t>o</a:t>
            </a:r>
            <a:r>
              <a:rPr sz="2600" b="1" spc="5" dirty="0">
                <a:latin typeface="Calibri"/>
                <a:cs typeface="Calibri"/>
              </a:rPr>
              <a:t>f</a:t>
            </a:r>
            <a:r>
              <a:rPr sz="2600" b="1" dirty="0">
                <a:latin typeface="Calibri"/>
                <a:cs typeface="Calibri"/>
              </a:rPr>
              <a:t> </a:t>
            </a:r>
            <a:r>
              <a:rPr sz="2600" b="1" spc="-15" dirty="0">
                <a:latin typeface="Calibri"/>
                <a:cs typeface="Calibri"/>
              </a:rPr>
              <a:t>a</a:t>
            </a:r>
            <a:r>
              <a:rPr sz="2600" b="1" spc="25" dirty="0">
                <a:latin typeface="Calibri"/>
                <a:cs typeface="Calibri"/>
              </a:rPr>
              <a:t>n</a:t>
            </a:r>
            <a:r>
              <a:rPr sz="2600" b="1" spc="-15" dirty="0">
                <a:latin typeface="Calibri"/>
                <a:cs typeface="Calibri"/>
              </a:rPr>
              <a:t>a</a:t>
            </a:r>
            <a:r>
              <a:rPr sz="2600" b="1" spc="35" dirty="0">
                <a:latin typeface="Calibri"/>
                <a:cs typeface="Calibri"/>
              </a:rPr>
              <a:t>lge</a:t>
            </a:r>
            <a:r>
              <a:rPr sz="2600" b="1" spc="10" dirty="0">
                <a:latin typeface="Calibri"/>
                <a:cs typeface="Calibri"/>
              </a:rPr>
              <a:t>s</a:t>
            </a:r>
            <a:r>
              <a:rPr sz="2600" b="1" spc="30" dirty="0">
                <a:latin typeface="Calibri"/>
                <a:cs typeface="Calibri"/>
              </a:rPr>
              <a:t>i</a:t>
            </a:r>
            <a:r>
              <a:rPr sz="2600" b="1" spc="-15" dirty="0">
                <a:latin typeface="Calibri"/>
                <a:cs typeface="Calibri"/>
              </a:rPr>
              <a:t>a</a:t>
            </a:r>
            <a:r>
              <a:rPr sz="2600" b="1" spc="10" dirty="0">
                <a:latin typeface="Calibri"/>
                <a:cs typeface="Calibri"/>
              </a:rPr>
              <a:t>?</a:t>
            </a:r>
            <a:endParaRPr sz="26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10"/>
              </a:spcBef>
              <a:buAutoNum type="arabicPlain"/>
              <a:tabLst>
                <a:tab pos="356235" algn="l"/>
              </a:tabLst>
            </a:pPr>
            <a:r>
              <a:rPr sz="2600" dirty="0">
                <a:latin typeface="Calibri"/>
                <a:cs typeface="Calibri"/>
              </a:rPr>
              <a:t>patient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request</a:t>
            </a:r>
            <a:endParaRPr sz="26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635"/>
              </a:spcBef>
              <a:buAutoNum type="arabicPlain"/>
              <a:tabLst>
                <a:tab pos="356235" algn="l"/>
              </a:tabLst>
            </a:pPr>
            <a:r>
              <a:rPr sz="2600" dirty="0">
                <a:latin typeface="Calibri"/>
                <a:cs typeface="Calibri"/>
              </a:rPr>
              <a:t>normal</a:t>
            </a:r>
            <a:r>
              <a:rPr sz="2600" spc="-10" dirty="0">
                <a:latin typeface="Calibri"/>
                <a:cs typeface="Calibri"/>
              </a:rPr>
              <a:t> vaginal</a:t>
            </a:r>
            <a:r>
              <a:rPr sz="2600" spc="-5" dirty="0">
                <a:latin typeface="Calibri"/>
                <a:cs typeface="Calibri"/>
              </a:rPr>
              <a:t> delivery</a:t>
            </a:r>
            <a:endParaRPr sz="26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10"/>
              </a:spcBef>
              <a:buAutoNum type="arabicPlain"/>
              <a:tabLst>
                <a:tab pos="356235" algn="l"/>
              </a:tabLst>
            </a:pPr>
            <a:r>
              <a:rPr sz="2600" spc="-5" dirty="0">
                <a:latin typeface="Calibri"/>
                <a:cs typeface="Calibri"/>
              </a:rPr>
              <a:t>no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hypovolemia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or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ongoing</a:t>
            </a:r>
            <a:r>
              <a:rPr sz="2600" spc="4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blood</a:t>
            </a:r>
            <a:r>
              <a:rPr sz="2600" spc="50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loss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2600" b="1" spc="10" dirty="0">
                <a:latin typeface="Calibri"/>
                <a:cs typeface="Calibri"/>
              </a:rPr>
              <a:t>Q3</a:t>
            </a:r>
            <a:r>
              <a:rPr sz="2600" b="1" spc="-60" dirty="0">
                <a:latin typeface="Calibri"/>
                <a:cs typeface="Calibri"/>
              </a:rPr>
              <a:t> </a:t>
            </a:r>
            <a:r>
              <a:rPr sz="2600" b="1" spc="10" dirty="0">
                <a:latin typeface="Calibri"/>
                <a:cs typeface="Calibri"/>
              </a:rPr>
              <a:t>\</a:t>
            </a:r>
            <a:r>
              <a:rPr sz="2600" b="1" dirty="0">
                <a:latin typeface="Calibri"/>
                <a:cs typeface="Calibri"/>
              </a:rPr>
              <a:t> </a:t>
            </a:r>
            <a:r>
              <a:rPr sz="2600" b="1" spc="15" dirty="0">
                <a:latin typeface="Calibri"/>
                <a:cs typeface="Calibri"/>
              </a:rPr>
              <a:t>mention</a:t>
            </a:r>
            <a:r>
              <a:rPr sz="2600" b="1" spc="-140" dirty="0">
                <a:latin typeface="Calibri"/>
                <a:cs typeface="Calibri"/>
              </a:rPr>
              <a:t> </a:t>
            </a:r>
            <a:r>
              <a:rPr sz="2600" b="1" spc="10" dirty="0">
                <a:latin typeface="Calibri"/>
                <a:cs typeface="Calibri"/>
              </a:rPr>
              <a:t>2</a:t>
            </a:r>
            <a:r>
              <a:rPr sz="2600" b="1" spc="-60" dirty="0">
                <a:latin typeface="Calibri"/>
                <a:cs typeface="Calibri"/>
              </a:rPr>
              <a:t> </a:t>
            </a:r>
            <a:r>
              <a:rPr sz="2600" b="1" spc="5" dirty="0">
                <a:latin typeface="Calibri"/>
                <a:cs typeface="Calibri"/>
              </a:rPr>
              <a:t>consideration?</a:t>
            </a:r>
            <a:endParaRPr sz="2600">
              <a:latin typeface="Calibri"/>
              <a:cs typeface="Calibri"/>
            </a:endParaRPr>
          </a:p>
          <a:p>
            <a:pPr marL="12700" marR="2944495">
              <a:lnSpc>
                <a:spcPct val="120400"/>
              </a:lnSpc>
              <a:spcBef>
                <a:spcPts val="75"/>
              </a:spcBef>
            </a:pPr>
            <a:r>
              <a:rPr sz="2600" spc="20" dirty="0">
                <a:latin typeface="Calibri"/>
                <a:cs typeface="Calibri"/>
              </a:rPr>
              <a:t>1-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platelet</a:t>
            </a:r>
            <a:r>
              <a:rPr sz="2600" spc="-1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count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it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10" dirty="0">
                <a:latin typeface="Calibri"/>
                <a:cs typeface="Calibri"/>
              </a:rPr>
              <a:t>must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be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more</a:t>
            </a:r>
            <a:r>
              <a:rPr sz="2600" spc="-105" dirty="0">
                <a:latin typeface="Calibri"/>
                <a:cs typeface="Calibri"/>
              </a:rPr>
              <a:t> </a:t>
            </a:r>
            <a:r>
              <a:rPr sz="2600" spc="10" dirty="0">
                <a:latin typeface="Calibri"/>
                <a:cs typeface="Calibri"/>
              </a:rPr>
              <a:t>than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15" dirty="0">
                <a:latin typeface="Calibri"/>
                <a:cs typeface="Calibri"/>
              </a:rPr>
              <a:t>70000-80000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20" dirty="0">
                <a:latin typeface="Calibri"/>
                <a:cs typeface="Calibri"/>
              </a:rPr>
              <a:t>2-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the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15" dirty="0">
                <a:latin typeface="Calibri"/>
                <a:cs typeface="Calibri"/>
              </a:rPr>
              <a:t>site</a:t>
            </a:r>
            <a:r>
              <a:rPr sz="2600" spc="-100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is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clear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no</a:t>
            </a:r>
            <a:r>
              <a:rPr sz="2600" spc="50" dirty="0">
                <a:latin typeface="Calibri"/>
                <a:cs typeface="Calibri"/>
              </a:rPr>
              <a:t> </a:t>
            </a:r>
            <a:r>
              <a:rPr sz="2600" spc="10" dirty="0">
                <a:latin typeface="Calibri"/>
                <a:cs typeface="Calibri"/>
              </a:rPr>
              <a:t>abscess</a:t>
            </a:r>
            <a:r>
              <a:rPr sz="2600" spc="-12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or </a:t>
            </a:r>
            <a:r>
              <a:rPr sz="2600" dirty="0">
                <a:latin typeface="Calibri"/>
                <a:cs typeface="Calibri"/>
              </a:rPr>
              <a:t>cellulitis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2600" b="1" spc="15" dirty="0">
                <a:latin typeface="Calibri"/>
                <a:cs typeface="Calibri"/>
              </a:rPr>
              <a:t>Q4</a:t>
            </a:r>
            <a:r>
              <a:rPr sz="2600" b="1" spc="-50" dirty="0">
                <a:latin typeface="Calibri"/>
                <a:cs typeface="Calibri"/>
              </a:rPr>
              <a:t> </a:t>
            </a:r>
            <a:r>
              <a:rPr sz="2600" b="1" spc="10" dirty="0">
                <a:latin typeface="Calibri"/>
                <a:cs typeface="Calibri"/>
              </a:rPr>
              <a:t>\ </a:t>
            </a:r>
            <a:r>
              <a:rPr sz="2600" b="1" spc="5" dirty="0">
                <a:latin typeface="Calibri"/>
                <a:cs typeface="Calibri"/>
              </a:rPr>
              <a:t>what</a:t>
            </a:r>
            <a:r>
              <a:rPr sz="2600" b="1" spc="-75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are</a:t>
            </a:r>
            <a:r>
              <a:rPr sz="2600" b="1" spc="-40" dirty="0">
                <a:latin typeface="Calibri"/>
                <a:cs typeface="Calibri"/>
              </a:rPr>
              <a:t> </a:t>
            </a:r>
            <a:r>
              <a:rPr sz="2600" b="1" spc="10" dirty="0">
                <a:latin typeface="Calibri"/>
                <a:cs typeface="Calibri"/>
              </a:rPr>
              <a:t>the</a:t>
            </a:r>
            <a:r>
              <a:rPr sz="2600" b="1" spc="-40" dirty="0">
                <a:latin typeface="Calibri"/>
                <a:cs typeface="Calibri"/>
              </a:rPr>
              <a:t> </a:t>
            </a:r>
            <a:r>
              <a:rPr sz="2600" b="1" spc="15" dirty="0">
                <a:latin typeface="Calibri"/>
                <a:cs typeface="Calibri"/>
              </a:rPr>
              <a:t>concern</a:t>
            </a:r>
            <a:r>
              <a:rPr sz="2600" b="1" spc="-130" dirty="0">
                <a:latin typeface="Calibri"/>
                <a:cs typeface="Calibri"/>
              </a:rPr>
              <a:t> </a:t>
            </a:r>
            <a:r>
              <a:rPr sz="2600" b="1" spc="15" dirty="0">
                <a:latin typeface="Calibri"/>
                <a:cs typeface="Calibri"/>
              </a:rPr>
              <a:t>of</a:t>
            </a:r>
            <a:r>
              <a:rPr sz="2600" b="1" spc="-75" dirty="0">
                <a:latin typeface="Calibri"/>
                <a:cs typeface="Calibri"/>
              </a:rPr>
              <a:t> </a:t>
            </a:r>
            <a:r>
              <a:rPr sz="2600" b="1" spc="20" dirty="0">
                <a:latin typeface="Calibri"/>
                <a:cs typeface="Calibri"/>
              </a:rPr>
              <a:t>using</a:t>
            </a:r>
            <a:r>
              <a:rPr sz="2600" b="1" spc="-114" dirty="0">
                <a:latin typeface="Calibri"/>
                <a:cs typeface="Calibri"/>
              </a:rPr>
              <a:t> </a:t>
            </a:r>
            <a:r>
              <a:rPr sz="2600" b="1" spc="15" dirty="0">
                <a:latin typeface="Calibri"/>
                <a:cs typeface="Calibri"/>
              </a:rPr>
              <a:t>this</a:t>
            </a:r>
            <a:r>
              <a:rPr sz="2600" b="1" spc="-65" dirty="0">
                <a:latin typeface="Calibri"/>
                <a:cs typeface="Calibri"/>
              </a:rPr>
              <a:t> </a:t>
            </a:r>
            <a:r>
              <a:rPr sz="2600" b="1" spc="15" dirty="0">
                <a:latin typeface="Calibri"/>
                <a:cs typeface="Calibri"/>
              </a:rPr>
              <a:t>type</a:t>
            </a:r>
            <a:r>
              <a:rPr sz="2600" b="1" spc="-40" dirty="0">
                <a:latin typeface="Calibri"/>
                <a:cs typeface="Calibri"/>
              </a:rPr>
              <a:t> </a:t>
            </a:r>
            <a:r>
              <a:rPr sz="2600" b="1" spc="15" dirty="0">
                <a:latin typeface="Calibri"/>
                <a:cs typeface="Calibri"/>
              </a:rPr>
              <a:t>of</a:t>
            </a:r>
            <a:r>
              <a:rPr sz="2600" b="1" spc="-75" dirty="0">
                <a:latin typeface="Calibri"/>
                <a:cs typeface="Calibri"/>
              </a:rPr>
              <a:t> </a:t>
            </a:r>
            <a:r>
              <a:rPr sz="2600" b="1" spc="15" dirty="0">
                <a:latin typeface="Calibri"/>
                <a:cs typeface="Calibri"/>
              </a:rPr>
              <a:t>analgesia?</a:t>
            </a:r>
            <a:endParaRPr sz="2600">
              <a:latin typeface="Calibri"/>
              <a:cs typeface="Calibri"/>
            </a:endParaRPr>
          </a:p>
          <a:p>
            <a:pPr marL="88900" marR="5080" indent="-76200">
              <a:lnSpc>
                <a:spcPct val="122800"/>
              </a:lnSpc>
            </a:pPr>
            <a:r>
              <a:rPr sz="2600" dirty="0">
                <a:latin typeface="Calibri"/>
                <a:cs typeface="Calibri"/>
              </a:rPr>
              <a:t>The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epidural</a:t>
            </a:r>
            <a:r>
              <a:rPr sz="2600" spc="80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analgesia</a:t>
            </a:r>
            <a:r>
              <a:rPr sz="2600" spc="-125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decrease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the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10" dirty="0">
                <a:latin typeface="Calibri"/>
                <a:cs typeface="Calibri"/>
              </a:rPr>
              <a:t>mean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blood</a:t>
            </a:r>
            <a:r>
              <a:rPr sz="2600" spc="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pressure</a:t>
            </a:r>
            <a:r>
              <a:rPr sz="2600" spc="-170" dirty="0">
                <a:latin typeface="Calibri"/>
                <a:cs typeface="Calibri"/>
              </a:rPr>
              <a:t> </a:t>
            </a:r>
            <a:r>
              <a:rPr sz="2600" spc="20" dirty="0">
                <a:latin typeface="Calibri"/>
                <a:cs typeface="Calibri"/>
              </a:rPr>
              <a:t>so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it</a:t>
            </a:r>
            <a:r>
              <a:rPr sz="2600" spc="30" dirty="0">
                <a:latin typeface="Calibri"/>
                <a:cs typeface="Calibri"/>
              </a:rPr>
              <a:t> </a:t>
            </a:r>
            <a:r>
              <a:rPr sz="2600" spc="10" dirty="0">
                <a:latin typeface="Calibri"/>
                <a:cs typeface="Calibri"/>
              </a:rPr>
              <a:t>will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benefit </a:t>
            </a:r>
            <a:r>
              <a:rPr sz="2600" spc="-57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from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using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this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10" dirty="0">
                <a:latin typeface="Calibri"/>
                <a:cs typeface="Calibri"/>
              </a:rPr>
              <a:t>type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of</a:t>
            </a:r>
            <a:r>
              <a:rPr sz="2600" spc="35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analgesia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7582" y="414000"/>
            <a:ext cx="9457055" cy="3147144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2750" b="1" dirty="0">
                <a:latin typeface="Calibri"/>
                <a:cs typeface="Calibri"/>
              </a:rPr>
              <a:t>Q5</a:t>
            </a:r>
            <a:r>
              <a:rPr sz="2750" b="1" spc="70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\</a:t>
            </a:r>
            <a:r>
              <a:rPr sz="2750" b="1" spc="55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what</a:t>
            </a:r>
            <a:r>
              <a:rPr sz="2750" b="1" spc="-15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are</a:t>
            </a:r>
            <a:r>
              <a:rPr sz="2750" b="1" spc="70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the</a:t>
            </a:r>
            <a:r>
              <a:rPr sz="2750" b="1" spc="5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complication</a:t>
            </a:r>
            <a:r>
              <a:rPr sz="2750" b="1" spc="215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of</a:t>
            </a:r>
            <a:r>
              <a:rPr sz="2750" b="1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using</a:t>
            </a:r>
            <a:r>
              <a:rPr sz="2750" b="1" spc="10" dirty="0">
                <a:latin typeface="Calibri"/>
                <a:cs typeface="Calibri"/>
              </a:rPr>
              <a:t> this</a:t>
            </a:r>
            <a:r>
              <a:rPr sz="2750" b="1" spc="65" dirty="0">
                <a:latin typeface="Calibri"/>
                <a:cs typeface="Calibri"/>
              </a:rPr>
              <a:t> </a:t>
            </a:r>
            <a:r>
              <a:rPr sz="2750" b="1" spc="20" dirty="0">
                <a:latin typeface="Calibri"/>
                <a:cs typeface="Calibri"/>
              </a:rPr>
              <a:t>type</a:t>
            </a:r>
            <a:r>
              <a:rPr sz="2750" b="1" spc="5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of</a:t>
            </a:r>
            <a:r>
              <a:rPr sz="2750" b="1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anesthesia?</a:t>
            </a:r>
            <a:endParaRPr sz="2750">
              <a:latin typeface="Calibri"/>
              <a:cs typeface="Calibri"/>
            </a:endParaRPr>
          </a:p>
          <a:p>
            <a:pPr marL="384175" indent="-372110">
              <a:lnSpc>
                <a:spcPct val="100000"/>
              </a:lnSpc>
              <a:spcBef>
                <a:spcPts val="755"/>
              </a:spcBef>
              <a:buAutoNum type="arabicPlain"/>
              <a:tabLst>
                <a:tab pos="384810" algn="l"/>
              </a:tabLst>
            </a:pPr>
            <a:r>
              <a:rPr sz="2750" spc="15" dirty="0">
                <a:latin typeface="Calibri"/>
                <a:cs typeface="Calibri"/>
              </a:rPr>
              <a:t>hematoma</a:t>
            </a:r>
            <a:endParaRPr sz="2750">
              <a:latin typeface="Calibri"/>
              <a:cs typeface="Calibri"/>
            </a:endParaRPr>
          </a:p>
          <a:p>
            <a:pPr marL="12700" marR="3368675">
              <a:lnSpc>
                <a:spcPct val="120600"/>
              </a:lnSpc>
              <a:spcBef>
                <a:spcPts val="75"/>
              </a:spcBef>
              <a:buAutoNum type="arabicPlain"/>
              <a:tabLst>
                <a:tab pos="384810" algn="l"/>
              </a:tabLst>
            </a:pPr>
            <a:r>
              <a:rPr sz="2750" spc="-5" dirty="0">
                <a:latin typeface="Calibri"/>
                <a:cs typeface="Calibri"/>
              </a:rPr>
              <a:t>severe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hypotension</a:t>
            </a:r>
            <a:r>
              <a:rPr sz="2750" spc="31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if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piercing</a:t>
            </a:r>
            <a:r>
              <a:rPr sz="2750" spc="245" dirty="0">
                <a:latin typeface="Calibri"/>
                <a:cs typeface="Calibri"/>
              </a:rPr>
              <a:t> </a:t>
            </a:r>
            <a:r>
              <a:rPr sz="2750" spc="20" dirty="0">
                <a:latin typeface="Calibri"/>
                <a:cs typeface="Calibri"/>
              </a:rPr>
              <a:t>an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artery </a:t>
            </a:r>
            <a:r>
              <a:rPr sz="2750" spc="-605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3-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abcess</a:t>
            </a:r>
            <a:endParaRPr sz="2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2750" b="1" dirty="0">
                <a:latin typeface="Calibri"/>
                <a:cs typeface="Calibri"/>
              </a:rPr>
              <a:t>Q6</a:t>
            </a:r>
            <a:r>
              <a:rPr sz="2750" b="1" spc="60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\</a:t>
            </a:r>
            <a:r>
              <a:rPr sz="2750" b="1" spc="50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what</a:t>
            </a:r>
            <a:r>
              <a:rPr sz="2750" b="1" spc="-20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is</a:t>
            </a:r>
            <a:r>
              <a:rPr sz="2750" b="1" spc="55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the</a:t>
            </a:r>
            <a:r>
              <a:rPr sz="2750" b="1" spc="-5" dirty="0">
                <a:latin typeface="Calibri"/>
                <a:cs typeface="Calibri"/>
              </a:rPr>
              <a:t> </a:t>
            </a:r>
            <a:r>
              <a:rPr sz="2750" b="1" spc="-10" dirty="0">
                <a:latin typeface="Calibri"/>
                <a:cs typeface="Calibri"/>
              </a:rPr>
              <a:t>CTG</a:t>
            </a:r>
            <a:r>
              <a:rPr sz="2750" b="1" spc="70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finding?</a:t>
            </a:r>
            <a:endParaRPr sz="2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2750" spc="-5" dirty="0">
                <a:latin typeface="Calibri"/>
                <a:cs typeface="Calibri"/>
              </a:rPr>
              <a:t>Prolong</a:t>
            </a:r>
            <a:r>
              <a:rPr sz="2750" spc="10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deceleration,</a:t>
            </a:r>
            <a:r>
              <a:rPr sz="2750" spc="340" dirty="0">
                <a:latin typeface="Calibri"/>
                <a:cs typeface="Calibri"/>
              </a:rPr>
              <a:t> </a:t>
            </a:r>
            <a:r>
              <a:rPr sz="2750" spc="20" dirty="0">
                <a:latin typeface="Calibri"/>
                <a:cs typeface="Calibri"/>
              </a:rPr>
              <a:t>some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students</a:t>
            </a:r>
            <a:r>
              <a:rPr sz="2750" spc="254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say</a:t>
            </a:r>
            <a:r>
              <a:rPr sz="2750" spc="7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bradycardia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38600" y="2028825"/>
            <a:ext cx="3276600" cy="329565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339346" y="334967"/>
            <a:ext cx="707961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A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45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years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old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female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multiparous</a:t>
            </a:r>
            <a:r>
              <a:rPr sz="1800" spc="-204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complaining</a:t>
            </a:r>
            <a:r>
              <a:rPr sz="1800" spc="-200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of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heavy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menstrual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bleeding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7059" y="367146"/>
            <a:ext cx="10665460" cy="626235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2750" b="1" dirty="0">
                <a:latin typeface="Calibri"/>
                <a:cs typeface="Calibri"/>
              </a:rPr>
              <a:t>Q1</a:t>
            </a:r>
            <a:r>
              <a:rPr sz="2750" b="1" spc="70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\</a:t>
            </a:r>
            <a:r>
              <a:rPr sz="2750" b="1" spc="55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what</a:t>
            </a:r>
            <a:r>
              <a:rPr sz="2750" b="1" spc="-10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is</a:t>
            </a:r>
            <a:r>
              <a:rPr sz="2750" b="1" spc="70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the</a:t>
            </a:r>
            <a:r>
              <a:rPr sz="2750" b="1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name</a:t>
            </a:r>
            <a:r>
              <a:rPr sz="2750" b="1" spc="65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of</a:t>
            </a:r>
            <a:r>
              <a:rPr sz="2750" b="1" spc="5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the</a:t>
            </a:r>
            <a:r>
              <a:rPr sz="2750" b="1" spc="75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procedure?</a:t>
            </a:r>
            <a:endParaRPr sz="2750">
              <a:latin typeface="Calibri"/>
              <a:cs typeface="Calibri"/>
            </a:endParaRPr>
          </a:p>
          <a:p>
            <a:pPr marL="88900">
              <a:lnSpc>
                <a:spcPct val="100000"/>
              </a:lnSpc>
              <a:spcBef>
                <a:spcPts val="755"/>
              </a:spcBef>
            </a:pPr>
            <a:r>
              <a:rPr sz="2750" spc="-15" dirty="0">
                <a:latin typeface="Calibri"/>
                <a:cs typeface="Calibri"/>
              </a:rPr>
              <a:t>hysteroscopic</a:t>
            </a:r>
            <a:r>
              <a:rPr sz="2750" spc="24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examination</a:t>
            </a:r>
            <a:endParaRPr sz="2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2750" b="1" dirty="0">
                <a:latin typeface="Calibri"/>
                <a:cs typeface="Calibri"/>
              </a:rPr>
              <a:t>Q2</a:t>
            </a:r>
            <a:r>
              <a:rPr sz="2750" b="1" spc="75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\</a:t>
            </a:r>
            <a:r>
              <a:rPr sz="2750" b="1" spc="60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mention</a:t>
            </a:r>
            <a:r>
              <a:rPr sz="2750" b="1" spc="-15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2</a:t>
            </a:r>
            <a:r>
              <a:rPr sz="2750" b="1" spc="70" dirty="0">
                <a:latin typeface="Calibri"/>
                <a:cs typeface="Calibri"/>
              </a:rPr>
              <a:t> </a:t>
            </a:r>
            <a:r>
              <a:rPr sz="2750" b="1" spc="20" dirty="0">
                <a:latin typeface="Calibri"/>
                <a:cs typeface="Calibri"/>
              </a:rPr>
              <a:t>things</a:t>
            </a:r>
            <a:r>
              <a:rPr sz="2750" b="1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from</a:t>
            </a:r>
            <a:r>
              <a:rPr sz="2750" b="1" spc="-15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the</a:t>
            </a:r>
            <a:r>
              <a:rPr sz="2750" b="1" spc="80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history</a:t>
            </a:r>
            <a:r>
              <a:rPr sz="2750" b="1" spc="15" dirty="0">
                <a:latin typeface="Calibri"/>
                <a:cs typeface="Calibri"/>
              </a:rPr>
              <a:t> </a:t>
            </a:r>
            <a:r>
              <a:rPr sz="2750" b="1" spc="25" dirty="0">
                <a:latin typeface="Calibri"/>
                <a:cs typeface="Calibri"/>
              </a:rPr>
              <a:t>suggest</a:t>
            </a:r>
            <a:r>
              <a:rPr sz="2750" b="1" spc="-155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a</a:t>
            </a:r>
            <a:r>
              <a:rPr sz="2750" b="1" spc="35" dirty="0">
                <a:latin typeface="Calibri"/>
                <a:cs typeface="Calibri"/>
              </a:rPr>
              <a:t> </a:t>
            </a:r>
            <a:r>
              <a:rPr sz="2750" b="1" spc="5" dirty="0">
                <a:latin typeface="Calibri"/>
                <a:cs typeface="Calibri"/>
              </a:rPr>
              <a:t>cause</a:t>
            </a:r>
            <a:r>
              <a:rPr sz="2750" b="1" spc="155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of</a:t>
            </a:r>
            <a:r>
              <a:rPr sz="2750" b="1" spc="30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adenomyosis?</a:t>
            </a:r>
            <a:endParaRPr sz="2750">
              <a:latin typeface="Calibri"/>
              <a:cs typeface="Calibri"/>
            </a:endParaRPr>
          </a:p>
          <a:p>
            <a:pPr marL="384175" indent="-372110">
              <a:lnSpc>
                <a:spcPct val="100000"/>
              </a:lnSpc>
              <a:spcBef>
                <a:spcPts val="680"/>
              </a:spcBef>
              <a:buAutoNum type="arabicPlain"/>
              <a:tabLst>
                <a:tab pos="384810" algn="l"/>
              </a:tabLst>
            </a:pPr>
            <a:r>
              <a:rPr sz="2750" spc="-10" dirty="0">
                <a:latin typeface="Calibri"/>
                <a:cs typeface="Calibri"/>
              </a:rPr>
              <a:t>multiparous</a:t>
            </a:r>
            <a:endParaRPr sz="2750">
              <a:latin typeface="Calibri"/>
              <a:cs typeface="Calibri"/>
            </a:endParaRPr>
          </a:p>
          <a:p>
            <a:pPr marL="384175" indent="-372110">
              <a:lnSpc>
                <a:spcPct val="100000"/>
              </a:lnSpc>
              <a:spcBef>
                <a:spcPts val="755"/>
              </a:spcBef>
              <a:buAutoNum type="arabicPlain"/>
              <a:tabLst>
                <a:tab pos="384810" algn="l"/>
              </a:tabLst>
            </a:pPr>
            <a:r>
              <a:rPr sz="2750" spc="-10" dirty="0">
                <a:latin typeface="Calibri"/>
                <a:cs typeface="Calibri"/>
              </a:rPr>
              <a:t>heavy</a:t>
            </a:r>
            <a:r>
              <a:rPr sz="2750" spc="13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menstrual</a:t>
            </a:r>
            <a:r>
              <a:rPr sz="2750" spc="155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bleeding</a:t>
            </a:r>
            <a:endParaRPr sz="2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2750" b="1" dirty="0">
                <a:latin typeface="Calibri"/>
                <a:cs typeface="Calibri"/>
              </a:rPr>
              <a:t>Q3</a:t>
            </a:r>
            <a:r>
              <a:rPr sz="2750" b="1" spc="70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\</a:t>
            </a:r>
            <a:r>
              <a:rPr sz="2750" b="1" spc="60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mention</a:t>
            </a:r>
            <a:r>
              <a:rPr sz="2750" b="1" spc="-15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2</a:t>
            </a:r>
            <a:r>
              <a:rPr sz="2750" b="1" spc="70" dirty="0">
                <a:latin typeface="Calibri"/>
                <a:cs typeface="Calibri"/>
              </a:rPr>
              <a:t> </a:t>
            </a:r>
            <a:r>
              <a:rPr sz="2750" b="1" spc="20" dirty="0">
                <a:latin typeface="Calibri"/>
                <a:cs typeface="Calibri"/>
              </a:rPr>
              <a:t>other</a:t>
            </a:r>
            <a:r>
              <a:rPr sz="2750" b="1" spc="-35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procedures</a:t>
            </a:r>
            <a:r>
              <a:rPr sz="2750" b="1" spc="70" dirty="0">
                <a:latin typeface="Calibri"/>
                <a:cs typeface="Calibri"/>
              </a:rPr>
              <a:t> </a:t>
            </a:r>
            <a:r>
              <a:rPr sz="2750" b="1" spc="-10" dirty="0">
                <a:latin typeface="Calibri"/>
                <a:cs typeface="Calibri"/>
              </a:rPr>
              <a:t>can</a:t>
            </a:r>
            <a:r>
              <a:rPr sz="2750" b="1" spc="55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be</a:t>
            </a:r>
            <a:r>
              <a:rPr sz="2750" b="1" spc="80" dirty="0">
                <a:latin typeface="Calibri"/>
                <a:cs typeface="Calibri"/>
              </a:rPr>
              <a:t> </a:t>
            </a:r>
            <a:r>
              <a:rPr sz="2750" b="1" spc="20" dirty="0">
                <a:latin typeface="Calibri"/>
                <a:cs typeface="Calibri"/>
              </a:rPr>
              <a:t>done?</a:t>
            </a:r>
            <a:endParaRPr sz="2750">
              <a:latin typeface="Calibri"/>
              <a:cs typeface="Calibri"/>
            </a:endParaRPr>
          </a:p>
          <a:p>
            <a:pPr marL="384175" indent="-372110">
              <a:lnSpc>
                <a:spcPct val="100000"/>
              </a:lnSpc>
              <a:spcBef>
                <a:spcPts val="680"/>
              </a:spcBef>
              <a:buAutoNum type="arabicPlain"/>
              <a:tabLst>
                <a:tab pos="384810" algn="l"/>
              </a:tabLst>
            </a:pPr>
            <a:r>
              <a:rPr sz="2750" spc="-15" dirty="0">
                <a:latin typeface="Calibri"/>
                <a:cs typeface="Calibri"/>
              </a:rPr>
              <a:t>saline</a:t>
            </a:r>
            <a:r>
              <a:rPr sz="2750" spc="16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hysterosonogram</a:t>
            </a:r>
            <a:endParaRPr sz="2750">
              <a:latin typeface="Calibri"/>
              <a:cs typeface="Calibri"/>
            </a:endParaRPr>
          </a:p>
          <a:p>
            <a:pPr marL="384175" indent="-372110">
              <a:lnSpc>
                <a:spcPct val="100000"/>
              </a:lnSpc>
              <a:spcBef>
                <a:spcPts val="755"/>
              </a:spcBef>
              <a:buAutoNum type="arabicPlain"/>
              <a:tabLst>
                <a:tab pos="384810" algn="l"/>
              </a:tabLst>
            </a:pPr>
            <a:r>
              <a:rPr sz="2750" spc="-10" dirty="0">
                <a:latin typeface="Calibri"/>
                <a:cs typeface="Calibri"/>
              </a:rPr>
              <a:t>Hysterosalpingography</a:t>
            </a:r>
            <a:r>
              <a:rPr sz="2750" spc="33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(HSG)</a:t>
            </a:r>
            <a:endParaRPr sz="2750">
              <a:latin typeface="Calibri"/>
              <a:cs typeface="Calibri"/>
            </a:endParaRPr>
          </a:p>
          <a:p>
            <a:pPr marL="12700" marR="5538470">
              <a:lnSpc>
                <a:spcPct val="121800"/>
              </a:lnSpc>
              <a:spcBef>
                <a:spcPts val="35"/>
              </a:spcBef>
            </a:pPr>
            <a:r>
              <a:rPr sz="2750" b="1" dirty="0">
                <a:latin typeface="Calibri"/>
                <a:cs typeface="Calibri"/>
              </a:rPr>
              <a:t>Q4</a:t>
            </a:r>
            <a:r>
              <a:rPr sz="2750" b="1" spc="65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\</a:t>
            </a:r>
            <a:r>
              <a:rPr sz="2750" b="1" spc="50" dirty="0">
                <a:latin typeface="Calibri"/>
                <a:cs typeface="Calibri"/>
              </a:rPr>
              <a:t> </a:t>
            </a:r>
            <a:r>
              <a:rPr sz="2750" b="1" spc="5" dirty="0">
                <a:latin typeface="Calibri"/>
                <a:cs typeface="Calibri"/>
              </a:rPr>
              <a:t>indication</a:t>
            </a:r>
            <a:r>
              <a:rPr sz="2750" b="1" spc="60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of</a:t>
            </a:r>
            <a:r>
              <a:rPr sz="2750" b="1" spc="80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this</a:t>
            </a:r>
            <a:r>
              <a:rPr sz="2750" b="1" spc="-10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procedure? </a:t>
            </a:r>
            <a:r>
              <a:rPr sz="2750" b="1" spc="15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1- </a:t>
            </a:r>
            <a:r>
              <a:rPr sz="2750" spc="-5" dirty="0">
                <a:latin typeface="Calibri"/>
                <a:cs typeface="Calibri"/>
              </a:rPr>
              <a:t>no</a:t>
            </a:r>
            <a:r>
              <a:rPr sz="2750" spc="75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obvious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finding</a:t>
            </a:r>
            <a:r>
              <a:rPr sz="2750" spc="229" dirty="0">
                <a:latin typeface="Calibri"/>
                <a:cs typeface="Calibri"/>
              </a:rPr>
              <a:t> </a:t>
            </a:r>
            <a:r>
              <a:rPr sz="2750" spc="30" dirty="0">
                <a:latin typeface="Calibri"/>
                <a:cs typeface="Calibri"/>
              </a:rPr>
              <a:t>on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ultrasound </a:t>
            </a:r>
            <a:r>
              <a:rPr sz="2750" spc="-610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2-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biopsy</a:t>
            </a:r>
            <a:r>
              <a:rPr sz="2750" spc="22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taken</a:t>
            </a:r>
            <a:endParaRPr sz="2750">
              <a:latin typeface="Calibri"/>
              <a:cs typeface="Calibri"/>
            </a:endParaRPr>
          </a:p>
          <a:p>
            <a:pPr marL="384175" indent="-372110">
              <a:lnSpc>
                <a:spcPct val="100000"/>
              </a:lnSpc>
              <a:spcBef>
                <a:spcPts val="755"/>
              </a:spcBef>
              <a:buAutoNum type="arabicPlain" startAt="3"/>
              <a:tabLst>
                <a:tab pos="384810" algn="l"/>
              </a:tabLst>
            </a:pPr>
            <a:r>
              <a:rPr sz="2750" spc="20" dirty="0">
                <a:latin typeface="Calibri"/>
                <a:cs typeface="Calibri"/>
              </a:rPr>
              <a:t>remove</a:t>
            </a:r>
            <a:r>
              <a:rPr sz="2750" spc="-5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polyp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spc="25" dirty="0">
                <a:latin typeface="Calibri"/>
                <a:cs typeface="Calibri"/>
              </a:rPr>
              <a:t>or</a:t>
            </a:r>
            <a:r>
              <a:rPr sz="2750" spc="-1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submucosal</a:t>
            </a:r>
            <a:r>
              <a:rPr sz="2750" spc="16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fibroid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7577" y="360513"/>
            <a:ext cx="9738995" cy="3519552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sz="2750" b="1" dirty="0">
                <a:latin typeface="Calibri"/>
                <a:cs typeface="Calibri"/>
              </a:rPr>
              <a:t>Q5</a:t>
            </a:r>
            <a:r>
              <a:rPr sz="2750" b="1" spc="70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\</a:t>
            </a:r>
            <a:r>
              <a:rPr sz="2750" b="1" spc="55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what</a:t>
            </a:r>
            <a:r>
              <a:rPr sz="2750" b="1" spc="-10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findings</a:t>
            </a:r>
            <a:r>
              <a:rPr sz="2750" b="1" spc="-10" dirty="0">
                <a:latin typeface="Calibri"/>
                <a:cs typeface="Calibri"/>
              </a:rPr>
              <a:t> can</a:t>
            </a:r>
            <a:r>
              <a:rPr sz="2750" b="1" spc="135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be</a:t>
            </a:r>
            <a:r>
              <a:rPr sz="2750" b="1" dirty="0">
                <a:latin typeface="Calibri"/>
                <a:cs typeface="Calibri"/>
              </a:rPr>
              <a:t> </a:t>
            </a:r>
            <a:r>
              <a:rPr sz="2750" b="1" spc="25" dirty="0">
                <a:latin typeface="Calibri"/>
                <a:cs typeface="Calibri"/>
              </a:rPr>
              <a:t>seen</a:t>
            </a:r>
            <a:r>
              <a:rPr sz="2750" b="1" spc="-10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using </a:t>
            </a:r>
            <a:r>
              <a:rPr sz="2750" b="1" spc="10" dirty="0">
                <a:latin typeface="Calibri"/>
                <a:cs typeface="Calibri"/>
              </a:rPr>
              <a:t>this</a:t>
            </a:r>
            <a:r>
              <a:rPr sz="2750" b="1" spc="60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procedure?</a:t>
            </a:r>
            <a:endParaRPr sz="2750">
              <a:latin typeface="Calibri"/>
              <a:cs typeface="Calibri"/>
            </a:endParaRPr>
          </a:p>
          <a:p>
            <a:pPr marL="384175" indent="-372110">
              <a:lnSpc>
                <a:spcPct val="100000"/>
              </a:lnSpc>
              <a:spcBef>
                <a:spcPts val="755"/>
              </a:spcBef>
              <a:buAutoNum type="arabicPlain"/>
              <a:tabLst>
                <a:tab pos="384810" algn="l"/>
              </a:tabLst>
            </a:pPr>
            <a:r>
              <a:rPr sz="2750" dirty="0">
                <a:latin typeface="Calibri"/>
                <a:cs typeface="Calibri"/>
              </a:rPr>
              <a:t>polyps</a:t>
            </a:r>
            <a:endParaRPr sz="2750">
              <a:latin typeface="Calibri"/>
              <a:cs typeface="Calibri"/>
            </a:endParaRPr>
          </a:p>
          <a:p>
            <a:pPr marL="384175" indent="-372110">
              <a:lnSpc>
                <a:spcPct val="100000"/>
              </a:lnSpc>
              <a:spcBef>
                <a:spcPts val="755"/>
              </a:spcBef>
              <a:buAutoNum type="arabicPlain"/>
              <a:tabLst>
                <a:tab pos="384810" algn="l"/>
              </a:tabLst>
            </a:pPr>
            <a:r>
              <a:rPr sz="2750" spc="5" dirty="0">
                <a:latin typeface="Calibri"/>
                <a:cs typeface="Calibri"/>
              </a:rPr>
              <a:t>submucosal</a:t>
            </a:r>
            <a:r>
              <a:rPr sz="2750" spc="130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fibroids</a:t>
            </a:r>
            <a:endParaRPr sz="2750">
              <a:latin typeface="Calibri"/>
              <a:cs typeface="Calibri"/>
            </a:endParaRPr>
          </a:p>
          <a:p>
            <a:pPr marL="384175" indent="-372110">
              <a:lnSpc>
                <a:spcPct val="100000"/>
              </a:lnSpc>
              <a:spcBef>
                <a:spcPts val="680"/>
              </a:spcBef>
              <a:buAutoNum type="arabicPlain"/>
              <a:tabLst>
                <a:tab pos="384810" algn="l"/>
              </a:tabLst>
            </a:pPr>
            <a:r>
              <a:rPr sz="2750" spc="-5" dirty="0">
                <a:latin typeface="Calibri"/>
                <a:cs typeface="Calibri"/>
              </a:rPr>
              <a:t>congenital</a:t>
            </a:r>
            <a:r>
              <a:rPr sz="2750" spc="14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anomalies</a:t>
            </a:r>
            <a:endParaRPr sz="2750">
              <a:latin typeface="Calibri"/>
              <a:cs typeface="Calibri"/>
            </a:endParaRPr>
          </a:p>
          <a:p>
            <a:pPr marL="12700" marR="5080">
              <a:lnSpc>
                <a:spcPts val="3000"/>
              </a:lnSpc>
              <a:spcBef>
                <a:spcPts val="1110"/>
              </a:spcBef>
            </a:pPr>
            <a:r>
              <a:rPr sz="2750" b="1" dirty="0">
                <a:latin typeface="Calibri"/>
                <a:cs typeface="Calibri"/>
              </a:rPr>
              <a:t>Q6</a:t>
            </a:r>
            <a:r>
              <a:rPr sz="2750" b="1" spc="70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\</a:t>
            </a:r>
            <a:r>
              <a:rPr sz="2750" b="1" spc="60" dirty="0">
                <a:latin typeface="Calibri"/>
                <a:cs typeface="Calibri"/>
              </a:rPr>
              <a:t> </a:t>
            </a:r>
            <a:r>
              <a:rPr sz="2750" b="1" spc="5" dirty="0">
                <a:latin typeface="Calibri"/>
                <a:cs typeface="Calibri"/>
              </a:rPr>
              <a:t>if</a:t>
            </a:r>
            <a:r>
              <a:rPr sz="2750" b="1" spc="-10" dirty="0">
                <a:latin typeface="Calibri"/>
                <a:cs typeface="Calibri"/>
              </a:rPr>
              <a:t> </a:t>
            </a:r>
            <a:r>
              <a:rPr sz="2750" b="1" spc="25" dirty="0">
                <a:latin typeface="Calibri"/>
                <a:cs typeface="Calibri"/>
              </a:rPr>
              <a:t>every</a:t>
            </a:r>
            <a:r>
              <a:rPr sz="2750" b="1" spc="15" dirty="0">
                <a:latin typeface="Calibri"/>
                <a:cs typeface="Calibri"/>
              </a:rPr>
              <a:t> things</a:t>
            </a:r>
            <a:r>
              <a:rPr sz="2750" b="1" spc="-5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was</a:t>
            </a:r>
            <a:r>
              <a:rPr sz="2750" b="1" spc="-10" dirty="0">
                <a:latin typeface="Calibri"/>
                <a:cs typeface="Calibri"/>
              </a:rPr>
              <a:t> </a:t>
            </a:r>
            <a:r>
              <a:rPr sz="2750" b="1" spc="5" dirty="0">
                <a:latin typeface="Calibri"/>
                <a:cs typeface="Calibri"/>
              </a:rPr>
              <a:t>normal</a:t>
            </a:r>
            <a:r>
              <a:rPr sz="2750" b="1" spc="120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what</a:t>
            </a:r>
            <a:r>
              <a:rPr sz="2750" b="1" spc="-15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method</a:t>
            </a:r>
            <a:r>
              <a:rPr sz="2750" b="1" spc="70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of </a:t>
            </a:r>
            <a:r>
              <a:rPr sz="2750" b="1" spc="15" dirty="0">
                <a:latin typeface="Calibri"/>
                <a:cs typeface="Calibri"/>
              </a:rPr>
              <a:t>treatment</a:t>
            </a:r>
            <a:r>
              <a:rPr sz="2750" b="1" spc="-15" dirty="0">
                <a:latin typeface="Calibri"/>
                <a:cs typeface="Calibri"/>
              </a:rPr>
              <a:t> </a:t>
            </a:r>
            <a:r>
              <a:rPr sz="2750" b="1" spc="-10" dirty="0">
                <a:latin typeface="Calibri"/>
                <a:cs typeface="Calibri"/>
              </a:rPr>
              <a:t>can</a:t>
            </a:r>
            <a:r>
              <a:rPr sz="2750" b="1" spc="135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be </a:t>
            </a:r>
            <a:r>
              <a:rPr sz="2750" b="1" spc="-605" dirty="0">
                <a:latin typeface="Calibri"/>
                <a:cs typeface="Calibri"/>
              </a:rPr>
              <a:t> </a:t>
            </a:r>
            <a:r>
              <a:rPr sz="2750" b="1" spc="20" dirty="0">
                <a:latin typeface="Calibri"/>
                <a:cs typeface="Calibri"/>
              </a:rPr>
              <a:t>used?</a:t>
            </a:r>
            <a:endParaRPr sz="2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2750" dirty="0">
                <a:latin typeface="Calibri"/>
                <a:cs typeface="Calibri"/>
              </a:rPr>
              <a:t>Endometrial</a:t>
            </a:r>
            <a:r>
              <a:rPr sz="2750" spc="1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ablation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143503" y="1648530"/>
            <a:ext cx="3286760" cy="3144520"/>
            <a:chOff x="6143502" y="1648530"/>
            <a:chExt cx="3286760" cy="31445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43502" y="1648530"/>
              <a:ext cx="3286370" cy="314439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196326" y="1881251"/>
              <a:ext cx="333375" cy="304800"/>
            </a:xfrm>
            <a:custGeom>
              <a:avLst/>
              <a:gdLst/>
              <a:ahLst/>
              <a:cxnLst/>
              <a:rect l="l" t="t" r="r" b="b"/>
              <a:pathLst>
                <a:path w="333375" h="304800">
                  <a:moveTo>
                    <a:pt x="166624" y="0"/>
                  </a:moveTo>
                  <a:lnTo>
                    <a:pt x="113938" y="7766"/>
                  </a:lnTo>
                  <a:lnTo>
                    <a:pt x="68195" y="29394"/>
                  </a:lnTo>
                  <a:lnTo>
                    <a:pt x="32134" y="62380"/>
                  </a:lnTo>
                  <a:lnTo>
                    <a:pt x="8489" y="104217"/>
                  </a:lnTo>
                  <a:lnTo>
                    <a:pt x="0" y="152400"/>
                  </a:lnTo>
                  <a:lnTo>
                    <a:pt x="8489" y="200534"/>
                  </a:lnTo>
                  <a:lnTo>
                    <a:pt x="32134" y="242364"/>
                  </a:lnTo>
                  <a:lnTo>
                    <a:pt x="68195" y="275368"/>
                  </a:lnTo>
                  <a:lnTo>
                    <a:pt x="113938" y="297021"/>
                  </a:lnTo>
                  <a:lnTo>
                    <a:pt x="166624" y="304800"/>
                  </a:lnTo>
                  <a:lnTo>
                    <a:pt x="219322" y="297021"/>
                  </a:lnTo>
                  <a:lnTo>
                    <a:pt x="265096" y="275368"/>
                  </a:lnTo>
                  <a:lnTo>
                    <a:pt x="301196" y="242364"/>
                  </a:lnTo>
                  <a:lnTo>
                    <a:pt x="324872" y="200534"/>
                  </a:lnTo>
                  <a:lnTo>
                    <a:pt x="333375" y="152400"/>
                  </a:lnTo>
                  <a:lnTo>
                    <a:pt x="324872" y="104217"/>
                  </a:lnTo>
                  <a:lnTo>
                    <a:pt x="301196" y="62380"/>
                  </a:lnTo>
                  <a:lnTo>
                    <a:pt x="265096" y="29394"/>
                  </a:lnTo>
                  <a:lnTo>
                    <a:pt x="219322" y="7766"/>
                  </a:lnTo>
                  <a:lnTo>
                    <a:pt x="16662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196326" y="1881251"/>
              <a:ext cx="333375" cy="304800"/>
            </a:xfrm>
            <a:custGeom>
              <a:avLst/>
              <a:gdLst/>
              <a:ahLst/>
              <a:cxnLst/>
              <a:rect l="l" t="t" r="r" b="b"/>
              <a:pathLst>
                <a:path w="333375" h="304800">
                  <a:moveTo>
                    <a:pt x="0" y="152400"/>
                  </a:moveTo>
                  <a:lnTo>
                    <a:pt x="8489" y="104217"/>
                  </a:lnTo>
                  <a:lnTo>
                    <a:pt x="32134" y="62380"/>
                  </a:lnTo>
                  <a:lnTo>
                    <a:pt x="68195" y="29394"/>
                  </a:lnTo>
                  <a:lnTo>
                    <a:pt x="113938" y="7766"/>
                  </a:lnTo>
                  <a:lnTo>
                    <a:pt x="166624" y="0"/>
                  </a:lnTo>
                  <a:lnTo>
                    <a:pt x="219322" y="7766"/>
                  </a:lnTo>
                  <a:lnTo>
                    <a:pt x="265096" y="29394"/>
                  </a:lnTo>
                  <a:lnTo>
                    <a:pt x="301196" y="62380"/>
                  </a:lnTo>
                  <a:lnTo>
                    <a:pt x="324872" y="104217"/>
                  </a:lnTo>
                  <a:lnTo>
                    <a:pt x="333375" y="152400"/>
                  </a:lnTo>
                  <a:lnTo>
                    <a:pt x="324872" y="200534"/>
                  </a:lnTo>
                  <a:lnTo>
                    <a:pt x="301196" y="242364"/>
                  </a:lnTo>
                  <a:lnTo>
                    <a:pt x="265096" y="275368"/>
                  </a:lnTo>
                  <a:lnTo>
                    <a:pt x="219322" y="297021"/>
                  </a:lnTo>
                  <a:lnTo>
                    <a:pt x="166624" y="304800"/>
                  </a:lnTo>
                  <a:lnTo>
                    <a:pt x="113938" y="297021"/>
                  </a:lnTo>
                  <a:lnTo>
                    <a:pt x="68195" y="275368"/>
                  </a:lnTo>
                  <a:lnTo>
                    <a:pt x="32134" y="242364"/>
                  </a:lnTo>
                  <a:lnTo>
                    <a:pt x="8489" y="200534"/>
                  </a:lnTo>
                  <a:lnTo>
                    <a:pt x="0" y="15240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040910" y="2456560"/>
          <a:ext cx="4274822" cy="14833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374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7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fasting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105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hour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180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hour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155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hour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150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4972049" y="178503"/>
            <a:ext cx="122301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A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case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of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30" dirty="0">
                <a:latin typeface="Calibri"/>
                <a:cs typeface="Calibri"/>
              </a:rPr>
              <a:t>dm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7576" y="414006"/>
            <a:ext cx="9275445" cy="4958152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2750" b="1" dirty="0">
                <a:latin typeface="Calibri"/>
                <a:cs typeface="Calibri"/>
              </a:rPr>
              <a:t>Q1</a:t>
            </a:r>
            <a:r>
              <a:rPr sz="2750" b="1" spc="65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\</a:t>
            </a:r>
            <a:r>
              <a:rPr sz="2750" b="1" spc="55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what</a:t>
            </a:r>
            <a:r>
              <a:rPr sz="2750" b="1" spc="-15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are</a:t>
            </a:r>
            <a:r>
              <a:rPr sz="2750" b="1" spc="70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the</a:t>
            </a:r>
            <a:r>
              <a:rPr sz="2750" b="1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interpretation</a:t>
            </a:r>
            <a:r>
              <a:rPr sz="2750" b="1" spc="-10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of</a:t>
            </a:r>
            <a:r>
              <a:rPr sz="2750" b="1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those</a:t>
            </a:r>
            <a:r>
              <a:rPr sz="2750" b="1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pictures?</a:t>
            </a:r>
            <a:endParaRPr sz="2750">
              <a:latin typeface="Calibri"/>
              <a:cs typeface="Calibri"/>
            </a:endParaRPr>
          </a:p>
          <a:p>
            <a:pPr marL="12700" marR="5080">
              <a:lnSpc>
                <a:spcPct val="92200"/>
              </a:lnSpc>
              <a:spcBef>
                <a:spcPts val="1015"/>
              </a:spcBef>
            </a:pPr>
            <a:r>
              <a:rPr sz="2750" spc="-10" dirty="0">
                <a:latin typeface="Calibri"/>
                <a:cs typeface="Calibri"/>
              </a:rPr>
              <a:t>picture</a:t>
            </a:r>
            <a:r>
              <a:rPr sz="2750" spc="-5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1 </a:t>
            </a:r>
            <a:r>
              <a:rPr sz="2750" spc="25" dirty="0">
                <a:latin typeface="Calibri"/>
                <a:cs typeface="Calibri"/>
              </a:rPr>
              <a:t>…. </a:t>
            </a:r>
            <a:r>
              <a:rPr sz="2750" dirty="0">
                <a:latin typeface="Calibri"/>
                <a:cs typeface="Calibri"/>
              </a:rPr>
              <a:t>The </a:t>
            </a:r>
            <a:r>
              <a:rPr sz="2750" spc="-25" dirty="0">
                <a:latin typeface="Calibri"/>
                <a:cs typeface="Calibri"/>
              </a:rPr>
              <a:t>fasting</a:t>
            </a:r>
            <a:r>
              <a:rPr sz="2750" spc="-2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was </a:t>
            </a:r>
            <a:r>
              <a:rPr sz="2750" spc="15" dirty="0">
                <a:latin typeface="Calibri"/>
                <a:cs typeface="Calibri"/>
              </a:rPr>
              <a:t>abnormal (above </a:t>
            </a:r>
            <a:r>
              <a:rPr sz="2750" spc="20" dirty="0">
                <a:latin typeface="Calibri"/>
                <a:cs typeface="Calibri"/>
              </a:rPr>
              <a:t>95) </a:t>
            </a:r>
            <a:r>
              <a:rPr sz="2750" spc="15" dirty="0">
                <a:latin typeface="Calibri"/>
                <a:cs typeface="Calibri"/>
              </a:rPr>
              <a:t>&amp; </a:t>
            </a:r>
            <a:r>
              <a:rPr sz="2750" spc="10" dirty="0">
                <a:latin typeface="Calibri"/>
                <a:cs typeface="Calibri"/>
              </a:rPr>
              <a:t>3 </a:t>
            </a:r>
            <a:r>
              <a:rPr sz="2750" dirty="0">
                <a:latin typeface="Calibri"/>
                <a:cs typeface="Calibri"/>
              </a:rPr>
              <a:t>hour </a:t>
            </a:r>
            <a:r>
              <a:rPr sz="2750" spc="5" dirty="0">
                <a:latin typeface="Calibri"/>
                <a:cs typeface="Calibri"/>
              </a:rPr>
              <a:t>was 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abnormal</a:t>
            </a:r>
            <a:r>
              <a:rPr sz="2750" spc="5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(normal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below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spc="20" dirty="0">
                <a:latin typeface="Calibri"/>
                <a:cs typeface="Calibri"/>
              </a:rPr>
              <a:t>140)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so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2</a:t>
            </a:r>
            <a:r>
              <a:rPr sz="2750" spc="-1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reading</a:t>
            </a:r>
            <a:r>
              <a:rPr sz="2750" spc="17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were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abnormal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so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its </a:t>
            </a:r>
            <a:r>
              <a:rPr sz="2750" spc="-60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diagnosed</a:t>
            </a:r>
            <a:r>
              <a:rPr sz="2750" spc="24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gestational</a:t>
            </a:r>
            <a:r>
              <a:rPr sz="2750" spc="165" dirty="0">
                <a:latin typeface="Calibri"/>
                <a:cs typeface="Calibri"/>
              </a:rPr>
              <a:t> </a:t>
            </a:r>
            <a:r>
              <a:rPr sz="2750" spc="25" dirty="0">
                <a:latin typeface="Calibri"/>
                <a:cs typeface="Calibri"/>
              </a:rPr>
              <a:t>DM</a:t>
            </a:r>
            <a:endParaRPr sz="2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2750" spc="-5" dirty="0">
                <a:latin typeface="Calibri"/>
                <a:cs typeface="Calibri"/>
              </a:rPr>
              <a:t>Picture</a:t>
            </a:r>
            <a:r>
              <a:rPr sz="2750" spc="100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2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spc="25" dirty="0">
                <a:latin typeface="Calibri"/>
                <a:cs typeface="Calibri"/>
              </a:rPr>
              <a:t>….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Large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for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gestational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age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(its</a:t>
            </a:r>
            <a:r>
              <a:rPr sz="2750" spc="175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over</a:t>
            </a:r>
            <a:r>
              <a:rPr sz="2750" spc="-1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the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90%)</a:t>
            </a:r>
            <a:endParaRPr sz="2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  <a:tabLst>
                <a:tab pos="917575" algn="l"/>
              </a:tabLst>
            </a:pPr>
            <a:r>
              <a:rPr sz="2750" b="1" dirty="0">
                <a:latin typeface="Calibri"/>
                <a:cs typeface="Calibri"/>
              </a:rPr>
              <a:t>Q2</a:t>
            </a:r>
            <a:r>
              <a:rPr sz="2750" b="1" spc="70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\	</a:t>
            </a:r>
            <a:r>
              <a:rPr sz="2750" b="1" spc="15" dirty="0">
                <a:latin typeface="Calibri"/>
                <a:cs typeface="Calibri"/>
              </a:rPr>
              <a:t>what</a:t>
            </a:r>
            <a:r>
              <a:rPr sz="2750" b="1" spc="-15" dirty="0">
                <a:latin typeface="Calibri"/>
                <a:cs typeface="Calibri"/>
              </a:rPr>
              <a:t> </a:t>
            </a:r>
            <a:r>
              <a:rPr sz="2750" b="1" spc="5" dirty="0">
                <a:latin typeface="Calibri"/>
                <a:cs typeface="Calibri"/>
              </a:rPr>
              <a:t>is</a:t>
            </a:r>
            <a:r>
              <a:rPr sz="2750" b="1" spc="50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the</a:t>
            </a:r>
            <a:r>
              <a:rPr sz="2750" b="1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management?</a:t>
            </a:r>
            <a:endParaRPr sz="2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2750" spc="-20" dirty="0">
                <a:latin typeface="Calibri"/>
                <a:cs typeface="Calibri"/>
              </a:rPr>
              <a:t>Insulin</a:t>
            </a:r>
            <a:r>
              <a:rPr sz="2750" spc="225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&amp;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dietary</a:t>
            </a:r>
            <a:r>
              <a:rPr sz="2750" spc="1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changes</a:t>
            </a:r>
            <a:endParaRPr sz="2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2750" b="1" dirty="0">
                <a:latin typeface="Calibri"/>
                <a:cs typeface="Calibri"/>
              </a:rPr>
              <a:t>Q3</a:t>
            </a:r>
            <a:r>
              <a:rPr sz="2750" b="1" spc="65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\</a:t>
            </a:r>
            <a:r>
              <a:rPr sz="2750" b="1" spc="55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mention</a:t>
            </a:r>
            <a:r>
              <a:rPr sz="2750" b="1" spc="-15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2</a:t>
            </a:r>
            <a:r>
              <a:rPr sz="2750" b="1" spc="65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obstetric</a:t>
            </a:r>
            <a:r>
              <a:rPr sz="2750" b="1" spc="-70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complication?</a:t>
            </a:r>
            <a:endParaRPr sz="2750">
              <a:latin typeface="Calibri"/>
              <a:cs typeface="Calibri"/>
            </a:endParaRPr>
          </a:p>
          <a:p>
            <a:pPr marL="384175" indent="-372110">
              <a:lnSpc>
                <a:spcPct val="100000"/>
              </a:lnSpc>
              <a:spcBef>
                <a:spcPts val="755"/>
              </a:spcBef>
              <a:buAutoNum type="arabicPlain"/>
              <a:tabLst>
                <a:tab pos="384810" algn="l"/>
              </a:tabLst>
            </a:pPr>
            <a:r>
              <a:rPr sz="2750" spc="-10" dirty="0">
                <a:latin typeface="Calibri"/>
                <a:cs typeface="Calibri"/>
              </a:rPr>
              <a:t>shoulder</a:t>
            </a:r>
            <a:r>
              <a:rPr sz="2750" spc="24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dystocia</a:t>
            </a:r>
            <a:endParaRPr sz="2750">
              <a:latin typeface="Calibri"/>
              <a:cs typeface="Calibri"/>
            </a:endParaRPr>
          </a:p>
          <a:p>
            <a:pPr marL="384175" indent="-372110">
              <a:lnSpc>
                <a:spcPct val="100000"/>
              </a:lnSpc>
              <a:spcBef>
                <a:spcPts val="755"/>
              </a:spcBef>
              <a:buAutoNum type="arabicPlain"/>
              <a:tabLst>
                <a:tab pos="384810" algn="l"/>
              </a:tabLst>
            </a:pPr>
            <a:r>
              <a:rPr sz="2750" dirty="0">
                <a:latin typeface="Calibri"/>
                <a:cs typeface="Calibri"/>
              </a:rPr>
              <a:t>post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partum</a:t>
            </a:r>
            <a:r>
              <a:rPr sz="2750" spc="13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hemorrhage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7576" y="414010"/>
            <a:ext cx="9255125" cy="508767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2750" b="1" dirty="0">
                <a:latin typeface="Calibri"/>
                <a:cs typeface="Calibri"/>
              </a:rPr>
              <a:t>Q4</a:t>
            </a:r>
            <a:r>
              <a:rPr sz="2750" b="1" spc="60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\</a:t>
            </a:r>
            <a:r>
              <a:rPr sz="2750" b="1" spc="50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intrapartum</a:t>
            </a:r>
            <a:r>
              <a:rPr sz="2750" b="1" spc="105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management</a:t>
            </a:r>
            <a:r>
              <a:rPr sz="2750" b="1" spc="50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?</a:t>
            </a:r>
            <a:endParaRPr sz="2750">
              <a:latin typeface="Calibri"/>
              <a:cs typeface="Calibri"/>
            </a:endParaRPr>
          </a:p>
          <a:p>
            <a:pPr marL="12700" marR="5283835">
              <a:lnSpc>
                <a:spcPct val="122800"/>
              </a:lnSpc>
              <a:spcBef>
                <a:spcPts val="5"/>
              </a:spcBef>
            </a:pPr>
            <a:r>
              <a:rPr sz="2750" spc="15" dirty="0">
                <a:latin typeface="Calibri"/>
                <a:cs typeface="Calibri"/>
              </a:rPr>
              <a:t>1-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withhold</a:t>
            </a:r>
            <a:r>
              <a:rPr sz="2750" spc="229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morning</a:t>
            </a:r>
            <a:r>
              <a:rPr sz="2750" spc="165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insulin </a:t>
            </a:r>
            <a:r>
              <a:rPr sz="2750" spc="-605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2-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Glucose</a:t>
            </a:r>
            <a:r>
              <a:rPr sz="2750" spc="16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infusion</a:t>
            </a:r>
            <a:endParaRPr sz="2750">
              <a:latin typeface="Calibri"/>
              <a:cs typeface="Calibri"/>
            </a:endParaRPr>
          </a:p>
          <a:p>
            <a:pPr marL="384175" indent="-372110">
              <a:lnSpc>
                <a:spcPct val="100000"/>
              </a:lnSpc>
              <a:spcBef>
                <a:spcPts val="680"/>
              </a:spcBef>
              <a:buAutoNum type="arabicPlain" startAt="3"/>
              <a:tabLst>
                <a:tab pos="384810" algn="l"/>
              </a:tabLst>
            </a:pPr>
            <a:r>
              <a:rPr sz="2750" spc="-20" dirty="0">
                <a:latin typeface="Calibri"/>
                <a:cs typeface="Calibri"/>
              </a:rPr>
              <a:t>Insulin</a:t>
            </a:r>
            <a:r>
              <a:rPr sz="2750" spc="21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infusion</a:t>
            </a:r>
            <a:endParaRPr sz="2750">
              <a:latin typeface="Calibri"/>
              <a:cs typeface="Calibri"/>
            </a:endParaRPr>
          </a:p>
          <a:p>
            <a:pPr marL="12700" marR="4378325">
              <a:lnSpc>
                <a:spcPts val="4060"/>
              </a:lnSpc>
              <a:spcBef>
                <a:spcPts val="254"/>
              </a:spcBef>
              <a:buAutoNum type="arabicPlain" startAt="3"/>
              <a:tabLst>
                <a:tab pos="384810" algn="l"/>
              </a:tabLst>
            </a:pPr>
            <a:r>
              <a:rPr sz="2750" spc="10" dirty="0">
                <a:latin typeface="Calibri"/>
                <a:cs typeface="Calibri"/>
              </a:rPr>
              <a:t>Monitor</a:t>
            </a:r>
            <a:r>
              <a:rPr sz="2750" spc="3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maternal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glucose</a:t>
            </a:r>
            <a:r>
              <a:rPr sz="2750" spc="7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level </a:t>
            </a:r>
            <a:r>
              <a:rPr sz="2750" spc="-605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5-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CTG</a:t>
            </a:r>
            <a:endParaRPr sz="2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15"/>
              </a:spcBef>
            </a:pPr>
            <a:r>
              <a:rPr sz="2750" b="1" dirty="0">
                <a:latin typeface="Calibri"/>
                <a:cs typeface="Calibri"/>
              </a:rPr>
              <a:t>Q5</a:t>
            </a:r>
            <a:r>
              <a:rPr sz="2750" b="1" spc="70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\</a:t>
            </a:r>
            <a:r>
              <a:rPr sz="2750" b="1" spc="55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what</a:t>
            </a:r>
            <a:r>
              <a:rPr sz="2750" b="1" spc="-10" dirty="0">
                <a:latin typeface="Calibri"/>
                <a:cs typeface="Calibri"/>
              </a:rPr>
              <a:t> can</a:t>
            </a:r>
            <a:r>
              <a:rPr sz="2750" b="1" spc="130" dirty="0">
                <a:latin typeface="Calibri"/>
                <a:cs typeface="Calibri"/>
              </a:rPr>
              <a:t> </a:t>
            </a:r>
            <a:r>
              <a:rPr sz="2750" b="1" spc="20" dirty="0">
                <a:latin typeface="Calibri"/>
                <a:cs typeface="Calibri"/>
              </a:rPr>
              <a:t>you</a:t>
            </a:r>
            <a:r>
              <a:rPr sz="2750" b="1" spc="-75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advise</a:t>
            </a:r>
            <a:r>
              <a:rPr sz="2750" b="1" spc="75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this</a:t>
            </a:r>
            <a:r>
              <a:rPr sz="2750" b="1" spc="-20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patient</a:t>
            </a:r>
            <a:r>
              <a:rPr sz="2750" b="1" spc="60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after</a:t>
            </a:r>
            <a:r>
              <a:rPr sz="2750" b="1" spc="-35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the</a:t>
            </a:r>
            <a:r>
              <a:rPr sz="2750" b="1" spc="5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delivery</a:t>
            </a:r>
            <a:r>
              <a:rPr sz="2750" b="1" spc="10" dirty="0">
                <a:latin typeface="Calibri"/>
                <a:cs typeface="Calibri"/>
              </a:rPr>
              <a:t> ?</a:t>
            </a:r>
            <a:endParaRPr sz="2750">
              <a:latin typeface="Calibri"/>
              <a:cs typeface="Calibri"/>
            </a:endParaRPr>
          </a:p>
          <a:p>
            <a:pPr marL="384175" indent="-372110">
              <a:lnSpc>
                <a:spcPct val="100000"/>
              </a:lnSpc>
              <a:spcBef>
                <a:spcPts val="755"/>
              </a:spcBef>
              <a:buAutoNum type="arabicPlain"/>
              <a:tabLst>
                <a:tab pos="384810" algn="l"/>
              </a:tabLst>
            </a:pPr>
            <a:r>
              <a:rPr sz="2750" spc="-10" dirty="0">
                <a:latin typeface="Calibri"/>
                <a:cs typeface="Calibri"/>
              </a:rPr>
              <a:t>to</a:t>
            </a:r>
            <a:r>
              <a:rPr sz="2750" spc="5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monitor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her</a:t>
            </a:r>
            <a:r>
              <a:rPr sz="2750" spc="13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glucose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after</a:t>
            </a:r>
            <a:r>
              <a:rPr sz="2750" spc="13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delivery</a:t>
            </a:r>
            <a:r>
              <a:rPr sz="2750" spc="14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and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post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puerperium</a:t>
            </a:r>
            <a:endParaRPr sz="2750">
              <a:latin typeface="Calibri"/>
              <a:cs typeface="Calibri"/>
            </a:endParaRPr>
          </a:p>
          <a:p>
            <a:pPr marL="12700" marR="5080">
              <a:lnSpc>
                <a:spcPts val="3000"/>
              </a:lnSpc>
              <a:spcBef>
                <a:spcPts val="1105"/>
              </a:spcBef>
              <a:buAutoNum type="arabicPlain"/>
              <a:tabLst>
                <a:tab pos="384810" algn="l"/>
              </a:tabLst>
            </a:pPr>
            <a:r>
              <a:rPr sz="2750" spc="-5" dirty="0">
                <a:latin typeface="Calibri"/>
                <a:cs typeface="Calibri"/>
              </a:rPr>
              <a:t>to</a:t>
            </a:r>
            <a:r>
              <a:rPr sz="2750" spc="5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tell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her</a:t>
            </a:r>
            <a:r>
              <a:rPr sz="2750" spc="130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doctor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in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the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next</a:t>
            </a:r>
            <a:r>
              <a:rPr sz="2750" spc="16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pregnancy</a:t>
            </a:r>
            <a:r>
              <a:rPr sz="2750" spc="21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that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she</a:t>
            </a:r>
            <a:r>
              <a:rPr sz="2750" spc="17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was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previous </a:t>
            </a:r>
            <a:r>
              <a:rPr sz="2750" spc="-61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gestational</a:t>
            </a:r>
            <a:r>
              <a:rPr sz="2750" spc="160" dirty="0">
                <a:latin typeface="Calibri"/>
                <a:cs typeface="Calibri"/>
              </a:rPr>
              <a:t> </a:t>
            </a:r>
            <a:r>
              <a:rPr sz="2750" spc="25" dirty="0">
                <a:latin typeface="Calibri"/>
                <a:cs typeface="Calibri"/>
              </a:rPr>
              <a:t>DM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7188" y="0"/>
            <a:ext cx="6176645" cy="2205990"/>
          </a:xfrm>
          <a:prstGeom prst="rect">
            <a:avLst/>
          </a:prstGeom>
        </p:spPr>
        <p:txBody>
          <a:bodyPr vert="horz" wrap="square" lIns="0" tIns="295275" rIns="0" bIns="0" rtlCol="0">
            <a:spAutoFit/>
          </a:bodyPr>
          <a:lstStyle/>
          <a:p>
            <a:pPr marL="131445">
              <a:lnSpc>
                <a:spcPct val="100000"/>
              </a:lnSpc>
              <a:spcBef>
                <a:spcPts val="2325"/>
              </a:spcBef>
            </a:pPr>
            <a:r>
              <a:rPr sz="6000" b="0" spc="50" dirty="0">
                <a:latin typeface="Calibri Light"/>
                <a:cs typeface="Calibri Light"/>
              </a:rPr>
              <a:t>S</a:t>
            </a:r>
            <a:r>
              <a:rPr sz="6000" b="0" spc="-25" dirty="0">
                <a:latin typeface="Calibri Light"/>
                <a:cs typeface="Calibri Light"/>
              </a:rPr>
              <a:t>t</a:t>
            </a:r>
            <a:r>
              <a:rPr sz="6000" b="0" spc="-125" dirty="0">
                <a:latin typeface="Calibri Light"/>
                <a:cs typeface="Calibri Light"/>
              </a:rPr>
              <a:t>a</a:t>
            </a:r>
            <a:r>
              <a:rPr sz="6000" b="0" spc="-25" dirty="0">
                <a:latin typeface="Calibri Light"/>
                <a:cs typeface="Calibri Light"/>
              </a:rPr>
              <a:t>t</a:t>
            </a:r>
            <a:r>
              <a:rPr sz="6000" b="0" spc="15" dirty="0">
                <a:latin typeface="Calibri Light"/>
                <a:cs typeface="Calibri Light"/>
              </a:rPr>
              <a:t>i</a:t>
            </a:r>
            <a:r>
              <a:rPr sz="6000" b="0" spc="-60" dirty="0">
                <a:latin typeface="Calibri Light"/>
                <a:cs typeface="Calibri Light"/>
              </a:rPr>
              <a:t>o</a:t>
            </a:r>
            <a:r>
              <a:rPr sz="6000" b="0" dirty="0">
                <a:latin typeface="Calibri Light"/>
                <a:cs typeface="Calibri Light"/>
              </a:rPr>
              <a:t>n</a:t>
            </a:r>
            <a:r>
              <a:rPr sz="6000" b="0" spc="-345" dirty="0">
                <a:latin typeface="Calibri Light"/>
                <a:cs typeface="Calibri Light"/>
              </a:rPr>
              <a:t> </a:t>
            </a:r>
            <a:r>
              <a:rPr sz="6000" b="0" dirty="0">
                <a:latin typeface="Calibri Light"/>
                <a:cs typeface="Calibri Light"/>
              </a:rPr>
              <a:t>3</a:t>
            </a:r>
            <a:endParaRPr sz="6000">
              <a:latin typeface="Calibri Light"/>
              <a:cs typeface="Calibri Light"/>
            </a:endParaRPr>
          </a:p>
          <a:p>
            <a:pPr marL="412750" marR="5080" indent="-400685">
              <a:lnSpc>
                <a:spcPct val="102299"/>
              </a:lnSpc>
              <a:spcBef>
                <a:spcPts val="980"/>
              </a:spcBef>
            </a:pPr>
            <a:r>
              <a:rPr sz="2750" spc="15" dirty="0">
                <a:latin typeface="Calibri"/>
                <a:cs typeface="Calibri"/>
              </a:rPr>
              <a:t>1- What </a:t>
            </a:r>
            <a:r>
              <a:rPr sz="2750" spc="5" dirty="0">
                <a:latin typeface="Calibri"/>
                <a:cs typeface="Calibri"/>
              </a:rPr>
              <a:t>is </a:t>
            </a:r>
            <a:r>
              <a:rPr sz="2750" spc="15" dirty="0">
                <a:latin typeface="Calibri"/>
                <a:cs typeface="Calibri"/>
              </a:rPr>
              <a:t>the </a:t>
            </a:r>
            <a:r>
              <a:rPr sz="2750" spc="20" dirty="0">
                <a:latin typeface="Calibri"/>
                <a:cs typeface="Calibri"/>
              </a:rPr>
              <a:t>signs </a:t>
            </a:r>
            <a:r>
              <a:rPr sz="2750" spc="25" dirty="0">
                <a:latin typeface="Calibri"/>
                <a:cs typeface="Calibri"/>
              </a:rPr>
              <a:t>shown </a:t>
            </a:r>
            <a:r>
              <a:rPr sz="2750" spc="10" dirty="0">
                <a:latin typeface="Calibri"/>
                <a:cs typeface="Calibri"/>
              </a:rPr>
              <a:t>in </a:t>
            </a:r>
            <a:r>
              <a:rPr sz="2750" spc="15" dirty="0">
                <a:latin typeface="Calibri"/>
                <a:cs typeface="Calibri"/>
              </a:rPr>
              <a:t>the </a:t>
            </a:r>
            <a:r>
              <a:rPr sz="2750" spc="10" dirty="0">
                <a:latin typeface="Calibri"/>
                <a:cs typeface="Calibri"/>
              </a:rPr>
              <a:t>picture? </a:t>
            </a:r>
            <a:r>
              <a:rPr sz="2750" spc="-610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(Mention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2)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7194" y="2484762"/>
            <a:ext cx="6444615" cy="2156231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4810" marR="5080" indent="-384810">
              <a:lnSpc>
                <a:spcPct val="102400"/>
              </a:lnSpc>
              <a:spcBef>
                <a:spcPts val="50"/>
              </a:spcBef>
              <a:buAutoNum type="arabicPlain" startAt="2"/>
              <a:tabLst>
                <a:tab pos="384810" algn="l"/>
              </a:tabLst>
            </a:pPr>
            <a:r>
              <a:rPr sz="2750" b="1" spc="15" dirty="0">
                <a:latin typeface="Calibri"/>
                <a:cs typeface="Calibri"/>
              </a:rPr>
              <a:t>What</a:t>
            </a:r>
            <a:r>
              <a:rPr sz="2750" b="1" spc="-15" dirty="0">
                <a:latin typeface="Calibri"/>
                <a:cs typeface="Calibri"/>
              </a:rPr>
              <a:t> </a:t>
            </a:r>
            <a:r>
              <a:rPr sz="2750" b="1" spc="5" dirty="0">
                <a:latin typeface="Calibri"/>
                <a:cs typeface="Calibri"/>
              </a:rPr>
              <a:t>is</a:t>
            </a:r>
            <a:r>
              <a:rPr sz="2750" b="1" spc="55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the</a:t>
            </a:r>
            <a:r>
              <a:rPr sz="2750" b="1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maternal</a:t>
            </a:r>
            <a:r>
              <a:rPr sz="2750" b="1" spc="114" dirty="0">
                <a:latin typeface="Calibri"/>
                <a:cs typeface="Calibri"/>
              </a:rPr>
              <a:t> </a:t>
            </a:r>
            <a:r>
              <a:rPr sz="2750" b="1" spc="5" dirty="0">
                <a:latin typeface="Calibri"/>
                <a:cs typeface="Calibri"/>
              </a:rPr>
              <a:t>complications</a:t>
            </a:r>
            <a:r>
              <a:rPr sz="2750" b="1" spc="140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from </a:t>
            </a:r>
            <a:r>
              <a:rPr sz="2750" b="1" spc="-605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PET?</a:t>
            </a:r>
            <a:r>
              <a:rPr sz="2750" b="1" spc="110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(Mention</a:t>
            </a:r>
            <a:r>
              <a:rPr sz="2750" b="1" spc="-10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5)</a:t>
            </a:r>
            <a:endParaRPr sz="2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Calibri"/>
              <a:buAutoNum type="arabicPlain" startAt="2"/>
            </a:pPr>
            <a:endParaRPr sz="2750">
              <a:latin typeface="Calibri"/>
              <a:cs typeface="Calibri"/>
            </a:endParaRPr>
          </a:p>
          <a:p>
            <a:pPr marL="384810" marR="1329690" indent="-384810">
              <a:lnSpc>
                <a:spcPct val="102400"/>
              </a:lnSpc>
              <a:spcBef>
                <a:spcPts val="5"/>
              </a:spcBef>
              <a:buAutoNum type="arabicPlain" startAt="2"/>
              <a:tabLst>
                <a:tab pos="384810" algn="l"/>
              </a:tabLst>
            </a:pPr>
            <a:r>
              <a:rPr sz="2750" b="1" spc="15" dirty="0">
                <a:latin typeface="Calibri"/>
                <a:cs typeface="Calibri"/>
              </a:rPr>
              <a:t>What</a:t>
            </a:r>
            <a:r>
              <a:rPr sz="2750" b="1" spc="-15" dirty="0">
                <a:latin typeface="Calibri"/>
                <a:cs typeface="Calibri"/>
              </a:rPr>
              <a:t> </a:t>
            </a:r>
            <a:r>
              <a:rPr sz="2750" b="1" spc="5" dirty="0">
                <a:latin typeface="Calibri"/>
                <a:cs typeface="Calibri"/>
              </a:rPr>
              <a:t>is</a:t>
            </a:r>
            <a:r>
              <a:rPr sz="2750" b="1" spc="65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the</a:t>
            </a:r>
            <a:r>
              <a:rPr sz="2750" b="1" dirty="0">
                <a:latin typeface="Calibri"/>
                <a:cs typeface="Calibri"/>
              </a:rPr>
              <a:t> fetal</a:t>
            </a:r>
            <a:r>
              <a:rPr sz="2750" b="1" spc="45" dirty="0">
                <a:latin typeface="Calibri"/>
                <a:cs typeface="Calibri"/>
              </a:rPr>
              <a:t> </a:t>
            </a:r>
            <a:r>
              <a:rPr sz="2750" b="1" spc="5" dirty="0">
                <a:latin typeface="Calibri"/>
                <a:cs typeface="Calibri"/>
              </a:rPr>
              <a:t>complications? </a:t>
            </a:r>
            <a:r>
              <a:rPr sz="2750" b="1" spc="-605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(Mention</a:t>
            </a:r>
            <a:r>
              <a:rPr sz="2750" b="1" spc="60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5)</a:t>
            </a:r>
            <a:endParaRPr sz="275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00901" y="904875"/>
            <a:ext cx="4819651" cy="539115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81431" y="1285882"/>
            <a:ext cx="4067175" cy="541972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781942" y="405457"/>
            <a:ext cx="5606415" cy="570413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85"/>
              </a:spcBef>
            </a:pPr>
            <a:r>
              <a:rPr sz="1800" spc="10" dirty="0">
                <a:latin typeface="Calibri"/>
                <a:cs typeface="Calibri"/>
              </a:rPr>
              <a:t>The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same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partogram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was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in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the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exam</a:t>
            </a:r>
            <a:r>
              <a:rPr sz="1800" spc="-120" dirty="0">
                <a:latin typeface="Calibri"/>
                <a:cs typeface="Calibri"/>
              </a:rPr>
              <a:t> </a:t>
            </a:r>
            <a:r>
              <a:rPr sz="1800" spc="20" dirty="0">
                <a:latin typeface="Calibri"/>
                <a:cs typeface="Calibri"/>
              </a:rPr>
              <a:t>and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unfortunately</a:t>
            </a:r>
            <a:r>
              <a:rPr sz="1800" spc="-17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the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picture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was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not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clear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as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this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2182" y="414005"/>
            <a:ext cx="9391015" cy="5981253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55"/>
              </a:spcBef>
            </a:pPr>
            <a:r>
              <a:rPr sz="2750" b="1" dirty="0">
                <a:latin typeface="Calibri"/>
                <a:cs typeface="Calibri"/>
              </a:rPr>
              <a:t>Q1</a:t>
            </a:r>
            <a:r>
              <a:rPr sz="2750" b="1" spc="65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\</a:t>
            </a:r>
            <a:r>
              <a:rPr sz="2750" b="1" spc="55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what</a:t>
            </a:r>
            <a:r>
              <a:rPr sz="2750" b="1" spc="-15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are</a:t>
            </a:r>
            <a:r>
              <a:rPr sz="2750" b="1" spc="70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the</a:t>
            </a:r>
            <a:r>
              <a:rPr sz="2750" b="1" dirty="0">
                <a:latin typeface="Calibri"/>
                <a:cs typeface="Calibri"/>
              </a:rPr>
              <a:t> </a:t>
            </a:r>
            <a:r>
              <a:rPr sz="2750" b="1" spc="5" dirty="0">
                <a:latin typeface="Calibri"/>
                <a:cs typeface="Calibri"/>
              </a:rPr>
              <a:t>dilatation</a:t>
            </a:r>
            <a:r>
              <a:rPr sz="2750" b="1" spc="60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and</a:t>
            </a:r>
            <a:r>
              <a:rPr sz="2750" b="1" spc="55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descent</a:t>
            </a:r>
            <a:r>
              <a:rPr sz="2750" b="1" spc="-15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at</a:t>
            </a:r>
            <a:r>
              <a:rPr sz="2750" b="1" spc="60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admission?</a:t>
            </a:r>
            <a:endParaRPr sz="275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755"/>
              </a:spcBef>
            </a:pPr>
            <a:r>
              <a:rPr sz="2750" spc="25" dirty="0">
                <a:latin typeface="Calibri"/>
                <a:cs typeface="Calibri"/>
              </a:rPr>
              <a:t>4cm</a:t>
            </a:r>
            <a:r>
              <a:rPr sz="2750" spc="-20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&amp; </a:t>
            </a:r>
            <a:r>
              <a:rPr sz="2750" spc="-5" dirty="0">
                <a:latin typeface="Calibri"/>
                <a:cs typeface="Calibri"/>
              </a:rPr>
              <a:t>-1</a:t>
            </a:r>
            <a:endParaRPr sz="275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755"/>
              </a:spcBef>
            </a:pPr>
            <a:r>
              <a:rPr sz="2750" b="1" dirty="0">
                <a:latin typeface="Calibri"/>
                <a:cs typeface="Calibri"/>
              </a:rPr>
              <a:t>Q2</a:t>
            </a:r>
            <a:r>
              <a:rPr sz="2750" b="1" spc="65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\</a:t>
            </a:r>
            <a:r>
              <a:rPr sz="2750" b="1" spc="55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what</a:t>
            </a:r>
            <a:r>
              <a:rPr sz="2750" b="1" spc="-20" dirty="0">
                <a:latin typeface="Calibri"/>
                <a:cs typeface="Calibri"/>
              </a:rPr>
              <a:t> </a:t>
            </a:r>
            <a:r>
              <a:rPr sz="2750" b="1" spc="5" dirty="0">
                <a:latin typeface="Calibri"/>
                <a:cs typeface="Calibri"/>
              </a:rPr>
              <a:t>is</a:t>
            </a:r>
            <a:r>
              <a:rPr sz="2750" b="1" spc="55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the</a:t>
            </a:r>
            <a:r>
              <a:rPr sz="2750" b="1" spc="-5" dirty="0">
                <a:latin typeface="Calibri"/>
                <a:cs typeface="Calibri"/>
              </a:rPr>
              <a:t> </a:t>
            </a:r>
            <a:r>
              <a:rPr sz="2750" b="1" spc="5" dirty="0">
                <a:latin typeface="Calibri"/>
                <a:cs typeface="Calibri"/>
              </a:rPr>
              <a:t>dilatation</a:t>
            </a:r>
            <a:r>
              <a:rPr sz="2750" b="1" spc="55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in</a:t>
            </a:r>
            <a:r>
              <a:rPr sz="2750" b="1" spc="50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the</a:t>
            </a:r>
            <a:r>
              <a:rPr sz="2750" b="1" dirty="0">
                <a:latin typeface="Calibri"/>
                <a:cs typeface="Calibri"/>
              </a:rPr>
              <a:t> </a:t>
            </a:r>
            <a:r>
              <a:rPr sz="2750" b="1" spc="20" dirty="0">
                <a:latin typeface="Calibri"/>
                <a:cs typeface="Calibri"/>
              </a:rPr>
              <a:t>2</a:t>
            </a:r>
            <a:r>
              <a:rPr sz="2775" b="1" spc="30" baseline="25525" dirty="0">
                <a:latin typeface="Calibri"/>
                <a:cs typeface="Calibri"/>
              </a:rPr>
              <a:t>nd</a:t>
            </a:r>
            <a:r>
              <a:rPr sz="2775" b="1" spc="330" baseline="25525" dirty="0">
                <a:latin typeface="Calibri"/>
                <a:cs typeface="Calibri"/>
              </a:rPr>
              <a:t> </a:t>
            </a:r>
            <a:r>
              <a:rPr sz="2750" b="1" spc="5" dirty="0">
                <a:latin typeface="Calibri"/>
                <a:cs typeface="Calibri"/>
              </a:rPr>
              <a:t>vaginal</a:t>
            </a:r>
            <a:r>
              <a:rPr sz="2750" b="1" spc="120" dirty="0">
                <a:latin typeface="Calibri"/>
                <a:cs typeface="Calibri"/>
              </a:rPr>
              <a:t> </a:t>
            </a:r>
            <a:r>
              <a:rPr sz="2750" b="1" spc="-20" dirty="0">
                <a:latin typeface="Calibri"/>
                <a:cs typeface="Calibri"/>
              </a:rPr>
              <a:t>exam?</a:t>
            </a:r>
            <a:endParaRPr sz="275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680"/>
              </a:spcBef>
            </a:pPr>
            <a:r>
              <a:rPr sz="2750" spc="15" dirty="0">
                <a:latin typeface="Calibri"/>
                <a:cs typeface="Calibri"/>
              </a:rPr>
              <a:t>6</a:t>
            </a:r>
            <a:r>
              <a:rPr sz="2750" spc="-50" dirty="0">
                <a:latin typeface="Calibri"/>
                <a:cs typeface="Calibri"/>
              </a:rPr>
              <a:t> </a:t>
            </a:r>
            <a:r>
              <a:rPr sz="2750" spc="30" dirty="0">
                <a:latin typeface="Calibri"/>
                <a:cs typeface="Calibri"/>
              </a:rPr>
              <a:t>cm</a:t>
            </a:r>
            <a:endParaRPr sz="2750">
              <a:latin typeface="Calibri"/>
              <a:cs typeface="Calibri"/>
            </a:endParaRPr>
          </a:p>
          <a:p>
            <a:pPr marL="38100" marR="30480">
              <a:lnSpc>
                <a:spcPts val="3010"/>
              </a:lnSpc>
              <a:spcBef>
                <a:spcPts val="1100"/>
              </a:spcBef>
            </a:pPr>
            <a:r>
              <a:rPr sz="2750" b="1" dirty="0">
                <a:latin typeface="Calibri"/>
                <a:cs typeface="Calibri"/>
              </a:rPr>
              <a:t>Q3</a:t>
            </a:r>
            <a:r>
              <a:rPr sz="2750" b="1" spc="70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\</a:t>
            </a:r>
            <a:r>
              <a:rPr sz="2750" b="1" spc="55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what</a:t>
            </a:r>
            <a:r>
              <a:rPr sz="2750" b="1" spc="-10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are</a:t>
            </a:r>
            <a:r>
              <a:rPr sz="2750" b="1" spc="70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the</a:t>
            </a:r>
            <a:r>
              <a:rPr sz="2750" b="1" spc="5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physical</a:t>
            </a:r>
            <a:r>
              <a:rPr sz="2750" b="1" spc="114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findings</a:t>
            </a:r>
            <a:r>
              <a:rPr sz="2750" b="1" spc="-5" dirty="0">
                <a:latin typeface="Calibri"/>
                <a:cs typeface="Calibri"/>
              </a:rPr>
              <a:t> </a:t>
            </a:r>
            <a:r>
              <a:rPr sz="2750" b="1" spc="5" dirty="0">
                <a:latin typeface="Calibri"/>
                <a:cs typeface="Calibri"/>
              </a:rPr>
              <a:t>in</a:t>
            </a:r>
            <a:r>
              <a:rPr sz="2750" b="1" spc="-15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vaginal</a:t>
            </a:r>
            <a:r>
              <a:rPr sz="2750" b="1" spc="114" dirty="0">
                <a:latin typeface="Calibri"/>
                <a:cs typeface="Calibri"/>
              </a:rPr>
              <a:t> </a:t>
            </a:r>
            <a:r>
              <a:rPr sz="2750" b="1" spc="-25" dirty="0">
                <a:latin typeface="Calibri"/>
                <a:cs typeface="Calibri"/>
              </a:rPr>
              <a:t>exam</a:t>
            </a:r>
            <a:r>
              <a:rPr sz="2750" b="1" spc="120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at</a:t>
            </a:r>
            <a:r>
              <a:rPr sz="2750" b="1" spc="60" dirty="0">
                <a:latin typeface="Calibri"/>
                <a:cs typeface="Calibri"/>
              </a:rPr>
              <a:t> </a:t>
            </a:r>
            <a:r>
              <a:rPr sz="2750" b="1" spc="20" dirty="0">
                <a:latin typeface="Calibri"/>
                <a:cs typeface="Calibri"/>
              </a:rPr>
              <a:t>4pm</a:t>
            </a:r>
            <a:r>
              <a:rPr sz="2750" b="1" spc="45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that </a:t>
            </a:r>
            <a:r>
              <a:rPr sz="2750" b="1" spc="-610" dirty="0">
                <a:latin typeface="Calibri"/>
                <a:cs typeface="Calibri"/>
              </a:rPr>
              <a:t> </a:t>
            </a:r>
            <a:r>
              <a:rPr sz="2750" b="1" spc="5" dirty="0">
                <a:latin typeface="Calibri"/>
                <a:cs typeface="Calibri"/>
              </a:rPr>
              <a:t>indicate</a:t>
            </a:r>
            <a:r>
              <a:rPr sz="2750" b="1" spc="70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obstructed</a:t>
            </a:r>
            <a:r>
              <a:rPr sz="2750" b="1" spc="-15" dirty="0">
                <a:latin typeface="Calibri"/>
                <a:cs typeface="Calibri"/>
              </a:rPr>
              <a:t> </a:t>
            </a:r>
            <a:r>
              <a:rPr sz="2750" b="1" spc="5" dirty="0">
                <a:latin typeface="Calibri"/>
                <a:cs typeface="Calibri"/>
              </a:rPr>
              <a:t>labor?</a:t>
            </a:r>
            <a:endParaRPr sz="2750">
              <a:latin typeface="Calibri"/>
              <a:cs typeface="Calibri"/>
            </a:endParaRPr>
          </a:p>
          <a:p>
            <a:pPr marL="327660" indent="-290195">
              <a:lnSpc>
                <a:spcPct val="100000"/>
              </a:lnSpc>
              <a:spcBef>
                <a:spcPts val="695"/>
              </a:spcBef>
              <a:buSzPct val="96363"/>
              <a:buAutoNum type="arabicPlain"/>
              <a:tabLst>
                <a:tab pos="328295" algn="l"/>
              </a:tabLst>
            </a:pPr>
            <a:r>
              <a:rPr sz="2750" dirty="0">
                <a:latin typeface="Calibri"/>
                <a:cs typeface="Calibri"/>
              </a:rPr>
              <a:t>molding</a:t>
            </a:r>
            <a:r>
              <a:rPr sz="2750" spc="135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become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3</a:t>
            </a:r>
            <a:endParaRPr sz="2750">
              <a:latin typeface="Calibri"/>
              <a:cs typeface="Calibri"/>
            </a:endParaRPr>
          </a:p>
          <a:p>
            <a:pPr marL="38100" marR="5450205">
              <a:lnSpc>
                <a:spcPct val="120700"/>
              </a:lnSpc>
              <a:spcBef>
                <a:spcPts val="75"/>
              </a:spcBef>
              <a:buSzPct val="96363"/>
              <a:buAutoNum type="arabicPlain"/>
              <a:tabLst>
                <a:tab pos="328295" algn="l"/>
              </a:tabLst>
            </a:pPr>
            <a:r>
              <a:rPr sz="2750" spc="-10" dirty="0">
                <a:latin typeface="Calibri"/>
                <a:cs typeface="Calibri"/>
              </a:rPr>
              <a:t>there</a:t>
            </a:r>
            <a:r>
              <a:rPr sz="2750" spc="15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is</a:t>
            </a:r>
            <a:r>
              <a:rPr sz="2750" spc="-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meconium</a:t>
            </a:r>
            <a:r>
              <a:rPr sz="2750" spc="13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liquor </a:t>
            </a:r>
            <a:r>
              <a:rPr sz="2750" spc="-60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3-there</a:t>
            </a:r>
            <a:r>
              <a:rPr sz="2750" spc="16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is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no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dilatation</a:t>
            </a:r>
            <a:endParaRPr sz="2750">
              <a:latin typeface="Calibri"/>
              <a:cs typeface="Calibri"/>
            </a:endParaRPr>
          </a:p>
          <a:p>
            <a:pPr marL="38100" marR="52705">
              <a:lnSpc>
                <a:spcPts val="3000"/>
              </a:lnSpc>
              <a:spcBef>
                <a:spcPts val="1105"/>
              </a:spcBef>
            </a:pPr>
            <a:r>
              <a:rPr sz="2750" b="1" dirty="0">
                <a:latin typeface="Calibri"/>
                <a:cs typeface="Calibri"/>
              </a:rPr>
              <a:t>Q4 </a:t>
            </a:r>
            <a:r>
              <a:rPr sz="2750" b="1" spc="10" dirty="0">
                <a:latin typeface="Calibri"/>
                <a:cs typeface="Calibri"/>
              </a:rPr>
              <a:t>\ </a:t>
            </a:r>
            <a:r>
              <a:rPr sz="2750" b="1" spc="15" dirty="0">
                <a:latin typeface="Calibri"/>
                <a:cs typeface="Calibri"/>
              </a:rPr>
              <a:t>how </a:t>
            </a:r>
            <a:r>
              <a:rPr sz="2750" b="1" spc="-10" dirty="0">
                <a:latin typeface="Calibri"/>
                <a:cs typeface="Calibri"/>
              </a:rPr>
              <a:t>many </a:t>
            </a:r>
            <a:r>
              <a:rPr sz="2750" b="1" spc="-5" dirty="0">
                <a:latin typeface="Calibri"/>
                <a:cs typeface="Calibri"/>
              </a:rPr>
              <a:t>contraction</a:t>
            </a:r>
            <a:r>
              <a:rPr sz="2750" b="1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in 2</a:t>
            </a:r>
            <a:r>
              <a:rPr sz="2775" b="1" spc="15" baseline="25525" dirty="0">
                <a:latin typeface="Calibri"/>
                <a:cs typeface="Calibri"/>
              </a:rPr>
              <a:t>nd</a:t>
            </a:r>
            <a:r>
              <a:rPr sz="2775" b="1" spc="22" baseline="25525" dirty="0">
                <a:latin typeface="Calibri"/>
                <a:cs typeface="Calibri"/>
              </a:rPr>
              <a:t> </a:t>
            </a:r>
            <a:r>
              <a:rPr sz="2750" b="1" spc="5" dirty="0">
                <a:latin typeface="Calibri"/>
                <a:cs typeface="Calibri"/>
              </a:rPr>
              <a:t>vaginal </a:t>
            </a:r>
            <a:r>
              <a:rPr sz="2750" b="1" spc="-25" dirty="0">
                <a:latin typeface="Calibri"/>
                <a:cs typeface="Calibri"/>
              </a:rPr>
              <a:t>exam </a:t>
            </a:r>
            <a:r>
              <a:rPr sz="2750" b="1" spc="5" dirty="0">
                <a:latin typeface="Calibri"/>
                <a:cs typeface="Calibri"/>
              </a:rPr>
              <a:t>and </a:t>
            </a:r>
            <a:r>
              <a:rPr sz="2750" b="1" spc="15" dirty="0">
                <a:latin typeface="Calibri"/>
                <a:cs typeface="Calibri"/>
              </a:rPr>
              <a:t>what </a:t>
            </a:r>
            <a:r>
              <a:rPr sz="2750" b="1" spc="5" dirty="0">
                <a:latin typeface="Calibri"/>
                <a:cs typeface="Calibri"/>
              </a:rPr>
              <a:t>is </a:t>
            </a:r>
            <a:r>
              <a:rPr sz="2750" b="1" spc="15" dirty="0">
                <a:latin typeface="Calibri"/>
                <a:cs typeface="Calibri"/>
              </a:rPr>
              <a:t>the </a:t>
            </a:r>
            <a:r>
              <a:rPr sz="2750" b="1" spc="-610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intensity?</a:t>
            </a:r>
            <a:endParaRPr sz="275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710"/>
              </a:spcBef>
            </a:pPr>
            <a:r>
              <a:rPr sz="2750" spc="10" dirty="0">
                <a:latin typeface="Calibri"/>
                <a:cs typeface="Calibri"/>
              </a:rPr>
              <a:t>3</a:t>
            </a:r>
            <a:r>
              <a:rPr sz="2750" spc="-1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contraction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per</a:t>
            </a:r>
            <a:r>
              <a:rPr sz="2750" spc="125" dirty="0">
                <a:latin typeface="Calibri"/>
                <a:cs typeface="Calibri"/>
              </a:rPr>
              <a:t> </a:t>
            </a:r>
            <a:r>
              <a:rPr sz="2750" spc="20" dirty="0">
                <a:latin typeface="Calibri"/>
                <a:cs typeface="Calibri"/>
              </a:rPr>
              <a:t>10</a:t>
            </a:r>
            <a:r>
              <a:rPr sz="2750" spc="-10" dirty="0">
                <a:latin typeface="Calibri"/>
                <a:cs typeface="Calibri"/>
              </a:rPr>
              <a:t> minutes,</a:t>
            </a:r>
            <a:r>
              <a:rPr sz="2750" spc="254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with</a:t>
            </a:r>
            <a:r>
              <a:rPr sz="2750" spc="16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mild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intensity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2182" y="414009"/>
            <a:ext cx="9411335" cy="3405419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55"/>
              </a:spcBef>
            </a:pPr>
            <a:r>
              <a:rPr sz="2750" b="1" dirty="0">
                <a:latin typeface="Calibri"/>
                <a:cs typeface="Calibri"/>
              </a:rPr>
              <a:t>Q5</a:t>
            </a:r>
            <a:r>
              <a:rPr sz="2750" b="1" spc="70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\</a:t>
            </a:r>
            <a:r>
              <a:rPr sz="2750" b="1" spc="60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What</a:t>
            </a:r>
            <a:r>
              <a:rPr sz="2750" b="1" spc="-10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is</a:t>
            </a:r>
            <a:r>
              <a:rPr sz="2750" b="1" spc="70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the</a:t>
            </a:r>
            <a:r>
              <a:rPr sz="2750" b="1" spc="5" dirty="0">
                <a:latin typeface="Calibri"/>
                <a:cs typeface="Calibri"/>
              </a:rPr>
              <a:t> </a:t>
            </a:r>
            <a:r>
              <a:rPr sz="2750" b="1" spc="20" dirty="0">
                <a:latin typeface="Calibri"/>
                <a:cs typeface="Calibri"/>
              </a:rPr>
              <a:t>type</a:t>
            </a:r>
            <a:r>
              <a:rPr sz="2750" b="1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of</a:t>
            </a:r>
            <a:r>
              <a:rPr sz="2750" b="1" spc="5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anesthesia</a:t>
            </a:r>
            <a:r>
              <a:rPr sz="2750" b="1" spc="35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that</a:t>
            </a:r>
            <a:r>
              <a:rPr sz="2750" b="1" spc="65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is</a:t>
            </a:r>
            <a:r>
              <a:rPr sz="2750" b="1" spc="-5" dirty="0">
                <a:latin typeface="Calibri"/>
                <a:cs typeface="Calibri"/>
              </a:rPr>
              <a:t> </a:t>
            </a:r>
            <a:r>
              <a:rPr sz="2750" b="1" spc="20" dirty="0">
                <a:latin typeface="Calibri"/>
                <a:cs typeface="Calibri"/>
              </a:rPr>
              <a:t>used</a:t>
            </a:r>
            <a:r>
              <a:rPr sz="2750" b="1" spc="-15" dirty="0">
                <a:latin typeface="Calibri"/>
                <a:cs typeface="Calibri"/>
              </a:rPr>
              <a:t> </a:t>
            </a:r>
            <a:r>
              <a:rPr sz="2750" b="1" spc="5" dirty="0">
                <a:latin typeface="Calibri"/>
                <a:cs typeface="Calibri"/>
              </a:rPr>
              <a:t>in</a:t>
            </a:r>
            <a:r>
              <a:rPr sz="2750" b="1" spc="60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this</a:t>
            </a:r>
            <a:r>
              <a:rPr sz="2750" b="1" spc="-5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patient?</a:t>
            </a:r>
            <a:endParaRPr sz="2750">
              <a:latin typeface="Calibri"/>
              <a:cs typeface="Calibri"/>
            </a:endParaRPr>
          </a:p>
          <a:p>
            <a:pPr marL="38100" marR="30480">
              <a:lnSpc>
                <a:spcPts val="3000"/>
              </a:lnSpc>
              <a:spcBef>
                <a:spcPts val="1105"/>
              </a:spcBef>
              <a:tabLst>
                <a:tab pos="9058910" algn="l"/>
              </a:tabLst>
            </a:pPr>
            <a:r>
              <a:rPr sz="2750" spc="25" dirty="0">
                <a:latin typeface="Calibri"/>
                <a:cs typeface="Calibri"/>
              </a:rPr>
              <a:t>a</a:t>
            </a:r>
            <a:r>
              <a:rPr sz="2750" spc="35" dirty="0">
                <a:latin typeface="Calibri"/>
                <a:cs typeface="Calibri"/>
              </a:rPr>
              <a:t>cc</a:t>
            </a:r>
            <a:r>
              <a:rPr sz="2750" spc="45" dirty="0">
                <a:latin typeface="Calibri"/>
                <a:cs typeface="Calibri"/>
              </a:rPr>
              <a:t>o</a:t>
            </a:r>
            <a:r>
              <a:rPr sz="2750" spc="-65" dirty="0">
                <a:latin typeface="Calibri"/>
                <a:cs typeface="Calibri"/>
              </a:rPr>
              <a:t>r</a:t>
            </a:r>
            <a:r>
              <a:rPr sz="2750" spc="-25" dirty="0">
                <a:latin typeface="Calibri"/>
                <a:cs typeface="Calibri"/>
              </a:rPr>
              <a:t>d</a:t>
            </a:r>
            <a:r>
              <a:rPr sz="2750" spc="-35" dirty="0">
                <a:latin typeface="Calibri"/>
                <a:cs typeface="Calibri"/>
              </a:rPr>
              <a:t>i</a:t>
            </a:r>
            <a:r>
              <a:rPr sz="2750" spc="-25" dirty="0">
                <a:latin typeface="Calibri"/>
                <a:cs typeface="Calibri"/>
              </a:rPr>
              <a:t>n</a:t>
            </a:r>
            <a:r>
              <a:rPr sz="2750" spc="10" dirty="0">
                <a:latin typeface="Calibri"/>
                <a:cs typeface="Calibri"/>
              </a:rPr>
              <a:t>g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t</a:t>
            </a:r>
            <a:r>
              <a:rPr sz="2750" spc="10" dirty="0">
                <a:latin typeface="Calibri"/>
                <a:cs typeface="Calibri"/>
              </a:rPr>
              <a:t>o </a:t>
            </a:r>
            <a:r>
              <a:rPr sz="2750" spc="-25" dirty="0">
                <a:latin typeface="Calibri"/>
                <a:cs typeface="Calibri"/>
              </a:rPr>
              <a:t>th</a:t>
            </a:r>
            <a:r>
              <a:rPr sz="2750" spc="10" dirty="0">
                <a:latin typeface="Calibri"/>
                <a:cs typeface="Calibri"/>
              </a:rPr>
              <a:t>e</a:t>
            </a:r>
            <a:r>
              <a:rPr sz="2750" spc="170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p</a:t>
            </a:r>
            <a:r>
              <a:rPr sz="2750" spc="-35" dirty="0">
                <a:latin typeface="Calibri"/>
                <a:cs typeface="Calibri"/>
              </a:rPr>
              <a:t>i</a:t>
            </a:r>
            <a:r>
              <a:rPr sz="2750" spc="35" dirty="0">
                <a:latin typeface="Calibri"/>
                <a:cs typeface="Calibri"/>
              </a:rPr>
              <a:t>c</a:t>
            </a:r>
            <a:r>
              <a:rPr sz="2750" spc="-25" dirty="0">
                <a:latin typeface="Calibri"/>
                <a:cs typeface="Calibri"/>
              </a:rPr>
              <a:t>tu</a:t>
            </a:r>
            <a:r>
              <a:rPr sz="2750" spc="10" dirty="0">
                <a:latin typeface="Calibri"/>
                <a:cs typeface="Calibri"/>
              </a:rPr>
              <a:t>re</a:t>
            </a:r>
            <a:r>
              <a:rPr sz="2750" spc="105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th</a:t>
            </a:r>
            <a:r>
              <a:rPr sz="2750" spc="10" dirty="0">
                <a:latin typeface="Calibri"/>
                <a:cs typeface="Calibri"/>
              </a:rPr>
              <a:t>e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d</a:t>
            </a:r>
            <a:r>
              <a:rPr sz="2750" spc="5" dirty="0">
                <a:latin typeface="Calibri"/>
                <a:cs typeface="Calibri"/>
              </a:rPr>
              <a:t>r</a:t>
            </a:r>
            <a:r>
              <a:rPr sz="2750" spc="-15" dirty="0">
                <a:latin typeface="Calibri"/>
                <a:cs typeface="Calibri"/>
              </a:rPr>
              <a:t>u</a:t>
            </a:r>
            <a:r>
              <a:rPr sz="2750" spc="10" dirty="0">
                <a:latin typeface="Calibri"/>
                <a:cs typeface="Calibri"/>
              </a:rPr>
              <a:t>g</a:t>
            </a:r>
            <a:r>
              <a:rPr sz="2750" spc="170" dirty="0">
                <a:latin typeface="Calibri"/>
                <a:cs typeface="Calibri"/>
              </a:rPr>
              <a:t> </a:t>
            </a:r>
            <a:r>
              <a:rPr sz="2750" spc="-35" dirty="0">
                <a:latin typeface="Calibri"/>
                <a:cs typeface="Calibri"/>
              </a:rPr>
              <a:t>i</a:t>
            </a:r>
            <a:r>
              <a:rPr sz="2750" spc="10" dirty="0">
                <a:latin typeface="Calibri"/>
                <a:cs typeface="Calibri"/>
              </a:rPr>
              <a:t>s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n</a:t>
            </a:r>
            <a:r>
              <a:rPr sz="2750" spc="45" dirty="0">
                <a:latin typeface="Calibri"/>
                <a:cs typeface="Calibri"/>
              </a:rPr>
              <a:t>o</a:t>
            </a:r>
            <a:r>
              <a:rPr sz="2750" spc="5" dirty="0">
                <a:latin typeface="Calibri"/>
                <a:cs typeface="Calibri"/>
              </a:rPr>
              <a:t>t</a:t>
            </a:r>
            <a:r>
              <a:rPr sz="2750" spc="100" dirty="0">
                <a:latin typeface="Calibri"/>
                <a:cs typeface="Calibri"/>
              </a:rPr>
              <a:t> </a:t>
            </a:r>
            <a:r>
              <a:rPr sz="2750" spc="35" dirty="0">
                <a:latin typeface="Calibri"/>
                <a:cs typeface="Calibri"/>
              </a:rPr>
              <a:t>c</a:t>
            </a:r>
            <a:r>
              <a:rPr sz="2750" spc="-35" dirty="0">
                <a:latin typeface="Calibri"/>
                <a:cs typeface="Calibri"/>
              </a:rPr>
              <a:t>l</a:t>
            </a:r>
            <a:r>
              <a:rPr sz="2750" spc="-20" dirty="0">
                <a:latin typeface="Calibri"/>
                <a:cs typeface="Calibri"/>
              </a:rPr>
              <a:t>e</a:t>
            </a:r>
            <a:r>
              <a:rPr sz="2750" spc="25" dirty="0">
                <a:latin typeface="Calibri"/>
                <a:cs typeface="Calibri"/>
              </a:rPr>
              <a:t>a</a:t>
            </a:r>
            <a:r>
              <a:rPr sz="2750" spc="5" dirty="0">
                <a:latin typeface="Calibri"/>
                <a:cs typeface="Calibri"/>
              </a:rPr>
              <a:t>r</a:t>
            </a:r>
            <a:r>
              <a:rPr sz="2750" spc="60" dirty="0">
                <a:latin typeface="Calibri"/>
                <a:cs typeface="Calibri"/>
              </a:rPr>
              <a:t> </a:t>
            </a:r>
            <a:r>
              <a:rPr sz="2750" spc="50" dirty="0">
                <a:latin typeface="Calibri"/>
                <a:cs typeface="Calibri"/>
              </a:rPr>
              <a:t>m</a:t>
            </a:r>
            <a:r>
              <a:rPr sz="2750" spc="-45" dirty="0">
                <a:latin typeface="Calibri"/>
                <a:cs typeface="Calibri"/>
              </a:rPr>
              <a:t>a</a:t>
            </a:r>
            <a:r>
              <a:rPr sz="2750" spc="25" dirty="0">
                <a:latin typeface="Calibri"/>
                <a:cs typeface="Calibri"/>
              </a:rPr>
              <a:t>y</a:t>
            </a:r>
            <a:r>
              <a:rPr sz="2750" spc="-25" dirty="0">
                <a:latin typeface="Calibri"/>
                <a:cs typeface="Calibri"/>
              </a:rPr>
              <a:t>b</a:t>
            </a:r>
            <a:r>
              <a:rPr sz="2750" spc="10" dirty="0">
                <a:latin typeface="Calibri"/>
                <a:cs typeface="Calibri"/>
              </a:rPr>
              <a:t>e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p</a:t>
            </a:r>
            <a:r>
              <a:rPr sz="2750" spc="-20" dirty="0">
                <a:latin typeface="Calibri"/>
                <a:cs typeface="Calibri"/>
              </a:rPr>
              <a:t>et</a:t>
            </a:r>
            <a:r>
              <a:rPr sz="2750" spc="-25" dirty="0">
                <a:latin typeface="Calibri"/>
                <a:cs typeface="Calibri"/>
              </a:rPr>
              <a:t>h</a:t>
            </a:r>
            <a:r>
              <a:rPr sz="2750" spc="-35" dirty="0">
                <a:latin typeface="Calibri"/>
                <a:cs typeface="Calibri"/>
              </a:rPr>
              <a:t>i</a:t>
            </a:r>
            <a:r>
              <a:rPr sz="2750" spc="-25" dirty="0">
                <a:latin typeface="Calibri"/>
                <a:cs typeface="Calibri"/>
              </a:rPr>
              <a:t>d</a:t>
            </a:r>
            <a:r>
              <a:rPr sz="2750" spc="-35" dirty="0">
                <a:latin typeface="Calibri"/>
                <a:cs typeface="Calibri"/>
              </a:rPr>
              <a:t>i</a:t>
            </a:r>
            <a:r>
              <a:rPr sz="2750" spc="-25" dirty="0">
                <a:latin typeface="Calibri"/>
                <a:cs typeface="Calibri"/>
              </a:rPr>
              <a:t>n</a:t>
            </a:r>
            <a:r>
              <a:rPr sz="2750" spc="10" dirty="0">
                <a:latin typeface="Calibri"/>
                <a:cs typeface="Calibri"/>
              </a:rPr>
              <a:t>e</a:t>
            </a:r>
            <a:r>
              <a:rPr sz="2750" dirty="0">
                <a:latin typeface="Calibri"/>
                <a:cs typeface="Calibri"/>
              </a:rPr>
              <a:t>	</a:t>
            </a:r>
            <a:r>
              <a:rPr sz="2750" spc="45" dirty="0">
                <a:latin typeface="Calibri"/>
                <a:cs typeface="Calibri"/>
              </a:rPr>
              <a:t>o</a:t>
            </a:r>
            <a:r>
              <a:rPr sz="2750" spc="5" dirty="0">
                <a:latin typeface="Calibri"/>
                <a:cs typeface="Calibri"/>
              </a:rPr>
              <a:t>r  </a:t>
            </a:r>
            <a:r>
              <a:rPr sz="2750" spc="10" dirty="0">
                <a:latin typeface="Calibri"/>
                <a:cs typeface="Calibri"/>
              </a:rPr>
              <a:t>paracetamol</a:t>
            </a:r>
            <a:endParaRPr sz="2750">
              <a:latin typeface="Calibri"/>
              <a:cs typeface="Calibri"/>
            </a:endParaRPr>
          </a:p>
          <a:p>
            <a:pPr marL="38100" marR="321310">
              <a:lnSpc>
                <a:spcPts val="3010"/>
              </a:lnSpc>
              <a:spcBef>
                <a:spcPts val="1050"/>
              </a:spcBef>
            </a:pPr>
            <a:r>
              <a:rPr sz="2750" b="1" dirty="0">
                <a:latin typeface="Calibri"/>
                <a:cs typeface="Calibri"/>
              </a:rPr>
              <a:t>Q6</a:t>
            </a:r>
            <a:r>
              <a:rPr sz="2750" b="1" spc="65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\</a:t>
            </a:r>
            <a:r>
              <a:rPr sz="2750" b="1" spc="55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what</a:t>
            </a:r>
            <a:r>
              <a:rPr sz="2750" b="1" spc="-15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are</a:t>
            </a:r>
            <a:r>
              <a:rPr sz="2750" b="1" spc="70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the</a:t>
            </a:r>
            <a:r>
              <a:rPr sz="2750" b="1" dirty="0">
                <a:latin typeface="Calibri"/>
                <a:cs typeface="Calibri"/>
              </a:rPr>
              <a:t> action</a:t>
            </a:r>
            <a:r>
              <a:rPr sz="2750" b="1" spc="140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that</a:t>
            </a:r>
            <a:r>
              <a:rPr sz="2750" b="1" spc="60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should</a:t>
            </a:r>
            <a:r>
              <a:rPr sz="2750" b="1" spc="-15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be</a:t>
            </a:r>
            <a:r>
              <a:rPr sz="2750" b="1" spc="70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taken</a:t>
            </a:r>
            <a:r>
              <a:rPr sz="2750" b="1" spc="-15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to</a:t>
            </a:r>
            <a:r>
              <a:rPr sz="2750" b="1" spc="-15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enhance</a:t>
            </a:r>
            <a:r>
              <a:rPr sz="2750" b="1" spc="70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the </a:t>
            </a:r>
            <a:r>
              <a:rPr sz="2750" b="1" spc="-605" dirty="0">
                <a:latin typeface="Calibri"/>
                <a:cs typeface="Calibri"/>
              </a:rPr>
              <a:t> </a:t>
            </a:r>
            <a:r>
              <a:rPr sz="2750" b="1" spc="20" dirty="0">
                <a:latin typeface="Calibri"/>
                <a:cs typeface="Calibri"/>
              </a:rPr>
              <a:t>progress</a:t>
            </a:r>
            <a:r>
              <a:rPr sz="2750" b="1" spc="-85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of</a:t>
            </a:r>
            <a:r>
              <a:rPr sz="2750" b="1" spc="80" dirty="0">
                <a:latin typeface="Calibri"/>
                <a:cs typeface="Calibri"/>
              </a:rPr>
              <a:t> </a:t>
            </a:r>
            <a:r>
              <a:rPr sz="2750" b="1" spc="5" dirty="0">
                <a:latin typeface="Calibri"/>
                <a:cs typeface="Calibri"/>
              </a:rPr>
              <a:t>labor</a:t>
            </a:r>
            <a:r>
              <a:rPr sz="2750" b="1" spc="50" dirty="0">
                <a:latin typeface="Calibri"/>
                <a:cs typeface="Calibri"/>
              </a:rPr>
              <a:t> </a:t>
            </a:r>
            <a:r>
              <a:rPr sz="2750" b="1" spc="5" dirty="0">
                <a:latin typeface="Calibri"/>
                <a:cs typeface="Calibri"/>
              </a:rPr>
              <a:t>in</a:t>
            </a:r>
            <a:r>
              <a:rPr sz="2750" b="1" spc="55" dirty="0">
                <a:latin typeface="Calibri"/>
                <a:cs typeface="Calibri"/>
              </a:rPr>
              <a:t> </a:t>
            </a:r>
            <a:r>
              <a:rPr sz="2750" b="1" spc="5" dirty="0">
                <a:latin typeface="Calibri"/>
                <a:cs typeface="Calibri"/>
              </a:rPr>
              <a:t>2</a:t>
            </a:r>
            <a:r>
              <a:rPr sz="2775" b="1" spc="7" baseline="24024" dirty="0">
                <a:latin typeface="Calibri"/>
                <a:cs typeface="Calibri"/>
              </a:rPr>
              <a:t>nd</a:t>
            </a:r>
            <a:r>
              <a:rPr sz="2775" b="1" spc="337" baseline="24024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vaginal</a:t>
            </a:r>
            <a:r>
              <a:rPr sz="2750" b="1" spc="114" dirty="0">
                <a:latin typeface="Calibri"/>
                <a:cs typeface="Calibri"/>
              </a:rPr>
              <a:t> </a:t>
            </a:r>
            <a:r>
              <a:rPr sz="2750" b="1" spc="-20" dirty="0">
                <a:latin typeface="Calibri"/>
                <a:cs typeface="Calibri"/>
              </a:rPr>
              <a:t>exam?</a:t>
            </a:r>
            <a:endParaRPr sz="2750">
              <a:latin typeface="Calibri"/>
              <a:cs typeface="Calibri"/>
            </a:endParaRPr>
          </a:p>
          <a:p>
            <a:pPr marL="38100" marR="5759450">
              <a:lnSpc>
                <a:spcPts val="4060"/>
              </a:lnSpc>
              <a:spcBef>
                <a:spcPts val="40"/>
              </a:spcBef>
            </a:pPr>
            <a:r>
              <a:rPr sz="2750" spc="-5" dirty="0">
                <a:latin typeface="Calibri"/>
                <a:cs typeface="Calibri"/>
              </a:rPr>
              <a:t>1-rupture</a:t>
            </a:r>
            <a:r>
              <a:rPr sz="2750" spc="13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the</a:t>
            </a:r>
            <a:r>
              <a:rPr sz="2750" spc="1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membrane </a:t>
            </a:r>
            <a:r>
              <a:rPr sz="2750" spc="-60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2-oxytocin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98445" y="1332547"/>
            <a:ext cx="5718811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326515" algn="l"/>
              </a:tabLst>
            </a:pPr>
            <a:r>
              <a:rPr sz="4400" spc="60" dirty="0">
                <a:latin typeface="Algerian"/>
                <a:cs typeface="Algerian"/>
              </a:rPr>
              <a:t>OBS	</a:t>
            </a:r>
            <a:r>
              <a:rPr sz="4400" spc="20" dirty="0">
                <a:latin typeface="Algerian"/>
                <a:cs typeface="Algerian"/>
              </a:rPr>
              <a:t>&amp;</a:t>
            </a:r>
            <a:r>
              <a:rPr sz="4400" spc="-180" dirty="0">
                <a:latin typeface="Algerian"/>
                <a:cs typeface="Algerian"/>
              </a:rPr>
              <a:t> </a:t>
            </a:r>
            <a:r>
              <a:rPr sz="4400" spc="60" dirty="0">
                <a:latin typeface="Algerian"/>
                <a:cs typeface="Algerian"/>
              </a:rPr>
              <a:t>GYN</a:t>
            </a:r>
            <a:r>
              <a:rPr sz="4400" spc="-190" dirty="0">
                <a:latin typeface="Algerian"/>
                <a:cs typeface="Algerian"/>
              </a:rPr>
              <a:t> </a:t>
            </a:r>
            <a:r>
              <a:rPr sz="4400" spc="50" dirty="0">
                <a:latin typeface="Algerian"/>
                <a:cs typeface="Algerian"/>
              </a:rPr>
              <a:t>MINI</a:t>
            </a:r>
            <a:r>
              <a:rPr sz="4400" spc="-225" dirty="0">
                <a:latin typeface="Algerian"/>
                <a:cs typeface="Algerian"/>
              </a:rPr>
              <a:t> </a:t>
            </a:r>
            <a:r>
              <a:rPr sz="4400" spc="50" dirty="0">
                <a:latin typeface="Algerian"/>
                <a:cs typeface="Algerian"/>
              </a:rPr>
              <a:t>OSCE</a:t>
            </a:r>
            <a:endParaRPr sz="4400">
              <a:latin typeface="Algerian"/>
              <a:cs typeface="Algeri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56229" y="2677485"/>
            <a:ext cx="6198235" cy="226600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R="567690" algn="ctr">
              <a:lnSpc>
                <a:spcPts val="5270"/>
              </a:lnSpc>
              <a:spcBef>
                <a:spcPts val="130"/>
              </a:spcBef>
            </a:pPr>
            <a:r>
              <a:rPr sz="4400" b="1" spc="20" dirty="0">
                <a:latin typeface="Algerian"/>
                <a:cs typeface="Algerian"/>
              </a:rPr>
              <a:t>3/11/2021</a:t>
            </a:r>
            <a:endParaRPr sz="4400">
              <a:latin typeface="Algerian"/>
              <a:cs typeface="Algerian"/>
            </a:endParaRPr>
          </a:p>
          <a:p>
            <a:pPr marR="574675" algn="ctr">
              <a:lnSpc>
                <a:spcPts val="5270"/>
              </a:lnSpc>
            </a:pPr>
            <a:r>
              <a:rPr sz="4400" b="1" spc="50" dirty="0">
                <a:latin typeface="Algerian"/>
                <a:cs typeface="Algerian"/>
              </a:rPr>
              <a:t>DONE</a:t>
            </a:r>
            <a:r>
              <a:rPr sz="4400" b="1" spc="-215" dirty="0">
                <a:latin typeface="Algerian"/>
                <a:cs typeface="Algerian"/>
              </a:rPr>
              <a:t> </a:t>
            </a:r>
            <a:r>
              <a:rPr sz="4400" b="1" spc="55" dirty="0">
                <a:latin typeface="Algerian"/>
                <a:cs typeface="Algerian"/>
              </a:rPr>
              <a:t>BY:</a:t>
            </a:r>
            <a:endParaRPr sz="4400">
              <a:latin typeface="Algerian"/>
              <a:cs typeface="Algerian"/>
            </a:endParaRPr>
          </a:p>
          <a:p>
            <a:pPr marL="12700">
              <a:lnSpc>
                <a:spcPct val="100000"/>
              </a:lnSpc>
              <a:spcBef>
                <a:spcPts val="3145"/>
              </a:spcBef>
              <a:tabLst>
                <a:tab pos="3059430" algn="l"/>
              </a:tabLst>
            </a:pPr>
            <a:r>
              <a:rPr sz="3200" spc="-20" dirty="0">
                <a:latin typeface="Calibri"/>
                <a:cs typeface="Calibri"/>
              </a:rPr>
              <a:t>Asma’a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15" dirty="0">
                <a:latin typeface="Calibri"/>
                <a:cs typeface="Calibri"/>
              </a:rPr>
              <a:t>Ghanem	</a:t>
            </a:r>
            <a:r>
              <a:rPr sz="3200" dirty="0">
                <a:latin typeface="Calibri"/>
                <a:cs typeface="Calibri"/>
              </a:rPr>
              <a:t>Razan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Al-tarawneh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2633" y="2441960"/>
            <a:ext cx="9876155" cy="62453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5210810" algn="l"/>
                <a:tab pos="9592310" algn="l"/>
              </a:tabLst>
            </a:pPr>
            <a:r>
              <a:rPr sz="3950" b="0" spc="15" dirty="0">
                <a:latin typeface="Calibri Light"/>
                <a:cs typeface="Calibri Light"/>
              </a:rPr>
              <a:t>A	B	C</a:t>
            </a:r>
            <a:endParaRPr sz="395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1613" y="3194055"/>
            <a:ext cx="11449051" cy="3642023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70"/>
              </a:spcBef>
              <a:buFont typeface="Arial"/>
              <a:buChar char="•"/>
              <a:tabLst>
                <a:tab pos="241300" algn="l"/>
              </a:tabLst>
            </a:pPr>
            <a:r>
              <a:rPr sz="2750" dirty="0">
                <a:latin typeface="Calibri"/>
                <a:cs typeface="Calibri"/>
              </a:rPr>
              <a:t>1-In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picture</a:t>
            </a:r>
            <a:r>
              <a:rPr sz="2750" spc="165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a</a:t>
            </a:r>
            <a:r>
              <a:rPr sz="2750" spc="-10" dirty="0">
                <a:latin typeface="Calibri"/>
                <a:cs typeface="Calibri"/>
              </a:rPr>
              <a:t> write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what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represent</a:t>
            </a:r>
            <a:r>
              <a:rPr sz="2750" spc="19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a,b,c,d?</a:t>
            </a:r>
            <a:endParaRPr sz="27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41300" algn="l"/>
              </a:tabLst>
            </a:pPr>
            <a:r>
              <a:rPr sz="2750" dirty="0">
                <a:latin typeface="Calibri"/>
                <a:cs typeface="Calibri"/>
              </a:rPr>
              <a:t>2-what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type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spc="25" dirty="0">
                <a:latin typeface="Calibri"/>
                <a:cs typeface="Calibri"/>
              </a:rPr>
              <a:t>of </a:t>
            </a:r>
            <a:r>
              <a:rPr sz="2750" spc="-10" dirty="0">
                <a:latin typeface="Calibri"/>
                <a:cs typeface="Calibri"/>
              </a:rPr>
              <a:t>prolapse</a:t>
            </a:r>
            <a:r>
              <a:rPr sz="2750" spc="17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patient</a:t>
            </a:r>
            <a:r>
              <a:rPr sz="2750" spc="170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b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spc="-30" dirty="0">
                <a:latin typeface="Calibri"/>
                <a:cs typeface="Calibri"/>
              </a:rPr>
              <a:t>suffer</a:t>
            </a:r>
            <a:r>
              <a:rPr sz="2750" spc="204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from?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spc="-35" dirty="0">
                <a:solidFill>
                  <a:srgbClr val="FF0000"/>
                </a:solidFill>
                <a:latin typeface="Calibri"/>
                <a:cs typeface="Calibri"/>
              </a:rPr>
              <a:t>Vault</a:t>
            </a:r>
            <a:r>
              <a:rPr sz="2750" spc="1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FF0000"/>
                </a:solidFill>
                <a:latin typeface="Calibri"/>
                <a:cs typeface="Calibri"/>
              </a:rPr>
              <a:t>prolapse</a:t>
            </a:r>
            <a:endParaRPr sz="2750">
              <a:latin typeface="Calibri"/>
              <a:cs typeface="Calibri"/>
            </a:endParaRPr>
          </a:p>
          <a:p>
            <a:pPr marL="241300" marR="5080" indent="-228600">
              <a:lnSpc>
                <a:spcPts val="2700"/>
              </a:lnSpc>
              <a:spcBef>
                <a:spcPts val="969"/>
              </a:spcBef>
              <a:buFont typeface="Arial"/>
              <a:buChar char="•"/>
              <a:tabLst>
                <a:tab pos="241300" algn="l"/>
              </a:tabLst>
            </a:pPr>
            <a:r>
              <a:rPr sz="2750" spc="-10" dirty="0">
                <a:latin typeface="Calibri"/>
                <a:cs typeface="Calibri"/>
              </a:rPr>
              <a:t>3-when</a:t>
            </a:r>
            <a:r>
              <a:rPr sz="2750" spc="16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patient</a:t>
            </a:r>
            <a:r>
              <a:rPr sz="2750" spc="175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c</a:t>
            </a:r>
            <a:r>
              <a:rPr sz="2750" spc="7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reduce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the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mass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back</a:t>
            </a:r>
            <a:r>
              <a:rPr sz="2750" spc="-1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to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the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vagina</a:t>
            </a:r>
            <a:r>
              <a:rPr sz="2750" spc="14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then</a:t>
            </a:r>
            <a:r>
              <a:rPr sz="2750" spc="17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start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voiding</a:t>
            </a:r>
            <a:r>
              <a:rPr sz="2750" spc="17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,</a:t>
            </a:r>
            <a:r>
              <a:rPr sz="2750" spc="-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what </a:t>
            </a:r>
            <a:r>
              <a:rPr sz="2750" spc="-60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we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call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that?</a:t>
            </a:r>
            <a:r>
              <a:rPr sz="2750" spc="125" dirty="0">
                <a:latin typeface="Calibri"/>
                <a:cs typeface="Calibri"/>
              </a:rPr>
              <a:t> </a:t>
            </a:r>
            <a:r>
              <a:rPr sz="2750" spc="-20" dirty="0">
                <a:solidFill>
                  <a:srgbClr val="FF0000"/>
                </a:solidFill>
                <a:latin typeface="Calibri"/>
                <a:cs typeface="Calibri"/>
              </a:rPr>
              <a:t>Splinting</a:t>
            </a:r>
            <a:endParaRPr sz="2750">
              <a:latin typeface="Calibri"/>
              <a:cs typeface="Calibri"/>
            </a:endParaRPr>
          </a:p>
          <a:p>
            <a:pPr marL="241300" marR="149860" indent="-228600">
              <a:lnSpc>
                <a:spcPct val="81900"/>
              </a:lnSpc>
              <a:spcBef>
                <a:spcPts val="995"/>
              </a:spcBef>
              <a:buFont typeface="Arial"/>
              <a:buChar char="•"/>
              <a:tabLst>
                <a:tab pos="241300" algn="l"/>
                <a:tab pos="8152765" algn="l"/>
                <a:tab pos="9897110" algn="l"/>
              </a:tabLst>
            </a:pPr>
            <a:r>
              <a:rPr sz="2750" spc="-10" dirty="0">
                <a:latin typeface="Calibri"/>
                <a:cs typeface="Calibri"/>
              </a:rPr>
              <a:t>4-patient</a:t>
            </a:r>
            <a:r>
              <a:rPr sz="2750" spc="165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b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did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hysterectomy</a:t>
            </a:r>
            <a:r>
              <a:rPr sz="2750" spc="6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and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she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is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diabetic</a:t>
            </a:r>
            <a:r>
              <a:rPr sz="2750" spc="22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(uncontrolled)</a:t>
            </a:r>
            <a:r>
              <a:rPr sz="2750" spc="33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what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is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your 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management?</a:t>
            </a:r>
            <a:r>
              <a:rPr sz="2750" spc="185" dirty="0">
                <a:latin typeface="Calibri"/>
                <a:cs typeface="Calibri"/>
              </a:rPr>
              <a:t> </a:t>
            </a:r>
            <a:r>
              <a:rPr sz="2750" spc="-20" dirty="0">
                <a:solidFill>
                  <a:srgbClr val="FF0000"/>
                </a:solidFill>
                <a:latin typeface="Calibri"/>
                <a:cs typeface="Calibri"/>
              </a:rPr>
              <a:t>First</a:t>
            </a:r>
            <a:r>
              <a:rPr sz="2750" spc="1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15" dirty="0">
                <a:solidFill>
                  <a:srgbClr val="FF0000"/>
                </a:solidFill>
                <a:latin typeface="Calibri"/>
                <a:cs typeface="Calibri"/>
              </a:rPr>
              <a:t>thing</a:t>
            </a:r>
            <a:r>
              <a:rPr sz="2750" spc="1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FF0000"/>
                </a:solidFill>
                <a:latin typeface="Calibri"/>
                <a:cs typeface="Calibri"/>
              </a:rPr>
              <a:t>she</a:t>
            </a:r>
            <a:r>
              <a:rPr sz="2750" spc="1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5" dirty="0">
                <a:solidFill>
                  <a:srgbClr val="FF0000"/>
                </a:solidFill>
                <a:latin typeface="Calibri"/>
                <a:cs typeface="Calibri"/>
              </a:rPr>
              <a:t>has</a:t>
            </a:r>
            <a:r>
              <a:rPr sz="2750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5" dirty="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sz="2750" spc="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5" dirty="0">
                <a:solidFill>
                  <a:srgbClr val="FF0000"/>
                </a:solidFill>
                <a:latin typeface="Calibri"/>
                <a:cs typeface="Calibri"/>
              </a:rPr>
              <a:t>control</a:t>
            </a:r>
            <a:r>
              <a:rPr sz="275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5" dirty="0">
                <a:solidFill>
                  <a:srgbClr val="FF0000"/>
                </a:solidFill>
                <a:latin typeface="Calibri"/>
                <a:cs typeface="Calibri"/>
              </a:rPr>
              <a:t>here</a:t>
            </a:r>
            <a:r>
              <a:rPr sz="2750" spc="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FF0000"/>
                </a:solidFill>
                <a:latin typeface="Calibri"/>
                <a:cs typeface="Calibri"/>
              </a:rPr>
              <a:t>dm</a:t>
            </a:r>
            <a:r>
              <a:rPr sz="2750" spc="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5" dirty="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sz="275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5" dirty="0">
                <a:solidFill>
                  <a:srgbClr val="FF0000"/>
                </a:solidFill>
                <a:latin typeface="Calibri"/>
                <a:cs typeface="Calibri"/>
              </a:rPr>
              <a:t>be</a:t>
            </a:r>
            <a:r>
              <a:rPr sz="275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15" dirty="0">
                <a:solidFill>
                  <a:srgbClr val="FF0000"/>
                </a:solidFill>
                <a:latin typeface="Calibri"/>
                <a:cs typeface="Calibri"/>
              </a:rPr>
              <a:t>fit</a:t>
            </a:r>
            <a:r>
              <a:rPr sz="2750" spc="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15" dirty="0">
                <a:solidFill>
                  <a:srgbClr val="FF0000"/>
                </a:solidFill>
                <a:latin typeface="Calibri"/>
                <a:cs typeface="Calibri"/>
              </a:rPr>
              <a:t>for</a:t>
            </a:r>
            <a:r>
              <a:rPr sz="2750" spc="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45" dirty="0">
                <a:solidFill>
                  <a:srgbClr val="FF0000"/>
                </a:solidFill>
                <a:latin typeface="Calibri"/>
                <a:cs typeface="Calibri"/>
              </a:rPr>
              <a:t>surgery,</a:t>
            </a:r>
            <a:r>
              <a:rPr sz="2750" spc="25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FF0000"/>
                </a:solidFill>
                <a:latin typeface="Calibri"/>
                <a:cs typeface="Calibri"/>
              </a:rPr>
              <a:t>the </a:t>
            </a:r>
            <a:r>
              <a:rPr sz="2750" spc="-6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20" dirty="0">
                <a:solidFill>
                  <a:srgbClr val="FF0000"/>
                </a:solidFill>
                <a:latin typeface="Calibri"/>
                <a:cs typeface="Calibri"/>
              </a:rPr>
              <a:t>surgery</a:t>
            </a:r>
            <a:r>
              <a:rPr sz="2750" spc="2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20" dirty="0">
                <a:solidFill>
                  <a:srgbClr val="FF0000"/>
                </a:solidFill>
                <a:latin typeface="Calibri"/>
                <a:cs typeface="Calibri"/>
              </a:rPr>
              <a:t>will</a:t>
            </a:r>
            <a:r>
              <a:rPr sz="2750" spc="1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5" dirty="0">
                <a:solidFill>
                  <a:srgbClr val="FF0000"/>
                </a:solidFill>
                <a:latin typeface="Calibri"/>
                <a:cs typeface="Calibri"/>
              </a:rPr>
              <a:t>be</a:t>
            </a:r>
            <a:r>
              <a:rPr sz="2750" spc="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FF0000"/>
                </a:solidFill>
                <a:latin typeface="Calibri"/>
                <a:cs typeface="Calibri"/>
              </a:rPr>
              <a:t>Sacrocolpopexy</a:t>
            </a:r>
            <a:r>
              <a:rPr sz="2750" spc="3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5" dirty="0">
                <a:solidFill>
                  <a:srgbClr val="FF0000"/>
                </a:solidFill>
                <a:latin typeface="Arial"/>
                <a:cs typeface="Arial"/>
              </a:rPr>
              <a:t>,</a:t>
            </a:r>
            <a:r>
              <a:rPr sz="2750" b="1" spc="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750" spc="10" dirty="0">
                <a:solidFill>
                  <a:srgbClr val="FF0000"/>
                </a:solidFill>
                <a:latin typeface="Arial"/>
                <a:cs typeface="Arial"/>
              </a:rPr>
              <a:t>Sacrospinous</a:t>
            </a:r>
            <a:r>
              <a:rPr sz="2750" spc="1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750" spc="-20" dirty="0">
                <a:solidFill>
                  <a:srgbClr val="FF0000"/>
                </a:solidFill>
                <a:latin typeface="Arial"/>
                <a:cs typeface="Arial"/>
              </a:rPr>
              <a:t>ligament</a:t>
            </a:r>
            <a:r>
              <a:rPr sz="2750" spc="3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750" spc="-30" dirty="0">
                <a:solidFill>
                  <a:srgbClr val="FF0000"/>
                </a:solidFill>
                <a:latin typeface="Arial"/>
                <a:cs typeface="Arial"/>
              </a:rPr>
              <a:t>fixation	</a:t>
            </a:r>
            <a:r>
              <a:rPr sz="2750" spc="15" dirty="0">
                <a:solidFill>
                  <a:srgbClr val="FF0000"/>
                </a:solidFill>
                <a:latin typeface="Arial"/>
                <a:cs typeface="Arial"/>
              </a:rPr>
              <a:t>(SSLF), </a:t>
            </a:r>
            <a:r>
              <a:rPr sz="2750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750" spc="-5" dirty="0">
                <a:solidFill>
                  <a:srgbClr val="FF0000"/>
                </a:solidFill>
                <a:latin typeface="Arial"/>
                <a:cs typeface="Arial"/>
              </a:rPr>
              <a:t>Uteroscaral</a:t>
            </a:r>
            <a:r>
              <a:rPr sz="2750" spc="3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750" spc="-15" dirty="0">
                <a:solidFill>
                  <a:srgbClr val="FF0000"/>
                </a:solidFill>
                <a:latin typeface="Arial"/>
                <a:cs typeface="Arial"/>
              </a:rPr>
              <a:t>ligament</a:t>
            </a:r>
            <a:r>
              <a:rPr sz="2750" spc="2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FF0000"/>
                </a:solidFill>
                <a:latin typeface="Arial"/>
                <a:cs typeface="Arial"/>
              </a:rPr>
              <a:t>suspension,</a:t>
            </a:r>
            <a:r>
              <a:rPr sz="2750" spc="3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FF0000"/>
                </a:solidFill>
                <a:latin typeface="Arial"/>
                <a:cs typeface="Arial"/>
              </a:rPr>
              <a:t>ileococcygeous	suspension,</a:t>
            </a:r>
            <a:r>
              <a:rPr sz="2750" spc="20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750" spc="-35" dirty="0">
                <a:solidFill>
                  <a:srgbClr val="FF0000"/>
                </a:solidFill>
                <a:latin typeface="Arial"/>
                <a:cs typeface="Arial"/>
              </a:rPr>
              <a:t>Vaginal </a:t>
            </a:r>
            <a:r>
              <a:rPr sz="2750" spc="-7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750" spc="-5" dirty="0">
                <a:solidFill>
                  <a:srgbClr val="FF0000"/>
                </a:solidFill>
                <a:latin typeface="Arial"/>
                <a:cs typeface="Arial"/>
              </a:rPr>
              <a:t>mesh</a:t>
            </a:r>
            <a:r>
              <a:rPr sz="2750" spc="1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750" spc="-15" dirty="0">
                <a:solidFill>
                  <a:srgbClr val="FF0000"/>
                </a:solidFill>
                <a:latin typeface="Arial"/>
                <a:cs typeface="Arial"/>
              </a:rPr>
              <a:t>kits</a:t>
            </a:r>
            <a:endParaRPr sz="275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87378" y="28575"/>
            <a:ext cx="3769681" cy="251849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54158" y="28575"/>
            <a:ext cx="3532295" cy="251849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" y="114300"/>
            <a:ext cx="4133849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5" y="106690"/>
            <a:ext cx="10182860" cy="1730025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 marR="5080">
              <a:lnSpc>
                <a:spcPct val="91100"/>
              </a:lnSpc>
              <a:spcBef>
                <a:spcPts val="550"/>
              </a:spcBef>
            </a:pPr>
            <a:r>
              <a:rPr sz="3950" b="0" spc="-35" dirty="0">
                <a:latin typeface="Calibri Light"/>
                <a:cs typeface="Calibri Light"/>
              </a:rPr>
              <a:t>Write</a:t>
            </a:r>
            <a:r>
              <a:rPr sz="3950" b="0" spc="135" dirty="0">
                <a:latin typeface="Calibri Light"/>
                <a:cs typeface="Calibri Light"/>
              </a:rPr>
              <a:t> </a:t>
            </a:r>
            <a:r>
              <a:rPr sz="3950" b="0" spc="25" dirty="0">
                <a:latin typeface="Calibri Light"/>
                <a:cs typeface="Calibri Light"/>
              </a:rPr>
              <a:t>down</a:t>
            </a:r>
            <a:r>
              <a:rPr sz="3950" b="0" spc="-45" dirty="0">
                <a:latin typeface="Calibri Light"/>
                <a:cs typeface="Calibri Light"/>
              </a:rPr>
              <a:t> </a:t>
            </a:r>
            <a:r>
              <a:rPr sz="3950" b="0" spc="-15" dirty="0">
                <a:latin typeface="Calibri Light"/>
                <a:cs typeface="Calibri Light"/>
              </a:rPr>
              <a:t>steps</a:t>
            </a:r>
            <a:r>
              <a:rPr sz="3950" b="0" spc="114" dirty="0">
                <a:latin typeface="Calibri Light"/>
                <a:cs typeface="Calibri Light"/>
              </a:rPr>
              <a:t> </a:t>
            </a:r>
            <a:r>
              <a:rPr sz="3950" b="0" spc="20" dirty="0">
                <a:latin typeface="Calibri Light"/>
                <a:cs typeface="Calibri Light"/>
              </a:rPr>
              <a:t>of</a:t>
            </a:r>
            <a:r>
              <a:rPr sz="3950" b="0" spc="-65" dirty="0">
                <a:latin typeface="Calibri Light"/>
                <a:cs typeface="Calibri Light"/>
              </a:rPr>
              <a:t> </a:t>
            </a:r>
            <a:r>
              <a:rPr sz="3950" b="0" spc="25" dirty="0">
                <a:latin typeface="Calibri Light"/>
                <a:cs typeface="Calibri Light"/>
              </a:rPr>
              <a:t>long</a:t>
            </a:r>
            <a:r>
              <a:rPr sz="3950" b="0" spc="15" dirty="0">
                <a:latin typeface="Calibri Light"/>
                <a:cs typeface="Calibri Light"/>
              </a:rPr>
              <a:t> </a:t>
            </a:r>
            <a:r>
              <a:rPr sz="3950" b="0" spc="-10" dirty="0">
                <a:latin typeface="Calibri Light"/>
                <a:cs typeface="Calibri Light"/>
              </a:rPr>
              <a:t>protocol</a:t>
            </a:r>
            <a:r>
              <a:rPr sz="3950" b="0" spc="25" dirty="0">
                <a:latin typeface="Calibri Light"/>
                <a:cs typeface="Calibri Light"/>
              </a:rPr>
              <a:t> </a:t>
            </a:r>
            <a:r>
              <a:rPr sz="3950" b="0" spc="20" dirty="0">
                <a:latin typeface="Calibri Light"/>
                <a:cs typeface="Calibri Light"/>
              </a:rPr>
              <a:t>in</a:t>
            </a:r>
            <a:r>
              <a:rPr sz="3950" b="0" spc="35" dirty="0">
                <a:latin typeface="Calibri Light"/>
                <a:cs typeface="Calibri Light"/>
              </a:rPr>
              <a:t> </a:t>
            </a:r>
            <a:r>
              <a:rPr sz="3950" b="0" spc="-15" dirty="0">
                <a:latin typeface="Calibri Light"/>
                <a:cs typeface="Calibri Light"/>
              </a:rPr>
              <a:t>ART </a:t>
            </a:r>
            <a:r>
              <a:rPr sz="3950" b="0" spc="-10" dirty="0">
                <a:latin typeface="Calibri Light"/>
                <a:cs typeface="Calibri Light"/>
              </a:rPr>
              <a:t> </a:t>
            </a:r>
            <a:r>
              <a:rPr sz="3950" b="0" spc="15" dirty="0">
                <a:latin typeface="Calibri Light"/>
                <a:cs typeface="Calibri Light"/>
              </a:rPr>
              <a:t>chronologically</a:t>
            </a:r>
            <a:r>
              <a:rPr sz="3950" b="0" spc="-100" dirty="0">
                <a:latin typeface="Calibri Light"/>
                <a:cs typeface="Calibri Light"/>
              </a:rPr>
              <a:t> </a:t>
            </a:r>
            <a:r>
              <a:rPr sz="3950" b="0" spc="-15" dirty="0">
                <a:latin typeface="Calibri Light"/>
                <a:cs typeface="Calibri Light"/>
              </a:rPr>
              <a:t>after</a:t>
            </a:r>
            <a:r>
              <a:rPr sz="3950" b="0" spc="60" dirty="0">
                <a:latin typeface="Calibri Light"/>
                <a:cs typeface="Calibri Light"/>
              </a:rPr>
              <a:t> </a:t>
            </a:r>
            <a:r>
              <a:rPr sz="3950" b="0" spc="10" dirty="0">
                <a:latin typeface="Calibri Light"/>
                <a:cs typeface="Calibri Light"/>
              </a:rPr>
              <a:t>the</a:t>
            </a:r>
            <a:r>
              <a:rPr sz="3950" b="0" spc="65" dirty="0">
                <a:latin typeface="Calibri Light"/>
                <a:cs typeface="Calibri Light"/>
              </a:rPr>
              <a:t> </a:t>
            </a:r>
            <a:r>
              <a:rPr sz="3950" b="0" spc="25" dirty="0">
                <a:latin typeface="Calibri Light"/>
                <a:cs typeface="Calibri Light"/>
              </a:rPr>
              <a:t>down</a:t>
            </a:r>
            <a:r>
              <a:rPr sz="3950" b="0" spc="-45" dirty="0">
                <a:latin typeface="Calibri Light"/>
                <a:cs typeface="Calibri Light"/>
              </a:rPr>
              <a:t> </a:t>
            </a:r>
            <a:r>
              <a:rPr sz="3950" b="0" dirty="0">
                <a:latin typeface="Calibri Light"/>
                <a:cs typeface="Calibri Light"/>
              </a:rPr>
              <a:t>regulation</a:t>
            </a:r>
            <a:r>
              <a:rPr sz="3950" b="0" spc="110" dirty="0">
                <a:latin typeface="Calibri Light"/>
                <a:cs typeface="Calibri Light"/>
              </a:rPr>
              <a:t> </a:t>
            </a:r>
            <a:r>
              <a:rPr sz="3950" b="0" spc="5" dirty="0">
                <a:latin typeface="Calibri Light"/>
                <a:cs typeface="Calibri Light"/>
              </a:rPr>
              <a:t>till</a:t>
            </a:r>
            <a:r>
              <a:rPr sz="3950" b="0" spc="25" dirty="0">
                <a:latin typeface="Calibri Light"/>
                <a:cs typeface="Calibri Light"/>
              </a:rPr>
              <a:t> </a:t>
            </a:r>
            <a:r>
              <a:rPr sz="3950" b="0" spc="10" dirty="0">
                <a:latin typeface="Calibri Light"/>
                <a:cs typeface="Calibri Light"/>
              </a:rPr>
              <a:t>the </a:t>
            </a:r>
            <a:r>
              <a:rPr sz="3950" b="0" spc="-880" dirty="0">
                <a:latin typeface="Calibri Light"/>
                <a:cs typeface="Calibri Light"/>
              </a:rPr>
              <a:t> </a:t>
            </a:r>
            <a:r>
              <a:rPr sz="3950" b="0" spc="-20" dirty="0">
                <a:latin typeface="Calibri Light"/>
                <a:cs typeface="Calibri Light"/>
              </a:rPr>
              <a:t>retrieval</a:t>
            </a:r>
            <a:r>
              <a:rPr sz="3950" b="0" spc="165" dirty="0">
                <a:latin typeface="Calibri Light"/>
                <a:cs typeface="Calibri Light"/>
              </a:rPr>
              <a:t> </a:t>
            </a:r>
            <a:r>
              <a:rPr sz="3950" b="0" spc="20" dirty="0">
                <a:latin typeface="Calibri Light"/>
                <a:cs typeface="Calibri Light"/>
              </a:rPr>
              <a:t>of</a:t>
            </a:r>
            <a:r>
              <a:rPr sz="3950" b="0" spc="15" dirty="0">
                <a:latin typeface="Calibri Light"/>
                <a:cs typeface="Calibri Light"/>
              </a:rPr>
              <a:t> </a:t>
            </a:r>
            <a:r>
              <a:rPr sz="3950" b="0" spc="-5" dirty="0">
                <a:latin typeface="Calibri Light"/>
                <a:cs typeface="Calibri Light"/>
              </a:rPr>
              <a:t>embryo</a:t>
            </a:r>
            <a:r>
              <a:rPr sz="3950" b="0" spc="100" dirty="0">
                <a:latin typeface="Calibri Light"/>
                <a:cs typeface="Calibri Light"/>
              </a:rPr>
              <a:t> </a:t>
            </a:r>
            <a:r>
              <a:rPr sz="3950" b="0" spc="25" dirty="0">
                <a:latin typeface="Calibri Light"/>
                <a:cs typeface="Calibri Light"/>
              </a:rPr>
              <a:t>and</a:t>
            </a:r>
            <a:r>
              <a:rPr sz="3950" b="0" spc="30" dirty="0">
                <a:latin typeface="Calibri Light"/>
                <a:cs typeface="Calibri Light"/>
              </a:rPr>
              <a:t> </a:t>
            </a:r>
            <a:r>
              <a:rPr sz="3950" b="0" spc="10" dirty="0">
                <a:latin typeface="Calibri Light"/>
                <a:cs typeface="Calibri Light"/>
              </a:rPr>
              <a:t>the</a:t>
            </a:r>
            <a:r>
              <a:rPr sz="3950" b="0" spc="-10" dirty="0">
                <a:latin typeface="Calibri Light"/>
                <a:cs typeface="Calibri Light"/>
              </a:rPr>
              <a:t> </a:t>
            </a:r>
            <a:r>
              <a:rPr sz="3950" b="0" spc="15" dirty="0">
                <a:latin typeface="Calibri Light"/>
                <a:cs typeface="Calibri Light"/>
              </a:rPr>
              <a:t>goal</a:t>
            </a:r>
            <a:r>
              <a:rPr sz="3950" b="0" spc="25" dirty="0">
                <a:latin typeface="Calibri Light"/>
                <a:cs typeface="Calibri Light"/>
              </a:rPr>
              <a:t> </a:t>
            </a:r>
            <a:r>
              <a:rPr sz="3950" b="0" spc="-5" dirty="0">
                <a:latin typeface="Calibri Light"/>
                <a:cs typeface="Calibri Light"/>
              </a:rPr>
              <a:t>for</a:t>
            </a:r>
            <a:r>
              <a:rPr sz="3950" b="0" spc="-15" dirty="0">
                <a:latin typeface="Calibri Light"/>
                <a:cs typeface="Calibri Light"/>
              </a:rPr>
              <a:t> </a:t>
            </a:r>
            <a:r>
              <a:rPr sz="3950" b="0" spc="15" dirty="0">
                <a:latin typeface="Calibri Light"/>
                <a:cs typeface="Calibri Light"/>
              </a:rPr>
              <a:t>each</a:t>
            </a:r>
            <a:r>
              <a:rPr sz="3950" b="0" spc="30" dirty="0">
                <a:latin typeface="Calibri Light"/>
                <a:cs typeface="Calibri Light"/>
              </a:rPr>
              <a:t> </a:t>
            </a:r>
            <a:r>
              <a:rPr sz="3950" b="0" spc="-30" dirty="0">
                <a:latin typeface="Calibri Light"/>
                <a:cs typeface="Calibri Light"/>
              </a:rPr>
              <a:t>step</a:t>
            </a:r>
            <a:endParaRPr sz="395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8624" y="1907797"/>
            <a:ext cx="11020425" cy="4313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1200" indent="-2292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711200" algn="l"/>
                <a:tab pos="711835" algn="l"/>
              </a:tabLst>
            </a:pPr>
            <a:r>
              <a:rPr sz="1200" spc="-10" dirty="0">
                <a:latin typeface="Calibri"/>
                <a:cs typeface="Calibri"/>
              </a:rPr>
              <a:t>After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1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week</a:t>
            </a:r>
            <a:r>
              <a:rPr sz="1200" spc="8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(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on</a:t>
            </a:r>
            <a:r>
              <a:rPr sz="1200" spc="7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day</a:t>
            </a:r>
            <a:r>
              <a:rPr sz="1200" spc="-6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28)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period</a:t>
            </a:r>
            <a:r>
              <a:rPr sz="1200" spc="7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will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occur</a:t>
            </a:r>
            <a:r>
              <a:rPr sz="1200" spc="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,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on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20" dirty="0">
                <a:latin typeface="Calibri"/>
                <a:cs typeface="Calibri"/>
              </a:rPr>
              <a:t>2</a:t>
            </a:r>
            <a:r>
              <a:rPr sz="1200" spc="30" baseline="27777" dirty="0">
                <a:latin typeface="Calibri"/>
                <a:cs typeface="Calibri"/>
              </a:rPr>
              <a:t>nd</a:t>
            </a:r>
            <a:r>
              <a:rPr sz="1200" spc="82" baseline="27777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day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of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period</a:t>
            </a:r>
            <a:r>
              <a:rPr sz="1200" spc="7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we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must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check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10" dirty="0">
                <a:latin typeface="Calibri"/>
                <a:cs typeface="Calibri"/>
              </a:rPr>
              <a:t>if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the</a:t>
            </a:r>
            <a:r>
              <a:rPr sz="1200" spc="110" dirty="0">
                <a:latin typeface="Calibri"/>
                <a:cs typeface="Calibri"/>
              </a:rPr>
              <a:t> </a:t>
            </a:r>
            <a:r>
              <a:rPr sz="1200" spc="-30" dirty="0">
                <a:latin typeface="Calibri"/>
                <a:cs typeface="Calibri"/>
              </a:rPr>
              <a:t>down</a:t>
            </a:r>
            <a:r>
              <a:rPr sz="1200" spc="7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regulation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was</a:t>
            </a:r>
            <a:r>
              <a:rPr sz="1200" spc="10" dirty="0">
                <a:latin typeface="Calibri"/>
                <a:cs typeface="Calibri"/>
              </a:rPr>
              <a:t> successful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or</a:t>
            </a:r>
            <a:r>
              <a:rPr sz="1200" spc="-8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not</a:t>
            </a:r>
            <a:r>
              <a:rPr sz="1200" spc="8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by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2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ways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</a:t>
            </a:r>
            <a:endParaRPr sz="1200">
              <a:latin typeface="Calibri"/>
              <a:cs typeface="Calibri"/>
            </a:endParaRPr>
          </a:p>
          <a:p>
            <a:pPr marL="1168400" lvl="1" indent="-229235">
              <a:lnSpc>
                <a:spcPct val="100000"/>
              </a:lnSpc>
              <a:spcBef>
                <a:spcPts val="60"/>
              </a:spcBef>
              <a:buFont typeface="Arial"/>
              <a:buChar char="•"/>
              <a:tabLst>
                <a:tab pos="1168400" algn="l"/>
                <a:tab pos="1169035" algn="l"/>
              </a:tabLst>
            </a:pPr>
            <a:r>
              <a:rPr sz="1200" dirty="0">
                <a:latin typeface="Calibri"/>
                <a:cs typeface="Calibri"/>
              </a:rPr>
              <a:t>Vaginal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US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to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15" dirty="0">
                <a:latin typeface="Calibri"/>
                <a:cs typeface="Calibri"/>
              </a:rPr>
              <a:t>see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10" dirty="0">
                <a:latin typeface="Calibri"/>
                <a:cs typeface="Calibri"/>
              </a:rPr>
              <a:t>if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there</a:t>
            </a:r>
            <a:r>
              <a:rPr sz="1200" spc="1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are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5" dirty="0">
                <a:latin typeface="Calibri"/>
                <a:cs typeface="Calibri"/>
              </a:rPr>
              <a:t>follicles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or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not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10" dirty="0">
                <a:latin typeface="Calibri"/>
                <a:cs typeface="Calibri"/>
              </a:rPr>
              <a:t>(if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no</a:t>
            </a:r>
            <a:r>
              <a:rPr sz="1200" spc="80" dirty="0">
                <a:latin typeface="Calibri"/>
                <a:cs typeface="Calibri"/>
              </a:rPr>
              <a:t> </a:t>
            </a:r>
            <a:r>
              <a:rPr sz="1200" spc="5" dirty="0">
                <a:latin typeface="Calibri"/>
                <a:cs typeface="Calibri"/>
              </a:rPr>
              <a:t>follicles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this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means</a:t>
            </a:r>
            <a:r>
              <a:rPr sz="1200" spc="15" dirty="0">
                <a:latin typeface="Calibri"/>
                <a:cs typeface="Calibri"/>
              </a:rPr>
              <a:t> successful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down</a:t>
            </a:r>
            <a:r>
              <a:rPr sz="1200" spc="-7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regulation,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Endometrium</a:t>
            </a:r>
            <a:r>
              <a:rPr sz="1200" spc="210" dirty="0">
                <a:latin typeface="Calibri"/>
                <a:cs typeface="Calibri"/>
              </a:rPr>
              <a:t> </a:t>
            </a:r>
            <a:r>
              <a:rPr sz="1200" spc="-35" dirty="0">
                <a:latin typeface="Calibri"/>
                <a:cs typeface="Calibri"/>
              </a:rPr>
              <a:t>8-9mm</a:t>
            </a:r>
            <a:r>
              <a:rPr sz="1200" spc="1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good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)</a:t>
            </a:r>
            <a:endParaRPr sz="1200">
              <a:latin typeface="Calibri"/>
              <a:cs typeface="Calibri"/>
            </a:endParaRPr>
          </a:p>
          <a:p>
            <a:pPr marL="1168400" lvl="1" indent="-229235">
              <a:lnSpc>
                <a:spcPct val="100000"/>
              </a:lnSpc>
              <a:spcBef>
                <a:spcPts val="60"/>
              </a:spcBef>
              <a:buFont typeface="Arial"/>
              <a:buChar char="•"/>
              <a:tabLst>
                <a:tab pos="1168400" algn="l"/>
                <a:tab pos="1169035" algn="l"/>
              </a:tabLst>
            </a:pPr>
            <a:r>
              <a:rPr sz="1200" spc="-5" dirty="0">
                <a:latin typeface="Calibri"/>
                <a:cs typeface="Calibri"/>
              </a:rPr>
              <a:t>Estrogen</a:t>
            </a:r>
            <a:r>
              <a:rPr sz="1200" spc="-8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(17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beta-estradiol)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level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must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be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-35" dirty="0">
                <a:latin typeface="Calibri"/>
                <a:cs typeface="Calibri"/>
              </a:rPr>
              <a:t>low,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10" dirty="0">
                <a:latin typeface="Calibri"/>
                <a:cs typeface="Calibri"/>
              </a:rPr>
              <a:t>if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both</a:t>
            </a:r>
            <a:r>
              <a:rPr sz="1200" spc="150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conditions</a:t>
            </a:r>
            <a:r>
              <a:rPr sz="1200" spc="9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are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present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continue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to</a:t>
            </a:r>
            <a:r>
              <a:rPr sz="1200" spc="7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next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step.</a:t>
            </a:r>
            <a:endParaRPr sz="1200">
              <a:latin typeface="Calibri"/>
              <a:cs typeface="Calibri"/>
            </a:endParaRPr>
          </a:p>
          <a:p>
            <a:pPr marL="711200" indent="-229235">
              <a:lnSpc>
                <a:spcPct val="100000"/>
              </a:lnSpc>
              <a:spcBef>
                <a:spcPts val="65"/>
              </a:spcBef>
              <a:buFont typeface="Arial"/>
              <a:buChar char="•"/>
              <a:tabLst>
                <a:tab pos="711200" algn="l"/>
                <a:tab pos="711835" algn="l"/>
              </a:tabLst>
            </a:pPr>
            <a:r>
              <a:rPr sz="1200" spc="10" dirty="0">
                <a:latin typeface="Calibri"/>
                <a:cs typeface="Calibri"/>
              </a:rPr>
              <a:t>On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5" dirty="0">
                <a:latin typeface="Calibri"/>
                <a:cs typeface="Calibri"/>
              </a:rPr>
              <a:t>3</a:t>
            </a:r>
            <a:r>
              <a:rPr sz="1200" spc="7" baseline="24305" dirty="0">
                <a:latin typeface="Calibri"/>
                <a:cs typeface="Calibri"/>
              </a:rPr>
              <a:t>rd</a:t>
            </a:r>
            <a:r>
              <a:rPr sz="1200" spc="97" baseline="2430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day</a:t>
            </a:r>
            <a:r>
              <a:rPr sz="1200" spc="-6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of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period</a:t>
            </a:r>
            <a:r>
              <a:rPr sz="1200" spc="8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Give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injectable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ovulation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induction</a:t>
            </a:r>
            <a:r>
              <a:rPr sz="1200" spc="8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agents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(menopausal</a:t>
            </a:r>
            <a:r>
              <a:rPr sz="1200" spc="5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or</a:t>
            </a:r>
            <a:r>
              <a:rPr sz="1200" spc="6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recombinant</a:t>
            </a:r>
            <a:r>
              <a:rPr sz="1200" spc="8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FSH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)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spc="5" dirty="0">
                <a:latin typeface="Calibri"/>
                <a:cs typeface="Calibri"/>
              </a:rPr>
              <a:t>daily</a:t>
            </a:r>
            <a:r>
              <a:rPr sz="1200" spc="-6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  <a:p>
            <a:pPr marL="711200" marR="132080" indent="-228600">
              <a:lnSpc>
                <a:spcPct val="67700"/>
              </a:lnSpc>
              <a:spcBef>
                <a:spcPts val="600"/>
              </a:spcBef>
              <a:buFont typeface="Arial"/>
              <a:buChar char="•"/>
              <a:tabLst>
                <a:tab pos="711200" algn="l"/>
                <a:tab pos="711835" algn="l"/>
              </a:tabLst>
            </a:pPr>
            <a:r>
              <a:rPr sz="1200" spc="-10" dirty="0">
                <a:latin typeface="Calibri"/>
                <a:cs typeface="Calibri"/>
              </a:rPr>
              <a:t>After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1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week</a:t>
            </a:r>
            <a:r>
              <a:rPr sz="1200" spc="8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check</a:t>
            </a:r>
            <a:r>
              <a:rPr sz="1200" spc="10" dirty="0">
                <a:latin typeface="Calibri"/>
                <a:cs typeface="Calibri"/>
              </a:rPr>
              <a:t> if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5" dirty="0">
                <a:latin typeface="Calibri"/>
                <a:cs typeface="Calibri"/>
              </a:rPr>
              <a:t>she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10" dirty="0">
                <a:latin typeface="Calibri"/>
                <a:cs typeface="Calibri"/>
              </a:rPr>
              <a:t>is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responding</a:t>
            </a:r>
            <a:r>
              <a:rPr sz="1200" spc="6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or</a:t>
            </a:r>
            <a:r>
              <a:rPr sz="1200" spc="6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not</a:t>
            </a:r>
            <a:r>
              <a:rPr sz="1200" spc="8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(normal</a:t>
            </a:r>
            <a:r>
              <a:rPr sz="1200" spc="125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responding</a:t>
            </a:r>
            <a:r>
              <a:rPr sz="1200" spc="114" dirty="0">
                <a:latin typeface="Calibri"/>
                <a:cs typeface="Calibri"/>
              </a:rPr>
              <a:t> </a:t>
            </a:r>
            <a:r>
              <a:rPr sz="1200" dirty="0">
                <a:latin typeface="Symbol"/>
                <a:cs typeface="Symbol"/>
              </a:rPr>
              <a:t>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Calibri"/>
                <a:cs typeface="Calibri"/>
              </a:rPr>
              <a:t>continue</a:t>
            </a:r>
            <a:r>
              <a:rPr sz="1200" spc="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same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dose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,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over</a:t>
            </a:r>
            <a:r>
              <a:rPr sz="1200" spc="60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responding</a:t>
            </a:r>
            <a:r>
              <a:rPr sz="1200" spc="90" dirty="0">
                <a:latin typeface="Calibri"/>
                <a:cs typeface="Calibri"/>
              </a:rPr>
              <a:t> </a:t>
            </a:r>
            <a:r>
              <a:rPr sz="1200" dirty="0">
                <a:latin typeface="Symbol"/>
                <a:cs typeface="Symbol"/>
              </a:rPr>
              <a:t>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decrease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dose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or</a:t>
            </a:r>
            <a:r>
              <a:rPr sz="1200" spc="6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under</a:t>
            </a:r>
            <a:r>
              <a:rPr sz="1200" spc="6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responding</a:t>
            </a:r>
            <a:r>
              <a:rPr sz="1200" spc="-10" dirty="0">
                <a:latin typeface="Symbol"/>
                <a:cs typeface="Symbol"/>
              </a:rPr>
              <a:t>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increase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dose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) 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to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avoid ovarian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hyperstimulation</a:t>
            </a:r>
            <a:r>
              <a:rPr sz="1200" spc="8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syndrome.</a:t>
            </a:r>
            <a:endParaRPr sz="1200">
              <a:latin typeface="Calibri"/>
              <a:cs typeface="Calibri"/>
            </a:endParaRPr>
          </a:p>
          <a:p>
            <a:pPr marL="711200" indent="-229235">
              <a:lnSpc>
                <a:spcPct val="100000"/>
              </a:lnSpc>
              <a:spcBef>
                <a:spcPts val="65"/>
              </a:spcBef>
              <a:buFont typeface="Arial"/>
              <a:buChar char="•"/>
              <a:tabLst>
                <a:tab pos="711200" algn="l"/>
                <a:tab pos="711835" algn="l"/>
              </a:tabLst>
            </a:pPr>
            <a:r>
              <a:rPr sz="1200" spc="-15" dirty="0">
                <a:latin typeface="Calibri"/>
                <a:cs typeface="Calibri"/>
              </a:rPr>
              <a:t>Continue</a:t>
            </a:r>
            <a:r>
              <a:rPr sz="1200" spc="1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dose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and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repeat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US</a:t>
            </a:r>
            <a:r>
              <a:rPr sz="1200" spc="8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day</a:t>
            </a:r>
            <a:r>
              <a:rPr sz="1200" spc="-6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after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day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to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measure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10" dirty="0">
                <a:latin typeface="Calibri"/>
                <a:cs typeface="Calibri"/>
              </a:rPr>
              <a:t>size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of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5" dirty="0">
                <a:latin typeface="Calibri"/>
                <a:cs typeface="Calibri"/>
              </a:rPr>
              <a:t>follicles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,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until we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have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10" dirty="0">
                <a:latin typeface="Calibri"/>
                <a:cs typeface="Calibri"/>
              </a:rPr>
              <a:t>at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15" dirty="0">
                <a:latin typeface="Calibri"/>
                <a:cs typeface="Calibri"/>
              </a:rPr>
              <a:t>least</a:t>
            </a:r>
            <a:r>
              <a:rPr sz="1200" spc="-7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3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spc="5" dirty="0">
                <a:latin typeface="Calibri"/>
                <a:cs typeface="Calibri"/>
              </a:rPr>
              <a:t>follicles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measuring </a:t>
            </a:r>
            <a:r>
              <a:rPr sz="1200" spc="10" dirty="0">
                <a:latin typeface="Calibri"/>
                <a:cs typeface="Calibri"/>
              </a:rPr>
              <a:t>at</a:t>
            </a:r>
            <a:r>
              <a:rPr sz="1200" spc="-70" dirty="0">
                <a:latin typeface="Calibri"/>
                <a:cs typeface="Calibri"/>
              </a:rPr>
              <a:t> </a:t>
            </a:r>
            <a:r>
              <a:rPr sz="1200" spc="35" dirty="0">
                <a:latin typeface="Calibri"/>
                <a:cs typeface="Calibri"/>
              </a:rPr>
              <a:t>least</a:t>
            </a:r>
            <a:r>
              <a:rPr sz="1200" spc="-7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17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spc="-35" dirty="0">
                <a:latin typeface="Calibri"/>
                <a:cs typeface="Calibri"/>
              </a:rPr>
              <a:t>mm</a:t>
            </a:r>
            <a:r>
              <a:rPr sz="1200" spc="125" dirty="0">
                <a:latin typeface="Calibri"/>
                <a:cs typeface="Calibri"/>
              </a:rPr>
              <a:t> </a:t>
            </a:r>
            <a:r>
              <a:rPr sz="1200" spc="10" dirty="0">
                <a:latin typeface="Calibri"/>
                <a:cs typeface="Calibri"/>
              </a:rPr>
              <a:t>in</a:t>
            </a:r>
            <a:r>
              <a:rPr sz="1200" spc="-75" dirty="0">
                <a:latin typeface="Calibri"/>
                <a:cs typeface="Calibri"/>
              </a:rPr>
              <a:t> </a:t>
            </a:r>
            <a:r>
              <a:rPr sz="1200" spc="5" dirty="0">
                <a:latin typeface="Calibri"/>
                <a:cs typeface="Calibri"/>
              </a:rPr>
              <a:t>size.</a:t>
            </a:r>
            <a:endParaRPr sz="1200">
              <a:latin typeface="Calibri"/>
              <a:cs typeface="Calibri"/>
            </a:endParaRPr>
          </a:p>
          <a:p>
            <a:pPr marL="711200" indent="-229235">
              <a:lnSpc>
                <a:spcPct val="100000"/>
              </a:lnSpc>
              <a:spcBef>
                <a:spcPts val="60"/>
              </a:spcBef>
              <a:buFont typeface="Arial"/>
              <a:buChar char="•"/>
              <a:tabLst>
                <a:tab pos="711200" algn="l"/>
                <a:tab pos="711835" algn="l"/>
              </a:tabLst>
            </a:pPr>
            <a:r>
              <a:rPr sz="1200" spc="-5" dirty="0">
                <a:latin typeface="Calibri"/>
                <a:cs typeface="Calibri"/>
              </a:rPr>
              <a:t>Give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10" dirty="0">
                <a:latin typeface="Calibri"/>
                <a:cs typeface="Calibri"/>
              </a:rPr>
              <a:t>HCG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to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trigger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ovulation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and </a:t>
            </a:r>
            <a:r>
              <a:rPr sz="1200" spc="5" dirty="0">
                <a:latin typeface="Calibri"/>
                <a:cs typeface="Calibri"/>
              </a:rPr>
              <a:t>release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of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the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10" dirty="0">
                <a:latin typeface="Calibri"/>
                <a:cs typeface="Calibri"/>
              </a:rPr>
              <a:t>egg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5" dirty="0">
                <a:latin typeface="Calibri"/>
                <a:cs typeface="Calibri"/>
              </a:rPr>
              <a:t>(release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of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10" dirty="0">
                <a:latin typeface="Calibri"/>
                <a:cs typeface="Calibri"/>
              </a:rPr>
              <a:t>egg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should </a:t>
            </a:r>
            <a:r>
              <a:rPr sz="1200" spc="-10" dirty="0">
                <a:latin typeface="Calibri"/>
                <a:cs typeface="Calibri"/>
              </a:rPr>
              <a:t>occur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40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30" dirty="0">
                <a:latin typeface="Calibri"/>
                <a:cs typeface="Calibri"/>
              </a:rPr>
              <a:t>hours</a:t>
            </a:r>
            <a:r>
              <a:rPr sz="1200" spc="1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after</a:t>
            </a:r>
            <a:r>
              <a:rPr sz="1200" spc="-90" dirty="0">
                <a:latin typeface="Calibri"/>
                <a:cs typeface="Calibri"/>
              </a:rPr>
              <a:t> </a:t>
            </a:r>
            <a:r>
              <a:rPr sz="1200" spc="10" dirty="0">
                <a:latin typeface="Calibri"/>
                <a:cs typeface="Calibri"/>
              </a:rPr>
              <a:t>HCG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10" dirty="0">
                <a:latin typeface="Calibri"/>
                <a:cs typeface="Calibri"/>
              </a:rPr>
              <a:t>is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given)</a:t>
            </a:r>
            <a:r>
              <a:rPr sz="1200" spc="2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  <a:p>
            <a:pPr marL="711200" indent="-229235">
              <a:lnSpc>
                <a:spcPts val="1245"/>
              </a:lnSpc>
              <a:spcBef>
                <a:spcPts val="65"/>
              </a:spcBef>
              <a:buFont typeface="Arial"/>
              <a:buChar char="•"/>
              <a:tabLst>
                <a:tab pos="711200" algn="l"/>
                <a:tab pos="711835" algn="l"/>
              </a:tabLst>
            </a:pPr>
            <a:r>
              <a:rPr sz="1200" spc="-10" dirty="0">
                <a:latin typeface="Calibri"/>
                <a:cs typeface="Calibri"/>
              </a:rPr>
              <a:t>Oocyte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retrieval</a:t>
            </a:r>
            <a:r>
              <a:rPr sz="1200" spc="5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should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be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done</a:t>
            </a:r>
            <a:r>
              <a:rPr sz="1200" spc="110" dirty="0">
                <a:latin typeface="Calibri"/>
                <a:cs typeface="Calibri"/>
              </a:rPr>
              <a:t> </a:t>
            </a:r>
            <a:r>
              <a:rPr sz="1200" spc="10" dirty="0">
                <a:latin typeface="Calibri"/>
                <a:cs typeface="Calibri"/>
              </a:rPr>
              <a:t>at</a:t>
            </a:r>
            <a:r>
              <a:rPr sz="1200" spc="-7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day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13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of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5" dirty="0">
                <a:latin typeface="Calibri"/>
                <a:cs typeface="Calibri"/>
              </a:rPr>
              <a:t>cycle,</a:t>
            </a:r>
            <a:r>
              <a:rPr sz="1200" spc="2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36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spc="-30" dirty="0">
                <a:latin typeface="Calibri"/>
                <a:cs typeface="Calibri"/>
              </a:rPr>
              <a:t>hours</a:t>
            </a:r>
            <a:r>
              <a:rPr sz="1200" spc="16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after</a:t>
            </a:r>
            <a:r>
              <a:rPr sz="1200" spc="-85" dirty="0">
                <a:latin typeface="Calibri"/>
                <a:cs typeface="Calibri"/>
              </a:rPr>
              <a:t> </a:t>
            </a:r>
            <a:r>
              <a:rPr sz="1200" spc="10" dirty="0">
                <a:latin typeface="Calibri"/>
                <a:cs typeface="Calibri"/>
              </a:rPr>
              <a:t>HCG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(not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beyond</a:t>
            </a:r>
            <a:r>
              <a:rPr sz="1200" spc="80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to</a:t>
            </a:r>
            <a:r>
              <a:rPr sz="1200" spc="7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avoid</a:t>
            </a:r>
            <a:r>
              <a:rPr sz="1200" spc="-75" dirty="0">
                <a:latin typeface="Calibri"/>
                <a:cs typeface="Calibri"/>
              </a:rPr>
              <a:t> </a:t>
            </a:r>
            <a:r>
              <a:rPr sz="1200" spc="-35" dirty="0">
                <a:latin typeface="Calibri"/>
                <a:cs typeface="Calibri"/>
              </a:rPr>
              <a:t>rupture</a:t>
            </a:r>
            <a:r>
              <a:rPr sz="1200" spc="18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and</a:t>
            </a:r>
            <a:r>
              <a:rPr sz="1200" spc="5" dirty="0">
                <a:latin typeface="Calibri"/>
                <a:cs typeface="Calibri"/>
              </a:rPr>
              <a:t> release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of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15" dirty="0">
                <a:latin typeface="Calibri"/>
                <a:cs typeface="Calibri"/>
              </a:rPr>
              <a:t>egg)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,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under</a:t>
            </a:r>
            <a:r>
              <a:rPr sz="1200" spc="6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sedation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or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GA</a:t>
            </a:r>
            <a:r>
              <a:rPr sz="1200" spc="95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by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5" dirty="0">
                <a:latin typeface="Calibri"/>
                <a:cs typeface="Calibri"/>
              </a:rPr>
              <a:t>vaginal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approach</a:t>
            </a:r>
            <a:endParaRPr sz="1200">
              <a:latin typeface="Calibri"/>
              <a:cs typeface="Calibri"/>
            </a:endParaRPr>
          </a:p>
          <a:p>
            <a:pPr marL="711200">
              <a:lnSpc>
                <a:spcPts val="1215"/>
              </a:lnSpc>
            </a:pPr>
            <a:r>
              <a:rPr sz="1200" spc="-25" dirty="0">
                <a:latin typeface="Calibri"/>
                <a:cs typeface="Calibri"/>
              </a:rPr>
              <a:t>under</a:t>
            </a:r>
            <a:r>
              <a:rPr sz="1200" spc="5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US</a:t>
            </a:r>
            <a:r>
              <a:rPr sz="1200" spc="-5" dirty="0">
                <a:latin typeface="Calibri"/>
                <a:cs typeface="Calibri"/>
              </a:rPr>
              <a:t> guidance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,All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5" dirty="0">
                <a:latin typeface="Calibri"/>
                <a:cs typeface="Calibri"/>
              </a:rPr>
              <a:t>follicles </a:t>
            </a:r>
            <a:r>
              <a:rPr sz="1200" spc="-20" dirty="0">
                <a:latin typeface="Calibri"/>
                <a:cs typeface="Calibri"/>
              </a:rPr>
              <a:t>&gt;10mm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aspirated</a:t>
            </a:r>
            <a:endParaRPr sz="1200">
              <a:latin typeface="Calibri"/>
              <a:cs typeface="Calibri"/>
            </a:endParaRPr>
          </a:p>
          <a:p>
            <a:pPr marL="711200" indent="-229235">
              <a:lnSpc>
                <a:spcPts val="1650"/>
              </a:lnSpc>
              <a:buFont typeface="Arial"/>
              <a:buChar char="•"/>
              <a:tabLst>
                <a:tab pos="711200" algn="l"/>
                <a:tab pos="711835" algn="l"/>
              </a:tabLst>
            </a:pPr>
            <a:r>
              <a:rPr sz="1400" spc="-15" dirty="0">
                <a:latin typeface="Calibri"/>
                <a:cs typeface="Calibri"/>
              </a:rPr>
              <a:t>E</a:t>
            </a:r>
            <a:r>
              <a:rPr sz="1400" spc="10" dirty="0">
                <a:latin typeface="Calibri"/>
                <a:cs typeface="Calibri"/>
              </a:rPr>
              <a:t>ggs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30" dirty="0">
                <a:latin typeface="Calibri"/>
                <a:cs typeface="Calibri"/>
              </a:rPr>
              <a:t>r</a:t>
            </a:r>
            <a:r>
              <a:rPr sz="1400" spc="10" dirty="0">
                <a:latin typeface="Calibri"/>
                <a:cs typeface="Calibri"/>
              </a:rPr>
              <a:t>e</a:t>
            </a:r>
            <a:r>
              <a:rPr sz="1400" spc="-130" dirty="0">
                <a:latin typeface="Calibri"/>
                <a:cs typeface="Calibri"/>
              </a:rPr>
              <a:t> </a:t>
            </a:r>
            <a:r>
              <a:rPr sz="1400" spc="5" dirty="0">
                <a:latin typeface="Calibri"/>
                <a:cs typeface="Calibri"/>
              </a:rPr>
              <a:t>p</a:t>
            </a:r>
            <a:r>
              <a:rPr sz="1400" spc="-25" dirty="0">
                <a:latin typeface="Calibri"/>
                <a:cs typeface="Calibri"/>
              </a:rPr>
              <a:t>i</a:t>
            </a:r>
            <a:r>
              <a:rPr sz="1400" spc="10" dirty="0">
                <a:latin typeface="Calibri"/>
                <a:cs typeface="Calibri"/>
              </a:rPr>
              <a:t>c</a:t>
            </a:r>
            <a:r>
              <a:rPr sz="1400" spc="-45" dirty="0">
                <a:latin typeface="Calibri"/>
                <a:cs typeface="Calibri"/>
              </a:rPr>
              <a:t>k</a:t>
            </a:r>
            <a:r>
              <a:rPr sz="1400" spc="-30" dirty="0">
                <a:latin typeface="Calibri"/>
                <a:cs typeface="Calibri"/>
              </a:rPr>
              <a:t>e</a:t>
            </a:r>
            <a:r>
              <a:rPr sz="1400" spc="10" dirty="0">
                <a:latin typeface="Calibri"/>
                <a:cs typeface="Calibri"/>
              </a:rPr>
              <a:t>d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15" dirty="0">
                <a:latin typeface="Calibri"/>
                <a:cs typeface="Calibri"/>
              </a:rPr>
              <a:t>f</a:t>
            </a:r>
            <a:r>
              <a:rPr sz="1400" spc="30" dirty="0">
                <a:latin typeface="Calibri"/>
                <a:cs typeface="Calibri"/>
              </a:rPr>
              <a:t>r</a:t>
            </a:r>
            <a:r>
              <a:rPr sz="1400" spc="5" dirty="0">
                <a:latin typeface="Calibri"/>
                <a:cs typeface="Calibri"/>
              </a:rPr>
              <a:t>o</a:t>
            </a:r>
            <a:r>
              <a:rPr sz="1400" spc="20" dirty="0">
                <a:latin typeface="Calibri"/>
                <a:cs typeface="Calibri"/>
              </a:rPr>
              <a:t>m</a:t>
            </a:r>
            <a:r>
              <a:rPr sz="1400" spc="-10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t</a:t>
            </a:r>
            <a:r>
              <a:rPr sz="1400" spc="5" dirty="0">
                <a:latin typeface="Calibri"/>
                <a:cs typeface="Calibri"/>
              </a:rPr>
              <a:t>h</a:t>
            </a:r>
            <a:r>
              <a:rPr sz="1400" spc="10" dirty="0">
                <a:latin typeface="Calibri"/>
                <a:cs typeface="Calibri"/>
              </a:rPr>
              <a:t>e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45" dirty="0">
                <a:latin typeface="Calibri"/>
                <a:cs typeface="Calibri"/>
              </a:rPr>
              <a:t>s</a:t>
            </a:r>
            <a:r>
              <a:rPr sz="1400" spc="5" dirty="0">
                <a:latin typeface="Calibri"/>
                <a:cs typeface="Calibri"/>
              </a:rPr>
              <a:t>p</a:t>
            </a:r>
            <a:r>
              <a:rPr sz="1400" spc="-25" dirty="0">
                <a:latin typeface="Calibri"/>
                <a:cs typeface="Calibri"/>
              </a:rPr>
              <a:t>e</a:t>
            </a:r>
            <a:r>
              <a:rPr sz="1400" spc="10" dirty="0">
                <a:latin typeface="Calibri"/>
                <a:cs typeface="Calibri"/>
              </a:rPr>
              <a:t>c</a:t>
            </a:r>
            <a:r>
              <a:rPr sz="1400" spc="-30" dirty="0">
                <a:latin typeface="Calibri"/>
                <a:cs typeface="Calibri"/>
              </a:rPr>
              <a:t>i</a:t>
            </a:r>
            <a:r>
              <a:rPr sz="1400" spc="5" dirty="0">
                <a:latin typeface="Calibri"/>
                <a:cs typeface="Calibri"/>
              </a:rPr>
              <a:t>m</a:t>
            </a:r>
            <a:r>
              <a:rPr sz="1400" spc="-30" dirty="0">
                <a:latin typeface="Calibri"/>
                <a:cs typeface="Calibri"/>
              </a:rPr>
              <a:t>e</a:t>
            </a:r>
            <a:r>
              <a:rPr sz="1400" spc="10" dirty="0">
                <a:latin typeface="Calibri"/>
                <a:cs typeface="Calibri"/>
              </a:rPr>
              <a:t>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t</a:t>
            </a:r>
            <a:r>
              <a:rPr sz="1400" spc="5" dirty="0">
                <a:latin typeface="Calibri"/>
                <a:cs typeface="Calibri"/>
              </a:rPr>
              <a:t>h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5" dirty="0">
                <a:latin typeface="Calibri"/>
                <a:cs typeface="Calibri"/>
              </a:rPr>
              <a:t>t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45" dirty="0">
                <a:latin typeface="Calibri"/>
                <a:cs typeface="Calibri"/>
              </a:rPr>
              <a:t>w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10" dirty="0">
                <a:latin typeface="Calibri"/>
                <a:cs typeface="Calibri"/>
              </a:rPr>
              <a:t>s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5" dirty="0">
                <a:latin typeface="Calibri"/>
                <a:cs typeface="Calibri"/>
              </a:rPr>
              <a:t>d</a:t>
            </a:r>
            <a:r>
              <a:rPr sz="1400" spc="30" dirty="0">
                <a:latin typeface="Calibri"/>
                <a:cs typeface="Calibri"/>
              </a:rPr>
              <a:t>r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45" dirty="0">
                <a:latin typeface="Calibri"/>
                <a:cs typeface="Calibri"/>
              </a:rPr>
              <a:t>w</a:t>
            </a:r>
            <a:r>
              <a:rPr sz="1400" spc="10" dirty="0">
                <a:latin typeface="Calibri"/>
                <a:cs typeface="Calibri"/>
              </a:rPr>
              <a:t>n</a:t>
            </a:r>
            <a:r>
              <a:rPr sz="1400" spc="-90" dirty="0">
                <a:latin typeface="Calibri"/>
                <a:cs typeface="Calibri"/>
              </a:rPr>
              <a:t> </a:t>
            </a:r>
            <a:r>
              <a:rPr sz="1400" spc="5" dirty="0"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  <a:p>
            <a:pPr marL="711200" indent="-229235">
              <a:lnSpc>
                <a:spcPts val="1664"/>
              </a:lnSpc>
              <a:spcBef>
                <a:spcPts val="45"/>
              </a:spcBef>
              <a:buFont typeface="Arial"/>
              <a:buChar char="•"/>
              <a:tabLst>
                <a:tab pos="711200" algn="l"/>
                <a:tab pos="711835" algn="l"/>
              </a:tabLst>
            </a:pPr>
            <a:r>
              <a:rPr sz="1400" spc="10" dirty="0">
                <a:latin typeface="Calibri"/>
                <a:cs typeface="Calibri"/>
              </a:rPr>
              <a:t>give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5" dirty="0">
                <a:latin typeface="Calibri"/>
                <a:cs typeface="Calibri"/>
              </a:rPr>
              <a:t>progesterone</a:t>
            </a:r>
            <a:r>
              <a:rPr sz="1400" spc="-120" dirty="0">
                <a:latin typeface="Calibri"/>
                <a:cs typeface="Calibri"/>
              </a:rPr>
              <a:t> </a:t>
            </a:r>
            <a:r>
              <a:rPr sz="1400" spc="5" dirty="0">
                <a:latin typeface="Calibri"/>
                <a:cs typeface="Calibri"/>
              </a:rPr>
              <a:t>at</a:t>
            </a:r>
            <a:r>
              <a:rPr sz="1400" spc="-114" dirty="0">
                <a:latin typeface="Calibri"/>
                <a:cs typeface="Calibri"/>
              </a:rPr>
              <a:t> </a:t>
            </a:r>
            <a:r>
              <a:rPr sz="1400" spc="5" dirty="0">
                <a:latin typeface="Calibri"/>
                <a:cs typeface="Calibri"/>
              </a:rPr>
              <a:t>day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5" dirty="0">
                <a:latin typeface="Calibri"/>
                <a:cs typeface="Calibri"/>
              </a:rPr>
              <a:t>of </a:t>
            </a:r>
            <a:r>
              <a:rPr sz="1400" spc="10" dirty="0">
                <a:latin typeface="Calibri"/>
                <a:cs typeface="Calibri"/>
              </a:rPr>
              <a:t>Oocyte</a:t>
            </a:r>
            <a:r>
              <a:rPr sz="1400" spc="-1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retrieval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to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maintain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lueteal</a:t>
            </a:r>
            <a:r>
              <a:rPr sz="1400" spc="114" dirty="0">
                <a:latin typeface="Calibri"/>
                <a:cs typeface="Calibri"/>
              </a:rPr>
              <a:t> </a:t>
            </a:r>
            <a:r>
              <a:rPr sz="1400" spc="15" dirty="0">
                <a:latin typeface="Calibri"/>
                <a:cs typeface="Calibri"/>
              </a:rPr>
              <a:t>phase</a:t>
            </a:r>
            <a:r>
              <a:rPr sz="1400" spc="-1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to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20" dirty="0">
                <a:latin typeface="Calibri"/>
                <a:cs typeface="Calibri"/>
              </a:rPr>
              <a:t>support</a:t>
            </a:r>
            <a:r>
              <a:rPr sz="1400" spc="-114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implantation </a:t>
            </a:r>
            <a:r>
              <a:rPr sz="1400" spc="5" dirty="0"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  <a:p>
            <a:pPr marL="711200" indent="-229235">
              <a:lnSpc>
                <a:spcPts val="1664"/>
              </a:lnSpc>
              <a:buFont typeface="Arial"/>
              <a:buChar char="•"/>
              <a:tabLst>
                <a:tab pos="711200" algn="l"/>
                <a:tab pos="711835" algn="l"/>
              </a:tabLst>
            </a:pPr>
            <a:r>
              <a:rPr sz="1400" spc="90" dirty="0">
                <a:latin typeface="Calibri"/>
                <a:cs typeface="Calibri"/>
              </a:rPr>
              <a:t>I</a:t>
            </a:r>
            <a:r>
              <a:rPr sz="1400" spc="5" dirty="0">
                <a:latin typeface="Calibri"/>
                <a:cs typeface="Calibri"/>
              </a:rPr>
              <a:t>n</a:t>
            </a:r>
            <a:r>
              <a:rPr sz="1400" spc="50" dirty="0">
                <a:latin typeface="Calibri"/>
                <a:cs typeface="Calibri"/>
              </a:rPr>
              <a:t>s</a:t>
            </a:r>
            <a:r>
              <a:rPr sz="1400" spc="-30" dirty="0">
                <a:latin typeface="Calibri"/>
                <a:cs typeface="Calibri"/>
              </a:rPr>
              <a:t>e</a:t>
            </a:r>
            <a:r>
              <a:rPr sz="1400" spc="5" dirty="0">
                <a:latin typeface="Calibri"/>
                <a:cs typeface="Calibri"/>
              </a:rPr>
              <a:t>m</a:t>
            </a:r>
            <a:r>
              <a:rPr sz="1400" spc="-25" dirty="0">
                <a:latin typeface="Calibri"/>
                <a:cs typeface="Calibri"/>
              </a:rPr>
              <a:t>i</a:t>
            </a:r>
            <a:r>
              <a:rPr sz="1400" spc="5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25" dirty="0">
                <a:latin typeface="Calibri"/>
                <a:cs typeface="Calibri"/>
              </a:rPr>
              <a:t>ti</a:t>
            </a:r>
            <a:r>
              <a:rPr sz="1400" spc="5" dirty="0">
                <a:latin typeface="Calibri"/>
                <a:cs typeface="Calibri"/>
              </a:rPr>
              <a:t>o</a:t>
            </a:r>
            <a:r>
              <a:rPr sz="1400" spc="10" dirty="0">
                <a:latin typeface="Calibri"/>
                <a:cs typeface="Calibri"/>
              </a:rPr>
              <a:t>n</a:t>
            </a:r>
            <a:r>
              <a:rPr sz="1400" spc="-90" dirty="0">
                <a:latin typeface="Calibri"/>
                <a:cs typeface="Calibri"/>
              </a:rPr>
              <a:t> </a:t>
            </a:r>
            <a:r>
              <a:rPr sz="1400" spc="5" dirty="0">
                <a:latin typeface="Calibri"/>
                <a:cs typeface="Calibri"/>
              </a:rPr>
              <a:t>b</a:t>
            </a:r>
            <a:r>
              <a:rPr sz="1400" spc="10" dirty="0">
                <a:latin typeface="Calibri"/>
                <a:cs typeface="Calibri"/>
              </a:rPr>
              <a:t>y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spc="10" dirty="0">
                <a:latin typeface="Calibri"/>
                <a:cs typeface="Calibri"/>
              </a:rPr>
              <a:t>2 </a:t>
            </a:r>
            <a:r>
              <a:rPr sz="1400" spc="5" dirty="0">
                <a:latin typeface="Calibri"/>
                <a:cs typeface="Calibri"/>
              </a:rPr>
              <a:t>m</a:t>
            </a:r>
            <a:r>
              <a:rPr sz="1400" spc="-30" dirty="0">
                <a:latin typeface="Calibri"/>
                <a:cs typeface="Calibri"/>
              </a:rPr>
              <a:t>e</a:t>
            </a:r>
            <a:r>
              <a:rPr sz="1400" spc="-25" dirty="0">
                <a:latin typeface="Calibri"/>
                <a:cs typeface="Calibri"/>
              </a:rPr>
              <a:t>t</a:t>
            </a:r>
            <a:r>
              <a:rPr sz="1400" spc="5" dirty="0">
                <a:latin typeface="Calibri"/>
                <a:cs typeface="Calibri"/>
              </a:rPr>
              <a:t>ho</a:t>
            </a:r>
            <a:r>
              <a:rPr sz="1400" spc="10" dirty="0">
                <a:latin typeface="Calibri"/>
                <a:cs typeface="Calibri"/>
              </a:rPr>
              <a:t>ds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5" dirty="0">
                <a:latin typeface="Calibri"/>
                <a:cs typeface="Calibri"/>
              </a:rPr>
              <a:t>:</a:t>
            </a:r>
            <a:endParaRPr sz="1400">
              <a:latin typeface="Calibri"/>
              <a:cs typeface="Calibri"/>
            </a:endParaRPr>
          </a:p>
          <a:p>
            <a:pPr marL="1168400" lvl="1" indent="-229235">
              <a:lnSpc>
                <a:spcPts val="1664"/>
              </a:lnSpc>
              <a:spcBef>
                <a:spcPts val="50"/>
              </a:spcBef>
              <a:buFont typeface="Arial"/>
              <a:buChar char="•"/>
              <a:tabLst>
                <a:tab pos="1168400" algn="l"/>
                <a:tab pos="1169035" algn="l"/>
              </a:tabLst>
            </a:pPr>
            <a:r>
              <a:rPr sz="1400" dirty="0">
                <a:latin typeface="Calibri"/>
                <a:cs typeface="Calibri"/>
              </a:rPr>
              <a:t>C</a:t>
            </a:r>
            <a:r>
              <a:rPr sz="1400" spc="5" dirty="0">
                <a:latin typeface="Calibri"/>
                <a:cs typeface="Calibri"/>
              </a:rPr>
              <a:t>on</a:t>
            </a:r>
            <a:r>
              <a:rPr sz="1400" spc="40" dirty="0">
                <a:latin typeface="Calibri"/>
                <a:cs typeface="Calibri"/>
              </a:rPr>
              <a:t>v</a:t>
            </a:r>
            <a:r>
              <a:rPr sz="1400" spc="-25" dirty="0">
                <a:latin typeface="Calibri"/>
                <a:cs typeface="Calibri"/>
              </a:rPr>
              <a:t>e</a:t>
            </a:r>
            <a:r>
              <a:rPr sz="1400" spc="5" dirty="0">
                <a:latin typeface="Calibri"/>
                <a:cs typeface="Calibri"/>
              </a:rPr>
              <a:t>n</a:t>
            </a:r>
            <a:r>
              <a:rPr sz="1400" spc="-20" dirty="0">
                <a:latin typeface="Calibri"/>
                <a:cs typeface="Calibri"/>
              </a:rPr>
              <a:t>t</a:t>
            </a:r>
            <a:r>
              <a:rPr sz="1400" spc="-25" dirty="0">
                <a:latin typeface="Calibri"/>
                <a:cs typeface="Calibri"/>
              </a:rPr>
              <a:t>i</a:t>
            </a:r>
            <a:r>
              <a:rPr sz="1400" spc="5" dirty="0">
                <a:latin typeface="Calibri"/>
                <a:cs typeface="Calibri"/>
              </a:rPr>
              <a:t>onal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95" dirty="0">
                <a:latin typeface="Calibri"/>
                <a:cs typeface="Calibri"/>
              </a:rPr>
              <a:t>I</a:t>
            </a:r>
            <a:r>
              <a:rPr sz="1400" spc="30" dirty="0">
                <a:latin typeface="Calibri"/>
                <a:cs typeface="Calibri"/>
              </a:rPr>
              <a:t>V</a:t>
            </a:r>
            <a:r>
              <a:rPr sz="1400" spc="10" dirty="0">
                <a:latin typeface="Calibri"/>
                <a:cs typeface="Calibri"/>
              </a:rPr>
              <a:t>F</a:t>
            </a:r>
            <a:r>
              <a:rPr sz="1400" spc="-75" dirty="0">
                <a:latin typeface="Calibri"/>
                <a:cs typeface="Calibri"/>
              </a:rPr>
              <a:t> </a:t>
            </a:r>
            <a:r>
              <a:rPr sz="1400" spc="5" dirty="0">
                <a:latin typeface="Calibri"/>
                <a:cs typeface="Calibri"/>
              </a:rPr>
              <a:t>:</a:t>
            </a:r>
            <a:endParaRPr sz="1400">
              <a:latin typeface="Calibri"/>
              <a:cs typeface="Calibri"/>
            </a:endParaRPr>
          </a:p>
          <a:p>
            <a:pPr marL="1626870" marR="329565" lvl="2" indent="-229235">
              <a:lnSpc>
                <a:spcPct val="71500"/>
              </a:lnSpc>
              <a:spcBef>
                <a:spcPts val="465"/>
              </a:spcBef>
              <a:buFont typeface="Arial"/>
              <a:buChar char="•"/>
              <a:tabLst>
                <a:tab pos="1626870" algn="l"/>
                <a:tab pos="1627505" algn="l"/>
              </a:tabLst>
            </a:pPr>
            <a:r>
              <a:rPr sz="1400" spc="50" dirty="0">
                <a:latin typeface="Calibri"/>
                <a:cs typeface="Calibri"/>
              </a:rPr>
              <a:t>If</a:t>
            </a:r>
            <a:r>
              <a:rPr sz="1400" spc="-80" dirty="0">
                <a:latin typeface="Calibri"/>
                <a:cs typeface="Calibri"/>
              </a:rPr>
              <a:t> </a:t>
            </a:r>
            <a:r>
              <a:rPr sz="1400" spc="15" dirty="0">
                <a:latin typeface="Calibri"/>
                <a:cs typeface="Calibri"/>
              </a:rPr>
              <a:t>husband</a:t>
            </a:r>
            <a:r>
              <a:rPr sz="1400" spc="-90" dirty="0">
                <a:latin typeface="Calibri"/>
                <a:cs typeface="Calibri"/>
              </a:rPr>
              <a:t> </a:t>
            </a:r>
            <a:r>
              <a:rPr sz="1400" spc="5" dirty="0">
                <a:latin typeface="Calibri"/>
                <a:cs typeface="Calibri"/>
              </a:rPr>
              <a:t>has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10" dirty="0">
                <a:latin typeface="Calibri"/>
                <a:cs typeface="Calibri"/>
              </a:rPr>
              <a:t>good</a:t>
            </a:r>
            <a:r>
              <a:rPr sz="1400" spc="-9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number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5" dirty="0">
                <a:latin typeface="Calibri"/>
                <a:cs typeface="Calibri"/>
              </a:rPr>
              <a:t>of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10" dirty="0">
                <a:latin typeface="Calibri"/>
                <a:cs typeface="Calibri"/>
              </a:rPr>
              <a:t>sperms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5" dirty="0">
                <a:latin typeface="Calibri"/>
                <a:cs typeface="Calibri"/>
              </a:rPr>
              <a:t>,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spc="25" dirty="0">
                <a:latin typeface="Calibri"/>
                <a:cs typeface="Calibri"/>
              </a:rPr>
              <a:t>wash</a:t>
            </a:r>
            <a:r>
              <a:rPr sz="1400" spc="-90" dirty="0">
                <a:latin typeface="Calibri"/>
                <a:cs typeface="Calibri"/>
              </a:rPr>
              <a:t> </a:t>
            </a:r>
            <a:r>
              <a:rPr sz="1400" spc="5" dirty="0">
                <a:latin typeface="Calibri"/>
                <a:cs typeface="Calibri"/>
              </a:rPr>
              <a:t>and</a:t>
            </a:r>
            <a:r>
              <a:rPr sz="1400" spc="-9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clean</a:t>
            </a:r>
            <a:r>
              <a:rPr sz="1400" spc="6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them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then</a:t>
            </a:r>
            <a:r>
              <a:rPr sz="1400" spc="65" dirty="0">
                <a:latin typeface="Calibri"/>
                <a:cs typeface="Calibri"/>
              </a:rPr>
              <a:t> </a:t>
            </a:r>
            <a:r>
              <a:rPr sz="1400" spc="5" dirty="0">
                <a:latin typeface="Calibri"/>
                <a:cs typeface="Calibri"/>
              </a:rPr>
              <a:t>put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20" dirty="0">
                <a:latin typeface="Calibri"/>
                <a:cs typeface="Calibri"/>
              </a:rPr>
              <a:t>50,000-100,000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motile</a:t>
            </a:r>
            <a:r>
              <a:rPr sz="1400" spc="-120" dirty="0">
                <a:latin typeface="Calibri"/>
                <a:cs typeface="Calibri"/>
              </a:rPr>
              <a:t> </a:t>
            </a:r>
            <a:r>
              <a:rPr sz="1400" spc="15" dirty="0">
                <a:latin typeface="Calibri"/>
                <a:cs typeface="Calibri"/>
              </a:rPr>
              <a:t>sperms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in</a:t>
            </a:r>
            <a:r>
              <a:rPr sz="1400" spc="-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each</a:t>
            </a:r>
            <a:r>
              <a:rPr sz="1400" spc="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test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tube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5" dirty="0">
                <a:latin typeface="Calibri"/>
                <a:cs typeface="Calibri"/>
              </a:rPr>
              <a:t>,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5" dirty="0">
                <a:latin typeface="Calibri"/>
                <a:cs typeface="Calibri"/>
              </a:rPr>
              <a:t>and 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5" dirty="0">
                <a:latin typeface="Calibri"/>
                <a:cs typeface="Calibri"/>
              </a:rPr>
              <a:t>put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10" dirty="0">
                <a:latin typeface="Calibri"/>
                <a:cs typeface="Calibri"/>
              </a:rPr>
              <a:t>one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egg</a:t>
            </a:r>
            <a:r>
              <a:rPr sz="1400" spc="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(after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spc="5" dirty="0">
                <a:latin typeface="Calibri"/>
                <a:cs typeface="Calibri"/>
              </a:rPr>
              <a:t>removing</a:t>
            </a:r>
            <a:r>
              <a:rPr sz="1400" spc="-9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cumulus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15" dirty="0">
                <a:latin typeface="Calibri"/>
                <a:cs typeface="Calibri"/>
              </a:rPr>
              <a:t>oophorus)</a:t>
            </a:r>
            <a:r>
              <a:rPr sz="1400" spc="-8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in</a:t>
            </a:r>
            <a:r>
              <a:rPr sz="1400" spc="-9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each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5" dirty="0">
                <a:latin typeface="Calibri"/>
                <a:cs typeface="Calibri"/>
              </a:rPr>
              <a:t>,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then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5" dirty="0">
                <a:latin typeface="Calibri"/>
                <a:cs typeface="Calibri"/>
              </a:rPr>
              <a:t>wait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10" dirty="0">
                <a:latin typeface="Calibri"/>
                <a:cs typeface="Calibri"/>
              </a:rPr>
              <a:t>for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spc="5" dirty="0">
                <a:latin typeface="Calibri"/>
                <a:cs typeface="Calibri"/>
              </a:rPr>
              <a:t>spontaneous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fertilization</a:t>
            </a:r>
            <a:r>
              <a:rPr sz="1400" spc="-9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to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5" dirty="0">
                <a:latin typeface="Calibri"/>
                <a:cs typeface="Calibri"/>
              </a:rPr>
              <a:t>occur</a:t>
            </a:r>
            <a:endParaRPr sz="1400">
              <a:latin typeface="Calibri"/>
              <a:cs typeface="Calibri"/>
            </a:endParaRPr>
          </a:p>
          <a:p>
            <a:pPr marL="1168400" lvl="1" indent="-229235">
              <a:lnSpc>
                <a:spcPts val="1639"/>
              </a:lnSpc>
              <a:buFont typeface="Arial"/>
              <a:buChar char="•"/>
              <a:tabLst>
                <a:tab pos="1168400" algn="l"/>
                <a:tab pos="1169035" algn="l"/>
              </a:tabLst>
            </a:pPr>
            <a:r>
              <a:rPr sz="1400" spc="95" dirty="0">
                <a:latin typeface="Calibri"/>
                <a:cs typeface="Calibri"/>
              </a:rPr>
              <a:t>I</a:t>
            </a:r>
            <a:r>
              <a:rPr sz="1400" dirty="0">
                <a:latin typeface="Calibri"/>
                <a:cs typeface="Calibri"/>
              </a:rPr>
              <a:t>C</a:t>
            </a:r>
            <a:r>
              <a:rPr sz="1400" spc="30" dirty="0">
                <a:latin typeface="Calibri"/>
                <a:cs typeface="Calibri"/>
              </a:rPr>
              <a:t>S</a:t>
            </a:r>
            <a:r>
              <a:rPr sz="1400" spc="5" dirty="0">
                <a:latin typeface="Calibri"/>
                <a:cs typeface="Calibri"/>
              </a:rPr>
              <a:t>I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20" dirty="0">
                <a:latin typeface="Calibri"/>
                <a:cs typeface="Calibri"/>
              </a:rPr>
              <a:t>(</a:t>
            </a:r>
            <a:r>
              <a:rPr sz="1400" spc="-25" dirty="0">
                <a:latin typeface="Calibri"/>
                <a:cs typeface="Calibri"/>
              </a:rPr>
              <a:t>i</a:t>
            </a:r>
            <a:r>
              <a:rPr sz="1400" spc="5" dirty="0">
                <a:latin typeface="Calibri"/>
                <a:cs typeface="Calibri"/>
              </a:rPr>
              <a:t>n</a:t>
            </a:r>
            <a:r>
              <a:rPr sz="1400" spc="-20" dirty="0">
                <a:latin typeface="Calibri"/>
                <a:cs typeface="Calibri"/>
              </a:rPr>
              <a:t>t</a:t>
            </a:r>
            <a:r>
              <a:rPr sz="1400" spc="30" dirty="0">
                <a:latin typeface="Calibri"/>
                <a:cs typeface="Calibri"/>
              </a:rPr>
              <a:t>r</a:t>
            </a:r>
            <a:r>
              <a:rPr sz="1400" spc="-10" dirty="0">
                <a:latin typeface="Calibri"/>
                <a:cs typeface="Calibri"/>
              </a:rPr>
              <a:t>a</a:t>
            </a:r>
            <a:r>
              <a:rPr sz="1400" spc="15" dirty="0">
                <a:latin typeface="Calibri"/>
                <a:cs typeface="Calibri"/>
              </a:rPr>
              <a:t>-</a:t>
            </a:r>
            <a:r>
              <a:rPr sz="1400" spc="10" dirty="0">
                <a:latin typeface="Calibri"/>
                <a:cs typeface="Calibri"/>
              </a:rPr>
              <a:t>c</a:t>
            </a:r>
            <a:r>
              <a:rPr sz="1400" spc="-40" dirty="0">
                <a:latin typeface="Calibri"/>
                <a:cs typeface="Calibri"/>
              </a:rPr>
              <a:t>y</a:t>
            </a:r>
            <a:r>
              <a:rPr sz="1400" spc="-25" dirty="0">
                <a:latin typeface="Calibri"/>
                <a:cs typeface="Calibri"/>
              </a:rPr>
              <a:t>t</a:t>
            </a:r>
            <a:r>
              <a:rPr sz="1400" spc="5" dirty="0">
                <a:latin typeface="Calibri"/>
                <a:cs typeface="Calibri"/>
              </a:rPr>
              <a:t>op</a:t>
            </a:r>
            <a:r>
              <a:rPr sz="1400" spc="-25" dirty="0">
                <a:latin typeface="Calibri"/>
                <a:cs typeface="Calibri"/>
              </a:rPr>
              <a:t>l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45" dirty="0">
                <a:latin typeface="Calibri"/>
                <a:cs typeface="Calibri"/>
              </a:rPr>
              <a:t>s</a:t>
            </a:r>
            <a:r>
              <a:rPr sz="1400" spc="5" dirty="0">
                <a:latin typeface="Calibri"/>
                <a:cs typeface="Calibri"/>
              </a:rPr>
              <a:t>m</a:t>
            </a:r>
            <a:r>
              <a:rPr sz="1400" spc="-25" dirty="0">
                <a:latin typeface="Calibri"/>
                <a:cs typeface="Calibri"/>
              </a:rPr>
              <a:t>i</a:t>
            </a:r>
            <a:r>
              <a:rPr sz="1400" spc="10" dirty="0">
                <a:latin typeface="Calibri"/>
                <a:cs typeface="Calibri"/>
              </a:rPr>
              <a:t>c</a:t>
            </a:r>
            <a:r>
              <a:rPr sz="1400" spc="-95" dirty="0">
                <a:latin typeface="Calibri"/>
                <a:cs typeface="Calibri"/>
              </a:rPr>
              <a:t> </a:t>
            </a:r>
            <a:r>
              <a:rPr sz="1400" spc="45" dirty="0">
                <a:latin typeface="Calibri"/>
                <a:cs typeface="Calibri"/>
              </a:rPr>
              <a:t>s</a:t>
            </a:r>
            <a:r>
              <a:rPr sz="1400" spc="5" dirty="0">
                <a:latin typeface="Calibri"/>
                <a:cs typeface="Calibri"/>
              </a:rPr>
              <a:t>p</a:t>
            </a:r>
            <a:r>
              <a:rPr sz="1400" spc="-25" dirty="0">
                <a:latin typeface="Calibri"/>
                <a:cs typeface="Calibri"/>
              </a:rPr>
              <a:t>e</a:t>
            </a:r>
            <a:r>
              <a:rPr sz="1400" spc="30" dirty="0">
                <a:latin typeface="Calibri"/>
                <a:cs typeface="Calibri"/>
              </a:rPr>
              <a:t>r</a:t>
            </a:r>
            <a:r>
              <a:rPr sz="1400" spc="20" dirty="0">
                <a:latin typeface="Calibri"/>
                <a:cs typeface="Calibri"/>
              </a:rPr>
              <a:t>m</a:t>
            </a:r>
            <a:r>
              <a:rPr sz="1400" spc="-10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i</a:t>
            </a:r>
            <a:r>
              <a:rPr sz="1400" spc="5" dirty="0">
                <a:latin typeface="Calibri"/>
                <a:cs typeface="Calibri"/>
              </a:rPr>
              <a:t>n</a:t>
            </a:r>
            <a:r>
              <a:rPr sz="1400" spc="40" dirty="0">
                <a:latin typeface="Calibri"/>
                <a:cs typeface="Calibri"/>
              </a:rPr>
              <a:t>j</a:t>
            </a:r>
            <a:r>
              <a:rPr sz="1400" spc="-30" dirty="0">
                <a:latin typeface="Calibri"/>
                <a:cs typeface="Calibri"/>
              </a:rPr>
              <a:t>e</a:t>
            </a:r>
            <a:r>
              <a:rPr sz="1400" spc="10" dirty="0">
                <a:latin typeface="Calibri"/>
                <a:cs typeface="Calibri"/>
              </a:rPr>
              <a:t>c</a:t>
            </a:r>
            <a:r>
              <a:rPr sz="1400" spc="-30" dirty="0">
                <a:latin typeface="Calibri"/>
                <a:cs typeface="Calibri"/>
              </a:rPr>
              <a:t>t</a:t>
            </a:r>
            <a:r>
              <a:rPr sz="1400" spc="-25" dirty="0">
                <a:latin typeface="Calibri"/>
                <a:cs typeface="Calibri"/>
              </a:rPr>
              <a:t>i</a:t>
            </a:r>
            <a:r>
              <a:rPr sz="1400" spc="5" dirty="0">
                <a:latin typeface="Calibri"/>
                <a:cs typeface="Calibri"/>
              </a:rPr>
              <a:t>o</a:t>
            </a:r>
            <a:r>
              <a:rPr sz="1400" spc="10" dirty="0">
                <a:latin typeface="Calibri"/>
                <a:cs typeface="Calibri"/>
              </a:rPr>
              <a:t>n</a:t>
            </a:r>
            <a:r>
              <a:rPr sz="1400" spc="-90" dirty="0">
                <a:latin typeface="Calibri"/>
                <a:cs typeface="Calibri"/>
              </a:rPr>
              <a:t> </a:t>
            </a:r>
            <a:r>
              <a:rPr sz="1400" spc="5" dirty="0">
                <a:latin typeface="Calibri"/>
                <a:cs typeface="Calibri"/>
              </a:rPr>
              <a:t>)</a:t>
            </a:r>
            <a:r>
              <a:rPr sz="1400" spc="-80" dirty="0">
                <a:latin typeface="Calibri"/>
                <a:cs typeface="Calibri"/>
              </a:rPr>
              <a:t> </a:t>
            </a:r>
            <a:r>
              <a:rPr sz="1400" spc="5" dirty="0">
                <a:latin typeface="Calibri"/>
                <a:cs typeface="Calibri"/>
              </a:rPr>
              <a:t>:</a:t>
            </a:r>
            <a:endParaRPr sz="1400">
              <a:latin typeface="Calibri"/>
              <a:cs typeface="Calibri"/>
            </a:endParaRPr>
          </a:p>
          <a:p>
            <a:pPr marL="1626870" lvl="2" indent="-229870">
              <a:lnSpc>
                <a:spcPts val="1425"/>
              </a:lnSpc>
              <a:buFont typeface="Arial"/>
              <a:buChar char="•"/>
              <a:tabLst>
                <a:tab pos="1626870" algn="l"/>
                <a:tab pos="1627505" algn="l"/>
              </a:tabLst>
            </a:pPr>
            <a:r>
              <a:rPr sz="1400" spc="45" dirty="0">
                <a:latin typeface="Calibri"/>
                <a:cs typeface="Calibri"/>
              </a:rPr>
              <a:t>If</a:t>
            </a:r>
            <a:r>
              <a:rPr sz="1400" spc="-7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failed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40" dirty="0">
                <a:latin typeface="Calibri"/>
                <a:cs typeface="Calibri"/>
              </a:rPr>
              <a:t>IVF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spc="5" dirty="0">
                <a:latin typeface="Calibri"/>
                <a:cs typeface="Calibri"/>
              </a:rPr>
              <a:t>,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Teratospermia</a:t>
            </a:r>
            <a:r>
              <a:rPr sz="1400" spc="-85" dirty="0">
                <a:latin typeface="Calibri"/>
                <a:cs typeface="Calibri"/>
              </a:rPr>
              <a:t> </a:t>
            </a:r>
            <a:r>
              <a:rPr sz="1400" spc="5" dirty="0">
                <a:latin typeface="Calibri"/>
                <a:cs typeface="Calibri"/>
              </a:rPr>
              <a:t>,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5" dirty="0">
                <a:latin typeface="Calibri"/>
                <a:cs typeface="Calibri"/>
              </a:rPr>
              <a:t>Asthenospermia</a:t>
            </a:r>
            <a:r>
              <a:rPr sz="1400" spc="225" dirty="0">
                <a:latin typeface="Calibri"/>
                <a:cs typeface="Calibri"/>
              </a:rPr>
              <a:t> </a:t>
            </a:r>
            <a:r>
              <a:rPr sz="1400" spc="5" dirty="0">
                <a:latin typeface="Calibri"/>
                <a:cs typeface="Calibri"/>
              </a:rPr>
              <a:t>,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spc="15" dirty="0">
                <a:latin typeface="Calibri"/>
                <a:cs typeface="Calibri"/>
              </a:rPr>
              <a:t>severe</a:t>
            </a:r>
            <a:r>
              <a:rPr sz="1400" spc="-1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oligo </a:t>
            </a:r>
            <a:r>
              <a:rPr sz="1400" spc="5" dirty="0">
                <a:latin typeface="Calibri"/>
                <a:cs typeface="Calibri"/>
              </a:rPr>
              <a:t>or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10" dirty="0">
                <a:latin typeface="Calibri"/>
                <a:cs typeface="Calibri"/>
              </a:rPr>
              <a:t>azospermia</a:t>
            </a:r>
            <a:r>
              <a:rPr sz="1400" spc="-85" dirty="0">
                <a:latin typeface="Calibri"/>
                <a:cs typeface="Calibri"/>
              </a:rPr>
              <a:t> </a:t>
            </a:r>
            <a:r>
              <a:rPr sz="1400" spc="30" dirty="0">
                <a:latin typeface="Calibri"/>
                <a:cs typeface="Calibri"/>
              </a:rPr>
              <a:t>we</a:t>
            </a:r>
            <a:r>
              <a:rPr sz="1400" spc="-1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inject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5" dirty="0">
                <a:latin typeface="Calibri"/>
                <a:cs typeface="Calibri"/>
              </a:rPr>
              <a:t>one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15" dirty="0">
                <a:latin typeface="Calibri"/>
                <a:cs typeface="Calibri"/>
              </a:rPr>
              <a:t>sperm</a:t>
            </a:r>
            <a:r>
              <a:rPr sz="1400" spc="-10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in </a:t>
            </a:r>
            <a:r>
              <a:rPr sz="1400" spc="-5" dirty="0">
                <a:latin typeface="Calibri"/>
                <a:cs typeface="Calibri"/>
              </a:rPr>
              <a:t>the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5" dirty="0">
                <a:latin typeface="Calibri"/>
                <a:cs typeface="Calibri"/>
              </a:rPr>
              <a:t>cytoplasm</a:t>
            </a:r>
            <a:r>
              <a:rPr sz="1400" spc="-100" dirty="0">
                <a:latin typeface="Calibri"/>
                <a:cs typeface="Calibri"/>
              </a:rPr>
              <a:t> </a:t>
            </a:r>
            <a:r>
              <a:rPr sz="1400" spc="5" dirty="0">
                <a:latin typeface="Calibri"/>
                <a:cs typeface="Calibri"/>
              </a:rPr>
              <a:t>of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the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egg</a:t>
            </a:r>
            <a:r>
              <a:rPr sz="1400" spc="70" dirty="0">
                <a:latin typeface="Calibri"/>
                <a:cs typeface="Calibri"/>
              </a:rPr>
              <a:t> </a:t>
            </a:r>
            <a:r>
              <a:rPr sz="1400" spc="5" dirty="0">
                <a:latin typeface="Calibri"/>
                <a:cs typeface="Calibri"/>
              </a:rPr>
              <a:t>and</a:t>
            </a:r>
            <a:endParaRPr sz="1400">
              <a:latin typeface="Calibri"/>
              <a:cs typeface="Calibri"/>
            </a:endParaRPr>
          </a:p>
          <a:p>
            <a:pPr marL="1626870">
              <a:lnSpc>
                <a:spcPts val="1425"/>
              </a:lnSpc>
            </a:pPr>
            <a:r>
              <a:rPr sz="1400" spc="40" dirty="0">
                <a:latin typeface="Calibri"/>
                <a:cs typeface="Calibri"/>
              </a:rPr>
              <a:t>w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25" dirty="0">
                <a:latin typeface="Calibri"/>
                <a:cs typeface="Calibri"/>
              </a:rPr>
              <a:t>i</a:t>
            </a:r>
            <a:r>
              <a:rPr sz="1400" spc="5" dirty="0">
                <a:latin typeface="Calibri"/>
                <a:cs typeface="Calibri"/>
              </a:rPr>
              <a:t>t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15" dirty="0">
                <a:latin typeface="Calibri"/>
                <a:cs typeface="Calibri"/>
              </a:rPr>
              <a:t>f</a:t>
            </a:r>
            <a:r>
              <a:rPr sz="1400" spc="5" dirty="0">
                <a:latin typeface="Calibri"/>
                <a:cs typeface="Calibri"/>
              </a:rPr>
              <a:t>or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spc="15" dirty="0">
                <a:latin typeface="Calibri"/>
                <a:cs typeface="Calibri"/>
              </a:rPr>
              <a:t>f</a:t>
            </a:r>
            <a:r>
              <a:rPr sz="1400" spc="-30" dirty="0">
                <a:latin typeface="Calibri"/>
                <a:cs typeface="Calibri"/>
              </a:rPr>
              <a:t>e</a:t>
            </a:r>
            <a:r>
              <a:rPr sz="1400" spc="30" dirty="0">
                <a:latin typeface="Calibri"/>
                <a:cs typeface="Calibri"/>
              </a:rPr>
              <a:t>r</a:t>
            </a:r>
            <a:r>
              <a:rPr sz="1400" spc="-25" dirty="0">
                <a:latin typeface="Calibri"/>
                <a:cs typeface="Calibri"/>
              </a:rPr>
              <a:t>tili</a:t>
            </a:r>
            <a:r>
              <a:rPr sz="1400" spc="40" dirty="0">
                <a:latin typeface="Calibri"/>
                <a:cs typeface="Calibri"/>
              </a:rPr>
              <a:t>z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25" dirty="0">
                <a:latin typeface="Calibri"/>
                <a:cs typeface="Calibri"/>
              </a:rPr>
              <a:t>ti</a:t>
            </a:r>
            <a:r>
              <a:rPr sz="1400" spc="5" dirty="0">
                <a:latin typeface="Calibri"/>
                <a:cs typeface="Calibri"/>
              </a:rPr>
              <a:t>on.</a:t>
            </a:r>
            <a:endParaRPr sz="1400">
              <a:latin typeface="Calibri"/>
              <a:cs typeface="Calibri"/>
            </a:endParaRPr>
          </a:p>
          <a:p>
            <a:pPr marL="711200" indent="-229235">
              <a:lnSpc>
                <a:spcPts val="1664"/>
              </a:lnSpc>
              <a:buFont typeface="Arial"/>
              <a:buChar char="•"/>
              <a:tabLst>
                <a:tab pos="711200" algn="l"/>
                <a:tab pos="711835" algn="l"/>
              </a:tabLst>
            </a:pPr>
            <a:r>
              <a:rPr sz="1400" spc="25" dirty="0">
                <a:latin typeface="Calibri"/>
                <a:cs typeface="Calibri"/>
              </a:rPr>
              <a:t>F</a:t>
            </a:r>
            <a:r>
              <a:rPr sz="1400" spc="-30" dirty="0">
                <a:latin typeface="Calibri"/>
                <a:cs typeface="Calibri"/>
              </a:rPr>
              <a:t>e</a:t>
            </a:r>
            <a:r>
              <a:rPr sz="1400" spc="30" dirty="0">
                <a:latin typeface="Calibri"/>
                <a:cs typeface="Calibri"/>
              </a:rPr>
              <a:t>r</a:t>
            </a:r>
            <a:r>
              <a:rPr sz="1400" spc="-25" dirty="0">
                <a:latin typeface="Calibri"/>
                <a:cs typeface="Calibri"/>
              </a:rPr>
              <a:t>tili</a:t>
            </a:r>
            <a:r>
              <a:rPr sz="1400" spc="40" dirty="0">
                <a:latin typeface="Calibri"/>
                <a:cs typeface="Calibri"/>
              </a:rPr>
              <a:t>z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25" dirty="0">
                <a:latin typeface="Calibri"/>
                <a:cs typeface="Calibri"/>
              </a:rPr>
              <a:t>ti</a:t>
            </a:r>
            <a:r>
              <a:rPr sz="1400" spc="5" dirty="0">
                <a:latin typeface="Calibri"/>
                <a:cs typeface="Calibri"/>
              </a:rPr>
              <a:t>o</a:t>
            </a:r>
            <a:r>
              <a:rPr sz="1400" spc="10" dirty="0">
                <a:latin typeface="Calibri"/>
                <a:cs typeface="Calibri"/>
              </a:rPr>
              <a:t>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5" dirty="0">
                <a:latin typeface="Calibri"/>
                <a:cs typeface="Calibri"/>
              </a:rPr>
              <a:t>no</a:t>
            </a:r>
            <a:r>
              <a:rPr sz="1400" spc="30" dirty="0">
                <a:latin typeface="Calibri"/>
                <a:cs typeface="Calibri"/>
              </a:rPr>
              <a:t>r</a:t>
            </a:r>
            <a:r>
              <a:rPr sz="1400" spc="5" dirty="0">
                <a:latin typeface="Calibri"/>
                <a:cs typeface="Calibri"/>
              </a:rPr>
              <a:t>m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25" dirty="0">
                <a:latin typeface="Calibri"/>
                <a:cs typeface="Calibri"/>
              </a:rPr>
              <a:t>ll</a:t>
            </a:r>
            <a:r>
              <a:rPr sz="1400" spc="10" dirty="0">
                <a:latin typeface="Calibri"/>
                <a:cs typeface="Calibri"/>
              </a:rPr>
              <a:t>y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t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40" dirty="0">
                <a:latin typeface="Calibri"/>
                <a:cs typeface="Calibri"/>
              </a:rPr>
              <a:t>k</a:t>
            </a:r>
            <a:r>
              <a:rPr sz="1400" spc="-30" dirty="0">
                <a:latin typeface="Calibri"/>
                <a:cs typeface="Calibri"/>
              </a:rPr>
              <a:t>e</a:t>
            </a:r>
            <a:r>
              <a:rPr sz="1400" spc="10" dirty="0">
                <a:latin typeface="Calibri"/>
                <a:cs typeface="Calibri"/>
              </a:rPr>
              <a:t>s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35" dirty="0">
                <a:latin typeface="Calibri"/>
                <a:cs typeface="Calibri"/>
              </a:rPr>
              <a:t>1</a:t>
            </a:r>
            <a:r>
              <a:rPr sz="1400" spc="10" dirty="0">
                <a:latin typeface="Calibri"/>
                <a:cs typeface="Calibri"/>
              </a:rPr>
              <a:t>2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spc="5" dirty="0">
                <a:latin typeface="Calibri"/>
                <a:cs typeface="Calibri"/>
              </a:rPr>
              <a:t>ho</a:t>
            </a:r>
            <a:r>
              <a:rPr sz="1400" spc="10" dirty="0">
                <a:latin typeface="Calibri"/>
                <a:cs typeface="Calibri"/>
              </a:rPr>
              <a:t>u</a:t>
            </a:r>
            <a:r>
              <a:rPr sz="1400" spc="30" dirty="0">
                <a:latin typeface="Calibri"/>
                <a:cs typeface="Calibri"/>
              </a:rPr>
              <a:t>r</a:t>
            </a:r>
            <a:r>
              <a:rPr sz="1400" spc="10" dirty="0">
                <a:latin typeface="Calibri"/>
                <a:cs typeface="Calibri"/>
              </a:rPr>
              <a:t>s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t</a:t>
            </a:r>
            <a:r>
              <a:rPr sz="1400" spc="10" dirty="0">
                <a:latin typeface="Calibri"/>
                <a:cs typeface="Calibri"/>
              </a:rPr>
              <a:t>o</a:t>
            </a:r>
            <a:r>
              <a:rPr sz="1400" spc="-95" dirty="0">
                <a:latin typeface="Calibri"/>
                <a:cs typeface="Calibri"/>
              </a:rPr>
              <a:t> </a:t>
            </a:r>
            <a:r>
              <a:rPr sz="1400" spc="5" dirty="0">
                <a:latin typeface="Calibri"/>
                <a:cs typeface="Calibri"/>
              </a:rPr>
              <a:t>oc</a:t>
            </a:r>
            <a:r>
              <a:rPr sz="1400" dirty="0">
                <a:latin typeface="Calibri"/>
                <a:cs typeface="Calibri"/>
              </a:rPr>
              <a:t>c</a:t>
            </a:r>
            <a:r>
              <a:rPr sz="1400" spc="5" dirty="0">
                <a:latin typeface="Calibri"/>
                <a:cs typeface="Calibri"/>
              </a:rPr>
              <a:t>ur</a:t>
            </a:r>
            <a:endParaRPr sz="1400">
              <a:latin typeface="Calibri"/>
              <a:cs typeface="Calibri"/>
            </a:endParaRPr>
          </a:p>
          <a:p>
            <a:pPr marL="254000" marR="283845" indent="-228600">
              <a:lnSpc>
                <a:spcPct val="71600"/>
              </a:lnSpc>
              <a:spcBef>
                <a:spcPts val="975"/>
              </a:spcBef>
              <a:buFont typeface="Arial"/>
              <a:buChar char="•"/>
              <a:tabLst>
                <a:tab pos="253365" algn="l"/>
                <a:tab pos="254000" algn="l"/>
              </a:tabLst>
            </a:pPr>
            <a:r>
              <a:rPr sz="1400" spc="25" dirty="0">
                <a:latin typeface="Calibri"/>
                <a:cs typeface="Calibri"/>
              </a:rPr>
              <a:t>5-6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spc="15" dirty="0">
                <a:latin typeface="Calibri"/>
                <a:cs typeface="Calibri"/>
              </a:rPr>
              <a:t>days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after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fertilization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10" dirty="0">
                <a:latin typeface="Calibri"/>
                <a:cs typeface="Calibri"/>
              </a:rPr>
              <a:t>blastocyst</a:t>
            </a:r>
            <a:r>
              <a:rPr sz="1400" spc="-114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will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15" dirty="0">
                <a:latin typeface="Calibri"/>
                <a:cs typeface="Calibri"/>
              </a:rPr>
              <a:t>form</a:t>
            </a:r>
            <a:r>
              <a:rPr sz="1400" spc="-105" dirty="0">
                <a:latin typeface="Calibri"/>
                <a:cs typeface="Calibri"/>
              </a:rPr>
              <a:t> </a:t>
            </a:r>
            <a:r>
              <a:rPr sz="1400" spc="5" dirty="0">
                <a:latin typeface="Calibri"/>
                <a:cs typeface="Calibri"/>
              </a:rPr>
              <a:t>,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spc="30" dirty="0">
                <a:latin typeface="Calibri"/>
                <a:cs typeface="Calibri"/>
              </a:rPr>
              <a:t>so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25" dirty="0">
                <a:latin typeface="Calibri"/>
                <a:cs typeface="Calibri"/>
              </a:rPr>
              <a:t>we</a:t>
            </a:r>
            <a:r>
              <a:rPr sz="1400" spc="-125" dirty="0">
                <a:latin typeface="Calibri"/>
                <a:cs typeface="Calibri"/>
              </a:rPr>
              <a:t> </a:t>
            </a:r>
            <a:r>
              <a:rPr sz="1400" spc="10" dirty="0">
                <a:latin typeface="Calibri"/>
                <a:cs typeface="Calibri"/>
              </a:rPr>
              <a:t>do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10" dirty="0">
                <a:latin typeface="Calibri"/>
                <a:cs typeface="Calibri"/>
              </a:rPr>
              <a:t>embryo</a:t>
            </a:r>
            <a:r>
              <a:rPr sz="1400" spc="-90" dirty="0">
                <a:latin typeface="Calibri"/>
                <a:cs typeface="Calibri"/>
              </a:rPr>
              <a:t> </a:t>
            </a:r>
            <a:r>
              <a:rPr sz="1400" spc="5" dirty="0">
                <a:latin typeface="Calibri"/>
                <a:cs typeface="Calibri"/>
              </a:rPr>
              <a:t>transfer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10" dirty="0">
                <a:latin typeface="Calibri"/>
                <a:cs typeface="Calibri"/>
              </a:rPr>
              <a:t>by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transvaginal</a:t>
            </a:r>
            <a:r>
              <a:rPr sz="1400" spc="-114" dirty="0">
                <a:latin typeface="Calibri"/>
                <a:cs typeface="Calibri"/>
              </a:rPr>
              <a:t> </a:t>
            </a:r>
            <a:r>
              <a:rPr sz="1400" spc="10" dirty="0">
                <a:latin typeface="Calibri"/>
                <a:cs typeface="Calibri"/>
              </a:rPr>
              <a:t>approach</a:t>
            </a:r>
            <a:r>
              <a:rPr sz="1400" spc="-90" dirty="0">
                <a:latin typeface="Calibri"/>
                <a:cs typeface="Calibri"/>
              </a:rPr>
              <a:t> </a:t>
            </a:r>
            <a:r>
              <a:rPr sz="1400" spc="15" dirty="0">
                <a:latin typeface="Calibri"/>
                <a:cs typeface="Calibri"/>
              </a:rPr>
              <a:t>(same</a:t>
            </a:r>
            <a:r>
              <a:rPr sz="1400" spc="-125" dirty="0">
                <a:latin typeface="Calibri"/>
                <a:cs typeface="Calibri"/>
              </a:rPr>
              <a:t> </a:t>
            </a:r>
            <a:r>
              <a:rPr sz="1400" spc="5" dirty="0">
                <a:latin typeface="Calibri"/>
                <a:cs typeface="Calibri"/>
              </a:rPr>
              <a:t>as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45" dirty="0">
                <a:latin typeface="Calibri"/>
                <a:cs typeface="Calibri"/>
              </a:rPr>
              <a:t>IUI)</a:t>
            </a:r>
            <a:r>
              <a:rPr sz="1400" spc="-75" dirty="0">
                <a:latin typeface="Calibri"/>
                <a:cs typeface="Calibri"/>
              </a:rPr>
              <a:t> </a:t>
            </a:r>
            <a:r>
              <a:rPr sz="1400" spc="5" dirty="0">
                <a:latin typeface="Calibri"/>
                <a:cs typeface="Calibri"/>
              </a:rPr>
              <a:t>,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spc="30" dirty="0">
                <a:latin typeface="Calibri"/>
                <a:cs typeface="Calibri"/>
              </a:rPr>
              <a:t>embryo</a:t>
            </a:r>
            <a:r>
              <a:rPr sz="1400" spc="-9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transfer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5" dirty="0">
                <a:latin typeface="Calibri"/>
                <a:cs typeface="Calibri"/>
              </a:rPr>
              <a:t>can</a:t>
            </a:r>
            <a:r>
              <a:rPr sz="1400" spc="-85" dirty="0">
                <a:latin typeface="Calibri"/>
                <a:cs typeface="Calibri"/>
              </a:rPr>
              <a:t> </a:t>
            </a:r>
            <a:r>
              <a:rPr sz="1400" spc="5" dirty="0">
                <a:latin typeface="Calibri"/>
                <a:cs typeface="Calibri"/>
              </a:rPr>
              <a:t>also </a:t>
            </a:r>
            <a:r>
              <a:rPr sz="1400" spc="10" dirty="0">
                <a:latin typeface="Calibri"/>
                <a:cs typeface="Calibri"/>
              </a:rPr>
              <a:t> be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10" dirty="0">
                <a:latin typeface="Calibri"/>
                <a:cs typeface="Calibri"/>
              </a:rPr>
              <a:t>done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5" dirty="0">
                <a:latin typeface="Calibri"/>
                <a:cs typeface="Calibri"/>
              </a:rPr>
              <a:t>at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5" dirty="0">
                <a:latin typeface="Calibri"/>
                <a:cs typeface="Calibri"/>
              </a:rPr>
              <a:t>day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spc="10" dirty="0">
                <a:latin typeface="Calibri"/>
                <a:cs typeface="Calibri"/>
              </a:rPr>
              <a:t>3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after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fertilization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5" dirty="0">
                <a:latin typeface="Calibri"/>
                <a:cs typeface="Calibri"/>
              </a:rPr>
              <a:t>at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this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10" dirty="0">
                <a:latin typeface="Calibri"/>
                <a:cs typeface="Calibri"/>
              </a:rPr>
              <a:t>stage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30" dirty="0">
                <a:latin typeface="Calibri"/>
                <a:cs typeface="Calibri"/>
              </a:rPr>
              <a:t>we</a:t>
            </a:r>
            <a:r>
              <a:rPr sz="1400" spc="-1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call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it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10" dirty="0">
                <a:latin typeface="Calibri"/>
                <a:cs typeface="Calibri"/>
              </a:rPr>
              <a:t>8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cell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10" dirty="0">
                <a:latin typeface="Calibri"/>
                <a:cs typeface="Calibri"/>
              </a:rPr>
              <a:t>stage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5" dirty="0">
                <a:latin typeface="Calibri"/>
                <a:cs typeface="Calibri"/>
              </a:rPr>
              <a:t>not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10" dirty="0">
                <a:latin typeface="Calibri"/>
                <a:cs typeface="Calibri"/>
              </a:rPr>
              <a:t>blastocyst</a:t>
            </a:r>
            <a:r>
              <a:rPr sz="1400" spc="-120" dirty="0">
                <a:latin typeface="Calibri"/>
                <a:cs typeface="Calibri"/>
              </a:rPr>
              <a:t> </a:t>
            </a:r>
            <a:r>
              <a:rPr sz="1400" spc="5" dirty="0">
                <a:latin typeface="Calibri"/>
                <a:cs typeface="Calibri"/>
              </a:rPr>
              <a:t>,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maximum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10" dirty="0">
                <a:latin typeface="Calibri"/>
                <a:cs typeface="Calibri"/>
              </a:rPr>
              <a:t>2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spc="10" dirty="0">
                <a:latin typeface="Calibri"/>
                <a:cs typeface="Calibri"/>
              </a:rPr>
              <a:t>embryos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transferred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77055" y="1695450"/>
            <a:ext cx="5314951" cy="43434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2006" y="607380"/>
            <a:ext cx="7412991" cy="76390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50"/>
              </a:spcBef>
            </a:pP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25</a:t>
            </a:r>
            <a:r>
              <a:rPr sz="24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years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 old</a:t>
            </a:r>
            <a:r>
              <a:rPr sz="2400" spc="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leady</a:t>
            </a:r>
            <a:r>
              <a:rPr sz="24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complaining</a:t>
            </a:r>
            <a:r>
              <a:rPr sz="24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from</a:t>
            </a:r>
            <a:r>
              <a:rPr sz="2400" spc="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menstrual irregularity </a:t>
            </a:r>
            <a:r>
              <a:rPr sz="2400" spc="-5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solidFill>
                  <a:srgbClr val="FF0000"/>
                </a:solidFill>
                <a:latin typeface="Calibri"/>
                <a:cs typeface="Calibri"/>
              </a:rPr>
              <a:t>U/S</a:t>
            </a:r>
            <a:r>
              <a:rPr sz="24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done</a:t>
            </a:r>
            <a:r>
              <a:rPr sz="2400" spc="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for</a:t>
            </a:r>
            <a:r>
              <a:rPr sz="24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her: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5187" y="1871033"/>
            <a:ext cx="5196840" cy="4327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5420" indent="-172720">
              <a:lnSpc>
                <a:spcPct val="100000"/>
              </a:lnSpc>
              <a:spcBef>
                <a:spcPts val="100"/>
              </a:spcBef>
              <a:buSzPct val="94444"/>
              <a:buAutoNum type="arabicPeriod"/>
              <a:tabLst>
                <a:tab pos="185420" algn="l"/>
              </a:tabLst>
            </a:pP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Descripe</a:t>
            </a:r>
            <a:r>
              <a:rPr sz="18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0000"/>
                </a:solidFill>
                <a:latin typeface="Calibri"/>
                <a:cs typeface="Calibri"/>
              </a:rPr>
              <a:t>U/S</a:t>
            </a:r>
            <a:r>
              <a:rPr sz="1800" spc="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findings?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800" dirty="0">
                <a:latin typeface="Calibri"/>
                <a:cs typeface="Calibri"/>
              </a:rPr>
              <a:t>Cystic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mass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,thin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wall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,no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solid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component.</a:t>
            </a:r>
            <a:endParaRPr sz="1800">
              <a:latin typeface="Calibri"/>
              <a:cs typeface="Calibri"/>
            </a:endParaRPr>
          </a:p>
          <a:p>
            <a:pPr marL="12700" marR="1910714">
              <a:lnSpc>
                <a:spcPct val="100800"/>
              </a:lnSpc>
              <a:buSzPct val="94444"/>
              <a:buAutoNum type="arabicPeriod" startAt="2"/>
              <a:tabLst>
                <a:tab pos="241300" algn="l"/>
              </a:tabLst>
            </a:pPr>
            <a:r>
              <a:rPr sz="1800" spc="-30" dirty="0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sz="1800" spc="25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sz="1800" spc="3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800" spc="-11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3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18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1800" spc="2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800" spc="25" dirty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1800" spc="-1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1800" spc="3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800" spc="2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1800" spc="3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800" spc="-25" dirty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800" spc="-15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800" spc="2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8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25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1800" spc="35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1800" spc="3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800" spc="2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?  </a:t>
            </a:r>
            <a:r>
              <a:rPr sz="1800" spc="-5" dirty="0">
                <a:latin typeface="Calibri"/>
                <a:cs typeface="Calibri"/>
              </a:rPr>
              <a:t>F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spc="35" dirty="0">
                <a:latin typeface="Calibri"/>
                <a:cs typeface="Calibri"/>
              </a:rPr>
              <a:t>ll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w</a:t>
            </a:r>
            <a:r>
              <a:rPr sz="1800" spc="-125" dirty="0">
                <a:latin typeface="Calibri"/>
                <a:cs typeface="Calibri"/>
              </a:rPr>
              <a:t> </a:t>
            </a:r>
            <a:r>
              <a:rPr sz="1800" spc="25" dirty="0">
                <a:latin typeface="Calibri"/>
                <a:cs typeface="Calibri"/>
              </a:rPr>
              <a:t>u</a:t>
            </a:r>
            <a:r>
              <a:rPr sz="1800" dirty="0">
                <a:latin typeface="Calibri"/>
                <a:cs typeface="Calibri"/>
              </a:rPr>
              <a:t>p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100" dirty="0">
                <a:latin typeface="Calibri"/>
                <a:cs typeface="Calibri"/>
              </a:rPr>
              <a:t>f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r</a:t>
            </a:r>
            <a:r>
              <a:rPr sz="1800" spc="1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3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spc="5" dirty="0">
                <a:latin typeface="Calibri"/>
                <a:cs typeface="Calibri"/>
              </a:rPr>
              <a:t>y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spc="35" dirty="0">
                <a:latin typeface="Calibri"/>
                <a:cs typeface="Calibri"/>
              </a:rPr>
              <a:t>l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30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185420" indent="-172720">
              <a:lnSpc>
                <a:spcPct val="100000"/>
              </a:lnSpc>
              <a:spcBef>
                <a:spcPts val="535"/>
              </a:spcBef>
              <a:buSzPct val="94444"/>
              <a:buAutoNum type="arabicPeriod" startAt="2"/>
              <a:tabLst>
                <a:tab pos="185420" algn="l"/>
              </a:tabLst>
            </a:pP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What</a:t>
            </a:r>
            <a:r>
              <a:rPr sz="18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are</a:t>
            </a:r>
            <a:r>
              <a:rPr sz="18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18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10" dirty="0">
                <a:solidFill>
                  <a:srgbClr val="FF0000"/>
                </a:solidFill>
                <a:latin typeface="Calibri"/>
                <a:cs typeface="Calibri"/>
              </a:rPr>
              <a:t>complications</a:t>
            </a:r>
            <a:r>
              <a:rPr sz="1800" spc="-2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may</a:t>
            </a:r>
            <a:r>
              <a:rPr sz="1800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occurs</a:t>
            </a:r>
            <a:r>
              <a:rPr sz="18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rgbClr val="FF0000"/>
                </a:solidFill>
                <a:latin typeface="Calibri"/>
                <a:cs typeface="Calibri"/>
              </a:rPr>
              <a:t>for</a:t>
            </a:r>
            <a:r>
              <a:rPr sz="18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10" dirty="0">
                <a:solidFill>
                  <a:srgbClr val="FF0000"/>
                </a:solidFill>
                <a:latin typeface="Calibri"/>
                <a:cs typeface="Calibri"/>
              </a:rPr>
              <a:t>this</a:t>
            </a:r>
            <a:r>
              <a:rPr sz="18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mass?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1800" spc="-10" dirty="0">
                <a:latin typeface="Calibri"/>
                <a:cs typeface="Calibri"/>
              </a:rPr>
              <a:t>1.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Infection</a:t>
            </a:r>
            <a:r>
              <a:rPr sz="1800" spc="3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2.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torsion</a:t>
            </a:r>
            <a:r>
              <a:rPr sz="1800" spc="30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3.rupture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4.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hemorrhage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00">
              <a:latin typeface="Calibri"/>
              <a:cs typeface="Calibri"/>
            </a:endParaRPr>
          </a:p>
          <a:p>
            <a:pPr marL="12700" marR="1186180">
              <a:lnSpc>
                <a:spcPct val="100800"/>
              </a:lnSpc>
              <a:buSzPct val="94444"/>
              <a:buAutoNum type="arabicPeriod" startAt="4"/>
              <a:tabLst>
                <a:tab pos="185420" algn="l"/>
              </a:tabLst>
            </a:pP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sz="18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800" spc="20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8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25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1800" spc="3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800" spc="3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800" spc="2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800" spc="-11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1800" spc="2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800" spc="-15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8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sz="1800" spc="3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th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3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800" spc="10" dirty="0">
                <a:solidFill>
                  <a:srgbClr val="FF0000"/>
                </a:solidFill>
                <a:latin typeface="Calibri"/>
                <a:cs typeface="Calibri"/>
              </a:rPr>
              <a:t>v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800" spc="-3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800" spc="-30" dirty="0">
                <a:solidFill>
                  <a:srgbClr val="FF0000"/>
                </a:solidFill>
                <a:latin typeface="Calibri"/>
                <a:cs typeface="Calibri"/>
              </a:rPr>
              <a:t> r</a:t>
            </a:r>
            <a:r>
              <a:rPr sz="1800" spc="3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1800" spc="-25" dirty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z="1800" spc="25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8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35" dirty="0">
                <a:solidFill>
                  <a:srgbClr val="FF0000"/>
                </a:solidFill>
                <a:latin typeface="Calibri"/>
                <a:cs typeface="Calibri"/>
              </a:rPr>
              <a:t>ili</a:t>
            </a:r>
            <a:r>
              <a:rPr sz="1800" spc="3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c  </a:t>
            </a:r>
            <a:r>
              <a:rPr sz="1800" spc="-30" dirty="0">
                <a:solidFill>
                  <a:srgbClr val="FF0000"/>
                </a:solidFill>
                <a:latin typeface="Calibri"/>
                <a:cs typeface="Calibri"/>
              </a:rPr>
              <a:t>fossa</a:t>
            </a:r>
            <a:r>
              <a:rPr sz="1800" spc="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20" dirty="0">
                <a:solidFill>
                  <a:srgbClr val="FF0000"/>
                </a:solidFill>
                <a:latin typeface="Calibri"/>
                <a:cs typeface="Calibri"/>
              </a:rPr>
              <a:t>pain</a:t>
            </a:r>
            <a:r>
              <a:rPr sz="1800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10" dirty="0">
                <a:solidFill>
                  <a:srgbClr val="FF0000"/>
                </a:solidFill>
                <a:latin typeface="Calibri"/>
                <a:cs typeface="Calibri"/>
              </a:rPr>
              <a:t>whal</a:t>
            </a:r>
            <a:r>
              <a:rPr sz="1800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10" dirty="0">
                <a:solidFill>
                  <a:srgbClr val="FF0000"/>
                </a:solidFill>
                <a:latin typeface="Calibri"/>
                <a:cs typeface="Calibri"/>
              </a:rPr>
              <a:t>would</a:t>
            </a:r>
            <a:r>
              <a:rPr sz="1800" spc="-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you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10" dirty="0">
                <a:solidFill>
                  <a:srgbClr val="FF0000"/>
                </a:solidFill>
                <a:latin typeface="Calibri"/>
                <a:cs typeface="Calibri"/>
              </a:rPr>
              <a:t>do</a:t>
            </a:r>
            <a:r>
              <a:rPr sz="1800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rgbClr val="FF0000"/>
                </a:solidFill>
                <a:latin typeface="Calibri"/>
                <a:cs typeface="Calibri"/>
              </a:rPr>
              <a:t>for</a:t>
            </a:r>
            <a:r>
              <a:rPr sz="1800" spc="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her?</a:t>
            </a:r>
            <a:endParaRPr sz="1800">
              <a:latin typeface="Calibri"/>
              <a:cs typeface="Calibri"/>
            </a:endParaRPr>
          </a:p>
          <a:p>
            <a:pPr marL="173990">
              <a:lnSpc>
                <a:spcPct val="100000"/>
              </a:lnSpc>
              <a:spcBef>
                <a:spcPts val="1175"/>
              </a:spcBef>
            </a:pPr>
            <a:r>
              <a:rPr sz="1800" spc="-5" dirty="0">
                <a:latin typeface="Calibri"/>
                <a:cs typeface="Calibri"/>
              </a:rPr>
              <a:t>cystectomy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50">
              <a:latin typeface="Calibri"/>
              <a:cs typeface="Calibri"/>
            </a:endParaRPr>
          </a:p>
          <a:p>
            <a:pPr marL="25400" marR="5080">
              <a:lnSpc>
                <a:spcPct val="100800"/>
              </a:lnSpc>
              <a:spcBef>
                <a:spcPts val="5"/>
              </a:spcBef>
              <a:buSzPct val="94444"/>
              <a:buAutoNum type="arabicPeriod" startAt="5"/>
              <a:tabLst>
                <a:tab pos="254635" algn="l"/>
              </a:tabLst>
            </a:pP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If 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the </a:t>
            </a:r>
            <a:r>
              <a:rPr sz="1800" spc="15" dirty="0">
                <a:solidFill>
                  <a:srgbClr val="FF0000"/>
                </a:solidFill>
                <a:latin typeface="Calibri"/>
                <a:cs typeface="Calibri"/>
              </a:rPr>
              <a:t>patient </a:t>
            </a:r>
            <a:r>
              <a:rPr sz="1800" spc="20" dirty="0">
                <a:solidFill>
                  <a:srgbClr val="FF0000"/>
                </a:solidFill>
                <a:latin typeface="Calibri"/>
                <a:cs typeface="Calibri"/>
              </a:rPr>
              <a:t>had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recurrent cystectomy </a:t>
            </a:r>
            <a:r>
              <a:rPr sz="1800" spc="15" dirty="0">
                <a:solidFill>
                  <a:srgbClr val="FF0000"/>
                </a:solidFill>
                <a:latin typeface="Calibri"/>
                <a:cs typeface="Calibri"/>
              </a:rPr>
              <a:t>how 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can </a:t>
            </a:r>
            <a:r>
              <a:rPr sz="1800" spc="15" dirty="0">
                <a:solidFill>
                  <a:srgbClr val="FF0000"/>
                </a:solidFill>
                <a:latin typeface="Calibri"/>
                <a:cs typeface="Calibri"/>
              </a:rPr>
              <a:t>this </a:t>
            </a:r>
            <a:r>
              <a:rPr sz="1800" spc="-3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0000"/>
                </a:solidFill>
                <a:latin typeface="Calibri"/>
                <a:cs typeface="Calibri"/>
              </a:rPr>
              <a:t>affect</a:t>
            </a:r>
            <a:r>
              <a:rPr sz="1800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her?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00">
              <a:latin typeface="Calibri"/>
              <a:cs typeface="Calibri"/>
            </a:endParaRPr>
          </a:p>
          <a:p>
            <a:pPr marL="67310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D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c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35" dirty="0">
                <a:latin typeface="Calibri"/>
                <a:cs typeface="Calibri"/>
              </a:rPr>
              <a:t>a</a:t>
            </a:r>
            <a:r>
              <a:rPr sz="1800" spc="-35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25" dirty="0">
                <a:latin typeface="Calibri"/>
                <a:cs typeface="Calibri"/>
              </a:rPr>
              <a:t>h</a:t>
            </a:r>
            <a:r>
              <a:rPr sz="1800" dirty="0">
                <a:latin typeface="Calibri"/>
                <a:cs typeface="Calibri"/>
              </a:rPr>
              <a:t>er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spc="5" dirty="0">
                <a:latin typeface="Calibri"/>
                <a:cs typeface="Calibri"/>
              </a:rPr>
              <a:t>v</a:t>
            </a:r>
            <a:r>
              <a:rPr sz="1800" spc="30" dirty="0">
                <a:latin typeface="Calibri"/>
                <a:cs typeface="Calibri"/>
              </a:rPr>
              <a:t>a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spc="30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160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30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spc="5" dirty="0">
                <a:latin typeface="Calibri"/>
                <a:cs typeface="Calibri"/>
              </a:rPr>
              <a:t>v</a:t>
            </a:r>
            <a:r>
              <a:rPr sz="1800" dirty="0"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7961" y="349196"/>
            <a:ext cx="8321675" cy="57721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85"/>
              </a:spcBef>
            </a:pPr>
            <a:r>
              <a:rPr sz="1800" b="0" spc="15" dirty="0">
                <a:latin typeface="Calibri"/>
                <a:cs typeface="Calibri"/>
              </a:rPr>
              <a:t>This</a:t>
            </a:r>
            <a:r>
              <a:rPr sz="1800" b="0" spc="-60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CBC</a:t>
            </a:r>
            <a:r>
              <a:rPr sz="1800" b="0" spc="-10" dirty="0">
                <a:latin typeface="Calibri"/>
                <a:cs typeface="Calibri"/>
              </a:rPr>
              <a:t> </a:t>
            </a:r>
            <a:r>
              <a:rPr sz="1800" b="0" spc="-30" dirty="0">
                <a:latin typeface="Calibri"/>
                <a:cs typeface="Calibri"/>
              </a:rPr>
              <a:t>for</a:t>
            </a:r>
            <a:r>
              <a:rPr sz="1800" b="0" spc="20" dirty="0">
                <a:latin typeface="Calibri"/>
                <a:cs typeface="Calibri"/>
              </a:rPr>
              <a:t> </a:t>
            </a:r>
            <a:r>
              <a:rPr sz="1800" b="0" spc="5" dirty="0">
                <a:latin typeface="Calibri"/>
                <a:cs typeface="Calibri"/>
              </a:rPr>
              <a:t>pregnant</a:t>
            </a:r>
            <a:r>
              <a:rPr sz="1800" b="0" spc="-110" dirty="0">
                <a:latin typeface="Calibri"/>
                <a:cs typeface="Calibri"/>
              </a:rPr>
              <a:t> </a:t>
            </a:r>
            <a:r>
              <a:rPr sz="1800" b="0" spc="5" dirty="0">
                <a:latin typeface="Calibri"/>
                <a:cs typeface="Calibri"/>
              </a:rPr>
              <a:t>previously</a:t>
            </a:r>
            <a:r>
              <a:rPr sz="1800" b="0" spc="-90" dirty="0">
                <a:latin typeface="Calibri"/>
                <a:cs typeface="Calibri"/>
              </a:rPr>
              <a:t> </a:t>
            </a:r>
            <a:r>
              <a:rPr sz="1800" b="0" spc="15" dirty="0">
                <a:latin typeface="Calibri"/>
                <a:cs typeface="Calibri"/>
              </a:rPr>
              <a:t>healthy</a:t>
            </a:r>
            <a:r>
              <a:rPr sz="1800" b="0" spc="-170" dirty="0">
                <a:latin typeface="Calibri"/>
                <a:cs typeface="Calibri"/>
              </a:rPr>
              <a:t> </a:t>
            </a:r>
            <a:r>
              <a:rPr sz="1800" b="0" spc="20" dirty="0">
                <a:latin typeface="Calibri"/>
                <a:cs typeface="Calibri"/>
              </a:rPr>
              <a:t>leady</a:t>
            </a:r>
            <a:r>
              <a:rPr sz="1800" b="0" spc="-95" dirty="0">
                <a:latin typeface="Calibri"/>
                <a:cs typeface="Calibri"/>
              </a:rPr>
              <a:t> </a:t>
            </a:r>
            <a:r>
              <a:rPr sz="1800" b="0" spc="10" dirty="0">
                <a:latin typeface="Calibri"/>
                <a:cs typeface="Calibri"/>
              </a:rPr>
              <a:t>(92</a:t>
            </a:r>
            <a:r>
              <a:rPr sz="1800" b="0" spc="35" dirty="0">
                <a:latin typeface="Calibri"/>
                <a:cs typeface="Calibri"/>
              </a:rPr>
              <a:t> </a:t>
            </a:r>
            <a:r>
              <a:rPr sz="1800" b="0" spc="5" dirty="0">
                <a:latin typeface="Calibri"/>
                <a:cs typeface="Calibri"/>
              </a:rPr>
              <a:t>gestational</a:t>
            </a:r>
            <a:r>
              <a:rPr sz="1800" b="0" spc="-145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age)</a:t>
            </a:r>
            <a:r>
              <a:rPr sz="1800" b="0" spc="-40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,</a:t>
            </a:r>
            <a:r>
              <a:rPr sz="1800" b="0" spc="50" dirty="0">
                <a:latin typeface="Calibri"/>
                <a:cs typeface="Calibri"/>
              </a:rPr>
              <a:t> </a:t>
            </a:r>
            <a:r>
              <a:rPr sz="1800" b="0" spc="-5" dirty="0">
                <a:latin typeface="Calibri"/>
                <a:cs typeface="Calibri"/>
              </a:rPr>
              <a:t>she</a:t>
            </a:r>
            <a:r>
              <a:rPr sz="1800" b="0" spc="-15" dirty="0">
                <a:latin typeface="Calibri"/>
                <a:cs typeface="Calibri"/>
              </a:rPr>
              <a:t> </a:t>
            </a:r>
            <a:r>
              <a:rPr sz="1800" b="0" spc="5" dirty="0">
                <a:latin typeface="Calibri"/>
                <a:cs typeface="Calibri"/>
              </a:rPr>
              <a:t>said </a:t>
            </a:r>
            <a:r>
              <a:rPr sz="1800" b="0" spc="15" dirty="0">
                <a:latin typeface="Calibri"/>
                <a:cs typeface="Calibri"/>
              </a:rPr>
              <a:t>that</a:t>
            </a:r>
            <a:r>
              <a:rPr sz="1800" b="0" spc="-110" dirty="0">
                <a:latin typeface="Calibri"/>
                <a:cs typeface="Calibri"/>
              </a:rPr>
              <a:t> </a:t>
            </a:r>
            <a:r>
              <a:rPr sz="1800" b="0" spc="-5" dirty="0">
                <a:latin typeface="Calibri"/>
                <a:cs typeface="Calibri"/>
              </a:rPr>
              <a:t>she</a:t>
            </a:r>
            <a:r>
              <a:rPr sz="1800" b="0" spc="55" dirty="0">
                <a:latin typeface="Calibri"/>
                <a:cs typeface="Calibri"/>
              </a:rPr>
              <a:t> </a:t>
            </a:r>
            <a:r>
              <a:rPr sz="1800" b="0" spc="20" dirty="0">
                <a:latin typeface="Calibri"/>
                <a:cs typeface="Calibri"/>
              </a:rPr>
              <a:t>has </a:t>
            </a:r>
            <a:r>
              <a:rPr sz="1800" b="0" spc="-390" dirty="0">
                <a:latin typeface="Calibri"/>
                <a:cs typeface="Calibri"/>
              </a:rPr>
              <a:t> </a:t>
            </a:r>
            <a:r>
              <a:rPr sz="1800" b="0" spc="10" dirty="0">
                <a:latin typeface="Calibri"/>
                <a:cs typeface="Calibri"/>
              </a:rPr>
              <a:t>no</a:t>
            </a:r>
            <a:r>
              <a:rPr sz="1800" b="0" spc="-15" dirty="0">
                <a:latin typeface="Calibri"/>
                <a:cs typeface="Calibri"/>
              </a:rPr>
              <a:t> </a:t>
            </a:r>
            <a:r>
              <a:rPr sz="1800" b="0" spc="-5" dirty="0">
                <a:latin typeface="Calibri"/>
                <a:cs typeface="Calibri"/>
              </a:rPr>
              <a:t>symptoms: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57961" y="1432630"/>
            <a:ext cx="3566795" cy="570413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85"/>
              </a:spcBef>
            </a:pPr>
            <a:r>
              <a:rPr sz="1800" spc="-15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r>
              <a:rPr sz="1800" spc="-160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sz="1800" spc="-30" dirty="0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sz="1800" spc="25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sz="1800" spc="3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8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3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18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800" spc="20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8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3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800" spc="25" dirty="0">
                <a:solidFill>
                  <a:srgbClr val="FF0000"/>
                </a:solidFill>
                <a:latin typeface="Calibri"/>
                <a:cs typeface="Calibri"/>
              </a:rPr>
              <a:t>bn</a:t>
            </a:r>
            <a:r>
              <a:rPr sz="1800" spc="2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800" spc="-3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1800" spc="-15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1800" spc="3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800" spc="35" dirty="0">
                <a:solidFill>
                  <a:srgbClr val="FF0000"/>
                </a:solidFill>
                <a:latin typeface="Calibri"/>
                <a:cs typeface="Calibri"/>
              </a:rPr>
              <a:t>li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ty</a:t>
            </a:r>
            <a:r>
              <a:rPr sz="1800" spc="-1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3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1800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800" spc="20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sz="1800" spc="3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1800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10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sz="1800" spc="10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?  </a:t>
            </a:r>
            <a:r>
              <a:rPr sz="1800" spc="-10" dirty="0">
                <a:latin typeface="Calibri"/>
                <a:cs typeface="Calibri"/>
              </a:rPr>
              <a:t>L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w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25" dirty="0">
                <a:latin typeface="Calibri"/>
                <a:cs typeface="Calibri"/>
              </a:rPr>
              <a:t>p</a:t>
            </a:r>
            <a:r>
              <a:rPr sz="1800" spc="35" dirty="0">
                <a:latin typeface="Calibri"/>
                <a:cs typeface="Calibri"/>
              </a:rPr>
              <a:t>l</a:t>
            </a:r>
            <a:r>
              <a:rPr sz="1800" spc="30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te</a:t>
            </a:r>
            <a:r>
              <a:rPr sz="1800" spc="30" dirty="0">
                <a:latin typeface="Calibri"/>
                <a:cs typeface="Calibri"/>
              </a:rPr>
              <a:t>l</a:t>
            </a:r>
            <a:r>
              <a:rPr sz="1800" dirty="0">
                <a:latin typeface="Calibri"/>
                <a:cs typeface="Calibri"/>
              </a:rPr>
              <a:t>et</a:t>
            </a:r>
            <a:r>
              <a:rPr sz="1800" spc="-18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spc="25" dirty="0">
                <a:latin typeface="Calibri"/>
                <a:cs typeface="Calibri"/>
              </a:rPr>
              <a:t>un</a:t>
            </a:r>
            <a:r>
              <a:rPr sz="1800" dirty="0"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57960" y="2204411"/>
            <a:ext cx="2894965" cy="570413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85"/>
              </a:spcBef>
            </a:pP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2.Most 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likely diagnosis? </a:t>
            </a:r>
            <a:r>
              <a:rPr sz="18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Gestational</a:t>
            </a:r>
            <a:r>
              <a:rPr sz="1800" spc="-14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thrombocytopenia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57963" y="3159442"/>
            <a:ext cx="5915660" cy="8669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0000"/>
                </a:solidFill>
                <a:latin typeface="Calibri"/>
                <a:cs typeface="Calibri"/>
              </a:rPr>
              <a:t>3.What</a:t>
            </a:r>
            <a:r>
              <a:rPr sz="18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support</a:t>
            </a:r>
            <a:r>
              <a:rPr sz="18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10" dirty="0">
                <a:solidFill>
                  <a:srgbClr val="FF0000"/>
                </a:solidFill>
                <a:latin typeface="Calibri"/>
                <a:cs typeface="Calibri"/>
              </a:rPr>
              <a:t>your</a:t>
            </a:r>
            <a:r>
              <a:rPr sz="180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diagnosis?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ts val="2180"/>
              </a:lnSpc>
              <a:spcBef>
                <a:spcPts val="75"/>
              </a:spcBef>
              <a:tabLst>
                <a:tab pos="2033270" algn="l"/>
              </a:tabLst>
            </a:pPr>
            <a:r>
              <a:rPr sz="1800" dirty="0">
                <a:latin typeface="Calibri"/>
                <a:cs typeface="Calibri"/>
              </a:rPr>
              <a:t>1.Previously</a:t>
            </a:r>
            <a:r>
              <a:rPr sz="1800" spc="-95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healthy	</a:t>
            </a:r>
            <a:r>
              <a:rPr sz="1800" dirty="0">
                <a:latin typeface="Calibri"/>
                <a:cs typeface="Calibri"/>
              </a:rPr>
              <a:t>2.asymptomatic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3.platelet&gt;</a:t>
            </a:r>
            <a:r>
              <a:rPr sz="1800" spc="-1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70,000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4.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late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gestational</a:t>
            </a:r>
            <a:r>
              <a:rPr sz="1800" spc="-1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age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5697" y="4391977"/>
            <a:ext cx="6490971" cy="1747658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34645" marR="2342515">
              <a:lnSpc>
                <a:spcPct val="100800"/>
              </a:lnSpc>
              <a:spcBef>
                <a:spcPts val="85"/>
              </a:spcBef>
              <a:buAutoNum type="arabicPeriod" startAt="4"/>
              <a:tabLst>
                <a:tab pos="563245" algn="l"/>
              </a:tabLst>
            </a:pPr>
            <a:r>
              <a:rPr sz="1800" spc="-30" dirty="0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sz="1800" spc="25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sz="1800" spc="3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800" spc="-11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sz="1800" spc="2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800" spc="25" dirty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1800" spc="35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1800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1800" spc="2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800" spc="2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1800" spc="-30" dirty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sz="1800" spc="3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1800" spc="-3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1800" spc="-15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8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1800" spc="2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800" spc="25" dirty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18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25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1800" spc="35" dirty="0">
                <a:solidFill>
                  <a:srgbClr val="FF0000"/>
                </a:solidFill>
                <a:latin typeface="Calibri"/>
                <a:cs typeface="Calibri"/>
              </a:rPr>
              <a:t>ia</a:t>
            </a:r>
            <a:r>
              <a:rPr sz="1800" spc="-25" dirty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z="1800" spc="2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1800" spc="2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800" spc="-3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1800" spc="3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1800" spc="-3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?  </a:t>
            </a:r>
            <a:r>
              <a:rPr sz="1800" spc="5" dirty="0">
                <a:latin typeface="Calibri"/>
                <a:cs typeface="Calibri"/>
              </a:rPr>
              <a:t>A</a:t>
            </a:r>
            <a:r>
              <a:rPr sz="1800" spc="-30" dirty="0">
                <a:latin typeface="Calibri"/>
                <a:cs typeface="Calibri"/>
              </a:rPr>
              <a:t>f</a:t>
            </a:r>
            <a:r>
              <a:rPr sz="1800" dirty="0">
                <a:latin typeface="Calibri"/>
                <a:cs typeface="Calibri"/>
              </a:rPr>
              <a:t>ter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25" dirty="0">
                <a:latin typeface="Calibri"/>
                <a:cs typeface="Calibri"/>
              </a:rPr>
              <a:t>d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35" dirty="0">
                <a:latin typeface="Calibri"/>
                <a:cs typeface="Calibri"/>
              </a:rPr>
              <a:t>li</a:t>
            </a:r>
            <a:r>
              <a:rPr sz="1800" spc="5" dirty="0">
                <a:latin typeface="Calibri"/>
                <a:cs typeface="Calibri"/>
              </a:rPr>
              <a:t>v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y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spc="25" dirty="0">
                <a:latin typeface="Calibri"/>
                <a:cs typeface="Calibri"/>
              </a:rPr>
              <a:t>p</a:t>
            </a:r>
            <a:r>
              <a:rPr sz="1800" spc="35" dirty="0">
                <a:latin typeface="Calibri"/>
                <a:cs typeface="Calibri"/>
              </a:rPr>
              <a:t>l</a:t>
            </a:r>
            <a:r>
              <a:rPr sz="1800" spc="30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te</a:t>
            </a:r>
            <a:r>
              <a:rPr sz="1800" spc="30" dirty="0">
                <a:latin typeface="Calibri"/>
                <a:cs typeface="Calibri"/>
              </a:rPr>
              <a:t>l</a:t>
            </a:r>
            <a:r>
              <a:rPr sz="1800" dirty="0">
                <a:latin typeface="Calibri"/>
                <a:cs typeface="Calibri"/>
              </a:rPr>
              <a:t>et</a:t>
            </a:r>
            <a:r>
              <a:rPr sz="1800" spc="-18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spc="25" dirty="0">
                <a:latin typeface="Calibri"/>
                <a:cs typeface="Calibri"/>
              </a:rPr>
              <a:t>un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114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w</a:t>
            </a:r>
            <a:r>
              <a:rPr sz="1800" spc="35" dirty="0">
                <a:latin typeface="Calibri"/>
                <a:cs typeface="Calibri"/>
              </a:rPr>
              <a:t>il</a:t>
            </a:r>
            <a:r>
              <a:rPr sz="1800" dirty="0">
                <a:latin typeface="Calibri"/>
                <a:cs typeface="Calibri"/>
              </a:rPr>
              <a:t>l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spc="-15" dirty="0">
                <a:latin typeface="Calibri"/>
                <a:cs typeface="Calibri"/>
              </a:rPr>
              <a:t>m</a:t>
            </a:r>
            <a:r>
              <a:rPr sz="1800" spc="25" dirty="0">
                <a:latin typeface="Calibri"/>
                <a:cs typeface="Calibri"/>
              </a:rPr>
              <a:t>p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spc="5" dirty="0">
                <a:latin typeface="Calibri"/>
                <a:cs typeface="Calibri"/>
              </a:rPr>
              <a:t>v</a:t>
            </a:r>
            <a:r>
              <a:rPr sz="1800" dirty="0"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0000"/>
              </a:buClr>
              <a:buFont typeface="Calibri"/>
              <a:buAutoNum type="arabicPeriod" startAt="4"/>
            </a:pPr>
            <a:endParaRPr sz="2600">
              <a:latin typeface="Calibri"/>
              <a:cs typeface="Calibri"/>
            </a:endParaRPr>
          </a:p>
          <a:p>
            <a:pPr marL="407670" indent="-173355">
              <a:lnSpc>
                <a:spcPct val="100000"/>
              </a:lnSpc>
              <a:spcBef>
                <a:spcPts val="5"/>
              </a:spcBef>
              <a:buAutoNum type="arabicPeriod" startAt="4"/>
              <a:tabLst>
                <a:tab pos="408305" algn="l"/>
              </a:tabLst>
            </a:pPr>
            <a:r>
              <a:rPr sz="1800" spc="15" dirty="0">
                <a:solidFill>
                  <a:srgbClr val="FF0000"/>
                </a:solidFill>
                <a:latin typeface="Calibri"/>
                <a:cs typeface="Calibri"/>
              </a:rPr>
              <a:t>Mention</a:t>
            </a:r>
            <a:r>
              <a:rPr sz="1800" spc="-1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other</a:t>
            </a:r>
            <a:r>
              <a:rPr sz="1800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obstetric</a:t>
            </a:r>
            <a:r>
              <a:rPr sz="1800" spc="-11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10" dirty="0">
                <a:solidFill>
                  <a:srgbClr val="FF0000"/>
                </a:solidFill>
                <a:latin typeface="Calibri"/>
                <a:cs typeface="Calibri"/>
              </a:rPr>
              <a:t>complications</a:t>
            </a:r>
            <a:r>
              <a:rPr sz="1800" spc="-2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result</a:t>
            </a:r>
            <a:r>
              <a:rPr sz="1800" spc="-1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15" dirty="0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10" dirty="0">
                <a:solidFill>
                  <a:srgbClr val="FF0000"/>
                </a:solidFill>
                <a:latin typeface="Calibri"/>
                <a:cs typeface="Calibri"/>
              </a:rPr>
              <a:t>this</a:t>
            </a:r>
            <a:r>
              <a:rPr sz="18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10" dirty="0">
                <a:solidFill>
                  <a:srgbClr val="FF0000"/>
                </a:solidFill>
                <a:latin typeface="Calibri"/>
                <a:cs typeface="Calibri"/>
              </a:rPr>
              <a:t>abnormality?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Calibri"/>
                <a:cs typeface="Calibri"/>
              </a:rPr>
              <a:t>1.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HELLP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syndrome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2.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Amniotic</a:t>
            </a:r>
            <a:r>
              <a:rPr sz="1800" spc="-120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fluid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embolism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3.abroptio</a:t>
            </a:r>
            <a:r>
              <a:rPr sz="1800" spc="-155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placenta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203945" y="1754894"/>
            <a:ext cx="2802891" cy="1733039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50"/>
              </a:spcBef>
              <a:tabLst>
                <a:tab pos="1414145" algn="l"/>
              </a:tabLst>
            </a:pPr>
            <a:r>
              <a:rPr sz="2750" b="1" spc="25" dirty="0">
                <a:latin typeface="Calibri"/>
                <a:cs typeface="Calibri"/>
              </a:rPr>
              <a:t>CBC </a:t>
            </a:r>
            <a:r>
              <a:rPr sz="2750" b="1" spc="10" dirty="0">
                <a:latin typeface="Calibri"/>
                <a:cs typeface="Calibri"/>
              </a:rPr>
              <a:t>ALL </a:t>
            </a:r>
            <a:r>
              <a:rPr sz="2750" b="1" spc="5" dirty="0">
                <a:latin typeface="Calibri"/>
                <a:cs typeface="Calibri"/>
              </a:rPr>
              <a:t>READINGS </a:t>
            </a:r>
            <a:r>
              <a:rPr sz="2750" b="1" spc="-610" dirty="0">
                <a:latin typeface="Calibri"/>
                <a:cs typeface="Calibri"/>
              </a:rPr>
              <a:t> </a:t>
            </a:r>
            <a:r>
              <a:rPr sz="2750" b="1" spc="20" dirty="0">
                <a:latin typeface="Calibri"/>
                <a:cs typeface="Calibri"/>
              </a:rPr>
              <a:t>WERE</a:t>
            </a:r>
            <a:r>
              <a:rPr sz="2750" b="1" spc="45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NORMAL </a:t>
            </a:r>
            <a:r>
              <a:rPr sz="2750" b="1" spc="5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EXCEPT</a:t>
            </a:r>
            <a:r>
              <a:rPr sz="2750" b="1" spc="15" dirty="0">
                <a:latin typeface="Calibri"/>
                <a:cs typeface="Calibri"/>
              </a:rPr>
              <a:t> </a:t>
            </a:r>
            <a:r>
              <a:rPr sz="2750" b="1" spc="-20" dirty="0">
                <a:latin typeface="Calibri"/>
                <a:cs typeface="Calibri"/>
              </a:rPr>
              <a:t>PLATLET </a:t>
            </a:r>
            <a:r>
              <a:rPr sz="2750" b="1" spc="-15" dirty="0">
                <a:latin typeface="Calibri"/>
                <a:cs typeface="Calibri"/>
              </a:rPr>
              <a:t> </a:t>
            </a:r>
            <a:r>
              <a:rPr sz="2750" b="1" spc="5" dirty="0">
                <a:latin typeface="Calibri"/>
                <a:cs typeface="Calibri"/>
              </a:rPr>
              <a:t>COUNTE	</a:t>
            </a:r>
            <a:r>
              <a:rPr sz="2750" b="1" spc="20" dirty="0">
                <a:latin typeface="Calibri"/>
                <a:cs typeface="Calibri"/>
              </a:rPr>
              <a:t>77,000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29549" y="0"/>
            <a:ext cx="4362451" cy="40005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71837" y="413702"/>
            <a:ext cx="6362065" cy="849528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just">
              <a:lnSpc>
                <a:spcPct val="100899"/>
              </a:lnSpc>
              <a:spcBef>
                <a:spcPts val="80"/>
              </a:spcBef>
            </a:pPr>
            <a:r>
              <a:rPr sz="1800" dirty="0">
                <a:latin typeface="Calibri"/>
                <a:cs typeface="Calibri"/>
              </a:rPr>
              <a:t>Pregnant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lady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comes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to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the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hospital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with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sudden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gush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fluid</a:t>
            </a:r>
            <a:r>
              <a:rPr sz="1800" spc="-1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she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denays </a:t>
            </a:r>
            <a:r>
              <a:rPr sz="1800" spc="5" dirty="0">
                <a:latin typeface="Calibri"/>
                <a:cs typeface="Calibri"/>
              </a:rPr>
              <a:t>presence </a:t>
            </a:r>
            <a:r>
              <a:rPr sz="1800" dirty="0">
                <a:latin typeface="Calibri"/>
                <a:cs typeface="Calibri"/>
              </a:rPr>
              <a:t>of </a:t>
            </a:r>
            <a:r>
              <a:rPr sz="1800" spc="10" dirty="0">
                <a:latin typeface="Calibri"/>
                <a:cs typeface="Calibri"/>
              </a:rPr>
              <a:t>abdominal </a:t>
            </a:r>
            <a:r>
              <a:rPr sz="1800" spc="5" dirty="0">
                <a:latin typeface="Calibri"/>
                <a:cs typeface="Calibri"/>
              </a:rPr>
              <a:t>pain </a:t>
            </a:r>
            <a:r>
              <a:rPr sz="1800" spc="-20" dirty="0">
                <a:latin typeface="Calibri"/>
                <a:cs typeface="Calibri"/>
              </a:rPr>
              <a:t>(36 </a:t>
            </a:r>
            <a:r>
              <a:rPr sz="1800" dirty="0">
                <a:latin typeface="Calibri"/>
                <a:cs typeface="Calibri"/>
              </a:rPr>
              <a:t>weeks </a:t>
            </a:r>
            <a:r>
              <a:rPr sz="1800" spc="-5" dirty="0">
                <a:latin typeface="Calibri"/>
                <a:cs typeface="Calibri"/>
              </a:rPr>
              <a:t>gestational </a:t>
            </a:r>
            <a:r>
              <a:rPr sz="1800" spc="-10" dirty="0">
                <a:latin typeface="Calibri"/>
                <a:cs typeface="Calibri"/>
              </a:rPr>
              <a:t>age) </a:t>
            </a:r>
            <a:r>
              <a:rPr sz="1800" spc="10" dirty="0">
                <a:latin typeface="Calibri"/>
                <a:cs typeface="Calibri"/>
              </a:rPr>
              <a:t>she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admitted</a:t>
            </a:r>
            <a:r>
              <a:rPr sz="1800" spc="-10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to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hospital</a:t>
            </a:r>
            <a:r>
              <a:rPr sz="1800" spc="-10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for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induction: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1341" y="1787209"/>
            <a:ext cx="6958331" cy="44719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60" dirty="0">
                <a:solidFill>
                  <a:srgbClr val="FF0000"/>
                </a:solidFill>
                <a:latin typeface="Calibri"/>
                <a:cs typeface="Calibri"/>
              </a:rPr>
              <a:t>1.Take</a:t>
            </a:r>
            <a:r>
              <a:rPr sz="18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relevant</a:t>
            </a:r>
            <a:r>
              <a:rPr sz="1800" spc="-1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history</a:t>
            </a:r>
            <a:r>
              <a:rPr sz="1800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from</a:t>
            </a:r>
            <a:r>
              <a:rPr sz="1800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18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10" dirty="0">
                <a:solidFill>
                  <a:srgbClr val="FF0000"/>
                </a:solidFill>
                <a:latin typeface="Calibri"/>
                <a:cs typeface="Calibri"/>
              </a:rPr>
              <a:t>patient?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800"/>
              </a:lnSpc>
            </a:pPr>
            <a:r>
              <a:rPr sz="1800" dirty="0">
                <a:latin typeface="Calibri"/>
                <a:cs typeface="Calibri"/>
              </a:rPr>
              <a:t>-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A</a:t>
            </a:r>
            <a:r>
              <a:rPr sz="1800" spc="-15" dirty="0">
                <a:latin typeface="Calibri"/>
                <a:cs typeface="Calibri"/>
              </a:rPr>
              <a:t>m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spc="25" dirty="0">
                <a:latin typeface="Calibri"/>
                <a:cs typeface="Calibri"/>
              </a:rPr>
              <a:t>un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11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spc="35" dirty="0">
                <a:latin typeface="Calibri"/>
                <a:cs typeface="Calibri"/>
              </a:rPr>
              <a:t>l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r</a:t>
            </a:r>
            <a:r>
              <a:rPr sz="1800" spc="-1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spc="25" dirty="0">
                <a:latin typeface="Calibri"/>
                <a:cs typeface="Calibri"/>
              </a:rPr>
              <a:t>dd</a:t>
            </a:r>
            <a:r>
              <a:rPr sz="1800" dirty="0">
                <a:latin typeface="Calibri"/>
                <a:cs typeface="Calibri"/>
              </a:rPr>
              <a:t>er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f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f</a:t>
            </a:r>
            <a:r>
              <a:rPr sz="1800" spc="35" dirty="0">
                <a:latin typeface="Calibri"/>
                <a:cs typeface="Calibri"/>
              </a:rPr>
              <a:t>l</a:t>
            </a:r>
            <a:r>
              <a:rPr sz="1800" spc="25" dirty="0">
                <a:latin typeface="Calibri"/>
                <a:cs typeface="Calibri"/>
              </a:rPr>
              <a:t>u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d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30" dirty="0">
                <a:latin typeface="Calibri"/>
                <a:cs typeface="Calibri"/>
              </a:rPr>
              <a:t>a</a:t>
            </a:r>
            <a:r>
              <a:rPr sz="1800" spc="25" dirty="0">
                <a:latin typeface="Calibri"/>
                <a:cs typeface="Calibri"/>
              </a:rPr>
              <a:t>bn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spc="-15" dirty="0">
                <a:latin typeface="Calibri"/>
                <a:cs typeface="Calibri"/>
              </a:rPr>
              <a:t>m</a:t>
            </a:r>
            <a:r>
              <a:rPr sz="1800" spc="30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l</a:t>
            </a:r>
            <a:r>
              <a:rPr sz="1800" spc="-15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v</a:t>
            </a:r>
            <a:r>
              <a:rPr sz="1800" spc="30" dirty="0">
                <a:latin typeface="Calibri"/>
                <a:cs typeface="Calibri"/>
              </a:rPr>
              <a:t>a</a:t>
            </a:r>
            <a:r>
              <a:rPr sz="1800" spc="-25" dirty="0">
                <a:latin typeface="Calibri"/>
                <a:cs typeface="Calibri"/>
              </a:rPr>
              <a:t>g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spc="25" dirty="0">
                <a:latin typeface="Calibri"/>
                <a:cs typeface="Calibri"/>
              </a:rPr>
              <a:t>n</a:t>
            </a:r>
            <a:r>
              <a:rPr sz="1800" spc="30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l</a:t>
            </a:r>
            <a:r>
              <a:rPr sz="1800" spc="-150" dirty="0">
                <a:latin typeface="Calibri"/>
                <a:cs typeface="Calibri"/>
              </a:rPr>
              <a:t> </a:t>
            </a:r>
            <a:r>
              <a:rPr sz="1800" spc="25" dirty="0">
                <a:latin typeface="Calibri"/>
                <a:cs typeface="Calibri"/>
              </a:rPr>
              <a:t>d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spc="-35" dirty="0">
                <a:latin typeface="Calibri"/>
                <a:cs typeface="Calibri"/>
              </a:rPr>
              <a:t>s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spc="25" dirty="0">
                <a:latin typeface="Calibri"/>
                <a:cs typeface="Calibri"/>
              </a:rPr>
              <a:t>h</a:t>
            </a:r>
            <a:r>
              <a:rPr sz="1800" spc="30" dirty="0">
                <a:latin typeface="Calibri"/>
                <a:cs typeface="Calibri"/>
              </a:rPr>
              <a:t>a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spc="-25" dirty="0">
                <a:latin typeface="Calibri"/>
                <a:cs typeface="Calibri"/>
              </a:rPr>
              <a:t>g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30" dirty="0">
                <a:latin typeface="Calibri"/>
                <a:cs typeface="Calibri"/>
              </a:rPr>
              <a:t>a</a:t>
            </a:r>
            <a:r>
              <a:rPr sz="1800" spc="25" dirty="0">
                <a:latin typeface="Calibri"/>
                <a:cs typeface="Calibri"/>
              </a:rPr>
              <a:t>bd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spc="-15" dirty="0">
                <a:latin typeface="Calibri"/>
                <a:cs typeface="Calibri"/>
              </a:rPr>
              <a:t>m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spc="25" dirty="0">
                <a:latin typeface="Calibri"/>
                <a:cs typeface="Calibri"/>
              </a:rPr>
              <a:t>n</a:t>
            </a:r>
            <a:r>
              <a:rPr sz="1800" spc="30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l  </a:t>
            </a:r>
            <a:r>
              <a:rPr sz="1800" spc="20" dirty="0">
                <a:latin typeface="Calibri"/>
                <a:cs typeface="Calibri"/>
              </a:rPr>
              <a:t>pain</a:t>
            </a:r>
            <a:r>
              <a:rPr sz="1800" spc="2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-Vaginal</a:t>
            </a:r>
            <a:r>
              <a:rPr sz="1800" spc="-150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bleeding-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Dysuria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-Cord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prolapse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400">
              <a:latin typeface="Calibri"/>
              <a:cs typeface="Calibri"/>
            </a:endParaRPr>
          </a:p>
          <a:p>
            <a:pPr marL="240665" indent="-228600">
              <a:lnSpc>
                <a:spcPct val="100000"/>
              </a:lnSpc>
              <a:buAutoNum type="arabicPeriod" startAt="2"/>
              <a:tabLst>
                <a:tab pos="241300" algn="l"/>
              </a:tabLst>
            </a:pPr>
            <a:r>
              <a:rPr sz="1800" spc="-35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1800" spc="25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1800" spc="-3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1800" spc="3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1800" spc="-15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1800" spc="3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1800" spc="-1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800" spc="-30" dirty="0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sz="1800" spc="3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800" spc="-15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1800" spc="3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1800" spc="2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1800" spc="3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800" spc="3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1800" spc="2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800" spc="2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?</a:t>
            </a:r>
            <a:endParaRPr sz="1800">
              <a:latin typeface="Calibri"/>
              <a:cs typeface="Calibri"/>
            </a:endParaRPr>
          </a:p>
          <a:p>
            <a:pPr marL="12700" marR="3968115">
              <a:lnSpc>
                <a:spcPct val="100800"/>
              </a:lnSpc>
            </a:pPr>
            <a:r>
              <a:rPr sz="1800" spc="25" dirty="0">
                <a:latin typeface="Calibri"/>
                <a:cs typeface="Calibri"/>
              </a:rPr>
              <a:t>V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35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l</a:t>
            </a:r>
            <a:r>
              <a:rPr sz="1800" spc="-14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s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spc="-25" dirty="0">
                <a:latin typeface="Calibri"/>
                <a:cs typeface="Calibri"/>
              </a:rPr>
              <a:t>g</a:t>
            </a:r>
            <a:r>
              <a:rPr sz="1800" spc="25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: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te</a:t>
            </a:r>
            <a:r>
              <a:rPr sz="1800" spc="-10" dirty="0">
                <a:latin typeface="Calibri"/>
                <a:cs typeface="Calibri"/>
              </a:rPr>
              <a:t>m</a:t>
            </a:r>
            <a:r>
              <a:rPr sz="1800" spc="25" dirty="0">
                <a:latin typeface="Calibri"/>
                <a:cs typeface="Calibri"/>
              </a:rPr>
              <a:t>p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25" dirty="0">
                <a:latin typeface="Calibri"/>
                <a:cs typeface="Calibri"/>
              </a:rPr>
              <a:t>r</a:t>
            </a:r>
            <a:r>
              <a:rPr sz="1800" spc="35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25" dirty="0">
                <a:latin typeface="Calibri"/>
                <a:cs typeface="Calibri"/>
              </a:rPr>
              <a:t>u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spc="35" dirty="0">
                <a:latin typeface="Calibri"/>
                <a:cs typeface="Calibri"/>
              </a:rPr>
              <a:t>a</a:t>
            </a:r>
            <a:r>
              <a:rPr sz="1800" spc="25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d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P</a:t>
            </a:r>
            <a:r>
              <a:rPr sz="1800" dirty="0">
                <a:latin typeface="Calibri"/>
                <a:cs typeface="Calibri"/>
              </a:rPr>
              <a:t>R  </a:t>
            </a:r>
            <a:r>
              <a:rPr sz="1800" spc="5" dirty="0">
                <a:latin typeface="Calibri"/>
                <a:cs typeface="Calibri"/>
              </a:rPr>
              <a:t>A</a:t>
            </a:r>
            <a:r>
              <a:rPr sz="1800" spc="25" dirty="0">
                <a:latin typeface="Calibri"/>
                <a:cs typeface="Calibri"/>
              </a:rPr>
              <a:t>bd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spc="-15" dirty="0">
                <a:latin typeface="Calibri"/>
                <a:cs typeface="Calibri"/>
              </a:rPr>
              <a:t>m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spc="25" dirty="0">
                <a:latin typeface="Calibri"/>
                <a:cs typeface="Calibri"/>
              </a:rPr>
              <a:t>n</a:t>
            </a:r>
            <a:r>
              <a:rPr sz="1800" spc="35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l</a:t>
            </a:r>
            <a:r>
              <a:rPr sz="1800" spc="-1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25" dirty="0">
                <a:latin typeface="Calibri"/>
                <a:cs typeface="Calibri"/>
              </a:rPr>
              <a:t>x</a:t>
            </a:r>
            <a:r>
              <a:rPr sz="1800" spc="35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m</a:t>
            </a:r>
            <a:r>
              <a:rPr sz="1800" spc="-1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: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te</a:t>
            </a:r>
            <a:r>
              <a:rPr sz="1800" spc="30" dirty="0">
                <a:latin typeface="Calibri"/>
                <a:cs typeface="Calibri"/>
              </a:rPr>
              <a:t>n</a:t>
            </a:r>
            <a:r>
              <a:rPr sz="1800" spc="25" dirty="0">
                <a:latin typeface="Calibri"/>
                <a:cs typeface="Calibri"/>
              </a:rPr>
              <a:t>d</a:t>
            </a:r>
            <a:r>
              <a:rPr sz="1800" dirty="0">
                <a:latin typeface="Calibri"/>
                <a:cs typeface="Calibri"/>
              </a:rPr>
              <a:t>er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800" spc="-5" dirty="0">
                <a:latin typeface="Calibri"/>
                <a:cs typeface="Calibri"/>
              </a:rPr>
              <a:t>Ste</a:t>
            </a:r>
            <a:r>
              <a:rPr sz="1800" spc="-25" dirty="0">
                <a:latin typeface="Calibri"/>
                <a:cs typeface="Calibri"/>
              </a:rPr>
              <a:t>r</a:t>
            </a:r>
            <a:r>
              <a:rPr sz="1800" spc="35" dirty="0">
                <a:latin typeface="Calibri"/>
                <a:cs typeface="Calibri"/>
              </a:rPr>
              <a:t>il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s</a:t>
            </a:r>
            <a:r>
              <a:rPr sz="1800" spc="25" dirty="0">
                <a:latin typeface="Calibri"/>
                <a:cs typeface="Calibri"/>
              </a:rPr>
              <a:t>p</a:t>
            </a:r>
            <a:r>
              <a:rPr sz="1800" dirty="0">
                <a:latin typeface="Calibri"/>
                <a:cs typeface="Calibri"/>
              </a:rPr>
              <a:t>ec</a:t>
            </a:r>
            <a:r>
              <a:rPr sz="1800" spc="20" dirty="0">
                <a:latin typeface="Calibri"/>
                <a:cs typeface="Calibri"/>
              </a:rPr>
              <a:t>u</a:t>
            </a:r>
            <a:r>
              <a:rPr sz="1800" spc="35" dirty="0">
                <a:latin typeface="Calibri"/>
                <a:cs typeface="Calibri"/>
              </a:rPr>
              <a:t>l</a:t>
            </a:r>
            <a:r>
              <a:rPr sz="1800" spc="25" dirty="0">
                <a:latin typeface="Calibri"/>
                <a:cs typeface="Calibri"/>
              </a:rPr>
              <a:t>u</a:t>
            </a:r>
            <a:r>
              <a:rPr sz="1800" spc="-15" dirty="0">
                <a:latin typeface="Calibri"/>
                <a:cs typeface="Calibri"/>
              </a:rPr>
              <a:t>m</a:t>
            </a:r>
            <a:r>
              <a:rPr sz="1800" dirty="0">
                <a:latin typeface="Calibri"/>
                <a:cs typeface="Calibri"/>
              </a:rPr>
              <a:t>: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spc="25" dirty="0">
                <a:latin typeface="Calibri"/>
                <a:cs typeface="Calibri"/>
              </a:rPr>
              <a:t>u</a:t>
            </a:r>
            <a:r>
              <a:rPr sz="1800" spc="-25" dirty="0">
                <a:latin typeface="Calibri"/>
                <a:cs typeface="Calibri"/>
              </a:rPr>
              <a:t>g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r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25" dirty="0">
                <a:latin typeface="Calibri"/>
                <a:cs typeface="Calibri"/>
              </a:rPr>
              <a:t>p</a:t>
            </a:r>
            <a:r>
              <a:rPr sz="1800" spc="20" dirty="0">
                <a:latin typeface="Calibri"/>
                <a:cs typeface="Calibri"/>
              </a:rPr>
              <a:t>oo</a:t>
            </a:r>
            <a:r>
              <a:rPr sz="1800" spc="35" dirty="0">
                <a:latin typeface="Calibri"/>
                <a:cs typeface="Calibri"/>
              </a:rPr>
              <a:t>li</a:t>
            </a:r>
            <a:r>
              <a:rPr sz="1800" spc="25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g</a:t>
            </a:r>
            <a:r>
              <a:rPr sz="1800" spc="-130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s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spc="-25" dirty="0">
                <a:latin typeface="Calibri"/>
                <a:cs typeface="Calibri"/>
              </a:rPr>
              <a:t>g</a:t>
            </a:r>
            <a:r>
              <a:rPr sz="1800" spc="25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700">
              <a:latin typeface="Calibri"/>
              <a:cs typeface="Calibri"/>
            </a:endParaRPr>
          </a:p>
          <a:p>
            <a:pPr marL="102870" marR="1555115">
              <a:lnSpc>
                <a:spcPct val="100800"/>
              </a:lnSpc>
              <a:buAutoNum type="arabicPeriod" startAt="3"/>
              <a:tabLst>
                <a:tab pos="331470" algn="l"/>
              </a:tabLst>
            </a:pP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What</a:t>
            </a:r>
            <a:r>
              <a:rPr sz="1800" spc="-11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15" dirty="0">
                <a:solidFill>
                  <a:srgbClr val="FF0000"/>
                </a:solidFill>
                <a:latin typeface="Calibri"/>
                <a:cs typeface="Calibri"/>
              </a:rPr>
              <a:t>is</a:t>
            </a:r>
            <a:r>
              <a:rPr sz="18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18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type</a:t>
            </a:r>
            <a:r>
              <a:rPr sz="18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10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18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method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10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18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15" dirty="0">
                <a:solidFill>
                  <a:srgbClr val="FF0000"/>
                </a:solidFill>
                <a:latin typeface="Calibri"/>
                <a:cs typeface="Calibri"/>
              </a:rPr>
              <a:t>induction</a:t>
            </a:r>
            <a:r>
              <a:rPr sz="1800" spc="-1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used</a:t>
            </a:r>
            <a:r>
              <a:rPr sz="1800" spc="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rgbClr val="FF0000"/>
                </a:solidFill>
                <a:latin typeface="Calibri"/>
                <a:cs typeface="Calibri"/>
              </a:rPr>
              <a:t>for</a:t>
            </a:r>
            <a:r>
              <a:rPr sz="18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her? </a:t>
            </a:r>
            <a:r>
              <a:rPr sz="1800" spc="-3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Slow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release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pessary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FF0000"/>
              </a:buClr>
              <a:buFont typeface="Calibri"/>
              <a:buAutoNum type="arabicPeriod" startAt="3"/>
            </a:pPr>
            <a:endParaRPr sz="1800">
              <a:latin typeface="Calibri"/>
              <a:cs typeface="Calibri"/>
            </a:endParaRPr>
          </a:p>
          <a:p>
            <a:pPr marL="12700" marR="1496060">
              <a:lnSpc>
                <a:spcPct val="100899"/>
              </a:lnSpc>
              <a:spcBef>
                <a:spcPts val="1570"/>
              </a:spcBef>
              <a:buAutoNum type="arabicPeriod" startAt="3"/>
              <a:tabLst>
                <a:tab pos="241300" algn="l"/>
              </a:tabLst>
            </a:pPr>
            <a:r>
              <a:rPr sz="1800" spc="10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1800" spc="25" dirty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1800" spc="-3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1800" spc="3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1800" spc="2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z="1800" spc="-1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3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1800" spc="25" dirty="0">
                <a:solidFill>
                  <a:srgbClr val="FF0000"/>
                </a:solidFill>
                <a:latin typeface="Calibri"/>
                <a:cs typeface="Calibri"/>
              </a:rPr>
              <a:t>ndu</a:t>
            </a:r>
            <a:r>
              <a:rPr sz="1800" spc="-15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800" spc="3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1800" spc="2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1800" spc="-1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sz="1800" spc="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10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1800" spc="-5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z="1800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3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1800" spc="25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sz="1800" spc="2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800" spc="-15" dirty="0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1800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25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800" spc="35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800" spc="-3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1800" spc="3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800" spc="3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1800" spc="2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800" spc="2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1800" spc="-2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sz="1800" spc="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sz="1800" spc="25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sz="1800" spc="3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800" spc="-11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3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18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800" spc="20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e  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type</a:t>
            </a:r>
            <a:r>
              <a:rPr sz="18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10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18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these</a:t>
            </a:r>
            <a:r>
              <a:rPr sz="1800" spc="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decelerations?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800" spc="5" dirty="0">
                <a:latin typeface="Calibri"/>
                <a:cs typeface="Calibri"/>
              </a:rPr>
              <a:t>Late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decelerations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15300" y="4171950"/>
            <a:ext cx="3667125" cy="2552700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48137" y="297886"/>
            <a:ext cx="5508625" cy="3052759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50"/>
              </a:spcBef>
              <a:buAutoNum type="arabicPeriod" startAt="5"/>
              <a:tabLst>
                <a:tab pos="308610" algn="l"/>
              </a:tabLst>
            </a:pP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What</a:t>
            </a:r>
            <a:r>
              <a:rPr sz="2400" spc="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10" dirty="0">
                <a:solidFill>
                  <a:srgbClr val="FF0000"/>
                </a:solidFill>
                <a:latin typeface="Calibri"/>
                <a:cs typeface="Calibri"/>
              </a:rPr>
              <a:t>cause</a:t>
            </a:r>
            <a:r>
              <a:rPr sz="2400" spc="-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2400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this</a:t>
            </a:r>
            <a:r>
              <a:rPr sz="24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type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 decelerations</a:t>
            </a:r>
            <a:r>
              <a:rPr sz="2400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? </a:t>
            </a:r>
            <a:r>
              <a:rPr sz="2400" spc="-5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Uteroplacental</a:t>
            </a:r>
            <a:r>
              <a:rPr sz="2400" spc="-12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insufficiency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FF0000"/>
              </a:buClr>
              <a:buFont typeface="Calibri"/>
              <a:buAutoNum type="arabicPeriod" startAt="5"/>
            </a:pPr>
            <a:endParaRPr sz="2700">
              <a:latin typeface="Calibri"/>
              <a:cs typeface="Calibri"/>
            </a:endParaRPr>
          </a:p>
          <a:p>
            <a:pPr marL="242570" indent="-230504">
              <a:lnSpc>
                <a:spcPct val="100000"/>
              </a:lnSpc>
              <a:buAutoNum type="arabicPeriod" startAt="5"/>
              <a:tabLst>
                <a:tab pos="243204" algn="l"/>
              </a:tabLst>
            </a:pP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Whats your</a:t>
            </a:r>
            <a:r>
              <a:rPr sz="24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solidFill>
                  <a:srgbClr val="FF0000"/>
                </a:solidFill>
                <a:latin typeface="Calibri"/>
                <a:cs typeface="Calibri"/>
              </a:rPr>
              <a:t>management?</a:t>
            </a:r>
            <a:endParaRPr sz="24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50"/>
              </a:spcBef>
            </a:pPr>
            <a:r>
              <a:rPr sz="2400" spc="-15" dirty="0">
                <a:solidFill>
                  <a:srgbClr val="2E5496"/>
                </a:solidFill>
                <a:latin typeface="Times New Roman"/>
                <a:cs typeface="Times New Roman"/>
              </a:rPr>
              <a:t>-</a:t>
            </a:r>
            <a:r>
              <a:rPr sz="2400" spc="-15" dirty="0">
                <a:latin typeface="Times New Roman"/>
                <a:cs typeface="Times New Roman"/>
              </a:rPr>
              <a:t>Left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lateral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position</a:t>
            </a:r>
            <a:endParaRPr sz="2400">
              <a:latin typeface="Times New Roman"/>
              <a:cs typeface="Times New Roman"/>
            </a:endParaRPr>
          </a:p>
          <a:p>
            <a:pPr marL="651510" lvl="1" indent="-181610">
              <a:lnSpc>
                <a:spcPts val="2865"/>
              </a:lnSpc>
              <a:spcBef>
                <a:spcPts val="50"/>
              </a:spcBef>
              <a:buClr>
                <a:srgbClr val="2E5496"/>
              </a:buClr>
              <a:buChar char="-"/>
              <a:tabLst>
                <a:tab pos="651510" algn="l"/>
              </a:tabLst>
            </a:pPr>
            <a:r>
              <a:rPr sz="2400" spc="10" dirty="0">
                <a:latin typeface="Times New Roman"/>
                <a:cs typeface="Times New Roman"/>
              </a:rPr>
              <a:t>IV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hydration</a:t>
            </a:r>
            <a:endParaRPr sz="2400">
              <a:latin typeface="Times New Roman"/>
              <a:cs typeface="Times New Roman"/>
            </a:endParaRPr>
          </a:p>
          <a:p>
            <a:pPr marL="651510" lvl="1" indent="-181610">
              <a:lnSpc>
                <a:spcPts val="2865"/>
              </a:lnSpc>
              <a:buClr>
                <a:srgbClr val="2E5496"/>
              </a:buClr>
              <a:buChar char="-"/>
              <a:tabLst>
                <a:tab pos="651510" algn="l"/>
              </a:tabLst>
            </a:pPr>
            <a:r>
              <a:rPr sz="2400" spc="-45" dirty="0">
                <a:latin typeface="Times New Roman"/>
                <a:cs typeface="Times New Roman"/>
              </a:rPr>
              <a:t>Oxygen</a:t>
            </a:r>
            <a:endParaRPr sz="24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45"/>
              </a:spcBef>
            </a:pPr>
            <a:r>
              <a:rPr sz="2400" spc="10" dirty="0">
                <a:solidFill>
                  <a:srgbClr val="2E5496"/>
                </a:solidFill>
                <a:latin typeface="Times New Roman"/>
                <a:cs typeface="Times New Roman"/>
              </a:rPr>
              <a:t>-</a:t>
            </a:r>
            <a:r>
              <a:rPr sz="2400" spc="10" dirty="0">
                <a:latin typeface="Times New Roman"/>
                <a:cs typeface="Times New Roman"/>
              </a:rPr>
              <a:t>Stop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induction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7189" y="0"/>
            <a:ext cx="6472555" cy="2205990"/>
          </a:xfrm>
          <a:prstGeom prst="rect">
            <a:avLst/>
          </a:prstGeom>
        </p:spPr>
        <p:txBody>
          <a:bodyPr vert="horz" wrap="square" lIns="0" tIns="295275" rIns="0" bIns="0" rtlCol="0">
            <a:spAutoFit/>
          </a:bodyPr>
          <a:lstStyle/>
          <a:p>
            <a:pPr marL="131445">
              <a:lnSpc>
                <a:spcPct val="100000"/>
              </a:lnSpc>
              <a:spcBef>
                <a:spcPts val="2325"/>
              </a:spcBef>
            </a:pPr>
            <a:r>
              <a:rPr sz="6000" b="0" spc="50" dirty="0">
                <a:latin typeface="Calibri Light"/>
                <a:cs typeface="Calibri Light"/>
              </a:rPr>
              <a:t>S</a:t>
            </a:r>
            <a:r>
              <a:rPr sz="6000" b="0" spc="-25" dirty="0">
                <a:latin typeface="Calibri Light"/>
                <a:cs typeface="Calibri Light"/>
              </a:rPr>
              <a:t>t</a:t>
            </a:r>
            <a:r>
              <a:rPr sz="6000" b="0" spc="-125" dirty="0">
                <a:latin typeface="Calibri Light"/>
                <a:cs typeface="Calibri Light"/>
              </a:rPr>
              <a:t>a</a:t>
            </a:r>
            <a:r>
              <a:rPr sz="6000" b="0" spc="-25" dirty="0">
                <a:latin typeface="Calibri Light"/>
                <a:cs typeface="Calibri Light"/>
              </a:rPr>
              <a:t>t</a:t>
            </a:r>
            <a:r>
              <a:rPr sz="6000" b="0" spc="15" dirty="0">
                <a:latin typeface="Calibri Light"/>
                <a:cs typeface="Calibri Light"/>
              </a:rPr>
              <a:t>i</a:t>
            </a:r>
            <a:r>
              <a:rPr sz="6000" b="0" spc="-60" dirty="0">
                <a:latin typeface="Calibri Light"/>
                <a:cs typeface="Calibri Light"/>
              </a:rPr>
              <a:t>o</a:t>
            </a:r>
            <a:r>
              <a:rPr sz="6000" b="0" dirty="0">
                <a:latin typeface="Calibri Light"/>
                <a:cs typeface="Calibri Light"/>
              </a:rPr>
              <a:t>n</a:t>
            </a:r>
            <a:r>
              <a:rPr sz="6000" b="0" spc="-345" dirty="0">
                <a:latin typeface="Calibri Light"/>
                <a:cs typeface="Calibri Light"/>
              </a:rPr>
              <a:t> </a:t>
            </a:r>
            <a:r>
              <a:rPr sz="6000" b="0" dirty="0">
                <a:latin typeface="Calibri Light"/>
                <a:cs typeface="Calibri Light"/>
              </a:rPr>
              <a:t>3</a:t>
            </a:r>
            <a:endParaRPr sz="6000">
              <a:latin typeface="Calibri Light"/>
              <a:cs typeface="Calibri Light"/>
            </a:endParaRPr>
          </a:p>
          <a:p>
            <a:pPr marL="499109" marR="5080" indent="-486409">
              <a:lnSpc>
                <a:spcPct val="102299"/>
              </a:lnSpc>
              <a:spcBef>
                <a:spcPts val="980"/>
              </a:spcBef>
            </a:pPr>
            <a:r>
              <a:rPr sz="2750" b="1" spc="15" dirty="0">
                <a:latin typeface="Calibri"/>
                <a:cs typeface="Calibri"/>
              </a:rPr>
              <a:t>4-</a:t>
            </a:r>
            <a:r>
              <a:rPr sz="2750" b="1" spc="20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Mention</a:t>
            </a:r>
            <a:r>
              <a:rPr sz="2750" b="1" spc="60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another</a:t>
            </a:r>
            <a:r>
              <a:rPr sz="2750" b="1" spc="40" dirty="0">
                <a:latin typeface="Calibri"/>
                <a:cs typeface="Calibri"/>
              </a:rPr>
              <a:t> </a:t>
            </a:r>
            <a:r>
              <a:rPr sz="2750" b="1" spc="20" dirty="0">
                <a:latin typeface="Calibri"/>
                <a:cs typeface="Calibri"/>
              </a:rPr>
              <a:t>methods</a:t>
            </a:r>
            <a:r>
              <a:rPr sz="2750" b="1" spc="-10" dirty="0">
                <a:latin typeface="Calibri"/>
                <a:cs typeface="Calibri"/>
              </a:rPr>
              <a:t> for</a:t>
            </a:r>
            <a:r>
              <a:rPr sz="2750" b="1" spc="50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screening? </a:t>
            </a:r>
            <a:r>
              <a:rPr sz="2750" b="1" spc="-605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(Mention</a:t>
            </a:r>
            <a:r>
              <a:rPr sz="2750" b="1" spc="-20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4)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1794" y="2484760"/>
            <a:ext cx="5986145" cy="1301382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61950" marR="30480" indent="-324485" algn="just">
              <a:lnSpc>
                <a:spcPct val="102400"/>
              </a:lnSpc>
              <a:spcBef>
                <a:spcPts val="50"/>
              </a:spcBef>
            </a:pPr>
            <a:r>
              <a:rPr sz="2750" b="1" spc="15" dirty="0">
                <a:latin typeface="Calibri"/>
                <a:cs typeface="Calibri"/>
              </a:rPr>
              <a:t>5- </a:t>
            </a:r>
            <a:r>
              <a:rPr sz="2750" b="1" spc="10" dirty="0">
                <a:latin typeface="Calibri"/>
                <a:cs typeface="Calibri"/>
              </a:rPr>
              <a:t>If </a:t>
            </a:r>
            <a:r>
              <a:rPr sz="2750" b="1" spc="20" dirty="0">
                <a:latin typeface="Calibri"/>
                <a:cs typeface="Calibri"/>
              </a:rPr>
              <a:t>she </a:t>
            </a:r>
            <a:r>
              <a:rPr sz="2750" b="1" dirty="0">
                <a:latin typeface="Calibri"/>
                <a:cs typeface="Calibri"/>
              </a:rPr>
              <a:t>came at </a:t>
            </a:r>
            <a:r>
              <a:rPr sz="2750" b="1" spc="20" dirty="0">
                <a:latin typeface="Calibri"/>
                <a:cs typeface="Calibri"/>
              </a:rPr>
              <a:t>12</a:t>
            </a:r>
            <a:r>
              <a:rPr sz="2775" b="1" spc="30" baseline="24024" dirty="0">
                <a:latin typeface="Calibri"/>
                <a:cs typeface="Calibri"/>
              </a:rPr>
              <a:t>th </a:t>
            </a:r>
            <a:r>
              <a:rPr sz="2750" b="1" spc="30" dirty="0">
                <a:latin typeface="Calibri"/>
                <a:cs typeface="Calibri"/>
              </a:rPr>
              <a:t>week </a:t>
            </a:r>
            <a:r>
              <a:rPr sz="2750" b="1" spc="10" dirty="0">
                <a:latin typeface="Calibri"/>
                <a:cs typeface="Calibri"/>
              </a:rPr>
              <a:t>of </a:t>
            </a:r>
            <a:r>
              <a:rPr sz="2750" b="1" spc="15" dirty="0">
                <a:latin typeface="Calibri"/>
                <a:cs typeface="Calibri"/>
              </a:rPr>
              <a:t>gestation, </a:t>
            </a:r>
            <a:r>
              <a:rPr sz="2750" b="1" spc="-610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what </a:t>
            </a:r>
            <a:r>
              <a:rPr sz="2750" b="1" spc="10" dirty="0">
                <a:latin typeface="Calibri"/>
                <a:cs typeface="Calibri"/>
              </a:rPr>
              <a:t>will </a:t>
            </a:r>
            <a:r>
              <a:rPr sz="2750" b="1" spc="25" dirty="0">
                <a:latin typeface="Calibri"/>
                <a:cs typeface="Calibri"/>
              </a:rPr>
              <a:t>you give </a:t>
            </a:r>
            <a:r>
              <a:rPr sz="2750" b="1" spc="20" dirty="0">
                <a:latin typeface="Calibri"/>
                <a:cs typeface="Calibri"/>
              </a:rPr>
              <a:t>her </a:t>
            </a:r>
            <a:r>
              <a:rPr sz="2750" b="1" dirty="0">
                <a:latin typeface="Calibri"/>
                <a:cs typeface="Calibri"/>
              </a:rPr>
              <a:t>as </a:t>
            </a:r>
            <a:r>
              <a:rPr sz="2750" b="1" spc="5" dirty="0">
                <a:latin typeface="Calibri"/>
                <a:cs typeface="Calibri"/>
              </a:rPr>
              <a:t>prophylaxis? </a:t>
            </a:r>
            <a:r>
              <a:rPr sz="2750" b="1" spc="-610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(Mention</a:t>
            </a:r>
            <a:r>
              <a:rPr sz="2750" b="1" spc="60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2)</a:t>
            </a:r>
            <a:endParaRPr sz="275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00901" y="904875"/>
            <a:ext cx="4819651" cy="5391150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7619" y="517208"/>
            <a:ext cx="9893300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35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years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old</a:t>
            </a:r>
            <a:r>
              <a:rPr sz="2400" spc="4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female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comes</a:t>
            </a:r>
            <a:r>
              <a:rPr sz="2400" spc="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hemoptysis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after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complete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molar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evacuation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,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  <a:tabLst>
                <a:tab pos="956310" algn="l"/>
                <a:tab pos="2671445" algn="l"/>
              </a:tabLst>
            </a:pPr>
            <a:r>
              <a:rPr sz="2400" dirty="0">
                <a:latin typeface="Calibri"/>
                <a:cs typeface="Calibri"/>
              </a:rPr>
              <a:t>B-HCG	</a:t>
            </a:r>
            <a:r>
              <a:rPr sz="2400" spc="-10" dirty="0">
                <a:latin typeface="Calibri"/>
                <a:cs typeface="Calibri"/>
              </a:rPr>
              <a:t>done</a:t>
            </a:r>
            <a:r>
              <a:rPr sz="2400" spc="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for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her	</a:t>
            </a:r>
            <a:r>
              <a:rPr sz="2400" spc="5" dirty="0">
                <a:latin typeface="Calibri"/>
                <a:cs typeface="Calibri"/>
              </a:rPr>
              <a:t>was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100,000.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22681" y="1623632"/>
            <a:ext cx="8649971" cy="495655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6247765">
              <a:lnSpc>
                <a:spcPct val="100899"/>
              </a:lnSpc>
              <a:spcBef>
                <a:spcPts val="80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1800" spc="30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1800" spc="2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800" spc="-3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8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35" dirty="0">
                <a:solidFill>
                  <a:srgbClr val="FF0000"/>
                </a:solidFill>
                <a:latin typeface="Calibri"/>
                <a:cs typeface="Calibri"/>
              </a:rPr>
              <a:t>li</a:t>
            </a:r>
            <a:r>
              <a:rPr sz="1800" spc="-70" dirty="0">
                <a:solidFill>
                  <a:srgbClr val="FF0000"/>
                </a:solidFill>
                <a:latin typeface="Calibri"/>
                <a:cs typeface="Calibri"/>
              </a:rPr>
              <a:t>k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800" spc="35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1800" spc="-1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25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1800" spc="3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1800" spc="3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800" spc="-25" dirty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z="1800" spc="2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1800" spc="2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800" spc="-3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1800" spc="3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1800" spc="-3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?  </a:t>
            </a:r>
            <a:r>
              <a:rPr sz="1800" spc="5" dirty="0">
                <a:latin typeface="Calibri"/>
                <a:cs typeface="Calibri"/>
              </a:rPr>
              <a:t>Choriocarcinoma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FF0000"/>
              </a:buClr>
              <a:buFont typeface="Calibri"/>
              <a:buAutoNum type="arabicPeriod"/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Clr>
                <a:srgbClr val="FF0000"/>
              </a:buClr>
              <a:buFont typeface="Calibri"/>
              <a:buAutoNum type="arabicPeriod"/>
            </a:pPr>
            <a:endParaRPr sz="1850">
              <a:latin typeface="Calibri"/>
              <a:cs typeface="Calibri"/>
            </a:endParaRPr>
          </a:p>
          <a:p>
            <a:pPr marL="240665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800" spc="20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er</a:t>
            </a:r>
            <a:r>
              <a:rPr sz="18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3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1800" spc="2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v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800" spc="-3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800" spc="3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1800" spc="-25" dirty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z="1800" spc="3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800" spc="3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1800" spc="-5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800" spc="2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1800" spc="-2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1800" spc="2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1800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sz="1800" spc="2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800" spc="25" dirty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1800" spc="35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1800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25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0" dirty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sz="1800" spc="2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18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25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800" spc="-3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?</a:t>
            </a:r>
            <a:endParaRPr sz="1800">
              <a:latin typeface="Calibri"/>
              <a:cs typeface="Calibri"/>
            </a:endParaRPr>
          </a:p>
          <a:p>
            <a:pPr marL="298450" indent="-286385">
              <a:lnSpc>
                <a:spcPct val="100000"/>
              </a:lnSpc>
              <a:spcBef>
                <a:spcPts val="20"/>
              </a:spcBef>
              <a:buChar char="-"/>
              <a:tabLst>
                <a:tab pos="298450" algn="l"/>
                <a:tab pos="299085" algn="l"/>
              </a:tabLst>
            </a:pPr>
            <a:r>
              <a:rPr sz="1800" spc="5" dirty="0">
                <a:latin typeface="Calibri"/>
                <a:cs typeface="Calibri"/>
              </a:rPr>
              <a:t>Pelvis</a:t>
            </a:r>
            <a:r>
              <a:rPr sz="1800" spc="-9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U/S</a:t>
            </a:r>
            <a:endParaRPr sz="1800">
              <a:latin typeface="Calibri"/>
              <a:cs typeface="Calibri"/>
            </a:endParaRPr>
          </a:p>
          <a:p>
            <a:pPr marL="298450" indent="-286385">
              <a:lnSpc>
                <a:spcPct val="100000"/>
              </a:lnSpc>
              <a:spcBef>
                <a:spcPts val="15"/>
              </a:spcBef>
              <a:buChar char="-"/>
              <a:tabLst>
                <a:tab pos="298450" algn="l"/>
                <a:tab pos="299085" algn="l"/>
              </a:tabLst>
            </a:pPr>
            <a:r>
              <a:rPr sz="1800" spc="-10" dirty="0">
                <a:latin typeface="Calibri"/>
                <a:cs typeface="Calibri"/>
              </a:rPr>
              <a:t>-chest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x-ray</a:t>
            </a:r>
            <a:endParaRPr sz="1800">
              <a:latin typeface="Calibri"/>
              <a:cs typeface="Calibri"/>
            </a:endParaRPr>
          </a:p>
          <a:p>
            <a:pPr marL="298450" indent="-286385">
              <a:lnSpc>
                <a:spcPct val="100000"/>
              </a:lnSpc>
              <a:spcBef>
                <a:spcPts val="20"/>
              </a:spcBef>
              <a:buChar char="-"/>
              <a:tabLst>
                <a:tab pos="298450" algn="l"/>
                <a:tab pos="299085" algn="l"/>
              </a:tabLst>
            </a:pPr>
            <a:r>
              <a:rPr sz="1800" spc="5" dirty="0">
                <a:latin typeface="Calibri"/>
                <a:cs typeface="Calibri"/>
              </a:rPr>
              <a:t>CT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for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abdomen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and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brain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00">
              <a:latin typeface="Calibri"/>
              <a:cs typeface="Calibri"/>
            </a:endParaRPr>
          </a:p>
          <a:p>
            <a:pPr marL="12700" marR="3326129">
              <a:lnSpc>
                <a:spcPct val="100800"/>
              </a:lnSpc>
              <a:buAutoNum type="arabicPeriod" startAt="3"/>
              <a:tabLst>
                <a:tab pos="241300" algn="l"/>
              </a:tabLst>
            </a:pPr>
            <a:r>
              <a:rPr sz="1800" spc="10" dirty="0">
                <a:solidFill>
                  <a:srgbClr val="FF0000"/>
                </a:solidFill>
                <a:latin typeface="Calibri"/>
                <a:cs typeface="Calibri"/>
              </a:rPr>
              <a:t>Relevant</a:t>
            </a:r>
            <a:r>
              <a:rPr sz="1800" spc="-1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gynecological</a:t>
            </a:r>
            <a:r>
              <a:rPr sz="1800" spc="-1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symptoms</a:t>
            </a:r>
            <a:r>
              <a:rPr sz="1800" spc="-1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may</a:t>
            </a:r>
            <a:r>
              <a:rPr sz="18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present</a:t>
            </a:r>
            <a:r>
              <a:rPr sz="18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with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10" dirty="0">
                <a:solidFill>
                  <a:srgbClr val="FF0000"/>
                </a:solidFill>
                <a:latin typeface="Calibri"/>
                <a:cs typeface="Calibri"/>
              </a:rPr>
              <a:t>it? </a:t>
            </a:r>
            <a:r>
              <a:rPr sz="1800" spc="-3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v</a:t>
            </a:r>
            <a:r>
              <a:rPr sz="1800" spc="35" dirty="0">
                <a:latin typeface="Calibri"/>
                <a:cs typeface="Calibri"/>
              </a:rPr>
              <a:t>a</a:t>
            </a:r>
            <a:r>
              <a:rPr sz="1800" spc="-25" dirty="0">
                <a:latin typeface="Calibri"/>
                <a:cs typeface="Calibri"/>
              </a:rPr>
              <a:t>g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spc="25" dirty="0">
                <a:latin typeface="Calibri"/>
                <a:cs typeface="Calibri"/>
              </a:rPr>
              <a:t>n</a:t>
            </a:r>
            <a:r>
              <a:rPr sz="1800" spc="35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l</a:t>
            </a:r>
            <a:r>
              <a:rPr sz="1800" spc="-145" dirty="0">
                <a:latin typeface="Calibri"/>
                <a:cs typeface="Calibri"/>
              </a:rPr>
              <a:t> </a:t>
            </a:r>
            <a:r>
              <a:rPr sz="1800" spc="25" dirty="0">
                <a:latin typeface="Calibri"/>
                <a:cs typeface="Calibri"/>
              </a:rPr>
              <a:t>b</a:t>
            </a:r>
            <a:r>
              <a:rPr sz="1800" spc="35" dirty="0">
                <a:latin typeface="Calibri"/>
                <a:cs typeface="Calibri"/>
              </a:rPr>
              <a:t>l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5" dirty="0">
                <a:latin typeface="Calibri"/>
                <a:cs typeface="Calibri"/>
              </a:rPr>
              <a:t>e</a:t>
            </a:r>
            <a:r>
              <a:rPr sz="1800" spc="25" dirty="0">
                <a:latin typeface="Calibri"/>
                <a:cs typeface="Calibri"/>
              </a:rPr>
              <a:t>d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spc="25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g </a:t>
            </a:r>
            <a:r>
              <a:rPr sz="1800" spc="-160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U</a:t>
            </a:r>
            <a:r>
              <a:rPr sz="1800" dirty="0">
                <a:latin typeface="Calibri"/>
                <a:cs typeface="Calibri"/>
              </a:rPr>
              <a:t>te</a:t>
            </a:r>
            <a:r>
              <a:rPr sz="1800" spc="-25" dirty="0">
                <a:latin typeface="Calibri"/>
                <a:cs typeface="Calibri"/>
              </a:rPr>
              <a:t>r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spc="25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spc="25" dirty="0">
                <a:latin typeface="Calibri"/>
                <a:cs typeface="Calibri"/>
              </a:rPr>
              <a:t>up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25" dirty="0">
                <a:latin typeface="Calibri"/>
                <a:cs typeface="Calibri"/>
              </a:rPr>
              <a:t>u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FF0000"/>
              </a:buClr>
              <a:buFont typeface="Calibri"/>
              <a:buAutoNum type="arabicPeriod" startAt="3"/>
            </a:pPr>
            <a:endParaRPr sz="2500">
              <a:latin typeface="Calibri"/>
              <a:cs typeface="Calibri"/>
            </a:endParaRPr>
          </a:p>
          <a:p>
            <a:pPr marL="240665" indent="-228600" algn="just">
              <a:lnSpc>
                <a:spcPct val="100000"/>
              </a:lnSpc>
              <a:spcBef>
                <a:spcPts val="5"/>
              </a:spcBef>
              <a:buAutoNum type="arabicPeriod" startAt="3"/>
              <a:tabLst>
                <a:tab pos="241300" algn="l"/>
              </a:tabLst>
            </a:pPr>
            <a:r>
              <a:rPr sz="1800" spc="-30" dirty="0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sz="1800" spc="25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sz="1800" spc="3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800" spc="-11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3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18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1800" spc="2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800" spc="25" dirty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1800" spc="-1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1800" spc="3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800" spc="2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1800" spc="3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800" spc="-25" dirty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800" spc="-15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800" spc="2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8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25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1800" spc="35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1800" spc="3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800" spc="2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?</a:t>
            </a:r>
            <a:endParaRPr sz="1800">
              <a:latin typeface="Calibri"/>
              <a:cs typeface="Calibri"/>
            </a:endParaRPr>
          </a:p>
          <a:p>
            <a:pPr marL="12700" marR="5080" algn="just">
              <a:lnSpc>
                <a:spcPct val="100800"/>
              </a:lnSpc>
              <a:spcBef>
                <a:spcPts val="660"/>
              </a:spcBef>
            </a:pPr>
            <a:r>
              <a:rPr sz="1800" spc="-5" dirty="0">
                <a:latin typeface="Calibri"/>
                <a:cs typeface="Calibri"/>
              </a:rPr>
              <a:t>Treatment</a:t>
            </a:r>
            <a:r>
              <a:rPr sz="1800" spc="-10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with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chemotherapy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methotrexate</a:t>
            </a:r>
            <a:r>
              <a:rPr sz="1800" spc="-170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or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dactinomycin</a:t>
            </a:r>
            <a:r>
              <a:rPr sz="1800" spc="-1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&amp;monitored</a:t>
            </a:r>
            <a:r>
              <a:rPr sz="1800" spc="-14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with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weekly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serial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measurements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of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serum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beta-hCG</a:t>
            </a:r>
            <a:r>
              <a:rPr sz="1800" spc="-114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during</a:t>
            </a:r>
            <a:r>
              <a:rPr sz="1800" spc="-1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therapy.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Remission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is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defined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as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three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consecutive 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normal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hCG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values</a:t>
            </a:r>
            <a:r>
              <a:rPr sz="1800" spc="31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over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14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21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days.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1709046" y="1142434"/>
            <a:ext cx="8773921" cy="2311146"/>
          </a:xfrm>
          <a:prstGeom prst="rect">
            <a:avLst/>
          </a:prstGeom>
        </p:spPr>
        <p:txBody>
          <a:bodyPr vert="horz" wrap="square" lIns="0" tIns="536194" rIns="0" bIns="0" rtlCol="0">
            <a:spAutoFit/>
          </a:bodyPr>
          <a:lstStyle/>
          <a:p>
            <a:pPr marL="8890" algn="ctr">
              <a:lnSpc>
                <a:spcPts val="6865"/>
              </a:lnSpc>
              <a:spcBef>
                <a:spcPts val="105"/>
              </a:spcBef>
            </a:pPr>
            <a:r>
              <a:rPr sz="6000" b="0" spc="-10" dirty="0">
                <a:latin typeface="Calibri Light"/>
                <a:cs typeface="Calibri Light"/>
              </a:rPr>
              <a:t>OBS</a:t>
            </a:r>
            <a:r>
              <a:rPr sz="6000" b="0" spc="-20" dirty="0">
                <a:latin typeface="Calibri Light"/>
                <a:cs typeface="Calibri Light"/>
              </a:rPr>
              <a:t> </a:t>
            </a:r>
            <a:r>
              <a:rPr sz="6000" b="0" spc="5" dirty="0">
                <a:latin typeface="Calibri Light"/>
                <a:cs typeface="Calibri Light"/>
              </a:rPr>
              <a:t>&amp;</a:t>
            </a:r>
            <a:r>
              <a:rPr sz="6000" b="0" spc="-15" dirty="0">
                <a:latin typeface="Calibri Light"/>
                <a:cs typeface="Calibri Light"/>
              </a:rPr>
              <a:t> </a:t>
            </a:r>
            <a:r>
              <a:rPr sz="6000" b="0" spc="-20" dirty="0">
                <a:latin typeface="Calibri Light"/>
                <a:cs typeface="Calibri Light"/>
              </a:rPr>
              <a:t>GYN </a:t>
            </a:r>
            <a:r>
              <a:rPr sz="6000" b="0" spc="15" dirty="0">
                <a:latin typeface="Calibri Light"/>
                <a:cs typeface="Calibri Light"/>
              </a:rPr>
              <a:t>Mini</a:t>
            </a:r>
            <a:r>
              <a:rPr sz="6000" b="0" spc="-155" dirty="0">
                <a:latin typeface="Calibri Light"/>
                <a:cs typeface="Calibri Light"/>
              </a:rPr>
              <a:t> </a:t>
            </a:r>
            <a:r>
              <a:rPr sz="6000" b="0" spc="-15" dirty="0">
                <a:latin typeface="Calibri Light"/>
                <a:cs typeface="Calibri Light"/>
              </a:rPr>
              <a:t>OSCE</a:t>
            </a:r>
            <a:endParaRPr sz="6000">
              <a:latin typeface="Calibri Light"/>
              <a:cs typeface="Calibri Light"/>
            </a:endParaRPr>
          </a:p>
          <a:p>
            <a:pPr marL="8890" marR="3810" algn="ctr">
              <a:lnSpc>
                <a:spcPts val="6865"/>
              </a:lnSpc>
            </a:pPr>
            <a:r>
              <a:rPr sz="6000" b="0" spc="-15" dirty="0">
                <a:latin typeface="Calibri Light"/>
                <a:cs typeface="Calibri Light"/>
              </a:rPr>
              <a:t>Archive</a:t>
            </a:r>
            <a:endParaRPr sz="60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06851" y="3491293"/>
            <a:ext cx="4193540" cy="934230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R="3810" algn="ctr">
              <a:lnSpc>
                <a:spcPct val="100000"/>
              </a:lnSpc>
              <a:spcBef>
                <a:spcPts val="825"/>
              </a:spcBef>
            </a:pPr>
            <a:r>
              <a:rPr sz="2400" spc="-25" dirty="0">
                <a:latin typeface="Calibri"/>
                <a:cs typeface="Calibri"/>
              </a:rPr>
              <a:t>1/9/2021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725"/>
              </a:spcBef>
              <a:tabLst>
                <a:tab pos="2007870" algn="l"/>
              </a:tabLst>
            </a:pPr>
            <a:r>
              <a:rPr sz="2400" spc="5" dirty="0">
                <a:latin typeface="Calibri"/>
                <a:cs typeface="Calibri"/>
              </a:rPr>
              <a:t>Done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By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: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Noor	Al-Huda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Al-Karaki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4017" y="170497"/>
            <a:ext cx="2700655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0" spc="20" dirty="0">
                <a:solidFill>
                  <a:srgbClr val="FF0000"/>
                </a:solidFill>
                <a:latin typeface="Calibri Light"/>
                <a:cs typeface="Calibri Light"/>
              </a:rPr>
              <a:t>S</a:t>
            </a:r>
            <a:r>
              <a:rPr sz="4400" b="0" spc="-25" dirty="0">
                <a:solidFill>
                  <a:srgbClr val="FF0000"/>
                </a:solidFill>
                <a:latin typeface="Calibri Light"/>
                <a:cs typeface="Calibri Light"/>
              </a:rPr>
              <a:t>t</a:t>
            </a:r>
            <a:r>
              <a:rPr sz="4400" b="0" spc="-50" dirty="0">
                <a:solidFill>
                  <a:srgbClr val="FF0000"/>
                </a:solidFill>
                <a:latin typeface="Calibri Light"/>
                <a:cs typeface="Calibri Light"/>
              </a:rPr>
              <a:t>a</a:t>
            </a:r>
            <a:r>
              <a:rPr sz="4400" b="0" spc="-25" dirty="0">
                <a:solidFill>
                  <a:srgbClr val="FF0000"/>
                </a:solidFill>
                <a:latin typeface="Calibri Light"/>
                <a:cs typeface="Calibri Light"/>
              </a:rPr>
              <a:t>t</a:t>
            </a:r>
            <a:r>
              <a:rPr sz="4400" b="0" spc="5" dirty="0">
                <a:solidFill>
                  <a:srgbClr val="FF0000"/>
                </a:solidFill>
                <a:latin typeface="Calibri Light"/>
                <a:cs typeface="Calibri Light"/>
              </a:rPr>
              <a:t>i</a:t>
            </a:r>
            <a:r>
              <a:rPr sz="4400" b="0" spc="-50" dirty="0">
                <a:solidFill>
                  <a:srgbClr val="FF0000"/>
                </a:solidFill>
                <a:latin typeface="Calibri Light"/>
                <a:cs typeface="Calibri Light"/>
              </a:rPr>
              <a:t>o</a:t>
            </a:r>
            <a:r>
              <a:rPr sz="4400" b="0" spc="15" dirty="0">
                <a:solidFill>
                  <a:srgbClr val="FF0000"/>
                </a:solidFill>
                <a:latin typeface="Calibri Light"/>
                <a:cs typeface="Calibri Light"/>
              </a:rPr>
              <a:t>n</a:t>
            </a:r>
            <a:r>
              <a:rPr sz="4400" b="0" spc="-300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4400" b="0" spc="40" dirty="0">
                <a:solidFill>
                  <a:srgbClr val="FF0000"/>
                </a:solidFill>
                <a:latin typeface="Calibri Light"/>
                <a:cs typeface="Calibri Light"/>
              </a:rPr>
              <a:t>ON</a:t>
            </a:r>
            <a:r>
              <a:rPr sz="4400" b="0" spc="15" dirty="0">
                <a:solidFill>
                  <a:srgbClr val="FF0000"/>
                </a:solidFill>
                <a:latin typeface="Calibri Light"/>
                <a:cs typeface="Calibri Light"/>
              </a:rPr>
              <a:t>E</a:t>
            </a:r>
            <a:endParaRPr sz="4400"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89047" y="0"/>
            <a:ext cx="5564884" cy="22098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604013" y="1158565"/>
            <a:ext cx="7727315" cy="5534079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3725545">
              <a:lnSpc>
                <a:spcPct val="100800"/>
              </a:lnSpc>
              <a:spcBef>
                <a:spcPts val="85"/>
              </a:spcBef>
            </a:pPr>
            <a:r>
              <a:rPr sz="1800" spc="-5" dirty="0">
                <a:latin typeface="Calibri"/>
                <a:cs typeface="Calibri"/>
              </a:rPr>
              <a:t>1-What </a:t>
            </a:r>
            <a:r>
              <a:rPr sz="1800" spc="15" dirty="0">
                <a:latin typeface="Calibri"/>
                <a:cs typeface="Calibri"/>
              </a:rPr>
              <a:t>is </a:t>
            </a:r>
            <a:r>
              <a:rPr sz="1800" spc="5" dirty="0">
                <a:latin typeface="Calibri"/>
                <a:cs typeface="Calibri"/>
              </a:rPr>
              <a:t>the </a:t>
            </a:r>
            <a:r>
              <a:rPr sz="1800" spc="10" dirty="0">
                <a:latin typeface="Calibri"/>
                <a:cs typeface="Calibri"/>
              </a:rPr>
              <a:t>name of </a:t>
            </a:r>
            <a:r>
              <a:rPr sz="1800" spc="15" dirty="0">
                <a:latin typeface="Calibri"/>
                <a:cs typeface="Calibri"/>
              </a:rPr>
              <a:t>this </a:t>
            </a:r>
            <a:r>
              <a:rPr sz="1800" spc="10" dirty="0">
                <a:latin typeface="Calibri"/>
                <a:cs typeface="Calibri"/>
              </a:rPr>
              <a:t>examination </a:t>
            </a:r>
            <a:r>
              <a:rPr sz="1800" dirty="0">
                <a:latin typeface="Calibri"/>
                <a:cs typeface="Calibri"/>
              </a:rPr>
              <a:t>?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2-what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is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the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position</a:t>
            </a:r>
            <a:r>
              <a:rPr sz="1800" spc="-155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of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patient</a:t>
            </a:r>
            <a:r>
              <a:rPr sz="1800" spc="-185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during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it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?</a:t>
            </a:r>
            <a:endParaRPr sz="1800">
              <a:latin typeface="Calibri"/>
              <a:cs typeface="Calibri"/>
            </a:endParaRPr>
          </a:p>
          <a:p>
            <a:pPr marL="12700" marR="2445385">
              <a:lnSpc>
                <a:spcPct val="100800"/>
              </a:lnSpc>
            </a:pPr>
            <a:r>
              <a:rPr sz="1800" dirty="0">
                <a:latin typeface="Calibri"/>
                <a:cs typeface="Calibri"/>
              </a:rPr>
              <a:t>3-what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the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structures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20" dirty="0">
                <a:latin typeface="Calibri"/>
                <a:cs typeface="Calibri"/>
              </a:rPr>
              <a:t>and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related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findings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during</a:t>
            </a:r>
            <a:r>
              <a:rPr sz="1800" spc="-125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it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?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4-your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findings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with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 marL="12700" marR="4181475">
              <a:lnSpc>
                <a:spcPts val="2100"/>
              </a:lnSpc>
              <a:spcBef>
                <a:spcPts val="140"/>
              </a:spcBef>
            </a:pPr>
            <a:r>
              <a:rPr sz="1800" spc="5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-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A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spc="25" dirty="0">
                <a:latin typeface="Calibri"/>
                <a:cs typeface="Calibri"/>
              </a:rPr>
              <a:t>u</a:t>
            </a:r>
            <a:r>
              <a:rPr sz="1800" dirty="0">
                <a:latin typeface="Calibri"/>
                <a:cs typeface="Calibri"/>
              </a:rPr>
              <a:t>te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25" dirty="0">
                <a:latin typeface="Calibri"/>
                <a:cs typeface="Calibri"/>
              </a:rPr>
              <a:t>p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35" dirty="0">
                <a:latin typeface="Calibri"/>
                <a:cs typeface="Calibri"/>
              </a:rPr>
              <a:t>l</a:t>
            </a:r>
            <a:r>
              <a:rPr sz="1800" spc="5" dirty="0">
                <a:latin typeface="Calibri"/>
                <a:cs typeface="Calibri"/>
              </a:rPr>
              <a:t>v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c</a:t>
            </a:r>
            <a:r>
              <a:rPr sz="1800" spc="-125" dirty="0">
                <a:latin typeface="Calibri"/>
                <a:cs typeface="Calibri"/>
              </a:rPr>
              <a:t> 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spc="25" dirty="0">
                <a:latin typeface="Calibri"/>
                <a:cs typeface="Calibri"/>
              </a:rPr>
              <a:t>n</a:t>
            </a:r>
            <a:r>
              <a:rPr sz="1800" spc="-30" dirty="0">
                <a:latin typeface="Calibri"/>
                <a:cs typeface="Calibri"/>
              </a:rPr>
              <a:t>f</a:t>
            </a:r>
            <a:r>
              <a:rPr sz="1800" spc="35" dirty="0">
                <a:latin typeface="Calibri"/>
                <a:cs typeface="Calibri"/>
              </a:rPr>
              <a:t>l</a:t>
            </a:r>
            <a:r>
              <a:rPr sz="1800" spc="30" dirty="0">
                <a:latin typeface="Calibri"/>
                <a:cs typeface="Calibri"/>
              </a:rPr>
              <a:t>a</a:t>
            </a:r>
            <a:r>
              <a:rPr sz="1800" spc="-15" dirty="0">
                <a:latin typeface="Calibri"/>
                <a:cs typeface="Calibri"/>
              </a:rPr>
              <a:t>mm</a:t>
            </a:r>
            <a:r>
              <a:rPr sz="1800" spc="30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15" dirty="0">
                <a:latin typeface="Calibri"/>
                <a:cs typeface="Calibri"/>
              </a:rPr>
              <a:t>o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y</a:t>
            </a:r>
            <a:r>
              <a:rPr sz="1800" spc="-175" dirty="0">
                <a:latin typeface="Calibri"/>
                <a:cs typeface="Calibri"/>
              </a:rPr>
              <a:t> </a:t>
            </a:r>
            <a:r>
              <a:rPr sz="1800" spc="25" dirty="0">
                <a:latin typeface="Calibri"/>
                <a:cs typeface="Calibri"/>
              </a:rPr>
              <a:t>d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spc="-35" dirty="0">
                <a:latin typeface="Calibri"/>
                <a:cs typeface="Calibri"/>
              </a:rPr>
              <a:t>s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spc="25" dirty="0">
                <a:latin typeface="Calibri"/>
                <a:cs typeface="Calibri"/>
              </a:rPr>
              <a:t>d</a:t>
            </a:r>
            <a:r>
              <a:rPr sz="1800" dirty="0">
                <a:latin typeface="Calibri"/>
                <a:cs typeface="Calibri"/>
              </a:rPr>
              <a:t>er  </a:t>
            </a:r>
            <a:r>
              <a:rPr sz="1800" spc="-10" dirty="0">
                <a:latin typeface="Calibri"/>
                <a:cs typeface="Calibri"/>
              </a:rPr>
              <a:t>B</a:t>
            </a:r>
            <a:r>
              <a:rPr sz="1800" spc="-30" dirty="0">
                <a:latin typeface="Calibri"/>
                <a:cs typeface="Calibri"/>
              </a:rPr>
              <a:t>-</a:t>
            </a:r>
            <a:r>
              <a:rPr sz="1800" spc="-15" dirty="0">
                <a:latin typeface="Calibri"/>
                <a:cs typeface="Calibri"/>
              </a:rPr>
              <a:t>1</a:t>
            </a:r>
            <a:r>
              <a:rPr sz="1800" dirty="0">
                <a:latin typeface="Calibri"/>
                <a:cs typeface="Calibri"/>
              </a:rPr>
              <a:t>0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5" dirty="0">
                <a:latin typeface="Calibri"/>
                <a:cs typeface="Calibri"/>
              </a:rPr>
              <a:t>W</a:t>
            </a:r>
            <a:r>
              <a:rPr sz="1800" dirty="0">
                <a:latin typeface="Calibri"/>
                <a:cs typeface="Calibri"/>
              </a:rPr>
              <a:t>ee</a:t>
            </a:r>
            <a:r>
              <a:rPr sz="1800" spc="5" dirty="0">
                <a:latin typeface="Calibri"/>
                <a:cs typeface="Calibri"/>
              </a:rPr>
              <a:t>k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20" dirty="0">
                <a:latin typeface="Calibri"/>
                <a:cs typeface="Calibri"/>
              </a:rPr>
              <a:t>n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spc="-15" dirty="0">
                <a:latin typeface="Calibri"/>
                <a:cs typeface="Calibri"/>
              </a:rPr>
              <a:t>m</a:t>
            </a:r>
            <a:r>
              <a:rPr sz="1800" spc="25" dirty="0">
                <a:latin typeface="Calibri"/>
                <a:cs typeface="Calibri"/>
              </a:rPr>
              <a:t>p</a:t>
            </a:r>
            <a:r>
              <a:rPr sz="1800" spc="35" dirty="0">
                <a:latin typeface="Calibri"/>
                <a:cs typeface="Calibri"/>
              </a:rPr>
              <a:t>l</a:t>
            </a:r>
            <a:r>
              <a:rPr sz="1800" dirty="0">
                <a:latin typeface="Calibri"/>
                <a:cs typeface="Calibri"/>
              </a:rPr>
              <a:t>ete</a:t>
            </a:r>
            <a:r>
              <a:rPr sz="1800" spc="-10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m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spc="-35" dirty="0">
                <a:latin typeface="Calibri"/>
                <a:cs typeface="Calibri"/>
              </a:rPr>
              <a:t>s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spc="30" dirty="0">
                <a:latin typeface="Calibri"/>
                <a:cs typeface="Calibri"/>
              </a:rPr>
              <a:t>a</a:t>
            </a:r>
            <a:r>
              <a:rPr sz="1800" spc="-30" dirty="0">
                <a:latin typeface="Calibri"/>
                <a:cs typeface="Calibri"/>
              </a:rPr>
              <a:t>rr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spc="30" dirty="0">
                <a:latin typeface="Calibri"/>
                <a:cs typeface="Calibri"/>
              </a:rPr>
              <a:t>a</a:t>
            </a:r>
            <a:r>
              <a:rPr sz="1800" spc="-25" dirty="0">
                <a:latin typeface="Calibri"/>
                <a:cs typeface="Calibri"/>
              </a:rPr>
              <a:t>g</a:t>
            </a:r>
            <a:r>
              <a:rPr sz="1800" dirty="0"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120"/>
              </a:lnSpc>
            </a:pPr>
            <a:r>
              <a:rPr sz="1800" spc="5" dirty="0">
                <a:latin typeface="Calibri"/>
                <a:cs typeface="Calibri"/>
              </a:rPr>
              <a:t>C-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Adenomyosis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1920"/>
              </a:lnSpc>
              <a:spcBef>
                <a:spcPts val="15"/>
              </a:spcBef>
              <a:tabLst>
                <a:tab pos="6951345" algn="l"/>
              </a:tabLst>
            </a:pPr>
            <a:r>
              <a:rPr sz="1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1800" dirty="0">
                <a:latin typeface="Calibri"/>
                <a:cs typeface="Calibri"/>
              </a:rPr>
              <a:t>-</a:t>
            </a:r>
            <a:endParaRPr sz="1800">
              <a:latin typeface="Calibri"/>
              <a:cs typeface="Calibri"/>
            </a:endParaRPr>
          </a:p>
          <a:p>
            <a:pPr marL="165100">
              <a:lnSpc>
                <a:spcPts val="2150"/>
              </a:lnSpc>
            </a:pPr>
            <a:r>
              <a:rPr sz="2000" b="1" spc="-30" dirty="0">
                <a:solidFill>
                  <a:srgbClr val="FF0000"/>
                </a:solidFill>
                <a:latin typeface="Calibri"/>
                <a:cs typeface="Calibri"/>
              </a:rPr>
              <a:t>Your</a:t>
            </a:r>
            <a:r>
              <a:rPr sz="2000" b="1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5" dirty="0">
                <a:solidFill>
                  <a:srgbClr val="FF0000"/>
                </a:solidFill>
                <a:latin typeface="Calibri"/>
                <a:cs typeface="Calibri"/>
              </a:rPr>
              <a:t>Answer</a:t>
            </a:r>
            <a:r>
              <a:rPr sz="2000" b="1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 marL="165100" marR="4683760">
              <a:lnSpc>
                <a:spcPts val="2180"/>
              </a:lnSpc>
              <a:spcBef>
                <a:spcPts val="45"/>
              </a:spcBef>
            </a:pPr>
            <a:r>
              <a:rPr sz="1800" spc="-15" dirty="0">
                <a:latin typeface="Calibri"/>
                <a:cs typeface="Calibri"/>
              </a:rPr>
              <a:t>1</a:t>
            </a:r>
            <a:r>
              <a:rPr sz="1800" spc="-30" dirty="0">
                <a:latin typeface="Calibri"/>
                <a:cs typeface="Calibri"/>
              </a:rPr>
              <a:t>-</a:t>
            </a:r>
            <a:r>
              <a:rPr sz="1800" spc="-10" dirty="0">
                <a:latin typeface="Calibri"/>
                <a:cs typeface="Calibri"/>
              </a:rPr>
              <a:t>B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spc="-15" dirty="0">
                <a:latin typeface="Calibri"/>
                <a:cs typeface="Calibri"/>
              </a:rPr>
              <a:t>m</a:t>
            </a:r>
            <a:r>
              <a:rPr sz="1800" spc="30" dirty="0">
                <a:latin typeface="Calibri"/>
                <a:cs typeface="Calibri"/>
              </a:rPr>
              <a:t>a</a:t>
            </a:r>
            <a:r>
              <a:rPr sz="1800" spc="25" dirty="0">
                <a:latin typeface="Calibri"/>
                <a:cs typeface="Calibri"/>
              </a:rPr>
              <a:t>nu</a:t>
            </a:r>
            <a:r>
              <a:rPr sz="1800" spc="30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l</a:t>
            </a:r>
            <a:r>
              <a:rPr sz="1800" spc="-150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P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35" dirty="0">
                <a:latin typeface="Calibri"/>
                <a:cs typeface="Calibri"/>
              </a:rPr>
              <a:t>l</a:t>
            </a:r>
            <a:r>
              <a:rPr sz="1800" spc="5" dirty="0">
                <a:latin typeface="Calibri"/>
                <a:cs typeface="Calibri"/>
              </a:rPr>
              <a:t>v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c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E</a:t>
            </a:r>
            <a:r>
              <a:rPr sz="1800" spc="-35" dirty="0">
                <a:latin typeface="Calibri"/>
                <a:cs typeface="Calibri"/>
              </a:rPr>
              <a:t>x</a:t>
            </a:r>
            <a:r>
              <a:rPr sz="1800" spc="30" dirty="0">
                <a:latin typeface="Calibri"/>
                <a:cs typeface="Calibri"/>
              </a:rPr>
              <a:t>a</a:t>
            </a:r>
            <a:r>
              <a:rPr sz="1800" spc="-15" dirty="0">
                <a:latin typeface="Calibri"/>
                <a:cs typeface="Calibri"/>
              </a:rPr>
              <a:t>m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spc="25" dirty="0">
                <a:latin typeface="Calibri"/>
                <a:cs typeface="Calibri"/>
              </a:rPr>
              <a:t>n</a:t>
            </a:r>
            <a:r>
              <a:rPr sz="1800" spc="30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30" dirty="0">
                <a:latin typeface="Calibri"/>
                <a:cs typeface="Calibri"/>
              </a:rPr>
              <a:t>i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n  </a:t>
            </a:r>
            <a:r>
              <a:rPr sz="1800" spc="-15" dirty="0">
                <a:latin typeface="Calibri"/>
                <a:cs typeface="Calibri"/>
              </a:rPr>
              <a:t>2</a:t>
            </a:r>
            <a:r>
              <a:rPr sz="1800" dirty="0">
                <a:latin typeface="Calibri"/>
                <a:cs typeface="Calibri"/>
              </a:rPr>
              <a:t>-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20" dirty="0">
                <a:latin typeface="Calibri"/>
                <a:cs typeface="Calibri"/>
              </a:rPr>
              <a:t>ho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15" dirty="0">
                <a:latin typeface="Calibri"/>
                <a:cs typeface="Calibri"/>
              </a:rPr>
              <a:t>o</a:t>
            </a:r>
            <a:r>
              <a:rPr sz="1800" spc="-15" dirty="0">
                <a:latin typeface="Calibri"/>
                <a:cs typeface="Calibri"/>
              </a:rPr>
              <a:t>m</a:t>
            </a:r>
            <a:r>
              <a:rPr sz="1800" dirty="0">
                <a:latin typeface="Calibri"/>
                <a:cs typeface="Calibri"/>
              </a:rPr>
              <a:t>y</a:t>
            </a:r>
            <a:r>
              <a:rPr sz="1800" spc="-175" dirty="0">
                <a:latin typeface="Calibri"/>
                <a:cs typeface="Calibri"/>
              </a:rPr>
              <a:t> </a:t>
            </a:r>
            <a:r>
              <a:rPr sz="1800" spc="25" dirty="0">
                <a:latin typeface="Calibri"/>
                <a:cs typeface="Calibri"/>
              </a:rPr>
              <a:t>p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spc="-35" dirty="0">
                <a:latin typeface="Calibri"/>
                <a:cs typeface="Calibri"/>
              </a:rPr>
              <a:t>s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30" dirty="0">
                <a:latin typeface="Calibri"/>
                <a:cs typeface="Calibri"/>
              </a:rPr>
              <a:t>i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n</a:t>
            </a:r>
            <a:endParaRPr sz="1800">
              <a:latin typeface="Calibri"/>
              <a:cs typeface="Calibri"/>
            </a:endParaRPr>
          </a:p>
          <a:p>
            <a:pPr marL="165100">
              <a:lnSpc>
                <a:spcPts val="2100"/>
              </a:lnSpc>
            </a:pPr>
            <a:r>
              <a:rPr sz="1800" spc="-15" dirty="0">
                <a:latin typeface="Calibri"/>
                <a:cs typeface="Calibri"/>
              </a:rPr>
              <a:t>3-Uterus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: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Size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shape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direction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and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position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Tenderness</a:t>
            </a:r>
            <a:endParaRPr sz="1800">
              <a:latin typeface="Calibri"/>
              <a:cs typeface="Calibri"/>
            </a:endParaRPr>
          </a:p>
          <a:p>
            <a:pPr marL="165100" marR="5080">
              <a:lnSpc>
                <a:spcPts val="2180"/>
              </a:lnSpc>
              <a:spcBef>
                <a:spcPts val="75"/>
              </a:spcBef>
            </a:pPr>
            <a:r>
              <a:rPr sz="1800" spc="5" dirty="0">
                <a:latin typeface="Calibri"/>
                <a:cs typeface="Calibri"/>
              </a:rPr>
              <a:t>Ovaries</a:t>
            </a:r>
            <a:r>
              <a:rPr sz="1800" spc="-135" dirty="0">
                <a:latin typeface="Calibri"/>
                <a:cs typeface="Calibri"/>
              </a:rPr>
              <a:t> </a:t>
            </a:r>
            <a:r>
              <a:rPr sz="1800" spc="20" dirty="0">
                <a:latin typeface="Calibri"/>
                <a:cs typeface="Calibri"/>
              </a:rPr>
              <a:t>and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Fallopian</a:t>
            </a:r>
            <a:r>
              <a:rPr sz="1800" spc="-1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Tube</a:t>
            </a:r>
            <a:r>
              <a:rPr sz="1800" spc="-1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Adnexa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)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: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Masses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cyst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)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Size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shape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Tenderness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.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Uterosacral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ligament</a:t>
            </a:r>
            <a:r>
              <a:rPr sz="1800" spc="-114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Nodularity</a:t>
            </a:r>
            <a:endParaRPr sz="1800">
              <a:latin typeface="Calibri"/>
              <a:cs typeface="Calibri"/>
            </a:endParaRPr>
          </a:p>
          <a:p>
            <a:pPr marL="165100">
              <a:lnSpc>
                <a:spcPts val="2025"/>
              </a:lnSpc>
            </a:pPr>
            <a:r>
              <a:rPr sz="1800" spc="5" dirty="0">
                <a:latin typeface="Calibri"/>
                <a:cs typeface="Calibri"/>
              </a:rPr>
              <a:t>Cervix</a:t>
            </a:r>
            <a:r>
              <a:rPr sz="1800" dirty="0">
                <a:latin typeface="Calibri"/>
                <a:cs typeface="Calibri"/>
              </a:rPr>
              <a:t> Masses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Polyp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motion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Tenderness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165100">
              <a:lnSpc>
                <a:spcPct val="100000"/>
              </a:lnSpc>
              <a:spcBef>
                <a:spcPts val="20"/>
              </a:spcBef>
            </a:pPr>
            <a:r>
              <a:rPr sz="1800" spc="5" dirty="0">
                <a:latin typeface="Calibri"/>
                <a:cs typeface="Calibri"/>
              </a:rPr>
              <a:t>A</a:t>
            </a:r>
            <a:r>
              <a:rPr sz="1800" spc="-30" dirty="0">
                <a:latin typeface="Calibri"/>
                <a:cs typeface="Calibri"/>
              </a:rPr>
              <a:t>f</a:t>
            </a:r>
            <a:r>
              <a:rPr sz="1800" dirty="0">
                <a:latin typeface="Calibri"/>
                <a:cs typeface="Calibri"/>
              </a:rPr>
              <a:t>ter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25" dirty="0">
                <a:latin typeface="Calibri"/>
                <a:cs typeface="Calibri"/>
              </a:rPr>
              <a:t>h</a:t>
            </a:r>
            <a:r>
              <a:rPr sz="1800" spc="35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114" dirty="0">
                <a:latin typeface="Calibri"/>
                <a:cs typeface="Calibri"/>
              </a:rPr>
              <a:t> 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spc="25" dirty="0">
                <a:latin typeface="Calibri"/>
                <a:cs typeface="Calibri"/>
              </a:rPr>
              <a:t>n</a:t>
            </a:r>
            <a:r>
              <a:rPr sz="1800" spc="-35" dirty="0">
                <a:latin typeface="Calibri"/>
                <a:cs typeface="Calibri"/>
              </a:rPr>
              <a:t>s</a:t>
            </a:r>
            <a:r>
              <a:rPr sz="1800" spc="25" dirty="0">
                <a:latin typeface="Calibri"/>
                <a:cs typeface="Calibri"/>
              </a:rPr>
              <a:t>p</a:t>
            </a:r>
            <a:r>
              <a:rPr sz="1800" dirty="0">
                <a:latin typeface="Calibri"/>
                <a:cs typeface="Calibri"/>
              </a:rPr>
              <a:t>ect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y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spc="25" dirty="0">
                <a:latin typeface="Calibri"/>
                <a:cs typeface="Calibri"/>
              </a:rPr>
              <a:t>u</a:t>
            </a:r>
            <a:r>
              <a:rPr sz="1800" dirty="0">
                <a:latin typeface="Calibri"/>
                <a:cs typeface="Calibri"/>
              </a:rPr>
              <a:t>r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g</a:t>
            </a:r>
            <a:r>
              <a:rPr sz="1800" spc="35" dirty="0">
                <a:latin typeface="Calibri"/>
                <a:cs typeface="Calibri"/>
              </a:rPr>
              <a:t>l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spc="10" dirty="0">
                <a:latin typeface="Calibri"/>
                <a:cs typeface="Calibri"/>
              </a:rPr>
              <a:t>v</a:t>
            </a:r>
            <a:r>
              <a:rPr sz="1800" dirty="0">
                <a:latin typeface="Calibri"/>
                <a:cs typeface="Calibri"/>
              </a:rPr>
              <a:t>es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165100" marR="208279">
              <a:lnSpc>
                <a:spcPct val="100800"/>
              </a:lnSpc>
            </a:pPr>
            <a:r>
              <a:rPr sz="1800" spc="-15" dirty="0">
                <a:latin typeface="Calibri"/>
                <a:cs typeface="Calibri"/>
              </a:rPr>
              <a:t>4-A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:purulent</a:t>
            </a:r>
            <a:r>
              <a:rPr sz="1800" spc="-11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endocervical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discharge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and/or</a:t>
            </a:r>
            <a:r>
              <a:rPr sz="1800" spc="-120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acute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cervical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motion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20" dirty="0">
                <a:latin typeface="Calibri"/>
                <a:cs typeface="Calibri"/>
              </a:rPr>
              <a:t>and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adnexal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tenderness,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Adnexal</a:t>
            </a:r>
            <a:r>
              <a:rPr sz="1800" spc="-1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masses</a:t>
            </a:r>
            <a:endParaRPr sz="1800">
              <a:latin typeface="Calibri"/>
              <a:cs typeface="Calibri"/>
            </a:endParaRPr>
          </a:p>
          <a:p>
            <a:pPr marL="165100">
              <a:lnSpc>
                <a:spcPct val="100000"/>
              </a:lnSpc>
              <a:spcBef>
                <a:spcPts val="15"/>
              </a:spcBef>
            </a:pPr>
            <a:r>
              <a:rPr sz="1800" spc="10" dirty="0">
                <a:latin typeface="Calibri"/>
                <a:cs typeface="Calibri"/>
              </a:rPr>
              <a:t>B-dilated</a:t>
            </a:r>
            <a:r>
              <a:rPr sz="1800" spc="-1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cervix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small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uterus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not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well</a:t>
            </a:r>
            <a:r>
              <a:rPr sz="1800" dirty="0">
                <a:latin typeface="Calibri"/>
                <a:cs typeface="Calibri"/>
              </a:rPr>
              <a:t> contracted</a:t>
            </a:r>
            <a:r>
              <a:rPr sz="1800" spc="-1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conception</a:t>
            </a:r>
            <a:r>
              <a:rPr sz="1800" spc="-16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tissues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165100">
              <a:lnSpc>
                <a:spcPct val="100000"/>
              </a:lnSpc>
              <a:spcBef>
                <a:spcPts val="20"/>
              </a:spcBef>
            </a:pPr>
            <a:r>
              <a:rPr sz="1800" spc="5" dirty="0">
                <a:latin typeface="Calibri"/>
                <a:cs typeface="Calibri"/>
              </a:rPr>
              <a:t>C-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Regular</a:t>
            </a:r>
            <a:r>
              <a:rPr sz="1800" spc="-14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enlarged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uterus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boggy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tender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uterus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25" dirty="0">
                <a:latin typeface="Calibri"/>
                <a:cs typeface="Calibri"/>
              </a:rPr>
              <a:t>Mobile</a:t>
            </a:r>
            <a:r>
              <a:rPr sz="1800" spc="-1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4009" y="170497"/>
            <a:ext cx="2823211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0" spc="20" dirty="0">
                <a:solidFill>
                  <a:srgbClr val="FF0000"/>
                </a:solidFill>
                <a:latin typeface="Calibri Light"/>
                <a:cs typeface="Calibri Light"/>
              </a:rPr>
              <a:t>S</a:t>
            </a:r>
            <a:r>
              <a:rPr sz="4400" b="0" spc="-25" dirty="0">
                <a:solidFill>
                  <a:srgbClr val="FF0000"/>
                </a:solidFill>
                <a:latin typeface="Calibri Light"/>
                <a:cs typeface="Calibri Light"/>
              </a:rPr>
              <a:t>t</a:t>
            </a:r>
            <a:r>
              <a:rPr sz="4400" b="0" spc="-50" dirty="0">
                <a:solidFill>
                  <a:srgbClr val="FF0000"/>
                </a:solidFill>
                <a:latin typeface="Calibri Light"/>
                <a:cs typeface="Calibri Light"/>
              </a:rPr>
              <a:t>a</a:t>
            </a:r>
            <a:r>
              <a:rPr sz="4400" b="0" spc="-25" dirty="0">
                <a:solidFill>
                  <a:srgbClr val="FF0000"/>
                </a:solidFill>
                <a:latin typeface="Calibri Light"/>
                <a:cs typeface="Calibri Light"/>
              </a:rPr>
              <a:t>t</a:t>
            </a:r>
            <a:r>
              <a:rPr sz="4400" b="0" spc="5" dirty="0">
                <a:solidFill>
                  <a:srgbClr val="FF0000"/>
                </a:solidFill>
                <a:latin typeface="Calibri Light"/>
                <a:cs typeface="Calibri Light"/>
              </a:rPr>
              <a:t>i</a:t>
            </a:r>
            <a:r>
              <a:rPr sz="4400" b="0" spc="-50" dirty="0">
                <a:solidFill>
                  <a:srgbClr val="FF0000"/>
                </a:solidFill>
                <a:latin typeface="Calibri Light"/>
                <a:cs typeface="Calibri Light"/>
              </a:rPr>
              <a:t>o</a:t>
            </a:r>
            <a:r>
              <a:rPr sz="4400" b="0" spc="15" dirty="0">
                <a:solidFill>
                  <a:srgbClr val="FF0000"/>
                </a:solidFill>
                <a:latin typeface="Calibri Light"/>
                <a:cs typeface="Calibri Light"/>
              </a:rPr>
              <a:t>n</a:t>
            </a:r>
            <a:r>
              <a:rPr sz="4400" b="0" spc="-300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4400" b="0" spc="40" dirty="0">
                <a:solidFill>
                  <a:srgbClr val="FF0000"/>
                </a:solidFill>
                <a:latin typeface="Calibri Light"/>
                <a:cs typeface="Calibri Light"/>
              </a:rPr>
              <a:t>T</a:t>
            </a:r>
            <a:r>
              <a:rPr sz="4400" b="0" spc="-50" dirty="0">
                <a:solidFill>
                  <a:srgbClr val="FF0000"/>
                </a:solidFill>
                <a:latin typeface="Calibri Light"/>
                <a:cs typeface="Calibri Light"/>
              </a:rPr>
              <a:t>W</a:t>
            </a:r>
            <a:r>
              <a:rPr sz="4400" b="0" spc="20" dirty="0">
                <a:solidFill>
                  <a:srgbClr val="FF0000"/>
                </a:solidFill>
                <a:latin typeface="Calibri Light"/>
                <a:cs typeface="Calibri Light"/>
              </a:rPr>
              <a:t>O</a:t>
            </a:r>
            <a:endParaRPr sz="4400"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26795" y="218440"/>
            <a:ext cx="5123772" cy="249364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635760" y="1005908"/>
            <a:ext cx="5633720" cy="419422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1984375">
              <a:lnSpc>
                <a:spcPct val="100899"/>
              </a:lnSpc>
              <a:spcBef>
                <a:spcPts val="80"/>
              </a:spcBef>
            </a:pPr>
            <a:r>
              <a:rPr sz="1800" spc="-15" dirty="0">
                <a:latin typeface="Calibri"/>
                <a:cs typeface="Calibri"/>
              </a:rPr>
              <a:t>1</a:t>
            </a:r>
            <a:r>
              <a:rPr sz="1800" spc="-30" dirty="0">
                <a:latin typeface="Calibri"/>
                <a:cs typeface="Calibri"/>
              </a:rPr>
              <a:t>-W</a:t>
            </a:r>
            <a:r>
              <a:rPr sz="1800" spc="25" dirty="0">
                <a:latin typeface="Calibri"/>
                <a:cs typeface="Calibri"/>
              </a:rPr>
              <a:t>h</a:t>
            </a:r>
            <a:r>
              <a:rPr sz="1800" spc="30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20" dirty="0">
                <a:latin typeface="Calibri"/>
                <a:cs typeface="Calibri"/>
              </a:rPr>
              <a:t>h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25" dirty="0">
                <a:latin typeface="Calibri"/>
                <a:cs typeface="Calibri"/>
              </a:rPr>
              <a:t>n</a:t>
            </a:r>
            <a:r>
              <a:rPr sz="1800" spc="30" dirty="0">
                <a:latin typeface="Calibri"/>
                <a:cs typeface="Calibri"/>
              </a:rPr>
              <a:t>a</a:t>
            </a:r>
            <a:r>
              <a:rPr sz="1800" spc="-15" dirty="0">
                <a:latin typeface="Calibri"/>
                <a:cs typeface="Calibri"/>
              </a:rPr>
              <a:t>m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f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20" dirty="0">
                <a:latin typeface="Calibri"/>
                <a:cs typeface="Calibri"/>
              </a:rPr>
              <a:t>h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25" dirty="0">
                <a:latin typeface="Calibri"/>
                <a:cs typeface="Calibri"/>
              </a:rPr>
              <a:t>p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25" dirty="0">
                <a:latin typeface="Calibri"/>
                <a:cs typeface="Calibri"/>
              </a:rPr>
              <a:t>du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1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?  </a:t>
            </a:r>
            <a:r>
              <a:rPr sz="1800" spc="-15" dirty="0">
                <a:latin typeface="Calibri"/>
                <a:cs typeface="Calibri"/>
              </a:rPr>
              <a:t>2</a:t>
            </a:r>
            <a:r>
              <a:rPr sz="1800" spc="-30" dirty="0">
                <a:latin typeface="Calibri"/>
                <a:cs typeface="Calibri"/>
              </a:rPr>
              <a:t>-W</a:t>
            </a:r>
            <a:r>
              <a:rPr sz="1800" spc="25" dirty="0">
                <a:latin typeface="Calibri"/>
                <a:cs typeface="Calibri"/>
              </a:rPr>
              <a:t>h</a:t>
            </a:r>
            <a:r>
              <a:rPr sz="1800" spc="30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20" dirty="0">
                <a:latin typeface="Calibri"/>
                <a:cs typeface="Calibri"/>
              </a:rPr>
              <a:t>h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m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c</a:t>
            </a:r>
            <a:r>
              <a:rPr sz="1800" spc="25" dirty="0">
                <a:latin typeface="Calibri"/>
                <a:cs typeface="Calibri"/>
              </a:rPr>
              <a:t>h</a:t>
            </a:r>
            <a:r>
              <a:rPr sz="1800" spc="30" dirty="0">
                <a:latin typeface="Calibri"/>
                <a:cs typeface="Calibri"/>
              </a:rPr>
              <a:t>a</a:t>
            </a:r>
            <a:r>
              <a:rPr sz="1800" spc="25" dirty="0">
                <a:latin typeface="Calibri"/>
                <a:cs typeface="Calibri"/>
              </a:rPr>
              <a:t>n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spc="-35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m</a:t>
            </a:r>
            <a:r>
              <a:rPr sz="1800" spc="-1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?</a:t>
            </a:r>
            <a:endParaRPr sz="1800">
              <a:latin typeface="Calibri"/>
              <a:cs typeface="Calibri"/>
            </a:endParaRPr>
          </a:p>
          <a:p>
            <a:pPr marL="197485" indent="-185420">
              <a:lnSpc>
                <a:spcPct val="100000"/>
              </a:lnSpc>
              <a:spcBef>
                <a:spcPts val="20"/>
              </a:spcBef>
              <a:buSzPct val="94444"/>
              <a:buAutoNum type="arabicPlain" startAt="3"/>
              <a:tabLst>
                <a:tab pos="198120" algn="l"/>
              </a:tabLst>
            </a:pPr>
            <a:r>
              <a:rPr sz="1800" spc="-5" dirty="0">
                <a:latin typeface="Calibri"/>
                <a:cs typeface="Calibri"/>
              </a:rPr>
              <a:t>H</a:t>
            </a:r>
            <a:r>
              <a:rPr sz="1800" spc="2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w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35" dirty="0">
                <a:latin typeface="Calibri"/>
                <a:cs typeface="Calibri"/>
              </a:rPr>
              <a:t>l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spc="25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g</a:t>
            </a:r>
            <a:r>
              <a:rPr sz="1800" spc="-13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w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25" dirty="0">
                <a:latin typeface="Calibri"/>
                <a:cs typeface="Calibri"/>
              </a:rPr>
              <a:t>u</a:t>
            </a:r>
            <a:r>
              <a:rPr sz="1800" spc="-35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?</a:t>
            </a:r>
            <a:endParaRPr sz="1800">
              <a:latin typeface="Calibri"/>
              <a:cs typeface="Calibri"/>
            </a:endParaRPr>
          </a:p>
          <a:p>
            <a:pPr marL="197485" indent="-185420">
              <a:lnSpc>
                <a:spcPct val="100000"/>
              </a:lnSpc>
              <a:spcBef>
                <a:spcPts val="20"/>
              </a:spcBef>
              <a:buSzPct val="94444"/>
              <a:buAutoNum type="arabicPlain" startAt="3"/>
              <a:tabLst>
                <a:tab pos="198120" algn="l"/>
              </a:tabLst>
            </a:pPr>
            <a:r>
              <a:rPr sz="1800" dirty="0">
                <a:latin typeface="Calibri"/>
                <a:cs typeface="Calibri"/>
              </a:rPr>
              <a:t>If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f</a:t>
            </a:r>
            <a:r>
              <a:rPr sz="1800" spc="30" dirty="0">
                <a:latin typeface="Calibri"/>
                <a:cs typeface="Calibri"/>
              </a:rPr>
              <a:t>a</a:t>
            </a:r>
            <a:r>
              <a:rPr sz="1800" spc="35" dirty="0">
                <a:latin typeface="Calibri"/>
                <a:cs typeface="Calibri"/>
              </a:rPr>
              <a:t>il</a:t>
            </a:r>
            <a:r>
              <a:rPr sz="1800" dirty="0">
                <a:latin typeface="Calibri"/>
                <a:cs typeface="Calibri"/>
              </a:rPr>
              <a:t>ed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w</a:t>
            </a:r>
            <a:r>
              <a:rPr sz="1800" spc="25" dirty="0">
                <a:latin typeface="Calibri"/>
                <a:cs typeface="Calibri"/>
              </a:rPr>
              <a:t>h</a:t>
            </a:r>
            <a:r>
              <a:rPr sz="1800" spc="30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30" dirty="0">
                <a:latin typeface="Calibri"/>
                <a:cs typeface="Calibri"/>
              </a:rPr>
              <a:t>a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20" dirty="0">
                <a:latin typeface="Calibri"/>
                <a:cs typeface="Calibri"/>
              </a:rPr>
              <a:t>h</a:t>
            </a:r>
            <a:r>
              <a:rPr sz="1800" dirty="0">
                <a:latin typeface="Calibri"/>
                <a:cs typeface="Calibri"/>
              </a:rPr>
              <a:t>er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spc="25" dirty="0">
                <a:latin typeface="Calibri"/>
                <a:cs typeface="Calibri"/>
              </a:rPr>
              <a:t>p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30" dirty="0">
                <a:latin typeface="Calibri"/>
                <a:cs typeface="Calibri"/>
              </a:rPr>
              <a:t>i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spc="25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1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?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  <a:tabLst>
                <a:tab pos="3827779" algn="l"/>
              </a:tabLst>
            </a:pPr>
            <a:r>
              <a:rPr sz="1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1800" dirty="0">
                <a:latin typeface="Calibri"/>
                <a:cs typeface="Calibri"/>
              </a:rPr>
              <a:t>-</a:t>
            </a:r>
            <a:endParaRPr sz="1800">
              <a:latin typeface="Calibri"/>
              <a:cs typeface="Calibri"/>
            </a:endParaRPr>
          </a:p>
          <a:p>
            <a:pPr marL="33655">
              <a:lnSpc>
                <a:spcPct val="100000"/>
              </a:lnSpc>
              <a:spcBef>
                <a:spcPts val="50"/>
              </a:spcBef>
            </a:pPr>
            <a:r>
              <a:rPr sz="1800" b="1" spc="-45" dirty="0">
                <a:solidFill>
                  <a:srgbClr val="FF0000"/>
                </a:solidFill>
                <a:latin typeface="Calibri"/>
                <a:cs typeface="Calibri"/>
              </a:rPr>
              <a:t>Your</a:t>
            </a: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10" dirty="0">
                <a:solidFill>
                  <a:srgbClr val="FF0000"/>
                </a:solidFill>
                <a:latin typeface="Calibri"/>
                <a:cs typeface="Calibri"/>
              </a:rPr>
              <a:t>Answer</a:t>
            </a:r>
            <a:r>
              <a:rPr sz="1800" b="1" spc="-1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 marL="33655" marR="4168140">
              <a:lnSpc>
                <a:spcPct val="100800"/>
              </a:lnSpc>
            </a:pPr>
            <a:r>
              <a:rPr sz="1800" spc="-10" dirty="0">
                <a:solidFill>
                  <a:srgbClr val="0D0D0D"/>
                </a:solidFill>
                <a:latin typeface="Calibri"/>
                <a:cs typeface="Calibri"/>
              </a:rPr>
              <a:t>1-Bakri </a:t>
            </a:r>
            <a:r>
              <a:rPr sz="1800" spc="15" dirty="0">
                <a:solidFill>
                  <a:srgbClr val="0D0D0D"/>
                </a:solidFill>
                <a:latin typeface="Calibri"/>
                <a:cs typeface="Calibri"/>
              </a:rPr>
              <a:t>Balloon </a:t>
            </a:r>
            <a:r>
              <a:rPr sz="1800" spc="-39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D0D0D"/>
                </a:solidFill>
                <a:latin typeface="Calibri"/>
                <a:cs typeface="Calibri"/>
              </a:rPr>
              <a:t>2-</a:t>
            </a:r>
            <a:r>
              <a:rPr sz="1800" spc="1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D0D0D"/>
                </a:solidFill>
                <a:latin typeface="Calibri"/>
                <a:cs typeface="Calibri"/>
              </a:rPr>
              <a:t>1.</a:t>
            </a:r>
            <a:endParaRPr sz="1800">
              <a:latin typeface="Calibri"/>
              <a:cs typeface="Calibri"/>
            </a:endParaRPr>
          </a:p>
          <a:p>
            <a:pPr marL="33655">
              <a:lnSpc>
                <a:spcPct val="100000"/>
              </a:lnSpc>
              <a:spcBef>
                <a:spcPts val="15"/>
              </a:spcBef>
            </a:pPr>
            <a:r>
              <a:rPr sz="1800" spc="-10" dirty="0">
                <a:solidFill>
                  <a:srgbClr val="0D0D0D"/>
                </a:solidFill>
                <a:latin typeface="Calibri"/>
                <a:cs typeface="Calibri"/>
              </a:rPr>
              <a:t>2.</a:t>
            </a:r>
            <a:endParaRPr sz="1800">
              <a:latin typeface="Calibri"/>
              <a:cs typeface="Calibri"/>
            </a:endParaRPr>
          </a:p>
          <a:p>
            <a:pPr marL="33655" marR="5080">
              <a:lnSpc>
                <a:spcPts val="2110"/>
              </a:lnSpc>
              <a:spcBef>
                <a:spcPts val="130"/>
              </a:spcBef>
              <a:buSzPct val="94444"/>
              <a:buAutoNum type="arabicPlain" startAt="3"/>
              <a:tabLst>
                <a:tab pos="219710" algn="l"/>
              </a:tabLst>
            </a:pPr>
            <a:r>
              <a:rPr sz="1800" spc="10" dirty="0">
                <a:solidFill>
                  <a:srgbClr val="0D0D0D"/>
                </a:solidFill>
                <a:latin typeface="Calibri"/>
                <a:cs typeface="Calibri"/>
              </a:rPr>
              <a:t>The</a:t>
            </a:r>
            <a:r>
              <a:rPr sz="1800" spc="-3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D0D0D"/>
                </a:solidFill>
                <a:latin typeface="Calibri"/>
                <a:cs typeface="Calibri"/>
              </a:rPr>
              <a:t>Bakri </a:t>
            </a:r>
            <a:r>
              <a:rPr sz="1800" spc="20" dirty="0">
                <a:solidFill>
                  <a:srgbClr val="0D0D0D"/>
                </a:solidFill>
                <a:latin typeface="Calibri"/>
                <a:cs typeface="Calibri"/>
              </a:rPr>
              <a:t>balloon</a:t>
            </a:r>
            <a:r>
              <a:rPr sz="1800" spc="-15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spc="15" dirty="0">
                <a:solidFill>
                  <a:srgbClr val="0D0D0D"/>
                </a:solidFill>
                <a:latin typeface="Calibri"/>
                <a:cs typeface="Calibri"/>
              </a:rPr>
              <a:t>is</a:t>
            </a:r>
            <a:r>
              <a:rPr sz="1800" spc="-6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D0D0D"/>
                </a:solidFill>
                <a:latin typeface="Calibri"/>
                <a:cs typeface="Calibri"/>
              </a:rPr>
              <a:t>left</a:t>
            </a:r>
            <a:r>
              <a:rPr sz="1800" spc="-4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spc="15" dirty="0">
                <a:solidFill>
                  <a:srgbClr val="0D0D0D"/>
                </a:solidFill>
                <a:latin typeface="Calibri"/>
                <a:cs typeface="Calibri"/>
              </a:rPr>
              <a:t>in</a:t>
            </a:r>
            <a:r>
              <a:rPr sz="1800" spc="-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0D0D0D"/>
                </a:solidFill>
                <a:latin typeface="Calibri"/>
                <a:cs typeface="Calibri"/>
              </a:rPr>
              <a:t>the</a:t>
            </a:r>
            <a:r>
              <a:rPr sz="1800" spc="-3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D0D0D"/>
                </a:solidFill>
                <a:latin typeface="Calibri"/>
                <a:cs typeface="Calibri"/>
              </a:rPr>
              <a:t>uterus</a:t>
            </a:r>
            <a:r>
              <a:rPr sz="1800" spc="-6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rgbClr val="0D0D0D"/>
                </a:solidFill>
                <a:latin typeface="Calibri"/>
                <a:cs typeface="Calibri"/>
              </a:rPr>
              <a:t>for</a:t>
            </a:r>
            <a:r>
              <a:rPr sz="1800" spc="9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D0D0D"/>
                </a:solidFill>
                <a:latin typeface="Calibri"/>
                <a:cs typeface="Calibri"/>
              </a:rPr>
              <a:t>a </a:t>
            </a:r>
            <a:r>
              <a:rPr sz="1800" spc="5" dirty="0">
                <a:solidFill>
                  <a:srgbClr val="0D0D0D"/>
                </a:solidFill>
                <a:latin typeface="Calibri"/>
                <a:cs typeface="Calibri"/>
              </a:rPr>
              <a:t>maximum</a:t>
            </a:r>
            <a:r>
              <a:rPr sz="1800" spc="-12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spc="10" dirty="0">
                <a:solidFill>
                  <a:srgbClr val="0D0D0D"/>
                </a:solidFill>
                <a:latin typeface="Calibri"/>
                <a:cs typeface="Calibri"/>
              </a:rPr>
              <a:t>of</a:t>
            </a:r>
            <a:r>
              <a:rPr sz="1800" spc="9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0D0D0D"/>
                </a:solidFill>
                <a:latin typeface="Calibri"/>
                <a:cs typeface="Calibri"/>
              </a:rPr>
              <a:t>24 </a:t>
            </a:r>
            <a:r>
              <a:rPr sz="1800" spc="-39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0D0D0D"/>
                </a:solidFill>
                <a:latin typeface="Calibri"/>
                <a:cs typeface="Calibri"/>
              </a:rPr>
              <a:t>hours</a:t>
            </a:r>
            <a:endParaRPr sz="1800">
              <a:latin typeface="Calibri"/>
              <a:cs typeface="Calibri"/>
            </a:endParaRPr>
          </a:p>
          <a:p>
            <a:pPr marL="291465" marR="3244215" indent="-257810">
              <a:lnSpc>
                <a:spcPts val="2180"/>
              </a:lnSpc>
              <a:spcBef>
                <a:spcPts val="10"/>
              </a:spcBef>
              <a:buSzPct val="94444"/>
              <a:buAutoNum type="arabicPlain" startAt="3"/>
              <a:tabLst>
                <a:tab pos="273050" algn="l"/>
              </a:tabLst>
            </a:pPr>
            <a:r>
              <a:rPr sz="1800" spc="-5" dirty="0">
                <a:solidFill>
                  <a:srgbClr val="0D0D0D"/>
                </a:solidFill>
                <a:latin typeface="Calibri"/>
                <a:cs typeface="Calibri"/>
              </a:rPr>
              <a:t>Uterine</a:t>
            </a:r>
            <a:r>
              <a:rPr sz="1800" spc="-6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D0D0D"/>
                </a:solidFill>
                <a:latin typeface="Calibri"/>
                <a:cs typeface="Calibri"/>
              </a:rPr>
              <a:t>artery</a:t>
            </a:r>
            <a:r>
              <a:rPr sz="1800" spc="-5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spc="10" dirty="0">
                <a:solidFill>
                  <a:srgbClr val="0D0D0D"/>
                </a:solidFill>
                <a:latin typeface="Calibri"/>
                <a:cs typeface="Calibri"/>
              </a:rPr>
              <a:t>Ligation </a:t>
            </a:r>
            <a:r>
              <a:rPr sz="1800" spc="-39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D0D0D"/>
                </a:solidFill>
                <a:latin typeface="Calibri"/>
                <a:cs typeface="Calibri"/>
              </a:rPr>
              <a:t>Hysterectomy </a:t>
            </a:r>
            <a:r>
              <a:rPr sz="1800" spc="-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spc="-35" dirty="0">
                <a:solidFill>
                  <a:srgbClr val="0D0D0D"/>
                </a:solidFill>
                <a:latin typeface="Calibri"/>
                <a:cs typeface="Calibri"/>
              </a:rPr>
              <a:t>U</a:t>
            </a:r>
            <a:r>
              <a:rPr sz="1800" dirty="0">
                <a:solidFill>
                  <a:srgbClr val="0D0D0D"/>
                </a:solidFill>
                <a:latin typeface="Calibri"/>
                <a:cs typeface="Calibri"/>
              </a:rPr>
              <a:t>te</a:t>
            </a:r>
            <a:r>
              <a:rPr sz="1800" spc="-35" dirty="0">
                <a:solidFill>
                  <a:srgbClr val="0D0D0D"/>
                </a:solidFill>
                <a:latin typeface="Calibri"/>
                <a:cs typeface="Calibri"/>
              </a:rPr>
              <a:t>r</a:t>
            </a:r>
            <a:r>
              <a:rPr sz="1800" spc="20" dirty="0">
                <a:solidFill>
                  <a:srgbClr val="0D0D0D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0D0D0D"/>
                </a:solidFill>
                <a:latin typeface="Calibri"/>
                <a:cs typeface="Calibri"/>
              </a:rPr>
              <a:t>t</a:t>
            </a:r>
            <a:r>
              <a:rPr sz="1800" spc="15" dirty="0">
                <a:solidFill>
                  <a:srgbClr val="0D0D0D"/>
                </a:solidFill>
                <a:latin typeface="Calibri"/>
                <a:cs typeface="Calibri"/>
              </a:rPr>
              <a:t>o</a:t>
            </a:r>
            <a:r>
              <a:rPr sz="1800" spc="25" dirty="0">
                <a:solidFill>
                  <a:srgbClr val="0D0D0D"/>
                </a:solidFill>
                <a:latin typeface="Calibri"/>
                <a:cs typeface="Calibri"/>
              </a:rPr>
              <a:t>n</a:t>
            </a:r>
            <a:r>
              <a:rPr sz="1800" spc="35" dirty="0">
                <a:solidFill>
                  <a:srgbClr val="0D0D0D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0D0D0D"/>
                </a:solidFill>
                <a:latin typeface="Calibri"/>
                <a:cs typeface="Calibri"/>
              </a:rPr>
              <a:t>c</a:t>
            </a:r>
            <a:r>
              <a:rPr sz="1800" spc="-12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spc="30" dirty="0">
                <a:solidFill>
                  <a:srgbClr val="0D0D0D"/>
                </a:solidFill>
                <a:latin typeface="Calibri"/>
                <a:cs typeface="Calibri"/>
              </a:rPr>
              <a:t>a</a:t>
            </a:r>
            <a:r>
              <a:rPr sz="1800" spc="-25" dirty="0">
                <a:solidFill>
                  <a:srgbClr val="0D0D0D"/>
                </a:solidFill>
                <a:latin typeface="Calibri"/>
                <a:cs typeface="Calibri"/>
              </a:rPr>
              <a:t>g</a:t>
            </a:r>
            <a:r>
              <a:rPr sz="1800" dirty="0">
                <a:solidFill>
                  <a:srgbClr val="0D0D0D"/>
                </a:solidFill>
                <a:latin typeface="Calibri"/>
                <a:cs typeface="Calibri"/>
              </a:rPr>
              <a:t>e</a:t>
            </a:r>
            <a:r>
              <a:rPr sz="1800" spc="25" dirty="0">
                <a:solidFill>
                  <a:srgbClr val="0D0D0D"/>
                </a:solidFill>
                <a:latin typeface="Calibri"/>
                <a:cs typeface="Calibri"/>
              </a:rPr>
              <a:t>n</a:t>
            </a:r>
            <a:r>
              <a:rPr sz="1800" dirty="0">
                <a:solidFill>
                  <a:srgbClr val="0D0D0D"/>
                </a:solidFill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  <a:p>
            <a:pPr marL="291465">
              <a:lnSpc>
                <a:spcPts val="2095"/>
              </a:lnSpc>
            </a:pPr>
            <a:r>
              <a:rPr sz="1800" dirty="0">
                <a:solidFill>
                  <a:srgbClr val="0D0D0D"/>
                </a:solidFill>
                <a:latin typeface="Calibri"/>
                <a:cs typeface="Calibri"/>
              </a:rPr>
              <a:t>I</a:t>
            </a:r>
            <a:r>
              <a:rPr sz="1800" spc="20" dirty="0">
                <a:solidFill>
                  <a:srgbClr val="0D0D0D"/>
                </a:solidFill>
                <a:latin typeface="Calibri"/>
                <a:cs typeface="Calibri"/>
              </a:rPr>
              <a:t>n</a:t>
            </a:r>
            <a:r>
              <a:rPr sz="1800" dirty="0">
                <a:solidFill>
                  <a:srgbClr val="0D0D0D"/>
                </a:solidFill>
                <a:latin typeface="Calibri"/>
                <a:cs typeface="Calibri"/>
              </a:rPr>
              <a:t>te</a:t>
            </a:r>
            <a:r>
              <a:rPr sz="1800" spc="-35" dirty="0">
                <a:solidFill>
                  <a:srgbClr val="0D0D0D"/>
                </a:solidFill>
                <a:latin typeface="Calibri"/>
                <a:cs typeface="Calibri"/>
              </a:rPr>
              <a:t>r</a:t>
            </a:r>
            <a:r>
              <a:rPr sz="1800" spc="25" dirty="0">
                <a:solidFill>
                  <a:srgbClr val="0D0D0D"/>
                </a:solidFill>
                <a:latin typeface="Calibri"/>
                <a:cs typeface="Calibri"/>
              </a:rPr>
              <a:t>n</a:t>
            </a:r>
            <a:r>
              <a:rPr sz="1800" spc="30" dirty="0">
                <a:solidFill>
                  <a:srgbClr val="0D0D0D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0D0D0D"/>
                </a:solidFill>
                <a:latin typeface="Calibri"/>
                <a:cs typeface="Calibri"/>
              </a:rPr>
              <a:t>l</a:t>
            </a:r>
            <a:r>
              <a:rPr sz="1800" spc="-7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spc="35" dirty="0">
                <a:solidFill>
                  <a:srgbClr val="0D0D0D"/>
                </a:solidFill>
                <a:latin typeface="Calibri"/>
                <a:cs typeface="Calibri"/>
              </a:rPr>
              <a:t>ili</a:t>
            </a:r>
            <a:r>
              <a:rPr sz="1800" spc="30" dirty="0">
                <a:solidFill>
                  <a:srgbClr val="0D0D0D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0D0D0D"/>
                </a:solidFill>
                <a:latin typeface="Calibri"/>
                <a:cs typeface="Calibri"/>
              </a:rPr>
              <a:t>c</a:t>
            </a:r>
            <a:r>
              <a:rPr sz="1800" spc="-12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spc="30" dirty="0">
                <a:solidFill>
                  <a:srgbClr val="0D0D0D"/>
                </a:solidFill>
                <a:latin typeface="Calibri"/>
                <a:cs typeface="Calibri"/>
              </a:rPr>
              <a:t>a</a:t>
            </a:r>
            <a:r>
              <a:rPr sz="1800" spc="-30" dirty="0">
                <a:solidFill>
                  <a:srgbClr val="0D0D0D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0D0D0D"/>
                </a:solidFill>
                <a:latin typeface="Calibri"/>
                <a:cs typeface="Calibri"/>
              </a:rPr>
              <a:t>te</a:t>
            </a:r>
            <a:r>
              <a:rPr sz="1800" spc="-35" dirty="0">
                <a:solidFill>
                  <a:srgbClr val="0D0D0D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0D0D0D"/>
                </a:solidFill>
                <a:latin typeface="Calibri"/>
                <a:cs typeface="Calibri"/>
              </a:rPr>
              <a:t>y</a:t>
            </a:r>
            <a:r>
              <a:rPr sz="1800" spc="-2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D0D0D"/>
                </a:solidFill>
                <a:latin typeface="Calibri"/>
                <a:cs typeface="Calibri"/>
              </a:rPr>
              <a:t>e</a:t>
            </a:r>
            <a:r>
              <a:rPr sz="1800" spc="-15" dirty="0">
                <a:solidFill>
                  <a:srgbClr val="0D0D0D"/>
                </a:solidFill>
                <a:latin typeface="Calibri"/>
                <a:cs typeface="Calibri"/>
              </a:rPr>
              <a:t>m</a:t>
            </a:r>
            <a:r>
              <a:rPr sz="1800" spc="25" dirty="0">
                <a:solidFill>
                  <a:srgbClr val="0D0D0D"/>
                </a:solidFill>
                <a:latin typeface="Calibri"/>
                <a:cs typeface="Calibri"/>
              </a:rPr>
              <a:t>b</a:t>
            </a:r>
            <a:r>
              <a:rPr sz="1800" spc="20" dirty="0">
                <a:solidFill>
                  <a:srgbClr val="0D0D0D"/>
                </a:solidFill>
                <a:latin typeface="Calibri"/>
                <a:cs typeface="Calibri"/>
              </a:rPr>
              <a:t>o</a:t>
            </a:r>
            <a:r>
              <a:rPr sz="1800" spc="35" dirty="0">
                <a:solidFill>
                  <a:srgbClr val="0D0D0D"/>
                </a:solidFill>
                <a:latin typeface="Calibri"/>
                <a:cs typeface="Calibri"/>
              </a:rPr>
              <a:t>li</a:t>
            </a:r>
            <a:r>
              <a:rPr sz="1800" spc="-40" dirty="0">
                <a:solidFill>
                  <a:srgbClr val="0D0D0D"/>
                </a:solidFill>
                <a:latin typeface="Calibri"/>
                <a:cs typeface="Calibri"/>
              </a:rPr>
              <a:t>z</a:t>
            </a:r>
            <a:r>
              <a:rPr sz="1800" spc="30" dirty="0">
                <a:solidFill>
                  <a:srgbClr val="0D0D0D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0D0D0D"/>
                </a:solidFill>
                <a:latin typeface="Calibri"/>
                <a:cs typeface="Calibri"/>
              </a:rPr>
              <a:t>t</a:t>
            </a:r>
            <a:r>
              <a:rPr sz="1800" spc="30" dirty="0">
                <a:solidFill>
                  <a:srgbClr val="0D0D0D"/>
                </a:solidFill>
                <a:latin typeface="Calibri"/>
                <a:cs typeface="Calibri"/>
              </a:rPr>
              <a:t>i</a:t>
            </a:r>
            <a:r>
              <a:rPr sz="1800" spc="20" dirty="0">
                <a:solidFill>
                  <a:srgbClr val="0D0D0D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0D0D0D"/>
                </a:solidFill>
                <a:latin typeface="Calibri"/>
                <a:cs typeface="Calibri"/>
              </a:rPr>
              <a:t>n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4017" y="0"/>
            <a:ext cx="3168015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0" spc="25" dirty="0">
                <a:solidFill>
                  <a:srgbClr val="FF0000"/>
                </a:solidFill>
                <a:latin typeface="Calibri Light"/>
                <a:cs typeface="Calibri Light"/>
              </a:rPr>
              <a:t>S</a:t>
            </a:r>
            <a:r>
              <a:rPr sz="4400" b="0" spc="-25" dirty="0">
                <a:solidFill>
                  <a:srgbClr val="FF0000"/>
                </a:solidFill>
                <a:latin typeface="Calibri Light"/>
                <a:cs typeface="Calibri Light"/>
              </a:rPr>
              <a:t>t</a:t>
            </a:r>
            <a:r>
              <a:rPr sz="4400" b="0" spc="-50" dirty="0">
                <a:solidFill>
                  <a:srgbClr val="FF0000"/>
                </a:solidFill>
                <a:latin typeface="Calibri Light"/>
                <a:cs typeface="Calibri Light"/>
              </a:rPr>
              <a:t>a</a:t>
            </a:r>
            <a:r>
              <a:rPr sz="4400" b="0" spc="-25" dirty="0">
                <a:solidFill>
                  <a:srgbClr val="FF0000"/>
                </a:solidFill>
                <a:latin typeface="Calibri Light"/>
                <a:cs typeface="Calibri Light"/>
              </a:rPr>
              <a:t>t</a:t>
            </a:r>
            <a:r>
              <a:rPr sz="4400" b="0" spc="5" dirty="0">
                <a:solidFill>
                  <a:srgbClr val="FF0000"/>
                </a:solidFill>
                <a:latin typeface="Calibri Light"/>
                <a:cs typeface="Calibri Light"/>
              </a:rPr>
              <a:t>i</a:t>
            </a:r>
            <a:r>
              <a:rPr sz="4400" b="0" spc="-45" dirty="0">
                <a:solidFill>
                  <a:srgbClr val="FF0000"/>
                </a:solidFill>
                <a:latin typeface="Calibri Light"/>
                <a:cs typeface="Calibri Light"/>
              </a:rPr>
              <a:t>o</a:t>
            </a:r>
            <a:r>
              <a:rPr sz="4400" b="0" spc="15" dirty="0">
                <a:solidFill>
                  <a:srgbClr val="FF0000"/>
                </a:solidFill>
                <a:latin typeface="Calibri Light"/>
                <a:cs typeface="Calibri Light"/>
              </a:rPr>
              <a:t>n</a:t>
            </a:r>
            <a:r>
              <a:rPr sz="4400" b="0" spc="-300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4400" b="0" spc="45" dirty="0">
                <a:solidFill>
                  <a:srgbClr val="FF0000"/>
                </a:solidFill>
                <a:latin typeface="Calibri Light"/>
                <a:cs typeface="Calibri Light"/>
              </a:rPr>
              <a:t>TH</a:t>
            </a:r>
            <a:r>
              <a:rPr sz="4400" b="0" spc="-20" dirty="0">
                <a:solidFill>
                  <a:srgbClr val="FF0000"/>
                </a:solidFill>
                <a:latin typeface="Calibri Light"/>
                <a:cs typeface="Calibri Light"/>
              </a:rPr>
              <a:t>R</a:t>
            </a:r>
            <a:r>
              <a:rPr sz="4400" b="0" spc="10" dirty="0">
                <a:solidFill>
                  <a:srgbClr val="FF0000"/>
                </a:solidFill>
                <a:latin typeface="Calibri Light"/>
                <a:cs typeface="Calibri Light"/>
              </a:rPr>
              <a:t>EE</a:t>
            </a:r>
            <a:endParaRPr sz="4400"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43800" y="152402"/>
            <a:ext cx="2971800" cy="3762375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616711" y="3417029"/>
            <a:ext cx="3914140" cy="17780"/>
            <a:chOff x="1616710" y="3417029"/>
            <a:chExt cx="3914140" cy="17780"/>
          </a:xfrm>
        </p:grpSpPr>
        <p:sp>
          <p:nvSpPr>
            <p:cNvPr id="5" name="object 5"/>
            <p:cNvSpPr/>
            <p:nvPr/>
          </p:nvSpPr>
          <p:spPr>
            <a:xfrm>
              <a:off x="1616710" y="3425641"/>
              <a:ext cx="2515235" cy="0"/>
            </a:xfrm>
            <a:custGeom>
              <a:avLst/>
              <a:gdLst/>
              <a:ahLst/>
              <a:cxnLst/>
              <a:rect l="l" t="t" r="r" b="b"/>
              <a:pathLst>
                <a:path w="2515235">
                  <a:moveTo>
                    <a:pt x="0" y="0"/>
                  </a:moveTo>
                  <a:lnTo>
                    <a:pt x="2514662" y="0"/>
                  </a:lnTo>
                </a:path>
              </a:pathLst>
            </a:custGeom>
            <a:ln w="17223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40642" y="3425641"/>
              <a:ext cx="1390650" cy="0"/>
            </a:xfrm>
            <a:custGeom>
              <a:avLst/>
              <a:gdLst/>
              <a:ahLst/>
              <a:cxnLst/>
              <a:rect l="l" t="t" r="r" b="b"/>
              <a:pathLst>
                <a:path w="1390650">
                  <a:moveTo>
                    <a:pt x="0" y="0"/>
                  </a:moveTo>
                  <a:lnTo>
                    <a:pt x="457211" y="0"/>
                  </a:lnTo>
                </a:path>
                <a:path w="1390650">
                  <a:moveTo>
                    <a:pt x="466481" y="0"/>
                  </a:moveTo>
                  <a:lnTo>
                    <a:pt x="923692" y="0"/>
                  </a:lnTo>
                </a:path>
                <a:path w="1390650">
                  <a:moveTo>
                    <a:pt x="932962" y="0"/>
                  </a:moveTo>
                  <a:lnTo>
                    <a:pt x="1390173" y="0"/>
                  </a:lnTo>
                </a:path>
              </a:pathLst>
            </a:custGeom>
            <a:ln w="17223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604009" y="777303"/>
            <a:ext cx="5850891" cy="59202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805180">
              <a:lnSpc>
                <a:spcPct val="100000"/>
              </a:lnSpc>
              <a:spcBef>
                <a:spcPts val="125"/>
              </a:spcBef>
            </a:pPr>
            <a:r>
              <a:rPr sz="2000" spc="-5" dirty="0">
                <a:latin typeface="Calibri"/>
                <a:cs typeface="Calibri"/>
              </a:rPr>
              <a:t>Couple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came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to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your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clinical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,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and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the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husband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is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diagnosed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with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Azospermia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  <a:p>
            <a:pPr marL="12700" marR="1730375">
              <a:lnSpc>
                <a:spcPct val="100000"/>
              </a:lnSpc>
              <a:spcBef>
                <a:spcPts val="5"/>
              </a:spcBef>
            </a:pPr>
            <a:r>
              <a:rPr sz="2000" spc="30" dirty="0">
                <a:latin typeface="Calibri"/>
                <a:cs typeface="Calibri"/>
              </a:rPr>
              <a:t>1</a:t>
            </a:r>
            <a:r>
              <a:rPr sz="2000" spc="-20" dirty="0">
                <a:latin typeface="Calibri"/>
                <a:cs typeface="Calibri"/>
              </a:rPr>
              <a:t>-</a:t>
            </a:r>
            <a:r>
              <a:rPr sz="2000" spc="20" dirty="0">
                <a:latin typeface="Calibri"/>
                <a:cs typeface="Calibri"/>
              </a:rPr>
              <a:t>W</a:t>
            </a:r>
            <a:r>
              <a:rPr sz="2000" spc="-5" dirty="0">
                <a:latin typeface="Calibri"/>
                <a:cs typeface="Calibri"/>
              </a:rPr>
              <a:t>h</a:t>
            </a:r>
            <a:r>
              <a:rPr sz="2000" spc="10" dirty="0">
                <a:latin typeface="Calibri"/>
                <a:cs typeface="Calibri"/>
              </a:rPr>
              <a:t>at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10" dirty="0">
                <a:latin typeface="Calibri"/>
                <a:cs typeface="Calibri"/>
              </a:rPr>
              <a:t>s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th</a:t>
            </a:r>
            <a:r>
              <a:rPr sz="2000" spc="10" dirty="0">
                <a:latin typeface="Calibri"/>
                <a:cs typeface="Calibri"/>
              </a:rPr>
              <a:t>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</a:t>
            </a:r>
            <a:r>
              <a:rPr sz="2000" spc="10" dirty="0">
                <a:latin typeface="Calibri"/>
                <a:cs typeface="Calibri"/>
              </a:rPr>
              <a:t>a</a:t>
            </a:r>
            <a:r>
              <a:rPr sz="2000" spc="50" dirty="0">
                <a:latin typeface="Calibri"/>
                <a:cs typeface="Calibri"/>
              </a:rPr>
              <a:t>m</a:t>
            </a:r>
            <a:r>
              <a:rPr sz="2000" spc="10" dirty="0">
                <a:latin typeface="Calibri"/>
                <a:cs typeface="Calibri"/>
              </a:rPr>
              <a:t>e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</a:t>
            </a:r>
            <a:r>
              <a:rPr sz="2000" spc="5" dirty="0">
                <a:latin typeface="Calibri"/>
                <a:cs typeface="Calibri"/>
              </a:rPr>
              <a:t>f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hi</a:t>
            </a:r>
            <a:r>
              <a:rPr sz="2000" spc="10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</a:t>
            </a:r>
            <a:r>
              <a:rPr sz="2000" spc="-25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o</a:t>
            </a:r>
            <a:r>
              <a:rPr sz="2000" spc="-25" dirty="0">
                <a:latin typeface="Calibri"/>
                <a:cs typeface="Calibri"/>
              </a:rPr>
              <a:t>ce</a:t>
            </a:r>
            <a:r>
              <a:rPr sz="2000" spc="-5" dirty="0">
                <a:latin typeface="Calibri"/>
                <a:cs typeface="Calibri"/>
              </a:rPr>
              <a:t>du</a:t>
            </a:r>
            <a:r>
              <a:rPr sz="2000" spc="-25" dirty="0">
                <a:latin typeface="Calibri"/>
                <a:cs typeface="Calibri"/>
              </a:rPr>
              <a:t>r</a:t>
            </a:r>
            <a:r>
              <a:rPr sz="2000" spc="10" dirty="0">
                <a:latin typeface="Calibri"/>
                <a:cs typeface="Calibri"/>
              </a:rPr>
              <a:t>e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?  </a:t>
            </a:r>
            <a:r>
              <a:rPr sz="2000" spc="20" dirty="0">
                <a:latin typeface="Calibri"/>
                <a:cs typeface="Calibri"/>
              </a:rPr>
              <a:t>2-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What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is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the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Source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Sperms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?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sz="2000" spc="20" dirty="0">
                <a:latin typeface="Calibri"/>
                <a:cs typeface="Calibri"/>
              </a:rPr>
              <a:t>3- </a:t>
            </a:r>
            <a:r>
              <a:rPr sz="2000" spc="15" dirty="0">
                <a:latin typeface="Calibri"/>
                <a:cs typeface="Calibri"/>
              </a:rPr>
              <a:t>In </a:t>
            </a:r>
            <a:r>
              <a:rPr sz="2000" spc="-5" dirty="0">
                <a:latin typeface="Calibri"/>
                <a:cs typeface="Calibri"/>
              </a:rPr>
              <a:t>long </a:t>
            </a:r>
            <a:r>
              <a:rPr sz="2000" spc="-10" dirty="0">
                <a:latin typeface="Calibri"/>
                <a:cs typeface="Calibri"/>
              </a:rPr>
              <a:t>protocol </a:t>
            </a:r>
            <a:r>
              <a:rPr sz="2000" spc="-20" dirty="0">
                <a:latin typeface="Calibri"/>
                <a:cs typeface="Calibri"/>
              </a:rPr>
              <a:t>,What </a:t>
            </a:r>
            <a:r>
              <a:rPr sz="2000" spc="-5" dirty="0">
                <a:latin typeface="Calibri"/>
                <a:cs typeface="Calibri"/>
              </a:rPr>
              <a:t>is </a:t>
            </a:r>
            <a:r>
              <a:rPr sz="2000" spc="5" dirty="0">
                <a:latin typeface="Calibri"/>
                <a:cs typeface="Calibri"/>
              </a:rPr>
              <a:t>the </a:t>
            </a:r>
            <a:r>
              <a:rPr sz="2000" dirty="0">
                <a:latin typeface="Calibri"/>
                <a:cs typeface="Calibri"/>
              </a:rPr>
              <a:t>medication </a:t>
            </a:r>
            <a:r>
              <a:rPr sz="2000" spc="5" dirty="0">
                <a:latin typeface="Calibri"/>
                <a:cs typeface="Calibri"/>
              </a:rPr>
              <a:t>that </a:t>
            </a:r>
            <a:r>
              <a:rPr sz="2000" dirty="0">
                <a:latin typeface="Calibri"/>
                <a:cs typeface="Calibri"/>
              </a:rPr>
              <a:t>you ‘ll </a:t>
            </a:r>
            <a:r>
              <a:rPr sz="2000" spc="5" dirty="0">
                <a:latin typeface="Calibri"/>
                <a:cs typeface="Calibri"/>
              </a:rPr>
              <a:t> give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it </a:t>
            </a:r>
            <a:r>
              <a:rPr sz="2000" spc="10" dirty="0">
                <a:latin typeface="Calibri"/>
                <a:cs typeface="Calibri"/>
              </a:rPr>
              <a:t>to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your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patient </a:t>
            </a:r>
            <a:r>
              <a:rPr sz="2000" spc="-25" dirty="0">
                <a:latin typeface="Calibri"/>
                <a:cs typeface="Calibri"/>
              </a:rPr>
              <a:t>before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the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start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cycle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and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why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?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4-When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to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retrieval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the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zygote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?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2000" spc="20" dirty="0">
                <a:latin typeface="Calibri"/>
                <a:cs typeface="Calibri"/>
              </a:rPr>
              <a:t>5-</a:t>
            </a:r>
            <a:r>
              <a:rPr sz="2000" spc="409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Luteal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phase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support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?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950">
              <a:latin typeface="Calibri"/>
              <a:cs typeface="Calibri"/>
            </a:endParaRPr>
          </a:p>
          <a:p>
            <a:pPr marL="12700">
              <a:lnSpc>
                <a:spcPts val="2880"/>
              </a:lnSpc>
            </a:pPr>
            <a:r>
              <a:rPr sz="2400" b="1" spc="-60" dirty="0">
                <a:solidFill>
                  <a:srgbClr val="FF0000"/>
                </a:solidFill>
                <a:latin typeface="Calibri"/>
                <a:cs typeface="Calibri"/>
              </a:rPr>
              <a:t>Your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Answer</a:t>
            </a:r>
            <a:r>
              <a:rPr sz="2400" b="1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 marL="225425" indent="-213360">
              <a:lnSpc>
                <a:spcPts val="2400"/>
              </a:lnSpc>
              <a:buSzPct val="95000"/>
              <a:buAutoNum type="arabicPlain"/>
              <a:tabLst>
                <a:tab pos="226060" algn="l"/>
              </a:tabLst>
            </a:pPr>
            <a:r>
              <a:rPr sz="2000" spc="40" dirty="0">
                <a:latin typeface="Calibri"/>
                <a:cs typeface="Calibri"/>
              </a:rPr>
              <a:t>Ass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40" dirty="0">
                <a:latin typeface="Calibri"/>
                <a:cs typeface="Calibri"/>
              </a:rPr>
              <a:t>ss</a:t>
            </a:r>
            <a:r>
              <a:rPr sz="2000" spc="5" dirty="0">
                <a:latin typeface="Calibri"/>
                <a:cs typeface="Calibri"/>
              </a:rPr>
              <a:t>t</a:t>
            </a:r>
            <a:r>
              <a:rPr sz="2000" spc="-25" dirty="0">
                <a:latin typeface="Calibri"/>
                <a:cs typeface="Calibri"/>
              </a:rPr>
              <a:t>e</a:t>
            </a:r>
            <a:r>
              <a:rPr sz="2000" spc="10" dirty="0">
                <a:latin typeface="Calibri"/>
                <a:cs typeface="Calibri"/>
              </a:rPr>
              <a:t>d</a:t>
            </a:r>
            <a:r>
              <a:rPr sz="2000" spc="-16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re</a:t>
            </a:r>
            <a:r>
              <a:rPr sz="2000" spc="-5" dirty="0">
                <a:latin typeface="Calibri"/>
                <a:cs typeface="Calibri"/>
              </a:rPr>
              <a:t>p</a:t>
            </a:r>
            <a:r>
              <a:rPr sz="2000" spc="-25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o</a:t>
            </a:r>
            <a:r>
              <a:rPr sz="2000" spc="-5" dirty="0">
                <a:latin typeface="Calibri"/>
                <a:cs typeface="Calibri"/>
              </a:rPr>
              <a:t>du</a:t>
            </a:r>
            <a:r>
              <a:rPr sz="2000" spc="-25" dirty="0">
                <a:latin typeface="Calibri"/>
                <a:cs typeface="Calibri"/>
              </a:rPr>
              <a:t>c</a:t>
            </a:r>
            <a:r>
              <a:rPr sz="2000" spc="5" dirty="0">
                <a:latin typeface="Calibri"/>
                <a:cs typeface="Calibri"/>
              </a:rPr>
              <a:t>t</a:t>
            </a:r>
            <a:r>
              <a:rPr sz="2000" spc="-15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v</a:t>
            </a:r>
            <a:r>
              <a:rPr sz="2000" spc="10" dirty="0">
                <a:latin typeface="Calibri"/>
                <a:cs typeface="Calibri"/>
              </a:rPr>
              <a:t>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</a:t>
            </a:r>
            <a:r>
              <a:rPr sz="2000" spc="-25" dirty="0">
                <a:latin typeface="Calibri"/>
                <a:cs typeface="Calibri"/>
              </a:rPr>
              <a:t>ec</a:t>
            </a:r>
            <a:r>
              <a:rPr sz="2000" spc="-5" dirty="0">
                <a:latin typeface="Calibri"/>
                <a:cs typeface="Calibri"/>
              </a:rPr>
              <a:t>hn</a:t>
            </a:r>
            <a:r>
              <a:rPr sz="2000" spc="-10" dirty="0">
                <a:latin typeface="Calibri"/>
                <a:cs typeface="Calibri"/>
              </a:rPr>
              <a:t>olo</a:t>
            </a:r>
            <a:r>
              <a:rPr sz="2000" spc="30" dirty="0">
                <a:latin typeface="Calibri"/>
                <a:cs typeface="Calibri"/>
              </a:rPr>
              <a:t>g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25" dirty="0">
                <a:latin typeface="Calibri"/>
                <a:cs typeface="Calibri"/>
              </a:rPr>
              <a:t>e</a:t>
            </a:r>
            <a:r>
              <a:rPr sz="2000" spc="10" dirty="0">
                <a:latin typeface="Calibri"/>
                <a:cs typeface="Calibri"/>
              </a:rPr>
              <a:t>s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,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n</a:t>
            </a:r>
            <a:r>
              <a:rPr sz="2000" spc="5" dirty="0">
                <a:latin typeface="Calibri"/>
                <a:cs typeface="Calibri"/>
              </a:rPr>
              <a:t>t</a:t>
            </a:r>
            <a:r>
              <a:rPr sz="2000" spc="-105" dirty="0">
                <a:latin typeface="Calibri"/>
                <a:cs typeface="Calibri"/>
              </a:rPr>
              <a:t>r</a:t>
            </a:r>
            <a:r>
              <a:rPr sz="2000" spc="10" dirty="0">
                <a:latin typeface="Calibri"/>
                <a:cs typeface="Calibri"/>
              </a:rPr>
              <a:t>a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20" dirty="0">
                <a:latin typeface="Calibri"/>
                <a:cs typeface="Calibri"/>
              </a:rPr>
              <a:t>C</a:t>
            </a:r>
            <a:r>
              <a:rPr sz="2000" spc="-10" dirty="0">
                <a:latin typeface="Calibri"/>
                <a:cs typeface="Calibri"/>
              </a:rPr>
              <a:t>y</a:t>
            </a:r>
            <a:r>
              <a:rPr sz="2000" spc="10" dirty="0">
                <a:latin typeface="Calibri"/>
                <a:cs typeface="Calibri"/>
              </a:rPr>
              <a:t>t</a:t>
            </a:r>
            <a:r>
              <a:rPr sz="2000" spc="-10" dirty="0">
                <a:latin typeface="Calibri"/>
                <a:cs typeface="Calibri"/>
              </a:rPr>
              <a:t>opl</a:t>
            </a:r>
            <a:r>
              <a:rPr sz="2000" spc="10" dirty="0">
                <a:latin typeface="Calibri"/>
                <a:cs typeface="Calibri"/>
              </a:rPr>
              <a:t>a</a:t>
            </a:r>
            <a:r>
              <a:rPr sz="2000" spc="40" dirty="0">
                <a:latin typeface="Calibri"/>
                <a:cs typeface="Calibri"/>
              </a:rPr>
              <a:t>s</a:t>
            </a:r>
            <a:r>
              <a:rPr sz="2000" spc="45" dirty="0">
                <a:latin typeface="Calibri"/>
                <a:cs typeface="Calibri"/>
              </a:rPr>
              <a:t>m</a:t>
            </a:r>
            <a:r>
              <a:rPr sz="2000" spc="-15" dirty="0">
                <a:latin typeface="Calibri"/>
                <a:cs typeface="Calibri"/>
              </a:rPr>
              <a:t>i</a:t>
            </a:r>
            <a:r>
              <a:rPr sz="2000" spc="10" dirty="0">
                <a:latin typeface="Calibri"/>
                <a:cs typeface="Calibri"/>
              </a:rPr>
              <a:t>c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spc="35" dirty="0">
                <a:latin typeface="Calibri"/>
                <a:cs typeface="Calibri"/>
              </a:rPr>
              <a:t>s</a:t>
            </a:r>
            <a:r>
              <a:rPr sz="2000" spc="-5" dirty="0">
                <a:latin typeface="Calibri"/>
                <a:cs typeface="Calibri"/>
              </a:rPr>
              <a:t>p</a:t>
            </a:r>
            <a:r>
              <a:rPr sz="2000" spc="-30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r</a:t>
            </a:r>
            <a:r>
              <a:rPr sz="2000" spc="20" dirty="0">
                <a:latin typeface="Calibri"/>
                <a:cs typeface="Calibri"/>
              </a:rPr>
              <a:t>m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</a:t>
            </a:r>
            <a:r>
              <a:rPr sz="2000" spc="-30" dirty="0">
                <a:latin typeface="Calibri"/>
                <a:cs typeface="Calibri"/>
              </a:rPr>
              <a:t>je</a:t>
            </a:r>
            <a:r>
              <a:rPr sz="2000" spc="-25" dirty="0">
                <a:latin typeface="Calibri"/>
                <a:cs typeface="Calibri"/>
              </a:rPr>
              <a:t>c</a:t>
            </a:r>
            <a:r>
              <a:rPr sz="2000" spc="10" dirty="0">
                <a:latin typeface="Calibri"/>
                <a:cs typeface="Calibri"/>
              </a:rPr>
              <a:t>t</a:t>
            </a:r>
            <a:r>
              <a:rPr sz="2000" spc="-15" dirty="0">
                <a:latin typeface="Calibri"/>
                <a:cs typeface="Calibri"/>
              </a:rPr>
              <a:t>io</a:t>
            </a:r>
            <a:r>
              <a:rPr sz="2000" spc="15" dirty="0">
                <a:latin typeface="Calibri"/>
                <a:cs typeface="Calibri"/>
              </a:rPr>
              <a:t>n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(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15" dirty="0">
                <a:latin typeface="Calibri"/>
                <a:cs typeface="Calibri"/>
              </a:rPr>
              <a:t>I</a:t>
            </a:r>
            <a:r>
              <a:rPr sz="2000" spc="-25" dirty="0">
                <a:latin typeface="Calibri"/>
                <a:cs typeface="Calibri"/>
              </a:rPr>
              <a:t>CS</a:t>
            </a:r>
            <a:r>
              <a:rPr sz="2000" spc="15" dirty="0">
                <a:latin typeface="Calibri"/>
                <a:cs typeface="Calibri"/>
              </a:rPr>
              <a:t>I</a:t>
            </a:r>
            <a:r>
              <a:rPr sz="2000" spc="5" dirty="0"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  <a:p>
            <a:pPr marL="279400" indent="-267335">
              <a:lnSpc>
                <a:spcPct val="100000"/>
              </a:lnSpc>
              <a:spcBef>
                <a:spcPts val="5"/>
              </a:spcBef>
              <a:buSzPct val="95000"/>
              <a:buAutoNum type="arabicPlain" startAt="2"/>
              <a:tabLst>
                <a:tab pos="280035" algn="l"/>
              </a:tabLst>
            </a:pPr>
            <a:r>
              <a:rPr sz="2000" spc="5" dirty="0">
                <a:latin typeface="Calibri"/>
                <a:cs typeface="Calibri"/>
              </a:rPr>
              <a:t>Donor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Freezing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sperm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from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husband</a:t>
            </a:r>
            <a:endParaRPr sz="2000">
              <a:latin typeface="Calibri"/>
              <a:cs typeface="Calibri"/>
            </a:endParaRPr>
          </a:p>
          <a:p>
            <a:pPr marL="225425" indent="-213360">
              <a:lnSpc>
                <a:spcPct val="100000"/>
              </a:lnSpc>
              <a:spcBef>
                <a:spcPts val="5"/>
              </a:spcBef>
              <a:buSzPct val="95000"/>
              <a:buAutoNum type="arabicPlain" startAt="2"/>
              <a:tabLst>
                <a:tab pos="226060" algn="l"/>
              </a:tabLst>
            </a:pPr>
            <a:r>
              <a:rPr sz="2000" spc="15" dirty="0">
                <a:latin typeface="Calibri"/>
                <a:cs typeface="Calibri"/>
              </a:rPr>
              <a:t>G</a:t>
            </a:r>
            <a:r>
              <a:rPr sz="2000" spc="-5" dirty="0">
                <a:latin typeface="Calibri"/>
                <a:cs typeface="Calibri"/>
              </a:rPr>
              <a:t>n</a:t>
            </a:r>
            <a:r>
              <a:rPr sz="2000" spc="30" dirty="0">
                <a:latin typeface="Calibri"/>
                <a:cs typeface="Calibri"/>
              </a:rPr>
              <a:t>R</a:t>
            </a:r>
            <a:r>
              <a:rPr sz="2000" spc="15" dirty="0">
                <a:latin typeface="Calibri"/>
                <a:cs typeface="Calibri"/>
              </a:rPr>
              <a:t>H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a</a:t>
            </a:r>
            <a:r>
              <a:rPr sz="2000" spc="30" dirty="0">
                <a:latin typeface="Calibri"/>
                <a:cs typeface="Calibri"/>
              </a:rPr>
              <a:t>g</a:t>
            </a:r>
            <a:r>
              <a:rPr sz="2000" spc="-10" dirty="0">
                <a:latin typeface="Calibri"/>
                <a:cs typeface="Calibri"/>
              </a:rPr>
              <a:t>o</a:t>
            </a:r>
            <a:r>
              <a:rPr sz="2000" spc="-5" dirty="0">
                <a:latin typeface="Calibri"/>
                <a:cs typeface="Calibri"/>
              </a:rPr>
              <a:t>ni</a:t>
            </a:r>
            <a:r>
              <a:rPr sz="2000" spc="40" dirty="0">
                <a:latin typeface="Calibri"/>
                <a:cs typeface="Calibri"/>
              </a:rPr>
              <a:t>s</a:t>
            </a:r>
            <a:r>
              <a:rPr sz="2000" spc="5" dirty="0">
                <a:latin typeface="Calibri"/>
                <a:cs typeface="Calibri"/>
              </a:rPr>
              <a:t>t</a:t>
            </a:r>
            <a:r>
              <a:rPr sz="2000" spc="-15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,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</a:t>
            </a:r>
            <a:r>
              <a:rPr sz="2000" spc="10" dirty="0">
                <a:latin typeface="Calibri"/>
                <a:cs typeface="Calibri"/>
              </a:rPr>
              <a:t>o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35" dirty="0">
                <a:latin typeface="Calibri"/>
                <a:cs typeface="Calibri"/>
              </a:rPr>
              <a:t>D</a:t>
            </a:r>
            <a:r>
              <a:rPr sz="2000" spc="-10" dirty="0">
                <a:latin typeface="Calibri"/>
                <a:cs typeface="Calibri"/>
              </a:rPr>
              <a:t>ow</a:t>
            </a:r>
            <a:r>
              <a:rPr sz="2000" spc="10" dirty="0">
                <a:latin typeface="Calibri"/>
                <a:cs typeface="Calibri"/>
              </a:rPr>
              <a:t>n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re</a:t>
            </a:r>
            <a:r>
              <a:rPr sz="2000" spc="30" dirty="0">
                <a:latin typeface="Calibri"/>
                <a:cs typeface="Calibri"/>
              </a:rPr>
              <a:t>g</a:t>
            </a:r>
            <a:r>
              <a:rPr sz="2000" spc="-5" dirty="0">
                <a:latin typeface="Calibri"/>
                <a:cs typeface="Calibri"/>
              </a:rPr>
              <a:t>ul</a:t>
            </a:r>
            <a:r>
              <a:rPr sz="2000" spc="10" dirty="0">
                <a:latin typeface="Calibri"/>
                <a:cs typeface="Calibri"/>
              </a:rPr>
              <a:t>ate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h</a:t>
            </a:r>
            <a:r>
              <a:rPr sz="2000" spc="10" dirty="0">
                <a:latin typeface="Calibri"/>
                <a:cs typeface="Calibri"/>
              </a:rPr>
              <a:t>e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L</a:t>
            </a:r>
            <a:r>
              <a:rPr sz="2000" spc="15" dirty="0">
                <a:latin typeface="Calibri"/>
                <a:cs typeface="Calibri"/>
              </a:rPr>
              <a:t>H </a:t>
            </a:r>
            <a:r>
              <a:rPr sz="2000" spc="35" dirty="0">
                <a:latin typeface="Calibri"/>
                <a:cs typeface="Calibri"/>
              </a:rPr>
              <a:t>s</a:t>
            </a:r>
            <a:r>
              <a:rPr sz="2000" spc="-5" dirty="0">
                <a:latin typeface="Calibri"/>
                <a:cs typeface="Calibri"/>
              </a:rPr>
              <a:t>u</a:t>
            </a:r>
            <a:r>
              <a:rPr sz="2000" spc="-25" dirty="0">
                <a:latin typeface="Calibri"/>
                <a:cs typeface="Calibri"/>
              </a:rPr>
              <a:t>r</a:t>
            </a:r>
            <a:r>
              <a:rPr sz="2000" spc="30" dirty="0">
                <a:latin typeface="Calibri"/>
                <a:cs typeface="Calibri"/>
              </a:rPr>
              <a:t>g</a:t>
            </a:r>
            <a:r>
              <a:rPr sz="2000" spc="10" dirty="0">
                <a:latin typeface="Calibri"/>
                <a:cs typeface="Calibri"/>
              </a:rPr>
              <a:t>e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to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inhibit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ovulation</a:t>
            </a:r>
            <a:endParaRPr sz="2000">
              <a:latin typeface="Calibri"/>
              <a:cs typeface="Calibri"/>
            </a:endParaRPr>
          </a:p>
          <a:p>
            <a:pPr marL="12700" marR="437515">
              <a:lnSpc>
                <a:spcPct val="100000"/>
              </a:lnSpc>
              <a:spcBef>
                <a:spcPts val="5"/>
              </a:spcBef>
              <a:buSzPct val="95000"/>
              <a:buAutoNum type="arabicPlain" startAt="4"/>
              <a:tabLst>
                <a:tab pos="280035" algn="l"/>
              </a:tabLst>
            </a:pPr>
            <a:r>
              <a:rPr sz="2000" spc="-15" dirty="0">
                <a:latin typeface="Calibri"/>
                <a:cs typeface="Calibri"/>
              </a:rPr>
              <a:t>i</a:t>
            </a:r>
            <a:r>
              <a:rPr sz="2000" spc="10" dirty="0">
                <a:latin typeface="Calibri"/>
                <a:cs typeface="Calibri"/>
              </a:rPr>
              <a:t>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3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</a:t>
            </a:r>
            <a:r>
              <a:rPr sz="2000" spc="1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y</a:t>
            </a:r>
            <a:r>
              <a:rPr sz="2000" spc="10" dirty="0">
                <a:latin typeface="Calibri"/>
                <a:cs typeface="Calibri"/>
              </a:rPr>
              <a:t>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(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M</a:t>
            </a:r>
            <a:r>
              <a:rPr sz="2000" spc="-10" dirty="0">
                <a:latin typeface="Calibri"/>
                <a:cs typeface="Calibri"/>
              </a:rPr>
              <a:t>o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u</a:t>
            </a:r>
            <a:r>
              <a:rPr sz="2000" spc="-15" dirty="0">
                <a:latin typeface="Calibri"/>
                <a:cs typeface="Calibri"/>
              </a:rPr>
              <a:t>l</a:t>
            </a:r>
            <a:r>
              <a:rPr sz="2000" spc="10" dirty="0">
                <a:latin typeface="Calibri"/>
                <a:cs typeface="Calibri"/>
              </a:rPr>
              <a:t>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</a:t>
            </a:r>
            <a:r>
              <a:rPr sz="2000" spc="-5" dirty="0">
                <a:latin typeface="Calibri"/>
                <a:cs typeface="Calibri"/>
              </a:rPr>
              <a:t>h</a:t>
            </a:r>
            <a:r>
              <a:rPr sz="2000" spc="10" dirty="0">
                <a:latin typeface="Calibri"/>
                <a:cs typeface="Calibri"/>
              </a:rPr>
              <a:t>a</a:t>
            </a:r>
            <a:r>
              <a:rPr sz="2000" spc="40" dirty="0">
                <a:latin typeface="Calibri"/>
                <a:cs typeface="Calibri"/>
              </a:rPr>
              <a:t>s</a:t>
            </a:r>
            <a:r>
              <a:rPr sz="2000" spc="10" dirty="0">
                <a:latin typeface="Calibri"/>
                <a:cs typeface="Calibri"/>
              </a:rPr>
              <a:t>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)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30" dirty="0">
                <a:latin typeface="Calibri"/>
                <a:cs typeface="Calibri"/>
              </a:rPr>
              <a:t>6</a:t>
            </a:r>
            <a:r>
              <a:rPr sz="2000" spc="-15" dirty="0">
                <a:latin typeface="Calibri"/>
                <a:cs typeface="Calibri"/>
              </a:rPr>
              <a:t>-</a:t>
            </a:r>
            <a:r>
              <a:rPr sz="2000" spc="10" dirty="0">
                <a:latin typeface="Calibri"/>
                <a:cs typeface="Calibri"/>
              </a:rPr>
              <a:t>8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ce</a:t>
            </a:r>
            <a:r>
              <a:rPr sz="2000" spc="-15" dirty="0">
                <a:latin typeface="Calibri"/>
                <a:cs typeface="Calibri"/>
              </a:rPr>
              <a:t>ll</a:t>
            </a:r>
            <a:r>
              <a:rPr sz="2000" spc="10" dirty="0">
                <a:latin typeface="Calibri"/>
                <a:cs typeface="Calibri"/>
              </a:rPr>
              <a:t>s</a:t>
            </a:r>
            <a:r>
              <a:rPr sz="2000" spc="1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ph</a:t>
            </a:r>
            <a:r>
              <a:rPr sz="2000" spc="10" dirty="0">
                <a:latin typeface="Calibri"/>
                <a:cs typeface="Calibri"/>
              </a:rPr>
              <a:t>a</a:t>
            </a:r>
            <a:r>
              <a:rPr sz="2000" spc="40" dirty="0">
                <a:latin typeface="Calibri"/>
                <a:cs typeface="Calibri"/>
              </a:rPr>
              <a:t>s</a:t>
            </a:r>
            <a:r>
              <a:rPr sz="2000" spc="10" dirty="0">
                <a:latin typeface="Calibri"/>
                <a:cs typeface="Calibri"/>
              </a:rPr>
              <a:t>e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n</a:t>
            </a:r>
            <a:r>
              <a:rPr sz="2000" spc="10" dirty="0">
                <a:latin typeface="Calibri"/>
                <a:cs typeface="Calibri"/>
              </a:rPr>
              <a:t>d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at </a:t>
            </a:r>
            <a:r>
              <a:rPr sz="2000" spc="5" dirty="0">
                <a:latin typeface="Calibri"/>
                <a:cs typeface="Calibri"/>
              </a:rPr>
              <a:t>5  </a:t>
            </a:r>
            <a:r>
              <a:rPr sz="2000" spc="-5" dirty="0">
                <a:latin typeface="Calibri"/>
                <a:cs typeface="Calibri"/>
              </a:rPr>
              <a:t>d</a:t>
            </a:r>
            <a:r>
              <a:rPr sz="2000" spc="1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y</a:t>
            </a:r>
            <a:r>
              <a:rPr sz="2000" spc="10" dirty="0">
                <a:latin typeface="Calibri"/>
                <a:cs typeface="Calibri"/>
              </a:rPr>
              <a:t>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(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</a:t>
            </a:r>
            <a:r>
              <a:rPr sz="2000" spc="-15" dirty="0">
                <a:latin typeface="Calibri"/>
                <a:cs typeface="Calibri"/>
              </a:rPr>
              <a:t>l</a:t>
            </a:r>
            <a:r>
              <a:rPr sz="2000" spc="10" dirty="0">
                <a:latin typeface="Calibri"/>
                <a:cs typeface="Calibri"/>
              </a:rPr>
              <a:t>a</a:t>
            </a:r>
            <a:r>
              <a:rPr sz="2000" spc="40" dirty="0">
                <a:latin typeface="Calibri"/>
                <a:cs typeface="Calibri"/>
              </a:rPr>
              <a:t>s</a:t>
            </a:r>
            <a:r>
              <a:rPr sz="2000" spc="5" dirty="0">
                <a:latin typeface="Calibri"/>
                <a:cs typeface="Calibri"/>
              </a:rPr>
              <a:t>t</a:t>
            </a:r>
            <a:r>
              <a:rPr sz="2000" spc="-15" dirty="0">
                <a:latin typeface="Calibri"/>
                <a:cs typeface="Calibri"/>
              </a:rPr>
              <a:t>o</a:t>
            </a:r>
            <a:r>
              <a:rPr sz="2000" spc="-25" dirty="0">
                <a:latin typeface="Calibri"/>
                <a:cs typeface="Calibri"/>
              </a:rPr>
              <a:t>c</a:t>
            </a:r>
            <a:r>
              <a:rPr sz="2000" spc="-10" dirty="0">
                <a:latin typeface="Calibri"/>
                <a:cs typeface="Calibri"/>
              </a:rPr>
              <a:t>y</a:t>
            </a:r>
            <a:r>
              <a:rPr sz="2000" spc="40" dirty="0">
                <a:latin typeface="Calibri"/>
                <a:cs typeface="Calibri"/>
              </a:rPr>
              <a:t>s</a:t>
            </a:r>
            <a:r>
              <a:rPr sz="2000" spc="10" dirty="0">
                <a:latin typeface="Calibri"/>
                <a:cs typeface="Calibri"/>
              </a:rPr>
              <a:t>ts</a:t>
            </a:r>
            <a:r>
              <a:rPr sz="2000" spc="-13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)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w</a:t>
            </a:r>
            <a:r>
              <a:rPr sz="2000" spc="-5" dirty="0">
                <a:latin typeface="Calibri"/>
                <a:cs typeface="Calibri"/>
              </a:rPr>
              <a:t>h</a:t>
            </a:r>
            <a:r>
              <a:rPr sz="2000" spc="-15" dirty="0">
                <a:latin typeface="Calibri"/>
                <a:cs typeface="Calibri"/>
              </a:rPr>
              <a:t>i</a:t>
            </a:r>
            <a:r>
              <a:rPr sz="2000" spc="-25" dirty="0">
                <a:latin typeface="Calibri"/>
                <a:cs typeface="Calibri"/>
              </a:rPr>
              <a:t>c</a:t>
            </a:r>
            <a:r>
              <a:rPr sz="2000" spc="10" dirty="0">
                <a:latin typeface="Calibri"/>
                <a:cs typeface="Calibri"/>
              </a:rPr>
              <a:t>h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i</a:t>
            </a:r>
            <a:r>
              <a:rPr sz="2000" spc="10" dirty="0">
                <a:latin typeface="Calibri"/>
                <a:cs typeface="Calibri"/>
              </a:rPr>
              <a:t>s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</a:t>
            </a:r>
            <a:r>
              <a:rPr sz="2000" spc="-25" dirty="0">
                <a:latin typeface="Calibri"/>
                <a:cs typeface="Calibri"/>
              </a:rPr>
              <a:t>e</a:t>
            </a:r>
            <a:r>
              <a:rPr sz="2000" spc="5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t</a:t>
            </a:r>
            <a:r>
              <a:rPr sz="2000" spc="-25" dirty="0">
                <a:latin typeface="Calibri"/>
                <a:cs typeface="Calibri"/>
              </a:rPr>
              <a:t>e</a:t>
            </a:r>
            <a:r>
              <a:rPr sz="2000" spc="5" dirty="0">
                <a:latin typeface="Calibri"/>
                <a:cs typeface="Calibri"/>
              </a:rPr>
              <a:t>r</a:t>
            </a:r>
            <a:endParaRPr sz="2000">
              <a:latin typeface="Calibri"/>
              <a:cs typeface="Calibri"/>
            </a:endParaRPr>
          </a:p>
          <a:p>
            <a:pPr marL="12700" marR="284480">
              <a:lnSpc>
                <a:spcPct val="100000"/>
              </a:lnSpc>
              <a:spcBef>
                <a:spcPts val="5"/>
              </a:spcBef>
              <a:buSzPct val="95000"/>
              <a:buAutoNum type="arabicPlain" startAt="4"/>
              <a:tabLst>
                <a:tab pos="280035" algn="l"/>
              </a:tabLst>
            </a:pPr>
            <a:r>
              <a:rPr sz="2000" spc="-25" dirty="0">
                <a:latin typeface="Calibri"/>
                <a:cs typeface="Calibri"/>
              </a:rPr>
              <a:t>c</a:t>
            </a:r>
            <a:r>
              <a:rPr sz="2000" spc="10" dirty="0">
                <a:latin typeface="Calibri"/>
                <a:cs typeface="Calibri"/>
              </a:rPr>
              <a:t>an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</a:t>
            </a:r>
            <a:r>
              <a:rPr sz="2000" spc="10" dirty="0">
                <a:latin typeface="Calibri"/>
                <a:cs typeface="Calibri"/>
              </a:rPr>
              <a:t>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</a:t>
            </a:r>
            <a:r>
              <a:rPr sz="2000" spc="-10" dirty="0">
                <a:latin typeface="Calibri"/>
                <a:cs typeface="Calibri"/>
              </a:rPr>
              <a:t>o</a:t>
            </a:r>
            <a:r>
              <a:rPr sz="2000" spc="-5" dirty="0">
                <a:latin typeface="Calibri"/>
                <a:cs typeface="Calibri"/>
              </a:rPr>
              <a:t>n</a:t>
            </a:r>
            <a:r>
              <a:rPr sz="2000" spc="10" dirty="0">
                <a:latin typeface="Calibri"/>
                <a:cs typeface="Calibri"/>
              </a:rPr>
              <a:t>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</a:t>
            </a:r>
            <a:r>
              <a:rPr sz="2000" spc="10" dirty="0">
                <a:latin typeface="Calibri"/>
                <a:cs typeface="Calibri"/>
              </a:rPr>
              <a:t>y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: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P</a:t>
            </a:r>
            <a:r>
              <a:rPr sz="2000" spc="-25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o</a:t>
            </a:r>
            <a:r>
              <a:rPr sz="2000" spc="25" dirty="0">
                <a:latin typeface="Calibri"/>
                <a:cs typeface="Calibri"/>
              </a:rPr>
              <a:t>g</a:t>
            </a:r>
            <a:r>
              <a:rPr sz="2000" spc="-25" dirty="0">
                <a:latin typeface="Calibri"/>
                <a:cs typeface="Calibri"/>
              </a:rPr>
              <a:t>e</a:t>
            </a:r>
            <a:r>
              <a:rPr sz="2000" spc="40" dirty="0">
                <a:latin typeface="Calibri"/>
                <a:cs typeface="Calibri"/>
              </a:rPr>
              <a:t>s</a:t>
            </a:r>
            <a:r>
              <a:rPr sz="2000" spc="5" dirty="0">
                <a:latin typeface="Calibri"/>
                <a:cs typeface="Calibri"/>
              </a:rPr>
              <a:t>t</a:t>
            </a:r>
            <a:r>
              <a:rPr sz="2000" spc="-30" dirty="0">
                <a:latin typeface="Calibri"/>
                <a:cs typeface="Calibri"/>
              </a:rPr>
              <a:t>er</a:t>
            </a:r>
            <a:r>
              <a:rPr sz="2000" spc="-10" dirty="0">
                <a:latin typeface="Calibri"/>
                <a:cs typeface="Calibri"/>
              </a:rPr>
              <a:t>o</a:t>
            </a:r>
            <a:r>
              <a:rPr sz="2000" spc="-5" dirty="0">
                <a:latin typeface="Calibri"/>
                <a:cs typeface="Calibri"/>
              </a:rPr>
              <a:t>n</a:t>
            </a:r>
            <a:r>
              <a:rPr sz="2000" spc="10" dirty="0">
                <a:latin typeface="Calibri"/>
                <a:cs typeface="Calibri"/>
              </a:rPr>
              <a:t>e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w</a:t>
            </a:r>
            <a:r>
              <a:rPr sz="2000" spc="-5" dirty="0">
                <a:latin typeface="Calibri"/>
                <a:cs typeface="Calibri"/>
              </a:rPr>
              <a:t>h</a:t>
            </a:r>
            <a:r>
              <a:rPr sz="2000" spc="-15" dirty="0">
                <a:latin typeface="Calibri"/>
                <a:cs typeface="Calibri"/>
              </a:rPr>
              <a:t>i</a:t>
            </a:r>
            <a:r>
              <a:rPr sz="2000" spc="-25" dirty="0">
                <a:latin typeface="Calibri"/>
                <a:cs typeface="Calibri"/>
              </a:rPr>
              <a:t>c</a:t>
            </a:r>
            <a:r>
              <a:rPr sz="2000" spc="10" dirty="0">
                <a:latin typeface="Calibri"/>
                <a:cs typeface="Calibri"/>
              </a:rPr>
              <a:t>h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i</a:t>
            </a:r>
            <a:r>
              <a:rPr sz="2000" spc="10" dirty="0">
                <a:latin typeface="Calibri"/>
                <a:cs typeface="Calibri"/>
              </a:rPr>
              <a:t>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</a:t>
            </a:r>
            <a:r>
              <a:rPr sz="2000" spc="-25" dirty="0">
                <a:latin typeface="Calibri"/>
                <a:cs typeface="Calibri"/>
              </a:rPr>
              <a:t>e</a:t>
            </a:r>
            <a:r>
              <a:rPr sz="2000" spc="5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t</a:t>
            </a:r>
            <a:r>
              <a:rPr sz="2000" spc="-25" dirty="0">
                <a:latin typeface="Calibri"/>
                <a:cs typeface="Calibri"/>
              </a:rPr>
              <a:t>e</a:t>
            </a:r>
            <a:r>
              <a:rPr sz="2000" spc="5" dirty="0">
                <a:latin typeface="Calibri"/>
                <a:cs typeface="Calibri"/>
              </a:rPr>
              <a:t>r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,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n</a:t>
            </a:r>
            <a:r>
              <a:rPr sz="2000" spc="5" dirty="0">
                <a:latin typeface="Calibri"/>
                <a:cs typeface="Calibri"/>
              </a:rPr>
              <a:t>d  </a:t>
            </a:r>
            <a:r>
              <a:rPr sz="2000" spc="-10" dirty="0">
                <a:latin typeface="Calibri"/>
                <a:cs typeface="Calibri"/>
              </a:rPr>
              <a:t>injection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15" dirty="0">
                <a:latin typeface="Calibri"/>
                <a:cs typeface="Calibri"/>
              </a:rPr>
              <a:t>HMG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(FSH)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4009" y="0"/>
            <a:ext cx="2975611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0" spc="25" dirty="0">
                <a:solidFill>
                  <a:srgbClr val="FF0000"/>
                </a:solidFill>
                <a:latin typeface="Calibri Light"/>
                <a:cs typeface="Calibri Light"/>
              </a:rPr>
              <a:t>S</a:t>
            </a:r>
            <a:r>
              <a:rPr sz="4400" b="0" spc="-25" dirty="0">
                <a:solidFill>
                  <a:srgbClr val="FF0000"/>
                </a:solidFill>
                <a:latin typeface="Calibri Light"/>
                <a:cs typeface="Calibri Light"/>
              </a:rPr>
              <a:t>t</a:t>
            </a:r>
            <a:r>
              <a:rPr sz="4400" b="0" spc="-50" dirty="0">
                <a:solidFill>
                  <a:srgbClr val="FF0000"/>
                </a:solidFill>
                <a:latin typeface="Calibri Light"/>
                <a:cs typeface="Calibri Light"/>
              </a:rPr>
              <a:t>a</a:t>
            </a:r>
            <a:r>
              <a:rPr sz="4400" b="0" spc="-25" dirty="0">
                <a:solidFill>
                  <a:srgbClr val="FF0000"/>
                </a:solidFill>
                <a:latin typeface="Calibri Light"/>
                <a:cs typeface="Calibri Light"/>
              </a:rPr>
              <a:t>t</a:t>
            </a:r>
            <a:r>
              <a:rPr sz="4400" b="0" spc="5" dirty="0">
                <a:solidFill>
                  <a:srgbClr val="FF0000"/>
                </a:solidFill>
                <a:latin typeface="Calibri Light"/>
                <a:cs typeface="Calibri Light"/>
              </a:rPr>
              <a:t>i</a:t>
            </a:r>
            <a:r>
              <a:rPr sz="4400" b="0" spc="-45" dirty="0">
                <a:solidFill>
                  <a:srgbClr val="FF0000"/>
                </a:solidFill>
                <a:latin typeface="Calibri Light"/>
                <a:cs typeface="Calibri Light"/>
              </a:rPr>
              <a:t>o</a:t>
            </a:r>
            <a:r>
              <a:rPr sz="4400" b="0" spc="15" dirty="0">
                <a:solidFill>
                  <a:srgbClr val="FF0000"/>
                </a:solidFill>
                <a:latin typeface="Calibri Light"/>
                <a:cs typeface="Calibri Light"/>
              </a:rPr>
              <a:t>n</a:t>
            </a:r>
            <a:r>
              <a:rPr sz="4400" b="0" spc="-300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4400" b="0" spc="10" dirty="0">
                <a:solidFill>
                  <a:srgbClr val="FF0000"/>
                </a:solidFill>
                <a:latin typeface="Calibri Light"/>
                <a:cs typeface="Calibri Light"/>
              </a:rPr>
              <a:t>F</a:t>
            </a:r>
            <a:r>
              <a:rPr sz="4400" b="0" spc="30" dirty="0">
                <a:solidFill>
                  <a:srgbClr val="FF0000"/>
                </a:solidFill>
                <a:latin typeface="Calibri Light"/>
                <a:cs typeface="Calibri Light"/>
              </a:rPr>
              <a:t>O</a:t>
            </a:r>
            <a:r>
              <a:rPr sz="4400" b="0" spc="-25" dirty="0">
                <a:solidFill>
                  <a:srgbClr val="FF0000"/>
                </a:solidFill>
                <a:latin typeface="Calibri Light"/>
                <a:cs typeface="Calibri Light"/>
              </a:rPr>
              <a:t>U</a:t>
            </a:r>
            <a:r>
              <a:rPr sz="4400" b="0" spc="15" dirty="0">
                <a:solidFill>
                  <a:srgbClr val="FF0000"/>
                </a:solidFill>
                <a:latin typeface="Calibri Light"/>
                <a:cs typeface="Calibri Light"/>
              </a:rPr>
              <a:t>R</a:t>
            </a:r>
            <a:endParaRPr sz="4400"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91400" y="0"/>
            <a:ext cx="3276600" cy="175260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620265" y="3169128"/>
            <a:ext cx="5607051" cy="15875"/>
            <a:chOff x="1620266" y="3169118"/>
            <a:chExt cx="5607050" cy="15875"/>
          </a:xfrm>
        </p:grpSpPr>
        <p:sp>
          <p:nvSpPr>
            <p:cNvPr id="5" name="object 5"/>
            <p:cNvSpPr/>
            <p:nvPr/>
          </p:nvSpPr>
          <p:spPr>
            <a:xfrm>
              <a:off x="1620266" y="3176775"/>
              <a:ext cx="1066800" cy="0"/>
            </a:xfrm>
            <a:custGeom>
              <a:avLst/>
              <a:gdLst/>
              <a:ahLst/>
              <a:cxnLst/>
              <a:rect l="l" t="t" r="r" b="b"/>
              <a:pathLst>
                <a:path w="1066800">
                  <a:moveTo>
                    <a:pt x="0" y="0"/>
                  </a:moveTo>
                  <a:lnTo>
                    <a:pt x="1066728" y="0"/>
                  </a:lnTo>
                </a:path>
              </a:pathLst>
            </a:custGeom>
            <a:ln w="15312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696380" y="3176775"/>
              <a:ext cx="409575" cy="0"/>
            </a:xfrm>
            <a:custGeom>
              <a:avLst/>
              <a:gdLst/>
              <a:ahLst/>
              <a:cxnLst/>
              <a:rect l="l" t="t" r="r" b="b"/>
              <a:pathLst>
                <a:path w="409575">
                  <a:moveTo>
                    <a:pt x="0" y="0"/>
                  </a:moveTo>
                  <a:lnTo>
                    <a:pt x="200011" y="0"/>
                  </a:lnTo>
                </a:path>
                <a:path w="409575">
                  <a:moveTo>
                    <a:pt x="209397" y="0"/>
                  </a:moveTo>
                  <a:lnTo>
                    <a:pt x="409408" y="0"/>
                  </a:lnTo>
                </a:path>
              </a:pathLst>
            </a:custGeom>
            <a:ln w="15312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115175" y="3176775"/>
              <a:ext cx="200025" cy="0"/>
            </a:xfrm>
            <a:custGeom>
              <a:avLst/>
              <a:gdLst/>
              <a:ahLst/>
              <a:cxnLst/>
              <a:rect l="l" t="t" r="r" b="b"/>
              <a:pathLst>
                <a:path w="200025">
                  <a:moveTo>
                    <a:pt x="0" y="0"/>
                  </a:moveTo>
                  <a:lnTo>
                    <a:pt x="200011" y="0"/>
                  </a:lnTo>
                </a:path>
              </a:pathLst>
            </a:custGeom>
            <a:ln w="15312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324572" y="3176775"/>
              <a:ext cx="3131820" cy="0"/>
            </a:xfrm>
            <a:custGeom>
              <a:avLst/>
              <a:gdLst/>
              <a:ahLst/>
              <a:cxnLst/>
              <a:rect l="l" t="t" r="r" b="b"/>
              <a:pathLst>
                <a:path w="3131820">
                  <a:moveTo>
                    <a:pt x="0" y="0"/>
                  </a:moveTo>
                  <a:lnTo>
                    <a:pt x="200011" y="0"/>
                  </a:lnTo>
                </a:path>
                <a:path w="3131820">
                  <a:moveTo>
                    <a:pt x="209397" y="0"/>
                  </a:moveTo>
                  <a:lnTo>
                    <a:pt x="409408" y="0"/>
                  </a:lnTo>
                </a:path>
                <a:path w="3131820">
                  <a:moveTo>
                    <a:pt x="418794" y="0"/>
                  </a:moveTo>
                  <a:lnTo>
                    <a:pt x="618806" y="0"/>
                  </a:lnTo>
                </a:path>
                <a:path w="3131820">
                  <a:moveTo>
                    <a:pt x="628191" y="0"/>
                  </a:moveTo>
                  <a:lnTo>
                    <a:pt x="828203" y="0"/>
                  </a:lnTo>
                </a:path>
                <a:path w="3131820">
                  <a:moveTo>
                    <a:pt x="837589" y="0"/>
                  </a:moveTo>
                  <a:lnTo>
                    <a:pt x="1037600" y="0"/>
                  </a:lnTo>
                </a:path>
                <a:path w="3131820">
                  <a:moveTo>
                    <a:pt x="1046986" y="0"/>
                  </a:moveTo>
                  <a:lnTo>
                    <a:pt x="1246998" y="0"/>
                  </a:lnTo>
                </a:path>
                <a:path w="3131820">
                  <a:moveTo>
                    <a:pt x="1256383" y="0"/>
                  </a:moveTo>
                  <a:lnTo>
                    <a:pt x="1456395" y="0"/>
                  </a:lnTo>
                </a:path>
                <a:path w="3131820">
                  <a:moveTo>
                    <a:pt x="1465781" y="0"/>
                  </a:moveTo>
                  <a:lnTo>
                    <a:pt x="1665792" y="0"/>
                  </a:lnTo>
                </a:path>
                <a:path w="3131820">
                  <a:moveTo>
                    <a:pt x="1675178" y="0"/>
                  </a:moveTo>
                  <a:lnTo>
                    <a:pt x="1875190" y="0"/>
                  </a:lnTo>
                </a:path>
                <a:path w="3131820">
                  <a:moveTo>
                    <a:pt x="1884575" y="0"/>
                  </a:moveTo>
                  <a:lnTo>
                    <a:pt x="2084587" y="0"/>
                  </a:lnTo>
                </a:path>
                <a:path w="3131820">
                  <a:moveTo>
                    <a:pt x="2093972" y="0"/>
                  </a:moveTo>
                  <a:lnTo>
                    <a:pt x="2293984" y="0"/>
                  </a:lnTo>
                </a:path>
                <a:path w="3131820">
                  <a:moveTo>
                    <a:pt x="2303370" y="0"/>
                  </a:moveTo>
                  <a:lnTo>
                    <a:pt x="2503381" y="0"/>
                  </a:lnTo>
                </a:path>
                <a:path w="3131820">
                  <a:moveTo>
                    <a:pt x="2512767" y="0"/>
                  </a:moveTo>
                  <a:lnTo>
                    <a:pt x="2712779" y="0"/>
                  </a:lnTo>
                </a:path>
                <a:path w="3131820">
                  <a:moveTo>
                    <a:pt x="2722164" y="0"/>
                  </a:moveTo>
                  <a:lnTo>
                    <a:pt x="2922176" y="0"/>
                  </a:lnTo>
                </a:path>
                <a:path w="3131820">
                  <a:moveTo>
                    <a:pt x="2931562" y="0"/>
                  </a:moveTo>
                  <a:lnTo>
                    <a:pt x="3131573" y="0"/>
                  </a:lnTo>
                </a:path>
              </a:pathLst>
            </a:custGeom>
            <a:ln w="15312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465531" y="3176775"/>
              <a:ext cx="200025" cy="0"/>
            </a:xfrm>
            <a:custGeom>
              <a:avLst/>
              <a:gdLst/>
              <a:ahLst/>
              <a:cxnLst/>
              <a:rect l="l" t="t" r="r" b="b"/>
              <a:pathLst>
                <a:path w="200025">
                  <a:moveTo>
                    <a:pt x="0" y="0"/>
                  </a:moveTo>
                  <a:lnTo>
                    <a:pt x="200011" y="0"/>
                  </a:lnTo>
                </a:path>
              </a:pathLst>
            </a:custGeom>
            <a:ln w="15312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674929" y="3176775"/>
              <a:ext cx="409575" cy="0"/>
            </a:xfrm>
            <a:custGeom>
              <a:avLst/>
              <a:gdLst/>
              <a:ahLst/>
              <a:cxnLst/>
              <a:rect l="l" t="t" r="r" b="b"/>
              <a:pathLst>
                <a:path w="409575">
                  <a:moveTo>
                    <a:pt x="0" y="0"/>
                  </a:moveTo>
                  <a:lnTo>
                    <a:pt x="200011" y="0"/>
                  </a:lnTo>
                </a:path>
                <a:path w="409575">
                  <a:moveTo>
                    <a:pt x="209397" y="0"/>
                  </a:moveTo>
                  <a:lnTo>
                    <a:pt x="409408" y="0"/>
                  </a:lnTo>
                </a:path>
              </a:pathLst>
            </a:custGeom>
            <a:ln w="15312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93723" y="3176775"/>
              <a:ext cx="133350" cy="0"/>
            </a:xfrm>
            <a:custGeom>
              <a:avLst/>
              <a:gdLst/>
              <a:ahLst/>
              <a:cxnLst/>
              <a:rect l="l" t="t" r="r" b="b"/>
              <a:pathLst>
                <a:path w="133350">
                  <a:moveTo>
                    <a:pt x="0" y="0"/>
                  </a:moveTo>
                  <a:lnTo>
                    <a:pt x="133341" y="0"/>
                  </a:lnTo>
                </a:path>
              </a:pathLst>
            </a:custGeom>
            <a:ln w="15312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607565" y="788352"/>
            <a:ext cx="7157720" cy="460998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1624965">
              <a:lnSpc>
                <a:spcPct val="100800"/>
              </a:lnSpc>
              <a:spcBef>
                <a:spcPts val="85"/>
              </a:spcBef>
            </a:pPr>
            <a:r>
              <a:rPr sz="1800" spc="-5" dirty="0">
                <a:latin typeface="Calibri"/>
                <a:cs typeface="Calibri"/>
              </a:rPr>
              <a:t>1-Which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type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of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the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contraception</a:t>
            </a:r>
            <a:r>
              <a:rPr sz="1800" spc="-1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?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Support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your</a:t>
            </a:r>
            <a:r>
              <a:rPr sz="1800" spc="-1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answer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?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2-Other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modalities</a:t>
            </a:r>
            <a:endParaRPr sz="1800">
              <a:latin typeface="Calibri"/>
              <a:cs typeface="Calibri"/>
            </a:endParaRPr>
          </a:p>
          <a:p>
            <a:pPr marL="250825" indent="-238125">
              <a:lnSpc>
                <a:spcPct val="100000"/>
              </a:lnSpc>
              <a:spcBef>
                <a:spcPts val="15"/>
              </a:spcBef>
              <a:buAutoNum type="arabicPlain" startAt="3"/>
              <a:tabLst>
                <a:tab pos="250825" algn="l"/>
              </a:tabLst>
            </a:pPr>
            <a:r>
              <a:rPr sz="1800" spc="5" dirty="0">
                <a:latin typeface="Calibri"/>
                <a:cs typeface="Calibri"/>
              </a:rPr>
              <a:t>How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it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works </a:t>
            </a:r>
            <a:r>
              <a:rPr sz="1800" dirty="0">
                <a:latin typeface="Calibri"/>
                <a:cs typeface="Calibri"/>
              </a:rPr>
              <a:t>?</a:t>
            </a:r>
            <a:endParaRPr sz="1800">
              <a:latin typeface="Calibri"/>
              <a:cs typeface="Calibri"/>
            </a:endParaRPr>
          </a:p>
          <a:p>
            <a:pPr marL="197485" indent="-185420">
              <a:lnSpc>
                <a:spcPct val="100000"/>
              </a:lnSpc>
              <a:spcBef>
                <a:spcPts val="20"/>
              </a:spcBef>
              <a:buAutoNum type="arabicPlain" startAt="3"/>
              <a:tabLst>
                <a:tab pos="198120" algn="l"/>
              </a:tabLst>
            </a:pPr>
            <a:r>
              <a:rPr sz="1800" spc="10" dirty="0">
                <a:latin typeface="Calibri"/>
                <a:cs typeface="Calibri"/>
              </a:rPr>
              <a:t>The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effectiveness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with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typical</a:t>
            </a:r>
            <a:r>
              <a:rPr sz="1800" spc="-15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use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and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perfect</a:t>
            </a:r>
            <a:r>
              <a:rPr sz="1800" spc="114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use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?</a:t>
            </a:r>
            <a:endParaRPr sz="1800">
              <a:latin typeface="Calibri"/>
              <a:cs typeface="Calibri"/>
            </a:endParaRPr>
          </a:p>
          <a:p>
            <a:pPr marL="12700" marR="1544955">
              <a:lnSpc>
                <a:spcPts val="2100"/>
              </a:lnSpc>
              <a:spcBef>
                <a:spcPts val="140"/>
              </a:spcBef>
              <a:buAutoNum type="arabicPlain" startAt="3"/>
              <a:tabLst>
                <a:tab pos="250825" algn="l"/>
              </a:tabLst>
            </a:pPr>
            <a:r>
              <a:rPr sz="1800" spc="10" dirty="0">
                <a:latin typeface="Calibri"/>
                <a:cs typeface="Calibri"/>
              </a:rPr>
              <a:t>mention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liver</a:t>
            </a:r>
            <a:r>
              <a:rPr sz="1800" spc="-1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enzyme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inducers</a:t>
            </a:r>
            <a:r>
              <a:rPr sz="1800" spc="-13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which</a:t>
            </a:r>
            <a:r>
              <a:rPr sz="1800" dirty="0">
                <a:latin typeface="Calibri"/>
                <a:cs typeface="Calibri"/>
              </a:rPr>
              <a:t> are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contraindicated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with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them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?</a:t>
            </a:r>
            <a:endParaRPr sz="1800">
              <a:latin typeface="Calibri"/>
              <a:cs typeface="Calibri"/>
            </a:endParaRPr>
          </a:p>
          <a:p>
            <a:pPr marL="12700" marR="1575435">
              <a:lnSpc>
                <a:spcPts val="2180"/>
              </a:lnSpc>
              <a:spcBef>
                <a:spcPts val="15"/>
              </a:spcBef>
              <a:buAutoNum type="arabicPlain" startAt="3"/>
              <a:tabLst>
                <a:tab pos="198120" algn="l"/>
              </a:tabLst>
            </a:pPr>
            <a:r>
              <a:rPr sz="1800" spc="15" dirty="0">
                <a:latin typeface="Calibri"/>
                <a:cs typeface="Calibri"/>
              </a:rPr>
              <a:t>in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case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of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severe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bleeding</a:t>
            </a:r>
            <a:r>
              <a:rPr sz="1800" spc="-135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during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the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course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what</a:t>
            </a:r>
            <a:r>
              <a:rPr sz="1800" spc="-114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is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your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management</a:t>
            </a:r>
            <a:r>
              <a:rPr sz="1800" spc="-1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?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pc="-30" dirty="0">
                <a:solidFill>
                  <a:srgbClr val="FF0000"/>
                </a:solidFill>
                <a:latin typeface="Calibri"/>
                <a:cs typeface="Calibri"/>
              </a:rPr>
              <a:t>Your</a:t>
            </a:r>
            <a:r>
              <a:rPr sz="2000" b="1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5" dirty="0">
                <a:solidFill>
                  <a:srgbClr val="FF0000"/>
                </a:solidFill>
                <a:latin typeface="Calibri"/>
                <a:cs typeface="Calibri"/>
              </a:rPr>
              <a:t>Answer</a:t>
            </a:r>
            <a:r>
              <a:rPr sz="2000" b="1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5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  <a:p>
            <a:pPr marL="12700" marR="1261745">
              <a:lnSpc>
                <a:spcPct val="100000"/>
              </a:lnSpc>
              <a:spcBef>
                <a:spcPts val="5"/>
              </a:spcBef>
            </a:pPr>
            <a:r>
              <a:rPr sz="2000" spc="20" dirty="0">
                <a:solidFill>
                  <a:srgbClr val="0D0D0D"/>
                </a:solidFill>
                <a:latin typeface="Calibri"/>
                <a:cs typeface="Calibri"/>
              </a:rPr>
              <a:t>1-</a:t>
            </a:r>
            <a:r>
              <a:rPr sz="2000" spc="-2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D0D0D"/>
                </a:solidFill>
                <a:latin typeface="Calibri"/>
                <a:cs typeface="Calibri"/>
              </a:rPr>
              <a:t>Combined</a:t>
            </a:r>
            <a:r>
              <a:rPr sz="2000" spc="-1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0D0D0D"/>
                </a:solidFill>
                <a:latin typeface="Calibri"/>
                <a:cs typeface="Calibri"/>
              </a:rPr>
              <a:t>oral</a:t>
            </a:r>
            <a:r>
              <a:rPr sz="2000" spc="-2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D0D0D"/>
                </a:solidFill>
                <a:latin typeface="Calibri"/>
                <a:cs typeface="Calibri"/>
              </a:rPr>
              <a:t>contraceptive</a:t>
            </a:r>
            <a:r>
              <a:rPr sz="2000" spc="12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D0D0D"/>
                </a:solidFill>
                <a:latin typeface="Calibri"/>
                <a:cs typeface="Calibri"/>
              </a:rPr>
              <a:t>pills</a:t>
            </a:r>
            <a:r>
              <a:rPr sz="2000" spc="3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0D0D0D"/>
                </a:solidFill>
                <a:latin typeface="Calibri"/>
                <a:cs typeface="Calibri"/>
              </a:rPr>
              <a:t>,</a:t>
            </a:r>
            <a:r>
              <a:rPr sz="2000" spc="-5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0D0D0D"/>
                </a:solidFill>
                <a:latin typeface="Calibri"/>
                <a:cs typeface="Calibri"/>
              </a:rPr>
              <a:t>number</a:t>
            </a:r>
            <a:r>
              <a:rPr sz="2000" spc="-3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D0D0D"/>
                </a:solidFill>
                <a:latin typeface="Calibri"/>
                <a:cs typeface="Calibri"/>
              </a:rPr>
              <a:t>of</a:t>
            </a:r>
            <a:r>
              <a:rPr sz="2000" spc="6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D0D0D"/>
                </a:solidFill>
                <a:latin typeface="Calibri"/>
                <a:cs typeface="Calibri"/>
              </a:rPr>
              <a:t>tablets</a:t>
            </a:r>
            <a:r>
              <a:rPr sz="2000" spc="-5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0D0D0D"/>
                </a:solidFill>
                <a:latin typeface="Calibri"/>
                <a:cs typeface="Calibri"/>
              </a:rPr>
              <a:t>. </a:t>
            </a:r>
            <a:r>
              <a:rPr sz="2000" spc="-434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000" spc="20" dirty="0">
                <a:solidFill>
                  <a:srgbClr val="0D0D0D"/>
                </a:solidFill>
                <a:latin typeface="Calibri"/>
                <a:cs typeface="Calibri"/>
              </a:rPr>
              <a:t>2-</a:t>
            </a:r>
            <a:r>
              <a:rPr sz="2000" spc="-3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D0D0D"/>
                </a:solidFill>
                <a:latin typeface="Calibri"/>
                <a:cs typeface="Calibri"/>
              </a:rPr>
              <a:t>Transdermal</a:t>
            </a:r>
            <a:r>
              <a:rPr sz="2000" spc="-2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D0D0D"/>
                </a:solidFill>
                <a:latin typeface="Calibri"/>
                <a:cs typeface="Calibri"/>
              </a:rPr>
              <a:t>patch</a:t>
            </a:r>
            <a:r>
              <a:rPr sz="2000" spc="-2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0D0D0D"/>
                </a:solidFill>
                <a:latin typeface="Calibri"/>
                <a:cs typeface="Calibri"/>
              </a:rPr>
              <a:t>,</a:t>
            </a:r>
            <a:r>
              <a:rPr sz="2000" spc="-6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D0D0D"/>
                </a:solidFill>
                <a:latin typeface="Calibri"/>
                <a:cs typeface="Calibri"/>
              </a:rPr>
              <a:t>Vaginal</a:t>
            </a:r>
            <a:r>
              <a:rPr sz="2000" spc="-2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D0D0D"/>
                </a:solidFill>
                <a:latin typeface="Calibri"/>
                <a:cs typeface="Calibri"/>
              </a:rPr>
              <a:t>ring</a:t>
            </a:r>
            <a:r>
              <a:rPr sz="2000" spc="1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0D0D0D"/>
                </a:solidFill>
                <a:latin typeface="Calibri"/>
                <a:cs typeface="Calibri"/>
              </a:rPr>
              <a:t>,</a:t>
            </a:r>
            <a:r>
              <a:rPr sz="2000" spc="-6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D0D0D"/>
                </a:solidFill>
                <a:latin typeface="Calibri"/>
                <a:cs typeface="Calibri"/>
              </a:rPr>
              <a:t>Monthly</a:t>
            </a:r>
            <a:r>
              <a:rPr sz="2000" spc="-2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D0D0D"/>
                </a:solidFill>
                <a:latin typeface="Calibri"/>
                <a:cs typeface="Calibri"/>
              </a:rPr>
              <a:t>injection</a:t>
            </a:r>
            <a:r>
              <a:rPr sz="2000" spc="5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0D0D0D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225425" indent="-213360">
              <a:lnSpc>
                <a:spcPct val="100000"/>
              </a:lnSpc>
              <a:spcBef>
                <a:spcPts val="5"/>
              </a:spcBef>
              <a:buSzPct val="95000"/>
              <a:buAutoNum type="arabicPlain" startAt="3"/>
              <a:tabLst>
                <a:tab pos="226060" algn="l"/>
              </a:tabLst>
            </a:pPr>
            <a:r>
              <a:rPr sz="2000" spc="-5" dirty="0">
                <a:solidFill>
                  <a:srgbClr val="0D0D0D"/>
                </a:solidFill>
                <a:latin typeface="Calibri"/>
                <a:cs typeface="Calibri"/>
              </a:rPr>
              <a:t>Inhibit</a:t>
            </a:r>
            <a:r>
              <a:rPr sz="2000" spc="-2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D0D0D"/>
                </a:solidFill>
                <a:latin typeface="Calibri"/>
                <a:cs typeface="Calibri"/>
              </a:rPr>
              <a:t>ovulation</a:t>
            </a:r>
            <a:endParaRPr sz="2000">
              <a:latin typeface="Calibri"/>
              <a:cs typeface="Calibri"/>
            </a:endParaRPr>
          </a:p>
          <a:p>
            <a:pPr marL="225425" indent="-213360">
              <a:lnSpc>
                <a:spcPct val="100000"/>
              </a:lnSpc>
              <a:spcBef>
                <a:spcPts val="5"/>
              </a:spcBef>
              <a:buSzPct val="95000"/>
              <a:buAutoNum type="arabicPlain" startAt="3"/>
              <a:tabLst>
                <a:tab pos="226060" algn="l"/>
              </a:tabLst>
            </a:pPr>
            <a:r>
              <a:rPr sz="2000" spc="-80" dirty="0">
                <a:solidFill>
                  <a:srgbClr val="0D0D0D"/>
                </a:solidFill>
                <a:latin typeface="Calibri"/>
                <a:cs typeface="Calibri"/>
              </a:rPr>
              <a:t>T</a:t>
            </a:r>
            <a:r>
              <a:rPr sz="2000" spc="-10" dirty="0">
                <a:solidFill>
                  <a:srgbClr val="0D0D0D"/>
                </a:solidFill>
                <a:latin typeface="Calibri"/>
                <a:cs typeface="Calibri"/>
              </a:rPr>
              <a:t>y</a:t>
            </a:r>
            <a:r>
              <a:rPr sz="2000" dirty="0">
                <a:solidFill>
                  <a:srgbClr val="0D0D0D"/>
                </a:solidFill>
                <a:latin typeface="Calibri"/>
                <a:cs typeface="Calibri"/>
              </a:rPr>
              <a:t>p</a:t>
            </a:r>
            <a:r>
              <a:rPr sz="2000" spc="-15" dirty="0">
                <a:solidFill>
                  <a:srgbClr val="0D0D0D"/>
                </a:solidFill>
                <a:latin typeface="Calibri"/>
                <a:cs typeface="Calibri"/>
              </a:rPr>
              <a:t>i</a:t>
            </a:r>
            <a:r>
              <a:rPr sz="2000" spc="-25" dirty="0">
                <a:solidFill>
                  <a:srgbClr val="0D0D0D"/>
                </a:solidFill>
                <a:latin typeface="Calibri"/>
                <a:cs typeface="Calibri"/>
              </a:rPr>
              <a:t>c</a:t>
            </a:r>
            <a:r>
              <a:rPr sz="2000" spc="10" dirty="0">
                <a:solidFill>
                  <a:srgbClr val="0D0D0D"/>
                </a:solidFill>
                <a:latin typeface="Calibri"/>
                <a:cs typeface="Calibri"/>
              </a:rPr>
              <a:t>al</a:t>
            </a:r>
            <a:r>
              <a:rPr sz="2000" spc="-1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000" spc="35" dirty="0">
                <a:solidFill>
                  <a:srgbClr val="0D0D0D"/>
                </a:solidFill>
                <a:latin typeface="Calibri"/>
                <a:cs typeface="Calibri"/>
              </a:rPr>
              <a:t>92</a:t>
            </a:r>
            <a:r>
              <a:rPr sz="2000" spc="20" dirty="0">
                <a:solidFill>
                  <a:srgbClr val="0D0D0D"/>
                </a:solidFill>
                <a:latin typeface="Calibri"/>
                <a:cs typeface="Calibri"/>
              </a:rPr>
              <a:t>%</a:t>
            </a:r>
            <a:r>
              <a:rPr sz="2000" spc="-10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0D0D0D"/>
                </a:solidFill>
                <a:latin typeface="Calibri"/>
                <a:cs typeface="Calibri"/>
              </a:rPr>
              <a:t>,</a:t>
            </a:r>
            <a:r>
              <a:rPr sz="2000" spc="-60" dirty="0">
                <a:solidFill>
                  <a:srgbClr val="0D0D0D"/>
                </a:solidFill>
                <a:latin typeface="Calibri"/>
                <a:cs typeface="Calibri"/>
              </a:rPr>
              <a:t> P</a:t>
            </a:r>
            <a:r>
              <a:rPr sz="2000" spc="-30" dirty="0">
                <a:solidFill>
                  <a:srgbClr val="0D0D0D"/>
                </a:solidFill>
                <a:latin typeface="Calibri"/>
                <a:cs typeface="Calibri"/>
              </a:rPr>
              <a:t>e</a:t>
            </a:r>
            <a:r>
              <a:rPr sz="2000" spc="-25" dirty="0">
                <a:solidFill>
                  <a:srgbClr val="0D0D0D"/>
                </a:solidFill>
                <a:latin typeface="Calibri"/>
                <a:cs typeface="Calibri"/>
              </a:rPr>
              <a:t>r</a:t>
            </a:r>
            <a:r>
              <a:rPr sz="2000" spc="-90" dirty="0">
                <a:solidFill>
                  <a:srgbClr val="0D0D0D"/>
                </a:solidFill>
                <a:latin typeface="Calibri"/>
                <a:cs typeface="Calibri"/>
              </a:rPr>
              <a:t>f</a:t>
            </a:r>
            <a:r>
              <a:rPr sz="2000" spc="-30" dirty="0">
                <a:solidFill>
                  <a:srgbClr val="0D0D0D"/>
                </a:solidFill>
                <a:latin typeface="Calibri"/>
                <a:cs typeface="Calibri"/>
              </a:rPr>
              <a:t>e</a:t>
            </a:r>
            <a:r>
              <a:rPr sz="2000" spc="-25" dirty="0">
                <a:solidFill>
                  <a:srgbClr val="0D0D0D"/>
                </a:solidFill>
                <a:latin typeface="Calibri"/>
                <a:cs typeface="Calibri"/>
              </a:rPr>
              <a:t>c</a:t>
            </a:r>
            <a:r>
              <a:rPr sz="2000" spc="10" dirty="0">
                <a:solidFill>
                  <a:srgbClr val="0D0D0D"/>
                </a:solidFill>
                <a:latin typeface="Calibri"/>
                <a:cs typeface="Calibri"/>
              </a:rPr>
              <a:t>t</a:t>
            </a:r>
            <a:r>
              <a:rPr sz="2000" spc="22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000" spc="35" dirty="0">
                <a:solidFill>
                  <a:srgbClr val="0D0D0D"/>
                </a:solidFill>
                <a:latin typeface="Calibri"/>
                <a:cs typeface="Calibri"/>
              </a:rPr>
              <a:t>99</a:t>
            </a:r>
            <a:r>
              <a:rPr sz="2000" spc="20" dirty="0">
                <a:solidFill>
                  <a:srgbClr val="0D0D0D"/>
                </a:solidFill>
                <a:latin typeface="Calibri"/>
                <a:cs typeface="Calibri"/>
              </a:rPr>
              <a:t>%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  <a:buSzPct val="95000"/>
              <a:buAutoNum type="arabicPlain" startAt="3"/>
              <a:tabLst>
                <a:tab pos="336550" algn="l"/>
              </a:tabLst>
            </a:pPr>
            <a:r>
              <a:rPr sz="2000" dirty="0">
                <a:solidFill>
                  <a:srgbClr val="0D0D0D"/>
                </a:solidFill>
                <a:latin typeface="Calibri"/>
                <a:cs typeface="Calibri"/>
              </a:rPr>
              <a:t>antibiotic </a:t>
            </a:r>
            <a:r>
              <a:rPr sz="2000" spc="10" dirty="0">
                <a:solidFill>
                  <a:srgbClr val="0D0D0D"/>
                </a:solidFill>
                <a:latin typeface="Calibri"/>
                <a:cs typeface="Calibri"/>
              </a:rPr>
              <a:t>as </a:t>
            </a:r>
            <a:r>
              <a:rPr sz="2000" spc="-5" dirty="0">
                <a:solidFill>
                  <a:srgbClr val="0D0D0D"/>
                </a:solidFill>
                <a:latin typeface="Calibri"/>
                <a:cs typeface="Calibri"/>
              </a:rPr>
              <a:t>Rifampicin </a:t>
            </a:r>
            <a:r>
              <a:rPr sz="2000" spc="5" dirty="0">
                <a:solidFill>
                  <a:srgbClr val="0D0D0D"/>
                </a:solidFill>
                <a:latin typeface="Calibri"/>
                <a:cs typeface="Calibri"/>
              </a:rPr>
              <a:t>, </a:t>
            </a:r>
            <a:r>
              <a:rPr sz="2000" spc="-5" dirty="0">
                <a:solidFill>
                  <a:srgbClr val="0D0D0D"/>
                </a:solidFill>
                <a:latin typeface="Calibri"/>
                <a:cs typeface="Calibri"/>
              </a:rPr>
              <a:t>antiepileptic </a:t>
            </a:r>
            <a:r>
              <a:rPr sz="2000" spc="10" dirty="0">
                <a:solidFill>
                  <a:srgbClr val="0D0D0D"/>
                </a:solidFill>
                <a:latin typeface="Calibri"/>
                <a:cs typeface="Calibri"/>
              </a:rPr>
              <a:t>as</a:t>
            </a:r>
            <a:r>
              <a:rPr sz="2000" spc="1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D0D0D"/>
                </a:solidFill>
                <a:latin typeface="Calibri"/>
                <a:cs typeface="Calibri"/>
              </a:rPr>
              <a:t>Na </a:t>
            </a:r>
            <a:r>
              <a:rPr sz="2000" spc="-10" dirty="0">
                <a:solidFill>
                  <a:srgbClr val="0D0D0D"/>
                </a:solidFill>
                <a:latin typeface="Calibri"/>
                <a:cs typeface="Calibri"/>
              </a:rPr>
              <a:t>valporate </a:t>
            </a:r>
            <a:r>
              <a:rPr sz="2000" spc="5" dirty="0">
                <a:solidFill>
                  <a:srgbClr val="0D0D0D"/>
                </a:solidFill>
                <a:latin typeface="Calibri"/>
                <a:cs typeface="Calibri"/>
              </a:rPr>
              <a:t>, </a:t>
            </a:r>
            <a:r>
              <a:rPr sz="2000" spc="-5" dirty="0">
                <a:solidFill>
                  <a:srgbClr val="0D0D0D"/>
                </a:solidFill>
                <a:latin typeface="Calibri"/>
                <a:cs typeface="Calibri"/>
              </a:rPr>
              <a:t>Phenytoin </a:t>
            </a:r>
            <a:r>
              <a:rPr sz="2000" spc="-44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000" spc="20" dirty="0">
                <a:solidFill>
                  <a:srgbClr val="0D0D0D"/>
                </a:solidFill>
                <a:latin typeface="Calibri"/>
                <a:cs typeface="Calibri"/>
              </a:rPr>
              <a:t>6-</a:t>
            </a:r>
            <a:r>
              <a:rPr sz="2000" spc="-2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D0D0D"/>
                </a:solidFill>
                <a:latin typeface="Calibri"/>
                <a:cs typeface="Calibri"/>
              </a:rPr>
              <a:t>continue</a:t>
            </a:r>
            <a:r>
              <a:rPr sz="2000" spc="-3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D0D0D"/>
                </a:solidFill>
                <a:latin typeface="Calibri"/>
                <a:cs typeface="Calibri"/>
              </a:rPr>
              <a:t>with</a:t>
            </a:r>
            <a:r>
              <a:rPr sz="2000" spc="-2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D0D0D"/>
                </a:solidFill>
                <a:latin typeface="Calibri"/>
                <a:cs typeface="Calibri"/>
              </a:rPr>
              <a:t>this</a:t>
            </a:r>
            <a:r>
              <a:rPr sz="2000" spc="3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D0D0D"/>
                </a:solidFill>
                <a:latin typeface="Calibri"/>
                <a:cs typeface="Calibri"/>
              </a:rPr>
              <a:t>course</a:t>
            </a:r>
            <a:r>
              <a:rPr sz="2000" spc="-3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0D0D0D"/>
                </a:solidFill>
                <a:latin typeface="Calibri"/>
                <a:cs typeface="Calibri"/>
              </a:rPr>
              <a:t>and</a:t>
            </a:r>
            <a:r>
              <a:rPr sz="2000" spc="-1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0D0D0D"/>
                </a:solidFill>
                <a:latin typeface="Calibri"/>
                <a:cs typeface="Calibri"/>
              </a:rPr>
              <a:t>add</a:t>
            </a:r>
            <a:r>
              <a:rPr sz="2000" spc="-8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D0D0D"/>
                </a:solidFill>
                <a:latin typeface="Calibri"/>
                <a:cs typeface="Calibri"/>
              </a:rPr>
              <a:t>extra</a:t>
            </a:r>
            <a:r>
              <a:rPr sz="200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D0D0D"/>
                </a:solidFill>
                <a:latin typeface="Calibri"/>
                <a:cs typeface="Calibri"/>
              </a:rPr>
              <a:t>exogenous</a:t>
            </a:r>
            <a:r>
              <a:rPr sz="2000" spc="-4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D0D0D"/>
                </a:solidFill>
                <a:latin typeface="Calibri"/>
                <a:cs typeface="Calibri"/>
              </a:rPr>
              <a:t>estrogen</a:t>
            </a:r>
            <a:r>
              <a:rPr sz="2000" spc="-9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0D0D0D"/>
                </a:solidFill>
                <a:latin typeface="Calibri"/>
                <a:cs typeface="Calibri"/>
              </a:rPr>
              <a:t>dose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73149" y="23494"/>
            <a:ext cx="2693035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0" spc="25" dirty="0">
                <a:solidFill>
                  <a:srgbClr val="FF0000"/>
                </a:solidFill>
                <a:latin typeface="Calibri Light"/>
                <a:cs typeface="Calibri Light"/>
              </a:rPr>
              <a:t>S</a:t>
            </a:r>
            <a:r>
              <a:rPr sz="4400" b="0" spc="-25" dirty="0">
                <a:solidFill>
                  <a:srgbClr val="FF0000"/>
                </a:solidFill>
                <a:latin typeface="Calibri Light"/>
                <a:cs typeface="Calibri Light"/>
              </a:rPr>
              <a:t>t</a:t>
            </a:r>
            <a:r>
              <a:rPr sz="4400" b="0" spc="-50" dirty="0">
                <a:solidFill>
                  <a:srgbClr val="FF0000"/>
                </a:solidFill>
                <a:latin typeface="Calibri Light"/>
                <a:cs typeface="Calibri Light"/>
              </a:rPr>
              <a:t>a</a:t>
            </a:r>
            <a:r>
              <a:rPr sz="4400" b="0" spc="-25" dirty="0">
                <a:solidFill>
                  <a:srgbClr val="FF0000"/>
                </a:solidFill>
                <a:latin typeface="Calibri Light"/>
                <a:cs typeface="Calibri Light"/>
              </a:rPr>
              <a:t>t</a:t>
            </a:r>
            <a:r>
              <a:rPr sz="4400" b="0" spc="5" dirty="0">
                <a:solidFill>
                  <a:srgbClr val="FF0000"/>
                </a:solidFill>
                <a:latin typeface="Calibri Light"/>
                <a:cs typeface="Calibri Light"/>
              </a:rPr>
              <a:t>i</a:t>
            </a:r>
            <a:r>
              <a:rPr sz="4400" b="0" spc="-45" dirty="0">
                <a:solidFill>
                  <a:srgbClr val="FF0000"/>
                </a:solidFill>
                <a:latin typeface="Calibri Light"/>
                <a:cs typeface="Calibri Light"/>
              </a:rPr>
              <a:t>o</a:t>
            </a:r>
            <a:r>
              <a:rPr sz="4400" b="0" spc="15" dirty="0">
                <a:solidFill>
                  <a:srgbClr val="FF0000"/>
                </a:solidFill>
                <a:latin typeface="Calibri Light"/>
                <a:cs typeface="Calibri Light"/>
              </a:rPr>
              <a:t>n</a:t>
            </a:r>
            <a:r>
              <a:rPr sz="4400" b="0" spc="-300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4400" b="0" spc="70" dirty="0">
                <a:solidFill>
                  <a:srgbClr val="FF0000"/>
                </a:solidFill>
                <a:latin typeface="Calibri Light"/>
                <a:cs typeface="Calibri Light"/>
              </a:rPr>
              <a:t>F</a:t>
            </a:r>
            <a:r>
              <a:rPr sz="4400" b="0" spc="45" dirty="0">
                <a:solidFill>
                  <a:srgbClr val="FF0000"/>
                </a:solidFill>
                <a:latin typeface="Calibri Light"/>
                <a:cs typeface="Calibri Light"/>
              </a:rPr>
              <a:t>I</a:t>
            </a:r>
            <a:r>
              <a:rPr sz="4400" b="0" spc="30" dirty="0">
                <a:solidFill>
                  <a:srgbClr val="FF0000"/>
                </a:solidFill>
                <a:latin typeface="Calibri Light"/>
                <a:cs typeface="Calibri Light"/>
              </a:rPr>
              <a:t>V</a:t>
            </a:r>
            <a:r>
              <a:rPr sz="4400" b="0" spc="10" dirty="0">
                <a:solidFill>
                  <a:srgbClr val="FF0000"/>
                </a:solidFill>
                <a:latin typeface="Calibri Light"/>
                <a:cs typeface="Calibri Light"/>
              </a:rPr>
              <a:t>E</a:t>
            </a:r>
            <a:endParaRPr sz="4400"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05400" y="0"/>
            <a:ext cx="5562600" cy="33528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247257" y="2379344"/>
            <a:ext cx="239395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b="1" spc="1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87156" y="2776229"/>
            <a:ext cx="255904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b="1" spc="15" dirty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04015" y="900112"/>
            <a:ext cx="3333751" cy="27938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0825" indent="-238760">
              <a:lnSpc>
                <a:spcPct val="100000"/>
              </a:lnSpc>
              <a:spcBef>
                <a:spcPts val="100"/>
              </a:spcBef>
              <a:buAutoNum type="arabicPlain"/>
              <a:tabLst>
                <a:tab pos="251460" algn="l"/>
              </a:tabLst>
            </a:pPr>
            <a:r>
              <a:rPr sz="1800" dirty="0">
                <a:latin typeface="Calibri"/>
                <a:cs typeface="Calibri"/>
              </a:rPr>
              <a:t>A,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?</a:t>
            </a:r>
            <a:endParaRPr sz="1800">
              <a:latin typeface="Calibri"/>
              <a:cs typeface="Calibri"/>
            </a:endParaRPr>
          </a:p>
          <a:p>
            <a:pPr marL="12700" marR="975360">
              <a:lnSpc>
                <a:spcPct val="100800"/>
              </a:lnSpc>
              <a:buAutoNum type="arabicPlain"/>
              <a:tabLst>
                <a:tab pos="299085" algn="l"/>
              </a:tabLst>
            </a:pPr>
            <a:r>
              <a:rPr sz="1800" spc="-10" dirty="0">
                <a:latin typeface="Calibri"/>
                <a:cs typeface="Calibri"/>
              </a:rPr>
              <a:t>most </a:t>
            </a:r>
            <a:r>
              <a:rPr sz="1800" dirty="0">
                <a:latin typeface="Calibri"/>
                <a:cs typeface="Calibri"/>
              </a:rPr>
              <a:t>common </a:t>
            </a:r>
            <a:r>
              <a:rPr sz="1800" spc="15" dirty="0">
                <a:latin typeface="Calibri"/>
                <a:cs typeface="Calibri"/>
              </a:rPr>
              <a:t>clinical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25" dirty="0">
                <a:latin typeface="Calibri"/>
                <a:cs typeface="Calibri"/>
              </a:rPr>
              <a:t>p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30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25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30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30" dirty="0">
                <a:latin typeface="Calibri"/>
                <a:cs typeface="Calibri"/>
              </a:rPr>
              <a:t>i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16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w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th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70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?</a:t>
            </a:r>
            <a:endParaRPr sz="1800">
              <a:latin typeface="Calibri"/>
              <a:cs typeface="Calibri"/>
            </a:endParaRPr>
          </a:p>
          <a:p>
            <a:pPr marL="12700" marR="34290">
              <a:lnSpc>
                <a:spcPct val="99700"/>
              </a:lnSpc>
              <a:spcBef>
                <a:spcPts val="25"/>
              </a:spcBef>
              <a:buAutoNum type="arabicPlain"/>
              <a:tabLst>
                <a:tab pos="198120" algn="l"/>
              </a:tabLst>
            </a:pPr>
            <a:r>
              <a:rPr sz="1800" spc="35" dirty="0">
                <a:latin typeface="Calibri"/>
                <a:cs typeface="Calibri"/>
              </a:rPr>
              <a:t>a</a:t>
            </a:r>
            <a:r>
              <a:rPr sz="1800" spc="25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te</a:t>
            </a:r>
            <a:r>
              <a:rPr sz="1800" spc="30" dirty="0">
                <a:latin typeface="Calibri"/>
                <a:cs typeface="Calibri"/>
              </a:rPr>
              <a:t>n</a:t>
            </a:r>
            <a:r>
              <a:rPr sz="1800" spc="35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35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l</a:t>
            </a:r>
            <a:r>
              <a:rPr sz="1800" spc="-145" dirty="0">
                <a:latin typeface="Calibri"/>
                <a:cs typeface="Calibri"/>
              </a:rPr>
              <a:t> </a:t>
            </a:r>
            <a:r>
              <a:rPr sz="1800" spc="25" dirty="0">
                <a:latin typeface="Calibri"/>
                <a:cs typeface="Calibri"/>
              </a:rPr>
              <a:t>d</a:t>
            </a:r>
            <a:r>
              <a:rPr sz="1800" spc="35" dirty="0">
                <a:latin typeface="Calibri"/>
                <a:cs typeface="Calibri"/>
              </a:rPr>
              <a:t>ia</a:t>
            </a:r>
            <a:r>
              <a:rPr sz="1800" spc="-25" dirty="0">
                <a:latin typeface="Calibri"/>
                <a:cs typeface="Calibri"/>
              </a:rPr>
              <a:t>g</a:t>
            </a:r>
            <a:r>
              <a:rPr sz="1800" spc="25" dirty="0">
                <a:latin typeface="Calibri"/>
                <a:cs typeface="Calibri"/>
              </a:rPr>
              <a:t>n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spc="-30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3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c</a:t>
            </a:r>
            <a:r>
              <a:rPr sz="1800" spc="-1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te</a:t>
            </a:r>
            <a:r>
              <a:rPr sz="1800" spc="-25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0" dirty="0">
                <a:latin typeface="Calibri"/>
                <a:cs typeface="Calibri"/>
              </a:rPr>
              <a:t>f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r</a:t>
            </a:r>
            <a:r>
              <a:rPr sz="1800" spc="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?  </a:t>
            </a:r>
            <a:r>
              <a:rPr sz="1800" spc="-15" dirty="0">
                <a:latin typeface="Calibri"/>
                <a:cs typeface="Calibri"/>
              </a:rPr>
              <a:t>4</a:t>
            </a:r>
            <a:r>
              <a:rPr sz="1800" spc="-30" dirty="0">
                <a:latin typeface="Calibri"/>
                <a:cs typeface="Calibri"/>
              </a:rPr>
              <a:t>-</a:t>
            </a:r>
            <a:r>
              <a:rPr sz="1800" spc="-15" dirty="0">
                <a:latin typeface="Calibri"/>
                <a:cs typeface="Calibri"/>
              </a:rPr>
              <a:t>m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spc="-30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spc="-15" dirty="0">
                <a:latin typeface="Calibri"/>
                <a:cs typeface="Calibri"/>
              </a:rPr>
              <a:t>m</a:t>
            </a:r>
            <a:r>
              <a:rPr sz="1800" spc="25" dirty="0">
                <a:latin typeface="Calibri"/>
                <a:cs typeface="Calibri"/>
              </a:rPr>
              <a:t>p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35" dirty="0">
                <a:latin typeface="Calibri"/>
                <a:cs typeface="Calibri"/>
              </a:rPr>
              <a:t>a</a:t>
            </a:r>
            <a:r>
              <a:rPr sz="1800" spc="25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185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D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spc="-25" dirty="0">
                <a:latin typeface="Calibri"/>
                <a:cs typeface="Calibri"/>
              </a:rPr>
              <a:t>f</a:t>
            </a:r>
            <a:r>
              <a:rPr sz="1800" spc="-100" dirty="0">
                <a:latin typeface="Calibri"/>
                <a:cs typeface="Calibri"/>
              </a:rPr>
              <a:t>f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25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35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30" dirty="0">
                <a:latin typeface="Calibri"/>
                <a:cs typeface="Calibri"/>
              </a:rPr>
              <a:t>i</a:t>
            </a:r>
            <a:r>
              <a:rPr sz="1800" spc="35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l  </a:t>
            </a:r>
            <a:r>
              <a:rPr sz="1800" spc="25" dirty="0">
                <a:latin typeface="Calibri"/>
                <a:cs typeface="Calibri"/>
              </a:rPr>
              <a:t>d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spc="30" dirty="0">
                <a:latin typeface="Calibri"/>
                <a:cs typeface="Calibri"/>
              </a:rPr>
              <a:t>a</a:t>
            </a:r>
            <a:r>
              <a:rPr sz="1800" spc="-25" dirty="0">
                <a:latin typeface="Calibri"/>
                <a:cs typeface="Calibri"/>
              </a:rPr>
              <a:t>g</a:t>
            </a:r>
            <a:r>
              <a:rPr sz="1800" spc="25" dirty="0">
                <a:latin typeface="Calibri"/>
                <a:cs typeface="Calibri"/>
              </a:rPr>
              <a:t>n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spc="-35" dirty="0">
                <a:latin typeface="Calibri"/>
                <a:cs typeface="Calibri"/>
              </a:rPr>
              <a:t>s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140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s</a:t>
            </a:r>
            <a:r>
              <a:rPr sz="1800" spc="25" dirty="0">
                <a:latin typeface="Calibri"/>
                <a:cs typeface="Calibri"/>
              </a:rPr>
              <a:t>h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spc="25" dirty="0">
                <a:latin typeface="Calibri"/>
                <a:cs typeface="Calibri"/>
              </a:rPr>
              <a:t>u</a:t>
            </a:r>
            <a:r>
              <a:rPr sz="1800" spc="35" dirty="0">
                <a:latin typeface="Calibri"/>
                <a:cs typeface="Calibri"/>
              </a:rPr>
              <a:t>l</a:t>
            </a:r>
            <a:r>
              <a:rPr sz="1800" dirty="0">
                <a:latin typeface="Calibri"/>
                <a:cs typeface="Calibri"/>
              </a:rPr>
              <a:t>d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25" dirty="0">
                <a:latin typeface="Calibri"/>
                <a:cs typeface="Calibri"/>
              </a:rPr>
              <a:t>b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105" dirty="0">
                <a:latin typeface="Calibri"/>
                <a:cs typeface="Calibri"/>
              </a:rPr>
              <a:t>x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spc="35" dirty="0">
                <a:latin typeface="Calibri"/>
                <a:cs typeface="Calibri"/>
              </a:rPr>
              <a:t>l</a:t>
            </a:r>
            <a:r>
              <a:rPr sz="1800" spc="25" dirty="0">
                <a:latin typeface="Calibri"/>
                <a:cs typeface="Calibri"/>
              </a:rPr>
              <a:t>ud</a:t>
            </a:r>
            <a:r>
              <a:rPr sz="1800" dirty="0">
                <a:latin typeface="Calibri"/>
                <a:cs typeface="Calibri"/>
              </a:rPr>
              <a:t>ed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w</a:t>
            </a:r>
            <a:r>
              <a:rPr sz="1800" spc="25" dirty="0">
                <a:latin typeface="Calibri"/>
                <a:cs typeface="Calibri"/>
              </a:rPr>
              <a:t>h</a:t>
            </a:r>
            <a:r>
              <a:rPr sz="1800" dirty="0">
                <a:latin typeface="Calibri"/>
                <a:cs typeface="Calibri"/>
              </a:rPr>
              <a:t>en  </a:t>
            </a:r>
            <a:r>
              <a:rPr sz="1800" spc="5" dirty="0">
                <a:latin typeface="Calibri"/>
                <a:cs typeface="Calibri"/>
              </a:rPr>
              <a:t>you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diagnosed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?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800" spc="-5" dirty="0">
                <a:latin typeface="Calibri"/>
                <a:cs typeface="Calibri"/>
              </a:rPr>
              <a:t>5-in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the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absence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of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prenatal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800"/>
              </a:lnSpc>
            </a:pPr>
            <a:r>
              <a:rPr sz="1800" spc="25" dirty="0">
                <a:latin typeface="Calibri"/>
                <a:cs typeface="Calibri"/>
              </a:rPr>
              <a:t>d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spc="30" dirty="0">
                <a:latin typeface="Calibri"/>
                <a:cs typeface="Calibri"/>
              </a:rPr>
              <a:t>a</a:t>
            </a:r>
            <a:r>
              <a:rPr sz="1800" spc="-25" dirty="0">
                <a:latin typeface="Calibri"/>
                <a:cs typeface="Calibri"/>
              </a:rPr>
              <a:t>g</a:t>
            </a:r>
            <a:r>
              <a:rPr sz="1800" spc="25" dirty="0">
                <a:latin typeface="Calibri"/>
                <a:cs typeface="Calibri"/>
              </a:rPr>
              <a:t>n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spc="-35" dirty="0">
                <a:latin typeface="Calibri"/>
                <a:cs typeface="Calibri"/>
              </a:rPr>
              <a:t>s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1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w</a:t>
            </a:r>
            <a:r>
              <a:rPr sz="1800" spc="25" dirty="0">
                <a:latin typeface="Calibri"/>
                <a:cs typeface="Calibri"/>
              </a:rPr>
              <a:t>h</a:t>
            </a:r>
            <a:r>
              <a:rPr sz="1800" spc="30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20" dirty="0">
                <a:latin typeface="Calibri"/>
                <a:cs typeface="Calibri"/>
              </a:rPr>
              <a:t>h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25" dirty="0">
                <a:latin typeface="Calibri"/>
                <a:cs typeface="Calibri"/>
              </a:rPr>
              <a:t>p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30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25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30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30" dirty="0">
                <a:latin typeface="Calibri"/>
                <a:cs typeface="Calibri"/>
              </a:rPr>
              <a:t>i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n  </a:t>
            </a:r>
            <a:r>
              <a:rPr sz="1800" spc="-15" dirty="0">
                <a:latin typeface="Calibri"/>
                <a:cs typeface="Calibri"/>
              </a:rPr>
              <a:t>6</a:t>
            </a:r>
            <a:r>
              <a:rPr sz="1800" spc="-30" dirty="0">
                <a:latin typeface="Calibri"/>
                <a:cs typeface="Calibri"/>
              </a:rPr>
              <a:t>-</a:t>
            </a:r>
            <a:r>
              <a:rPr sz="1800" spc="30" dirty="0">
                <a:latin typeface="Calibri"/>
                <a:cs typeface="Calibri"/>
              </a:rPr>
              <a:t>M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spc="25" dirty="0">
                <a:latin typeface="Calibri"/>
                <a:cs typeface="Calibri"/>
              </a:rPr>
              <a:t>d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f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25" dirty="0">
                <a:latin typeface="Calibri"/>
                <a:cs typeface="Calibri"/>
              </a:rPr>
              <a:t>d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40" dirty="0">
                <a:latin typeface="Calibri"/>
                <a:cs typeface="Calibri"/>
              </a:rPr>
              <a:t>l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spc="10" dirty="0">
                <a:latin typeface="Calibri"/>
                <a:cs typeface="Calibri"/>
              </a:rPr>
              <a:t>v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25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y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04011" y="3656650"/>
            <a:ext cx="3265804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82620" algn="l"/>
              </a:tabLst>
            </a:pPr>
            <a:r>
              <a:rPr sz="1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1800" dirty="0">
                <a:latin typeface="Calibri"/>
                <a:cs typeface="Calibri"/>
              </a:rPr>
              <a:t>-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04011" y="3766507"/>
            <a:ext cx="5821680" cy="63158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spc="-30" dirty="0">
                <a:solidFill>
                  <a:srgbClr val="FF0000"/>
                </a:solidFill>
                <a:latin typeface="Calibri"/>
                <a:cs typeface="Calibri"/>
              </a:rPr>
              <a:t>Your</a:t>
            </a:r>
            <a:r>
              <a:rPr sz="2000" b="1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5" dirty="0">
                <a:solidFill>
                  <a:srgbClr val="FF0000"/>
                </a:solidFill>
                <a:latin typeface="Calibri"/>
                <a:cs typeface="Calibri"/>
              </a:rPr>
              <a:t>Answer</a:t>
            </a:r>
            <a:r>
              <a:rPr sz="2000" b="1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5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2689225" algn="l"/>
              </a:tabLst>
            </a:pPr>
            <a:r>
              <a:rPr sz="2000" spc="20" dirty="0">
                <a:solidFill>
                  <a:srgbClr val="0D0D0D"/>
                </a:solidFill>
                <a:latin typeface="Calibri"/>
                <a:cs typeface="Calibri"/>
              </a:rPr>
              <a:t>1-</a:t>
            </a:r>
            <a:r>
              <a:rPr sz="2000" spc="-1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000" spc="15" dirty="0">
                <a:solidFill>
                  <a:srgbClr val="0D0D0D"/>
                </a:solidFill>
                <a:latin typeface="Calibri"/>
                <a:cs typeface="Calibri"/>
              </a:rPr>
              <a:t>A</a:t>
            </a:r>
            <a:r>
              <a:rPr sz="2000" spc="-5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0D0D0D"/>
                </a:solidFill>
                <a:latin typeface="Calibri"/>
                <a:cs typeface="Calibri"/>
              </a:rPr>
              <a:t>:</a:t>
            </a:r>
            <a:r>
              <a:rPr sz="2000" spc="-10" dirty="0">
                <a:solidFill>
                  <a:srgbClr val="0D0D0D"/>
                </a:solidFill>
                <a:latin typeface="Calibri"/>
                <a:cs typeface="Calibri"/>
              </a:rPr>
              <a:t> Vasa</a:t>
            </a:r>
            <a:r>
              <a:rPr sz="2000" spc="-7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D0D0D"/>
                </a:solidFill>
                <a:latin typeface="Calibri"/>
                <a:cs typeface="Calibri"/>
              </a:rPr>
              <a:t>Previa	</a:t>
            </a:r>
            <a:r>
              <a:rPr sz="2000" spc="25" dirty="0">
                <a:solidFill>
                  <a:srgbClr val="0D0D0D"/>
                </a:solidFill>
                <a:latin typeface="Calibri"/>
                <a:cs typeface="Calibri"/>
              </a:rPr>
              <a:t>B-</a:t>
            </a:r>
            <a:r>
              <a:rPr sz="2000" spc="-5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D0D0D"/>
                </a:solidFill>
                <a:latin typeface="Calibri"/>
                <a:cs typeface="Calibri"/>
              </a:rPr>
              <a:t>velamentous</a:t>
            </a:r>
            <a:r>
              <a:rPr sz="2000" spc="-7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D0D0D"/>
                </a:solidFill>
                <a:latin typeface="Calibri"/>
                <a:cs typeface="Calibri"/>
              </a:rPr>
              <a:t>umbilical</a:t>
            </a:r>
            <a:r>
              <a:rPr sz="2000" spc="-4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D0D0D"/>
                </a:solidFill>
                <a:latin typeface="Calibri"/>
                <a:cs typeface="Calibri"/>
              </a:rPr>
              <a:t>cord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04015" y="4376425"/>
            <a:ext cx="8230871" cy="186333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25425" indent="-213360">
              <a:lnSpc>
                <a:spcPct val="100000"/>
              </a:lnSpc>
              <a:spcBef>
                <a:spcPts val="130"/>
              </a:spcBef>
              <a:buSzPct val="95000"/>
              <a:buAutoNum type="arabicPlain" startAt="2"/>
              <a:tabLst>
                <a:tab pos="226060" algn="l"/>
              </a:tabLst>
            </a:pPr>
            <a:r>
              <a:rPr sz="2000" spc="40" dirty="0">
                <a:solidFill>
                  <a:srgbClr val="0D0D0D"/>
                </a:solidFill>
                <a:latin typeface="Calibri"/>
                <a:cs typeface="Calibri"/>
              </a:rPr>
              <a:t>A</a:t>
            </a:r>
            <a:r>
              <a:rPr sz="2000" dirty="0">
                <a:solidFill>
                  <a:srgbClr val="0D0D0D"/>
                </a:solidFill>
                <a:latin typeface="Calibri"/>
                <a:cs typeface="Calibri"/>
              </a:rPr>
              <a:t>n</a:t>
            </a:r>
            <a:r>
              <a:rPr sz="2000" spc="10" dirty="0">
                <a:solidFill>
                  <a:srgbClr val="0D0D0D"/>
                </a:solidFill>
                <a:latin typeface="Calibri"/>
                <a:cs typeface="Calibri"/>
              </a:rPr>
              <a:t>t</a:t>
            </a:r>
            <a:r>
              <a:rPr sz="2000" spc="-30" dirty="0">
                <a:solidFill>
                  <a:srgbClr val="0D0D0D"/>
                </a:solidFill>
                <a:latin typeface="Calibri"/>
                <a:cs typeface="Calibri"/>
              </a:rPr>
              <a:t>e</a:t>
            </a:r>
            <a:r>
              <a:rPr sz="2000" dirty="0">
                <a:solidFill>
                  <a:srgbClr val="0D0D0D"/>
                </a:solidFill>
                <a:latin typeface="Calibri"/>
                <a:cs typeface="Calibri"/>
              </a:rPr>
              <a:t>p</a:t>
            </a:r>
            <a:r>
              <a:rPr sz="2000" spc="10" dirty="0">
                <a:solidFill>
                  <a:srgbClr val="0D0D0D"/>
                </a:solidFill>
                <a:latin typeface="Calibri"/>
                <a:cs typeface="Calibri"/>
              </a:rPr>
              <a:t>a</a:t>
            </a:r>
            <a:r>
              <a:rPr sz="2000" spc="-20" dirty="0">
                <a:solidFill>
                  <a:srgbClr val="0D0D0D"/>
                </a:solidFill>
                <a:latin typeface="Calibri"/>
                <a:cs typeface="Calibri"/>
              </a:rPr>
              <a:t>r</a:t>
            </a:r>
            <a:r>
              <a:rPr sz="2000" spc="10" dirty="0">
                <a:solidFill>
                  <a:srgbClr val="0D0D0D"/>
                </a:solidFill>
                <a:latin typeface="Calibri"/>
                <a:cs typeface="Calibri"/>
              </a:rPr>
              <a:t>t</a:t>
            </a:r>
            <a:r>
              <a:rPr sz="2000" spc="-5" dirty="0">
                <a:solidFill>
                  <a:srgbClr val="0D0D0D"/>
                </a:solidFill>
                <a:latin typeface="Calibri"/>
                <a:cs typeface="Calibri"/>
              </a:rPr>
              <a:t>u</a:t>
            </a:r>
            <a:r>
              <a:rPr sz="2000" spc="20" dirty="0">
                <a:solidFill>
                  <a:srgbClr val="0D0D0D"/>
                </a:solidFill>
                <a:latin typeface="Calibri"/>
                <a:cs typeface="Calibri"/>
              </a:rPr>
              <a:t>m</a:t>
            </a:r>
            <a:r>
              <a:rPr sz="2000" spc="-12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000" spc="25" dirty="0">
                <a:solidFill>
                  <a:srgbClr val="0D0D0D"/>
                </a:solidFill>
                <a:latin typeface="Calibri"/>
                <a:cs typeface="Calibri"/>
              </a:rPr>
              <a:t>H</a:t>
            </a:r>
            <a:r>
              <a:rPr sz="2000" spc="-25" dirty="0">
                <a:solidFill>
                  <a:srgbClr val="0D0D0D"/>
                </a:solidFill>
                <a:latin typeface="Calibri"/>
                <a:cs typeface="Calibri"/>
              </a:rPr>
              <a:t>e</a:t>
            </a:r>
            <a:r>
              <a:rPr sz="2000" spc="45" dirty="0">
                <a:solidFill>
                  <a:srgbClr val="0D0D0D"/>
                </a:solidFill>
                <a:latin typeface="Calibri"/>
                <a:cs typeface="Calibri"/>
              </a:rPr>
              <a:t>m</a:t>
            </a:r>
            <a:r>
              <a:rPr sz="2000" spc="-5" dirty="0">
                <a:solidFill>
                  <a:srgbClr val="0D0D0D"/>
                </a:solidFill>
                <a:latin typeface="Calibri"/>
                <a:cs typeface="Calibri"/>
              </a:rPr>
              <a:t>o</a:t>
            </a:r>
            <a:r>
              <a:rPr sz="2000" spc="-20" dirty="0">
                <a:solidFill>
                  <a:srgbClr val="0D0D0D"/>
                </a:solidFill>
                <a:latin typeface="Calibri"/>
                <a:cs typeface="Calibri"/>
              </a:rPr>
              <a:t>rr</a:t>
            </a:r>
            <a:r>
              <a:rPr sz="2000" dirty="0">
                <a:solidFill>
                  <a:srgbClr val="0D0D0D"/>
                </a:solidFill>
                <a:latin typeface="Calibri"/>
                <a:cs typeface="Calibri"/>
              </a:rPr>
              <a:t>h</a:t>
            </a:r>
            <a:r>
              <a:rPr sz="2000" spc="10" dirty="0">
                <a:solidFill>
                  <a:srgbClr val="0D0D0D"/>
                </a:solidFill>
                <a:latin typeface="Calibri"/>
                <a:cs typeface="Calibri"/>
              </a:rPr>
              <a:t>a</a:t>
            </a:r>
            <a:r>
              <a:rPr sz="2000" spc="30" dirty="0">
                <a:solidFill>
                  <a:srgbClr val="0D0D0D"/>
                </a:solidFill>
                <a:latin typeface="Calibri"/>
                <a:cs typeface="Calibri"/>
              </a:rPr>
              <a:t>g</a:t>
            </a:r>
            <a:r>
              <a:rPr sz="2000" spc="10" dirty="0">
                <a:solidFill>
                  <a:srgbClr val="0D0D0D"/>
                </a:solidFill>
                <a:latin typeface="Calibri"/>
                <a:cs typeface="Calibri"/>
              </a:rPr>
              <a:t>e</a:t>
            </a:r>
            <a:endParaRPr sz="2000">
              <a:latin typeface="Calibri"/>
              <a:cs typeface="Calibri"/>
            </a:endParaRPr>
          </a:p>
          <a:p>
            <a:pPr marL="12700" marR="4152900">
              <a:lnSpc>
                <a:spcPct val="100000"/>
              </a:lnSpc>
              <a:spcBef>
                <a:spcPts val="5"/>
              </a:spcBef>
              <a:buSzPct val="95000"/>
              <a:buAutoNum type="arabicPlain" startAt="2"/>
              <a:tabLst>
                <a:tab pos="280035" algn="l"/>
              </a:tabLst>
            </a:pPr>
            <a:r>
              <a:rPr sz="2000" spc="5" dirty="0">
                <a:solidFill>
                  <a:srgbClr val="0D0D0D"/>
                </a:solidFill>
                <a:latin typeface="Calibri"/>
                <a:cs typeface="Calibri"/>
              </a:rPr>
              <a:t>by</a:t>
            </a:r>
            <a:r>
              <a:rPr sz="2000" spc="-3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D0D0D"/>
                </a:solidFill>
                <a:latin typeface="Calibri"/>
                <a:cs typeface="Calibri"/>
              </a:rPr>
              <a:t>Doppler</a:t>
            </a:r>
            <a:r>
              <a:rPr sz="2000" spc="-4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D0D0D"/>
                </a:solidFill>
                <a:latin typeface="Calibri"/>
                <a:cs typeface="Calibri"/>
              </a:rPr>
              <a:t>velocemetry</a:t>
            </a:r>
            <a:r>
              <a:rPr sz="2000" spc="4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0D0D0D"/>
                </a:solidFill>
                <a:latin typeface="Calibri"/>
                <a:cs typeface="Calibri"/>
              </a:rPr>
              <a:t>at</a:t>
            </a:r>
            <a:r>
              <a:rPr sz="2000" spc="-7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000" spc="25" dirty="0">
                <a:solidFill>
                  <a:srgbClr val="0D0D0D"/>
                </a:solidFill>
                <a:latin typeface="Calibri"/>
                <a:cs typeface="Calibri"/>
              </a:rPr>
              <a:t>16</a:t>
            </a:r>
            <a:r>
              <a:rPr sz="2000" spc="-6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0D0D0D"/>
                </a:solidFill>
                <a:latin typeface="Calibri"/>
                <a:cs typeface="Calibri"/>
              </a:rPr>
              <a:t>Weeks </a:t>
            </a:r>
            <a:r>
              <a:rPr sz="2000" spc="-434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D0D0D"/>
                </a:solidFill>
                <a:latin typeface="Calibri"/>
                <a:cs typeface="Calibri"/>
              </a:rPr>
              <a:t>4-cord</a:t>
            </a:r>
            <a:r>
              <a:rPr sz="2000" spc="-1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D0D0D"/>
                </a:solidFill>
                <a:latin typeface="Calibri"/>
                <a:cs typeface="Calibri"/>
              </a:rPr>
              <a:t>presenting</a:t>
            </a:r>
            <a:r>
              <a:rPr sz="2000" spc="40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D0D0D"/>
                </a:solidFill>
                <a:latin typeface="Calibri"/>
                <a:cs typeface="Calibri"/>
              </a:rPr>
              <a:t>part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5" dirty="0">
                <a:solidFill>
                  <a:srgbClr val="0D0D0D"/>
                </a:solidFill>
                <a:latin typeface="Calibri"/>
                <a:cs typeface="Calibri"/>
              </a:rPr>
              <a:t>5-vaginal</a:t>
            </a:r>
            <a:r>
              <a:rPr sz="2000" spc="-8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D0D0D"/>
                </a:solidFill>
                <a:latin typeface="Calibri"/>
                <a:cs typeface="Calibri"/>
              </a:rPr>
              <a:t>bleeding</a:t>
            </a:r>
            <a:r>
              <a:rPr sz="2000" spc="3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0D0D0D"/>
                </a:solidFill>
                <a:latin typeface="Calibri"/>
                <a:cs typeface="Calibri"/>
              </a:rPr>
              <a:t>that</a:t>
            </a:r>
            <a:r>
              <a:rPr sz="2000" spc="1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D0D0D"/>
                </a:solidFill>
                <a:latin typeface="Calibri"/>
                <a:cs typeface="Calibri"/>
              </a:rPr>
              <a:t>occurs</a:t>
            </a:r>
            <a:r>
              <a:rPr sz="2000" spc="4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D0D0D"/>
                </a:solidFill>
                <a:latin typeface="Calibri"/>
                <a:cs typeface="Calibri"/>
              </a:rPr>
              <a:t>upon</a:t>
            </a:r>
            <a:r>
              <a:rPr sz="2000" spc="-5" dirty="0">
                <a:solidFill>
                  <a:srgbClr val="0D0D0D"/>
                </a:solidFill>
                <a:latin typeface="Calibri"/>
                <a:cs typeface="Calibri"/>
              </a:rPr>
              <a:t> rupture</a:t>
            </a:r>
            <a:r>
              <a:rPr sz="2000" spc="-2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D0D0D"/>
                </a:solidFill>
                <a:latin typeface="Calibri"/>
                <a:cs typeface="Calibri"/>
              </a:rPr>
              <a:t>of</a:t>
            </a:r>
            <a:r>
              <a:rPr sz="2000" spc="6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D0D0D"/>
                </a:solidFill>
                <a:latin typeface="Calibri"/>
                <a:cs typeface="Calibri"/>
              </a:rPr>
              <a:t>membranes</a:t>
            </a:r>
            <a:r>
              <a:rPr sz="2000" spc="-4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0D0D0D"/>
                </a:solidFill>
                <a:latin typeface="Calibri"/>
                <a:cs typeface="Calibri"/>
              </a:rPr>
              <a:t>and</a:t>
            </a:r>
            <a:r>
              <a:rPr sz="2000" spc="-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D0D0D"/>
                </a:solidFill>
                <a:latin typeface="Calibri"/>
                <a:cs typeface="Calibri"/>
              </a:rPr>
              <a:t>is</a:t>
            </a:r>
            <a:r>
              <a:rPr sz="2000" spc="4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D0D0D"/>
                </a:solidFill>
                <a:latin typeface="Calibri"/>
                <a:cs typeface="Calibri"/>
              </a:rPr>
              <a:t>accompanied</a:t>
            </a:r>
            <a:endParaRPr sz="2000">
              <a:latin typeface="Calibri"/>
              <a:cs typeface="Calibri"/>
            </a:endParaRPr>
          </a:p>
          <a:p>
            <a:pPr marL="12700" marR="1283970">
              <a:lnSpc>
                <a:spcPct val="100000"/>
              </a:lnSpc>
              <a:spcBef>
                <a:spcPts val="5"/>
              </a:spcBef>
            </a:pPr>
            <a:r>
              <a:rPr sz="2000" spc="5" dirty="0">
                <a:solidFill>
                  <a:srgbClr val="0D0D0D"/>
                </a:solidFill>
                <a:latin typeface="Calibri"/>
                <a:cs typeface="Calibri"/>
              </a:rPr>
              <a:t>by</a:t>
            </a:r>
            <a:r>
              <a:rPr sz="2000" spc="-1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0D0D0D"/>
                </a:solidFill>
                <a:latin typeface="Calibri"/>
                <a:cs typeface="Calibri"/>
              </a:rPr>
              <a:t>fetal</a:t>
            </a:r>
            <a:r>
              <a:rPr sz="2000" spc="-1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D0D0D"/>
                </a:solidFill>
                <a:latin typeface="Calibri"/>
                <a:cs typeface="Calibri"/>
              </a:rPr>
              <a:t>heart</a:t>
            </a:r>
            <a:r>
              <a:rPr sz="2000" spc="7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0D0D0D"/>
                </a:solidFill>
                <a:latin typeface="Calibri"/>
                <a:cs typeface="Calibri"/>
              </a:rPr>
              <a:t>rate</a:t>
            </a:r>
            <a:r>
              <a:rPr sz="2000" spc="-3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D0D0D"/>
                </a:solidFill>
                <a:latin typeface="Calibri"/>
                <a:cs typeface="Calibri"/>
              </a:rPr>
              <a:t>abnormalities</a:t>
            </a:r>
            <a:r>
              <a:rPr sz="2000" spc="4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0D0D0D"/>
                </a:solidFill>
                <a:latin typeface="Calibri"/>
                <a:cs typeface="Calibri"/>
              </a:rPr>
              <a:t>:</a:t>
            </a:r>
            <a:r>
              <a:rPr sz="2000" spc="-1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D0D0D"/>
                </a:solidFill>
                <a:latin typeface="Calibri"/>
                <a:cs typeface="Calibri"/>
              </a:rPr>
              <a:t>bradycardia</a:t>
            </a:r>
            <a:r>
              <a:rPr sz="2000" spc="1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D0D0D"/>
                </a:solidFill>
                <a:latin typeface="Calibri"/>
                <a:cs typeface="Calibri"/>
              </a:rPr>
              <a:t>or</a:t>
            </a:r>
            <a:r>
              <a:rPr sz="2000" spc="4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0D0D0D"/>
                </a:solidFill>
                <a:latin typeface="Calibri"/>
                <a:cs typeface="Calibri"/>
              </a:rPr>
              <a:t>sinusoidal</a:t>
            </a:r>
            <a:r>
              <a:rPr sz="2000" spc="-8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D0D0D"/>
                </a:solidFill>
                <a:latin typeface="Calibri"/>
                <a:cs typeface="Calibri"/>
              </a:rPr>
              <a:t>pattern </a:t>
            </a:r>
            <a:r>
              <a:rPr sz="2000" spc="-434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000" spc="20" dirty="0">
                <a:solidFill>
                  <a:srgbClr val="0D0D0D"/>
                </a:solidFill>
                <a:latin typeface="Calibri"/>
                <a:cs typeface="Calibri"/>
              </a:rPr>
              <a:t>6-</a:t>
            </a:r>
            <a:r>
              <a:rPr sz="2000" spc="-2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000" spc="20" dirty="0">
                <a:solidFill>
                  <a:srgbClr val="0D0D0D"/>
                </a:solidFill>
                <a:latin typeface="Calibri"/>
                <a:cs typeface="Calibri"/>
              </a:rPr>
              <a:t>By</a:t>
            </a:r>
            <a:r>
              <a:rPr sz="2000" spc="-9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D0D0D"/>
                </a:solidFill>
                <a:latin typeface="Calibri"/>
                <a:cs typeface="Calibri"/>
              </a:rPr>
              <a:t>cesarean</a:t>
            </a:r>
            <a:r>
              <a:rPr sz="2000" spc="-1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D0D0D"/>
                </a:solidFill>
                <a:latin typeface="Calibri"/>
                <a:cs typeface="Calibri"/>
              </a:rPr>
              <a:t>section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7731" y="10731"/>
            <a:ext cx="2373631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0" spc="20" dirty="0">
                <a:solidFill>
                  <a:srgbClr val="FF0000"/>
                </a:solidFill>
                <a:latin typeface="Calibri Light"/>
                <a:cs typeface="Calibri Light"/>
              </a:rPr>
              <a:t>S</a:t>
            </a:r>
            <a:r>
              <a:rPr sz="4400" b="0" spc="-25" dirty="0">
                <a:solidFill>
                  <a:srgbClr val="FF0000"/>
                </a:solidFill>
                <a:latin typeface="Calibri Light"/>
                <a:cs typeface="Calibri Light"/>
              </a:rPr>
              <a:t>t</a:t>
            </a:r>
            <a:r>
              <a:rPr sz="4400" b="0" spc="-50" dirty="0">
                <a:solidFill>
                  <a:srgbClr val="FF0000"/>
                </a:solidFill>
                <a:latin typeface="Calibri Light"/>
                <a:cs typeface="Calibri Light"/>
              </a:rPr>
              <a:t>a</a:t>
            </a:r>
            <a:r>
              <a:rPr sz="4400" b="0" spc="-25" dirty="0">
                <a:solidFill>
                  <a:srgbClr val="FF0000"/>
                </a:solidFill>
                <a:latin typeface="Calibri Light"/>
                <a:cs typeface="Calibri Light"/>
              </a:rPr>
              <a:t>t</a:t>
            </a:r>
            <a:r>
              <a:rPr sz="4400" b="0" spc="5" dirty="0">
                <a:solidFill>
                  <a:srgbClr val="FF0000"/>
                </a:solidFill>
                <a:latin typeface="Calibri Light"/>
                <a:cs typeface="Calibri Light"/>
              </a:rPr>
              <a:t>i</a:t>
            </a:r>
            <a:r>
              <a:rPr sz="4400" b="0" spc="-50" dirty="0">
                <a:solidFill>
                  <a:srgbClr val="FF0000"/>
                </a:solidFill>
                <a:latin typeface="Calibri Light"/>
                <a:cs typeface="Calibri Light"/>
              </a:rPr>
              <a:t>o</a:t>
            </a:r>
            <a:r>
              <a:rPr sz="4400" b="0" spc="15" dirty="0">
                <a:solidFill>
                  <a:srgbClr val="FF0000"/>
                </a:solidFill>
                <a:latin typeface="Calibri Light"/>
                <a:cs typeface="Calibri Light"/>
              </a:rPr>
              <a:t>n</a:t>
            </a:r>
            <a:r>
              <a:rPr sz="4400" b="0" spc="-300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4400" b="0" spc="20" dirty="0">
                <a:solidFill>
                  <a:srgbClr val="FF0000"/>
                </a:solidFill>
                <a:latin typeface="Calibri Light"/>
                <a:cs typeface="Calibri Light"/>
              </a:rPr>
              <a:t>S</a:t>
            </a:r>
            <a:r>
              <a:rPr sz="4400" b="0" spc="40" dirty="0">
                <a:solidFill>
                  <a:srgbClr val="FF0000"/>
                </a:solidFill>
                <a:latin typeface="Calibri Light"/>
                <a:cs typeface="Calibri Light"/>
              </a:rPr>
              <a:t>I</a:t>
            </a:r>
            <a:r>
              <a:rPr sz="4400" b="0" spc="15" dirty="0">
                <a:solidFill>
                  <a:srgbClr val="FF0000"/>
                </a:solidFill>
                <a:latin typeface="Calibri Light"/>
                <a:cs typeface="Calibri Light"/>
              </a:rPr>
              <a:t>X</a:t>
            </a:r>
            <a:endParaRPr sz="4400"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39000" y="66681"/>
            <a:ext cx="3429000" cy="1610101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628775" y="57160"/>
            <a:ext cx="5547360" cy="2085975"/>
            <a:chOff x="1628775" y="57150"/>
            <a:chExt cx="5547360" cy="208597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10075" y="57150"/>
              <a:ext cx="2765915" cy="162877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28775" y="647700"/>
              <a:ext cx="2781300" cy="149542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704595" y="2066866"/>
            <a:ext cx="124206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3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1800" b="1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60" dirty="0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800" b="1" spc="35" dirty="0">
                <a:solidFill>
                  <a:srgbClr val="FF0000"/>
                </a:solidFill>
                <a:latin typeface="Calibri"/>
                <a:cs typeface="Calibri"/>
              </a:rPr>
              <a:t>k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1800" b="1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sz="1800" b="1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xfrm>
            <a:off x="1709046" y="1142433"/>
            <a:ext cx="8773921" cy="28092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31335">
              <a:lnSpc>
                <a:spcPct val="100000"/>
              </a:lnSpc>
              <a:spcBef>
                <a:spcPts val="100"/>
              </a:spcBef>
              <a:tabLst>
                <a:tab pos="5626735" algn="l"/>
              </a:tabLst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B	C</a:t>
            </a:r>
            <a:endParaRPr sz="2400">
              <a:latin typeface="Calibri"/>
              <a:cs typeface="Calibri"/>
            </a:endParaRPr>
          </a:p>
          <a:p>
            <a:pPr marL="2698115" marR="5080">
              <a:lnSpc>
                <a:spcPct val="100899"/>
              </a:lnSpc>
              <a:spcBef>
                <a:spcPts val="1505"/>
              </a:spcBef>
            </a:pPr>
            <a:r>
              <a:rPr sz="1800" dirty="0"/>
              <a:t>Primigravida</a:t>
            </a:r>
            <a:r>
              <a:rPr sz="1800" spc="-150" dirty="0"/>
              <a:t> </a:t>
            </a:r>
            <a:r>
              <a:rPr sz="1800" dirty="0"/>
              <a:t>,</a:t>
            </a:r>
            <a:r>
              <a:rPr sz="1800" spc="65" dirty="0"/>
              <a:t> </a:t>
            </a:r>
            <a:r>
              <a:rPr sz="1800" spc="-10" dirty="0"/>
              <a:t>36</a:t>
            </a:r>
            <a:r>
              <a:rPr sz="1800" spc="-40" dirty="0"/>
              <a:t> </a:t>
            </a:r>
            <a:r>
              <a:rPr sz="1800" spc="-5" dirty="0"/>
              <a:t>weeks</a:t>
            </a:r>
            <a:r>
              <a:rPr sz="1800" spc="15" dirty="0"/>
              <a:t> </a:t>
            </a:r>
            <a:r>
              <a:rPr sz="1800" spc="10" dirty="0"/>
              <a:t>of</a:t>
            </a:r>
            <a:r>
              <a:rPr sz="1800" spc="-55" dirty="0"/>
              <a:t> </a:t>
            </a:r>
            <a:r>
              <a:rPr sz="1800" dirty="0"/>
              <a:t>gestation</a:t>
            </a:r>
            <a:r>
              <a:rPr sz="1800" spc="-80" dirty="0"/>
              <a:t> </a:t>
            </a:r>
            <a:r>
              <a:rPr sz="1800" dirty="0"/>
              <a:t>,</a:t>
            </a:r>
            <a:r>
              <a:rPr sz="1800" spc="-30" dirty="0"/>
              <a:t> </a:t>
            </a:r>
            <a:r>
              <a:rPr sz="1800" dirty="0"/>
              <a:t>came</a:t>
            </a:r>
            <a:r>
              <a:rPr sz="1800" spc="-25" dirty="0"/>
              <a:t> </a:t>
            </a:r>
            <a:r>
              <a:rPr sz="1800" dirty="0"/>
              <a:t>to</a:t>
            </a:r>
            <a:r>
              <a:rPr sz="1800" spc="-10" dirty="0"/>
              <a:t> </a:t>
            </a:r>
            <a:r>
              <a:rPr sz="1800" spc="5" dirty="0"/>
              <a:t>ER</a:t>
            </a:r>
            <a:r>
              <a:rPr sz="1800" spc="40" dirty="0"/>
              <a:t> </a:t>
            </a:r>
            <a:r>
              <a:rPr sz="1800" spc="5" dirty="0"/>
              <a:t>with</a:t>
            </a:r>
            <a:r>
              <a:rPr sz="1800" spc="-80" dirty="0"/>
              <a:t> </a:t>
            </a:r>
            <a:r>
              <a:rPr sz="1800" spc="-10" dirty="0"/>
              <a:t>seizure</a:t>
            </a:r>
            <a:r>
              <a:rPr sz="1800" spc="50" dirty="0"/>
              <a:t> </a:t>
            </a:r>
            <a:r>
              <a:rPr sz="1800" dirty="0"/>
              <a:t>(15 </a:t>
            </a:r>
            <a:r>
              <a:rPr sz="1800" spc="-390" dirty="0"/>
              <a:t> </a:t>
            </a:r>
            <a:r>
              <a:rPr sz="1800" spc="5" dirty="0"/>
              <a:t>min</a:t>
            </a:r>
            <a:r>
              <a:rPr sz="1800" spc="-15" dirty="0"/>
              <a:t> </a:t>
            </a:r>
            <a:r>
              <a:rPr sz="1800" spc="15" dirty="0"/>
              <a:t>in</a:t>
            </a:r>
            <a:r>
              <a:rPr sz="1800" spc="-85" dirty="0"/>
              <a:t> </a:t>
            </a:r>
            <a:r>
              <a:rPr sz="1800" spc="10" dirty="0"/>
              <a:t>duration</a:t>
            </a:r>
            <a:r>
              <a:rPr sz="1800" spc="-160" dirty="0"/>
              <a:t> </a:t>
            </a:r>
            <a:r>
              <a:rPr sz="1800" spc="-15" dirty="0"/>
              <a:t>):</a:t>
            </a:r>
            <a:endParaRPr sz="1800"/>
          </a:p>
          <a:p>
            <a:pPr marL="2698115" marR="4156710">
              <a:lnSpc>
                <a:spcPct val="100800"/>
              </a:lnSpc>
            </a:pPr>
            <a:r>
              <a:rPr sz="1800" spc="-10" dirty="0"/>
              <a:t>1-</a:t>
            </a:r>
            <a:r>
              <a:rPr sz="1800" spc="5" dirty="0"/>
              <a:t> What</a:t>
            </a:r>
            <a:r>
              <a:rPr sz="1800" spc="-45" dirty="0"/>
              <a:t> </a:t>
            </a:r>
            <a:r>
              <a:rPr sz="1800" dirty="0"/>
              <a:t>are</a:t>
            </a:r>
            <a:r>
              <a:rPr sz="1800" spc="-35" dirty="0"/>
              <a:t> </a:t>
            </a:r>
            <a:r>
              <a:rPr sz="1800" dirty="0"/>
              <a:t>A,</a:t>
            </a:r>
            <a:r>
              <a:rPr sz="1800" spc="-40" dirty="0"/>
              <a:t> </a:t>
            </a:r>
            <a:r>
              <a:rPr sz="1800" dirty="0"/>
              <a:t>B,</a:t>
            </a:r>
            <a:r>
              <a:rPr sz="1800" spc="-40" dirty="0"/>
              <a:t> </a:t>
            </a:r>
            <a:r>
              <a:rPr sz="1800" dirty="0"/>
              <a:t>C</a:t>
            </a:r>
            <a:r>
              <a:rPr sz="1800" spc="45" dirty="0"/>
              <a:t> </a:t>
            </a:r>
            <a:r>
              <a:rPr sz="1800" dirty="0"/>
              <a:t>? </a:t>
            </a:r>
            <a:r>
              <a:rPr sz="1800" spc="-390" dirty="0"/>
              <a:t> </a:t>
            </a:r>
            <a:r>
              <a:rPr sz="1800" spc="-10" dirty="0"/>
              <a:t>2-</a:t>
            </a:r>
            <a:r>
              <a:rPr sz="1800" spc="5" dirty="0"/>
              <a:t> </a:t>
            </a:r>
            <a:r>
              <a:rPr sz="1800" dirty="0"/>
              <a:t>B</a:t>
            </a:r>
            <a:r>
              <a:rPr sz="1800" spc="-40" dirty="0"/>
              <a:t> </a:t>
            </a:r>
            <a:r>
              <a:rPr sz="1800" spc="-5" dirty="0"/>
              <a:t>use</a:t>
            </a:r>
            <a:r>
              <a:rPr sz="1800" spc="45" dirty="0"/>
              <a:t> </a:t>
            </a:r>
            <a:r>
              <a:rPr sz="1800" spc="-30" dirty="0"/>
              <a:t>for</a:t>
            </a:r>
            <a:r>
              <a:rPr sz="1800" spc="5" dirty="0"/>
              <a:t> </a:t>
            </a:r>
            <a:r>
              <a:rPr sz="1800" spc="10" dirty="0"/>
              <a:t>what</a:t>
            </a:r>
            <a:r>
              <a:rPr sz="1800" spc="-40" dirty="0"/>
              <a:t> </a:t>
            </a:r>
            <a:r>
              <a:rPr sz="1800" dirty="0"/>
              <a:t>?</a:t>
            </a:r>
            <a:endParaRPr sz="1800"/>
          </a:p>
          <a:p>
            <a:pPr marL="2698115" marR="3576320" indent="46990">
              <a:lnSpc>
                <a:spcPts val="2100"/>
              </a:lnSpc>
              <a:spcBef>
                <a:spcPts val="135"/>
              </a:spcBef>
            </a:pPr>
            <a:r>
              <a:rPr sz="1800" spc="-15" dirty="0"/>
              <a:t>3</a:t>
            </a:r>
            <a:r>
              <a:rPr sz="1800" spc="-30" dirty="0"/>
              <a:t>-W</a:t>
            </a:r>
            <a:r>
              <a:rPr sz="1800" spc="25" dirty="0"/>
              <a:t>h</a:t>
            </a:r>
            <a:r>
              <a:rPr sz="1800" spc="35" dirty="0"/>
              <a:t>a</a:t>
            </a:r>
            <a:r>
              <a:rPr sz="1800" dirty="0"/>
              <a:t>t</a:t>
            </a:r>
            <a:r>
              <a:rPr sz="1800" spc="40" dirty="0"/>
              <a:t> </a:t>
            </a:r>
            <a:r>
              <a:rPr sz="1800" spc="35" dirty="0"/>
              <a:t>i</a:t>
            </a:r>
            <a:r>
              <a:rPr sz="1800" dirty="0"/>
              <a:t>s</a:t>
            </a:r>
            <a:r>
              <a:rPr sz="1800" spc="-60" dirty="0"/>
              <a:t> </a:t>
            </a:r>
            <a:r>
              <a:rPr sz="1800" spc="5" dirty="0"/>
              <a:t>y</a:t>
            </a:r>
            <a:r>
              <a:rPr sz="1800" spc="20" dirty="0"/>
              <a:t>o</a:t>
            </a:r>
            <a:r>
              <a:rPr sz="1800" spc="25" dirty="0"/>
              <a:t>u</a:t>
            </a:r>
            <a:r>
              <a:rPr sz="1800" dirty="0"/>
              <a:t>r</a:t>
            </a:r>
            <a:r>
              <a:rPr sz="1800" spc="-60" dirty="0"/>
              <a:t> </a:t>
            </a:r>
            <a:r>
              <a:rPr sz="1800" spc="25" dirty="0"/>
              <a:t>d</a:t>
            </a:r>
            <a:r>
              <a:rPr sz="1800" spc="35" dirty="0"/>
              <a:t>ia</a:t>
            </a:r>
            <a:r>
              <a:rPr sz="1800" spc="-25" dirty="0"/>
              <a:t>g</a:t>
            </a:r>
            <a:r>
              <a:rPr sz="1800" spc="25" dirty="0"/>
              <a:t>n</a:t>
            </a:r>
            <a:r>
              <a:rPr sz="1800" spc="20" dirty="0"/>
              <a:t>o</a:t>
            </a:r>
            <a:r>
              <a:rPr sz="1800" spc="-30" dirty="0"/>
              <a:t>s</a:t>
            </a:r>
            <a:r>
              <a:rPr sz="1800" spc="35" dirty="0"/>
              <a:t>i</a:t>
            </a:r>
            <a:r>
              <a:rPr sz="1800" dirty="0"/>
              <a:t>s</a:t>
            </a:r>
            <a:r>
              <a:rPr sz="1800" spc="-135" dirty="0"/>
              <a:t> </a:t>
            </a:r>
            <a:r>
              <a:rPr sz="1800" dirty="0"/>
              <a:t>?  </a:t>
            </a:r>
            <a:r>
              <a:rPr sz="1800" spc="-15" dirty="0"/>
              <a:t>4</a:t>
            </a:r>
            <a:r>
              <a:rPr sz="1800" spc="-30" dirty="0"/>
              <a:t>-</a:t>
            </a:r>
            <a:r>
              <a:rPr sz="1800" spc="-130" dirty="0"/>
              <a:t>Y</a:t>
            </a:r>
            <a:r>
              <a:rPr sz="1800" spc="20" dirty="0"/>
              <a:t>o</a:t>
            </a:r>
            <a:r>
              <a:rPr sz="1800" spc="25" dirty="0"/>
              <a:t>u</a:t>
            </a:r>
            <a:r>
              <a:rPr sz="1800" dirty="0"/>
              <a:t>r</a:t>
            </a:r>
            <a:r>
              <a:rPr sz="1800" spc="10" dirty="0"/>
              <a:t> </a:t>
            </a:r>
            <a:r>
              <a:rPr sz="1800" spc="30" dirty="0"/>
              <a:t>M</a:t>
            </a:r>
            <a:r>
              <a:rPr sz="1800" spc="35" dirty="0"/>
              <a:t>a</a:t>
            </a:r>
            <a:r>
              <a:rPr sz="1800" spc="25" dirty="0"/>
              <a:t>n</a:t>
            </a:r>
            <a:r>
              <a:rPr sz="1800" spc="35" dirty="0"/>
              <a:t>a</a:t>
            </a:r>
            <a:r>
              <a:rPr sz="1800" spc="-25" dirty="0"/>
              <a:t>g</a:t>
            </a:r>
            <a:r>
              <a:rPr sz="1800" dirty="0"/>
              <a:t>e</a:t>
            </a:r>
            <a:r>
              <a:rPr sz="1800" spc="-10" dirty="0"/>
              <a:t>m</a:t>
            </a:r>
            <a:r>
              <a:rPr sz="1800" dirty="0"/>
              <a:t>e</a:t>
            </a:r>
            <a:r>
              <a:rPr sz="1800" spc="35" dirty="0"/>
              <a:t>n</a:t>
            </a:r>
            <a:r>
              <a:rPr sz="1800" dirty="0"/>
              <a:t>t</a:t>
            </a:r>
            <a:r>
              <a:rPr sz="1800" spc="-190" dirty="0"/>
              <a:t> </a:t>
            </a:r>
            <a:r>
              <a:rPr sz="1800" dirty="0"/>
              <a:t>?</a:t>
            </a:r>
            <a:endParaRPr sz="1800"/>
          </a:p>
          <a:p>
            <a:pPr marL="2698115" marR="2910840">
              <a:lnSpc>
                <a:spcPts val="2180"/>
              </a:lnSpc>
              <a:spcBef>
                <a:spcPts val="20"/>
              </a:spcBef>
            </a:pPr>
            <a:r>
              <a:rPr sz="1800" spc="-15" dirty="0"/>
              <a:t>5-By </a:t>
            </a:r>
            <a:r>
              <a:rPr sz="1800" dirty="0"/>
              <a:t>A , </a:t>
            </a:r>
            <a:r>
              <a:rPr sz="1800" spc="10" dirty="0"/>
              <a:t>what </a:t>
            </a:r>
            <a:r>
              <a:rPr sz="1800" spc="15" dirty="0"/>
              <a:t>is </a:t>
            </a:r>
            <a:r>
              <a:rPr sz="1800" spc="10" dirty="0"/>
              <a:t>your </a:t>
            </a:r>
            <a:r>
              <a:rPr sz="1800" dirty="0"/>
              <a:t>comment ? </a:t>
            </a:r>
            <a:r>
              <a:rPr sz="1800" spc="5" dirty="0"/>
              <a:t> </a:t>
            </a:r>
            <a:r>
              <a:rPr sz="1800" spc="-15" dirty="0"/>
              <a:t>6</a:t>
            </a:r>
            <a:r>
              <a:rPr sz="1800" spc="-30" dirty="0"/>
              <a:t>-</a:t>
            </a:r>
            <a:r>
              <a:rPr sz="1800" spc="-15" dirty="0"/>
              <a:t>c</a:t>
            </a:r>
            <a:r>
              <a:rPr sz="1800" spc="20" dirty="0"/>
              <a:t>o</a:t>
            </a:r>
            <a:r>
              <a:rPr sz="1800" spc="25" dirty="0"/>
              <a:t>n</a:t>
            </a:r>
            <a:r>
              <a:rPr sz="1800" spc="-15" dirty="0"/>
              <a:t>c</a:t>
            </a:r>
            <a:r>
              <a:rPr sz="1800" spc="35" dirty="0"/>
              <a:t>l</a:t>
            </a:r>
            <a:r>
              <a:rPr sz="1800" spc="25" dirty="0"/>
              <a:t>ud</a:t>
            </a:r>
            <a:r>
              <a:rPr sz="1800" dirty="0"/>
              <a:t>e</a:t>
            </a:r>
            <a:r>
              <a:rPr sz="1800" spc="-105" dirty="0"/>
              <a:t> </a:t>
            </a:r>
            <a:r>
              <a:rPr sz="1800" dirty="0"/>
              <a:t>t</a:t>
            </a:r>
            <a:r>
              <a:rPr sz="1800" spc="25" dirty="0"/>
              <a:t>h</a:t>
            </a:r>
            <a:r>
              <a:rPr sz="1800" dirty="0"/>
              <a:t>e</a:t>
            </a:r>
            <a:r>
              <a:rPr sz="1800" spc="-25" dirty="0"/>
              <a:t> </a:t>
            </a:r>
            <a:r>
              <a:rPr sz="1800" spc="-30" dirty="0"/>
              <a:t>f</a:t>
            </a:r>
            <a:r>
              <a:rPr sz="1800" spc="35" dirty="0"/>
              <a:t>i</a:t>
            </a:r>
            <a:r>
              <a:rPr sz="1800" spc="25" dirty="0"/>
              <a:t>nd</a:t>
            </a:r>
            <a:r>
              <a:rPr sz="1800" spc="35" dirty="0"/>
              <a:t>i</a:t>
            </a:r>
            <a:r>
              <a:rPr sz="1800" spc="25" dirty="0"/>
              <a:t>n</a:t>
            </a:r>
            <a:r>
              <a:rPr sz="1800" spc="-25" dirty="0"/>
              <a:t>g</a:t>
            </a:r>
            <a:r>
              <a:rPr sz="1800" dirty="0"/>
              <a:t>s</a:t>
            </a:r>
            <a:r>
              <a:rPr sz="1800" spc="-65" dirty="0"/>
              <a:t> </a:t>
            </a:r>
            <a:r>
              <a:rPr sz="1800" spc="25" dirty="0"/>
              <a:t>b</a:t>
            </a:r>
            <a:r>
              <a:rPr sz="1800" dirty="0"/>
              <a:t>y</a:t>
            </a:r>
            <a:r>
              <a:rPr sz="1800" spc="-25" dirty="0"/>
              <a:t> </a:t>
            </a:r>
            <a:r>
              <a:rPr sz="1800" spc="5" dirty="0"/>
              <a:t>A</a:t>
            </a:r>
            <a:r>
              <a:rPr sz="1800" dirty="0"/>
              <a:t>,B,C</a:t>
            </a:r>
            <a:r>
              <a:rPr sz="1800" spc="-25" dirty="0"/>
              <a:t> </a:t>
            </a:r>
            <a:r>
              <a:rPr sz="1800" dirty="0"/>
              <a:t>?</a:t>
            </a:r>
            <a:endParaRPr sz="1800"/>
          </a:p>
        </p:txBody>
      </p:sp>
      <p:grpSp>
        <p:nvGrpSpPr>
          <p:cNvPr id="9" name="object 9"/>
          <p:cNvGrpSpPr/>
          <p:nvPr/>
        </p:nvGrpSpPr>
        <p:grpSpPr>
          <a:xfrm>
            <a:off x="4407286" y="4082511"/>
            <a:ext cx="6092825" cy="15875"/>
            <a:chOff x="4407280" y="4082503"/>
            <a:chExt cx="6092825" cy="15875"/>
          </a:xfrm>
        </p:grpSpPr>
        <p:sp>
          <p:nvSpPr>
            <p:cNvPr id="10" name="object 10"/>
            <p:cNvSpPr/>
            <p:nvPr/>
          </p:nvSpPr>
          <p:spPr>
            <a:xfrm>
              <a:off x="4407280" y="4090159"/>
              <a:ext cx="1066800" cy="0"/>
            </a:xfrm>
            <a:custGeom>
              <a:avLst/>
              <a:gdLst/>
              <a:ahLst/>
              <a:cxnLst/>
              <a:rect l="l" t="t" r="r" b="b"/>
              <a:pathLst>
                <a:path w="1066800">
                  <a:moveTo>
                    <a:pt x="0" y="0"/>
                  </a:moveTo>
                  <a:lnTo>
                    <a:pt x="1066728" y="0"/>
                  </a:lnTo>
                </a:path>
              </a:pathLst>
            </a:custGeom>
            <a:ln w="15312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483395" y="4090159"/>
              <a:ext cx="828675" cy="0"/>
            </a:xfrm>
            <a:custGeom>
              <a:avLst/>
              <a:gdLst/>
              <a:ahLst/>
              <a:cxnLst/>
              <a:rect l="l" t="t" r="r" b="b"/>
              <a:pathLst>
                <a:path w="828675">
                  <a:moveTo>
                    <a:pt x="0" y="0"/>
                  </a:moveTo>
                  <a:lnTo>
                    <a:pt x="200011" y="0"/>
                  </a:lnTo>
                </a:path>
                <a:path w="828675">
                  <a:moveTo>
                    <a:pt x="209397" y="0"/>
                  </a:moveTo>
                  <a:lnTo>
                    <a:pt x="409408" y="0"/>
                  </a:lnTo>
                </a:path>
                <a:path w="828675">
                  <a:moveTo>
                    <a:pt x="418794" y="0"/>
                  </a:moveTo>
                  <a:lnTo>
                    <a:pt x="618806" y="0"/>
                  </a:lnTo>
                </a:path>
                <a:path w="828675">
                  <a:moveTo>
                    <a:pt x="628191" y="0"/>
                  </a:moveTo>
                  <a:lnTo>
                    <a:pt x="828203" y="0"/>
                  </a:lnTo>
                </a:path>
              </a:pathLst>
            </a:custGeom>
            <a:ln w="15312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320984" y="4090159"/>
              <a:ext cx="200025" cy="0"/>
            </a:xfrm>
            <a:custGeom>
              <a:avLst/>
              <a:gdLst/>
              <a:ahLst/>
              <a:cxnLst/>
              <a:rect l="l" t="t" r="r" b="b"/>
              <a:pathLst>
                <a:path w="200025">
                  <a:moveTo>
                    <a:pt x="0" y="0"/>
                  </a:moveTo>
                  <a:lnTo>
                    <a:pt x="200011" y="0"/>
                  </a:lnTo>
                </a:path>
              </a:pathLst>
            </a:custGeom>
            <a:ln w="15312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30382" y="4090159"/>
              <a:ext cx="3969385" cy="0"/>
            </a:xfrm>
            <a:custGeom>
              <a:avLst/>
              <a:gdLst/>
              <a:ahLst/>
              <a:cxnLst/>
              <a:rect l="l" t="t" r="r" b="b"/>
              <a:pathLst>
                <a:path w="3969384">
                  <a:moveTo>
                    <a:pt x="0" y="0"/>
                  </a:moveTo>
                  <a:lnTo>
                    <a:pt x="200011" y="0"/>
                  </a:lnTo>
                </a:path>
                <a:path w="3969384">
                  <a:moveTo>
                    <a:pt x="209397" y="0"/>
                  </a:moveTo>
                  <a:lnTo>
                    <a:pt x="409408" y="0"/>
                  </a:lnTo>
                </a:path>
                <a:path w="3969384">
                  <a:moveTo>
                    <a:pt x="418794" y="0"/>
                  </a:moveTo>
                  <a:lnTo>
                    <a:pt x="618806" y="0"/>
                  </a:lnTo>
                </a:path>
                <a:path w="3969384">
                  <a:moveTo>
                    <a:pt x="628191" y="0"/>
                  </a:moveTo>
                  <a:lnTo>
                    <a:pt x="828203" y="0"/>
                  </a:lnTo>
                </a:path>
                <a:path w="3969384">
                  <a:moveTo>
                    <a:pt x="837589" y="0"/>
                  </a:moveTo>
                  <a:lnTo>
                    <a:pt x="1037600" y="0"/>
                  </a:lnTo>
                </a:path>
                <a:path w="3969384">
                  <a:moveTo>
                    <a:pt x="1046986" y="0"/>
                  </a:moveTo>
                  <a:lnTo>
                    <a:pt x="1246998" y="0"/>
                  </a:lnTo>
                </a:path>
                <a:path w="3969384">
                  <a:moveTo>
                    <a:pt x="1256383" y="0"/>
                  </a:moveTo>
                  <a:lnTo>
                    <a:pt x="1456395" y="0"/>
                  </a:lnTo>
                </a:path>
                <a:path w="3969384">
                  <a:moveTo>
                    <a:pt x="1465781" y="0"/>
                  </a:moveTo>
                  <a:lnTo>
                    <a:pt x="1665792" y="0"/>
                  </a:lnTo>
                </a:path>
                <a:path w="3969384">
                  <a:moveTo>
                    <a:pt x="1675178" y="0"/>
                  </a:moveTo>
                  <a:lnTo>
                    <a:pt x="1875190" y="0"/>
                  </a:lnTo>
                </a:path>
                <a:path w="3969384">
                  <a:moveTo>
                    <a:pt x="1884575" y="0"/>
                  </a:moveTo>
                  <a:lnTo>
                    <a:pt x="2084587" y="0"/>
                  </a:lnTo>
                </a:path>
                <a:path w="3969384">
                  <a:moveTo>
                    <a:pt x="2093972" y="0"/>
                  </a:moveTo>
                  <a:lnTo>
                    <a:pt x="2293984" y="0"/>
                  </a:lnTo>
                </a:path>
                <a:path w="3969384">
                  <a:moveTo>
                    <a:pt x="2303370" y="0"/>
                  </a:moveTo>
                  <a:lnTo>
                    <a:pt x="2503381" y="0"/>
                  </a:lnTo>
                </a:path>
                <a:path w="3969384">
                  <a:moveTo>
                    <a:pt x="2512767" y="0"/>
                  </a:moveTo>
                  <a:lnTo>
                    <a:pt x="2712779" y="0"/>
                  </a:lnTo>
                </a:path>
                <a:path w="3969384">
                  <a:moveTo>
                    <a:pt x="2722164" y="0"/>
                  </a:moveTo>
                  <a:lnTo>
                    <a:pt x="2922176" y="0"/>
                  </a:lnTo>
                </a:path>
                <a:path w="3969384">
                  <a:moveTo>
                    <a:pt x="2931562" y="0"/>
                  </a:moveTo>
                  <a:lnTo>
                    <a:pt x="3131573" y="0"/>
                  </a:lnTo>
                </a:path>
                <a:path w="3969384">
                  <a:moveTo>
                    <a:pt x="3140959" y="0"/>
                  </a:moveTo>
                  <a:lnTo>
                    <a:pt x="3340971" y="0"/>
                  </a:lnTo>
                </a:path>
                <a:path w="3969384">
                  <a:moveTo>
                    <a:pt x="3350356" y="0"/>
                  </a:moveTo>
                  <a:lnTo>
                    <a:pt x="3550368" y="0"/>
                  </a:lnTo>
                </a:path>
                <a:path w="3969384">
                  <a:moveTo>
                    <a:pt x="3559753" y="0"/>
                  </a:moveTo>
                  <a:lnTo>
                    <a:pt x="3759765" y="0"/>
                  </a:lnTo>
                </a:path>
                <a:path w="3969384">
                  <a:moveTo>
                    <a:pt x="3769151" y="0"/>
                  </a:moveTo>
                  <a:lnTo>
                    <a:pt x="3969162" y="0"/>
                  </a:lnTo>
                </a:path>
              </a:pathLst>
            </a:custGeom>
            <a:ln w="15312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685292" y="4058349"/>
            <a:ext cx="2818765" cy="88806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2390"/>
              </a:lnSpc>
              <a:spcBef>
                <a:spcPts val="125"/>
              </a:spcBef>
            </a:pPr>
            <a:r>
              <a:rPr sz="2000" b="1" spc="-30" dirty="0">
                <a:solidFill>
                  <a:srgbClr val="FF0000"/>
                </a:solidFill>
                <a:latin typeface="Calibri"/>
                <a:cs typeface="Calibri"/>
              </a:rPr>
              <a:t>Your</a:t>
            </a:r>
            <a:r>
              <a:rPr sz="2000" b="1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5" dirty="0">
                <a:solidFill>
                  <a:srgbClr val="FF0000"/>
                </a:solidFill>
                <a:latin typeface="Calibri"/>
                <a:cs typeface="Calibri"/>
              </a:rPr>
              <a:t>Answer</a:t>
            </a:r>
            <a:r>
              <a:rPr sz="2000" b="1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5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ts val="2180"/>
              </a:lnSpc>
              <a:spcBef>
                <a:spcPts val="45"/>
              </a:spcBef>
            </a:pPr>
            <a:r>
              <a:rPr sz="1800" spc="-15" dirty="0">
                <a:latin typeface="Calibri"/>
                <a:cs typeface="Calibri"/>
              </a:rPr>
              <a:t>1</a:t>
            </a:r>
            <a:r>
              <a:rPr sz="1800" dirty="0">
                <a:latin typeface="Calibri"/>
                <a:cs typeface="Calibri"/>
              </a:rPr>
              <a:t>-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.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spc="5" dirty="0">
                <a:latin typeface="Calibri"/>
                <a:cs typeface="Calibri"/>
              </a:rPr>
              <a:t>y</a:t>
            </a:r>
            <a:r>
              <a:rPr sz="1800" spc="-15" dirty="0">
                <a:latin typeface="Calibri"/>
                <a:cs typeface="Calibri"/>
              </a:rPr>
              <a:t>m</a:t>
            </a:r>
            <a:r>
              <a:rPr sz="1800" spc="25" dirty="0">
                <a:latin typeface="Calibri"/>
                <a:cs typeface="Calibri"/>
              </a:rPr>
              <a:t>ph</a:t>
            </a:r>
            <a:r>
              <a:rPr sz="1800" spc="5" dirty="0">
                <a:latin typeface="Calibri"/>
                <a:cs typeface="Calibri"/>
              </a:rPr>
              <a:t>y</a:t>
            </a:r>
            <a:r>
              <a:rPr sz="1800" spc="-30" dirty="0">
                <a:latin typeface="Calibri"/>
                <a:cs typeface="Calibri"/>
              </a:rPr>
              <a:t>s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1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F</a:t>
            </a:r>
            <a:r>
              <a:rPr sz="1800" spc="25" dirty="0">
                <a:latin typeface="Calibri"/>
                <a:cs typeface="Calibri"/>
              </a:rPr>
              <a:t>und</a:t>
            </a:r>
            <a:r>
              <a:rPr sz="1800" spc="35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l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H</a:t>
            </a:r>
            <a:r>
              <a:rPr sz="1800" spc="5" dirty="0">
                <a:latin typeface="Calibri"/>
                <a:cs typeface="Calibri"/>
              </a:rPr>
              <a:t>e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spc="-25" dirty="0">
                <a:latin typeface="Calibri"/>
                <a:cs typeface="Calibri"/>
              </a:rPr>
              <a:t>g</a:t>
            </a:r>
            <a:r>
              <a:rPr sz="1800" spc="25" dirty="0">
                <a:latin typeface="Calibri"/>
                <a:cs typeface="Calibri"/>
              </a:rPr>
              <a:t>h</a:t>
            </a:r>
            <a:r>
              <a:rPr sz="1800" dirty="0">
                <a:latin typeface="Calibri"/>
                <a:cs typeface="Calibri"/>
              </a:rPr>
              <a:t>t  stethoscope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35025" y="4363407"/>
            <a:ext cx="553275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13585" algn="l"/>
              </a:tabLst>
            </a:pPr>
            <a:r>
              <a:rPr sz="1800" dirty="0">
                <a:latin typeface="Calibri"/>
                <a:cs typeface="Calibri"/>
              </a:rPr>
              <a:t>B.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F</a:t>
            </a:r>
            <a:r>
              <a:rPr sz="1800" spc="30" dirty="0">
                <a:latin typeface="Calibri"/>
                <a:cs typeface="Calibri"/>
              </a:rPr>
              <a:t>i</a:t>
            </a:r>
            <a:r>
              <a:rPr sz="1800" spc="-30" dirty="0">
                <a:latin typeface="Calibri"/>
                <a:cs typeface="Calibri"/>
              </a:rPr>
              <a:t>rs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25" dirty="0">
                <a:latin typeface="Calibri"/>
                <a:cs typeface="Calibri"/>
              </a:rPr>
              <a:t>p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35" dirty="0">
                <a:latin typeface="Calibri"/>
                <a:cs typeface="Calibri"/>
              </a:rPr>
              <a:t>l</a:t>
            </a:r>
            <a:r>
              <a:rPr sz="1800" spc="10" dirty="0">
                <a:latin typeface="Calibri"/>
                <a:cs typeface="Calibri"/>
              </a:rPr>
              <a:t>v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c</a:t>
            </a:r>
            <a:r>
              <a:rPr sz="1800" spc="-12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g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p	</a:t>
            </a:r>
            <a:r>
              <a:rPr sz="1800" spc="10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.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25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te</a:t>
            </a:r>
            <a:r>
              <a:rPr sz="1800" spc="-25" dirty="0">
                <a:latin typeface="Calibri"/>
                <a:cs typeface="Calibri"/>
              </a:rPr>
              <a:t>r</a:t>
            </a:r>
            <a:r>
              <a:rPr sz="1800" spc="-15" dirty="0">
                <a:latin typeface="Calibri"/>
                <a:cs typeface="Calibri"/>
              </a:rPr>
              <a:t>m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tte</a:t>
            </a:r>
            <a:r>
              <a:rPr sz="1800" spc="30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185" dirty="0">
                <a:latin typeface="Calibri"/>
                <a:cs typeface="Calibri"/>
              </a:rPr>
              <a:t> </a:t>
            </a:r>
            <a:r>
              <a:rPr sz="1800" spc="35" dirty="0">
                <a:latin typeface="Calibri"/>
                <a:cs typeface="Calibri"/>
              </a:rPr>
              <a:t>a</a:t>
            </a:r>
            <a:r>
              <a:rPr sz="1800" spc="25" dirty="0">
                <a:latin typeface="Calibri"/>
                <a:cs typeface="Calibri"/>
              </a:rPr>
              <a:t>u</a:t>
            </a:r>
            <a:r>
              <a:rPr sz="1800" spc="-30" dirty="0">
                <a:latin typeface="Calibri"/>
                <a:cs typeface="Calibri"/>
              </a:rPr>
              <a:t>s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spc="25" dirty="0">
                <a:latin typeface="Calibri"/>
                <a:cs typeface="Calibri"/>
              </a:rPr>
              <a:t>u</a:t>
            </a:r>
            <a:r>
              <a:rPr sz="1800" spc="35" dirty="0">
                <a:latin typeface="Calibri"/>
                <a:cs typeface="Calibri"/>
              </a:rPr>
              <a:t>l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35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30" dirty="0">
                <a:latin typeface="Calibri"/>
                <a:cs typeface="Calibri"/>
              </a:rPr>
              <a:t>i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155" dirty="0">
                <a:latin typeface="Calibri"/>
                <a:cs typeface="Calibri"/>
              </a:rPr>
              <a:t> </a:t>
            </a:r>
            <a:r>
              <a:rPr sz="1800" spc="25" dirty="0">
                <a:latin typeface="Calibri"/>
                <a:cs typeface="Calibri"/>
              </a:rPr>
              <a:t>b</a:t>
            </a:r>
            <a:r>
              <a:rPr sz="1800" dirty="0">
                <a:latin typeface="Calibri"/>
                <a:cs typeface="Calibri"/>
              </a:rPr>
              <a:t>y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25" dirty="0">
                <a:latin typeface="Calibri"/>
                <a:cs typeface="Calibri"/>
              </a:rPr>
              <a:t>p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spc="25" dirty="0">
                <a:latin typeface="Calibri"/>
                <a:cs typeface="Calibri"/>
              </a:rPr>
              <a:t>n</a:t>
            </a:r>
            <a:r>
              <a:rPr sz="1800" spc="35" dirty="0">
                <a:latin typeface="Calibri"/>
                <a:cs typeface="Calibri"/>
              </a:rPr>
              <a:t>a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85289" y="4916496"/>
            <a:ext cx="8634731" cy="1944507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60325" marR="1041400" indent="-47625">
              <a:lnSpc>
                <a:spcPct val="100899"/>
              </a:lnSpc>
              <a:spcBef>
                <a:spcPts val="80"/>
              </a:spcBef>
            </a:pPr>
            <a:r>
              <a:rPr sz="1800" spc="5" dirty="0">
                <a:latin typeface="Calibri"/>
                <a:cs typeface="Calibri"/>
              </a:rPr>
              <a:t>2-identyfying</a:t>
            </a:r>
            <a:r>
              <a:rPr sz="1800" spc="-130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what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fetal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part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in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the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pelvic</a:t>
            </a:r>
            <a:r>
              <a:rPr sz="1800" spc="-120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inlet</a:t>
            </a:r>
            <a:r>
              <a:rPr sz="1800" spc="285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and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it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confirms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the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first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pelvic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grip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3</a:t>
            </a:r>
            <a:r>
              <a:rPr sz="1800" dirty="0">
                <a:latin typeface="Calibri"/>
                <a:cs typeface="Calibri"/>
              </a:rPr>
              <a:t>-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Se</a:t>
            </a:r>
            <a:r>
              <a:rPr sz="1800" spc="15" dirty="0">
                <a:latin typeface="Calibri"/>
                <a:cs typeface="Calibri"/>
              </a:rPr>
              <a:t>v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25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Pr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5" dirty="0">
                <a:latin typeface="Calibri"/>
                <a:cs typeface="Calibri"/>
              </a:rPr>
              <a:t>e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spc="35" dirty="0">
                <a:latin typeface="Calibri"/>
                <a:cs typeface="Calibri"/>
              </a:rPr>
              <a:t>la</a:t>
            </a:r>
            <a:r>
              <a:rPr sz="1800" spc="-15" dirty="0">
                <a:latin typeface="Calibri"/>
                <a:cs typeface="Calibri"/>
              </a:rPr>
              <a:t>m</a:t>
            </a:r>
            <a:r>
              <a:rPr sz="1800" spc="25" dirty="0">
                <a:latin typeface="Calibri"/>
                <a:cs typeface="Calibri"/>
              </a:rPr>
              <a:t>p</a:t>
            </a:r>
            <a:r>
              <a:rPr sz="1800" spc="-30" dirty="0">
                <a:latin typeface="Calibri"/>
                <a:cs typeface="Calibri"/>
              </a:rPr>
              <a:t>s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spc="-15" dirty="0">
                <a:latin typeface="Calibri"/>
                <a:cs typeface="Calibri"/>
              </a:rPr>
              <a:t>m</a:t>
            </a:r>
            <a:r>
              <a:rPr sz="1800" spc="25" dirty="0">
                <a:latin typeface="Calibri"/>
                <a:cs typeface="Calibri"/>
              </a:rPr>
              <a:t>p</a:t>
            </a:r>
            <a:r>
              <a:rPr sz="1800" spc="35" dirty="0">
                <a:latin typeface="Calibri"/>
                <a:cs typeface="Calibri"/>
              </a:rPr>
              <a:t>li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spc="35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ted</a:t>
            </a:r>
            <a:r>
              <a:rPr sz="1800" spc="-150" dirty="0">
                <a:latin typeface="Calibri"/>
                <a:cs typeface="Calibri"/>
              </a:rPr>
              <a:t> </a:t>
            </a:r>
            <a:r>
              <a:rPr sz="1800" spc="25" dirty="0">
                <a:latin typeface="Calibri"/>
                <a:cs typeface="Calibri"/>
              </a:rPr>
              <a:t>b</a:t>
            </a:r>
            <a:r>
              <a:rPr sz="1800" dirty="0">
                <a:latin typeface="Calibri"/>
                <a:cs typeface="Calibri"/>
              </a:rPr>
              <a:t>y</a:t>
            </a:r>
            <a:r>
              <a:rPr sz="1800" spc="-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ec</a:t>
            </a:r>
            <a:r>
              <a:rPr sz="1800" spc="30" dirty="0">
                <a:latin typeface="Calibri"/>
                <a:cs typeface="Calibri"/>
              </a:rPr>
              <a:t>l</a:t>
            </a:r>
            <a:r>
              <a:rPr sz="1800" spc="35" dirty="0">
                <a:latin typeface="Calibri"/>
                <a:cs typeface="Calibri"/>
              </a:rPr>
              <a:t>a</a:t>
            </a:r>
            <a:r>
              <a:rPr sz="1800" spc="-15" dirty="0">
                <a:latin typeface="Calibri"/>
                <a:cs typeface="Calibri"/>
              </a:rPr>
              <a:t>m</a:t>
            </a:r>
            <a:r>
              <a:rPr sz="1800" spc="25" dirty="0">
                <a:latin typeface="Calibri"/>
                <a:cs typeface="Calibri"/>
              </a:rPr>
              <a:t>p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spc="-30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ts val="2100"/>
              </a:lnSpc>
              <a:spcBef>
                <a:spcPts val="140"/>
              </a:spcBef>
              <a:buAutoNum type="arabicPlain" startAt="4"/>
              <a:tabLst>
                <a:tab pos="250825" algn="l"/>
              </a:tabLst>
            </a:pPr>
            <a:r>
              <a:rPr sz="1800" spc="15" dirty="0">
                <a:latin typeface="Calibri"/>
                <a:cs typeface="Calibri"/>
              </a:rPr>
              <a:t>Mg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Sulphate</a:t>
            </a:r>
            <a:r>
              <a:rPr sz="1800" spc="-18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4-6</a:t>
            </a:r>
            <a:r>
              <a:rPr sz="1800" spc="105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Mg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within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Hours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IV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infusion</a:t>
            </a:r>
            <a:r>
              <a:rPr sz="1800" spc="3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</a:t>
            </a:r>
            <a:r>
              <a:rPr sz="1800" spc="25" dirty="0">
                <a:latin typeface="Calibri"/>
                <a:cs typeface="Calibri"/>
              </a:rPr>
              <a:t> loading</a:t>
            </a:r>
            <a:r>
              <a:rPr sz="1800" spc="-20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dose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)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and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maintenance</a:t>
            </a:r>
            <a:r>
              <a:rPr sz="1800" spc="-1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dose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1-2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gram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/Hour</a:t>
            </a:r>
            <a:endParaRPr sz="1800">
              <a:latin typeface="Calibri"/>
              <a:cs typeface="Calibri"/>
            </a:endParaRPr>
          </a:p>
          <a:p>
            <a:pPr marL="250825" indent="-238125">
              <a:lnSpc>
                <a:spcPts val="2120"/>
              </a:lnSpc>
              <a:buAutoNum type="arabicPlain" startAt="4"/>
              <a:tabLst>
                <a:tab pos="250825" algn="l"/>
              </a:tabLst>
            </a:pPr>
            <a:r>
              <a:rPr sz="1800" spc="-5" dirty="0">
                <a:latin typeface="Calibri"/>
                <a:cs typeface="Calibri"/>
              </a:rPr>
              <a:t>S</a:t>
            </a:r>
            <a:r>
              <a:rPr sz="1800" spc="-15" dirty="0">
                <a:latin typeface="Calibri"/>
                <a:cs typeface="Calibri"/>
              </a:rPr>
              <a:t>m</a:t>
            </a:r>
            <a:r>
              <a:rPr sz="1800" spc="35" dirty="0">
                <a:latin typeface="Calibri"/>
                <a:cs typeface="Calibri"/>
              </a:rPr>
              <a:t>al</a:t>
            </a:r>
            <a:r>
              <a:rPr sz="1800" dirty="0">
                <a:latin typeface="Calibri"/>
                <a:cs typeface="Calibri"/>
              </a:rPr>
              <a:t>l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100" dirty="0">
                <a:latin typeface="Calibri"/>
                <a:cs typeface="Calibri"/>
              </a:rPr>
              <a:t>f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r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25" dirty="0">
                <a:latin typeface="Calibri"/>
                <a:cs typeface="Calibri"/>
              </a:rPr>
              <a:t>h</a:t>
            </a:r>
            <a:r>
              <a:rPr sz="1800" spc="35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g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25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35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30" dirty="0">
                <a:latin typeface="Calibri"/>
                <a:cs typeface="Calibri"/>
              </a:rPr>
              <a:t>i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spc="25" dirty="0">
                <a:latin typeface="Calibri"/>
                <a:cs typeface="Calibri"/>
              </a:rPr>
              <a:t>n</a:t>
            </a:r>
            <a:r>
              <a:rPr sz="1800" spc="35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l</a:t>
            </a:r>
            <a:r>
              <a:rPr sz="1800" spc="-150" dirty="0">
                <a:latin typeface="Calibri"/>
                <a:cs typeface="Calibri"/>
              </a:rPr>
              <a:t> </a:t>
            </a:r>
            <a:r>
              <a:rPr sz="1800" spc="35" dirty="0">
                <a:latin typeface="Calibri"/>
                <a:cs typeface="Calibri"/>
              </a:rPr>
              <a:t>a</a:t>
            </a:r>
            <a:r>
              <a:rPr sz="1800" spc="-25" dirty="0">
                <a:latin typeface="Calibri"/>
                <a:cs typeface="Calibri"/>
              </a:rPr>
              <a:t>g</a:t>
            </a:r>
            <a:r>
              <a:rPr sz="1800" dirty="0"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  <a:p>
            <a:pPr marL="250825" indent="-238125">
              <a:lnSpc>
                <a:spcPct val="100000"/>
              </a:lnSpc>
              <a:spcBef>
                <a:spcPts val="15"/>
              </a:spcBef>
              <a:buAutoNum type="arabicPlain" startAt="4"/>
              <a:tabLst>
                <a:tab pos="250825" algn="l"/>
              </a:tabLst>
            </a:pPr>
            <a:r>
              <a:rPr sz="1800" dirty="0">
                <a:latin typeface="Calibri"/>
                <a:cs typeface="Calibri"/>
              </a:rPr>
              <a:t>By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the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fetus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was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small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for</a:t>
            </a:r>
            <a:r>
              <a:rPr sz="1800" spc="9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gestational</a:t>
            </a:r>
            <a:r>
              <a:rPr sz="1800" spc="-1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age</a:t>
            </a:r>
            <a:r>
              <a:rPr sz="1800" spc="-1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by</a:t>
            </a:r>
            <a:r>
              <a:rPr sz="1800" spc="3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800" spc="-10" dirty="0">
                <a:latin typeface="Calibri"/>
                <a:cs typeface="Calibri"/>
              </a:rPr>
              <a:t>B</a:t>
            </a:r>
            <a:r>
              <a:rPr sz="1800" dirty="0">
                <a:latin typeface="Calibri"/>
                <a:cs typeface="Calibri"/>
              </a:rPr>
              <a:t>y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w</a:t>
            </a:r>
            <a:r>
              <a:rPr sz="1800" spc="30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30" dirty="0">
                <a:latin typeface="Calibri"/>
                <a:cs typeface="Calibri"/>
              </a:rPr>
              <a:t>a</a:t>
            </a:r>
            <a:r>
              <a:rPr sz="1800" spc="25" dirty="0">
                <a:latin typeface="Calibri"/>
                <a:cs typeface="Calibri"/>
              </a:rPr>
              <a:t>b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spc="5" dirty="0">
                <a:latin typeface="Calibri"/>
                <a:cs typeface="Calibri"/>
              </a:rPr>
              <a:t>v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1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20" dirty="0">
                <a:latin typeface="Calibri"/>
                <a:cs typeface="Calibri"/>
              </a:rPr>
              <a:t>h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25" dirty="0">
                <a:latin typeface="Calibri"/>
                <a:cs typeface="Calibri"/>
              </a:rPr>
              <a:t>u</a:t>
            </a:r>
            <a:r>
              <a:rPr sz="1800" spc="-15" dirty="0">
                <a:latin typeface="Calibri"/>
                <a:cs typeface="Calibri"/>
              </a:rPr>
              <a:t>m</a:t>
            </a:r>
            <a:r>
              <a:rPr sz="1800" spc="25" dirty="0">
                <a:latin typeface="Calibri"/>
                <a:cs typeface="Calibri"/>
              </a:rPr>
              <a:t>b</a:t>
            </a:r>
            <a:r>
              <a:rPr sz="1800" spc="35" dirty="0">
                <a:latin typeface="Calibri"/>
                <a:cs typeface="Calibri"/>
              </a:rPr>
              <a:t>li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spc="25" dirty="0">
                <a:latin typeface="Calibri"/>
                <a:cs typeface="Calibri"/>
              </a:rPr>
              <a:t>u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35" dirty="0">
                <a:latin typeface="Calibri"/>
                <a:cs typeface="Calibri"/>
              </a:rPr>
              <a:t>l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10" dirty="0">
                <a:latin typeface="Calibri"/>
                <a:cs typeface="Calibri"/>
              </a:rPr>
              <a:t>v</a:t>
            </a:r>
            <a:r>
              <a:rPr sz="1800" dirty="0">
                <a:latin typeface="Calibri"/>
                <a:cs typeface="Calibri"/>
              </a:rPr>
              <a:t>el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-35" dirty="0">
                <a:latin typeface="Calibri"/>
                <a:cs typeface="Calibri"/>
              </a:rPr>
              <a:t> s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spc="25" dirty="0">
                <a:latin typeface="Calibri"/>
                <a:cs typeface="Calibri"/>
              </a:rPr>
              <a:t>b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ee</a:t>
            </a:r>
            <a:r>
              <a:rPr sz="1800" spc="-10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25" dirty="0">
                <a:latin typeface="Calibri"/>
                <a:cs typeface="Calibri"/>
              </a:rPr>
              <a:t>p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30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25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30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30" dirty="0">
                <a:latin typeface="Calibri"/>
                <a:cs typeface="Calibri"/>
              </a:rPr>
              <a:t>i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n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61992" y="1085214"/>
            <a:ext cx="2134425" cy="694944"/>
          </a:xfrm>
          <a:prstGeom prst="rect">
            <a:avLst/>
          </a:prstGeom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4012" y="184213"/>
            <a:ext cx="3166111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0" spc="20" dirty="0">
                <a:solidFill>
                  <a:srgbClr val="FF0000"/>
                </a:solidFill>
                <a:latin typeface="Calibri Light"/>
                <a:cs typeface="Calibri Light"/>
              </a:rPr>
              <a:t>S</a:t>
            </a:r>
            <a:r>
              <a:rPr sz="4400" b="0" spc="-25" dirty="0">
                <a:solidFill>
                  <a:srgbClr val="FF0000"/>
                </a:solidFill>
                <a:latin typeface="Calibri Light"/>
                <a:cs typeface="Calibri Light"/>
              </a:rPr>
              <a:t>t</a:t>
            </a:r>
            <a:r>
              <a:rPr sz="4400" b="0" spc="-50" dirty="0">
                <a:solidFill>
                  <a:srgbClr val="FF0000"/>
                </a:solidFill>
                <a:latin typeface="Calibri Light"/>
                <a:cs typeface="Calibri Light"/>
              </a:rPr>
              <a:t>a</a:t>
            </a:r>
            <a:r>
              <a:rPr sz="4400" b="0" spc="-25" dirty="0">
                <a:solidFill>
                  <a:srgbClr val="FF0000"/>
                </a:solidFill>
                <a:latin typeface="Calibri Light"/>
                <a:cs typeface="Calibri Light"/>
              </a:rPr>
              <a:t>t</a:t>
            </a:r>
            <a:r>
              <a:rPr sz="4400" b="0" spc="5" dirty="0">
                <a:solidFill>
                  <a:srgbClr val="FF0000"/>
                </a:solidFill>
                <a:latin typeface="Calibri Light"/>
                <a:cs typeface="Calibri Light"/>
              </a:rPr>
              <a:t>i</a:t>
            </a:r>
            <a:r>
              <a:rPr sz="4400" b="0" spc="-50" dirty="0">
                <a:solidFill>
                  <a:srgbClr val="FF0000"/>
                </a:solidFill>
                <a:latin typeface="Calibri Light"/>
                <a:cs typeface="Calibri Light"/>
              </a:rPr>
              <a:t>o</a:t>
            </a:r>
            <a:r>
              <a:rPr sz="4400" b="0" spc="15" dirty="0">
                <a:solidFill>
                  <a:srgbClr val="FF0000"/>
                </a:solidFill>
                <a:latin typeface="Calibri Light"/>
                <a:cs typeface="Calibri Light"/>
              </a:rPr>
              <a:t>n</a:t>
            </a:r>
            <a:r>
              <a:rPr sz="4400" b="0" spc="-300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4400" b="0" spc="20" dirty="0">
                <a:solidFill>
                  <a:srgbClr val="FF0000"/>
                </a:solidFill>
                <a:latin typeface="Calibri Light"/>
                <a:cs typeface="Calibri Light"/>
              </a:rPr>
              <a:t>S</a:t>
            </a:r>
            <a:r>
              <a:rPr sz="4400" b="0" spc="15" dirty="0">
                <a:solidFill>
                  <a:srgbClr val="FF0000"/>
                </a:solidFill>
                <a:latin typeface="Calibri Light"/>
                <a:cs typeface="Calibri Light"/>
              </a:rPr>
              <a:t>E</a:t>
            </a:r>
            <a:r>
              <a:rPr sz="4400" b="0" spc="40" dirty="0">
                <a:solidFill>
                  <a:srgbClr val="FF0000"/>
                </a:solidFill>
                <a:latin typeface="Calibri Light"/>
                <a:cs typeface="Calibri Light"/>
              </a:rPr>
              <a:t>V</a:t>
            </a:r>
            <a:r>
              <a:rPr sz="4400" b="0" spc="-55" dirty="0">
                <a:solidFill>
                  <a:srgbClr val="FF0000"/>
                </a:solidFill>
                <a:latin typeface="Calibri Light"/>
                <a:cs typeface="Calibri Light"/>
              </a:rPr>
              <a:t>E</a:t>
            </a:r>
            <a:r>
              <a:rPr sz="4400" b="0" spc="20" dirty="0">
                <a:solidFill>
                  <a:srgbClr val="FF0000"/>
                </a:solidFill>
                <a:latin typeface="Calibri Light"/>
                <a:cs typeface="Calibri Light"/>
              </a:rPr>
              <a:t>N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22425" y="2991483"/>
            <a:ext cx="4286251" cy="0"/>
          </a:xfrm>
          <a:custGeom>
            <a:avLst/>
            <a:gdLst/>
            <a:ahLst/>
            <a:cxnLst/>
            <a:rect l="l" t="t" r="r" b="b"/>
            <a:pathLst>
              <a:path w="4286250">
                <a:moveTo>
                  <a:pt x="0" y="0"/>
                </a:moveTo>
                <a:lnTo>
                  <a:pt x="4286250" y="0"/>
                </a:lnTo>
              </a:path>
            </a:pathLst>
          </a:custGeom>
          <a:ln w="1851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70991" y="843982"/>
            <a:ext cx="5748020" cy="4709303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50800" marR="5080">
              <a:lnSpc>
                <a:spcPct val="72800"/>
              </a:lnSpc>
              <a:spcBef>
                <a:spcPts val="830"/>
              </a:spcBef>
              <a:tabLst>
                <a:tab pos="5666105" algn="l"/>
              </a:tabLst>
            </a:pPr>
            <a:r>
              <a:rPr sz="2150" spc="10" dirty="0">
                <a:latin typeface="Calibri"/>
                <a:cs typeface="Calibri"/>
              </a:rPr>
              <a:t>-</a:t>
            </a:r>
            <a:r>
              <a:rPr sz="2150" spc="30" dirty="0">
                <a:latin typeface="Calibri"/>
                <a:cs typeface="Calibri"/>
              </a:rPr>
              <a:t>3</a:t>
            </a:r>
            <a:r>
              <a:rPr sz="2150" spc="10" dirty="0">
                <a:latin typeface="Calibri"/>
                <a:cs typeface="Calibri"/>
              </a:rPr>
              <a:t>8</a:t>
            </a:r>
            <a:r>
              <a:rPr sz="2150" spc="-15" dirty="0">
                <a:latin typeface="Calibri"/>
                <a:cs typeface="Calibri"/>
              </a:rPr>
              <a:t> </a:t>
            </a:r>
            <a:r>
              <a:rPr sz="2150" spc="-5" dirty="0">
                <a:latin typeface="Calibri"/>
                <a:cs typeface="Calibri"/>
              </a:rPr>
              <a:t>y</a:t>
            </a:r>
            <a:r>
              <a:rPr sz="2150" spc="-25" dirty="0">
                <a:latin typeface="Calibri"/>
                <a:cs typeface="Calibri"/>
              </a:rPr>
              <a:t>e</a:t>
            </a:r>
            <a:r>
              <a:rPr sz="2150" spc="10" dirty="0">
                <a:latin typeface="Calibri"/>
                <a:cs typeface="Calibri"/>
              </a:rPr>
              <a:t>a</a:t>
            </a:r>
            <a:r>
              <a:rPr sz="2150" spc="-10" dirty="0">
                <a:latin typeface="Calibri"/>
                <a:cs typeface="Calibri"/>
              </a:rPr>
              <a:t>r</a:t>
            </a:r>
            <a:r>
              <a:rPr sz="2150" spc="10" dirty="0">
                <a:latin typeface="Calibri"/>
                <a:cs typeface="Calibri"/>
              </a:rPr>
              <a:t>s</a:t>
            </a:r>
            <a:r>
              <a:rPr sz="2150" spc="85" dirty="0">
                <a:latin typeface="Calibri"/>
                <a:cs typeface="Calibri"/>
              </a:rPr>
              <a:t> </a:t>
            </a:r>
            <a:r>
              <a:rPr sz="2150" spc="-60" dirty="0">
                <a:latin typeface="Calibri"/>
                <a:cs typeface="Calibri"/>
              </a:rPr>
              <a:t>f</a:t>
            </a:r>
            <a:r>
              <a:rPr sz="2150" spc="-25" dirty="0">
                <a:latin typeface="Calibri"/>
                <a:cs typeface="Calibri"/>
              </a:rPr>
              <a:t>e</a:t>
            </a:r>
            <a:r>
              <a:rPr sz="2150" spc="5" dirty="0">
                <a:latin typeface="Calibri"/>
                <a:cs typeface="Calibri"/>
              </a:rPr>
              <a:t>m</a:t>
            </a:r>
            <a:r>
              <a:rPr sz="2150" spc="10" dirty="0">
                <a:latin typeface="Calibri"/>
                <a:cs typeface="Calibri"/>
              </a:rPr>
              <a:t>a</a:t>
            </a:r>
            <a:r>
              <a:rPr sz="2150" spc="25" dirty="0">
                <a:latin typeface="Calibri"/>
                <a:cs typeface="Calibri"/>
              </a:rPr>
              <a:t>l</a:t>
            </a:r>
            <a:r>
              <a:rPr sz="2150" spc="10" dirty="0">
                <a:latin typeface="Calibri"/>
                <a:cs typeface="Calibri"/>
              </a:rPr>
              <a:t>e</a:t>
            </a:r>
            <a:r>
              <a:rPr sz="2150" spc="75" dirty="0">
                <a:latin typeface="Calibri"/>
                <a:cs typeface="Calibri"/>
              </a:rPr>
              <a:t> </a:t>
            </a:r>
            <a:r>
              <a:rPr sz="2150" spc="30" dirty="0">
                <a:latin typeface="Calibri"/>
                <a:cs typeface="Calibri"/>
              </a:rPr>
              <a:t>w</a:t>
            </a:r>
            <a:r>
              <a:rPr sz="2150" spc="25" dirty="0">
                <a:latin typeface="Calibri"/>
                <a:cs typeface="Calibri"/>
              </a:rPr>
              <a:t>i</a:t>
            </a:r>
            <a:r>
              <a:rPr sz="2150" spc="20" dirty="0">
                <a:latin typeface="Calibri"/>
                <a:cs typeface="Calibri"/>
              </a:rPr>
              <a:t>t</a:t>
            </a:r>
            <a:r>
              <a:rPr sz="2150" spc="10" dirty="0">
                <a:latin typeface="Calibri"/>
                <a:cs typeface="Calibri"/>
              </a:rPr>
              <a:t>h</a:t>
            </a:r>
            <a:r>
              <a:rPr sz="2150" spc="15" dirty="0">
                <a:latin typeface="Calibri"/>
                <a:cs typeface="Calibri"/>
              </a:rPr>
              <a:t> </a:t>
            </a:r>
            <a:r>
              <a:rPr sz="2150" spc="25" dirty="0">
                <a:latin typeface="Calibri"/>
                <a:cs typeface="Calibri"/>
              </a:rPr>
              <a:t>twi</a:t>
            </a:r>
            <a:r>
              <a:rPr sz="2150" spc="-10" dirty="0">
                <a:latin typeface="Calibri"/>
                <a:cs typeface="Calibri"/>
              </a:rPr>
              <a:t>n</a:t>
            </a:r>
            <a:r>
              <a:rPr sz="2150" spc="10" dirty="0">
                <a:latin typeface="Calibri"/>
                <a:cs typeface="Calibri"/>
              </a:rPr>
              <a:t>s </a:t>
            </a:r>
            <a:r>
              <a:rPr sz="2150" spc="-10" dirty="0">
                <a:latin typeface="Calibri"/>
                <a:cs typeface="Calibri"/>
              </a:rPr>
              <a:t>pr</a:t>
            </a:r>
            <a:r>
              <a:rPr sz="2150" spc="-25" dirty="0">
                <a:latin typeface="Calibri"/>
                <a:cs typeface="Calibri"/>
              </a:rPr>
              <a:t>e</a:t>
            </a:r>
            <a:r>
              <a:rPr sz="2150" spc="30" dirty="0">
                <a:latin typeface="Calibri"/>
                <a:cs typeface="Calibri"/>
              </a:rPr>
              <a:t>g</a:t>
            </a:r>
            <a:r>
              <a:rPr sz="2150" spc="-10" dirty="0">
                <a:latin typeface="Calibri"/>
                <a:cs typeface="Calibri"/>
              </a:rPr>
              <a:t>n</a:t>
            </a:r>
            <a:r>
              <a:rPr sz="2150" spc="10" dirty="0">
                <a:latin typeface="Calibri"/>
                <a:cs typeface="Calibri"/>
              </a:rPr>
              <a:t>a</a:t>
            </a:r>
            <a:r>
              <a:rPr sz="2150" spc="-10" dirty="0">
                <a:latin typeface="Calibri"/>
                <a:cs typeface="Calibri"/>
              </a:rPr>
              <a:t>n</a:t>
            </a:r>
            <a:r>
              <a:rPr sz="2150" spc="-15" dirty="0">
                <a:latin typeface="Calibri"/>
                <a:cs typeface="Calibri"/>
              </a:rPr>
              <a:t>c</a:t>
            </a:r>
            <a:r>
              <a:rPr sz="2150" spc="10" dirty="0">
                <a:latin typeface="Calibri"/>
                <a:cs typeface="Calibri"/>
              </a:rPr>
              <a:t>y</a:t>
            </a:r>
            <a:r>
              <a:rPr sz="2150" spc="160" dirty="0">
                <a:latin typeface="Calibri"/>
                <a:cs typeface="Calibri"/>
              </a:rPr>
              <a:t> </a:t>
            </a:r>
            <a:r>
              <a:rPr sz="2150" spc="30" dirty="0">
                <a:latin typeface="Calibri"/>
                <a:cs typeface="Calibri"/>
              </a:rPr>
              <a:t>3</a:t>
            </a:r>
            <a:r>
              <a:rPr sz="2150" spc="10" dirty="0">
                <a:latin typeface="Calibri"/>
                <a:cs typeface="Calibri"/>
              </a:rPr>
              <a:t>2</a:t>
            </a:r>
            <a:r>
              <a:rPr sz="2150" spc="60" dirty="0">
                <a:latin typeface="Calibri"/>
                <a:cs typeface="Calibri"/>
              </a:rPr>
              <a:t> </a:t>
            </a:r>
            <a:r>
              <a:rPr sz="2150" spc="30" dirty="0">
                <a:latin typeface="Calibri"/>
                <a:cs typeface="Calibri"/>
              </a:rPr>
              <a:t>w</a:t>
            </a:r>
            <a:r>
              <a:rPr sz="2150" spc="-25" dirty="0">
                <a:latin typeface="Calibri"/>
                <a:cs typeface="Calibri"/>
              </a:rPr>
              <a:t>ee</a:t>
            </a:r>
            <a:r>
              <a:rPr sz="2150" spc="-5" dirty="0">
                <a:latin typeface="Calibri"/>
                <a:cs typeface="Calibri"/>
              </a:rPr>
              <a:t>k</a:t>
            </a:r>
            <a:r>
              <a:rPr sz="2150" spc="10" dirty="0">
                <a:latin typeface="Calibri"/>
                <a:cs typeface="Calibri"/>
              </a:rPr>
              <a:t>s</a:t>
            </a:r>
            <a:r>
              <a:rPr sz="2150" dirty="0">
                <a:latin typeface="Calibri"/>
                <a:cs typeface="Calibri"/>
              </a:rPr>
              <a:t>	</a:t>
            </a:r>
            <a:r>
              <a:rPr sz="2150" spc="5" dirty="0">
                <a:latin typeface="Calibri"/>
                <a:cs typeface="Calibri"/>
              </a:rPr>
              <a:t>,  came</a:t>
            </a:r>
            <a:r>
              <a:rPr sz="2150" spc="75" dirty="0">
                <a:latin typeface="Calibri"/>
                <a:cs typeface="Calibri"/>
              </a:rPr>
              <a:t> </a:t>
            </a:r>
            <a:r>
              <a:rPr sz="2150" spc="20" dirty="0">
                <a:latin typeface="Calibri"/>
                <a:cs typeface="Calibri"/>
              </a:rPr>
              <a:t>with</a:t>
            </a:r>
            <a:r>
              <a:rPr sz="2150" spc="-5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abdominal</a:t>
            </a:r>
            <a:r>
              <a:rPr sz="2150" spc="135" dirty="0">
                <a:latin typeface="Calibri"/>
                <a:cs typeface="Calibri"/>
              </a:rPr>
              <a:t> </a:t>
            </a:r>
            <a:r>
              <a:rPr sz="2150" spc="10" dirty="0">
                <a:latin typeface="Calibri"/>
                <a:cs typeface="Calibri"/>
              </a:rPr>
              <a:t>pain </a:t>
            </a:r>
            <a:r>
              <a:rPr sz="2150" spc="5" dirty="0">
                <a:latin typeface="Calibri"/>
                <a:cs typeface="Calibri"/>
              </a:rPr>
              <a:t>,</a:t>
            </a:r>
            <a:r>
              <a:rPr sz="2150" spc="15" dirty="0">
                <a:latin typeface="Calibri"/>
                <a:cs typeface="Calibri"/>
              </a:rPr>
              <a:t> </a:t>
            </a:r>
            <a:r>
              <a:rPr sz="2150" spc="5" dirty="0">
                <a:latin typeface="Calibri"/>
                <a:cs typeface="Calibri"/>
              </a:rPr>
              <a:t>and</a:t>
            </a:r>
            <a:r>
              <a:rPr sz="2150" spc="90" dirty="0">
                <a:latin typeface="Calibri"/>
                <a:cs typeface="Calibri"/>
              </a:rPr>
              <a:t> </a:t>
            </a:r>
            <a:r>
              <a:rPr sz="2150" spc="10" dirty="0">
                <a:latin typeface="Calibri"/>
                <a:cs typeface="Calibri"/>
              </a:rPr>
              <a:t>this </a:t>
            </a:r>
            <a:r>
              <a:rPr sz="2150" spc="-30" dirty="0">
                <a:latin typeface="Calibri"/>
                <a:cs typeface="Calibri"/>
              </a:rPr>
              <a:t>CTG</a:t>
            </a:r>
            <a:r>
              <a:rPr sz="2150" spc="85" dirty="0">
                <a:latin typeface="Calibri"/>
                <a:cs typeface="Calibri"/>
              </a:rPr>
              <a:t> </a:t>
            </a:r>
            <a:r>
              <a:rPr sz="2150" spc="5" dirty="0">
                <a:latin typeface="Calibri"/>
                <a:cs typeface="Calibri"/>
              </a:rPr>
              <a:t>:</a:t>
            </a:r>
            <a:endParaRPr sz="2150">
              <a:latin typeface="Calibri"/>
              <a:cs typeface="Calibri"/>
            </a:endParaRPr>
          </a:p>
          <a:p>
            <a:pPr marL="280035" indent="-229235">
              <a:lnSpc>
                <a:spcPct val="100000"/>
              </a:lnSpc>
              <a:spcBef>
                <a:spcPts val="275"/>
              </a:spcBef>
              <a:buSzPct val="95348"/>
              <a:buAutoNum type="arabicPlain"/>
              <a:tabLst>
                <a:tab pos="280035" algn="l"/>
              </a:tabLst>
            </a:pPr>
            <a:r>
              <a:rPr sz="2150" spc="5" dirty="0">
                <a:latin typeface="Calibri"/>
                <a:cs typeface="Calibri"/>
              </a:rPr>
              <a:t>Question</a:t>
            </a:r>
            <a:r>
              <a:rPr sz="2150" spc="8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relevant</a:t>
            </a:r>
            <a:r>
              <a:rPr sz="2150" spc="50" dirty="0">
                <a:latin typeface="Calibri"/>
                <a:cs typeface="Calibri"/>
              </a:rPr>
              <a:t> </a:t>
            </a:r>
            <a:r>
              <a:rPr sz="2150" spc="20" dirty="0">
                <a:latin typeface="Calibri"/>
                <a:cs typeface="Calibri"/>
              </a:rPr>
              <a:t>to</a:t>
            </a:r>
            <a:r>
              <a:rPr sz="2150" spc="-60" dirty="0">
                <a:latin typeface="Calibri"/>
                <a:cs typeface="Calibri"/>
              </a:rPr>
              <a:t> </a:t>
            </a:r>
            <a:r>
              <a:rPr sz="2150" spc="5" dirty="0">
                <a:latin typeface="Calibri"/>
                <a:cs typeface="Calibri"/>
              </a:rPr>
              <a:t>history?</a:t>
            </a:r>
            <a:endParaRPr sz="2150">
              <a:latin typeface="Calibri"/>
              <a:cs typeface="Calibri"/>
            </a:endParaRPr>
          </a:p>
          <a:p>
            <a:pPr marL="50800" marR="410845">
              <a:lnSpc>
                <a:spcPct val="72800"/>
              </a:lnSpc>
              <a:spcBef>
                <a:spcPts val="975"/>
              </a:spcBef>
              <a:buSzPct val="95348"/>
              <a:buAutoNum type="arabicPlain"/>
              <a:tabLst>
                <a:tab pos="280035" algn="l"/>
              </a:tabLst>
            </a:pPr>
            <a:r>
              <a:rPr sz="2150" spc="-5" dirty="0">
                <a:latin typeface="Calibri"/>
                <a:cs typeface="Calibri"/>
              </a:rPr>
              <a:t>she</a:t>
            </a:r>
            <a:r>
              <a:rPr sz="2150" spc="75" dirty="0">
                <a:latin typeface="Calibri"/>
                <a:cs typeface="Calibri"/>
              </a:rPr>
              <a:t> </a:t>
            </a:r>
            <a:r>
              <a:rPr sz="2150" spc="5" dirty="0">
                <a:latin typeface="Calibri"/>
                <a:cs typeface="Calibri"/>
              </a:rPr>
              <a:t>came</a:t>
            </a:r>
            <a:r>
              <a:rPr sz="2150" spc="80" dirty="0">
                <a:latin typeface="Calibri"/>
                <a:cs typeface="Calibri"/>
              </a:rPr>
              <a:t> </a:t>
            </a:r>
            <a:r>
              <a:rPr sz="2150" spc="25" dirty="0">
                <a:latin typeface="Calibri"/>
                <a:cs typeface="Calibri"/>
              </a:rPr>
              <a:t>with</a:t>
            </a:r>
            <a:r>
              <a:rPr sz="2150" spc="-60" dirty="0">
                <a:latin typeface="Calibri"/>
                <a:cs typeface="Calibri"/>
              </a:rPr>
              <a:t> </a:t>
            </a:r>
            <a:r>
              <a:rPr sz="2150" spc="10" dirty="0">
                <a:latin typeface="Calibri"/>
                <a:cs typeface="Calibri"/>
              </a:rPr>
              <a:t>2cm</a:t>
            </a:r>
            <a:r>
              <a:rPr sz="2150" spc="95" dirty="0">
                <a:latin typeface="Calibri"/>
                <a:cs typeface="Calibri"/>
              </a:rPr>
              <a:t> </a:t>
            </a:r>
            <a:r>
              <a:rPr sz="2150" spc="10" dirty="0">
                <a:latin typeface="Calibri"/>
                <a:cs typeface="Calibri"/>
              </a:rPr>
              <a:t>dilation</a:t>
            </a:r>
            <a:r>
              <a:rPr sz="2150" spc="-55" dirty="0">
                <a:latin typeface="Calibri"/>
                <a:cs typeface="Calibri"/>
              </a:rPr>
              <a:t> </a:t>
            </a:r>
            <a:r>
              <a:rPr sz="2150" spc="5" dirty="0">
                <a:latin typeface="Calibri"/>
                <a:cs typeface="Calibri"/>
              </a:rPr>
              <a:t>,</a:t>
            </a:r>
            <a:r>
              <a:rPr sz="2150" spc="15" dirty="0">
                <a:latin typeface="Calibri"/>
                <a:cs typeface="Calibri"/>
              </a:rPr>
              <a:t> </a:t>
            </a:r>
            <a:r>
              <a:rPr sz="2150" spc="-5" dirty="0">
                <a:latin typeface="Calibri"/>
                <a:cs typeface="Calibri"/>
              </a:rPr>
              <a:t>Long</a:t>
            </a:r>
            <a:r>
              <a:rPr sz="2150" spc="13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cervix</a:t>
            </a:r>
            <a:r>
              <a:rPr sz="2150" spc="60" dirty="0">
                <a:latin typeface="Calibri"/>
                <a:cs typeface="Calibri"/>
              </a:rPr>
              <a:t> </a:t>
            </a:r>
            <a:r>
              <a:rPr sz="2150" spc="5" dirty="0">
                <a:latin typeface="Calibri"/>
                <a:cs typeface="Calibri"/>
              </a:rPr>
              <a:t>and </a:t>
            </a:r>
            <a:r>
              <a:rPr sz="2150" spc="-470" dirty="0">
                <a:latin typeface="Calibri"/>
                <a:cs typeface="Calibri"/>
              </a:rPr>
              <a:t> </a:t>
            </a:r>
            <a:r>
              <a:rPr sz="2150" spc="5" dirty="0">
                <a:latin typeface="Calibri"/>
                <a:cs typeface="Calibri"/>
              </a:rPr>
              <a:t>intact</a:t>
            </a:r>
            <a:r>
              <a:rPr sz="2150" spc="-25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membrane</a:t>
            </a:r>
            <a:r>
              <a:rPr sz="2150" spc="225" dirty="0">
                <a:latin typeface="Calibri"/>
                <a:cs typeface="Calibri"/>
              </a:rPr>
              <a:t> </a:t>
            </a:r>
            <a:r>
              <a:rPr sz="2150" spc="-65" dirty="0">
                <a:latin typeface="Calibri"/>
                <a:cs typeface="Calibri"/>
              </a:rPr>
              <a:t>,Your</a:t>
            </a:r>
            <a:r>
              <a:rPr sz="2150" spc="95" dirty="0">
                <a:latin typeface="Calibri"/>
                <a:cs typeface="Calibri"/>
              </a:rPr>
              <a:t> </a:t>
            </a:r>
            <a:r>
              <a:rPr sz="2150" spc="10" dirty="0">
                <a:latin typeface="Calibri"/>
                <a:cs typeface="Calibri"/>
              </a:rPr>
              <a:t>Diagnosis</a:t>
            </a:r>
            <a:r>
              <a:rPr sz="2150" spc="85" dirty="0">
                <a:latin typeface="Calibri"/>
                <a:cs typeface="Calibri"/>
              </a:rPr>
              <a:t> </a:t>
            </a:r>
            <a:r>
              <a:rPr sz="2150" spc="10" dirty="0">
                <a:latin typeface="Calibri"/>
                <a:cs typeface="Calibri"/>
              </a:rPr>
              <a:t>?</a:t>
            </a:r>
            <a:endParaRPr sz="2150">
              <a:latin typeface="Calibri"/>
              <a:cs typeface="Calibri"/>
            </a:endParaRPr>
          </a:p>
          <a:p>
            <a:pPr marL="337185" indent="-287020">
              <a:lnSpc>
                <a:spcPct val="100000"/>
              </a:lnSpc>
              <a:spcBef>
                <a:spcPts val="275"/>
              </a:spcBef>
              <a:buSzPct val="95348"/>
              <a:buAutoNum type="arabicPlain"/>
              <a:tabLst>
                <a:tab pos="337820" algn="l"/>
              </a:tabLst>
            </a:pPr>
            <a:r>
              <a:rPr sz="2150" spc="-40" dirty="0">
                <a:latin typeface="Calibri"/>
                <a:cs typeface="Calibri"/>
              </a:rPr>
              <a:t>Your</a:t>
            </a:r>
            <a:r>
              <a:rPr sz="2150" spc="8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management</a:t>
            </a:r>
            <a:r>
              <a:rPr sz="2150" spc="175" dirty="0">
                <a:latin typeface="Calibri"/>
                <a:cs typeface="Calibri"/>
              </a:rPr>
              <a:t> </a:t>
            </a:r>
            <a:r>
              <a:rPr sz="2150" spc="10" dirty="0">
                <a:latin typeface="Calibri"/>
                <a:cs typeface="Calibri"/>
              </a:rPr>
              <a:t>?</a:t>
            </a:r>
            <a:endParaRPr sz="2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75"/>
              </a:spcBef>
            </a:pPr>
            <a:r>
              <a:rPr sz="1800" spc="-130" dirty="0">
                <a:latin typeface="Calibri"/>
                <a:cs typeface="Calibri"/>
              </a:rPr>
              <a:t>Y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spc="25" dirty="0">
                <a:latin typeface="Calibri"/>
                <a:cs typeface="Calibri"/>
              </a:rPr>
              <a:t>u</a:t>
            </a:r>
            <a:r>
              <a:rPr sz="1800" dirty="0">
                <a:latin typeface="Calibri"/>
                <a:cs typeface="Calibri"/>
              </a:rPr>
              <a:t>r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30" dirty="0">
                <a:latin typeface="Calibri"/>
                <a:cs typeface="Calibri"/>
              </a:rPr>
              <a:t>a</a:t>
            </a:r>
            <a:r>
              <a:rPr sz="1800" spc="25" dirty="0">
                <a:latin typeface="Calibri"/>
                <a:cs typeface="Calibri"/>
              </a:rPr>
              <a:t>n</a:t>
            </a:r>
            <a:r>
              <a:rPr sz="1800" spc="-35" dirty="0">
                <a:latin typeface="Calibri"/>
                <a:cs typeface="Calibri"/>
              </a:rPr>
              <a:t>s</a:t>
            </a:r>
            <a:r>
              <a:rPr sz="1800" spc="-15" dirty="0">
                <a:latin typeface="Calibri"/>
                <a:cs typeface="Calibri"/>
              </a:rPr>
              <a:t>w</a:t>
            </a:r>
            <a:r>
              <a:rPr sz="1800" dirty="0">
                <a:latin typeface="Calibri"/>
                <a:cs typeface="Calibri"/>
              </a:rPr>
              <a:t>er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 marL="12700" marR="969010">
              <a:lnSpc>
                <a:spcPct val="100800"/>
              </a:lnSpc>
              <a:buSzPct val="94444"/>
              <a:buAutoNum type="arabicPlain"/>
              <a:tabLst>
                <a:tab pos="198120" algn="l"/>
              </a:tabLst>
            </a:pPr>
            <a:r>
              <a:rPr sz="1800" spc="-5" dirty="0">
                <a:latin typeface="Calibri"/>
                <a:cs typeface="Calibri"/>
              </a:rPr>
              <a:t>Fet</a:t>
            </a:r>
            <a:r>
              <a:rPr sz="1800" spc="40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l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m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spc="10" dirty="0">
                <a:latin typeface="Calibri"/>
                <a:cs typeface="Calibri"/>
              </a:rPr>
              <a:t>v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m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35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25" dirty="0">
                <a:latin typeface="Calibri"/>
                <a:cs typeface="Calibri"/>
              </a:rPr>
              <a:t>p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40" dirty="0">
                <a:latin typeface="Calibri"/>
                <a:cs typeface="Calibri"/>
              </a:rPr>
              <a:t>l</a:t>
            </a:r>
            <a:r>
              <a:rPr sz="1800" spc="10" dirty="0">
                <a:latin typeface="Calibri"/>
                <a:cs typeface="Calibri"/>
              </a:rPr>
              <a:t>v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c</a:t>
            </a:r>
            <a:r>
              <a:rPr sz="1800" spc="-120" dirty="0">
                <a:latin typeface="Calibri"/>
                <a:cs typeface="Calibri"/>
              </a:rPr>
              <a:t> </a:t>
            </a:r>
            <a:r>
              <a:rPr sz="1800" spc="35" dirty="0">
                <a:latin typeface="Calibri"/>
                <a:cs typeface="Calibri"/>
              </a:rPr>
              <a:t>a</a:t>
            </a:r>
            <a:r>
              <a:rPr sz="1800" spc="25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d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35" dirty="0">
                <a:latin typeface="Calibri"/>
                <a:cs typeface="Calibri"/>
              </a:rPr>
              <a:t>a</a:t>
            </a:r>
            <a:r>
              <a:rPr sz="1800" spc="25" dirty="0">
                <a:latin typeface="Calibri"/>
                <a:cs typeface="Calibri"/>
              </a:rPr>
              <a:t>bd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spc="-15" dirty="0">
                <a:latin typeface="Calibri"/>
                <a:cs typeface="Calibri"/>
              </a:rPr>
              <a:t>m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spc="25" dirty="0">
                <a:latin typeface="Calibri"/>
                <a:cs typeface="Calibri"/>
              </a:rPr>
              <a:t>n</a:t>
            </a:r>
            <a:r>
              <a:rPr sz="1800" spc="35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l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25" dirty="0">
                <a:latin typeface="Calibri"/>
                <a:cs typeface="Calibri"/>
              </a:rPr>
              <a:t>p</a:t>
            </a:r>
            <a:r>
              <a:rPr sz="1800" spc="35" dirty="0">
                <a:latin typeface="Calibri"/>
                <a:cs typeface="Calibri"/>
              </a:rPr>
              <a:t>ai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,  </a:t>
            </a:r>
            <a:r>
              <a:rPr sz="1800" spc="15" dirty="0">
                <a:latin typeface="Calibri"/>
                <a:cs typeface="Calibri"/>
              </a:rPr>
              <a:t>vaginal</a:t>
            </a:r>
            <a:r>
              <a:rPr sz="1800" spc="-1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discharge</a:t>
            </a:r>
            <a:r>
              <a:rPr sz="1800" spc="-1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spotting</a:t>
            </a:r>
            <a:r>
              <a:rPr sz="1800" spc="-1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rupture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of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membrane,</a:t>
            </a:r>
            <a:endParaRPr sz="1800">
              <a:latin typeface="Calibri"/>
              <a:cs typeface="Calibri"/>
            </a:endParaRPr>
          </a:p>
          <a:p>
            <a:pPr marL="12700" marR="1102995">
              <a:lnSpc>
                <a:spcPct val="99100"/>
              </a:lnSpc>
              <a:spcBef>
                <a:spcPts val="40"/>
              </a:spcBef>
            </a:pPr>
            <a:r>
              <a:rPr sz="1800" spc="5" dirty="0">
                <a:latin typeface="Calibri"/>
                <a:cs typeface="Calibri"/>
              </a:rPr>
              <a:t>uterine contractions </a:t>
            </a:r>
            <a:r>
              <a:rPr sz="1800" dirty="0">
                <a:latin typeface="Calibri"/>
                <a:cs typeface="Calibri"/>
              </a:rPr>
              <a:t>, frequency </a:t>
            </a:r>
            <a:r>
              <a:rPr sz="1800" spc="15" dirty="0">
                <a:latin typeface="Calibri"/>
                <a:cs typeface="Calibri"/>
              </a:rPr>
              <a:t>and amplitude, 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urgency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dysuria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blurred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vision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epigastric</a:t>
            </a:r>
            <a:r>
              <a:rPr sz="1800" spc="-120" dirty="0">
                <a:latin typeface="Calibri"/>
                <a:cs typeface="Calibri"/>
              </a:rPr>
              <a:t> </a:t>
            </a:r>
            <a:r>
              <a:rPr sz="1800" spc="20" dirty="0">
                <a:latin typeface="Calibri"/>
                <a:cs typeface="Calibri"/>
              </a:rPr>
              <a:t>pain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,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25" dirty="0">
                <a:latin typeface="Calibri"/>
                <a:cs typeface="Calibri"/>
              </a:rPr>
              <a:t>h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35" dirty="0">
                <a:latin typeface="Calibri"/>
                <a:cs typeface="Calibri"/>
              </a:rPr>
              <a:t>a</a:t>
            </a:r>
            <a:r>
              <a:rPr sz="1800" spc="25" dirty="0">
                <a:latin typeface="Calibri"/>
                <a:cs typeface="Calibri"/>
              </a:rPr>
              <a:t>d</a:t>
            </a:r>
            <a:r>
              <a:rPr sz="1800" spc="30" dirty="0">
                <a:latin typeface="Calibri"/>
                <a:cs typeface="Calibri"/>
              </a:rPr>
              <a:t>a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spc="25" dirty="0">
                <a:latin typeface="Calibri"/>
                <a:cs typeface="Calibri"/>
              </a:rPr>
              <a:t>h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1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0" dirty="0">
                <a:latin typeface="Calibri"/>
                <a:cs typeface="Calibri"/>
              </a:rPr>
              <a:t>f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10" dirty="0">
                <a:latin typeface="Calibri"/>
                <a:cs typeface="Calibri"/>
              </a:rPr>
              <a:t>v</a:t>
            </a:r>
            <a:r>
              <a:rPr sz="1800" dirty="0">
                <a:latin typeface="Calibri"/>
                <a:cs typeface="Calibri"/>
              </a:rPr>
              <a:t>er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197485" indent="-185420">
              <a:lnSpc>
                <a:spcPct val="100000"/>
              </a:lnSpc>
              <a:spcBef>
                <a:spcPts val="15"/>
              </a:spcBef>
              <a:buSzPct val="94444"/>
              <a:buAutoNum type="arabicPlain" startAt="2"/>
              <a:tabLst>
                <a:tab pos="198120" algn="l"/>
              </a:tabLst>
            </a:pPr>
            <a:r>
              <a:rPr sz="1800" spc="-20" dirty="0">
                <a:latin typeface="Calibri"/>
                <a:cs typeface="Calibri"/>
              </a:rPr>
              <a:t>Pre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term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20" dirty="0">
                <a:latin typeface="Calibri"/>
                <a:cs typeface="Calibri"/>
              </a:rPr>
              <a:t>labor</a:t>
            </a:r>
            <a:endParaRPr sz="1800">
              <a:latin typeface="Calibri"/>
              <a:cs typeface="Calibri"/>
            </a:endParaRPr>
          </a:p>
          <a:p>
            <a:pPr marL="12700" marR="1379220">
              <a:lnSpc>
                <a:spcPts val="2180"/>
              </a:lnSpc>
              <a:spcBef>
                <a:spcPts val="75"/>
              </a:spcBef>
              <a:buSzPct val="94444"/>
              <a:buAutoNum type="arabicPlain" startAt="2"/>
              <a:tabLst>
                <a:tab pos="251460" algn="l"/>
              </a:tabLst>
            </a:pPr>
            <a:r>
              <a:rPr sz="1800" spc="5" dirty="0">
                <a:latin typeface="Calibri"/>
                <a:cs typeface="Calibri"/>
              </a:rPr>
              <a:t>A</a:t>
            </a:r>
            <a:r>
              <a:rPr sz="1800" spc="25" dirty="0">
                <a:latin typeface="Calibri"/>
                <a:cs typeface="Calibri"/>
              </a:rPr>
              <a:t>d</a:t>
            </a:r>
            <a:r>
              <a:rPr sz="1800" spc="-15" dirty="0">
                <a:latin typeface="Calibri"/>
                <a:cs typeface="Calibri"/>
              </a:rPr>
              <a:t>m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spc="-35" dirty="0">
                <a:latin typeface="Calibri"/>
                <a:cs typeface="Calibri"/>
              </a:rPr>
              <a:t>ss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IV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f</a:t>
            </a:r>
            <a:r>
              <a:rPr sz="1800" spc="35" dirty="0">
                <a:latin typeface="Calibri"/>
                <a:cs typeface="Calibri"/>
              </a:rPr>
              <a:t>l</a:t>
            </a:r>
            <a:r>
              <a:rPr sz="1800" spc="25" dirty="0">
                <a:latin typeface="Calibri"/>
                <a:cs typeface="Calibri"/>
              </a:rPr>
              <a:t>u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d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-35" dirty="0">
                <a:latin typeface="Calibri"/>
                <a:cs typeface="Calibri"/>
              </a:rPr>
              <a:t> P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spc="25" dirty="0">
                <a:latin typeface="Calibri"/>
                <a:cs typeface="Calibri"/>
              </a:rPr>
              <a:t>ph</a:t>
            </a:r>
            <a:r>
              <a:rPr sz="1800" spc="5" dirty="0">
                <a:latin typeface="Calibri"/>
                <a:cs typeface="Calibri"/>
              </a:rPr>
              <a:t>y</a:t>
            </a:r>
            <a:r>
              <a:rPr sz="1800" spc="35" dirty="0">
                <a:latin typeface="Calibri"/>
                <a:cs typeface="Calibri"/>
              </a:rPr>
              <a:t>l</a:t>
            </a:r>
            <a:r>
              <a:rPr sz="1800" spc="30" dirty="0">
                <a:latin typeface="Calibri"/>
                <a:cs typeface="Calibri"/>
              </a:rPr>
              <a:t>a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3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c</a:t>
            </a:r>
            <a:r>
              <a:rPr sz="1800" spc="-195" dirty="0">
                <a:latin typeface="Calibri"/>
                <a:cs typeface="Calibri"/>
              </a:rPr>
              <a:t> </a:t>
            </a:r>
            <a:r>
              <a:rPr sz="1800" spc="30" dirty="0">
                <a:latin typeface="Calibri"/>
                <a:cs typeface="Calibri"/>
              </a:rPr>
              <a:t>a</a:t>
            </a:r>
            <a:r>
              <a:rPr sz="1800" spc="25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30" dirty="0">
                <a:latin typeface="Calibri"/>
                <a:cs typeface="Calibri"/>
              </a:rPr>
              <a:t>i</a:t>
            </a:r>
            <a:r>
              <a:rPr sz="1800" spc="25" dirty="0">
                <a:latin typeface="Calibri"/>
                <a:cs typeface="Calibri"/>
              </a:rPr>
              <a:t>b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3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c</a:t>
            </a:r>
            <a:r>
              <a:rPr sz="1800" spc="-1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,  </a:t>
            </a:r>
            <a:r>
              <a:rPr sz="1800" spc="30" dirty="0">
                <a:latin typeface="Calibri"/>
                <a:cs typeface="Calibri"/>
              </a:rPr>
              <a:t>a</a:t>
            </a:r>
            <a:r>
              <a:rPr sz="1800" spc="25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te</a:t>
            </a:r>
            <a:r>
              <a:rPr sz="1800" spc="25" dirty="0">
                <a:latin typeface="Calibri"/>
                <a:cs typeface="Calibri"/>
              </a:rPr>
              <a:t>n</a:t>
            </a:r>
            <a:r>
              <a:rPr sz="1800" spc="30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30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l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30" dirty="0">
                <a:latin typeface="Calibri"/>
                <a:cs typeface="Calibri"/>
              </a:rPr>
              <a:t>i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spc="-35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te</a:t>
            </a:r>
            <a:r>
              <a:rPr sz="1800" spc="-35" dirty="0">
                <a:latin typeface="Calibri"/>
                <a:cs typeface="Calibri"/>
              </a:rPr>
              <a:t>r</a:t>
            </a:r>
            <a:r>
              <a:rPr sz="1800" spc="-55" dirty="0">
                <a:latin typeface="Calibri"/>
                <a:cs typeface="Calibri"/>
              </a:rPr>
              <a:t>o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d</a:t>
            </a:r>
            <a:r>
              <a:rPr sz="1800" spc="-1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15" dirty="0">
                <a:latin typeface="Calibri"/>
                <a:cs typeface="Calibri"/>
              </a:rPr>
              <a:t>o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spc="35" dirty="0">
                <a:latin typeface="Calibri"/>
                <a:cs typeface="Calibri"/>
              </a:rPr>
              <a:t>l</a:t>
            </a:r>
            <a:r>
              <a:rPr sz="1800" spc="5" dirty="0">
                <a:latin typeface="Calibri"/>
                <a:cs typeface="Calibri"/>
              </a:rPr>
              <a:t>y</a:t>
            </a:r>
            <a:r>
              <a:rPr sz="1800" spc="-35" dirty="0">
                <a:latin typeface="Calibri"/>
                <a:cs typeface="Calibri"/>
              </a:rPr>
              <a:t>s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s </a:t>
            </a:r>
            <a:r>
              <a:rPr sz="1800" spc="-1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4011" y="152780"/>
            <a:ext cx="2832100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0" spc="25" dirty="0">
                <a:solidFill>
                  <a:srgbClr val="FF0000"/>
                </a:solidFill>
                <a:latin typeface="Calibri Light"/>
                <a:cs typeface="Calibri Light"/>
              </a:rPr>
              <a:t>S</a:t>
            </a:r>
            <a:r>
              <a:rPr sz="4400" b="0" spc="-25" dirty="0">
                <a:solidFill>
                  <a:srgbClr val="FF0000"/>
                </a:solidFill>
                <a:latin typeface="Calibri Light"/>
                <a:cs typeface="Calibri Light"/>
              </a:rPr>
              <a:t>t</a:t>
            </a:r>
            <a:r>
              <a:rPr sz="4400" b="0" spc="-50" dirty="0">
                <a:solidFill>
                  <a:srgbClr val="FF0000"/>
                </a:solidFill>
                <a:latin typeface="Calibri Light"/>
                <a:cs typeface="Calibri Light"/>
              </a:rPr>
              <a:t>a</a:t>
            </a:r>
            <a:r>
              <a:rPr sz="4400" b="0" spc="-25" dirty="0">
                <a:solidFill>
                  <a:srgbClr val="FF0000"/>
                </a:solidFill>
                <a:latin typeface="Calibri Light"/>
                <a:cs typeface="Calibri Light"/>
              </a:rPr>
              <a:t>t</a:t>
            </a:r>
            <a:r>
              <a:rPr sz="4400" b="0" spc="5" dirty="0">
                <a:solidFill>
                  <a:srgbClr val="FF0000"/>
                </a:solidFill>
                <a:latin typeface="Calibri Light"/>
                <a:cs typeface="Calibri Light"/>
              </a:rPr>
              <a:t>i</a:t>
            </a:r>
            <a:r>
              <a:rPr sz="4400" b="0" spc="-45" dirty="0">
                <a:solidFill>
                  <a:srgbClr val="FF0000"/>
                </a:solidFill>
                <a:latin typeface="Calibri Light"/>
                <a:cs typeface="Calibri Light"/>
              </a:rPr>
              <a:t>o</a:t>
            </a:r>
            <a:r>
              <a:rPr sz="4400" b="0" spc="15" dirty="0">
                <a:solidFill>
                  <a:srgbClr val="FF0000"/>
                </a:solidFill>
                <a:latin typeface="Calibri Light"/>
                <a:cs typeface="Calibri Light"/>
              </a:rPr>
              <a:t>n</a:t>
            </a:r>
            <a:r>
              <a:rPr sz="4400" b="0" spc="-300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4400" b="0" spc="10" dirty="0">
                <a:solidFill>
                  <a:srgbClr val="FF0000"/>
                </a:solidFill>
                <a:latin typeface="Calibri Light"/>
                <a:cs typeface="Calibri Light"/>
              </a:rPr>
              <a:t>E</a:t>
            </a:r>
            <a:r>
              <a:rPr sz="4400" b="0" spc="85" dirty="0">
                <a:solidFill>
                  <a:srgbClr val="FF0000"/>
                </a:solidFill>
                <a:latin typeface="Calibri Light"/>
                <a:cs typeface="Calibri Light"/>
              </a:rPr>
              <a:t>i</a:t>
            </a:r>
            <a:r>
              <a:rPr sz="4400" b="0" spc="30" dirty="0">
                <a:solidFill>
                  <a:srgbClr val="FF0000"/>
                </a:solidFill>
                <a:latin typeface="Calibri Light"/>
                <a:cs typeface="Calibri Light"/>
              </a:rPr>
              <a:t>g</a:t>
            </a:r>
            <a:r>
              <a:rPr sz="4400" b="0" spc="-110" dirty="0">
                <a:solidFill>
                  <a:srgbClr val="FF0000"/>
                </a:solidFill>
                <a:latin typeface="Calibri Light"/>
                <a:cs typeface="Calibri Light"/>
              </a:rPr>
              <a:t>h</a:t>
            </a:r>
            <a:r>
              <a:rPr sz="4400" b="0" spc="5" dirty="0">
                <a:solidFill>
                  <a:srgbClr val="FF0000"/>
                </a:solidFill>
                <a:latin typeface="Calibri Light"/>
                <a:cs typeface="Calibri Light"/>
              </a:rPr>
              <a:t>t</a:t>
            </a:r>
            <a:endParaRPr sz="4400"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76800" y="0"/>
            <a:ext cx="5791200" cy="287655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604017" y="929712"/>
            <a:ext cx="3000375" cy="361457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73660">
              <a:lnSpc>
                <a:spcPct val="100899"/>
              </a:lnSpc>
              <a:spcBef>
                <a:spcPts val="80"/>
              </a:spcBef>
            </a:pPr>
            <a:r>
              <a:rPr sz="1800" spc="-15" dirty="0">
                <a:latin typeface="Calibri"/>
                <a:cs typeface="Calibri"/>
              </a:rPr>
              <a:t>5</a:t>
            </a:r>
            <a:r>
              <a:rPr sz="1800" dirty="0">
                <a:latin typeface="Calibri"/>
                <a:cs typeface="Calibri"/>
              </a:rPr>
              <a:t>2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30" dirty="0">
                <a:latin typeface="Calibri"/>
                <a:cs typeface="Calibri"/>
              </a:rPr>
              <a:t>Y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35" dirty="0">
                <a:latin typeface="Calibri"/>
                <a:cs typeface="Calibri"/>
              </a:rPr>
              <a:t>a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Fe</a:t>
            </a:r>
            <a:r>
              <a:rPr sz="1800" spc="-20" dirty="0">
                <a:latin typeface="Calibri"/>
                <a:cs typeface="Calibri"/>
              </a:rPr>
              <a:t>m</a:t>
            </a:r>
            <a:r>
              <a:rPr sz="1800" spc="30" dirty="0">
                <a:latin typeface="Calibri"/>
                <a:cs typeface="Calibri"/>
              </a:rPr>
              <a:t>a</a:t>
            </a:r>
            <a:r>
              <a:rPr sz="1800" spc="35" dirty="0">
                <a:latin typeface="Calibri"/>
                <a:cs typeface="Calibri"/>
              </a:rPr>
              <a:t>l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10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w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th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25" dirty="0">
                <a:latin typeface="Calibri"/>
                <a:cs typeface="Calibri"/>
              </a:rPr>
              <a:t>p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spc="-35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t  </a:t>
            </a:r>
            <a:r>
              <a:rPr sz="1800" spc="-15" dirty="0">
                <a:latin typeface="Calibri"/>
                <a:cs typeface="Calibri"/>
              </a:rPr>
              <a:t>m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25" dirty="0">
                <a:latin typeface="Calibri"/>
                <a:cs typeface="Calibri"/>
              </a:rPr>
              <a:t>n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spc="25" dirty="0">
                <a:latin typeface="Calibri"/>
                <a:cs typeface="Calibri"/>
              </a:rPr>
              <a:t>p</a:t>
            </a:r>
            <a:r>
              <a:rPr sz="1800" spc="30" dirty="0">
                <a:latin typeface="Calibri"/>
                <a:cs typeface="Calibri"/>
              </a:rPr>
              <a:t>a</a:t>
            </a:r>
            <a:r>
              <a:rPr sz="1800" spc="25" dirty="0">
                <a:latin typeface="Calibri"/>
                <a:cs typeface="Calibri"/>
              </a:rPr>
              <a:t>u</a:t>
            </a:r>
            <a:r>
              <a:rPr sz="1800" spc="-35" dirty="0">
                <a:latin typeface="Calibri"/>
                <a:cs typeface="Calibri"/>
              </a:rPr>
              <a:t>s</a:t>
            </a:r>
            <a:r>
              <a:rPr sz="1800" spc="30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l</a:t>
            </a:r>
            <a:r>
              <a:rPr sz="1800" spc="-150" dirty="0">
                <a:latin typeface="Calibri"/>
                <a:cs typeface="Calibri"/>
              </a:rPr>
              <a:t> </a:t>
            </a:r>
            <a:r>
              <a:rPr sz="1800" spc="25" dirty="0">
                <a:latin typeface="Calibri"/>
                <a:cs typeface="Calibri"/>
              </a:rPr>
              <a:t>b</a:t>
            </a:r>
            <a:r>
              <a:rPr sz="1800" spc="35" dirty="0">
                <a:latin typeface="Calibri"/>
                <a:cs typeface="Calibri"/>
              </a:rPr>
              <a:t>l</a:t>
            </a:r>
            <a:r>
              <a:rPr sz="1800" dirty="0">
                <a:latin typeface="Calibri"/>
                <a:cs typeface="Calibri"/>
              </a:rPr>
              <a:t>ee</a:t>
            </a:r>
            <a:r>
              <a:rPr sz="1800" spc="30" dirty="0">
                <a:latin typeface="Calibri"/>
                <a:cs typeface="Calibri"/>
              </a:rPr>
              <a:t>d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spc="25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g</a:t>
            </a:r>
            <a:r>
              <a:rPr sz="1800" spc="-1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30" dirty="0">
                <a:latin typeface="Calibri"/>
                <a:cs typeface="Calibri"/>
              </a:rPr>
              <a:t>a</a:t>
            </a:r>
            <a:r>
              <a:rPr sz="1800" spc="25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d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20" dirty="0">
                <a:latin typeface="Calibri"/>
                <a:cs typeface="Calibri"/>
              </a:rPr>
              <a:t>h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s  </a:t>
            </a:r>
            <a:r>
              <a:rPr sz="1800" spc="-35" dirty="0">
                <a:latin typeface="Calibri"/>
                <a:cs typeface="Calibri"/>
              </a:rPr>
              <a:t>US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800" spc="-10" dirty="0">
                <a:latin typeface="Calibri"/>
                <a:cs typeface="Calibri"/>
              </a:rPr>
              <a:t>Arrows</a:t>
            </a:r>
            <a:r>
              <a:rPr sz="1800" spc="3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: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Endometrium</a:t>
            </a:r>
            <a:endParaRPr sz="1800">
              <a:latin typeface="Calibri"/>
              <a:cs typeface="Calibri"/>
            </a:endParaRPr>
          </a:p>
          <a:p>
            <a:pPr marL="12700" marR="153035">
              <a:lnSpc>
                <a:spcPct val="99100"/>
              </a:lnSpc>
              <a:spcBef>
                <a:spcPts val="35"/>
              </a:spcBef>
            </a:pPr>
            <a:r>
              <a:rPr sz="1800" spc="-5" dirty="0">
                <a:latin typeface="Calibri"/>
                <a:cs typeface="Calibri"/>
              </a:rPr>
              <a:t>1-What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does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the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US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measure?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2-What </a:t>
            </a:r>
            <a:r>
              <a:rPr sz="1800" spc="15" dirty="0">
                <a:latin typeface="Calibri"/>
                <a:cs typeface="Calibri"/>
              </a:rPr>
              <a:t>is </a:t>
            </a:r>
            <a:r>
              <a:rPr sz="1800" spc="-25" dirty="0">
                <a:latin typeface="Calibri"/>
                <a:cs typeface="Calibri"/>
              </a:rPr>
              <a:t>Your </a:t>
            </a:r>
            <a:r>
              <a:rPr sz="1800" dirty="0">
                <a:latin typeface="Calibri"/>
                <a:cs typeface="Calibri"/>
              </a:rPr>
              <a:t>Deferential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25" dirty="0">
                <a:latin typeface="Calibri"/>
                <a:cs typeface="Calibri"/>
              </a:rPr>
              <a:t>d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spc="30" dirty="0">
                <a:latin typeface="Calibri"/>
                <a:cs typeface="Calibri"/>
              </a:rPr>
              <a:t>a</a:t>
            </a:r>
            <a:r>
              <a:rPr sz="1800" spc="-25" dirty="0">
                <a:latin typeface="Calibri"/>
                <a:cs typeface="Calibri"/>
              </a:rPr>
              <a:t>g</a:t>
            </a:r>
            <a:r>
              <a:rPr sz="1800" spc="25" dirty="0">
                <a:latin typeface="Calibri"/>
                <a:cs typeface="Calibri"/>
              </a:rPr>
              <a:t>n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spc="-35" dirty="0">
                <a:latin typeface="Calibri"/>
                <a:cs typeface="Calibri"/>
              </a:rPr>
              <a:t>s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1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?</a:t>
            </a:r>
            <a:endParaRPr sz="1800">
              <a:latin typeface="Calibri"/>
              <a:cs typeface="Calibri"/>
            </a:endParaRPr>
          </a:p>
          <a:p>
            <a:pPr marL="197485" indent="-185420">
              <a:lnSpc>
                <a:spcPct val="100000"/>
              </a:lnSpc>
              <a:spcBef>
                <a:spcPts val="20"/>
              </a:spcBef>
              <a:buSzPct val="94444"/>
              <a:buAutoNum type="arabicPlain" startAt="3"/>
              <a:tabLst>
                <a:tab pos="198120" algn="l"/>
              </a:tabLst>
            </a:pPr>
            <a:r>
              <a:rPr sz="1800" spc="-5" dirty="0">
                <a:latin typeface="Calibri"/>
                <a:cs typeface="Calibri"/>
              </a:rPr>
              <a:t>H</a:t>
            </a:r>
            <a:r>
              <a:rPr sz="1800" spc="30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w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m</a:t>
            </a:r>
            <a:r>
              <a:rPr sz="1800" spc="25" dirty="0">
                <a:latin typeface="Calibri"/>
                <a:cs typeface="Calibri"/>
              </a:rPr>
              <a:t>u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25" dirty="0">
                <a:latin typeface="Calibri"/>
                <a:cs typeface="Calibri"/>
              </a:rPr>
              <a:t>h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25" dirty="0">
                <a:latin typeface="Calibri"/>
                <a:cs typeface="Calibri"/>
              </a:rPr>
              <a:t>p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spc="25" dirty="0">
                <a:latin typeface="Calibri"/>
                <a:cs typeface="Calibri"/>
              </a:rPr>
              <a:t>b</a:t>
            </a:r>
            <a:r>
              <a:rPr sz="1800" spc="35" dirty="0">
                <a:latin typeface="Calibri"/>
                <a:cs typeface="Calibri"/>
              </a:rPr>
              <a:t>a</a:t>
            </a:r>
            <a:r>
              <a:rPr sz="1800" spc="25" dirty="0">
                <a:latin typeface="Calibri"/>
                <a:cs typeface="Calibri"/>
              </a:rPr>
              <a:t>b</a:t>
            </a:r>
            <a:r>
              <a:rPr sz="1800" spc="35" dirty="0">
                <a:latin typeface="Calibri"/>
                <a:cs typeface="Calibri"/>
              </a:rPr>
              <a:t>ili</a:t>
            </a:r>
            <a:r>
              <a:rPr sz="1800" dirty="0">
                <a:latin typeface="Calibri"/>
                <a:cs typeface="Calibri"/>
              </a:rPr>
              <a:t>ty</a:t>
            </a:r>
            <a:r>
              <a:rPr sz="1800" spc="-175" dirty="0">
                <a:latin typeface="Calibri"/>
                <a:cs typeface="Calibri"/>
              </a:rPr>
              <a:t> </a:t>
            </a:r>
            <a:r>
              <a:rPr sz="1800" spc="-100" dirty="0">
                <a:latin typeface="Calibri"/>
                <a:cs typeface="Calibri"/>
              </a:rPr>
              <a:t>f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r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800"/>
              </a:lnSpc>
            </a:pPr>
            <a:r>
              <a:rPr sz="1800" dirty="0">
                <a:latin typeface="Calibri"/>
                <a:cs typeface="Calibri"/>
              </a:rPr>
              <a:t>t</a:t>
            </a:r>
            <a:r>
              <a:rPr sz="1800" spc="20" dirty="0">
                <a:latin typeface="Calibri"/>
                <a:cs typeface="Calibri"/>
              </a:rPr>
              <a:t>h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00" dirty="0">
                <a:latin typeface="Calibri"/>
                <a:cs typeface="Calibri"/>
              </a:rPr>
              <a:t>f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15" dirty="0">
                <a:latin typeface="Calibri"/>
                <a:cs typeface="Calibri"/>
              </a:rPr>
              <a:t>m</a:t>
            </a:r>
            <a:r>
              <a:rPr sz="1800" spc="30" dirty="0">
                <a:latin typeface="Calibri"/>
                <a:cs typeface="Calibri"/>
              </a:rPr>
              <a:t>a</a:t>
            </a:r>
            <a:r>
              <a:rPr sz="1800" spc="35" dirty="0">
                <a:latin typeface="Calibri"/>
                <a:cs typeface="Calibri"/>
              </a:rPr>
              <a:t>l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25" dirty="0">
                <a:latin typeface="Calibri"/>
                <a:cs typeface="Calibri"/>
              </a:rPr>
              <a:t>h</a:t>
            </a:r>
            <a:r>
              <a:rPr sz="1800" spc="30" dirty="0">
                <a:latin typeface="Calibri"/>
                <a:cs typeface="Calibri"/>
              </a:rPr>
              <a:t>a</a:t>
            </a:r>
            <a:r>
              <a:rPr sz="1800" spc="5" dirty="0">
                <a:latin typeface="Calibri"/>
                <a:cs typeface="Calibri"/>
              </a:rPr>
              <a:t>v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1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25" dirty="0">
                <a:latin typeface="Calibri"/>
                <a:cs typeface="Calibri"/>
              </a:rPr>
              <a:t>nd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spc="-15" dirty="0">
                <a:latin typeface="Calibri"/>
                <a:cs typeface="Calibri"/>
              </a:rPr>
              <a:t>m</a:t>
            </a:r>
            <a:r>
              <a:rPr sz="1800" dirty="0">
                <a:latin typeface="Calibri"/>
                <a:cs typeface="Calibri"/>
              </a:rPr>
              <a:t>et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spc="30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l  </a:t>
            </a:r>
            <a:r>
              <a:rPr sz="1800" spc="5" dirty="0">
                <a:latin typeface="Calibri"/>
                <a:cs typeface="Calibri"/>
              </a:rPr>
              <a:t>cancer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?</a:t>
            </a:r>
            <a:endParaRPr sz="1800">
              <a:latin typeface="Calibri"/>
              <a:cs typeface="Calibri"/>
            </a:endParaRPr>
          </a:p>
          <a:p>
            <a:pPr marL="197485" indent="-185420">
              <a:lnSpc>
                <a:spcPts val="2100"/>
              </a:lnSpc>
              <a:buSzPct val="94444"/>
              <a:buAutoNum type="arabicPlain" startAt="4"/>
              <a:tabLst>
                <a:tab pos="198120" algn="l"/>
              </a:tabLst>
            </a:pPr>
            <a:r>
              <a:rPr sz="1800" spc="-25" dirty="0">
                <a:latin typeface="Calibri"/>
                <a:cs typeface="Calibri"/>
              </a:rPr>
              <a:t>Your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next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step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20" dirty="0">
                <a:latin typeface="Calibri"/>
                <a:cs typeface="Calibri"/>
              </a:rPr>
              <a:t>and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why</a:t>
            </a:r>
            <a:r>
              <a:rPr sz="1800" spc="3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?</a:t>
            </a:r>
            <a:endParaRPr sz="1800">
              <a:latin typeface="Calibri"/>
              <a:cs typeface="Calibri"/>
            </a:endParaRPr>
          </a:p>
          <a:p>
            <a:pPr marL="12700" marR="46355">
              <a:lnSpc>
                <a:spcPct val="100800"/>
              </a:lnSpc>
              <a:buSzPct val="94444"/>
              <a:buAutoNum type="arabicPlain" startAt="4"/>
              <a:tabLst>
                <a:tab pos="198120" algn="l"/>
              </a:tabLst>
            </a:pPr>
            <a:r>
              <a:rPr sz="1800" dirty="0">
                <a:latin typeface="Calibri"/>
                <a:cs typeface="Calibri"/>
              </a:rPr>
              <a:t>If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s</a:t>
            </a:r>
            <a:r>
              <a:rPr sz="1800" spc="25" dirty="0">
                <a:latin typeface="Calibri"/>
                <a:cs typeface="Calibri"/>
              </a:rPr>
              <a:t>h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25" dirty="0">
                <a:latin typeface="Calibri"/>
                <a:cs typeface="Calibri"/>
              </a:rPr>
              <a:t>h</a:t>
            </a:r>
            <a:r>
              <a:rPr sz="1800" spc="35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35" dirty="0">
                <a:latin typeface="Calibri"/>
                <a:cs typeface="Calibri"/>
              </a:rPr>
              <a:t>n</a:t>
            </a:r>
            <a:r>
              <a:rPr sz="1800" spc="25" dirty="0">
                <a:latin typeface="Calibri"/>
                <a:cs typeface="Calibri"/>
              </a:rPr>
              <a:t>d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spc="-15" dirty="0">
                <a:latin typeface="Calibri"/>
                <a:cs typeface="Calibri"/>
              </a:rPr>
              <a:t>m</a:t>
            </a:r>
            <a:r>
              <a:rPr sz="1800" dirty="0">
                <a:latin typeface="Calibri"/>
                <a:cs typeface="Calibri"/>
              </a:rPr>
              <a:t>et</a:t>
            </a:r>
            <a:r>
              <a:rPr sz="1800" spc="-25" dirty="0">
                <a:latin typeface="Calibri"/>
                <a:cs typeface="Calibri"/>
              </a:rPr>
              <a:t>r</a:t>
            </a:r>
            <a:r>
              <a:rPr sz="1800" spc="35" dirty="0">
                <a:latin typeface="Calibri"/>
                <a:cs typeface="Calibri"/>
              </a:rPr>
              <a:t>ia</a:t>
            </a:r>
            <a:r>
              <a:rPr sz="1800" dirty="0">
                <a:latin typeface="Calibri"/>
                <a:cs typeface="Calibri"/>
              </a:rPr>
              <a:t>l</a:t>
            </a:r>
            <a:r>
              <a:rPr sz="1800" spc="-14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spc="35" dirty="0">
                <a:latin typeface="Calibri"/>
                <a:cs typeface="Calibri"/>
              </a:rPr>
              <a:t>a</a:t>
            </a:r>
            <a:r>
              <a:rPr sz="1800" spc="25" dirty="0">
                <a:latin typeface="Calibri"/>
                <a:cs typeface="Calibri"/>
              </a:rPr>
              <a:t>n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er  </a:t>
            </a:r>
            <a:r>
              <a:rPr sz="1800" spc="-15" dirty="0">
                <a:latin typeface="Calibri"/>
                <a:cs typeface="Calibri"/>
              </a:rPr>
              <a:t>w</a:t>
            </a:r>
            <a:r>
              <a:rPr sz="1800" spc="25" dirty="0">
                <a:latin typeface="Calibri"/>
                <a:cs typeface="Calibri"/>
              </a:rPr>
              <a:t>h</a:t>
            </a:r>
            <a:r>
              <a:rPr sz="1800" spc="30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y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spc="25" dirty="0">
                <a:latin typeface="Calibri"/>
                <a:cs typeface="Calibri"/>
              </a:rPr>
              <a:t>u</a:t>
            </a:r>
            <a:r>
              <a:rPr sz="1800" dirty="0">
                <a:latin typeface="Calibri"/>
                <a:cs typeface="Calibri"/>
              </a:rPr>
              <a:t>r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m</a:t>
            </a:r>
            <a:r>
              <a:rPr sz="1800" spc="30" dirty="0">
                <a:latin typeface="Calibri"/>
                <a:cs typeface="Calibri"/>
              </a:rPr>
              <a:t>a</a:t>
            </a:r>
            <a:r>
              <a:rPr sz="1800" spc="25" dirty="0">
                <a:latin typeface="Calibri"/>
                <a:cs typeface="Calibri"/>
              </a:rPr>
              <a:t>n</a:t>
            </a:r>
            <a:r>
              <a:rPr sz="1800" spc="30" dirty="0">
                <a:latin typeface="Calibri"/>
                <a:cs typeface="Calibri"/>
              </a:rPr>
              <a:t>a</a:t>
            </a:r>
            <a:r>
              <a:rPr sz="1800" spc="-25" dirty="0">
                <a:latin typeface="Calibri"/>
                <a:cs typeface="Calibri"/>
              </a:rPr>
              <a:t>g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15" dirty="0">
                <a:latin typeface="Calibri"/>
                <a:cs typeface="Calibri"/>
              </a:rPr>
              <a:t>m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25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11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64402" y="3295338"/>
            <a:ext cx="4718051" cy="29582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b="1" spc="-50" dirty="0">
                <a:solidFill>
                  <a:srgbClr val="FF0000"/>
                </a:solidFill>
                <a:latin typeface="Calibri"/>
                <a:cs typeface="Calibri"/>
              </a:rPr>
              <a:t>Your</a:t>
            </a:r>
            <a:r>
              <a:rPr sz="2750" b="1" spc="15" dirty="0">
                <a:solidFill>
                  <a:srgbClr val="FF0000"/>
                </a:solidFill>
                <a:latin typeface="Calibri"/>
                <a:cs typeface="Calibri"/>
              </a:rPr>
              <a:t> Answer</a:t>
            </a:r>
            <a:r>
              <a:rPr sz="2750" b="1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5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endParaRPr sz="2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1800" spc="-15" dirty="0">
                <a:latin typeface="Calibri"/>
                <a:cs typeface="Calibri"/>
              </a:rPr>
              <a:t>1</a:t>
            </a:r>
            <a:r>
              <a:rPr sz="1800" spc="-30" dirty="0">
                <a:latin typeface="Calibri"/>
                <a:cs typeface="Calibri"/>
              </a:rPr>
              <a:t>-</a:t>
            </a:r>
            <a:r>
              <a:rPr sz="1800" spc="15" dirty="0">
                <a:latin typeface="Calibri"/>
                <a:cs typeface="Calibri"/>
              </a:rPr>
              <a:t>E</a:t>
            </a:r>
            <a:r>
              <a:rPr sz="1800" spc="25" dirty="0">
                <a:latin typeface="Calibri"/>
                <a:cs typeface="Calibri"/>
              </a:rPr>
              <a:t>nd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spc="-15" dirty="0">
                <a:latin typeface="Calibri"/>
                <a:cs typeface="Calibri"/>
              </a:rPr>
              <a:t>m</a:t>
            </a:r>
            <a:r>
              <a:rPr sz="1800" dirty="0">
                <a:latin typeface="Calibri"/>
                <a:cs typeface="Calibri"/>
              </a:rPr>
              <a:t>et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spc="30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l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25" dirty="0">
                <a:latin typeface="Calibri"/>
                <a:cs typeface="Calibri"/>
              </a:rPr>
              <a:t>h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k</a:t>
            </a:r>
            <a:r>
              <a:rPr sz="1800" spc="35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30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  <a:p>
            <a:pPr marL="12700" marR="2047239">
              <a:lnSpc>
                <a:spcPts val="2180"/>
              </a:lnSpc>
              <a:spcBef>
                <a:spcPts val="70"/>
              </a:spcBef>
            </a:pPr>
            <a:r>
              <a:rPr sz="1800" spc="-15" dirty="0">
                <a:latin typeface="Calibri"/>
                <a:cs typeface="Calibri"/>
              </a:rPr>
              <a:t>2</a:t>
            </a:r>
            <a:r>
              <a:rPr sz="1800" spc="-30" dirty="0">
                <a:latin typeface="Calibri"/>
                <a:cs typeface="Calibri"/>
              </a:rPr>
              <a:t>-</a:t>
            </a:r>
            <a:r>
              <a:rPr sz="1800" spc="-15" dirty="0">
                <a:latin typeface="Calibri"/>
                <a:cs typeface="Calibri"/>
              </a:rPr>
              <a:t>1</a:t>
            </a:r>
            <a:r>
              <a:rPr sz="1800" spc="-30" dirty="0">
                <a:latin typeface="Calibri"/>
                <a:cs typeface="Calibri"/>
              </a:rPr>
              <a:t>-</a:t>
            </a:r>
            <a:r>
              <a:rPr sz="1800" spc="15" dirty="0">
                <a:latin typeface="Calibri"/>
                <a:cs typeface="Calibri"/>
              </a:rPr>
              <a:t>E</a:t>
            </a:r>
            <a:r>
              <a:rPr sz="1800" spc="25" dirty="0">
                <a:latin typeface="Calibri"/>
                <a:cs typeface="Calibri"/>
              </a:rPr>
              <a:t>nd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spc="-15" dirty="0">
                <a:latin typeface="Calibri"/>
                <a:cs typeface="Calibri"/>
              </a:rPr>
              <a:t>m</a:t>
            </a:r>
            <a:r>
              <a:rPr sz="1800" dirty="0">
                <a:latin typeface="Calibri"/>
                <a:cs typeface="Calibri"/>
              </a:rPr>
              <a:t>et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spc="30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l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25" dirty="0">
                <a:latin typeface="Calibri"/>
                <a:cs typeface="Calibri"/>
              </a:rPr>
              <a:t>h</a:t>
            </a:r>
            <a:r>
              <a:rPr sz="1800" spc="5" dirty="0">
                <a:latin typeface="Calibri"/>
                <a:cs typeface="Calibri"/>
              </a:rPr>
              <a:t>y</a:t>
            </a:r>
            <a:r>
              <a:rPr sz="1800" spc="25" dirty="0">
                <a:latin typeface="Calibri"/>
                <a:cs typeface="Calibri"/>
              </a:rPr>
              <a:t>p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spc="25" dirty="0">
                <a:latin typeface="Calibri"/>
                <a:cs typeface="Calibri"/>
              </a:rPr>
              <a:t>p</a:t>
            </a:r>
            <a:r>
              <a:rPr sz="1800" spc="35" dirty="0">
                <a:latin typeface="Calibri"/>
                <a:cs typeface="Calibri"/>
              </a:rPr>
              <a:t>l</a:t>
            </a:r>
            <a:r>
              <a:rPr sz="1800" spc="30" dirty="0">
                <a:latin typeface="Calibri"/>
                <a:cs typeface="Calibri"/>
              </a:rPr>
              <a:t>a</a:t>
            </a:r>
            <a:r>
              <a:rPr sz="1800" spc="-35" dirty="0">
                <a:latin typeface="Calibri"/>
                <a:cs typeface="Calibri"/>
              </a:rPr>
              <a:t>s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a  2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E</a:t>
            </a:r>
            <a:r>
              <a:rPr sz="1800" spc="25" dirty="0">
                <a:latin typeface="Calibri"/>
                <a:cs typeface="Calibri"/>
              </a:rPr>
              <a:t>nd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spc="-15" dirty="0">
                <a:latin typeface="Calibri"/>
                <a:cs typeface="Calibri"/>
              </a:rPr>
              <a:t>m</a:t>
            </a:r>
            <a:r>
              <a:rPr sz="1800" dirty="0">
                <a:latin typeface="Calibri"/>
                <a:cs typeface="Calibri"/>
              </a:rPr>
              <a:t>et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spc="30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l</a:t>
            </a:r>
            <a:r>
              <a:rPr sz="1800" spc="-15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spc="30" dirty="0">
                <a:latin typeface="Calibri"/>
                <a:cs typeface="Calibri"/>
              </a:rPr>
              <a:t>a</a:t>
            </a:r>
            <a:r>
              <a:rPr sz="1800" spc="25" dirty="0">
                <a:latin typeface="Calibri"/>
                <a:cs typeface="Calibri"/>
              </a:rPr>
              <a:t>n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er</a:t>
            </a:r>
            <a:endParaRPr sz="1800">
              <a:latin typeface="Calibri"/>
              <a:cs typeface="Calibri"/>
            </a:endParaRPr>
          </a:p>
          <a:p>
            <a:pPr marL="250825" indent="-238125">
              <a:lnSpc>
                <a:spcPts val="2070"/>
              </a:lnSpc>
              <a:buAutoNum type="arabicPlain" startAt="3"/>
              <a:tabLst>
                <a:tab pos="250825" algn="l"/>
              </a:tabLst>
            </a:pPr>
            <a:r>
              <a:rPr sz="1800" spc="10" dirty="0">
                <a:latin typeface="Calibri"/>
                <a:cs typeface="Calibri"/>
              </a:rPr>
              <a:t>Adenomyosis</a:t>
            </a:r>
            <a:endParaRPr sz="1800">
              <a:latin typeface="Calibri"/>
              <a:cs typeface="Calibri"/>
            </a:endParaRPr>
          </a:p>
          <a:p>
            <a:pPr marL="250825" indent="-238125">
              <a:lnSpc>
                <a:spcPts val="2130"/>
              </a:lnSpc>
              <a:buAutoNum type="arabicPlain" startAt="3"/>
              <a:tabLst>
                <a:tab pos="250825" algn="l"/>
              </a:tabLst>
            </a:pPr>
            <a:r>
              <a:rPr sz="1800" spc="10" dirty="0">
                <a:latin typeface="Calibri"/>
                <a:cs typeface="Calibri"/>
              </a:rPr>
              <a:t>Fibroid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800" spc="-15" dirty="0">
                <a:latin typeface="Calibri"/>
                <a:cs typeface="Calibri"/>
              </a:rPr>
              <a:t>3-10%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800" spc="-5" dirty="0">
                <a:latin typeface="Calibri"/>
                <a:cs typeface="Calibri"/>
              </a:rPr>
              <a:t>4-Hystroscopic</a:t>
            </a:r>
            <a:r>
              <a:rPr sz="1800" spc="325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guided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endometrial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biopsy</a:t>
            </a:r>
            <a:r>
              <a:rPr sz="1800" spc="-1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800"/>
              </a:lnSpc>
              <a:spcBef>
                <a:spcPts val="5"/>
              </a:spcBef>
            </a:pPr>
            <a:r>
              <a:rPr sz="1800" spc="30" dirty="0">
                <a:latin typeface="Calibri"/>
                <a:cs typeface="Calibri"/>
              </a:rPr>
              <a:t>a</a:t>
            </a:r>
            <a:r>
              <a:rPr sz="1800" spc="-35" dirty="0">
                <a:latin typeface="Calibri"/>
                <a:cs typeface="Calibri"/>
              </a:rPr>
              <a:t>ss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30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20" dirty="0">
                <a:latin typeface="Calibri"/>
                <a:cs typeface="Calibri"/>
              </a:rPr>
              <a:t>h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30" dirty="0">
                <a:latin typeface="Calibri"/>
                <a:cs typeface="Calibri"/>
              </a:rPr>
              <a:t>a</a:t>
            </a:r>
            <a:r>
              <a:rPr sz="1800" spc="-25" dirty="0">
                <a:latin typeface="Calibri"/>
                <a:cs typeface="Calibri"/>
              </a:rPr>
              <a:t>g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f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25" dirty="0">
                <a:latin typeface="Calibri"/>
                <a:cs typeface="Calibri"/>
              </a:rPr>
              <a:t>h</a:t>
            </a:r>
            <a:r>
              <a:rPr sz="1800" spc="5" dirty="0">
                <a:latin typeface="Calibri"/>
                <a:cs typeface="Calibri"/>
              </a:rPr>
              <a:t>y</a:t>
            </a:r>
            <a:r>
              <a:rPr sz="1800" spc="25" dirty="0">
                <a:latin typeface="Calibri"/>
                <a:cs typeface="Calibri"/>
              </a:rPr>
              <a:t>p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spc="25" dirty="0">
                <a:latin typeface="Calibri"/>
                <a:cs typeface="Calibri"/>
              </a:rPr>
              <a:t>p</a:t>
            </a:r>
            <a:r>
              <a:rPr sz="1800" spc="35" dirty="0">
                <a:latin typeface="Calibri"/>
                <a:cs typeface="Calibri"/>
              </a:rPr>
              <a:t>l</a:t>
            </a:r>
            <a:r>
              <a:rPr sz="1800" spc="30" dirty="0">
                <a:latin typeface="Calibri"/>
                <a:cs typeface="Calibri"/>
              </a:rPr>
              <a:t>a</a:t>
            </a:r>
            <a:r>
              <a:rPr sz="1800" spc="-35" dirty="0">
                <a:latin typeface="Calibri"/>
                <a:cs typeface="Calibri"/>
              </a:rPr>
              <a:t>s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150" dirty="0">
                <a:latin typeface="Calibri"/>
                <a:cs typeface="Calibri"/>
              </a:rPr>
              <a:t> </a:t>
            </a:r>
            <a:r>
              <a:rPr sz="1800" spc="30" dirty="0">
                <a:latin typeface="Calibri"/>
                <a:cs typeface="Calibri"/>
              </a:rPr>
              <a:t>a</a:t>
            </a:r>
            <a:r>
              <a:rPr sz="1800" spc="25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d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m</a:t>
            </a:r>
            <a:r>
              <a:rPr sz="1800" spc="30" dirty="0">
                <a:latin typeface="Calibri"/>
                <a:cs typeface="Calibri"/>
              </a:rPr>
              <a:t>a</a:t>
            </a:r>
            <a:r>
              <a:rPr sz="1800" spc="25" dirty="0">
                <a:latin typeface="Calibri"/>
                <a:cs typeface="Calibri"/>
              </a:rPr>
              <a:t>n</a:t>
            </a:r>
            <a:r>
              <a:rPr sz="1800" spc="30" dirty="0">
                <a:latin typeface="Calibri"/>
                <a:cs typeface="Calibri"/>
              </a:rPr>
              <a:t>a</a:t>
            </a:r>
            <a:r>
              <a:rPr sz="1800" spc="-25" dirty="0">
                <a:latin typeface="Calibri"/>
                <a:cs typeface="Calibri"/>
              </a:rPr>
              <a:t>g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15" dirty="0">
                <a:latin typeface="Calibri"/>
                <a:cs typeface="Calibri"/>
              </a:rPr>
              <a:t>m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25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11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?  </a:t>
            </a:r>
            <a:r>
              <a:rPr sz="1800" spc="-15" dirty="0">
                <a:latin typeface="Calibri"/>
                <a:cs typeface="Calibri"/>
              </a:rPr>
              <a:t>5</a:t>
            </a:r>
            <a:r>
              <a:rPr sz="1800" spc="-30" dirty="0">
                <a:latin typeface="Calibri"/>
                <a:cs typeface="Calibri"/>
              </a:rPr>
              <a:t>-</a:t>
            </a:r>
            <a:r>
              <a:rPr sz="1800" spc="-130" dirty="0">
                <a:latin typeface="Calibri"/>
                <a:cs typeface="Calibri"/>
              </a:rPr>
              <a:t>T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30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l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25" dirty="0">
                <a:latin typeface="Calibri"/>
                <a:cs typeface="Calibri"/>
              </a:rPr>
              <a:t>h</a:t>
            </a:r>
            <a:r>
              <a:rPr sz="1800" spc="5" dirty="0">
                <a:latin typeface="Calibri"/>
                <a:cs typeface="Calibri"/>
              </a:rPr>
              <a:t>y</a:t>
            </a:r>
            <a:r>
              <a:rPr sz="1800" spc="-35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te</a:t>
            </a:r>
            <a:r>
              <a:rPr sz="1800" spc="-35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spc="-15" dirty="0">
                <a:latin typeface="Calibri"/>
                <a:cs typeface="Calibri"/>
              </a:rPr>
              <a:t>m</a:t>
            </a:r>
            <a:r>
              <a:rPr sz="1800" dirty="0">
                <a:latin typeface="Calibri"/>
                <a:cs typeface="Calibri"/>
              </a:rPr>
              <a:t>y</a:t>
            </a:r>
            <a:r>
              <a:rPr sz="1800" spc="-175" dirty="0">
                <a:latin typeface="Calibri"/>
                <a:cs typeface="Calibri"/>
              </a:rPr>
              <a:t> </a:t>
            </a:r>
            <a:r>
              <a:rPr sz="1800" spc="30" dirty="0">
                <a:latin typeface="Calibri"/>
                <a:cs typeface="Calibri"/>
              </a:rPr>
              <a:t>a</a:t>
            </a:r>
            <a:r>
              <a:rPr sz="1800" spc="25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d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spc="25" dirty="0">
                <a:latin typeface="Calibri"/>
                <a:cs typeface="Calibri"/>
              </a:rPr>
              <a:t>h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m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25" dirty="0">
                <a:latin typeface="Calibri"/>
                <a:cs typeface="Calibri"/>
              </a:rPr>
              <a:t>h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spc="30" dirty="0">
                <a:latin typeface="Calibri"/>
                <a:cs typeface="Calibri"/>
              </a:rPr>
              <a:t>a</a:t>
            </a:r>
            <a:r>
              <a:rPr sz="1800" spc="25" dirty="0">
                <a:latin typeface="Calibri"/>
                <a:cs typeface="Calibri"/>
              </a:rPr>
              <a:t>p</a:t>
            </a:r>
            <a:r>
              <a:rPr sz="1800" dirty="0">
                <a:latin typeface="Calibri"/>
                <a:cs typeface="Calibri"/>
              </a:rPr>
              <a:t>y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7189" y="4"/>
            <a:ext cx="9305291" cy="1785745"/>
          </a:xfrm>
          <a:prstGeom prst="rect">
            <a:avLst/>
          </a:prstGeom>
        </p:spPr>
        <p:txBody>
          <a:bodyPr vert="horz" wrap="square" lIns="0" tIns="295275" rIns="0" bIns="0" rtlCol="0">
            <a:spAutoFit/>
          </a:bodyPr>
          <a:lstStyle/>
          <a:p>
            <a:pPr marL="131445">
              <a:lnSpc>
                <a:spcPct val="100000"/>
              </a:lnSpc>
              <a:spcBef>
                <a:spcPts val="2325"/>
              </a:spcBef>
            </a:pPr>
            <a:r>
              <a:rPr sz="6000" b="0" spc="-50" dirty="0">
                <a:latin typeface="Calibri Light"/>
                <a:cs typeface="Calibri Light"/>
              </a:rPr>
              <a:t>Answers</a:t>
            </a:r>
            <a:endParaRPr sz="60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1060"/>
              </a:spcBef>
              <a:tabLst>
                <a:tab pos="5659755" algn="l"/>
              </a:tabLst>
            </a:pPr>
            <a:r>
              <a:rPr sz="2750" spc="15" dirty="0">
                <a:solidFill>
                  <a:srgbClr val="FF0000"/>
                </a:solidFill>
                <a:latin typeface="Calibri"/>
                <a:cs typeface="Calibri"/>
              </a:rPr>
              <a:t>1-</a:t>
            </a:r>
            <a:r>
              <a:rPr sz="2750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FF0000"/>
                </a:solidFill>
                <a:latin typeface="Calibri"/>
                <a:cs typeface="Calibri"/>
              </a:rPr>
              <a:t>a)</a:t>
            </a:r>
            <a:r>
              <a:rPr sz="2750" spc="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FF0000"/>
                </a:solidFill>
                <a:latin typeface="Calibri"/>
                <a:cs typeface="Calibri"/>
              </a:rPr>
              <a:t>Early</a:t>
            </a:r>
            <a:r>
              <a:rPr sz="2750" spc="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10" dirty="0">
                <a:solidFill>
                  <a:srgbClr val="FF0000"/>
                </a:solidFill>
                <a:latin typeface="Calibri"/>
                <a:cs typeface="Calibri"/>
              </a:rPr>
              <a:t>diastolic</a:t>
            </a:r>
            <a:r>
              <a:rPr sz="2750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10" dirty="0">
                <a:solidFill>
                  <a:srgbClr val="FF0000"/>
                </a:solidFill>
                <a:latin typeface="Calibri"/>
                <a:cs typeface="Calibri"/>
              </a:rPr>
              <a:t>notch	b) low</a:t>
            </a:r>
            <a:r>
              <a:rPr sz="2750" spc="5" dirty="0">
                <a:solidFill>
                  <a:srgbClr val="FF0000"/>
                </a:solidFill>
                <a:latin typeface="Calibri"/>
                <a:cs typeface="Calibri"/>
              </a:rPr>
              <a:t> end-diastolic</a:t>
            </a:r>
            <a:r>
              <a:rPr sz="2750" spc="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15" dirty="0">
                <a:solidFill>
                  <a:srgbClr val="FF0000"/>
                </a:solidFill>
                <a:latin typeface="Calibri"/>
                <a:cs typeface="Calibri"/>
              </a:rPr>
              <a:t>flow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7194" y="2065022"/>
            <a:ext cx="11162665" cy="389722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36550" marR="649605" indent="-324485">
              <a:lnSpc>
                <a:spcPct val="100000"/>
              </a:lnSpc>
              <a:spcBef>
                <a:spcPts val="130"/>
              </a:spcBef>
              <a:buClr>
                <a:srgbClr val="FF0000"/>
              </a:buClr>
              <a:buFont typeface="Calibri"/>
              <a:buAutoNum type="arabicPlain" startAt="2"/>
              <a:tabLst>
                <a:tab pos="384810" algn="l"/>
                <a:tab pos="6017260" algn="l"/>
              </a:tabLst>
            </a:pPr>
            <a:r>
              <a:rPr dirty="0"/>
              <a:t>	</a:t>
            </a:r>
            <a:r>
              <a:rPr sz="2750" b="1" spc="5" dirty="0">
                <a:solidFill>
                  <a:srgbClr val="FF0000"/>
                </a:solidFill>
                <a:latin typeface="Calibri"/>
                <a:cs typeface="Calibri"/>
              </a:rPr>
              <a:t>Eclampsia</a:t>
            </a:r>
            <a:r>
              <a:rPr sz="2750" b="1" spc="1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0" dirty="0">
                <a:solidFill>
                  <a:srgbClr val="FF0000"/>
                </a:solidFill>
                <a:latin typeface="Calibri"/>
                <a:cs typeface="Calibri"/>
              </a:rPr>
              <a:t>/</a:t>
            </a:r>
            <a:r>
              <a:rPr sz="2750" b="1" spc="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-5" dirty="0">
                <a:solidFill>
                  <a:srgbClr val="FF0000"/>
                </a:solidFill>
                <a:latin typeface="Calibri"/>
                <a:cs typeface="Calibri"/>
              </a:rPr>
              <a:t>Brain</a:t>
            </a:r>
            <a:r>
              <a:rPr sz="2750" b="1" spc="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5" dirty="0">
                <a:solidFill>
                  <a:srgbClr val="FF0000"/>
                </a:solidFill>
                <a:latin typeface="Calibri"/>
                <a:cs typeface="Calibri"/>
              </a:rPr>
              <a:t>hemorrhage</a:t>
            </a:r>
            <a:r>
              <a:rPr sz="2750" b="1" spc="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0" dirty="0">
                <a:solidFill>
                  <a:srgbClr val="FF0000"/>
                </a:solidFill>
                <a:latin typeface="Calibri"/>
                <a:cs typeface="Calibri"/>
              </a:rPr>
              <a:t>or</a:t>
            </a:r>
            <a:r>
              <a:rPr sz="2750" b="1" spc="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5" dirty="0">
                <a:solidFill>
                  <a:srgbClr val="FF0000"/>
                </a:solidFill>
                <a:latin typeface="Calibri"/>
                <a:cs typeface="Calibri"/>
              </a:rPr>
              <a:t>stroke</a:t>
            </a:r>
            <a:r>
              <a:rPr sz="2750" b="1" spc="10" dirty="0">
                <a:solidFill>
                  <a:srgbClr val="FF0000"/>
                </a:solidFill>
                <a:latin typeface="Calibri"/>
                <a:cs typeface="Calibri"/>
              </a:rPr>
              <a:t> /</a:t>
            </a:r>
            <a:r>
              <a:rPr sz="275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0" dirty="0">
                <a:solidFill>
                  <a:srgbClr val="FF0000"/>
                </a:solidFill>
                <a:latin typeface="Calibri"/>
                <a:cs typeface="Calibri"/>
              </a:rPr>
              <a:t>Disseminated</a:t>
            </a:r>
            <a:r>
              <a:rPr sz="2750" b="1" spc="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-10" dirty="0">
                <a:solidFill>
                  <a:srgbClr val="FF0000"/>
                </a:solidFill>
                <a:latin typeface="Calibri"/>
                <a:cs typeface="Calibri"/>
              </a:rPr>
              <a:t>intravascular </a:t>
            </a:r>
            <a:r>
              <a:rPr sz="2750" b="1" spc="-6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5" dirty="0">
                <a:solidFill>
                  <a:srgbClr val="FF0000"/>
                </a:solidFill>
                <a:latin typeface="Calibri"/>
                <a:cs typeface="Calibri"/>
              </a:rPr>
              <a:t>coagulation</a:t>
            </a:r>
            <a:r>
              <a:rPr sz="2750" b="1" spc="1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5" dirty="0">
                <a:solidFill>
                  <a:srgbClr val="FF0000"/>
                </a:solidFill>
                <a:latin typeface="Calibri"/>
                <a:cs typeface="Calibri"/>
              </a:rPr>
              <a:t>(DIC)</a:t>
            </a:r>
            <a:r>
              <a:rPr sz="2750" b="1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0" dirty="0">
                <a:solidFill>
                  <a:srgbClr val="FF0000"/>
                </a:solidFill>
                <a:latin typeface="Calibri"/>
                <a:cs typeface="Calibri"/>
              </a:rPr>
              <a:t>/</a:t>
            </a:r>
            <a:r>
              <a:rPr sz="275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5" dirty="0">
                <a:solidFill>
                  <a:srgbClr val="FF0000"/>
                </a:solidFill>
                <a:latin typeface="Calibri"/>
                <a:cs typeface="Calibri"/>
              </a:rPr>
              <a:t>HELLP</a:t>
            </a:r>
            <a:r>
              <a:rPr sz="2750" b="1" spc="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0" dirty="0">
                <a:solidFill>
                  <a:srgbClr val="FF0000"/>
                </a:solidFill>
                <a:latin typeface="Calibri"/>
                <a:cs typeface="Calibri"/>
              </a:rPr>
              <a:t>syndrome</a:t>
            </a:r>
            <a:r>
              <a:rPr sz="2750" b="1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0" dirty="0">
                <a:solidFill>
                  <a:srgbClr val="FF0000"/>
                </a:solidFill>
                <a:latin typeface="Calibri"/>
                <a:cs typeface="Calibri"/>
              </a:rPr>
              <a:t>/	</a:t>
            </a:r>
            <a:r>
              <a:rPr sz="2750" b="1" spc="15" dirty="0">
                <a:solidFill>
                  <a:srgbClr val="FF0000"/>
                </a:solidFill>
                <a:latin typeface="Calibri"/>
                <a:cs typeface="Calibri"/>
              </a:rPr>
              <a:t>Blindness</a:t>
            </a:r>
            <a:r>
              <a:rPr sz="2750" b="1" spc="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0" dirty="0">
                <a:solidFill>
                  <a:srgbClr val="FF0000"/>
                </a:solidFill>
                <a:latin typeface="Calibri"/>
                <a:cs typeface="Calibri"/>
              </a:rPr>
              <a:t>/</a:t>
            </a:r>
            <a:r>
              <a:rPr sz="275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dirty="0">
                <a:solidFill>
                  <a:srgbClr val="FF0000"/>
                </a:solidFill>
                <a:latin typeface="Calibri"/>
                <a:cs typeface="Calibri"/>
              </a:rPr>
              <a:t>Renal</a:t>
            </a:r>
            <a:r>
              <a:rPr sz="2750" b="1" spc="11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-5" dirty="0">
                <a:solidFill>
                  <a:srgbClr val="FF0000"/>
                </a:solidFill>
                <a:latin typeface="Calibri"/>
                <a:cs typeface="Calibri"/>
              </a:rPr>
              <a:t>failure</a:t>
            </a:r>
            <a:endParaRPr sz="2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FF0000"/>
              </a:buClr>
              <a:buFont typeface="Calibri"/>
              <a:buAutoNum type="arabicPlain" startAt="2"/>
            </a:pPr>
            <a:endParaRPr sz="2800">
              <a:latin typeface="Calibri"/>
              <a:cs typeface="Calibri"/>
            </a:endParaRPr>
          </a:p>
          <a:p>
            <a:pPr marL="384175" indent="-372110">
              <a:lnSpc>
                <a:spcPct val="100000"/>
              </a:lnSpc>
              <a:buAutoNum type="arabicPlain" startAt="2"/>
              <a:tabLst>
                <a:tab pos="384810" algn="l"/>
              </a:tabLst>
            </a:pPr>
            <a:r>
              <a:rPr sz="2750" b="1" dirty="0">
                <a:solidFill>
                  <a:srgbClr val="FF0000"/>
                </a:solidFill>
                <a:latin typeface="Calibri"/>
                <a:cs typeface="Calibri"/>
              </a:rPr>
              <a:t>a)</a:t>
            </a:r>
            <a:r>
              <a:rPr sz="2750" b="1" spc="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5" dirty="0">
                <a:solidFill>
                  <a:srgbClr val="FF0000"/>
                </a:solidFill>
                <a:latin typeface="Calibri"/>
                <a:cs typeface="Calibri"/>
              </a:rPr>
              <a:t>Reduced</a:t>
            </a:r>
            <a:r>
              <a:rPr sz="2750" b="1" spc="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5" dirty="0">
                <a:solidFill>
                  <a:srgbClr val="FF0000"/>
                </a:solidFill>
                <a:latin typeface="Calibri"/>
                <a:cs typeface="Calibri"/>
              </a:rPr>
              <a:t>blood</a:t>
            </a:r>
            <a:r>
              <a:rPr sz="2750" b="1" spc="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5" dirty="0">
                <a:solidFill>
                  <a:srgbClr val="FF0000"/>
                </a:solidFill>
                <a:latin typeface="Calibri"/>
                <a:cs typeface="Calibri"/>
              </a:rPr>
              <a:t>supply</a:t>
            </a:r>
            <a:r>
              <a:rPr sz="275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5" dirty="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sz="275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5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275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0" dirty="0">
                <a:solidFill>
                  <a:srgbClr val="FF0000"/>
                </a:solidFill>
                <a:latin typeface="Calibri"/>
                <a:cs typeface="Calibri"/>
              </a:rPr>
              <a:t>placenta</a:t>
            </a:r>
            <a:endParaRPr sz="2750">
              <a:latin typeface="Calibri"/>
              <a:cs typeface="Calibri"/>
            </a:endParaRPr>
          </a:p>
          <a:p>
            <a:pPr marL="803275" lvl="1" indent="-391160">
              <a:lnSpc>
                <a:spcPct val="100000"/>
              </a:lnSpc>
              <a:spcBef>
                <a:spcPts val="80"/>
              </a:spcBef>
              <a:buAutoNum type="alphaLcParenR" startAt="2"/>
              <a:tabLst>
                <a:tab pos="803910" algn="l"/>
              </a:tabLst>
            </a:pPr>
            <a:r>
              <a:rPr sz="2750" b="1" spc="10" dirty="0">
                <a:solidFill>
                  <a:srgbClr val="FF0000"/>
                </a:solidFill>
                <a:latin typeface="Calibri"/>
                <a:cs typeface="Calibri"/>
              </a:rPr>
              <a:t>Impairment</a:t>
            </a:r>
            <a:r>
              <a:rPr sz="2750" b="1" spc="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0" dirty="0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sz="2750" b="1" spc="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dirty="0">
                <a:solidFill>
                  <a:srgbClr val="FF0000"/>
                </a:solidFill>
                <a:latin typeface="Calibri"/>
                <a:cs typeface="Calibri"/>
              </a:rPr>
              <a:t>fetal</a:t>
            </a:r>
            <a:r>
              <a:rPr sz="2750" b="1" spc="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25" dirty="0">
                <a:solidFill>
                  <a:srgbClr val="FF0000"/>
                </a:solidFill>
                <a:latin typeface="Calibri"/>
                <a:cs typeface="Calibri"/>
              </a:rPr>
              <a:t>growth</a:t>
            </a:r>
            <a:r>
              <a:rPr sz="2750" b="1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0" dirty="0">
                <a:solidFill>
                  <a:srgbClr val="FF0000"/>
                </a:solidFill>
                <a:latin typeface="Calibri"/>
                <a:cs typeface="Calibri"/>
              </a:rPr>
              <a:t>oxygenation</a:t>
            </a:r>
            <a:r>
              <a:rPr sz="275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5" dirty="0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sz="2750" b="1" spc="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0" dirty="0">
                <a:solidFill>
                  <a:srgbClr val="FF0000"/>
                </a:solidFill>
                <a:latin typeface="Calibri"/>
                <a:cs typeface="Calibri"/>
              </a:rPr>
              <a:t>increased</a:t>
            </a:r>
            <a:r>
              <a:rPr sz="2750" b="1" spc="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0" dirty="0">
                <a:solidFill>
                  <a:srgbClr val="FF0000"/>
                </a:solidFill>
                <a:latin typeface="Calibri"/>
                <a:cs typeface="Calibri"/>
              </a:rPr>
              <a:t>risk</a:t>
            </a:r>
            <a:r>
              <a:rPr sz="2750" b="1" spc="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0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2750" b="1" spc="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0" dirty="0">
                <a:solidFill>
                  <a:srgbClr val="FF0000"/>
                </a:solidFill>
                <a:latin typeface="Calibri"/>
                <a:cs typeface="Calibri"/>
              </a:rPr>
              <a:t>stillbirth</a:t>
            </a:r>
            <a:endParaRPr sz="2750">
              <a:latin typeface="Calibri"/>
              <a:cs typeface="Calibri"/>
            </a:endParaRPr>
          </a:p>
          <a:p>
            <a:pPr marL="756285" lvl="1" indent="-343535">
              <a:lnSpc>
                <a:spcPct val="100000"/>
              </a:lnSpc>
              <a:spcBef>
                <a:spcPts val="80"/>
              </a:spcBef>
              <a:buAutoNum type="alphaLcParenR" startAt="2"/>
              <a:tabLst>
                <a:tab pos="756285" algn="l"/>
              </a:tabLst>
            </a:pPr>
            <a:r>
              <a:rPr sz="2750" b="1" spc="10" dirty="0">
                <a:solidFill>
                  <a:srgbClr val="FF0000"/>
                </a:solidFill>
                <a:latin typeface="Calibri"/>
                <a:cs typeface="Calibri"/>
              </a:rPr>
              <a:t>Premature</a:t>
            </a:r>
            <a:r>
              <a:rPr sz="2750" b="1" spc="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20" dirty="0">
                <a:solidFill>
                  <a:srgbClr val="FF0000"/>
                </a:solidFill>
                <a:latin typeface="Calibri"/>
                <a:cs typeface="Calibri"/>
              </a:rPr>
              <a:t>delivery </a:t>
            </a:r>
            <a:r>
              <a:rPr sz="2750" b="1" spc="-10" dirty="0">
                <a:solidFill>
                  <a:srgbClr val="FF0000"/>
                </a:solidFill>
                <a:latin typeface="Calibri"/>
                <a:cs typeface="Calibri"/>
              </a:rPr>
              <a:t>for</a:t>
            </a:r>
            <a:r>
              <a:rPr sz="2750" b="1" spc="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5" dirty="0">
                <a:solidFill>
                  <a:srgbClr val="FF0000"/>
                </a:solidFill>
                <a:latin typeface="Calibri"/>
                <a:cs typeface="Calibri"/>
              </a:rPr>
              <a:t>maternal</a:t>
            </a:r>
            <a:r>
              <a:rPr sz="2750" b="1" spc="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5" dirty="0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sz="2750" b="1" spc="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0" dirty="0">
                <a:solidFill>
                  <a:srgbClr val="FF0000"/>
                </a:solidFill>
                <a:latin typeface="Calibri"/>
                <a:cs typeface="Calibri"/>
              </a:rPr>
              <a:t>/</a:t>
            </a:r>
            <a:r>
              <a:rPr sz="2750" b="1" spc="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0" dirty="0">
                <a:solidFill>
                  <a:srgbClr val="FF0000"/>
                </a:solidFill>
                <a:latin typeface="Calibri"/>
                <a:cs typeface="Calibri"/>
              </a:rPr>
              <a:t>or</a:t>
            </a:r>
            <a:r>
              <a:rPr sz="275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dirty="0">
                <a:solidFill>
                  <a:srgbClr val="FF0000"/>
                </a:solidFill>
                <a:latin typeface="Calibri"/>
                <a:cs typeface="Calibri"/>
              </a:rPr>
              <a:t>fetal</a:t>
            </a:r>
            <a:r>
              <a:rPr sz="2750" b="1" spc="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5" dirty="0">
                <a:solidFill>
                  <a:srgbClr val="FF0000"/>
                </a:solidFill>
                <a:latin typeface="Calibri"/>
                <a:cs typeface="Calibri"/>
              </a:rPr>
              <a:t>indications</a:t>
            </a:r>
            <a:endParaRPr sz="2750">
              <a:latin typeface="Calibri"/>
              <a:cs typeface="Calibri"/>
            </a:endParaRPr>
          </a:p>
          <a:p>
            <a:pPr marL="822960" marR="5080" lvl="1" indent="-410209">
              <a:lnSpc>
                <a:spcPts val="3379"/>
              </a:lnSpc>
              <a:spcBef>
                <a:spcPts val="50"/>
              </a:spcBef>
              <a:buAutoNum type="alphaLcParenR" startAt="2"/>
              <a:tabLst>
                <a:tab pos="803910" algn="l"/>
              </a:tabLst>
            </a:pPr>
            <a:r>
              <a:rPr sz="2750" b="1" spc="15" dirty="0">
                <a:solidFill>
                  <a:srgbClr val="FF0000"/>
                </a:solidFill>
                <a:latin typeface="Calibri"/>
                <a:cs typeface="Calibri"/>
              </a:rPr>
              <a:t>Babies</a:t>
            </a:r>
            <a:r>
              <a:rPr sz="275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dirty="0">
                <a:solidFill>
                  <a:srgbClr val="FF0000"/>
                </a:solidFill>
                <a:latin typeface="Calibri"/>
                <a:cs typeface="Calibri"/>
              </a:rPr>
              <a:t>are</a:t>
            </a:r>
            <a:r>
              <a:rPr sz="2750" b="1" spc="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0" dirty="0">
                <a:solidFill>
                  <a:srgbClr val="FF0000"/>
                </a:solidFill>
                <a:latin typeface="Calibri"/>
                <a:cs typeface="Calibri"/>
              </a:rPr>
              <a:t>subjected</a:t>
            </a:r>
            <a:r>
              <a:rPr sz="2750" b="1" spc="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5" dirty="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sz="275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5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2750" b="1" spc="10" dirty="0">
                <a:solidFill>
                  <a:srgbClr val="FF0000"/>
                </a:solidFill>
                <a:latin typeface="Calibri"/>
                <a:cs typeface="Calibri"/>
              </a:rPr>
              <a:t> additional</a:t>
            </a:r>
            <a:r>
              <a:rPr sz="2750" b="1" spc="1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0" dirty="0">
                <a:solidFill>
                  <a:srgbClr val="FF0000"/>
                </a:solidFill>
                <a:latin typeface="Calibri"/>
                <a:cs typeface="Calibri"/>
              </a:rPr>
              <a:t>risks</a:t>
            </a:r>
            <a:r>
              <a:rPr sz="2750" b="1" spc="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5" dirty="0">
                <a:solidFill>
                  <a:srgbClr val="FF0000"/>
                </a:solidFill>
                <a:latin typeface="Calibri"/>
                <a:cs typeface="Calibri"/>
              </a:rPr>
              <a:t>arising</a:t>
            </a:r>
            <a:r>
              <a:rPr sz="2750" b="1" spc="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5" dirty="0">
                <a:solidFill>
                  <a:srgbClr val="FF0000"/>
                </a:solidFill>
                <a:latin typeface="Calibri"/>
                <a:cs typeface="Calibri"/>
              </a:rPr>
              <a:t>from</a:t>
            </a:r>
            <a:r>
              <a:rPr sz="275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5" dirty="0">
                <a:solidFill>
                  <a:srgbClr val="FF0000"/>
                </a:solidFill>
                <a:latin typeface="Calibri"/>
                <a:cs typeface="Calibri"/>
              </a:rPr>
              <a:t>prematurity:</a:t>
            </a:r>
            <a:r>
              <a:rPr sz="2750" b="1" spc="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5" dirty="0">
                <a:solidFill>
                  <a:srgbClr val="FF0000"/>
                </a:solidFill>
                <a:latin typeface="Calibri"/>
                <a:cs typeface="Calibri"/>
              </a:rPr>
              <a:t>- </a:t>
            </a:r>
            <a:r>
              <a:rPr sz="2750" b="1" spc="-6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-10" dirty="0">
                <a:solidFill>
                  <a:srgbClr val="FF0000"/>
                </a:solidFill>
                <a:latin typeface="Calibri"/>
                <a:cs typeface="Calibri"/>
              </a:rPr>
              <a:t>brain</a:t>
            </a:r>
            <a:r>
              <a:rPr sz="2750" b="1" spc="1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5" dirty="0">
                <a:solidFill>
                  <a:srgbClr val="FF0000"/>
                </a:solidFill>
                <a:latin typeface="Calibri"/>
                <a:cs typeface="Calibri"/>
              </a:rPr>
              <a:t>hemorrhage</a:t>
            </a:r>
            <a:r>
              <a:rPr sz="2750" b="1" spc="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0" dirty="0">
                <a:solidFill>
                  <a:srgbClr val="FF0000"/>
                </a:solidFill>
                <a:latin typeface="Calibri"/>
                <a:cs typeface="Calibri"/>
              </a:rPr>
              <a:t>/</a:t>
            </a:r>
            <a:r>
              <a:rPr sz="275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20" dirty="0">
                <a:solidFill>
                  <a:srgbClr val="FF0000"/>
                </a:solidFill>
                <a:latin typeface="Calibri"/>
                <a:cs typeface="Calibri"/>
              </a:rPr>
              <a:t>seizures</a:t>
            </a:r>
            <a:r>
              <a:rPr sz="275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0" dirty="0">
                <a:solidFill>
                  <a:srgbClr val="FF0000"/>
                </a:solidFill>
                <a:latin typeface="Calibri"/>
                <a:cs typeface="Calibri"/>
              </a:rPr>
              <a:t>/</a:t>
            </a:r>
            <a:r>
              <a:rPr sz="275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5" dirty="0">
                <a:solidFill>
                  <a:srgbClr val="FF0000"/>
                </a:solidFill>
                <a:latin typeface="Calibri"/>
                <a:cs typeface="Calibri"/>
              </a:rPr>
              <a:t>respiratory</a:t>
            </a:r>
            <a:r>
              <a:rPr sz="2750" b="1" spc="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0" dirty="0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sz="2750" b="1" spc="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0" dirty="0">
                <a:solidFill>
                  <a:srgbClr val="FF0000"/>
                </a:solidFill>
                <a:latin typeface="Calibri"/>
                <a:cs typeface="Calibri"/>
              </a:rPr>
              <a:t>feeding</a:t>
            </a:r>
            <a:r>
              <a:rPr sz="275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0" dirty="0">
                <a:solidFill>
                  <a:srgbClr val="FF0000"/>
                </a:solidFill>
                <a:latin typeface="Calibri"/>
                <a:cs typeface="Calibri"/>
              </a:rPr>
              <a:t>difficulties</a:t>
            </a:r>
            <a:endParaRPr sz="2750">
              <a:latin typeface="Calibri"/>
              <a:cs typeface="Calibri"/>
            </a:endParaRPr>
          </a:p>
          <a:p>
            <a:pPr marL="784225" lvl="1" indent="-372110">
              <a:lnSpc>
                <a:spcPts val="3254"/>
              </a:lnSpc>
              <a:buAutoNum type="alphaLcParenR" startAt="2"/>
              <a:tabLst>
                <a:tab pos="784860" algn="l"/>
              </a:tabLst>
            </a:pPr>
            <a:r>
              <a:rPr sz="2750" b="1" spc="15" dirty="0">
                <a:solidFill>
                  <a:srgbClr val="FF0000"/>
                </a:solidFill>
                <a:latin typeface="Calibri"/>
                <a:cs typeface="Calibri"/>
              </a:rPr>
              <a:t>neonatal</a:t>
            </a:r>
            <a:r>
              <a:rPr sz="275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15" dirty="0">
                <a:solidFill>
                  <a:srgbClr val="FF0000"/>
                </a:solidFill>
                <a:latin typeface="Calibri"/>
                <a:cs typeface="Calibri"/>
              </a:rPr>
              <a:t>death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37955" y="103647"/>
            <a:ext cx="1901792" cy="62188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98468" y="5"/>
            <a:ext cx="1914525" cy="8444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400" u="sng" spc="-106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ن</a:t>
            </a:r>
            <a:r>
              <a:rPr sz="5400" u="sng" spc="-12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ا</a:t>
            </a:r>
            <a:r>
              <a:rPr sz="5400" u="sng" spc="-428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ف</a:t>
            </a:r>
            <a:r>
              <a:rPr sz="5400" u="sng" spc="-53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ر</a:t>
            </a:r>
            <a:r>
              <a:rPr sz="5400" u="sng" spc="-189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ع</a:t>
            </a:r>
            <a:r>
              <a:rPr sz="5400" u="sng" spc="-83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و</a:t>
            </a:r>
            <a:r>
              <a:rPr sz="5400" u="sng" spc="-28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 </a:t>
            </a:r>
            <a:r>
              <a:rPr sz="5400" u="sng" spc="-53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ر</a:t>
            </a:r>
            <a:r>
              <a:rPr sz="5400" u="sng" spc="-1939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ك</a:t>
            </a:r>
            <a:r>
              <a:rPr sz="5400" u="sng" spc="-281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ش</a:t>
            </a:r>
            <a:endParaRPr sz="5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91100" y="647636"/>
            <a:ext cx="1966976" cy="80962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3171825" y="3257486"/>
            <a:ext cx="2462531" cy="786130"/>
            <a:chOff x="3171825" y="3257486"/>
            <a:chExt cx="2462530" cy="78613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09115" y="3456306"/>
              <a:ext cx="882812" cy="19882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14775" y="3257486"/>
              <a:ext cx="976312" cy="78581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19600" y="3257486"/>
              <a:ext cx="547687" cy="78581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95800" y="3257486"/>
              <a:ext cx="1138237" cy="78581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71825" y="3686111"/>
              <a:ext cx="2243201" cy="61912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4638676" y="4667313"/>
            <a:ext cx="1691005" cy="786130"/>
            <a:chOff x="4638675" y="4667313"/>
            <a:chExt cx="1691005" cy="786130"/>
          </a:xfrm>
        </p:grpSpPr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38675" y="4667313"/>
              <a:ext cx="1690751" cy="78581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48225" y="5095811"/>
              <a:ext cx="1271524" cy="61912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10106027" y="5476875"/>
            <a:ext cx="1292860" cy="786130"/>
            <a:chOff x="10106025" y="5476875"/>
            <a:chExt cx="1292860" cy="786130"/>
          </a:xfrm>
        </p:grpSpPr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285219" y="5684715"/>
              <a:ext cx="113347" cy="11356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229850" y="5476875"/>
              <a:ext cx="1166812" cy="78581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315575" y="5905500"/>
              <a:ext cx="871537" cy="6191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106025" y="5476875"/>
              <a:ext cx="595312" cy="785812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670877" y="818773"/>
            <a:ext cx="10739120" cy="51724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R="107314" algn="ctr">
              <a:lnSpc>
                <a:spcPct val="100000"/>
              </a:lnSpc>
              <a:spcBef>
                <a:spcPts val="130"/>
              </a:spcBef>
            </a:pPr>
            <a:r>
              <a:rPr sz="2750" b="1" spc="-295" dirty="0">
                <a:latin typeface="Calibri"/>
                <a:cs typeface="Calibri"/>
              </a:rPr>
              <a:t>:</a:t>
            </a:r>
            <a:r>
              <a:rPr sz="2750" b="1" spc="-185" dirty="0">
                <a:latin typeface="Calibri"/>
                <a:cs typeface="Calibri"/>
              </a:rPr>
              <a:t> </a:t>
            </a:r>
            <a:r>
              <a:rPr sz="2750" b="1" spc="-720" dirty="0">
                <a:latin typeface="Calibri"/>
                <a:cs typeface="Calibri"/>
              </a:rPr>
              <a:t>همءماسأ</a:t>
            </a:r>
            <a:r>
              <a:rPr sz="4125" b="1" spc="1132" baseline="3030" dirty="0">
                <a:latin typeface="Calibri"/>
                <a:cs typeface="Calibri"/>
              </a:rPr>
              <a:t> </a:t>
            </a:r>
            <a:r>
              <a:rPr sz="2750" b="1" spc="-844" dirty="0">
                <a:latin typeface="Calibri"/>
                <a:cs typeface="Calibri"/>
              </a:rPr>
              <a:t>ةي</a:t>
            </a:r>
            <a:r>
              <a:rPr sz="4125" b="1" spc="-1267" baseline="1010" dirty="0">
                <a:latin typeface="Calibri"/>
                <a:cs typeface="Calibri"/>
              </a:rPr>
              <a:t>ل</a:t>
            </a:r>
            <a:r>
              <a:rPr sz="2750" b="1" spc="-844" dirty="0">
                <a:latin typeface="Calibri"/>
                <a:cs typeface="Calibri"/>
              </a:rPr>
              <a:t>ات</a:t>
            </a:r>
            <a:r>
              <a:rPr sz="4125" b="1" spc="-1267" baseline="1010" dirty="0">
                <a:latin typeface="Calibri"/>
                <a:cs typeface="Calibri"/>
              </a:rPr>
              <a:t>ل</a:t>
            </a:r>
            <a:r>
              <a:rPr sz="2750" b="1" spc="-844" dirty="0">
                <a:latin typeface="Calibri"/>
                <a:cs typeface="Calibri"/>
              </a:rPr>
              <a:t>ا</a:t>
            </a:r>
            <a:r>
              <a:rPr sz="2750" b="1" spc="-185" dirty="0">
                <a:latin typeface="Calibri"/>
                <a:cs typeface="Calibri"/>
              </a:rPr>
              <a:t> </a:t>
            </a:r>
            <a:r>
              <a:rPr sz="2750" b="1" spc="-890" dirty="0">
                <a:latin typeface="Calibri"/>
                <a:cs typeface="Calibri"/>
              </a:rPr>
              <a:t>ةب</a:t>
            </a:r>
            <a:r>
              <a:rPr sz="4125" b="1" spc="-1335" baseline="1010" dirty="0">
                <a:latin typeface="Calibri"/>
                <a:cs typeface="Calibri"/>
              </a:rPr>
              <a:t>لطل</a:t>
            </a:r>
            <a:r>
              <a:rPr sz="2750" b="1" spc="-890" dirty="0">
                <a:latin typeface="Calibri"/>
                <a:cs typeface="Calibri"/>
              </a:rPr>
              <a:t>ا</a:t>
            </a:r>
            <a:r>
              <a:rPr sz="2750" b="1" spc="-180" dirty="0">
                <a:latin typeface="Calibri"/>
                <a:cs typeface="Calibri"/>
              </a:rPr>
              <a:t> </a:t>
            </a:r>
            <a:r>
              <a:rPr sz="2750" b="1" spc="-475" dirty="0">
                <a:latin typeface="Calibri"/>
                <a:cs typeface="Calibri"/>
              </a:rPr>
              <a:t>نم</a:t>
            </a:r>
            <a:r>
              <a:rPr sz="2750" b="1" spc="-350" dirty="0">
                <a:latin typeface="Calibri"/>
                <a:cs typeface="Calibri"/>
              </a:rPr>
              <a:t> </a:t>
            </a:r>
            <a:r>
              <a:rPr sz="2750" b="1" spc="-790" dirty="0">
                <a:latin typeface="Calibri"/>
                <a:cs typeface="Calibri"/>
              </a:rPr>
              <a:t>فللما</a:t>
            </a:r>
            <a:r>
              <a:rPr sz="2750" b="1" spc="-185" dirty="0">
                <a:latin typeface="Calibri"/>
                <a:cs typeface="Calibri"/>
              </a:rPr>
              <a:t> </a:t>
            </a:r>
            <a:r>
              <a:rPr sz="2750" b="1" spc="-440" dirty="0">
                <a:latin typeface="Calibri"/>
                <a:cs typeface="Calibri"/>
              </a:rPr>
              <a:t>اذه</a:t>
            </a:r>
            <a:r>
              <a:rPr sz="2750" b="1" spc="-365" dirty="0">
                <a:latin typeface="Calibri"/>
                <a:cs typeface="Calibri"/>
              </a:rPr>
              <a:t> </a:t>
            </a:r>
            <a:r>
              <a:rPr sz="2750" b="1" spc="-860" dirty="0">
                <a:latin typeface="Calibri"/>
                <a:cs typeface="Calibri"/>
              </a:rPr>
              <a:t>عجم</a:t>
            </a:r>
            <a:r>
              <a:rPr sz="2750" b="1" spc="-100" dirty="0">
                <a:latin typeface="Calibri"/>
                <a:cs typeface="Calibri"/>
              </a:rPr>
              <a:t> </a:t>
            </a:r>
            <a:r>
              <a:rPr sz="2750" b="1" spc="-1460" dirty="0">
                <a:latin typeface="Calibri"/>
                <a:cs typeface="Calibri"/>
              </a:rPr>
              <a:t>في</a:t>
            </a:r>
            <a:r>
              <a:rPr sz="2750" b="1" spc="-150" dirty="0">
                <a:latin typeface="Calibri"/>
                <a:cs typeface="Calibri"/>
              </a:rPr>
              <a:t> </a:t>
            </a:r>
            <a:r>
              <a:rPr sz="2750" b="1" spc="-830" dirty="0">
                <a:latin typeface="Calibri"/>
                <a:cs typeface="Calibri"/>
              </a:rPr>
              <a:t>هماس</a:t>
            </a:r>
            <a:r>
              <a:rPr sz="2750" b="1" spc="-114" dirty="0">
                <a:latin typeface="Calibri"/>
                <a:cs typeface="Calibri"/>
              </a:rPr>
              <a:t> </a:t>
            </a:r>
            <a:r>
              <a:rPr sz="2750" b="1" spc="-475" dirty="0">
                <a:latin typeface="Calibri"/>
                <a:cs typeface="Calibri"/>
              </a:rPr>
              <a:t>نم</a:t>
            </a:r>
            <a:r>
              <a:rPr sz="2750" b="1" spc="-210" dirty="0">
                <a:latin typeface="Calibri"/>
                <a:cs typeface="Calibri"/>
              </a:rPr>
              <a:t> </a:t>
            </a:r>
            <a:r>
              <a:rPr sz="2750" b="1" spc="-860" dirty="0">
                <a:latin typeface="Calibri"/>
                <a:cs typeface="Calibri"/>
              </a:rPr>
              <a:t>كل</a:t>
            </a:r>
            <a:r>
              <a:rPr sz="2750" b="1" spc="-114" dirty="0">
                <a:latin typeface="Calibri"/>
                <a:cs typeface="Calibri"/>
              </a:rPr>
              <a:t> </a:t>
            </a:r>
            <a:r>
              <a:rPr sz="2750" b="1" spc="-785" dirty="0">
                <a:solidFill>
                  <a:srgbClr val="FF0000"/>
                </a:solidFill>
                <a:latin typeface="Calibri"/>
                <a:cs typeface="Calibri"/>
              </a:rPr>
              <a:t>ةتؤم</a:t>
            </a:r>
            <a:r>
              <a:rPr sz="2750" b="1" spc="-2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-495" dirty="0">
                <a:solidFill>
                  <a:srgbClr val="FF0000"/>
                </a:solidFill>
                <a:latin typeface="Calibri"/>
                <a:cs typeface="Calibri"/>
              </a:rPr>
              <a:t>ةعماج</a:t>
            </a:r>
            <a:r>
              <a:rPr sz="2750" b="1" spc="-2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-114" dirty="0">
                <a:solidFill>
                  <a:srgbClr val="FF0000"/>
                </a:solidFill>
                <a:latin typeface="Calibri"/>
                <a:cs typeface="Calibri"/>
              </a:rPr>
              <a:t>–</a:t>
            </a:r>
            <a:r>
              <a:rPr sz="2750" b="1" spc="-1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-560" dirty="0">
                <a:solidFill>
                  <a:srgbClr val="FF0000"/>
                </a:solidFill>
                <a:latin typeface="Calibri"/>
                <a:cs typeface="Calibri"/>
              </a:rPr>
              <a:t>ةحارلجاو</a:t>
            </a:r>
            <a:r>
              <a:rPr sz="2750" b="1" spc="-4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-720" dirty="0">
                <a:solidFill>
                  <a:srgbClr val="FF0000"/>
                </a:solidFill>
                <a:latin typeface="Calibri"/>
                <a:cs typeface="Calibri"/>
              </a:rPr>
              <a:t>بطلا</a:t>
            </a:r>
            <a:r>
              <a:rPr sz="2750" b="1" spc="-1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-840" dirty="0">
                <a:solidFill>
                  <a:srgbClr val="FF0000"/>
                </a:solidFill>
                <a:latin typeface="Calibri"/>
                <a:cs typeface="Calibri"/>
              </a:rPr>
              <a:t>ةن</a:t>
            </a:r>
            <a:r>
              <a:rPr sz="4125" b="1" spc="-1260" baseline="1010" dirty="0">
                <a:solidFill>
                  <a:srgbClr val="FF0000"/>
                </a:solidFill>
                <a:latin typeface="Calibri"/>
                <a:cs typeface="Calibri"/>
              </a:rPr>
              <a:t>لج</a:t>
            </a:r>
            <a:r>
              <a:rPr sz="4125" b="1" spc="-262" baseline="10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-1070" dirty="0">
                <a:latin typeface="Calibri"/>
                <a:cs typeface="Calibri"/>
              </a:rPr>
              <a:t>ركش</a:t>
            </a:r>
            <a:r>
              <a:rPr sz="4125" b="1" spc="-1604" baseline="1010" dirty="0">
                <a:latin typeface="Calibri"/>
                <a:cs typeface="Calibri"/>
              </a:rPr>
              <a:t>ت</a:t>
            </a:r>
            <a:endParaRPr sz="4125" baseline="1010">
              <a:latin typeface="Calibri"/>
              <a:cs typeface="Calibri"/>
            </a:endParaRPr>
          </a:p>
          <a:p>
            <a:pPr marL="2090420" marR="2198370" algn="ctr">
              <a:lnSpc>
                <a:spcPct val="120600"/>
              </a:lnSpc>
              <a:spcBef>
                <a:spcPts val="2180"/>
              </a:spcBef>
            </a:pPr>
            <a:r>
              <a:rPr sz="2750" b="1" spc="-745" dirty="0">
                <a:solidFill>
                  <a:srgbClr val="FF0000"/>
                </a:solidFill>
                <a:latin typeface="Calibri"/>
                <a:cs typeface="Calibri"/>
              </a:rPr>
              <a:t>ةصران</a:t>
            </a:r>
            <a:r>
              <a:rPr sz="4125" b="1" spc="-1117" baseline="1010" dirty="0">
                <a:solidFill>
                  <a:srgbClr val="FF0000"/>
                </a:solidFill>
                <a:latin typeface="Calibri"/>
                <a:cs typeface="Calibri"/>
              </a:rPr>
              <a:t>لم</a:t>
            </a:r>
            <a:r>
              <a:rPr sz="2750" b="1" spc="-745" dirty="0">
                <a:solidFill>
                  <a:srgbClr val="FF0000"/>
                </a:solidFill>
                <a:latin typeface="Calibri"/>
                <a:cs typeface="Calibri"/>
              </a:rPr>
              <a:t>ا</a:t>
            </a:r>
            <a:r>
              <a:rPr sz="2750" b="1" spc="-1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-785" dirty="0">
                <a:solidFill>
                  <a:srgbClr val="FF0000"/>
                </a:solidFill>
                <a:latin typeface="Calibri"/>
                <a:cs typeface="Calibri"/>
              </a:rPr>
              <a:t>نيمأ</a:t>
            </a:r>
            <a:r>
              <a:rPr sz="4125" b="1" spc="1252" baseline="30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-250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sz="2750" b="1" spc="-1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-555" dirty="0">
                <a:solidFill>
                  <a:srgbClr val="FF0000"/>
                </a:solidFill>
                <a:latin typeface="Calibri"/>
                <a:cs typeface="Calibri"/>
              </a:rPr>
              <a:t>ةدشاورلا</a:t>
            </a:r>
            <a:r>
              <a:rPr sz="2750" b="1" spc="-5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-935" dirty="0">
                <a:solidFill>
                  <a:srgbClr val="FF0000"/>
                </a:solidFill>
                <a:latin typeface="Calibri"/>
                <a:cs typeface="Calibri"/>
              </a:rPr>
              <a:t>ءيمات</a:t>
            </a:r>
            <a:r>
              <a:rPr sz="2750" b="1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-250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sz="2750" b="1" spc="-1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-715" dirty="0">
                <a:solidFill>
                  <a:srgbClr val="FF0000"/>
                </a:solidFill>
                <a:latin typeface="Calibri"/>
                <a:cs typeface="Calibri"/>
              </a:rPr>
              <a:t>ةيرعموخأ</a:t>
            </a:r>
            <a:r>
              <a:rPr sz="4125" b="1" spc="1125" baseline="30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-610" dirty="0">
                <a:solidFill>
                  <a:srgbClr val="FF0000"/>
                </a:solidFill>
                <a:latin typeface="Calibri"/>
                <a:cs typeface="Calibri"/>
              </a:rPr>
              <a:t>ورعم</a:t>
            </a:r>
            <a:r>
              <a:rPr sz="2750" b="1" spc="-6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-250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sz="2750" b="1" spc="-1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-950" dirty="0">
                <a:solidFill>
                  <a:srgbClr val="FF0000"/>
                </a:solidFill>
                <a:latin typeface="Calibri"/>
                <a:cs typeface="Calibri"/>
              </a:rPr>
              <a:t>سنوي</a:t>
            </a:r>
            <a:r>
              <a:rPr sz="2750" b="1" spc="-1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-765" dirty="0">
                <a:solidFill>
                  <a:srgbClr val="FF0000"/>
                </a:solidFill>
                <a:latin typeface="Calibri"/>
                <a:cs typeface="Calibri"/>
              </a:rPr>
              <a:t>دومحم</a:t>
            </a:r>
            <a:r>
              <a:rPr sz="2750" b="1" spc="-1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-735" dirty="0">
                <a:solidFill>
                  <a:srgbClr val="FF0000"/>
                </a:solidFill>
                <a:latin typeface="Calibri"/>
                <a:cs typeface="Calibri"/>
              </a:rPr>
              <a:t>،تيماعن</a:t>
            </a:r>
            <a:r>
              <a:rPr sz="4125" b="1" spc="-1102" baseline="1010" dirty="0">
                <a:solidFill>
                  <a:srgbClr val="FF0000"/>
                </a:solidFill>
                <a:latin typeface="Calibri"/>
                <a:cs typeface="Calibri"/>
              </a:rPr>
              <a:t>ل</a:t>
            </a:r>
            <a:r>
              <a:rPr sz="2750" b="1" spc="-735" dirty="0">
                <a:solidFill>
                  <a:srgbClr val="FF0000"/>
                </a:solidFill>
                <a:latin typeface="Calibri"/>
                <a:cs typeface="Calibri"/>
              </a:rPr>
              <a:t>ا</a:t>
            </a:r>
            <a:r>
              <a:rPr sz="2750" b="1" spc="-1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-450" dirty="0">
                <a:solidFill>
                  <a:srgbClr val="FF0000"/>
                </a:solidFill>
                <a:latin typeface="Calibri"/>
                <a:cs typeface="Calibri"/>
              </a:rPr>
              <a:t>ىؤر</a:t>
            </a:r>
            <a:r>
              <a:rPr sz="2750" b="1" spc="-3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-250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sz="2750" b="1" spc="-1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-740" dirty="0">
                <a:solidFill>
                  <a:srgbClr val="FF0000"/>
                </a:solidFill>
                <a:latin typeface="Calibri"/>
                <a:cs typeface="Calibri"/>
              </a:rPr>
              <a:t>دانه</a:t>
            </a:r>
            <a:r>
              <a:rPr sz="2750" b="1" spc="-1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-815" dirty="0">
                <a:solidFill>
                  <a:srgbClr val="FF0000"/>
                </a:solidFill>
                <a:latin typeface="Calibri"/>
                <a:cs typeface="Calibri"/>
              </a:rPr>
              <a:t>نيار </a:t>
            </a:r>
            <a:r>
              <a:rPr sz="2750" b="1" spc="-6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-985" dirty="0">
                <a:solidFill>
                  <a:srgbClr val="FF0000"/>
                </a:solidFill>
                <a:latin typeface="Calibri"/>
                <a:cs typeface="Calibri"/>
              </a:rPr>
              <a:t>فيلا</a:t>
            </a:r>
            <a:r>
              <a:rPr sz="2750" b="1" spc="-1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-815" dirty="0">
                <a:solidFill>
                  <a:srgbClr val="FF0000"/>
                </a:solidFill>
                <a:latin typeface="Calibri"/>
                <a:cs typeface="Calibri"/>
              </a:rPr>
              <a:t>سريا</a:t>
            </a:r>
            <a:r>
              <a:rPr sz="2750" b="1" spc="-1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-145" dirty="0">
                <a:solidFill>
                  <a:srgbClr val="FF0000"/>
                </a:solidFill>
                <a:latin typeface="Calibri"/>
                <a:cs typeface="Calibri"/>
              </a:rPr>
              <a:t>، </a:t>
            </a:r>
            <a:r>
              <a:rPr sz="2750" b="1" spc="-645" dirty="0">
                <a:solidFill>
                  <a:srgbClr val="FF0000"/>
                </a:solidFill>
                <a:latin typeface="Calibri"/>
                <a:cs typeface="Calibri"/>
              </a:rPr>
              <a:t>ةنوارطلا</a:t>
            </a:r>
            <a:r>
              <a:rPr sz="2750" b="1" spc="-1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-855" dirty="0">
                <a:solidFill>
                  <a:srgbClr val="FF0000"/>
                </a:solidFill>
                <a:latin typeface="Calibri"/>
                <a:cs typeface="Calibri"/>
              </a:rPr>
              <a:t>لاب</a:t>
            </a:r>
            <a:r>
              <a:rPr sz="4125" b="1" spc="-1282" baseline="1010" dirty="0">
                <a:solidFill>
                  <a:srgbClr val="FF0000"/>
                </a:solidFill>
                <a:latin typeface="Calibri"/>
                <a:cs typeface="Calibri"/>
              </a:rPr>
              <a:t>ن</a:t>
            </a:r>
            <a:r>
              <a:rPr sz="4125" b="1" spc="-307" baseline="10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-145" dirty="0">
                <a:solidFill>
                  <a:srgbClr val="FF0000"/>
                </a:solidFill>
                <a:latin typeface="Calibri"/>
                <a:cs typeface="Calibri"/>
              </a:rPr>
              <a:t>،</a:t>
            </a:r>
            <a:r>
              <a:rPr sz="2750" b="1" spc="-1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-840" dirty="0">
                <a:solidFill>
                  <a:srgbClr val="FF0000"/>
                </a:solidFill>
                <a:latin typeface="Calibri"/>
                <a:cs typeface="Calibri"/>
              </a:rPr>
              <a:t>عوفرلا</a:t>
            </a:r>
            <a:r>
              <a:rPr sz="2750" b="1" spc="-1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-610" dirty="0">
                <a:solidFill>
                  <a:srgbClr val="FF0000"/>
                </a:solidFill>
                <a:latin typeface="Calibri"/>
                <a:cs typeface="Calibri"/>
              </a:rPr>
              <a:t>ةنماج </a:t>
            </a:r>
            <a:r>
              <a:rPr sz="2750" b="1" spc="-6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-145" dirty="0">
                <a:solidFill>
                  <a:srgbClr val="FF0000"/>
                </a:solidFill>
                <a:latin typeface="Calibri"/>
                <a:cs typeface="Calibri"/>
              </a:rPr>
              <a:t>، </a:t>
            </a:r>
            <a:r>
              <a:rPr sz="2750" b="1" spc="-844" dirty="0">
                <a:solidFill>
                  <a:srgbClr val="FF0000"/>
                </a:solidFill>
                <a:latin typeface="Calibri"/>
                <a:cs typeface="Calibri"/>
              </a:rPr>
              <a:t>لةياضعلا</a:t>
            </a:r>
            <a:r>
              <a:rPr sz="2750" b="1" spc="-1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-535" dirty="0">
                <a:solidFill>
                  <a:srgbClr val="FF0000"/>
                </a:solidFill>
                <a:latin typeface="Calibri"/>
                <a:cs typeface="Calibri"/>
              </a:rPr>
              <a:t>رماع</a:t>
            </a:r>
            <a:endParaRPr sz="2750">
              <a:latin typeface="Calibri"/>
              <a:cs typeface="Calibri"/>
            </a:endParaRPr>
          </a:p>
          <a:p>
            <a:pPr marR="174625" algn="ctr">
              <a:lnSpc>
                <a:spcPts val="3080"/>
              </a:lnSpc>
            </a:pPr>
            <a:r>
              <a:rPr sz="2750" b="1" spc="-690" dirty="0">
                <a:solidFill>
                  <a:srgbClr val="FF0000"/>
                </a:solidFill>
                <a:latin typeface="Calibri"/>
                <a:cs typeface="Calibri"/>
              </a:rPr>
              <a:t>ةظاي</a:t>
            </a:r>
            <a:r>
              <a:rPr sz="4125" b="1" spc="-1035" baseline="1010" dirty="0">
                <a:solidFill>
                  <a:srgbClr val="FF0000"/>
                </a:solidFill>
                <a:latin typeface="Calibri"/>
                <a:cs typeface="Calibri"/>
              </a:rPr>
              <a:t>غ</a:t>
            </a:r>
            <a:r>
              <a:rPr sz="4125" b="1" spc="-247" baseline="10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-750" dirty="0">
                <a:solidFill>
                  <a:srgbClr val="FF0000"/>
                </a:solidFill>
                <a:latin typeface="Calibri"/>
                <a:cs typeface="Calibri"/>
              </a:rPr>
              <a:t>يمهاربا</a:t>
            </a:r>
            <a:r>
              <a:rPr sz="4125" b="1" spc="-1125" baseline="1010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sz="4125" b="1" spc="202" baseline="10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-250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sz="2750" b="1" spc="-1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-930" dirty="0">
                <a:solidFill>
                  <a:srgbClr val="FF0000"/>
                </a:solidFill>
                <a:latin typeface="Calibri"/>
                <a:cs typeface="Calibri"/>
              </a:rPr>
              <a:t>ةدب</a:t>
            </a:r>
            <a:r>
              <a:rPr sz="4125" b="1" spc="-1395" baseline="1010" dirty="0">
                <a:solidFill>
                  <a:srgbClr val="FF0000"/>
                </a:solidFill>
                <a:latin typeface="Calibri"/>
                <a:cs typeface="Calibri"/>
              </a:rPr>
              <a:t>ل</a:t>
            </a:r>
            <a:r>
              <a:rPr sz="2750" b="1" spc="-930" dirty="0">
                <a:solidFill>
                  <a:srgbClr val="FF0000"/>
                </a:solidFill>
                <a:latin typeface="Calibri"/>
                <a:cs typeface="Calibri"/>
              </a:rPr>
              <a:t>وبأ</a:t>
            </a:r>
            <a:r>
              <a:rPr sz="4125" b="1" spc="1132" baseline="30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-505" dirty="0">
                <a:solidFill>
                  <a:srgbClr val="FF0000"/>
                </a:solidFill>
                <a:latin typeface="Calibri"/>
                <a:cs typeface="Calibri"/>
              </a:rPr>
              <a:t>قراط</a:t>
            </a:r>
            <a:r>
              <a:rPr sz="2750" b="1" spc="-4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-145" dirty="0">
                <a:solidFill>
                  <a:srgbClr val="FF0000"/>
                </a:solidFill>
                <a:latin typeface="Calibri"/>
                <a:cs typeface="Calibri"/>
              </a:rPr>
              <a:t>،</a:t>
            </a:r>
            <a:r>
              <a:rPr sz="2750" b="1" spc="-1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-630" dirty="0">
                <a:solidFill>
                  <a:srgbClr val="FF0000"/>
                </a:solidFill>
                <a:latin typeface="Calibri"/>
                <a:cs typeface="Calibri"/>
              </a:rPr>
              <a:t>ةنولاعلا</a:t>
            </a:r>
            <a:r>
              <a:rPr sz="2750" b="1" spc="-1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-890" dirty="0">
                <a:solidFill>
                  <a:srgbClr val="FF0000"/>
                </a:solidFill>
                <a:latin typeface="Calibri"/>
                <a:cs typeface="Calibri"/>
              </a:rPr>
              <a:t>اللهدب</a:t>
            </a:r>
            <a:r>
              <a:rPr sz="4125" b="1" spc="-1335" baseline="1010" dirty="0">
                <a:solidFill>
                  <a:srgbClr val="FF0000"/>
                </a:solidFill>
                <a:latin typeface="Calibri"/>
                <a:cs typeface="Calibri"/>
              </a:rPr>
              <a:t>ع</a:t>
            </a:r>
            <a:endParaRPr sz="4125" baseline="1010">
              <a:latin typeface="Calibri"/>
              <a:cs typeface="Calibri"/>
            </a:endParaRPr>
          </a:p>
          <a:p>
            <a:pPr marR="75565" algn="ctr">
              <a:lnSpc>
                <a:spcPts val="3155"/>
              </a:lnSpc>
              <a:spcBef>
                <a:spcPts val="2780"/>
              </a:spcBef>
            </a:pPr>
            <a:r>
              <a:rPr sz="2750" b="1" u="sng" spc="-57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O</a:t>
            </a:r>
            <a:r>
              <a:rPr sz="2750" b="1" u="sng" spc="-484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S</a:t>
            </a:r>
            <a:r>
              <a:rPr sz="2750" b="1" u="sng" spc="-6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C</a:t>
            </a:r>
            <a:r>
              <a:rPr sz="2750" b="1" u="sng" spc="-7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E</a:t>
            </a:r>
            <a:r>
              <a:rPr sz="2750" b="1" u="sng" spc="-30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50" b="1" u="sng" spc="-87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&amp;</a:t>
            </a:r>
            <a:r>
              <a:rPr sz="2750" b="1" u="sng" spc="-1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50" b="1" u="sng" spc="-80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M</a:t>
            </a:r>
            <a:r>
              <a:rPr sz="2750" b="1" u="sng" spc="-17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i</a:t>
            </a:r>
            <a:r>
              <a:rPr sz="2750" b="1" u="sng" spc="-49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n</a:t>
            </a:r>
            <a:r>
              <a:rPr sz="2750" b="1" u="sng" spc="-229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i</a:t>
            </a:r>
            <a:r>
              <a:rPr sz="2750" b="1" u="sng" spc="-3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-</a:t>
            </a:r>
            <a:r>
              <a:rPr sz="2750" b="1" u="sng" spc="-6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O</a:t>
            </a:r>
            <a:r>
              <a:rPr sz="2750" b="1" u="sng" spc="-6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S</a:t>
            </a:r>
            <a:r>
              <a:rPr sz="2750" b="1" u="sng" spc="-6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C</a:t>
            </a:r>
            <a:r>
              <a:rPr sz="2750" b="1" u="sng" spc="-7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E</a:t>
            </a:r>
            <a:r>
              <a:rPr sz="2750" b="1" spc="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50" b="1" spc="-295" dirty="0">
                <a:latin typeface="Calibri"/>
                <a:cs typeface="Calibri"/>
              </a:rPr>
              <a:t>:</a:t>
            </a:r>
            <a:r>
              <a:rPr sz="2750" b="1" spc="-185" dirty="0">
                <a:latin typeface="Calibri"/>
                <a:cs typeface="Calibri"/>
              </a:rPr>
              <a:t> </a:t>
            </a:r>
            <a:r>
              <a:rPr sz="2750" b="1" spc="229" dirty="0">
                <a:latin typeface="Calibri"/>
                <a:cs typeface="Calibri"/>
              </a:rPr>
              <a:t>ـ</a:t>
            </a:r>
            <a:r>
              <a:rPr sz="2750" b="1" spc="-1170" dirty="0">
                <a:latin typeface="Calibri"/>
                <a:cs typeface="Calibri"/>
              </a:rPr>
              <a:t>ل</a:t>
            </a:r>
            <a:r>
              <a:rPr sz="2750" b="1" spc="-135" dirty="0">
                <a:latin typeface="Calibri"/>
                <a:cs typeface="Calibri"/>
              </a:rPr>
              <a:t>ا</a:t>
            </a:r>
            <a:r>
              <a:rPr sz="2750" b="1" spc="-180" dirty="0">
                <a:latin typeface="Calibri"/>
                <a:cs typeface="Calibri"/>
              </a:rPr>
              <a:t> </a:t>
            </a:r>
            <a:r>
              <a:rPr sz="2750" b="1" spc="-670" dirty="0">
                <a:latin typeface="Calibri"/>
                <a:cs typeface="Calibri"/>
              </a:rPr>
              <a:t>ت</a:t>
            </a:r>
            <a:r>
              <a:rPr sz="2750" b="1" spc="-910" dirty="0">
                <a:latin typeface="Calibri"/>
                <a:cs typeface="Calibri"/>
              </a:rPr>
              <a:t>ن</a:t>
            </a:r>
            <a:r>
              <a:rPr sz="2750" b="1" spc="-245" dirty="0">
                <a:latin typeface="Calibri"/>
                <a:cs typeface="Calibri"/>
              </a:rPr>
              <a:t>ا</a:t>
            </a:r>
            <a:r>
              <a:rPr sz="2750" b="1" spc="5" dirty="0">
                <a:latin typeface="Calibri"/>
                <a:cs typeface="Calibri"/>
              </a:rPr>
              <a:t>ا</a:t>
            </a:r>
            <a:r>
              <a:rPr sz="2750" b="1" spc="-725" dirty="0">
                <a:latin typeface="Calibri"/>
                <a:cs typeface="Calibri"/>
              </a:rPr>
              <a:t>ح</a:t>
            </a:r>
            <a:r>
              <a:rPr sz="2750" b="1" spc="-1789" dirty="0">
                <a:latin typeface="Calibri"/>
                <a:cs typeface="Calibri"/>
              </a:rPr>
              <a:t>ت</a:t>
            </a:r>
            <a:r>
              <a:rPr sz="2750" b="1" spc="-570" dirty="0">
                <a:latin typeface="Calibri"/>
                <a:cs typeface="Calibri"/>
              </a:rPr>
              <a:t>م</a:t>
            </a:r>
            <a:r>
              <a:rPr sz="2750" b="1" spc="-135" dirty="0">
                <a:latin typeface="Calibri"/>
                <a:cs typeface="Calibri"/>
              </a:rPr>
              <a:t>ا</a:t>
            </a:r>
            <a:r>
              <a:rPr sz="2750" b="1" spc="-180" dirty="0">
                <a:latin typeface="Calibri"/>
                <a:cs typeface="Calibri"/>
              </a:rPr>
              <a:t> </a:t>
            </a:r>
            <a:r>
              <a:rPr sz="2750" b="1" spc="-844" dirty="0">
                <a:latin typeface="Calibri"/>
                <a:cs typeface="Calibri"/>
              </a:rPr>
              <a:t>ل</a:t>
            </a:r>
            <a:r>
              <a:rPr sz="2750" b="1" spc="-570" dirty="0">
                <a:latin typeface="Calibri"/>
                <a:cs typeface="Calibri"/>
              </a:rPr>
              <a:t>ة</a:t>
            </a:r>
            <a:r>
              <a:rPr sz="2750" b="1" spc="-1320" dirty="0">
                <a:latin typeface="Calibri"/>
                <a:cs typeface="Calibri"/>
              </a:rPr>
              <a:t>ئ</a:t>
            </a:r>
            <a:r>
              <a:rPr sz="4125" b="1" spc="-765" baseline="1010" dirty="0">
                <a:latin typeface="Calibri"/>
                <a:cs typeface="Calibri"/>
              </a:rPr>
              <a:t>.</a:t>
            </a:r>
            <a:r>
              <a:rPr sz="4125" b="1" spc="-2039" baseline="1010" dirty="0">
                <a:latin typeface="Calibri"/>
                <a:cs typeface="Calibri"/>
              </a:rPr>
              <a:t>س</a:t>
            </a:r>
            <a:r>
              <a:rPr sz="2750" b="1" spc="-459" dirty="0">
                <a:latin typeface="Calibri"/>
                <a:cs typeface="Calibri"/>
              </a:rPr>
              <a:t>أ</a:t>
            </a:r>
            <a:r>
              <a:rPr sz="4125" b="1" spc="7" baseline="3030" dirty="0">
                <a:latin typeface="Calibri"/>
                <a:cs typeface="Calibri"/>
              </a:rPr>
              <a:t> </a:t>
            </a:r>
            <a:r>
              <a:rPr sz="4125" b="1" spc="195" baseline="3030" dirty="0">
                <a:latin typeface="Calibri"/>
                <a:cs typeface="Calibri"/>
              </a:rPr>
              <a:t> </a:t>
            </a:r>
            <a:r>
              <a:rPr sz="2750" b="1" spc="-835" dirty="0">
                <a:latin typeface="Calibri"/>
                <a:cs typeface="Calibri"/>
              </a:rPr>
              <a:t>ل</a:t>
            </a:r>
            <a:r>
              <a:rPr sz="2750" b="1" spc="-980" dirty="0">
                <a:latin typeface="Calibri"/>
                <a:cs typeface="Calibri"/>
              </a:rPr>
              <a:t>ى</a:t>
            </a:r>
            <a:r>
              <a:rPr sz="2750" b="1" spc="-1010" dirty="0">
                <a:latin typeface="Calibri"/>
                <a:cs typeface="Calibri"/>
              </a:rPr>
              <a:t>ع</a:t>
            </a:r>
            <a:r>
              <a:rPr sz="2750" b="1" spc="-140" dirty="0">
                <a:latin typeface="Calibri"/>
                <a:cs typeface="Calibri"/>
              </a:rPr>
              <a:t> </a:t>
            </a:r>
            <a:r>
              <a:rPr sz="2750" b="1" spc="-610" dirty="0">
                <a:latin typeface="Calibri"/>
                <a:cs typeface="Calibri"/>
              </a:rPr>
              <a:t>ف</a:t>
            </a:r>
            <a:r>
              <a:rPr sz="2750" b="1" spc="-1095" dirty="0">
                <a:latin typeface="Calibri"/>
                <a:cs typeface="Calibri"/>
              </a:rPr>
              <a:t>ل</a:t>
            </a:r>
            <a:r>
              <a:rPr sz="2750" b="1" spc="-1225" dirty="0">
                <a:latin typeface="Calibri"/>
                <a:cs typeface="Calibri"/>
              </a:rPr>
              <a:t>ل</a:t>
            </a:r>
            <a:r>
              <a:rPr sz="2750" b="1" spc="-894" dirty="0">
                <a:latin typeface="Calibri"/>
                <a:cs typeface="Calibri"/>
              </a:rPr>
              <a:t>م</a:t>
            </a:r>
            <a:r>
              <a:rPr sz="2750" b="1" spc="-135" dirty="0">
                <a:latin typeface="Calibri"/>
                <a:cs typeface="Calibri"/>
              </a:rPr>
              <a:t>ا</a:t>
            </a:r>
            <a:r>
              <a:rPr sz="2750" b="1" spc="-180" dirty="0">
                <a:latin typeface="Calibri"/>
                <a:cs typeface="Calibri"/>
              </a:rPr>
              <a:t> </a:t>
            </a:r>
            <a:r>
              <a:rPr sz="2750" b="1" spc="-575" dirty="0">
                <a:latin typeface="Calibri"/>
                <a:cs typeface="Calibri"/>
              </a:rPr>
              <a:t>ي</a:t>
            </a:r>
            <a:r>
              <a:rPr sz="2750" b="1" spc="-270" dirty="0">
                <a:latin typeface="Calibri"/>
                <a:cs typeface="Calibri"/>
              </a:rPr>
              <a:t>و</a:t>
            </a:r>
            <a:r>
              <a:rPr sz="2750" b="1" spc="-1714" dirty="0">
                <a:latin typeface="Calibri"/>
                <a:cs typeface="Calibri"/>
              </a:rPr>
              <a:t>ت</a:t>
            </a:r>
            <a:r>
              <a:rPr sz="4125" b="1" spc="-1852" baseline="1010" dirty="0">
                <a:latin typeface="Calibri"/>
                <a:cs typeface="Calibri"/>
              </a:rPr>
              <a:t>يح</a:t>
            </a:r>
            <a:r>
              <a:rPr sz="4125" b="1" spc="-284" baseline="1010" dirty="0">
                <a:latin typeface="Calibri"/>
                <a:cs typeface="Calibri"/>
              </a:rPr>
              <a:t> </a:t>
            </a:r>
            <a:r>
              <a:rPr sz="2750" b="1" spc="-445" dirty="0">
                <a:latin typeface="Calibri"/>
                <a:cs typeface="Calibri"/>
              </a:rPr>
              <a:t>ث</a:t>
            </a:r>
            <a:r>
              <a:rPr sz="2750" b="1" spc="-1395" dirty="0">
                <a:latin typeface="Calibri"/>
                <a:cs typeface="Calibri"/>
              </a:rPr>
              <a:t>ي</a:t>
            </a:r>
            <a:r>
              <a:rPr sz="2750" b="1" spc="-625" dirty="0">
                <a:latin typeface="Calibri"/>
                <a:cs typeface="Calibri"/>
              </a:rPr>
              <a:t>ح</a:t>
            </a:r>
            <a:endParaRPr sz="2750">
              <a:latin typeface="Calibri"/>
              <a:cs typeface="Calibri"/>
            </a:endParaRPr>
          </a:p>
          <a:p>
            <a:pPr marR="97790" algn="ctr">
              <a:lnSpc>
                <a:spcPts val="3155"/>
              </a:lnSpc>
            </a:pPr>
            <a:r>
              <a:rPr sz="2750" b="1" u="sng" spc="-10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)</a:t>
            </a:r>
            <a:r>
              <a:rPr sz="2750" b="1" u="sng" spc="-4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20</a:t>
            </a:r>
            <a:r>
              <a:rPr sz="2750" b="1" u="sng" spc="-50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1</a:t>
            </a:r>
            <a:r>
              <a:rPr sz="2750" b="1" u="sng" spc="-56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6</a:t>
            </a:r>
            <a:r>
              <a:rPr sz="2750" b="1" u="sng" spc="-18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(</a:t>
            </a:r>
            <a:r>
              <a:rPr sz="2750" b="1" u="sng" spc="-17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750" b="1" u="sng" spc="-4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ن</a:t>
            </a:r>
            <a:r>
              <a:rPr sz="2750" b="1" u="sng" spc="-105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ط</a:t>
            </a:r>
            <a:r>
              <a:rPr sz="2750" b="1" u="sng" spc="-4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وو</a:t>
            </a:r>
            <a:r>
              <a:rPr sz="2750" b="1" u="sng" spc="-16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750" b="1" u="sng" spc="-18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)</a:t>
            </a:r>
            <a:r>
              <a:rPr sz="2750" b="1" u="sng" spc="-10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750" b="1" u="sng" spc="-4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201</a:t>
            </a:r>
            <a:r>
              <a:rPr sz="2750" b="1" u="sng" cap="small" spc="-47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5</a:t>
            </a:r>
            <a:r>
              <a:rPr sz="2750" b="1" u="sng" cap="small" spc="-19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750" b="1" u="sng" spc="-18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(</a:t>
            </a:r>
            <a:r>
              <a:rPr sz="2750" b="1" u="sng" spc="-17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750" b="1" u="sng" spc="-48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ن</a:t>
            </a:r>
            <a:r>
              <a:rPr sz="275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ا</a:t>
            </a:r>
            <a:r>
              <a:rPr sz="2750" b="1" u="sng" spc="-12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س</a:t>
            </a:r>
            <a:r>
              <a:rPr sz="4125" b="1" u="sng" spc="-862" baseline="10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ح</a:t>
            </a:r>
            <a:r>
              <a:rPr sz="2750" b="1" u="sng" spc="-37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ا</a:t>
            </a:r>
            <a:r>
              <a:rPr sz="4125" b="1" u="sng" spc="7" baseline="10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,</a:t>
            </a:r>
            <a:r>
              <a:rPr sz="4125" b="1" u="sng" spc="187" baseline="10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750" b="1" u="sng" spc="-4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و</a:t>
            </a:r>
            <a:r>
              <a:rPr sz="2750" b="1" u="sng" spc="-10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750" b="1" u="sng" spc="-18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)</a:t>
            </a:r>
            <a:r>
              <a:rPr sz="2750" b="1" u="sng" spc="-10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750" b="1" u="sng" spc="-4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201</a:t>
            </a:r>
            <a:r>
              <a:rPr sz="2750" b="1" u="sng" spc="-47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4</a:t>
            </a:r>
            <a:r>
              <a:rPr sz="2750" b="1" u="sng" spc="-27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750" b="1" u="sng" spc="-18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(</a:t>
            </a:r>
            <a:r>
              <a:rPr sz="2750" b="1" u="sng" spc="-17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750" b="1" u="sng" spc="-9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ين</a:t>
            </a:r>
            <a:r>
              <a:rPr sz="2750" b="1" u="sng" spc="-19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ت</a:t>
            </a:r>
            <a:r>
              <a:rPr sz="2750" b="1" u="sng" spc="-4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و</a:t>
            </a:r>
            <a:r>
              <a:rPr sz="2750" b="1" spc="-1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-1410" dirty="0">
                <a:latin typeface="Calibri"/>
                <a:cs typeface="Calibri"/>
              </a:rPr>
              <a:t>ت</a:t>
            </a:r>
            <a:r>
              <a:rPr sz="2750" b="1" spc="-1180" dirty="0">
                <a:latin typeface="Calibri"/>
                <a:cs typeface="Calibri"/>
              </a:rPr>
              <a:t>ي</a:t>
            </a:r>
            <a:r>
              <a:rPr sz="2750" b="1" spc="-980" dirty="0">
                <a:latin typeface="Calibri"/>
                <a:cs typeface="Calibri"/>
              </a:rPr>
              <a:t>ع</a:t>
            </a:r>
            <a:r>
              <a:rPr sz="2750" b="1" spc="-1885" dirty="0">
                <a:latin typeface="Calibri"/>
                <a:cs typeface="Calibri"/>
              </a:rPr>
              <a:t>ف</a:t>
            </a:r>
            <a:r>
              <a:rPr sz="2750" b="1" spc="-235" dirty="0">
                <a:latin typeface="Calibri"/>
                <a:cs typeface="Calibri"/>
              </a:rPr>
              <a:t>د</a:t>
            </a:r>
            <a:r>
              <a:rPr sz="2750" b="1" spc="-1920" dirty="0">
                <a:latin typeface="Calibri"/>
                <a:cs typeface="Calibri"/>
              </a:rPr>
              <a:t>ب</a:t>
            </a:r>
            <a:r>
              <a:rPr sz="2750" b="1" spc="-200" dirty="0">
                <a:latin typeface="Calibri"/>
                <a:cs typeface="Calibri"/>
              </a:rPr>
              <a:t> </a:t>
            </a:r>
            <a:r>
              <a:rPr sz="2750" b="1" spc="-245" dirty="0">
                <a:latin typeface="Calibri"/>
                <a:cs typeface="Calibri"/>
              </a:rPr>
              <a:t>ة</a:t>
            </a:r>
            <a:r>
              <a:rPr sz="2750" b="1" spc="-1639" dirty="0">
                <a:latin typeface="Calibri"/>
                <a:cs typeface="Calibri"/>
              </a:rPr>
              <a:t>ص</a:t>
            </a:r>
            <a:r>
              <a:rPr sz="2750" b="1" dirty="0">
                <a:latin typeface="Calibri"/>
                <a:cs typeface="Calibri"/>
              </a:rPr>
              <a:t>ا</a:t>
            </a:r>
            <a:r>
              <a:rPr sz="2750" b="1" spc="-1040" dirty="0">
                <a:latin typeface="Calibri"/>
                <a:cs typeface="Calibri"/>
              </a:rPr>
              <a:t>ل</a:t>
            </a:r>
            <a:r>
              <a:rPr sz="2750" b="1" spc="-1085" dirty="0">
                <a:latin typeface="Calibri"/>
                <a:cs typeface="Calibri"/>
              </a:rPr>
              <a:t>خ</a:t>
            </a:r>
            <a:r>
              <a:rPr sz="2750" b="1" spc="-135" dirty="0">
                <a:latin typeface="Calibri"/>
                <a:cs typeface="Calibri"/>
              </a:rPr>
              <a:t>ا</a:t>
            </a:r>
            <a:endParaRPr sz="2750">
              <a:latin typeface="Calibri"/>
              <a:cs typeface="Calibri"/>
            </a:endParaRPr>
          </a:p>
          <a:p>
            <a:pPr marL="2223770" marR="2329815" algn="ctr">
              <a:lnSpc>
                <a:spcPct val="122900"/>
              </a:lnSpc>
            </a:pPr>
            <a:r>
              <a:rPr sz="2750" b="1" spc="-395" dirty="0">
                <a:solidFill>
                  <a:srgbClr val="FF0000"/>
                </a:solidFill>
                <a:latin typeface="Calibri"/>
                <a:cs typeface="Calibri"/>
              </a:rPr>
              <a:t>)2021-2020(</a:t>
            </a:r>
            <a:r>
              <a:rPr sz="2750" b="1" spc="-3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-575" dirty="0">
                <a:latin typeface="Calibri"/>
                <a:cs typeface="Calibri"/>
              </a:rPr>
              <a:t>ماعلاو</a:t>
            </a:r>
            <a:r>
              <a:rPr sz="2750" b="1" spc="-570" dirty="0">
                <a:latin typeface="Calibri"/>
                <a:cs typeface="Calibri"/>
              </a:rPr>
              <a:t> </a:t>
            </a:r>
            <a:r>
              <a:rPr sz="2750" b="1" spc="-180" dirty="0">
                <a:solidFill>
                  <a:srgbClr val="FF0000"/>
                </a:solidFill>
                <a:latin typeface="Calibri"/>
                <a:cs typeface="Calibri"/>
              </a:rPr>
              <a:t>) </a:t>
            </a:r>
            <a:r>
              <a:rPr sz="2750" b="1" spc="-434" dirty="0">
                <a:solidFill>
                  <a:srgbClr val="FF0000"/>
                </a:solidFill>
                <a:latin typeface="Calibri"/>
                <a:cs typeface="Calibri"/>
              </a:rPr>
              <a:t>2020-2019</a:t>
            </a:r>
            <a:r>
              <a:rPr sz="2750" b="1" spc="-4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-180" dirty="0">
                <a:solidFill>
                  <a:srgbClr val="FF0000"/>
                </a:solidFill>
                <a:latin typeface="Calibri"/>
                <a:cs typeface="Calibri"/>
              </a:rPr>
              <a:t>( </a:t>
            </a:r>
            <a:r>
              <a:rPr sz="2750" b="1" spc="-575" dirty="0">
                <a:latin typeface="Calibri"/>
                <a:cs typeface="Calibri"/>
              </a:rPr>
              <a:t>ماعلا</a:t>
            </a:r>
            <a:r>
              <a:rPr sz="2750" b="1" spc="-570" dirty="0">
                <a:latin typeface="Calibri"/>
                <a:cs typeface="Calibri"/>
              </a:rPr>
              <a:t> </a:t>
            </a:r>
            <a:r>
              <a:rPr sz="2750" b="1" spc="-420" dirty="0">
                <a:latin typeface="Calibri"/>
                <a:cs typeface="Calibri"/>
              </a:rPr>
              <a:t>و</a:t>
            </a:r>
            <a:r>
              <a:rPr sz="2750" b="1" spc="-415" dirty="0">
                <a:latin typeface="Calibri"/>
                <a:cs typeface="Calibri"/>
              </a:rPr>
              <a:t> </a:t>
            </a:r>
            <a:r>
              <a:rPr sz="2750" b="1" spc="-180" dirty="0">
                <a:solidFill>
                  <a:srgbClr val="FF0000"/>
                </a:solidFill>
                <a:latin typeface="Calibri"/>
                <a:cs typeface="Calibri"/>
              </a:rPr>
              <a:t>) </a:t>
            </a:r>
            <a:r>
              <a:rPr sz="2750" b="1" spc="-434" dirty="0">
                <a:solidFill>
                  <a:srgbClr val="FF0000"/>
                </a:solidFill>
                <a:latin typeface="Calibri"/>
                <a:cs typeface="Calibri"/>
              </a:rPr>
              <a:t>2019</a:t>
            </a:r>
            <a:r>
              <a:rPr sz="2750" b="1" spc="-4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-385" dirty="0">
                <a:solidFill>
                  <a:srgbClr val="FF0000"/>
                </a:solidFill>
                <a:latin typeface="Calibri"/>
                <a:cs typeface="Calibri"/>
              </a:rPr>
              <a:t>-2018</a:t>
            </a:r>
            <a:r>
              <a:rPr sz="2750" b="1" spc="-3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-180" dirty="0">
                <a:solidFill>
                  <a:srgbClr val="FF0000"/>
                </a:solidFill>
                <a:latin typeface="Calibri"/>
                <a:cs typeface="Calibri"/>
              </a:rPr>
              <a:t>( </a:t>
            </a:r>
            <a:r>
              <a:rPr sz="2750" b="1" spc="-690" dirty="0">
                <a:latin typeface="Calibri"/>
                <a:cs typeface="Calibri"/>
              </a:rPr>
              <a:t>سيارلدا</a:t>
            </a:r>
            <a:r>
              <a:rPr sz="2750" b="1" spc="-185" dirty="0">
                <a:latin typeface="Calibri"/>
                <a:cs typeface="Calibri"/>
              </a:rPr>
              <a:t> </a:t>
            </a:r>
            <a:r>
              <a:rPr sz="2750" b="1" spc="-760" dirty="0">
                <a:latin typeface="Calibri"/>
                <a:cs typeface="Calibri"/>
              </a:rPr>
              <a:t>ماعلل </a:t>
            </a:r>
            <a:r>
              <a:rPr sz="2750" b="1" spc="-610" dirty="0">
                <a:latin typeface="Calibri"/>
                <a:cs typeface="Calibri"/>
              </a:rPr>
              <a:t> </a:t>
            </a:r>
            <a:r>
              <a:rPr sz="2750" b="1" u="sng" spc="-87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دي</a:t>
            </a:r>
            <a:r>
              <a:rPr sz="4125" b="1" u="sng" spc="-1312" baseline="10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ل</a:t>
            </a:r>
            <a:r>
              <a:rPr sz="2750" b="1" u="sng" spc="-87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وت</a:t>
            </a:r>
            <a:r>
              <a:rPr sz="4125" b="1" u="sng" spc="-1312" baseline="10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ل</a:t>
            </a:r>
            <a:r>
              <a:rPr sz="2750" b="1" u="sng" spc="-87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او</a:t>
            </a:r>
            <a:r>
              <a:rPr sz="2750" b="1" u="sng" spc="-17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750" b="1" u="sng" spc="-8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ةي</a:t>
            </a:r>
            <a:r>
              <a:rPr sz="4125" b="1" u="sng" spc="-1260" baseline="10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ئ</a:t>
            </a:r>
            <a:r>
              <a:rPr sz="2750" b="1" u="sng" spc="-8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اس</a:t>
            </a:r>
            <a:r>
              <a:rPr sz="4125" b="1" u="sng" spc="-1260" baseline="10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نل</a:t>
            </a:r>
            <a:r>
              <a:rPr sz="2750" b="1" u="sng" spc="-8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ا</a:t>
            </a:r>
            <a:r>
              <a:rPr sz="2750" b="1" spc="-1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-755" dirty="0">
                <a:solidFill>
                  <a:srgbClr val="FF0000"/>
                </a:solidFill>
                <a:latin typeface="Calibri"/>
                <a:cs typeface="Calibri"/>
              </a:rPr>
              <a:t>ةدابم</a:t>
            </a:r>
            <a:r>
              <a:rPr sz="2750" b="1" spc="-1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-894" dirty="0">
                <a:solidFill>
                  <a:srgbClr val="FF0000"/>
                </a:solidFill>
                <a:latin typeface="Calibri"/>
                <a:cs typeface="Calibri"/>
              </a:rPr>
              <a:t>ةقلعت</a:t>
            </a:r>
            <a:r>
              <a:rPr sz="4125" b="1" spc="-1342" baseline="1010" dirty="0">
                <a:solidFill>
                  <a:srgbClr val="FF0000"/>
                </a:solidFill>
                <a:latin typeface="Calibri"/>
                <a:cs typeface="Calibri"/>
              </a:rPr>
              <a:t>لم</a:t>
            </a:r>
            <a:r>
              <a:rPr sz="2750" b="1" spc="-894" dirty="0">
                <a:solidFill>
                  <a:srgbClr val="FF0000"/>
                </a:solidFill>
                <a:latin typeface="Calibri"/>
                <a:cs typeface="Calibri"/>
              </a:rPr>
              <a:t>او</a:t>
            </a:r>
            <a:endParaRPr sz="2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750" b="1" spc="-180" dirty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r>
              <a:rPr sz="2750" b="1" spc="-1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-430" dirty="0">
                <a:solidFill>
                  <a:srgbClr val="FF0000"/>
                </a:solidFill>
                <a:latin typeface="Calibri"/>
                <a:cs typeface="Calibri"/>
              </a:rPr>
              <a:t>2020</a:t>
            </a:r>
            <a:r>
              <a:rPr sz="2750" b="1" spc="-440" dirty="0">
                <a:solidFill>
                  <a:srgbClr val="FF0000"/>
                </a:solidFill>
                <a:latin typeface="Calibri"/>
                <a:cs typeface="Calibri"/>
              </a:rPr>
              <a:t>/</a:t>
            </a:r>
            <a:r>
              <a:rPr sz="2750" b="1" spc="-500" dirty="0">
                <a:solidFill>
                  <a:srgbClr val="FF0000"/>
                </a:solidFill>
                <a:latin typeface="Calibri"/>
                <a:cs typeface="Calibri"/>
              </a:rPr>
              <a:t>202</a:t>
            </a:r>
            <a:r>
              <a:rPr sz="2750" b="1" spc="-475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r>
              <a:rPr sz="2750" b="1" spc="-2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-180" dirty="0">
                <a:solidFill>
                  <a:srgbClr val="FF0000"/>
                </a:solidFill>
                <a:latin typeface="Calibri"/>
                <a:cs typeface="Calibri"/>
              </a:rPr>
              <a:t>(</a:t>
            </a:r>
            <a:r>
              <a:rPr sz="2750" b="1" spc="-1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-245" dirty="0">
                <a:solidFill>
                  <a:srgbClr val="FF0000"/>
                </a:solidFill>
                <a:latin typeface="Calibri"/>
                <a:cs typeface="Calibri"/>
              </a:rPr>
              <a:t>ة</a:t>
            </a:r>
            <a:r>
              <a:rPr sz="2750" b="1" spc="-1320" dirty="0">
                <a:solidFill>
                  <a:srgbClr val="FF0000"/>
                </a:solidFill>
                <a:latin typeface="Calibri"/>
                <a:cs typeface="Calibri"/>
              </a:rPr>
              <a:t>ي</a:t>
            </a:r>
            <a:r>
              <a:rPr sz="4125" b="1" spc="-772" baseline="2020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sz="4125" b="1" spc="-2160" baseline="2020" dirty="0">
                <a:solidFill>
                  <a:srgbClr val="FF0000"/>
                </a:solidFill>
                <a:latin typeface="Calibri"/>
                <a:cs typeface="Calibri"/>
              </a:rPr>
              <a:t>س</a:t>
            </a:r>
            <a:r>
              <a:rPr sz="2750" b="1" spc="-375" dirty="0">
                <a:solidFill>
                  <a:srgbClr val="FF0000"/>
                </a:solidFill>
                <a:latin typeface="Calibri"/>
                <a:cs typeface="Calibri"/>
              </a:rPr>
              <a:t>ا</a:t>
            </a:r>
            <a:r>
              <a:rPr sz="2750" b="1" spc="-290" dirty="0">
                <a:solidFill>
                  <a:srgbClr val="FF0000"/>
                </a:solidFill>
                <a:latin typeface="Calibri"/>
                <a:cs typeface="Calibri"/>
              </a:rPr>
              <a:t>ر</a:t>
            </a:r>
            <a:r>
              <a:rPr sz="2750" b="1" spc="-940" dirty="0">
                <a:solidFill>
                  <a:srgbClr val="FF0000"/>
                </a:solidFill>
                <a:latin typeface="Calibri"/>
                <a:cs typeface="Calibri"/>
              </a:rPr>
              <a:t>ل</a:t>
            </a:r>
            <a:r>
              <a:rPr sz="2750" b="1" spc="-690" dirty="0">
                <a:solidFill>
                  <a:srgbClr val="FF0000"/>
                </a:solidFill>
                <a:latin typeface="Calibri"/>
                <a:cs typeface="Calibri"/>
              </a:rPr>
              <a:t>د</a:t>
            </a:r>
            <a:r>
              <a:rPr sz="2750" b="1" spc="-135" dirty="0">
                <a:solidFill>
                  <a:srgbClr val="FF0000"/>
                </a:solidFill>
                <a:latin typeface="Calibri"/>
                <a:cs typeface="Calibri"/>
              </a:rPr>
              <a:t>ا</a:t>
            </a:r>
            <a:r>
              <a:rPr sz="2750" b="1" spc="-1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-170" dirty="0">
                <a:solidFill>
                  <a:srgbClr val="FF0000"/>
                </a:solidFill>
                <a:latin typeface="Calibri"/>
                <a:cs typeface="Calibri"/>
              </a:rPr>
              <a:t>ة</a:t>
            </a:r>
            <a:r>
              <a:rPr sz="2750" b="1" spc="-1010" dirty="0">
                <a:solidFill>
                  <a:srgbClr val="FF0000"/>
                </a:solidFill>
                <a:latin typeface="Calibri"/>
                <a:cs typeface="Calibri"/>
              </a:rPr>
              <a:t>ن</a:t>
            </a:r>
            <a:r>
              <a:rPr sz="4125" b="1" spc="-772" baseline="2020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sz="4125" b="1" spc="-1822" baseline="2020" dirty="0">
                <a:solidFill>
                  <a:srgbClr val="FF0000"/>
                </a:solidFill>
                <a:latin typeface="Calibri"/>
                <a:cs typeface="Calibri"/>
              </a:rPr>
              <a:t>س</a:t>
            </a:r>
            <a:r>
              <a:rPr sz="4125" b="1" spc="-1642" baseline="3030" dirty="0">
                <a:solidFill>
                  <a:srgbClr val="FF0000"/>
                </a:solidFill>
                <a:latin typeface="Calibri"/>
                <a:cs typeface="Calibri"/>
              </a:rPr>
              <a:t>ل</a:t>
            </a:r>
            <a:r>
              <a:rPr sz="4125" b="1" spc="-1950" baseline="3030" dirty="0">
                <a:solidFill>
                  <a:srgbClr val="FF0000"/>
                </a:solidFill>
                <a:latin typeface="Calibri"/>
                <a:cs typeface="Calibri"/>
              </a:rPr>
              <a:t>ل</a:t>
            </a:r>
            <a:r>
              <a:rPr sz="4125" b="1" spc="-292" baseline="30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-245" dirty="0">
                <a:solidFill>
                  <a:srgbClr val="FF0000"/>
                </a:solidFill>
                <a:latin typeface="Calibri"/>
                <a:cs typeface="Calibri"/>
              </a:rPr>
              <a:t>ة</a:t>
            </a:r>
            <a:r>
              <a:rPr sz="2750" b="1" spc="-1440" dirty="0">
                <a:solidFill>
                  <a:srgbClr val="FF0000"/>
                </a:solidFill>
                <a:latin typeface="Calibri"/>
                <a:cs typeface="Calibri"/>
              </a:rPr>
              <a:t>س</a:t>
            </a:r>
            <a:r>
              <a:rPr sz="2750" b="1" spc="-455" dirty="0">
                <a:solidFill>
                  <a:srgbClr val="FF0000"/>
                </a:solidFill>
                <a:latin typeface="Calibri"/>
                <a:cs typeface="Calibri"/>
              </a:rPr>
              <a:t>د</a:t>
            </a:r>
            <a:r>
              <a:rPr sz="2750" b="1" spc="-75" dirty="0">
                <a:solidFill>
                  <a:srgbClr val="FF0000"/>
                </a:solidFill>
                <a:latin typeface="Calibri"/>
                <a:cs typeface="Calibri"/>
              </a:rPr>
              <a:t>ا</a:t>
            </a:r>
            <a:r>
              <a:rPr sz="2750" b="1" spc="-1215" dirty="0">
                <a:solidFill>
                  <a:srgbClr val="FF0000"/>
                </a:solidFill>
                <a:latin typeface="Calibri"/>
                <a:cs typeface="Calibri"/>
              </a:rPr>
              <a:t>س</a:t>
            </a:r>
            <a:r>
              <a:rPr sz="4125" b="1" spc="-1754" baseline="2020" dirty="0">
                <a:solidFill>
                  <a:srgbClr val="FF0000"/>
                </a:solidFill>
                <a:latin typeface="Calibri"/>
                <a:cs typeface="Calibri"/>
              </a:rPr>
              <a:t>ل</a:t>
            </a:r>
            <a:r>
              <a:rPr sz="2750" b="1" spc="-135" dirty="0">
                <a:solidFill>
                  <a:srgbClr val="FF0000"/>
                </a:solidFill>
                <a:latin typeface="Calibri"/>
                <a:cs typeface="Calibri"/>
              </a:rPr>
              <a:t>ا</a:t>
            </a:r>
            <a:r>
              <a:rPr sz="2750" b="1" spc="-1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-245" dirty="0">
                <a:solidFill>
                  <a:srgbClr val="FF0000"/>
                </a:solidFill>
                <a:latin typeface="Calibri"/>
                <a:cs typeface="Calibri"/>
              </a:rPr>
              <a:t>ة</a:t>
            </a:r>
            <a:r>
              <a:rPr sz="2750" b="1" spc="-1010" dirty="0">
                <a:solidFill>
                  <a:srgbClr val="FF0000"/>
                </a:solidFill>
                <a:latin typeface="Calibri"/>
                <a:cs typeface="Calibri"/>
              </a:rPr>
              <a:t>ن</a:t>
            </a:r>
            <a:r>
              <a:rPr sz="4125" b="1" spc="-772" baseline="2020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sz="4125" b="1" spc="-1822" baseline="2020" dirty="0">
                <a:solidFill>
                  <a:srgbClr val="FF0000"/>
                </a:solidFill>
                <a:latin typeface="Calibri"/>
                <a:cs typeface="Calibri"/>
              </a:rPr>
              <a:t>س</a:t>
            </a:r>
            <a:r>
              <a:rPr sz="4125" b="1" spc="-1754" baseline="3030" dirty="0">
                <a:solidFill>
                  <a:srgbClr val="FF0000"/>
                </a:solidFill>
                <a:latin typeface="Calibri"/>
                <a:cs typeface="Calibri"/>
              </a:rPr>
              <a:t>ل</a:t>
            </a:r>
            <a:r>
              <a:rPr sz="2750" b="1" spc="-135" dirty="0">
                <a:solidFill>
                  <a:srgbClr val="FF0000"/>
                </a:solidFill>
                <a:latin typeface="Calibri"/>
                <a:cs typeface="Calibri"/>
              </a:rPr>
              <a:t>ا</a:t>
            </a:r>
            <a:r>
              <a:rPr sz="2750" b="1" spc="-1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-409" dirty="0">
                <a:solidFill>
                  <a:srgbClr val="FF0000"/>
                </a:solidFill>
                <a:latin typeface="Calibri"/>
                <a:cs typeface="Calibri"/>
              </a:rPr>
              <a:t>ن</a:t>
            </a:r>
            <a:r>
              <a:rPr sz="2750" b="1" dirty="0">
                <a:solidFill>
                  <a:srgbClr val="FF0000"/>
                </a:solidFill>
                <a:latin typeface="Calibri"/>
                <a:cs typeface="Calibri"/>
              </a:rPr>
              <a:t>ا</a:t>
            </a:r>
            <a:r>
              <a:rPr sz="2750" b="1" spc="-730" dirty="0">
                <a:solidFill>
                  <a:srgbClr val="FF0000"/>
                </a:solidFill>
                <a:latin typeface="Calibri"/>
                <a:cs typeface="Calibri"/>
              </a:rPr>
              <a:t>ح</a:t>
            </a:r>
            <a:r>
              <a:rPr sz="2750" b="1" spc="-1789" dirty="0">
                <a:solidFill>
                  <a:srgbClr val="FF0000"/>
                </a:solidFill>
                <a:latin typeface="Calibri"/>
                <a:cs typeface="Calibri"/>
              </a:rPr>
              <a:t>ت</a:t>
            </a:r>
            <a:r>
              <a:rPr sz="2750" b="1" spc="-575" dirty="0">
                <a:solidFill>
                  <a:srgbClr val="FF0000"/>
                </a:solidFill>
                <a:latin typeface="Calibri"/>
                <a:cs typeface="Calibri"/>
              </a:rPr>
              <a:t>م</a:t>
            </a:r>
            <a:r>
              <a:rPr sz="2750" b="1" spc="-135" dirty="0">
                <a:solidFill>
                  <a:srgbClr val="FF0000"/>
                </a:solidFill>
                <a:latin typeface="Calibri"/>
                <a:cs typeface="Calibri"/>
              </a:rPr>
              <a:t>ا</a:t>
            </a:r>
            <a:r>
              <a:rPr sz="2750" b="1" spc="-1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-245" dirty="0">
                <a:solidFill>
                  <a:srgbClr val="FF0000"/>
                </a:solidFill>
                <a:latin typeface="Calibri"/>
                <a:cs typeface="Calibri"/>
              </a:rPr>
              <a:t>ة</a:t>
            </a:r>
            <a:r>
              <a:rPr sz="2750" b="1" spc="-1880" dirty="0">
                <a:solidFill>
                  <a:srgbClr val="FF0000"/>
                </a:solidFill>
                <a:latin typeface="Calibri"/>
                <a:cs typeface="Calibri"/>
              </a:rPr>
              <a:t>ف</a:t>
            </a:r>
            <a:r>
              <a:rPr sz="2750" b="1" spc="-75" dirty="0">
                <a:solidFill>
                  <a:srgbClr val="FF0000"/>
                </a:solidFill>
                <a:latin typeface="Calibri"/>
                <a:cs typeface="Calibri"/>
              </a:rPr>
              <a:t>ا</a:t>
            </a:r>
            <a:r>
              <a:rPr sz="2750" b="1" spc="-1570" dirty="0">
                <a:solidFill>
                  <a:srgbClr val="FF0000"/>
                </a:solidFill>
                <a:latin typeface="Calibri"/>
                <a:cs typeface="Calibri"/>
              </a:rPr>
              <a:t>ض</a:t>
            </a:r>
            <a:r>
              <a:rPr sz="2750" b="1" spc="-375" dirty="0">
                <a:solidFill>
                  <a:srgbClr val="FF0000"/>
                </a:solidFill>
                <a:latin typeface="Calibri"/>
                <a:cs typeface="Calibri"/>
              </a:rPr>
              <a:t>ا</a:t>
            </a:r>
            <a:r>
              <a:rPr sz="4125" b="1" spc="7" baseline="2020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sz="4125" b="1" spc="75" baseline="20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-440" dirty="0">
                <a:solidFill>
                  <a:srgbClr val="FF0000"/>
                </a:solidFill>
                <a:latin typeface="Calibri"/>
                <a:cs typeface="Calibri"/>
              </a:rPr>
              <a:t>ت</a:t>
            </a:r>
            <a:r>
              <a:rPr sz="2750" b="1" spc="-1455" dirty="0">
                <a:solidFill>
                  <a:srgbClr val="FF0000"/>
                </a:solidFill>
                <a:latin typeface="Calibri"/>
                <a:cs typeface="Calibri"/>
              </a:rPr>
              <a:t>تم</a:t>
            </a:r>
            <a:r>
              <a:rPr sz="2750" b="1" spc="-1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-440" dirty="0">
                <a:solidFill>
                  <a:srgbClr val="FF0000"/>
                </a:solidFill>
                <a:latin typeface="Calibri"/>
                <a:cs typeface="Calibri"/>
              </a:rPr>
              <a:t>ث</a:t>
            </a:r>
            <a:r>
              <a:rPr sz="2750" b="1" spc="-1395" dirty="0">
                <a:solidFill>
                  <a:srgbClr val="FF0000"/>
                </a:solidFill>
                <a:latin typeface="Calibri"/>
                <a:cs typeface="Calibri"/>
              </a:rPr>
              <a:t>ي</a:t>
            </a:r>
            <a:r>
              <a:rPr sz="2750" b="1" spc="-625" dirty="0">
                <a:solidFill>
                  <a:srgbClr val="FF0000"/>
                </a:solidFill>
                <a:latin typeface="Calibri"/>
                <a:cs typeface="Calibri"/>
              </a:rPr>
              <a:t>ح</a:t>
            </a:r>
            <a:r>
              <a:rPr sz="2750" b="1" spc="-1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-250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sz="2750" b="1" spc="-11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-430" dirty="0">
                <a:solidFill>
                  <a:srgbClr val="FF0000"/>
                </a:solidFill>
                <a:latin typeface="Calibri"/>
                <a:cs typeface="Calibri"/>
              </a:rPr>
              <a:t>7</a:t>
            </a:r>
            <a:r>
              <a:rPr sz="2750" b="1" spc="-365" dirty="0">
                <a:solidFill>
                  <a:srgbClr val="FF0000"/>
                </a:solidFill>
                <a:latin typeface="Calibri"/>
                <a:cs typeface="Calibri"/>
              </a:rPr>
              <a:t>/</a:t>
            </a:r>
            <a:r>
              <a:rPr sz="2750" b="1" cap="small" spc="-500" dirty="0">
                <a:solidFill>
                  <a:srgbClr val="FF0000"/>
                </a:solidFill>
                <a:latin typeface="Calibri"/>
                <a:cs typeface="Calibri"/>
              </a:rPr>
              <a:t>5</a:t>
            </a:r>
            <a:r>
              <a:rPr sz="2750" b="1" spc="-440" dirty="0">
                <a:solidFill>
                  <a:srgbClr val="FF0000"/>
                </a:solidFill>
                <a:latin typeface="Calibri"/>
                <a:cs typeface="Calibri"/>
              </a:rPr>
              <a:t>/</a:t>
            </a:r>
            <a:r>
              <a:rPr sz="2750" b="1" spc="-430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2750" b="1" spc="-500" dirty="0">
                <a:solidFill>
                  <a:srgbClr val="FF0000"/>
                </a:solidFill>
                <a:latin typeface="Calibri"/>
                <a:cs typeface="Calibri"/>
              </a:rPr>
              <a:t>02</a:t>
            </a:r>
            <a:r>
              <a:rPr sz="2750" b="1" spc="-475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r>
              <a:rPr sz="2750" b="1" spc="-3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-1240" dirty="0">
                <a:solidFill>
                  <a:srgbClr val="FF0000"/>
                </a:solidFill>
                <a:latin typeface="Calibri"/>
                <a:cs typeface="Calibri"/>
              </a:rPr>
              <a:t>ي</a:t>
            </a:r>
            <a:r>
              <a:rPr sz="2750" b="1" spc="-1185" dirty="0">
                <a:solidFill>
                  <a:srgbClr val="FF0000"/>
                </a:solidFill>
                <a:latin typeface="Calibri"/>
                <a:cs typeface="Calibri"/>
              </a:rPr>
              <a:t>خ</a:t>
            </a:r>
            <a:r>
              <a:rPr sz="2750" b="1" spc="-365" dirty="0">
                <a:solidFill>
                  <a:srgbClr val="FF0000"/>
                </a:solidFill>
                <a:latin typeface="Calibri"/>
                <a:cs typeface="Calibri"/>
              </a:rPr>
              <a:t>ر</a:t>
            </a:r>
            <a:r>
              <a:rPr sz="2750" b="1" dirty="0">
                <a:solidFill>
                  <a:srgbClr val="FF0000"/>
                </a:solidFill>
                <a:latin typeface="Calibri"/>
                <a:cs typeface="Calibri"/>
              </a:rPr>
              <a:t>ا</a:t>
            </a:r>
            <a:r>
              <a:rPr sz="2750" b="1" spc="-1714" dirty="0">
                <a:solidFill>
                  <a:srgbClr val="FF0000"/>
                </a:solidFill>
                <a:latin typeface="Calibri"/>
                <a:cs typeface="Calibri"/>
              </a:rPr>
              <a:t>ت</a:t>
            </a:r>
            <a:r>
              <a:rPr sz="4125" b="1" spc="-2879" baseline="2020" dirty="0">
                <a:solidFill>
                  <a:srgbClr val="FF0000"/>
                </a:solidFill>
                <a:latin typeface="Calibri"/>
                <a:cs typeface="Calibri"/>
              </a:rPr>
              <a:t>ب</a:t>
            </a:r>
            <a:r>
              <a:rPr sz="4125" b="1" spc="-292" baseline="20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-405" dirty="0">
                <a:solidFill>
                  <a:srgbClr val="FF0000"/>
                </a:solidFill>
                <a:latin typeface="Calibri"/>
                <a:cs typeface="Calibri"/>
              </a:rPr>
              <a:t>ن</a:t>
            </a:r>
            <a:r>
              <a:rPr sz="2750" b="1" spc="-755" dirty="0">
                <a:solidFill>
                  <a:srgbClr val="FF0000"/>
                </a:solidFill>
                <a:latin typeface="Calibri"/>
                <a:cs typeface="Calibri"/>
              </a:rPr>
              <a:t>كا</a:t>
            </a:r>
            <a:r>
              <a:rPr sz="2750" b="1" spc="-1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-605" dirty="0">
                <a:solidFill>
                  <a:srgbClr val="FF0000"/>
                </a:solidFill>
                <a:latin typeface="Calibri"/>
                <a:cs typeface="Calibri"/>
              </a:rPr>
              <a:t>ف</a:t>
            </a:r>
            <a:r>
              <a:rPr sz="2750" b="1" spc="-1095" dirty="0">
                <a:solidFill>
                  <a:srgbClr val="FF0000"/>
                </a:solidFill>
                <a:latin typeface="Calibri"/>
                <a:cs typeface="Calibri"/>
              </a:rPr>
              <a:t>ل</a:t>
            </a:r>
            <a:r>
              <a:rPr sz="2750" b="1" spc="-1225" dirty="0">
                <a:solidFill>
                  <a:srgbClr val="FF0000"/>
                </a:solidFill>
                <a:latin typeface="Calibri"/>
                <a:cs typeface="Calibri"/>
              </a:rPr>
              <a:t>ل</a:t>
            </a:r>
            <a:r>
              <a:rPr sz="2750" b="1" spc="-894" dirty="0">
                <a:solidFill>
                  <a:srgbClr val="FF0000"/>
                </a:solidFill>
                <a:latin typeface="Calibri"/>
                <a:cs typeface="Calibri"/>
              </a:rPr>
              <a:t>م</a:t>
            </a:r>
            <a:r>
              <a:rPr sz="2750" b="1" spc="-135" dirty="0">
                <a:solidFill>
                  <a:srgbClr val="FF0000"/>
                </a:solidFill>
                <a:latin typeface="Calibri"/>
                <a:cs typeface="Calibri"/>
              </a:rPr>
              <a:t>ا</a:t>
            </a:r>
            <a:r>
              <a:rPr sz="2750" b="1" spc="-1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-150" dirty="0">
                <a:solidFill>
                  <a:srgbClr val="FF0000"/>
                </a:solidFill>
                <a:latin typeface="Calibri"/>
                <a:cs typeface="Calibri"/>
              </a:rPr>
              <a:t>ا</a:t>
            </a:r>
            <a:r>
              <a:rPr sz="2750" b="1" spc="-155" dirty="0">
                <a:solidFill>
                  <a:srgbClr val="FF0000"/>
                </a:solidFill>
                <a:latin typeface="Calibri"/>
                <a:cs typeface="Calibri"/>
              </a:rPr>
              <a:t>ذ</a:t>
            </a:r>
            <a:r>
              <a:rPr sz="2750" b="1" spc="-1019" dirty="0">
                <a:solidFill>
                  <a:srgbClr val="FF0000"/>
                </a:solidFill>
                <a:latin typeface="Calibri"/>
                <a:cs typeface="Calibri"/>
              </a:rPr>
              <a:t>ه</a:t>
            </a:r>
            <a:r>
              <a:rPr sz="2750" b="1" spc="-1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-835" dirty="0">
                <a:solidFill>
                  <a:srgbClr val="FF0000"/>
                </a:solidFill>
                <a:latin typeface="Calibri"/>
                <a:cs typeface="Calibri"/>
              </a:rPr>
              <a:t>ل</a:t>
            </a:r>
            <a:r>
              <a:rPr sz="2750" b="1" spc="-980" dirty="0">
                <a:solidFill>
                  <a:srgbClr val="FF0000"/>
                </a:solidFill>
                <a:latin typeface="Calibri"/>
                <a:cs typeface="Calibri"/>
              </a:rPr>
              <a:t>ى</a:t>
            </a:r>
            <a:r>
              <a:rPr sz="2750" b="1" spc="-1010" dirty="0">
                <a:solidFill>
                  <a:srgbClr val="FF0000"/>
                </a:solidFill>
                <a:latin typeface="Calibri"/>
                <a:cs typeface="Calibri"/>
              </a:rPr>
              <a:t>ع</a:t>
            </a:r>
            <a:r>
              <a:rPr sz="2750" b="1" spc="-1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-270" dirty="0">
                <a:solidFill>
                  <a:srgbClr val="FF0000"/>
                </a:solidFill>
                <a:latin typeface="Calibri"/>
                <a:cs typeface="Calibri"/>
              </a:rPr>
              <a:t>ل</a:t>
            </a:r>
            <a:r>
              <a:rPr sz="2750" b="1" spc="-1470" dirty="0">
                <a:solidFill>
                  <a:srgbClr val="FF0000"/>
                </a:solidFill>
                <a:latin typeface="Calibri"/>
                <a:cs typeface="Calibri"/>
              </a:rPr>
              <a:t>ي</a:t>
            </a:r>
            <a:r>
              <a:rPr sz="2750" b="1" spc="-229" dirty="0">
                <a:solidFill>
                  <a:srgbClr val="FF0000"/>
                </a:solidFill>
                <a:latin typeface="Calibri"/>
                <a:cs typeface="Calibri"/>
              </a:rPr>
              <a:t>د</a:t>
            </a:r>
            <a:r>
              <a:rPr sz="2750" b="1" spc="-980" dirty="0">
                <a:solidFill>
                  <a:srgbClr val="FF0000"/>
                </a:solidFill>
                <a:latin typeface="Calibri"/>
                <a:cs typeface="Calibri"/>
              </a:rPr>
              <a:t>ع</a:t>
            </a:r>
            <a:r>
              <a:rPr sz="2750" b="1" spc="-1885" dirty="0">
                <a:solidFill>
                  <a:srgbClr val="FF0000"/>
                </a:solidFill>
                <a:latin typeface="Calibri"/>
                <a:cs typeface="Calibri"/>
              </a:rPr>
              <a:t>ت</a:t>
            </a:r>
            <a:r>
              <a:rPr sz="2750" b="1" spc="-1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-215" dirty="0">
                <a:solidFill>
                  <a:srgbClr val="FF0000"/>
                </a:solidFill>
                <a:latin typeface="Calibri"/>
                <a:cs typeface="Calibri"/>
              </a:rPr>
              <a:t>ر</a:t>
            </a:r>
            <a:r>
              <a:rPr sz="2750" b="1" spc="-650" dirty="0">
                <a:solidFill>
                  <a:srgbClr val="FF0000"/>
                </a:solidFill>
                <a:latin typeface="Calibri"/>
                <a:cs typeface="Calibri"/>
              </a:rPr>
              <a:t>خ</a:t>
            </a:r>
            <a:r>
              <a:rPr sz="4125" b="1" spc="127" baseline="5050" dirty="0">
                <a:solidFill>
                  <a:srgbClr val="FF0000"/>
                </a:solidFill>
                <a:latin typeface="Calibri"/>
                <a:cs typeface="Calibri"/>
              </a:rPr>
              <a:t>~</a:t>
            </a:r>
            <a:r>
              <a:rPr sz="2750" b="1" spc="-155" dirty="0">
                <a:solidFill>
                  <a:srgbClr val="FF0000"/>
                </a:solidFill>
                <a:latin typeface="Calibri"/>
                <a:cs typeface="Calibri"/>
              </a:rPr>
              <a:t>أ</a:t>
            </a:r>
            <a:r>
              <a:rPr sz="2750" b="1" u="sng" spc="-18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50" b="1" u="sng" spc="-29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:</a:t>
            </a:r>
            <a:r>
              <a:rPr sz="2750" b="1" u="sng" spc="-18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750" b="1" u="sng" spc="-17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ة</a:t>
            </a:r>
            <a:r>
              <a:rPr sz="2750" b="1" u="sng" spc="-105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ظ</a:t>
            </a:r>
            <a:r>
              <a:rPr sz="2750" b="1" u="sng" spc="-57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ح</a:t>
            </a:r>
            <a:r>
              <a:rPr sz="2750" b="1" u="sng" spc="-4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لام</a:t>
            </a:r>
            <a:r>
              <a:rPr sz="2750" b="1" spc="-6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-9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60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2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30960" y="3582987"/>
            <a:ext cx="352742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5" dirty="0">
                <a:latin typeface="Calibri"/>
                <a:cs typeface="Calibri"/>
              </a:rPr>
              <a:t>Done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By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: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Mahmoud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younes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85851" y="1113726"/>
            <a:ext cx="4412615" cy="222945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3810" algn="ctr">
              <a:lnSpc>
                <a:spcPct val="100000"/>
              </a:lnSpc>
              <a:spcBef>
                <a:spcPts val="105"/>
              </a:spcBef>
            </a:pPr>
            <a:r>
              <a:rPr sz="4800" b="0" spc="-15" dirty="0">
                <a:latin typeface="Calibri Light"/>
                <a:cs typeface="Calibri Light"/>
              </a:rPr>
              <a:t>Mini-OSCE</a:t>
            </a:r>
            <a:endParaRPr sz="4800">
              <a:latin typeface="Calibri Light"/>
              <a:cs typeface="Calibri Light"/>
            </a:endParaRPr>
          </a:p>
          <a:p>
            <a:pPr marL="25400" marR="17780" algn="ctr">
              <a:lnSpc>
                <a:spcPct val="100400"/>
              </a:lnSpc>
            </a:pPr>
            <a:r>
              <a:rPr sz="4800" b="0" spc="40" dirty="0">
                <a:latin typeface="Calibri Light"/>
                <a:cs typeface="Calibri Light"/>
              </a:rPr>
              <a:t>6</a:t>
            </a:r>
            <a:r>
              <a:rPr sz="4800" b="0" spc="97" baseline="24305" dirty="0">
                <a:latin typeface="Calibri Light"/>
                <a:cs typeface="Calibri Light"/>
              </a:rPr>
              <a:t>t</a:t>
            </a:r>
            <a:r>
              <a:rPr sz="4800" b="0" spc="22" baseline="24305" dirty="0">
                <a:latin typeface="Calibri Light"/>
                <a:cs typeface="Calibri Light"/>
              </a:rPr>
              <a:t>h</a:t>
            </a:r>
            <a:r>
              <a:rPr sz="4800" b="0" spc="225" baseline="24305" dirty="0">
                <a:latin typeface="Calibri Light"/>
                <a:cs typeface="Calibri Light"/>
              </a:rPr>
              <a:t> </a:t>
            </a:r>
            <a:r>
              <a:rPr sz="4800" b="0" spc="-20" dirty="0">
                <a:latin typeface="Calibri Light"/>
                <a:cs typeface="Calibri Light"/>
              </a:rPr>
              <a:t>y</a:t>
            </a:r>
            <a:r>
              <a:rPr sz="4800" b="0" spc="20" dirty="0">
                <a:latin typeface="Calibri Light"/>
                <a:cs typeface="Calibri Light"/>
              </a:rPr>
              <a:t>e</a:t>
            </a:r>
            <a:r>
              <a:rPr sz="4800" b="0" dirty="0">
                <a:latin typeface="Calibri Light"/>
                <a:cs typeface="Calibri Light"/>
              </a:rPr>
              <a:t>ar</a:t>
            </a:r>
            <a:r>
              <a:rPr sz="4800" b="0" spc="-275" dirty="0">
                <a:latin typeface="Calibri Light"/>
                <a:cs typeface="Calibri Light"/>
              </a:rPr>
              <a:t> </a:t>
            </a:r>
            <a:r>
              <a:rPr sz="4800" b="0" dirty="0">
                <a:latin typeface="Calibri Light"/>
                <a:cs typeface="Calibri Light"/>
              </a:rPr>
              <a:t>\</a:t>
            </a:r>
            <a:r>
              <a:rPr sz="4800" b="0" spc="-50" dirty="0">
                <a:latin typeface="Calibri Light"/>
                <a:cs typeface="Calibri Light"/>
              </a:rPr>
              <a:t> </a:t>
            </a:r>
            <a:r>
              <a:rPr sz="4800" b="0" spc="35" dirty="0">
                <a:latin typeface="Calibri Light"/>
                <a:cs typeface="Calibri Light"/>
              </a:rPr>
              <a:t>1</a:t>
            </a:r>
            <a:r>
              <a:rPr sz="4800" b="0" spc="-60" dirty="0">
                <a:latin typeface="Calibri Light"/>
                <a:cs typeface="Calibri Light"/>
              </a:rPr>
              <a:t>s</a:t>
            </a:r>
            <a:r>
              <a:rPr sz="4800" b="0" dirty="0">
                <a:latin typeface="Calibri Light"/>
                <a:cs typeface="Calibri Light"/>
              </a:rPr>
              <a:t>t</a:t>
            </a:r>
            <a:r>
              <a:rPr sz="4800" b="0" spc="-190" dirty="0">
                <a:latin typeface="Calibri Light"/>
                <a:cs typeface="Calibri Light"/>
              </a:rPr>
              <a:t> </a:t>
            </a:r>
            <a:r>
              <a:rPr sz="4800" b="0" spc="-90" dirty="0">
                <a:latin typeface="Calibri Light"/>
                <a:cs typeface="Calibri Light"/>
              </a:rPr>
              <a:t>f</a:t>
            </a:r>
            <a:r>
              <a:rPr sz="4800" b="0" spc="40" dirty="0">
                <a:latin typeface="Calibri Light"/>
                <a:cs typeface="Calibri Light"/>
              </a:rPr>
              <a:t>o</a:t>
            </a:r>
            <a:r>
              <a:rPr sz="4800" b="0" spc="60" dirty="0">
                <a:latin typeface="Calibri Light"/>
                <a:cs typeface="Calibri Light"/>
              </a:rPr>
              <a:t>r</a:t>
            </a:r>
            <a:r>
              <a:rPr sz="4800" b="0" dirty="0">
                <a:latin typeface="Calibri Light"/>
                <a:cs typeface="Calibri Light"/>
              </a:rPr>
              <a:t>m  </a:t>
            </a:r>
            <a:r>
              <a:rPr sz="4800" b="0" spc="-15" dirty="0">
                <a:latin typeface="Calibri Light"/>
                <a:cs typeface="Calibri Light"/>
              </a:rPr>
              <a:t>27-5-2021</a:t>
            </a:r>
            <a:endParaRPr sz="48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3600" y="1676400"/>
            <a:ext cx="6858000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7582" y="1702288"/>
            <a:ext cx="3599815" cy="2623154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855"/>
              </a:spcBef>
              <a:buFont typeface="Arial"/>
              <a:buChar char="•"/>
              <a:tabLst>
                <a:tab pos="241935" algn="l"/>
              </a:tabLst>
            </a:pPr>
            <a:r>
              <a:rPr sz="2750" spc="-20" dirty="0">
                <a:latin typeface="Calibri"/>
                <a:cs typeface="Calibri"/>
              </a:rPr>
              <a:t>findind</a:t>
            </a:r>
            <a:r>
              <a:rPr sz="2750" spc="21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in</a:t>
            </a:r>
            <a:r>
              <a:rPr sz="2750" spc="7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picture</a:t>
            </a:r>
            <a:endParaRPr sz="275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41935" algn="l"/>
              </a:tabLst>
            </a:pPr>
            <a:r>
              <a:rPr sz="2750" spc="25" dirty="0">
                <a:latin typeface="Calibri"/>
                <a:cs typeface="Calibri"/>
              </a:rPr>
              <a:t>Dx</a:t>
            </a:r>
            <a:endParaRPr sz="275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41935" algn="l"/>
              </a:tabLst>
            </a:pPr>
            <a:r>
              <a:rPr sz="2750" dirty="0">
                <a:latin typeface="Calibri"/>
                <a:cs typeface="Calibri"/>
              </a:rPr>
              <a:t>mention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tow</a:t>
            </a:r>
            <a:r>
              <a:rPr sz="2750" spc="-1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dyes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used</a:t>
            </a:r>
            <a:endParaRPr sz="275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80"/>
              </a:spcBef>
              <a:buFont typeface="Arial"/>
              <a:buChar char="•"/>
              <a:tabLst>
                <a:tab pos="241935" algn="l"/>
              </a:tabLst>
            </a:pPr>
            <a:r>
              <a:rPr sz="2750" spc="-25" dirty="0">
                <a:latin typeface="Calibri"/>
                <a:cs typeface="Calibri"/>
              </a:rPr>
              <a:t>next</a:t>
            </a:r>
            <a:r>
              <a:rPr sz="2750" spc="114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step</a:t>
            </a:r>
            <a:endParaRPr sz="275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41935" algn="l"/>
              </a:tabLst>
            </a:pPr>
            <a:r>
              <a:rPr sz="2750" spc="15" dirty="0">
                <a:latin typeface="Calibri"/>
                <a:cs typeface="Calibri"/>
              </a:rPr>
              <a:t>your</a:t>
            </a:r>
            <a:r>
              <a:rPr sz="2750" spc="-5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management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5" y="650498"/>
            <a:ext cx="2260600" cy="62453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950" b="0" spc="25" dirty="0">
                <a:latin typeface="Calibri Light"/>
                <a:cs typeface="Calibri Light"/>
              </a:rPr>
              <a:t>palm</a:t>
            </a:r>
            <a:r>
              <a:rPr sz="3950" b="0" spc="-55" dirty="0">
                <a:latin typeface="Calibri Light"/>
                <a:cs typeface="Calibri Light"/>
              </a:rPr>
              <a:t> </a:t>
            </a:r>
            <a:r>
              <a:rPr sz="3950" b="0" spc="5" dirty="0">
                <a:latin typeface="Calibri Light"/>
                <a:cs typeface="Calibri Light"/>
              </a:rPr>
              <a:t>coein</a:t>
            </a:r>
            <a:endParaRPr sz="395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575" y="1702288"/>
            <a:ext cx="5430520" cy="2623154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855"/>
              </a:spcBef>
              <a:buFont typeface="Arial"/>
              <a:buChar char="•"/>
              <a:tabLst>
                <a:tab pos="241935" algn="l"/>
              </a:tabLst>
            </a:pPr>
            <a:r>
              <a:rPr sz="2750" spc="10" dirty="0">
                <a:latin typeface="Calibri"/>
                <a:cs typeface="Calibri"/>
              </a:rPr>
              <a:t>E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represent</a:t>
            </a:r>
            <a:r>
              <a:rPr sz="2750" spc="155" dirty="0">
                <a:latin typeface="Calibri"/>
                <a:cs typeface="Calibri"/>
              </a:rPr>
              <a:t> </a:t>
            </a:r>
            <a:r>
              <a:rPr sz="2750" spc="35" dirty="0">
                <a:latin typeface="Calibri"/>
                <a:cs typeface="Calibri"/>
              </a:rPr>
              <a:t>…….</a:t>
            </a:r>
            <a:endParaRPr sz="275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41935" algn="l"/>
              </a:tabLst>
            </a:pPr>
            <a:r>
              <a:rPr sz="2750" spc="-20" dirty="0">
                <a:latin typeface="Calibri"/>
                <a:cs typeface="Calibri"/>
              </a:rPr>
              <a:t>initial</a:t>
            </a:r>
            <a:r>
              <a:rPr sz="2750" spc="15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managment</a:t>
            </a:r>
            <a:endParaRPr sz="275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41935" algn="l"/>
              </a:tabLst>
            </a:pPr>
            <a:r>
              <a:rPr sz="2750" spc="10" dirty="0">
                <a:latin typeface="Calibri"/>
                <a:cs typeface="Calibri"/>
              </a:rPr>
              <a:t>L</a:t>
            </a:r>
            <a:r>
              <a:rPr sz="2750" spc="-1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represent</a:t>
            </a:r>
            <a:r>
              <a:rPr sz="2750" spc="170" dirty="0">
                <a:latin typeface="Calibri"/>
                <a:cs typeface="Calibri"/>
              </a:rPr>
              <a:t> </a:t>
            </a:r>
            <a:r>
              <a:rPr sz="2750" spc="45" dirty="0">
                <a:latin typeface="Calibri"/>
                <a:cs typeface="Calibri"/>
              </a:rPr>
              <a:t>………</a:t>
            </a:r>
            <a:endParaRPr sz="275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80"/>
              </a:spcBef>
              <a:buFont typeface="Arial"/>
              <a:buChar char="•"/>
              <a:tabLst>
                <a:tab pos="241935" algn="l"/>
              </a:tabLst>
            </a:pPr>
            <a:r>
              <a:rPr sz="2750" dirty="0">
                <a:latin typeface="Calibri"/>
                <a:cs typeface="Calibri"/>
              </a:rPr>
              <a:t>mention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2</a:t>
            </a:r>
            <a:r>
              <a:rPr sz="2750" spc="6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method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for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management</a:t>
            </a:r>
            <a:endParaRPr sz="275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41935" algn="l"/>
              </a:tabLst>
            </a:pPr>
            <a:r>
              <a:rPr sz="2750" dirty="0">
                <a:latin typeface="Calibri"/>
                <a:cs typeface="Calibri"/>
              </a:rPr>
              <a:t>what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relative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history</a:t>
            </a:r>
            <a:r>
              <a:rPr sz="2750" spc="13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before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surgery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61591" y="4548973"/>
            <a:ext cx="5397500" cy="1057340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844"/>
              </a:spcBef>
              <a:buFont typeface="Arial"/>
              <a:buChar char="•"/>
              <a:tabLst>
                <a:tab pos="241935" algn="l"/>
              </a:tabLst>
            </a:pPr>
            <a:r>
              <a:rPr sz="2750" dirty="0">
                <a:latin typeface="Calibri"/>
                <a:cs typeface="Calibri"/>
              </a:rPr>
              <a:t>Hystrescope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spc="25" dirty="0">
                <a:latin typeface="Calibri"/>
                <a:cs typeface="Calibri"/>
              </a:rPr>
              <a:t>of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spc="20" dirty="0">
                <a:latin typeface="Calibri"/>
                <a:cs typeface="Calibri"/>
              </a:rPr>
              <a:t>normal</a:t>
            </a:r>
            <a:r>
              <a:rPr sz="2750" spc="-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uterus</a:t>
            </a:r>
            <a:endParaRPr sz="275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41935" algn="l"/>
              </a:tabLst>
            </a:pPr>
            <a:r>
              <a:rPr sz="2750" spc="-20" dirty="0">
                <a:latin typeface="Calibri"/>
                <a:cs typeface="Calibri"/>
              </a:rPr>
              <a:t>findings</a:t>
            </a:r>
            <a:r>
              <a:rPr sz="2750" spc="30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maybe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found</a:t>
            </a:r>
            <a:r>
              <a:rPr sz="2750" spc="16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in</a:t>
            </a:r>
            <a:r>
              <a:rPr sz="2750" spc="10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hystescope</a:t>
            </a:r>
            <a:endParaRPr sz="275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933450"/>
            <a:ext cx="3276600" cy="3295650"/>
          </a:xfrm>
          <a:prstGeom prst="rect">
            <a:avLst/>
          </a:prstGeom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3051" y="752480"/>
            <a:ext cx="3810000" cy="53583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29406" y="84581"/>
            <a:ext cx="3380441" cy="6259068"/>
          </a:xfrm>
          <a:prstGeom prst="rect">
            <a:avLst/>
          </a:prstGeom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7577" y="1702298"/>
            <a:ext cx="7427595" cy="2097369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855"/>
              </a:spcBef>
              <a:buFont typeface="Arial"/>
              <a:buChar char="•"/>
              <a:tabLst>
                <a:tab pos="241935" algn="l"/>
              </a:tabLst>
            </a:pPr>
            <a:r>
              <a:rPr sz="2750" dirty="0">
                <a:latin typeface="Calibri"/>
                <a:cs typeface="Calibri"/>
              </a:rPr>
              <a:t>mention</a:t>
            </a:r>
            <a:r>
              <a:rPr sz="2750" spc="70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these</a:t>
            </a:r>
            <a:r>
              <a:rPr sz="2750" spc="22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structure</a:t>
            </a:r>
            <a:endParaRPr sz="275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41935" algn="l"/>
              </a:tabLst>
            </a:pPr>
            <a:r>
              <a:rPr sz="2750" spc="25" dirty="0">
                <a:latin typeface="Calibri"/>
                <a:cs typeface="Calibri"/>
              </a:rPr>
              <a:t>Name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the</a:t>
            </a:r>
            <a:r>
              <a:rPr sz="2750" spc="10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stuctures</a:t>
            </a:r>
            <a:r>
              <a:rPr sz="2750" spc="229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support</a:t>
            </a:r>
            <a:r>
              <a:rPr sz="2750" spc="17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the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urethra</a:t>
            </a:r>
            <a:endParaRPr sz="275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41935" algn="l"/>
              </a:tabLst>
            </a:pPr>
            <a:r>
              <a:rPr sz="2750" dirty="0">
                <a:latin typeface="Calibri"/>
                <a:cs typeface="Calibri"/>
              </a:rPr>
              <a:t>mention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three</a:t>
            </a:r>
            <a:r>
              <a:rPr sz="2750" spc="16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obstetric</a:t>
            </a:r>
            <a:r>
              <a:rPr sz="2750" spc="190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imortance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spc="25" dirty="0">
                <a:latin typeface="Calibri"/>
                <a:cs typeface="Calibri"/>
              </a:rPr>
              <a:t>of</a:t>
            </a:r>
            <a:r>
              <a:rPr sz="2750" spc="3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ischial</a:t>
            </a:r>
            <a:r>
              <a:rPr sz="2750" spc="180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spine</a:t>
            </a:r>
            <a:endParaRPr sz="275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80"/>
              </a:spcBef>
              <a:buFont typeface="Arial"/>
              <a:buChar char="•"/>
              <a:tabLst>
                <a:tab pos="241935" algn="l"/>
              </a:tabLst>
            </a:pPr>
            <a:r>
              <a:rPr sz="2750" dirty="0">
                <a:latin typeface="Calibri"/>
                <a:cs typeface="Calibri"/>
              </a:rPr>
              <a:t>mention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urinary</a:t>
            </a:r>
            <a:r>
              <a:rPr sz="2750" spc="215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findings</a:t>
            </a:r>
            <a:r>
              <a:rPr sz="2750" spc="31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in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epidural</a:t>
            </a:r>
            <a:r>
              <a:rPr sz="2750" spc="26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anathesia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5" y="609282"/>
            <a:ext cx="4658360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0" spc="45" dirty="0">
                <a:latin typeface="Calibri Light"/>
                <a:cs typeface="Calibri Light"/>
              </a:rPr>
              <a:t>OGTT</a:t>
            </a:r>
            <a:r>
              <a:rPr sz="4400" b="0" spc="-165" dirty="0">
                <a:latin typeface="Calibri Light"/>
                <a:cs typeface="Calibri Light"/>
              </a:rPr>
              <a:t> </a:t>
            </a:r>
            <a:r>
              <a:rPr sz="4400" b="0" spc="5" dirty="0">
                <a:latin typeface="Calibri Light"/>
                <a:cs typeface="Calibri Light"/>
              </a:rPr>
              <a:t>:</a:t>
            </a:r>
            <a:r>
              <a:rPr sz="4400" b="0" spc="-80" dirty="0">
                <a:latin typeface="Calibri Light"/>
                <a:cs typeface="Calibri Light"/>
              </a:rPr>
              <a:t> </a:t>
            </a:r>
            <a:r>
              <a:rPr sz="4400" b="0" spc="10" dirty="0">
                <a:latin typeface="Calibri Light"/>
                <a:cs typeface="Calibri Light"/>
              </a:rPr>
              <a:t>190/140/180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575" y="1702293"/>
            <a:ext cx="7307580" cy="2623154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855"/>
              </a:spcBef>
              <a:buFont typeface="Arial"/>
              <a:buChar char="•"/>
              <a:tabLst>
                <a:tab pos="241935" algn="l"/>
              </a:tabLst>
            </a:pPr>
            <a:r>
              <a:rPr sz="2750" spc="15" dirty="0">
                <a:latin typeface="Calibri"/>
                <a:cs typeface="Calibri"/>
              </a:rPr>
              <a:t>your</a:t>
            </a:r>
            <a:r>
              <a:rPr sz="2750" spc="-50" dirty="0">
                <a:latin typeface="Calibri"/>
                <a:cs typeface="Calibri"/>
              </a:rPr>
              <a:t> </a:t>
            </a:r>
            <a:r>
              <a:rPr sz="2750" spc="25" dirty="0">
                <a:latin typeface="Calibri"/>
                <a:cs typeface="Calibri"/>
              </a:rPr>
              <a:t>Dx</a:t>
            </a:r>
            <a:endParaRPr sz="275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41935" algn="l"/>
              </a:tabLst>
            </a:pPr>
            <a:r>
              <a:rPr sz="2750" spc="5" dirty="0">
                <a:latin typeface="Calibri"/>
                <a:cs typeface="Calibri"/>
              </a:rPr>
              <a:t>management</a:t>
            </a:r>
            <a:endParaRPr sz="275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41935" algn="l"/>
              </a:tabLst>
            </a:pPr>
            <a:r>
              <a:rPr sz="2750" dirty="0">
                <a:latin typeface="Calibri"/>
                <a:cs typeface="Calibri"/>
              </a:rPr>
              <a:t>mention</a:t>
            </a:r>
            <a:r>
              <a:rPr sz="2750" spc="100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6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relative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history</a:t>
            </a:r>
            <a:r>
              <a:rPr sz="2750" spc="14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question</a:t>
            </a:r>
            <a:endParaRPr sz="275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80"/>
              </a:spcBef>
              <a:buFont typeface="Arial"/>
              <a:buChar char="•"/>
              <a:tabLst>
                <a:tab pos="241935" algn="l"/>
              </a:tabLst>
            </a:pPr>
            <a:r>
              <a:rPr sz="2750" spc="-15" dirty="0">
                <a:latin typeface="Calibri"/>
                <a:cs typeface="Calibri"/>
              </a:rPr>
              <a:t>if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patient</a:t>
            </a:r>
            <a:r>
              <a:rPr sz="2750" spc="170" dirty="0">
                <a:latin typeface="Calibri"/>
                <a:cs typeface="Calibri"/>
              </a:rPr>
              <a:t> </a:t>
            </a:r>
            <a:r>
              <a:rPr sz="2750" spc="35" dirty="0">
                <a:latin typeface="Calibri"/>
                <a:cs typeface="Calibri"/>
              </a:rPr>
              <a:t>come</a:t>
            </a:r>
            <a:r>
              <a:rPr sz="2750" spc="-55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at</a:t>
            </a:r>
            <a:r>
              <a:rPr sz="2750" spc="40" dirty="0">
                <a:latin typeface="Calibri"/>
                <a:cs typeface="Calibri"/>
              </a:rPr>
              <a:t> </a:t>
            </a:r>
            <a:r>
              <a:rPr sz="2750" spc="20" dirty="0">
                <a:latin typeface="Calibri"/>
                <a:cs typeface="Calibri"/>
              </a:rPr>
              <a:t>43</a:t>
            </a:r>
            <a:r>
              <a:rPr sz="2750" spc="-10" dirty="0">
                <a:latin typeface="Calibri"/>
                <a:cs typeface="Calibri"/>
              </a:rPr>
              <a:t> week</a:t>
            </a:r>
            <a:r>
              <a:rPr sz="2750" spc="14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,baby</a:t>
            </a:r>
            <a:r>
              <a:rPr sz="2750" spc="14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is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well,</a:t>
            </a:r>
            <a:r>
              <a:rPr sz="2750" spc="18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no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labor</a:t>
            </a:r>
            <a:endParaRPr sz="275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41935" algn="l"/>
              </a:tabLst>
            </a:pPr>
            <a:r>
              <a:rPr sz="2750" spc="15" dirty="0">
                <a:latin typeface="Calibri"/>
                <a:cs typeface="Calibri"/>
              </a:rPr>
              <a:t>your</a:t>
            </a:r>
            <a:r>
              <a:rPr sz="2750" spc="-20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next</a:t>
            </a:r>
            <a:r>
              <a:rPr sz="2750" spc="15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step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(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induction</a:t>
            </a:r>
            <a:r>
              <a:rPr sz="2750" spc="229" dirty="0">
                <a:latin typeface="Calibri"/>
                <a:cs typeface="Calibri"/>
              </a:rPr>
              <a:t> </a:t>
            </a:r>
            <a:r>
              <a:rPr sz="2750" spc="25" dirty="0">
                <a:latin typeface="Calibri"/>
                <a:cs typeface="Calibri"/>
              </a:rPr>
              <a:t>of </a:t>
            </a:r>
            <a:r>
              <a:rPr sz="2750" spc="5" dirty="0">
                <a:latin typeface="Calibri"/>
                <a:cs typeface="Calibri"/>
              </a:rPr>
              <a:t>labor)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83801" y="1488583"/>
            <a:ext cx="6576785" cy="395056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</TotalTime>
  <Words>13349</Words>
  <Application>Microsoft Office PowerPoint</Application>
  <PresentationFormat>شاشة عريضة</PresentationFormat>
  <Paragraphs>2211</Paragraphs>
  <Slides>292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3</vt:i4>
      </vt:variant>
      <vt:variant>
        <vt:lpstr>عناوين الشرائح</vt:lpstr>
      </vt:variant>
      <vt:variant>
        <vt:i4>292</vt:i4>
      </vt:variant>
    </vt:vector>
  </HeadingPairs>
  <TitlesOfParts>
    <vt:vector size="295" baseType="lpstr">
      <vt:lpstr>Office Theme</vt:lpstr>
      <vt:lpstr>1_Office Theme</vt:lpstr>
      <vt:lpstr>نسق Office</vt:lpstr>
      <vt:lpstr>Gynecology &amp; Obstetric</vt:lpstr>
      <vt:lpstr>Station 1 1- What is the name of the test?</vt:lpstr>
      <vt:lpstr>Answers</vt:lpstr>
      <vt:lpstr>Station 2 49 year old women para 5 complain of a mass  protruding from her genital opening, there is no  significant thing from the history except that she  had a bilateral tubal ligation 5 years ago</vt:lpstr>
      <vt:lpstr>Station 2 4- What is the urinary symptoms associated  with this case? (Mention 5)</vt:lpstr>
      <vt:lpstr>Answers 1- Procidentia</vt:lpstr>
      <vt:lpstr>Station 3 1- What is the signs shown in the picture?  (Mention 2)</vt:lpstr>
      <vt:lpstr>عرض تقديمي في PowerPoint</vt:lpstr>
      <vt:lpstr>Answers 1- a) Early diastolic notch b) low end-diastolic flow</vt:lpstr>
      <vt:lpstr>Answers 4- MAP / PlGF / sFlt-1 / PAPP-A</vt:lpstr>
      <vt:lpstr>Station 4 29 year old married women complain of  infertility for 3 years.</vt:lpstr>
      <vt:lpstr>Answers 1- Hysterosalpingogram (HSG)</vt:lpstr>
      <vt:lpstr>Station 5</vt:lpstr>
      <vt:lpstr>Station 5</vt:lpstr>
      <vt:lpstr>Answers</vt:lpstr>
      <vt:lpstr>Answers</vt:lpstr>
      <vt:lpstr>Station 1 29 year old female para 4</vt:lpstr>
      <vt:lpstr>Answers 1- Regularity / Frequency / Duration / Amount / Associated symptoms / AUB?</vt:lpstr>
      <vt:lpstr>Gynecology &amp; Obstetric OSCE Archive</vt:lpstr>
      <vt:lpstr>Case of polyhydramnios at 32nd week of gestation</vt:lpstr>
      <vt:lpstr>Case of oligohydramnios at 32nd week of gestation</vt:lpstr>
      <vt:lpstr>Case of heavy menstrual bleeding for the last 3 periods</vt:lpstr>
      <vt:lpstr>Case of postmenopausal woman complain of vaginal  spotting, U/S show endometrial thickness of 10 mm</vt:lpstr>
      <vt:lpstr>Obs &amp; Gyne Mini-OSCE  5th year 27/12/2022</vt:lpstr>
      <vt:lpstr>Station 1</vt:lpstr>
      <vt:lpstr>Station 1 ansewers</vt:lpstr>
      <vt:lpstr>Station 2</vt:lpstr>
      <vt:lpstr>Station 2 answers</vt:lpstr>
      <vt:lpstr>Station 3</vt:lpstr>
      <vt:lpstr>Station 3 answers</vt:lpstr>
      <vt:lpstr>Station 4</vt:lpstr>
      <vt:lpstr>Station 4 answers</vt:lpstr>
      <vt:lpstr>Station 5</vt:lpstr>
      <vt:lpstr>Station 5 answers</vt:lpstr>
      <vt:lpstr>Station 6</vt:lpstr>
      <vt:lpstr>Station 6 answers</vt:lpstr>
      <vt:lpstr>Osce stations</vt:lpstr>
      <vt:lpstr>Obs &amp; Gyne Mini-OSCE  5th year 1/11/2022</vt:lpstr>
      <vt:lpstr>Station 1</vt:lpstr>
      <vt:lpstr>Station 2</vt:lpstr>
      <vt:lpstr>Station 3</vt:lpstr>
      <vt:lpstr>Station 4</vt:lpstr>
      <vt:lpstr>Station 5</vt:lpstr>
      <vt:lpstr>Station 6</vt:lpstr>
      <vt:lpstr>OSCE: 2 stations</vt:lpstr>
      <vt:lpstr>OSCE</vt:lpstr>
      <vt:lpstr>Mini-osce exam group A 4TH YEAR</vt:lpstr>
      <vt:lpstr>Station one :</vt:lpstr>
      <vt:lpstr>Station two :</vt:lpstr>
      <vt:lpstr>Station three :</vt:lpstr>
      <vt:lpstr>Station four :</vt:lpstr>
      <vt:lpstr>Station five :</vt:lpstr>
      <vt:lpstr>Station six ( Portogram picture showing features of secondary arrest )  the patient was para 1 , no rupture of membrane</vt:lpstr>
      <vt:lpstr>عرض تقديمي في PowerPoint</vt:lpstr>
      <vt:lpstr>عرض تقديمي في PowerPoint</vt:lpstr>
      <vt:lpstr>Picture 1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OBS &amp; GYN MINI OSCE</vt:lpstr>
      <vt:lpstr>A B C</vt:lpstr>
      <vt:lpstr>Write down steps of long protocol in ART  chronologically after the down regulation till the  retrieval of embryo and the goal for each step</vt:lpstr>
      <vt:lpstr>25 years old leady complaining from menstrual irregularity  U/S done for her:</vt:lpstr>
      <vt:lpstr>This CBC for pregnant previously healthy leady (92 gestational age) , she said that she has  no symptoms:</vt:lpstr>
      <vt:lpstr>Pregnant lady comes to the hospital with sudden gush of fluid , she  denays presence of abdominal pain (36 weeks gestational age) she  admitted to the hospital for induction:</vt:lpstr>
      <vt:lpstr>عرض تقديمي في PowerPoint</vt:lpstr>
      <vt:lpstr>35 years old female comes with hemoptysis after complete molar evacuation , B-HCG done for her was 100,000.</vt:lpstr>
      <vt:lpstr>عرض تقديمي في PowerPoint</vt:lpstr>
      <vt:lpstr>Station ONE</vt:lpstr>
      <vt:lpstr>Station TWO</vt:lpstr>
      <vt:lpstr>Station THREE</vt:lpstr>
      <vt:lpstr>Station FOUR</vt:lpstr>
      <vt:lpstr>Station FIVE</vt:lpstr>
      <vt:lpstr>Station SIX</vt:lpstr>
      <vt:lpstr>Station SEVEN</vt:lpstr>
      <vt:lpstr>Station Eight</vt:lpstr>
      <vt:lpstr>نافرعو ركش</vt:lpstr>
      <vt:lpstr>عرض تقديمي في PowerPoint</vt:lpstr>
      <vt:lpstr>عرض تقديمي في PowerPoint</vt:lpstr>
      <vt:lpstr>عرض تقديمي في PowerPoint</vt:lpstr>
      <vt:lpstr>palm coein</vt:lpstr>
      <vt:lpstr>عرض تقديمي في PowerPoint</vt:lpstr>
      <vt:lpstr>عرض تقديمي في PowerPoint</vt:lpstr>
      <vt:lpstr>عرض تقديمي في PowerPoint</vt:lpstr>
      <vt:lpstr>OGTT : 190/140/180</vt:lpstr>
      <vt:lpstr>عرض تقديمي في PowerPoint</vt:lpstr>
      <vt:lpstr>عرض تقديمي في PowerPoint</vt:lpstr>
      <vt:lpstr>عرض تقديمي في PowerPoint</vt:lpstr>
      <vt:lpstr>Mini-OSCE 6th year \ 2nd form  27-5-2021</vt:lpstr>
      <vt:lpstr>Case 1</vt:lpstr>
      <vt:lpstr>Case 2</vt:lpstr>
      <vt:lpstr>Case 3</vt:lpstr>
      <vt:lpstr>Case 4</vt:lpstr>
      <vt:lpstr>Case 5</vt:lpstr>
      <vt:lpstr>Case 6 ???????</vt:lpstr>
      <vt:lpstr>عرض تقديمي في PowerPoint</vt:lpstr>
      <vt:lpstr>Q1 pregnant women 8 w known case of sickle cell anemia  planned pregnancy</vt:lpstr>
      <vt:lpstr>Q2 pic for CVS and NT</vt:lpstr>
      <vt:lpstr>Q3 pic for depo provera</vt:lpstr>
      <vt:lpstr>Q4 pic for partogram</vt:lpstr>
      <vt:lpstr>Q5 pregnant women 33w came to emergency  with watery vaginal discharge</vt:lpstr>
      <vt:lpstr>Q6 8 weeks came to ER with vaginal bleeding</vt:lpstr>
      <vt:lpstr>Q7women with recurrent loss of pregnancy  first loss at 8w second 12w third 26w</vt:lpstr>
      <vt:lpstr>Q8 35 w pregnant women 31 Cm</vt:lpstr>
      <vt:lpstr>Mini osce gyne Sarah khirfan  Group 2</vt:lpstr>
      <vt:lpstr>Labor station</vt:lpstr>
      <vt:lpstr>Station ectopic us picture</vt:lpstr>
      <vt:lpstr>Adenomyosis MRI</vt:lpstr>
      <vt:lpstr>Station 4 picture from genital tract infection</vt:lpstr>
      <vt:lpstr>Station 5 is induction of labor with pic of  tachysystole</vt:lpstr>
      <vt:lpstr>Station 6 is concealed abruption with US  image</vt:lpstr>
      <vt:lpstr>Station 7 is woman sitting in hospital after cs with  monitor showing her BP 140/90 and lab finding of  elevated liver enzyme</vt:lpstr>
      <vt:lpstr>Station 8 was open question with multiple  possible answers (57 years woman on us with  increased endometrial thickness</vt:lpstr>
      <vt:lpstr>عرض تقديمي في PowerPoint</vt:lpstr>
      <vt:lpstr>Station 1</vt:lpstr>
      <vt:lpstr>عرض تقديمي في PowerPoint</vt:lpstr>
      <vt:lpstr>Station 2</vt:lpstr>
      <vt:lpstr>عرض تقديمي في PowerPoint</vt:lpstr>
      <vt:lpstr>Station 3</vt:lpstr>
      <vt:lpstr>عرض تقديمي في PowerPoint</vt:lpstr>
      <vt:lpstr>Station 4</vt:lpstr>
      <vt:lpstr>عرض تقديمي في PowerPoint</vt:lpstr>
      <vt:lpstr>Station 5</vt:lpstr>
      <vt:lpstr>عرض تقديمي في PowerPoint</vt:lpstr>
      <vt:lpstr>Station 6</vt:lpstr>
      <vt:lpstr>عرض تقديمي في PowerPoint</vt:lpstr>
      <vt:lpstr>Station 7</vt:lpstr>
      <vt:lpstr>عرض تقديمي في PowerPoint</vt:lpstr>
      <vt:lpstr>OBS and GYN  group 5 Done by : Saja saraireh</vt:lpstr>
      <vt:lpstr>Station 1</vt:lpstr>
      <vt:lpstr>Station 2</vt:lpstr>
      <vt:lpstr>Station 3</vt:lpstr>
      <vt:lpstr>Station 4</vt:lpstr>
      <vt:lpstr>Station 5</vt:lpstr>
      <vt:lpstr>Station 6</vt:lpstr>
      <vt:lpstr>Station 7</vt:lpstr>
      <vt:lpstr>Station 8</vt:lpstr>
      <vt:lpstr>عرض تقديمي في PowerPoint</vt:lpstr>
      <vt:lpstr>عرض تقديمي في PowerPoint</vt:lpstr>
      <vt:lpstr>OB.GYN mini OSCE</vt:lpstr>
      <vt:lpstr>Station 1</vt:lpstr>
      <vt:lpstr>Station 2</vt:lpstr>
      <vt:lpstr>Station 3</vt:lpstr>
      <vt:lpstr>Station 4</vt:lpstr>
      <vt:lpstr>Station 5</vt:lpstr>
      <vt:lpstr>Station 6</vt:lpstr>
      <vt:lpstr>OSCE station</vt:lpstr>
      <vt:lpstr>عرض تقديمي في PowerPoint</vt:lpstr>
      <vt:lpstr>( Female came to emergency after 2 week of 40w vaginal delivery  with Fever 38.5 …. ) :</vt:lpstr>
      <vt:lpstr>OBS &amp; GYN Mini-OSCE - 6th year  16/6/2020</vt:lpstr>
      <vt:lpstr>عرض تقديمي في PowerPoint</vt:lpstr>
      <vt:lpstr>2. A primigravida, presents to the antenatal clinic,  at 9 weeks of gestation for booking visit. Which of the following statements is correct?</vt:lpstr>
      <vt:lpstr>عرض تقديمي في PowerPoint</vt:lpstr>
      <vt:lpstr>a. Microcytic hypochromic anemia can be found in Complete blood count (CBC)for this  patient.</vt:lpstr>
      <vt:lpstr>عرض تقديمي في PowerPoint</vt:lpstr>
      <vt:lpstr>عرض تقديمي في PowerPoint</vt:lpstr>
      <vt:lpstr>complaining of a</vt:lpstr>
      <vt:lpstr>عرض تقديمي في PowerPoint</vt:lpstr>
      <vt:lpstr>Q2 what is in the pic  answer : levonogesrel</vt:lpstr>
      <vt:lpstr>Q3 what is this pic</vt:lpstr>
      <vt:lpstr>نيو ددحم ناكhead/ placenta/ cervix Q4  choose the correct statement</vt:lpstr>
      <vt:lpstr>Q5 colposcopic views where are the normal  areas</vt:lpstr>
      <vt:lpstr>Q6 which part of the mechanism of labor</vt:lpstr>
      <vt:lpstr>Q7 regarding this procedure select one</vt:lpstr>
      <vt:lpstr>Q8 this method is used for?</vt:lpstr>
      <vt:lpstr>Q9 regarding this photo choose the correct  answer</vt:lpstr>
      <vt:lpstr>Q10 a 33 y old G4P2+1 presents at 7 weeks of amenorrhea complaining  of vaginal spotting check her transvaginal IS image , what is your next  step of management ( given that both adenxia are free )</vt:lpstr>
      <vt:lpstr>Q11 what is true regarding this picture</vt:lpstr>
      <vt:lpstr>Q12 : what causes maternal mortality in this  case</vt:lpstr>
      <vt:lpstr>Q13 : 39 weeks primgravida , who has been in  labour for 8 hours , next step?</vt:lpstr>
      <vt:lpstr>Q14 causative organism of this lesion is</vt:lpstr>
      <vt:lpstr>Q15 regarding this photo what is your  interpretation</vt:lpstr>
      <vt:lpstr>عرض تقديمي في PowerPoint</vt:lpstr>
      <vt:lpstr>Q17 your managment</vt:lpstr>
      <vt:lpstr>Q18 : what is the patient excepted karyotype ( normal  pelvis anatomy on US)</vt:lpstr>
      <vt:lpstr>عرض تقديمي في PowerPoint</vt:lpstr>
      <vt:lpstr>عرض تقديمي في PowerPoint</vt:lpstr>
      <vt:lpstr>GYN &amp; OBS Mini-OSCE Exam  2019/2020 Group B 19/2/2020</vt:lpstr>
      <vt:lpstr>Q1</vt:lpstr>
      <vt:lpstr>عرض تقديمي في PowerPoint</vt:lpstr>
      <vt:lpstr>Q2</vt:lpstr>
      <vt:lpstr>عرض تقديمي في PowerPoint</vt:lpstr>
      <vt:lpstr>Q3</vt:lpstr>
      <vt:lpstr>عرض تقديمي في PowerPoint</vt:lpstr>
      <vt:lpstr>Q4</vt:lpstr>
      <vt:lpstr>عرض تقديمي في PowerPoint</vt:lpstr>
      <vt:lpstr>Q5 :cases scenario</vt:lpstr>
      <vt:lpstr>عرض تقديمي في PowerPoint</vt:lpstr>
      <vt:lpstr>OSCE stations  2019/2020 Group B</vt:lpstr>
      <vt:lpstr>OSCE stations1</vt:lpstr>
      <vt:lpstr>3-findind on examination</vt:lpstr>
      <vt:lpstr>OSCE Station 2</vt:lpstr>
      <vt:lpstr>OSCE Station 3</vt:lpstr>
      <vt:lpstr>Bishop score</vt:lpstr>
      <vt:lpstr>عرض تقديمي في PowerPoint</vt:lpstr>
      <vt:lpstr>Method for induction</vt:lpstr>
      <vt:lpstr>عرض تقديمي في PowerPoint</vt:lpstr>
      <vt:lpstr>Q1</vt:lpstr>
      <vt:lpstr>عرض تقديمي في PowerPoint</vt:lpstr>
      <vt:lpstr>Q2</vt:lpstr>
      <vt:lpstr>عرض تقديمي في PowerPoint</vt:lpstr>
      <vt:lpstr>Q3</vt:lpstr>
      <vt:lpstr>عرض تقديمي في PowerPoint</vt:lpstr>
      <vt:lpstr>Q4</vt:lpstr>
      <vt:lpstr>عرض تقديمي في PowerPoint</vt:lpstr>
      <vt:lpstr>pregnant woman complaining of erythema , pain and  hotness in her right leg</vt:lpstr>
      <vt:lpstr>عرض تقديمي في PowerPoint</vt:lpstr>
      <vt:lpstr>OSCE stations  2019/2020 Group A</vt:lpstr>
      <vt:lpstr>عرض تقديمي في PowerPoint</vt:lpstr>
      <vt:lpstr>ميحرلا نمحرلا الله مسب</vt:lpstr>
      <vt:lpstr>Q1</vt:lpstr>
      <vt:lpstr>عرض تقديمي في PowerPoint</vt:lpstr>
      <vt:lpstr>عرض تقديمي في PowerPoint</vt:lpstr>
      <vt:lpstr>Q2</vt:lpstr>
      <vt:lpstr>عرض تقديمي في PowerPoint</vt:lpstr>
      <vt:lpstr>Q3</vt:lpstr>
      <vt:lpstr>عرض تقديمي في PowerPoint</vt:lpstr>
      <vt:lpstr>Q4</vt:lpstr>
      <vt:lpstr>Q5</vt:lpstr>
      <vt:lpstr>OSCE stations  6/8/2019</vt:lpstr>
      <vt:lpstr>Obs &amp; Gyne mini-OSCE  sixth year 2019 هيف يرثك ةئيس تنكا انتاملاعو , مهصن فرعن انحاو عرفالا بلغ أب ةيرثك طاقن بولطم نكاو , )ةقيقد 40(يرصق هتقوو ليوط نكا ناحتمالا  اولءافت سب :P</vt:lpstr>
      <vt:lpstr>Q 1</vt:lpstr>
      <vt:lpstr>Q 2</vt:lpstr>
      <vt:lpstr>Q 3</vt:lpstr>
      <vt:lpstr>Q 4</vt:lpstr>
      <vt:lpstr>Q 5</vt:lpstr>
      <vt:lpstr>Q 6</vt:lpstr>
      <vt:lpstr>Q 7</vt:lpstr>
      <vt:lpstr>Q 8</vt:lpstr>
      <vt:lpstr>عرض تقديمي في PowerPoint</vt:lpstr>
      <vt:lpstr>Mini-OSCE Obs &amp; Gyn  14/4/2019</vt:lpstr>
      <vt:lpstr>Q1</vt:lpstr>
      <vt:lpstr>عرض تقديمي في PowerPoint</vt:lpstr>
      <vt:lpstr>Q2</vt:lpstr>
      <vt:lpstr>عرض تقديمي في PowerPoint</vt:lpstr>
      <vt:lpstr>Q3 22 years old female p2+ come with vaginal bleeding abd lower abdominal pain and amenorrhea 8 w :</vt:lpstr>
      <vt:lpstr>Q4</vt:lpstr>
      <vt:lpstr>4_Whats your managment?</vt:lpstr>
      <vt:lpstr>عرض تقديمي في PowerPoint</vt:lpstr>
      <vt:lpstr>عرض تقديمي في PowerPoint</vt:lpstr>
      <vt:lpstr>OSCE  15/4/2019</vt:lpstr>
      <vt:lpstr>Mini-OSCE Obs &amp; Gyn  19/2/2019</vt:lpstr>
      <vt:lpstr>Q1</vt:lpstr>
      <vt:lpstr>3) 2 maternal causes 2 fetal causes? 1 - Maternal : Maternal diabetes</vt:lpstr>
      <vt:lpstr>4 ) 2 treatment?</vt:lpstr>
      <vt:lpstr>Q2 Partogram</vt:lpstr>
      <vt:lpstr>Q3</vt:lpstr>
      <vt:lpstr>Q4</vt:lpstr>
      <vt:lpstr>Q5 A case about family planning</vt:lpstr>
      <vt:lpstr>عرض تقديمي في PowerPoint</vt:lpstr>
      <vt:lpstr>عرض تقديمي في PowerPoint</vt:lpstr>
      <vt:lpstr>OSCE Obs &amp; Gyn  20/2/2019</vt:lpstr>
      <vt:lpstr>OSCE Station1 Case 1: Recurrent miscarriage</vt:lpstr>
      <vt:lpstr>OSCE Station2 Case 2: premature rupture of membrane</vt:lpstr>
      <vt:lpstr>عرض تقديمي في PowerPoint</vt:lpstr>
      <vt:lpstr>OSCE Station3</vt:lpstr>
      <vt:lpstr>Premature ovarian failure</vt:lpstr>
      <vt:lpstr>Ovarian failure (premature menopause)</vt:lpstr>
      <vt:lpstr>Autoimmune related dysfunction</vt:lpstr>
      <vt:lpstr>عرض تقديمي في PowerPoint</vt:lpstr>
      <vt:lpstr>Mini-OSCE Obs &amp; Gyn  19/12/2018</vt:lpstr>
      <vt:lpstr>Q1</vt:lpstr>
      <vt:lpstr>Q2</vt:lpstr>
      <vt:lpstr>Q3</vt:lpstr>
      <vt:lpstr>Q4</vt:lpstr>
      <vt:lpstr>Q5 Hx of Heavy menstrual cycle :</vt:lpstr>
      <vt:lpstr>عرض تقديمي في PowerPoint</vt:lpstr>
      <vt:lpstr>OSCE Obs &amp; Gyn  20/12/2018</vt:lpstr>
      <vt:lpstr>OSCE</vt:lpstr>
      <vt:lpstr>عرض تقديمي في PowerPoint</vt:lpstr>
      <vt:lpstr>Mini-OSCE Obs &amp; Gyn  18/10/2018</vt:lpstr>
      <vt:lpstr>Q1</vt:lpstr>
      <vt:lpstr>Q2</vt:lpstr>
      <vt:lpstr>Q3</vt:lpstr>
      <vt:lpstr>Q4</vt:lpstr>
      <vt:lpstr>Q5: U/S of septated Ovarian cyst with solid component</vt:lpstr>
      <vt:lpstr>OSCE Obs &amp; Gyn  18/10/2018</vt:lpstr>
      <vt:lpstr>OSCE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MCC</dc:creator>
  <cp:lastModifiedBy>aallqqaralleh123@gmail.com</cp:lastModifiedBy>
  <cp:revision>8</cp:revision>
  <dcterms:created xsi:type="dcterms:W3CDTF">2023-03-14T19:24:47Z</dcterms:created>
  <dcterms:modified xsi:type="dcterms:W3CDTF">2024-04-06T14:54:46Z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2023-03-14T00:00:00Z</vt:filetime>
  </property>
  <property fmtid="{D5CDD505-2E9C-101B-9397-08002B2CF9AE}" pid="3" name="Creator">
    <vt:lpwstr>Samsung Electronics</vt:lpwstr>
  </property>
  <property fmtid="{D5CDD505-2E9C-101B-9397-08002B2CF9AE}" pid="4" name="LastSaved">
    <vt:filetime>2023-03-14T00:00:00Z</vt:filetime>
  </property>
</Properties>
</file>