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sldIdLst>
    <p:sldId id="30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theme" Target="theme/theme1.xml" /><Relationship Id="rId8" Type="http://schemas.openxmlformats.org/officeDocument/2006/relationships/slide" Target="slides/slide7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60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9094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1506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20299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13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23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1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805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4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092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2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6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791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9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4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278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6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DEAN.LUC.EDU/" TargetMode="External" /><Relationship Id="rId2" Type="http://schemas.openxmlformats.org/officeDocument/2006/relationships/image" Target="../media/image16.jp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 /><Relationship Id="rId2" Type="http://schemas.openxmlformats.org/officeDocument/2006/relationships/image" Target="../media/image17.jpg" /><Relationship Id="rId1" Type="http://schemas.openxmlformats.org/officeDocument/2006/relationships/slideLayout" Target="../slideLayouts/slideLayout6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DEAN.LUC.EDU/" TargetMode="External" /><Relationship Id="rId2" Type="http://schemas.openxmlformats.org/officeDocument/2006/relationships/image" Target="../media/image18.jp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 /><Relationship Id="rId7" Type="http://schemas.openxmlformats.org/officeDocument/2006/relationships/image" Target="../media/image7.pn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6.png" /><Relationship Id="rId5" Type="http://schemas.openxmlformats.org/officeDocument/2006/relationships/image" Target="../media/image5.png" /><Relationship Id="rId4" Type="http://schemas.openxmlformats.org/officeDocument/2006/relationships/image" Target="../media/image4.jpg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6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6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 /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sualizepicture.com/c/emphysema-mnemonic_fWuJVQlShnPF2GEM1xUt3lRVdSQhKF4s22ZDS23ni8Q/" TargetMode="External" /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 /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7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10.png" 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 /><Relationship Id="rId1" Type="http://schemas.openxmlformats.org/officeDocument/2006/relationships/slideLayout" Target="../slideLayouts/slideLayout7.xml" 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7.xml" 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 /><Relationship Id="rId1" Type="http://schemas.openxmlformats.org/officeDocument/2006/relationships/slideLayout" Target="../slideLayouts/slideLayout7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 /><Relationship Id="rId1" Type="http://schemas.openxmlformats.org/officeDocument/2006/relationships/slideLayout" Target="../slideLayouts/slideLayout6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6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 /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jpg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066800"/>
            <a:ext cx="6934200" cy="194024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dirty="0"/>
              <a:t>Obstructive lung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39638" y="3489722"/>
            <a:ext cx="5143500" cy="131855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r>
              <a:rPr lang="en" sz="2100" b="1" dirty="0"/>
              <a:t>Dr. Omar Hamdan</a:t>
            </a:r>
          </a:p>
          <a:p>
            <a:r>
              <a:rPr lang="en-US" b="1" dirty="0"/>
              <a:t>Gastrointestinal and liver pathologist</a:t>
            </a:r>
            <a:br>
              <a:rPr lang="en" b="1" dirty="0"/>
            </a:br>
            <a:r>
              <a:rPr lang="en" sz="2100" dirty="0"/>
              <a:t>Mutah University</a:t>
            </a:r>
            <a:br>
              <a:rPr lang="en" sz="2100" dirty="0"/>
            </a:br>
            <a:r>
              <a:rPr lang="en-US" sz="2100" dirty="0"/>
              <a:t>S</a:t>
            </a:r>
            <a:r>
              <a:rPr lang="en" sz="2100" dirty="0"/>
              <a:t>chool of Medicine-</a:t>
            </a:r>
            <a:r>
              <a:rPr lang="en-US" sz="2100" dirty="0"/>
              <a:t>Pathology </a:t>
            </a:r>
            <a:r>
              <a:rPr lang="en" sz="2100" dirty="0"/>
              <a:t>Department</a:t>
            </a:r>
            <a:br>
              <a:rPr lang="en" sz="2100" dirty="0"/>
            </a:br>
            <a:r>
              <a:rPr lang="en-US" sz="2100" dirty="0"/>
              <a:t>U</a:t>
            </a:r>
            <a:r>
              <a:rPr lang="en" sz="2100" dirty="0"/>
              <a:t>ndergraduate Lectures 2023</a:t>
            </a:r>
            <a:endParaRPr lang="en-US" sz="2100" dirty="0"/>
          </a:p>
          <a:p>
            <a:endParaRPr lang="en" sz="21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3620" t="35615" r="19515" b="22573"/>
          <a:stretch/>
        </p:blipFill>
        <p:spPr>
          <a:xfrm>
            <a:off x="6926239" y="4148999"/>
            <a:ext cx="1560963" cy="1612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1209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975" rIns="0" bIns="0" rtlCol="0">
            <a:spAutoFit/>
          </a:bodyPr>
          <a:lstStyle/>
          <a:p>
            <a:pPr marL="988694">
              <a:lnSpc>
                <a:spcPct val="100000"/>
              </a:lnSpc>
              <a:spcBef>
                <a:spcPts val="100"/>
              </a:spcBef>
            </a:pPr>
            <a:r>
              <a:rPr sz="4000" b="0" spc="-50" dirty="0">
                <a:solidFill>
                  <a:srgbClr val="000000"/>
                </a:solidFill>
                <a:latin typeface="Arial Black"/>
                <a:cs typeface="Arial Black"/>
              </a:rPr>
              <a:t>TYPES</a:t>
            </a:r>
            <a:r>
              <a:rPr sz="4000" b="0" spc="-26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000" b="0" dirty="0">
                <a:solidFill>
                  <a:srgbClr val="000000"/>
                </a:solidFill>
                <a:latin typeface="Arial Black"/>
                <a:cs typeface="Arial Black"/>
              </a:rPr>
              <a:t>OF</a:t>
            </a:r>
            <a:r>
              <a:rPr sz="4000" b="0" spc="-26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000" b="0" spc="-95" dirty="0">
                <a:solidFill>
                  <a:srgbClr val="000000"/>
                </a:solidFill>
                <a:latin typeface="Arial Black"/>
                <a:cs typeface="Arial Black"/>
              </a:rPr>
              <a:t>EMPHYSEMA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647967" y="304800"/>
            <a:ext cx="6858000" cy="6202680"/>
            <a:chOff x="1219200" y="655593"/>
            <a:chExt cx="6858000" cy="62026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19200" y="655593"/>
              <a:ext cx="6858000" cy="620240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669792" y="48006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7"/>
                  </a:lnTo>
                  <a:lnTo>
                    <a:pt x="0" y="121157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1"/>
                  </a:lnTo>
                  <a:lnTo>
                    <a:pt x="978408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669792" y="48006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5997" y="533400"/>
            <a:ext cx="642620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spc="-50" dirty="0">
                <a:solidFill>
                  <a:srgbClr val="000000"/>
                </a:solidFill>
                <a:latin typeface="Arial Black"/>
                <a:cs typeface="Arial Black"/>
              </a:rPr>
              <a:t>TYPES</a:t>
            </a:r>
            <a:r>
              <a:rPr sz="4000" b="0" spc="-26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000" b="0" dirty="0">
                <a:solidFill>
                  <a:srgbClr val="000000"/>
                </a:solidFill>
                <a:latin typeface="Arial Black"/>
                <a:cs typeface="Arial Black"/>
              </a:rPr>
              <a:t>OF</a:t>
            </a:r>
            <a:r>
              <a:rPr sz="4000" b="0" spc="-26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000" b="0" spc="-95" dirty="0">
                <a:solidFill>
                  <a:srgbClr val="000000"/>
                </a:solidFill>
                <a:latin typeface="Arial Black"/>
                <a:cs typeface="Arial Black"/>
              </a:rPr>
              <a:t>EMPHYSEMA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47800" y="1298239"/>
            <a:ext cx="6931025" cy="1569720"/>
          </a:xfrm>
          <a:prstGeom prst="rect">
            <a:avLst/>
          </a:prstGeom>
          <a:ln w="28575">
            <a:solidFill>
              <a:srgbClr val="7A7A7A"/>
            </a:solidFill>
          </a:ln>
        </p:spPr>
        <p:txBody>
          <a:bodyPr vert="horz" wrap="square" lIns="0" tIns="60960" rIns="0" bIns="0" rtlCol="0">
            <a:spAutoFit/>
          </a:bodyPr>
          <a:lstStyle/>
          <a:p>
            <a:pPr marL="1257935" marR="697230" indent="-553720">
              <a:lnSpc>
                <a:spcPts val="5710"/>
              </a:lnSpc>
              <a:spcBef>
                <a:spcPts val="480"/>
              </a:spcBef>
            </a:pPr>
            <a:r>
              <a:rPr sz="4800" b="1" spc="-10" dirty="0">
                <a:latin typeface="Arial"/>
                <a:cs typeface="Arial"/>
              </a:rPr>
              <a:t>α</a:t>
            </a:r>
            <a:r>
              <a:rPr sz="4800" b="1" spc="-15" baseline="-19097" dirty="0">
                <a:latin typeface="Arial"/>
                <a:cs typeface="Arial"/>
              </a:rPr>
              <a:t>1</a:t>
            </a:r>
            <a:r>
              <a:rPr sz="4800" b="1" spc="-10" dirty="0">
                <a:latin typeface="Arial"/>
                <a:cs typeface="Arial"/>
              </a:rPr>
              <a:t>-antitrypsin deficiency</a:t>
            </a:r>
            <a:endParaRPr sz="480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753869" y="3124200"/>
            <a:ext cx="6318885" cy="2994025"/>
            <a:chOff x="2512504" y="3505170"/>
            <a:chExt cx="6318885" cy="29940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5200" y="3505170"/>
              <a:ext cx="5326117" cy="29792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2526792" y="599983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3"/>
                  </a:lnTo>
                  <a:lnTo>
                    <a:pt x="736092" y="363473"/>
                  </a:lnTo>
                  <a:lnTo>
                    <a:pt x="736092" y="484631"/>
                  </a:lnTo>
                  <a:lnTo>
                    <a:pt x="978407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526792" y="5999835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38201" y="1524000"/>
            <a:ext cx="7696200" cy="3667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Panacinar</a:t>
            </a:r>
            <a:r>
              <a:rPr sz="2800" b="1" u="heavy" spc="-15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(panlobular)</a:t>
            </a:r>
            <a:r>
              <a:rPr sz="28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emphysema:</a:t>
            </a:r>
            <a:endParaRPr sz="2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745"/>
              </a:spcBef>
            </a:pPr>
            <a:endParaRPr sz="2800" dirty="0">
              <a:latin typeface="Times New Roman"/>
              <a:cs typeface="Times New Roman"/>
            </a:endParaRPr>
          </a:p>
          <a:p>
            <a:pPr marL="520700" marR="68580" indent="-457200">
              <a:lnSpc>
                <a:spcPct val="99600"/>
              </a:lnSpc>
              <a:buFont typeface="Arial"/>
              <a:buChar char="•"/>
              <a:tabLst>
                <a:tab pos="520700" algn="l"/>
              </a:tabLst>
            </a:pP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acini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are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uniformly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enlarged,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from</a:t>
            </a:r>
            <a:r>
              <a:rPr sz="2800" b="1" spc="-4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5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level</a:t>
            </a:r>
            <a:r>
              <a:rPr sz="2800" b="1" spc="-50" dirty="0">
                <a:latin typeface="Times New Roman"/>
                <a:cs typeface="Times New Roman"/>
              </a:rPr>
              <a:t> </a:t>
            </a:r>
            <a:r>
              <a:rPr sz="2800" b="1" spc="-25" dirty="0">
                <a:latin typeface="Times New Roman"/>
                <a:cs typeface="Times New Roman"/>
              </a:rPr>
              <a:t>of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respiratory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bronchiole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to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terminal</a:t>
            </a:r>
            <a:r>
              <a:rPr sz="2800" b="1" spc="-6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blind alveoli.</a:t>
            </a:r>
            <a:endParaRPr sz="2800" dirty="0">
              <a:latin typeface="Times New Roman"/>
              <a:cs typeface="Times New Roman"/>
            </a:endParaRPr>
          </a:p>
          <a:p>
            <a:pPr marL="520065" indent="-456565">
              <a:lnSpc>
                <a:spcPct val="100000"/>
              </a:lnSpc>
              <a:spcBef>
                <a:spcPts val="1245"/>
              </a:spcBef>
              <a:buFont typeface="Arial"/>
              <a:buChar char="•"/>
              <a:tabLst>
                <a:tab pos="520065" algn="l"/>
              </a:tabLst>
            </a:pPr>
            <a:r>
              <a:rPr sz="2800" b="1" dirty="0">
                <a:latin typeface="Times New Roman"/>
                <a:cs typeface="Times New Roman"/>
              </a:rPr>
              <a:t>associated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with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α</a:t>
            </a:r>
            <a:r>
              <a:rPr sz="2850" b="1" spc="-15" baseline="-17543" dirty="0">
                <a:latin typeface="Times New Roman"/>
                <a:cs typeface="Times New Roman"/>
              </a:rPr>
              <a:t>1</a:t>
            </a:r>
            <a:r>
              <a:rPr sz="2800" b="1" spc="-10" dirty="0">
                <a:latin typeface="Times New Roman"/>
                <a:cs typeface="Times New Roman"/>
              </a:rPr>
              <a:t>-</a:t>
            </a:r>
            <a:r>
              <a:rPr sz="2800" b="1" dirty="0">
                <a:latin typeface="Times New Roman"/>
                <a:cs typeface="Times New Roman"/>
              </a:rPr>
              <a:t>antitrypsin</a:t>
            </a:r>
            <a:r>
              <a:rPr sz="2800" b="1" spc="-70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deficiency</a:t>
            </a:r>
            <a:endParaRPr sz="2800" dirty="0">
              <a:latin typeface="Times New Roman"/>
              <a:cs typeface="Times New Roman"/>
            </a:endParaRPr>
          </a:p>
          <a:p>
            <a:pPr marL="520065" indent="-456565">
              <a:lnSpc>
                <a:spcPct val="100000"/>
              </a:lnSpc>
              <a:spcBef>
                <a:spcPts val="1345"/>
              </a:spcBef>
              <a:buFont typeface="Arial"/>
              <a:buChar char="•"/>
              <a:tabLst>
                <a:tab pos="520065" algn="l"/>
              </a:tabLst>
            </a:pPr>
            <a:r>
              <a:rPr sz="2800" b="1" dirty="0">
                <a:latin typeface="Times New Roman"/>
                <a:cs typeface="Times New Roman"/>
              </a:rPr>
              <a:t>more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common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in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the</a:t>
            </a:r>
            <a:r>
              <a:rPr sz="2800" b="1" spc="-6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lower</a:t>
            </a:r>
            <a:r>
              <a:rPr sz="2800" b="1" spc="-105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Times New Roman"/>
                <a:cs typeface="Times New Roman"/>
              </a:rPr>
              <a:t>lung</a:t>
            </a:r>
            <a:r>
              <a:rPr sz="2800" b="1" spc="-45" dirty="0">
                <a:latin typeface="Times New Roman"/>
                <a:cs typeface="Times New Roman"/>
              </a:rPr>
              <a:t> </a:t>
            </a:r>
            <a:r>
              <a:rPr sz="2800" b="1" spc="-10" dirty="0">
                <a:latin typeface="Times New Roman"/>
                <a:cs typeface="Times New Roman"/>
              </a:rPr>
              <a:t>zones.</a:t>
            </a:r>
            <a:endParaRPr sz="2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3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876" y="0"/>
                </a:moveTo>
                <a:lnTo>
                  <a:pt x="0" y="0"/>
                </a:lnTo>
                <a:lnTo>
                  <a:pt x="0" y="1371600"/>
                </a:lnTo>
                <a:lnTo>
                  <a:pt x="142876" y="1371600"/>
                </a:lnTo>
                <a:lnTo>
                  <a:pt x="142876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01123" y="5872889"/>
            <a:ext cx="142875" cy="985519"/>
          </a:xfrm>
          <a:custGeom>
            <a:avLst/>
            <a:gdLst/>
            <a:ahLst/>
            <a:cxnLst/>
            <a:rect l="l" t="t" r="r" b="b"/>
            <a:pathLst>
              <a:path w="142875" h="985520">
                <a:moveTo>
                  <a:pt x="0" y="985110"/>
                </a:moveTo>
                <a:lnTo>
                  <a:pt x="142876" y="985110"/>
                </a:lnTo>
                <a:lnTo>
                  <a:pt x="142876" y="0"/>
                </a:lnTo>
                <a:lnTo>
                  <a:pt x="0" y="0"/>
                </a:lnTo>
                <a:lnTo>
                  <a:pt x="0" y="9851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" name="object 4"/>
          <p:cNvGrpSpPr/>
          <p:nvPr/>
        </p:nvGrpSpPr>
        <p:grpSpPr>
          <a:xfrm>
            <a:off x="0" y="0"/>
            <a:ext cx="9144000" cy="5897880"/>
            <a:chOff x="0" y="0"/>
            <a:chExt cx="9144000" cy="5897880"/>
          </a:xfrm>
        </p:grpSpPr>
        <p:sp>
          <p:nvSpPr>
            <p:cNvPr id="5" name="object 5"/>
            <p:cNvSpPr/>
            <p:nvPr/>
          </p:nvSpPr>
          <p:spPr>
            <a:xfrm>
              <a:off x="9001123" y="1371600"/>
              <a:ext cx="142875" cy="3424554"/>
            </a:xfrm>
            <a:custGeom>
              <a:avLst/>
              <a:gdLst/>
              <a:ahLst/>
              <a:cxnLst/>
              <a:rect l="l" t="t" r="r" b="b"/>
              <a:pathLst>
                <a:path w="142875" h="3424554">
                  <a:moveTo>
                    <a:pt x="0" y="3424071"/>
                  </a:moveTo>
                  <a:lnTo>
                    <a:pt x="142876" y="3424071"/>
                  </a:lnTo>
                  <a:lnTo>
                    <a:pt x="142876" y="0"/>
                  </a:lnTo>
                  <a:lnTo>
                    <a:pt x="0" y="0"/>
                  </a:lnTo>
                  <a:lnTo>
                    <a:pt x="0" y="34240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8991598" cy="589771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94505" y="43179"/>
            <a:ext cx="2769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10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 Black"/>
                <a:cs typeface="Arial Black"/>
                <a:hlinkClick r:id="rId3"/>
              </a:rPr>
              <a:t>HTTP://WWW.M</a:t>
            </a:r>
            <a:r>
              <a:rPr sz="1000" u="sng" spc="-16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 Black"/>
                <a:cs typeface="Arial Black"/>
                <a:hlinkClick r:id="rId3"/>
              </a:rPr>
              <a:t> </a:t>
            </a:r>
            <a:r>
              <a:rPr sz="1000" u="sng" spc="9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 Black"/>
                <a:cs typeface="Arial Black"/>
                <a:hlinkClick r:id="rId3"/>
              </a:rPr>
              <a:t>EDDEAN.LUC.EDU/ </a:t>
            </a:r>
            <a:endParaRPr sz="100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478" y="4221449"/>
            <a:ext cx="9157335" cy="1666239"/>
            <a:chOff x="1478" y="4221449"/>
            <a:chExt cx="9157335" cy="1666239"/>
          </a:xfrm>
        </p:grpSpPr>
        <p:sp>
          <p:nvSpPr>
            <p:cNvPr id="9" name="object 9"/>
            <p:cNvSpPr/>
            <p:nvPr/>
          </p:nvSpPr>
          <p:spPr>
            <a:xfrm>
              <a:off x="15765" y="4795671"/>
              <a:ext cx="9128760" cy="1077595"/>
            </a:xfrm>
            <a:custGeom>
              <a:avLst/>
              <a:gdLst/>
              <a:ahLst/>
              <a:cxnLst/>
              <a:rect l="l" t="t" r="r" b="b"/>
              <a:pathLst>
                <a:path w="9128760" h="1077595">
                  <a:moveTo>
                    <a:pt x="9128234" y="0"/>
                  </a:moveTo>
                  <a:lnTo>
                    <a:pt x="0" y="0"/>
                  </a:lnTo>
                  <a:lnTo>
                    <a:pt x="0" y="1077217"/>
                  </a:lnTo>
                  <a:lnTo>
                    <a:pt x="9128234" y="1077217"/>
                  </a:lnTo>
                  <a:lnTo>
                    <a:pt x="912823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5765" y="4795671"/>
              <a:ext cx="9128760" cy="1077595"/>
            </a:xfrm>
            <a:custGeom>
              <a:avLst/>
              <a:gdLst/>
              <a:ahLst/>
              <a:cxnLst/>
              <a:rect l="l" t="t" r="r" b="b"/>
              <a:pathLst>
                <a:path w="9128760" h="1077595">
                  <a:moveTo>
                    <a:pt x="0" y="0"/>
                  </a:moveTo>
                  <a:lnTo>
                    <a:pt x="9128234" y="0"/>
                  </a:lnTo>
                  <a:lnTo>
                    <a:pt x="9128234" y="1077218"/>
                  </a:lnTo>
                  <a:lnTo>
                    <a:pt x="0" y="1077218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4815" y="4235737"/>
              <a:ext cx="6149975" cy="584835"/>
            </a:xfrm>
            <a:custGeom>
              <a:avLst/>
              <a:gdLst/>
              <a:ahLst/>
              <a:cxnLst/>
              <a:rect l="l" t="t" r="r" b="b"/>
              <a:pathLst>
                <a:path w="6149975" h="584835">
                  <a:moveTo>
                    <a:pt x="6149440" y="0"/>
                  </a:moveTo>
                  <a:lnTo>
                    <a:pt x="0" y="0"/>
                  </a:lnTo>
                  <a:lnTo>
                    <a:pt x="0" y="584775"/>
                  </a:lnTo>
                  <a:lnTo>
                    <a:pt x="6149440" y="584775"/>
                  </a:lnTo>
                  <a:lnTo>
                    <a:pt x="61494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815" y="4235737"/>
              <a:ext cx="6149975" cy="584835"/>
            </a:xfrm>
            <a:custGeom>
              <a:avLst/>
              <a:gdLst/>
              <a:ahLst/>
              <a:cxnLst/>
              <a:rect l="l" t="t" r="r" b="b"/>
              <a:pathLst>
                <a:path w="6149975" h="584835">
                  <a:moveTo>
                    <a:pt x="0" y="0"/>
                  </a:moveTo>
                  <a:lnTo>
                    <a:pt x="6149440" y="0"/>
                  </a:lnTo>
                  <a:lnTo>
                    <a:pt x="6149440" y="584775"/>
                  </a:lnTo>
                  <a:lnTo>
                    <a:pt x="0" y="584775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94505" y="4183379"/>
            <a:ext cx="8875395" cy="263969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1750">
              <a:lnSpc>
                <a:spcPct val="100000"/>
              </a:lnSpc>
              <a:spcBef>
                <a:spcPts val="675"/>
              </a:spcBef>
            </a:pPr>
            <a:r>
              <a:rPr sz="3200" b="1" dirty="0">
                <a:latin typeface="Arial Narrow Bold"/>
                <a:cs typeface="Arial Narrow Bold"/>
              </a:rPr>
              <a:t>adj</a:t>
            </a:r>
            <a:r>
              <a:rPr sz="3200" b="1" spc="-4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to</a:t>
            </a:r>
            <a:r>
              <a:rPr sz="3200" b="1" spc="-4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fibrosis,</a:t>
            </a:r>
            <a:r>
              <a:rPr sz="3200" b="1" spc="-50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scarring</a:t>
            </a:r>
            <a:r>
              <a:rPr sz="3200" b="1" spc="-4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or</a:t>
            </a:r>
            <a:r>
              <a:rPr sz="3200" b="1" spc="-40" dirty="0">
                <a:latin typeface="Arial Narrow Bold"/>
                <a:cs typeface="Arial Narrow Bold"/>
              </a:rPr>
              <a:t> </a:t>
            </a:r>
            <a:r>
              <a:rPr sz="3200" b="1" spc="-10" dirty="0">
                <a:latin typeface="Arial Narrow Bold"/>
                <a:cs typeface="Arial Narrow Bold"/>
              </a:rPr>
              <a:t>atelectasis</a:t>
            </a:r>
            <a:endParaRPr sz="3200" dirty="0">
              <a:latin typeface="Arial Narrow Bold"/>
              <a:cs typeface="Arial Narrow Bold"/>
            </a:endParaRPr>
          </a:p>
          <a:p>
            <a:pPr marL="12700" marR="5080">
              <a:lnSpc>
                <a:spcPct val="101200"/>
              </a:lnSpc>
              <a:spcBef>
                <a:spcPts val="530"/>
              </a:spcBef>
            </a:pPr>
            <a:r>
              <a:rPr sz="3200" b="1" dirty="0">
                <a:latin typeface="Arial Narrow Bold"/>
                <a:cs typeface="Arial Narrow Bold"/>
              </a:rPr>
              <a:t>Adj</a:t>
            </a:r>
            <a:r>
              <a:rPr sz="3200" b="1" spc="-6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to</a:t>
            </a:r>
            <a:r>
              <a:rPr sz="3200" b="1" spc="-60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pleura,</a:t>
            </a:r>
            <a:r>
              <a:rPr sz="3200" b="1" spc="-6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along</a:t>
            </a:r>
            <a:r>
              <a:rPr sz="3200" b="1" spc="-60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the</a:t>
            </a:r>
            <a:r>
              <a:rPr sz="3200" b="1" spc="-5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lobular</a:t>
            </a:r>
            <a:r>
              <a:rPr sz="3200" b="1" spc="-5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connective tissue septa,</a:t>
            </a:r>
            <a:r>
              <a:rPr sz="3200" b="1" spc="-50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&amp;</a:t>
            </a:r>
            <a:r>
              <a:rPr sz="3200" b="1" spc="-40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at</a:t>
            </a:r>
            <a:r>
              <a:rPr sz="3200" b="1" spc="-40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the</a:t>
            </a:r>
            <a:r>
              <a:rPr sz="3200" b="1" spc="-4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margins</a:t>
            </a:r>
            <a:r>
              <a:rPr sz="3200" b="1" spc="-40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of</a:t>
            </a:r>
            <a:r>
              <a:rPr sz="3200" b="1" spc="-4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the</a:t>
            </a:r>
            <a:r>
              <a:rPr sz="3200" b="1" spc="-40" dirty="0">
                <a:latin typeface="Arial Narrow Bold"/>
                <a:cs typeface="Arial Narrow Bold"/>
              </a:rPr>
              <a:t> </a:t>
            </a:r>
            <a:r>
              <a:rPr sz="3200" b="1" spc="-10" dirty="0">
                <a:latin typeface="Arial Narrow Bold"/>
                <a:cs typeface="Arial Narrow Bold"/>
              </a:rPr>
              <a:t>lobules</a:t>
            </a:r>
            <a:endParaRPr sz="3200" dirty="0">
              <a:latin typeface="Arial Narrow Bold"/>
              <a:cs typeface="Arial Narrow Bold"/>
            </a:endParaRPr>
          </a:p>
          <a:p>
            <a:pPr marR="38100" algn="ctr">
              <a:lnSpc>
                <a:spcPct val="100000"/>
              </a:lnSpc>
              <a:spcBef>
                <a:spcPts val="2805"/>
              </a:spcBef>
            </a:pPr>
            <a:r>
              <a:rPr sz="3200" spc="-135" dirty="0">
                <a:latin typeface="Arial Black"/>
                <a:cs typeface="Arial Black"/>
              </a:rPr>
              <a:t>DISTAL</a:t>
            </a:r>
            <a:r>
              <a:rPr sz="3200" spc="-125" dirty="0">
                <a:latin typeface="Arial Black"/>
                <a:cs typeface="Arial Black"/>
              </a:rPr>
              <a:t> </a:t>
            </a:r>
            <a:r>
              <a:rPr sz="3200" spc="-90" dirty="0">
                <a:latin typeface="Arial Black"/>
                <a:cs typeface="Arial Black"/>
              </a:rPr>
              <a:t>ACINAR</a:t>
            </a:r>
            <a:r>
              <a:rPr sz="3200" spc="-130" dirty="0">
                <a:latin typeface="Arial Black"/>
                <a:cs typeface="Arial Black"/>
              </a:rPr>
              <a:t> </a:t>
            </a:r>
            <a:r>
              <a:rPr sz="3200" spc="-10" dirty="0">
                <a:latin typeface="Arial Black"/>
                <a:cs typeface="Arial Black"/>
              </a:rPr>
              <a:t>EMPHYSEMA</a:t>
            </a:r>
            <a:endParaRPr sz="3200" dirty="0">
              <a:latin typeface="Arial Black"/>
              <a:cs typeface="Arial Black"/>
            </a:endParaRPr>
          </a:p>
          <a:p>
            <a:pPr marL="30480">
              <a:lnSpc>
                <a:spcPct val="100000"/>
              </a:lnSpc>
              <a:spcBef>
                <a:spcPts val="20"/>
              </a:spcBef>
            </a:pPr>
            <a:r>
              <a:rPr sz="10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https://thoracickey.com/2-embryology-anatomy-and-physiology-of-the-lung/</a:t>
            </a:r>
            <a:endParaRPr sz="1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4068" y="2076450"/>
            <a:ext cx="3559930" cy="478154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533400"/>
            <a:ext cx="6589200" cy="1280890"/>
          </a:xfrm>
          <a:prstGeom prst="rect">
            <a:avLst/>
          </a:prstGeom>
        </p:spPr>
        <p:txBody>
          <a:bodyPr vert="horz" wrap="square" lIns="0" tIns="443991" rIns="0" bIns="0" rtlCol="0">
            <a:spAutoFit/>
          </a:bodyPr>
          <a:lstStyle/>
          <a:p>
            <a:pPr marL="1189355">
              <a:lnSpc>
                <a:spcPct val="100000"/>
              </a:lnSpc>
              <a:spcBef>
                <a:spcPts val="100"/>
              </a:spcBef>
            </a:pPr>
            <a:r>
              <a:rPr b="0" spc="-135" dirty="0">
                <a:solidFill>
                  <a:srgbClr val="000000"/>
                </a:solidFill>
                <a:latin typeface="Arial Black"/>
                <a:cs typeface="Arial Black"/>
              </a:rPr>
              <a:t>DISTAL</a:t>
            </a:r>
            <a:r>
              <a:rPr b="0" spc="-125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b="0" spc="-90" dirty="0">
                <a:solidFill>
                  <a:srgbClr val="000000"/>
                </a:solidFill>
                <a:latin typeface="Arial Black"/>
                <a:cs typeface="Arial Black"/>
              </a:rPr>
              <a:t>ACINAR</a:t>
            </a:r>
            <a:r>
              <a:rPr b="0" spc="-13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b="0" spc="-70" dirty="0">
                <a:solidFill>
                  <a:srgbClr val="000000"/>
                </a:solidFill>
                <a:latin typeface="Arial Black"/>
                <a:cs typeface="Arial Black"/>
              </a:rPr>
              <a:t>EMPHYSEMA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109066" y="2341798"/>
            <a:ext cx="5338445" cy="2986405"/>
            <a:chOff x="109066" y="2341798"/>
            <a:chExt cx="5338445" cy="2986405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9066" y="2341798"/>
              <a:ext cx="5337975" cy="298593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57199" y="28194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8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7199" y="28194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12898" y="6645147"/>
            <a:ext cx="4220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https://thoracickey.com/2-embryology-anatomy-and-physiology-of-the-lung/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457200"/>
            <a:ext cx="66421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Distal</a:t>
            </a:r>
            <a:r>
              <a:rPr sz="2800" u="heavy" spc="-1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Acinar</a:t>
            </a:r>
            <a:r>
              <a:rPr sz="2800" u="heavy" spc="-9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heavy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(Paraseptal)</a:t>
            </a:r>
            <a:r>
              <a:rPr sz="2800" u="heavy" spc="-8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 </a:t>
            </a:r>
            <a:r>
              <a:rPr sz="2800" u="heavy" spc="-1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</a:rPr>
              <a:t>Emphysema:</a:t>
            </a:r>
            <a:endParaRPr sz="2800" dirty="0"/>
          </a:p>
        </p:txBody>
      </p:sp>
      <p:sp>
        <p:nvSpPr>
          <p:cNvPr id="3" name="object 3"/>
          <p:cNvSpPr txBox="1"/>
          <p:nvPr/>
        </p:nvSpPr>
        <p:spPr>
          <a:xfrm>
            <a:off x="685800" y="1143000"/>
            <a:ext cx="8235950" cy="531114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355600" marR="5080" indent="-342900">
              <a:lnSpc>
                <a:spcPts val="3100"/>
              </a:lnSpc>
              <a:spcBef>
                <a:spcPts val="219"/>
              </a:spcBef>
              <a:buFont typeface="Arial"/>
              <a:buChar char="•"/>
              <a:tabLst>
                <a:tab pos="355600" algn="l"/>
                <a:tab pos="2924175" algn="l"/>
              </a:tabLst>
            </a:pPr>
            <a:r>
              <a:rPr sz="2600" dirty="0">
                <a:latin typeface="Times New Roman"/>
                <a:cs typeface="Times New Roman"/>
              </a:rPr>
              <a:t>involves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distal</a:t>
            </a:r>
            <a:r>
              <a:rPr sz="2600" dirty="0">
                <a:latin typeface="Times New Roman"/>
                <a:cs typeface="Times New Roman"/>
              </a:rPr>
              <a:t>	portion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acinus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while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proximal </a:t>
            </a:r>
            <a:r>
              <a:rPr sz="2600" dirty="0">
                <a:latin typeface="Times New Roman"/>
                <a:cs typeface="Times New Roman"/>
              </a:rPr>
              <a:t>part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normal.</a:t>
            </a:r>
            <a:endParaRPr sz="2600" dirty="0">
              <a:latin typeface="Times New Roman"/>
              <a:cs typeface="Times New Roman"/>
            </a:endParaRPr>
          </a:p>
          <a:p>
            <a:pPr marL="355600" marR="92710" indent="-342900">
              <a:lnSpc>
                <a:spcPts val="3100"/>
              </a:lnSpc>
              <a:spcBef>
                <a:spcPts val="1285"/>
              </a:spcBef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present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adjacent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pleura,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along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lobular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connective </a:t>
            </a:r>
            <a:r>
              <a:rPr sz="2600" dirty="0">
                <a:latin typeface="Times New Roman"/>
                <a:cs typeface="Times New Roman"/>
              </a:rPr>
              <a:t>tissue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septa,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margins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lobules</a:t>
            </a:r>
            <a:endParaRPr sz="26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100"/>
              </a:spcBef>
              <a:buFont typeface="Arial"/>
              <a:buChar char="•"/>
              <a:tabLst>
                <a:tab pos="354965" algn="l"/>
              </a:tabLst>
            </a:pPr>
            <a:r>
              <a:rPr sz="2600" dirty="0">
                <a:latin typeface="Times New Roman"/>
                <a:cs typeface="Times New Roman"/>
              </a:rPr>
              <a:t>adjacent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fibrosis,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scarring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atelectasis.</a:t>
            </a:r>
            <a:endParaRPr sz="26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270"/>
              </a:spcBef>
              <a:buFont typeface="Arial"/>
              <a:buChar char="•"/>
              <a:tabLst>
                <a:tab pos="354965" algn="l"/>
              </a:tabLst>
            </a:pPr>
            <a:r>
              <a:rPr sz="2600" dirty="0">
                <a:latin typeface="Times New Roman"/>
                <a:cs typeface="Times New Roman"/>
              </a:rPr>
              <a:t>more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severe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in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upper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half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lungs.</a:t>
            </a:r>
            <a:endParaRPr sz="2600" dirty="0">
              <a:latin typeface="Times New Roman"/>
              <a:cs typeface="Times New Roman"/>
            </a:endParaRPr>
          </a:p>
          <a:p>
            <a:pPr marL="354965" indent="-342265">
              <a:lnSpc>
                <a:spcPct val="100000"/>
              </a:lnSpc>
              <a:spcBef>
                <a:spcPts val="1175"/>
              </a:spcBef>
              <a:buFont typeface="Arial"/>
              <a:buChar char="•"/>
              <a:tabLst>
                <a:tab pos="354965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cause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unknown.</a:t>
            </a:r>
            <a:endParaRPr sz="2600" dirty="0">
              <a:latin typeface="Times New Roman"/>
              <a:cs typeface="Times New Roman"/>
            </a:endParaRPr>
          </a:p>
          <a:p>
            <a:pPr marL="469900" marR="426720" indent="-457200">
              <a:lnSpc>
                <a:spcPct val="100000"/>
              </a:lnSpc>
              <a:spcBef>
                <a:spcPts val="1275"/>
              </a:spcBef>
              <a:buFont typeface="Arial"/>
              <a:buChar char="•"/>
              <a:tabLst>
                <a:tab pos="46990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presence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multiple,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enlarged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air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spaces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may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form </a:t>
            </a:r>
            <a:r>
              <a:rPr sz="2600" dirty="0">
                <a:latin typeface="Times New Roman"/>
                <a:cs typeface="Times New Roman"/>
              </a:rPr>
              <a:t>large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cystic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structures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that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give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rise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bullae.</a:t>
            </a:r>
            <a:endParaRPr sz="2600" dirty="0">
              <a:latin typeface="Times New Roman"/>
              <a:cs typeface="Times New Roman"/>
            </a:endParaRPr>
          </a:p>
          <a:p>
            <a:pPr marL="469900" marR="175895" indent="-457200">
              <a:lnSpc>
                <a:spcPts val="3100"/>
              </a:lnSpc>
              <a:spcBef>
                <a:spcPts val="1290"/>
              </a:spcBef>
              <a:buFont typeface="Arial"/>
              <a:buChar char="•"/>
              <a:tabLst>
                <a:tab pos="469900" algn="l"/>
              </a:tabLst>
            </a:pPr>
            <a:r>
              <a:rPr sz="2600" dirty="0">
                <a:latin typeface="Times New Roman"/>
                <a:cs typeface="Times New Roman"/>
              </a:rPr>
              <a:t>the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most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common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cause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spontaneous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pneumothorax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young </a:t>
            </a:r>
            <a:r>
              <a:rPr sz="2600" spc="-10" dirty="0">
                <a:latin typeface="Times New Roman"/>
                <a:cs typeface="Times New Roman"/>
              </a:rPr>
              <a:t>adults.</a:t>
            </a:r>
            <a:endParaRPr sz="26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929102" cy="5943599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94505" y="43179"/>
            <a:ext cx="27692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u="sng" spc="10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 Black"/>
                <a:cs typeface="Arial Black"/>
                <a:hlinkClick r:id="rId3"/>
              </a:rPr>
              <a:t>HTTP://WWW.M</a:t>
            </a:r>
            <a:r>
              <a:rPr sz="1000" u="sng" spc="-16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 Black"/>
                <a:cs typeface="Arial Black"/>
                <a:hlinkClick r:id="rId3"/>
              </a:rPr>
              <a:t> </a:t>
            </a:r>
            <a:r>
              <a:rPr sz="1000" u="sng" spc="9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 Black"/>
                <a:cs typeface="Arial Black"/>
                <a:hlinkClick r:id="rId3"/>
              </a:rPr>
              <a:t>EDDEAN.LUC.EDU/ </a:t>
            </a:r>
            <a:endParaRPr sz="10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50339" y="6002020"/>
            <a:ext cx="516572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Arial"/>
                <a:cs typeface="Arial"/>
              </a:rPr>
              <a:t>Irregular</a:t>
            </a:r>
            <a:r>
              <a:rPr sz="4000" b="1" spc="-114" dirty="0">
                <a:latin typeface="Arial"/>
                <a:cs typeface="Arial"/>
              </a:rPr>
              <a:t> </a:t>
            </a:r>
            <a:r>
              <a:rPr sz="4000" b="1" spc="-10" dirty="0">
                <a:latin typeface="Arial"/>
                <a:cs typeface="Arial"/>
              </a:rPr>
              <a:t>emphysema</a:t>
            </a:r>
            <a:endParaRPr sz="4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3" y="0"/>
            <a:ext cx="142875" cy="1371600"/>
          </a:xfrm>
          <a:custGeom>
            <a:avLst/>
            <a:gdLst/>
            <a:ahLst/>
            <a:cxnLst/>
            <a:rect l="l" t="t" r="r" b="b"/>
            <a:pathLst>
              <a:path w="142875" h="1371600">
                <a:moveTo>
                  <a:pt x="142876" y="0"/>
                </a:moveTo>
                <a:lnTo>
                  <a:pt x="0" y="0"/>
                </a:lnTo>
                <a:lnTo>
                  <a:pt x="0" y="1371600"/>
                </a:lnTo>
                <a:lnTo>
                  <a:pt x="142876" y="1371600"/>
                </a:lnTo>
                <a:lnTo>
                  <a:pt x="142876" y="0"/>
                </a:lnTo>
                <a:close/>
              </a:path>
            </a:pathLst>
          </a:custGeom>
          <a:solidFill>
            <a:srgbClr val="D1282E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1371600"/>
            <a:ext cx="9144000" cy="1462405"/>
            <a:chOff x="0" y="1371600"/>
            <a:chExt cx="9144000" cy="1462405"/>
          </a:xfrm>
        </p:grpSpPr>
        <p:sp>
          <p:nvSpPr>
            <p:cNvPr id="4" name="object 4"/>
            <p:cNvSpPr/>
            <p:nvPr/>
          </p:nvSpPr>
          <p:spPr>
            <a:xfrm>
              <a:off x="9001123" y="1371600"/>
              <a:ext cx="142875" cy="1447800"/>
            </a:xfrm>
            <a:custGeom>
              <a:avLst/>
              <a:gdLst/>
              <a:ahLst/>
              <a:cxnLst/>
              <a:rect l="l" t="t" r="r" b="b"/>
              <a:pathLst>
                <a:path w="142875" h="1447800">
                  <a:moveTo>
                    <a:pt x="0" y="1447800"/>
                  </a:moveTo>
                  <a:lnTo>
                    <a:pt x="142876" y="1447800"/>
                  </a:lnTo>
                  <a:lnTo>
                    <a:pt x="142876" y="0"/>
                  </a:lnTo>
                  <a:lnTo>
                    <a:pt x="0" y="0"/>
                  </a:lnTo>
                  <a:lnTo>
                    <a:pt x="0" y="144780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2819400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28575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9001123" y="4635281"/>
            <a:ext cx="142875" cy="2223135"/>
          </a:xfrm>
          <a:custGeom>
            <a:avLst/>
            <a:gdLst/>
            <a:ahLst/>
            <a:cxnLst/>
            <a:rect l="l" t="t" r="r" b="b"/>
            <a:pathLst>
              <a:path w="142875" h="2223134">
                <a:moveTo>
                  <a:pt x="0" y="2222718"/>
                </a:moveTo>
                <a:lnTo>
                  <a:pt x="142876" y="2222718"/>
                </a:lnTo>
                <a:lnTo>
                  <a:pt x="142876" y="0"/>
                </a:lnTo>
                <a:lnTo>
                  <a:pt x="0" y="0"/>
                </a:lnTo>
                <a:lnTo>
                  <a:pt x="0" y="22227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2902" y="410109"/>
            <a:ext cx="7398384" cy="1323975"/>
          </a:xfrm>
          <a:prstGeom prst="rect">
            <a:avLst/>
          </a:prstGeom>
          <a:ln w="28575">
            <a:solidFill>
              <a:srgbClr val="7A7A7A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2047239" marR="262255" indent="-1920239">
              <a:lnSpc>
                <a:spcPct val="100000"/>
              </a:lnSpc>
              <a:spcBef>
                <a:spcPts val="254"/>
              </a:spcBef>
            </a:pPr>
            <a:r>
              <a:rPr sz="4000" dirty="0">
                <a:solidFill>
                  <a:srgbClr val="000000"/>
                </a:solidFill>
              </a:rPr>
              <a:t>Almost</a:t>
            </a:r>
            <a:r>
              <a:rPr sz="4000" spc="-12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invariably</a:t>
            </a:r>
            <a:r>
              <a:rPr sz="4000" spc="-13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associated </a:t>
            </a:r>
            <a:r>
              <a:rPr sz="4000" dirty="0">
                <a:solidFill>
                  <a:srgbClr val="000000"/>
                </a:solidFill>
              </a:rPr>
              <a:t>with</a:t>
            </a:r>
            <a:r>
              <a:rPr sz="4000" spc="-70" dirty="0">
                <a:solidFill>
                  <a:srgbClr val="000000"/>
                </a:solidFill>
              </a:rPr>
              <a:t> </a:t>
            </a:r>
            <a:r>
              <a:rPr sz="4000" spc="-10" dirty="0">
                <a:solidFill>
                  <a:srgbClr val="000000"/>
                </a:solidFill>
              </a:rPr>
              <a:t>scarring</a:t>
            </a:r>
            <a:endParaRPr sz="4000"/>
          </a:p>
        </p:txBody>
      </p:sp>
      <p:sp>
        <p:nvSpPr>
          <p:cNvPr id="8" name="object 8"/>
          <p:cNvSpPr/>
          <p:nvPr/>
        </p:nvSpPr>
        <p:spPr>
          <a:xfrm>
            <a:off x="0" y="4589563"/>
            <a:ext cx="9144000" cy="45719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9144000" y="0"/>
                </a:moveTo>
                <a:lnTo>
                  <a:pt x="0" y="0"/>
                </a:lnTo>
              </a:path>
            </a:pathLst>
          </a:custGeom>
          <a:ln w="28575">
            <a:solidFill>
              <a:srgbClr val="7A7A7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99217" y="2840228"/>
            <a:ext cx="8710295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431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clinically</a:t>
            </a:r>
            <a:r>
              <a:rPr sz="3600" b="1" spc="-5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asymptomatic,</a:t>
            </a:r>
            <a:endParaRPr sz="3600">
              <a:latin typeface="Arial"/>
              <a:cs typeface="Arial"/>
            </a:endParaRPr>
          </a:p>
          <a:p>
            <a:pPr algn="ctr">
              <a:lnSpc>
                <a:spcPts val="4310"/>
              </a:lnSpc>
            </a:pPr>
            <a:r>
              <a:rPr sz="3600" b="1" dirty="0">
                <a:latin typeface="Arial"/>
                <a:cs typeface="Arial"/>
              </a:rPr>
              <a:t>but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the</a:t>
            </a:r>
            <a:r>
              <a:rPr sz="3600" b="1" spc="-4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commonest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form</a:t>
            </a:r>
            <a:r>
              <a:rPr sz="3600" b="1" spc="-30" dirty="0">
                <a:latin typeface="Arial"/>
                <a:cs typeface="Arial"/>
              </a:rPr>
              <a:t> </a:t>
            </a:r>
            <a:r>
              <a:rPr sz="3600" b="1" dirty="0">
                <a:latin typeface="Arial"/>
                <a:cs typeface="Arial"/>
              </a:rPr>
              <a:t>of</a:t>
            </a:r>
            <a:r>
              <a:rPr sz="3600" b="1" spc="-3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emphysema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81659" y="1771395"/>
            <a:ext cx="7309484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Irregular</a:t>
            </a:r>
            <a:r>
              <a:rPr sz="28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emphysema: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acinus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is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irregularly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involved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ts val="3335"/>
              </a:lnSpc>
              <a:spcBef>
                <a:spcPts val="25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almost</a:t>
            </a:r>
            <a:r>
              <a:rPr sz="2800" spc="-4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invariably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associated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with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scarring</a:t>
            </a:r>
            <a:endParaRPr sz="2800">
              <a:latin typeface="Times New Roman"/>
              <a:cs typeface="Times New Roman"/>
            </a:endParaRPr>
          </a:p>
          <a:p>
            <a:pPr marL="647065" indent="-634365">
              <a:lnSpc>
                <a:spcPts val="3335"/>
              </a:lnSpc>
              <a:buFont typeface="Arial"/>
              <a:buChar char="•"/>
              <a:tabLst>
                <a:tab pos="647065" algn="l"/>
              </a:tabLst>
            </a:pPr>
            <a:r>
              <a:rPr sz="2800" dirty="0">
                <a:latin typeface="Times New Roman"/>
                <a:cs typeface="Times New Roman"/>
              </a:rPr>
              <a:t>clinically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it’s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asymptomatic</a:t>
            </a:r>
            <a:endParaRPr sz="2800">
              <a:latin typeface="Times New Roman"/>
              <a:cs typeface="Times New Roman"/>
            </a:endParaRPr>
          </a:p>
          <a:p>
            <a:pPr marL="469265" indent="-456565">
              <a:lnSpc>
                <a:spcPct val="100000"/>
              </a:lnSpc>
              <a:spcBef>
                <a:spcPts val="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Times New Roman"/>
                <a:cs typeface="Times New Roman"/>
              </a:rPr>
              <a:t>considered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the</a:t>
            </a:r>
            <a:r>
              <a:rPr sz="2800" spc="-4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commonest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form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of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emphysema.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-30988"/>
            <a:ext cx="8378825" cy="670179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0"/>
              </a:spcBef>
            </a:pPr>
            <a:r>
              <a:rPr sz="3600" dirty="0">
                <a:latin typeface="Arial Narrow"/>
                <a:cs typeface="Arial Narrow"/>
              </a:rPr>
              <a:t>A</a:t>
            </a:r>
            <a:r>
              <a:rPr sz="3600" spc="-180" dirty="0">
                <a:latin typeface="Arial Narrow"/>
                <a:cs typeface="Arial Narrow"/>
              </a:rPr>
              <a:t> </a:t>
            </a:r>
            <a:r>
              <a:rPr sz="3600" spc="-10" dirty="0">
                <a:latin typeface="Arial Narrow"/>
                <a:cs typeface="Arial Narrow"/>
              </a:rPr>
              <a:t>20-year-</a:t>
            </a:r>
            <a:r>
              <a:rPr sz="3600" dirty="0">
                <a:latin typeface="Arial Narrow"/>
                <a:cs typeface="Arial Narrow"/>
              </a:rPr>
              <a:t>old,</a:t>
            </a:r>
            <a:r>
              <a:rPr sz="3600" spc="-2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previously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healthy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gentleman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spc="-25" dirty="0">
                <a:latin typeface="Arial Narrow"/>
                <a:cs typeface="Arial Narrow"/>
              </a:rPr>
              <a:t>is </a:t>
            </a:r>
            <a:r>
              <a:rPr sz="3600" dirty="0">
                <a:latin typeface="Arial Narrow"/>
                <a:cs typeface="Arial Narrow"/>
              </a:rPr>
              <a:t>jogging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one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morning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when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he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falls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to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the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spc="-110" dirty="0">
                <a:latin typeface="Arial Narrow"/>
                <a:cs typeface="Arial Narrow"/>
              </a:rPr>
              <a:t>ground. </a:t>
            </a:r>
            <a:r>
              <a:rPr sz="3600" dirty="0">
                <a:latin typeface="Arial Narrow"/>
                <a:cs typeface="Arial Narrow"/>
              </a:rPr>
              <a:t>He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suddenly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becomes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markedly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short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of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breath.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spc="-25" dirty="0">
                <a:latin typeface="Arial Narrow"/>
                <a:cs typeface="Arial Narrow"/>
              </a:rPr>
              <a:t>in </a:t>
            </a:r>
            <a:r>
              <a:rPr sz="3600" dirty="0">
                <a:latin typeface="Arial Narrow"/>
                <a:cs typeface="Arial Narrow"/>
              </a:rPr>
              <a:t>ER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no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breath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sounds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audible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over</a:t>
            </a:r>
            <a:r>
              <a:rPr sz="3600" spc="-2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the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Rt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side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spc="-815" dirty="0">
                <a:latin typeface="Arial Narrow"/>
                <a:cs typeface="Arial Narrow"/>
              </a:rPr>
              <a:t>of</a:t>
            </a:r>
            <a:r>
              <a:rPr sz="3600" dirty="0">
                <a:latin typeface="Arial Narrow"/>
                <a:cs typeface="Arial Narrow"/>
              </a:rPr>
              <a:t> the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chest.</a:t>
            </a:r>
            <a:r>
              <a:rPr sz="3600" spc="-18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A</a:t>
            </a:r>
            <a:r>
              <a:rPr sz="3600" spc="-17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CXR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shows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shift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of</a:t>
            </a:r>
            <a:r>
              <a:rPr sz="3600" spc="-2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the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spc="-60" dirty="0">
                <a:latin typeface="Arial Narrow"/>
                <a:cs typeface="Arial Narrow"/>
              </a:rPr>
              <a:t>mediastinum </a:t>
            </a:r>
            <a:r>
              <a:rPr sz="3600" dirty="0">
                <a:latin typeface="Arial Narrow"/>
                <a:cs typeface="Arial Narrow"/>
              </a:rPr>
              <a:t>from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right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to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left.</a:t>
            </a:r>
            <a:r>
              <a:rPr sz="3600" spc="-18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A</a:t>
            </a:r>
            <a:r>
              <a:rPr sz="3600" spc="-17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chest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tube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is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inserted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on</a:t>
            </a:r>
            <a:r>
              <a:rPr sz="3600" spc="-25" dirty="0">
                <a:latin typeface="Arial Narrow"/>
                <a:cs typeface="Arial Narrow"/>
              </a:rPr>
              <a:t> the </a:t>
            </a:r>
            <a:r>
              <a:rPr sz="3600" dirty="0">
                <a:latin typeface="Arial Narrow"/>
                <a:cs typeface="Arial Narrow"/>
              </a:rPr>
              <a:t>right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side,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and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air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rushes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out.</a:t>
            </a:r>
            <a:r>
              <a:rPr sz="3600" spc="-2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Which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of</a:t>
            </a:r>
            <a:r>
              <a:rPr sz="3600" spc="-25" dirty="0">
                <a:latin typeface="Arial Narrow"/>
                <a:cs typeface="Arial Narrow"/>
              </a:rPr>
              <a:t> the </a:t>
            </a:r>
            <a:r>
              <a:rPr sz="3600" dirty="0">
                <a:latin typeface="Arial Narrow"/>
                <a:cs typeface="Arial Narrow"/>
              </a:rPr>
              <a:t>following</a:t>
            </a:r>
            <a:r>
              <a:rPr sz="3600" spc="-4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underlying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diseases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is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most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likely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spc="-25" dirty="0">
                <a:latin typeface="Arial Narrow"/>
                <a:cs typeface="Arial Narrow"/>
              </a:rPr>
              <a:t>to </a:t>
            </a:r>
            <a:r>
              <a:rPr sz="3600" dirty="0">
                <a:latin typeface="Arial Narrow"/>
                <a:cs typeface="Arial Narrow"/>
              </a:rPr>
              <a:t>have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produced</a:t>
            </a:r>
            <a:r>
              <a:rPr sz="3600" spc="-35" dirty="0">
                <a:latin typeface="Arial Narrow"/>
                <a:cs typeface="Arial Narrow"/>
              </a:rPr>
              <a:t> </a:t>
            </a:r>
            <a:r>
              <a:rPr sz="3600" dirty="0">
                <a:latin typeface="Arial Narrow"/>
                <a:cs typeface="Arial Narrow"/>
              </a:rPr>
              <a:t>this</a:t>
            </a:r>
            <a:r>
              <a:rPr sz="3600" spc="-30" dirty="0">
                <a:latin typeface="Arial Narrow"/>
                <a:cs typeface="Arial Narrow"/>
              </a:rPr>
              <a:t> </a:t>
            </a:r>
            <a:r>
              <a:rPr sz="3600" spc="-10" dirty="0">
                <a:latin typeface="Arial Narrow"/>
                <a:cs typeface="Arial Narrow"/>
              </a:rPr>
              <a:t>complication?</a:t>
            </a:r>
            <a:endParaRPr sz="3600">
              <a:latin typeface="Arial Narrow"/>
              <a:cs typeface="Arial Narrow"/>
            </a:endParaRPr>
          </a:p>
          <a:p>
            <a:pPr marL="526415" indent="-513715">
              <a:lnSpc>
                <a:spcPct val="100000"/>
              </a:lnSpc>
              <a:spcBef>
                <a:spcPts val="970"/>
              </a:spcBef>
              <a:buAutoNum type="alphaUcPeriod"/>
              <a:tabLst>
                <a:tab pos="526415" algn="l"/>
              </a:tabLst>
            </a:pPr>
            <a:r>
              <a:rPr sz="2800" dirty="0">
                <a:latin typeface="Arial"/>
                <a:cs typeface="Arial"/>
              </a:rPr>
              <a:t>Centriacinar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emphysema</a:t>
            </a:r>
            <a:endParaRPr sz="28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840"/>
              </a:spcBef>
              <a:buAutoNum type="alphaUcPeriod"/>
              <a:tabLst>
                <a:tab pos="526415" algn="l"/>
              </a:tabLst>
            </a:pPr>
            <a:r>
              <a:rPr sz="2800" dirty="0">
                <a:latin typeface="Arial"/>
                <a:cs typeface="Arial"/>
              </a:rPr>
              <a:t>Chronic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bronchitis</a:t>
            </a:r>
            <a:endParaRPr sz="28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960"/>
              </a:spcBef>
              <a:buAutoNum type="alphaUcPeriod"/>
              <a:tabLst>
                <a:tab pos="526415" algn="l"/>
              </a:tabLst>
            </a:pPr>
            <a:r>
              <a:rPr sz="2800" dirty="0">
                <a:latin typeface="Arial"/>
                <a:cs typeface="Arial"/>
              </a:rPr>
              <a:t>Distal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acinar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emphysema</a:t>
            </a:r>
            <a:endParaRPr sz="2800">
              <a:latin typeface="Arial"/>
              <a:cs typeface="Arial"/>
            </a:endParaRPr>
          </a:p>
          <a:p>
            <a:pPr marL="526415" indent="-513715">
              <a:lnSpc>
                <a:spcPct val="100000"/>
              </a:lnSpc>
              <a:spcBef>
                <a:spcPts val="935"/>
              </a:spcBef>
              <a:buAutoNum type="alphaUcPeriod"/>
              <a:tabLst>
                <a:tab pos="526415" algn="l"/>
              </a:tabLst>
            </a:pPr>
            <a:r>
              <a:rPr sz="2800" dirty="0">
                <a:latin typeface="Arial"/>
                <a:cs typeface="Arial"/>
              </a:rPr>
              <a:t>Panlobular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emphysema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300261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3467219"/>
              <a:ext cx="4572001" cy="300978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72001" y="3454081"/>
              <a:ext cx="4571998" cy="3022918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1308449" y="3013964"/>
            <a:ext cx="72637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44290" algn="l"/>
              </a:tabLst>
            </a:pPr>
            <a:r>
              <a:rPr sz="2400" b="1" spc="-10" dirty="0">
                <a:latin typeface="Arial"/>
                <a:cs typeface="Arial"/>
              </a:rPr>
              <a:t>EMPHYSEMA</a:t>
            </a:r>
            <a:r>
              <a:rPr sz="2400" b="1" dirty="0">
                <a:latin typeface="Arial"/>
                <a:cs typeface="Arial"/>
              </a:rPr>
              <a:t>	CHRONIC</a:t>
            </a:r>
            <a:r>
              <a:rPr sz="2400" b="1" spc="-8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BRONCHITIS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2739" y="6383020"/>
            <a:ext cx="154813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latin typeface="Arial"/>
                <a:cs typeface="Arial"/>
              </a:rPr>
              <a:t>ASTHMA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7045" y="6497828"/>
            <a:ext cx="2748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Arial"/>
                <a:cs typeface="Arial"/>
              </a:rPr>
              <a:t>BRONCHIECTASIS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0" y="57911"/>
            <a:ext cx="9144000" cy="3148965"/>
            <a:chOff x="0" y="57911"/>
            <a:chExt cx="9144000" cy="3148965"/>
          </a:xfrm>
        </p:grpSpPr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7911"/>
              <a:ext cx="9144000" cy="1508759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54151" y="868680"/>
              <a:ext cx="8662416" cy="151180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929127" y="1694688"/>
              <a:ext cx="3331464" cy="1511808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6401" y="249427"/>
            <a:ext cx="8331834" cy="2485390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 algn="ctr">
              <a:lnSpc>
                <a:spcPts val="6380"/>
              </a:lnSpc>
              <a:spcBef>
                <a:spcPts val="395"/>
              </a:spcBef>
            </a:pPr>
            <a:r>
              <a:rPr sz="5400" dirty="0">
                <a:solidFill>
                  <a:srgbClr val="FFFF00"/>
                </a:solidFill>
              </a:rPr>
              <a:t>CHRONIC</a:t>
            </a:r>
            <a:r>
              <a:rPr sz="5400" spc="-270" dirty="0">
                <a:solidFill>
                  <a:srgbClr val="FFFF00"/>
                </a:solidFill>
              </a:rPr>
              <a:t> </a:t>
            </a:r>
            <a:r>
              <a:rPr sz="5400" spc="-10" dirty="0">
                <a:solidFill>
                  <a:srgbClr val="FFFF00"/>
                </a:solidFill>
              </a:rPr>
              <a:t>OBSTRUCTIVE PULMONARY</a:t>
            </a:r>
            <a:r>
              <a:rPr sz="5400" spc="-310" dirty="0">
                <a:solidFill>
                  <a:srgbClr val="FFFF00"/>
                </a:solidFill>
              </a:rPr>
              <a:t> </a:t>
            </a:r>
            <a:r>
              <a:rPr sz="5400" spc="-10" dirty="0">
                <a:solidFill>
                  <a:srgbClr val="FFFF00"/>
                </a:solidFill>
              </a:rPr>
              <a:t>DISEASE</a:t>
            </a:r>
            <a:endParaRPr sz="5400"/>
          </a:p>
          <a:p>
            <a:pPr algn="ctr">
              <a:lnSpc>
                <a:spcPts val="6310"/>
              </a:lnSpc>
            </a:pPr>
            <a:r>
              <a:rPr sz="5400" spc="-10" dirty="0">
                <a:solidFill>
                  <a:srgbClr val="FFFF00"/>
                </a:solidFill>
              </a:rPr>
              <a:t>(COPD)</a:t>
            </a:r>
            <a:endParaRPr sz="5400"/>
          </a:p>
        </p:txBody>
      </p:sp>
      <p:sp>
        <p:nvSpPr>
          <p:cNvPr id="14" name="object 14"/>
          <p:cNvSpPr txBox="1"/>
          <p:nvPr/>
        </p:nvSpPr>
        <p:spPr>
          <a:xfrm>
            <a:off x="509248" y="-97535"/>
            <a:ext cx="31375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Robbin’s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Cotran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Atlas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pathology,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100" spc="145" dirty="0">
                <a:latin typeface="Arial"/>
                <a:cs typeface="Arial"/>
              </a:rPr>
              <a:t>  </a:t>
            </a:r>
            <a:r>
              <a:rPr sz="1100" spc="-1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b="0" spc="-100" dirty="0">
                <a:latin typeface="Arial Black"/>
                <a:cs typeface="Arial Black"/>
              </a:rPr>
              <a:t>PATHOGENESIS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339" y="6648195"/>
            <a:ext cx="279082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,ROBBINS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BASIC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PATHOLOGY,</a:t>
            </a:r>
            <a:r>
              <a:rPr sz="1000" spc="-40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</a:t>
            </a:r>
            <a:r>
              <a:rPr sz="1050" baseline="23809" dirty="0">
                <a:latin typeface="Arial"/>
                <a:cs typeface="Arial"/>
              </a:rPr>
              <a:t>TH</a:t>
            </a:r>
            <a:r>
              <a:rPr sz="1050" spc="52" baseline="2380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EDITION</a:t>
            </a:r>
            <a:endParaRPr sz="1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8915400" cy="607737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676400"/>
            <a:ext cx="5897880" cy="4093210"/>
          </a:xfrm>
          <a:prstGeom prst="rect">
            <a:avLst/>
          </a:prstGeom>
        </p:spPr>
        <p:txBody>
          <a:bodyPr vert="horz" wrap="square" lIns="0" tIns="2101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sz="3200" b="1" spc="-10" dirty="0">
                <a:solidFill>
                  <a:srgbClr val="C00000"/>
                </a:solidFill>
                <a:latin typeface="Arial Narrow Bold"/>
                <a:cs typeface="Arial Narrow Bold"/>
              </a:rPr>
              <a:t>Macroscopic:</a:t>
            </a:r>
            <a:endParaRPr sz="3200" dirty="0">
              <a:latin typeface="Arial Narrow Bold"/>
              <a:cs typeface="Arial Narrow Bold"/>
            </a:endParaRPr>
          </a:p>
          <a:p>
            <a:pPr marL="354965" indent="-342265">
              <a:lnSpc>
                <a:spcPct val="100000"/>
              </a:lnSpc>
              <a:spcBef>
                <a:spcPts val="1360"/>
              </a:spcBef>
              <a:buFont typeface="Arial"/>
              <a:buChar char="•"/>
              <a:tabLst>
                <a:tab pos="354965" algn="l"/>
              </a:tabLst>
            </a:pPr>
            <a:r>
              <a:rPr sz="2800" b="1" dirty="0">
                <a:solidFill>
                  <a:srgbClr val="0070C0"/>
                </a:solidFill>
                <a:latin typeface="Arial Narrow Bold"/>
                <a:cs typeface="Arial Narrow Bold"/>
              </a:rPr>
              <a:t>Panacinar</a:t>
            </a:r>
            <a:r>
              <a:rPr sz="2800" b="1" spc="-75" dirty="0">
                <a:solidFill>
                  <a:srgbClr val="0070C0"/>
                </a:solidFill>
                <a:latin typeface="Arial Narrow Bold"/>
                <a:cs typeface="Arial Narrow Bold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Arial Narrow Bold"/>
                <a:cs typeface="Arial Narrow Bold"/>
              </a:rPr>
              <a:t>emphysema:</a:t>
            </a:r>
            <a:endParaRPr sz="2800" dirty="0">
              <a:latin typeface="Arial Narrow Bold"/>
              <a:cs typeface="Arial Narrow Bold"/>
            </a:endParaRPr>
          </a:p>
          <a:p>
            <a:pPr marL="812165" lvl="1" indent="-342265">
              <a:lnSpc>
                <a:spcPct val="100000"/>
              </a:lnSpc>
              <a:spcBef>
                <a:spcPts val="1245"/>
              </a:spcBef>
              <a:buClr>
                <a:srgbClr val="D1282E"/>
              </a:buClr>
              <a:buFont typeface="Wingdings"/>
              <a:buChar char=""/>
              <a:tabLst>
                <a:tab pos="812165" algn="l"/>
              </a:tabLst>
            </a:pPr>
            <a:r>
              <a:rPr sz="2800" dirty="0">
                <a:latin typeface="Arial Narrow"/>
                <a:cs typeface="Arial Narrow"/>
              </a:rPr>
              <a:t>Pale,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voluminous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spc="-20" dirty="0">
                <a:latin typeface="Arial Narrow"/>
                <a:cs typeface="Arial Narrow"/>
              </a:rPr>
              <a:t>lungs</a:t>
            </a:r>
            <a:endParaRPr sz="2800" dirty="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2020"/>
              </a:spcBef>
              <a:buClr>
                <a:srgbClr val="D1282E"/>
              </a:buClr>
              <a:buFont typeface="Wingdings"/>
              <a:buChar char=""/>
            </a:pPr>
            <a:endParaRPr sz="2800" dirty="0">
              <a:latin typeface="Arial Narrow"/>
              <a:cs typeface="Arial Narrow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800" b="1" dirty="0">
                <a:solidFill>
                  <a:srgbClr val="0070C0"/>
                </a:solidFill>
                <a:latin typeface="Arial Narrow Bold"/>
                <a:cs typeface="Arial Narrow Bold"/>
              </a:rPr>
              <a:t>Centriacinar</a:t>
            </a:r>
            <a:r>
              <a:rPr sz="2800" b="1" spc="-110" dirty="0">
                <a:solidFill>
                  <a:srgbClr val="0070C0"/>
                </a:solidFill>
                <a:latin typeface="Arial Narrow Bold"/>
                <a:cs typeface="Arial Narrow Bold"/>
              </a:rPr>
              <a:t> </a:t>
            </a:r>
            <a:r>
              <a:rPr sz="2800" b="1" spc="-10" dirty="0">
                <a:solidFill>
                  <a:srgbClr val="0070C0"/>
                </a:solidFill>
                <a:latin typeface="Arial Narrow Bold"/>
                <a:cs typeface="Arial Narrow Bold"/>
              </a:rPr>
              <a:t>emphysema</a:t>
            </a:r>
            <a:endParaRPr sz="2800" dirty="0">
              <a:latin typeface="Arial Narrow Bold"/>
              <a:cs typeface="Arial Narrow Bold"/>
            </a:endParaRPr>
          </a:p>
          <a:p>
            <a:pPr marL="812165" lvl="1" indent="-342265">
              <a:lnSpc>
                <a:spcPct val="100000"/>
              </a:lnSpc>
              <a:spcBef>
                <a:spcPts val="1345"/>
              </a:spcBef>
              <a:buClr>
                <a:srgbClr val="D1282E"/>
              </a:buClr>
              <a:buFont typeface="Wingdings"/>
              <a:buChar char=""/>
              <a:tabLst>
                <a:tab pos="812165" algn="l"/>
              </a:tabLst>
            </a:pPr>
            <a:r>
              <a:rPr sz="2800" dirty="0">
                <a:latin typeface="Arial Narrow"/>
                <a:cs typeface="Arial Narrow"/>
              </a:rPr>
              <a:t>Less</a:t>
            </a:r>
            <a:r>
              <a:rPr sz="2800" spc="-5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impressive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changes</a:t>
            </a:r>
            <a:endParaRPr sz="2800" dirty="0">
              <a:latin typeface="Arial Narrow"/>
              <a:cs typeface="Arial Narrow"/>
            </a:endParaRPr>
          </a:p>
          <a:p>
            <a:pPr marL="812165" lvl="1" indent="-342265">
              <a:lnSpc>
                <a:spcPct val="100000"/>
              </a:lnSpc>
              <a:spcBef>
                <a:spcPts val="645"/>
              </a:spcBef>
              <a:buClr>
                <a:srgbClr val="D1282E"/>
              </a:buClr>
              <a:buFont typeface="Wingdings"/>
              <a:buChar char=""/>
              <a:tabLst>
                <a:tab pos="812165" algn="l"/>
              </a:tabLst>
            </a:pPr>
            <a:r>
              <a:rPr sz="2800" dirty="0">
                <a:latin typeface="Arial Narrow"/>
                <a:cs typeface="Arial Narrow"/>
              </a:rPr>
              <a:t>Deeper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pink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and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less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voluminous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lungs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685800"/>
            <a:ext cx="3625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60" dirty="0">
                <a:latin typeface="Arial Black"/>
                <a:cs typeface="Arial Black"/>
              </a:rPr>
              <a:t>MORPHOLOGY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67798" cy="589319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99176" y="6629400"/>
            <a:ext cx="316293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latin typeface="Arial"/>
                <a:cs typeface="Arial"/>
              </a:rPr>
              <a:t>Robbin’s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and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Cotran</a:t>
            </a:r>
            <a:r>
              <a:rPr sz="1100" spc="-2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Atlas</a:t>
            </a:r>
            <a:r>
              <a:rPr sz="1100" spc="-30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of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pathology,</a:t>
            </a:r>
            <a:r>
              <a:rPr sz="1100" spc="-35" dirty="0">
                <a:latin typeface="Arial"/>
                <a:cs typeface="Arial"/>
              </a:rPr>
              <a:t> </a:t>
            </a:r>
            <a:r>
              <a:rPr sz="1100" dirty="0">
                <a:latin typeface="Arial"/>
                <a:cs typeface="Arial"/>
              </a:rPr>
              <a:t>3</a:t>
            </a:r>
            <a:r>
              <a:rPr sz="1050" baseline="23809" dirty="0">
                <a:latin typeface="Arial"/>
                <a:cs typeface="Arial"/>
              </a:rPr>
              <a:t>rd</a:t>
            </a:r>
            <a:r>
              <a:rPr sz="1050" spc="157" baseline="23809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edition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221739" y="5952235"/>
            <a:ext cx="6577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000000"/>
                </a:solidFill>
              </a:rPr>
              <a:t>CENTRIACINAR</a:t>
            </a:r>
            <a:r>
              <a:rPr sz="3600" spc="-240" dirty="0">
                <a:solidFill>
                  <a:srgbClr val="000000"/>
                </a:solidFill>
              </a:rPr>
              <a:t> </a:t>
            </a:r>
            <a:r>
              <a:rPr sz="3600" spc="-10" dirty="0">
                <a:solidFill>
                  <a:srgbClr val="000000"/>
                </a:solidFill>
              </a:rPr>
              <a:t>EMPHYSEMA</a:t>
            </a:r>
            <a:endParaRPr sz="36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201988"/>
            <a:ext cx="7799705" cy="5004574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64"/>
              </a:spcBef>
            </a:pPr>
            <a:r>
              <a:rPr sz="3200" dirty="0">
                <a:latin typeface="Wingdings"/>
                <a:cs typeface="Wingdings"/>
              </a:rPr>
              <a:t></a:t>
            </a:r>
            <a:r>
              <a:rPr sz="3200" spc="-120" dirty="0">
                <a:latin typeface="Times New Roman"/>
                <a:cs typeface="Times New Roman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Microscopic</a:t>
            </a:r>
            <a:r>
              <a:rPr sz="3200" b="1" spc="-6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examination</a:t>
            </a:r>
            <a:r>
              <a:rPr sz="3200" b="1" spc="-6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of</a:t>
            </a:r>
            <a:r>
              <a:rPr sz="3200" b="1" spc="-65" dirty="0">
                <a:latin typeface="Arial Narrow Bold"/>
                <a:cs typeface="Arial Narrow Bold"/>
              </a:rPr>
              <a:t> </a:t>
            </a:r>
            <a:r>
              <a:rPr sz="3200" b="1" dirty="0">
                <a:latin typeface="Arial Narrow Bold"/>
                <a:cs typeface="Arial Narrow Bold"/>
              </a:rPr>
              <a:t>the</a:t>
            </a:r>
            <a:r>
              <a:rPr sz="3200" b="1" spc="-65" dirty="0">
                <a:latin typeface="Arial Narrow Bold"/>
                <a:cs typeface="Arial Narrow Bold"/>
              </a:rPr>
              <a:t> </a:t>
            </a:r>
            <a:r>
              <a:rPr sz="3200" b="1" spc="-10" dirty="0">
                <a:latin typeface="Arial Narrow Bold"/>
                <a:cs typeface="Arial Narrow Bold"/>
              </a:rPr>
              <a:t>lung:</a:t>
            </a:r>
            <a:endParaRPr sz="3200" dirty="0">
              <a:latin typeface="Arial Narrow Bold"/>
              <a:cs typeface="Arial Narrow Bold"/>
            </a:endParaRPr>
          </a:p>
          <a:p>
            <a:pPr marL="469265" indent="-182880">
              <a:lnSpc>
                <a:spcPct val="100000"/>
              </a:lnSpc>
              <a:spcBef>
                <a:spcPts val="1270"/>
              </a:spcBef>
              <a:buClr>
                <a:srgbClr val="D1282E"/>
              </a:buClr>
              <a:buFont typeface="Arial"/>
              <a:buChar char="•"/>
              <a:tabLst>
                <a:tab pos="469265" algn="l"/>
              </a:tabLst>
            </a:pPr>
            <a:r>
              <a:rPr sz="2600" b="1" dirty="0">
                <a:latin typeface="Arial Narrow Bold"/>
                <a:cs typeface="Arial Narrow Bold"/>
              </a:rPr>
              <a:t>destruction</a:t>
            </a:r>
            <a:r>
              <a:rPr sz="2600" b="1" spc="-5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of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alveolar</a:t>
            </a:r>
            <a:r>
              <a:rPr sz="2600" b="1" spc="-6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walls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&amp;</a:t>
            </a:r>
            <a:r>
              <a:rPr sz="2600" b="1" spc="-5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enlarged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air</a:t>
            </a:r>
            <a:r>
              <a:rPr sz="2600" b="1" spc="-60" dirty="0">
                <a:latin typeface="Arial Narrow Bold"/>
                <a:cs typeface="Arial Narrow Bold"/>
              </a:rPr>
              <a:t> </a:t>
            </a:r>
            <a:r>
              <a:rPr sz="2600" b="1" spc="-10" dirty="0">
                <a:latin typeface="Arial Narrow Bold"/>
                <a:cs typeface="Arial Narrow Bold"/>
              </a:rPr>
              <a:t>spaces</a:t>
            </a:r>
            <a:endParaRPr sz="26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1385"/>
              </a:spcBef>
              <a:buClr>
                <a:srgbClr val="D1282E"/>
              </a:buClr>
              <a:buFont typeface="Arial"/>
              <a:buChar char="•"/>
            </a:pPr>
            <a:endParaRPr sz="2600" dirty="0">
              <a:latin typeface="Arial Narrow Bold"/>
              <a:cs typeface="Arial Narrow Bold"/>
            </a:endParaRPr>
          </a:p>
          <a:p>
            <a:pPr marL="469265" indent="-182880">
              <a:lnSpc>
                <a:spcPct val="100000"/>
              </a:lnSpc>
              <a:buClr>
                <a:srgbClr val="D1282E"/>
              </a:buClr>
              <a:buFont typeface="Arial"/>
              <a:buChar char="•"/>
              <a:tabLst>
                <a:tab pos="469265" algn="l"/>
              </a:tabLst>
            </a:pPr>
            <a:r>
              <a:rPr sz="2600" b="1" dirty="0">
                <a:latin typeface="Arial Narrow Bold"/>
                <a:cs typeface="Arial Narrow Bold"/>
              </a:rPr>
              <a:t>No</a:t>
            </a:r>
            <a:r>
              <a:rPr sz="2600" b="1" spc="-7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significant</a:t>
            </a:r>
            <a:r>
              <a:rPr sz="2600" b="1" spc="-60" dirty="0">
                <a:latin typeface="Arial Narrow Bold"/>
                <a:cs typeface="Arial Narrow Bold"/>
              </a:rPr>
              <a:t> </a:t>
            </a:r>
            <a:r>
              <a:rPr sz="2600" b="1" spc="-10" dirty="0">
                <a:latin typeface="Arial Narrow Bold"/>
                <a:cs typeface="Arial Narrow Bold"/>
              </a:rPr>
              <a:t>fibrosis</a:t>
            </a:r>
            <a:endParaRPr sz="26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1530"/>
              </a:spcBef>
              <a:buClr>
                <a:srgbClr val="D1282E"/>
              </a:buClr>
              <a:buFont typeface="Arial"/>
              <a:buChar char="•"/>
            </a:pPr>
            <a:endParaRPr sz="2600" dirty="0">
              <a:latin typeface="Arial Narrow Bold"/>
              <a:cs typeface="Arial Narrow Bold"/>
            </a:endParaRPr>
          </a:p>
          <a:p>
            <a:pPr marL="469900" marR="5080" indent="-182880">
              <a:lnSpc>
                <a:spcPts val="3100"/>
              </a:lnSpc>
              <a:buClr>
                <a:srgbClr val="D1282E"/>
              </a:buClr>
              <a:buFont typeface="Arial"/>
              <a:buChar char="•"/>
              <a:tabLst>
                <a:tab pos="469900" algn="l"/>
              </a:tabLst>
            </a:pPr>
            <a:r>
              <a:rPr sz="2600" b="1" dirty="0">
                <a:latin typeface="Arial Narrow Bold"/>
                <a:cs typeface="Arial Narrow Bold"/>
              </a:rPr>
              <a:t>small</a:t>
            </a:r>
            <a:r>
              <a:rPr sz="2600" b="1" spc="-6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airways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collapse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due</a:t>
            </a:r>
            <a:r>
              <a:rPr sz="2600" b="1" spc="-5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to</a:t>
            </a:r>
            <a:r>
              <a:rPr sz="2600" b="1" spc="-5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loss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of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elastic</a:t>
            </a:r>
            <a:r>
              <a:rPr sz="2600" b="1" spc="-5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tissue in the surrounding</a:t>
            </a:r>
            <a:r>
              <a:rPr sz="2600" b="1" spc="-6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alveolar</a:t>
            </a:r>
            <a:r>
              <a:rPr sz="2600" b="1" spc="-6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septa</a:t>
            </a:r>
            <a:r>
              <a:rPr sz="2600" b="1" spc="-5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during</a:t>
            </a:r>
            <a:r>
              <a:rPr sz="2600" b="1" spc="-60" dirty="0">
                <a:latin typeface="Arial Narrow Bold"/>
                <a:cs typeface="Arial Narrow Bold"/>
              </a:rPr>
              <a:t> </a:t>
            </a:r>
            <a:r>
              <a:rPr sz="2600" b="1" spc="-10" dirty="0">
                <a:latin typeface="Arial Narrow Bold"/>
                <a:cs typeface="Arial Narrow Bold"/>
              </a:rPr>
              <a:t>expiration </a:t>
            </a:r>
            <a:r>
              <a:rPr sz="2600" b="1" dirty="0">
                <a:latin typeface="Arial Narrow Bold"/>
                <a:cs typeface="Arial Narrow Bold"/>
              </a:rPr>
              <a:t>(chronic</a:t>
            </a:r>
            <a:r>
              <a:rPr sz="2600" b="1" spc="-10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airflow</a:t>
            </a:r>
            <a:r>
              <a:rPr sz="2600" b="1" spc="-90" dirty="0">
                <a:latin typeface="Arial Narrow Bold"/>
                <a:cs typeface="Arial Narrow Bold"/>
              </a:rPr>
              <a:t> </a:t>
            </a:r>
            <a:r>
              <a:rPr sz="2600" b="1" spc="-10" dirty="0">
                <a:latin typeface="Arial Narrow Bold"/>
                <a:cs typeface="Arial Narrow Bold"/>
              </a:rPr>
              <a:t>obstruction).</a:t>
            </a:r>
            <a:endParaRPr sz="26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1275"/>
              </a:spcBef>
              <a:buClr>
                <a:srgbClr val="D1282E"/>
              </a:buClr>
            </a:pPr>
            <a:endParaRPr sz="2600" dirty="0">
              <a:latin typeface="Arial Narrow Bold"/>
              <a:cs typeface="Arial Narrow Bold"/>
            </a:endParaRPr>
          </a:p>
          <a:p>
            <a:pPr marL="469265" indent="-182880">
              <a:lnSpc>
                <a:spcPct val="100000"/>
              </a:lnSpc>
              <a:buClr>
                <a:srgbClr val="D1282E"/>
              </a:buClr>
              <a:buFont typeface="Arial"/>
              <a:buChar char="•"/>
              <a:tabLst>
                <a:tab pos="469265" algn="l"/>
              </a:tabLst>
            </a:pPr>
            <a:r>
              <a:rPr sz="2600" b="1" dirty="0">
                <a:latin typeface="Arial Narrow Bold"/>
                <a:cs typeface="Arial Narrow Bold"/>
              </a:rPr>
              <a:t>Bronchiolar</a:t>
            </a:r>
            <a:r>
              <a:rPr sz="2600" b="1" spc="-7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inflammation</a:t>
            </a:r>
            <a:r>
              <a:rPr sz="2600" b="1" spc="-6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in</a:t>
            </a:r>
            <a:r>
              <a:rPr sz="2600" b="1" spc="-6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advanced</a:t>
            </a:r>
            <a:r>
              <a:rPr sz="2600" b="1" spc="-65" dirty="0">
                <a:latin typeface="Arial Narrow Bold"/>
                <a:cs typeface="Arial Narrow Bold"/>
              </a:rPr>
              <a:t> </a:t>
            </a:r>
            <a:r>
              <a:rPr sz="2600" b="1" spc="-10" dirty="0">
                <a:latin typeface="Arial Narrow Bold"/>
                <a:cs typeface="Arial Narrow Bold"/>
              </a:rPr>
              <a:t>cases.</a:t>
            </a:r>
            <a:endParaRPr sz="2600" dirty="0">
              <a:latin typeface="Arial Narrow Bold"/>
              <a:cs typeface="Arial Narrow Bold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1026" cy="6488667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3339" y="6587235"/>
            <a:ext cx="342900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Figure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13.5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ROBBINS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BASIC</a:t>
            </a:r>
            <a:r>
              <a:rPr sz="1000" spc="-2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PATHOLOGY,</a:t>
            </a:r>
            <a:r>
              <a:rPr sz="1000" spc="-35" dirty="0">
                <a:latin typeface="Arial"/>
                <a:cs typeface="Arial"/>
              </a:rPr>
              <a:t> </a:t>
            </a:r>
            <a:r>
              <a:rPr sz="1000" dirty="0">
                <a:latin typeface="Arial"/>
                <a:cs typeface="Arial"/>
              </a:rPr>
              <a:t>10</a:t>
            </a:r>
            <a:r>
              <a:rPr sz="1050" baseline="23809" dirty="0">
                <a:latin typeface="Arial"/>
                <a:cs typeface="Arial"/>
              </a:rPr>
              <a:t>TH</a:t>
            </a:r>
            <a:r>
              <a:rPr sz="1050" spc="60" baseline="2380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EDITION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38112" y="0"/>
            <a:ext cx="9006205" cy="6858000"/>
            <a:chOff x="138112" y="0"/>
            <a:chExt cx="9006205" cy="6858000"/>
          </a:xfrm>
        </p:grpSpPr>
        <p:sp>
          <p:nvSpPr>
            <p:cNvPr id="3" name="object 3"/>
            <p:cNvSpPr/>
            <p:nvPr/>
          </p:nvSpPr>
          <p:spPr>
            <a:xfrm>
              <a:off x="152400" y="1447800"/>
              <a:ext cx="8839200" cy="5334000"/>
            </a:xfrm>
            <a:custGeom>
              <a:avLst/>
              <a:gdLst/>
              <a:ahLst/>
              <a:cxnLst/>
              <a:rect l="l" t="t" r="r" b="b"/>
              <a:pathLst>
                <a:path w="8839200" h="5334000">
                  <a:moveTo>
                    <a:pt x="0" y="0"/>
                  </a:moveTo>
                  <a:lnTo>
                    <a:pt x="8839200" y="0"/>
                  </a:lnTo>
                  <a:lnTo>
                    <a:pt x="8839200" y="5334000"/>
                  </a:lnTo>
                  <a:lnTo>
                    <a:pt x="0" y="533400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7A7A7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05400" y="0"/>
              <a:ext cx="4038600" cy="685800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155664"/>
            <a:ext cx="485902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0" spc="-50" dirty="0">
                <a:solidFill>
                  <a:srgbClr val="D1282E"/>
                </a:solidFill>
                <a:latin typeface="Arial Black"/>
                <a:cs typeface="Arial Black"/>
              </a:rPr>
              <a:t>THE</a:t>
            </a:r>
            <a:r>
              <a:rPr sz="2400" b="0" spc="-114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2400" b="0" spc="-65" dirty="0">
                <a:solidFill>
                  <a:srgbClr val="D1282E"/>
                </a:solidFill>
                <a:latin typeface="Arial Black"/>
                <a:cs typeface="Arial Black"/>
              </a:rPr>
              <a:t>CLASSIC</a:t>
            </a:r>
            <a:r>
              <a:rPr sz="2400" b="0" spc="-12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2400" b="0" spc="-75" dirty="0">
                <a:solidFill>
                  <a:srgbClr val="D1282E"/>
                </a:solidFill>
                <a:latin typeface="Arial Black"/>
                <a:cs typeface="Arial Black"/>
              </a:rPr>
              <a:t>PRESENTATION </a:t>
            </a:r>
            <a:r>
              <a:rPr sz="2400" b="0" dirty="0">
                <a:solidFill>
                  <a:srgbClr val="D1282E"/>
                </a:solidFill>
                <a:latin typeface="Arial Black"/>
                <a:cs typeface="Arial Black"/>
              </a:rPr>
              <a:t>OF</a:t>
            </a:r>
            <a:r>
              <a:rPr sz="2400" b="0" spc="-17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2400" b="0" spc="-75" dirty="0">
                <a:solidFill>
                  <a:srgbClr val="D1282E"/>
                </a:solidFill>
                <a:latin typeface="Arial Black"/>
                <a:cs typeface="Arial Black"/>
              </a:rPr>
              <a:t>EMPHYSEMA</a:t>
            </a:r>
            <a:r>
              <a:rPr sz="2400" b="0" spc="-12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2400" b="0" spc="-60" dirty="0">
                <a:solidFill>
                  <a:srgbClr val="D1282E"/>
                </a:solidFill>
                <a:latin typeface="Arial Black"/>
                <a:cs typeface="Arial Black"/>
              </a:rPr>
              <a:t>WITH</a:t>
            </a:r>
            <a:r>
              <a:rPr sz="2400" b="0" spc="-14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2400" b="0" spc="-25" dirty="0">
                <a:solidFill>
                  <a:srgbClr val="D1282E"/>
                </a:solidFill>
                <a:latin typeface="Arial Black"/>
                <a:cs typeface="Arial Black"/>
              </a:rPr>
              <a:t>NO</a:t>
            </a:r>
            <a:endParaRPr sz="24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39141" y="976436"/>
            <a:ext cx="7371459" cy="69308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30"/>
              </a:lnSpc>
              <a:spcBef>
                <a:spcPts val="100"/>
              </a:spcBef>
            </a:pPr>
            <a:r>
              <a:rPr sz="2400" spc="-70" dirty="0">
                <a:solidFill>
                  <a:srgbClr val="D1282E"/>
                </a:solidFill>
                <a:latin typeface="Arial Black"/>
                <a:cs typeface="Arial Black"/>
              </a:rPr>
              <a:t>“BRONCHITIC”</a:t>
            </a:r>
            <a:r>
              <a:rPr sz="2400" spc="-9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2400" spc="-10" dirty="0">
                <a:solidFill>
                  <a:srgbClr val="D1282E"/>
                </a:solidFill>
                <a:latin typeface="Arial Black"/>
                <a:cs typeface="Arial Black"/>
              </a:rPr>
              <a:t>COMPONENT</a:t>
            </a:r>
            <a:endParaRPr sz="2400" dirty="0">
              <a:latin typeface="Arial Black"/>
              <a:cs typeface="Arial Black"/>
            </a:endParaRPr>
          </a:p>
          <a:p>
            <a:pPr marL="583565" indent="-456565">
              <a:lnSpc>
                <a:spcPts val="3070"/>
              </a:lnSpc>
              <a:buFont typeface="Arial"/>
              <a:buChar char="•"/>
              <a:tabLst>
                <a:tab pos="583565" algn="l"/>
              </a:tabLst>
            </a:pPr>
            <a:r>
              <a:rPr sz="2600" b="1" u="sng" spc="-10" dirty="0">
                <a:solidFill>
                  <a:srgbClr val="00B0F0"/>
                </a:solidFill>
                <a:uFill>
                  <a:solidFill>
                    <a:srgbClr val="00B0F0"/>
                  </a:solidFill>
                </a:uFill>
                <a:latin typeface="Arial Narrow Bold"/>
                <a:cs typeface="Arial Narrow Bold"/>
              </a:rPr>
              <a:t>Dyspnea</a:t>
            </a:r>
            <a:endParaRPr sz="2600" dirty="0">
              <a:latin typeface="Arial Narrow Bold"/>
              <a:cs typeface="Arial Narrow Bold"/>
            </a:endParaRPr>
          </a:p>
          <a:p>
            <a:pPr marL="583565" indent="-4565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83565" algn="l"/>
              </a:tabLst>
            </a:pPr>
            <a:r>
              <a:rPr sz="2600" spc="-10" dirty="0">
                <a:solidFill>
                  <a:srgbClr val="00B0F0"/>
                </a:solidFill>
                <a:latin typeface="Arial Narrow"/>
                <a:cs typeface="Arial Narrow"/>
              </a:rPr>
              <a:t>barrel-chested</a:t>
            </a:r>
            <a:endParaRPr sz="2600" dirty="0">
              <a:latin typeface="Arial Narrow"/>
              <a:cs typeface="Arial Narrow"/>
            </a:endParaRPr>
          </a:p>
          <a:p>
            <a:pPr marL="583565" indent="-456565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583565" algn="l"/>
              </a:tabLst>
            </a:pP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prolonged</a:t>
            </a:r>
            <a:r>
              <a:rPr sz="2600" spc="-10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spc="-10" dirty="0">
                <a:solidFill>
                  <a:srgbClr val="00B0F0"/>
                </a:solidFill>
                <a:latin typeface="Arial Narrow"/>
                <a:cs typeface="Arial Narrow"/>
              </a:rPr>
              <a:t>expiration</a:t>
            </a:r>
            <a:endParaRPr sz="2600" dirty="0">
              <a:latin typeface="Arial Narrow"/>
              <a:cs typeface="Arial Narrow"/>
            </a:endParaRPr>
          </a:p>
          <a:p>
            <a:pPr marL="127000" marR="3410585" indent="456565">
              <a:lnSpc>
                <a:spcPct val="118500"/>
              </a:lnSpc>
              <a:spcBef>
                <a:spcPts val="95"/>
              </a:spcBef>
              <a:buFont typeface="Arial"/>
              <a:buChar char="•"/>
              <a:tabLst>
                <a:tab pos="583565" algn="l"/>
              </a:tabLst>
            </a:pP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sitting</a:t>
            </a:r>
            <a:r>
              <a:rPr sz="2600" spc="-4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forward</a:t>
            </a:r>
            <a:r>
              <a:rPr sz="2600" spc="-4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in</a:t>
            </a:r>
            <a:r>
              <a:rPr sz="2600" spc="-35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a</a:t>
            </a:r>
            <a:r>
              <a:rPr sz="2600" spc="-4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spc="-10" dirty="0">
                <a:solidFill>
                  <a:srgbClr val="00B0F0"/>
                </a:solidFill>
                <a:latin typeface="Arial Narrow"/>
                <a:cs typeface="Arial Narrow"/>
              </a:rPr>
              <a:t>hunched-</a:t>
            </a:r>
            <a:r>
              <a:rPr sz="2600" spc="-20" dirty="0">
                <a:solidFill>
                  <a:srgbClr val="00B0F0"/>
                </a:solidFill>
                <a:latin typeface="Arial Narrow"/>
                <a:cs typeface="Arial Narrow"/>
              </a:rPr>
              <a:t>over </a:t>
            </a:r>
            <a:r>
              <a:rPr sz="2600" spc="-10" dirty="0">
                <a:solidFill>
                  <a:srgbClr val="00B0F0"/>
                </a:solidFill>
                <a:latin typeface="Arial Narrow"/>
                <a:cs typeface="Arial Narrow"/>
              </a:rPr>
              <a:t>position</a:t>
            </a:r>
            <a:endParaRPr sz="2600" dirty="0">
              <a:latin typeface="Arial Narrow"/>
              <a:cs typeface="Arial Narrow"/>
            </a:endParaRPr>
          </a:p>
          <a:p>
            <a:pPr marL="583565" indent="-456565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583565" algn="l"/>
              </a:tabLst>
            </a:pPr>
            <a:r>
              <a:rPr sz="2600" spc="-10" dirty="0">
                <a:solidFill>
                  <a:srgbClr val="00B0F0"/>
                </a:solidFill>
                <a:latin typeface="Arial Narrow"/>
                <a:cs typeface="Arial Narrow"/>
              </a:rPr>
              <a:t>Hyperventilation</a:t>
            </a:r>
            <a:r>
              <a:rPr sz="2600" spc="-10" dirty="0">
                <a:latin typeface="Arial Narrow"/>
                <a:cs typeface="Arial Narrow"/>
              </a:rPr>
              <a:t>.</a:t>
            </a:r>
            <a:endParaRPr sz="2600" dirty="0">
              <a:latin typeface="Arial Narrow"/>
              <a:cs typeface="Arial Narrow"/>
            </a:endParaRPr>
          </a:p>
          <a:p>
            <a:pPr marL="127000" marR="3488690" indent="456565">
              <a:lnSpc>
                <a:spcPts val="3700"/>
              </a:lnSpc>
              <a:spcBef>
                <a:spcPts val="215"/>
              </a:spcBef>
              <a:buFont typeface="Arial"/>
              <a:buChar char="•"/>
              <a:tabLst>
                <a:tab pos="583565" algn="l"/>
              </a:tabLst>
            </a:pP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adequate</a:t>
            </a:r>
            <a:r>
              <a:rPr sz="2600" spc="-11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oxygenation</a:t>
            </a:r>
            <a:r>
              <a:rPr sz="2600" spc="-105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spc="-25" dirty="0">
                <a:solidFill>
                  <a:srgbClr val="00B0F0"/>
                </a:solidFill>
                <a:latin typeface="Arial Narrow"/>
                <a:cs typeface="Arial Narrow"/>
              </a:rPr>
              <a:t>of </a:t>
            </a: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hemoglobin</a:t>
            </a:r>
            <a:r>
              <a:rPr sz="2600" spc="-9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and</a:t>
            </a:r>
            <a:r>
              <a:rPr sz="2600" spc="-9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dirty="0">
                <a:solidFill>
                  <a:srgbClr val="00B0F0"/>
                </a:solidFill>
                <a:latin typeface="Arial Narrow"/>
                <a:cs typeface="Arial Narrow"/>
              </a:rPr>
              <a:t>prominent</a:t>
            </a:r>
            <a:r>
              <a:rPr sz="2600" spc="-100" dirty="0">
                <a:solidFill>
                  <a:srgbClr val="00B0F0"/>
                </a:solidFill>
                <a:latin typeface="Arial Narrow"/>
                <a:cs typeface="Arial Narrow"/>
              </a:rPr>
              <a:t> </a:t>
            </a:r>
            <a:r>
              <a:rPr sz="2600" spc="-10" dirty="0">
                <a:solidFill>
                  <a:srgbClr val="00B0F0"/>
                </a:solidFill>
                <a:latin typeface="Arial Narrow"/>
                <a:cs typeface="Arial Narrow"/>
              </a:rPr>
              <a:t>dyspnea</a:t>
            </a:r>
            <a:endParaRPr sz="2600" dirty="0">
              <a:latin typeface="Arial Narrow"/>
              <a:cs typeface="Arial Narrow"/>
            </a:endParaRPr>
          </a:p>
          <a:p>
            <a:pPr marL="201295">
              <a:lnSpc>
                <a:spcPct val="100000"/>
              </a:lnSpc>
              <a:spcBef>
                <a:spcPts val="450"/>
              </a:spcBef>
            </a:pPr>
            <a:r>
              <a:rPr sz="2600" spc="-254" dirty="0">
                <a:latin typeface="Wingdings"/>
                <a:cs typeface="Wingdings"/>
              </a:rPr>
              <a:t>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Arial Narrow"/>
                <a:cs typeface="Arial Narrow"/>
              </a:rPr>
              <a:t>“pink</a:t>
            </a:r>
            <a:r>
              <a:rPr sz="2600" spc="-70" dirty="0">
                <a:latin typeface="Arial Narrow"/>
                <a:cs typeface="Arial Narrow"/>
              </a:rPr>
              <a:t> </a:t>
            </a:r>
            <a:r>
              <a:rPr sz="2600" spc="-10" dirty="0">
                <a:latin typeface="Arial Narrow"/>
                <a:cs typeface="Arial Narrow"/>
              </a:rPr>
              <a:t>puffers.”</a:t>
            </a:r>
            <a:endParaRPr sz="2600" dirty="0">
              <a:latin typeface="Arial Narrow"/>
              <a:cs typeface="Arial Narrow"/>
            </a:endParaRPr>
          </a:p>
          <a:p>
            <a:pPr marL="201295" marR="2980055" indent="-74930">
              <a:lnSpc>
                <a:spcPts val="3720"/>
              </a:lnSpc>
              <a:spcBef>
                <a:spcPts val="200"/>
              </a:spcBef>
              <a:buFont typeface="Arial"/>
              <a:buChar char="•"/>
              <a:tabLst>
                <a:tab pos="201295" algn="l"/>
                <a:tab pos="583565" algn="l"/>
              </a:tabLst>
            </a:pPr>
            <a:r>
              <a:rPr sz="2600" b="1" dirty="0">
                <a:latin typeface="Arial Narrow Bold"/>
                <a:cs typeface="Arial Narrow Bold"/>
              </a:rPr>
              <a:t>Cough</a:t>
            </a:r>
            <a:r>
              <a:rPr sz="2600" b="1" spc="-4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and</a:t>
            </a:r>
            <a:r>
              <a:rPr sz="2600" b="1" spc="-35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wheezing if coexistent asthma and</a:t>
            </a:r>
            <a:r>
              <a:rPr sz="2600" b="1" spc="-6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chronic bronchitis.</a:t>
            </a:r>
          </a:p>
          <a:p>
            <a:pPr marL="965200">
              <a:lnSpc>
                <a:spcPct val="100000"/>
              </a:lnSpc>
              <a:spcBef>
                <a:spcPts val="505"/>
              </a:spcBef>
            </a:pPr>
            <a:r>
              <a:rPr sz="1100" u="sng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</a:t>
            </a:r>
            <a:r>
              <a:rPr sz="1100" u="sng" spc="-3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www.visualizepicture.com/c/emphysema-</a:t>
            </a:r>
            <a:r>
              <a:rPr sz="11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  <a:hlinkClick r:id="rId3"/>
              </a:rPr>
              <a:t>mnemonic_fWuJVQlShnPF2GEM1xUt3lRVdSQhKF4s22ZDS23ni8Q/</a:t>
            </a:r>
            <a:endParaRPr sz="11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0922" y="185038"/>
            <a:ext cx="5282910" cy="6672961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62600" y="1676400"/>
            <a:ext cx="3202073" cy="4662951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641340" y="6638543"/>
            <a:ext cx="299021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u="sng" spc="-3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https://ratedmedicine.wordpress.com/barrel-</a:t>
            </a:r>
            <a:r>
              <a:rPr sz="11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chest/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1904682"/>
            <a:ext cx="6598920" cy="4196790"/>
          </a:xfrm>
          <a:prstGeom prst="rect">
            <a:avLst/>
          </a:prstGeom>
        </p:spPr>
        <p:txBody>
          <a:bodyPr vert="horz" wrap="square" lIns="0" tIns="18288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4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latin typeface="Arial Narrow Bold"/>
                <a:cs typeface="Arial Narrow Bold"/>
              </a:rPr>
              <a:t>Less</a:t>
            </a:r>
            <a:r>
              <a:rPr sz="2800" b="1" spc="-20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dyspnea</a:t>
            </a:r>
            <a:endParaRPr sz="2800" dirty="0">
              <a:latin typeface="Arial Narrow Bold"/>
              <a:cs typeface="Arial Narrow Bold"/>
            </a:endParaRPr>
          </a:p>
          <a:p>
            <a:pPr marL="93345" marR="1895475" indent="-81280">
              <a:lnSpc>
                <a:spcPct val="137100"/>
              </a:lnSpc>
              <a:spcBef>
                <a:spcPts val="100"/>
              </a:spcBef>
              <a:buFont typeface="Arial"/>
              <a:buChar char="•"/>
              <a:tabLst>
                <a:tab pos="93345" algn="l"/>
                <a:tab pos="469265" algn="l"/>
              </a:tabLst>
            </a:pPr>
            <a:r>
              <a:rPr sz="2800" dirty="0">
                <a:latin typeface="Arial Narrow"/>
                <a:cs typeface="Arial Narrow"/>
              </a:rPr>
              <a:t>	absence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of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increased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respiratory </a:t>
            </a:r>
            <a:r>
              <a:rPr sz="2800" dirty="0">
                <a:latin typeface="Arial Narrow"/>
                <a:cs typeface="Arial Narrow"/>
              </a:rPr>
              <a:t>drive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4125" spc="-322" baseline="1010" dirty="0">
                <a:latin typeface="Wingdings"/>
                <a:cs typeface="Wingdings"/>
              </a:rPr>
              <a:t></a:t>
            </a:r>
            <a:r>
              <a:rPr sz="4125" spc="-67" baseline="1010" dirty="0">
                <a:latin typeface="Times New Roman"/>
                <a:cs typeface="Times New Roman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hypoxic</a:t>
            </a:r>
            <a:r>
              <a:rPr sz="2800" b="1" spc="-15" dirty="0">
                <a:latin typeface="Arial Narrow Bold"/>
                <a:cs typeface="Arial Narrow Bold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and cyanotic.</a:t>
            </a:r>
          </a:p>
          <a:p>
            <a:pPr marL="12700" marR="1748155" indent="456565">
              <a:lnSpc>
                <a:spcPts val="4680"/>
              </a:lnSpc>
              <a:spcBef>
                <a:spcPts val="305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Arial Narrow"/>
                <a:cs typeface="Arial Narrow"/>
              </a:rPr>
              <a:t>For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unclear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reasons,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patients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spc="-20" dirty="0">
                <a:latin typeface="Arial Narrow"/>
                <a:cs typeface="Arial Narrow"/>
              </a:rPr>
              <a:t>with </a:t>
            </a:r>
            <a:r>
              <a:rPr sz="2800" dirty="0">
                <a:latin typeface="Arial Narrow"/>
                <a:cs typeface="Arial Narrow"/>
              </a:rPr>
              <a:t>chronic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bronchitis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tend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to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be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obese</a:t>
            </a:r>
            <a:endParaRPr sz="2800" dirty="0">
              <a:latin typeface="Arial Narrow Bold"/>
              <a:cs typeface="Arial Narrow Bold"/>
            </a:endParaRPr>
          </a:p>
          <a:p>
            <a:pPr marL="12700">
              <a:lnSpc>
                <a:spcPct val="100000"/>
              </a:lnSpc>
              <a:spcBef>
                <a:spcPts val="869"/>
              </a:spcBef>
            </a:pPr>
            <a:r>
              <a:rPr sz="2800" dirty="0">
                <a:latin typeface="Arial Narrow"/>
                <a:cs typeface="Arial Narrow"/>
              </a:rPr>
              <a:t>hence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the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designation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“blue</a:t>
            </a:r>
            <a:r>
              <a:rPr sz="2800" b="1" spc="-25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bloaters”</a:t>
            </a:r>
            <a:endParaRPr sz="2800" dirty="0">
              <a:latin typeface="Arial Narrow Bold"/>
              <a:cs typeface="Arial Narrow Bold"/>
            </a:endParaRPr>
          </a:p>
          <a:p>
            <a:pPr marL="93345">
              <a:lnSpc>
                <a:spcPct val="100000"/>
              </a:lnSpc>
              <a:spcBef>
                <a:spcPts val="1250"/>
              </a:spcBef>
            </a:pPr>
            <a:r>
              <a:rPr sz="4125" spc="-30" baseline="1010" dirty="0">
                <a:latin typeface="Wingdings"/>
                <a:cs typeface="Wingdings"/>
              </a:rPr>
              <a:t></a:t>
            </a:r>
            <a:r>
              <a:rPr sz="2800" spc="-20" dirty="0">
                <a:latin typeface="Arial Narrow"/>
                <a:cs typeface="Arial Narrow"/>
              </a:rPr>
              <a:t>carbon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dioxide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retention,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hypoxia,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and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cyanosis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47800" y="607322"/>
            <a:ext cx="6589199" cy="8397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0699"/>
              </a:lnSpc>
              <a:spcBef>
                <a:spcPts val="75"/>
              </a:spcBef>
            </a:pPr>
            <a:r>
              <a:rPr sz="1800" b="0" spc="-40" dirty="0">
                <a:latin typeface="Arial Black"/>
                <a:cs typeface="Arial Black"/>
              </a:rPr>
              <a:t>THE</a:t>
            </a:r>
            <a:r>
              <a:rPr sz="1800" b="0" spc="-200" dirty="0">
                <a:latin typeface="Arial Black"/>
                <a:cs typeface="Arial Black"/>
              </a:rPr>
              <a:t> </a:t>
            </a:r>
            <a:r>
              <a:rPr sz="1800" b="0" spc="-65" dirty="0">
                <a:latin typeface="Arial Black"/>
                <a:cs typeface="Arial Black"/>
              </a:rPr>
              <a:t>OTHER</a:t>
            </a:r>
            <a:r>
              <a:rPr sz="1800" b="0" spc="-175" dirty="0">
                <a:latin typeface="Arial Black"/>
                <a:cs typeface="Arial Black"/>
              </a:rPr>
              <a:t> </a:t>
            </a:r>
            <a:r>
              <a:rPr sz="1800" b="0" spc="-35" dirty="0">
                <a:latin typeface="Arial Black"/>
                <a:cs typeface="Arial Black"/>
              </a:rPr>
              <a:t>END</a:t>
            </a:r>
            <a:r>
              <a:rPr sz="1800" b="0" spc="-195" dirty="0">
                <a:latin typeface="Arial Black"/>
                <a:cs typeface="Arial Black"/>
              </a:rPr>
              <a:t> </a:t>
            </a:r>
            <a:r>
              <a:rPr sz="1800" b="0" dirty="0">
                <a:latin typeface="Arial Black"/>
                <a:cs typeface="Arial Black"/>
              </a:rPr>
              <a:t>OF</a:t>
            </a:r>
            <a:r>
              <a:rPr sz="1800" b="0" spc="-185" dirty="0">
                <a:latin typeface="Arial Black"/>
                <a:cs typeface="Arial Black"/>
              </a:rPr>
              <a:t> </a:t>
            </a:r>
            <a:r>
              <a:rPr sz="1800" b="0" spc="-40" dirty="0">
                <a:latin typeface="Arial Black"/>
                <a:cs typeface="Arial Black"/>
              </a:rPr>
              <a:t>THE</a:t>
            </a:r>
            <a:r>
              <a:rPr sz="1800" b="0" spc="-185" dirty="0">
                <a:latin typeface="Arial Black"/>
                <a:cs typeface="Arial Black"/>
              </a:rPr>
              <a:t> </a:t>
            </a:r>
            <a:r>
              <a:rPr sz="1800" b="0" spc="-10" dirty="0">
                <a:latin typeface="Arial Black"/>
                <a:cs typeface="Arial Black"/>
              </a:rPr>
              <a:t>SPECTRUM: </a:t>
            </a:r>
            <a:r>
              <a:rPr sz="1800" b="0" spc="-90" dirty="0">
                <a:solidFill>
                  <a:srgbClr val="D1282E"/>
                </a:solidFill>
                <a:latin typeface="Arial Black"/>
                <a:cs typeface="Arial Black"/>
              </a:rPr>
              <a:t>EMPHYSEMA</a:t>
            </a:r>
            <a:r>
              <a:rPr sz="1800" b="0" spc="-13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1800" b="0" spc="-45" dirty="0">
                <a:solidFill>
                  <a:srgbClr val="D1282E"/>
                </a:solidFill>
                <a:latin typeface="Arial Black"/>
                <a:cs typeface="Arial Black"/>
              </a:rPr>
              <a:t>WITH</a:t>
            </a:r>
            <a:r>
              <a:rPr sz="1800" b="0" spc="-12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1800" b="0" spc="-10" dirty="0">
                <a:solidFill>
                  <a:srgbClr val="D1282E"/>
                </a:solidFill>
                <a:latin typeface="Arial Black"/>
                <a:cs typeface="Arial Black"/>
              </a:rPr>
              <a:t>PRONOUNCED </a:t>
            </a:r>
            <a:r>
              <a:rPr sz="1800" b="0" spc="-65" dirty="0">
                <a:solidFill>
                  <a:srgbClr val="D1282E"/>
                </a:solidFill>
                <a:latin typeface="Arial Black"/>
                <a:cs typeface="Arial Black"/>
              </a:rPr>
              <a:t>CHRONIC</a:t>
            </a:r>
            <a:r>
              <a:rPr sz="1800" b="0" spc="-15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1800" b="0" spc="-65" dirty="0">
                <a:solidFill>
                  <a:srgbClr val="D1282E"/>
                </a:solidFill>
                <a:latin typeface="Arial Black"/>
                <a:cs typeface="Arial Black"/>
              </a:rPr>
              <a:t>BRONCHITIS</a:t>
            </a:r>
            <a:r>
              <a:rPr sz="1800" b="0" spc="-13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1800" b="0" spc="-20" dirty="0">
                <a:solidFill>
                  <a:srgbClr val="D1282E"/>
                </a:solidFill>
                <a:latin typeface="Arial Black"/>
                <a:cs typeface="Arial Black"/>
              </a:rPr>
              <a:t>AND</a:t>
            </a:r>
            <a:r>
              <a:rPr sz="1800" b="0" spc="-14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1800" b="0" dirty="0">
                <a:solidFill>
                  <a:srgbClr val="D1282E"/>
                </a:solidFill>
                <a:latin typeface="Arial Black"/>
                <a:cs typeface="Arial Black"/>
              </a:rPr>
              <a:t>A</a:t>
            </a:r>
            <a:r>
              <a:rPr sz="1800" b="0" spc="-15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1800" b="0" spc="-95" dirty="0">
                <a:solidFill>
                  <a:srgbClr val="D1282E"/>
                </a:solidFill>
                <a:latin typeface="Arial Black"/>
                <a:cs typeface="Arial Black"/>
              </a:rPr>
              <a:t>HISTORY</a:t>
            </a:r>
            <a:r>
              <a:rPr sz="1800" b="0" spc="-14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1800" b="0" spc="-25" dirty="0">
                <a:solidFill>
                  <a:srgbClr val="D1282E"/>
                </a:solidFill>
                <a:latin typeface="Arial Black"/>
                <a:cs typeface="Arial Black"/>
              </a:rPr>
              <a:t>OF </a:t>
            </a:r>
            <a:r>
              <a:rPr sz="1800" b="0" spc="-55" dirty="0">
                <a:solidFill>
                  <a:srgbClr val="D1282E"/>
                </a:solidFill>
                <a:latin typeface="Arial Black"/>
                <a:cs typeface="Arial Black"/>
              </a:rPr>
              <a:t>RECURRENT</a:t>
            </a:r>
            <a:r>
              <a:rPr sz="1800" b="0" spc="-17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1800" b="0" spc="-10" dirty="0">
                <a:solidFill>
                  <a:srgbClr val="D1282E"/>
                </a:solidFill>
                <a:latin typeface="Arial Black"/>
                <a:cs typeface="Arial Black"/>
              </a:rPr>
              <a:t>INFECTIONS.</a:t>
            </a:r>
            <a:endParaRPr sz="1800" dirty="0">
              <a:latin typeface="Arial Black"/>
              <a:cs typeface="Arial Black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75242" y="1904682"/>
            <a:ext cx="3352800" cy="363219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771395"/>
            <a:ext cx="8187690" cy="3768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6565" indent="-456565" algn="ctr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56565" algn="l"/>
              </a:tabLst>
            </a:pPr>
            <a:r>
              <a:rPr sz="2800" dirty="0">
                <a:latin typeface="Arial Narrow"/>
                <a:cs typeface="Arial Narrow"/>
              </a:rPr>
              <a:t>Destruction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of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the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walls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distal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to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the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terminal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bronchioles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spc="-320" dirty="0">
                <a:latin typeface="Wingdings"/>
                <a:cs typeface="Wingdings"/>
              </a:rPr>
              <a:t></a:t>
            </a:r>
            <a:endParaRPr sz="2800" dirty="0">
              <a:latin typeface="Wingdings"/>
              <a:cs typeface="Wingdings"/>
            </a:endParaRPr>
          </a:p>
          <a:p>
            <a:pPr marR="86360" algn="ctr">
              <a:lnSpc>
                <a:spcPts val="3335"/>
              </a:lnSpc>
              <a:spcBef>
                <a:spcPts val="45"/>
              </a:spcBef>
            </a:pPr>
            <a:r>
              <a:rPr sz="2800" spc="-30" dirty="0">
                <a:latin typeface="Arial Narrow"/>
                <a:cs typeface="Arial Narrow"/>
              </a:rPr>
              <a:t>hypoxia</a:t>
            </a:r>
            <a:r>
              <a:rPr sz="2800" spc="-30" dirty="0">
                <a:latin typeface="Wingdings"/>
                <a:cs typeface="Wingdings"/>
              </a:rPr>
              <a:t>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Hypoxia-</a:t>
            </a:r>
            <a:r>
              <a:rPr sz="2800" dirty="0">
                <a:latin typeface="Arial Narrow"/>
                <a:cs typeface="Arial Narrow"/>
              </a:rPr>
              <a:t>induced</a:t>
            </a:r>
            <a:r>
              <a:rPr sz="2800" spc="-5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pulmonary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vascular</a:t>
            </a:r>
            <a:r>
              <a:rPr sz="2800" spc="-5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spasm</a:t>
            </a:r>
            <a:endParaRPr sz="2800" dirty="0">
              <a:latin typeface="Arial Narrow"/>
              <a:cs typeface="Arial Narrow"/>
            </a:endParaRPr>
          </a:p>
          <a:p>
            <a:pPr marL="469900" marR="163195">
              <a:lnSpc>
                <a:spcPct val="98400"/>
              </a:lnSpc>
              <a:spcBef>
                <a:spcPts val="30"/>
              </a:spcBef>
            </a:pPr>
            <a:r>
              <a:rPr sz="2800" spc="-25" dirty="0">
                <a:latin typeface="Wingdings"/>
                <a:cs typeface="Wingdings"/>
              </a:rPr>
              <a:t></a:t>
            </a:r>
            <a:r>
              <a:rPr sz="2800" spc="-25" dirty="0">
                <a:latin typeface="Arial Narrow"/>
                <a:cs typeface="Arial Narrow"/>
              </a:rPr>
              <a:t>gradual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development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of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secondary</a:t>
            </a:r>
            <a:r>
              <a:rPr sz="2800" b="1" spc="-60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pulmonary </a:t>
            </a:r>
            <a:r>
              <a:rPr sz="2800" b="1" spc="-30" dirty="0">
                <a:latin typeface="Arial Narrow Bold"/>
                <a:cs typeface="Arial Narrow Bold"/>
              </a:rPr>
              <a:t>hypertension</a:t>
            </a:r>
            <a:r>
              <a:rPr sz="2950" i="1" spc="-30" dirty="0">
                <a:latin typeface="Meiryo UI"/>
                <a:cs typeface="Meiryo UI"/>
              </a:rPr>
              <a:t>➔</a:t>
            </a:r>
            <a:r>
              <a:rPr sz="2950" i="1" spc="-355" dirty="0">
                <a:latin typeface="Meiryo UI"/>
                <a:cs typeface="Meiryo UI"/>
              </a:rPr>
              <a:t> </a:t>
            </a:r>
            <a:r>
              <a:rPr sz="2800" dirty="0">
                <a:latin typeface="Arial Narrow"/>
                <a:cs typeface="Arial Narrow"/>
              </a:rPr>
              <a:t>in</a:t>
            </a:r>
            <a:r>
              <a:rPr sz="2800" spc="1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20-</a:t>
            </a:r>
            <a:r>
              <a:rPr sz="2800" dirty="0">
                <a:latin typeface="Arial Narrow"/>
                <a:cs typeface="Arial Narrow"/>
              </a:rPr>
              <a:t>30%</a:t>
            </a:r>
            <a:r>
              <a:rPr sz="2800" spc="10" dirty="0">
                <a:latin typeface="Arial Narrow"/>
                <a:cs typeface="Arial Narrow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right-</a:t>
            </a:r>
            <a:r>
              <a:rPr sz="2800" b="1" dirty="0">
                <a:latin typeface="Arial Narrow Bold"/>
                <a:cs typeface="Arial Narrow Bold"/>
              </a:rPr>
              <a:t>sided</a:t>
            </a:r>
            <a:r>
              <a:rPr sz="2800" b="1" spc="15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congestive</a:t>
            </a:r>
            <a:r>
              <a:rPr sz="2800" b="1" dirty="0">
                <a:latin typeface="Arial Narrow Bold"/>
                <a:cs typeface="Arial Narrow Bold"/>
              </a:rPr>
              <a:t> heart failure</a:t>
            </a:r>
            <a:r>
              <a:rPr sz="2800" b="1" spc="-40" dirty="0">
                <a:latin typeface="Arial Narrow Bold"/>
                <a:cs typeface="Arial Narrow Bold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(cor</a:t>
            </a:r>
            <a:r>
              <a:rPr sz="2800" b="1" spc="-20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pulmonale).</a:t>
            </a:r>
            <a:endParaRPr sz="28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2570"/>
              </a:spcBef>
            </a:pPr>
            <a:endParaRPr sz="2800" dirty="0">
              <a:latin typeface="Arial Narrow Bold"/>
              <a:cs typeface="Arial Narrow Bold"/>
            </a:endParaRPr>
          </a:p>
          <a:p>
            <a:pPr marL="469900" marR="744855" indent="-457200">
              <a:lnSpc>
                <a:spcPct val="101400"/>
              </a:lnSpc>
              <a:spcBef>
                <a:spcPts val="5"/>
              </a:spcBef>
              <a:buFont typeface="Arial"/>
              <a:buChar char="•"/>
              <a:tabLst>
                <a:tab pos="469900" algn="l"/>
              </a:tabLst>
            </a:pPr>
            <a:r>
              <a:rPr sz="2800" dirty="0">
                <a:latin typeface="Arial Narrow"/>
                <a:cs typeface="Arial Narrow"/>
              </a:rPr>
              <a:t>Death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from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emphysema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is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related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to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either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respiratory </a:t>
            </a:r>
            <a:r>
              <a:rPr sz="2800" dirty="0">
                <a:latin typeface="Arial Narrow"/>
                <a:cs typeface="Arial Narrow"/>
              </a:rPr>
              <a:t>failure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or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right-</a:t>
            </a:r>
            <a:r>
              <a:rPr sz="2800" dirty="0">
                <a:latin typeface="Arial Narrow"/>
                <a:cs typeface="Arial Narrow"/>
              </a:rPr>
              <a:t>sided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heart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failure.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914400"/>
            <a:ext cx="41967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75" dirty="0">
                <a:latin typeface="Arial Black"/>
                <a:cs typeface="Arial Black"/>
              </a:rPr>
              <a:t>COMPLICATIONS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2057400"/>
            <a:ext cx="7805420" cy="3055323"/>
          </a:xfrm>
          <a:prstGeom prst="rect">
            <a:avLst/>
          </a:prstGeom>
        </p:spPr>
        <p:txBody>
          <a:bodyPr vert="horz" wrap="square" lIns="0" tIns="211454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469265" algn="l"/>
              </a:tabLst>
            </a:pPr>
            <a:r>
              <a:rPr sz="3200" b="1" spc="-10" dirty="0">
                <a:latin typeface="Arial Narrow Bold"/>
                <a:cs typeface="Arial Narrow Bold"/>
              </a:rPr>
              <a:t>Compensatory</a:t>
            </a:r>
            <a:r>
              <a:rPr sz="3200" b="1" spc="-70" dirty="0">
                <a:latin typeface="Arial Narrow Bold"/>
                <a:cs typeface="Arial Narrow Bold"/>
              </a:rPr>
              <a:t> </a:t>
            </a:r>
            <a:r>
              <a:rPr sz="3200" b="1" spc="-10" dirty="0">
                <a:latin typeface="Arial Narrow Bold"/>
                <a:cs typeface="Arial Narrow Bold"/>
              </a:rPr>
              <a:t>emphysema:</a:t>
            </a:r>
            <a:endParaRPr sz="3200" dirty="0">
              <a:latin typeface="Arial Narrow Bold"/>
              <a:cs typeface="Arial Narrow Bold"/>
            </a:endParaRPr>
          </a:p>
          <a:p>
            <a:pPr marL="469900" marR="960119" lvl="1" indent="-182880">
              <a:lnSpc>
                <a:spcPts val="3100"/>
              </a:lnSpc>
              <a:spcBef>
                <a:spcPts val="1390"/>
              </a:spcBef>
              <a:buClr>
                <a:srgbClr val="D1282E"/>
              </a:buClr>
              <a:buFont typeface="Arial"/>
              <a:buChar char="•"/>
              <a:tabLst>
                <a:tab pos="469900" algn="l"/>
              </a:tabLst>
            </a:pPr>
            <a:r>
              <a:rPr sz="2600" dirty="0">
                <a:latin typeface="Arial Narrow"/>
                <a:cs typeface="Arial Narrow"/>
              </a:rPr>
              <a:t>Compensatory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dilation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of</a:t>
            </a:r>
            <a:r>
              <a:rPr sz="2600" spc="-5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alveoli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in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response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to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loss</a:t>
            </a:r>
            <a:r>
              <a:rPr sz="2600" spc="-5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of</a:t>
            </a:r>
            <a:r>
              <a:rPr sz="2600" spc="-55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lung </a:t>
            </a:r>
            <a:r>
              <a:rPr sz="2600" spc="-10" dirty="0">
                <a:latin typeface="Arial Narrow"/>
                <a:cs typeface="Arial Narrow"/>
              </a:rPr>
              <a:t>substance.</a:t>
            </a:r>
            <a:endParaRPr sz="2600" dirty="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1395"/>
              </a:spcBef>
              <a:buClr>
                <a:srgbClr val="D1282E"/>
              </a:buClr>
              <a:buFont typeface="Arial"/>
              <a:buChar char="•"/>
            </a:pPr>
            <a:endParaRPr sz="2600" dirty="0">
              <a:latin typeface="Arial Narrow"/>
              <a:cs typeface="Arial Narrow"/>
            </a:endParaRPr>
          </a:p>
          <a:p>
            <a:pPr marL="469900" marR="5080" lvl="1" indent="-182880">
              <a:lnSpc>
                <a:spcPts val="3100"/>
              </a:lnSpc>
              <a:spcBef>
                <a:spcPts val="5"/>
              </a:spcBef>
              <a:buClr>
                <a:srgbClr val="D1282E"/>
              </a:buClr>
              <a:buFont typeface="Arial"/>
              <a:buChar char="•"/>
              <a:tabLst>
                <a:tab pos="469900" algn="l"/>
              </a:tabLst>
            </a:pPr>
            <a:r>
              <a:rPr sz="2600" dirty="0">
                <a:latin typeface="Arial Narrow"/>
                <a:cs typeface="Arial Narrow"/>
              </a:rPr>
              <a:t>As</a:t>
            </a:r>
            <a:r>
              <a:rPr sz="2600" spc="-65" dirty="0">
                <a:latin typeface="Arial Narrow"/>
                <a:cs typeface="Arial Narrow"/>
              </a:rPr>
              <a:t> </a:t>
            </a:r>
            <a:r>
              <a:rPr sz="2600" spc="-10" dirty="0">
                <a:latin typeface="Arial Narrow"/>
                <a:cs typeface="Arial Narrow"/>
              </a:rPr>
              <a:t>hyper-</a:t>
            </a:r>
            <a:r>
              <a:rPr sz="2600" dirty="0">
                <a:latin typeface="Arial Narrow"/>
                <a:cs typeface="Arial Narrow"/>
              </a:rPr>
              <a:t>expansion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of</a:t>
            </a:r>
            <a:r>
              <a:rPr sz="2600" spc="-7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residual</a:t>
            </a:r>
            <a:r>
              <a:rPr sz="2600" spc="-5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lung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parenchyma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following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spc="-10" dirty="0">
                <a:latin typeface="Arial Narrow"/>
                <a:cs typeface="Arial Narrow"/>
              </a:rPr>
              <a:t>surgical </a:t>
            </a:r>
            <a:r>
              <a:rPr sz="2600" dirty="0">
                <a:latin typeface="Arial Narrow"/>
                <a:cs typeface="Arial Narrow"/>
              </a:rPr>
              <a:t>removal</a:t>
            </a:r>
            <a:r>
              <a:rPr sz="2600" spc="-3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of</a:t>
            </a:r>
            <a:r>
              <a:rPr sz="2600" spc="-4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a</a:t>
            </a:r>
            <a:r>
              <a:rPr sz="2600" spc="-3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diseased</a:t>
            </a:r>
            <a:r>
              <a:rPr sz="2600" spc="-30" dirty="0">
                <a:latin typeface="Arial Narrow"/>
                <a:cs typeface="Arial Narrow"/>
              </a:rPr>
              <a:t> </a:t>
            </a:r>
            <a:r>
              <a:rPr sz="2600" spc="-20" dirty="0">
                <a:latin typeface="Arial Narrow"/>
                <a:cs typeface="Arial Narrow"/>
              </a:rPr>
              <a:t>lung</a:t>
            </a:r>
            <a:endParaRPr sz="26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76400" y="-152400"/>
            <a:ext cx="6589199" cy="1280890"/>
          </a:xfrm>
          <a:prstGeom prst="rect">
            <a:avLst/>
          </a:prstGeom>
        </p:spPr>
        <p:txBody>
          <a:bodyPr vert="horz" wrap="square" lIns="0" tIns="849376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65" dirty="0"/>
              <a:t>CONDITIONS</a:t>
            </a:r>
            <a:r>
              <a:rPr spc="-160" dirty="0"/>
              <a:t> </a:t>
            </a:r>
            <a:r>
              <a:rPr spc="-100" dirty="0"/>
              <a:t>RELATED</a:t>
            </a:r>
            <a:r>
              <a:rPr spc="-120" dirty="0"/>
              <a:t> </a:t>
            </a:r>
            <a:r>
              <a:rPr spc="-30" dirty="0"/>
              <a:t>TO</a:t>
            </a:r>
            <a:r>
              <a:rPr spc="-145" dirty="0"/>
              <a:t> </a:t>
            </a:r>
            <a:r>
              <a:rPr spc="-30" dirty="0"/>
              <a:t>EMPHYSEMA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581911"/>
              <a:ext cx="9116568" cy="150876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74904" y="2636520"/>
              <a:ext cx="8665464" cy="150875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52927" y="3459479"/>
              <a:ext cx="3328416" cy="1511808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29565" y="1541780"/>
            <a:ext cx="8331834" cy="2957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28099"/>
              </a:lnSpc>
              <a:spcBef>
                <a:spcPts val="100"/>
              </a:spcBef>
            </a:pPr>
            <a:r>
              <a:rPr sz="540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CHRONIC</a:t>
            </a:r>
            <a:r>
              <a:rPr sz="5400" spc="-27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5400" spc="-1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OBSTRUCTIVE PULMONARY</a:t>
            </a:r>
            <a:r>
              <a:rPr sz="5400" spc="-31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sz="5400" spc="-1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DISEASE</a:t>
            </a:r>
            <a:endParaRPr sz="54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pPr algn="ctr">
              <a:lnSpc>
                <a:spcPct val="100000"/>
              </a:lnSpc>
            </a:pPr>
            <a:r>
              <a:rPr sz="5400" spc="-10" dirty="0">
                <a:solidFill>
                  <a:schemeClr val="accent1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(COPD)</a:t>
            </a:r>
            <a:endParaRPr sz="5400" dirty="0">
              <a:solidFill>
                <a:schemeClr val="accent1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219200"/>
            <a:ext cx="7651115" cy="39039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latin typeface="Arial Narrow Bold"/>
                <a:cs typeface="Arial Narrow Bold"/>
              </a:rPr>
              <a:t>Obstructive</a:t>
            </a:r>
            <a:r>
              <a:rPr sz="2800" b="1" spc="-65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overinflation:</a:t>
            </a:r>
            <a:endParaRPr sz="28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2745"/>
              </a:spcBef>
              <a:buFont typeface="Arial"/>
              <a:buChar char="•"/>
            </a:pPr>
            <a:endParaRPr sz="2800" dirty="0">
              <a:latin typeface="Arial Narrow Bold"/>
              <a:cs typeface="Arial Narrow Bold"/>
            </a:endParaRPr>
          </a:p>
          <a:p>
            <a:pPr marL="469265" lvl="1" indent="-182880">
              <a:lnSpc>
                <a:spcPct val="100000"/>
              </a:lnSpc>
              <a:buClr>
                <a:srgbClr val="D1282E"/>
              </a:buClr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Arial Narrow"/>
                <a:cs typeface="Arial Narrow"/>
              </a:rPr>
              <a:t>Lung</a:t>
            </a:r>
            <a:r>
              <a:rPr sz="2600" spc="-4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expands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because</a:t>
            </a:r>
            <a:r>
              <a:rPr sz="2600" spc="-4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air</a:t>
            </a:r>
            <a:r>
              <a:rPr sz="2600" spc="-4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is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trapped</a:t>
            </a:r>
            <a:r>
              <a:rPr sz="2600" spc="-4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within</a:t>
            </a:r>
            <a:r>
              <a:rPr sz="2600" spc="-45" dirty="0">
                <a:latin typeface="Arial Narrow"/>
                <a:cs typeface="Arial Narrow"/>
              </a:rPr>
              <a:t> </a:t>
            </a:r>
            <a:r>
              <a:rPr sz="2600" spc="-25" dirty="0">
                <a:latin typeface="Arial Narrow"/>
                <a:cs typeface="Arial Narrow"/>
              </a:rPr>
              <a:t>it.</a:t>
            </a:r>
            <a:endParaRPr sz="2600" dirty="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1290"/>
              </a:spcBef>
              <a:buClr>
                <a:srgbClr val="D1282E"/>
              </a:buClr>
              <a:buFont typeface="Arial"/>
              <a:buChar char="•"/>
            </a:pPr>
            <a:endParaRPr sz="2600" dirty="0">
              <a:latin typeface="Arial Narrow"/>
              <a:cs typeface="Arial Narrow"/>
            </a:endParaRPr>
          </a:p>
          <a:p>
            <a:pPr marL="469265" lvl="1" indent="-182880">
              <a:lnSpc>
                <a:spcPct val="100000"/>
              </a:lnSpc>
              <a:buClr>
                <a:srgbClr val="D1282E"/>
              </a:buClr>
              <a:buFont typeface="Arial"/>
              <a:buChar char="•"/>
              <a:tabLst>
                <a:tab pos="469265" algn="l"/>
              </a:tabLst>
            </a:pPr>
            <a:r>
              <a:rPr sz="2600" dirty="0">
                <a:latin typeface="Arial Narrow"/>
                <a:cs typeface="Arial Narrow"/>
              </a:rPr>
              <a:t>Subtotal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obstruction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by</a:t>
            </a:r>
            <a:r>
              <a:rPr sz="2600" spc="-5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a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tumor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or</a:t>
            </a:r>
            <a:r>
              <a:rPr sz="2600" spc="-4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foreign</a:t>
            </a:r>
            <a:r>
              <a:rPr sz="2600" spc="-50" dirty="0">
                <a:latin typeface="Arial Narrow"/>
                <a:cs typeface="Arial Narrow"/>
              </a:rPr>
              <a:t> </a:t>
            </a:r>
            <a:r>
              <a:rPr sz="2600" spc="-10" dirty="0">
                <a:latin typeface="Arial Narrow"/>
                <a:cs typeface="Arial Narrow"/>
              </a:rPr>
              <a:t>object.</a:t>
            </a:r>
            <a:endParaRPr sz="2600" dirty="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1285"/>
              </a:spcBef>
              <a:buClr>
                <a:srgbClr val="D1282E"/>
              </a:buClr>
              <a:buFont typeface="Arial"/>
              <a:buChar char="•"/>
            </a:pPr>
            <a:endParaRPr sz="2600" dirty="0">
              <a:latin typeface="Arial Narrow"/>
              <a:cs typeface="Arial Narrow"/>
            </a:endParaRPr>
          </a:p>
          <a:p>
            <a:pPr marL="469900" marR="5080" lvl="1" indent="-182880">
              <a:lnSpc>
                <a:spcPct val="103099"/>
              </a:lnSpc>
              <a:buClr>
                <a:srgbClr val="D1282E"/>
              </a:buClr>
              <a:buFont typeface="Arial"/>
              <a:buChar char="•"/>
              <a:tabLst>
                <a:tab pos="469900" algn="l"/>
              </a:tabLst>
            </a:pPr>
            <a:r>
              <a:rPr sz="2600" dirty="0">
                <a:latin typeface="Arial Narrow"/>
                <a:cs typeface="Arial Narrow"/>
              </a:rPr>
              <a:t>Can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be</a:t>
            </a:r>
            <a:r>
              <a:rPr sz="2600" spc="-55" dirty="0">
                <a:latin typeface="Arial Narrow"/>
                <a:cs typeface="Arial Narrow"/>
              </a:rPr>
              <a:t> </a:t>
            </a:r>
            <a:r>
              <a:rPr sz="2600" spc="-10" dirty="0">
                <a:latin typeface="Arial Narrow"/>
                <a:cs typeface="Arial Narrow"/>
              </a:rPr>
              <a:t>Life-</a:t>
            </a:r>
            <a:r>
              <a:rPr sz="2600" dirty="0">
                <a:latin typeface="Arial Narrow"/>
                <a:cs typeface="Arial Narrow"/>
              </a:rPr>
              <a:t>threatening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emergency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if</a:t>
            </a:r>
            <a:r>
              <a:rPr sz="2600" spc="-7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distends</a:t>
            </a:r>
            <a:r>
              <a:rPr sz="2600" spc="-6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sufficiently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spc="-25" dirty="0">
                <a:latin typeface="Arial Narrow"/>
                <a:cs typeface="Arial Narrow"/>
              </a:rPr>
              <a:t>to </a:t>
            </a:r>
            <a:r>
              <a:rPr sz="2600" dirty="0">
                <a:latin typeface="Arial Narrow"/>
                <a:cs typeface="Arial Narrow"/>
              </a:rPr>
              <a:t>compress</a:t>
            </a:r>
            <a:r>
              <a:rPr sz="2600" spc="-6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the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remaining</a:t>
            </a:r>
            <a:r>
              <a:rPr sz="2600" spc="-5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normal</a:t>
            </a:r>
            <a:r>
              <a:rPr sz="2600" spc="-60" dirty="0">
                <a:latin typeface="Arial Narrow"/>
                <a:cs typeface="Arial Narrow"/>
              </a:rPr>
              <a:t> </a:t>
            </a:r>
            <a:r>
              <a:rPr sz="2600" spc="-10" dirty="0">
                <a:latin typeface="Arial Narrow"/>
                <a:cs typeface="Arial Narrow"/>
              </a:rPr>
              <a:t>lung.</a:t>
            </a:r>
            <a:endParaRPr sz="26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295400"/>
            <a:ext cx="6820534" cy="324739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320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dirty="0">
                <a:latin typeface="Arial Narrow Bold"/>
                <a:cs typeface="Arial Narrow Bold"/>
              </a:rPr>
              <a:t>Bullous</a:t>
            </a:r>
            <a:r>
              <a:rPr sz="2800" b="1" spc="-75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emphysema:</a:t>
            </a:r>
            <a:endParaRPr sz="2800" dirty="0">
              <a:latin typeface="Arial Narrow Bold"/>
              <a:cs typeface="Arial Narrow Bold"/>
            </a:endParaRPr>
          </a:p>
          <a:p>
            <a:pPr marL="926465" lvl="1" indent="-456565">
              <a:lnSpc>
                <a:spcPct val="100000"/>
              </a:lnSpc>
              <a:spcBef>
                <a:spcPts val="1225"/>
              </a:spcBef>
              <a:buClr>
                <a:srgbClr val="D1282E"/>
              </a:buClr>
              <a:buFont typeface="Arial"/>
              <a:buChar char="•"/>
              <a:tabLst>
                <a:tab pos="926465" algn="l"/>
              </a:tabLst>
            </a:pPr>
            <a:r>
              <a:rPr sz="2800" dirty="0">
                <a:latin typeface="Arial Narrow"/>
                <a:cs typeface="Arial Narrow"/>
              </a:rPr>
              <a:t>Any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form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of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emphysema,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Most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are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subpleural</a:t>
            </a:r>
            <a:endParaRPr sz="2800" dirty="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1540"/>
              </a:spcBef>
              <a:buClr>
                <a:srgbClr val="D1282E"/>
              </a:buClr>
              <a:buFont typeface="Arial"/>
              <a:buChar char="•"/>
            </a:pPr>
            <a:endParaRPr sz="2800" dirty="0">
              <a:latin typeface="Arial Narrow"/>
              <a:cs typeface="Arial Narrow"/>
            </a:endParaRPr>
          </a:p>
          <a:p>
            <a:pPr marL="926465" lvl="1" indent="-456565">
              <a:lnSpc>
                <a:spcPct val="100000"/>
              </a:lnSpc>
              <a:buClr>
                <a:srgbClr val="D1282E"/>
              </a:buClr>
              <a:buFont typeface="Arial"/>
              <a:buChar char="•"/>
              <a:tabLst>
                <a:tab pos="926465" algn="l"/>
              </a:tabLst>
            </a:pPr>
            <a:r>
              <a:rPr sz="2800" dirty="0">
                <a:latin typeface="Arial Narrow"/>
                <a:cs typeface="Arial Narrow"/>
              </a:rPr>
              <a:t>Large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subpleural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blebs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or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bullae</a:t>
            </a:r>
            <a:endParaRPr sz="2800" dirty="0">
              <a:latin typeface="Arial Narrow"/>
              <a:cs typeface="Arial Narrow"/>
            </a:endParaRPr>
          </a:p>
          <a:p>
            <a:pPr lvl="1">
              <a:lnSpc>
                <a:spcPct val="100000"/>
              </a:lnSpc>
              <a:spcBef>
                <a:spcPts val="1515"/>
              </a:spcBef>
              <a:buClr>
                <a:srgbClr val="D1282E"/>
              </a:buClr>
              <a:buFont typeface="Arial"/>
              <a:buChar char="•"/>
            </a:pPr>
            <a:endParaRPr sz="2800" dirty="0">
              <a:latin typeface="Arial Narrow"/>
              <a:cs typeface="Arial Narrow"/>
            </a:endParaRPr>
          </a:p>
          <a:p>
            <a:pPr marL="926465" lvl="1" indent="-456565">
              <a:lnSpc>
                <a:spcPct val="100000"/>
              </a:lnSpc>
              <a:buClr>
                <a:srgbClr val="D1282E"/>
              </a:buClr>
              <a:buFont typeface="Arial"/>
              <a:buChar char="•"/>
              <a:tabLst>
                <a:tab pos="926465" algn="l"/>
              </a:tabLst>
            </a:pPr>
            <a:r>
              <a:rPr sz="2800" dirty="0">
                <a:latin typeface="Arial Narrow"/>
                <a:cs typeface="Arial Narrow"/>
              </a:rPr>
              <a:t>Pneumothorax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if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rupture</a:t>
            </a:r>
            <a:endParaRPr sz="28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0"/>
            <a:ext cx="6172200" cy="667742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34340" y="6660895"/>
            <a:ext cx="3054985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latin typeface="Arial"/>
                <a:cs typeface="Arial"/>
              </a:rPr>
              <a:t>Robbins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and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Cotran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pathologic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basis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of</a:t>
            </a:r>
            <a:r>
              <a:rPr sz="900" spc="-25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disease,</a:t>
            </a:r>
            <a:r>
              <a:rPr sz="900" spc="-20" dirty="0">
                <a:latin typeface="Arial"/>
                <a:cs typeface="Arial"/>
              </a:rPr>
              <a:t> </a:t>
            </a:r>
            <a:r>
              <a:rPr sz="900" dirty="0">
                <a:latin typeface="Arial"/>
                <a:cs typeface="Arial"/>
              </a:rPr>
              <a:t>9</a:t>
            </a:r>
            <a:r>
              <a:rPr sz="900" baseline="27777" dirty="0">
                <a:latin typeface="Arial"/>
                <a:cs typeface="Arial"/>
              </a:rPr>
              <a:t>th</a:t>
            </a:r>
            <a:r>
              <a:rPr sz="900" spc="89" baseline="27777" dirty="0">
                <a:latin typeface="Arial"/>
                <a:cs typeface="Arial"/>
              </a:rPr>
              <a:t> </a:t>
            </a:r>
            <a:r>
              <a:rPr sz="900" spc="-10" dirty="0">
                <a:latin typeface="Arial"/>
                <a:cs typeface="Arial"/>
              </a:rPr>
              <a:t>edition</a:t>
            </a:r>
            <a:endParaRPr sz="9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823912"/>
            <a:ext cx="2590800" cy="4749165"/>
            <a:chOff x="0" y="823912"/>
            <a:chExt cx="2590800" cy="4749165"/>
          </a:xfrm>
        </p:grpSpPr>
        <p:sp>
          <p:nvSpPr>
            <p:cNvPr id="5" name="object 5"/>
            <p:cNvSpPr/>
            <p:nvPr/>
          </p:nvSpPr>
          <p:spPr>
            <a:xfrm>
              <a:off x="838200" y="838200"/>
              <a:ext cx="1283335" cy="762000"/>
            </a:xfrm>
            <a:custGeom>
              <a:avLst/>
              <a:gdLst/>
              <a:ahLst/>
              <a:cxnLst/>
              <a:rect l="l" t="t" r="r" b="b"/>
              <a:pathLst>
                <a:path w="1283335" h="762000">
                  <a:moveTo>
                    <a:pt x="902207" y="0"/>
                  </a:moveTo>
                  <a:lnTo>
                    <a:pt x="902207" y="190500"/>
                  </a:lnTo>
                  <a:lnTo>
                    <a:pt x="0" y="190500"/>
                  </a:lnTo>
                  <a:lnTo>
                    <a:pt x="0" y="571500"/>
                  </a:lnTo>
                  <a:lnTo>
                    <a:pt x="902207" y="571500"/>
                  </a:lnTo>
                  <a:lnTo>
                    <a:pt x="902207" y="762000"/>
                  </a:lnTo>
                  <a:lnTo>
                    <a:pt x="1283208" y="381000"/>
                  </a:lnTo>
                  <a:lnTo>
                    <a:pt x="902207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38200" y="838200"/>
              <a:ext cx="1283335" cy="762000"/>
            </a:xfrm>
            <a:custGeom>
              <a:avLst/>
              <a:gdLst/>
              <a:ahLst/>
              <a:cxnLst/>
              <a:rect l="l" t="t" r="r" b="b"/>
              <a:pathLst>
                <a:path w="1283335" h="762000">
                  <a:moveTo>
                    <a:pt x="0" y="190500"/>
                  </a:moveTo>
                  <a:lnTo>
                    <a:pt x="902208" y="190500"/>
                  </a:lnTo>
                  <a:lnTo>
                    <a:pt x="902208" y="0"/>
                  </a:lnTo>
                  <a:lnTo>
                    <a:pt x="1283208" y="381000"/>
                  </a:lnTo>
                  <a:lnTo>
                    <a:pt x="902208" y="762000"/>
                  </a:lnTo>
                  <a:lnTo>
                    <a:pt x="902208" y="571500"/>
                  </a:lnTo>
                  <a:lnTo>
                    <a:pt x="0" y="571500"/>
                  </a:lnTo>
                  <a:lnTo>
                    <a:pt x="0" y="190500"/>
                  </a:lnTo>
                  <a:close/>
                </a:path>
              </a:pathLst>
            </a:custGeom>
            <a:ln w="28575">
              <a:solidFill>
                <a:srgbClr val="A13F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4495800"/>
              <a:ext cx="2590800" cy="1077595"/>
            </a:xfrm>
            <a:custGeom>
              <a:avLst/>
              <a:gdLst/>
              <a:ahLst/>
              <a:cxnLst/>
              <a:rect l="l" t="t" r="r" b="b"/>
              <a:pathLst>
                <a:path w="2590800" h="1077595">
                  <a:moveTo>
                    <a:pt x="2590800" y="0"/>
                  </a:moveTo>
                  <a:lnTo>
                    <a:pt x="0" y="0"/>
                  </a:lnTo>
                  <a:lnTo>
                    <a:pt x="0" y="1077217"/>
                  </a:lnTo>
                  <a:lnTo>
                    <a:pt x="2590800" y="1077217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0" y="4495800"/>
            <a:ext cx="2590800" cy="1077595"/>
          </a:xfrm>
          <a:prstGeom prst="rect">
            <a:avLst/>
          </a:prstGeom>
          <a:ln w="28575">
            <a:solidFill>
              <a:srgbClr val="7A7A7A"/>
            </a:solidFill>
          </a:ln>
        </p:spPr>
        <p:txBody>
          <a:bodyPr vert="horz" wrap="square" lIns="0" tIns="22860" rIns="0" bIns="0" rtlCol="0">
            <a:spAutoFit/>
          </a:bodyPr>
          <a:lstStyle/>
          <a:p>
            <a:pPr marL="203835" marR="394335" indent="-113030">
              <a:lnSpc>
                <a:spcPct val="101899"/>
              </a:lnSpc>
              <a:spcBef>
                <a:spcPts val="180"/>
              </a:spcBef>
            </a:pPr>
            <a:r>
              <a:rPr sz="3200" b="1" spc="-10" dirty="0">
                <a:solidFill>
                  <a:srgbClr val="FF0000"/>
                </a:solidFill>
                <a:latin typeface="Arial"/>
                <a:cs typeface="Arial"/>
              </a:rPr>
              <a:t>Subpleural bullae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91908" y="2195512"/>
            <a:ext cx="1191895" cy="1966595"/>
            <a:chOff x="791908" y="2195512"/>
            <a:chExt cx="1191895" cy="1966595"/>
          </a:xfrm>
        </p:grpSpPr>
        <p:sp>
          <p:nvSpPr>
            <p:cNvPr id="10" name="object 10"/>
            <p:cNvSpPr/>
            <p:nvPr/>
          </p:nvSpPr>
          <p:spPr>
            <a:xfrm>
              <a:off x="806195" y="2209800"/>
              <a:ext cx="1163320" cy="637540"/>
            </a:xfrm>
            <a:custGeom>
              <a:avLst/>
              <a:gdLst/>
              <a:ahLst/>
              <a:cxnLst/>
              <a:rect l="l" t="t" r="r" b="b"/>
              <a:pathLst>
                <a:path w="1163320" h="637539">
                  <a:moveTo>
                    <a:pt x="844296" y="0"/>
                  </a:moveTo>
                  <a:lnTo>
                    <a:pt x="844296" y="159258"/>
                  </a:lnTo>
                  <a:lnTo>
                    <a:pt x="0" y="159258"/>
                  </a:lnTo>
                  <a:lnTo>
                    <a:pt x="0" y="477774"/>
                  </a:lnTo>
                  <a:lnTo>
                    <a:pt x="844296" y="477774"/>
                  </a:lnTo>
                  <a:lnTo>
                    <a:pt x="844296" y="637032"/>
                  </a:lnTo>
                  <a:lnTo>
                    <a:pt x="1162812" y="318515"/>
                  </a:lnTo>
                  <a:lnTo>
                    <a:pt x="844296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06195" y="2209800"/>
              <a:ext cx="1163320" cy="637540"/>
            </a:xfrm>
            <a:custGeom>
              <a:avLst/>
              <a:gdLst/>
              <a:ahLst/>
              <a:cxnLst/>
              <a:rect l="l" t="t" r="r" b="b"/>
              <a:pathLst>
                <a:path w="1163320" h="637539">
                  <a:moveTo>
                    <a:pt x="0" y="159258"/>
                  </a:moveTo>
                  <a:lnTo>
                    <a:pt x="844296" y="159258"/>
                  </a:lnTo>
                  <a:lnTo>
                    <a:pt x="844296" y="0"/>
                  </a:lnTo>
                  <a:lnTo>
                    <a:pt x="1162812" y="318516"/>
                  </a:lnTo>
                  <a:lnTo>
                    <a:pt x="844296" y="637032"/>
                  </a:lnTo>
                  <a:lnTo>
                    <a:pt x="844296" y="477774"/>
                  </a:lnTo>
                  <a:lnTo>
                    <a:pt x="0" y="477774"/>
                  </a:lnTo>
                  <a:lnTo>
                    <a:pt x="0" y="159258"/>
                  </a:lnTo>
                  <a:close/>
                </a:path>
              </a:pathLst>
            </a:custGeom>
            <a:ln w="28575">
              <a:solidFill>
                <a:srgbClr val="A13F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06195" y="366293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4"/>
                  </a:lnTo>
                  <a:lnTo>
                    <a:pt x="736092" y="363474"/>
                  </a:lnTo>
                  <a:lnTo>
                    <a:pt x="736092" y="484632"/>
                  </a:lnTo>
                  <a:lnTo>
                    <a:pt x="978408" y="242316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DC59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06195" y="3662933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A13F1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3400" y="1676400"/>
            <a:ext cx="7942580" cy="2213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sz="3000" b="1" dirty="0">
                <a:latin typeface="Arial Narrow Bold"/>
                <a:cs typeface="Arial Narrow Bold"/>
              </a:rPr>
              <a:t>Mediastinal</a:t>
            </a:r>
            <a:r>
              <a:rPr sz="3000" b="1" spc="-120" dirty="0">
                <a:latin typeface="Arial Narrow Bold"/>
                <a:cs typeface="Arial Narrow Bold"/>
              </a:rPr>
              <a:t> </a:t>
            </a:r>
            <a:r>
              <a:rPr sz="3000" b="1" dirty="0">
                <a:latin typeface="Arial Narrow Bold"/>
                <a:cs typeface="Arial Narrow Bold"/>
              </a:rPr>
              <a:t>(interstitial)</a:t>
            </a:r>
            <a:r>
              <a:rPr sz="3000" b="1" spc="-110" dirty="0">
                <a:latin typeface="Arial Narrow Bold"/>
                <a:cs typeface="Arial Narrow Bold"/>
              </a:rPr>
              <a:t> </a:t>
            </a:r>
            <a:r>
              <a:rPr sz="3000" b="1" spc="-10" dirty="0">
                <a:latin typeface="Arial Narrow Bold"/>
                <a:cs typeface="Arial Narrow Bold"/>
              </a:rPr>
              <a:t>emphysema:</a:t>
            </a:r>
            <a:endParaRPr sz="30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2885"/>
              </a:spcBef>
              <a:buFont typeface="Arial"/>
              <a:buChar char="•"/>
            </a:pPr>
            <a:endParaRPr sz="3000" dirty="0">
              <a:latin typeface="Arial Narrow Bold"/>
              <a:cs typeface="Arial Narrow Bold"/>
            </a:endParaRPr>
          </a:p>
          <a:p>
            <a:pPr marL="927100" marR="5080" lvl="1" indent="-457200">
              <a:lnSpc>
                <a:spcPts val="3700"/>
              </a:lnSpc>
              <a:buFont typeface="Wingdings"/>
              <a:buChar char="►"/>
              <a:tabLst>
                <a:tab pos="927100" algn="l"/>
                <a:tab pos="1239520" algn="l"/>
              </a:tabLst>
            </a:pPr>
            <a:r>
              <a:rPr sz="3100" dirty="0">
                <a:solidFill>
                  <a:srgbClr val="D1282E"/>
                </a:solidFill>
                <a:latin typeface="Times New Roman"/>
                <a:cs typeface="Times New Roman"/>
              </a:rPr>
              <a:t>	</a:t>
            </a:r>
            <a:r>
              <a:rPr sz="3100" dirty="0">
                <a:latin typeface="Arial Narrow"/>
                <a:cs typeface="Arial Narrow"/>
              </a:rPr>
              <a:t>Air</a:t>
            </a:r>
            <a:r>
              <a:rPr sz="3100" spc="-35" dirty="0">
                <a:latin typeface="Arial Narrow"/>
                <a:cs typeface="Arial Narrow"/>
              </a:rPr>
              <a:t> </a:t>
            </a:r>
            <a:r>
              <a:rPr sz="3100" dirty="0">
                <a:latin typeface="Arial Narrow"/>
                <a:cs typeface="Arial Narrow"/>
              </a:rPr>
              <a:t>in</a:t>
            </a:r>
            <a:r>
              <a:rPr sz="3100" spc="-40" dirty="0">
                <a:latin typeface="Arial Narrow"/>
                <a:cs typeface="Arial Narrow"/>
              </a:rPr>
              <a:t> </a:t>
            </a:r>
            <a:r>
              <a:rPr sz="3100" dirty="0">
                <a:latin typeface="Arial Narrow"/>
                <a:cs typeface="Arial Narrow"/>
              </a:rPr>
              <a:t>connective</a:t>
            </a:r>
            <a:r>
              <a:rPr sz="3100" spc="-40" dirty="0">
                <a:latin typeface="Arial Narrow"/>
                <a:cs typeface="Arial Narrow"/>
              </a:rPr>
              <a:t> </a:t>
            </a:r>
            <a:r>
              <a:rPr sz="3100" dirty="0">
                <a:latin typeface="Arial Narrow"/>
                <a:cs typeface="Arial Narrow"/>
              </a:rPr>
              <a:t>tissue</a:t>
            </a:r>
            <a:r>
              <a:rPr sz="3100" spc="-40" dirty="0">
                <a:latin typeface="Arial Narrow"/>
                <a:cs typeface="Arial Narrow"/>
              </a:rPr>
              <a:t> </a:t>
            </a:r>
            <a:r>
              <a:rPr sz="3100" dirty="0">
                <a:latin typeface="Arial Narrow"/>
                <a:cs typeface="Arial Narrow"/>
              </a:rPr>
              <a:t>of</a:t>
            </a:r>
            <a:r>
              <a:rPr sz="3100" spc="-35" dirty="0">
                <a:latin typeface="Arial Narrow"/>
                <a:cs typeface="Arial Narrow"/>
              </a:rPr>
              <a:t> </a:t>
            </a:r>
            <a:r>
              <a:rPr sz="3100" dirty="0">
                <a:latin typeface="Arial Narrow"/>
                <a:cs typeface="Arial Narrow"/>
              </a:rPr>
              <a:t>the</a:t>
            </a:r>
            <a:r>
              <a:rPr sz="3100" spc="-35" dirty="0">
                <a:latin typeface="Arial Narrow"/>
                <a:cs typeface="Arial Narrow"/>
              </a:rPr>
              <a:t> </a:t>
            </a:r>
            <a:r>
              <a:rPr sz="3100" dirty="0">
                <a:latin typeface="Arial Narrow"/>
                <a:cs typeface="Arial Narrow"/>
              </a:rPr>
              <a:t>lung,</a:t>
            </a:r>
            <a:r>
              <a:rPr sz="3100" spc="-35" dirty="0">
                <a:latin typeface="Arial Narrow"/>
                <a:cs typeface="Arial Narrow"/>
              </a:rPr>
              <a:t> </a:t>
            </a:r>
            <a:r>
              <a:rPr sz="3100" spc="-195" dirty="0">
                <a:latin typeface="Arial Narrow"/>
                <a:cs typeface="Arial Narrow"/>
              </a:rPr>
              <a:t>mediastinum, </a:t>
            </a:r>
            <a:r>
              <a:rPr sz="3100" dirty="0">
                <a:latin typeface="Arial Narrow"/>
                <a:cs typeface="Arial Narrow"/>
              </a:rPr>
              <a:t>and</a:t>
            </a:r>
            <a:r>
              <a:rPr sz="3100" spc="-65" dirty="0">
                <a:latin typeface="Arial Narrow"/>
                <a:cs typeface="Arial Narrow"/>
              </a:rPr>
              <a:t> </a:t>
            </a:r>
            <a:r>
              <a:rPr sz="3100" dirty="0">
                <a:latin typeface="Arial Narrow"/>
                <a:cs typeface="Arial Narrow"/>
              </a:rPr>
              <a:t>subcutaneous</a:t>
            </a:r>
            <a:r>
              <a:rPr sz="3100" spc="-55" dirty="0">
                <a:latin typeface="Arial Narrow"/>
                <a:cs typeface="Arial Narrow"/>
              </a:rPr>
              <a:t> </a:t>
            </a:r>
            <a:r>
              <a:rPr sz="3100" spc="-10" dirty="0">
                <a:latin typeface="Arial Narrow"/>
                <a:cs typeface="Arial Narrow"/>
              </a:rPr>
              <a:t>tissue.</a:t>
            </a:r>
            <a:endParaRPr sz="3100" dirty="0">
              <a:latin typeface="Arial Narrow"/>
              <a:cs typeface="Arial Narrow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0105" y="1981200"/>
            <a:ext cx="8303895" cy="3300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Arial Narrow"/>
                <a:cs typeface="Arial Narrow"/>
              </a:rPr>
              <a:t>Common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in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cigarette</a:t>
            </a:r>
            <a:r>
              <a:rPr sz="2800" b="1" u="sng" spc="-35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smokers</a:t>
            </a:r>
            <a:r>
              <a:rPr sz="2800" dirty="0">
                <a:latin typeface="Arial Narrow"/>
                <a:cs typeface="Arial Narrow"/>
              </a:rPr>
              <a:t>;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air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pollutants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also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contribute.</a:t>
            </a:r>
          </a:p>
          <a:p>
            <a:pPr>
              <a:lnSpc>
                <a:spcPct val="100000"/>
              </a:lnSpc>
              <a:spcBef>
                <a:spcPts val="2735"/>
              </a:spcBef>
              <a:buFont typeface="Arial"/>
              <a:buChar char="•"/>
            </a:pPr>
            <a:endParaRPr sz="2800" dirty="0">
              <a:latin typeface="Arial Narrow"/>
              <a:cs typeface="Arial Narrow"/>
            </a:endParaRPr>
          </a:p>
          <a:p>
            <a:pPr marL="436245" indent="-42354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436245" algn="l"/>
              </a:tabLst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Clinical</a:t>
            </a:r>
            <a:r>
              <a:rPr sz="2800" b="1" u="sng" spc="-70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diagnosis</a:t>
            </a:r>
            <a:endParaRPr sz="28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2865"/>
              </a:spcBef>
              <a:buFont typeface="Arial"/>
              <a:buChar char="•"/>
            </a:pPr>
            <a:endParaRPr sz="2800" dirty="0">
              <a:latin typeface="Arial Narrow Bold"/>
              <a:cs typeface="Arial Narrow Bold"/>
            </a:endParaRPr>
          </a:p>
          <a:p>
            <a:pPr marL="355600" marR="57785" indent="-342900">
              <a:lnSpc>
                <a:spcPts val="3310"/>
              </a:lnSpc>
              <a:buFont typeface="Arial"/>
              <a:buChar char="•"/>
              <a:tabLst>
                <a:tab pos="355600" algn="l"/>
              </a:tabLst>
            </a:pP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Persistent</a:t>
            </a:r>
            <a:r>
              <a:rPr sz="2800" b="1" u="sng" spc="-60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productive</a:t>
            </a:r>
            <a:r>
              <a:rPr sz="2800" b="1" u="sng" spc="-60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cough</a:t>
            </a:r>
            <a:r>
              <a:rPr sz="2800" b="1" u="sng" spc="-55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for</a:t>
            </a:r>
            <a:r>
              <a:rPr sz="2800" b="1" spc="-145" dirty="0">
                <a:latin typeface="Arial Narrow Bold"/>
                <a:cs typeface="Arial Narrow Bold"/>
              </a:rPr>
              <a:t> </a:t>
            </a:r>
            <a:r>
              <a:rPr sz="28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 Bold"/>
                <a:cs typeface="Arial Narrow Bold"/>
              </a:rPr>
              <a:t>AT</a:t>
            </a:r>
            <a:r>
              <a:rPr sz="2800" b="1" u="sng" spc="-5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LEAST 3 consecutive months in </a:t>
            </a:r>
            <a:r>
              <a:rPr sz="2800" b="1" u="sng" spc="-3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 Bold"/>
                <a:cs typeface="Arial Narrow Bold"/>
              </a:rPr>
              <a:t>AT</a:t>
            </a:r>
            <a:r>
              <a:rPr sz="2800" b="1" u="sng" spc="-45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Arial Narrow Bold"/>
                <a:cs typeface="Arial Narrow Bold"/>
              </a:rPr>
              <a:t>LEAST</a:t>
            </a:r>
            <a:r>
              <a:rPr sz="2800" b="1" spc="-35" dirty="0">
                <a:solidFill>
                  <a:srgbClr val="FF0000"/>
                </a:solidFill>
                <a:latin typeface="Arial Narrow Bold"/>
                <a:cs typeface="Arial Narrow Bol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2</a:t>
            </a:r>
            <a:r>
              <a:rPr sz="2800" b="1" u="sng" spc="-40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consecutive</a:t>
            </a:r>
            <a:r>
              <a:rPr sz="2800" b="1" u="sng" spc="-45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years</a:t>
            </a:r>
            <a:r>
              <a:rPr sz="2800" spc="-10" dirty="0">
                <a:latin typeface="Arial Narrow"/>
                <a:cs typeface="Arial Narrow"/>
              </a:rPr>
              <a:t>.</a:t>
            </a:r>
            <a:endParaRPr sz="2800" dirty="0">
              <a:latin typeface="Arial Narrow"/>
              <a:cs typeface="Arial Narrow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762000"/>
            <a:ext cx="64160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88035" algn="l"/>
              </a:tabLst>
            </a:pPr>
            <a:r>
              <a:rPr sz="3600" b="0" spc="-25" dirty="0">
                <a:solidFill>
                  <a:srgbClr val="D1282E"/>
                </a:solidFill>
                <a:latin typeface="Arial Black"/>
                <a:cs typeface="Arial Black"/>
              </a:rPr>
              <a:t>II.</a:t>
            </a:r>
            <a:r>
              <a:rPr sz="3600" b="0" dirty="0">
                <a:solidFill>
                  <a:srgbClr val="D1282E"/>
                </a:solidFill>
                <a:latin typeface="Arial Black"/>
                <a:cs typeface="Arial Black"/>
              </a:rPr>
              <a:t>	</a:t>
            </a:r>
            <a:r>
              <a:rPr sz="3600" b="0" spc="-70" dirty="0">
                <a:solidFill>
                  <a:srgbClr val="D1282E"/>
                </a:solidFill>
                <a:latin typeface="Arial Black"/>
                <a:cs typeface="Arial Black"/>
              </a:rPr>
              <a:t>CHRONIC</a:t>
            </a:r>
            <a:r>
              <a:rPr sz="3600" b="0" spc="-18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600" b="0" spc="-55" dirty="0">
                <a:solidFill>
                  <a:srgbClr val="D1282E"/>
                </a:solidFill>
                <a:latin typeface="Arial Black"/>
                <a:cs typeface="Arial Black"/>
              </a:rPr>
              <a:t>BRONCHITIS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6800" y="1752600"/>
            <a:ext cx="7915909" cy="41481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sz="2800" dirty="0">
                <a:latin typeface="Arial Narrow"/>
                <a:cs typeface="Arial Narrow"/>
              </a:rPr>
              <a:t>In</a:t>
            </a:r>
            <a:r>
              <a:rPr sz="2800" spc="-2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early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stages</a:t>
            </a:r>
            <a:r>
              <a:rPr sz="2800" spc="-20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airflow</a:t>
            </a:r>
            <a:r>
              <a:rPr sz="2800" b="1" spc="-25" dirty="0">
                <a:latin typeface="Arial Narrow Bold"/>
                <a:cs typeface="Arial Narrow Bold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is</a:t>
            </a:r>
            <a:r>
              <a:rPr sz="2800" b="1" spc="-20" dirty="0">
                <a:latin typeface="Arial Narrow Bold"/>
                <a:cs typeface="Arial Narrow Bold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not</a:t>
            </a:r>
            <a:r>
              <a:rPr sz="2800" b="1" spc="-25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obstructed</a:t>
            </a:r>
            <a:r>
              <a:rPr sz="2800" spc="-10" dirty="0">
                <a:latin typeface="Arial Narrow"/>
                <a:cs typeface="Arial Narrow"/>
              </a:rPr>
              <a:t>.</a:t>
            </a:r>
            <a:endParaRPr sz="2800" dirty="0">
              <a:latin typeface="Arial Narrow"/>
              <a:cs typeface="Arial Narrow"/>
            </a:endParaRPr>
          </a:p>
          <a:p>
            <a:pPr>
              <a:lnSpc>
                <a:spcPct val="100000"/>
              </a:lnSpc>
              <a:spcBef>
                <a:spcPts val="2690"/>
              </a:spcBef>
              <a:buFont typeface="Arial"/>
              <a:buChar char="•"/>
            </a:pPr>
            <a:endParaRPr sz="2800" dirty="0">
              <a:latin typeface="Arial Narrow"/>
              <a:cs typeface="Arial Narrow"/>
            </a:endParaRPr>
          </a:p>
          <a:p>
            <a:pPr marL="355600" marR="127000" indent="-342900">
              <a:lnSpc>
                <a:spcPct val="101400"/>
              </a:lnSpc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Arial Narrow"/>
                <a:cs typeface="Arial Narrow"/>
              </a:rPr>
              <a:t>Heavy smokers: develop chronic outflow obstruction, usually with associated emphysema</a:t>
            </a:r>
          </a:p>
          <a:p>
            <a:pPr>
              <a:lnSpc>
                <a:spcPct val="100000"/>
              </a:lnSpc>
              <a:spcBef>
                <a:spcPts val="2630"/>
              </a:spcBef>
              <a:buFont typeface="Arial"/>
              <a:buChar char="•"/>
            </a:pPr>
            <a:endParaRPr sz="2800" dirty="0">
              <a:latin typeface="Arial Narrow"/>
              <a:cs typeface="Arial Narrow"/>
            </a:endParaRPr>
          </a:p>
          <a:p>
            <a:pPr marL="355600" marR="5080" indent="-342900">
              <a:lnSpc>
                <a:spcPct val="99600"/>
              </a:lnSpc>
              <a:spcBef>
                <a:spcPts val="5"/>
              </a:spcBef>
              <a:buFont typeface="Arial"/>
              <a:buChar char="•"/>
              <a:tabLst>
                <a:tab pos="355600" algn="l"/>
              </a:tabLst>
            </a:pPr>
            <a:r>
              <a:rPr sz="2800" dirty="0">
                <a:latin typeface="Arial Narrow"/>
                <a:cs typeface="Arial Narrow"/>
              </a:rPr>
              <a:t>May coexist with hyper-responsive airways with intermittent bronchospasm and wheezing asthmatic bronchitis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752600" y="838200"/>
            <a:ext cx="4994275" cy="3384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solidFill>
                  <a:srgbClr val="D1282E"/>
                </a:solidFill>
                <a:latin typeface="Arial Black"/>
                <a:cs typeface="Arial Black"/>
              </a:rPr>
              <a:t>PATHOGENESIS</a:t>
            </a:r>
            <a:endParaRPr sz="36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135"/>
              </a:spcBef>
            </a:pPr>
            <a:endParaRPr sz="3600" dirty="0">
              <a:latin typeface="Arial Black"/>
              <a:cs typeface="Arial Black"/>
            </a:endParaRPr>
          </a:p>
          <a:p>
            <a:pPr marL="526415" indent="-513715">
              <a:spcBef>
                <a:spcPts val="5"/>
              </a:spcBef>
              <a:buFont typeface="Arial"/>
              <a:buChar char="•"/>
              <a:tabLst>
                <a:tab pos="526415" algn="l"/>
              </a:tabLst>
            </a:pPr>
            <a:r>
              <a:rPr sz="3600" b="1" dirty="0">
                <a:latin typeface="Arial Narrow Bold"/>
                <a:cs typeface="Arial Narrow Bold"/>
              </a:rPr>
              <a:t>hypersecretion of mucus</a:t>
            </a:r>
          </a:p>
          <a:p>
            <a:pPr>
              <a:lnSpc>
                <a:spcPct val="100000"/>
              </a:lnSpc>
              <a:spcBef>
                <a:spcPts val="3140"/>
              </a:spcBef>
              <a:buFont typeface="Arial"/>
              <a:buChar char="•"/>
            </a:pPr>
            <a:endParaRPr sz="3600" dirty="0">
              <a:latin typeface="Arial Narrow Bold"/>
              <a:cs typeface="Arial Narrow Bold"/>
            </a:endParaRPr>
          </a:p>
          <a:p>
            <a:pPr marL="526415" indent="-513715">
              <a:lnSpc>
                <a:spcPct val="100000"/>
              </a:lnSpc>
              <a:buFont typeface="Arial"/>
              <a:buChar char="•"/>
              <a:tabLst>
                <a:tab pos="526415" algn="l"/>
              </a:tabLst>
            </a:pPr>
            <a:r>
              <a:rPr sz="3600" b="1" dirty="0">
                <a:latin typeface="Arial Narrow Bold"/>
                <a:cs typeface="Arial Narrow Bold"/>
              </a:rPr>
              <a:t>airflow</a:t>
            </a:r>
            <a:r>
              <a:rPr sz="3600" b="1" spc="-35" dirty="0">
                <a:latin typeface="Arial Narrow Bold"/>
                <a:cs typeface="Arial Narrow Bold"/>
              </a:rPr>
              <a:t> </a:t>
            </a:r>
            <a:r>
              <a:rPr sz="3600" b="1" spc="-10" dirty="0">
                <a:latin typeface="Arial Narrow Bold"/>
                <a:cs typeface="Arial Narrow Bold"/>
              </a:rPr>
              <a:t>obstruction</a:t>
            </a:r>
            <a:endParaRPr sz="3600" dirty="0">
              <a:latin typeface="Arial Narrow Bold"/>
              <a:cs typeface="Arial Narrow Bold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1066800"/>
            <a:ext cx="8479155" cy="5231176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526415" indent="-51371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526415" algn="l"/>
              </a:tabLst>
            </a:pPr>
            <a:r>
              <a:rPr sz="2800" b="1" dirty="0">
                <a:latin typeface="Arial Narrow Bold"/>
                <a:cs typeface="Arial Narrow Bold"/>
              </a:rPr>
              <a:t>hypersecretion</a:t>
            </a:r>
            <a:r>
              <a:rPr sz="2800" b="1" spc="-30" dirty="0">
                <a:latin typeface="Arial Narrow Bold"/>
                <a:cs typeface="Arial Narrow Bold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of</a:t>
            </a:r>
            <a:r>
              <a:rPr sz="2800" b="1" spc="-35" dirty="0">
                <a:latin typeface="Arial Narrow Bold"/>
                <a:cs typeface="Arial Narrow Bold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mucus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-3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beginning in the large airways.</a:t>
            </a:r>
          </a:p>
          <a:p>
            <a:pPr marL="456565" marR="2619375" lvl="1" indent="-456565" algn="r">
              <a:lnSpc>
                <a:spcPct val="100000"/>
              </a:lnSpc>
              <a:spcBef>
                <a:spcPts val="1340"/>
              </a:spcBef>
              <a:buClr>
                <a:srgbClr val="D1282E"/>
              </a:buClr>
              <a:buFont typeface="Arial"/>
              <a:buChar char="•"/>
              <a:tabLst>
                <a:tab pos="456565" algn="l"/>
              </a:tabLst>
            </a:pPr>
            <a:r>
              <a:rPr sz="2800" dirty="0">
                <a:latin typeface="Arial Narrow"/>
                <a:cs typeface="Arial Narrow"/>
              </a:rPr>
              <a:t>cigarette smoking, other air pollutants:</a:t>
            </a:r>
          </a:p>
          <a:p>
            <a:pPr lvl="1">
              <a:lnSpc>
                <a:spcPct val="100000"/>
              </a:lnSpc>
              <a:spcBef>
                <a:spcPts val="1420"/>
              </a:spcBef>
              <a:buClr>
                <a:srgbClr val="D1282E"/>
              </a:buClr>
              <a:buFont typeface="Arial"/>
              <a:buChar char="•"/>
            </a:pPr>
            <a:endParaRPr sz="2800" dirty="0">
              <a:latin typeface="Arial Narrow"/>
              <a:cs typeface="Arial Narrow"/>
            </a:endParaRPr>
          </a:p>
          <a:p>
            <a:pPr marL="1612265" marR="541020" lvl="2" indent="-457200">
              <a:lnSpc>
                <a:spcPct val="100699"/>
              </a:lnSpc>
              <a:buFont typeface="Wingdings"/>
              <a:buChar char="►"/>
              <a:tabLst>
                <a:tab pos="1612265" algn="l"/>
                <a:tab pos="1719580" algn="l"/>
              </a:tabLst>
            </a:pPr>
            <a:r>
              <a:rPr sz="2800" dirty="0">
                <a:latin typeface="Arial Narrow"/>
                <a:cs typeface="Arial Narrow"/>
              </a:rPr>
              <a:t>	hypertrophy of mucous glands in the trachea and bronchi</a:t>
            </a:r>
          </a:p>
          <a:p>
            <a:pPr lvl="2">
              <a:lnSpc>
                <a:spcPct val="100000"/>
              </a:lnSpc>
              <a:spcBef>
                <a:spcPts val="1705"/>
              </a:spcBef>
              <a:buClr>
                <a:srgbClr val="D1282E"/>
              </a:buClr>
              <a:buFont typeface="Wingdings"/>
              <a:buChar char="►"/>
            </a:pPr>
            <a:endParaRPr sz="2800" dirty="0">
              <a:latin typeface="Arial Narrow"/>
              <a:cs typeface="Arial Narrow"/>
            </a:endParaRPr>
          </a:p>
          <a:p>
            <a:pPr marL="1612265" marR="5080" lvl="2" indent="-457200">
              <a:lnSpc>
                <a:spcPts val="3290"/>
              </a:lnSpc>
              <a:spcBef>
                <a:spcPts val="5"/>
              </a:spcBef>
              <a:buFont typeface="Wingdings"/>
              <a:buChar char="►"/>
              <a:tabLst>
                <a:tab pos="1612265" algn="l"/>
                <a:tab pos="1719580" algn="l"/>
              </a:tabLst>
            </a:pPr>
            <a:r>
              <a:rPr sz="2800" dirty="0">
                <a:latin typeface="Arial Narrow"/>
                <a:cs typeface="Arial Narrow"/>
              </a:rPr>
              <a:t>	increase in mucin-secreting goblet cells in the epithelial surfaces of smaller bronchi and bronchioles</a:t>
            </a:r>
          </a:p>
          <a:p>
            <a:pPr lvl="2">
              <a:lnSpc>
                <a:spcPct val="100000"/>
              </a:lnSpc>
              <a:spcBef>
                <a:spcPts val="1435"/>
              </a:spcBef>
              <a:buClr>
                <a:srgbClr val="D1282E"/>
              </a:buClr>
              <a:buFont typeface="Wingdings"/>
              <a:buChar char="►"/>
            </a:pPr>
            <a:endParaRPr sz="2800" dirty="0">
              <a:latin typeface="Arial Narrow"/>
              <a:cs typeface="Arial Narrow"/>
            </a:endParaRPr>
          </a:p>
          <a:p>
            <a:pPr marR="2579370" lvl="2" indent="537845" algn="r">
              <a:lnSpc>
                <a:spcPct val="100000"/>
              </a:lnSpc>
              <a:buChar char="►"/>
              <a:tabLst>
                <a:tab pos="537845" algn="l"/>
                <a:tab pos="564515" algn="l"/>
              </a:tabLst>
            </a:pPr>
            <a:r>
              <a:rPr sz="2800" dirty="0">
                <a:latin typeface="Arial Narrow"/>
                <a:cs typeface="Arial Narrow"/>
              </a:rPr>
              <a:t>​	inflammation without eosinophils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5800" y="1371600"/>
            <a:ext cx="8125459" cy="4091505"/>
          </a:xfrm>
          <a:prstGeom prst="rect">
            <a:avLst/>
          </a:prstGeom>
        </p:spPr>
        <p:txBody>
          <a:bodyPr vert="horz" wrap="square" lIns="0" tIns="18351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445"/>
              </a:spcBef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Arial Narrow"/>
                <a:cs typeface="Arial Narrow"/>
              </a:rPr>
              <a:t>airflow obstruction results from:</a:t>
            </a:r>
          </a:p>
          <a:p>
            <a:pPr marL="469900" lvl="1" indent="513715">
              <a:lnSpc>
                <a:spcPct val="100000"/>
              </a:lnSpc>
              <a:spcBef>
                <a:spcPts val="1340"/>
              </a:spcBef>
              <a:buAutoNum type="arabicPeriod"/>
              <a:tabLst>
                <a:tab pos="983615" algn="l"/>
                <a:tab pos="1181100" algn="l"/>
              </a:tabLst>
            </a:pPr>
            <a:r>
              <a:rPr sz="2800" dirty="0">
                <a:latin typeface="Arial Narrow"/>
                <a:cs typeface="Arial Narrow"/>
              </a:rPr>
              <a:t>​	Small airway disease</a:t>
            </a:r>
          </a:p>
          <a:p>
            <a:pPr marL="469900" marR="5080">
              <a:lnSpc>
                <a:spcPct val="99600"/>
              </a:lnSpc>
              <a:spcBef>
                <a:spcPts val="665"/>
              </a:spcBef>
            </a:pPr>
            <a:r>
              <a:rPr sz="2800" dirty="0">
                <a:latin typeface="Arial Narrow"/>
                <a:cs typeface="Arial Narrow"/>
              </a:rPr>
              <a:t>chronic bronchiolitis: results in early and mild airflow obstruction. Induced by mucus plugging of the bronchiolar lumen, inflammation, and bronchiolar wall fibrosis</a:t>
            </a:r>
          </a:p>
          <a:p>
            <a:pPr>
              <a:lnSpc>
                <a:spcPct val="100000"/>
              </a:lnSpc>
              <a:spcBef>
                <a:spcPts val="1705"/>
              </a:spcBef>
            </a:pPr>
            <a:endParaRPr sz="2800" dirty="0">
              <a:latin typeface="Arial Narrow"/>
              <a:cs typeface="Arial Narrow"/>
            </a:endParaRPr>
          </a:p>
          <a:p>
            <a:pPr marL="792480" marR="611505" lvl="1" indent="-322580">
              <a:lnSpc>
                <a:spcPts val="3290"/>
              </a:lnSpc>
              <a:buFont typeface="Arial Narrow"/>
              <a:buAutoNum type="arabicPeriod" startAt="2"/>
              <a:tabLst>
                <a:tab pos="1212850" algn="l"/>
                <a:tab pos="4284345" algn="l"/>
              </a:tabLst>
            </a:pPr>
            <a:r>
              <a:rPr sz="2800" dirty="0">
                <a:latin typeface="Arial Narrow"/>
                <a:cs typeface="Arial Narrow"/>
              </a:rPr>
              <a:t>Coexistent emphysema:		The cause of 	significant airflow obstruction.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1828800"/>
            <a:ext cx="7541260" cy="2858090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20"/>
              </a:spcBef>
            </a:pPr>
            <a:r>
              <a:rPr sz="2400" b="1" spc="-10" dirty="0">
                <a:latin typeface="Arial"/>
                <a:cs typeface="Arial"/>
              </a:rPr>
              <a:t>Macroscopic:</a:t>
            </a:r>
            <a:endParaRPr sz="24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1225"/>
              </a:spcBef>
              <a:buFont typeface="Arial"/>
              <a:buChar char="•"/>
              <a:tabLst>
                <a:tab pos="354965" algn="l"/>
              </a:tabLst>
            </a:pPr>
            <a:r>
              <a:rPr sz="2400" b="1" dirty="0">
                <a:latin typeface="Arial"/>
                <a:cs typeface="Arial"/>
              </a:rPr>
              <a:t>Mucosal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lining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hyperemic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swollen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425"/>
              </a:spcBef>
              <a:buFont typeface="Arial"/>
              <a:buChar char="•"/>
            </a:pPr>
            <a:endParaRPr sz="2400" dirty="0">
              <a:latin typeface="Arial"/>
              <a:cs typeface="Arial"/>
            </a:endParaRPr>
          </a:p>
          <a:p>
            <a:pPr marL="355600" marR="5080" indent="-342900">
              <a:lnSpc>
                <a:spcPct val="100800"/>
              </a:lnSpc>
              <a:buFont typeface="Arial"/>
              <a:buChar char="•"/>
              <a:tabLst>
                <a:tab pos="355600" algn="l"/>
              </a:tabLst>
            </a:pPr>
            <a:r>
              <a:rPr sz="2400" b="1" dirty="0">
                <a:latin typeface="Arial"/>
                <a:cs typeface="Arial"/>
              </a:rPr>
              <a:t>Layers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of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mucinous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or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mucopurulent</a:t>
            </a:r>
            <a:r>
              <a:rPr sz="2400" b="1" spc="-5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secretions</a:t>
            </a:r>
            <a:r>
              <a:rPr sz="2400" b="1" spc="-50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,The </a:t>
            </a:r>
            <a:r>
              <a:rPr sz="2400" b="1" dirty="0">
                <a:latin typeface="Arial"/>
                <a:cs typeface="Arial"/>
              </a:rPr>
              <a:t>smaller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bronchi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and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bronchioles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also</a:t>
            </a:r>
            <a:r>
              <a:rPr sz="2400" b="1" spc="-4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may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be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involved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0200" y="762000"/>
            <a:ext cx="36258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60" dirty="0">
                <a:latin typeface="Arial Black"/>
                <a:cs typeface="Arial Black"/>
              </a:rPr>
              <a:t>MORPHOLOGY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1066800"/>
            <a:ext cx="7696200" cy="1280890"/>
          </a:xfrm>
          <a:prstGeom prst="rect">
            <a:avLst/>
          </a:prstGeom>
        </p:spPr>
        <p:txBody>
          <a:bodyPr vert="horz" wrap="square" lIns="0" tIns="515111" rIns="0" bIns="0" rtlCol="0">
            <a:spAutoFit/>
          </a:bodyPr>
          <a:lstStyle/>
          <a:p>
            <a:pPr marL="1172210">
              <a:lnSpc>
                <a:spcPct val="100000"/>
              </a:lnSpc>
              <a:spcBef>
                <a:spcPts val="100"/>
              </a:spcBef>
            </a:pPr>
            <a:r>
              <a:rPr sz="4800" dirty="0">
                <a:solidFill>
                  <a:srgbClr val="000000"/>
                </a:solidFill>
                <a:latin typeface="Arial Narrow Bold"/>
                <a:cs typeface="Arial Narrow Bold"/>
              </a:rPr>
              <a:t>It’s</a:t>
            </a:r>
            <a:r>
              <a:rPr sz="4800" spc="-45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sz="4800" dirty="0">
                <a:solidFill>
                  <a:srgbClr val="000000"/>
                </a:solidFill>
                <a:latin typeface="Arial Narrow Bold"/>
                <a:cs typeface="Arial Narrow Bold"/>
              </a:rPr>
              <a:t>hard</a:t>
            </a:r>
            <a:r>
              <a:rPr sz="4800" spc="-45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sz="4800" dirty="0">
                <a:solidFill>
                  <a:srgbClr val="000000"/>
                </a:solidFill>
                <a:latin typeface="Arial Narrow Bold"/>
                <a:cs typeface="Arial Narrow Bold"/>
              </a:rPr>
              <a:t>to</a:t>
            </a:r>
            <a:r>
              <a:rPr sz="4800" spc="-40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sz="4800" dirty="0">
                <a:solidFill>
                  <a:srgbClr val="000000"/>
                </a:solidFill>
                <a:latin typeface="Arial Narrow Bold"/>
                <a:cs typeface="Arial Narrow Bold"/>
              </a:rPr>
              <a:t>get</a:t>
            </a:r>
            <a:r>
              <a:rPr sz="4800" spc="-40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sz="4800" dirty="0">
                <a:solidFill>
                  <a:srgbClr val="000000"/>
                </a:solidFill>
                <a:latin typeface="Arial Narrow Bold"/>
                <a:cs typeface="Arial Narrow Bold"/>
              </a:rPr>
              <a:t>the</a:t>
            </a:r>
            <a:r>
              <a:rPr sz="4800" spc="-40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sz="4800" dirty="0">
                <a:solidFill>
                  <a:srgbClr val="000000"/>
                </a:solidFill>
                <a:latin typeface="Arial Narrow Bold"/>
                <a:cs typeface="Arial Narrow Bold"/>
              </a:rPr>
              <a:t>air</a:t>
            </a:r>
            <a:r>
              <a:rPr sz="4800" spc="-45" dirty="0">
                <a:solidFill>
                  <a:srgbClr val="000000"/>
                </a:solidFill>
                <a:latin typeface="Arial Narrow Bold"/>
                <a:cs typeface="Arial Narrow Bold"/>
              </a:rPr>
              <a:t> </a:t>
            </a:r>
            <a:r>
              <a:rPr sz="4800" spc="-25" dirty="0">
                <a:solidFill>
                  <a:srgbClr val="000000"/>
                </a:solidFill>
                <a:latin typeface="Arial Narrow Bold"/>
                <a:cs typeface="Arial Narrow Bold"/>
              </a:rPr>
              <a:t>OUT</a:t>
            </a:r>
            <a:endParaRPr sz="4800" dirty="0">
              <a:latin typeface="Arial Narrow Bold"/>
              <a:cs typeface="Arial Narrow 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06581" y="2459228"/>
            <a:ext cx="6242019" cy="27033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latin typeface="Arial Narrow Bold"/>
                <a:cs typeface="Arial Narrow Bold"/>
              </a:rPr>
              <a:t>It’s</a:t>
            </a:r>
            <a:r>
              <a:rPr sz="4800" b="1" spc="-70" dirty="0">
                <a:latin typeface="Arial Narrow Bold"/>
                <a:cs typeface="Arial Narrow Bold"/>
              </a:rPr>
              <a:t> </a:t>
            </a:r>
            <a:r>
              <a:rPr sz="4800" b="1" dirty="0">
                <a:latin typeface="Arial Narrow Bold"/>
                <a:cs typeface="Arial Narrow Bold"/>
              </a:rPr>
              <a:t>hard</a:t>
            </a:r>
            <a:r>
              <a:rPr sz="4800" b="1" spc="-70" dirty="0">
                <a:latin typeface="Arial Narrow Bold"/>
                <a:cs typeface="Arial Narrow Bold"/>
              </a:rPr>
              <a:t> </a:t>
            </a:r>
            <a:r>
              <a:rPr sz="4800" b="1" dirty="0">
                <a:latin typeface="Arial Narrow Bold"/>
                <a:cs typeface="Arial Narrow Bold"/>
              </a:rPr>
              <a:t>to</a:t>
            </a:r>
            <a:r>
              <a:rPr sz="4800" b="1" spc="-65" dirty="0">
                <a:latin typeface="Arial Narrow Bold"/>
                <a:cs typeface="Arial Narrow Bold"/>
              </a:rPr>
              <a:t> </a:t>
            </a:r>
            <a:r>
              <a:rPr sz="4800" b="1" spc="-10" dirty="0">
                <a:latin typeface="Arial Narrow Bold"/>
                <a:cs typeface="Arial Narrow Bold"/>
              </a:rPr>
              <a:t>EXHALE</a:t>
            </a:r>
            <a:endParaRPr sz="48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3729"/>
              </a:spcBef>
            </a:pPr>
            <a:endParaRPr sz="4800" dirty="0">
              <a:latin typeface="Arial Narrow Bold"/>
              <a:cs typeface="Arial Narrow Bold"/>
            </a:endParaRPr>
          </a:p>
          <a:p>
            <a:pPr algn="ctr">
              <a:lnSpc>
                <a:spcPct val="100000"/>
              </a:lnSpc>
            </a:pPr>
            <a:r>
              <a:rPr sz="4800" b="1" dirty="0">
                <a:latin typeface="Arial Narrow Bold"/>
                <a:cs typeface="Arial Narrow Bold"/>
              </a:rPr>
              <a:t>Lungs</a:t>
            </a:r>
            <a:r>
              <a:rPr sz="4800" b="1" spc="-40" dirty="0">
                <a:latin typeface="Arial Narrow Bold"/>
                <a:cs typeface="Arial Narrow Bold"/>
              </a:rPr>
              <a:t> </a:t>
            </a:r>
            <a:r>
              <a:rPr sz="4800" b="1" dirty="0">
                <a:latin typeface="Arial Narrow Bold"/>
                <a:cs typeface="Arial Narrow Bold"/>
              </a:rPr>
              <a:t>are</a:t>
            </a:r>
            <a:r>
              <a:rPr sz="4800" b="1" spc="-25" dirty="0">
                <a:latin typeface="Arial Narrow Bold"/>
                <a:cs typeface="Arial Narrow Bold"/>
              </a:rPr>
              <a:t> </a:t>
            </a:r>
            <a:r>
              <a:rPr sz="4800" b="1" spc="-10" dirty="0">
                <a:latin typeface="Arial Narrow Bold"/>
                <a:cs typeface="Arial Narrow Bold"/>
              </a:rPr>
              <a:t>hyperinflatted</a:t>
            </a:r>
            <a:endParaRPr sz="4800" dirty="0">
              <a:latin typeface="Arial Narrow Bold"/>
              <a:cs typeface="Arial Narrow 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8379" y="5562600"/>
            <a:ext cx="8004809" cy="7543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298450" marR="5080" indent="-285750">
              <a:lnSpc>
                <a:spcPts val="1900"/>
              </a:lnSpc>
              <a:spcBef>
                <a:spcPts val="180"/>
              </a:spcBef>
              <a:buChar char="•"/>
              <a:tabLst>
                <a:tab pos="298450" algn="l"/>
              </a:tabLst>
            </a:pPr>
            <a:r>
              <a:rPr sz="1600" spc="-25" dirty="0">
                <a:latin typeface="Arial"/>
                <a:cs typeface="Arial"/>
              </a:rPr>
              <a:t>Total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capacity: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(TLC)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volume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air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in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lungs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upon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maximum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effort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of </a:t>
            </a:r>
            <a:r>
              <a:rPr sz="1600" spc="-10" dirty="0">
                <a:latin typeface="Arial"/>
                <a:cs typeface="Arial"/>
              </a:rPr>
              <a:t>inspiration.</a:t>
            </a:r>
            <a:endParaRPr sz="1600" dirty="0">
              <a:latin typeface="Arial"/>
              <a:cs typeface="Arial"/>
            </a:endParaRPr>
          </a:p>
          <a:p>
            <a:pPr marL="297815" indent="-285115">
              <a:lnSpc>
                <a:spcPts val="1855"/>
              </a:lnSpc>
              <a:buChar char="•"/>
              <a:tabLst>
                <a:tab pos="297815" algn="l"/>
              </a:tabLst>
            </a:pPr>
            <a:r>
              <a:rPr sz="1600" dirty="0">
                <a:latin typeface="Arial"/>
                <a:cs typeface="Arial"/>
              </a:rPr>
              <a:t>lung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compliance: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measure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lung’s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ability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to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stretch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or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expand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6041"/>
            <a:ext cx="8915400" cy="6040755"/>
            <a:chOff x="0" y="16041"/>
            <a:chExt cx="8915400" cy="60407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16041"/>
              <a:ext cx="8915400" cy="604064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876801" y="130247"/>
              <a:ext cx="800100" cy="647065"/>
            </a:xfrm>
            <a:custGeom>
              <a:avLst/>
              <a:gdLst/>
              <a:ahLst/>
              <a:cxnLst/>
              <a:rect l="l" t="t" r="r" b="b"/>
              <a:pathLst>
                <a:path w="800100" h="647065">
                  <a:moveTo>
                    <a:pt x="400048" y="0"/>
                  </a:moveTo>
                  <a:lnTo>
                    <a:pt x="305611" y="246936"/>
                  </a:lnTo>
                  <a:lnTo>
                    <a:pt x="0" y="246934"/>
                  </a:lnTo>
                  <a:lnTo>
                    <a:pt x="247246" y="399547"/>
                  </a:lnTo>
                  <a:lnTo>
                    <a:pt x="152803" y="646483"/>
                  </a:lnTo>
                  <a:lnTo>
                    <a:pt x="400048" y="493867"/>
                  </a:lnTo>
                  <a:lnTo>
                    <a:pt x="647293" y="646483"/>
                  </a:lnTo>
                  <a:lnTo>
                    <a:pt x="552851" y="399547"/>
                  </a:lnTo>
                  <a:lnTo>
                    <a:pt x="800097" y="246934"/>
                  </a:lnTo>
                  <a:lnTo>
                    <a:pt x="494485" y="246936"/>
                  </a:lnTo>
                  <a:lnTo>
                    <a:pt x="400048" y="0"/>
                  </a:lnTo>
                  <a:close/>
                </a:path>
              </a:pathLst>
            </a:custGeom>
            <a:solidFill>
              <a:srgbClr val="D128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76800" y="130247"/>
              <a:ext cx="800100" cy="647065"/>
            </a:xfrm>
            <a:custGeom>
              <a:avLst/>
              <a:gdLst/>
              <a:ahLst/>
              <a:cxnLst/>
              <a:rect l="l" t="t" r="r" b="b"/>
              <a:pathLst>
                <a:path w="800100" h="647065">
                  <a:moveTo>
                    <a:pt x="0" y="246934"/>
                  </a:moveTo>
                  <a:lnTo>
                    <a:pt x="305612" y="246936"/>
                  </a:lnTo>
                  <a:lnTo>
                    <a:pt x="400049" y="0"/>
                  </a:lnTo>
                  <a:lnTo>
                    <a:pt x="494486" y="246936"/>
                  </a:lnTo>
                  <a:lnTo>
                    <a:pt x="800098" y="246934"/>
                  </a:lnTo>
                  <a:lnTo>
                    <a:pt x="552852" y="399548"/>
                  </a:lnTo>
                  <a:lnTo>
                    <a:pt x="647293" y="646483"/>
                  </a:lnTo>
                  <a:lnTo>
                    <a:pt x="400049" y="493867"/>
                  </a:lnTo>
                  <a:lnTo>
                    <a:pt x="152804" y="646483"/>
                  </a:lnTo>
                  <a:lnTo>
                    <a:pt x="247246" y="399548"/>
                  </a:lnTo>
                  <a:lnTo>
                    <a:pt x="0" y="246934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76401" y="3380769"/>
              <a:ext cx="800100" cy="647065"/>
            </a:xfrm>
            <a:custGeom>
              <a:avLst/>
              <a:gdLst/>
              <a:ahLst/>
              <a:cxnLst/>
              <a:rect l="l" t="t" r="r" b="b"/>
              <a:pathLst>
                <a:path w="800100" h="647064">
                  <a:moveTo>
                    <a:pt x="400048" y="0"/>
                  </a:moveTo>
                  <a:lnTo>
                    <a:pt x="305611" y="246936"/>
                  </a:lnTo>
                  <a:lnTo>
                    <a:pt x="0" y="246934"/>
                  </a:lnTo>
                  <a:lnTo>
                    <a:pt x="247246" y="399547"/>
                  </a:lnTo>
                  <a:lnTo>
                    <a:pt x="152803" y="646483"/>
                  </a:lnTo>
                  <a:lnTo>
                    <a:pt x="400048" y="493867"/>
                  </a:lnTo>
                  <a:lnTo>
                    <a:pt x="647293" y="646483"/>
                  </a:lnTo>
                  <a:lnTo>
                    <a:pt x="552851" y="399547"/>
                  </a:lnTo>
                  <a:lnTo>
                    <a:pt x="800097" y="246934"/>
                  </a:lnTo>
                  <a:lnTo>
                    <a:pt x="494485" y="246936"/>
                  </a:lnTo>
                  <a:lnTo>
                    <a:pt x="40004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676400" y="3380769"/>
              <a:ext cx="800100" cy="647065"/>
            </a:xfrm>
            <a:custGeom>
              <a:avLst/>
              <a:gdLst/>
              <a:ahLst/>
              <a:cxnLst/>
              <a:rect l="l" t="t" r="r" b="b"/>
              <a:pathLst>
                <a:path w="800100" h="647064">
                  <a:moveTo>
                    <a:pt x="0" y="246934"/>
                  </a:moveTo>
                  <a:lnTo>
                    <a:pt x="305612" y="246936"/>
                  </a:lnTo>
                  <a:lnTo>
                    <a:pt x="400049" y="0"/>
                  </a:lnTo>
                  <a:lnTo>
                    <a:pt x="494486" y="246936"/>
                  </a:lnTo>
                  <a:lnTo>
                    <a:pt x="800098" y="246934"/>
                  </a:lnTo>
                  <a:lnTo>
                    <a:pt x="552852" y="399548"/>
                  </a:lnTo>
                  <a:lnTo>
                    <a:pt x="647293" y="646483"/>
                  </a:lnTo>
                  <a:lnTo>
                    <a:pt x="400049" y="493867"/>
                  </a:lnTo>
                  <a:lnTo>
                    <a:pt x="152804" y="646483"/>
                  </a:lnTo>
                  <a:lnTo>
                    <a:pt x="247246" y="399548"/>
                  </a:lnTo>
                  <a:lnTo>
                    <a:pt x="0" y="246934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739" y="6095491"/>
            <a:ext cx="8923020" cy="6997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>
              <a:lnSpc>
                <a:spcPts val="1900"/>
              </a:lnSpc>
              <a:spcBef>
                <a:spcPts val="380"/>
              </a:spcBef>
            </a:pPr>
            <a:r>
              <a:rPr sz="1800" b="1" dirty="0">
                <a:latin typeface="Arial"/>
                <a:cs typeface="Arial"/>
              </a:rPr>
              <a:t>Fig.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13.9</a:t>
            </a:r>
            <a:r>
              <a:rPr sz="1800" b="1" spc="4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Chronic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bronchitis.</a:t>
            </a:r>
            <a:r>
              <a:rPr sz="1600" spc="-4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lumen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bronchus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is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above.</a:t>
            </a:r>
            <a:r>
              <a:rPr sz="1600" spc="-1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Note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marked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thickening</a:t>
            </a:r>
            <a:r>
              <a:rPr sz="1600" spc="-25" dirty="0">
                <a:latin typeface="Arial"/>
                <a:cs typeface="Arial"/>
              </a:rPr>
              <a:t> of </a:t>
            </a:r>
            <a:r>
              <a:rPr sz="1600" dirty="0">
                <a:latin typeface="Arial"/>
                <a:cs typeface="Arial"/>
              </a:rPr>
              <a:t>the</a:t>
            </a:r>
            <a:r>
              <a:rPr sz="1600" spc="-3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mucous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gland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layer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(approximately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twice-</a:t>
            </a:r>
            <a:r>
              <a:rPr sz="1600" dirty="0">
                <a:latin typeface="Arial"/>
                <a:cs typeface="Arial"/>
              </a:rPr>
              <a:t>normal)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and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squamous</a:t>
            </a:r>
            <a:r>
              <a:rPr sz="1600" spc="-25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metaplasia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of</a:t>
            </a:r>
            <a:r>
              <a:rPr sz="1600" spc="-20" dirty="0">
                <a:latin typeface="Arial"/>
                <a:cs typeface="Arial"/>
              </a:rPr>
              <a:t> </a:t>
            </a:r>
            <a:r>
              <a:rPr sz="1600" dirty="0">
                <a:latin typeface="Arial"/>
                <a:cs typeface="Arial"/>
              </a:rPr>
              <a:t>lung</a:t>
            </a:r>
            <a:r>
              <a:rPr sz="1600" spc="-30" dirty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epithelium.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230"/>
              </a:lnSpc>
            </a:pPr>
            <a:r>
              <a:rPr sz="1100" i="1" dirty="0">
                <a:latin typeface="Arial"/>
                <a:cs typeface="Arial"/>
              </a:rPr>
              <a:t>(From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Teaching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Collection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the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Department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Pathology,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University</a:t>
            </a:r>
            <a:r>
              <a:rPr sz="1100" i="1" spc="-4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of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Texas,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Southwestern</a:t>
            </a:r>
            <a:r>
              <a:rPr sz="1100" i="1" spc="-3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Medical</a:t>
            </a:r>
            <a:r>
              <a:rPr sz="1100" i="1" spc="-30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School,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dirty="0">
                <a:latin typeface="Arial"/>
                <a:cs typeface="Arial"/>
              </a:rPr>
              <a:t>Dallas,</a:t>
            </a:r>
            <a:r>
              <a:rPr sz="1100" i="1" spc="-45" dirty="0">
                <a:latin typeface="Arial"/>
                <a:cs typeface="Arial"/>
              </a:rPr>
              <a:t> </a:t>
            </a:r>
            <a:r>
              <a:rPr sz="1100" i="1" spc="-10" dirty="0">
                <a:latin typeface="Arial"/>
                <a:cs typeface="Arial"/>
              </a:rPr>
              <a:t>Texas.)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1295400"/>
            <a:ext cx="8525510" cy="5001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69265" algn="l"/>
              </a:tabLst>
            </a:pPr>
            <a:r>
              <a:rPr sz="2600" b="1" dirty="0">
                <a:latin typeface="Arial Narrow Bold"/>
                <a:cs typeface="Arial Narrow Bold"/>
              </a:rPr>
              <a:t>Enlargement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of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the</a:t>
            </a:r>
            <a:r>
              <a:rPr sz="2600" b="1" spc="-50" dirty="0">
                <a:latin typeface="Arial Narrow Bold"/>
                <a:cs typeface="Arial Narrow Bold"/>
              </a:rPr>
              <a:t> </a:t>
            </a:r>
            <a:r>
              <a:rPr sz="2600" b="1" spc="-20" dirty="0">
                <a:latin typeface="Arial Narrow Bold"/>
                <a:cs typeface="Arial Narrow Bold"/>
              </a:rPr>
              <a:t>mucus-</a:t>
            </a:r>
            <a:r>
              <a:rPr sz="2600" b="1" dirty="0">
                <a:latin typeface="Arial Narrow Bold"/>
                <a:cs typeface="Arial Narrow Bold"/>
              </a:rPr>
              <a:t>secreting</a:t>
            </a:r>
            <a:r>
              <a:rPr sz="2600" b="1" spc="-55" dirty="0">
                <a:latin typeface="Arial Narrow Bold"/>
                <a:cs typeface="Arial Narrow Bold"/>
              </a:rPr>
              <a:t> </a:t>
            </a:r>
            <a:r>
              <a:rPr sz="2600" b="1" spc="-10" dirty="0">
                <a:latin typeface="Arial Narrow Bold"/>
                <a:cs typeface="Arial Narrow Bold"/>
              </a:rPr>
              <a:t>glands</a:t>
            </a:r>
            <a:endParaRPr sz="26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2605"/>
              </a:spcBef>
              <a:buFont typeface="Arial"/>
              <a:buChar char="•"/>
            </a:pPr>
            <a:endParaRPr sz="2600" dirty="0">
              <a:latin typeface="Arial Narrow Bold"/>
              <a:cs typeface="Arial Narrow Bold"/>
            </a:endParaRPr>
          </a:p>
          <a:p>
            <a:pPr marL="354965" indent="-342265">
              <a:lnSpc>
                <a:spcPct val="100000"/>
              </a:lnSpc>
              <a:buFont typeface="Arial"/>
              <a:buChar char="•"/>
              <a:tabLst>
                <a:tab pos="354965" algn="l"/>
              </a:tabLst>
            </a:pPr>
            <a:r>
              <a:rPr sz="2600" b="1" dirty="0">
                <a:latin typeface="Arial Narrow Bold"/>
                <a:cs typeface="Arial Narrow Bold"/>
              </a:rPr>
              <a:t>Inflammatory</a:t>
            </a:r>
            <a:r>
              <a:rPr sz="2600" b="1" spc="-80" dirty="0">
                <a:latin typeface="Arial Narrow Bold"/>
                <a:cs typeface="Arial Narrow Bold"/>
              </a:rPr>
              <a:t> </a:t>
            </a:r>
            <a:r>
              <a:rPr sz="2600" b="1" dirty="0">
                <a:latin typeface="Arial Narrow Bold"/>
                <a:cs typeface="Arial Narrow Bold"/>
              </a:rPr>
              <a:t>cells</a:t>
            </a:r>
            <a:r>
              <a:rPr sz="2600" dirty="0">
                <a:latin typeface="Arial Narrow"/>
                <a:cs typeface="Arial Narrow"/>
              </a:rPr>
              <a:t>,</a:t>
            </a:r>
            <a:r>
              <a:rPr sz="2600" spc="-8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largely</a:t>
            </a:r>
            <a:r>
              <a:rPr sz="2600" spc="-85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mononuclear</a:t>
            </a:r>
            <a:r>
              <a:rPr sz="2600" spc="-80" dirty="0">
                <a:latin typeface="Arial Narrow"/>
                <a:cs typeface="Arial Narrow"/>
              </a:rPr>
              <a:t> </a:t>
            </a:r>
            <a:r>
              <a:rPr sz="2600" dirty="0">
                <a:latin typeface="Arial Narrow"/>
                <a:cs typeface="Arial Narrow"/>
              </a:rPr>
              <a:t>and</a:t>
            </a:r>
            <a:r>
              <a:rPr sz="2600" spc="-75" dirty="0">
                <a:latin typeface="Arial Narrow"/>
                <a:cs typeface="Arial Narrow"/>
              </a:rPr>
              <a:t> </a:t>
            </a:r>
            <a:r>
              <a:rPr sz="2600" spc="-10" dirty="0">
                <a:latin typeface="Arial Narrow"/>
                <a:cs typeface="Arial Narrow"/>
              </a:rPr>
              <a:t>neutrophils.</a:t>
            </a:r>
            <a:endParaRPr sz="2600" dirty="0">
              <a:latin typeface="Arial Narrow"/>
              <a:cs typeface="Arial Narrow"/>
            </a:endParaRPr>
          </a:p>
          <a:p>
            <a:pPr marL="457200" indent="-457200">
              <a:spcBef>
                <a:spcPts val="2550"/>
              </a:spcBef>
              <a:buFont typeface="Arial"/>
              <a:buChar char="•"/>
            </a:pPr>
            <a:endParaRPr sz="2600" dirty="0">
              <a:latin typeface="Arial Narrow Bold"/>
              <a:cs typeface="Arial Narrow Bold"/>
            </a:endParaRPr>
          </a:p>
          <a:p>
            <a:pPr marL="469900" marR="554355" indent="-457200">
              <a:buFont typeface="Arial"/>
              <a:buChar char="•"/>
              <a:tabLst>
                <a:tab pos="355600" algn="l"/>
              </a:tabLst>
            </a:pPr>
            <a:r>
              <a:rPr sz="2600" dirty="0">
                <a:latin typeface="Arial Narrow Bold"/>
                <a:cs typeface="Arial Narrow Bold"/>
              </a:rPr>
              <a:t>Chronic bronchiolitis (small airway disease), characterized by </a:t>
            </a:r>
            <a:r>
              <a:rPr sz="2600" b="1" dirty="0">
                <a:latin typeface="Arial Narrow Bold"/>
                <a:cs typeface="Arial Narrow Bold"/>
              </a:rPr>
              <a:t>goblet cell metaplasia, mucous plugging, inflammation, and submucosal fibrosis</a:t>
            </a:r>
          </a:p>
          <a:p>
            <a:pPr marL="469900" marR="5080" indent="-457200">
              <a:spcBef>
                <a:spcPts val="1295"/>
              </a:spcBef>
              <a:buFont typeface="Arial"/>
              <a:buChar char="•"/>
              <a:tabLst>
                <a:tab pos="469900" algn="l"/>
              </a:tabLst>
            </a:pPr>
            <a:r>
              <a:rPr sz="2600" dirty="0">
                <a:latin typeface="Arial Narrow Bold"/>
                <a:cs typeface="Arial Narrow Bold"/>
              </a:rPr>
              <a:t>Bronchiolitis obliterans in severe cases: complete obliteration of the lumen as a consequence of fibrosis</a:t>
            </a:r>
          </a:p>
          <a:p>
            <a:pPr marL="469900" indent="-457200">
              <a:spcBef>
                <a:spcPts val="1170"/>
              </a:spcBef>
              <a:buFont typeface="Arial"/>
              <a:buChar char="•"/>
              <a:tabLst>
                <a:tab pos="354965" algn="l"/>
              </a:tabLst>
            </a:pPr>
            <a:r>
              <a:rPr sz="2600" dirty="0">
                <a:latin typeface="Arial Narrow Bold"/>
                <a:cs typeface="Arial Narrow Bold"/>
              </a:rPr>
              <a:t>Changes of emphysema often co-exist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24000" y="533400"/>
            <a:ext cx="37179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65" dirty="0">
                <a:latin typeface="Arial Black"/>
                <a:cs typeface="Arial Black"/>
              </a:rPr>
              <a:t>MICROSCOPIC:</a:t>
            </a:r>
            <a:endParaRPr sz="36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669" y="762000"/>
            <a:ext cx="439801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b="0" spc="-75" dirty="0">
                <a:solidFill>
                  <a:srgbClr val="D1282E"/>
                </a:solidFill>
                <a:latin typeface="Arial Black"/>
                <a:cs typeface="Arial Black"/>
              </a:rPr>
              <a:t>CLINICAL</a:t>
            </a:r>
            <a:r>
              <a:rPr sz="3000" b="0" spc="-110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3000" b="0" spc="-60" dirty="0">
                <a:solidFill>
                  <a:srgbClr val="D1282E"/>
                </a:solidFill>
                <a:latin typeface="Arial Black"/>
                <a:cs typeface="Arial Black"/>
              </a:rPr>
              <a:t>FEATURES:</a:t>
            </a:r>
            <a:endParaRPr sz="3000" dirty="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1676400" y="1600200"/>
            <a:ext cx="6591985" cy="37776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354965" algn="l"/>
              </a:tabLst>
            </a:pPr>
            <a:r>
              <a:rPr dirty="0"/>
              <a:t>Prominent</a:t>
            </a:r>
            <a:r>
              <a:rPr spc="-40" dirty="0"/>
              <a:t> </a:t>
            </a:r>
            <a:r>
              <a:rPr dirty="0"/>
              <a:t>cough</a:t>
            </a:r>
            <a:r>
              <a:rPr spc="-40" dirty="0"/>
              <a:t> </a:t>
            </a:r>
            <a:r>
              <a:rPr dirty="0"/>
              <a:t>with</a:t>
            </a:r>
            <a:r>
              <a:rPr spc="-40" dirty="0"/>
              <a:t> </a:t>
            </a:r>
            <a:r>
              <a:rPr dirty="0"/>
              <a:t>production</a:t>
            </a:r>
            <a:r>
              <a:rPr spc="-40" dirty="0"/>
              <a:t> </a:t>
            </a:r>
            <a:r>
              <a:rPr dirty="0"/>
              <a:t>of</a:t>
            </a:r>
            <a:r>
              <a:rPr spc="-35" dirty="0"/>
              <a:t> </a:t>
            </a:r>
            <a:r>
              <a:rPr spc="-10" dirty="0"/>
              <a:t>sputum</a:t>
            </a:r>
          </a:p>
          <a:p>
            <a:pPr>
              <a:lnSpc>
                <a:spcPct val="100000"/>
              </a:lnSpc>
              <a:spcBef>
                <a:spcPts val="2750"/>
              </a:spcBef>
              <a:buFont typeface="Arial"/>
              <a:buChar char="•"/>
            </a:pPr>
            <a:endParaRPr spc="-10" dirty="0"/>
          </a:p>
          <a:p>
            <a:pPr marL="354330" marR="930275" indent="-341630" algn="just">
              <a:lnSpc>
                <a:spcPct val="996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chronic</a:t>
            </a:r>
            <a:r>
              <a:rPr spc="-45" dirty="0"/>
              <a:t> </a:t>
            </a:r>
            <a:r>
              <a:rPr dirty="0"/>
              <a:t>bronchitis</a:t>
            </a:r>
            <a:r>
              <a:rPr spc="-40" dirty="0"/>
              <a:t> </a:t>
            </a:r>
            <a:r>
              <a:rPr dirty="0"/>
              <a:t>and</a:t>
            </a:r>
            <a:r>
              <a:rPr spc="-45" dirty="0"/>
              <a:t> </a:t>
            </a:r>
            <a:r>
              <a:rPr dirty="0"/>
              <a:t>COPD</a:t>
            </a:r>
            <a:r>
              <a:rPr spc="-40" dirty="0"/>
              <a:t> </a:t>
            </a:r>
            <a:r>
              <a:rPr dirty="0"/>
              <a:t>patients</a:t>
            </a:r>
            <a:r>
              <a:rPr spc="-45" dirty="0"/>
              <a:t> </a:t>
            </a:r>
            <a:r>
              <a:rPr dirty="0"/>
              <a:t>show</a:t>
            </a:r>
            <a:r>
              <a:rPr spc="-40" dirty="0"/>
              <a:t> </a:t>
            </a:r>
            <a:r>
              <a:rPr spc="-10" dirty="0"/>
              <a:t>frequent 	</a:t>
            </a:r>
            <a:r>
              <a:rPr dirty="0"/>
              <a:t>exacerbations,</a:t>
            </a:r>
            <a:r>
              <a:rPr spc="-40" dirty="0"/>
              <a:t> </a:t>
            </a:r>
            <a:r>
              <a:rPr dirty="0"/>
              <a:t>rapid</a:t>
            </a:r>
            <a:r>
              <a:rPr spc="-40" dirty="0"/>
              <a:t> </a:t>
            </a:r>
            <a:r>
              <a:rPr dirty="0"/>
              <a:t>disease</a:t>
            </a:r>
            <a:r>
              <a:rPr spc="-40" dirty="0"/>
              <a:t> </a:t>
            </a:r>
            <a:r>
              <a:rPr dirty="0"/>
              <a:t>progression,</a:t>
            </a:r>
            <a:r>
              <a:rPr spc="-40" dirty="0"/>
              <a:t> </a:t>
            </a:r>
            <a:r>
              <a:rPr dirty="0"/>
              <a:t>and</a:t>
            </a:r>
            <a:r>
              <a:rPr spc="-40" dirty="0"/>
              <a:t> </a:t>
            </a:r>
            <a:r>
              <a:rPr spc="-10" dirty="0"/>
              <a:t>poorer 	</a:t>
            </a:r>
            <a:r>
              <a:rPr dirty="0"/>
              <a:t>outcomes</a:t>
            </a:r>
            <a:r>
              <a:rPr spc="-45" dirty="0"/>
              <a:t> </a:t>
            </a:r>
            <a:r>
              <a:rPr dirty="0"/>
              <a:t>than</a:t>
            </a:r>
            <a:r>
              <a:rPr spc="-45" dirty="0"/>
              <a:t> </a:t>
            </a:r>
            <a:r>
              <a:rPr dirty="0"/>
              <a:t>emphysema</a:t>
            </a:r>
            <a:r>
              <a:rPr spc="-45" dirty="0"/>
              <a:t> </a:t>
            </a:r>
            <a:r>
              <a:rPr spc="-10" dirty="0"/>
              <a:t>alone.</a:t>
            </a:r>
          </a:p>
          <a:p>
            <a:pPr>
              <a:lnSpc>
                <a:spcPct val="100000"/>
              </a:lnSpc>
              <a:spcBef>
                <a:spcPts val="2755"/>
              </a:spcBef>
              <a:buFont typeface="Arial"/>
              <a:buChar char="•"/>
            </a:pPr>
            <a:endParaRPr spc="-10" dirty="0"/>
          </a:p>
          <a:p>
            <a:pPr marL="355600" marR="5080" indent="-342900">
              <a:lnSpc>
                <a:spcPct val="99600"/>
              </a:lnSpc>
              <a:buFont typeface="Arial"/>
              <a:buChar char="•"/>
              <a:tabLst>
                <a:tab pos="355600" algn="l"/>
              </a:tabLst>
            </a:pPr>
            <a:r>
              <a:rPr dirty="0"/>
              <a:t>Progressive</a:t>
            </a:r>
            <a:r>
              <a:rPr spc="-45" dirty="0"/>
              <a:t> </a:t>
            </a:r>
            <a:r>
              <a:rPr dirty="0"/>
              <a:t>disease</a:t>
            </a:r>
            <a:r>
              <a:rPr spc="-40" dirty="0"/>
              <a:t> </a:t>
            </a:r>
            <a:r>
              <a:rPr dirty="0"/>
              <a:t>is</a:t>
            </a:r>
            <a:r>
              <a:rPr spc="-35" dirty="0"/>
              <a:t> </a:t>
            </a:r>
            <a:r>
              <a:rPr dirty="0"/>
              <a:t>marked</a:t>
            </a:r>
            <a:r>
              <a:rPr spc="-40" dirty="0"/>
              <a:t> </a:t>
            </a:r>
            <a:r>
              <a:rPr dirty="0"/>
              <a:t>by</a:t>
            </a:r>
            <a:r>
              <a:rPr spc="-35" dirty="0"/>
              <a:t> </a:t>
            </a:r>
            <a:r>
              <a:rPr dirty="0"/>
              <a:t>the</a:t>
            </a:r>
            <a:r>
              <a:rPr spc="-40" dirty="0"/>
              <a:t> </a:t>
            </a:r>
            <a:r>
              <a:rPr dirty="0"/>
              <a:t>development</a:t>
            </a:r>
            <a:r>
              <a:rPr spc="-40" dirty="0"/>
              <a:t> </a:t>
            </a:r>
            <a:r>
              <a:rPr spc="-25" dirty="0"/>
              <a:t>of </a:t>
            </a:r>
            <a:r>
              <a:rPr dirty="0"/>
              <a:t>pulmonary</a:t>
            </a:r>
            <a:r>
              <a:rPr spc="-55" dirty="0"/>
              <a:t> </a:t>
            </a:r>
            <a:r>
              <a:rPr dirty="0"/>
              <a:t>hypertension,</a:t>
            </a:r>
            <a:r>
              <a:rPr spc="-55" dirty="0"/>
              <a:t> </a:t>
            </a:r>
            <a:r>
              <a:rPr dirty="0"/>
              <a:t>cardiac</a:t>
            </a:r>
            <a:r>
              <a:rPr spc="-50" dirty="0"/>
              <a:t> </a:t>
            </a:r>
            <a:r>
              <a:rPr dirty="0"/>
              <a:t>failure,</a:t>
            </a:r>
            <a:r>
              <a:rPr spc="-55" dirty="0"/>
              <a:t> </a:t>
            </a:r>
            <a:r>
              <a:rPr dirty="0"/>
              <a:t>recurrent</a:t>
            </a:r>
            <a:r>
              <a:rPr spc="-55" dirty="0"/>
              <a:t> </a:t>
            </a:r>
            <a:r>
              <a:rPr spc="-10" dirty="0"/>
              <a:t>infections; </a:t>
            </a:r>
            <a:r>
              <a:rPr dirty="0"/>
              <a:t>and</a:t>
            </a:r>
            <a:r>
              <a:rPr spc="-60" dirty="0"/>
              <a:t> </a:t>
            </a:r>
            <a:r>
              <a:rPr dirty="0"/>
              <a:t>ultimately</a:t>
            </a:r>
            <a:r>
              <a:rPr spc="-45" dirty="0"/>
              <a:t> </a:t>
            </a:r>
            <a:r>
              <a:rPr dirty="0"/>
              <a:t>respiratory</a:t>
            </a:r>
            <a:r>
              <a:rPr spc="-45" dirty="0"/>
              <a:t> </a:t>
            </a:r>
            <a:r>
              <a:rPr spc="-10" dirty="0"/>
              <a:t>failure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990600"/>
            <a:ext cx="6705600" cy="4495799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39952" y="2343911"/>
            <a:ext cx="6912864" cy="18288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42046" y="2541523"/>
            <a:ext cx="5869305" cy="1031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600" b="0" dirty="0">
                <a:solidFill>
                  <a:srgbClr val="D1282E"/>
                </a:solidFill>
                <a:latin typeface="Arial Black"/>
                <a:cs typeface="Arial Black"/>
              </a:rPr>
              <a:t>THANK</a:t>
            </a:r>
            <a:r>
              <a:rPr sz="6600" b="0" spc="-525" dirty="0">
                <a:solidFill>
                  <a:srgbClr val="D1282E"/>
                </a:solidFill>
                <a:latin typeface="Arial Black"/>
                <a:cs typeface="Arial Black"/>
              </a:rPr>
              <a:t> </a:t>
            </a:r>
            <a:r>
              <a:rPr sz="6600" b="0" spc="-95" dirty="0">
                <a:solidFill>
                  <a:srgbClr val="D1282E"/>
                </a:solidFill>
                <a:latin typeface="Arial Black"/>
                <a:cs typeface="Arial Black"/>
              </a:rPr>
              <a:t>YOU!</a:t>
            </a:r>
            <a:endParaRPr sz="66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838200"/>
            <a:ext cx="8974989" cy="58673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7438" y="1523998"/>
            <a:ext cx="8610600" cy="831215"/>
          </a:xfrm>
          <a:prstGeom prst="rect">
            <a:avLst/>
          </a:prstGeom>
          <a:solidFill>
            <a:srgbClr val="FFFFFF"/>
          </a:solidFill>
          <a:ln w="28575">
            <a:solidFill>
              <a:srgbClr val="F5C201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438150">
              <a:lnSpc>
                <a:spcPct val="100000"/>
              </a:lnSpc>
              <a:spcBef>
                <a:spcPts val="265"/>
              </a:spcBef>
            </a:pPr>
            <a:r>
              <a:rPr sz="4800" spc="-40" dirty="0">
                <a:solidFill>
                  <a:srgbClr val="002060"/>
                </a:solidFill>
              </a:rPr>
              <a:t>ANATOMIC</a:t>
            </a:r>
            <a:r>
              <a:rPr sz="4800" spc="-260" dirty="0">
                <a:solidFill>
                  <a:srgbClr val="002060"/>
                </a:solidFill>
              </a:rPr>
              <a:t> </a:t>
            </a:r>
            <a:r>
              <a:rPr sz="4800" spc="-10" dirty="0">
                <a:solidFill>
                  <a:srgbClr val="002060"/>
                </a:solidFill>
              </a:rPr>
              <a:t>DISTRIBUTION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27438" y="2667000"/>
            <a:ext cx="8610600" cy="1323975"/>
          </a:xfrm>
          <a:prstGeom prst="rect">
            <a:avLst/>
          </a:prstGeom>
          <a:solidFill>
            <a:srgbClr val="FFFFFF"/>
          </a:solidFill>
          <a:ln w="28575">
            <a:solidFill>
              <a:srgbClr val="F5C201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1880235" marR="1871345" indent="477520">
              <a:lnSpc>
                <a:spcPct val="100000"/>
              </a:lnSpc>
              <a:spcBef>
                <a:spcPts val="245"/>
              </a:spcBef>
            </a:pPr>
            <a:r>
              <a:rPr sz="4000" b="1" spc="-10" dirty="0">
                <a:solidFill>
                  <a:srgbClr val="002060"/>
                </a:solidFill>
                <a:latin typeface="Arial"/>
                <a:cs typeface="Arial"/>
              </a:rPr>
              <a:t>MORPHOLOGIC CHARACTERISTICS</a:t>
            </a:r>
            <a:endParaRPr sz="4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7438" y="4343400"/>
            <a:ext cx="8610600" cy="831215"/>
          </a:xfrm>
          <a:prstGeom prst="rect">
            <a:avLst/>
          </a:prstGeom>
          <a:solidFill>
            <a:srgbClr val="FFFFFF"/>
          </a:solidFill>
          <a:ln w="28575">
            <a:solidFill>
              <a:srgbClr val="F5C201"/>
            </a:solidFill>
          </a:ln>
        </p:spPr>
        <p:txBody>
          <a:bodyPr vert="horz" wrap="square" lIns="0" tIns="33020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260"/>
              </a:spcBef>
            </a:pPr>
            <a:r>
              <a:rPr sz="4800" b="1" spc="-10" dirty="0">
                <a:solidFill>
                  <a:srgbClr val="002060"/>
                </a:solidFill>
                <a:latin typeface="Arial"/>
                <a:cs typeface="Arial"/>
              </a:rPr>
              <a:t>DEFINITION</a:t>
            </a:r>
            <a:endParaRPr sz="4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838200"/>
            <a:ext cx="4237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1.</a:t>
            </a:r>
            <a:r>
              <a:rPr sz="4000" b="0" spc="-18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4000" b="0" spc="-75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EMPHYSEMA</a:t>
            </a:r>
            <a:endParaRPr sz="4000" dirty="0">
              <a:solidFill>
                <a:schemeClr val="accent1">
                  <a:lumMod val="75000"/>
                </a:schemeClr>
              </a:solidFill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59738" y="1737867"/>
            <a:ext cx="7477759" cy="3545907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468630" marR="5080" indent="-455930" algn="just">
              <a:lnSpc>
                <a:spcPct val="101400"/>
              </a:lnSpc>
              <a:spcBef>
                <a:spcPts val="50"/>
              </a:spcBef>
              <a:buFont typeface="Arial"/>
              <a:buChar char="•"/>
              <a:tabLst>
                <a:tab pos="469900" algn="l"/>
              </a:tabLst>
            </a:pPr>
            <a:r>
              <a:rPr sz="2800" b="1" dirty="0">
                <a:latin typeface="Arial Narrow Bold"/>
                <a:cs typeface="Arial Narrow Bold"/>
              </a:rPr>
              <a:t>Permanent</a:t>
            </a:r>
            <a:r>
              <a:rPr sz="2800" b="1" spc="-40" dirty="0">
                <a:latin typeface="Arial Narrow Bold"/>
                <a:cs typeface="Arial Narrow Bold"/>
              </a:rPr>
              <a:t> </a:t>
            </a:r>
            <a:r>
              <a:rPr sz="2800" dirty="0">
                <a:latin typeface="Arial Narrow"/>
                <a:cs typeface="Arial Narrow"/>
              </a:rPr>
              <a:t>enlargement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of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the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airspaces</a:t>
            </a:r>
            <a:r>
              <a:rPr sz="2800" spc="-3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distal</a:t>
            </a:r>
            <a:r>
              <a:rPr sz="2800" b="1" spc="-35" dirty="0">
                <a:latin typeface="Arial Narrow Bold"/>
                <a:cs typeface="Arial Narrow Bold"/>
              </a:rPr>
              <a:t> </a:t>
            </a:r>
            <a:r>
              <a:rPr sz="2800" spc="-35" dirty="0">
                <a:latin typeface="Arial Narrow"/>
                <a:cs typeface="Arial Narrow"/>
              </a:rPr>
              <a:t>to the </a:t>
            </a:r>
            <a:r>
              <a:rPr sz="2800" dirty="0">
                <a:latin typeface="Arial Narrow"/>
                <a:cs typeface="Arial Narrow"/>
              </a:rPr>
              <a:t>	terminal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bronchioles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with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destruction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of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their</a:t>
            </a:r>
            <a:r>
              <a:rPr sz="2800" spc="-4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walls</a:t>
            </a:r>
            <a:r>
              <a:rPr sz="2800" spc="-40" dirty="0">
                <a:latin typeface="Arial Narrow"/>
                <a:cs typeface="Arial Narrow"/>
              </a:rPr>
              <a:t> </a:t>
            </a:r>
            <a:r>
              <a:rPr sz="2800" spc="-25" dirty="0">
                <a:latin typeface="Arial Narrow"/>
                <a:cs typeface="Arial Narrow"/>
              </a:rPr>
              <a:t>and 	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without</a:t>
            </a:r>
            <a:r>
              <a:rPr sz="2800" b="1" u="sng" spc="-55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significant</a:t>
            </a:r>
            <a:r>
              <a:rPr sz="2800" b="1" u="sng" spc="-40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 </a:t>
            </a:r>
            <a:r>
              <a:rPr sz="2800" b="1" u="sng" spc="-10" dirty="0">
                <a:uFill>
                  <a:solidFill>
                    <a:srgbClr val="000000"/>
                  </a:solidFill>
                </a:uFill>
                <a:latin typeface="Arial Narrow Bold"/>
                <a:cs typeface="Arial Narrow Bold"/>
              </a:rPr>
              <a:t>fibrosis.</a:t>
            </a:r>
            <a:endParaRPr sz="2800" dirty="0">
              <a:latin typeface="Arial Narrow Bold"/>
              <a:cs typeface="Arial Narrow Bold"/>
            </a:endParaRPr>
          </a:p>
          <a:p>
            <a:pPr>
              <a:lnSpc>
                <a:spcPct val="100000"/>
              </a:lnSpc>
              <a:spcBef>
                <a:spcPts val="2620"/>
              </a:spcBef>
              <a:buFont typeface="Arial"/>
              <a:buChar char="•"/>
            </a:pPr>
            <a:endParaRPr sz="2800" dirty="0">
              <a:latin typeface="Arial Narrow Bold"/>
              <a:cs typeface="Arial Narrow Bold"/>
            </a:endParaRPr>
          </a:p>
          <a:p>
            <a:pPr marL="469265" indent="-456565">
              <a:lnSpc>
                <a:spcPct val="100000"/>
              </a:lnSpc>
              <a:buFont typeface="Arial"/>
              <a:buChar char="•"/>
              <a:tabLst>
                <a:tab pos="469265" algn="l"/>
              </a:tabLst>
            </a:pPr>
            <a:r>
              <a:rPr sz="2800" dirty="0">
                <a:latin typeface="Arial Narrow"/>
                <a:cs typeface="Arial Narrow"/>
              </a:rPr>
              <a:t>Classified</a:t>
            </a:r>
            <a:r>
              <a:rPr sz="2800" spc="-6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according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to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it’s</a:t>
            </a:r>
            <a:r>
              <a:rPr sz="2800" spc="-50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anatomic</a:t>
            </a:r>
            <a:r>
              <a:rPr sz="2800" spc="-55" dirty="0">
                <a:latin typeface="Arial Narrow"/>
                <a:cs typeface="Arial Narrow"/>
              </a:rPr>
              <a:t> </a:t>
            </a:r>
            <a:r>
              <a:rPr sz="2800" spc="-10" dirty="0">
                <a:latin typeface="Arial Narrow"/>
                <a:cs typeface="Arial Narrow"/>
              </a:rPr>
              <a:t>distribution</a:t>
            </a:r>
            <a:endParaRPr sz="2800" dirty="0">
              <a:latin typeface="Arial Narrow"/>
              <a:cs typeface="Arial Narrow"/>
            </a:endParaRPr>
          </a:p>
          <a:p>
            <a:pPr marL="12700" marR="190500">
              <a:lnSpc>
                <a:spcPts val="3290"/>
              </a:lnSpc>
              <a:spcBef>
                <a:spcPts val="1515"/>
              </a:spcBef>
            </a:pPr>
            <a:r>
              <a:rPr sz="2800" b="1" dirty="0">
                <a:latin typeface="Arial Narrow Bold"/>
                <a:cs typeface="Arial Narrow Bold"/>
              </a:rPr>
              <a:t>(1)</a:t>
            </a:r>
            <a:r>
              <a:rPr sz="2800" b="1" spc="-35" dirty="0">
                <a:latin typeface="Arial Narrow Bold"/>
                <a:cs typeface="Arial Narrow Bold"/>
              </a:rPr>
              <a:t> </a:t>
            </a:r>
            <a:r>
              <a:rPr sz="2800" b="1" spc="-10" dirty="0">
                <a:latin typeface="Arial Narrow Bold"/>
                <a:cs typeface="Arial Narrow Bold"/>
              </a:rPr>
              <a:t>centriacinar,</a:t>
            </a:r>
            <a:r>
              <a:rPr sz="2800" b="1" spc="-35" dirty="0">
                <a:latin typeface="Arial Narrow Bold"/>
                <a:cs typeface="Arial Narrow Bold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(2)</a:t>
            </a:r>
            <a:r>
              <a:rPr sz="2800" b="1" spc="-35" dirty="0">
                <a:latin typeface="Arial Narrow Bold"/>
                <a:cs typeface="Arial Narrow Bold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panacinar, (3) distal acinar</a:t>
            </a:r>
            <a:r>
              <a:rPr sz="2800" dirty="0">
                <a:latin typeface="Arial Narrow"/>
                <a:cs typeface="Arial Narrow"/>
              </a:rPr>
              <a:t>,</a:t>
            </a:r>
            <a:r>
              <a:rPr sz="2800" spc="-65" dirty="0">
                <a:latin typeface="Arial Narrow"/>
                <a:cs typeface="Arial Narrow"/>
              </a:rPr>
              <a:t> </a:t>
            </a:r>
            <a:r>
              <a:rPr sz="2800" dirty="0">
                <a:latin typeface="Arial Narrow"/>
                <a:cs typeface="Arial Narrow"/>
              </a:rPr>
              <a:t>and</a:t>
            </a:r>
            <a:r>
              <a:rPr sz="2800" spc="-65" dirty="0">
                <a:latin typeface="Arial Narrow"/>
                <a:cs typeface="Arial Narrow"/>
              </a:rPr>
              <a:t> </a:t>
            </a:r>
            <a:r>
              <a:rPr sz="2800" b="1" dirty="0">
                <a:latin typeface="Arial Narrow Bold"/>
                <a:cs typeface="Arial Narrow Bold"/>
              </a:rPr>
              <a:t>(4) irregular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1975" rIns="0" bIns="0" rtlCol="0">
            <a:spAutoFit/>
          </a:bodyPr>
          <a:lstStyle/>
          <a:p>
            <a:pPr marL="988694">
              <a:lnSpc>
                <a:spcPct val="100000"/>
              </a:lnSpc>
              <a:spcBef>
                <a:spcPts val="100"/>
              </a:spcBef>
            </a:pPr>
            <a:r>
              <a:rPr sz="4000" b="0" spc="-50" dirty="0">
                <a:solidFill>
                  <a:srgbClr val="000000"/>
                </a:solidFill>
                <a:latin typeface="Arial Black"/>
                <a:cs typeface="Arial Black"/>
              </a:rPr>
              <a:t>TYPES</a:t>
            </a:r>
            <a:r>
              <a:rPr sz="4000" b="0" spc="-26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000" b="0" dirty="0">
                <a:solidFill>
                  <a:srgbClr val="000000"/>
                </a:solidFill>
                <a:latin typeface="Arial Black"/>
                <a:cs typeface="Arial Black"/>
              </a:rPr>
              <a:t>OF</a:t>
            </a:r>
            <a:r>
              <a:rPr sz="4000" b="0" spc="-26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4000" b="0" spc="-95" dirty="0">
                <a:solidFill>
                  <a:srgbClr val="000000"/>
                </a:solidFill>
                <a:latin typeface="Arial Black"/>
                <a:cs typeface="Arial Black"/>
              </a:rPr>
              <a:t>EMPHYSEMA</a:t>
            </a:r>
            <a:endParaRPr sz="4000">
              <a:latin typeface="Arial Black"/>
              <a:cs typeface="Arial Black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04800"/>
            <a:ext cx="6858000" cy="6202406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147617" y="5243512"/>
            <a:ext cx="1007110" cy="513715"/>
            <a:chOff x="147617" y="5243512"/>
            <a:chExt cx="1007110" cy="513715"/>
          </a:xfrm>
        </p:grpSpPr>
        <p:sp>
          <p:nvSpPr>
            <p:cNvPr id="5" name="object 5"/>
            <p:cNvSpPr/>
            <p:nvPr/>
          </p:nvSpPr>
          <p:spPr>
            <a:xfrm>
              <a:off x="161905" y="52578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736092" y="0"/>
                  </a:moveTo>
                  <a:lnTo>
                    <a:pt x="736092" y="121158"/>
                  </a:lnTo>
                  <a:lnTo>
                    <a:pt x="0" y="121158"/>
                  </a:lnTo>
                  <a:lnTo>
                    <a:pt x="0" y="363473"/>
                  </a:lnTo>
                  <a:lnTo>
                    <a:pt x="736092" y="363473"/>
                  </a:lnTo>
                  <a:lnTo>
                    <a:pt x="736092" y="484631"/>
                  </a:lnTo>
                  <a:lnTo>
                    <a:pt x="978408" y="242315"/>
                  </a:lnTo>
                  <a:lnTo>
                    <a:pt x="736092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61905" y="5257800"/>
              <a:ext cx="978535" cy="485140"/>
            </a:xfrm>
            <a:custGeom>
              <a:avLst/>
              <a:gdLst/>
              <a:ahLst/>
              <a:cxnLst/>
              <a:rect l="l" t="t" r="r" b="b"/>
              <a:pathLst>
                <a:path w="978535" h="485139">
                  <a:moveTo>
                    <a:pt x="0" y="121158"/>
                  </a:moveTo>
                  <a:lnTo>
                    <a:pt x="736092" y="121158"/>
                  </a:lnTo>
                  <a:lnTo>
                    <a:pt x="736092" y="0"/>
                  </a:lnTo>
                  <a:lnTo>
                    <a:pt x="978408" y="242316"/>
                  </a:lnTo>
                  <a:lnTo>
                    <a:pt x="736092" y="484632"/>
                  </a:lnTo>
                  <a:lnTo>
                    <a:pt x="736092" y="363473"/>
                  </a:lnTo>
                  <a:lnTo>
                    <a:pt x="0" y="363473"/>
                  </a:lnTo>
                  <a:lnTo>
                    <a:pt x="0" y="121158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174678" y="0"/>
            <a:ext cx="969644" cy="6858000"/>
            <a:chOff x="8174678" y="0"/>
            <a:chExt cx="969644" cy="6858000"/>
          </a:xfrm>
        </p:grpSpPr>
        <p:sp>
          <p:nvSpPr>
            <p:cNvPr id="3" name="object 3"/>
            <p:cNvSpPr/>
            <p:nvPr/>
          </p:nvSpPr>
          <p:spPr>
            <a:xfrm>
              <a:off x="8188966" y="2819400"/>
              <a:ext cx="811530" cy="457200"/>
            </a:xfrm>
            <a:custGeom>
              <a:avLst/>
              <a:gdLst/>
              <a:ahLst/>
              <a:cxnLst/>
              <a:rect l="l" t="t" r="r" b="b"/>
              <a:pathLst>
                <a:path w="811529" h="457200">
                  <a:moveTo>
                    <a:pt x="228598" y="0"/>
                  </a:moveTo>
                  <a:lnTo>
                    <a:pt x="0" y="228600"/>
                  </a:lnTo>
                  <a:lnTo>
                    <a:pt x="228598" y="457198"/>
                  </a:lnTo>
                  <a:lnTo>
                    <a:pt x="228598" y="342900"/>
                  </a:lnTo>
                  <a:lnTo>
                    <a:pt x="811264" y="342900"/>
                  </a:lnTo>
                  <a:lnTo>
                    <a:pt x="811264" y="114300"/>
                  </a:lnTo>
                  <a:lnTo>
                    <a:pt x="228598" y="114300"/>
                  </a:lnTo>
                  <a:lnTo>
                    <a:pt x="228598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188966" y="2819400"/>
              <a:ext cx="811530" cy="457200"/>
            </a:xfrm>
            <a:custGeom>
              <a:avLst/>
              <a:gdLst/>
              <a:ahLst/>
              <a:cxnLst/>
              <a:rect l="l" t="t" r="r" b="b"/>
              <a:pathLst>
                <a:path w="811529" h="457200">
                  <a:moveTo>
                    <a:pt x="811265" y="114300"/>
                  </a:moveTo>
                  <a:lnTo>
                    <a:pt x="228599" y="114300"/>
                  </a:lnTo>
                  <a:lnTo>
                    <a:pt x="228599" y="0"/>
                  </a:lnTo>
                  <a:lnTo>
                    <a:pt x="0" y="228599"/>
                  </a:lnTo>
                  <a:lnTo>
                    <a:pt x="228599" y="457199"/>
                  </a:lnTo>
                  <a:lnTo>
                    <a:pt x="228599" y="342899"/>
                  </a:lnTo>
                  <a:lnTo>
                    <a:pt x="811265" y="342899"/>
                  </a:lnTo>
                  <a:lnTo>
                    <a:pt x="811265" y="114300"/>
                  </a:lnTo>
                  <a:close/>
                </a:path>
              </a:pathLst>
            </a:custGeom>
            <a:ln w="28575">
              <a:solidFill>
                <a:srgbClr val="5858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1600" y="473862"/>
            <a:ext cx="6497955" cy="599523"/>
          </a:xfrm>
          <a:prstGeom prst="rect">
            <a:avLst/>
          </a:prstGeom>
        </p:spPr>
        <p:txBody>
          <a:bodyPr vert="horz" wrap="square" lIns="0" tIns="111125" rIns="0" bIns="0" rtlCol="0">
            <a:spAutoFit/>
          </a:bodyPr>
          <a:lstStyle/>
          <a:p>
            <a:pPr marL="2872105" marR="5080" indent="-2347595">
              <a:lnSpc>
                <a:spcPts val="3820"/>
              </a:lnSpc>
              <a:spcBef>
                <a:spcPts val="215"/>
              </a:spcBef>
            </a:pPr>
            <a:r>
              <a:rPr sz="1800" b="0" spc="-9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CENTRIACINAR</a:t>
            </a:r>
            <a:r>
              <a:rPr sz="1800" b="0" spc="-155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 </a:t>
            </a:r>
            <a:r>
              <a:rPr sz="1800" b="0" spc="-85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(CENTRILOBULAR) </a:t>
            </a:r>
            <a:r>
              <a:rPr sz="1800" b="0" spc="-1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rPr>
              <a:t>EMPHYSEMA</a:t>
            </a: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575" y="1232373"/>
            <a:ext cx="3810000" cy="2637693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34315" y="3851148"/>
            <a:ext cx="3451860" cy="260350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890"/>
              </a:lnSpc>
              <a:spcBef>
                <a:spcPts val="185"/>
              </a:spcBef>
            </a:pPr>
            <a:r>
              <a:rPr sz="8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https://health.clevelandclinic.org/even-smoking-just-one-or-two-cigarettes-</a:t>
            </a:r>
            <a:r>
              <a:rPr sz="800" u="sng" spc="-25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a-</a:t>
            </a:r>
            <a:r>
              <a:rPr sz="800" spc="-10" dirty="0">
                <a:solidFill>
                  <a:srgbClr val="CC9900"/>
                </a:solidFill>
                <a:latin typeface="Arial"/>
                <a:cs typeface="Arial"/>
              </a:rPr>
              <a:t> </a:t>
            </a:r>
            <a:r>
              <a:rPr sz="800" u="sng" spc="-10" dirty="0">
                <a:solidFill>
                  <a:srgbClr val="CC9900"/>
                </a:solidFill>
                <a:uFill>
                  <a:solidFill>
                    <a:srgbClr val="CC9900"/>
                  </a:solidFill>
                </a:uFill>
                <a:latin typeface="Arial"/>
                <a:cs typeface="Arial"/>
              </a:rPr>
              <a:t>day-increases-your-risk-of-lung-disease/</a:t>
            </a:r>
            <a:endParaRPr sz="8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9639" y="4188042"/>
            <a:ext cx="3833108" cy="2517354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01310" y="5424932"/>
            <a:ext cx="34315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CHRONIC</a:t>
            </a:r>
            <a:r>
              <a:rPr sz="2400" b="1" spc="-8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rPr>
              <a:t>BRONCHITIS</a:t>
            </a:r>
            <a:endParaRPr sz="2400" dirty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78299" y="2551220"/>
            <a:ext cx="3747150" cy="209606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37239" y="6706107"/>
            <a:ext cx="422021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CC9900"/>
                </a:solidFill>
                <a:latin typeface="Arial"/>
                <a:cs typeface="Arial"/>
              </a:rPr>
              <a:t>https://thoracickey.com/2-embryology-anatomy-and-physiology-of-the-lung/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7340" y="494283"/>
            <a:ext cx="8206105" cy="5146040"/>
          </a:xfrm>
          <a:prstGeom prst="rect">
            <a:avLst/>
          </a:prstGeom>
        </p:spPr>
        <p:txBody>
          <a:bodyPr vert="horz" wrap="square" lIns="0" tIns="222885" rIns="0" bIns="0" rtlCol="0">
            <a:spAutoFit/>
          </a:bodyPr>
          <a:lstStyle/>
          <a:p>
            <a:pPr marL="469265" indent="-456565">
              <a:lnSpc>
                <a:spcPct val="100000"/>
              </a:lnSpc>
              <a:spcBef>
                <a:spcPts val="1755"/>
              </a:spcBef>
              <a:buFont typeface="Arial"/>
              <a:buChar char="•"/>
              <a:tabLst>
                <a:tab pos="469265" algn="l"/>
              </a:tabLst>
            </a:pPr>
            <a:r>
              <a:rPr sz="2800" b="1" u="heavy" spc="-8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Centriacinar</a:t>
            </a:r>
            <a:r>
              <a:rPr sz="2800" b="1" u="heavy" spc="-13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9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(centrilobular)</a:t>
            </a:r>
            <a:r>
              <a:rPr sz="2800" b="1" u="heavy" spc="-6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emphysema:</a:t>
            </a:r>
            <a:endParaRPr sz="2800">
              <a:latin typeface="Times New Roman"/>
              <a:cs typeface="Times New Roman"/>
            </a:endParaRPr>
          </a:p>
          <a:p>
            <a:pPr marL="657225" lvl="1" indent="-187325">
              <a:lnSpc>
                <a:spcPct val="100000"/>
              </a:lnSpc>
              <a:spcBef>
                <a:spcPts val="1655"/>
              </a:spcBef>
              <a:buChar char="-"/>
              <a:tabLst>
                <a:tab pos="657225" algn="l"/>
              </a:tabLst>
            </a:pPr>
            <a:r>
              <a:rPr sz="2800" spc="-85" dirty="0">
                <a:latin typeface="Times New Roman"/>
                <a:cs typeface="Times New Roman"/>
              </a:rPr>
              <a:t>affects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central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or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proximal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parts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55" dirty="0">
                <a:latin typeface="Times New Roman"/>
                <a:cs typeface="Times New Roman"/>
              </a:rPr>
              <a:t>of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acini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first,</a:t>
            </a:r>
            <a:endParaRPr sz="2800">
              <a:latin typeface="Times New Roman"/>
              <a:cs typeface="Times New Roman"/>
            </a:endParaRPr>
          </a:p>
          <a:p>
            <a:pPr marL="469900" marR="81280">
              <a:lnSpc>
                <a:spcPct val="148600"/>
              </a:lnSpc>
              <a:spcBef>
                <a:spcPts val="95"/>
              </a:spcBef>
            </a:pPr>
            <a:r>
              <a:rPr sz="2800" spc="-85" dirty="0">
                <a:latin typeface="Times New Roman"/>
                <a:cs typeface="Times New Roman"/>
              </a:rPr>
              <a:t>formed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by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respiratory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85" dirty="0">
                <a:latin typeface="Times New Roman"/>
                <a:cs typeface="Times New Roman"/>
              </a:rPr>
              <a:t>bronchioles,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while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distal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alveoli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are </a:t>
            </a:r>
            <a:r>
              <a:rPr sz="2800" spc="-10" dirty="0">
                <a:latin typeface="Times New Roman"/>
                <a:cs typeface="Times New Roman"/>
              </a:rPr>
              <a:t>spared.</a:t>
            </a:r>
            <a:endParaRPr sz="2800">
              <a:latin typeface="Times New Roman"/>
              <a:cs typeface="Times New Roman"/>
            </a:endParaRPr>
          </a:p>
          <a:p>
            <a:pPr marL="657225" lvl="1" indent="-187325">
              <a:lnSpc>
                <a:spcPct val="100000"/>
              </a:lnSpc>
              <a:spcBef>
                <a:spcPts val="1655"/>
              </a:spcBef>
              <a:buChar char="-"/>
              <a:tabLst>
                <a:tab pos="657225" algn="l"/>
              </a:tabLst>
            </a:pPr>
            <a:r>
              <a:rPr sz="2800" spc="-85" dirty="0">
                <a:latin typeface="Times New Roman"/>
                <a:cs typeface="Times New Roman"/>
              </a:rPr>
              <a:t>cigarette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smokers</a:t>
            </a:r>
            <a:endParaRPr sz="2800">
              <a:latin typeface="Times New Roman"/>
              <a:cs typeface="Times New Roman"/>
            </a:endParaRPr>
          </a:p>
          <a:p>
            <a:pPr marL="657225" lvl="1" indent="-187325">
              <a:lnSpc>
                <a:spcPct val="100000"/>
              </a:lnSpc>
              <a:spcBef>
                <a:spcPts val="1730"/>
              </a:spcBef>
              <a:buChar char="-"/>
              <a:tabLst>
                <a:tab pos="657225" algn="l"/>
              </a:tabLst>
            </a:pPr>
            <a:r>
              <a:rPr sz="2800" spc="-85" dirty="0">
                <a:latin typeface="Times New Roman"/>
                <a:cs typeface="Times New Roman"/>
              </a:rPr>
              <a:t>associated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with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chronic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bronchitis</a:t>
            </a:r>
            <a:endParaRPr sz="2800">
              <a:latin typeface="Times New Roman"/>
              <a:cs typeface="Times New Roman"/>
            </a:endParaRPr>
          </a:p>
          <a:p>
            <a:pPr marL="469900" marR="5080" lvl="1" indent="187325">
              <a:lnSpc>
                <a:spcPts val="5090"/>
              </a:lnSpc>
              <a:spcBef>
                <a:spcPts val="185"/>
              </a:spcBef>
              <a:buChar char="-"/>
              <a:tabLst>
                <a:tab pos="657225" algn="l"/>
              </a:tabLst>
            </a:pPr>
            <a:r>
              <a:rPr sz="2800" spc="-70" dirty="0">
                <a:latin typeface="Times New Roman"/>
                <a:cs typeface="Times New Roman"/>
              </a:rPr>
              <a:t>more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common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and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severe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45" dirty="0">
                <a:latin typeface="Times New Roman"/>
                <a:cs typeface="Times New Roman"/>
              </a:rPr>
              <a:t>in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upper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lobes,</a:t>
            </a:r>
            <a:r>
              <a:rPr sz="2800" spc="-135" dirty="0">
                <a:latin typeface="Times New Roman"/>
                <a:cs typeface="Times New Roman"/>
              </a:rPr>
              <a:t> </a:t>
            </a:r>
            <a:r>
              <a:rPr sz="2800" spc="-75" dirty="0">
                <a:latin typeface="Times New Roman"/>
                <a:cs typeface="Times New Roman"/>
              </a:rPr>
              <a:t>particularly </a:t>
            </a:r>
            <a:r>
              <a:rPr sz="2800" spc="-45" dirty="0">
                <a:latin typeface="Times New Roman"/>
                <a:cs typeface="Times New Roman"/>
              </a:rPr>
              <a:t>in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the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80" dirty="0">
                <a:latin typeface="Times New Roman"/>
                <a:cs typeface="Times New Roman"/>
              </a:rPr>
              <a:t>apical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segments</a:t>
            </a:r>
            <a:r>
              <a:rPr sz="2000" spc="-1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125</TotalTime>
  <Words>975</Words>
  <Application>Microsoft Office PowerPoint</Application>
  <PresentationFormat>On-screen Show (4:3)</PresentationFormat>
  <Paragraphs>194</Paragraphs>
  <Slides>44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5" baseType="lpstr">
      <vt:lpstr>Wisp</vt:lpstr>
      <vt:lpstr>Obstructive lung disease</vt:lpstr>
      <vt:lpstr>CHRONIC OBSTRUCTIVE PULMONARY DISEASE (COPD)</vt:lpstr>
      <vt:lpstr>CHRONIC OBSTRUCTIVE PULMONARY DISEASE (COPD)</vt:lpstr>
      <vt:lpstr>It’s hard to get the air OUT</vt:lpstr>
      <vt:lpstr>ANATOMIC DISTRIBUTION</vt:lpstr>
      <vt:lpstr>1. EMPHYSEMA</vt:lpstr>
      <vt:lpstr>TYPES OF EMPHYSEMA</vt:lpstr>
      <vt:lpstr>CENTRIACINAR (CENTRILOBULAR) EMPHYSEMA</vt:lpstr>
      <vt:lpstr>PowerPoint Presentation</vt:lpstr>
      <vt:lpstr>TYPES OF EMPHYSEMA</vt:lpstr>
      <vt:lpstr>TYPES OF EMPHYSEMA</vt:lpstr>
      <vt:lpstr>PowerPoint Presentation</vt:lpstr>
      <vt:lpstr>PowerPoint Presentation</vt:lpstr>
      <vt:lpstr>DISTAL ACINAR EMPHYSEMA</vt:lpstr>
      <vt:lpstr>Distal Acinar (Paraseptal) Emphysema:</vt:lpstr>
      <vt:lpstr>PowerPoint Presentation</vt:lpstr>
      <vt:lpstr>Almost invariably associated with scarring</vt:lpstr>
      <vt:lpstr>PowerPoint Presentation</vt:lpstr>
      <vt:lpstr>PowerPoint Presentation</vt:lpstr>
      <vt:lpstr>PATHOGENESIS</vt:lpstr>
      <vt:lpstr>MORPHOLOGY</vt:lpstr>
      <vt:lpstr>CENTRIACINAR EMPHYSEMA</vt:lpstr>
      <vt:lpstr>PowerPoint Presentation</vt:lpstr>
      <vt:lpstr>PowerPoint Presentation</vt:lpstr>
      <vt:lpstr>THE CLASSIC PRESENTATION OF EMPHYSEMA WITH NO</vt:lpstr>
      <vt:lpstr>PowerPoint Presentation</vt:lpstr>
      <vt:lpstr>THE OTHER END OF THE SPECTRUM: EMPHYSEMA WITH PRONOUNCED CHRONIC BRONCHITIS AND A HISTORY OF RECURRENT INFECTIONS.</vt:lpstr>
      <vt:lpstr>COMPLICATIONS</vt:lpstr>
      <vt:lpstr>CONDITIONS RELATED TO EMPHYSEMA</vt:lpstr>
      <vt:lpstr>PowerPoint Presentation</vt:lpstr>
      <vt:lpstr>PowerPoint Presentation</vt:lpstr>
      <vt:lpstr>PowerPoint Presentation</vt:lpstr>
      <vt:lpstr>PowerPoint Presentation</vt:lpstr>
      <vt:lpstr>II. CHRONIC BRONCHITIS</vt:lpstr>
      <vt:lpstr>PowerPoint Presentation</vt:lpstr>
      <vt:lpstr>PowerPoint Presentation</vt:lpstr>
      <vt:lpstr>PowerPoint Presentation</vt:lpstr>
      <vt:lpstr>PowerPoint Presentation</vt:lpstr>
      <vt:lpstr>MORPHOLOGY</vt:lpstr>
      <vt:lpstr>PowerPoint Presentation</vt:lpstr>
      <vt:lpstr>MICROSCOPIC:</vt:lpstr>
      <vt:lpstr>CLINICAL FEATURES: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OBSTRUCTIVE LUNG DISEASES</dc:title>
  <cp:lastModifiedBy>Sojood Bani Issa</cp:lastModifiedBy>
  <cp:revision>9</cp:revision>
  <dcterms:created xsi:type="dcterms:W3CDTF">2023-10-14T15:36:11Z</dcterms:created>
  <dcterms:modified xsi:type="dcterms:W3CDTF">2023-10-15T06:47:20Z</dcterms:modified>
</cp:coreProperties>
</file>