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266" r:id="rId2"/>
  </p:sldMasterIdLst>
  <p:notesMasterIdLst>
    <p:notesMasterId r:id="rId195"/>
  </p:notesMasterIdLst>
  <p:sldIdLst>
    <p:sldId id="356" r:id="rId3"/>
    <p:sldId id="371" r:id="rId4"/>
    <p:sldId id="372" r:id="rId5"/>
    <p:sldId id="357" r:id="rId6"/>
    <p:sldId id="391" r:id="rId7"/>
    <p:sldId id="392" r:id="rId8"/>
    <p:sldId id="374" r:id="rId9"/>
    <p:sldId id="360" r:id="rId10"/>
    <p:sldId id="361" r:id="rId11"/>
    <p:sldId id="362" r:id="rId12"/>
    <p:sldId id="363" r:id="rId13"/>
    <p:sldId id="364" r:id="rId14"/>
    <p:sldId id="393" r:id="rId15"/>
    <p:sldId id="394" r:id="rId16"/>
    <p:sldId id="365" r:id="rId17"/>
    <p:sldId id="366" r:id="rId18"/>
    <p:sldId id="367" r:id="rId19"/>
    <p:sldId id="368" r:id="rId20"/>
    <p:sldId id="375" r:id="rId21"/>
    <p:sldId id="376" r:id="rId22"/>
    <p:sldId id="377" r:id="rId23"/>
    <p:sldId id="395" r:id="rId24"/>
    <p:sldId id="396" r:id="rId25"/>
    <p:sldId id="378" r:id="rId26"/>
    <p:sldId id="398" r:id="rId27"/>
    <p:sldId id="379" r:id="rId28"/>
    <p:sldId id="380" r:id="rId29"/>
    <p:sldId id="381" r:id="rId30"/>
    <p:sldId id="382" r:id="rId31"/>
    <p:sldId id="383" r:id="rId32"/>
    <p:sldId id="384" r:id="rId33"/>
    <p:sldId id="342" r:id="rId34"/>
    <p:sldId id="347" r:id="rId35"/>
    <p:sldId id="349" r:id="rId36"/>
    <p:sldId id="348" r:id="rId37"/>
    <p:sldId id="343" r:id="rId38"/>
    <p:sldId id="399" r:id="rId39"/>
    <p:sldId id="400" r:id="rId40"/>
    <p:sldId id="401" r:id="rId41"/>
    <p:sldId id="402" r:id="rId42"/>
    <p:sldId id="403" r:id="rId43"/>
    <p:sldId id="404" r:id="rId44"/>
    <p:sldId id="405" r:id="rId45"/>
    <p:sldId id="406" r:id="rId46"/>
    <p:sldId id="407" r:id="rId47"/>
    <p:sldId id="408" r:id="rId48"/>
    <p:sldId id="409" r:id="rId49"/>
    <p:sldId id="410" r:id="rId50"/>
    <p:sldId id="411" r:id="rId51"/>
    <p:sldId id="412" r:id="rId52"/>
    <p:sldId id="413" r:id="rId53"/>
    <p:sldId id="414" r:id="rId54"/>
    <p:sldId id="415" r:id="rId55"/>
    <p:sldId id="416" r:id="rId56"/>
    <p:sldId id="417" r:id="rId57"/>
    <p:sldId id="418" r:id="rId58"/>
    <p:sldId id="419" r:id="rId59"/>
    <p:sldId id="420" r:id="rId60"/>
    <p:sldId id="421" r:id="rId61"/>
    <p:sldId id="422" r:id="rId62"/>
    <p:sldId id="423" r:id="rId63"/>
    <p:sldId id="424" r:id="rId64"/>
    <p:sldId id="425" r:id="rId65"/>
    <p:sldId id="426" r:id="rId66"/>
    <p:sldId id="427" r:id="rId67"/>
    <p:sldId id="428" r:id="rId68"/>
    <p:sldId id="429" r:id="rId69"/>
    <p:sldId id="430" r:id="rId70"/>
    <p:sldId id="431" r:id="rId71"/>
    <p:sldId id="432" r:id="rId72"/>
    <p:sldId id="433" r:id="rId73"/>
    <p:sldId id="434" r:id="rId74"/>
    <p:sldId id="435" r:id="rId75"/>
    <p:sldId id="256" r:id="rId76"/>
    <p:sldId id="354" r:id="rId77"/>
    <p:sldId id="355" r:id="rId78"/>
    <p:sldId id="436" r:id="rId79"/>
    <p:sldId id="351" r:id="rId80"/>
    <p:sldId id="358" r:id="rId81"/>
    <p:sldId id="273" r:id="rId82"/>
    <p:sldId id="275" r:id="rId83"/>
    <p:sldId id="276" r:id="rId84"/>
    <p:sldId id="437" r:id="rId85"/>
    <p:sldId id="359" r:id="rId86"/>
    <p:sldId id="438" r:id="rId87"/>
    <p:sldId id="439" r:id="rId88"/>
    <p:sldId id="440" r:id="rId89"/>
    <p:sldId id="441" r:id="rId90"/>
    <p:sldId id="442" r:id="rId91"/>
    <p:sldId id="369" r:id="rId92"/>
    <p:sldId id="370" r:id="rId93"/>
    <p:sldId id="443" r:id="rId94"/>
    <p:sldId id="444" r:id="rId95"/>
    <p:sldId id="445" r:id="rId96"/>
    <p:sldId id="446" r:id="rId97"/>
    <p:sldId id="447" r:id="rId98"/>
    <p:sldId id="448" r:id="rId99"/>
    <p:sldId id="373" r:id="rId100"/>
    <p:sldId id="449" r:id="rId101"/>
    <p:sldId id="450" r:id="rId102"/>
    <p:sldId id="451" r:id="rId103"/>
    <p:sldId id="452" r:id="rId104"/>
    <p:sldId id="453" r:id="rId105"/>
    <p:sldId id="454" r:id="rId106"/>
    <p:sldId id="455" r:id="rId107"/>
    <p:sldId id="385" r:id="rId108"/>
    <p:sldId id="491" r:id="rId109"/>
    <p:sldId id="386" r:id="rId110"/>
    <p:sldId id="387" r:id="rId111"/>
    <p:sldId id="388" r:id="rId112"/>
    <p:sldId id="489" r:id="rId113"/>
    <p:sldId id="492" r:id="rId114"/>
    <p:sldId id="493" r:id="rId115"/>
    <p:sldId id="494" r:id="rId116"/>
    <p:sldId id="495" r:id="rId117"/>
    <p:sldId id="496" r:id="rId118"/>
    <p:sldId id="497" r:id="rId119"/>
    <p:sldId id="498" r:id="rId120"/>
    <p:sldId id="499" r:id="rId121"/>
    <p:sldId id="500" r:id="rId122"/>
    <p:sldId id="501" r:id="rId123"/>
    <p:sldId id="502" r:id="rId124"/>
    <p:sldId id="503" r:id="rId125"/>
    <p:sldId id="504" r:id="rId126"/>
    <p:sldId id="505" r:id="rId127"/>
    <p:sldId id="506" r:id="rId128"/>
    <p:sldId id="507" r:id="rId129"/>
    <p:sldId id="508" r:id="rId130"/>
    <p:sldId id="509" r:id="rId131"/>
    <p:sldId id="510" r:id="rId132"/>
    <p:sldId id="466" r:id="rId133"/>
    <p:sldId id="468" r:id="rId134"/>
    <p:sldId id="469" r:id="rId135"/>
    <p:sldId id="470" r:id="rId136"/>
    <p:sldId id="471" r:id="rId137"/>
    <p:sldId id="472" r:id="rId138"/>
    <p:sldId id="511" r:id="rId139"/>
    <p:sldId id="474" r:id="rId140"/>
    <p:sldId id="512" r:id="rId141"/>
    <p:sldId id="513" r:id="rId142"/>
    <p:sldId id="473" r:id="rId143"/>
    <p:sldId id="514" r:id="rId144"/>
    <p:sldId id="515" r:id="rId145"/>
    <p:sldId id="516" r:id="rId146"/>
    <p:sldId id="277" r:id="rId147"/>
    <p:sldId id="476" r:id="rId148"/>
    <p:sldId id="490" r:id="rId149"/>
    <p:sldId id="478" r:id="rId150"/>
    <p:sldId id="477" r:id="rId151"/>
    <p:sldId id="475" r:id="rId152"/>
    <p:sldId id="483" r:id="rId153"/>
    <p:sldId id="482" r:id="rId154"/>
    <p:sldId id="278" r:id="rId155"/>
    <p:sldId id="487" r:id="rId156"/>
    <p:sldId id="279" r:id="rId157"/>
    <p:sldId id="280" r:id="rId158"/>
    <p:sldId id="334" r:id="rId159"/>
    <p:sldId id="281" r:id="rId160"/>
    <p:sldId id="282" r:id="rId161"/>
    <p:sldId id="484" r:id="rId162"/>
    <p:sldId id="335" r:id="rId163"/>
    <p:sldId id="336" r:id="rId164"/>
    <p:sldId id="485" r:id="rId165"/>
    <p:sldId id="337" r:id="rId166"/>
    <p:sldId id="339" r:id="rId167"/>
    <p:sldId id="341" r:id="rId168"/>
    <p:sldId id="517" r:id="rId169"/>
    <p:sldId id="518" r:id="rId170"/>
    <p:sldId id="346" r:id="rId171"/>
    <p:sldId id="519" r:id="rId172"/>
    <p:sldId id="520" r:id="rId173"/>
    <p:sldId id="521" r:id="rId174"/>
    <p:sldId id="350" r:id="rId175"/>
    <p:sldId id="486" r:id="rId176"/>
    <p:sldId id="522" r:id="rId177"/>
    <p:sldId id="523" r:id="rId178"/>
    <p:sldId id="524" r:id="rId179"/>
    <p:sldId id="525" r:id="rId180"/>
    <p:sldId id="526" r:id="rId181"/>
    <p:sldId id="527" r:id="rId182"/>
    <p:sldId id="528" r:id="rId183"/>
    <p:sldId id="529" r:id="rId184"/>
    <p:sldId id="530" r:id="rId185"/>
    <p:sldId id="531" r:id="rId186"/>
    <p:sldId id="532" r:id="rId187"/>
    <p:sldId id="533" r:id="rId188"/>
    <p:sldId id="534" r:id="rId189"/>
    <p:sldId id="535" r:id="rId190"/>
    <p:sldId id="488" r:id="rId191"/>
    <p:sldId id="536" r:id="rId192"/>
    <p:sldId id="537" r:id="rId193"/>
    <p:sldId id="353" r:id="rId1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128" autoAdjust="0"/>
  </p:normalViewPr>
  <p:slideViewPr>
    <p:cSldViewPr>
      <p:cViewPr varScale="1">
        <p:scale>
          <a:sx n="108" d="100"/>
          <a:sy n="108" d="100"/>
        </p:scale>
        <p:origin x="1710" y="96"/>
      </p:cViewPr>
      <p:guideLst>
        <p:guide orient="horz" pos="2160"/>
        <p:guide pos="2880"/>
      </p:guideLst>
    </p:cSldViewPr>
  </p:slideViewPr>
  <p:outlineViewPr>
    <p:cViewPr>
      <p:scale>
        <a:sx n="33" d="100"/>
        <a:sy n="33" d="100"/>
      </p:scale>
      <p:origin x="10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heme" Target="theme/theme1.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notesMaster" Target="notesMasters/notesMaster1.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04877-2544-4AFD-909A-588ABE98CA0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pPr rtl="1"/>
          <a:endParaRPr lang="ar-JO"/>
        </a:p>
      </dgm:t>
    </dgm:pt>
    <dgm:pt modelId="{A68DBB91-E918-4F9B-9899-4530D8A3F7C1}">
      <dgm:prSet phldrT="[نص]"/>
      <dgm:spPr/>
      <dgm:t>
        <a:bodyPr/>
        <a:lstStyle/>
        <a:p>
          <a:pPr rtl="1"/>
          <a:r>
            <a:rPr lang="en-US" b="1" u="sng" dirty="0">
              <a:solidFill>
                <a:schemeClr val="tx1"/>
              </a:solidFill>
            </a:rPr>
            <a:t>INTERNAL HAEMORRHOIDS</a:t>
          </a:r>
          <a:endParaRPr lang="ar-JO" dirty="0">
            <a:solidFill>
              <a:schemeClr val="tx1"/>
            </a:solidFill>
          </a:endParaRPr>
        </a:p>
      </dgm:t>
    </dgm:pt>
    <dgm:pt modelId="{B1E3887C-C3EA-4E15-9826-56C759EB8D06}" type="parTrans" cxnId="{438345E9-D329-415D-915B-4C21D7BDADAE}">
      <dgm:prSet/>
      <dgm:spPr/>
      <dgm:t>
        <a:bodyPr/>
        <a:lstStyle/>
        <a:p>
          <a:pPr rtl="1"/>
          <a:endParaRPr lang="ar-JO"/>
        </a:p>
      </dgm:t>
    </dgm:pt>
    <dgm:pt modelId="{6529B216-998A-469A-876A-5BF5EF3DD033}" type="sibTrans" cxnId="{438345E9-D329-415D-915B-4C21D7BDADAE}">
      <dgm:prSet/>
      <dgm:spPr/>
      <dgm:t>
        <a:bodyPr/>
        <a:lstStyle/>
        <a:p>
          <a:pPr rtl="1"/>
          <a:endParaRPr lang="ar-JO"/>
        </a:p>
      </dgm:t>
    </dgm:pt>
    <dgm:pt modelId="{D7140D03-92AB-491A-8D3E-C39176B9AD86}">
      <dgm:prSet phldrT="[نص]"/>
      <dgm:spPr/>
      <dgm:t>
        <a:bodyPr/>
        <a:lstStyle/>
        <a:p>
          <a:pPr rtl="1"/>
          <a:r>
            <a:rPr lang="en-US" b="1" u="sng" dirty="0">
              <a:solidFill>
                <a:schemeClr val="tx1"/>
              </a:solidFill>
            </a:rPr>
            <a:t>EXTERNAL HAEMORRHOIDS</a:t>
          </a:r>
          <a:endParaRPr lang="ar-JO" dirty="0">
            <a:solidFill>
              <a:schemeClr val="tx1"/>
            </a:solidFill>
          </a:endParaRPr>
        </a:p>
      </dgm:t>
    </dgm:pt>
    <dgm:pt modelId="{70A7A25D-212D-4E09-BCA4-4AA1059BD505}" type="parTrans" cxnId="{475464BD-C8C4-4872-A810-FC9E879CDDB2}">
      <dgm:prSet/>
      <dgm:spPr/>
      <dgm:t>
        <a:bodyPr/>
        <a:lstStyle/>
        <a:p>
          <a:pPr rtl="1"/>
          <a:endParaRPr lang="ar-JO"/>
        </a:p>
      </dgm:t>
    </dgm:pt>
    <dgm:pt modelId="{1E131274-4620-448C-97F8-5F06DCCCB357}" type="sibTrans" cxnId="{475464BD-C8C4-4872-A810-FC9E879CDDB2}">
      <dgm:prSet/>
      <dgm:spPr/>
      <dgm:t>
        <a:bodyPr/>
        <a:lstStyle/>
        <a:p>
          <a:pPr rtl="1"/>
          <a:endParaRPr lang="ar-JO"/>
        </a:p>
      </dgm:t>
    </dgm:pt>
    <dgm:pt modelId="{C42FCF24-D7DD-483E-81EB-BE0243903A72}" type="pres">
      <dgm:prSet presAssocID="{95304877-2544-4AFD-909A-588ABE98CA0A}" presName="CompostProcess" presStyleCnt="0">
        <dgm:presLayoutVars>
          <dgm:dir/>
          <dgm:resizeHandles val="exact"/>
        </dgm:presLayoutVars>
      </dgm:prSet>
      <dgm:spPr/>
    </dgm:pt>
    <dgm:pt modelId="{0DCFEA87-A824-4DF6-B400-AEB805F4B0E5}" type="pres">
      <dgm:prSet presAssocID="{95304877-2544-4AFD-909A-588ABE98CA0A}" presName="arrow" presStyleLbl="bgShp" presStyleIdx="0" presStyleCnt="1" custLinFactNeighborX="-980"/>
      <dgm:spPr/>
    </dgm:pt>
    <dgm:pt modelId="{C3A583AB-ABA0-4381-9935-295E37B4458A}" type="pres">
      <dgm:prSet presAssocID="{95304877-2544-4AFD-909A-588ABE98CA0A}" presName="linearProcess" presStyleCnt="0"/>
      <dgm:spPr/>
    </dgm:pt>
    <dgm:pt modelId="{0C32C5D7-58AD-4E14-A4BA-190EF2147031}" type="pres">
      <dgm:prSet presAssocID="{A68DBB91-E918-4F9B-9899-4530D8A3F7C1}" presName="textNode" presStyleLbl="node1" presStyleIdx="0" presStyleCnt="2" custLinFactNeighborX="15833">
        <dgm:presLayoutVars>
          <dgm:bulletEnabled val="1"/>
        </dgm:presLayoutVars>
      </dgm:prSet>
      <dgm:spPr/>
    </dgm:pt>
    <dgm:pt modelId="{EA856071-41E3-4820-82C2-D39C5E428070}" type="pres">
      <dgm:prSet presAssocID="{6529B216-998A-469A-876A-5BF5EF3DD033}" presName="sibTrans" presStyleCnt="0"/>
      <dgm:spPr/>
    </dgm:pt>
    <dgm:pt modelId="{03ED6494-9775-4749-B112-AA2005D5FD67}" type="pres">
      <dgm:prSet presAssocID="{D7140D03-92AB-491A-8D3E-C39176B9AD86}" presName="textNode" presStyleLbl="node1" presStyleIdx="1" presStyleCnt="2" custLinFactNeighborX="-50000">
        <dgm:presLayoutVars>
          <dgm:bulletEnabled val="1"/>
        </dgm:presLayoutVars>
      </dgm:prSet>
      <dgm:spPr/>
    </dgm:pt>
  </dgm:ptLst>
  <dgm:cxnLst>
    <dgm:cxn modelId="{3A7EA614-9641-452E-8E19-2EC77C03B54C}" type="presOf" srcId="{D7140D03-92AB-491A-8D3E-C39176B9AD86}" destId="{03ED6494-9775-4749-B112-AA2005D5FD67}" srcOrd="0" destOrd="0" presId="urn:microsoft.com/office/officeart/2005/8/layout/hProcess9"/>
    <dgm:cxn modelId="{C4B5B954-B4C9-4F65-89D6-FCED123ABE5F}" type="presOf" srcId="{95304877-2544-4AFD-909A-588ABE98CA0A}" destId="{C42FCF24-D7DD-483E-81EB-BE0243903A72}" srcOrd="0" destOrd="0" presId="urn:microsoft.com/office/officeart/2005/8/layout/hProcess9"/>
    <dgm:cxn modelId="{475464BD-C8C4-4872-A810-FC9E879CDDB2}" srcId="{95304877-2544-4AFD-909A-588ABE98CA0A}" destId="{D7140D03-92AB-491A-8D3E-C39176B9AD86}" srcOrd="1" destOrd="0" parTransId="{70A7A25D-212D-4E09-BCA4-4AA1059BD505}" sibTransId="{1E131274-4620-448C-97F8-5F06DCCCB357}"/>
    <dgm:cxn modelId="{FCBA84E0-9E26-4889-BAC3-E65FF6646D02}" type="presOf" srcId="{A68DBB91-E918-4F9B-9899-4530D8A3F7C1}" destId="{0C32C5D7-58AD-4E14-A4BA-190EF2147031}" srcOrd="0" destOrd="0" presId="urn:microsoft.com/office/officeart/2005/8/layout/hProcess9"/>
    <dgm:cxn modelId="{438345E9-D329-415D-915B-4C21D7BDADAE}" srcId="{95304877-2544-4AFD-909A-588ABE98CA0A}" destId="{A68DBB91-E918-4F9B-9899-4530D8A3F7C1}" srcOrd="0" destOrd="0" parTransId="{B1E3887C-C3EA-4E15-9826-56C759EB8D06}" sibTransId="{6529B216-998A-469A-876A-5BF5EF3DD033}"/>
    <dgm:cxn modelId="{DC4EFC38-5F9A-4C9C-9A05-C77B5024B7BC}" type="presParOf" srcId="{C42FCF24-D7DD-483E-81EB-BE0243903A72}" destId="{0DCFEA87-A824-4DF6-B400-AEB805F4B0E5}" srcOrd="0" destOrd="0" presId="urn:microsoft.com/office/officeart/2005/8/layout/hProcess9"/>
    <dgm:cxn modelId="{1D10BE77-0152-4A33-8FCD-68184F380361}" type="presParOf" srcId="{C42FCF24-D7DD-483E-81EB-BE0243903A72}" destId="{C3A583AB-ABA0-4381-9935-295E37B4458A}" srcOrd="1" destOrd="0" presId="urn:microsoft.com/office/officeart/2005/8/layout/hProcess9"/>
    <dgm:cxn modelId="{50BDE336-1F74-46AB-BF7A-F5D8C5DCCDB0}" type="presParOf" srcId="{C3A583AB-ABA0-4381-9935-295E37B4458A}" destId="{0C32C5D7-58AD-4E14-A4BA-190EF2147031}" srcOrd="0" destOrd="0" presId="urn:microsoft.com/office/officeart/2005/8/layout/hProcess9"/>
    <dgm:cxn modelId="{11F8152B-F082-4959-9705-14D28886571B}" type="presParOf" srcId="{C3A583AB-ABA0-4381-9935-295E37B4458A}" destId="{EA856071-41E3-4820-82C2-D39C5E428070}" srcOrd="1" destOrd="0" presId="urn:microsoft.com/office/officeart/2005/8/layout/hProcess9"/>
    <dgm:cxn modelId="{E774FB99-81ED-4CEF-847A-E91EA4DB6BE6}" type="presParOf" srcId="{C3A583AB-ABA0-4381-9935-295E37B4458A}" destId="{03ED6494-9775-4749-B112-AA2005D5FD67}"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7CA8D-B5CD-40FA-9EF0-BBB8679FB28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pPr rtl="1"/>
          <a:endParaRPr lang="ar-JO"/>
        </a:p>
      </dgm:t>
    </dgm:pt>
    <dgm:pt modelId="{492A8086-6216-4D96-9975-FF704FD66C9C}">
      <dgm:prSet phldrT="[نص]" custT="1"/>
      <dgm:spPr/>
      <dgm:t>
        <a:bodyPr/>
        <a:lstStyle/>
        <a:p>
          <a:pPr rtl="1"/>
          <a:r>
            <a:rPr lang="en-GB" sz="4000" b="1" i="1" dirty="0">
              <a:solidFill>
                <a:schemeClr val="accent1">
                  <a:lumMod val="50000"/>
                </a:schemeClr>
              </a:solidFill>
              <a:cs typeface="+mn-cs"/>
            </a:rPr>
            <a:t>GRADE 1</a:t>
          </a:r>
          <a:endParaRPr lang="ar-JO" sz="4000" dirty="0">
            <a:solidFill>
              <a:schemeClr val="accent1">
                <a:lumMod val="50000"/>
              </a:schemeClr>
            </a:solidFill>
          </a:endParaRPr>
        </a:p>
      </dgm:t>
    </dgm:pt>
    <dgm:pt modelId="{E635A504-6B8D-4421-94E1-66312651AB91}" type="parTrans" cxnId="{28DB70B2-3845-48E1-A874-0359F52F3468}">
      <dgm:prSet/>
      <dgm:spPr/>
      <dgm:t>
        <a:bodyPr/>
        <a:lstStyle/>
        <a:p>
          <a:pPr rtl="1"/>
          <a:endParaRPr lang="ar-JO"/>
        </a:p>
      </dgm:t>
    </dgm:pt>
    <dgm:pt modelId="{043305A1-B363-4617-AD5E-734472DA3C60}" type="sibTrans" cxnId="{28DB70B2-3845-48E1-A874-0359F52F3468}">
      <dgm:prSet/>
      <dgm:spPr/>
      <dgm:t>
        <a:bodyPr/>
        <a:lstStyle/>
        <a:p>
          <a:pPr rtl="1"/>
          <a:endParaRPr lang="ar-JO"/>
        </a:p>
      </dgm:t>
    </dgm:pt>
    <dgm:pt modelId="{96ED7C1D-B27A-4A25-81E4-B8B9E3FDE77A}">
      <dgm:prSet phldrT="[نص]" custT="1"/>
      <dgm:spPr/>
      <dgm:t>
        <a:bodyPr/>
        <a:lstStyle/>
        <a:p>
          <a:pPr rtl="1"/>
          <a:r>
            <a:rPr lang="en-GB" sz="4000" b="1" i="1" dirty="0">
              <a:solidFill>
                <a:schemeClr val="accent1">
                  <a:lumMod val="50000"/>
                </a:schemeClr>
              </a:solidFill>
              <a:cs typeface="+mn-cs"/>
            </a:rPr>
            <a:t>GRADE 2</a:t>
          </a:r>
          <a:endParaRPr lang="ar-JO" sz="4000" dirty="0">
            <a:solidFill>
              <a:schemeClr val="accent1">
                <a:lumMod val="50000"/>
              </a:schemeClr>
            </a:solidFill>
          </a:endParaRPr>
        </a:p>
      </dgm:t>
    </dgm:pt>
    <dgm:pt modelId="{5272FC2F-0CB5-4BC9-A26F-A029075046B2}" type="parTrans" cxnId="{62F246C3-55C3-42E4-93A7-0A7EFCE34BAD}">
      <dgm:prSet/>
      <dgm:spPr/>
      <dgm:t>
        <a:bodyPr/>
        <a:lstStyle/>
        <a:p>
          <a:pPr rtl="1"/>
          <a:endParaRPr lang="ar-JO"/>
        </a:p>
      </dgm:t>
    </dgm:pt>
    <dgm:pt modelId="{5569287C-7661-423C-BB31-41AF32E3FD37}" type="sibTrans" cxnId="{62F246C3-55C3-42E4-93A7-0A7EFCE34BAD}">
      <dgm:prSet/>
      <dgm:spPr/>
      <dgm:t>
        <a:bodyPr/>
        <a:lstStyle/>
        <a:p>
          <a:pPr rtl="1"/>
          <a:endParaRPr lang="ar-JO"/>
        </a:p>
      </dgm:t>
    </dgm:pt>
    <dgm:pt modelId="{95428603-E14B-4E67-90DE-E37C7E1CFC0B}">
      <dgm:prSet phldrT="[نص]" custT="1"/>
      <dgm:spPr/>
      <dgm:t>
        <a:bodyPr/>
        <a:lstStyle/>
        <a:p>
          <a:pPr rtl="1"/>
          <a:r>
            <a:rPr lang="en-GB" sz="4000" b="1" i="1" dirty="0">
              <a:solidFill>
                <a:schemeClr val="accent1">
                  <a:lumMod val="50000"/>
                </a:schemeClr>
              </a:solidFill>
              <a:cs typeface="+mn-cs"/>
            </a:rPr>
            <a:t>GRADE </a:t>
          </a:r>
          <a:r>
            <a:rPr lang="en-US" sz="4000" b="1" i="1" dirty="0">
              <a:solidFill>
                <a:schemeClr val="accent1">
                  <a:lumMod val="50000"/>
                </a:schemeClr>
              </a:solidFill>
              <a:cs typeface="+mn-cs"/>
            </a:rPr>
            <a:t>3</a:t>
          </a:r>
          <a:endParaRPr lang="ar-JO" sz="4000" dirty="0">
            <a:solidFill>
              <a:schemeClr val="accent1">
                <a:lumMod val="50000"/>
              </a:schemeClr>
            </a:solidFill>
          </a:endParaRPr>
        </a:p>
      </dgm:t>
    </dgm:pt>
    <dgm:pt modelId="{E9BEC7BF-9B7A-4A5F-AAB1-BFD9E6C5802F}" type="parTrans" cxnId="{16ECFE85-2EBA-4D81-BE7D-894269CB97A2}">
      <dgm:prSet/>
      <dgm:spPr/>
      <dgm:t>
        <a:bodyPr/>
        <a:lstStyle/>
        <a:p>
          <a:pPr rtl="1"/>
          <a:endParaRPr lang="ar-JO"/>
        </a:p>
      </dgm:t>
    </dgm:pt>
    <dgm:pt modelId="{ED7B45A6-CA93-4FF7-8B54-DAB5ED4048B2}" type="sibTrans" cxnId="{16ECFE85-2EBA-4D81-BE7D-894269CB97A2}">
      <dgm:prSet/>
      <dgm:spPr/>
      <dgm:t>
        <a:bodyPr/>
        <a:lstStyle/>
        <a:p>
          <a:pPr rtl="1"/>
          <a:endParaRPr lang="ar-JO"/>
        </a:p>
      </dgm:t>
    </dgm:pt>
    <dgm:pt modelId="{9A6539DB-3567-446F-B7FC-2902FA536238}">
      <dgm:prSet phldrT="[نص]" custT="1"/>
      <dgm:spPr/>
      <dgm:t>
        <a:bodyPr/>
        <a:lstStyle/>
        <a:p>
          <a:pPr rtl="1"/>
          <a:r>
            <a:rPr lang="en-GB" sz="4000" b="1" i="1" dirty="0">
              <a:solidFill>
                <a:schemeClr val="accent1">
                  <a:lumMod val="50000"/>
                </a:schemeClr>
              </a:solidFill>
              <a:cs typeface="+mn-cs"/>
            </a:rPr>
            <a:t>GRADE </a:t>
          </a:r>
          <a:r>
            <a:rPr lang="en-US" sz="4000" b="1" i="1" dirty="0">
              <a:solidFill>
                <a:schemeClr val="accent1">
                  <a:lumMod val="50000"/>
                </a:schemeClr>
              </a:solidFill>
              <a:cs typeface="+mn-cs"/>
            </a:rPr>
            <a:t>4</a:t>
          </a:r>
          <a:endParaRPr lang="ar-JO" sz="4000" dirty="0">
            <a:solidFill>
              <a:schemeClr val="accent1">
                <a:lumMod val="50000"/>
              </a:schemeClr>
            </a:solidFill>
          </a:endParaRPr>
        </a:p>
      </dgm:t>
    </dgm:pt>
    <dgm:pt modelId="{99924976-41F6-47BA-AD4A-DEB10CD42D3D}" type="parTrans" cxnId="{9B84333F-559F-40F0-AA0B-65536C1797DC}">
      <dgm:prSet/>
      <dgm:spPr/>
      <dgm:t>
        <a:bodyPr/>
        <a:lstStyle/>
        <a:p>
          <a:pPr rtl="1"/>
          <a:endParaRPr lang="ar-JO"/>
        </a:p>
      </dgm:t>
    </dgm:pt>
    <dgm:pt modelId="{663C447D-A04F-43B9-A556-96E2437DA081}" type="sibTrans" cxnId="{9B84333F-559F-40F0-AA0B-65536C1797DC}">
      <dgm:prSet/>
      <dgm:spPr/>
      <dgm:t>
        <a:bodyPr/>
        <a:lstStyle/>
        <a:p>
          <a:pPr rtl="1"/>
          <a:endParaRPr lang="ar-JO"/>
        </a:p>
      </dgm:t>
    </dgm:pt>
    <dgm:pt modelId="{E666DF61-BB62-4157-B507-DA3E98939EE1}" type="pres">
      <dgm:prSet presAssocID="{A537CA8D-B5CD-40FA-9EF0-BBB8679FB28B}" presName="arrowDiagram" presStyleCnt="0">
        <dgm:presLayoutVars>
          <dgm:chMax val="5"/>
          <dgm:dir/>
          <dgm:resizeHandles val="exact"/>
        </dgm:presLayoutVars>
      </dgm:prSet>
      <dgm:spPr/>
    </dgm:pt>
    <dgm:pt modelId="{2EBA979B-A978-420F-8F95-3B80B097113D}" type="pres">
      <dgm:prSet presAssocID="{A537CA8D-B5CD-40FA-9EF0-BBB8679FB28B}" presName="arrow" presStyleLbl="bgShp" presStyleIdx="0" presStyleCnt="1"/>
      <dgm:spPr/>
    </dgm:pt>
    <dgm:pt modelId="{F0F3B60B-3E68-42B1-A1F6-09318CD217C6}" type="pres">
      <dgm:prSet presAssocID="{A537CA8D-B5CD-40FA-9EF0-BBB8679FB28B}" presName="arrowDiagram4" presStyleCnt="0"/>
      <dgm:spPr/>
    </dgm:pt>
    <dgm:pt modelId="{DBAC7C64-2D3B-425A-BB4C-2F1F19253429}" type="pres">
      <dgm:prSet presAssocID="{492A8086-6216-4D96-9975-FF704FD66C9C}" presName="bullet4a" presStyleLbl="node1" presStyleIdx="0" presStyleCnt="4"/>
      <dgm:spPr/>
    </dgm:pt>
    <dgm:pt modelId="{D5502179-EA76-4CBA-8832-D9A50494432B}" type="pres">
      <dgm:prSet presAssocID="{492A8086-6216-4D96-9975-FF704FD66C9C}" presName="textBox4a" presStyleLbl="revTx" presStyleIdx="0" presStyleCnt="4" custScaleX="127261">
        <dgm:presLayoutVars>
          <dgm:bulletEnabled val="1"/>
        </dgm:presLayoutVars>
      </dgm:prSet>
      <dgm:spPr/>
    </dgm:pt>
    <dgm:pt modelId="{0711400C-E729-4385-9AE6-1F70954A5DF3}" type="pres">
      <dgm:prSet presAssocID="{96ED7C1D-B27A-4A25-81E4-B8B9E3FDE77A}" presName="bullet4b" presStyleLbl="node1" presStyleIdx="1" presStyleCnt="4"/>
      <dgm:spPr/>
    </dgm:pt>
    <dgm:pt modelId="{11EAFFD1-BAD7-4FFD-871D-A0B728BF6CB3}" type="pres">
      <dgm:prSet presAssocID="{96ED7C1D-B27A-4A25-81E4-B8B9E3FDE77A}" presName="textBox4b" presStyleLbl="revTx" presStyleIdx="1" presStyleCnt="4">
        <dgm:presLayoutVars>
          <dgm:bulletEnabled val="1"/>
        </dgm:presLayoutVars>
      </dgm:prSet>
      <dgm:spPr/>
    </dgm:pt>
    <dgm:pt modelId="{E8A8212F-06E0-47FC-B17E-886B2529402D}" type="pres">
      <dgm:prSet presAssocID="{95428603-E14B-4E67-90DE-E37C7E1CFC0B}" presName="bullet4c" presStyleLbl="node1" presStyleIdx="2" presStyleCnt="4"/>
      <dgm:spPr/>
    </dgm:pt>
    <dgm:pt modelId="{F3C92684-68DD-40BB-B3AA-5951F3DEF44D}" type="pres">
      <dgm:prSet presAssocID="{95428603-E14B-4E67-90DE-E37C7E1CFC0B}" presName="textBox4c" presStyleLbl="revTx" presStyleIdx="2" presStyleCnt="4">
        <dgm:presLayoutVars>
          <dgm:bulletEnabled val="1"/>
        </dgm:presLayoutVars>
      </dgm:prSet>
      <dgm:spPr/>
    </dgm:pt>
    <dgm:pt modelId="{071C3EAF-1206-4EDF-A96E-17443CFA6CDD}" type="pres">
      <dgm:prSet presAssocID="{9A6539DB-3567-446F-B7FC-2902FA536238}" presName="bullet4d" presStyleLbl="node1" presStyleIdx="3" presStyleCnt="4"/>
      <dgm:spPr/>
    </dgm:pt>
    <dgm:pt modelId="{D978082E-3932-4241-9B23-D12DDF92F74E}" type="pres">
      <dgm:prSet presAssocID="{9A6539DB-3567-446F-B7FC-2902FA536238}" presName="textBox4d" presStyleLbl="revTx" presStyleIdx="3" presStyleCnt="4" custScaleX="118712">
        <dgm:presLayoutVars>
          <dgm:bulletEnabled val="1"/>
        </dgm:presLayoutVars>
      </dgm:prSet>
      <dgm:spPr/>
    </dgm:pt>
  </dgm:ptLst>
  <dgm:cxnLst>
    <dgm:cxn modelId="{0CA91208-5092-4EF5-813D-5D1C37583A0E}" type="presOf" srcId="{9A6539DB-3567-446F-B7FC-2902FA536238}" destId="{D978082E-3932-4241-9B23-D12DDF92F74E}" srcOrd="0" destOrd="0" presId="urn:microsoft.com/office/officeart/2005/8/layout/arrow2"/>
    <dgm:cxn modelId="{B564A729-BA49-486B-94CB-36811546A0FB}" type="presOf" srcId="{A537CA8D-B5CD-40FA-9EF0-BBB8679FB28B}" destId="{E666DF61-BB62-4157-B507-DA3E98939EE1}" srcOrd="0" destOrd="0" presId="urn:microsoft.com/office/officeart/2005/8/layout/arrow2"/>
    <dgm:cxn modelId="{9B84333F-559F-40F0-AA0B-65536C1797DC}" srcId="{A537CA8D-B5CD-40FA-9EF0-BBB8679FB28B}" destId="{9A6539DB-3567-446F-B7FC-2902FA536238}" srcOrd="3" destOrd="0" parTransId="{99924976-41F6-47BA-AD4A-DEB10CD42D3D}" sibTransId="{663C447D-A04F-43B9-A556-96E2437DA081}"/>
    <dgm:cxn modelId="{C6057555-C164-426E-91A8-FA9606034B57}" type="presOf" srcId="{95428603-E14B-4E67-90DE-E37C7E1CFC0B}" destId="{F3C92684-68DD-40BB-B3AA-5951F3DEF44D}" srcOrd="0" destOrd="0" presId="urn:microsoft.com/office/officeart/2005/8/layout/arrow2"/>
    <dgm:cxn modelId="{15B9AC76-4DC1-4D2F-9938-50BE05109E43}" type="presOf" srcId="{492A8086-6216-4D96-9975-FF704FD66C9C}" destId="{D5502179-EA76-4CBA-8832-D9A50494432B}" srcOrd="0" destOrd="0" presId="urn:microsoft.com/office/officeart/2005/8/layout/arrow2"/>
    <dgm:cxn modelId="{16ECFE85-2EBA-4D81-BE7D-894269CB97A2}" srcId="{A537CA8D-B5CD-40FA-9EF0-BBB8679FB28B}" destId="{95428603-E14B-4E67-90DE-E37C7E1CFC0B}" srcOrd="2" destOrd="0" parTransId="{E9BEC7BF-9B7A-4A5F-AAB1-BFD9E6C5802F}" sibTransId="{ED7B45A6-CA93-4FF7-8B54-DAB5ED4048B2}"/>
    <dgm:cxn modelId="{AB4C4199-88C7-4B48-B0DB-5D73864F5AEC}" type="presOf" srcId="{96ED7C1D-B27A-4A25-81E4-B8B9E3FDE77A}" destId="{11EAFFD1-BAD7-4FFD-871D-A0B728BF6CB3}" srcOrd="0" destOrd="0" presId="urn:microsoft.com/office/officeart/2005/8/layout/arrow2"/>
    <dgm:cxn modelId="{28DB70B2-3845-48E1-A874-0359F52F3468}" srcId="{A537CA8D-B5CD-40FA-9EF0-BBB8679FB28B}" destId="{492A8086-6216-4D96-9975-FF704FD66C9C}" srcOrd="0" destOrd="0" parTransId="{E635A504-6B8D-4421-94E1-66312651AB91}" sibTransId="{043305A1-B363-4617-AD5E-734472DA3C60}"/>
    <dgm:cxn modelId="{62F246C3-55C3-42E4-93A7-0A7EFCE34BAD}" srcId="{A537CA8D-B5CD-40FA-9EF0-BBB8679FB28B}" destId="{96ED7C1D-B27A-4A25-81E4-B8B9E3FDE77A}" srcOrd="1" destOrd="0" parTransId="{5272FC2F-0CB5-4BC9-A26F-A029075046B2}" sibTransId="{5569287C-7661-423C-BB31-41AF32E3FD37}"/>
    <dgm:cxn modelId="{04448272-579E-46FD-B907-64662FB0D9E3}" type="presParOf" srcId="{E666DF61-BB62-4157-B507-DA3E98939EE1}" destId="{2EBA979B-A978-420F-8F95-3B80B097113D}" srcOrd="0" destOrd="0" presId="urn:microsoft.com/office/officeart/2005/8/layout/arrow2"/>
    <dgm:cxn modelId="{5BCAFAB8-ECF3-47D0-817D-B26EB9A964E1}" type="presParOf" srcId="{E666DF61-BB62-4157-B507-DA3E98939EE1}" destId="{F0F3B60B-3E68-42B1-A1F6-09318CD217C6}" srcOrd="1" destOrd="0" presId="urn:microsoft.com/office/officeart/2005/8/layout/arrow2"/>
    <dgm:cxn modelId="{7A1043AA-0B2E-4854-931A-2A43298ECDBA}" type="presParOf" srcId="{F0F3B60B-3E68-42B1-A1F6-09318CD217C6}" destId="{DBAC7C64-2D3B-425A-BB4C-2F1F19253429}" srcOrd="0" destOrd="0" presId="urn:microsoft.com/office/officeart/2005/8/layout/arrow2"/>
    <dgm:cxn modelId="{E067BA68-7697-4C57-8837-C7BC47FBF6AD}" type="presParOf" srcId="{F0F3B60B-3E68-42B1-A1F6-09318CD217C6}" destId="{D5502179-EA76-4CBA-8832-D9A50494432B}" srcOrd="1" destOrd="0" presId="urn:microsoft.com/office/officeart/2005/8/layout/arrow2"/>
    <dgm:cxn modelId="{C3D70902-7E9F-451D-932B-C4C69781EB31}" type="presParOf" srcId="{F0F3B60B-3E68-42B1-A1F6-09318CD217C6}" destId="{0711400C-E729-4385-9AE6-1F70954A5DF3}" srcOrd="2" destOrd="0" presId="urn:microsoft.com/office/officeart/2005/8/layout/arrow2"/>
    <dgm:cxn modelId="{52D47BD2-A75D-482A-82F4-B1400B66D7F0}" type="presParOf" srcId="{F0F3B60B-3E68-42B1-A1F6-09318CD217C6}" destId="{11EAFFD1-BAD7-4FFD-871D-A0B728BF6CB3}" srcOrd="3" destOrd="0" presId="urn:microsoft.com/office/officeart/2005/8/layout/arrow2"/>
    <dgm:cxn modelId="{5E2F7EC1-3519-4003-A308-A70D7B17C3C5}" type="presParOf" srcId="{F0F3B60B-3E68-42B1-A1F6-09318CD217C6}" destId="{E8A8212F-06E0-47FC-B17E-886B2529402D}" srcOrd="4" destOrd="0" presId="urn:microsoft.com/office/officeart/2005/8/layout/arrow2"/>
    <dgm:cxn modelId="{37F66864-47F3-4668-9B55-0E4F80779979}" type="presParOf" srcId="{F0F3B60B-3E68-42B1-A1F6-09318CD217C6}" destId="{F3C92684-68DD-40BB-B3AA-5951F3DEF44D}" srcOrd="5" destOrd="0" presId="urn:microsoft.com/office/officeart/2005/8/layout/arrow2"/>
    <dgm:cxn modelId="{1A7007F5-23AC-4A5F-972C-ADF1459E7FF8}" type="presParOf" srcId="{F0F3B60B-3E68-42B1-A1F6-09318CD217C6}" destId="{071C3EAF-1206-4EDF-A96E-17443CFA6CDD}" srcOrd="6" destOrd="0" presId="urn:microsoft.com/office/officeart/2005/8/layout/arrow2"/>
    <dgm:cxn modelId="{9850D1F6-8103-45D7-897C-40F3E3E00332}" type="presParOf" srcId="{F0F3B60B-3E68-42B1-A1F6-09318CD217C6}" destId="{D978082E-3932-4241-9B23-D12DDF92F74E}"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430AF7-AE6A-4981-BB73-24365144373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pPr rtl="1"/>
          <a:endParaRPr lang="ar-JO"/>
        </a:p>
      </dgm:t>
    </dgm:pt>
    <dgm:pt modelId="{B964CAF0-A89B-4D4B-BADD-99B0B558651A}">
      <dgm:prSet phldrT="[نص]"/>
      <dgm:spPr/>
      <dgm:t>
        <a:bodyPr/>
        <a:lstStyle/>
        <a:p>
          <a:pPr algn="l" rtl="1"/>
          <a:endParaRPr lang="ar-JO" dirty="0"/>
        </a:p>
      </dgm:t>
    </dgm:pt>
    <dgm:pt modelId="{A89E97A8-8800-44DA-8D94-FD874CEDBF87}" type="parTrans" cxnId="{E508D855-4E3D-4A9C-BC21-973ACF0E538A}">
      <dgm:prSet/>
      <dgm:spPr/>
      <dgm:t>
        <a:bodyPr/>
        <a:lstStyle/>
        <a:p>
          <a:pPr rtl="1"/>
          <a:endParaRPr lang="ar-JO"/>
        </a:p>
      </dgm:t>
    </dgm:pt>
    <dgm:pt modelId="{E011B14E-BD83-4170-B146-9B8B32D6A303}" type="sibTrans" cxnId="{E508D855-4E3D-4A9C-BC21-973ACF0E538A}">
      <dgm:prSet/>
      <dgm:spPr/>
      <dgm:t>
        <a:bodyPr/>
        <a:lstStyle/>
        <a:p>
          <a:pPr rtl="1"/>
          <a:endParaRPr lang="ar-JO"/>
        </a:p>
      </dgm:t>
    </dgm:pt>
    <dgm:pt modelId="{69104020-9953-4623-9203-D3AA4F5D4B6A}">
      <dgm:prSet phldrT="[نص]"/>
      <dgm:spPr/>
      <dgm:t>
        <a:bodyPr/>
        <a:lstStyle/>
        <a:p>
          <a:pPr algn="l" rtl="1"/>
          <a:r>
            <a:rPr lang="en-GB" b="1" i="1" dirty="0">
              <a:solidFill>
                <a:schemeClr val="accent2">
                  <a:lumMod val="75000"/>
                </a:schemeClr>
              </a:solidFill>
              <a:cs typeface="+mn-cs"/>
            </a:rPr>
            <a:t>1- Grade 1 usually are asymptomatic </a:t>
          </a:r>
          <a:endParaRPr lang="ar-JO" dirty="0"/>
        </a:p>
      </dgm:t>
    </dgm:pt>
    <dgm:pt modelId="{73B5F73E-49B5-4294-9000-361A1EA3C876}" type="parTrans" cxnId="{137726C0-4578-45FA-8735-078C3B1DE8E1}">
      <dgm:prSet/>
      <dgm:spPr/>
      <dgm:t>
        <a:bodyPr/>
        <a:lstStyle/>
        <a:p>
          <a:pPr rtl="1"/>
          <a:endParaRPr lang="ar-JO"/>
        </a:p>
      </dgm:t>
    </dgm:pt>
    <dgm:pt modelId="{351BADD7-1A77-4456-BBB1-4E8749649F1F}" type="sibTrans" cxnId="{137726C0-4578-45FA-8735-078C3B1DE8E1}">
      <dgm:prSet/>
      <dgm:spPr/>
      <dgm:t>
        <a:bodyPr/>
        <a:lstStyle/>
        <a:p>
          <a:pPr rtl="1"/>
          <a:endParaRPr lang="ar-JO"/>
        </a:p>
      </dgm:t>
    </dgm:pt>
    <dgm:pt modelId="{EED18F7D-C03B-4A5B-ABE9-EAE13E45B56E}">
      <dgm:prSet phldrT="[نص]"/>
      <dgm:spPr/>
      <dgm:t>
        <a:bodyPr/>
        <a:lstStyle/>
        <a:p>
          <a:pPr algn="l" rtl="1"/>
          <a:r>
            <a:rPr lang="en-GB" b="1" i="1" dirty="0">
              <a:solidFill>
                <a:schemeClr val="accent2">
                  <a:lumMod val="75000"/>
                </a:schemeClr>
              </a:solidFill>
              <a:cs typeface="+mn-cs"/>
            </a:rPr>
            <a:t>2-bleeding</a:t>
          </a:r>
          <a:endParaRPr lang="ar-JO" dirty="0"/>
        </a:p>
      </dgm:t>
    </dgm:pt>
    <dgm:pt modelId="{048F09E3-9C25-4B66-B731-DF595F41CDAF}" type="parTrans" cxnId="{68115315-780A-4AD7-948F-D2691F42B22D}">
      <dgm:prSet/>
      <dgm:spPr/>
      <dgm:t>
        <a:bodyPr/>
        <a:lstStyle/>
        <a:p>
          <a:pPr rtl="1"/>
          <a:endParaRPr lang="ar-JO"/>
        </a:p>
      </dgm:t>
    </dgm:pt>
    <dgm:pt modelId="{D125FF1B-EBED-4C03-A3D9-5597ABB2862B}" type="sibTrans" cxnId="{68115315-780A-4AD7-948F-D2691F42B22D}">
      <dgm:prSet/>
      <dgm:spPr/>
      <dgm:t>
        <a:bodyPr/>
        <a:lstStyle/>
        <a:p>
          <a:pPr rtl="1"/>
          <a:endParaRPr lang="ar-JO"/>
        </a:p>
      </dgm:t>
    </dgm:pt>
    <dgm:pt modelId="{5182C060-EC17-4F49-90E1-753A12422CFF}">
      <dgm:prSet phldrT="[نص]"/>
      <dgm:spPr/>
      <dgm:t>
        <a:bodyPr/>
        <a:lstStyle/>
        <a:p>
          <a:pPr rtl="1"/>
          <a:endParaRPr lang="ar-JO" dirty="0"/>
        </a:p>
      </dgm:t>
    </dgm:pt>
    <dgm:pt modelId="{602450B8-088A-4C5B-8BC1-F59C6D266FC4}" type="parTrans" cxnId="{946A0DC0-F3F3-4633-A74D-FE8FB8AA0743}">
      <dgm:prSet/>
      <dgm:spPr/>
      <dgm:t>
        <a:bodyPr/>
        <a:lstStyle/>
        <a:p>
          <a:pPr rtl="1"/>
          <a:endParaRPr lang="ar-JO"/>
        </a:p>
      </dgm:t>
    </dgm:pt>
    <dgm:pt modelId="{14E1EEDB-F3BC-4ED9-89D8-5C19037292CC}" type="sibTrans" cxnId="{946A0DC0-F3F3-4633-A74D-FE8FB8AA0743}">
      <dgm:prSet/>
      <dgm:spPr/>
      <dgm:t>
        <a:bodyPr/>
        <a:lstStyle/>
        <a:p>
          <a:pPr rtl="1"/>
          <a:endParaRPr lang="ar-JO"/>
        </a:p>
      </dgm:t>
    </dgm:pt>
    <dgm:pt modelId="{F5469394-8240-4B8F-BC5E-99407EF06F38}">
      <dgm:prSet phldrT="[نص]"/>
      <dgm:spPr/>
      <dgm:t>
        <a:bodyPr/>
        <a:lstStyle/>
        <a:p>
          <a:pPr rtl="1"/>
          <a:endParaRPr lang="ar-JO" dirty="0"/>
        </a:p>
      </dgm:t>
    </dgm:pt>
    <dgm:pt modelId="{644F9048-AAA2-4EE0-84D3-CC6C0923E3B9}" type="parTrans" cxnId="{F9BC61C5-4AA8-41D2-A60C-0989E6D0128E}">
      <dgm:prSet/>
      <dgm:spPr/>
      <dgm:t>
        <a:bodyPr/>
        <a:lstStyle/>
        <a:p>
          <a:pPr rtl="1"/>
          <a:endParaRPr lang="ar-JO"/>
        </a:p>
      </dgm:t>
    </dgm:pt>
    <dgm:pt modelId="{DFA1F389-1202-4341-BF23-832623298427}" type="sibTrans" cxnId="{F9BC61C5-4AA8-41D2-A60C-0989E6D0128E}">
      <dgm:prSet/>
      <dgm:spPr/>
      <dgm:t>
        <a:bodyPr/>
        <a:lstStyle/>
        <a:p>
          <a:pPr rtl="1"/>
          <a:endParaRPr lang="ar-JO"/>
        </a:p>
      </dgm:t>
    </dgm:pt>
    <dgm:pt modelId="{6EE98FE9-11D7-4712-A516-1721FBD51362}">
      <dgm:prSet phldrT="[نص]"/>
      <dgm:spPr/>
      <dgm:t>
        <a:bodyPr/>
        <a:lstStyle/>
        <a:p>
          <a:pPr rtl="1"/>
          <a:endParaRPr lang="ar-JO" dirty="0"/>
        </a:p>
      </dgm:t>
    </dgm:pt>
    <dgm:pt modelId="{D7CDD30E-0426-4AAD-AC80-3F63A1919865}" type="sibTrans" cxnId="{26225C8E-36F1-41FC-8BD0-6C2647128E99}">
      <dgm:prSet/>
      <dgm:spPr/>
      <dgm:t>
        <a:bodyPr/>
        <a:lstStyle/>
        <a:p>
          <a:pPr rtl="1"/>
          <a:endParaRPr lang="ar-JO"/>
        </a:p>
      </dgm:t>
    </dgm:pt>
    <dgm:pt modelId="{69C43FBE-020D-4822-8954-C9029F59E9F4}" type="parTrans" cxnId="{26225C8E-36F1-41FC-8BD0-6C2647128E99}">
      <dgm:prSet/>
      <dgm:spPr/>
      <dgm:t>
        <a:bodyPr/>
        <a:lstStyle/>
        <a:p>
          <a:pPr rtl="1"/>
          <a:endParaRPr lang="ar-JO"/>
        </a:p>
      </dgm:t>
    </dgm:pt>
    <dgm:pt modelId="{BB7400CF-ABC0-4A35-B320-B64678E03DCA}">
      <dgm:prSet phldrT="[نص]"/>
      <dgm:spPr/>
      <dgm:t>
        <a:bodyPr/>
        <a:lstStyle/>
        <a:p>
          <a:pPr rtl="1"/>
          <a:endParaRPr lang="ar-JO" dirty="0"/>
        </a:p>
      </dgm:t>
    </dgm:pt>
    <dgm:pt modelId="{B117ECB2-9B9E-42E4-BD76-2E1C1E27AD34}" type="sibTrans" cxnId="{D62AF6B1-6B9C-4680-8745-CFB967C8FE7A}">
      <dgm:prSet/>
      <dgm:spPr/>
      <dgm:t>
        <a:bodyPr/>
        <a:lstStyle/>
        <a:p>
          <a:pPr rtl="1"/>
          <a:endParaRPr lang="ar-JO"/>
        </a:p>
      </dgm:t>
    </dgm:pt>
    <dgm:pt modelId="{35D16545-3F29-443A-B101-E8C9A95BC52E}" type="parTrans" cxnId="{D62AF6B1-6B9C-4680-8745-CFB967C8FE7A}">
      <dgm:prSet/>
      <dgm:spPr/>
      <dgm:t>
        <a:bodyPr/>
        <a:lstStyle/>
        <a:p>
          <a:pPr rtl="1"/>
          <a:endParaRPr lang="ar-JO"/>
        </a:p>
      </dgm:t>
    </dgm:pt>
    <dgm:pt modelId="{6F9E86E1-F859-45B9-84FC-D867E7FA7D7C}">
      <dgm:prSet/>
      <dgm:spPr/>
      <dgm:t>
        <a:bodyPr/>
        <a:lstStyle/>
        <a:p>
          <a:pPr algn="l" rtl="1"/>
          <a:r>
            <a:rPr lang="en-GB" b="1" i="1" dirty="0">
              <a:solidFill>
                <a:schemeClr val="accent2">
                  <a:lumMod val="75000"/>
                </a:schemeClr>
              </a:solidFill>
              <a:cs typeface="+mn-cs"/>
            </a:rPr>
            <a:t>3-prolapse</a:t>
          </a:r>
          <a:endParaRPr lang="ar-JO" dirty="0"/>
        </a:p>
      </dgm:t>
    </dgm:pt>
    <dgm:pt modelId="{E0D273D7-5133-4406-BACF-B4F76AEBDF04}" type="parTrans" cxnId="{052A6222-DAA0-47C1-B8EE-AB51E29C54C5}">
      <dgm:prSet/>
      <dgm:spPr/>
    </dgm:pt>
    <dgm:pt modelId="{088E0B3F-6E5D-48B2-8425-3795704A041E}" type="sibTrans" cxnId="{052A6222-DAA0-47C1-B8EE-AB51E29C54C5}">
      <dgm:prSet/>
      <dgm:spPr/>
    </dgm:pt>
    <dgm:pt modelId="{F21B840A-C8B1-423D-8BEF-224679F6371E}">
      <dgm:prSet/>
      <dgm:spPr/>
      <dgm:t>
        <a:bodyPr/>
        <a:lstStyle/>
        <a:p>
          <a:pPr algn="l" rtl="1"/>
          <a:r>
            <a:rPr lang="en-GB" b="1" i="1" dirty="0">
              <a:solidFill>
                <a:schemeClr val="accent2">
                  <a:lumMod val="75000"/>
                </a:schemeClr>
              </a:solidFill>
              <a:cs typeface="+mn-cs"/>
            </a:rPr>
            <a:t>4-discharge: </a:t>
          </a:r>
          <a:endParaRPr lang="ar-JO" dirty="0"/>
        </a:p>
      </dgm:t>
    </dgm:pt>
    <dgm:pt modelId="{93FF0EA2-47E7-4CE6-B305-8847252BE974}" type="parTrans" cxnId="{B88383E2-829E-4EF2-A61C-F334B626947C}">
      <dgm:prSet/>
      <dgm:spPr/>
    </dgm:pt>
    <dgm:pt modelId="{51D3689B-8E4E-44E0-A847-7A90D50E955A}" type="sibTrans" cxnId="{B88383E2-829E-4EF2-A61C-F334B626947C}">
      <dgm:prSet/>
      <dgm:spPr/>
    </dgm:pt>
    <dgm:pt modelId="{E8CF8670-96B7-4650-9DD0-D2FD0819F50B}">
      <dgm:prSet/>
      <dgm:spPr/>
      <dgm:t>
        <a:bodyPr/>
        <a:lstStyle/>
        <a:p>
          <a:pPr algn="l" rtl="1"/>
          <a:r>
            <a:rPr lang="en-GB" b="1" i="1" dirty="0">
              <a:solidFill>
                <a:schemeClr val="accent2">
                  <a:lumMod val="75000"/>
                </a:schemeClr>
              </a:solidFill>
              <a:cs typeface="+mn-cs"/>
            </a:rPr>
            <a:t>5-pruritis</a:t>
          </a:r>
          <a:endParaRPr lang="ar-JO" dirty="0"/>
        </a:p>
      </dgm:t>
    </dgm:pt>
    <dgm:pt modelId="{0B9BDED7-5759-4EC9-AF42-41157AB66A43}" type="parTrans" cxnId="{79D5C2E8-4BB6-4FA0-A48D-DE39BCB91EE9}">
      <dgm:prSet/>
      <dgm:spPr/>
    </dgm:pt>
    <dgm:pt modelId="{D906093D-A0A5-418D-999C-091A41BE45DD}" type="sibTrans" cxnId="{79D5C2E8-4BB6-4FA0-A48D-DE39BCB91EE9}">
      <dgm:prSet/>
      <dgm:spPr/>
    </dgm:pt>
    <dgm:pt modelId="{D81E5C79-0A18-493D-9F09-B7D5DCEA6C21}">
      <dgm:prSet/>
      <dgm:spPr/>
      <dgm:t>
        <a:bodyPr/>
        <a:lstStyle/>
        <a:p>
          <a:pPr algn="l" rtl="1"/>
          <a:r>
            <a:rPr lang="en-GB" b="1" i="1" dirty="0">
              <a:solidFill>
                <a:schemeClr val="accent2">
                  <a:lumMod val="75000"/>
                </a:schemeClr>
              </a:solidFill>
              <a:cs typeface="+mn-cs"/>
            </a:rPr>
            <a:t>6-pain</a:t>
          </a:r>
          <a:endParaRPr lang="ar-JO" dirty="0"/>
        </a:p>
      </dgm:t>
    </dgm:pt>
    <dgm:pt modelId="{A147DC62-A3C3-446E-9A5C-8A3C375C3F59}" type="parTrans" cxnId="{C7EA0A24-EE59-431E-BD56-FD50EA554E5E}">
      <dgm:prSet/>
      <dgm:spPr/>
    </dgm:pt>
    <dgm:pt modelId="{7F143BFE-A1EF-4FA6-AEA2-DFBC2B4527A7}" type="sibTrans" cxnId="{C7EA0A24-EE59-431E-BD56-FD50EA554E5E}">
      <dgm:prSet/>
      <dgm:spPr/>
    </dgm:pt>
    <dgm:pt modelId="{18AFE9EF-D8BF-4BAE-999D-C95373B08DED}">
      <dgm:prSet phldrT="[نص]" phldr="1"/>
      <dgm:spPr/>
      <dgm:t>
        <a:bodyPr/>
        <a:lstStyle/>
        <a:p>
          <a:pPr rtl="1"/>
          <a:endParaRPr lang="ar-JO" dirty="0"/>
        </a:p>
      </dgm:t>
    </dgm:pt>
    <dgm:pt modelId="{CC65652D-BDE2-4278-9D07-C137566BB0E0}" type="sibTrans" cxnId="{C888380A-49DB-4274-9FAE-DCD8CF0DA535}">
      <dgm:prSet/>
      <dgm:spPr/>
      <dgm:t>
        <a:bodyPr/>
        <a:lstStyle/>
        <a:p>
          <a:pPr rtl="1"/>
          <a:endParaRPr lang="ar-JO"/>
        </a:p>
      </dgm:t>
    </dgm:pt>
    <dgm:pt modelId="{9694A3FA-558D-4E96-AE9C-B82E3C0FF47F}" type="parTrans" cxnId="{C888380A-49DB-4274-9FAE-DCD8CF0DA535}">
      <dgm:prSet/>
      <dgm:spPr/>
      <dgm:t>
        <a:bodyPr/>
        <a:lstStyle/>
        <a:p>
          <a:pPr rtl="1"/>
          <a:endParaRPr lang="ar-JO"/>
        </a:p>
      </dgm:t>
    </dgm:pt>
    <dgm:pt modelId="{CCC28ED2-E6A1-4091-AA0E-673830ECDD05}" type="pres">
      <dgm:prSet presAssocID="{F8430AF7-AE6A-4981-BB73-243651443738}" presName="linearFlow" presStyleCnt="0">
        <dgm:presLayoutVars>
          <dgm:dir/>
          <dgm:animLvl val="lvl"/>
          <dgm:resizeHandles val="exact"/>
        </dgm:presLayoutVars>
      </dgm:prSet>
      <dgm:spPr/>
    </dgm:pt>
    <dgm:pt modelId="{0513344C-D9D3-4DF9-B43E-B19EF9250A43}" type="pres">
      <dgm:prSet presAssocID="{B964CAF0-A89B-4D4B-BADD-99B0B558651A}" presName="composite" presStyleCnt="0"/>
      <dgm:spPr/>
    </dgm:pt>
    <dgm:pt modelId="{9E84BAC4-A8C2-4AA5-A55A-6897FC781F0F}" type="pres">
      <dgm:prSet presAssocID="{B964CAF0-A89B-4D4B-BADD-99B0B558651A}" presName="parentText" presStyleLbl="alignNode1" presStyleIdx="0" presStyleCnt="6">
        <dgm:presLayoutVars>
          <dgm:chMax val="1"/>
          <dgm:bulletEnabled val="1"/>
        </dgm:presLayoutVars>
      </dgm:prSet>
      <dgm:spPr/>
    </dgm:pt>
    <dgm:pt modelId="{EF763ACB-3074-4034-ABDA-3EC027969687}" type="pres">
      <dgm:prSet presAssocID="{B964CAF0-A89B-4D4B-BADD-99B0B558651A}" presName="descendantText" presStyleLbl="alignAcc1" presStyleIdx="0" presStyleCnt="6">
        <dgm:presLayoutVars>
          <dgm:bulletEnabled val="1"/>
        </dgm:presLayoutVars>
      </dgm:prSet>
      <dgm:spPr/>
    </dgm:pt>
    <dgm:pt modelId="{AE57598C-C6FC-4FE0-BB2C-BE8796CF50F5}" type="pres">
      <dgm:prSet presAssocID="{E011B14E-BD83-4170-B146-9B8B32D6A303}" presName="sp" presStyleCnt="0"/>
      <dgm:spPr/>
    </dgm:pt>
    <dgm:pt modelId="{34273A38-C6B6-49C2-82BF-55574C9628C3}" type="pres">
      <dgm:prSet presAssocID="{18AFE9EF-D8BF-4BAE-999D-C95373B08DED}" presName="composite" presStyleCnt="0"/>
      <dgm:spPr/>
    </dgm:pt>
    <dgm:pt modelId="{F87EDE70-1598-400C-A3A3-37555E7921AF}" type="pres">
      <dgm:prSet presAssocID="{18AFE9EF-D8BF-4BAE-999D-C95373B08DED}" presName="parentText" presStyleLbl="alignNode1" presStyleIdx="1" presStyleCnt="6">
        <dgm:presLayoutVars>
          <dgm:chMax val="1"/>
          <dgm:bulletEnabled val="1"/>
        </dgm:presLayoutVars>
      </dgm:prSet>
      <dgm:spPr/>
    </dgm:pt>
    <dgm:pt modelId="{2319B645-B7A2-4779-B508-B60719AF2642}" type="pres">
      <dgm:prSet presAssocID="{18AFE9EF-D8BF-4BAE-999D-C95373B08DED}" presName="descendantText" presStyleLbl="alignAcc1" presStyleIdx="1" presStyleCnt="6">
        <dgm:presLayoutVars>
          <dgm:bulletEnabled val="1"/>
        </dgm:presLayoutVars>
      </dgm:prSet>
      <dgm:spPr/>
    </dgm:pt>
    <dgm:pt modelId="{B257C160-E36C-4809-B509-1B7E8CEEFA3D}" type="pres">
      <dgm:prSet presAssocID="{CC65652D-BDE2-4278-9D07-C137566BB0E0}" presName="sp" presStyleCnt="0"/>
      <dgm:spPr/>
    </dgm:pt>
    <dgm:pt modelId="{1BB86545-FFCB-45E6-AADD-144716E01BF7}" type="pres">
      <dgm:prSet presAssocID="{BB7400CF-ABC0-4A35-B320-B64678E03DCA}" presName="composite" presStyleCnt="0"/>
      <dgm:spPr/>
    </dgm:pt>
    <dgm:pt modelId="{F62AD7C7-8757-405F-BCF2-FC0BE859BAB6}" type="pres">
      <dgm:prSet presAssocID="{BB7400CF-ABC0-4A35-B320-B64678E03DCA}" presName="parentText" presStyleLbl="alignNode1" presStyleIdx="2" presStyleCnt="6">
        <dgm:presLayoutVars>
          <dgm:chMax val="1"/>
          <dgm:bulletEnabled val="1"/>
        </dgm:presLayoutVars>
      </dgm:prSet>
      <dgm:spPr/>
    </dgm:pt>
    <dgm:pt modelId="{C5F125E9-D235-4C96-BCC7-4D070478D4B8}" type="pres">
      <dgm:prSet presAssocID="{BB7400CF-ABC0-4A35-B320-B64678E03DCA}" presName="descendantText" presStyleLbl="alignAcc1" presStyleIdx="2" presStyleCnt="6">
        <dgm:presLayoutVars>
          <dgm:bulletEnabled val="1"/>
        </dgm:presLayoutVars>
      </dgm:prSet>
      <dgm:spPr/>
    </dgm:pt>
    <dgm:pt modelId="{75604FCC-2288-475D-9326-AD326EB7151E}" type="pres">
      <dgm:prSet presAssocID="{B117ECB2-9B9E-42E4-BD76-2E1C1E27AD34}" presName="sp" presStyleCnt="0"/>
      <dgm:spPr/>
    </dgm:pt>
    <dgm:pt modelId="{1BEE4E2F-1194-48FE-B35B-ECF4B8F9051F}" type="pres">
      <dgm:prSet presAssocID="{5182C060-EC17-4F49-90E1-753A12422CFF}" presName="composite" presStyleCnt="0"/>
      <dgm:spPr/>
    </dgm:pt>
    <dgm:pt modelId="{F531E21B-F501-4822-ABAB-018BE9CB4168}" type="pres">
      <dgm:prSet presAssocID="{5182C060-EC17-4F49-90E1-753A12422CFF}" presName="parentText" presStyleLbl="alignNode1" presStyleIdx="3" presStyleCnt="6">
        <dgm:presLayoutVars>
          <dgm:chMax val="1"/>
          <dgm:bulletEnabled val="1"/>
        </dgm:presLayoutVars>
      </dgm:prSet>
      <dgm:spPr/>
    </dgm:pt>
    <dgm:pt modelId="{5BA81392-99BC-42DA-A5ED-9DD4E0C3FB93}" type="pres">
      <dgm:prSet presAssocID="{5182C060-EC17-4F49-90E1-753A12422CFF}" presName="descendantText" presStyleLbl="alignAcc1" presStyleIdx="3" presStyleCnt="6">
        <dgm:presLayoutVars>
          <dgm:bulletEnabled val="1"/>
        </dgm:presLayoutVars>
      </dgm:prSet>
      <dgm:spPr/>
    </dgm:pt>
    <dgm:pt modelId="{E78F6F54-91BA-41BD-A6E6-DB213B2868E8}" type="pres">
      <dgm:prSet presAssocID="{14E1EEDB-F3BC-4ED9-89D8-5C19037292CC}" presName="sp" presStyleCnt="0"/>
      <dgm:spPr/>
    </dgm:pt>
    <dgm:pt modelId="{7CB8D5B6-CC31-48FE-87E2-D38EE7C41A92}" type="pres">
      <dgm:prSet presAssocID="{F5469394-8240-4B8F-BC5E-99407EF06F38}" presName="composite" presStyleCnt="0"/>
      <dgm:spPr/>
    </dgm:pt>
    <dgm:pt modelId="{3E5EA35A-34A9-4271-A8CD-650B7283689F}" type="pres">
      <dgm:prSet presAssocID="{F5469394-8240-4B8F-BC5E-99407EF06F38}" presName="parentText" presStyleLbl="alignNode1" presStyleIdx="4" presStyleCnt="6">
        <dgm:presLayoutVars>
          <dgm:chMax val="1"/>
          <dgm:bulletEnabled val="1"/>
        </dgm:presLayoutVars>
      </dgm:prSet>
      <dgm:spPr/>
    </dgm:pt>
    <dgm:pt modelId="{EFA27CC9-636A-4850-AE4A-96A9479C0A1B}" type="pres">
      <dgm:prSet presAssocID="{F5469394-8240-4B8F-BC5E-99407EF06F38}" presName="descendantText" presStyleLbl="alignAcc1" presStyleIdx="4" presStyleCnt="6">
        <dgm:presLayoutVars>
          <dgm:bulletEnabled val="1"/>
        </dgm:presLayoutVars>
      </dgm:prSet>
      <dgm:spPr/>
    </dgm:pt>
    <dgm:pt modelId="{EC841D3C-F05E-41CA-979B-C0BA0C6C8041}" type="pres">
      <dgm:prSet presAssocID="{DFA1F389-1202-4341-BF23-832623298427}" presName="sp" presStyleCnt="0"/>
      <dgm:spPr/>
    </dgm:pt>
    <dgm:pt modelId="{F3BB4D2A-F8C8-43E0-9C7A-8CF35E4AAE79}" type="pres">
      <dgm:prSet presAssocID="{6EE98FE9-11D7-4712-A516-1721FBD51362}" presName="composite" presStyleCnt="0"/>
      <dgm:spPr/>
    </dgm:pt>
    <dgm:pt modelId="{E80177A9-86A3-4FEC-9326-1C9137FE35CC}" type="pres">
      <dgm:prSet presAssocID="{6EE98FE9-11D7-4712-A516-1721FBD51362}" presName="parentText" presStyleLbl="alignNode1" presStyleIdx="5" presStyleCnt="6">
        <dgm:presLayoutVars>
          <dgm:chMax val="1"/>
          <dgm:bulletEnabled val="1"/>
        </dgm:presLayoutVars>
      </dgm:prSet>
      <dgm:spPr/>
    </dgm:pt>
    <dgm:pt modelId="{733CB7C9-7088-41F6-B59E-9C34421D5B62}" type="pres">
      <dgm:prSet presAssocID="{6EE98FE9-11D7-4712-A516-1721FBD51362}" presName="descendantText" presStyleLbl="alignAcc1" presStyleIdx="5" presStyleCnt="6">
        <dgm:presLayoutVars>
          <dgm:bulletEnabled val="1"/>
        </dgm:presLayoutVars>
      </dgm:prSet>
      <dgm:spPr/>
    </dgm:pt>
  </dgm:ptLst>
  <dgm:cxnLst>
    <dgm:cxn modelId="{C888380A-49DB-4274-9FAE-DCD8CF0DA535}" srcId="{F8430AF7-AE6A-4981-BB73-243651443738}" destId="{18AFE9EF-D8BF-4BAE-999D-C95373B08DED}" srcOrd="1" destOrd="0" parTransId="{9694A3FA-558D-4E96-AE9C-B82E3C0FF47F}" sibTransId="{CC65652D-BDE2-4278-9D07-C137566BB0E0}"/>
    <dgm:cxn modelId="{C0E35412-D92B-4939-B20F-6163A0DD8655}" type="presOf" srcId="{6EE98FE9-11D7-4712-A516-1721FBD51362}" destId="{E80177A9-86A3-4FEC-9326-1C9137FE35CC}" srcOrd="0" destOrd="0" presId="urn:microsoft.com/office/officeart/2005/8/layout/chevron2"/>
    <dgm:cxn modelId="{68115315-780A-4AD7-948F-D2691F42B22D}" srcId="{18AFE9EF-D8BF-4BAE-999D-C95373B08DED}" destId="{EED18F7D-C03B-4A5B-ABE9-EAE13E45B56E}" srcOrd="0" destOrd="0" parTransId="{048F09E3-9C25-4B66-B731-DF595F41CDAF}" sibTransId="{D125FF1B-EBED-4C03-A3D9-5597ABB2862B}"/>
    <dgm:cxn modelId="{052A6222-DAA0-47C1-B8EE-AB51E29C54C5}" srcId="{BB7400CF-ABC0-4A35-B320-B64678E03DCA}" destId="{6F9E86E1-F859-45B9-84FC-D867E7FA7D7C}" srcOrd="0" destOrd="0" parTransId="{E0D273D7-5133-4406-BACF-B4F76AEBDF04}" sibTransId="{088E0B3F-6E5D-48B2-8425-3795704A041E}"/>
    <dgm:cxn modelId="{C7EA0A24-EE59-431E-BD56-FD50EA554E5E}" srcId="{6EE98FE9-11D7-4712-A516-1721FBD51362}" destId="{D81E5C79-0A18-493D-9F09-B7D5DCEA6C21}" srcOrd="0" destOrd="0" parTransId="{A147DC62-A3C3-446E-9A5C-8A3C375C3F59}" sibTransId="{7F143BFE-A1EF-4FA6-AEA2-DFBC2B4527A7}"/>
    <dgm:cxn modelId="{EAA3C532-29B5-4C86-8B23-5E4D6F81254B}" type="presOf" srcId="{18AFE9EF-D8BF-4BAE-999D-C95373B08DED}" destId="{F87EDE70-1598-400C-A3A3-37555E7921AF}" srcOrd="0" destOrd="0" presId="urn:microsoft.com/office/officeart/2005/8/layout/chevron2"/>
    <dgm:cxn modelId="{5B77FB62-376F-40A4-A83D-D8713DB5C94C}" type="presOf" srcId="{69104020-9953-4623-9203-D3AA4F5D4B6A}" destId="{EF763ACB-3074-4034-ABDA-3EC027969687}" srcOrd="0" destOrd="0" presId="urn:microsoft.com/office/officeart/2005/8/layout/chevron2"/>
    <dgm:cxn modelId="{BE1EEB47-A52B-48A4-A8C0-8441C6EEA694}" type="presOf" srcId="{F8430AF7-AE6A-4981-BB73-243651443738}" destId="{CCC28ED2-E6A1-4091-AA0E-673830ECDD05}" srcOrd="0" destOrd="0" presId="urn:microsoft.com/office/officeart/2005/8/layout/chevron2"/>
    <dgm:cxn modelId="{8F544F50-FDB7-4854-97DD-8D26A5A895DC}" type="presOf" srcId="{EED18F7D-C03B-4A5B-ABE9-EAE13E45B56E}" destId="{2319B645-B7A2-4779-B508-B60719AF2642}" srcOrd="0" destOrd="0" presId="urn:microsoft.com/office/officeart/2005/8/layout/chevron2"/>
    <dgm:cxn modelId="{F5AC5670-13D8-4447-865D-D9C211A56B4B}" type="presOf" srcId="{E8CF8670-96B7-4650-9DD0-D2FD0819F50B}" destId="{EFA27CC9-636A-4850-AE4A-96A9479C0A1B}" srcOrd="0" destOrd="0" presId="urn:microsoft.com/office/officeart/2005/8/layout/chevron2"/>
    <dgm:cxn modelId="{E508D855-4E3D-4A9C-BC21-973ACF0E538A}" srcId="{F8430AF7-AE6A-4981-BB73-243651443738}" destId="{B964CAF0-A89B-4D4B-BADD-99B0B558651A}" srcOrd="0" destOrd="0" parTransId="{A89E97A8-8800-44DA-8D94-FD874CEDBF87}" sibTransId="{E011B14E-BD83-4170-B146-9B8B32D6A303}"/>
    <dgm:cxn modelId="{14FB1957-D2CB-4B45-A60D-B08FB9C5D309}" type="presOf" srcId="{F21B840A-C8B1-423D-8BEF-224679F6371E}" destId="{5BA81392-99BC-42DA-A5ED-9DD4E0C3FB93}" srcOrd="0" destOrd="0" presId="urn:microsoft.com/office/officeart/2005/8/layout/chevron2"/>
    <dgm:cxn modelId="{380D9E77-B6D2-4E15-B3D8-40EC5F1DD27A}" type="presOf" srcId="{B964CAF0-A89B-4D4B-BADD-99B0B558651A}" destId="{9E84BAC4-A8C2-4AA5-A55A-6897FC781F0F}" srcOrd="0" destOrd="0" presId="urn:microsoft.com/office/officeart/2005/8/layout/chevron2"/>
    <dgm:cxn modelId="{26225C8E-36F1-41FC-8BD0-6C2647128E99}" srcId="{F8430AF7-AE6A-4981-BB73-243651443738}" destId="{6EE98FE9-11D7-4712-A516-1721FBD51362}" srcOrd="5" destOrd="0" parTransId="{69C43FBE-020D-4822-8954-C9029F59E9F4}" sibTransId="{D7CDD30E-0426-4AAD-AC80-3F63A1919865}"/>
    <dgm:cxn modelId="{2C28C68E-7F57-4B1C-8E62-446E839DA7F9}" type="presOf" srcId="{D81E5C79-0A18-493D-9F09-B7D5DCEA6C21}" destId="{733CB7C9-7088-41F6-B59E-9C34421D5B62}" srcOrd="0" destOrd="0" presId="urn:microsoft.com/office/officeart/2005/8/layout/chevron2"/>
    <dgm:cxn modelId="{D62AF6B1-6B9C-4680-8745-CFB967C8FE7A}" srcId="{F8430AF7-AE6A-4981-BB73-243651443738}" destId="{BB7400CF-ABC0-4A35-B320-B64678E03DCA}" srcOrd="2" destOrd="0" parTransId="{35D16545-3F29-443A-B101-E8C9A95BC52E}" sibTransId="{B117ECB2-9B9E-42E4-BD76-2E1C1E27AD34}"/>
    <dgm:cxn modelId="{946A0DC0-F3F3-4633-A74D-FE8FB8AA0743}" srcId="{F8430AF7-AE6A-4981-BB73-243651443738}" destId="{5182C060-EC17-4F49-90E1-753A12422CFF}" srcOrd="3" destOrd="0" parTransId="{602450B8-088A-4C5B-8BC1-F59C6D266FC4}" sibTransId="{14E1EEDB-F3BC-4ED9-89D8-5C19037292CC}"/>
    <dgm:cxn modelId="{137726C0-4578-45FA-8735-078C3B1DE8E1}" srcId="{B964CAF0-A89B-4D4B-BADD-99B0B558651A}" destId="{69104020-9953-4623-9203-D3AA4F5D4B6A}" srcOrd="0" destOrd="0" parTransId="{73B5F73E-49B5-4294-9000-361A1EA3C876}" sibTransId="{351BADD7-1A77-4456-BBB1-4E8749649F1F}"/>
    <dgm:cxn modelId="{F9BC61C5-4AA8-41D2-A60C-0989E6D0128E}" srcId="{F8430AF7-AE6A-4981-BB73-243651443738}" destId="{F5469394-8240-4B8F-BC5E-99407EF06F38}" srcOrd="4" destOrd="0" parTransId="{644F9048-AAA2-4EE0-84D3-CC6C0923E3B9}" sibTransId="{DFA1F389-1202-4341-BF23-832623298427}"/>
    <dgm:cxn modelId="{4FDAB5C6-F557-42AE-B105-8126B1DC7742}" type="presOf" srcId="{BB7400CF-ABC0-4A35-B320-B64678E03DCA}" destId="{F62AD7C7-8757-405F-BCF2-FC0BE859BAB6}" srcOrd="0" destOrd="0" presId="urn:microsoft.com/office/officeart/2005/8/layout/chevron2"/>
    <dgm:cxn modelId="{FC30DBCB-1D54-4D51-BD4A-4A55258BA3D7}" type="presOf" srcId="{6F9E86E1-F859-45B9-84FC-D867E7FA7D7C}" destId="{C5F125E9-D235-4C96-BCC7-4D070478D4B8}" srcOrd="0" destOrd="0" presId="urn:microsoft.com/office/officeart/2005/8/layout/chevron2"/>
    <dgm:cxn modelId="{B88383E2-829E-4EF2-A61C-F334B626947C}" srcId="{5182C060-EC17-4F49-90E1-753A12422CFF}" destId="{F21B840A-C8B1-423D-8BEF-224679F6371E}" srcOrd="0" destOrd="0" parTransId="{93FF0EA2-47E7-4CE6-B305-8847252BE974}" sibTransId="{51D3689B-8E4E-44E0-A847-7A90D50E955A}"/>
    <dgm:cxn modelId="{433786E8-C5EA-44B7-A8E4-B4697D3A78A8}" type="presOf" srcId="{F5469394-8240-4B8F-BC5E-99407EF06F38}" destId="{3E5EA35A-34A9-4271-A8CD-650B7283689F}" srcOrd="0" destOrd="0" presId="urn:microsoft.com/office/officeart/2005/8/layout/chevron2"/>
    <dgm:cxn modelId="{79D5C2E8-4BB6-4FA0-A48D-DE39BCB91EE9}" srcId="{F5469394-8240-4B8F-BC5E-99407EF06F38}" destId="{E8CF8670-96B7-4650-9DD0-D2FD0819F50B}" srcOrd="0" destOrd="0" parTransId="{0B9BDED7-5759-4EC9-AF42-41157AB66A43}" sibTransId="{D906093D-A0A5-418D-999C-091A41BE45DD}"/>
    <dgm:cxn modelId="{A6B2C7EF-3EE7-4C84-8E24-10C48BCA1384}" type="presOf" srcId="{5182C060-EC17-4F49-90E1-753A12422CFF}" destId="{F531E21B-F501-4822-ABAB-018BE9CB4168}" srcOrd="0" destOrd="0" presId="urn:microsoft.com/office/officeart/2005/8/layout/chevron2"/>
    <dgm:cxn modelId="{6FD78660-7F69-4AA3-A5CC-E08958C5DC41}" type="presParOf" srcId="{CCC28ED2-E6A1-4091-AA0E-673830ECDD05}" destId="{0513344C-D9D3-4DF9-B43E-B19EF9250A43}" srcOrd="0" destOrd="0" presId="urn:microsoft.com/office/officeart/2005/8/layout/chevron2"/>
    <dgm:cxn modelId="{4F5AC92D-A620-4361-8A08-CF30006C09DB}" type="presParOf" srcId="{0513344C-D9D3-4DF9-B43E-B19EF9250A43}" destId="{9E84BAC4-A8C2-4AA5-A55A-6897FC781F0F}" srcOrd="0" destOrd="0" presId="urn:microsoft.com/office/officeart/2005/8/layout/chevron2"/>
    <dgm:cxn modelId="{BF9F9EEF-891C-43C7-A8A7-BFA87B15C4A7}" type="presParOf" srcId="{0513344C-D9D3-4DF9-B43E-B19EF9250A43}" destId="{EF763ACB-3074-4034-ABDA-3EC027969687}" srcOrd="1" destOrd="0" presId="urn:microsoft.com/office/officeart/2005/8/layout/chevron2"/>
    <dgm:cxn modelId="{025976C1-A82A-4C5D-88E0-6C4FBE0284DB}" type="presParOf" srcId="{CCC28ED2-E6A1-4091-AA0E-673830ECDD05}" destId="{AE57598C-C6FC-4FE0-BB2C-BE8796CF50F5}" srcOrd="1" destOrd="0" presId="urn:microsoft.com/office/officeart/2005/8/layout/chevron2"/>
    <dgm:cxn modelId="{D11B2DE1-593C-486F-8A58-F34EBE275EA9}" type="presParOf" srcId="{CCC28ED2-E6A1-4091-AA0E-673830ECDD05}" destId="{34273A38-C6B6-49C2-82BF-55574C9628C3}" srcOrd="2" destOrd="0" presId="urn:microsoft.com/office/officeart/2005/8/layout/chevron2"/>
    <dgm:cxn modelId="{2EE68173-EB73-4825-980F-4E03EDB3632E}" type="presParOf" srcId="{34273A38-C6B6-49C2-82BF-55574C9628C3}" destId="{F87EDE70-1598-400C-A3A3-37555E7921AF}" srcOrd="0" destOrd="0" presId="urn:microsoft.com/office/officeart/2005/8/layout/chevron2"/>
    <dgm:cxn modelId="{4A8A6046-0A4D-4E75-A1B7-557748866AB7}" type="presParOf" srcId="{34273A38-C6B6-49C2-82BF-55574C9628C3}" destId="{2319B645-B7A2-4779-B508-B60719AF2642}" srcOrd="1" destOrd="0" presId="urn:microsoft.com/office/officeart/2005/8/layout/chevron2"/>
    <dgm:cxn modelId="{035084C6-14A0-4D5F-848C-DFFDE3B3F20E}" type="presParOf" srcId="{CCC28ED2-E6A1-4091-AA0E-673830ECDD05}" destId="{B257C160-E36C-4809-B509-1B7E8CEEFA3D}" srcOrd="3" destOrd="0" presId="urn:microsoft.com/office/officeart/2005/8/layout/chevron2"/>
    <dgm:cxn modelId="{1C710919-AC05-4F26-8691-02A8B2E2CEA9}" type="presParOf" srcId="{CCC28ED2-E6A1-4091-AA0E-673830ECDD05}" destId="{1BB86545-FFCB-45E6-AADD-144716E01BF7}" srcOrd="4" destOrd="0" presId="urn:microsoft.com/office/officeart/2005/8/layout/chevron2"/>
    <dgm:cxn modelId="{B3C7D637-0DF3-47BD-9C93-96EE24272965}" type="presParOf" srcId="{1BB86545-FFCB-45E6-AADD-144716E01BF7}" destId="{F62AD7C7-8757-405F-BCF2-FC0BE859BAB6}" srcOrd="0" destOrd="0" presId="urn:microsoft.com/office/officeart/2005/8/layout/chevron2"/>
    <dgm:cxn modelId="{5A2BF650-FDEB-4B19-8940-122EB3AE2998}" type="presParOf" srcId="{1BB86545-FFCB-45E6-AADD-144716E01BF7}" destId="{C5F125E9-D235-4C96-BCC7-4D070478D4B8}" srcOrd="1" destOrd="0" presId="urn:microsoft.com/office/officeart/2005/8/layout/chevron2"/>
    <dgm:cxn modelId="{C329BF9D-20C3-4C89-A544-999BA251632B}" type="presParOf" srcId="{CCC28ED2-E6A1-4091-AA0E-673830ECDD05}" destId="{75604FCC-2288-475D-9326-AD326EB7151E}" srcOrd="5" destOrd="0" presId="urn:microsoft.com/office/officeart/2005/8/layout/chevron2"/>
    <dgm:cxn modelId="{28019A1A-3BA8-4527-89CA-348A90C938FC}" type="presParOf" srcId="{CCC28ED2-E6A1-4091-AA0E-673830ECDD05}" destId="{1BEE4E2F-1194-48FE-B35B-ECF4B8F9051F}" srcOrd="6" destOrd="0" presId="urn:microsoft.com/office/officeart/2005/8/layout/chevron2"/>
    <dgm:cxn modelId="{23D3A9C2-A29C-4C40-8443-82BED4988946}" type="presParOf" srcId="{1BEE4E2F-1194-48FE-B35B-ECF4B8F9051F}" destId="{F531E21B-F501-4822-ABAB-018BE9CB4168}" srcOrd="0" destOrd="0" presId="urn:microsoft.com/office/officeart/2005/8/layout/chevron2"/>
    <dgm:cxn modelId="{E42AD642-0625-4B51-ABB8-DFE640571E38}" type="presParOf" srcId="{1BEE4E2F-1194-48FE-B35B-ECF4B8F9051F}" destId="{5BA81392-99BC-42DA-A5ED-9DD4E0C3FB93}" srcOrd="1" destOrd="0" presId="urn:microsoft.com/office/officeart/2005/8/layout/chevron2"/>
    <dgm:cxn modelId="{21C1416E-8C44-48E1-BF83-823AA5929137}" type="presParOf" srcId="{CCC28ED2-E6A1-4091-AA0E-673830ECDD05}" destId="{E78F6F54-91BA-41BD-A6E6-DB213B2868E8}" srcOrd="7" destOrd="0" presId="urn:microsoft.com/office/officeart/2005/8/layout/chevron2"/>
    <dgm:cxn modelId="{3B608A60-EE8B-485C-9430-A8412D6025B4}" type="presParOf" srcId="{CCC28ED2-E6A1-4091-AA0E-673830ECDD05}" destId="{7CB8D5B6-CC31-48FE-87E2-D38EE7C41A92}" srcOrd="8" destOrd="0" presId="urn:microsoft.com/office/officeart/2005/8/layout/chevron2"/>
    <dgm:cxn modelId="{95CA0C6B-288F-4FAC-9EB2-37F8E35041D2}" type="presParOf" srcId="{7CB8D5B6-CC31-48FE-87E2-D38EE7C41A92}" destId="{3E5EA35A-34A9-4271-A8CD-650B7283689F}" srcOrd="0" destOrd="0" presId="urn:microsoft.com/office/officeart/2005/8/layout/chevron2"/>
    <dgm:cxn modelId="{A55C7E40-1403-4C88-9FBD-FC95803C1CDD}" type="presParOf" srcId="{7CB8D5B6-CC31-48FE-87E2-D38EE7C41A92}" destId="{EFA27CC9-636A-4850-AE4A-96A9479C0A1B}" srcOrd="1" destOrd="0" presId="urn:microsoft.com/office/officeart/2005/8/layout/chevron2"/>
    <dgm:cxn modelId="{FB868E12-ACA9-4C90-9E6E-86E18FD1117C}" type="presParOf" srcId="{CCC28ED2-E6A1-4091-AA0E-673830ECDD05}" destId="{EC841D3C-F05E-41CA-979B-C0BA0C6C8041}" srcOrd="9" destOrd="0" presId="urn:microsoft.com/office/officeart/2005/8/layout/chevron2"/>
    <dgm:cxn modelId="{572588B2-9455-4FFF-88D5-621667949D35}" type="presParOf" srcId="{CCC28ED2-E6A1-4091-AA0E-673830ECDD05}" destId="{F3BB4D2A-F8C8-43E0-9C7A-8CF35E4AAE79}" srcOrd="10" destOrd="0" presId="urn:microsoft.com/office/officeart/2005/8/layout/chevron2"/>
    <dgm:cxn modelId="{69DEB994-B50D-446F-8C45-5E15275007BC}" type="presParOf" srcId="{F3BB4D2A-F8C8-43E0-9C7A-8CF35E4AAE79}" destId="{E80177A9-86A3-4FEC-9326-1C9137FE35CC}" srcOrd="0" destOrd="0" presId="urn:microsoft.com/office/officeart/2005/8/layout/chevron2"/>
    <dgm:cxn modelId="{AE55D396-658D-4B6B-8BF3-EFD88AC531F5}" type="presParOf" srcId="{F3BB4D2A-F8C8-43E0-9C7A-8CF35E4AAE79}" destId="{733CB7C9-7088-41F6-B59E-9C34421D5B6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43387F-FCEB-4B7A-8CFF-39E5565B8986}" type="doc">
      <dgm:prSet loTypeId="urn:microsoft.com/office/officeart/2005/8/layout/cycle6" loCatId="cycle" qsTypeId="urn:microsoft.com/office/officeart/2005/8/quickstyle/simple1" qsCatId="simple" csTypeId="urn:microsoft.com/office/officeart/2005/8/colors/accent1_2" csCatId="accent1" phldr="1"/>
      <dgm:spPr/>
      <dgm:t>
        <a:bodyPr/>
        <a:lstStyle/>
        <a:p>
          <a:pPr rtl="1"/>
          <a:endParaRPr lang="ar-JO"/>
        </a:p>
      </dgm:t>
    </dgm:pt>
    <dgm:pt modelId="{132C4C03-D82C-45E9-9553-E191BF547D83}">
      <dgm:prSet phldrT="[نص]" custT="1"/>
      <dgm:spPr/>
      <dgm:t>
        <a:bodyPr/>
        <a:lstStyle/>
        <a:p>
          <a:pPr rtl="1"/>
          <a:r>
            <a:rPr lang="en-GB" sz="2400" b="1" i="1" dirty="0" err="1">
              <a:solidFill>
                <a:srgbClr val="002060"/>
              </a:solidFill>
              <a:cs typeface="+mn-cs"/>
            </a:rPr>
            <a:t>Anemia</a:t>
          </a:r>
          <a:endParaRPr lang="ar-JO" sz="2400" dirty="0">
            <a:solidFill>
              <a:srgbClr val="002060"/>
            </a:solidFill>
          </a:endParaRPr>
        </a:p>
      </dgm:t>
    </dgm:pt>
    <dgm:pt modelId="{B2ABB4C5-6C40-4ADA-8027-F311C1E222A4}" type="parTrans" cxnId="{C0331FB1-F21C-42D2-AA51-0778664FAD80}">
      <dgm:prSet/>
      <dgm:spPr/>
      <dgm:t>
        <a:bodyPr/>
        <a:lstStyle/>
        <a:p>
          <a:pPr rtl="1"/>
          <a:endParaRPr lang="ar-JO"/>
        </a:p>
      </dgm:t>
    </dgm:pt>
    <dgm:pt modelId="{4855E110-0FB6-4F5D-ADA7-54DF7D13FFEF}" type="sibTrans" cxnId="{C0331FB1-F21C-42D2-AA51-0778664FAD80}">
      <dgm:prSet/>
      <dgm:spPr/>
      <dgm:t>
        <a:bodyPr/>
        <a:lstStyle/>
        <a:p>
          <a:pPr rtl="1"/>
          <a:endParaRPr lang="ar-JO"/>
        </a:p>
      </dgm:t>
    </dgm:pt>
    <dgm:pt modelId="{2AB7796A-992D-4FCA-B3CA-BD52439789C4}">
      <dgm:prSet phldrT="[نص]" custT="1"/>
      <dgm:spPr/>
      <dgm:t>
        <a:bodyPr/>
        <a:lstStyle/>
        <a:p>
          <a:pPr rtl="1"/>
          <a:r>
            <a:rPr lang="en-GB" sz="2400" b="1" i="1" dirty="0">
              <a:solidFill>
                <a:srgbClr val="002060"/>
              </a:solidFill>
              <a:cs typeface="+mn-cs"/>
            </a:rPr>
            <a:t>Thrombosis</a:t>
          </a:r>
          <a:endParaRPr lang="ar-JO" sz="2400" dirty="0">
            <a:solidFill>
              <a:srgbClr val="002060"/>
            </a:solidFill>
          </a:endParaRPr>
        </a:p>
      </dgm:t>
    </dgm:pt>
    <dgm:pt modelId="{150E5717-BF0A-4089-B69A-8686EC32BFC7}" type="parTrans" cxnId="{C5DE8E75-6AA8-4B24-B35B-508DEDF836E3}">
      <dgm:prSet/>
      <dgm:spPr/>
      <dgm:t>
        <a:bodyPr/>
        <a:lstStyle/>
        <a:p>
          <a:pPr rtl="1"/>
          <a:endParaRPr lang="ar-JO"/>
        </a:p>
      </dgm:t>
    </dgm:pt>
    <dgm:pt modelId="{10C65D06-0A84-4981-AE04-0E5AB7EB26D1}" type="sibTrans" cxnId="{C5DE8E75-6AA8-4B24-B35B-508DEDF836E3}">
      <dgm:prSet/>
      <dgm:spPr/>
      <dgm:t>
        <a:bodyPr/>
        <a:lstStyle/>
        <a:p>
          <a:pPr rtl="1"/>
          <a:endParaRPr lang="ar-JO"/>
        </a:p>
      </dgm:t>
    </dgm:pt>
    <dgm:pt modelId="{E6180C5A-DFB4-4B44-8B72-F2DB171CBF80}">
      <dgm:prSet phldrT="[نص]" custT="1"/>
      <dgm:spPr/>
      <dgm:t>
        <a:bodyPr/>
        <a:lstStyle/>
        <a:p>
          <a:pPr rtl="1"/>
          <a:r>
            <a:rPr lang="en-GB" sz="2400" b="1" i="1" dirty="0">
              <a:solidFill>
                <a:srgbClr val="002060"/>
              </a:solidFill>
              <a:cs typeface="+mn-cs"/>
            </a:rPr>
            <a:t>Gangrene</a:t>
          </a:r>
          <a:endParaRPr lang="ar-JO" sz="2400" dirty="0">
            <a:solidFill>
              <a:srgbClr val="002060"/>
            </a:solidFill>
          </a:endParaRPr>
        </a:p>
      </dgm:t>
    </dgm:pt>
    <dgm:pt modelId="{5C49982B-4854-4609-9CF7-5781DB7A54B7}" type="parTrans" cxnId="{644AB2ED-7D17-4C0E-84C4-129BFBFC5591}">
      <dgm:prSet/>
      <dgm:spPr/>
      <dgm:t>
        <a:bodyPr/>
        <a:lstStyle/>
        <a:p>
          <a:pPr rtl="1"/>
          <a:endParaRPr lang="ar-JO"/>
        </a:p>
      </dgm:t>
    </dgm:pt>
    <dgm:pt modelId="{D5EEBE2B-B9C3-47C1-8FD5-658E89C194FF}" type="sibTrans" cxnId="{644AB2ED-7D17-4C0E-84C4-129BFBFC5591}">
      <dgm:prSet/>
      <dgm:spPr/>
      <dgm:t>
        <a:bodyPr/>
        <a:lstStyle/>
        <a:p>
          <a:pPr rtl="1"/>
          <a:endParaRPr lang="ar-JO"/>
        </a:p>
      </dgm:t>
    </dgm:pt>
    <dgm:pt modelId="{F52CC608-EA1B-4D38-B114-9995051B2C3F}">
      <dgm:prSet phldrT="[نص]" custT="1"/>
      <dgm:spPr/>
      <dgm:t>
        <a:bodyPr/>
        <a:lstStyle/>
        <a:p>
          <a:pPr rtl="1"/>
          <a:r>
            <a:rPr lang="en-GB" sz="2400" b="1" i="1" dirty="0">
              <a:solidFill>
                <a:srgbClr val="002060"/>
              </a:solidFill>
              <a:cs typeface="+mn-cs"/>
            </a:rPr>
            <a:t>Strangulation</a:t>
          </a:r>
          <a:endParaRPr lang="ar-JO" sz="2400" dirty="0">
            <a:solidFill>
              <a:srgbClr val="002060"/>
            </a:solidFill>
          </a:endParaRPr>
        </a:p>
      </dgm:t>
    </dgm:pt>
    <dgm:pt modelId="{EF88AC8A-6D2A-4DE8-89FE-B5E10C0FF129}" type="parTrans" cxnId="{DDF367D8-AC56-4216-9B2C-3ED166490DF0}">
      <dgm:prSet/>
      <dgm:spPr/>
      <dgm:t>
        <a:bodyPr/>
        <a:lstStyle/>
        <a:p>
          <a:pPr rtl="1"/>
          <a:endParaRPr lang="ar-JO"/>
        </a:p>
      </dgm:t>
    </dgm:pt>
    <dgm:pt modelId="{1B062090-1379-4DF0-9B32-941AE82E6458}" type="sibTrans" cxnId="{DDF367D8-AC56-4216-9B2C-3ED166490DF0}">
      <dgm:prSet/>
      <dgm:spPr/>
      <dgm:t>
        <a:bodyPr/>
        <a:lstStyle/>
        <a:p>
          <a:pPr rtl="1"/>
          <a:endParaRPr lang="ar-JO"/>
        </a:p>
      </dgm:t>
    </dgm:pt>
    <dgm:pt modelId="{913172B2-4825-4DEC-AF85-9F9438A450C1}">
      <dgm:prSet phldrT="[نص]" custT="1"/>
      <dgm:spPr/>
      <dgm:t>
        <a:bodyPr/>
        <a:lstStyle/>
        <a:p>
          <a:pPr rtl="1"/>
          <a:r>
            <a:rPr lang="en-GB" sz="2400" b="1" i="1" dirty="0">
              <a:solidFill>
                <a:srgbClr val="002060"/>
              </a:solidFill>
              <a:cs typeface="+mn-cs"/>
            </a:rPr>
            <a:t>Fibrosis</a:t>
          </a:r>
          <a:endParaRPr lang="ar-JO" sz="2400" dirty="0">
            <a:solidFill>
              <a:srgbClr val="002060"/>
            </a:solidFill>
          </a:endParaRPr>
        </a:p>
      </dgm:t>
    </dgm:pt>
    <dgm:pt modelId="{1ACE5236-833D-417E-B5A6-E071F7A250AB}" type="parTrans" cxnId="{04C710C6-93CA-4ACC-8BF9-755CE5F9AC69}">
      <dgm:prSet/>
      <dgm:spPr/>
      <dgm:t>
        <a:bodyPr/>
        <a:lstStyle/>
        <a:p>
          <a:pPr rtl="1"/>
          <a:endParaRPr lang="ar-JO"/>
        </a:p>
      </dgm:t>
    </dgm:pt>
    <dgm:pt modelId="{AB748DA1-BBFB-4A0A-ABA0-F3310A448A1D}" type="sibTrans" cxnId="{04C710C6-93CA-4ACC-8BF9-755CE5F9AC69}">
      <dgm:prSet/>
      <dgm:spPr/>
      <dgm:t>
        <a:bodyPr/>
        <a:lstStyle/>
        <a:p>
          <a:pPr rtl="1"/>
          <a:endParaRPr lang="ar-JO"/>
        </a:p>
      </dgm:t>
    </dgm:pt>
    <dgm:pt modelId="{B0ED0013-1AB5-4170-A470-AE91B58CD957}">
      <dgm:prSet phldrT="[نص]" custT="1"/>
      <dgm:spPr/>
      <dgm:t>
        <a:bodyPr/>
        <a:lstStyle/>
        <a:p>
          <a:pPr rtl="1"/>
          <a:r>
            <a:rPr lang="en-GB" sz="2400" b="1" i="1" dirty="0">
              <a:solidFill>
                <a:srgbClr val="002060"/>
              </a:solidFill>
              <a:cs typeface="+mn-cs"/>
            </a:rPr>
            <a:t>Suppuration</a:t>
          </a:r>
          <a:r>
            <a:rPr lang="en-GB" sz="2400" dirty="0">
              <a:solidFill>
                <a:srgbClr val="002060"/>
              </a:solidFill>
              <a:cs typeface="+mn-cs"/>
            </a:rPr>
            <a:t>: </a:t>
          </a:r>
          <a:endParaRPr lang="ar-JO" sz="2400" dirty="0">
            <a:solidFill>
              <a:srgbClr val="002060"/>
            </a:solidFill>
          </a:endParaRPr>
        </a:p>
      </dgm:t>
    </dgm:pt>
    <dgm:pt modelId="{49BFE6D3-21BC-4AAC-B553-F2494DBE993F}" type="parTrans" cxnId="{D4FFB23F-B187-4B64-B462-09932A135590}">
      <dgm:prSet/>
      <dgm:spPr/>
      <dgm:t>
        <a:bodyPr/>
        <a:lstStyle/>
        <a:p>
          <a:pPr rtl="1"/>
          <a:endParaRPr lang="ar-JO"/>
        </a:p>
      </dgm:t>
    </dgm:pt>
    <dgm:pt modelId="{5A7551E5-0EC7-4ED9-AB8E-CC457F1024BB}" type="sibTrans" cxnId="{D4FFB23F-B187-4B64-B462-09932A135590}">
      <dgm:prSet/>
      <dgm:spPr/>
      <dgm:t>
        <a:bodyPr/>
        <a:lstStyle/>
        <a:p>
          <a:pPr rtl="1"/>
          <a:endParaRPr lang="ar-JO"/>
        </a:p>
      </dgm:t>
    </dgm:pt>
    <dgm:pt modelId="{162D9DCC-B774-4633-8AC3-DE6725269025}">
      <dgm:prSet phldrT="[نص]" custT="1"/>
      <dgm:spPr/>
      <dgm:t>
        <a:bodyPr/>
        <a:lstStyle/>
        <a:p>
          <a:pPr rtl="1"/>
          <a:r>
            <a:rPr lang="en-GB" sz="2400" b="1" i="1" dirty="0">
              <a:solidFill>
                <a:srgbClr val="002060"/>
              </a:solidFill>
              <a:cs typeface="+mn-cs"/>
            </a:rPr>
            <a:t>Ulceration</a:t>
          </a:r>
          <a:endParaRPr lang="ar-JO" sz="2400" dirty="0">
            <a:solidFill>
              <a:srgbClr val="002060"/>
            </a:solidFill>
          </a:endParaRPr>
        </a:p>
      </dgm:t>
    </dgm:pt>
    <dgm:pt modelId="{E0A01D79-9BF6-49E0-9334-D47EB53C45EE}" type="parTrans" cxnId="{558B06B3-67E0-44FF-AC8A-97E72C0BD21A}">
      <dgm:prSet/>
      <dgm:spPr/>
      <dgm:t>
        <a:bodyPr/>
        <a:lstStyle/>
        <a:p>
          <a:pPr rtl="1"/>
          <a:endParaRPr lang="ar-JO"/>
        </a:p>
      </dgm:t>
    </dgm:pt>
    <dgm:pt modelId="{E4904521-3870-4CBA-80DC-B58D527CC706}" type="sibTrans" cxnId="{558B06B3-67E0-44FF-AC8A-97E72C0BD21A}">
      <dgm:prSet/>
      <dgm:spPr/>
      <dgm:t>
        <a:bodyPr/>
        <a:lstStyle/>
        <a:p>
          <a:pPr rtl="1"/>
          <a:endParaRPr lang="ar-JO"/>
        </a:p>
      </dgm:t>
    </dgm:pt>
    <dgm:pt modelId="{5D25F5BD-A8CA-4906-8471-1125FE2E9527}" type="pres">
      <dgm:prSet presAssocID="{BC43387F-FCEB-4B7A-8CFF-39E5565B8986}" presName="cycle" presStyleCnt="0">
        <dgm:presLayoutVars>
          <dgm:dir/>
          <dgm:resizeHandles val="exact"/>
        </dgm:presLayoutVars>
      </dgm:prSet>
      <dgm:spPr/>
    </dgm:pt>
    <dgm:pt modelId="{1852D904-1E7B-4A48-827F-5486CE58C597}" type="pres">
      <dgm:prSet presAssocID="{132C4C03-D82C-45E9-9553-E191BF547D83}" presName="node" presStyleLbl="node1" presStyleIdx="0" presStyleCnt="7" custScaleX="143217">
        <dgm:presLayoutVars>
          <dgm:bulletEnabled val="1"/>
        </dgm:presLayoutVars>
      </dgm:prSet>
      <dgm:spPr/>
    </dgm:pt>
    <dgm:pt modelId="{41B17C6D-8D45-4FA7-B71C-A7167CC8D15C}" type="pres">
      <dgm:prSet presAssocID="{132C4C03-D82C-45E9-9553-E191BF547D83}" presName="spNode" presStyleCnt="0"/>
      <dgm:spPr/>
    </dgm:pt>
    <dgm:pt modelId="{9A3FBC1E-D0F1-43A9-B38B-3B3AAC4E4E55}" type="pres">
      <dgm:prSet presAssocID="{4855E110-0FB6-4F5D-ADA7-54DF7D13FFEF}" presName="sibTrans" presStyleLbl="sibTrans1D1" presStyleIdx="0" presStyleCnt="7"/>
      <dgm:spPr/>
    </dgm:pt>
    <dgm:pt modelId="{E7F1881B-26F3-475C-823E-415624F29048}" type="pres">
      <dgm:prSet presAssocID="{2AB7796A-992D-4FCA-B3CA-BD52439789C4}" presName="node" presStyleLbl="node1" presStyleIdx="1" presStyleCnt="7" custScaleX="143217">
        <dgm:presLayoutVars>
          <dgm:bulletEnabled val="1"/>
        </dgm:presLayoutVars>
      </dgm:prSet>
      <dgm:spPr/>
    </dgm:pt>
    <dgm:pt modelId="{98B49095-8EA7-48A6-BF14-4D47B6A954CA}" type="pres">
      <dgm:prSet presAssocID="{2AB7796A-992D-4FCA-B3CA-BD52439789C4}" presName="spNode" presStyleCnt="0"/>
      <dgm:spPr/>
    </dgm:pt>
    <dgm:pt modelId="{3030D752-4AE3-43B0-8B5C-EB4D95003EB8}" type="pres">
      <dgm:prSet presAssocID="{10C65D06-0A84-4981-AE04-0E5AB7EB26D1}" presName="sibTrans" presStyleLbl="sibTrans1D1" presStyleIdx="1" presStyleCnt="7"/>
      <dgm:spPr/>
    </dgm:pt>
    <dgm:pt modelId="{B8C5A035-C229-49C7-A909-5FE47C6AAFF4}" type="pres">
      <dgm:prSet presAssocID="{E6180C5A-DFB4-4B44-8B72-F2DB171CBF80}" presName="node" presStyleLbl="node1" presStyleIdx="2" presStyleCnt="7" custScaleX="143217">
        <dgm:presLayoutVars>
          <dgm:bulletEnabled val="1"/>
        </dgm:presLayoutVars>
      </dgm:prSet>
      <dgm:spPr/>
    </dgm:pt>
    <dgm:pt modelId="{90E59138-19A7-4FBF-88D4-B69F47DF7B3D}" type="pres">
      <dgm:prSet presAssocID="{E6180C5A-DFB4-4B44-8B72-F2DB171CBF80}" presName="spNode" presStyleCnt="0"/>
      <dgm:spPr/>
    </dgm:pt>
    <dgm:pt modelId="{0AD8BA7D-A564-46EA-B1B5-75C5A678C616}" type="pres">
      <dgm:prSet presAssocID="{D5EEBE2B-B9C3-47C1-8FD5-658E89C194FF}" presName="sibTrans" presStyleLbl="sibTrans1D1" presStyleIdx="2" presStyleCnt="7"/>
      <dgm:spPr/>
    </dgm:pt>
    <dgm:pt modelId="{4A0B651B-4B40-4F05-8ED2-2267C647C700}" type="pres">
      <dgm:prSet presAssocID="{F52CC608-EA1B-4D38-B114-9995051B2C3F}" presName="node" presStyleLbl="node1" presStyleIdx="3" presStyleCnt="7" custScaleX="143217">
        <dgm:presLayoutVars>
          <dgm:bulletEnabled val="1"/>
        </dgm:presLayoutVars>
      </dgm:prSet>
      <dgm:spPr/>
    </dgm:pt>
    <dgm:pt modelId="{412D5BE3-C4BC-418D-A46A-5988935DF868}" type="pres">
      <dgm:prSet presAssocID="{F52CC608-EA1B-4D38-B114-9995051B2C3F}" presName="spNode" presStyleCnt="0"/>
      <dgm:spPr/>
    </dgm:pt>
    <dgm:pt modelId="{0C3B3338-9FF3-4EE0-ADED-AA9EC66ACF5D}" type="pres">
      <dgm:prSet presAssocID="{1B062090-1379-4DF0-9B32-941AE82E6458}" presName="sibTrans" presStyleLbl="sibTrans1D1" presStyleIdx="3" presStyleCnt="7"/>
      <dgm:spPr/>
    </dgm:pt>
    <dgm:pt modelId="{8EA22E1D-441B-4233-807C-B54FFBAAAFEB}" type="pres">
      <dgm:prSet presAssocID="{913172B2-4825-4DEC-AF85-9F9438A450C1}" presName="node" presStyleLbl="node1" presStyleIdx="4" presStyleCnt="7" custScaleX="143217">
        <dgm:presLayoutVars>
          <dgm:bulletEnabled val="1"/>
        </dgm:presLayoutVars>
      </dgm:prSet>
      <dgm:spPr/>
    </dgm:pt>
    <dgm:pt modelId="{2C87B7C3-5145-4B5F-97D0-6F23A9275E68}" type="pres">
      <dgm:prSet presAssocID="{913172B2-4825-4DEC-AF85-9F9438A450C1}" presName="spNode" presStyleCnt="0"/>
      <dgm:spPr/>
    </dgm:pt>
    <dgm:pt modelId="{BF63F9FC-70C6-4482-92A2-69BC5F505DE3}" type="pres">
      <dgm:prSet presAssocID="{AB748DA1-BBFB-4A0A-ABA0-F3310A448A1D}" presName="sibTrans" presStyleLbl="sibTrans1D1" presStyleIdx="4" presStyleCnt="7"/>
      <dgm:spPr/>
    </dgm:pt>
    <dgm:pt modelId="{13FEF193-42FA-4293-93CF-BF045F4A7169}" type="pres">
      <dgm:prSet presAssocID="{162D9DCC-B774-4633-8AC3-DE6725269025}" presName="node" presStyleLbl="node1" presStyleIdx="5" presStyleCnt="7" custScaleX="143217">
        <dgm:presLayoutVars>
          <dgm:bulletEnabled val="1"/>
        </dgm:presLayoutVars>
      </dgm:prSet>
      <dgm:spPr/>
    </dgm:pt>
    <dgm:pt modelId="{906897A4-AACE-4AA7-BF5A-A27327967B00}" type="pres">
      <dgm:prSet presAssocID="{162D9DCC-B774-4633-8AC3-DE6725269025}" presName="spNode" presStyleCnt="0"/>
      <dgm:spPr/>
    </dgm:pt>
    <dgm:pt modelId="{BF46A522-2E80-45A6-91D5-F4D8BF14E718}" type="pres">
      <dgm:prSet presAssocID="{E4904521-3870-4CBA-80DC-B58D527CC706}" presName="sibTrans" presStyleLbl="sibTrans1D1" presStyleIdx="5" presStyleCnt="7"/>
      <dgm:spPr/>
    </dgm:pt>
    <dgm:pt modelId="{0AAF1619-268F-4357-BCDC-30444FD1A60A}" type="pres">
      <dgm:prSet presAssocID="{B0ED0013-1AB5-4170-A470-AE91B58CD957}" presName="node" presStyleLbl="node1" presStyleIdx="6" presStyleCnt="7" custScaleX="143217">
        <dgm:presLayoutVars>
          <dgm:bulletEnabled val="1"/>
        </dgm:presLayoutVars>
      </dgm:prSet>
      <dgm:spPr/>
    </dgm:pt>
    <dgm:pt modelId="{2E68473B-27F4-4C6B-A09F-21566CCEB6E6}" type="pres">
      <dgm:prSet presAssocID="{B0ED0013-1AB5-4170-A470-AE91B58CD957}" presName="spNode" presStyleCnt="0"/>
      <dgm:spPr/>
    </dgm:pt>
    <dgm:pt modelId="{BBF9977E-5725-4A4C-A4C4-9B81C1E21780}" type="pres">
      <dgm:prSet presAssocID="{5A7551E5-0EC7-4ED9-AB8E-CC457F1024BB}" presName="sibTrans" presStyleLbl="sibTrans1D1" presStyleIdx="6" presStyleCnt="7"/>
      <dgm:spPr/>
    </dgm:pt>
  </dgm:ptLst>
  <dgm:cxnLst>
    <dgm:cxn modelId="{563ADF08-166A-4F14-A183-BDB83428F143}" type="presOf" srcId="{162D9DCC-B774-4633-8AC3-DE6725269025}" destId="{13FEF193-42FA-4293-93CF-BF045F4A7169}" srcOrd="0" destOrd="0" presId="urn:microsoft.com/office/officeart/2005/8/layout/cycle6"/>
    <dgm:cxn modelId="{27F6A812-CFF6-49BD-A637-D170D272FE10}" type="presOf" srcId="{10C65D06-0A84-4981-AE04-0E5AB7EB26D1}" destId="{3030D752-4AE3-43B0-8B5C-EB4D95003EB8}" srcOrd="0" destOrd="0" presId="urn:microsoft.com/office/officeart/2005/8/layout/cycle6"/>
    <dgm:cxn modelId="{81088835-D4AC-42AA-97BD-9D2CE2C105A9}" type="presOf" srcId="{4855E110-0FB6-4F5D-ADA7-54DF7D13FFEF}" destId="{9A3FBC1E-D0F1-43A9-B38B-3B3AAC4E4E55}" srcOrd="0" destOrd="0" presId="urn:microsoft.com/office/officeart/2005/8/layout/cycle6"/>
    <dgm:cxn modelId="{C8BEA136-B6A5-46E8-B211-05922C1BC3B5}" type="presOf" srcId="{2AB7796A-992D-4FCA-B3CA-BD52439789C4}" destId="{E7F1881B-26F3-475C-823E-415624F29048}" srcOrd="0" destOrd="0" presId="urn:microsoft.com/office/officeart/2005/8/layout/cycle6"/>
    <dgm:cxn modelId="{D4FFB23F-B187-4B64-B462-09932A135590}" srcId="{BC43387F-FCEB-4B7A-8CFF-39E5565B8986}" destId="{B0ED0013-1AB5-4170-A470-AE91B58CD957}" srcOrd="6" destOrd="0" parTransId="{49BFE6D3-21BC-4AAC-B553-F2494DBE993F}" sibTransId="{5A7551E5-0EC7-4ED9-AB8E-CC457F1024BB}"/>
    <dgm:cxn modelId="{E028C144-3B80-4060-AA04-54B2AD562896}" type="presOf" srcId="{1B062090-1379-4DF0-9B32-941AE82E6458}" destId="{0C3B3338-9FF3-4EE0-ADED-AA9EC66ACF5D}" srcOrd="0" destOrd="0" presId="urn:microsoft.com/office/officeart/2005/8/layout/cycle6"/>
    <dgm:cxn modelId="{0B747354-68F2-4A45-BFD0-C307BDD20CEA}" type="presOf" srcId="{132C4C03-D82C-45E9-9553-E191BF547D83}" destId="{1852D904-1E7B-4A48-827F-5486CE58C597}" srcOrd="0" destOrd="0" presId="urn:microsoft.com/office/officeart/2005/8/layout/cycle6"/>
    <dgm:cxn modelId="{C5DE8E75-6AA8-4B24-B35B-508DEDF836E3}" srcId="{BC43387F-FCEB-4B7A-8CFF-39E5565B8986}" destId="{2AB7796A-992D-4FCA-B3CA-BD52439789C4}" srcOrd="1" destOrd="0" parTransId="{150E5717-BF0A-4089-B69A-8686EC32BFC7}" sibTransId="{10C65D06-0A84-4981-AE04-0E5AB7EB26D1}"/>
    <dgm:cxn modelId="{D1E6135A-2386-46D1-A4F7-C41E85C1AE24}" type="presOf" srcId="{E6180C5A-DFB4-4B44-8B72-F2DB171CBF80}" destId="{B8C5A035-C229-49C7-A909-5FE47C6AAFF4}" srcOrd="0" destOrd="0" presId="urn:microsoft.com/office/officeart/2005/8/layout/cycle6"/>
    <dgm:cxn modelId="{CFE2757C-C3DB-4C3D-86EA-C82A7B947AD5}" type="presOf" srcId="{BC43387F-FCEB-4B7A-8CFF-39E5565B8986}" destId="{5D25F5BD-A8CA-4906-8471-1125FE2E9527}" srcOrd="0" destOrd="0" presId="urn:microsoft.com/office/officeart/2005/8/layout/cycle6"/>
    <dgm:cxn modelId="{963A4891-8FFC-48DD-82D1-2E71C8DDE2E9}" type="presOf" srcId="{D5EEBE2B-B9C3-47C1-8FD5-658E89C194FF}" destId="{0AD8BA7D-A564-46EA-B1B5-75C5A678C616}" srcOrd="0" destOrd="0" presId="urn:microsoft.com/office/officeart/2005/8/layout/cycle6"/>
    <dgm:cxn modelId="{530F4B95-0044-4DF9-AB1E-F50B2C7610B0}" type="presOf" srcId="{5A7551E5-0EC7-4ED9-AB8E-CC457F1024BB}" destId="{BBF9977E-5725-4A4C-A4C4-9B81C1E21780}" srcOrd="0" destOrd="0" presId="urn:microsoft.com/office/officeart/2005/8/layout/cycle6"/>
    <dgm:cxn modelId="{B7454BAE-0F91-4850-8FB6-BA64E4FB7BC6}" type="presOf" srcId="{913172B2-4825-4DEC-AF85-9F9438A450C1}" destId="{8EA22E1D-441B-4233-807C-B54FFBAAAFEB}" srcOrd="0" destOrd="0" presId="urn:microsoft.com/office/officeart/2005/8/layout/cycle6"/>
    <dgm:cxn modelId="{C0331FB1-F21C-42D2-AA51-0778664FAD80}" srcId="{BC43387F-FCEB-4B7A-8CFF-39E5565B8986}" destId="{132C4C03-D82C-45E9-9553-E191BF547D83}" srcOrd="0" destOrd="0" parTransId="{B2ABB4C5-6C40-4ADA-8027-F311C1E222A4}" sibTransId="{4855E110-0FB6-4F5D-ADA7-54DF7D13FFEF}"/>
    <dgm:cxn modelId="{558B06B3-67E0-44FF-AC8A-97E72C0BD21A}" srcId="{BC43387F-FCEB-4B7A-8CFF-39E5565B8986}" destId="{162D9DCC-B774-4633-8AC3-DE6725269025}" srcOrd="5" destOrd="0" parTransId="{E0A01D79-9BF6-49E0-9334-D47EB53C45EE}" sibTransId="{E4904521-3870-4CBA-80DC-B58D527CC706}"/>
    <dgm:cxn modelId="{271718BB-D34A-42F3-B8A2-4ED32052A53A}" type="presOf" srcId="{AB748DA1-BBFB-4A0A-ABA0-F3310A448A1D}" destId="{BF63F9FC-70C6-4482-92A2-69BC5F505DE3}" srcOrd="0" destOrd="0" presId="urn:microsoft.com/office/officeart/2005/8/layout/cycle6"/>
    <dgm:cxn modelId="{E7ED61C1-A5D0-42E2-A893-25FED5B9F57E}" type="presOf" srcId="{F52CC608-EA1B-4D38-B114-9995051B2C3F}" destId="{4A0B651B-4B40-4F05-8ED2-2267C647C700}" srcOrd="0" destOrd="0" presId="urn:microsoft.com/office/officeart/2005/8/layout/cycle6"/>
    <dgm:cxn modelId="{04C710C6-93CA-4ACC-8BF9-755CE5F9AC69}" srcId="{BC43387F-FCEB-4B7A-8CFF-39E5565B8986}" destId="{913172B2-4825-4DEC-AF85-9F9438A450C1}" srcOrd="4" destOrd="0" parTransId="{1ACE5236-833D-417E-B5A6-E071F7A250AB}" sibTransId="{AB748DA1-BBFB-4A0A-ABA0-F3310A448A1D}"/>
    <dgm:cxn modelId="{DDF367D8-AC56-4216-9B2C-3ED166490DF0}" srcId="{BC43387F-FCEB-4B7A-8CFF-39E5565B8986}" destId="{F52CC608-EA1B-4D38-B114-9995051B2C3F}" srcOrd="3" destOrd="0" parTransId="{EF88AC8A-6D2A-4DE8-89FE-B5E10C0FF129}" sibTransId="{1B062090-1379-4DF0-9B32-941AE82E6458}"/>
    <dgm:cxn modelId="{E53F60EA-3CCB-4C92-AE9F-3BDF65477A09}" type="presOf" srcId="{E4904521-3870-4CBA-80DC-B58D527CC706}" destId="{BF46A522-2E80-45A6-91D5-F4D8BF14E718}" srcOrd="0" destOrd="0" presId="urn:microsoft.com/office/officeart/2005/8/layout/cycle6"/>
    <dgm:cxn modelId="{644AB2ED-7D17-4C0E-84C4-129BFBFC5591}" srcId="{BC43387F-FCEB-4B7A-8CFF-39E5565B8986}" destId="{E6180C5A-DFB4-4B44-8B72-F2DB171CBF80}" srcOrd="2" destOrd="0" parTransId="{5C49982B-4854-4609-9CF7-5781DB7A54B7}" sibTransId="{D5EEBE2B-B9C3-47C1-8FD5-658E89C194FF}"/>
    <dgm:cxn modelId="{E1EC49FE-E928-45CA-8432-AE41DEC1F9C7}" type="presOf" srcId="{B0ED0013-1AB5-4170-A470-AE91B58CD957}" destId="{0AAF1619-268F-4357-BCDC-30444FD1A60A}" srcOrd="0" destOrd="0" presId="urn:microsoft.com/office/officeart/2005/8/layout/cycle6"/>
    <dgm:cxn modelId="{EDC474C3-738D-4296-8624-F691C77CE4B3}" type="presParOf" srcId="{5D25F5BD-A8CA-4906-8471-1125FE2E9527}" destId="{1852D904-1E7B-4A48-827F-5486CE58C597}" srcOrd="0" destOrd="0" presId="urn:microsoft.com/office/officeart/2005/8/layout/cycle6"/>
    <dgm:cxn modelId="{7FFF381E-2EF7-499B-A038-549FD8B9AA39}" type="presParOf" srcId="{5D25F5BD-A8CA-4906-8471-1125FE2E9527}" destId="{41B17C6D-8D45-4FA7-B71C-A7167CC8D15C}" srcOrd="1" destOrd="0" presId="urn:microsoft.com/office/officeart/2005/8/layout/cycle6"/>
    <dgm:cxn modelId="{F9B3D69E-8275-40E6-AFC6-D26660FAFC28}" type="presParOf" srcId="{5D25F5BD-A8CA-4906-8471-1125FE2E9527}" destId="{9A3FBC1E-D0F1-43A9-B38B-3B3AAC4E4E55}" srcOrd="2" destOrd="0" presId="urn:microsoft.com/office/officeart/2005/8/layout/cycle6"/>
    <dgm:cxn modelId="{5720426A-AA78-403C-9A6E-E7491E7AC9D2}" type="presParOf" srcId="{5D25F5BD-A8CA-4906-8471-1125FE2E9527}" destId="{E7F1881B-26F3-475C-823E-415624F29048}" srcOrd="3" destOrd="0" presId="urn:microsoft.com/office/officeart/2005/8/layout/cycle6"/>
    <dgm:cxn modelId="{8742F2CD-FE7C-4696-B8CA-A2B0833FC729}" type="presParOf" srcId="{5D25F5BD-A8CA-4906-8471-1125FE2E9527}" destId="{98B49095-8EA7-48A6-BF14-4D47B6A954CA}" srcOrd="4" destOrd="0" presId="urn:microsoft.com/office/officeart/2005/8/layout/cycle6"/>
    <dgm:cxn modelId="{0E2A9E9C-9370-483B-9C81-B6AFEFAE6DB7}" type="presParOf" srcId="{5D25F5BD-A8CA-4906-8471-1125FE2E9527}" destId="{3030D752-4AE3-43B0-8B5C-EB4D95003EB8}" srcOrd="5" destOrd="0" presId="urn:microsoft.com/office/officeart/2005/8/layout/cycle6"/>
    <dgm:cxn modelId="{C73C9624-D9F4-4CE6-915C-9F83B5E289EF}" type="presParOf" srcId="{5D25F5BD-A8CA-4906-8471-1125FE2E9527}" destId="{B8C5A035-C229-49C7-A909-5FE47C6AAFF4}" srcOrd="6" destOrd="0" presId="urn:microsoft.com/office/officeart/2005/8/layout/cycle6"/>
    <dgm:cxn modelId="{FE5D4571-2F30-4C05-9E41-5182280B7D9F}" type="presParOf" srcId="{5D25F5BD-A8CA-4906-8471-1125FE2E9527}" destId="{90E59138-19A7-4FBF-88D4-B69F47DF7B3D}" srcOrd="7" destOrd="0" presId="urn:microsoft.com/office/officeart/2005/8/layout/cycle6"/>
    <dgm:cxn modelId="{BFBEC03B-1961-4B58-A316-6B87A2404D19}" type="presParOf" srcId="{5D25F5BD-A8CA-4906-8471-1125FE2E9527}" destId="{0AD8BA7D-A564-46EA-B1B5-75C5A678C616}" srcOrd="8" destOrd="0" presId="urn:microsoft.com/office/officeart/2005/8/layout/cycle6"/>
    <dgm:cxn modelId="{ECC35891-ED85-4E7D-B77F-40139F7AB210}" type="presParOf" srcId="{5D25F5BD-A8CA-4906-8471-1125FE2E9527}" destId="{4A0B651B-4B40-4F05-8ED2-2267C647C700}" srcOrd="9" destOrd="0" presId="urn:microsoft.com/office/officeart/2005/8/layout/cycle6"/>
    <dgm:cxn modelId="{A2DE3018-1FD8-4D90-9701-EA72B190D5B5}" type="presParOf" srcId="{5D25F5BD-A8CA-4906-8471-1125FE2E9527}" destId="{412D5BE3-C4BC-418D-A46A-5988935DF868}" srcOrd="10" destOrd="0" presId="urn:microsoft.com/office/officeart/2005/8/layout/cycle6"/>
    <dgm:cxn modelId="{A3AEED57-264D-4B7D-B08A-C4C74AA5A966}" type="presParOf" srcId="{5D25F5BD-A8CA-4906-8471-1125FE2E9527}" destId="{0C3B3338-9FF3-4EE0-ADED-AA9EC66ACF5D}" srcOrd="11" destOrd="0" presId="urn:microsoft.com/office/officeart/2005/8/layout/cycle6"/>
    <dgm:cxn modelId="{B1EE5B63-C8C1-4504-805D-1A626D216A7C}" type="presParOf" srcId="{5D25F5BD-A8CA-4906-8471-1125FE2E9527}" destId="{8EA22E1D-441B-4233-807C-B54FFBAAAFEB}" srcOrd="12" destOrd="0" presId="urn:microsoft.com/office/officeart/2005/8/layout/cycle6"/>
    <dgm:cxn modelId="{9FFC1F73-1225-4262-A203-7471BD09FAA6}" type="presParOf" srcId="{5D25F5BD-A8CA-4906-8471-1125FE2E9527}" destId="{2C87B7C3-5145-4B5F-97D0-6F23A9275E68}" srcOrd="13" destOrd="0" presId="urn:microsoft.com/office/officeart/2005/8/layout/cycle6"/>
    <dgm:cxn modelId="{6EAE878D-8DC3-41F0-99E7-0E5E5E45A5F5}" type="presParOf" srcId="{5D25F5BD-A8CA-4906-8471-1125FE2E9527}" destId="{BF63F9FC-70C6-4482-92A2-69BC5F505DE3}" srcOrd="14" destOrd="0" presId="urn:microsoft.com/office/officeart/2005/8/layout/cycle6"/>
    <dgm:cxn modelId="{D65BDE15-5E6B-4CF7-A1BA-34A543A5EDFE}" type="presParOf" srcId="{5D25F5BD-A8CA-4906-8471-1125FE2E9527}" destId="{13FEF193-42FA-4293-93CF-BF045F4A7169}" srcOrd="15" destOrd="0" presId="urn:microsoft.com/office/officeart/2005/8/layout/cycle6"/>
    <dgm:cxn modelId="{EBC72A38-D503-4279-B7FB-C363EC15D78D}" type="presParOf" srcId="{5D25F5BD-A8CA-4906-8471-1125FE2E9527}" destId="{906897A4-AACE-4AA7-BF5A-A27327967B00}" srcOrd="16" destOrd="0" presId="urn:microsoft.com/office/officeart/2005/8/layout/cycle6"/>
    <dgm:cxn modelId="{05847A41-63D2-46E6-B861-B6D28D7F356D}" type="presParOf" srcId="{5D25F5BD-A8CA-4906-8471-1125FE2E9527}" destId="{BF46A522-2E80-45A6-91D5-F4D8BF14E718}" srcOrd="17" destOrd="0" presId="urn:microsoft.com/office/officeart/2005/8/layout/cycle6"/>
    <dgm:cxn modelId="{2CE7E958-B19F-49D2-9F35-310C284D9684}" type="presParOf" srcId="{5D25F5BD-A8CA-4906-8471-1125FE2E9527}" destId="{0AAF1619-268F-4357-BCDC-30444FD1A60A}" srcOrd="18" destOrd="0" presId="urn:microsoft.com/office/officeart/2005/8/layout/cycle6"/>
    <dgm:cxn modelId="{AA066E46-CE82-463C-8D19-27E02191D5EB}" type="presParOf" srcId="{5D25F5BD-A8CA-4906-8471-1125FE2E9527}" destId="{2E68473B-27F4-4C6B-A09F-21566CCEB6E6}" srcOrd="19" destOrd="0" presId="urn:microsoft.com/office/officeart/2005/8/layout/cycle6"/>
    <dgm:cxn modelId="{65E3EF00-A010-42B5-9909-3C7A57039761}" type="presParOf" srcId="{5D25F5BD-A8CA-4906-8471-1125FE2E9527}" destId="{BBF9977E-5725-4A4C-A4C4-9B81C1E21780}" srcOrd="20"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48A26-ADA9-482C-B642-43924091B6B8}" type="doc">
      <dgm:prSet loTypeId="urn:microsoft.com/office/officeart/2005/8/layout/vList5" loCatId="list" qsTypeId="urn:microsoft.com/office/officeart/2005/8/quickstyle/simple2" qsCatId="simple" csTypeId="urn:microsoft.com/office/officeart/2005/8/colors/accent1_1" csCatId="accent1" phldr="1"/>
      <dgm:spPr/>
      <dgm:t>
        <a:bodyPr/>
        <a:lstStyle/>
        <a:p>
          <a:endParaRPr lang="en-US"/>
        </a:p>
      </dgm:t>
    </dgm:pt>
    <dgm:pt modelId="{56468202-B97B-490D-84E9-E2AF1AFCE0CC}">
      <dgm:prSet phldrT="[Text]"/>
      <dgm:spPr/>
      <dgm:t>
        <a:bodyPr/>
        <a:lstStyle/>
        <a:p>
          <a:r>
            <a:rPr lang="en-US" b="1" dirty="0"/>
            <a:t>Asymptomatic hemorrhoids </a:t>
          </a:r>
        </a:p>
      </dgm:t>
    </dgm:pt>
    <dgm:pt modelId="{0AF7EFB1-7C56-4248-8D2C-9D54A3494801}" type="parTrans" cxnId="{CDF4E5A0-3A93-4754-99D7-93F30FBFCFF3}">
      <dgm:prSet/>
      <dgm:spPr/>
      <dgm:t>
        <a:bodyPr/>
        <a:lstStyle/>
        <a:p>
          <a:endParaRPr lang="en-US"/>
        </a:p>
      </dgm:t>
    </dgm:pt>
    <dgm:pt modelId="{A2865278-7DD2-4600-AF1E-E8338AE5F8A4}" type="sibTrans" cxnId="{CDF4E5A0-3A93-4754-99D7-93F30FBFCFF3}">
      <dgm:prSet/>
      <dgm:spPr/>
      <dgm:t>
        <a:bodyPr/>
        <a:lstStyle/>
        <a:p>
          <a:endParaRPr lang="en-US"/>
        </a:p>
      </dgm:t>
    </dgm:pt>
    <dgm:pt modelId="{51424196-9FE7-479F-8D88-63E32B190F25}">
      <dgm:prSet phldrT="[Text]"/>
      <dgm:spPr/>
      <dgm:t>
        <a:bodyPr/>
        <a:lstStyle/>
        <a:p>
          <a:r>
            <a:rPr lang="en-US" b="1" dirty="0"/>
            <a:t>Best left alone</a:t>
          </a:r>
        </a:p>
      </dgm:t>
    </dgm:pt>
    <dgm:pt modelId="{B8C66714-7448-4938-BA64-CD9CE7FDE0E3}" type="parTrans" cxnId="{C8A7E9ED-3543-4D25-90B6-A0296A3D7D04}">
      <dgm:prSet/>
      <dgm:spPr/>
      <dgm:t>
        <a:bodyPr/>
        <a:lstStyle/>
        <a:p>
          <a:endParaRPr lang="en-US"/>
        </a:p>
      </dgm:t>
    </dgm:pt>
    <dgm:pt modelId="{F5AFF729-A901-49D2-B4D6-165B28DD6A1D}" type="sibTrans" cxnId="{C8A7E9ED-3543-4D25-90B6-A0296A3D7D04}">
      <dgm:prSet/>
      <dgm:spPr/>
      <dgm:t>
        <a:bodyPr/>
        <a:lstStyle/>
        <a:p>
          <a:endParaRPr lang="en-US"/>
        </a:p>
      </dgm:t>
    </dgm:pt>
    <dgm:pt modelId="{707239D0-CE8A-4C1E-803E-FE4C20555E51}">
      <dgm:prSet phldrT="[Text]"/>
      <dgm:spPr/>
      <dgm:t>
        <a:bodyPr/>
        <a:lstStyle/>
        <a:p>
          <a:r>
            <a:rPr lang="en-US" b="1" dirty="0"/>
            <a:t>Bulk-forming agents  and avoidance of constipation</a:t>
          </a:r>
        </a:p>
      </dgm:t>
    </dgm:pt>
    <dgm:pt modelId="{09BC6F29-5E9D-4246-8B00-52335D084CE8}" type="parTrans" cxnId="{0FF4A5EA-A5E2-427A-9BA6-3BE4D924398B}">
      <dgm:prSet/>
      <dgm:spPr/>
      <dgm:t>
        <a:bodyPr/>
        <a:lstStyle/>
        <a:p>
          <a:endParaRPr lang="en-US"/>
        </a:p>
      </dgm:t>
    </dgm:pt>
    <dgm:pt modelId="{73F968C7-20EF-4DC8-96BE-8188B0D6C94F}" type="sibTrans" cxnId="{0FF4A5EA-A5E2-427A-9BA6-3BE4D924398B}">
      <dgm:prSet/>
      <dgm:spPr/>
      <dgm:t>
        <a:bodyPr/>
        <a:lstStyle/>
        <a:p>
          <a:endParaRPr lang="en-US"/>
        </a:p>
      </dgm:t>
    </dgm:pt>
    <dgm:pt modelId="{5879AC62-F664-4A54-B1FF-5827A6793D72}">
      <dgm:prSet phldrT="[Text]"/>
      <dgm:spPr/>
      <dgm:t>
        <a:bodyPr/>
        <a:lstStyle/>
        <a:p>
          <a:r>
            <a:rPr lang="en-US" b="1" dirty="0"/>
            <a:t>First-degree</a:t>
          </a:r>
        </a:p>
      </dgm:t>
    </dgm:pt>
    <dgm:pt modelId="{7108B108-11D9-4103-A728-AC51A19D5433}" type="parTrans" cxnId="{36217D92-BC79-4667-A3F4-1A363AB15E68}">
      <dgm:prSet/>
      <dgm:spPr/>
      <dgm:t>
        <a:bodyPr/>
        <a:lstStyle/>
        <a:p>
          <a:endParaRPr lang="en-US"/>
        </a:p>
      </dgm:t>
    </dgm:pt>
    <dgm:pt modelId="{A28E1E01-5665-4E24-8917-049BC56E7030}" type="sibTrans" cxnId="{36217D92-BC79-4667-A3F4-1A363AB15E68}">
      <dgm:prSet/>
      <dgm:spPr/>
      <dgm:t>
        <a:bodyPr/>
        <a:lstStyle/>
        <a:p>
          <a:endParaRPr lang="en-US"/>
        </a:p>
      </dgm:t>
    </dgm:pt>
    <dgm:pt modelId="{004923EC-2302-4140-9535-2B376F3B7489}">
      <dgm:prSet phldrT="[Text]"/>
      <dgm:spPr/>
      <dgm:t>
        <a:bodyPr/>
        <a:lstStyle/>
        <a:p>
          <a:r>
            <a:rPr lang="en-US" b="1" dirty="0"/>
            <a:t>Topical agents </a:t>
          </a:r>
        </a:p>
      </dgm:t>
    </dgm:pt>
    <dgm:pt modelId="{ECC21574-D3EC-4797-8376-7E83A056CFC4}" type="parTrans" cxnId="{017127EB-058D-4864-88A4-79355B9CE3CA}">
      <dgm:prSet/>
      <dgm:spPr/>
      <dgm:t>
        <a:bodyPr/>
        <a:lstStyle/>
        <a:p>
          <a:endParaRPr lang="en-US"/>
        </a:p>
      </dgm:t>
    </dgm:pt>
    <dgm:pt modelId="{AF2043C6-B7B1-4450-8638-0B64BD50AE91}" type="sibTrans" cxnId="{017127EB-058D-4864-88A4-79355B9CE3CA}">
      <dgm:prSet/>
      <dgm:spPr/>
      <dgm:t>
        <a:bodyPr/>
        <a:lstStyle/>
        <a:p>
          <a:endParaRPr lang="en-US"/>
        </a:p>
      </dgm:t>
    </dgm:pt>
    <dgm:pt modelId="{14C2C8EE-63D8-46A0-B1F4-C2F881E0C920}">
      <dgm:prSet phldrT="[Text]"/>
      <dgm:spPr/>
      <dgm:t>
        <a:bodyPr/>
        <a:lstStyle/>
        <a:p>
          <a:r>
            <a:rPr lang="en-US" b="1" dirty="0"/>
            <a:t> If bleeding : injection sclerotherapy or infrared coagulation</a:t>
          </a:r>
        </a:p>
      </dgm:t>
    </dgm:pt>
    <dgm:pt modelId="{BBC4D60C-00C1-4CC0-BE5E-53F472EB2F33}" type="parTrans" cxnId="{0D0CA52A-6089-43B9-8117-51CBCD74D941}">
      <dgm:prSet/>
      <dgm:spPr/>
      <dgm:t>
        <a:bodyPr/>
        <a:lstStyle/>
        <a:p>
          <a:endParaRPr lang="en-US"/>
        </a:p>
      </dgm:t>
    </dgm:pt>
    <dgm:pt modelId="{BE724A97-68D7-4E0F-8223-DB5A293E568B}" type="sibTrans" cxnId="{0D0CA52A-6089-43B9-8117-51CBCD74D941}">
      <dgm:prSet/>
      <dgm:spPr/>
      <dgm:t>
        <a:bodyPr/>
        <a:lstStyle/>
        <a:p>
          <a:endParaRPr lang="en-US"/>
        </a:p>
      </dgm:t>
    </dgm:pt>
    <dgm:pt modelId="{0B28955A-793D-49DE-8C7C-545AFD368D2A}">
      <dgm:prSet phldrT="[Text]"/>
      <dgm:spPr/>
      <dgm:t>
        <a:bodyPr/>
        <a:lstStyle/>
        <a:p>
          <a:r>
            <a:rPr lang="en-US" b="1" dirty="0"/>
            <a:t>Second-degree</a:t>
          </a:r>
        </a:p>
      </dgm:t>
    </dgm:pt>
    <dgm:pt modelId="{6178CA93-C2A8-42A8-9856-8143AF470EC9}" type="parTrans" cxnId="{2400806E-320F-4BFA-A466-22B277F179F3}">
      <dgm:prSet/>
      <dgm:spPr/>
      <dgm:t>
        <a:bodyPr/>
        <a:lstStyle/>
        <a:p>
          <a:endParaRPr lang="en-US"/>
        </a:p>
      </dgm:t>
    </dgm:pt>
    <dgm:pt modelId="{46AC637C-E5A9-41B5-8F91-12614B3201AD}" type="sibTrans" cxnId="{2400806E-320F-4BFA-A466-22B277F179F3}">
      <dgm:prSet/>
      <dgm:spPr/>
      <dgm:t>
        <a:bodyPr/>
        <a:lstStyle/>
        <a:p>
          <a:endParaRPr lang="en-US"/>
        </a:p>
      </dgm:t>
    </dgm:pt>
    <dgm:pt modelId="{86C4966C-8349-49FF-96D4-27BB56336348}">
      <dgm:prSet phldrT="[Text]" custT="1"/>
      <dgm:spPr/>
      <dgm:t>
        <a:bodyPr/>
        <a:lstStyle/>
        <a:p>
          <a:r>
            <a:rPr lang="en-US" sz="2000" b="1" dirty="0"/>
            <a:t>Banding</a:t>
          </a:r>
        </a:p>
      </dgm:t>
    </dgm:pt>
    <dgm:pt modelId="{74BC1F21-A36D-4426-BA97-546A6851774E}" type="parTrans" cxnId="{AD3EB90D-B3E0-4B53-A4B2-14016ADD33CE}">
      <dgm:prSet/>
      <dgm:spPr/>
      <dgm:t>
        <a:bodyPr/>
        <a:lstStyle/>
        <a:p>
          <a:endParaRPr lang="en-US"/>
        </a:p>
      </dgm:t>
    </dgm:pt>
    <dgm:pt modelId="{CAB10052-B873-4D95-BCB2-262C6097B3E8}" type="sibTrans" cxnId="{AD3EB90D-B3E0-4B53-A4B2-14016ADD33CE}">
      <dgm:prSet/>
      <dgm:spPr/>
      <dgm:t>
        <a:bodyPr/>
        <a:lstStyle/>
        <a:p>
          <a:endParaRPr lang="en-US"/>
        </a:p>
      </dgm:t>
    </dgm:pt>
    <dgm:pt modelId="{F24D8AF0-5E3D-4444-92CA-991DF627A392}">
      <dgm:prSet phldrT="[Text]"/>
      <dgm:spPr/>
      <dgm:t>
        <a:bodyPr/>
        <a:lstStyle/>
        <a:p>
          <a:r>
            <a:rPr lang="en-US" b="1" dirty="0"/>
            <a:t>Large size: banding</a:t>
          </a:r>
        </a:p>
      </dgm:t>
    </dgm:pt>
    <dgm:pt modelId="{27D35CCD-C861-4333-A078-98398E9E3615}" type="parTrans" cxnId="{D50EFE6E-FC84-4D89-93F0-022BFE889D96}">
      <dgm:prSet/>
      <dgm:spPr/>
      <dgm:t>
        <a:bodyPr/>
        <a:lstStyle/>
        <a:p>
          <a:endParaRPr lang="en-US"/>
        </a:p>
      </dgm:t>
    </dgm:pt>
    <dgm:pt modelId="{39C8B3B9-4C75-4E02-A5C8-FC39A2C35D33}" type="sibTrans" cxnId="{D50EFE6E-FC84-4D89-93F0-022BFE889D96}">
      <dgm:prSet/>
      <dgm:spPr/>
      <dgm:t>
        <a:bodyPr/>
        <a:lstStyle/>
        <a:p>
          <a:endParaRPr lang="en-US"/>
        </a:p>
      </dgm:t>
    </dgm:pt>
    <dgm:pt modelId="{C11312F4-6B32-444B-BFD2-8EABF8D1C9C8}" type="pres">
      <dgm:prSet presAssocID="{ED948A26-ADA9-482C-B642-43924091B6B8}" presName="Name0" presStyleCnt="0">
        <dgm:presLayoutVars>
          <dgm:dir/>
          <dgm:animLvl val="lvl"/>
          <dgm:resizeHandles val="exact"/>
        </dgm:presLayoutVars>
      </dgm:prSet>
      <dgm:spPr/>
    </dgm:pt>
    <dgm:pt modelId="{EFD2C6B1-705D-46E7-BFE7-D64469E61763}" type="pres">
      <dgm:prSet presAssocID="{56468202-B97B-490D-84E9-E2AF1AFCE0CC}" presName="linNode" presStyleCnt="0"/>
      <dgm:spPr/>
    </dgm:pt>
    <dgm:pt modelId="{8833144B-4841-41F4-8682-1A95E6A4B5A4}" type="pres">
      <dgm:prSet presAssocID="{56468202-B97B-490D-84E9-E2AF1AFCE0CC}" presName="parentText" presStyleLbl="node1" presStyleIdx="0" presStyleCnt="3">
        <dgm:presLayoutVars>
          <dgm:chMax val="1"/>
          <dgm:bulletEnabled val="1"/>
        </dgm:presLayoutVars>
      </dgm:prSet>
      <dgm:spPr/>
    </dgm:pt>
    <dgm:pt modelId="{87E83B1F-1326-4F09-B7FE-0F70A541B32B}" type="pres">
      <dgm:prSet presAssocID="{56468202-B97B-490D-84E9-E2AF1AFCE0CC}" presName="descendantText" presStyleLbl="alignAccFollowNode1" presStyleIdx="0" presStyleCnt="3">
        <dgm:presLayoutVars>
          <dgm:bulletEnabled val="1"/>
        </dgm:presLayoutVars>
      </dgm:prSet>
      <dgm:spPr/>
    </dgm:pt>
    <dgm:pt modelId="{1A3F94F7-91F9-4F13-9150-64ED9D658AD4}" type="pres">
      <dgm:prSet presAssocID="{A2865278-7DD2-4600-AF1E-E8338AE5F8A4}" presName="sp" presStyleCnt="0"/>
      <dgm:spPr/>
    </dgm:pt>
    <dgm:pt modelId="{F187D877-5C70-48E2-83E1-38C19DD66473}" type="pres">
      <dgm:prSet presAssocID="{5879AC62-F664-4A54-B1FF-5827A6793D72}" presName="linNode" presStyleCnt="0"/>
      <dgm:spPr/>
    </dgm:pt>
    <dgm:pt modelId="{734DEEC3-AF47-4A8B-8908-4DA94EEDA271}" type="pres">
      <dgm:prSet presAssocID="{5879AC62-F664-4A54-B1FF-5827A6793D72}" presName="parentText" presStyleLbl="node1" presStyleIdx="1" presStyleCnt="3">
        <dgm:presLayoutVars>
          <dgm:chMax val="1"/>
          <dgm:bulletEnabled val="1"/>
        </dgm:presLayoutVars>
      </dgm:prSet>
      <dgm:spPr/>
    </dgm:pt>
    <dgm:pt modelId="{97CD856D-3BEB-498F-8EA3-CA2B3BD5751D}" type="pres">
      <dgm:prSet presAssocID="{5879AC62-F664-4A54-B1FF-5827A6793D72}" presName="descendantText" presStyleLbl="alignAccFollowNode1" presStyleIdx="1" presStyleCnt="3">
        <dgm:presLayoutVars>
          <dgm:bulletEnabled val="1"/>
        </dgm:presLayoutVars>
      </dgm:prSet>
      <dgm:spPr/>
    </dgm:pt>
    <dgm:pt modelId="{AE251456-613E-4186-9C11-E131D3C6C042}" type="pres">
      <dgm:prSet presAssocID="{A28E1E01-5665-4E24-8917-049BC56E7030}" presName="sp" presStyleCnt="0"/>
      <dgm:spPr/>
    </dgm:pt>
    <dgm:pt modelId="{51605937-BDBA-4317-BAD5-37FF264028EB}" type="pres">
      <dgm:prSet presAssocID="{0B28955A-793D-49DE-8C7C-545AFD368D2A}" presName="linNode" presStyleCnt="0"/>
      <dgm:spPr/>
    </dgm:pt>
    <dgm:pt modelId="{C6FF3F05-E3BF-471A-AFC8-3BE27B4CE501}" type="pres">
      <dgm:prSet presAssocID="{0B28955A-793D-49DE-8C7C-545AFD368D2A}" presName="parentText" presStyleLbl="node1" presStyleIdx="2" presStyleCnt="3">
        <dgm:presLayoutVars>
          <dgm:chMax val="1"/>
          <dgm:bulletEnabled val="1"/>
        </dgm:presLayoutVars>
      </dgm:prSet>
      <dgm:spPr/>
    </dgm:pt>
    <dgm:pt modelId="{EC4C07A3-8F58-4BC9-A0D8-D3B2D99F7C00}" type="pres">
      <dgm:prSet presAssocID="{0B28955A-793D-49DE-8C7C-545AFD368D2A}" presName="descendantText" presStyleLbl="alignAccFollowNode1" presStyleIdx="2" presStyleCnt="3">
        <dgm:presLayoutVars>
          <dgm:bulletEnabled val="1"/>
        </dgm:presLayoutVars>
      </dgm:prSet>
      <dgm:spPr/>
    </dgm:pt>
  </dgm:ptLst>
  <dgm:cxnLst>
    <dgm:cxn modelId="{85508004-BA9B-45F7-84CD-00496048B148}" type="presOf" srcId="{14C2C8EE-63D8-46A0-B1F4-C2F881E0C920}" destId="{97CD856D-3BEB-498F-8EA3-CA2B3BD5751D}" srcOrd="0" destOrd="1" presId="urn:microsoft.com/office/officeart/2005/8/layout/vList5"/>
    <dgm:cxn modelId="{AD3EB90D-B3E0-4B53-A4B2-14016ADD33CE}" srcId="{0B28955A-793D-49DE-8C7C-545AFD368D2A}" destId="{86C4966C-8349-49FF-96D4-27BB56336348}" srcOrd="0" destOrd="0" parTransId="{74BC1F21-A36D-4426-BA97-546A6851774E}" sibTransId="{CAB10052-B873-4D95-BCB2-262C6097B3E8}"/>
    <dgm:cxn modelId="{CE4EEF0E-2301-4013-9D16-FC4AD9EA191A}" type="presOf" srcId="{51424196-9FE7-479F-8D88-63E32B190F25}" destId="{87E83B1F-1326-4F09-B7FE-0F70A541B32B}" srcOrd="0" destOrd="0" presId="urn:microsoft.com/office/officeart/2005/8/layout/vList5"/>
    <dgm:cxn modelId="{2F101F2A-AFF7-4CAA-A8B5-C92FB6BA75D4}" type="presOf" srcId="{5879AC62-F664-4A54-B1FF-5827A6793D72}" destId="{734DEEC3-AF47-4A8B-8908-4DA94EEDA271}" srcOrd="0" destOrd="0" presId="urn:microsoft.com/office/officeart/2005/8/layout/vList5"/>
    <dgm:cxn modelId="{0D0CA52A-6089-43B9-8117-51CBCD74D941}" srcId="{5879AC62-F664-4A54-B1FF-5827A6793D72}" destId="{14C2C8EE-63D8-46A0-B1F4-C2F881E0C920}" srcOrd="1" destOrd="0" parTransId="{BBC4D60C-00C1-4CC0-BE5E-53F472EB2F33}" sibTransId="{BE724A97-68D7-4E0F-8223-DB5A293E568B}"/>
    <dgm:cxn modelId="{BACA8838-E085-4E20-ABB9-1D4AF10E6E6B}" type="presOf" srcId="{0B28955A-793D-49DE-8C7C-545AFD368D2A}" destId="{C6FF3F05-E3BF-471A-AFC8-3BE27B4CE501}" srcOrd="0" destOrd="0" presId="urn:microsoft.com/office/officeart/2005/8/layout/vList5"/>
    <dgm:cxn modelId="{2400806E-320F-4BFA-A466-22B277F179F3}" srcId="{ED948A26-ADA9-482C-B642-43924091B6B8}" destId="{0B28955A-793D-49DE-8C7C-545AFD368D2A}" srcOrd="2" destOrd="0" parTransId="{6178CA93-C2A8-42A8-9856-8143AF470EC9}" sibTransId="{46AC637C-E5A9-41B5-8F91-12614B3201AD}"/>
    <dgm:cxn modelId="{D50EFE6E-FC84-4D89-93F0-022BFE889D96}" srcId="{5879AC62-F664-4A54-B1FF-5827A6793D72}" destId="{F24D8AF0-5E3D-4444-92CA-991DF627A392}" srcOrd="2" destOrd="0" parTransId="{27D35CCD-C861-4333-A078-98398E9E3615}" sibTransId="{39C8B3B9-4C75-4E02-A5C8-FC39A2C35D33}"/>
    <dgm:cxn modelId="{36217D92-BC79-4667-A3F4-1A363AB15E68}" srcId="{ED948A26-ADA9-482C-B642-43924091B6B8}" destId="{5879AC62-F664-4A54-B1FF-5827A6793D72}" srcOrd="1" destOrd="0" parTransId="{7108B108-11D9-4103-A728-AC51A19D5433}" sibTransId="{A28E1E01-5665-4E24-8917-049BC56E7030}"/>
    <dgm:cxn modelId="{F7EE1D98-C3DE-4613-9754-88405DDF8C1C}" type="presOf" srcId="{56468202-B97B-490D-84E9-E2AF1AFCE0CC}" destId="{8833144B-4841-41F4-8682-1A95E6A4B5A4}" srcOrd="0" destOrd="0" presId="urn:microsoft.com/office/officeart/2005/8/layout/vList5"/>
    <dgm:cxn modelId="{7757F399-7CB7-48A1-B380-9AEB0D12BB24}" type="presOf" srcId="{86C4966C-8349-49FF-96D4-27BB56336348}" destId="{EC4C07A3-8F58-4BC9-A0D8-D3B2D99F7C00}" srcOrd="0" destOrd="0" presId="urn:microsoft.com/office/officeart/2005/8/layout/vList5"/>
    <dgm:cxn modelId="{AE161B9F-B371-4C10-95F1-E6C1D2AA9E74}" type="presOf" srcId="{F24D8AF0-5E3D-4444-92CA-991DF627A392}" destId="{97CD856D-3BEB-498F-8EA3-CA2B3BD5751D}" srcOrd="0" destOrd="2" presId="urn:microsoft.com/office/officeart/2005/8/layout/vList5"/>
    <dgm:cxn modelId="{CDF4E5A0-3A93-4754-99D7-93F30FBFCFF3}" srcId="{ED948A26-ADA9-482C-B642-43924091B6B8}" destId="{56468202-B97B-490D-84E9-E2AF1AFCE0CC}" srcOrd="0" destOrd="0" parTransId="{0AF7EFB1-7C56-4248-8D2C-9D54A3494801}" sibTransId="{A2865278-7DD2-4600-AF1E-E8338AE5F8A4}"/>
    <dgm:cxn modelId="{812F45B5-7809-4A95-AAF2-719BBE121557}" type="presOf" srcId="{707239D0-CE8A-4C1E-803E-FE4C20555E51}" destId="{87E83B1F-1326-4F09-B7FE-0F70A541B32B}" srcOrd="0" destOrd="1" presId="urn:microsoft.com/office/officeart/2005/8/layout/vList5"/>
    <dgm:cxn modelId="{B7602AC2-EE1B-495D-A2AB-2AF72A883E3E}" type="presOf" srcId="{004923EC-2302-4140-9535-2B376F3B7489}" destId="{97CD856D-3BEB-498F-8EA3-CA2B3BD5751D}" srcOrd="0" destOrd="0" presId="urn:microsoft.com/office/officeart/2005/8/layout/vList5"/>
    <dgm:cxn modelId="{0FF4A5EA-A5E2-427A-9BA6-3BE4D924398B}" srcId="{56468202-B97B-490D-84E9-E2AF1AFCE0CC}" destId="{707239D0-CE8A-4C1E-803E-FE4C20555E51}" srcOrd="1" destOrd="0" parTransId="{09BC6F29-5E9D-4246-8B00-52335D084CE8}" sibTransId="{73F968C7-20EF-4DC8-96BE-8188B0D6C94F}"/>
    <dgm:cxn modelId="{017127EB-058D-4864-88A4-79355B9CE3CA}" srcId="{5879AC62-F664-4A54-B1FF-5827A6793D72}" destId="{004923EC-2302-4140-9535-2B376F3B7489}" srcOrd="0" destOrd="0" parTransId="{ECC21574-D3EC-4797-8376-7E83A056CFC4}" sibTransId="{AF2043C6-B7B1-4450-8638-0B64BD50AE91}"/>
    <dgm:cxn modelId="{C8A7E9ED-3543-4D25-90B6-A0296A3D7D04}" srcId="{56468202-B97B-490D-84E9-E2AF1AFCE0CC}" destId="{51424196-9FE7-479F-8D88-63E32B190F25}" srcOrd="0" destOrd="0" parTransId="{B8C66714-7448-4938-BA64-CD9CE7FDE0E3}" sibTransId="{F5AFF729-A901-49D2-B4D6-165B28DD6A1D}"/>
    <dgm:cxn modelId="{206E07F6-583C-4616-9824-9EB968E1D412}" type="presOf" srcId="{ED948A26-ADA9-482C-B642-43924091B6B8}" destId="{C11312F4-6B32-444B-BFD2-8EABF8D1C9C8}" srcOrd="0" destOrd="0" presId="urn:microsoft.com/office/officeart/2005/8/layout/vList5"/>
    <dgm:cxn modelId="{534891D0-AE63-4F23-9050-48D42FBC63D3}" type="presParOf" srcId="{C11312F4-6B32-444B-BFD2-8EABF8D1C9C8}" destId="{EFD2C6B1-705D-46E7-BFE7-D64469E61763}" srcOrd="0" destOrd="0" presId="urn:microsoft.com/office/officeart/2005/8/layout/vList5"/>
    <dgm:cxn modelId="{83A9BC5B-4BBA-41D3-958E-DFB7388F6F3C}" type="presParOf" srcId="{EFD2C6B1-705D-46E7-BFE7-D64469E61763}" destId="{8833144B-4841-41F4-8682-1A95E6A4B5A4}" srcOrd="0" destOrd="0" presId="urn:microsoft.com/office/officeart/2005/8/layout/vList5"/>
    <dgm:cxn modelId="{6B0C021B-2E3F-4996-A355-B1D9815E59F6}" type="presParOf" srcId="{EFD2C6B1-705D-46E7-BFE7-D64469E61763}" destId="{87E83B1F-1326-4F09-B7FE-0F70A541B32B}" srcOrd="1" destOrd="0" presId="urn:microsoft.com/office/officeart/2005/8/layout/vList5"/>
    <dgm:cxn modelId="{9E536F62-341E-4EB5-A8BF-BFBFBB6CABB0}" type="presParOf" srcId="{C11312F4-6B32-444B-BFD2-8EABF8D1C9C8}" destId="{1A3F94F7-91F9-4F13-9150-64ED9D658AD4}" srcOrd="1" destOrd="0" presId="urn:microsoft.com/office/officeart/2005/8/layout/vList5"/>
    <dgm:cxn modelId="{8C98504C-5B48-4963-A1E2-5287E87518C8}" type="presParOf" srcId="{C11312F4-6B32-444B-BFD2-8EABF8D1C9C8}" destId="{F187D877-5C70-48E2-83E1-38C19DD66473}" srcOrd="2" destOrd="0" presId="urn:microsoft.com/office/officeart/2005/8/layout/vList5"/>
    <dgm:cxn modelId="{DEF2FB44-1E1C-43AA-A6F8-D26479764389}" type="presParOf" srcId="{F187D877-5C70-48E2-83E1-38C19DD66473}" destId="{734DEEC3-AF47-4A8B-8908-4DA94EEDA271}" srcOrd="0" destOrd="0" presId="urn:microsoft.com/office/officeart/2005/8/layout/vList5"/>
    <dgm:cxn modelId="{4DD7C26A-99A5-4E54-9812-442CAC6421F7}" type="presParOf" srcId="{F187D877-5C70-48E2-83E1-38C19DD66473}" destId="{97CD856D-3BEB-498F-8EA3-CA2B3BD5751D}" srcOrd="1" destOrd="0" presId="urn:microsoft.com/office/officeart/2005/8/layout/vList5"/>
    <dgm:cxn modelId="{C1A713C3-85B5-4AED-9E26-1C9A36C4D550}" type="presParOf" srcId="{C11312F4-6B32-444B-BFD2-8EABF8D1C9C8}" destId="{AE251456-613E-4186-9C11-E131D3C6C042}" srcOrd="3" destOrd="0" presId="urn:microsoft.com/office/officeart/2005/8/layout/vList5"/>
    <dgm:cxn modelId="{9725596C-BAD2-4E81-95E9-DCE75F657983}" type="presParOf" srcId="{C11312F4-6B32-444B-BFD2-8EABF8D1C9C8}" destId="{51605937-BDBA-4317-BAD5-37FF264028EB}" srcOrd="4" destOrd="0" presId="urn:microsoft.com/office/officeart/2005/8/layout/vList5"/>
    <dgm:cxn modelId="{4122AE35-7BB6-41E6-8214-229CC1B74E0D}" type="presParOf" srcId="{51605937-BDBA-4317-BAD5-37FF264028EB}" destId="{C6FF3F05-E3BF-471A-AFC8-3BE27B4CE501}" srcOrd="0" destOrd="0" presId="urn:microsoft.com/office/officeart/2005/8/layout/vList5"/>
    <dgm:cxn modelId="{740527EB-8F2B-4785-8201-800DBC7EFFDF}" type="presParOf" srcId="{51605937-BDBA-4317-BAD5-37FF264028EB}" destId="{EC4C07A3-8F58-4BC9-A0D8-D3B2D99F7C0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948A26-ADA9-482C-B642-43924091B6B8}"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56468202-B97B-490D-84E9-E2AF1AFCE0CC}">
      <dgm:prSet phldrT="[Text]" custT="1"/>
      <dgm:spPr/>
      <dgm:t>
        <a:bodyPr/>
        <a:lstStyle/>
        <a:p>
          <a:r>
            <a:rPr lang="en-US" sz="2800" b="1" dirty="0"/>
            <a:t>Third degree</a:t>
          </a:r>
        </a:p>
      </dgm:t>
    </dgm:pt>
    <dgm:pt modelId="{0AF7EFB1-7C56-4248-8D2C-9D54A3494801}" type="parTrans" cxnId="{CDF4E5A0-3A93-4754-99D7-93F30FBFCFF3}">
      <dgm:prSet/>
      <dgm:spPr/>
      <dgm:t>
        <a:bodyPr/>
        <a:lstStyle/>
        <a:p>
          <a:endParaRPr lang="en-US"/>
        </a:p>
      </dgm:t>
    </dgm:pt>
    <dgm:pt modelId="{A2865278-7DD2-4600-AF1E-E8338AE5F8A4}" type="sibTrans" cxnId="{CDF4E5A0-3A93-4754-99D7-93F30FBFCFF3}">
      <dgm:prSet/>
      <dgm:spPr/>
      <dgm:t>
        <a:bodyPr/>
        <a:lstStyle/>
        <a:p>
          <a:endParaRPr lang="en-US"/>
        </a:p>
      </dgm:t>
    </dgm:pt>
    <dgm:pt modelId="{51424196-9FE7-479F-8D88-63E32B190F25}">
      <dgm:prSet phldrT="[Text]" custT="1"/>
      <dgm:spPr/>
      <dgm:t>
        <a:bodyPr/>
        <a:lstStyle/>
        <a:p>
          <a:r>
            <a:rPr lang="en-US" sz="2800" b="1" dirty="0"/>
            <a:t>Banding</a:t>
          </a:r>
        </a:p>
      </dgm:t>
    </dgm:pt>
    <dgm:pt modelId="{B8C66714-7448-4938-BA64-CD9CE7FDE0E3}" type="parTrans" cxnId="{C8A7E9ED-3543-4D25-90B6-A0296A3D7D04}">
      <dgm:prSet/>
      <dgm:spPr/>
      <dgm:t>
        <a:bodyPr/>
        <a:lstStyle/>
        <a:p>
          <a:endParaRPr lang="en-US"/>
        </a:p>
      </dgm:t>
    </dgm:pt>
    <dgm:pt modelId="{F5AFF729-A901-49D2-B4D6-165B28DD6A1D}" type="sibTrans" cxnId="{C8A7E9ED-3543-4D25-90B6-A0296A3D7D04}">
      <dgm:prSet/>
      <dgm:spPr/>
      <dgm:t>
        <a:bodyPr/>
        <a:lstStyle/>
        <a:p>
          <a:endParaRPr lang="en-US"/>
        </a:p>
      </dgm:t>
    </dgm:pt>
    <dgm:pt modelId="{5879AC62-F664-4A54-B1FF-5827A6793D72}">
      <dgm:prSet phldrT="[Text]" custT="1"/>
      <dgm:spPr/>
      <dgm:t>
        <a:bodyPr/>
        <a:lstStyle/>
        <a:p>
          <a:r>
            <a:rPr lang="en-US" sz="2800" b="1" dirty="0"/>
            <a:t>Fourth degree</a:t>
          </a:r>
        </a:p>
      </dgm:t>
    </dgm:pt>
    <dgm:pt modelId="{7108B108-11D9-4103-A728-AC51A19D5433}" type="parTrans" cxnId="{36217D92-BC79-4667-A3F4-1A363AB15E68}">
      <dgm:prSet/>
      <dgm:spPr/>
      <dgm:t>
        <a:bodyPr/>
        <a:lstStyle/>
        <a:p>
          <a:endParaRPr lang="en-US"/>
        </a:p>
      </dgm:t>
    </dgm:pt>
    <dgm:pt modelId="{A28E1E01-5665-4E24-8917-049BC56E7030}" type="sibTrans" cxnId="{36217D92-BC79-4667-A3F4-1A363AB15E68}">
      <dgm:prSet/>
      <dgm:spPr/>
      <dgm:t>
        <a:bodyPr/>
        <a:lstStyle/>
        <a:p>
          <a:endParaRPr lang="en-US"/>
        </a:p>
      </dgm:t>
    </dgm:pt>
    <dgm:pt modelId="{004923EC-2302-4140-9535-2B376F3B7489}">
      <dgm:prSet phldrT="[Text]" custT="1"/>
      <dgm:spPr/>
      <dgm:t>
        <a:bodyPr/>
        <a:lstStyle/>
        <a:p>
          <a:r>
            <a:rPr lang="en-US" sz="2800" b="1" dirty="0"/>
            <a:t>Surgery</a:t>
          </a:r>
        </a:p>
      </dgm:t>
    </dgm:pt>
    <dgm:pt modelId="{ECC21574-D3EC-4797-8376-7E83A056CFC4}" type="parTrans" cxnId="{017127EB-058D-4864-88A4-79355B9CE3CA}">
      <dgm:prSet/>
      <dgm:spPr/>
      <dgm:t>
        <a:bodyPr/>
        <a:lstStyle/>
        <a:p>
          <a:endParaRPr lang="en-US"/>
        </a:p>
      </dgm:t>
    </dgm:pt>
    <dgm:pt modelId="{AF2043C6-B7B1-4450-8638-0B64BD50AE91}" type="sibTrans" cxnId="{017127EB-058D-4864-88A4-79355B9CE3CA}">
      <dgm:prSet/>
      <dgm:spPr/>
      <dgm:t>
        <a:bodyPr/>
        <a:lstStyle/>
        <a:p>
          <a:endParaRPr lang="en-US"/>
        </a:p>
      </dgm:t>
    </dgm:pt>
    <dgm:pt modelId="{0B28955A-793D-49DE-8C7C-545AFD368D2A}">
      <dgm:prSet phldrT="[Text]" custT="1"/>
      <dgm:spPr/>
      <dgm:t>
        <a:bodyPr/>
        <a:lstStyle/>
        <a:p>
          <a:r>
            <a:rPr lang="en-US" sz="2800" b="1" dirty="0"/>
            <a:t>Thrombosed external </a:t>
          </a:r>
        </a:p>
      </dgm:t>
    </dgm:pt>
    <dgm:pt modelId="{6178CA93-C2A8-42A8-9856-8143AF470EC9}" type="parTrans" cxnId="{2400806E-320F-4BFA-A466-22B277F179F3}">
      <dgm:prSet/>
      <dgm:spPr/>
      <dgm:t>
        <a:bodyPr/>
        <a:lstStyle/>
        <a:p>
          <a:endParaRPr lang="en-US"/>
        </a:p>
      </dgm:t>
    </dgm:pt>
    <dgm:pt modelId="{46AC637C-E5A9-41B5-8F91-12614B3201AD}" type="sibTrans" cxnId="{2400806E-320F-4BFA-A466-22B277F179F3}">
      <dgm:prSet/>
      <dgm:spPr/>
      <dgm:t>
        <a:bodyPr/>
        <a:lstStyle/>
        <a:p>
          <a:endParaRPr lang="en-US"/>
        </a:p>
      </dgm:t>
    </dgm:pt>
    <dgm:pt modelId="{86C4966C-8349-49FF-96D4-27BB56336348}">
      <dgm:prSet phldrT="[Text]" custT="1"/>
      <dgm:spPr/>
      <dgm:t>
        <a:bodyPr/>
        <a:lstStyle/>
        <a:p>
          <a:r>
            <a:rPr lang="en-US" sz="2800" b="1" dirty="0"/>
            <a:t>Early: Excision</a:t>
          </a:r>
        </a:p>
      </dgm:t>
    </dgm:pt>
    <dgm:pt modelId="{74BC1F21-A36D-4426-BA97-546A6851774E}" type="parTrans" cxnId="{AD3EB90D-B3E0-4B53-A4B2-14016ADD33CE}">
      <dgm:prSet/>
      <dgm:spPr/>
      <dgm:t>
        <a:bodyPr/>
        <a:lstStyle/>
        <a:p>
          <a:endParaRPr lang="en-US"/>
        </a:p>
      </dgm:t>
    </dgm:pt>
    <dgm:pt modelId="{CAB10052-B873-4D95-BCB2-262C6097B3E8}" type="sibTrans" cxnId="{AD3EB90D-B3E0-4B53-A4B2-14016ADD33CE}">
      <dgm:prSet/>
      <dgm:spPr/>
      <dgm:t>
        <a:bodyPr/>
        <a:lstStyle/>
        <a:p>
          <a:endParaRPr lang="en-US"/>
        </a:p>
      </dgm:t>
    </dgm:pt>
    <dgm:pt modelId="{EA8F0B85-1F1D-4125-934C-327C218C7069}">
      <dgm:prSet phldrT="[Text]" custT="1"/>
      <dgm:spPr/>
      <dgm:t>
        <a:bodyPr/>
        <a:lstStyle/>
        <a:p>
          <a:r>
            <a:rPr lang="en-US" sz="2800" b="1" dirty="0"/>
            <a:t>Later : Conservative</a:t>
          </a:r>
        </a:p>
      </dgm:t>
    </dgm:pt>
    <dgm:pt modelId="{E6084EED-44F2-4064-A792-6FFC373A32C4}" type="parTrans" cxnId="{597F885F-2C8F-435A-AE3A-BE6EB9AC8FE5}">
      <dgm:prSet/>
      <dgm:spPr/>
      <dgm:t>
        <a:bodyPr/>
        <a:lstStyle/>
        <a:p>
          <a:endParaRPr lang="en-US"/>
        </a:p>
      </dgm:t>
    </dgm:pt>
    <dgm:pt modelId="{803AC221-5BED-45B7-80E5-42F32B9038E5}" type="sibTrans" cxnId="{597F885F-2C8F-435A-AE3A-BE6EB9AC8FE5}">
      <dgm:prSet/>
      <dgm:spPr/>
      <dgm:t>
        <a:bodyPr/>
        <a:lstStyle/>
        <a:p>
          <a:endParaRPr lang="en-US"/>
        </a:p>
      </dgm:t>
    </dgm:pt>
    <dgm:pt modelId="{C11312F4-6B32-444B-BFD2-8EABF8D1C9C8}" type="pres">
      <dgm:prSet presAssocID="{ED948A26-ADA9-482C-B642-43924091B6B8}" presName="Name0" presStyleCnt="0">
        <dgm:presLayoutVars>
          <dgm:dir/>
          <dgm:animLvl val="lvl"/>
          <dgm:resizeHandles val="exact"/>
        </dgm:presLayoutVars>
      </dgm:prSet>
      <dgm:spPr/>
    </dgm:pt>
    <dgm:pt modelId="{EFD2C6B1-705D-46E7-BFE7-D64469E61763}" type="pres">
      <dgm:prSet presAssocID="{56468202-B97B-490D-84E9-E2AF1AFCE0CC}" presName="linNode" presStyleCnt="0"/>
      <dgm:spPr/>
    </dgm:pt>
    <dgm:pt modelId="{8833144B-4841-41F4-8682-1A95E6A4B5A4}" type="pres">
      <dgm:prSet presAssocID="{56468202-B97B-490D-84E9-E2AF1AFCE0CC}" presName="parentText" presStyleLbl="node1" presStyleIdx="0" presStyleCnt="3">
        <dgm:presLayoutVars>
          <dgm:chMax val="1"/>
          <dgm:bulletEnabled val="1"/>
        </dgm:presLayoutVars>
      </dgm:prSet>
      <dgm:spPr/>
    </dgm:pt>
    <dgm:pt modelId="{87E83B1F-1326-4F09-B7FE-0F70A541B32B}" type="pres">
      <dgm:prSet presAssocID="{56468202-B97B-490D-84E9-E2AF1AFCE0CC}" presName="descendantText" presStyleLbl="alignAccFollowNode1" presStyleIdx="0" presStyleCnt="3">
        <dgm:presLayoutVars>
          <dgm:bulletEnabled val="1"/>
        </dgm:presLayoutVars>
      </dgm:prSet>
      <dgm:spPr/>
    </dgm:pt>
    <dgm:pt modelId="{1A3F94F7-91F9-4F13-9150-64ED9D658AD4}" type="pres">
      <dgm:prSet presAssocID="{A2865278-7DD2-4600-AF1E-E8338AE5F8A4}" presName="sp" presStyleCnt="0"/>
      <dgm:spPr/>
    </dgm:pt>
    <dgm:pt modelId="{F187D877-5C70-48E2-83E1-38C19DD66473}" type="pres">
      <dgm:prSet presAssocID="{5879AC62-F664-4A54-B1FF-5827A6793D72}" presName="linNode" presStyleCnt="0"/>
      <dgm:spPr/>
    </dgm:pt>
    <dgm:pt modelId="{734DEEC3-AF47-4A8B-8908-4DA94EEDA271}" type="pres">
      <dgm:prSet presAssocID="{5879AC62-F664-4A54-B1FF-5827A6793D72}" presName="parentText" presStyleLbl="node1" presStyleIdx="1" presStyleCnt="3">
        <dgm:presLayoutVars>
          <dgm:chMax val="1"/>
          <dgm:bulletEnabled val="1"/>
        </dgm:presLayoutVars>
      </dgm:prSet>
      <dgm:spPr/>
    </dgm:pt>
    <dgm:pt modelId="{97CD856D-3BEB-498F-8EA3-CA2B3BD5751D}" type="pres">
      <dgm:prSet presAssocID="{5879AC62-F664-4A54-B1FF-5827A6793D72}" presName="descendantText" presStyleLbl="alignAccFollowNode1" presStyleIdx="1" presStyleCnt="3">
        <dgm:presLayoutVars>
          <dgm:bulletEnabled val="1"/>
        </dgm:presLayoutVars>
      </dgm:prSet>
      <dgm:spPr/>
    </dgm:pt>
    <dgm:pt modelId="{AE251456-613E-4186-9C11-E131D3C6C042}" type="pres">
      <dgm:prSet presAssocID="{A28E1E01-5665-4E24-8917-049BC56E7030}" presName="sp" presStyleCnt="0"/>
      <dgm:spPr/>
    </dgm:pt>
    <dgm:pt modelId="{51605937-BDBA-4317-BAD5-37FF264028EB}" type="pres">
      <dgm:prSet presAssocID="{0B28955A-793D-49DE-8C7C-545AFD368D2A}" presName="linNode" presStyleCnt="0"/>
      <dgm:spPr/>
    </dgm:pt>
    <dgm:pt modelId="{C6FF3F05-E3BF-471A-AFC8-3BE27B4CE501}" type="pres">
      <dgm:prSet presAssocID="{0B28955A-793D-49DE-8C7C-545AFD368D2A}" presName="parentText" presStyleLbl="node1" presStyleIdx="2" presStyleCnt="3">
        <dgm:presLayoutVars>
          <dgm:chMax val="1"/>
          <dgm:bulletEnabled val="1"/>
        </dgm:presLayoutVars>
      </dgm:prSet>
      <dgm:spPr/>
    </dgm:pt>
    <dgm:pt modelId="{EC4C07A3-8F58-4BC9-A0D8-D3B2D99F7C00}" type="pres">
      <dgm:prSet presAssocID="{0B28955A-793D-49DE-8C7C-545AFD368D2A}" presName="descendantText" presStyleLbl="alignAccFollowNode1" presStyleIdx="2" presStyleCnt="3">
        <dgm:presLayoutVars>
          <dgm:bulletEnabled val="1"/>
        </dgm:presLayoutVars>
      </dgm:prSet>
      <dgm:spPr/>
    </dgm:pt>
  </dgm:ptLst>
  <dgm:cxnLst>
    <dgm:cxn modelId="{6B26F60A-2530-4636-9E03-56F50EF1F611}" type="presOf" srcId="{56468202-B97B-490D-84E9-E2AF1AFCE0CC}" destId="{8833144B-4841-41F4-8682-1A95E6A4B5A4}" srcOrd="0" destOrd="0" presId="urn:microsoft.com/office/officeart/2005/8/layout/vList5"/>
    <dgm:cxn modelId="{74C0240B-F96F-4AB2-A526-16B9358C3792}" type="presOf" srcId="{86C4966C-8349-49FF-96D4-27BB56336348}" destId="{EC4C07A3-8F58-4BC9-A0D8-D3B2D99F7C00}" srcOrd="0" destOrd="0" presId="urn:microsoft.com/office/officeart/2005/8/layout/vList5"/>
    <dgm:cxn modelId="{AD3EB90D-B3E0-4B53-A4B2-14016ADD33CE}" srcId="{0B28955A-793D-49DE-8C7C-545AFD368D2A}" destId="{86C4966C-8349-49FF-96D4-27BB56336348}" srcOrd="0" destOrd="0" parTransId="{74BC1F21-A36D-4426-BA97-546A6851774E}" sibTransId="{CAB10052-B873-4D95-BCB2-262C6097B3E8}"/>
    <dgm:cxn modelId="{EC590F33-B476-4593-8B77-2B0C51E45FC4}" type="presOf" srcId="{51424196-9FE7-479F-8D88-63E32B190F25}" destId="{87E83B1F-1326-4F09-B7FE-0F70A541B32B}" srcOrd="0" destOrd="0" presId="urn:microsoft.com/office/officeart/2005/8/layout/vList5"/>
    <dgm:cxn modelId="{E3D7B338-9833-4573-8D48-74F41298142A}" type="presOf" srcId="{EA8F0B85-1F1D-4125-934C-327C218C7069}" destId="{EC4C07A3-8F58-4BC9-A0D8-D3B2D99F7C00}" srcOrd="0" destOrd="1" presId="urn:microsoft.com/office/officeart/2005/8/layout/vList5"/>
    <dgm:cxn modelId="{597F885F-2C8F-435A-AE3A-BE6EB9AC8FE5}" srcId="{0B28955A-793D-49DE-8C7C-545AFD368D2A}" destId="{EA8F0B85-1F1D-4125-934C-327C218C7069}" srcOrd="1" destOrd="0" parTransId="{E6084EED-44F2-4064-A792-6FFC373A32C4}" sibTransId="{803AC221-5BED-45B7-80E5-42F32B9038E5}"/>
    <dgm:cxn modelId="{F0DAA44A-A511-4296-8A53-5056EC49FCC9}" type="presOf" srcId="{004923EC-2302-4140-9535-2B376F3B7489}" destId="{97CD856D-3BEB-498F-8EA3-CA2B3BD5751D}" srcOrd="0" destOrd="0" presId="urn:microsoft.com/office/officeart/2005/8/layout/vList5"/>
    <dgm:cxn modelId="{F722584B-0F73-42A7-B046-8019B1E6DD35}" type="presOf" srcId="{0B28955A-793D-49DE-8C7C-545AFD368D2A}" destId="{C6FF3F05-E3BF-471A-AFC8-3BE27B4CE501}" srcOrd="0" destOrd="0" presId="urn:microsoft.com/office/officeart/2005/8/layout/vList5"/>
    <dgm:cxn modelId="{2400806E-320F-4BFA-A466-22B277F179F3}" srcId="{ED948A26-ADA9-482C-B642-43924091B6B8}" destId="{0B28955A-793D-49DE-8C7C-545AFD368D2A}" srcOrd="2" destOrd="0" parTransId="{6178CA93-C2A8-42A8-9856-8143AF470EC9}" sibTransId="{46AC637C-E5A9-41B5-8F91-12614B3201AD}"/>
    <dgm:cxn modelId="{36217D92-BC79-4667-A3F4-1A363AB15E68}" srcId="{ED948A26-ADA9-482C-B642-43924091B6B8}" destId="{5879AC62-F664-4A54-B1FF-5827A6793D72}" srcOrd="1" destOrd="0" parTransId="{7108B108-11D9-4103-A728-AC51A19D5433}" sibTransId="{A28E1E01-5665-4E24-8917-049BC56E7030}"/>
    <dgm:cxn modelId="{CDF4E5A0-3A93-4754-99D7-93F30FBFCFF3}" srcId="{ED948A26-ADA9-482C-B642-43924091B6B8}" destId="{56468202-B97B-490D-84E9-E2AF1AFCE0CC}" srcOrd="0" destOrd="0" parTransId="{0AF7EFB1-7C56-4248-8D2C-9D54A3494801}" sibTransId="{A2865278-7DD2-4600-AF1E-E8338AE5F8A4}"/>
    <dgm:cxn modelId="{A40D52C4-D7DF-49AC-9018-342A9F626773}" type="presOf" srcId="{5879AC62-F664-4A54-B1FF-5827A6793D72}" destId="{734DEEC3-AF47-4A8B-8908-4DA94EEDA271}" srcOrd="0" destOrd="0" presId="urn:microsoft.com/office/officeart/2005/8/layout/vList5"/>
    <dgm:cxn modelId="{761FFDC5-5B0C-49BF-9A15-1BDA081BC430}" type="presOf" srcId="{ED948A26-ADA9-482C-B642-43924091B6B8}" destId="{C11312F4-6B32-444B-BFD2-8EABF8D1C9C8}" srcOrd="0" destOrd="0" presId="urn:microsoft.com/office/officeart/2005/8/layout/vList5"/>
    <dgm:cxn modelId="{017127EB-058D-4864-88A4-79355B9CE3CA}" srcId="{5879AC62-F664-4A54-B1FF-5827A6793D72}" destId="{004923EC-2302-4140-9535-2B376F3B7489}" srcOrd="0" destOrd="0" parTransId="{ECC21574-D3EC-4797-8376-7E83A056CFC4}" sibTransId="{AF2043C6-B7B1-4450-8638-0B64BD50AE91}"/>
    <dgm:cxn modelId="{C8A7E9ED-3543-4D25-90B6-A0296A3D7D04}" srcId="{56468202-B97B-490D-84E9-E2AF1AFCE0CC}" destId="{51424196-9FE7-479F-8D88-63E32B190F25}" srcOrd="0" destOrd="0" parTransId="{B8C66714-7448-4938-BA64-CD9CE7FDE0E3}" sibTransId="{F5AFF729-A901-49D2-B4D6-165B28DD6A1D}"/>
    <dgm:cxn modelId="{6EB748DD-BFA8-4882-BD00-700B35EFFD17}" type="presParOf" srcId="{C11312F4-6B32-444B-BFD2-8EABF8D1C9C8}" destId="{EFD2C6B1-705D-46E7-BFE7-D64469E61763}" srcOrd="0" destOrd="0" presId="urn:microsoft.com/office/officeart/2005/8/layout/vList5"/>
    <dgm:cxn modelId="{034FB29D-B811-4304-A6DF-EA6779170ACD}" type="presParOf" srcId="{EFD2C6B1-705D-46E7-BFE7-D64469E61763}" destId="{8833144B-4841-41F4-8682-1A95E6A4B5A4}" srcOrd="0" destOrd="0" presId="urn:microsoft.com/office/officeart/2005/8/layout/vList5"/>
    <dgm:cxn modelId="{E0598319-5B57-40D1-BE6D-5D1758BC6E17}" type="presParOf" srcId="{EFD2C6B1-705D-46E7-BFE7-D64469E61763}" destId="{87E83B1F-1326-4F09-B7FE-0F70A541B32B}" srcOrd="1" destOrd="0" presId="urn:microsoft.com/office/officeart/2005/8/layout/vList5"/>
    <dgm:cxn modelId="{D916CB70-4A1E-4C6D-BFFD-93D11546527D}" type="presParOf" srcId="{C11312F4-6B32-444B-BFD2-8EABF8D1C9C8}" destId="{1A3F94F7-91F9-4F13-9150-64ED9D658AD4}" srcOrd="1" destOrd="0" presId="urn:microsoft.com/office/officeart/2005/8/layout/vList5"/>
    <dgm:cxn modelId="{D9EEC667-2031-45C8-8152-185362CA9C7F}" type="presParOf" srcId="{C11312F4-6B32-444B-BFD2-8EABF8D1C9C8}" destId="{F187D877-5C70-48E2-83E1-38C19DD66473}" srcOrd="2" destOrd="0" presId="urn:microsoft.com/office/officeart/2005/8/layout/vList5"/>
    <dgm:cxn modelId="{5C067D15-B4AD-4E89-B9E7-0056A1478D04}" type="presParOf" srcId="{F187D877-5C70-48E2-83E1-38C19DD66473}" destId="{734DEEC3-AF47-4A8B-8908-4DA94EEDA271}" srcOrd="0" destOrd="0" presId="urn:microsoft.com/office/officeart/2005/8/layout/vList5"/>
    <dgm:cxn modelId="{2551E803-563B-4CEC-97E2-28EDD551EEB9}" type="presParOf" srcId="{F187D877-5C70-48E2-83E1-38C19DD66473}" destId="{97CD856D-3BEB-498F-8EA3-CA2B3BD5751D}" srcOrd="1" destOrd="0" presId="urn:microsoft.com/office/officeart/2005/8/layout/vList5"/>
    <dgm:cxn modelId="{BBF4E7BB-88C1-4644-B963-68C34E6267E6}" type="presParOf" srcId="{C11312F4-6B32-444B-BFD2-8EABF8D1C9C8}" destId="{AE251456-613E-4186-9C11-E131D3C6C042}" srcOrd="3" destOrd="0" presId="urn:microsoft.com/office/officeart/2005/8/layout/vList5"/>
    <dgm:cxn modelId="{5582834A-66A1-44D2-A235-FD3E62E1C708}" type="presParOf" srcId="{C11312F4-6B32-444B-BFD2-8EABF8D1C9C8}" destId="{51605937-BDBA-4317-BAD5-37FF264028EB}" srcOrd="4" destOrd="0" presId="urn:microsoft.com/office/officeart/2005/8/layout/vList5"/>
    <dgm:cxn modelId="{D5CDE2A1-627B-40D3-8B08-B33E6FFEE56F}" type="presParOf" srcId="{51605937-BDBA-4317-BAD5-37FF264028EB}" destId="{C6FF3F05-E3BF-471A-AFC8-3BE27B4CE501}" srcOrd="0" destOrd="0" presId="urn:microsoft.com/office/officeart/2005/8/layout/vList5"/>
    <dgm:cxn modelId="{8050EF95-3DE5-48CC-BB98-0457F776705B}" type="presParOf" srcId="{51605937-BDBA-4317-BAD5-37FF264028EB}" destId="{EC4C07A3-8F58-4BC9-A0D8-D3B2D99F7C0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FEA87-A824-4DF6-B400-AEB805F4B0E5}">
      <dsp:nvSpPr>
        <dsp:cNvPr id="0" name=""/>
        <dsp:cNvSpPr/>
      </dsp:nvSpPr>
      <dsp:spPr>
        <a:xfrm>
          <a:off x="609630" y="0"/>
          <a:ext cx="7772400" cy="457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2C5D7-58AD-4E14-A4BA-190EF2147031}">
      <dsp:nvSpPr>
        <dsp:cNvPr id="0" name=""/>
        <dsp:cNvSpPr/>
      </dsp:nvSpPr>
      <dsp:spPr>
        <a:xfrm>
          <a:off x="35422" y="1371599"/>
          <a:ext cx="4460378" cy="1828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en-US" sz="3300" b="1" u="sng" kern="1200" dirty="0">
              <a:solidFill>
                <a:schemeClr val="tx1"/>
              </a:solidFill>
            </a:rPr>
            <a:t>INTERNAL HAEMORRHOIDS</a:t>
          </a:r>
          <a:endParaRPr lang="ar-JO" sz="3300" kern="1200" dirty="0">
            <a:solidFill>
              <a:schemeClr val="tx1"/>
            </a:solidFill>
          </a:endParaRPr>
        </a:p>
      </dsp:txBody>
      <dsp:txXfrm>
        <a:off x="124697" y="1460874"/>
        <a:ext cx="4281828" cy="1650250"/>
      </dsp:txXfrm>
    </dsp:sp>
    <dsp:sp modelId="{03ED6494-9775-4749-B112-AA2005D5FD67}">
      <dsp:nvSpPr>
        <dsp:cNvPr id="0" name=""/>
        <dsp:cNvSpPr/>
      </dsp:nvSpPr>
      <dsp:spPr>
        <a:xfrm>
          <a:off x="4572000" y="1371599"/>
          <a:ext cx="4460378" cy="1828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en-US" sz="3300" b="1" u="sng" kern="1200" dirty="0">
              <a:solidFill>
                <a:schemeClr val="tx1"/>
              </a:solidFill>
            </a:rPr>
            <a:t>EXTERNAL HAEMORRHOIDS</a:t>
          </a:r>
          <a:endParaRPr lang="ar-JO" sz="3300" kern="1200" dirty="0">
            <a:solidFill>
              <a:schemeClr val="tx1"/>
            </a:solidFill>
          </a:endParaRPr>
        </a:p>
      </dsp:txBody>
      <dsp:txXfrm>
        <a:off x="4661275" y="1460874"/>
        <a:ext cx="4281828" cy="1650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A979B-A978-420F-8F95-3B80B097113D}">
      <dsp:nvSpPr>
        <dsp:cNvPr id="0" name=""/>
        <dsp:cNvSpPr/>
      </dsp:nvSpPr>
      <dsp:spPr>
        <a:xfrm>
          <a:off x="271780" y="0"/>
          <a:ext cx="8371840" cy="52324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AC7C64-2D3B-425A-BB4C-2F1F19253429}">
      <dsp:nvSpPr>
        <dsp:cNvPr id="0" name=""/>
        <dsp:cNvSpPr/>
      </dsp:nvSpPr>
      <dsp:spPr>
        <a:xfrm>
          <a:off x="1096406" y="3890812"/>
          <a:ext cx="192552" cy="19255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502179-EA76-4CBA-8832-D9A50494432B}">
      <dsp:nvSpPr>
        <dsp:cNvPr id="0" name=""/>
        <dsp:cNvSpPr/>
      </dsp:nvSpPr>
      <dsp:spPr>
        <a:xfrm>
          <a:off x="997550" y="3987088"/>
          <a:ext cx="1821848" cy="1245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29" tIns="0" rIns="0" bIns="0" numCol="1" spcCol="1270" anchor="t" anchorCtr="0">
          <a:noAutofit/>
        </a:bodyPr>
        <a:lstStyle/>
        <a:p>
          <a:pPr marL="0" lvl="0" indent="0" algn="l" defTabSz="1778000" rtl="1">
            <a:lnSpc>
              <a:spcPct val="90000"/>
            </a:lnSpc>
            <a:spcBef>
              <a:spcPct val="0"/>
            </a:spcBef>
            <a:spcAft>
              <a:spcPct val="35000"/>
            </a:spcAft>
            <a:buNone/>
          </a:pPr>
          <a:r>
            <a:rPr lang="en-GB" sz="4000" b="1" i="1" kern="1200" dirty="0">
              <a:solidFill>
                <a:schemeClr val="accent1">
                  <a:lumMod val="50000"/>
                </a:schemeClr>
              </a:solidFill>
              <a:cs typeface="+mn-cs"/>
            </a:rPr>
            <a:t>GRADE 1</a:t>
          </a:r>
          <a:endParaRPr lang="ar-JO" sz="4000" kern="1200" dirty="0">
            <a:solidFill>
              <a:schemeClr val="accent1">
                <a:lumMod val="50000"/>
              </a:schemeClr>
            </a:solidFill>
          </a:endParaRPr>
        </a:p>
      </dsp:txBody>
      <dsp:txXfrm>
        <a:off x="997550" y="3987088"/>
        <a:ext cx="1821848" cy="1245311"/>
      </dsp:txXfrm>
    </dsp:sp>
    <dsp:sp modelId="{0711400C-E729-4385-9AE6-1F70954A5DF3}">
      <dsp:nvSpPr>
        <dsp:cNvPr id="0" name=""/>
        <dsp:cNvSpPr/>
      </dsp:nvSpPr>
      <dsp:spPr>
        <a:xfrm>
          <a:off x="2456830" y="2673756"/>
          <a:ext cx="334873" cy="33487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EAFFD1-BAD7-4FFD-871D-A0B728BF6CB3}">
      <dsp:nvSpPr>
        <dsp:cNvPr id="0" name=""/>
        <dsp:cNvSpPr/>
      </dsp:nvSpPr>
      <dsp:spPr>
        <a:xfrm>
          <a:off x="2624267" y="2841193"/>
          <a:ext cx="1758086" cy="2391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43" tIns="0" rIns="0" bIns="0" numCol="1" spcCol="1270" anchor="t" anchorCtr="0">
          <a:noAutofit/>
        </a:bodyPr>
        <a:lstStyle/>
        <a:p>
          <a:pPr marL="0" lvl="0" indent="0" algn="l" defTabSz="1778000" rtl="1">
            <a:lnSpc>
              <a:spcPct val="90000"/>
            </a:lnSpc>
            <a:spcBef>
              <a:spcPct val="0"/>
            </a:spcBef>
            <a:spcAft>
              <a:spcPct val="35000"/>
            </a:spcAft>
            <a:buNone/>
          </a:pPr>
          <a:r>
            <a:rPr lang="en-GB" sz="4000" b="1" i="1" kern="1200" dirty="0">
              <a:solidFill>
                <a:schemeClr val="accent1">
                  <a:lumMod val="50000"/>
                </a:schemeClr>
              </a:solidFill>
              <a:cs typeface="+mn-cs"/>
            </a:rPr>
            <a:t>GRADE 2</a:t>
          </a:r>
          <a:endParaRPr lang="ar-JO" sz="4000" kern="1200" dirty="0">
            <a:solidFill>
              <a:schemeClr val="accent1">
                <a:lumMod val="50000"/>
              </a:schemeClr>
            </a:solidFill>
          </a:endParaRPr>
        </a:p>
      </dsp:txBody>
      <dsp:txXfrm>
        <a:off x="2624267" y="2841193"/>
        <a:ext cx="1758086" cy="2391206"/>
      </dsp:txXfrm>
    </dsp:sp>
    <dsp:sp modelId="{E8A8212F-06E0-47FC-B17E-886B2529402D}">
      <dsp:nvSpPr>
        <dsp:cNvPr id="0" name=""/>
        <dsp:cNvSpPr/>
      </dsp:nvSpPr>
      <dsp:spPr>
        <a:xfrm>
          <a:off x="4193987" y="1776923"/>
          <a:ext cx="443707" cy="44370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C92684-68DD-40BB-B3AA-5951F3DEF44D}">
      <dsp:nvSpPr>
        <dsp:cNvPr id="0" name=""/>
        <dsp:cNvSpPr/>
      </dsp:nvSpPr>
      <dsp:spPr>
        <a:xfrm>
          <a:off x="4415840" y="1998776"/>
          <a:ext cx="1758086" cy="323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111" tIns="0" rIns="0" bIns="0" numCol="1" spcCol="1270" anchor="t" anchorCtr="0">
          <a:noAutofit/>
        </a:bodyPr>
        <a:lstStyle/>
        <a:p>
          <a:pPr marL="0" lvl="0" indent="0" algn="l" defTabSz="1778000" rtl="1">
            <a:lnSpc>
              <a:spcPct val="90000"/>
            </a:lnSpc>
            <a:spcBef>
              <a:spcPct val="0"/>
            </a:spcBef>
            <a:spcAft>
              <a:spcPct val="35000"/>
            </a:spcAft>
            <a:buNone/>
          </a:pPr>
          <a:r>
            <a:rPr lang="en-GB" sz="4000" b="1" i="1" kern="1200" dirty="0">
              <a:solidFill>
                <a:schemeClr val="accent1">
                  <a:lumMod val="50000"/>
                </a:schemeClr>
              </a:solidFill>
              <a:cs typeface="+mn-cs"/>
            </a:rPr>
            <a:t>GRADE </a:t>
          </a:r>
          <a:r>
            <a:rPr lang="en-US" sz="4000" b="1" i="1" kern="1200" dirty="0">
              <a:solidFill>
                <a:schemeClr val="accent1">
                  <a:lumMod val="50000"/>
                </a:schemeClr>
              </a:solidFill>
              <a:cs typeface="+mn-cs"/>
            </a:rPr>
            <a:t>3</a:t>
          </a:r>
          <a:endParaRPr lang="ar-JO" sz="4000" kern="1200" dirty="0">
            <a:solidFill>
              <a:schemeClr val="accent1">
                <a:lumMod val="50000"/>
              </a:schemeClr>
            </a:solidFill>
          </a:endParaRPr>
        </a:p>
      </dsp:txBody>
      <dsp:txXfrm>
        <a:off x="4415840" y="1998776"/>
        <a:ext cx="1758086" cy="3233623"/>
      </dsp:txXfrm>
    </dsp:sp>
    <dsp:sp modelId="{071C3EAF-1206-4EDF-A96E-17443CFA6CDD}">
      <dsp:nvSpPr>
        <dsp:cNvPr id="0" name=""/>
        <dsp:cNvSpPr/>
      </dsp:nvSpPr>
      <dsp:spPr>
        <a:xfrm>
          <a:off x="6086022" y="1183568"/>
          <a:ext cx="594400" cy="59440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8082E-3932-4241-9B23-D12DDF92F74E}">
      <dsp:nvSpPr>
        <dsp:cNvPr id="0" name=""/>
        <dsp:cNvSpPr/>
      </dsp:nvSpPr>
      <dsp:spPr>
        <a:xfrm>
          <a:off x="6218736" y="1480769"/>
          <a:ext cx="2087059" cy="375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961" tIns="0" rIns="0" bIns="0" numCol="1" spcCol="1270" anchor="t" anchorCtr="0">
          <a:noAutofit/>
        </a:bodyPr>
        <a:lstStyle/>
        <a:p>
          <a:pPr marL="0" lvl="0" indent="0" algn="l" defTabSz="1778000" rtl="1">
            <a:lnSpc>
              <a:spcPct val="90000"/>
            </a:lnSpc>
            <a:spcBef>
              <a:spcPct val="0"/>
            </a:spcBef>
            <a:spcAft>
              <a:spcPct val="35000"/>
            </a:spcAft>
            <a:buNone/>
          </a:pPr>
          <a:r>
            <a:rPr lang="en-GB" sz="4000" b="1" i="1" kern="1200" dirty="0">
              <a:solidFill>
                <a:schemeClr val="accent1">
                  <a:lumMod val="50000"/>
                </a:schemeClr>
              </a:solidFill>
              <a:cs typeface="+mn-cs"/>
            </a:rPr>
            <a:t>GRADE </a:t>
          </a:r>
          <a:r>
            <a:rPr lang="en-US" sz="4000" b="1" i="1" kern="1200" dirty="0">
              <a:solidFill>
                <a:schemeClr val="accent1">
                  <a:lumMod val="50000"/>
                </a:schemeClr>
              </a:solidFill>
              <a:cs typeface="+mn-cs"/>
            </a:rPr>
            <a:t>4</a:t>
          </a:r>
          <a:endParaRPr lang="ar-JO" sz="4000" kern="1200" dirty="0">
            <a:solidFill>
              <a:schemeClr val="accent1">
                <a:lumMod val="50000"/>
              </a:schemeClr>
            </a:solidFill>
          </a:endParaRPr>
        </a:p>
      </dsp:txBody>
      <dsp:txXfrm>
        <a:off x="6218736" y="1480769"/>
        <a:ext cx="2087059" cy="3751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4BAC4-A8C2-4AA5-A55A-6897FC781F0F}">
      <dsp:nvSpPr>
        <dsp:cNvPr id="0" name=""/>
        <dsp:cNvSpPr/>
      </dsp:nvSpPr>
      <dsp:spPr>
        <a:xfrm rot="5400000">
          <a:off x="-132204" y="134292"/>
          <a:ext cx="881360" cy="61695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rtl="1">
            <a:lnSpc>
              <a:spcPct val="90000"/>
            </a:lnSpc>
            <a:spcBef>
              <a:spcPct val="0"/>
            </a:spcBef>
            <a:spcAft>
              <a:spcPct val="35000"/>
            </a:spcAft>
            <a:buNone/>
          </a:pPr>
          <a:endParaRPr lang="ar-JO" sz="1800" kern="1200" dirty="0"/>
        </a:p>
      </dsp:txBody>
      <dsp:txXfrm rot="-5400000">
        <a:off x="0" y="310564"/>
        <a:ext cx="616952" cy="264408"/>
      </dsp:txXfrm>
    </dsp:sp>
    <dsp:sp modelId="{EF763ACB-3074-4034-ABDA-3EC027969687}">
      <dsp:nvSpPr>
        <dsp:cNvPr id="0" name=""/>
        <dsp:cNvSpPr/>
      </dsp:nvSpPr>
      <dsp:spPr>
        <a:xfrm rot="5400000">
          <a:off x="4289234" y="-3670193"/>
          <a:ext cx="572884" cy="791744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rtl="1">
            <a:lnSpc>
              <a:spcPct val="90000"/>
            </a:lnSpc>
            <a:spcBef>
              <a:spcPct val="0"/>
            </a:spcBef>
            <a:spcAft>
              <a:spcPct val="15000"/>
            </a:spcAft>
            <a:buChar char="•"/>
          </a:pPr>
          <a:r>
            <a:rPr lang="en-GB" sz="3000" b="1" i="1" kern="1200" dirty="0">
              <a:solidFill>
                <a:schemeClr val="accent2">
                  <a:lumMod val="75000"/>
                </a:schemeClr>
              </a:solidFill>
              <a:cs typeface="+mn-cs"/>
            </a:rPr>
            <a:t>1- Grade 1 usually are asymptomatic </a:t>
          </a:r>
          <a:endParaRPr lang="ar-JO" sz="3000" kern="1200" dirty="0"/>
        </a:p>
      </dsp:txBody>
      <dsp:txXfrm rot="-5400000">
        <a:off x="616953" y="30054"/>
        <a:ext cx="7889481" cy="516952"/>
      </dsp:txXfrm>
    </dsp:sp>
    <dsp:sp modelId="{F87EDE70-1598-400C-A3A3-37555E7921AF}">
      <dsp:nvSpPr>
        <dsp:cNvPr id="0" name=""/>
        <dsp:cNvSpPr/>
      </dsp:nvSpPr>
      <dsp:spPr>
        <a:xfrm rot="5400000">
          <a:off x="-132204" y="917304"/>
          <a:ext cx="881360" cy="61695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endParaRPr lang="ar-JO" sz="1800" kern="1200" dirty="0"/>
        </a:p>
      </dsp:txBody>
      <dsp:txXfrm rot="-5400000">
        <a:off x="0" y="1093576"/>
        <a:ext cx="616952" cy="264408"/>
      </dsp:txXfrm>
    </dsp:sp>
    <dsp:sp modelId="{2319B645-B7A2-4779-B508-B60719AF2642}">
      <dsp:nvSpPr>
        <dsp:cNvPr id="0" name=""/>
        <dsp:cNvSpPr/>
      </dsp:nvSpPr>
      <dsp:spPr>
        <a:xfrm rot="5400000">
          <a:off x="4289234" y="-2887180"/>
          <a:ext cx="572884" cy="791744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rtl="1">
            <a:lnSpc>
              <a:spcPct val="90000"/>
            </a:lnSpc>
            <a:spcBef>
              <a:spcPct val="0"/>
            </a:spcBef>
            <a:spcAft>
              <a:spcPct val="15000"/>
            </a:spcAft>
            <a:buChar char="•"/>
          </a:pPr>
          <a:r>
            <a:rPr lang="en-GB" sz="3000" b="1" i="1" kern="1200" dirty="0">
              <a:solidFill>
                <a:schemeClr val="accent2">
                  <a:lumMod val="75000"/>
                </a:schemeClr>
              </a:solidFill>
              <a:cs typeface="+mn-cs"/>
            </a:rPr>
            <a:t>2-bleeding</a:t>
          </a:r>
          <a:endParaRPr lang="ar-JO" sz="3000" kern="1200" dirty="0"/>
        </a:p>
      </dsp:txBody>
      <dsp:txXfrm rot="-5400000">
        <a:off x="616953" y="813067"/>
        <a:ext cx="7889481" cy="516952"/>
      </dsp:txXfrm>
    </dsp:sp>
    <dsp:sp modelId="{F62AD7C7-8757-405F-BCF2-FC0BE859BAB6}">
      <dsp:nvSpPr>
        <dsp:cNvPr id="0" name=""/>
        <dsp:cNvSpPr/>
      </dsp:nvSpPr>
      <dsp:spPr>
        <a:xfrm rot="5400000">
          <a:off x="-132204" y="1700317"/>
          <a:ext cx="881360" cy="61695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endParaRPr lang="ar-JO" sz="1800" kern="1200" dirty="0"/>
        </a:p>
      </dsp:txBody>
      <dsp:txXfrm rot="-5400000">
        <a:off x="0" y="1876589"/>
        <a:ext cx="616952" cy="264408"/>
      </dsp:txXfrm>
    </dsp:sp>
    <dsp:sp modelId="{C5F125E9-D235-4C96-BCC7-4D070478D4B8}">
      <dsp:nvSpPr>
        <dsp:cNvPr id="0" name=""/>
        <dsp:cNvSpPr/>
      </dsp:nvSpPr>
      <dsp:spPr>
        <a:xfrm rot="5400000">
          <a:off x="4289234" y="-2104168"/>
          <a:ext cx="572884" cy="791744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rtl="1">
            <a:lnSpc>
              <a:spcPct val="90000"/>
            </a:lnSpc>
            <a:spcBef>
              <a:spcPct val="0"/>
            </a:spcBef>
            <a:spcAft>
              <a:spcPct val="15000"/>
            </a:spcAft>
            <a:buChar char="•"/>
          </a:pPr>
          <a:r>
            <a:rPr lang="en-GB" sz="3000" b="1" i="1" kern="1200" dirty="0">
              <a:solidFill>
                <a:schemeClr val="accent2">
                  <a:lumMod val="75000"/>
                </a:schemeClr>
              </a:solidFill>
              <a:cs typeface="+mn-cs"/>
            </a:rPr>
            <a:t>3-prolapse</a:t>
          </a:r>
          <a:endParaRPr lang="ar-JO" sz="3000" kern="1200" dirty="0"/>
        </a:p>
      </dsp:txBody>
      <dsp:txXfrm rot="-5400000">
        <a:off x="616953" y="1596079"/>
        <a:ext cx="7889481" cy="516952"/>
      </dsp:txXfrm>
    </dsp:sp>
    <dsp:sp modelId="{F531E21B-F501-4822-ABAB-018BE9CB4168}">
      <dsp:nvSpPr>
        <dsp:cNvPr id="0" name=""/>
        <dsp:cNvSpPr/>
      </dsp:nvSpPr>
      <dsp:spPr>
        <a:xfrm rot="5400000">
          <a:off x="-132204" y="2483330"/>
          <a:ext cx="881360" cy="61695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endParaRPr lang="ar-JO" sz="1800" kern="1200" dirty="0"/>
        </a:p>
      </dsp:txBody>
      <dsp:txXfrm rot="-5400000">
        <a:off x="0" y="2659602"/>
        <a:ext cx="616952" cy="264408"/>
      </dsp:txXfrm>
    </dsp:sp>
    <dsp:sp modelId="{5BA81392-99BC-42DA-A5ED-9DD4E0C3FB93}">
      <dsp:nvSpPr>
        <dsp:cNvPr id="0" name=""/>
        <dsp:cNvSpPr/>
      </dsp:nvSpPr>
      <dsp:spPr>
        <a:xfrm rot="5400000">
          <a:off x="4289234" y="-1321155"/>
          <a:ext cx="572884" cy="791744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rtl="1">
            <a:lnSpc>
              <a:spcPct val="90000"/>
            </a:lnSpc>
            <a:spcBef>
              <a:spcPct val="0"/>
            </a:spcBef>
            <a:spcAft>
              <a:spcPct val="15000"/>
            </a:spcAft>
            <a:buChar char="•"/>
          </a:pPr>
          <a:r>
            <a:rPr lang="en-GB" sz="3000" b="1" i="1" kern="1200" dirty="0">
              <a:solidFill>
                <a:schemeClr val="accent2">
                  <a:lumMod val="75000"/>
                </a:schemeClr>
              </a:solidFill>
              <a:cs typeface="+mn-cs"/>
            </a:rPr>
            <a:t>4-discharge: </a:t>
          </a:r>
          <a:endParaRPr lang="ar-JO" sz="3000" kern="1200" dirty="0"/>
        </a:p>
      </dsp:txBody>
      <dsp:txXfrm rot="-5400000">
        <a:off x="616953" y="2379092"/>
        <a:ext cx="7889481" cy="516952"/>
      </dsp:txXfrm>
    </dsp:sp>
    <dsp:sp modelId="{3E5EA35A-34A9-4271-A8CD-650B7283689F}">
      <dsp:nvSpPr>
        <dsp:cNvPr id="0" name=""/>
        <dsp:cNvSpPr/>
      </dsp:nvSpPr>
      <dsp:spPr>
        <a:xfrm rot="5400000">
          <a:off x="-132204" y="3266342"/>
          <a:ext cx="881360" cy="61695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endParaRPr lang="ar-JO" sz="1800" kern="1200" dirty="0"/>
        </a:p>
      </dsp:txBody>
      <dsp:txXfrm rot="-5400000">
        <a:off x="0" y="3442614"/>
        <a:ext cx="616952" cy="264408"/>
      </dsp:txXfrm>
    </dsp:sp>
    <dsp:sp modelId="{EFA27CC9-636A-4850-AE4A-96A9479C0A1B}">
      <dsp:nvSpPr>
        <dsp:cNvPr id="0" name=""/>
        <dsp:cNvSpPr/>
      </dsp:nvSpPr>
      <dsp:spPr>
        <a:xfrm rot="5400000">
          <a:off x="4289234" y="-538142"/>
          <a:ext cx="572884" cy="791744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rtl="1">
            <a:lnSpc>
              <a:spcPct val="90000"/>
            </a:lnSpc>
            <a:spcBef>
              <a:spcPct val="0"/>
            </a:spcBef>
            <a:spcAft>
              <a:spcPct val="15000"/>
            </a:spcAft>
            <a:buChar char="•"/>
          </a:pPr>
          <a:r>
            <a:rPr lang="en-GB" sz="3000" b="1" i="1" kern="1200" dirty="0">
              <a:solidFill>
                <a:schemeClr val="accent2">
                  <a:lumMod val="75000"/>
                </a:schemeClr>
              </a:solidFill>
              <a:cs typeface="+mn-cs"/>
            </a:rPr>
            <a:t>5-pruritis</a:t>
          </a:r>
          <a:endParaRPr lang="ar-JO" sz="3000" kern="1200" dirty="0"/>
        </a:p>
      </dsp:txBody>
      <dsp:txXfrm rot="-5400000">
        <a:off x="616953" y="3162105"/>
        <a:ext cx="7889481" cy="516952"/>
      </dsp:txXfrm>
    </dsp:sp>
    <dsp:sp modelId="{E80177A9-86A3-4FEC-9326-1C9137FE35CC}">
      <dsp:nvSpPr>
        <dsp:cNvPr id="0" name=""/>
        <dsp:cNvSpPr/>
      </dsp:nvSpPr>
      <dsp:spPr>
        <a:xfrm rot="5400000">
          <a:off x="-132204" y="4049355"/>
          <a:ext cx="881360" cy="61695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endParaRPr lang="ar-JO" sz="1800" kern="1200" dirty="0"/>
        </a:p>
      </dsp:txBody>
      <dsp:txXfrm rot="-5400000">
        <a:off x="0" y="4225627"/>
        <a:ext cx="616952" cy="264408"/>
      </dsp:txXfrm>
    </dsp:sp>
    <dsp:sp modelId="{733CB7C9-7088-41F6-B59E-9C34421D5B62}">
      <dsp:nvSpPr>
        <dsp:cNvPr id="0" name=""/>
        <dsp:cNvSpPr/>
      </dsp:nvSpPr>
      <dsp:spPr>
        <a:xfrm rot="5400000">
          <a:off x="4289234" y="244869"/>
          <a:ext cx="572884" cy="791744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rtl="1">
            <a:lnSpc>
              <a:spcPct val="90000"/>
            </a:lnSpc>
            <a:spcBef>
              <a:spcPct val="0"/>
            </a:spcBef>
            <a:spcAft>
              <a:spcPct val="15000"/>
            </a:spcAft>
            <a:buChar char="•"/>
          </a:pPr>
          <a:r>
            <a:rPr lang="en-GB" sz="3000" b="1" i="1" kern="1200" dirty="0">
              <a:solidFill>
                <a:schemeClr val="accent2">
                  <a:lumMod val="75000"/>
                </a:schemeClr>
              </a:solidFill>
              <a:cs typeface="+mn-cs"/>
            </a:rPr>
            <a:t>6-pain</a:t>
          </a:r>
          <a:endParaRPr lang="ar-JO" sz="3000" kern="1200" dirty="0"/>
        </a:p>
      </dsp:txBody>
      <dsp:txXfrm rot="-5400000">
        <a:off x="616953" y="3945116"/>
        <a:ext cx="7889481" cy="516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2D904-1E7B-4A48-827F-5486CE58C597}">
      <dsp:nvSpPr>
        <dsp:cNvPr id="0" name=""/>
        <dsp:cNvSpPr/>
      </dsp:nvSpPr>
      <dsp:spPr>
        <a:xfrm>
          <a:off x="3657598" y="1928"/>
          <a:ext cx="1828802" cy="8300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GB" sz="2400" b="1" i="1" kern="1200" dirty="0" err="1">
              <a:solidFill>
                <a:srgbClr val="002060"/>
              </a:solidFill>
              <a:cs typeface="+mn-cs"/>
            </a:rPr>
            <a:t>Anemia</a:t>
          </a:r>
          <a:endParaRPr lang="ar-JO" sz="2400" kern="1200" dirty="0">
            <a:solidFill>
              <a:srgbClr val="002060"/>
            </a:solidFill>
          </a:endParaRPr>
        </a:p>
      </dsp:txBody>
      <dsp:txXfrm>
        <a:off x="3698116" y="42446"/>
        <a:ext cx="1747766" cy="748978"/>
      </dsp:txXfrm>
    </dsp:sp>
    <dsp:sp modelId="{9A3FBC1E-D0F1-43A9-B38B-3B3AAC4E4E55}">
      <dsp:nvSpPr>
        <dsp:cNvPr id="0" name=""/>
        <dsp:cNvSpPr/>
      </dsp:nvSpPr>
      <dsp:spPr>
        <a:xfrm>
          <a:off x="2204718" y="416936"/>
          <a:ext cx="4734562" cy="4734562"/>
        </a:xfrm>
        <a:custGeom>
          <a:avLst/>
          <a:gdLst/>
          <a:ahLst/>
          <a:cxnLst/>
          <a:rect l="0" t="0" r="0" b="0"/>
          <a:pathLst>
            <a:path>
              <a:moveTo>
                <a:pt x="3287100" y="186008"/>
              </a:moveTo>
              <a:arcTo wR="2367281" hR="2367281" stAng="17571878" swAng="8386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F1881B-26F3-475C-823E-415624F29048}">
      <dsp:nvSpPr>
        <dsp:cNvPr id="0" name=""/>
        <dsp:cNvSpPr/>
      </dsp:nvSpPr>
      <dsp:spPr>
        <a:xfrm>
          <a:off x="5508413" y="893234"/>
          <a:ext cx="1828802" cy="8300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GB" sz="2400" b="1" i="1" kern="1200" dirty="0">
              <a:solidFill>
                <a:srgbClr val="002060"/>
              </a:solidFill>
              <a:cs typeface="+mn-cs"/>
            </a:rPr>
            <a:t>Thrombosis</a:t>
          </a:r>
          <a:endParaRPr lang="ar-JO" sz="2400" kern="1200" dirty="0">
            <a:solidFill>
              <a:srgbClr val="002060"/>
            </a:solidFill>
          </a:endParaRPr>
        </a:p>
      </dsp:txBody>
      <dsp:txXfrm>
        <a:off x="5548931" y="933752"/>
        <a:ext cx="1747766" cy="748978"/>
      </dsp:txXfrm>
    </dsp:sp>
    <dsp:sp modelId="{3030D752-4AE3-43B0-8B5C-EB4D95003EB8}">
      <dsp:nvSpPr>
        <dsp:cNvPr id="0" name=""/>
        <dsp:cNvSpPr/>
      </dsp:nvSpPr>
      <dsp:spPr>
        <a:xfrm>
          <a:off x="2204718" y="416936"/>
          <a:ext cx="4734562" cy="4734562"/>
        </a:xfrm>
        <a:custGeom>
          <a:avLst/>
          <a:gdLst/>
          <a:ahLst/>
          <a:cxnLst/>
          <a:rect l="0" t="0" r="0" b="0"/>
          <a:pathLst>
            <a:path>
              <a:moveTo>
                <a:pt x="4488841" y="1317042"/>
              </a:moveTo>
              <a:arcTo wR="2367281" hR="2367281" stAng="20019789" swAng="17251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C5A035-C229-49C7-A909-5FE47C6AAFF4}">
      <dsp:nvSpPr>
        <dsp:cNvPr id="0" name=""/>
        <dsp:cNvSpPr/>
      </dsp:nvSpPr>
      <dsp:spPr>
        <a:xfrm>
          <a:off x="5965527" y="2895979"/>
          <a:ext cx="1828802" cy="8300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GB" sz="2400" b="1" i="1" kern="1200" dirty="0">
              <a:solidFill>
                <a:srgbClr val="002060"/>
              </a:solidFill>
              <a:cs typeface="+mn-cs"/>
            </a:rPr>
            <a:t>Gangrene</a:t>
          </a:r>
          <a:endParaRPr lang="ar-JO" sz="2400" kern="1200" dirty="0">
            <a:solidFill>
              <a:srgbClr val="002060"/>
            </a:solidFill>
          </a:endParaRPr>
        </a:p>
      </dsp:txBody>
      <dsp:txXfrm>
        <a:off x="6006045" y="2936497"/>
        <a:ext cx="1747766" cy="748978"/>
      </dsp:txXfrm>
    </dsp:sp>
    <dsp:sp modelId="{0AD8BA7D-A564-46EA-B1B5-75C5A678C616}">
      <dsp:nvSpPr>
        <dsp:cNvPr id="0" name=""/>
        <dsp:cNvSpPr/>
      </dsp:nvSpPr>
      <dsp:spPr>
        <a:xfrm>
          <a:off x="2204718" y="416936"/>
          <a:ext cx="4734562" cy="4734562"/>
        </a:xfrm>
        <a:custGeom>
          <a:avLst/>
          <a:gdLst/>
          <a:ahLst/>
          <a:cxnLst/>
          <a:rect l="0" t="0" r="0" b="0"/>
          <a:pathLst>
            <a:path>
              <a:moveTo>
                <a:pt x="4535378" y="3317740"/>
              </a:moveTo>
              <a:arcTo wR="2367281" hR="2367281" stAng="1420313" swAng="13573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0B651B-4B40-4F05-8ED2-2267C647C700}">
      <dsp:nvSpPr>
        <dsp:cNvPr id="0" name=""/>
        <dsp:cNvSpPr/>
      </dsp:nvSpPr>
      <dsp:spPr>
        <a:xfrm>
          <a:off x="4684723" y="4502056"/>
          <a:ext cx="1828802" cy="8300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GB" sz="2400" b="1" i="1" kern="1200" dirty="0">
              <a:solidFill>
                <a:srgbClr val="002060"/>
              </a:solidFill>
              <a:cs typeface="+mn-cs"/>
            </a:rPr>
            <a:t>Strangulation</a:t>
          </a:r>
          <a:endParaRPr lang="ar-JO" sz="2400" kern="1200" dirty="0">
            <a:solidFill>
              <a:srgbClr val="002060"/>
            </a:solidFill>
          </a:endParaRPr>
        </a:p>
      </dsp:txBody>
      <dsp:txXfrm>
        <a:off x="4725241" y="4542574"/>
        <a:ext cx="1747766" cy="748978"/>
      </dsp:txXfrm>
    </dsp:sp>
    <dsp:sp modelId="{0C3B3338-9FF3-4EE0-ADED-AA9EC66ACF5D}">
      <dsp:nvSpPr>
        <dsp:cNvPr id="0" name=""/>
        <dsp:cNvSpPr/>
      </dsp:nvSpPr>
      <dsp:spPr>
        <a:xfrm>
          <a:off x="2204718" y="416936"/>
          <a:ext cx="4734562" cy="4734562"/>
        </a:xfrm>
        <a:custGeom>
          <a:avLst/>
          <a:gdLst/>
          <a:ahLst/>
          <a:cxnLst/>
          <a:rect l="0" t="0" r="0" b="0"/>
          <a:pathLst>
            <a:path>
              <a:moveTo>
                <a:pt x="2477752" y="4731983"/>
              </a:moveTo>
              <a:arcTo wR="2367281" hR="2367281" stAng="5239516" swAng="3209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A22E1D-441B-4233-807C-B54FFBAAAFEB}">
      <dsp:nvSpPr>
        <dsp:cNvPr id="0" name=""/>
        <dsp:cNvSpPr/>
      </dsp:nvSpPr>
      <dsp:spPr>
        <a:xfrm>
          <a:off x="2630473" y="4502056"/>
          <a:ext cx="1828802" cy="8300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GB" sz="2400" b="1" i="1" kern="1200" dirty="0">
              <a:solidFill>
                <a:srgbClr val="002060"/>
              </a:solidFill>
              <a:cs typeface="+mn-cs"/>
            </a:rPr>
            <a:t>Fibrosis</a:t>
          </a:r>
          <a:endParaRPr lang="ar-JO" sz="2400" kern="1200" dirty="0">
            <a:solidFill>
              <a:srgbClr val="002060"/>
            </a:solidFill>
          </a:endParaRPr>
        </a:p>
      </dsp:txBody>
      <dsp:txXfrm>
        <a:off x="2670991" y="4542574"/>
        <a:ext cx="1747766" cy="748978"/>
      </dsp:txXfrm>
    </dsp:sp>
    <dsp:sp modelId="{BF63F9FC-70C6-4482-92A2-69BC5F505DE3}">
      <dsp:nvSpPr>
        <dsp:cNvPr id="0" name=""/>
        <dsp:cNvSpPr/>
      </dsp:nvSpPr>
      <dsp:spPr>
        <a:xfrm>
          <a:off x="2204718" y="416936"/>
          <a:ext cx="4734562" cy="4734562"/>
        </a:xfrm>
        <a:custGeom>
          <a:avLst/>
          <a:gdLst/>
          <a:ahLst/>
          <a:cxnLst/>
          <a:rect l="0" t="0" r="0" b="0"/>
          <a:pathLst>
            <a:path>
              <a:moveTo>
                <a:pt x="731602" y="4078589"/>
              </a:moveTo>
              <a:arcTo wR="2367281" hR="2367281" stAng="8022332" swAng="13573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3FEF193-42FA-4293-93CF-BF045F4A7169}">
      <dsp:nvSpPr>
        <dsp:cNvPr id="0" name=""/>
        <dsp:cNvSpPr/>
      </dsp:nvSpPr>
      <dsp:spPr>
        <a:xfrm>
          <a:off x="1349670" y="2895979"/>
          <a:ext cx="1828802" cy="8300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GB" sz="2400" b="1" i="1" kern="1200" dirty="0">
              <a:solidFill>
                <a:srgbClr val="002060"/>
              </a:solidFill>
              <a:cs typeface="+mn-cs"/>
            </a:rPr>
            <a:t>Ulceration</a:t>
          </a:r>
          <a:endParaRPr lang="ar-JO" sz="2400" kern="1200" dirty="0">
            <a:solidFill>
              <a:srgbClr val="002060"/>
            </a:solidFill>
          </a:endParaRPr>
        </a:p>
      </dsp:txBody>
      <dsp:txXfrm>
        <a:off x="1390188" y="2936497"/>
        <a:ext cx="1747766" cy="748978"/>
      </dsp:txXfrm>
    </dsp:sp>
    <dsp:sp modelId="{BF46A522-2E80-45A6-91D5-F4D8BF14E718}">
      <dsp:nvSpPr>
        <dsp:cNvPr id="0" name=""/>
        <dsp:cNvSpPr/>
      </dsp:nvSpPr>
      <dsp:spPr>
        <a:xfrm>
          <a:off x="2204718" y="416936"/>
          <a:ext cx="4734562" cy="4734562"/>
        </a:xfrm>
        <a:custGeom>
          <a:avLst/>
          <a:gdLst/>
          <a:ahLst/>
          <a:cxnLst/>
          <a:rect l="0" t="0" r="0" b="0"/>
          <a:pathLst>
            <a:path>
              <a:moveTo>
                <a:pt x="2104" y="2467067"/>
              </a:moveTo>
              <a:arcTo wR="2367281" hR="2367281" stAng="10655047" swAng="17251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AF1619-268F-4357-BCDC-30444FD1A60A}">
      <dsp:nvSpPr>
        <dsp:cNvPr id="0" name=""/>
        <dsp:cNvSpPr/>
      </dsp:nvSpPr>
      <dsp:spPr>
        <a:xfrm>
          <a:off x="1806783" y="893234"/>
          <a:ext cx="1828802" cy="8300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GB" sz="2400" b="1" i="1" kern="1200" dirty="0">
              <a:solidFill>
                <a:srgbClr val="002060"/>
              </a:solidFill>
              <a:cs typeface="+mn-cs"/>
            </a:rPr>
            <a:t>Suppuration</a:t>
          </a:r>
          <a:r>
            <a:rPr lang="en-GB" sz="2400" kern="1200" dirty="0">
              <a:solidFill>
                <a:srgbClr val="002060"/>
              </a:solidFill>
              <a:cs typeface="+mn-cs"/>
            </a:rPr>
            <a:t>: </a:t>
          </a:r>
          <a:endParaRPr lang="ar-JO" sz="2400" kern="1200" dirty="0">
            <a:solidFill>
              <a:srgbClr val="002060"/>
            </a:solidFill>
          </a:endParaRPr>
        </a:p>
      </dsp:txBody>
      <dsp:txXfrm>
        <a:off x="1847301" y="933752"/>
        <a:ext cx="1747766" cy="748978"/>
      </dsp:txXfrm>
    </dsp:sp>
    <dsp:sp modelId="{BBF9977E-5725-4A4C-A4C4-9B81C1E21780}">
      <dsp:nvSpPr>
        <dsp:cNvPr id="0" name=""/>
        <dsp:cNvSpPr/>
      </dsp:nvSpPr>
      <dsp:spPr>
        <a:xfrm>
          <a:off x="2204718" y="416936"/>
          <a:ext cx="4734562" cy="4734562"/>
        </a:xfrm>
        <a:custGeom>
          <a:avLst/>
          <a:gdLst/>
          <a:ahLst/>
          <a:cxnLst/>
          <a:rect l="0" t="0" r="0" b="0"/>
          <a:pathLst>
            <a:path>
              <a:moveTo>
                <a:pt x="947830" y="472768"/>
              </a:moveTo>
              <a:arcTo wR="2367281" hR="2367281" stAng="13989472" swAng="8386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83B1F-1326-4F09-B7FE-0F70A541B32B}">
      <dsp:nvSpPr>
        <dsp:cNvPr id="0" name=""/>
        <dsp:cNvSpPr/>
      </dsp:nvSpPr>
      <dsp:spPr>
        <a:xfrm rot="5400000">
          <a:off x="5277385" y="-2152672"/>
          <a:ext cx="844748" cy="5364480"/>
        </a:xfrm>
        <a:prstGeom prst="round2SameRect">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a:t>Best left alone</a:t>
          </a:r>
        </a:p>
        <a:p>
          <a:pPr marL="114300" lvl="1" indent="-114300" algn="l" defTabSz="577850">
            <a:lnSpc>
              <a:spcPct val="90000"/>
            </a:lnSpc>
            <a:spcBef>
              <a:spcPct val="0"/>
            </a:spcBef>
            <a:spcAft>
              <a:spcPct val="15000"/>
            </a:spcAft>
            <a:buChar char="•"/>
          </a:pPr>
          <a:r>
            <a:rPr lang="en-US" sz="1300" b="1" kern="1200" dirty="0"/>
            <a:t>Bulk-forming agents  and avoidance of constipation</a:t>
          </a:r>
        </a:p>
      </dsp:txBody>
      <dsp:txXfrm rot="-5400000">
        <a:off x="3017520" y="148430"/>
        <a:ext cx="5323243" cy="762274"/>
      </dsp:txXfrm>
    </dsp:sp>
    <dsp:sp modelId="{8833144B-4841-41F4-8682-1A95E6A4B5A4}">
      <dsp:nvSpPr>
        <dsp:cNvPr id="0" name=""/>
        <dsp:cNvSpPr/>
      </dsp:nvSpPr>
      <dsp:spPr>
        <a:xfrm>
          <a:off x="0" y="1599"/>
          <a:ext cx="3017520" cy="1055935"/>
        </a:xfrm>
        <a:prstGeom prst="roundRect">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t>Asymptomatic hemorrhoids </a:t>
          </a:r>
        </a:p>
      </dsp:txBody>
      <dsp:txXfrm>
        <a:off x="51546" y="53145"/>
        <a:ext cx="2914428" cy="952843"/>
      </dsp:txXfrm>
    </dsp:sp>
    <dsp:sp modelId="{97CD856D-3BEB-498F-8EA3-CA2B3BD5751D}">
      <dsp:nvSpPr>
        <dsp:cNvPr id="0" name=""/>
        <dsp:cNvSpPr/>
      </dsp:nvSpPr>
      <dsp:spPr>
        <a:xfrm rot="5400000">
          <a:off x="5277385" y="-1043940"/>
          <a:ext cx="844748" cy="5364480"/>
        </a:xfrm>
        <a:prstGeom prst="round2SameRect">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a:t>Topical agents </a:t>
          </a:r>
        </a:p>
        <a:p>
          <a:pPr marL="114300" lvl="1" indent="-114300" algn="l" defTabSz="577850">
            <a:lnSpc>
              <a:spcPct val="90000"/>
            </a:lnSpc>
            <a:spcBef>
              <a:spcPct val="0"/>
            </a:spcBef>
            <a:spcAft>
              <a:spcPct val="15000"/>
            </a:spcAft>
            <a:buChar char="•"/>
          </a:pPr>
          <a:r>
            <a:rPr lang="en-US" sz="1300" b="1" kern="1200" dirty="0"/>
            <a:t> If bleeding : injection sclerotherapy or infrared coagulation</a:t>
          </a:r>
        </a:p>
        <a:p>
          <a:pPr marL="114300" lvl="1" indent="-114300" algn="l" defTabSz="577850">
            <a:lnSpc>
              <a:spcPct val="90000"/>
            </a:lnSpc>
            <a:spcBef>
              <a:spcPct val="0"/>
            </a:spcBef>
            <a:spcAft>
              <a:spcPct val="15000"/>
            </a:spcAft>
            <a:buChar char="•"/>
          </a:pPr>
          <a:r>
            <a:rPr lang="en-US" sz="1300" b="1" kern="1200" dirty="0"/>
            <a:t>Large size: banding</a:t>
          </a:r>
        </a:p>
      </dsp:txBody>
      <dsp:txXfrm rot="-5400000">
        <a:off x="3017520" y="1257162"/>
        <a:ext cx="5323243" cy="762274"/>
      </dsp:txXfrm>
    </dsp:sp>
    <dsp:sp modelId="{734DEEC3-AF47-4A8B-8908-4DA94EEDA271}">
      <dsp:nvSpPr>
        <dsp:cNvPr id="0" name=""/>
        <dsp:cNvSpPr/>
      </dsp:nvSpPr>
      <dsp:spPr>
        <a:xfrm>
          <a:off x="0" y="1110332"/>
          <a:ext cx="3017520" cy="1055935"/>
        </a:xfrm>
        <a:prstGeom prst="roundRect">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t>First-degree</a:t>
          </a:r>
        </a:p>
      </dsp:txBody>
      <dsp:txXfrm>
        <a:off x="51546" y="1161878"/>
        <a:ext cx="2914428" cy="952843"/>
      </dsp:txXfrm>
    </dsp:sp>
    <dsp:sp modelId="{EC4C07A3-8F58-4BC9-A0D8-D3B2D99F7C00}">
      <dsp:nvSpPr>
        <dsp:cNvPr id="0" name=""/>
        <dsp:cNvSpPr/>
      </dsp:nvSpPr>
      <dsp:spPr>
        <a:xfrm rot="5400000">
          <a:off x="5277385" y="64792"/>
          <a:ext cx="844748" cy="5364480"/>
        </a:xfrm>
        <a:prstGeom prst="round2SameRect">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Banding</a:t>
          </a:r>
        </a:p>
      </dsp:txBody>
      <dsp:txXfrm rot="-5400000">
        <a:off x="3017520" y="2365895"/>
        <a:ext cx="5323243" cy="762274"/>
      </dsp:txXfrm>
    </dsp:sp>
    <dsp:sp modelId="{C6FF3F05-E3BF-471A-AFC8-3BE27B4CE501}">
      <dsp:nvSpPr>
        <dsp:cNvPr id="0" name=""/>
        <dsp:cNvSpPr/>
      </dsp:nvSpPr>
      <dsp:spPr>
        <a:xfrm>
          <a:off x="0" y="2219064"/>
          <a:ext cx="3017520" cy="1055935"/>
        </a:xfrm>
        <a:prstGeom prst="roundRect">
          <a:avLst/>
        </a:prstGeom>
        <a:solidFill>
          <a:schemeClr val="lt1">
            <a:hueOff val="0"/>
            <a:satOff val="0"/>
            <a:lumOff val="0"/>
            <a:alphaOff val="0"/>
          </a:schemeClr>
        </a:solidFill>
        <a:ln w="31750" cap="flat" cmpd="sng" algn="ctr">
          <a:solidFill>
            <a:schemeClr val="accent1">
              <a:shade val="80000"/>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t>Second-degree</a:t>
          </a:r>
        </a:p>
      </dsp:txBody>
      <dsp:txXfrm>
        <a:off x="51546" y="2270610"/>
        <a:ext cx="2914428" cy="9528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83B1F-1326-4F09-B7FE-0F70A541B32B}">
      <dsp:nvSpPr>
        <dsp:cNvPr id="0" name=""/>
        <dsp:cNvSpPr/>
      </dsp:nvSpPr>
      <dsp:spPr>
        <a:xfrm rot="5400000">
          <a:off x="5365789" y="-2263512"/>
          <a:ext cx="667940" cy="5364480"/>
        </a:xfrm>
        <a:prstGeom prst="round2SameRect">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Banding</a:t>
          </a:r>
        </a:p>
      </dsp:txBody>
      <dsp:txXfrm rot="-5400000">
        <a:off x="3017519" y="117364"/>
        <a:ext cx="5331874" cy="602728"/>
      </dsp:txXfrm>
    </dsp:sp>
    <dsp:sp modelId="{8833144B-4841-41F4-8682-1A95E6A4B5A4}">
      <dsp:nvSpPr>
        <dsp:cNvPr id="0" name=""/>
        <dsp:cNvSpPr/>
      </dsp:nvSpPr>
      <dsp:spPr>
        <a:xfrm>
          <a:off x="0" y="1265"/>
          <a:ext cx="3017520" cy="83492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Third degree</a:t>
          </a:r>
        </a:p>
      </dsp:txBody>
      <dsp:txXfrm>
        <a:off x="40758" y="42023"/>
        <a:ext cx="2936004" cy="753409"/>
      </dsp:txXfrm>
    </dsp:sp>
    <dsp:sp modelId="{97CD856D-3BEB-498F-8EA3-CA2B3BD5751D}">
      <dsp:nvSpPr>
        <dsp:cNvPr id="0" name=""/>
        <dsp:cNvSpPr/>
      </dsp:nvSpPr>
      <dsp:spPr>
        <a:xfrm rot="5400000">
          <a:off x="5365789" y="-1386840"/>
          <a:ext cx="667940" cy="5364480"/>
        </a:xfrm>
        <a:prstGeom prst="round2SameRect">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Surgery</a:t>
          </a:r>
        </a:p>
      </dsp:txBody>
      <dsp:txXfrm rot="-5400000">
        <a:off x="3017519" y="994036"/>
        <a:ext cx="5331874" cy="602728"/>
      </dsp:txXfrm>
    </dsp:sp>
    <dsp:sp modelId="{734DEEC3-AF47-4A8B-8908-4DA94EEDA271}">
      <dsp:nvSpPr>
        <dsp:cNvPr id="0" name=""/>
        <dsp:cNvSpPr/>
      </dsp:nvSpPr>
      <dsp:spPr>
        <a:xfrm>
          <a:off x="0" y="877937"/>
          <a:ext cx="3017520" cy="83492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Fourth degree</a:t>
          </a:r>
        </a:p>
      </dsp:txBody>
      <dsp:txXfrm>
        <a:off x="40758" y="918695"/>
        <a:ext cx="2936004" cy="753409"/>
      </dsp:txXfrm>
    </dsp:sp>
    <dsp:sp modelId="{EC4C07A3-8F58-4BC9-A0D8-D3B2D99F7C00}">
      <dsp:nvSpPr>
        <dsp:cNvPr id="0" name=""/>
        <dsp:cNvSpPr/>
      </dsp:nvSpPr>
      <dsp:spPr>
        <a:xfrm rot="5400000">
          <a:off x="5365789" y="-510167"/>
          <a:ext cx="667940" cy="5364480"/>
        </a:xfrm>
        <a:prstGeom prst="round2SameRect">
          <a:avLst/>
        </a:prstGeom>
        <a:solidFill>
          <a:schemeClr val="lt1">
            <a:alpha val="90000"/>
            <a:tint val="40000"/>
            <a:hueOff val="0"/>
            <a:satOff val="0"/>
            <a:lumOff val="0"/>
            <a:alphaOff val="0"/>
          </a:schemeClr>
        </a:solidFill>
        <a:ln w="1905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Early: Excision</a:t>
          </a:r>
        </a:p>
        <a:p>
          <a:pPr marL="285750" lvl="1" indent="-285750" algn="l" defTabSz="1244600">
            <a:lnSpc>
              <a:spcPct val="90000"/>
            </a:lnSpc>
            <a:spcBef>
              <a:spcPct val="0"/>
            </a:spcBef>
            <a:spcAft>
              <a:spcPct val="15000"/>
            </a:spcAft>
            <a:buChar char="•"/>
          </a:pPr>
          <a:r>
            <a:rPr lang="en-US" sz="2800" b="1" kern="1200" dirty="0"/>
            <a:t>Later : Conservative</a:t>
          </a:r>
        </a:p>
      </dsp:txBody>
      <dsp:txXfrm rot="-5400000">
        <a:off x="3017519" y="1870709"/>
        <a:ext cx="5331874" cy="602728"/>
      </dsp:txXfrm>
    </dsp:sp>
    <dsp:sp modelId="{C6FF3F05-E3BF-471A-AFC8-3BE27B4CE501}">
      <dsp:nvSpPr>
        <dsp:cNvPr id="0" name=""/>
        <dsp:cNvSpPr/>
      </dsp:nvSpPr>
      <dsp:spPr>
        <a:xfrm>
          <a:off x="0" y="1754609"/>
          <a:ext cx="3017520" cy="83492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Thrombosed external </a:t>
          </a:r>
        </a:p>
      </dsp:txBody>
      <dsp:txXfrm>
        <a:off x="40758" y="1795367"/>
        <a:ext cx="2936004" cy="7534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3649D35A-C102-478C-A3EB-40210DEC3CFA}" type="datetimeFigureOut">
              <a:rPr lang="en-US"/>
              <a:pPr>
                <a:defRPr/>
              </a:pPr>
              <a:t>11/28/2019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2310B9D4-8497-4374-9218-A115F810A22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mboss.com/us/knowledge/Gastrointestinal_bleeding"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www.amboss.com/us/knowledge/Large_intestin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Haemorrhage can be challenging to identify and requires a multi-phase scan and active bleeding </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7887504-D468-43C0-8005-B70DD7C1EBF6}" type="slidenum">
              <a:rPr lang="en-US"/>
              <a:pPr/>
              <a:t>27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mn-lt"/>
                <a:ea typeface="+mn-ea"/>
                <a:cs typeface="+mn-cs"/>
              </a:rPr>
              <a:t>Meckel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is the most common congenital anomaly of the small intestine,</a:t>
            </a:r>
          </a:p>
          <a:p>
            <a:r>
              <a:rPr lang="en-US" sz="1200" kern="1200" baseline="0" dirty="0">
                <a:solidFill>
                  <a:schemeClr val="tx1"/>
                </a:solidFill>
                <a:latin typeface="+mn-lt"/>
                <a:ea typeface="+mn-ea"/>
                <a:cs typeface="+mn-cs"/>
              </a:rPr>
              <a:t>being present in 2% of the population.</a:t>
            </a:r>
          </a:p>
          <a:p>
            <a:r>
              <a:rPr lang="en-US" sz="1200" kern="1200" baseline="0" dirty="0">
                <a:solidFill>
                  <a:schemeClr val="tx1"/>
                </a:solidFill>
                <a:latin typeface="+mn-lt"/>
                <a:ea typeface="+mn-ea"/>
                <a:cs typeface="+mn-cs"/>
              </a:rPr>
              <a:t>▪ It forms due to incomplete obliteration of the </a:t>
            </a:r>
            <a:r>
              <a:rPr lang="en-US" sz="1200" kern="1200" baseline="0" dirty="0" err="1">
                <a:solidFill>
                  <a:schemeClr val="tx1"/>
                </a:solidFill>
                <a:latin typeface="+mn-lt"/>
                <a:ea typeface="+mn-ea"/>
                <a:cs typeface="+mn-cs"/>
              </a:rPr>
              <a:t>omphalomesenteric</a:t>
            </a:r>
            <a:r>
              <a:rPr lang="en-US" sz="1200" kern="1200" baseline="0" dirty="0">
                <a:solidFill>
                  <a:schemeClr val="tx1"/>
                </a:solidFill>
                <a:latin typeface="+mn-lt"/>
                <a:ea typeface="+mn-ea"/>
                <a:cs typeface="+mn-cs"/>
              </a:rPr>
              <a:t> duct that connects</a:t>
            </a:r>
          </a:p>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midgut</a:t>
            </a:r>
            <a:r>
              <a:rPr lang="en-US" sz="1200" kern="1200" baseline="0" dirty="0">
                <a:solidFill>
                  <a:schemeClr val="tx1"/>
                </a:solidFill>
                <a:latin typeface="+mn-lt"/>
                <a:ea typeface="+mn-ea"/>
                <a:cs typeface="+mn-cs"/>
              </a:rPr>
              <a:t> lumen and yolk sac cavity early in fetal life.</a:t>
            </a:r>
          </a:p>
          <a:p>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Meckel's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may present with rectal bleeding or intestinal obstruction;</a:t>
            </a:r>
          </a:p>
          <a:p>
            <a:r>
              <a:rPr lang="en-US" sz="1200" kern="1200" baseline="0" dirty="0">
                <a:solidFill>
                  <a:schemeClr val="tx1"/>
                </a:solidFill>
                <a:latin typeface="+mn-lt"/>
                <a:ea typeface="+mn-ea"/>
                <a:cs typeface="+mn-cs"/>
              </a:rPr>
              <a:t>however, most cases are asymptomatic.</a:t>
            </a:r>
          </a:p>
          <a:p>
            <a:r>
              <a:rPr lang="en-US" sz="1200" kern="1200" baseline="0" dirty="0">
                <a:solidFill>
                  <a:schemeClr val="tx1"/>
                </a:solidFill>
                <a:latin typeface="+mn-lt"/>
                <a:ea typeface="+mn-ea"/>
                <a:cs typeface="+mn-cs"/>
              </a:rPr>
              <a:t>▪ Remember the rule of 2's with </a:t>
            </a:r>
            <a:r>
              <a:rPr lang="en-US" sz="1200" kern="1200" baseline="0" dirty="0" err="1">
                <a:solidFill>
                  <a:schemeClr val="tx1"/>
                </a:solidFill>
                <a:latin typeface="+mn-lt"/>
                <a:ea typeface="+mn-ea"/>
                <a:cs typeface="+mn-cs"/>
              </a:rPr>
              <a:t>Meckel's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diverticulum</a:t>
            </a:r>
            <a:r>
              <a:rPr lang="en-US" sz="1200" kern="1200" baseline="0" dirty="0">
                <a:solidFill>
                  <a:schemeClr val="tx1"/>
                </a:solidFill>
                <a:latin typeface="+mn-lt"/>
                <a:ea typeface="+mn-ea"/>
                <a:cs typeface="+mn-cs"/>
              </a:rPr>
              <a:t>: 2% of the population, 2 feet from</a:t>
            </a:r>
          </a:p>
          <a:p>
            <a:r>
              <a:rPr lang="en-US" sz="1200" kern="1200" baseline="0" dirty="0">
                <a:solidFill>
                  <a:schemeClr val="tx1"/>
                </a:solidFill>
                <a:latin typeface="+mn-lt"/>
                <a:ea typeface="+mn-ea"/>
                <a:cs typeface="+mn-cs"/>
              </a:rPr>
              <a:t>the </a:t>
            </a:r>
            <a:r>
              <a:rPr lang="en-US" sz="1200" kern="1200" baseline="0" dirty="0" err="1">
                <a:solidFill>
                  <a:schemeClr val="tx1"/>
                </a:solidFill>
                <a:latin typeface="+mn-lt"/>
                <a:ea typeface="+mn-ea"/>
                <a:cs typeface="+mn-cs"/>
              </a:rPr>
              <a:t>ileocecal</a:t>
            </a:r>
            <a:r>
              <a:rPr lang="en-US" sz="1200" kern="1200" baseline="0" dirty="0">
                <a:solidFill>
                  <a:schemeClr val="tx1"/>
                </a:solidFill>
                <a:latin typeface="+mn-lt"/>
                <a:ea typeface="+mn-ea"/>
                <a:cs typeface="+mn-cs"/>
              </a:rPr>
              <a:t> valve, 2 inches in length, 2% are symptomatic, and males are 2 times more</a:t>
            </a:r>
          </a:p>
          <a:p>
            <a:r>
              <a:rPr lang="en-US" sz="1200" kern="1200" baseline="0" dirty="0">
                <a:solidFill>
                  <a:schemeClr val="tx1"/>
                </a:solidFill>
                <a:latin typeface="+mn-lt"/>
                <a:ea typeface="+mn-ea"/>
                <a:cs typeface="+mn-cs"/>
              </a:rPr>
              <a:t>likely to be affected.</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E1B4A-FCE0-40D7-B561-7748741A4686}"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rgbClr val="FF0000"/>
                </a:solidFill>
              </a:rPr>
              <a:t>3. </a:t>
            </a:r>
            <a:r>
              <a:rPr lang="en-US" altLang="en-US" sz="1200" b="1" dirty="0">
                <a:solidFill>
                  <a:schemeClr val="accent2"/>
                </a:solidFill>
              </a:rPr>
              <a:t>Colonoscopy and biopsy are the tests of choice to diagnose   ulcerative colitis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chemeClr val="accent2"/>
                </a:solidFil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chemeClr val="accent2"/>
                </a:solidFill>
              </a:rPr>
              <a:t>Diagnosis</a:t>
            </a:r>
            <a:r>
              <a:rPr lang="en-US" altLang="en-US" sz="1200" b="1" baseline="0" dirty="0">
                <a:solidFill>
                  <a:schemeClr val="accent2"/>
                </a:solidFill>
              </a:rPr>
              <a:t> of </a:t>
            </a:r>
            <a:r>
              <a:rPr lang="en-US" altLang="en-US" sz="1200" b="1" baseline="0" dirty="0" err="1">
                <a:solidFill>
                  <a:schemeClr val="accent2"/>
                </a:solidFill>
              </a:rPr>
              <a:t>chrons</a:t>
            </a:r>
            <a:r>
              <a:rPr lang="en-US" altLang="en-US" sz="1200" b="1" baseline="0" dirty="0">
                <a:solidFill>
                  <a:schemeClr val="accent2"/>
                </a:solidFill>
              </a:rPr>
              <a:t> :</a:t>
            </a:r>
          </a:p>
          <a:p>
            <a:pPr marL="533400" indent="-533400" algn="l">
              <a:lnSpc>
                <a:spcPct val="90000"/>
              </a:lnSpc>
              <a:buFontTx/>
              <a:buNone/>
            </a:pPr>
            <a:r>
              <a:rPr lang="en-US" sz="1200" dirty="0">
                <a:solidFill>
                  <a:srgbClr val="FF0000"/>
                </a:solidFill>
              </a:rPr>
              <a:t>1.</a:t>
            </a:r>
            <a:r>
              <a:rPr lang="en-US" sz="1200" dirty="0">
                <a:solidFill>
                  <a:schemeClr val="accent2"/>
                </a:solidFill>
              </a:rPr>
              <a:t>Plain abdominal X ray</a:t>
            </a:r>
          </a:p>
          <a:p>
            <a:pPr marL="533400" indent="-533400" algn="l">
              <a:lnSpc>
                <a:spcPct val="90000"/>
              </a:lnSpc>
              <a:buFontTx/>
              <a:buNone/>
            </a:pPr>
            <a:r>
              <a:rPr lang="en-US" dirty="0">
                <a:solidFill>
                  <a:srgbClr val="FF0000"/>
                </a:solidFill>
              </a:rPr>
              <a:t> </a:t>
            </a:r>
            <a:r>
              <a:rPr lang="en-US" sz="1200" dirty="0">
                <a:solidFill>
                  <a:srgbClr val="FF0000"/>
                </a:solidFill>
              </a:rPr>
              <a:t>2.</a:t>
            </a:r>
            <a:r>
              <a:rPr lang="en-US" sz="1200" dirty="0">
                <a:solidFill>
                  <a:schemeClr val="accent2"/>
                </a:solidFill>
              </a:rPr>
              <a:t>Barium meal and follow through</a:t>
            </a:r>
          </a:p>
          <a:p>
            <a:pPr marL="533400" indent="-533400" algn="l">
              <a:lnSpc>
                <a:spcPct val="90000"/>
              </a:lnSpc>
              <a:buFontTx/>
              <a:buNone/>
            </a:pPr>
            <a:r>
              <a:rPr lang="en-US" sz="1200" dirty="0">
                <a:solidFill>
                  <a:srgbClr val="FF0000"/>
                </a:solidFill>
              </a:rPr>
              <a:t> 3.</a:t>
            </a:r>
            <a:r>
              <a:rPr lang="en-US" sz="1200" dirty="0">
                <a:solidFill>
                  <a:schemeClr val="accent2"/>
                </a:solidFill>
              </a:rPr>
              <a:t>C.T. scan ( thickening of wall)</a:t>
            </a:r>
          </a:p>
          <a:p>
            <a:pPr marL="533400" indent="-533400" algn="l">
              <a:lnSpc>
                <a:spcPct val="90000"/>
              </a:lnSpc>
              <a:buFontTx/>
              <a:buNone/>
            </a:pPr>
            <a:r>
              <a:rPr lang="ar-JO" sz="1200" dirty="0">
                <a:solidFill>
                  <a:srgbClr val="FF0000"/>
                </a:solidFill>
              </a:rPr>
              <a:t>  </a:t>
            </a:r>
            <a:r>
              <a:rPr lang="en-US" sz="1200" dirty="0">
                <a:solidFill>
                  <a:srgbClr val="FF0000"/>
                </a:solidFill>
              </a:rPr>
              <a:t>  4.</a:t>
            </a:r>
            <a:r>
              <a:rPr lang="en-US" sz="1200" dirty="0">
                <a:solidFill>
                  <a:schemeClr val="accent2"/>
                </a:solidFill>
              </a:rPr>
              <a:t>U/S for complication </a:t>
            </a:r>
            <a:r>
              <a:rPr lang="ar-SA" sz="1200" dirty="0">
                <a:solidFill>
                  <a:schemeClr val="accent2"/>
                </a:solidFill>
              </a:rPr>
              <a:t> </a:t>
            </a:r>
            <a:endParaRPr lang="ar-JO" sz="1200" dirty="0">
              <a:solidFill>
                <a:schemeClr val="accent2"/>
              </a:solidFill>
            </a:endParaRPr>
          </a:p>
          <a:p>
            <a:pPr marL="533400" indent="-533400" algn="l">
              <a:lnSpc>
                <a:spcPct val="90000"/>
              </a:lnSpc>
              <a:buFontTx/>
              <a:buNone/>
            </a:pPr>
            <a:endParaRPr lang="en-US" sz="1200" dirty="0">
              <a:solidFill>
                <a:schemeClr val="accent2"/>
              </a:solidFill>
            </a:endParaRPr>
          </a:p>
          <a:p>
            <a:pPr marL="533400" indent="-533400" algn="l">
              <a:lnSpc>
                <a:spcPct val="90000"/>
              </a:lnSpc>
              <a:buFontTx/>
              <a:buNone/>
            </a:pPr>
            <a:r>
              <a:rPr lang="en-US" sz="1200" dirty="0">
                <a:solidFill>
                  <a:schemeClr val="accent2"/>
                </a:solidFill>
              </a:rPr>
              <a:t> </a:t>
            </a:r>
            <a:r>
              <a:rPr lang="en-US" sz="1200" dirty="0">
                <a:solidFill>
                  <a:srgbClr val="FF0000"/>
                </a:solidFill>
              </a:rPr>
              <a:t>*</a:t>
            </a:r>
            <a:r>
              <a:rPr lang="en-US" sz="1200" dirty="0">
                <a:solidFill>
                  <a:schemeClr val="accent2"/>
                </a:solidFill>
              </a:rPr>
              <a:t>Endoscopic visualization and biopsy are essential in the diagnosis of </a:t>
            </a:r>
            <a:r>
              <a:rPr lang="en-US" sz="1200" dirty="0" err="1">
                <a:solidFill>
                  <a:schemeClr val="accent2"/>
                </a:solidFill>
              </a:rPr>
              <a:t>Crohn</a:t>
            </a:r>
            <a:r>
              <a:rPr lang="en-US" sz="1200" dirty="0">
                <a:solidFill>
                  <a:schemeClr val="accent2"/>
                </a:solidFill>
              </a:rPr>
              <a:t> disease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dirty="0">
              <a:solidFill>
                <a:schemeClr val="accent2"/>
              </a:solidFill>
            </a:endParaRP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latin typeface="+mn-lt"/>
                <a:ea typeface="+mn-ea"/>
                <a:cs typeface="+mn-cs"/>
              </a:rPr>
              <a:t>Asymptomatic</a:t>
            </a:r>
            <a:r>
              <a:rPr lang="en-US" sz="1200" b="0" i="0" kern="1200" dirty="0">
                <a:solidFill>
                  <a:schemeClr val="tx1"/>
                </a:solidFill>
                <a:latin typeface="+mn-lt"/>
                <a:ea typeface="+mn-ea"/>
                <a:cs typeface="+mn-cs"/>
              </a:rPr>
              <a:t> – only diagnosed incidentally during colonoscopy (around 10% cases)</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a:t>Prolapse</a:t>
            </a:r>
            <a:r>
              <a:rPr lang="en-US" b="1" dirty="0"/>
              <a:t> with defecation and return spontaneously to their anatomic position</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صر نائب لصورة الشريحة 1">
            <a:extLst>
              <a:ext uri="{FF2B5EF4-FFF2-40B4-BE49-F238E27FC236}">
                <a16:creationId xmlns:a16="http://schemas.microsoft.com/office/drawing/2014/main" id="{C3CA83C7-7C41-4B2A-8B75-05810D1503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عنصر نائب للملاحظات 2">
            <a:extLst>
              <a:ext uri="{FF2B5EF4-FFF2-40B4-BE49-F238E27FC236}">
                <a16:creationId xmlns:a16="http://schemas.microsoft.com/office/drawing/2014/main" id="{9AF7A62A-393E-4798-8F97-BD1C086888E4}"/>
              </a:ext>
            </a:extLst>
          </p:cNvPr>
          <p:cNvSpPr>
            <a:spLocks noGrp="1"/>
          </p:cNvSpPr>
          <p:nvPr>
            <p:ph type="body" idx="1"/>
          </p:nvPr>
        </p:nvSpPr>
        <p:spPr/>
        <p:txBody>
          <a:bodyPr/>
          <a:lstStyle/>
          <a:p>
            <a:pPr eaLnBrk="1" fontAlgn="auto" hangingPunct="1">
              <a:spcAft>
                <a:spcPts val="0"/>
              </a:spcAft>
              <a:buClr>
                <a:schemeClr val="tx1">
                  <a:lumMod val="50000"/>
                  <a:lumOff val="50000"/>
                </a:schemeClr>
              </a:buClr>
              <a:buFont typeface="Wingdings" pitchFamily="2" charset="2"/>
              <a:buNone/>
              <a:defRPr/>
            </a:pPr>
            <a:r>
              <a:rPr lang="en-GB" b="1" dirty="0">
                <a:solidFill>
                  <a:schemeClr val="tx1">
                    <a:lumMod val="85000"/>
                  </a:schemeClr>
                </a:solidFill>
              </a:rPr>
              <a:t> </a:t>
            </a:r>
            <a:endParaRPr lang="en-GB" b="1" i="1" dirty="0">
              <a:solidFill>
                <a:schemeClr val="accent2">
                  <a:lumMod val="75000"/>
                </a:schemeClr>
              </a:solidFill>
            </a:endParaRPr>
          </a:p>
          <a:p>
            <a:pPr eaLnBrk="1" fontAlgn="auto" hangingPunct="1">
              <a:spcAft>
                <a:spcPts val="0"/>
              </a:spcAft>
              <a:buClr>
                <a:schemeClr val="tx1">
                  <a:lumMod val="50000"/>
                  <a:lumOff val="50000"/>
                </a:schemeClr>
              </a:buClr>
              <a:buFont typeface="Wingdings" pitchFamily="2" charset="2"/>
              <a:buNone/>
              <a:defRPr/>
            </a:pPr>
            <a:r>
              <a:rPr lang="en-GB" b="1" i="1" dirty="0">
                <a:solidFill>
                  <a:schemeClr val="accent2">
                    <a:lumMod val="75000"/>
                  </a:schemeClr>
                </a:solidFill>
              </a:rPr>
              <a:t>      2-bleeding: </a:t>
            </a:r>
            <a:endParaRPr lang="en-US" b="1" i="1" dirty="0">
              <a:solidFill>
                <a:schemeClr val="accent2">
                  <a:lumMod val="75000"/>
                </a:schemeClr>
              </a:solidFill>
            </a:endParaRPr>
          </a:p>
          <a:p>
            <a:pPr marL="274320" indent="-274320" eaLnBrk="1" fontAlgn="auto" hangingPunct="1">
              <a:spcAft>
                <a:spcPts val="0"/>
              </a:spcAft>
              <a:buClr>
                <a:schemeClr val="tx1">
                  <a:lumMod val="50000"/>
                  <a:lumOff val="50000"/>
                </a:schemeClr>
              </a:buClr>
              <a:buFont typeface="Wingdings"/>
              <a:buNone/>
              <a:defRPr/>
            </a:pPr>
            <a:r>
              <a:rPr lang="en-GB" dirty="0">
                <a:solidFill>
                  <a:schemeClr val="tx1">
                    <a:lumMod val="85000"/>
                  </a:schemeClr>
                </a:solidFill>
              </a:rPr>
              <a:t>              -</a:t>
            </a:r>
            <a:r>
              <a:rPr lang="en-GB" b="1" dirty="0">
                <a:solidFill>
                  <a:schemeClr val="tx1">
                    <a:lumMod val="85000"/>
                  </a:schemeClr>
                </a:solidFill>
              </a:rPr>
              <a:t>the main and earliest symptom </a:t>
            </a:r>
            <a:endParaRPr lang="en-US" b="1" dirty="0">
              <a:solidFill>
                <a:schemeClr val="tx1">
                  <a:lumMod val="85000"/>
                </a:schemeClr>
              </a:solidFill>
            </a:endParaRPr>
          </a:p>
          <a:p>
            <a:pPr marL="274320" indent="-274320" eaLnBrk="1" fontAlgn="auto" hangingPunct="1">
              <a:spcAft>
                <a:spcPts val="0"/>
              </a:spcAft>
              <a:buClr>
                <a:schemeClr val="tx1">
                  <a:lumMod val="50000"/>
                  <a:lumOff val="50000"/>
                </a:schemeClr>
              </a:buClr>
              <a:buFont typeface="Wingdings"/>
              <a:buNone/>
              <a:defRPr/>
            </a:pPr>
            <a:r>
              <a:rPr lang="en-US" b="1" dirty="0">
                <a:solidFill>
                  <a:schemeClr val="tx1">
                    <a:lumMod val="85000"/>
                  </a:schemeClr>
                </a:solidFill>
              </a:rPr>
              <a:t>              </a:t>
            </a:r>
            <a:r>
              <a:rPr lang="en-GB" b="1" dirty="0">
                <a:solidFill>
                  <a:schemeClr val="tx1">
                    <a:lumMod val="85000"/>
                  </a:schemeClr>
                </a:solidFill>
              </a:rPr>
              <a:t>-starts as bright red bleeding on the surface of the stool or on the toilet paper. </a:t>
            </a:r>
            <a:endParaRPr lang="en-US" b="1" dirty="0">
              <a:solidFill>
                <a:schemeClr val="tx1">
                  <a:lumMod val="85000"/>
                </a:schemeClr>
              </a:solidFill>
            </a:endParaRPr>
          </a:p>
          <a:p>
            <a:pPr lvl="0" rtl="1"/>
            <a:r>
              <a:rPr lang="en-GB" b="1" i="1" dirty="0">
                <a:solidFill>
                  <a:schemeClr val="accent2">
                    <a:lumMod val="75000"/>
                  </a:schemeClr>
                </a:solidFill>
              </a:rPr>
              <a:t>        </a:t>
            </a:r>
            <a:r>
              <a:rPr lang="en-US" b="1" dirty="0"/>
              <a:t>s painless, unless there is thrombosis, ulceration, or gangrene</a:t>
            </a:r>
            <a:endParaRPr lang="ar-JO" dirty="0"/>
          </a:p>
        </p:txBody>
      </p:sp>
      <p:sp>
        <p:nvSpPr>
          <p:cNvPr id="35844" name="عنصر نائب لرقم الشريحة 3">
            <a:extLst>
              <a:ext uri="{FF2B5EF4-FFF2-40B4-BE49-F238E27FC236}">
                <a16:creationId xmlns:a16="http://schemas.microsoft.com/office/drawing/2014/main" id="{A2ECCAFA-F2DB-464E-8595-DF8B53585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5AE584-EA71-4A62-B41B-2D1E7E38E5B5}" type="slidenum">
              <a:rPr kumimoji="0" lang="ar-S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6942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صر نائب لصورة الشريحة 1">
            <a:extLst>
              <a:ext uri="{FF2B5EF4-FFF2-40B4-BE49-F238E27FC236}">
                <a16:creationId xmlns:a16="http://schemas.microsoft.com/office/drawing/2014/main" id="{C5508ACA-1578-467C-90CE-1959B46204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عنصر نائب للملاحظات 2">
            <a:extLst>
              <a:ext uri="{FF2B5EF4-FFF2-40B4-BE49-F238E27FC236}">
                <a16:creationId xmlns:a16="http://schemas.microsoft.com/office/drawing/2014/main" id="{14E8043C-1B14-4064-9DBE-7C3D30651227}"/>
              </a:ext>
            </a:extLst>
          </p:cNvPr>
          <p:cNvSpPr>
            <a:spLocks noGrp="1"/>
          </p:cNvSpPr>
          <p:nvPr>
            <p:ph type="body" idx="1"/>
          </p:nvPr>
        </p:nvSpPr>
        <p:spPr/>
        <p:txBody>
          <a:bodyPr/>
          <a:lstStyle/>
          <a:p>
            <a:pPr marL="274320" indent="-274320" eaLnBrk="1" fontAlgn="auto" hangingPunct="1">
              <a:spcAft>
                <a:spcPts val="0"/>
              </a:spcAft>
              <a:buClr>
                <a:schemeClr val="tx1">
                  <a:lumMod val="50000"/>
                  <a:lumOff val="50000"/>
                </a:schemeClr>
              </a:buClr>
              <a:buFont typeface="Wingdings" pitchFamily="2" charset="2"/>
              <a:buNone/>
              <a:defRPr/>
            </a:pPr>
            <a:r>
              <a:rPr lang="en-GB" sz="1400" b="1" i="1" dirty="0">
                <a:solidFill>
                  <a:schemeClr val="accent2">
                    <a:lumMod val="75000"/>
                  </a:schemeClr>
                </a:solidFill>
              </a:rPr>
              <a:t>Strangulation: </a:t>
            </a:r>
            <a:r>
              <a:rPr lang="en-GB" b="1" dirty="0">
                <a:solidFill>
                  <a:schemeClr val="tx1">
                    <a:lumMod val="85000"/>
                  </a:schemeClr>
                </a:solidFill>
              </a:rPr>
              <a:t>when a </a:t>
            </a:r>
            <a:r>
              <a:rPr lang="en-GB" b="1" dirty="0" err="1">
                <a:solidFill>
                  <a:schemeClr val="tx1">
                    <a:lumMod val="85000"/>
                  </a:schemeClr>
                </a:solidFill>
              </a:rPr>
              <a:t>prolapsing</a:t>
            </a:r>
            <a:r>
              <a:rPr lang="en-GB" b="1" dirty="0">
                <a:solidFill>
                  <a:schemeClr val="tx1">
                    <a:lumMod val="85000"/>
                  </a:schemeClr>
                </a:solidFill>
              </a:rPr>
              <a:t> pile become gripped by the external anal sphincter.</a:t>
            </a:r>
            <a:endParaRPr lang="en-US" b="1" dirty="0">
              <a:solidFill>
                <a:schemeClr val="tx1">
                  <a:lumMod val="85000"/>
                </a:schemeClr>
              </a:solidFill>
            </a:endParaRPr>
          </a:p>
          <a:p>
            <a:pPr marL="274320" indent="-274320" eaLnBrk="1" fontAlgn="auto" hangingPunct="1">
              <a:spcAft>
                <a:spcPts val="0"/>
              </a:spcAft>
              <a:buClr>
                <a:schemeClr val="tx1">
                  <a:lumMod val="50000"/>
                  <a:lumOff val="50000"/>
                </a:schemeClr>
              </a:buClr>
              <a:buFont typeface="Wingdings" pitchFamily="2" charset="2"/>
              <a:buNone/>
              <a:defRPr/>
            </a:pPr>
            <a:r>
              <a:rPr lang="en-GB" sz="1400" b="1" i="1" dirty="0">
                <a:solidFill>
                  <a:schemeClr val="accent2">
                    <a:lumMod val="75000"/>
                  </a:schemeClr>
                </a:solidFill>
              </a:rPr>
              <a:t>Ulceration</a:t>
            </a:r>
            <a:r>
              <a:rPr lang="en-GB" dirty="0">
                <a:solidFill>
                  <a:schemeClr val="accent2">
                    <a:lumMod val="75000"/>
                  </a:schemeClr>
                </a:solidFill>
              </a:rPr>
              <a:t>: </a:t>
            </a:r>
            <a:r>
              <a:rPr lang="en-GB" b="1" dirty="0">
                <a:solidFill>
                  <a:schemeClr val="tx1">
                    <a:lumMod val="85000"/>
                  </a:schemeClr>
                </a:solidFill>
              </a:rPr>
              <a:t>superficial ulceration of the exposed mucous membrane. </a:t>
            </a:r>
            <a:endParaRPr lang="en-US" b="1" dirty="0">
              <a:solidFill>
                <a:schemeClr val="tx1">
                  <a:lumMod val="85000"/>
                </a:schemeClr>
              </a:solidFill>
            </a:endParaRPr>
          </a:p>
          <a:p>
            <a:pPr marL="274320" indent="-274320" eaLnBrk="1" fontAlgn="auto" hangingPunct="1">
              <a:spcAft>
                <a:spcPts val="0"/>
              </a:spcAft>
              <a:buClr>
                <a:schemeClr val="tx1">
                  <a:lumMod val="50000"/>
                  <a:lumOff val="50000"/>
                </a:schemeClr>
              </a:buClr>
              <a:buFont typeface="Wingdings" pitchFamily="2" charset="2"/>
              <a:buNone/>
              <a:defRPr/>
            </a:pPr>
            <a:endParaRPr lang="en-US" sz="1400" b="1" i="1" dirty="0">
              <a:solidFill>
                <a:schemeClr val="accent2">
                  <a:lumMod val="75000"/>
                </a:schemeClr>
              </a:solidFill>
            </a:endParaRPr>
          </a:p>
          <a:p>
            <a:pPr marL="274320" indent="-274320" eaLnBrk="1" fontAlgn="auto" hangingPunct="1">
              <a:spcAft>
                <a:spcPts val="0"/>
              </a:spcAft>
              <a:buClr>
                <a:schemeClr val="tx1">
                  <a:lumMod val="50000"/>
                  <a:lumOff val="50000"/>
                </a:schemeClr>
              </a:buClr>
              <a:buFont typeface="Wingdings" pitchFamily="2" charset="2"/>
              <a:buNone/>
              <a:defRPr/>
            </a:pPr>
            <a:r>
              <a:rPr lang="en-GB" sz="1400" b="1" i="1" dirty="0">
                <a:solidFill>
                  <a:schemeClr val="accent2">
                    <a:lumMod val="75000"/>
                  </a:schemeClr>
                </a:solidFill>
              </a:rPr>
              <a:t>Suppuration</a:t>
            </a:r>
            <a:r>
              <a:rPr lang="en-GB" dirty="0">
                <a:solidFill>
                  <a:schemeClr val="accent2">
                    <a:lumMod val="75000"/>
                  </a:schemeClr>
                </a:solidFill>
              </a:rPr>
              <a:t>: </a:t>
            </a:r>
            <a:r>
              <a:rPr lang="en-GB" b="1" dirty="0">
                <a:solidFill>
                  <a:schemeClr val="tx1">
                    <a:lumMod val="85000"/>
                  </a:schemeClr>
                </a:solidFill>
              </a:rPr>
              <a:t>uncommon</a:t>
            </a:r>
            <a:endParaRPr lang="en-US" b="1" dirty="0">
              <a:solidFill>
                <a:schemeClr val="tx1">
                  <a:lumMod val="85000"/>
                </a:schemeClr>
              </a:solidFill>
            </a:endParaRPr>
          </a:p>
          <a:p>
            <a:pPr>
              <a:defRPr/>
            </a:pPr>
            <a:endParaRPr lang="ar-JO" dirty="0"/>
          </a:p>
        </p:txBody>
      </p:sp>
      <p:sp>
        <p:nvSpPr>
          <p:cNvPr id="36868" name="عنصر نائب لرقم الشريحة 3">
            <a:extLst>
              <a:ext uri="{FF2B5EF4-FFF2-40B4-BE49-F238E27FC236}">
                <a16:creationId xmlns:a16="http://schemas.microsoft.com/office/drawing/2014/main" id="{2065D9BF-EA48-468D-ADF6-FF9303FE91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E96ED-DB53-477E-9A99-5AB30ABCCA2E}" type="slidenum">
              <a:rPr kumimoji="0" lang="ar-SA"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52193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s. These products contain ingredients such as witch hazel, or hydrocortisone and </a:t>
            </a:r>
            <a:r>
              <a:rPr lang="en-US" sz="1200" b="0" i="0" kern="1200" dirty="0" err="1">
                <a:solidFill>
                  <a:schemeClr val="tx1"/>
                </a:solidFill>
                <a:latin typeface="+mn-lt"/>
                <a:ea typeface="+mn-ea"/>
                <a:cs typeface="+mn-cs"/>
              </a:rPr>
              <a:t>lidocaine</a:t>
            </a:r>
            <a:r>
              <a:rPr lang="en-US" sz="1200" b="0" i="0" kern="1200" dirty="0">
                <a:solidFill>
                  <a:schemeClr val="tx1"/>
                </a:solidFill>
                <a:latin typeface="+mn-lt"/>
                <a:ea typeface="+mn-ea"/>
                <a:cs typeface="+mn-cs"/>
              </a:rPr>
              <a:t>, which can temporarily relieve </a:t>
            </a:r>
            <a:r>
              <a:rPr lang="en-US" sz="1200" b="1" i="0" kern="1200" dirty="0">
                <a:solidFill>
                  <a:schemeClr val="tx1"/>
                </a:solidFill>
                <a:latin typeface="+mn-lt"/>
                <a:ea typeface="+mn-ea"/>
                <a:cs typeface="+mn-cs"/>
              </a:rPr>
              <a:t>pain</a:t>
            </a:r>
            <a:r>
              <a:rPr lang="en-US" sz="1200" b="0" i="0" kern="1200" dirty="0">
                <a:solidFill>
                  <a:schemeClr val="tx1"/>
                </a:solidFill>
                <a:latin typeface="+mn-lt"/>
                <a:ea typeface="+mn-ea"/>
                <a:cs typeface="+mn-cs"/>
              </a:rPr>
              <a:t> and </a:t>
            </a:r>
            <a:r>
              <a:rPr lang="en-US" sz="1200" b="0" i="0" kern="1200" dirty="0" err="1">
                <a:solidFill>
                  <a:schemeClr val="tx1"/>
                </a:solidFill>
                <a:latin typeface="+mn-lt"/>
                <a:ea typeface="+mn-ea"/>
                <a:cs typeface="+mn-cs"/>
              </a:rPr>
              <a:t>itchin</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 Examination may need to be done under anesthesia (the fissure is usually posterior, in the</a:t>
            </a:r>
          </a:p>
          <a:p>
            <a:r>
              <a:rPr lang="en-US" sz="1200" kern="1200" baseline="0" dirty="0">
                <a:solidFill>
                  <a:schemeClr val="tx1"/>
                </a:solidFill>
                <a:latin typeface="+mn-lt"/>
                <a:ea typeface="+mn-ea"/>
                <a:cs typeface="+mn-cs"/>
              </a:rPr>
              <a:t>midline).</a:t>
            </a:r>
          </a:p>
          <a:p>
            <a:r>
              <a:rPr lang="en-US" sz="1200" kern="1200" baseline="0" dirty="0">
                <a:solidFill>
                  <a:schemeClr val="tx1"/>
                </a:solidFill>
                <a:latin typeface="+mn-lt"/>
                <a:ea typeface="+mn-ea"/>
                <a:cs typeface="+mn-cs"/>
              </a:rPr>
              <a:t>- Initial treatment of anal fissures includes dietary modification (high-fiber diet, increased</a:t>
            </a:r>
          </a:p>
          <a:p>
            <a:r>
              <a:rPr lang="en-US" sz="1200" kern="1200" baseline="0" dirty="0">
                <a:solidFill>
                  <a:schemeClr val="tx1"/>
                </a:solidFill>
                <a:latin typeface="+mn-lt"/>
                <a:ea typeface="+mn-ea"/>
                <a:cs typeface="+mn-cs"/>
              </a:rPr>
              <a:t>fluid intake), stool softeners, and </a:t>
            </a:r>
            <a:r>
              <a:rPr lang="en-US" sz="1200" kern="1200" baseline="0" dirty="0" err="1">
                <a:solidFill>
                  <a:schemeClr val="tx1"/>
                </a:solidFill>
                <a:latin typeface="+mn-lt"/>
                <a:ea typeface="+mn-ea"/>
                <a:cs typeface="+mn-cs"/>
              </a:rPr>
              <a:t>sitz</a:t>
            </a:r>
            <a:r>
              <a:rPr lang="en-US" sz="1200" kern="1200" baseline="0" dirty="0">
                <a:solidFill>
                  <a:schemeClr val="tx1"/>
                </a:solidFill>
                <a:latin typeface="+mn-lt"/>
                <a:ea typeface="+mn-ea"/>
                <a:cs typeface="+mn-cs"/>
              </a:rPr>
              <a:t> baths to increase blood flow to the injured mucosa.</a:t>
            </a:r>
          </a:p>
          <a:p>
            <a:r>
              <a:rPr lang="en-US" sz="1200" kern="1200" baseline="0" dirty="0">
                <a:solidFill>
                  <a:schemeClr val="tx1"/>
                </a:solidFill>
                <a:latin typeface="+mn-lt"/>
                <a:ea typeface="+mn-ea"/>
                <a:cs typeface="+mn-cs"/>
              </a:rPr>
              <a:t>- A tight sphincter is believed to cause and perpetuate the problem, thus therapy is directed</a:t>
            </a:r>
          </a:p>
          <a:p>
            <a:r>
              <a:rPr lang="en-US" sz="1200" kern="1200" baseline="0" dirty="0">
                <a:solidFill>
                  <a:schemeClr val="tx1"/>
                </a:solidFill>
                <a:latin typeface="+mn-lt"/>
                <a:ea typeface="+mn-ea"/>
                <a:cs typeface="+mn-cs"/>
              </a:rPr>
              <a:t>at relaxing it: stool softeners, topical nitroglycerin, local injection of </a:t>
            </a:r>
            <a:r>
              <a:rPr lang="en-US" sz="1200" kern="1200" baseline="0" dirty="0" err="1">
                <a:solidFill>
                  <a:schemeClr val="tx1"/>
                </a:solidFill>
                <a:latin typeface="+mn-lt"/>
                <a:ea typeface="+mn-ea"/>
                <a:cs typeface="+mn-cs"/>
              </a:rPr>
              <a:t>botulinum</a:t>
            </a:r>
            <a:r>
              <a:rPr lang="en-US" sz="1200" kern="1200" baseline="0" dirty="0">
                <a:solidFill>
                  <a:schemeClr val="tx1"/>
                </a:solidFill>
                <a:latin typeface="+mn-lt"/>
                <a:ea typeface="+mn-ea"/>
                <a:cs typeface="+mn-cs"/>
              </a:rPr>
              <a:t> toxin, steroid</a:t>
            </a:r>
          </a:p>
          <a:p>
            <a:r>
              <a:rPr lang="en-US" sz="1200" kern="1200" baseline="0" dirty="0">
                <a:solidFill>
                  <a:schemeClr val="tx1"/>
                </a:solidFill>
                <a:latin typeface="+mn-lt"/>
                <a:ea typeface="+mn-ea"/>
                <a:cs typeface="+mn-cs"/>
              </a:rPr>
              <a:t>suppositories, or lateral internal </a:t>
            </a:r>
            <a:r>
              <a:rPr lang="en-US" sz="1200" kern="1200" baseline="0" dirty="0" err="1">
                <a:solidFill>
                  <a:schemeClr val="tx1"/>
                </a:solidFill>
                <a:latin typeface="+mn-lt"/>
                <a:ea typeface="+mn-ea"/>
                <a:cs typeface="+mn-cs"/>
              </a:rPr>
              <a:t>sphincterotomy</a:t>
            </a:r>
            <a:r>
              <a:rPr lang="en-US" sz="1200" kern="1200" baseline="0" dirty="0">
                <a:solidFill>
                  <a:schemeClr val="tx1"/>
                </a:solidFill>
                <a:latin typeface="+mn-lt"/>
                <a:ea typeface="+mn-ea"/>
                <a:cs typeface="+mn-cs"/>
              </a:rPr>
              <a:t>.</a:t>
            </a:r>
          </a:p>
          <a:p>
            <a:r>
              <a:rPr lang="en-US" sz="1200" kern="1200" baseline="0" dirty="0">
                <a:solidFill>
                  <a:schemeClr val="tx1"/>
                </a:solidFill>
                <a:latin typeface="+mn-lt"/>
                <a:ea typeface="+mn-ea"/>
                <a:cs typeface="+mn-cs"/>
              </a:rPr>
              <a:t>- Topical anesthetics (</a:t>
            </a:r>
            <a:r>
              <a:rPr lang="en-US" sz="1200" kern="1200" baseline="0" dirty="0" err="1">
                <a:solidFill>
                  <a:schemeClr val="tx1"/>
                </a:solidFill>
                <a:latin typeface="+mn-lt"/>
                <a:ea typeface="+mn-ea"/>
                <a:cs typeface="+mn-cs"/>
              </a:rPr>
              <a:t>lidocaine</a:t>
            </a:r>
            <a:r>
              <a:rPr lang="en-US" sz="1200" kern="1200" baseline="0" dirty="0">
                <a:solidFill>
                  <a:schemeClr val="tx1"/>
                </a:solidFill>
                <a:latin typeface="+mn-lt"/>
                <a:ea typeface="+mn-ea"/>
                <a:cs typeface="+mn-cs"/>
              </a:rPr>
              <a:t>) can enhance comfort. In addition, topical vasodilators</a:t>
            </a:r>
          </a:p>
          <a:p>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nifedipine</a:t>
            </a:r>
            <a:r>
              <a:rPr lang="en-US" sz="1200" kern="1200" baseline="0" dirty="0">
                <a:solidFill>
                  <a:schemeClr val="tx1"/>
                </a:solidFill>
                <a:latin typeface="+mn-lt"/>
                <a:ea typeface="+mn-ea"/>
                <a:cs typeface="+mn-cs"/>
              </a:rPr>
              <a:t>, nitroglycerin) can be used to reduce pressure in, and increase blood flow to, the</a:t>
            </a:r>
          </a:p>
          <a:p>
            <a:r>
              <a:rPr lang="en-US" sz="1200" kern="1200" baseline="0" dirty="0">
                <a:solidFill>
                  <a:schemeClr val="tx1"/>
                </a:solidFill>
                <a:latin typeface="+mn-lt"/>
                <a:ea typeface="+mn-ea"/>
                <a:cs typeface="+mn-cs"/>
              </a:rPr>
              <a:t>anal sphincter, facilitating healing</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Color of the blood to determine the site of bleeding </a:t>
            </a:r>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C24940-44EC-4FC9-AF91-3BC3310F488D}"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Therapeutic endoscopy will probably never be effective in patients who are bleeding from large vessels and with which the majority of the mortality is associated. </a:t>
            </a: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4FD5A9-2972-48F4-B3D9-68EB77648199}" type="slidenum">
              <a:rPr lang="en-US"/>
              <a:pPr/>
              <a:t>28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5600" marR="313055" indent="-342900">
              <a:lnSpc>
                <a:spcPct val="100000"/>
              </a:lnSpc>
              <a:spcBef>
                <a:spcPts val="575"/>
              </a:spcBef>
            </a:pPr>
            <a:r>
              <a:rPr lang="en-US" sz="1200" u="heavy" spc="-5" dirty="0">
                <a:uFill>
                  <a:solidFill>
                    <a:srgbClr val="000000"/>
                  </a:solidFill>
                </a:uFill>
                <a:latin typeface="Arial"/>
                <a:cs typeface="Arial"/>
              </a:rPr>
              <a:t>Dark red</a:t>
            </a:r>
            <a:r>
              <a:rPr lang="en-US" sz="1200" spc="-5" dirty="0">
                <a:latin typeface="Arial"/>
                <a:cs typeface="Arial"/>
              </a:rPr>
              <a:t>-coming </a:t>
            </a:r>
            <a:r>
              <a:rPr lang="en-US" sz="1200" dirty="0">
                <a:latin typeface="Arial"/>
                <a:cs typeface="Arial"/>
              </a:rPr>
              <a:t>from the </a:t>
            </a:r>
            <a:r>
              <a:rPr lang="en-US" sz="1200" spc="-5" dirty="0">
                <a:latin typeface="Arial"/>
                <a:cs typeface="Arial"/>
              </a:rPr>
              <a:t>ascending, </a:t>
            </a:r>
            <a:r>
              <a:rPr lang="en-US" sz="1200" dirty="0">
                <a:latin typeface="Arial"/>
                <a:cs typeface="Arial"/>
              </a:rPr>
              <a:t>transverse, </a:t>
            </a:r>
            <a:r>
              <a:rPr lang="en-US" sz="1200" spc="-5" dirty="0">
                <a:latin typeface="Arial"/>
                <a:cs typeface="Arial"/>
              </a:rPr>
              <a:t>descending or  sigmoid</a:t>
            </a:r>
            <a:r>
              <a:rPr lang="en-US" sz="1200" spc="15" dirty="0">
                <a:latin typeface="Arial"/>
                <a:cs typeface="Arial"/>
              </a:rPr>
              <a:t> </a:t>
            </a:r>
            <a:r>
              <a:rPr lang="en-US" sz="1200" spc="-5" dirty="0">
                <a:latin typeface="Arial"/>
                <a:cs typeface="Arial"/>
              </a:rPr>
              <a:t>colon</a:t>
            </a:r>
            <a:endParaRPr lang="en-US" sz="1200" dirty="0">
              <a:latin typeface="Arial"/>
              <a:cs typeface="Arial"/>
            </a:endParaRPr>
          </a:p>
          <a:p>
            <a:pPr marL="12700">
              <a:lnSpc>
                <a:spcPct val="100000"/>
              </a:lnSpc>
              <a:spcBef>
                <a:spcPts val="575"/>
              </a:spcBef>
            </a:pPr>
            <a:r>
              <a:rPr lang="en-US" sz="1200" u="heavy" spc="-5" dirty="0">
                <a:uFill>
                  <a:solidFill>
                    <a:srgbClr val="000000"/>
                  </a:solidFill>
                </a:uFill>
                <a:latin typeface="Arial"/>
                <a:cs typeface="Arial"/>
              </a:rPr>
              <a:t>Black(</a:t>
            </a:r>
            <a:r>
              <a:rPr lang="en-US" sz="1200" u="heavy" spc="-5" dirty="0" err="1">
                <a:uFill>
                  <a:solidFill>
                    <a:srgbClr val="000000"/>
                  </a:solidFill>
                </a:uFill>
                <a:latin typeface="Arial"/>
                <a:cs typeface="Arial"/>
              </a:rPr>
              <a:t>i.e</a:t>
            </a:r>
            <a:r>
              <a:rPr lang="en-US" sz="1200" u="heavy" spc="-5" dirty="0">
                <a:uFill>
                  <a:solidFill>
                    <a:srgbClr val="000000"/>
                  </a:solidFill>
                </a:uFill>
                <a:latin typeface="Arial"/>
                <a:cs typeface="Arial"/>
              </a:rPr>
              <a:t> </a:t>
            </a:r>
            <a:r>
              <a:rPr lang="en-US" sz="1200" u="heavy" spc="-5" dirty="0" err="1">
                <a:uFill>
                  <a:solidFill>
                    <a:srgbClr val="000000"/>
                  </a:solidFill>
                </a:uFill>
                <a:latin typeface="Arial"/>
                <a:cs typeface="Arial"/>
              </a:rPr>
              <a:t>melaena</a:t>
            </a:r>
            <a:r>
              <a:rPr lang="en-US" sz="1200" u="heavy" spc="-5" dirty="0">
                <a:uFill>
                  <a:solidFill>
                    <a:srgbClr val="000000"/>
                  </a:solidFill>
                </a:uFill>
                <a:latin typeface="Arial"/>
                <a:cs typeface="Arial"/>
              </a:rPr>
              <a:t>)-</a:t>
            </a:r>
            <a:r>
              <a:rPr lang="en-US" sz="1200" spc="-5" dirty="0">
                <a:latin typeface="Arial"/>
                <a:cs typeface="Arial"/>
              </a:rPr>
              <a:t>from </a:t>
            </a:r>
            <a:r>
              <a:rPr lang="en-US" sz="1200" dirty="0">
                <a:latin typeface="Arial"/>
                <a:cs typeface="Arial"/>
              </a:rPr>
              <a:t>the small </a:t>
            </a:r>
            <a:r>
              <a:rPr lang="en-US" sz="1200" spc="-5" dirty="0">
                <a:latin typeface="Arial"/>
                <a:cs typeface="Arial"/>
              </a:rPr>
              <a:t>intestine </a:t>
            </a:r>
            <a:r>
              <a:rPr lang="en-US" sz="1200" dirty="0">
                <a:latin typeface="Arial"/>
                <a:cs typeface="Arial"/>
              </a:rPr>
              <a:t>or</a:t>
            </a:r>
            <a:r>
              <a:rPr lang="en-US" sz="1200" spc="25" dirty="0">
                <a:latin typeface="Arial"/>
                <a:cs typeface="Arial"/>
              </a:rPr>
              <a:t> </a:t>
            </a:r>
            <a:r>
              <a:rPr lang="en-US" sz="1200" spc="-5" dirty="0">
                <a:latin typeface="Arial"/>
                <a:cs typeface="Arial"/>
              </a:rPr>
              <a:t>higher</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8750" marR="154940" indent="-146050">
              <a:lnSpc>
                <a:spcPct val="100000"/>
              </a:lnSpc>
              <a:spcBef>
                <a:spcPts val="675"/>
              </a:spcBef>
              <a:buSzPct val="96428"/>
              <a:buAutoNum type="romanLcParenBoth" startAt="2"/>
              <a:tabLst>
                <a:tab pos="487680" algn="l"/>
              </a:tabLst>
            </a:pPr>
            <a:endParaRPr lang="en-US" sz="1200" dirty="0">
              <a:latin typeface="Arial"/>
              <a:cs typeface="Arial"/>
            </a:endParaRPr>
          </a:p>
          <a:p>
            <a:pPr marL="158750" marR="76200" indent="-46990">
              <a:lnSpc>
                <a:spcPct val="100000"/>
              </a:lnSpc>
              <a:spcBef>
                <a:spcPts val="680"/>
              </a:spcBef>
              <a:buSzPct val="96428"/>
              <a:buAutoNum type="romanLcParenBoth" startAt="2"/>
              <a:tabLst>
                <a:tab pos="607060" algn="l"/>
              </a:tabLst>
            </a:pPr>
            <a:r>
              <a:rPr lang="en-US" sz="1200" spc="-5" dirty="0">
                <a:latin typeface="Arial"/>
                <a:cs typeface="Arial"/>
              </a:rPr>
              <a:t>Blood in the </a:t>
            </a:r>
            <a:r>
              <a:rPr lang="en-US" sz="1200" dirty="0">
                <a:latin typeface="Arial"/>
                <a:cs typeface="Arial"/>
              </a:rPr>
              <a:t>toilet </a:t>
            </a:r>
            <a:r>
              <a:rPr lang="en-US" sz="1200" spc="-5" dirty="0">
                <a:latin typeface="Arial"/>
                <a:cs typeface="Arial"/>
              </a:rPr>
              <a:t>paper is only </a:t>
            </a:r>
            <a:r>
              <a:rPr lang="en-US" sz="1200" dirty="0">
                <a:latin typeface="Arial"/>
                <a:cs typeface="Arial"/>
              </a:rPr>
              <a:t>seen in case of </a:t>
            </a:r>
            <a:r>
              <a:rPr lang="en-US" sz="1200" spc="-5" dirty="0">
                <a:latin typeface="Arial"/>
                <a:cs typeface="Arial"/>
              </a:rPr>
              <a:t>minor  bleeding </a:t>
            </a:r>
            <a:r>
              <a:rPr lang="en-US" sz="1200" dirty="0">
                <a:latin typeface="Arial"/>
                <a:cs typeface="Arial"/>
              </a:rPr>
              <a:t>from </a:t>
            </a:r>
            <a:r>
              <a:rPr lang="en-US" sz="1200" spc="-5" dirty="0">
                <a:latin typeface="Arial"/>
                <a:cs typeface="Arial"/>
              </a:rPr>
              <a:t>the </a:t>
            </a:r>
            <a:r>
              <a:rPr lang="en-US" sz="1200" dirty="0">
                <a:latin typeface="Arial"/>
                <a:cs typeface="Arial"/>
              </a:rPr>
              <a:t>anal skin </a:t>
            </a:r>
            <a:r>
              <a:rPr lang="en-US" sz="1200" spc="-5" dirty="0">
                <a:latin typeface="Arial"/>
                <a:cs typeface="Arial"/>
              </a:rPr>
              <a:t>either </a:t>
            </a:r>
            <a:r>
              <a:rPr lang="en-US" sz="1200" dirty="0">
                <a:latin typeface="Arial"/>
                <a:cs typeface="Arial"/>
              </a:rPr>
              <a:t>due </a:t>
            </a:r>
            <a:r>
              <a:rPr lang="en-US" sz="1200" spc="-5" dirty="0">
                <a:latin typeface="Arial"/>
                <a:cs typeface="Arial"/>
              </a:rPr>
              <a:t>to </a:t>
            </a:r>
            <a:r>
              <a:rPr lang="en-US" sz="1200" dirty="0">
                <a:latin typeface="Arial"/>
                <a:cs typeface="Arial"/>
              </a:rPr>
              <a:t>fissure-in-</a:t>
            </a:r>
            <a:r>
              <a:rPr lang="en-US" sz="1200" dirty="0" err="1">
                <a:latin typeface="Arial"/>
                <a:cs typeface="Arial"/>
              </a:rPr>
              <a:t>ano</a:t>
            </a:r>
            <a:r>
              <a:rPr lang="en-US" sz="1200" dirty="0">
                <a:latin typeface="Arial"/>
                <a:cs typeface="Arial"/>
              </a:rPr>
              <a:t>  </a:t>
            </a:r>
            <a:r>
              <a:rPr lang="en-US" sz="1200" spc="-5" dirty="0">
                <a:latin typeface="Arial"/>
                <a:cs typeface="Arial"/>
              </a:rPr>
              <a:t>or </a:t>
            </a:r>
            <a:r>
              <a:rPr lang="en-US" sz="1200" dirty="0">
                <a:latin typeface="Arial"/>
                <a:cs typeface="Arial"/>
              </a:rPr>
              <a:t>external</a:t>
            </a:r>
            <a:r>
              <a:rPr lang="en-US" sz="1200" spc="25" dirty="0">
                <a:latin typeface="Arial"/>
                <a:cs typeface="Arial"/>
              </a:rPr>
              <a:t> </a:t>
            </a:r>
            <a:r>
              <a:rPr lang="en-US" sz="1200" dirty="0" err="1">
                <a:latin typeface="Arial"/>
                <a:cs typeface="Arial"/>
              </a:rPr>
              <a:t>haemorrhoids</a:t>
            </a:r>
            <a:r>
              <a:rPr lang="en-US" sz="1200" dirty="0">
                <a:latin typeface="Arial"/>
                <a:cs typeface="Arial"/>
              </a:rPr>
              <a:t>.</a:t>
            </a:r>
          </a:p>
          <a:p>
            <a:pPr marL="158750" marR="5080" indent="-47625">
              <a:lnSpc>
                <a:spcPct val="100000"/>
              </a:lnSpc>
              <a:spcBef>
                <a:spcPts val="675"/>
              </a:spcBef>
            </a:pPr>
            <a:r>
              <a:rPr lang="en-US" sz="1200" spc="-5" dirty="0">
                <a:latin typeface="Arial"/>
                <a:cs typeface="Arial"/>
              </a:rPr>
              <a:t>When a </a:t>
            </a:r>
            <a:r>
              <a:rPr lang="en-US" sz="1200" dirty="0">
                <a:latin typeface="Arial"/>
                <a:cs typeface="Arial"/>
              </a:rPr>
              <a:t>child </a:t>
            </a:r>
            <a:r>
              <a:rPr lang="en-US" sz="1200" spc="-5" dirty="0">
                <a:latin typeface="Arial"/>
                <a:cs typeface="Arial"/>
              </a:rPr>
              <a:t>comes with bleeding per </a:t>
            </a:r>
            <a:r>
              <a:rPr lang="en-US" sz="1200" spc="-5" dirty="0" err="1">
                <a:latin typeface="Arial"/>
                <a:cs typeface="Arial"/>
              </a:rPr>
              <a:t>anum,a</a:t>
            </a:r>
            <a:r>
              <a:rPr lang="en-US" sz="1200" spc="-5" dirty="0">
                <a:latin typeface="Arial"/>
                <a:cs typeface="Arial"/>
              </a:rPr>
              <a:t> </a:t>
            </a:r>
            <a:r>
              <a:rPr lang="en-US" sz="1200" dirty="0">
                <a:latin typeface="Arial"/>
                <a:cs typeface="Arial"/>
              </a:rPr>
              <a:t>diagnosis  </a:t>
            </a:r>
            <a:r>
              <a:rPr lang="en-US" sz="1200" spc="-5" dirty="0">
                <a:latin typeface="Arial"/>
                <a:cs typeface="Arial"/>
              </a:rPr>
              <a:t>of rectal </a:t>
            </a:r>
            <a:r>
              <a:rPr lang="en-US" sz="1200" dirty="0">
                <a:latin typeface="Arial"/>
                <a:cs typeface="Arial"/>
              </a:rPr>
              <a:t>polyp should be </a:t>
            </a:r>
            <a:r>
              <a:rPr lang="en-US" sz="1200" spc="-5" dirty="0">
                <a:latin typeface="Arial"/>
                <a:cs typeface="Arial"/>
              </a:rPr>
              <a:t>made until this is excluded by  </a:t>
            </a:r>
            <a:r>
              <a:rPr lang="en-US" sz="1200" dirty="0">
                <a:latin typeface="Arial"/>
                <a:cs typeface="Arial"/>
              </a:rPr>
              <a:t>rectal</a:t>
            </a:r>
            <a:r>
              <a:rPr lang="en-US" sz="1200" spc="-15" dirty="0">
                <a:latin typeface="Arial"/>
                <a:cs typeface="Arial"/>
              </a:rPr>
              <a:t> </a:t>
            </a:r>
            <a:r>
              <a:rPr lang="en-US" sz="1200" dirty="0">
                <a:latin typeface="Arial"/>
                <a:cs typeface="Arial"/>
              </a:rPr>
              <a:t>examination.</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Relationship of bleeding to</a:t>
            </a:r>
          </a:p>
          <a:p>
            <a:r>
              <a:rPr lang="en-US" sz="1200" kern="1200" baseline="0" dirty="0">
                <a:solidFill>
                  <a:schemeClr val="tx1"/>
                </a:solidFill>
                <a:latin typeface="+mn-lt"/>
                <a:ea typeface="+mn-ea"/>
                <a:cs typeface="+mn-cs"/>
              </a:rPr>
              <a:t>defecation?</a:t>
            </a:r>
          </a:p>
          <a:p>
            <a:r>
              <a:rPr lang="fi-FI" sz="1200" kern="1200" baseline="0" dirty="0">
                <a:solidFill>
                  <a:schemeClr val="tx1"/>
                </a:solidFill>
                <a:latin typeface="+mn-lt"/>
                <a:ea typeface="+mn-ea"/>
                <a:cs typeface="+mn-cs"/>
              </a:rPr>
              <a:t>• minor blood on toilet paper</a:t>
            </a:r>
          </a:p>
          <a:p>
            <a:r>
              <a:rPr lang="en-US" sz="1200" kern="1200" baseline="0" dirty="0">
                <a:solidFill>
                  <a:schemeClr val="tx1"/>
                </a:solidFill>
                <a:latin typeface="+mn-lt"/>
                <a:ea typeface="+mn-ea"/>
                <a:cs typeface="+mn-cs"/>
              </a:rPr>
              <a:t>• streaks of bright red blood</a:t>
            </a:r>
          </a:p>
          <a:p>
            <a:r>
              <a:rPr lang="en-US" sz="1200" kern="1200" baseline="0" dirty="0">
                <a:solidFill>
                  <a:schemeClr val="tx1"/>
                </a:solidFill>
                <a:latin typeface="+mn-lt"/>
                <a:ea typeface="+mn-ea"/>
                <a:cs typeface="+mn-cs"/>
              </a:rPr>
              <a:t>• Blood mixed stools</a:t>
            </a:r>
          </a:p>
          <a:p>
            <a:r>
              <a:rPr lang="en-US" sz="1200" kern="1200" baseline="0" dirty="0">
                <a:solidFill>
                  <a:schemeClr val="tx1"/>
                </a:solidFill>
                <a:latin typeface="+mn-lt"/>
                <a:ea typeface="+mn-ea"/>
                <a:cs typeface="+mn-cs"/>
              </a:rPr>
              <a:t>• Slash in pan</a:t>
            </a:r>
          </a:p>
          <a:p>
            <a:r>
              <a:rPr lang="en-US" sz="1200" kern="1200" baseline="0" dirty="0">
                <a:solidFill>
                  <a:schemeClr val="tx1"/>
                </a:solidFill>
                <a:latin typeface="+mn-lt"/>
                <a:ea typeface="+mn-ea"/>
                <a:cs typeface="+mn-cs"/>
              </a:rPr>
              <a:t>• Mixed with mucus</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err="1">
                <a:solidFill>
                  <a:schemeClr val="tx1"/>
                </a:solidFill>
                <a:latin typeface="+mn-lt"/>
                <a:ea typeface="+mn-ea"/>
                <a:cs typeface="+mn-cs"/>
              </a:rPr>
              <a:t>Hypovolaemia</a:t>
            </a:r>
            <a:endParaRPr lang="en-US" sz="1200" b="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due to </a:t>
            </a:r>
            <a:r>
              <a:rPr lang="en-US" sz="1200" kern="1200" baseline="0" dirty="0" err="1">
                <a:solidFill>
                  <a:schemeClr val="tx1"/>
                </a:solidFill>
                <a:latin typeface="+mn-lt"/>
                <a:ea typeface="+mn-ea"/>
                <a:cs typeface="+mn-cs"/>
              </a:rPr>
              <a:t>haemorrhage</a:t>
            </a:r>
            <a:r>
              <a:rPr lang="en-US" sz="1200" kern="1200" baseline="0" dirty="0">
                <a:solidFill>
                  <a:schemeClr val="tx1"/>
                </a:solidFill>
                <a:latin typeface="+mn-lt"/>
                <a:ea typeface="+mn-ea"/>
                <a:cs typeface="+mn-cs"/>
              </a:rPr>
              <a:t> (e.g. pallor, dizziness</a:t>
            </a:r>
          </a:p>
          <a:p>
            <a:r>
              <a:rPr lang="en-US" sz="1200" kern="1200" baseline="0" dirty="0">
                <a:solidFill>
                  <a:schemeClr val="tx1"/>
                </a:solidFill>
                <a:latin typeface="+mn-lt"/>
                <a:ea typeface="+mn-ea"/>
                <a:cs typeface="+mn-cs"/>
              </a:rPr>
              <a:t>hypotension, tachycardia, angina, syncope,</a:t>
            </a:r>
          </a:p>
          <a:p>
            <a:r>
              <a:rPr lang="en-US" sz="1200" kern="1200" baseline="0" dirty="0">
                <a:solidFill>
                  <a:schemeClr val="tx1"/>
                </a:solidFill>
                <a:latin typeface="+mn-lt"/>
                <a:ea typeface="+mn-ea"/>
                <a:cs typeface="+mn-cs"/>
              </a:rPr>
              <a:t>weakness, confusion, stroke, myocardial</a:t>
            </a:r>
          </a:p>
          <a:p>
            <a:r>
              <a:rPr lang="en-US" sz="1200" kern="1200" baseline="0" dirty="0">
                <a:solidFill>
                  <a:schemeClr val="tx1"/>
                </a:solidFill>
                <a:latin typeface="+mn-lt"/>
                <a:ea typeface="+mn-ea"/>
                <a:cs typeface="+mn-cs"/>
              </a:rPr>
              <a:t>infarction/heart attack, and shock</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mn-lt"/>
                <a:ea typeface="+mn-ea"/>
                <a:cs typeface="+mn-cs"/>
              </a:rPr>
              <a:t>past medical history</a:t>
            </a:r>
          </a:p>
          <a:p>
            <a:r>
              <a:rPr lang="en-US" sz="1200" kern="1200" baseline="0" dirty="0">
                <a:solidFill>
                  <a:schemeClr val="tx1"/>
                </a:solidFill>
                <a:latin typeface="+mn-lt"/>
                <a:ea typeface="+mn-ea"/>
                <a:cs typeface="+mn-cs"/>
              </a:rPr>
              <a:t>– constipation or diarrhea- (hemorrhoids, colitis),</a:t>
            </a:r>
          </a:p>
          <a:p>
            <a:r>
              <a:rPr lang="en-US" sz="1200" kern="1200" baseline="0" dirty="0">
                <a:solidFill>
                  <a:schemeClr val="tx1"/>
                </a:solidFill>
                <a:latin typeface="+mn-lt"/>
                <a:ea typeface="+mn-ea"/>
                <a:cs typeface="+mn-cs"/>
              </a:rPr>
              <a:t>– the presence of </a:t>
            </a:r>
            <a:r>
              <a:rPr lang="en-US" sz="1200" kern="1200" baseline="0" dirty="0" err="1">
                <a:solidFill>
                  <a:schemeClr val="tx1"/>
                </a:solidFill>
                <a:latin typeface="+mn-lt"/>
                <a:ea typeface="+mn-ea"/>
                <a:cs typeface="+mn-cs"/>
              </a:rPr>
              <a:t>diverticulosis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diverticular</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bleeding),</a:t>
            </a:r>
          </a:p>
          <a:p>
            <a:r>
              <a:rPr lang="en-US" sz="1200" kern="1200" baseline="0" dirty="0">
                <a:solidFill>
                  <a:schemeClr val="tx1"/>
                </a:solidFill>
                <a:latin typeface="+mn-lt"/>
                <a:ea typeface="+mn-ea"/>
                <a:cs typeface="+mn-cs"/>
              </a:rPr>
              <a:t>– receipt of radiation therapy (radiation enteritis),</a:t>
            </a:r>
          </a:p>
          <a:p>
            <a:r>
              <a:rPr lang="en-US" sz="1200" kern="1200" baseline="0" dirty="0">
                <a:solidFill>
                  <a:schemeClr val="tx1"/>
                </a:solidFill>
                <a:latin typeface="+mn-lt"/>
                <a:ea typeface="+mn-ea"/>
                <a:cs typeface="+mn-cs"/>
              </a:rPr>
              <a:t>– recent </a:t>
            </a:r>
            <a:r>
              <a:rPr lang="en-US" sz="1200" kern="1200" baseline="0" dirty="0" err="1">
                <a:solidFill>
                  <a:schemeClr val="tx1"/>
                </a:solidFill>
                <a:latin typeface="+mn-lt"/>
                <a:ea typeface="+mn-ea"/>
                <a:cs typeface="+mn-cs"/>
              </a:rPr>
              <a:t>polypectomy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postpolypectomy</a:t>
            </a:r>
            <a:r>
              <a:rPr lang="en-US" sz="1200" kern="1200" baseline="0" dirty="0">
                <a:solidFill>
                  <a:schemeClr val="tx1"/>
                </a:solidFill>
                <a:latin typeface="+mn-lt"/>
                <a:ea typeface="+mn-ea"/>
                <a:cs typeface="+mn-cs"/>
              </a:rPr>
              <a:t> bleeding),</a:t>
            </a:r>
          </a:p>
          <a:p>
            <a:r>
              <a:rPr lang="en-US" sz="1200" kern="1200" baseline="0" dirty="0">
                <a:solidFill>
                  <a:schemeClr val="tx1"/>
                </a:solidFill>
                <a:latin typeface="+mn-lt"/>
                <a:ea typeface="+mn-ea"/>
                <a:cs typeface="+mn-cs"/>
              </a:rPr>
              <a:t>and</a:t>
            </a:r>
          </a:p>
          <a:p>
            <a:r>
              <a:rPr lang="en-US" sz="1200" kern="1200" baseline="0" dirty="0">
                <a:solidFill>
                  <a:schemeClr val="tx1"/>
                </a:solidFill>
                <a:latin typeface="+mn-lt"/>
                <a:ea typeface="+mn-ea"/>
                <a:cs typeface="+mn-cs"/>
              </a:rPr>
              <a:t>– vascular disease/hypotension (ischemic colitis).</a:t>
            </a:r>
          </a:p>
          <a:p>
            <a:r>
              <a:rPr lang="en-US" sz="1200" kern="1200" baseline="0" dirty="0">
                <a:solidFill>
                  <a:schemeClr val="tx1"/>
                </a:solidFill>
                <a:latin typeface="+mn-lt"/>
                <a:ea typeface="+mn-ea"/>
                <a:cs typeface="+mn-cs"/>
              </a:rPr>
              <a:t>– anticoagulant</a:t>
            </a:r>
          </a:p>
          <a:p>
            <a:r>
              <a:rPr lang="en-US" sz="1200" kern="1200" baseline="0" dirty="0">
                <a:solidFill>
                  <a:schemeClr val="tx1"/>
                </a:solidFill>
                <a:latin typeface="+mn-lt"/>
                <a:ea typeface="+mn-ea"/>
                <a:cs typeface="+mn-cs"/>
              </a:rPr>
              <a:t>– A family history of colon cancer - colorectal</a:t>
            </a:r>
          </a:p>
          <a:p>
            <a:r>
              <a:rPr lang="en-US" sz="1200" kern="1200" baseline="0" dirty="0">
                <a:solidFill>
                  <a:schemeClr val="tx1"/>
                </a:solidFill>
                <a:latin typeface="+mn-lt"/>
                <a:ea typeface="+mn-ea"/>
                <a:cs typeface="+mn-cs"/>
              </a:rPr>
              <a:t>neoplasm</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b="1" u="sng" dirty="0"/>
              <a:t>It is essential to perform a rectal examination in all patients with lower GI bleeding to exclude a palpable rectal mass. </a:t>
            </a:r>
          </a:p>
          <a:p>
            <a:pPr eaLnBrk="1" hangingPunct="1">
              <a:spcBef>
                <a:spcPct val="0"/>
              </a:spcBef>
              <a:buFontTx/>
              <a:buChar char="-"/>
            </a:pPr>
            <a:endParaRPr lang="en-US" b="1" dirty="0"/>
          </a:p>
          <a:p>
            <a:pPr eaLnBrk="1" hangingPunct="1">
              <a:spcBef>
                <a:spcPct val="0"/>
              </a:spcBef>
            </a:pPr>
            <a:endParaRPr lang="en-US" dirty="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0D3D4-A052-4D2E-A5B0-006ED0F5DCA0}"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9318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r>
              <a:rPr lang="en-US"/>
              <a:t>Superior then inferior then celiac </a:t>
            </a:r>
            <a:endParaRPr lang="ar-JO"/>
          </a:p>
        </p:txBody>
      </p:sp>
      <p:sp>
        <p:nvSpPr>
          <p:cNvPr id="4" name="عنصر نائب لرقم الشريحة 3"/>
          <p:cNvSpPr txBox="1">
            <a:spLocks noGrp="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74A0C968-BFA0-4AC5-8449-A83F69C6A72F}" type="slidenum">
              <a:rPr kumimoji="0" lang="en-US" sz="1200" b="0" i="0" u="none" strike="noStrike" kern="1200" cap="none" spc="0" normalizeH="0" baseline="0" noProof="0">
                <a:ln>
                  <a:noFill/>
                </a:ln>
                <a:solidFill>
                  <a:prstClr val="black"/>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p:spPr>
      </p:sp>
      <p:sp>
        <p:nvSpPr>
          <p:cNvPr id="99331" name="Rectangle 3"/>
          <p:cNvSpPr>
            <a:spLocks noGrp="1"/>
          </p:cNvSpPr>
          <p:nvPr>
            <p:ph type="body" idx="1"/>
          </p:nvPr>
        </p:nvSpPr>
        <p:spPr bwMode="auto">
          <a:noFill/>
        </p:spPr>
        <p:txBody>
          <a:bodyPr wrap="square" numCol="1" anchor="t" anchorCtr="0" compatLnSpc="1">
            <a:prstTxWarp prst="textNoShape">
              <a:avLst/>
            </a:prstTxWarp>
          </a:bodyPr>
          <a:lstStyle/>
          <a:p>
            <a:r>
              <a:rPr lang="en-US"/>
              <a:t>Modalites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a:solidFill>
                  <a:schemeClr val="tx1"/>
                </a:solidFill>
                <a:latin typeface="+mn-lt"/>
                <a:ea typeface="+mn-ea"/>
                <a:cs typeface="+mn-cs"/>
              </a:rPr>
              <a:t>esophagogastroduodenoscopy</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b="1" dirty="0" err="1"/>
              <a:t>Hematochezia</a:t>
            </a:r>
            <a:r>
              <a:rPr lang="en-US" dirty="0"/>
              <a:t> </a:t>
            </a:r>
          </a:p>
          <a:p>
            <a:pPr fontAlgn="t"/>
            <a:r>
              <a:rPr lang="en-US" u="none" strike="noStrike" dirty="0" err="1">
                <a:hlinkClick r:id="rId3"/>
              </a:rPr>
              <a:t>Melena</a:t>
            </a:r>
            <a:r>
              <a:rPr lang="en-US" dirty="0"/>
              <a:t> </a:t>
            </a:r>
          </a:p>
          <a:p>
            <a:pPr fontAlgn="t"/>
            <a:r>
              <a:rPr lang="en-US" b="1" u="none" strike="noStrike" dirty="0">
                <a:hlinkClick r:id="rId4"/>
              </a:rPr>
              <a:t>Colonic</a:t>
            </a:r>
            <a:r>
              <a:rPr lang="en-US" b="1" dirty="0"/>
              <a:t> bleeding (maroon</a:t>
            </a:r>
            <a:r>
              <a:rPr lang="en-US" dirty="0"/>
              <a:t>, </a:t>
            </a:r>
            <a:r>
              <a:rPr lang="en-US" b="1" dirty="0"/>
              <a:t>jelly-like</a:t>
            </a:r>
            <a:r>
              <a:rPr lang="en-US" dirty="0"/>
              <a:t> </a:t>
            </a:r>
            <a:r>
              <a:rPr lang="en-US" b="1" dirty="0"/>
              <a:t>traces of blood in stools</a:t>
            </a:r>
            <a:r>
              <a:rPr lang="en-US" dirty="0"/>
              <a:t>)</a:t>
            </a:r>
          </a:p>
          <a:p>
            <a:pPr fontAlgn="t"/>
            <a:r>
              <a:rPr lang="en-US" b="1" dirty="0"/>
              <a:t>Rectal bleeding (streaks of fresh blood on stools</a:t>
            </a:r>
            <a:r>
              <a:rPr lang="en-US" dirty="0"/>
              <a:t>)</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p:spPr>
        <p:txBody>
          <a:bodyPr wrap="square" numCol="1" anchor="t" anchorCtr="0" compatLnSpc="1">
            <a:prstTxWarp prst="textNoShape">
              <a:avLst/>
            </a:prstTxWarp>
          </a:bodyPr>
          <a:lstStyle/>
          <a:p>
            <a:endParaRPr lang="ar-J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3F779-890F-42EA-AC3B-DD832CFAF2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411"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17412"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0AF8DE-BE63-471C-A737-B8A5342E37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35"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18436"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87F357-A620-4EF6-A8E8-B648ADC49F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459"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19460"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16E04-FF99-45A8-8C6B-2F0961B36B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483"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0484"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8E7B7-81C9-4430-9292-08045F3DD5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507"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1508"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E9C7-D935-4A62-A6FC-814368AD3D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531"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2532"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376C9-B5D8-4496-A77D-71BA28B6CF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555"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3556"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01E26-ED33-478B-AAFC-8177418EDD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579"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4580"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EFEC4-90A6-446E-8C35-A0A3BD4337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627"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6628"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a:p>
            <a:pPr eaLnBrk="1" hangingPunct="1">
              <a:spcBef>
                <a:spcPct val="0"/>
              </a:spcBef>
            </a:pPr>
            <a:endParaRPr lang="en-US"/>
          </a:p>
          <a:p>
            <a:pPr eaLnBrk="1" hangingPunct="1">
              <a:spcBef>
                <a:spcPct val="0"/>
              </a:spcBef>
            </a:pPr>
            <a:endParaRPr lang="en-US"/>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53F760-463C-440A-BBC9-1403C3F5391E}" type="slidenum">
              <a:rPr kumimoji="0" lang="en-US" sz="1200" b="0" i="0" u="none" strike="noStrike" kern="1200" cap="none" spc="0" normalizeH="0" baseline="0" noProof="0" smtClean="0">
                <a:ln>
                  <a:noFill/>
                </a:ln>
                <a:solidFill>
                  <a:prstClr val="black"/>
                </a:solidFill>
                <a:effectLst/>
                <a:uLnTx/>
                <a:uFillTx/>
                <a:latin typeface="Calibri"/>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15965-E2F4-4B83-B8BC-3EB04D0958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651"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7652"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60F27-2E64-4867-8748-DB74E0B9B2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5"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28676" name="Rectangle 2"/>
          <p:cNvSpPr>
            <a:spLocks noGrp="1" noChangeArrowheads="1"/>
          </p:cNvSpPr>
          <p:nvPr>
            <p:ph type="body" idx="1"/>
          </p:nvPr>
        </p:nvSpPr>
        <p:spPr>
          <a:xfrm>
            <a:off x="686360" y="4342535"/>
            <a:ext cx="5486681" cy="4114511"/>
          </a:xfrm>
          <a:noFill/>
          <a:ln/>
        </p:spPr>
        <p:txBody>
          <a:bodyPr wrap="none" anchor="ctr"/>
          <a:lstStyle/>
          <a:p>
            <a:endParaRPr lang="ar-JO"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84417-B85A-401B-B842-EB553ACC2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699"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9700"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70AFD-1A16-4702-BF7B-D2E8E5C766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25604"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A1BE-9BAE-41E8-973D-286517EEBD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72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ln>
        </p:spPr>
      </p:sp>
      <p:sp>
        <p:nvSpPr>
          <p:cNvPr id="30724" name="Rectangle 2"/>
          <p:cNvSpPr>
            <a:spLocks noGrp="1" noChangeArrowheads="1"/>
          </p:cNvSpPr>
          <p:nvPr>
            <p:ph type="body" idx="1"/>
          </p:nvPr>
        </p:nvSpPr>
        <p:spPr>
          <a:xfrm>
            <a:off x="686360" y="4342535"/>
            <a:ext cx="5486681" cy="4114511"/>
          </a:xfrm>
          <a:noFill/>
          <a:ln/>
        </p:spPr>
        <p:txBody>
          <a:bodyPr wrap="none" anchor="ctr"/>
          <a:lstStyle/>
          <a:p>
            <a:endParaRPr lang="ar-J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800" b="1" dirty="0">
                <a:solidFill>
                  <a:schemeClr val="accent4">
                    <a:lumMod val="50000"/>
                  </a:schemeClr>
                </a:solidFill>
                <a:latin typeface="Times New Roman" pitchFamily="18" charset="0"/>
                <a:cs typeface="Times New Roman" pitchFamily="18" charset="0"/>
              </a:rPr>
              <a:t>Clinical features :</a:t>
            </a:r>
          </a:p>
          <a:p>
            <a:pPr algn="l">
              <a:buNone/>
            </a:pPr>
            <a:r>
              <a:rPr lang="en-US" sz="1200" dirty="0">
                <a:latin typeface="Times New Roman" pitchFamily="18" charset="0"/>
                <a:cs typeface="Times New Roman" pitchFamily="18" charset="0"/>
              </a:rPr>
              <a:t> </a:t>
            </a:r>
          </a:p>
          <a:p>
            <a:pPr algn="l"/>
            <a:r>
              <a:rPr lang="en-US" sz="1200" dirty="0">
                <a:solidFill>
                  <a:schemeClr val="accent2"/>
                </a:solidFill>
                <a:latin typeface="Times New Roman" pitchFamily="18" charset="0"/>
                <a:cs typeface="Times New Roman" pitchFamily="18" charset="0"/>
              </a:rPr>
              <a:t> </a:t>
            </a:r>
            <a:r>
              <a:rPr lang="en-US" sz="1400" b="1" i="1" u="sng" dirty="0">
                <a:latin typeface="Times New Roman" pitchFamily="18" charset="0"/>
                <a:cs typeface="Times New Roman" pitchFamily="18" charset="0"/>
              </a:rPr>
              <a:t>un complicated : </a:t>
            </a:r>
            <a:r>
              <a:rPr lang="en-US" sz="1200" dirty="0">
                <a:solidFill>
                  <a:schemeClr val="accent2"/>
                </a:solidFill>
                <a:latin typeface="Times New Roman" pitchFamily="18" charset="0"/>
                <a:cs typeface="Times New Roman" pitchFamily="18" charset="0"/>
              </a:rPr>
              <a:t>Asymptomatic ,</a:t>
            </a:r>
            <a:r>
              <a:rPr lang="en-US" sz="1200" dirty="0">
                <a:latin typeface="Times New Roman" pitchFamily="18" charset="0"/>
                <a:cs typeface="Times New Roman" pitchFamily="18" charset="0"/>
              </a:rPr>
              <a:t>colicky abdominal pain, Flatulence ,Change in the bowel habit</a:t>
            </a:r>
          </a:p>
          <a:p>
            <a:pPr algn="l"/>
            <a:endParaRPr lang="en-US" sz="1200" dirty="0">
              <a:latin typeface="Times New Roman" pitchFamily="18" charset="0"/>
              <a:cs typeface="Times New Roman" pitchFamily="18" charset="0"/>
            </a:endParaRPr>
          </a:p>
          <a:p>
            <a:pPr algn="l"/>
            <a:r>
              <a:rPr lang="en-US" sz="1200" b="1" i="1" u="sng" dirty="0">
                <a:latin typeface="Times New Roman" pitchFamily="18" charset="0"/>
                <a:cs typeface="Times New Roman" pitchFamily="18" charset="0"/>
              </a:rPr>
              <a:t>Complicated : </a:t>
            </a:r>
          </a:p>
          <a:p>
            <a:pPr algn="l"/>
            <a:r>
              <a:rPr lang="en-US" sz="1400" b="1" dirty="0">
                <a:latin typeface="Times New Roman" pitchFamily="18" charset="0"/>
                <a:cs typeface="Times New Roman" pitchFamily="18" charset="0"/>
              </a:rPr>
              <a:t>Diverticulitis</a:t>
            </a:r>
            <a:r>
              <a:rPr lang="en-US" sz="1200" dirty="0">
                <a:latin typeface="Times New Roman" pitchFamily="18" charset="0"/>
                <a:cs typeface="Times New Roman" pitchFamily="18" charset="0"/>
              </a:rPr>
              <a:t> : chills ,nausea ,vomiting ,  </a:t>
            </a:r>
            <a:r>
              <a:rPr lang="en-US" sz="1200" dirty="0" err="1">
                <a:latin typeface="Times New Roman" pitchFamily="18" charset="0"/>
                <a:cs typeface="Times New Roman" pitchFamily="18" charset="0"/>
              </a:rPr>
              <a:t>dysuria</a:t>
            </a:r>
            <a:r>
              <a:rPr lang="en-US" sz="1200" dirty="0">
                <a:latin typeface="Times New Roman" pitchFamily="18" charset="0"/>
                <a:cs typeface="Times New Roman" pitchFamily="18" charset="0"/>
              </a:rPr>
              <a:t> , urgency and frequency . Physical examination may reveal tenderness in the affected area</a:t>
            </a:r>
          </a:p>
          <a:p>
            <a:pPr algn="l">
              <a:buNone/>
            </a:pPr>
            <a:endParaRPr lang="en-US" sz="1200" dirty="0">
              <a:latin typeface="Times New Roman" pitchFamily="18" charset="0"/>
              <a:cs typeface="Times New Roman" pitchFamily="18" charset="0"/>
            </a:endParaRPr>
          </a:p>
          <a:p>
            <a:pPr algn="l"/>
            <a:r>
              <a:rPr lang="en-US" sz="1200" dirty="0">
                <a:latin typeface="Times New Roman" pitchFamily="18" charset="0"/>
                <a:cs typeface="Times New Roman" pitchFamily="18" charset="0"/>
              </a:rPr>
              <a:t>Others : abscess , fistula , perforation  and intestinal obstruction </a:t>
            </a:r>
          </a:p>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33400" lvl="0" indent="-533400" algn="l" eaLnBrk="1" hangingPunct="1">
              <a:buNone/>
            </a:pPr>
            <a:r>
              <a:rPr lang="en-US" altLang="en-US" sz="1200" b="1" dirty="0">
                <a:solidFill>
                  <a:schemeClr val="accent2"/>
                </a:solidFill>
              </a:rPr>
              <a:t>.</a:t>
            </a:r>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AE7E0-D3DB-44AE-9F16-60242CC480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18"/>
            <p:cNvSpPr>
              <a:spLocks/>
            </p:cNvSpPr>
            <p:nvPr/>
          </p:nvSpPr>
          <p:spPr bwMode="auto">
            <a:xfrm>
              <a:off x="35926" y="5135025"/>
              <a:ext cx="9108074" cy="838869"/>
            </a:xfrm>
            <a:custGeom>
              <a:avLst/>
              <a:gdLst>
                <a:gd name="T0" fmla="*/ 0 w 5760"/>
                <a:gd name="T1" fmla="*/ 0 h 528"/>
                <a:gd name="T2" fmla="*/ 9108074 w 5760"/>
                <a:gd name="T3" fmla="*/ 0 h 528"/>
                <a:gd name="T4" fmla="*/ 9108074 w 5760"/>
                <a:gd name="T5" fmla="*/ 838869 h 528"/>
                <a:gd name="T6" fmla="*/ 7590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endParaRPr lang="ar-JO"/>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06EBDEDC-81ED-445A-A667-2A57F67179CD}" type="datetimeFigureOut">
              <a:rPr lang="en-US"/>
              <a:pPr>
                <a:defRPr/>
              </a:pPr>
              <a:t>11/28/2019</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1F195AC4-EBEA-496F-8997-F740AD2D31F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4B6A8E10-AB2F-4CF8-B572-13F79D3A9E22}" type="datetimeFigureOut">
              <a:rPr lang="en-US"/>
              <a:pPr>
                <a:defRPr/>
              </a:pPr>
              <a:t>11/28/2019</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68D1B5D-6AE3-4C06-99C3-EFAD27C06E7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047D15B4-E268-476B-A7BE-593E77D94C37}" type="datetimeFigureOut">
              <a:rPr lang="en-US"/>
              <a:pPr>
                <a:defRPr/>
              </a:pPr>
              <a:t>11/28/2019</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BF64106-4059-4157-BA74-F46E0307093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2"/>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23"/>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24"/>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25"/>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26"/>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29"/>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30"/>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6"/>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9"/>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0"/>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8"/>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B97D94F0-CB2E-49EB-A4DC-C71807D89526}" type="datetimeFigureOut">
              <a:rPr lang="en-US"/>
              <a:pPr>
                <a:defRPr/>
              </a:pPr>
              <a:t>11/28/2019</a:t>
            </a:fld>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7D586F94-6DCA-4F52-8D01-0F7F642F4C2C}" type="slidenum">
              <a:rPr lang="en-US"/>
              <a:pPr>
                <a:defRPr/>
              </a:pPr>
              <a:t>‹#›</a:t>
            </a:fld>
            <a:endParaRPr lang="en-US"/>
          </a:p>
        </p:txBody>
      </p:sp>
    </p:spTree>
    <p:extLst>
      <p:ext uri="{BB962C8B-B14F-4D97-AF65-F5344CB8AC3E}">
        <p14:creationId xmlns:p14="http://schemas.microsoft.com/office/powerpoint/2010/main" val="2183365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30D99E2-7CF9-4E57-BB7C-3D796D0601D0}" type="datetimeFigureOut">
              <a:rPr lang="en-US"/>
              <a:pPr>
                <a:defRPr/>
              </a:pPr>
              <a:t>11/28/2019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EB5EFC8-61C0-418C-A96F-09BF8570156A}" type="slidenum">
              <a:rPr lang="en-US"/>
              <a:pPr>
                <a:defRPr/>
              </a:pPr>
              <a:t>‹#›</a:t>
            </a:fld>
            <a:endParaRPr lang="en-US"/>
          </a:p>
        </p:txBody>
      </p:sp>
    </p:spTree>
    <p:extLst>
      <p:ext uri="{BB962C8B-B14F-4D97-AF65-F5344CB8AC3E}">
        <p14:creationId xmlns:p14="http://schemas.microsoft.com/office/powerpoint/2010/main" val="1762101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48E70BAD-A5DE-4376-A27F-A5B90D06B219}" type="datetimeFigureOut">
              <a:rPr lang="en-US"/>
              <a:pPr>
                <a:defRPr/>
              </a:pPr>
              <a:t>11/28/2019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5E743D0-83D1-4F13-80D7-7C6F35CBFA21}" type="slidenum">
              <a:rPr lang="en-US"/>
              <a:pPr>
                <a:defRPr/>
              </a:pPr>
              <a:t>‹#›</a:t>
            </a:fld>
            <a:endParaRPr lang="en-US"/>
          </a:p>
        </p:txBody>
      </p:sp>
    </p:spTree>
    <p:extLst>
      <p:ext uri="{BB962C8B-B14F-4D97-AF65-F5344CB8AC3E}">
        <p14:creationId xmlns:p14="http://schemas.microsoft.com/office/powerpoint/2010/main" val="2587525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5BCBE11D-C3E6-4DB2-BFD5-9B2308358C2E}" type="datetimeFigureOut">
              <a:rPr lang="en-US"/>
              <a:pPr>
                <a:defRPr/>
              </a:pPr>
              <a:t>11/28/2019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2A0B66D-396D-4F6E-8CD4-18CA64AEC196}" type="slidenum">
              <a:rPr lang="en-US"/>
              <a:pPr>
                <a:defRPr/>
              </a:pPr>
              <a:t>‹#›</a:t>
            </a:fld>
            <a:endParaRPr lang="en-US"/>
          </a:p>
        </p:txBody>
      </p:sp>
    </p:spTree>
    <p:extLst>
      <p:ext uri="{BB962C8B-B14F-4D97-AF65-F5344CB8AC3E}">
        <p14:creationId xmlns:p14="http://schemas.microsoft.com/office/powerpoint/2010/main" val="2875445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a:lvl1pPr>
          </a:lstStyle>
          <a:p>
            <a:pPr>
              <a:defRPr/>
            </a:pPr>
            <a:fld id="{AE669D1F-3908-4298-A75F-40C79C48686F}" type="datetimeFigureOut">
              <a:rPr lang="en-US"/>
              <a:pPr>
                <a:defRPr/>
              </a:pPr>
              <a:t>11/28/2019</a:t>
            </a:fld>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83B18D6B-5C47-41A9-A17B-8BEC42384792}"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54031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14DB7196-7951-4C32-9F3C-08A4FA14FB44}" type="datetimeFigureOut">
              <a:rPr lang="en-US"/>
              <a:pPr>
                <a:defRPr/>
              </a:pPr>
              <a:t>11/28/2019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F916655-C594-4502-8328-094BA1497834}" type="slidenum">
              <a:rPr lang="en-US"/>
              <a:pPr>
                <a:defRPr/>
              </a:pPr>
              <a:t>‹#›</a:t>
            </a:fld>
            <a:endParaRPr lang="en-US"/>
          </a:p>
        </p:txBody>
      </p:sp>
    </p:spTree>
    <p:extLst>
      <p:ext uri="{BB962C8B-B14F-4D97-AF65-F5344CB8AC3E}">
        <p14:creationId xmlns:p14="http://schemas.microsoft.com/office/powerpoint/2010/main" val="2898146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2E12217-8882-400B-B7C3-A0DFAE1167D4}" type="datetimeFigureOut">
              <a:rPr lang="en-US"/>
              <a:pPr>
                <a:defRPr/>
              </a:pPr>
              <a:t>11/28/2019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93DA50BB-5BEB-4D06-8A79-1F45B160FD2E}" type="slidenum">
              <a:rPr lang="en-US"/>
              <a:pPr>
                <a:defRPr/>
              </a:pPr>
              <a:t>‹#›</a:t>
            </a:fld>
            <a:endParaRPr lang="en-US"/>
          </a:p>
        </p:txBody>
      </p:sp>
    </p:spTree>
    <p:extLst>
      <p:ext uri="{BB962C8B-B14F-4D97-AF65-F5344CB8AC3E}">
        <p14:creationId xmlns:p14="http://schemas.microsoft.com/office/powerpoint/2010/main" val="747720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C503679A-6347-43D0-A9DF-B0DC371925F0}" type="datetimeFigureOut">
              <a:rPr lang="en-US"/>
              <a:pPr>
                <a:defRPr/>
              </a:pPr>
              <a:t>11/28/2019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11E5D20-F2DF-40D1-B83A-1347B7462ADF}" type="slidenum">
              <a:rPr lang="en-US"/>
              <a:pPr>
                <a:defRPr/>
              </a:pPr>
              <a:t>‹#›</a:t>
            </a:fld>
            <a:endParaRPr lang="en-US"/>
          </a:p>
        </p:txBody>
      </p:sp>
    </p:spTree>
    <p:extLst>
      <p:ext uri="{BB962C8B-B14F-4D97-AF65-F5344CB8AC3E}">
        <p14:creationId xmlns:p14="http://schemas.microsoft.com/office/powerpoint/2010/main" val="54373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75C93EA0-E984-4E62-BD98-6976672DB795}" type="datetimeFigureOut">
              <a:rPr lang="en-US"/>
              <a:pPr>
                <a:defRPr/>
              </a:pPr>
              <a:t>11/28/2019</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E13452A-3F97-4F1A-BDE8-2E03DB4CEAA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11BC679F-9332-459F-9F94-3309201B848F}" type="datetimeFigureOut">
              <a:rPr lang="en-US"/>
              <a:pPr>
                <a:defRPr/>
              </a:pPr>
              <a:t>11/28/2019</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7F474B5-A75B-4974-9324-B86F88C773EA}" type="slidenum">
              <a:rPr lang="en-US"/>
              <a:pPr>
                <a:defRPr/>
              </a:pPr>
              <a:t>‹#›</a:t>
            </a:fld>
            <a:endParaRPr lang="en-US"/>
          </a:p>
        </p:txBody>
      </p:sp>
    </p:spTree>
    <p:extLst>
      <p:ext uri="{BB962C8B-B14F-4D97-AF65-F5344CB8AC3E}">
        <p14:creationId xmlns:p14="http://schemas.microsoft.com/office/powerpoint/2010/main" val="398986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03242EF0-DFB9-4536-B2D4-C6CDB311E2C0}" type="datetimeFigureOut">
              <a:rPr lang="en-US"/>
              <a:pPr>
                <a:defRPr/>
              </a:pPr>
              <a:t>11/28/2019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40830EF-AD58-4D8C-8DC1-5664DE919489}" type="slidenum">
              <a:rPr lang="en-US"/>
              <a:pPr>
                <a:defRPr/>
              </a:pPr>
              <a:t>‹#›</a:t>
            </a:fld>
            <a:endParaRPr lang="en-US"/>
          </a:p>
        </p:txBody>
      </p:sp>
    </p:spTree>
    <p:extLst>
      <p:ext uri="{BB962C8B-B14F-4D97-AF65-F5344CB8AC3E}">
        <p14:creationId xmlns:p14="http://schemas.microsoft.com/office/powerpoint/2010/main" val="707216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3C6C6EA3-E4FC-40F7-8C88-3124D05A2371}" type="datetimeFigureOut">
              <a:rPr lang="en-US"/>
              <a:pPr>
                <a:defRPr/>
              </a:pPr>
              <a:t>11/28/2019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4A09F3D-AC71-4065-B676-A1DC5DD8DCEF}" type="slidenum">
              <a:rPr lang="en-US"/>
              <a:pPr>
                <a:defRPr/>
              </a:pPr>
              <a:t>‹#›</a:t>
            </a:fld>
            <a:endParaRPr lang="en-US"/>
          </a:p>
        </p:txBody>
      </p:sp>
    </p:spTree>
    <p:extLst>
      <p:ext uri="{BB962C8B-B14F-4D97-AF65-F5344CB8AC3E}">
        <p14:creationId xmlns:p14="http://schemas.microsoft.com/office/powerpoint/2010/main" val="3506409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ar-JO"/>
          </a:p>
        </p:txBody>
      </p:sp>
      <p:sp>
        <p:nvSpPr>
          <p:cNvPr id="3" name="Rectangle 3"/>
          <p:cNvSpPr>
            <a:spLocks noGrp="1" noChangeArrowheads="1"/>
          </p:cNvSpPr>
          <p:nvPr>
            <p:ph type="dt" idx="10"/>
          </p:nvPr>
        </p:nvSpPr>
        <p:spPr>
          <a:ln/>
        </p:spPr>
        <p:txBody>
          <a:bodyPr lIns="82945" tIns="41473" rIns="82945" bIns="41473"/>
          <a:lstStyle>
            <a:lvl1pPr>
              <a:defRPr/>
            </a:lvl1pPr>
          </a:lstStyle>
          <a:p>
            <a:pPr>
              <a:defRPr/>
            </a:pPr>
            <a:endParaRPr lang="en-US"/>
          </a:p>
        </p:txBody>
      </p:sp>
      <p:sp>
        <p:nvSpPr>
          <p:cNvPr id="4" name="Rectangle 4"/>
          <p:cNvSpPr>
            <a:spLocks noGrp="1" noChangeArrowheads="1"/>
          </p:cNvSpPr>
          <p:nvPr>
            <p:ph type="ftr" idx="11"/>
          </p:nvPr>
        </p:nvSpPr>
        <p:spPr>
          <a:ln/>
        </p:spPr>
        <p:txBody>
          <a:bodyPr lIns="82945" tIns="41473" rIns="82945" bIns="41473"/>
          <a:lstStyle>
            <a:lvl1pPr>
              <a:defRPr/>
            </a:lvl1pPr>
          </a:lstStyle>
          <a:p>
            <a:pPr>
              <a:defRPr/>
            </a:pPr>
            <a:endParaRPr lang="en-US"/>
          </a:p>
        </p:txBody>
      </p:sp>
      <p:sp>
        <p:nvSpPr>
          <p:cNvPr id="5" name="Rectangle 5"/>
          <p:cNvSpPr>
            <a:spLocks noGrp="1" noChangeArrowheads="1"/>
          </p:cNvSpPr>
          <p:nvPr>
            <p:ph type="sldNum" idx="12"/>
          </p:nvPr>
        </p:nvSpPr>
        <p:spPr>
          <a:ln/>
        </p:spPr>
        <p:txBody>
          <a:bodyPr lIns="82945" tIns="41473" rIns="82945" bIns="41473"/>
          <a:lstStyle>
            <a:lvl1pPr>
              <a:defRPr/>
            </a:lvl1pPr>
          </a:lstStyle>
          <a:p>
            <a:pPr>
              <a:defRPr/>
            </a:pPr>
            <a:fld id="{02519463-DA32-4D63-A17E-89414D91BB54}" type="slidenum">
              <a:rPr lang="en-US"/>
              <a:pPr>
                <a:defRPr/>
              </a:pPr>
              <a:t>‹#›</a:t>
            </a:fld>
            <a:endParaRPr lang="en-US"/>
          </a:p>
        </p:txBody>
      </p:sp>
    </p:spTree>
    <p:extLst>
      <p:ext uri="{BB962C8B-B14F-4D97-AF65-F5344CB8AC3E}">
        <p14:creationId xmlns:p14="http://schemas.microsoft.com/office/powerpoint/2010/main" val="198065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9C47B481-464D-4F04-AEF5-F7BF8123A7C4}" type="datetimeFigureOut">
              <a:rPr lang="en-US"/>
              <a:pPr>
                <a:defRPr/>
              </a:pPr>
              <a:t>11/28/2019</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511F79D1-A8DD-4443-B436-1065D1B8D9C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50BC021D-C3BE-4C3D-A012-1420E94CA318}" type="datetimeFigureOut">
              <a:rPr lang="en-US"/>
              <a:pPr>
                <a:defRPr/>
              </a:pPr>
              <a:t>11/28/2019</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664303B4-FEED-42D8-96FF-A72580E5B48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7D6F41D3-E6B3-4177-9E81-8B72A144A837}" type="datetimeFigureOut">
              <a:rPr lang="en-US"/>
              <a:pPr>
                <a:defRPr/>
              </a:pPr>
              <a:t>11/28/2019</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8E5434AA-16DF-4685-83B9-4736720B7AC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AC55DDB8-09F4-43BB-9F05-5434F49307AB}" type="datetimeFigureOut">
              <a:rPr lang="en-US"/>
              <a:pPr>
                <a:defRPr/>
              </a:pPr>
              <a:t>11/28/2019</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F4C43FE0-DE59-4FCC-97DB-BD028F366EE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306B6106-CF21-4744-8BB9-A1B62830702F}" type="datetimeFigureOut">
              <a:rPr lang="en-US"/>
              <a:pPr>
                <a:defRPr/>
              </a:pPr>
              <a:t>11/28/2019</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5DEB283-F080-4357-9028-76D022A8CCB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03956BA3-E15F-4D08-A809-EB61F82DE361}" type="datetimeFigureOut">
              <a:rPr lang="en-US"/>
              <a:pPr>
                <a:defRPr/>
              </a:pPr>
              <a:t>11/28/2019</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49C14DE6-F66A-40F4-A657-0899DA35259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15"/>
          <p:cNvSpPr>
            <a:spLocks/>
          </p:cNvSpPr>
          <p:nvPr/>
        </p:nvSpPr>
        <p:spPr bwMode="auto">
          <a:xfrm>
            <a:off x="-53975" y="5784850"/>
            <a:ext cx="3802063" cy="838200"/>
          </a:xfrm>
          <a:custGeom>
            <a:avLst/>
            <a:gdLst>
              <a:gd name="T0" fmla="*/ 0 w 5760"/>
              <a:gd name="T1" fmla="*/ 0 h 528"/>
              <a:gd name="T2" fmla="*/ 3802063 w 5760"/>
              <a:gd name="T3" fmla="*/ 0 h 528"/>
              <a:gd name="T4" fmla="*/ 3802063 w 5760"/>
              <a:gd name="T5" fmla="*/ 838200 h 528"/>
              <a:gd name="T6" fmla="*/ 31684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w="9525" cap="flat" cmpd="sng" algn="ctr">
            <a:noFill/>
            <a:prstDash val="solid"/>
            <a:round/>
            <a:headEnd type="none" w="med" len="med"/>
            <a:tailEnd type="none" w="med" len="med"/>
          </a:ln>
        </p:spPr>
        <p:txBody>
          <a:bodyPr/>
          <a:lstStyle/>
          <a:p>
            <a:endParaRPr lang="ar-JO"/>
          </a:p>
        </p:txBody>
      </p:sp>
      <p:sp>
        <p:nvSpPr>
          <p:cNvPr id="7" name="Right Triangle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B732DD6D-AF56-4F69-A80E-FA6E1B09CABE}" type="datetimeFigureOut">
              <a:rPr lang="en-US"/>
              <a:pPr>
                <a:defRPr/>
              </a:pPr>
              <a:t>11/28/2019</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347C87F7-0006-46DF-950F-E348B97ED43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27" name="Freeform 11"/>
          <p:cNvSpPr>
            <a:spLocks/>
          </p:cNvSpPr>
          <p:nvPr/>
        </p:nvSpPr>
        <p:spPr bwMode="auto">
          <a:xfrm>
            <a:off x="-53975" y="5784850"/>
            <a:ext cx="3802063" cy="838200"/>
          </a:xfrm>
          <a:custGeom>
            <a:avLst/>
            <a:gdLst>
              <a:gd name="T0" fmla="*/ 0 w 5760"/>
              <a:gd name="T1" fmla="*/ 0 h 528"/>
              <a:gd name="T2" fmla="*/ 3802063 w 5760"/>
              <a:gd name="T3" fmla="*/ 0 h 528"/>
              <a:gd name="T4" fmla="*/ 3802063 w 5760"/>
              <a:gd name="T5" fmla="*/ 838200 h 528"/>
              <a:gd name="T6" fmla="*/ 31684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w="9525" cap="flat" cmpd="sng" algn="ctr">
            <a:noFill/>
            <a:prstDash val="solid"/>
            <a:round/>
            <a:headEnd type="none" w="med" len="med"/>
            <a:tailEnd type="none" w="med" len="med"/>
          </a:ln>
        </p:spPr>
        <p:txBody>
          <a:bodyPr/>
          <a:lstStyle/>
          <a:p>
            <a:endParaRPr lang="ar-JO"/>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fld id="{33A05203-99EC-4467-8D38-361EF2F2043F}" type="datetimeFigureOut">
              <a:rPr lang="en-US"/>
              <a:pPr>
                <a:defRPr/>
              </a:pPr>
              <a:t>11/28/2019</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7ABD36FA-3BCD-481B-8364-D353CE79D8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9" r:id="rId1"/>
    <p:sldLayoutId id="2147484255" r:id="rId2"/>
    <p:sldLayoutId id="2147484260" r:id="rId3"/>
    <p:sldLayoutId id="2147484261" r:id="rId4"/>
    <p:sldLayoutId id="2147484262" r:id="rId5"/>
    <p:sldLayoutId id="2147484263" r:id="rId6"/>
    <p:sldLayoutId id="2147484256" r:id="rId7"/>
    <p:sldLayoutId id="2147484264" r:id="rId8"/>
    <p:sldLayoutId id="2147484265" r:id="rId9"/>
    <p:sldLayoutId id="2147484257" r:id="rId10"/>
    <p:sldLayoutId id="2147484258" r:id="rId11"/>
  </p:sldLayoutIdLst>
  <p:txStyles>
    <p:titleStyle>
      <a:lvl1pPr algn="l" rtl="1"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1" eaLnBrk="0" fontAlgn="base" hangingPunct="0">
        <a:spcBef>
          <a:spcPct val="0"/>
        </a:spcBef>
        <a:spcAft>
          <a:spcPct val="0"/>
        </a:spcAft>
        <a:defRPr sz="4100" b="1">
          <a:solidFill>
            <a:schemeClr val="tx2"/>
          </a:solidFill>
          <a:latin typeface="Lucida Sans Unicode" pitchFamily="34" charset="0"/>
        </a:defRPr>
      </a:lvl2pPr>
      <a:lvl3pPr algn="l" rtl="1" eaLnBrk="0" fontAlgn="base" hangingPunct="0">
        <a:spcBef>
          <a:spcPct val="0"/>
        </a:spcBef>
        <a:spcAft>
          <a:spcPct val="0"/>
        </a:spcAft>
        <a:defRPr sz="4100" b="1">
          <a:solidFill>
            <a:schemeClr val="tx2"/>
          </a:solidFill>
          <a:latin typeface="Lucida Sans Unicode" pitchFamily="34" charset="0"/>
        </a:defRPr>
      </a:lvl3pPr>
      <a:lvl4pPr algn="l" rtl="1" eaLnBrk="0" fontAlgn="base" hangingPunct="0">
        <a:spcBef>
          <a:spcPct val="0"/>
        </a:spcBef>
        <a:spcAft>
          <a:spcPct val="0"/>
        </a:spcAft>
        <a:defRPr sz="4100" b="1">
          <a:solidFill>
            <a:schemeClr val="tx2"/>
          </a:solidFill>
          <a:latin typeface="Lucida Sans Unicode" pitchFamily="34" charset="0"/>
        </a:defRPr>
      </a:lvl4pPr>
      <a:lvl5pPr algn="l" rtl="1" eaLnBrk="0" fontAlgn="base" hangingPunct="0">
        <a:spcBef>
          <a:spcPct val="0"/>
        </a:spcBef>
        <a:spcAft>
          <a:spcPct val="0"/>
        </a:spcAft>
        <a:defRPr sz="4100" b="1">
          <a:solidFill>
            <a:schemeClr val="tx2"/>
          </a:solidFill>
          <a:latin typeface="Lucida Sans Unicode" pitchFamily="34" charset="0"/>
        </a:defRPr>
      </a:lvl5pPr>
      <a:lvl6pPr marL="457200" algn="l" rtl="1" fontAlgn="base">
        <a:spcBef>
          <a:spcPct val="0"/>
        </a:spcBef>
        <a:spcAft>
          <a:spcPct val="0"/>
        </a:spcAft>
        <a:defRPr sz="4100" b="1">
          <a:solidFill>
            <a:schemeClr val="tx2"/>
          </a:solidFill>
          <a:latin typeface="Lucida Sans Unicode" pitchFamily="34" charset="0"/>
        </a:defRPr>
      </a:lvl6pPr>
      <a:lvl7pPr marL="914400" algn="l" rtl="1" fontAlgn="base">
        <a:spcBef>
          <a:spcPct val="0"/>
        </a:spcBef>
        <a:spcAft>
          <a:spcPct val="0"/>
        </a:spcAft>
        <a:defRPr sz="4100" b="1">
          <a:solidFill>
            <a:schemeClr val="tx2"/>
          </a:solidFill>
          <a:latin typeface="Lucida Sans Unicode" pitchFamily="34" charset="0"/>
        </a:defRPr>
      </a:lvl7pPr>
      <a:lvl8pPr marL="1371600" algn="l" rtl="1" fontAlgn="base">
        <a:spcBef>
          <a:spcPct val="0"/>
        </a:spcBef>
        <a:spcAft>
          <a:spcPct val="0"/>
        </a:spcAft>
        <a:defRPr sz="4100" b="1">
          <a:solidFill>
            <a:schemeClr val="tx2"/>
          </a:solidFill>
          <a:latin typeface="Lucida Sans Unicode" pitchFamily="34" charset="0"/>
        </a:defRPr>
      </a:lvl8pPr>
      <a:lvl9pPr marL="1828800" algn="l" rtl="1" fontAlgn="base">
        <a:spcBef>
          <a:spcPct val="0"/>
        </a:spcBef>
        <a:spcAft>
          <a:spcPct val="0"/>
        </a:spcAft>
        <a:defRPr sz="4100" b="1">
          <a:solidFill>
            <a:schemeClr val="tx2"/>
          </a:solidFill>
          <a:latin typeface="Lucida Sans Unicode" pitchFamily="34" charset="0"/>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r" rtl="1"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F3E34041-47EE-41E8-AB07-3BCC2D92FAEB}" type="datetimeFigureOut">
              <a:rPr lang="en-US"/>
              <a:pPr>
                <a:defRPr/>
              </a:pPr>
              <a:t>11/28/2019</a:t>
            </a:fld>
            <a:endParaRPr 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47662695-926F-4C03-8E0B-6F31978D13C8}" type="slidenum">
              <a:rPr lang="en-US"/>
              <a:pPr>
                <a:defRPr/>
              </a:pPr>
              <a:t>‹#›</a:t>
            </a:fld>
            <a:endParaRPr lang="en-US"/>
          </a:p>
        </p:txBody>
      </p:sp>
    </p:spTree>
    <p:extLst>
      <p:ext uri="{BB962C8B-B14F-4D97-AF65-F5344CB8AC3E}">
        <p14:creationId xmlns:p14="http://schemas.microsoft.com/office/powerpoint/2010/main" val="3516267647"/>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0.jpe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jpeg"/></Relationships>
</file>

<file path=ppt/slides/_rels/slide13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41.jpeg"/><Relationship Id="rId4" Type="http://schemas.openxmlformats.org/officeDocument/2006/relationships/image" Target="../media/image140.png"/></Relationships>
</file>

<file path=ppt/slides/_rels/slide1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3" Type="http://schemas.openxmlformats.org/officeDocument/2006/relationships/hyperlink" Target="https://www.amboss.com/us/knowledge/Gastrointestinal_bleeding" TargetMode="External"/><Relationship Id="rId2" Type="http://schemas.openxmlformats.org/officeDocument/2006/relationships/hyperlink" Target="https://www.amboss.com/us/knowledge/Colorectal_cancer" TargetMode="External"/><Relationship Id="rId1" Type="http://schemas.openxmlformats.org/officeDocument/2006/relationships/slideLayout" Target="../slideLayouts/slideLayout13.xml"/><Relationship Id="rId4" Type="http://schemas.openxmlformats.org/officeDocument/2006/relationships/hyperlink" Target="https://www.amboss.com/us/knowledge/Small_intestine"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5.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8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7.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8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8.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5.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84.jpeg"/><Relationship Id="rId5" Type="http://schemas.openxmlformats.org/officeDocument/2006/relationships/hyperlink" Target="http://www.gastrolab.net/y0709.jpg" TargetMode="External"/><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8"/>
            <a:ext cx="7851648" cy="1296144"/>
          </a:xfrm>
          <a:extLst/>
        </p:spPr>
        <p:txBody>
          <a:bodyPr/>
          <a:lstStyle/>
          <a:p>
            <a:pPr algn="ctr" eaLnBrk="1" fontAlgn="auto" hangingPunct="1">
              <a:spcAft>
                <a:spcPts val="0"/>
              </a:spcAft>
              <a:defRPr/>
            </a:pPr>
            <a:r>
              <a:rPr lang="en-US" dirty="0"/>
              <a:t>Upper GI Bleeding</a:t>
            </a:r>
          </a:p>
        </p:txBody>
      </p:sp>
      <p:sp>
        <p:nvSpPr>
          <p:cNvPr id="5123" name="Subtitle 2"/>
          <p:cNvSpPr>
            <a:spLocks noGrp="1"/>
          </p:cNvSpPr>
          <p:nvPr>
            <p:ph type="subTitle" idx="1"/>
          </p:nvPr>
        </p:nvSpPr>
        <p:spPr>
          <a:xfrm>
            <a:off x="468313" y="3500438"/>
            <a:ext cx="3382962" cy="2665412"/>
          </a:xfrm>
        </p:spPr>
        <p:txBody>
          <a:bodyPr/>
          <a:lstStyle/>
          <a:p>
            <a:pPr marR="0" algn="l" eaLnBrk="1" hangingPunct="1">
              <a:lnSpc>
                <a:spcPct val="90000"/>
              </a:lnSpc>
              <a:defRPr/>
            </a:pPr>
            <a:r>
              <a:rPr lang="en-US" sz="2400" b="1" dirty="0">
                <a:effectLst>
                  <a:outerShdw blurRad="38100" dist="38100" dir="2700000" algn="tl">
                    <a:srgbClr val="000000">
                      <a:alpha val="43137"/>
                    </a:srgbClr>
                  </a:outerShdw>
                </a:effectLst>
              </a:rPr>
              <a:t>DONE BY: </a:t>
            </a:r>
          </a:p>
          <a:p>
            <a:pPr marR="0" algn="l" eaLnBrk="1" hangingPunct="1">
              <a:lnSpc>
                <a:spcPct val="90000"/>
              </a:lnSpc>
              <a:defRPr/>
            </a:pPr>
            <a:r>
              <a:rPr lang="en-US" sz="2400" b="1" dirty="0">
                <a:effectLst>
                  <a:outerShdw blurRad="38100" dist="38100" dir="2700000" algn="tl">
                    <a:srgbClr val="000000">
                      <a:alpha val="43137"/>
                    </a:srgbClr>
                  </a:outerShdw>
                </a:effectLst>
              </a:rPr>
              <a:t>    Haya </a:t>
            </a:r>
            <a:r>
              <a:rPr lang="en-US" sz="2400" b="1" dirty="0" err="1">
                <a:effectLst>
                  <a:outerShdw blurRad="38100" dist="38100" dir="2700000" algn="tl">
                    <a:srgbClr val="000000">
                      <a:alpha val="43137"/>
                    </a:srgbClr>
                  </a:outerShdw>
                </a:effectLst>
              </a:rPr>
              <a:t>Rababaa</a:t>
            </a:r>
            <a:endParaRPr lang="en-US" sz="2400" b="1" dirty="0">
              <a:effectLst>
                <a:outerShdw blurRad="38100" dist="38100" dir="2700000" algn="tl">
                  <a:srgbClr val="000000">
                    <a:alpha val="43137"/>
                  </a:srgbClr>
                </a:outerShdw>
              </a:effectLst>
            </a:endParaRPr>
          </a:p>
          <a:p>
            <a:pPr marR="0" algn="l" eaLnBrk="1" hangingPunct="1">
              <a:lnSpc>
                <a:spcPct val="90000"/>
              </a:lnSpc>
              <a:defRPr/>
            </a:pPr>
            <a:r>
              <a:rPr lang="en-GB" sz="2400" b="1" dirty="0">
                <a:effectLst>
                  <a:outerShdw blurRad="38100" dist="38100" dir="2700000" algn="tl">
                    <a:srgbClr val="000000">
                      <a:alpha val="43137"/>
                    </a:srgbClr>
                  </a:outerShdw>
                </a:effectLst>
              </a:rPr>
              <a:t>    Rana Alshara</a:t>
            </a:r>
            <a:endParaRPr lang="en-US" sz="2400" b="1" dirty="0">
              <a:effectLst>
                <a:outerShdw blurRad="38100" dist="38100" dir="2700000" algn="tl">
                  <a:srgbClr val="000000">
                    <a:alpha val="43137"/>
                  </a:srgbClr>
                </a:outerShdw>
              </a:effectLst>
            </a:endParaRPr>
          </a:p>
          <a:p>
            <a:pPr marR="0" algn="l" eaLnBrk="1" hangingPunct="1">
              <a:lnSpc>
                <a:spcPct val="90000"/>
              </a:lnSpc>
              <a:defRPr/>
            </a:pPr>
            <a:endParaRPr lang="en-US" sz="2400" b="1" dirty="0">
              <a:effectLst>
                <a:outerShdw blurRad="38100" dist="38100" dir="2700000" algn="tl">
                  <a:srgbClr val="000000">
                    <a:alpha val="43137"/>
                  </a:srgbClr>
                </a:outerShdw>
              </a:effectLst>
            </a:endParaRPr>
          </a:p>
          <a:p>
            <a:pPr marR="0" algn="l" eaLnBrk="1" hangingPunct="1">
              <a:lnSpc>
                <a:spcPct val="90000"/>
              </a:lnSpc>
              <a:defRPr/>
            </a:pPr>
            <a:r>
              <a:rPr lang="en-US" sz="2400" b="1" dirty="0">
                <a:effectLst>
                  <a:outerShdw blurRad="38100" dist="38100" dir="2700000" algn="tl">
                    <a:srgbClr val="000000">
                      <a:alpha val="43137"/>
                    </a:srgbClr>
                  </a:outerShdw>
                </a:effectLst>
              </a:rPr>
              <a:t>SUPERVISED BY: Dr. Mahmoud </a:t>
            </a:r>
            <a:r>
              <a:rPr lang="en-US" sz="2400" b="1" dirty="0" err="1">
                <a:effectLst>
                  <a:outerShdw blurRad="38100" dist="38100" dir="2700000" algn="tl">
                    <a:srgbClr val="000000">
                      <a:alpha val="43137"/>
                    </a:srgbClr>
                  </a:outerShdw>
                </a:effectLst>
              </a:rPr>
              <a:t>Awaisha</a:t>
            </a:r>
            <a:endParaRPr lang="en-US" sz="2400" b="1" dirty="0">
              <a:effectLst>
                <a:outerShdw blurRad="38100" dist="38100" dir="2700000" algn="tl">
                  <a:srgbClr val="000000">
                    <a:alpha val="43137"/>
                  </a:srgbClr>
                </a:outerShdw>
              </a:effectLst>
            </a:endParaRPr>
          </a:p>
        </p:txBody>
      </p:sp>
      <p:pic>
        <p:nvPicPr>
          <p:cNvPr id="9220" name="Picture 4"/>
          <p:cNvPicPr>
            <a:picLocks noChangeAspect="1" noChangeArrowheads="1"/>
          </p:cNvPicPr>
          <p:nvPr/>
        </p:nvPicPr>
        <p:blipFill>
          <a:blip r:embed="rId2"/>
          <a:srcRect/>
          <a:stretch>
            <a:fillRect/>
          </a:stretch>
        </p:blipFill>
        <p:spPr bwMode="auto">
          <a:xfrm>
            <a:off x="4284663" y="1700213"/>
            <a:ext cx="4968875" cy="37274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عنوان 1"/>
          <p:cNvSpPr>
            <a:spLocks noGrp="1"/>
          </p:cNvSpPr>
          <p:nvPr>
            <p:ph type="title"/>
          </p:nvPr>
        </p:nvSpPr>
        <p:spPr/>
        <p:txBody>
          <a:bodyPr/>
          <a:lstStyle/>
          <a:p>
            <a:pPr>
              <a:defRPr/>
            </a:pPr>
            <a:r>
              <a:rPr lang="en-US" dirty="0"/>
              <a:t>Diagnosis cont.</a:t>
            </a:r>
          </a:p>
        </p:txBody>
      </p:sp>
      <p:sp>
        <p:nvSpPr>
          <p:cNvPr id="4" name="Content Placeholder 2"/>
          <p:cNvSpPr>
            <a:spLocks noGrp="1"/>
          </p:cNvSpPr>
          <p:nvPr>
            <p:ph idx="1"/>
          </p:nvPr>
        </p:nvSpPr>
        <p:spPr/>
        <p:txBody>
          <a:bodyPr/>
          <a:lstStyle/>
          <a:p>
            <a:pPr algn="l" rtl="0" eaLnBrk="1" hangingPunct="1">
              <a:defRPr/>
            </a:pPr>
            <a:r>
              <a:rPr lang="en-US" dirty="0"/>
              <a:t>History</a:t>
            </a:r>
          </a:p>
          <a:p>
            <a:pPr lvl="1" algn="l" rtl="0" eaLnBrk="1" hangingPunct="1">
              <a:defRPr/>
            </a:pPr>
            <a:r>
              <a:rPr lang="en-US" dirty="0"/>
              <a:t>NSAIDs</a:t>
            </a:r>
          </a:p>
          <a:p>
            <a:pPr lvl="1" algn="l" rtl="0" eaLnBrk="1" hangingPunct="1">
              <a:defRPr/>
            </a:pPr>
            <a:r>
              <a:rPr lang="en-US" dirty="0"/>
              <a:t>Smoking</a:t>
            </a:r>
          </a:p>
          <a:p>
            <a:pPr lvl="1" algn="l" rtl="0" eaLnBrk="1" hangingPunct="1">
              <a:defRPr/>
            </a:pPr>
            <a:r>
              <a:rPr lang="en-US" dirty="0"/>
              <a:t>H. Pylori</a:t>
            </a:r>
          </a:p>
          <a:p>
            <a:pPr lvl="1" algn="l" rtl="0" eaLnBrk="1" hangingPunct="1">
              <a:defRPr/>
            </a:pPr>
            <a:r>
              <a:rPr lang="en-US" dirty="0"/>
              <a:t>Previous UGIB</a:t>
            </a:r>
          </a:p>
          <a:p>
            <a:pPr marL="393700" lvl="1" indent="0" algn="l" rtl="0" eaLnBrk="1" hangingPunct="1">
              <a:buFont typeface="Wingdings 2" pitchFamily="18" charset="2"/>
              <a:buNone/>
              <a:defRPr/>
            </a:pP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29" y="663702"/>
            <a:ext cx="2272030" cy="1194435"/>
          </a:xfrm>
          <a:prstGeom prst="rect">
            <a:avLst/>
          </a:prstGeom>
        </p:spPr>
        <p:txBody>
          <a:bodyPr vert="horz" wrap="square" lIns="0" tIns="243840" rIns="0" bIns="0" rtlCol="0">
            <a:spAutoFit/>
          </a:bodyPr>
          <a:lstStyle/>
          <a:p>
            <a:pPr marL="12700" marR="0" lvl="0" indent="0" algn="l" defTabSz="914400" rtl="0" eaLnBrk="1" fontAlgn="base" latinLnBrk="0" hangingPunct="1">
              <a:lnSpc>
                <a:spcPct val="100000"/>
              </a:lnSpc>
              <a:spcBef>
                <a:spcPts val="1920"/>
              </a:spcBef>
              <a:spcAft>
                <a:spcPct val="0"/>
              </a:spcAft>
              <a:buClrTx/>
              <a:buSzTx/>
              <a:buFontTx/>
              <a:buNone/>
              <a:tabLst/>
              <a:defRPr/>
            </a:pPr>
            <a:r>
              <a:rPr kumimoji="0" sz="3200" b="1" i="0" u="none" strike="noStrike" kern="1200" cap="none" spc="350" normalizeH="0" baseline="0" noProof="0" dirty="0">
                <a:ln>
                  <a:noFill/>
                </a:ln>
                <a:solidFill>
                  <a:prstClr val="black"/>
                </a:solidFill>
                <a:effectLst/>
                <a:uLnTx/>
                <a:uFillTx/>
                <a:latin typeface="Times New Roman"/>
                <a:ea typeface="+mn-ea"/>
                <a:cs typeface="Times New Roman"/>
              </a:rPr>
              <a:t>Signs</a:t>
            </a:r>
            <a:endParaRPr kumimoji="0" sz="3200" b="0" i="0" u="none" strike="noStrike" kern="1200" cap="none" spc="0" normalizeH="0" baseline="0" noProof="0">
              <a:ln>
                <a:noFill/>
              </a:ln>
              <a:solidFill>
                <a:prstClr val="black"/>
              </a:solidFill>
              <a:effectLst/>
              <a:uLnTx/>
              <a:uFillTx/>
              <a:latin typeface="Times New Roman"/>
              <a:ea typeface="+mn-ea"/>
              <a:cs typeface="Times New Roman"/>
            </a:endParaRPr>
          </a:p>
          <a:p>
            <a:pPr marL="285750" marR="0" lvl="0" indent="-273050" algn="l" defTabSz="914400" rtl="0" eaLnBrk="1" fontAlgn="base" latinLnBrk="0" hangingPunct="1">
              <a:lnSpc>
                <a:spcPct val="100000"/>
              </a:lnSpc>
              <a:spcBef>
                <a:spcPts val="1140"/>
              </a:spcBef>
              <a:spcAft>
                <a:spcPct val="0"/>
              </a:spcAft>
              <a:buClr>
                <a:srgbClr val="FD8536"/>
              </a:buClr>
              <a:buSzPct val="70000"/>
              <a:buFont typeface="Wingdings"/>
              <a:buChar char=""/>
              <a:tabLst>
                <a:tab pos="285750" algn="l"/>
              </a:tabLst>
              <a:defRPr/>
            </a:pPr>
            <a:r>
              <a:rPr kumimoji="0" sz="2000" b="0" i="0" u="none" strike="noStrike" kern="1200" cap="none" spc="120" normalizeH="0" baseline="0" noProof="0" dirty="0">
                <a:ln>
                  <a:noFill/>
                </a:ln>
                <a:solidFill>
                  <a:srgbClr val="006FBF"/>
                </a:solidFill>
                <a:effectLst/>
                <a:uLnTx/>
                <a:uFillTx/>
                <a:latin typeface="Times New Roman"/>
                <a:ea typeface="+mn-ea"/>
                <a:cs typeface="Times New Roman"/>
              </a:rPr>
              <a:t>Abdominal</a:t>
            </a:r>
            <a:r>
              <a:rPr kumimoji="0" sz="2000" b="0" i="0" u="none" strike="noStrike" kern="1200" cap="none" spc="0"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155" normalizeH="0" baseline="0" noProof="0" dirty="0">
                <a:ln>
                  <a:noFill/>
                </a:ln>
                <a:solidFill>
                  <a:srgbClr val="006FBF"/>
                </a:solidFill>
                <a:effectLst/>
                <a:uLnTx/>
                <a:uFillTx/>
                <a:latin typeface="Times New Roman"/>
                <a:ea typeface="+mn-ea"/>
                <a:cs typeface="Times New Roman"/>
              </a:rPr>
              <a:t>Mass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3" name="object 3"/>
          <p:cNvSpPr txBox="1"/>
          <p:nvPr/>
        </p:nvSpPr>
        <p:spPr>
          <a:xfrm>
            <a:off x="657859" y="1946909"/>
            <a:ext cx="138430" cy="6629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118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930910" y="1832610"/>
            <a:ext cx="6247130" cy="810260"/>
          </a:xfrm>
          <a:prstGeom prst="rect">
            <a:avLst/>
          </a:prstGeom>
        </p:spPr>
        <p:txBody>
          <a:bodyPr vert="horz" wrap="square" lIns="0" tIns="100330" rIns="0" bIns="0" rtlCol="0">
            <a:spAutoFit/>
          </a:bodyPr>
          <a:lstStyle/>
          <a:p>
            <a:pPr marL="12700" marR="0" lvl="0" indent="0" algn="l" defTabSz="914400" rtl="0" eaLnBrk="1" fontAlgn="base" latinLnBrk="0" hangingPunct="1">
              <a:lnSpc>
                <a:spcPct val="100000"/>
              </a:lnSpc>
              <a:spcBef>
                <a:spcPts val="79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 </a:t>
            </a:r>
            <a:r>
              <a:rPr kumimoji="0" sz="2000" b="0" i="0" u="none" strike="noStrike" kern="1200" cap="none" spc="90" normalizeH="0" baseline="0" noProof="0" dirty="0">
                <a:ln>
                  <a:noFill/>
                </a:ln>
                <a:solidFill>
                  <a:srgbClr val="FF0000"/>
                </a:solidFill>
                <a:effectLst/>
                <a:uLnTx/>
                <a:uFillTx/>
                <a:latin typeface="Times New Roman"/>
                <a:ea typeface="+mn-ea"/>
                <a:cs typeface="Times New Roman"/>
              </a:rPr>
              <a:t>Colitis: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No </a:t>
            </a:r>
            <a:r>
              <a:rPr kumimoji="0" sz="2000" b="0" i="0" u="none" strike="noStrike" kern="1200" cap="none" spc="145" normalizeH="0" baseline="0" noProof="0" dirty="0">
                <a:ln>
                  <a:noFill/>
                </a:ln>
                <a:solidFill>
                  <a:prstClr val="black"/>
                </a:solidFill>
                <a:effectLst/>
                <a:uLnTx/>
                <a:uFillTx/>
                <a:latin typeface="Times New Roman"/>
                <a:ea typeface="+mn-ea"/>
                <a:cs typeface="Times New Roman"/>
              </a:rPr>
              <a:t>abdominal</a:t>
            </a:r>
            <a:r>
              <a:rPr kumimoji="0" sz="2000" b="0" i="0" u="none" strike="noStrike" kern="1200" cap="none" spc="-8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80" normalizeH="0" baseline="0" noProof="0" dirty="0">
                <a:ln>
                  <a:noFill/>
                </a:ln>
                <a:solidFill>
                  <a:prstClr val="black"/>
                </a:solidFill>
                <a:effectLst/>
                <a:uLnTx/>
                <a:uFillTx/>
                <a:latin typeface="Times New Roman"/>
                <a:ea typeface="+mn-ea"/>
                <a:cs typeface="Times New Roman"/>
              </a:rPr>
              <a:t>mass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9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50"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14" normalizeH="0" baseline="0" noProof="0" dirty="0">
                <a:ln>
                  <a:noFill/>
                </a:ln>
                <a:solidFill>
                  <a:srgbClr val="FF0000"/>
                </a:solidFill>
                <a:effectLst/>
                <a:uLnTx/>
                <a:uFillTx/>
                <a:latin typeface="Times New Roman"/>
                <a:ea typeface="+mn-ea"/>
                <a:cs typeface="Times New Roman"/>
              </a:rPr>
              <a:t>Disease:</a:t>
            </a:r>
            <a:r>
              <a:rPr kumimoji="0" sz="2000" b="0" i="0" u="none" strike="noStrike" kern="1200" cap="none" spc="50"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Mass</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20" normalizeH="0" baseline="0" noProof="0" dirty="0">
                <a:ln>
                  <a:noFill/>
                </a:ln>
                <a:solidFill>
                  <a:prstClr val="black"/>
                </a:solidFill>
                <a:effectLst/>
                <a:uLnTx/>
                <a:uFillTx/>
                <a:latin typeface="Times New Roman"/>
                <a:ea typeface="+mn-ea"/>
                <a:cs typeface="Times New Roman"/>
              </a:rPr>
              <a:t>often</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220" normalizeH="0" baseline="0" noProof="0" dirty="0">
                <a:ln>
                  <a:noFill/>
                </a:ln>
                <a:solidFill>
                  <a:prstClr val="black"/>
                </a:solidFill>
                <a:effectLst/>
                <a:uLnTx/>
                <a:uFillTx/>
                <a:latin typeface="Times New Roman"/>
                <a:ea typeface="+mn-ea"/>
                <a:cs typeface="Times New Roman"/>
              </a:rPr>
              <a:t>at</a:t>
            </a:r>
            <a:r>
              <a:rPr kumimoji="0" sz="2000" b="0" i="0" u="none" strike="noStrike" kern="1200" cap="none" spc="6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40" normalizeH="0" baseline="0" noProof="0" dirty="0">
                <a:ln>
                  <a:noFill/>
                </a:ln>
                <a:solidFill>
                  <a:prstClr val="black"/>
                </a:solidFill>
                <a:effectLst/>
                <a:uLnTx/>
                <a:uFillTx/>
                <a:latin typeface="Times New Roman"/>
                <a:ea typeface="+mn-ea"/>
                <a:cs typeface="Times New Roman"/>
              </a:rPr>
              <a:t>Right</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lower</a:t>
            </a:r>
            <a:r>
              <a:rPr kumimoji="0" sz="2000" b="0" i="0" u="none" strike="noStrike" kern="1200" cap="none" spc="50"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95" normalizeH="0" baseline="0" noProof="0" dirty="0">
                <a:ln>
                  <a:noFill/>
                </a:ln>
                <a:solidFill>
                  <a:prstClr val="black"/>
                </a:solidFill>
                <a:effectLst/>
                <a:uLnTx/>
                <a:uFillTx/>
                <a:latin typeface="Times New Roman"/>
                <a:ea typeface="+mn-ea"/>
                <a:cs typeface="Times New Roman"/>
              </a:rPr>
              <a:t>quadrant</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5" name="object 5"/>
          <p:cNvSpPr txBox="1"/>
          <p:nvPr/>
        </p:nvSpPr>
        <p:spPr>
          <a:xfrm>
            <a:off x="290829" y="2768600"/>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a:ln>
                <a:noFill/>
              </a:ln>
              <a:solidFill>
                <a:prstClr val="black"/>
              </a:solidFill>
              <a:effectLst/>
              <a:uLnTx/>
              <a:uFillTx/>
              <a:latin typeface="Wingdings"/>
              <a:ea typeface="+mn-ea"/>
              <a:cs typeface="Wingdings"/>
            </a:endParaRPr>
          </a:p>
        </p:txBody>
      </p:sp>
      <p:sp>
        <p:nvSpPr>
          <p:cNvPr id="6" name="object 6"/>
          <p:cNvSpPr txBox="1"/>
          <p:nvPr/>
        </p:nvSpPr>
        <p:spPr>
          <a:xfrm>
            <a:off x="563880" y="2717800"/>
            <a:ext cx="371094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155" normalizeH="0" baseline="0" noProof="0" dirty="0">
                <a:ln>
                  <a:noFill/>
                </a:ln>
                <a:solidFill>
                  <a:srgbClr val="006FBF"/>
                </a:solidFill>
                <a:effectLst/>
                <a:uLnTx/>
                <a:uFillTx/>
                <a:latin typeface="Times New Roman"/>
                <a:ea typeface="+mn-ea"/>
                <a:cs typeface="Times New Roman"/>
              </a:rPr>
              <a:t>Gastrointestinal </a:t>
            </a:r>
            <a:r>
              <a:rPr kumimoji="0" sz="2000" b="0" i="0" u="none" strike="noStrike" kern="1200" cap="none" spc="160" normalizeH="0" baseline="0" noProof="0" dirty="0">
                <a:ln>
                  <a:noFill/>
                </a:ln>
                <a:solidFill>
                  <a:srgbClr val="006FBF"/>
                </a:solidFill>
                <a:effectLst/>
                <a:uLnTx/>
                <a:uFillTx/>
                <a:latin typeface="Times New Roman"/>
                <a:ea typeface="+mn-ea"/>
                <a:cs typeface="Times New Roman"/>
              </a:rPr>
              <a:t>Tract</a:t>
            </a:r>
            <a:r>
              <a:rPr kumimoji="0" sz="2000" b="0" i="0" u="none" strike="noStrike" kern="1200" cap="none" spc="-85"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80" normalizeH="0" baseline="0" noProof="0" dirty="0">
                <a:ln>
                  <a:noFill/>
                </a:ln>
                <a:solidFill>
                  <a:srgbClr val="006FBF"/>
                </a:solidFill>
                <a:effectLst/>
                <a:uLnTx/>
                <a:uFillTx/>
                <a:latin typeface="Times New Roman"/>
                <a:ea typeface="+mn-ea"/>
                <a:cs typeface="Times New Roman"/>
              </a:rPr>
              <a:t>Affected</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object 7"/>
          <p:cNvSpPr txBox="1"/>
          <p:nvPr/>
        </p:nvSpPr>
        <p:spPr>
          <a:xfrm>
            <a:off x="657859" y="313817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657859" y="416052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930910" y="3017837"/>
            <a:ext cx="3532504" cy="2080260"/>
          </a:xfrm>
          <a:prstGeom prst="rect">
            <a:avLst/>
          </a:prstGeom>
        </p:spPr>
        <p:txBody>
          <a:bodyPr vert="horz" wrap="square" lIns="0" tIns="106045" rIns="0" bIns="0" rtlCol="0">
            <a:spAutoFit/>
          </a:bodyPr>
          <a:lstStyle/>
          <a:p>
            <a:pPr marL="12700" marR="0" lvl="0" indent="0" algn="l" defTabSz="914400" rtl="0" eaLnBrk="1" fontAlgn="base" latinLnBrk="0" hangingPunct="1">
              <a:lnSpc>
                <a:spcPct val="100000"/>
              </a:lnSpc>
              <a:spcBef>
                <a:spcPts val="835"/>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FF0000"/>
                </a:solidFill>
                <a:effectLst/>
                <a:uLnTx/>
                <a:uFillTx/>
                <a:latin typeface="Times New Roman"/>
                <a:ea typeface="+mn-ea"/>
                <a:cs typeface="Times New Roman"/>
              </a:rPr>
              <a:t>Colitis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90"/>
              </a:spcBef>
              <a:spcAft>
                <a:spcPct val="0"/>
              </a:spcAft>
              <a:buClr>
                <a:srgbClr val="DF742E"/>
              </a:buClr>
              <a:buSzPct val="59375"/>
              <a:buFont typeface="Wingdings"/>
              <a:buChar char=""/>
              <a:tabLst>
                <a:tab pos="287020" algn="l"/>
              </a:tabLst>
              <a:defRPr/>
            </a:pPr>
            <a:r>
              <a:rPr kumimoji="0" sz="1600" b="0" i="0" u="none" strike="noStrike" kern="1200" cap="none" spc="55" normalizeH="0" baseline="0" noProof="0" dirty="0">
                <a:ln>
                  <a:noFill/>
                </a:ln>
                <a:solidFill>
                  <a:prstClr val="black"/>
                </a:solidFill>
                <a:effectLst/>
                <a:uLnTx/>
                <a:uFillTx/>
                <a:latin typeface="Times New Roman"/>
                <a:ea typeface="+mn-ea"/>
                <a:cs typeface="Times New Roman"/>
              </a:rPr>
              <a:t>Affects </a:t>
            </a:r>
            <a:r>
              <a:rPr kumimoji="0" sz="1600" b="0" i="0" u="none" strike="noStrike" kern="1200" cap="none" spc="60" normalizeH="0" baseline="0" noProof="0" dirty="0">
                <a:ln>
                  <a:noFill/>
                </a:ln>
                <a:solidFill>
                  <a:prstClr val="black"/>
                </a:solidFill>
                <a:effectLst/>
                <a:uLnTx/>
                <a:uFillTx/>
                <a:latin typeface="Times New Roman"/>
                <a:ea typeface="+mn-ea"/>
                <a:cs typeface="Times New Roman"/>
              </a:rPr>
              <a:t>only</a:t>
            </a:r>
            <a:r>
              <a:rPr kumimoji="0" sz="16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45" normalizeH="0" baseline="0" noProof="0" dirty="0">
                <a:ln>
                  <a:noFill/>
                </a:ln>
                <a:solidFill>
                  <a:prstClr val="black"/>
                </a:solidFill>
                <a:effectLst/>
                <a:uLnTx/>
                <a:uFillTx/>
                <a:latin typeface="Times New Roman"/>
                <a:ea typeface="+mn-ea"/>
                <a:cs typeface="Times New Roman"/>
              </a:rPr>
              <a:t>colon</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1600" b="0" i="0" u="none" strike="noStrike" kern="1200" cap="none" spc="110" normalizeH="0" baseline="0" noProof="0" dirty="0">
                <a:ln>
                  <a:noFill/>
                </a:ln>
                <a:solidFill>
                  <a:prstClr val="black"/>
                </a:solidFill>
                <a:effectLst/>
                <a:uLnTx/>
                <a:uFillTx/>
                <a:latin typeface="Times New Roman"/>
                <a:ea typeface="+mn-ea"/>
                <a:cs typeface="Times New Roman"/>
              </a:rPr>
              <a:t>Continuous </a:t>
            </a:r>
            <a:r>
              <a:rPr kumimoji="0" sz="1600" b="0" i="0" u="none" strike="noStrike" kern="1200" cap="none" spc="85" normalizeH="0" baseline="0" noProof="0" dirty="0">
                <a:ln>
                  <a:noFill/>
                </a:ln>
                <a:solidFill>
                  <a:prstClr val="black"/>
                </a:solidFill>
                <a:effectLst/>
                <a:uLnTx/>
                <a:uFillTx/>
                <a:latin typeface="Times New Roman"/>
                <a:ea typeface="+mn-ea"/>
                <a:cs typeface="Times New Roman"/>
              </a:rPr>
              <a:t>from</a:t>
            </a:r>
            <a:r>
              <a:rPr kumimoji="0" sz="16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30" normalizeH="0" baseline="0" noProof="0" dirty="0">
                <a:ln>
                  <a:noFill/>
                </a:ln>
                <a:solidFill>
                  <a:prstClr val="black"/>
                </a:solidFill>
                <a:effectLst/>
                <a:uLnTx/>
                <a:uFillTx/>
                <a:latin typeface="Times New Roman"/>
                <a:ea typeface="+mn-ea"/>
                <a:cs typeface="Times New Roman"/>
              </a:rPr>
              <a:t>rectum</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6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30" normalizeH="0" baseline="0" noProof="0" dirty="0">
                <a:ln>
                  <a:noFill/>
                </a:ln>
                <a:solidFill>
                  <a:srgbClr val="FF0000"/>
                </a:solidFill>
                <a:effectLst/>
                <a:uLnTx/>
                <a:uFillTx/>
                <a:latin typeface="Times New Roman"/>
                <a:ea typeface="+mn-ea"/>
                <a:cs typeface="Times New Roman"/>
              </a:rPr>
              <a:t>Disease</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90"/>
              </a:spcBef>
              <a:spcAft>
                <a:spcPct val="0"/>
              </a:spcAft>
              <a:buClr>
                <a:srgbClr val="DF742E"/>
              </a:buClr>
              <a:buSzPct val="59375"/>
              <a:buFont typeface="Wingdings"/>
              <a:buChar char=""/>
              <a:tabLst>
                <a:tab pos="287020" algn="l"/>
              </a:tabLst>
              <a:defRPr/>
            </a:pPr>
            <a:r>
              <a:rPr kumimoji="0" sz="1600" b="0" i="0" u="none" strike="noStrike" kern="1200" cap="none" spc="120" normalizeH="0" baseline="0" noProof="0" dirty="0">
                <a:ln>
                  <a:noFill/>
                </a:ln>
                <a:solidFill>
                  <a:prstClr val="black"/>
                </a:solidFill>
                <a:effectLst/>
                <a:uLnTx/>
                <a:uFillTx/>
                <a:latin typeface="Times New Roman"/>
                <a:ea typeface="+mn-ea"/>
                <a:cs typeface="Times New Roman"/>
              </a:rPr>
              <a:t>Mouth </a:t>
            </a:r>
            <a:r>
              <a:rPr kumimoji="0" sz="1600" b="0" i="0" u="none" strike="noStrike" kern="1200" cap="none" spc="90" normalizeH="0" baseline="0" noProof="0" dirty="0">
                <a:ln>
                  <a:noFill/>
                </a:ln>
                <a:solidFill>
                  <a:prstClr val="black"/>
                </a:solidFill>
                <a:effectLst/>
                <a:uLnTx/>
                <a:uFillTx/>
                <a:latin typeface="Times New Roman"/>
                <a:ea typeface="+mn-ea"/>
                <a:cs typeface="Times New Roman"/>
              </a:rPr>
              <a:t>to </a:t>
            </a:r>
            <a:r>
              <a:rPr kumimoji="0" sz="1600" b="0" i="0" u="none" strike="noStrike" kern="1200" cap="none" spc="155" normalizeH="0" baseline="0" noProof="0" dirty="0">
                <a:ln>
                  <a:noFill/>
                </a:ln>
                <a:solidFill>
                  <a:prstClr val="black"/>
                </a:solidFill>
                <a:effectLst/>
                <a:uLnTx/>
                <a:uFillTx/>
                <a:latin typeface="Times New Roman"/>
                <a:ea typeface="+mn-ea"/>
                <a:cs typeface="Times New Roman"/>
              </a:rPr>
              <a:t>anus </a:t>
            </a:r>
            <a:r>
              <a:rPr kumimoji="0" sz="1600" b="0" i="0" u="none" strike="noStrike" kern="1200" cap="none" spc="95" normalizeH="0" baseline="0" noProof="0" dirty="0">
                <a:ln>
                  <a:noFill/>
                </a:ln>
                <a:solidFill>
                  <a:prstClr val="black"/>
                </a:solidFill>
                <a:effectLst/>
                <a:uLnTx/>
                <a:uFillTx/>
                <a:latin typeface="Times New Roman"/>
                <a:ea typeface="+mn-ea"/>
                <a:cs typeface="Times New Roman"/>
              </a:rPr>
              <a:t>potentially</a:t>
            </a:r>
            <a:r>
              <a:rPr kumimoji="0" sz="1600" b="0" i="0" u="none" strike="noStrike" kern="1200" cap="none" spc="-19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80" normalizeH="0" baseline="0" noProof="0" dirty="0">
                <a:ln>
                  <a:noFill/>
                </a:ln>
                <a:solidFill>
                  <a:prstClr val="black"/>
                </a:solidFill>
                <a:effectLst/>
                <a:uLnTx/>
                <a:uFillTx/>
                <a:latin typeface="Times New Roman"/>
                <a:ea typeface="+mn-ea"/>
                <a:cs typeface="Times New Roman"/>
              </a:rPr>
              <a:t>affected</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1600" b="0" i="0" u="none" strike="noStrike" kern="1200" cap="none" spc="95" normalizeH="0" baseline="0" noProof="0" dirty="0">
                <a:ln>
                  <a:noFill/>
                </a:ln>
                <a:solidFill>
                  <a:prstClr val="black"/>
                </a:solidFill>
                <a:effectLst/>
                <a:uLnTx/>
                <a:uFillTx/>
                <a:latin typeface="Times New Roman"/>
                <a:ea typeface="+mn-ea"/>
                <a:cs typeface="Times New Roman"/>
              </a:rPr>
              <a:t>Discontinuous, </a:t>
            </a:r>
            <a:r>
              <a:rPr kumimoji="0" sz="1600" b="0" i="0" u="none" strike="noStrike" kern="1200" cap="none" spc="60" normalizeH="0" baseline="0" noProof="0" dirty="0">
                <a:ln>
                  <a:noFill/>
                </a:ln>
                <a:solidFill>
                  <a:prstClr val="black"/>
                </a:solidFill>
                <a:effectLst/>
                <a:uLnTx/>
                <a:uFillTx/>
                <a:latin typeface="Times New Roman"/>
                <a:ea typeface="+mn-ea"/>
                <a:cs typeface="Times New Roman"/>
              </a:rPr>
              <a:t>"Skip"</a:t>
            </a:r>
            <a:r>
              <a:rPr kumimoji="0" sz="1600" b="0"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85" normalizeH="0" baseline="0" noProof="0" dirty="0">
                <a:ln>
                  <a:noFill/>
                </a:ln>
                <a:solidFill>
                  <a:prstClr val="black"/>
                </a:solidFill>
                <a:effectLst/>
                <a:uLnTx/>
                <a:uFillTx/>
                <a:latin typeface="Times New Roman"/>
                <a:ea typeface="+mn-ea"/>
                <a:cs typeface="Times New Roman"/>
              </a:rPr>
              <a:t>lesions</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0" name="object 10"/>
          <p:cNvSpPr txBox="1"/>
          <p:nvPr/>
        </p:nvSpPr>
        <p:spPr>
          <a:xfrm>
            <a:off x="290829" y="5217159"/>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a:ln>
                <a:noFill/>
              </a:ln>
              <a:solidFill>
                <a:prstClr val="black"/>
              </a:solidFill>
              <a:effectLst/>
              <a:uLnTx/>
              <a:uFillTx/>
              <a:latin typeface="Wingdings"/>
              <a:ea typeface="+mn-ea"/>
              <a:cs typeface="Wingdings"/>
            </a:endParaRPr>
          </a:p>
        </p:txBody>
      </p:sp>
      <p:sp>
        <p:nvSpPr>
          <p:cNvPr id="11" name="object 11"/>
          <p:cNvSpPr txBox="1"/>
          <p:nvPr/>
        </p:nvSpPr>
        <p:spPr>
          <a:xfrm>
            <a:off x="563880" y="5167629"/>
            <a:ext cx="257810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65" normalizeH="0" baseline="0" noProof="0" dirty="0">
                <a:ln>
                  <a:noFill/>
                </a:ln>
                <a:solidFill>
                  <a:srgbClr val="006FBF"/>
                </a:solidFill>
                <a:effectLst/>
                <a:uLnTx/>
                <a:uFillTx/>
                <a:latin typeface="Times New Roman"/>
                <a:ea typeface="+mn-ea"/>
                <a:cs typeface="Times New Roman"/>
              </a:rPr>
              <a:t>Bowel </a:t>
            </a:r>
            <a:r>
              <a:rPr kumimoji="0" sz="2000" b="0" i="0" u="none" strike="noStrike" kern="1200" cap="none" spc="140" normalizeH="0" baseline="0" noProof="0" dirty="0">
                <a:ln>
                  <a:noFill/>
                </a:ln>
                <a:solidFill>
                  <a:srgbClr val="006FBF"/>
                </a:solidFill>
                <a:effectLst/>
                <a:uLnTx/>
                <a:uFillTx/>
                <a:latin typeface="Times New Roman"/>
                <a:ea typeface="+mn-ea"/>
                <a:cs typeface="Times New Roman"/>
              </a:rPr>
              <a:t>Tissue</a:t>
            </a:r>
            <a:r>
              <a:rPr kumimoji="0" sz="2000" b="0" i="0" u="none" strike="noStrike" kern="1200" cap="none" spc="15"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006FBF"/>
                </a:solidFill>
                <a:effectLst/>
                <a:uLnTx/>
                <a:uFillTx/>
                <a:latin typeface="Times New Roman"/>
                <a:ea typeface="+mn-ea"/>
                <a:cs typeface="Times New Roman"/>
              </a:rPr>
              <a:t>affected</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 name="object 12"/>
          <p:cNvSpPr txBox="1"/>
          <p:nvPr/>
        </p:nvSpPr>
        <p:spPr>
          <a:xfrm>
            <a:off x="657859" y="5588000"/>
            <a:ext cx="138430" cy="66167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117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930910" y="5471160"/>
            <a:ext cx="6041390" cy="812800"/>
          </a:xfrm>
          <a:prstGeom prst="rect">
            <a:avLst/>
          </a:prstGeom>
        </p:spPr>
        <p:txBody>
          <a:bodyPr vert="horz" wrap="square" lIns="0" tIns="12700" rIns="0" bIns="0" rtlCol="0">
            <a:spAutoFit/>
          </a:bodyPr>
          <a:lstStyle/>
          <a:p>
            <a:pPr marL="12700" marR="5080" lvl="0" indent="0" algn="l" defTabSz="914400" rtl="0" eaLnBrk="1" fontAlgn="base" latinLnBrk="0" hangingPunct="1">
              <a:lnSpc>
                <a:spcPct val="129200"/>
              </a:lnSpc>
              <a:spcBef>
                <a:spcPts val="10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 </a:t>
            </a:r>
            <a:r>
              <a:rPr kumimoji="0" sz="2000" b="0" i="0" u="none" strike="noStrike" kern="1200" cap="none" spc="90" normalizeH="0" baseline="0" noProof="0" dirty="0">
                <a:ln>
                  <a:noFill/>
                </a:ln>
                <a:solidFill>
                  <a:srgbClr val="FF0000"/>
                </a:solidFill>
                <a:effectLst/>
                <a:uLnTx/>
                <a:uFillTx/>
                <a:latin typeface="Times New Roman"/>
                <a:ea typeface="+mn-ea"/>
                <a:cs typeface="Times New Roman"/>
              </a:rPr>
              <a:t>Colitis: </a:t>
            </a:r>
            <a:r>
              <a:rPr kumimoji="0" sz="2000" b="0" i="0" u="none" strike="noStrike" kern="1200" cap="none" spc="110" normalizeH="0" baseline="0" noProof="0" dirty="0">
                <a:ln>
                  <a:noFill/>
                </a:ln>
                <a:solidFill>
                  <a:prstClr val="black"/>
                </a:solidFill>
                <a:effectLst/>
                <a:uLnTx/>
                <a:uFillTx/>
                <a:latin typeface="Times New Roman"/>
                <a:ea typeface="+mn-ea"/>
                <a:cs typeface="Times New Roman"/>
              </a:rPr>
              <a:t>Mucosal </a:t>
            </a:r>
            <a:r>
              <a:rPr kumimoji="0" sz="2000" b="0" i="0" u="none" strike="noStrike" kern="1200" cap="none" spc="135" normalizeH="0" baseline="0" noProof="0" dirty="0">
                <a:ln>
                  <a:noFill/>
                </a:ln>
                <a:solidFill>
                  <a:prstClr val="black"/>
                </a:solidFill>
                <a:effectLst/>
                <a:uLnTx/>
                <a:uFillTx/>
                <a:latin typeface="Times New Roman"/>
                <a:ea typeface="+mn-ea"/>
                <a:cs typeface="Times New Roman"/>
              </a:rPr>
              <a:t>disease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(no </a:t>
            </a:r>
            <a:r>
              <a:rPr kumimoji="0" sz="2000" b="0" i="0" u="none" strike="noStrike" kern="1200" cap="none" spc="155" normalizeH="0" baseline="0" noProof="0" dirty="0">
                <a:ln>
                  <a:noFill/>
                </a:ln>
                <a:solidFill>
                  <a:prstClr val="black"/>
                </a:solidFill>
                <a:effectLst/>
                <a:uLnTx/>
                <a:uFillTx/>
                <a:latin typeface="Times New Roman"/>
                <a:ea typeface="+mn-ea"/>
                <a:cs typeface="Times New Roman"/>
              </a:rPr>
              <a:t>granuloma)  </a:t>
            </a: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 </a:t>
            </a:r>
            <a:r>
              <a:rPr kumimoji="0" sz="2000" b="0" i="0" u="none" strike="noStrike" kern="1200" cap="none" spc="114" normalizeH="0" baseline="0" noProof="0" dirty="0">
                <a:ln>
                  <a:noFill/>
                </a:ln>
                <a:solidFill>
                  <a:srgbClr val="FF0000"/>
                </a:solidFill>
                <a:effectLst/>
                <a:uLnTx/>
                <a:uFillTx/>
                <a:latin typeface="Times New Roman"/>
                <a:ea typeface="+mn-ea"/>
                <a:cs typeface="Times New Roman"/>
              </a:rPr>
              <a:t>Disease: </a:t>
            </a:r>
            <a:r>
              <a:rPr kumimoji="0" sz="2000" b="0" i="0" u="none" strike="noStrike" kern="1200" cap="none" spc="190" normalizeH="0" baseline="0" noProof="0" dirty="0">
                <a:ln>
                  <a:noFill/>
                </a:ln>
                <a:solidFill>
                  <a:prstClr val="black"/>
                </a:solidFill>
                <a:effectLst/>
                <a:uLnTx/>
                <a:uFillTx/>
                <a:latin typeface="Times New Roman"/>
                <a:ea typeface="+mn-ea"/>
                <a:cs typeface="Times New Roman"/>
              </a:rPr>
              <a:t>Transmural </a:t>
            </a:r>
            <a:r>
              <a:rPr kumimoji="0" sz="2000" b="0" i="0" u="none" strike="noStrike" kern="1200" cap="none" spc="135" normalizeH="0" baseline="0" noProof="0" dirty="0">
                <a:ln>
                  <a:noFill/>
                </a:ln>
                <a:solidFill>
                  <a:prstClr val="black"/>
                </a:solidFill>
                <a:effectLst/>
                <a:uLnTx/>
                <a:uFillTx/>
                <a:latin typeface="Times New Roman"/>
                <a:ea typeface="+mn-ea"/>
                <a:cs typeface="Times New Roman"/>
              </a:rPr>
              <a:t>disease</a:t>
            </a:r>
            <a:r>
              <a:rPr kumimoji="0" sz="2000" b="0" i="0" u="none" strike="noStrike" kern="1200" cap="none" spc="-229" normalizeH="0" baseline="0" noProof="0" dirty="0">
                <a:ln>
                  <a:noFill/>
                </a:ln>
                <a:solidFill>
                  <a:prstClr val="black"/>
                </a:solidFill>
                <a:effectLst/>
                <a:uLnTx/>
                <a:uFillTx/>
                <a:latin typeface="Times New Roman"/>
                <a:ea typeface="+mn-ea"/>
                <a:cs typeface="Times New Roman"/>
              </a:rPr>
              <a:t> </a:t>
            </a:r>
            <a:r>
              <a:rPr kumimoji="0" sz="2000" b="0" i="0" u="none" strike="noStrike" kern="1200" cap="none" spc="140" normalizeH="0" baseline="0" noProof="0" dirty="0">
                <a:ln>
                  <a:noFill/>
                </a:ln>
                <a:solidFill>
                  <a:prstClr val="black"/>
                </a:solidFill>
                <a:effectLst/>
                <a:uLnTx/>
                <a:uFillTx/>
                <a:latin typeface="Times New Roman"/>
                <a:ea typeface="+mn-ea"/>
                <a:cs typeface="Times New Roman"/>
              </a:rPr>
              <a:t>(granulomas)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4" name="object 14"/>
          <p:cNvSpPr txBox="1">
            <a:spLocks noGrp="1"/>
          </p:cNvSpPr>
          <p:nvPr>
            <p:ph type="title"/>
          </p:nvPr>
        </p:nvSpPr>
        <p:spPr>
          <a:xfrm>
            <a:off x="290829" y="181609"/>
            <a:ext cx="6847840" cy="574040"/>
          </a:xfrm>
          <a:prstGeom prst="rect">
            <a:avLst/>
          </a:prstGeom>
        </p:spPr>
        <p:txBody>
          <a:bodyPr vert="horz" wrap="square" lIns="0" tIns="12700" rIns="0" bIns="0" rtlCol="0">
            <a:spAutoFit/>
          </a:bodyPr>
          <a:lstStyle/>
          <a:p>
            <a:pPr marL="12700">
              <a:lnSpc>
                <a:spcPct val="100000"/>
              </a:lnSpc>
              <a:spcBef>
                <a:spcPts val="100"/>
              </a:spcBef>
            </a:pPr>
            <a:r>
              <a:rPr sz="3600" b="1" spc="350" dirty="0">
                <a:latin typeface="Times New Roman"/>
                <a:cs typeface="Times New Roman"/>
              </a:rPr>
              <a:t>Inflammatory </a:t>
            </a:r>
            <a:r>
              <a:rPr sz="3600" b="1" spc="425" dirty="0">
                <a:latin typeface="Times New Roman"/>
                <a:cs typeface="Times New Roman"/>
              </a:rPr>
              <a:t>Bowel</a:t>
            </a:r>
            <a:r>
              <a:rPr sz="3600" b="1" spc="-125" dirty="0">
                <a:latin typeface="Times New Roman"/>
                <a:cs typeface="Times New Roman"/>
              </a:rPr>
              <a:t> </a:t>
            </a:r>
            <a:r>
              <a:rPr sz="3600" b="1" spc="405" dirty="0">
                <a:latin typeface="Times New Roman"/>
                <a:cs typeface="Times New Roman"/>
              </a:rPr>
              <a:t>Disease</a:t>
            </a:r>
            <a:endParaRPr sz="3600">
              <a:latin typeface="Times New Roman"/>
              <a:cs typeface="Times New Roman"/>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4098" name="Picture 2"/>
          <p:cNvPicPr>
            <a:picLocks noGrp="1" noChangeAspect="1" noChangeArrowheads="1"/>
          </p:cNvPicPr>
          <p:nvPr>
            <p:ph idx="1"/>
          </p:nvPr>
        </p:nvPicPr>
        <p:blipFill>
          <a:blip r:embed="rId2"/>
          <a:srcRect/>
          <a:stretch>
            <a:fillRect/>
          </a:stretch>
        </p:blipFill>
        <p:spPr bwMode="auto">
          <a:xfrm>
            <a:off x="1219200" y="1219200"/>
            <a:ext cx="7143257" cy="5278438"/>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5122" name="Picture 2"/>
          <p:cNvPicPr>
            <a:picLocks noGrp="1" noChangeAspect="1" noChangeArrowheads="1"/>
          </p:cNvPicPr>
          <p:nvPr>
            <p:ph idx="1"/>
          </p:nvPr>
        </p:nvPicPr>
        <p:blipFill>
          <a:blip r:embed="rId2"/>
          <a:srcRect/>
          <a:stretch>
            <a:fillRect/>
          </a:stretch>
        </p:blipFill>
        <p:spPr bwMode="auto">
          <a:xfrm>
            <a:off x="0" y="990600"/>
            <a:ext cx="4648200" cy="5583238"/>
          </a:xfrm>
          <a:prstGeom prst="rect">
            <a:avLst/>
          </a:prstGeom>
          <a:noFill/>
          <a:ln w="9525">
            <a:noFill/>
            <a:miter lim="800000"/>
            <a:headEnd/>
            <a:tailEnd/>
          </a:ln>
          <a:effectLst/>
        </p:spPr>
      </p:pic>
      <p:pic>
        <p:nvPicPr>
          <p:cNvPr id="5" name="Picture 4" descr="types_of_uc_c1200x6302028329_gallery_image_915_136.jpg"/>
          <p:cNvPicPr>
            <a:picLocks noChangeAspect="1"/>
          </p:cNvPicPr>
          <p:nvPr/>
        </p:nvPicPr>
        <p:blipFill>
          <a:blip r:embed="rId3"/>
          <a:stretch>
            <a:fillRect/>
          </a:stretch>
        </p:blipFill>
        <p:spPr>
          <a:xfrm>
            <a:off x="4724401" y="533400"/>
            <a:ext cx="4143248" cy="6042838"/>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6146" name="Picture 2"/>
          <p:cNvPicPr>
            <a:picLocks noChangeAspect="1" noChangeArrowheads="1"/>
          </p:cNvPicPr>
          <p:nvPr/>
        </p:nvPicPr>
        <p:blipFill>
          <a:blip r:embed="rId3"/>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917448"/>
            <a:ext cx="7467600" cy="5940552"/>
          </a:xfrm>
        </p:spPr>
        <p:txBody>
          <a:bodyPr/>
          <a:lstStyle/>
          <a:p>
            <a:pPr algn="l" rtl="0"/>
            <a:r>
              <a:rPr lang="en-US" dirty="0"/>
              <a:t>Ischemic colitis occurs when blood flow to part of the large intestine (colon) is reduced, usually due to narrowed or blocked blood vessels (arteries). doesn't provide enough oxygen for the cells in your digestive system.</a:t>
            </a:r>
          </a:p>
          <a:p>
            <a:pPr>
              <a:buFont typeface="Wingdings" pitchFamily="2" charset="2"/>
              <a:buChar char="§"/>
            </a:pPr>
            <a:r>
              <a:rPr lang="en-US" b="1" dirty="0"/>
              <a:t>Incidence : over65 years</a:t>
            </a:r>
          </a:p>
          <a:p>
            <a:pPr>
              <a:buFont typeface="Wingdings" pitchFamily="2" charset="2"/>
              <a:buChar char="§"/>
            </a:pPr>
            <a:r>
              <a:rPr lang="en-US" b="1" dirty="0"/>
              <a:t>Risk factors include cardiac or vascular </a:t>
            </a:r>
            <a:r>
              <a:rPr lang="en-US" b="1" dirty="0" err="1">
                <a:solidFill>
                  <a:srgbClr val="FF0000"/>
                </a:solidFill>
              </a:rPr>
              <a:t>comorbidities</a:t>
            </a:r>
            <a:r>
              <a:rPr lang="en-US" b="1" dirty="0"/>
              <a:t> such as diabetes or hypertension</a:t>
            </a:r>
          </a:p>
          <a:p>
            <a:pPr algn="l" rtl="0"/>
            <a:endParaRPr lang="ar-JO" dirty="0"/>
          </a:p>
        </p:txBody>
      </p:sp>
      <p:pic>
        <p:nvPicPr>
          <p:cNvPr id="4" name="Picture 3" descr="ds00794_im00136_r7_ischemiccolitisthu_jpg.jpg"/>
          <p:cNvPicPr>
            <a:picLocks noChangeAspect="1"/>
          </p:cNvPicPr>
          <p:nvPr/>
        </p:nvPicPr>
        <p:blipFill>
          <a:blip r:embed="rId2"/>
          <a:stretch>
            <a:fillRect/>
          </a:stretch>
        </p:blipFill>
        <p:spPr>
          <a:xfrm>
            <a:off x="6400800" y="3581400"/>
            <a:ext cx="2743200" cy="2844495"/>
          </a:xfrm>
          <a:prstGeom prst="rect">
            <a:avLst/>
          </a:prstGeom>
        </p:spPr>
      </p:pic>
      <p:sp>
        <p:nvSpPr>
          <p:cNvPr id="2" name="مستطيل 1"/>
          <p:cNvSpPr/>
          <p:nvPr/>
        </p:nvSpPr>
        <p:spPr>
          <a:xfrm>
            <a:off x="1949247" y="116632"/>
            <a:ext cx="512832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0">
                  <a:solidFill>
                    <a:srgbClr val="424456">
                      <a:tint val="1000"/>
                    </a:srgbClr>
                  </a:solidFill>
                  <a:prstDash val="solid"/>
                </a:ln>
                <a:solidFill>
                  <a:srgbClr val="A04DA3"/>
                </a:solidFill>
                <a:effectLst>
                  <a:outerShdw blurRad="50000" dist="50800" dir="7500000" algn="tl">
                    <a:srgbClr val="000000">
                      <a:shade val="5000"/>
                      <a:alpha val="35000"/>
                    </a:srgbClr>
                  </a:outerShdw>
                </a:effectLst>
                <a:uLnTx/>
                <a:uFillTx/>
                <a:latin typeface="Arial" pitchFamily="34" charset="0"/>
                <a:ea typeface="+mn-ea"/>
                <a:cs typeface="Arial" pitchFamily="34" charset="0"/>
              </a:rPr>
              <a:t>Ischemic colitis</a:t>
            </a:r>
            <a:endParaRPr kumimoji="0" lang="ar-SA" sz="5400" b="1" i="0" u="none" strike="noStrike" kern="1200" cap="none" spc="0" normalizeH="0" baseline="0" noProof="0" dirty="0">
              <a:ln w="19050">
                <a:solidFill>
                  <a:srgbClr val="424456">
                    <a:tint val="1000"/>
                  </a:srgbClr>
                </a:solidFill>
                <a:prstDash val="solid"/>
              </a:ln>
              <a:solidFill>
                <a:srgbClr val="A04DA3"/>
              </a:solidFill>
              <a:effectLst>
                <a:outerShdw blurRad="50000" dist="50800" dir="7500000" algn="tl">
                  <a:srgbClr val="000000">
                    <a:shade val="5000"/>
                    <a:alpha val="35000"/>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2298789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609600"/>
            <a:ext cx="8686800" cy="5410200"/>
          </a:xfrm>
        </p:spPr>
        <p:txBody>
          <a:bodyPr>
            <a:normAutofit fontScale="70000" lnSpcReduction="20000"/>
          </a:bodyPr>
          <a:lstStyle/>
          <a:p>
            <a:pPr>
              <a:buFont typeface="Wingdings" pitchFamily="2" charset="2"/>
              <a:buChar char="§"/>
            </a:pPr>
            <a:r>
              <a:rPr lang="en-US" b="1" dirty="0"/>
              <a:t>Causes of Ischemic Colitis:</a:t>
            </a:r>
            <a:r>
              <a:rPr lang="en-US" sz="2800" b="1" dirty="0"/>
              <a:t>.</a:t>
            </a:r>
          </a:p>
          <a:p>
            <a:pPr>
              <a:buFont typeface="Wingdings" pitchFamily="2" charset="2"/>
              <a:buChar char="ü"/>
            </a:pPr>
            <a:r>
              <a:rPr lang="en-US" dirty="0" err="1">
                <a:solidFill>
                  <a:srgbClr val="FF0000"/>
                </a:solidFill>
              </a:rPr>
              <a:t>Hypoperfusion</a:t>
            </a:r>
            <a:endParaRPr lang="en-US" dirty="0">
              <a:solidFill>
                <a:srgbClr val="FF0000"/>
              </a:solidFill>
            </a:endParaRPr>
          </a:p>
          <a:p>
            <a:pPr>
              <a:buFont typeface="Wingdings" pitchFamily="2" charset="2"/>
              <a:buChar char="ü"/>
            </a:pPr>
            <a:r>
              <a:rPr lang="en-US" dirty="0">
                <a:solidFill>
                  <a:srgbClr val="FF0000"/>
                </a:solidFill>
              </a:rPr>
              <a:t>Occlusive Disease (Thrombotic or Embolic)</a:t>
            </a:r>
          </a:p>
          <a:p>
            <a:pPr>
              <a:buFont typeface="Wingdings" pitchFamily="2" charset="2"/>
              <a:buChar char="ü"/>
            </a:pPr>
            <a:r>
              <a:rPr lang="en-US" dirty="0">
                <a:solidFill>
                  <a:srgbClr val="FF0000"/>
                </a:solidFill>
              </a:rPr>
              <a:t>Small Vessel Disease</a:t>
            </a:r>
          </a:p>
          <a:p>
            <a:pPr>
              <a:buFont typeface="Wingdings" pitchFamily="2" charset="2"/>
              <a:buChar char="ü"/>
            </a:pPr>
            <a:r>
              <a:rPr lang="en-US" dirty="0">
                <a:solidFill>
                  <a:srgbClr val="FF0000"/>
                </a:solidFill>
              </a:rPr>
              <a:t>Iatrogenic</a:t>
            </a:r>
          </a:p>
          <a:p>
            <a:pPr>
              <a:buFont typeface="Wingdings" pitchFamily="2" charset="2"/>
              <a:buChar char="§"/>
            </a:pPr>
            <a:r>
              <a:rPr lang="en-US" dirty="0">
                <a:solidFill>
                  <a:srgbClr val="00B050"/>
                </a:solidFill>
              </a:rPr>
              <a:t>Signs and symptoms :</a:t>
            </a:r>
          </a:p>
          <a:p>
            <a:r>
              <a:rPr lang="en-US" dirty="0"/>
              <a:t>Pain, tenderness, which can occur suddenly or gradually</a:t>
            </a:r>
          </a:p>
          <a:p>
            <a:r>
              <a:rPr lang="en-US" dirty="0">
                <a:solidFill>
                  <a:srgbClr val="FF0000"/>
                </a:solidFill>
              </a:rPr>
              <a:t>Bright red or maroon-colored blood </a:t>
            </a:r>
            <a:r>
              <a:rPr lang="en-US" dirty="0"/>
              <a:t>in your stool </a:t>
            </a:r>
            <a:r>
              <a:rPr lang="en-US" sz="5400" b="1" dirty="0">
                <a:solidFill>
                  <a:srgbClr val="FF0000"/>
                </a:solidFill>
              </a:rPr>
              <a:t>or</a:t>
            </a:r>
            <a:r>
              <a:rPr lang="en-US" dirty="0"/>
              <a:t> </a:t>
            </a:r>
            <a:r>
              <a:rPr lang="en-US" dirty="0">
                <a:solidFill>
                  <a:srgbClr val="FF0000"/>
                </a:solidFill>
              </a:rPr>
              <a:t>passage of blood alone without stool</a:t>
            </a:r>
          </a:p>
          <a:p>
            <a:r>
              <a:rPr lang="en-US" dirty="0"/>
              <a:t>A feeling </a:t>
            </a:r>
            <a:r>
              <a:rPr lang="en-US" dirty="0">
                <a:solidFill>
                  <a:srgbClr val="00B050"/>
                </a:solidFill>
              </a:rPr>
              <a:t>of urgency to </a:t>
            </a:r>
            <a:r>
              <a:rPr lang="en-US" dirty="0"/>
              <a:t>move your bowels</a:t>
            </a:r>
          </a:p>
          <a:p>
            <a:r>
              <a:rPr lang="en-US" dirty="0"/>
              <a:t>severe </a:t>
            </a:r>
            <a:r>
              <a:rPr lang="en-US" dirty="0" err="1">
                <a:solidFill>
                  <a:srgbClr val="00B050"/>
                </a:solidFill>
              </a:rPr>
              <a:t>haemodynamic</a:t>
            </a:r>
            <a:r>
              <a:rPr lang="en-US" dirty="0">
                <a:solidFill>
                  <a:srgbClr val="00B050"/>
                </a:solidFill>
              </a:rPr>
              <a:t> instability </a:t>
            </a:r>
            <a:r>
              <a:rPr lang="en-US" dirty="0"/>
              <a:t>and acidosis.</a:t>
            </a:r>
          </a:p>
          <a:p>
            <a:r>
              <a:rPr lang="en-US" dirty="0"/>
              <a:t>Diarrhea</a:t>
            </a:r>
          </a:p>
          <a:p>
            <a:r>
              <a:rPr lang="en-US" dirty="0"/>
              <a:t>Nausea</a:t>
            </a:r>
          </a:p>
          <a:p>
            <a:pPr>
              <a:buNone/>
            </a:pPr>
            <a:br>
              <a:rPr lang="en-US" dirty="0"/>
            </a:br>
            <a:endParaRPr lang="en-US" dirty="0">
              <a:solidFill>
                <a:srgbClr val="FF0000"/>
              </a:solidFill>
            </a:endParaRPr>
          </a:p>
          <a:p>
            <a:endParaRPr lang="en-US" sz="2800" b="1" dirty="0"/>
          </a:p>
          <a:p>
            <a:pPr>
              <a:buNone/>
            </a:pPr>
            <a:r>
              <a:rPr lang="en-US" dirty="0"/>
              <a:t>    </a:t>
            </a:r>
            <a:endParaRPr lang="ar-JO" dirty="0"/>
          </a:p>
        </p:txBody>
      </p:sp>
    </p:spTree>
    <p:extLst>
      <p:ext uri="{BB962C8B-B14F-4D97-AF65-F5344CB8AC3E}">
        <p14:creationId xmlns:p14="http://schemas.microsoft.com/office/powerpoint/2010/main" val="258529299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82296" indent="0" algn="l">
              <a:buNone/>
            </a:pPr>
            <a:r>
              <a:rPr lang="en-US" dirty="0" err="1"/>
              <a:t>Angiodysplasia</a:t>
            </a:r>
            <a:r>
              <a:rPr lang="en-US" dirty="0"/>
              <a:t> is a vascular malformation that is a cause of </a:t>
            </a:r>
            <a:r>
              <a:rPr lang="en-US" dirty="0" err="1"/>
              <a:t>haemorrhage</a:t>
            </a:r>
            <a:r>
              <a:rPr lang="en-US" dirty="0"/>
              <a:t> from the colon.</a:t>
            </a:r>
          </a:p>
          <a:p>
            <a:pPr marL="82296" indent="0" algn="l">
              <a:buNone/>
            </a:pPr>
            <a:r>
              <a:rPr lang="en-US" dirty="0">
                <a:solidFill>
                  <a:srgbClr val="00B050"/>
                </a:solidFill>
              </a:rPr>
              <a:t>It is the most common vascular abnormality of the GI tract.</a:t>
            </a:r>
          </a:p>
          <a:p>
            <a:pPr marL="82296" indent="0" algn="l">
              <a:buNone/>
            </a:pPr>
            <a:r>
              <a:rPr lang="en-US" dirty="0"/>
              <a:t>The malformations consist of dilated tortuous submucosal veins and in severe cases the mucosa is replaced by massive </a:t>
            </a:r>
            <a:r>
              <a:rPr lang="en-US" dirty="0">
                <a:solidFill>
                  <a:srgbClr val="FF0000"/>
                </a:solidFill>
              </a:rPr>
              <a:t>dilated deformed vessels</a:t>
            </a:r>
            <a:r>
              <a:rPr lang="en-US" dirty="0"/>
              <a:t>.</a:t>
            </a:r>
          </a:p>
        </p:txBody>
      </p:sp>
      <p:sp>
        <p:nvSpPr>
          <p:cNvPr id="2" name="Title 1"/>
          <p:cNvSpPr>
            <a:spLocks noGrp="1"/>
          </p:cNvSpPr>
          <p:nvPr>
            <p:ph type="title"/>
          </p:nvPr>
        </p:nvSpPr>
        <p:spPr/>
        <p:txBody>
          <a:bodyPr/>
          <a:lstStyle/>
          <a:p>
            <a:r>
              <a:rPr lang="en-US" dirty="0" err="1"/>
              <a:t>Angiodysplasia</a:t>
            </a:r>
            <a:endParaRPr lang="en-US" dirty="0"/>
          </a:p>
        </p:txBody>
      </p:sp>
    </p:spTree>
    <p:extLst>
      <p:ext uri="{BB962C8B-B14F-4D97-AF65-F5344CB8AC3E}">
        <p14:creationId xmlns:p14="http://schemas.microsoft.com/office/powerpoint/2010/main" val="186692899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dirty="0"/>
          </a:p>
        </p:txBody>
      </p:sp>
      <p:pic>
        <p:nvPicPr>
          <p:cNvPr id="45058" name="Picture 2" descr="C:\Users\user\Desktop\New folder (2)\New folder\what-angiodysplasia.jpg"/>
          <p:cNvPicPr>
            <a:picLocks noChangeAspect="1" noChangeArrowheads="1"/>
          </p:cNvPicPr>
          <p:nvPr/>
        </p:nvPicPr>
        <p:blipFill>
          <a:blip r:embed="rId2"/>
          <a:srcRect/>
          <a:stretch>
            <a:fillRect/>
          </a:stretch>
        </p:blipFill>
        <p:spPr bwMode="auto">
          <a:xfrm>
            <a:off x="0" y="685800"/>
            <a:ext cx="8915400" cy="57150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2296" indent="0" algn="l">
              <a:buNone/>
            </a:pPr>
            <a:r>
              <a:rPr lang="en-US" dirty="0" err="1">
                <a:solidFill>
                  <a:schemeClr val="accent1"/>
                </a:solidFill>
              </a:rPr>
              <a:t>Angiodysplasia</a:t>
            </a:r>
            <a:r>
              <a:rPr lang="en-US" dirty="0">
                <a:solidFill>
                  <a:schemeClr val="accent1"/>
                </a:solidFill>
              </a:rPr>
              <a:t> may present as an isolated lesion or as multiple vascular lesions.</a:t>
            </a:r>
          </a:p>
          <a:p>
            <a:pPr marL="82296" indent="0" algn="l">
              <a:buNone/>
            </a:pPr>
            <a:r>
              <a:rPr lang="en-US" dirty="0">
                <a:solidFill>
                  <a:schemeClr val="accent1"/>
                </a:solidFill>
              </a:rPr>
              <a:t>Age:</a:t>
            </a:r>
            <a:r>
              <a:rPr lang="en-US" dirty="0"/>
              <a:t> typically in patients over 60 years. </a:t>
            </a:r>
          </a:p>
          <a:p>
            <a:pPr marL="82296" indent="0" algn="l">
              <a:buNone/>
            </a:pPr>
            <a:r>
              <a:rPr lang="en-US" dirty="0">
                <a:solidFill>
                  <a:srgbClr val="FF0000"/>
                </a:solidFill>
              </a:rPr>
              <a:t>Site:  77% </a:t>
            </a:r>
            <a:r>
              <a:rPr lang="en-US" dirty="0">
                <a:solidFill>
                  <a:srgbClr val="FF0000"/>
                </a:solidFill>
                <a:sym typeface="Wingdings" panose="05000000000000000000" pitchFamily="2" charset="2"/>
              </a:rPr>
              <a:t> </a:t>
            </a:r>
            <a:r>
              <a:rPr lang="en-US" dirty="0">
                <a:solidFill>
                  <a:srgbClr val="FF0000"/>
                </a:solidFill>
              </a:rPr>
              <a:t>cecum and ascending colon</a:t>
            </a:r>
          </a:p>
          <a:p>
            <a:pPr marL="0" indent="0" algn="l">
              <a:buNone/>
            </a:pPr>
            <a:r>
              <a:rPr lang="en-US" dirty="0"/>
              <a:t>        15% </a:t>
            </a:r>
            <a:r>
              <a:rPr lang="en-US" dirty="0">
                <a:sym typeface="Wingdings" panose="05000000000000000000" pitchFamily="2" charset="2"/>
              </a:rPr>
              <a:t> </a:t>
            </a:r>
            <a:r>
              <a:rPr lang="en-US" dirty="0"/>
              <a:t>jejunum and ileum </a:t>
            </a:r>
            <a:r>
              <a:rPr lang="en-US" sz="2000" dirty="0"/>
              <a:t>(small intestine)</a:t>
            </a:r>
          </a:p>
          <a:p>
            <a:pPr marL="0" indent="0" algn="l">
              <a:buNone/>
            </a:pPr>
            <a:r>
              <a:rPr lang="en-US" dirty="0"/>
              <a:t>         8% </a:t>
            </a:r>
            <a:r>
              <a:rPr lang="en-US" dirty="0">
                <a:sym typeface="Wingdings" panose="05000000000000000000" pitchFamily="2" charset="2"/>
              </a:rPr>
              <a:t>T</a:t>
            </a:r>
            <a:r>
              <a:rPr lang="en-US" dirty="0"/>
              <a:t>he remainder of the GI tract.</a:t>
            </a:r>
          </a:p>
          <a:p>
            <a:pPr marL="82296" indent="0" algn="l">
              <a:buNone/>
            </a:pPr>
            <a:endParaRPr lang="en-US" dirty="0"/>
          </a:p>
        </p:txBody>
      </p:sp>
      <p:sp>
        <p:nvSpPr>
          <p:cNvPr id="2" name="Title 1"/>
          <p:cNvSpPr>
            <a:spLocks noGrp="1"/>
          </p:cNvSpPr>
          <p:nvPr>
            <p:ph type="title"/>
          </p:nvPr>
        </p:nvSpPr>
        <p:spPr/>
        <p:txBody>
          <a:bodyPr/>
          <a:lstStyle/>
          <a:p>
            <a:r>
              <a:rPr lang="en-US" dirty="0" err="1"/>
              <a:t>Angiodysplasia</a:t>
            </a:r>
            <a:endParaRPr lang="en-US" dirty="0"/>
          </a:p>
        </p:txBody>
      </p:sp>
    </p:spTree>
    <p:extLst>
      <p:ext uri="{BB962C8B-B14F-4D97-AF65-F5344CB8AC3E}">
        <p14:creationId xmlns:p14="http://schemas.microsoft.com/office/powerpoint/2010/main" val="152995014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1981200"/>
            <a:ext cx="4572000" cy="3657600"/>
          </a:xfrm>
        </p:spPr>
      </p:pic>
      <p:sp>
        <p:nvSpPr>
          <p:cNvPr id="2" name="Title 1"/>
          <p:cNvSpPr>
            <a:spLocks noGrp="1"/>
          </p:cNvSpPr>
          <p:nvPr>
            <p:ph type="title"/>
          </p:nvPr>
        </p:nvSpPr>
        <p:spPr/>
        <p:txBody>
          <a:bodyPr/>
          <a:lstStyle/>
          <a:p>
            <a:r>
              <a:rPr lang="en-US" dirty="0" err="1"/>
              <a:t>Angiodysplasia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4572000" cy="3657600"/>
          </a:xfrm>
          <a:prstGeom prst="rect">
            <a:avLst/>
          </a:prstGeom>
        </p:spPr>
      </p:pic>
      <p:sp>
        <p:nvSpPr>
          <p:cNvPr id="6" name="TextBox 5"/>
          <p:cNvSpPr txBox="1"/>
          <p:nvPr/>
        </p:nvSpPr>
        <p:spPr>
          <a:xfrm>
            <a:off x="-25758" y="5879274"/>
            <a:ext cx="444535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Colonic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Angiodysplasia</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Box 6"/>
          <p:cNvSpPr txBox="1"/>
          <p:nvPr/>
        </p:nvSpPr>
        <p:spPr>
          <a:xfrm>
            <a:off x="4572000" y="5879274"/>
            <a:ext cx="45720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Multiple Gastric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Angiodysplasias</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185342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عنوان 1"/>
          <p:cNvSpPr>
            <a:spLocks noGrp="1"/>
          </p:cNvSpPr>
          <p:nvPr>
            <p:ph type="title"/>
          </p:nvPr>
        </p:nvSpPr>
        <p:spPr/>
        <p:txBody>
          <a:bodyPr/>
          <a:lstStyle/>
          <a:p>
            <a:pPr>
              <a:defRPr/>
            </a:pPr>
            <a:r>
              <a:rPr lang="en-US"/>
              <a:t>Diagnosis cont.</a:t>
            </a:r>
          </a:p>
        </p:txBody>
      </p:sp>
      <p:sp>
        <p:nvSpPr>
          <p:cNvPr id="3" name="عنصر نائب للمحتوى 2"/>
          <p:cNvSpPr>
            <a:spLocks noGrp="1"/>
          </p:cNvSpPr>
          <p:nvPr>
            <p:ph idx="1"/>
          </p:nvPr>
        </p:nvSpPr>
        <p:spPr>
          <a:xfrm>
            <a:off x="395288" y="1935163"/>
            <a:ext cx="8291512" cy="4389437"/>
          </a:xfrm>
        </p:spPr>
        <p:txBody>
          <a:bodyPr/>
          <a:lstStyle/>
          <a:p>
            <a:pPr algn="l" rtl="0">
              <a:defRPr/>
            </a:pPr>
            <a:r>
              <a:rPr lang="en-US" dirty="0"/>
              <a:t> Physical examination</a:t>
            </a:r>
          </a:p>
          <a:p>
            <a:pPr algn="ctr" rtl="0">
              <a:buFont typeface="Arial" pitchFamily="34" charset="0"/>
              <a:buChar char="•"/>
              <a:defRPr/>
            </a:pPr>
            <a:r>
              <a:rPr lang="en-US" dirty="0">
                <a:solidFill>
                  <a:schemeClr val="accent1">
                    <a:lumMod val="75000"/>
                  </a:schemeClr>
                </a:solidFill>
              </a:rPr>
              <a:t> </a:t>
            </a:r>
            <a:r>
              <a:rPr lang="en-US" dirty="0"/>
              <a:t>measurement of postural changes in </a:t>
            </a:r>
            <a:r>
              <a:rPr lang="en-US" dirty="0" err="1"/>
              <a:t>Bl.Pr</a:t>
            </a:r>
            <a:r>
              <a:rPr lang="en-US" dirty="0"/>
              <a:t>. &amp; pulse rate</a:t>
            </a:r>
          </a:p>
          <a:p>
            <a:pPr algn="l" rtl="0">
              <a:buFont typeface="Arial" pitchFamily="34" charset="0"/>
              <a:buChar char="•"/>
              <a:defRPr/>
            </a:pPr>
            <a:r>
              <a:rPr lang="en-US" dirty="0"/>
              <a:t>Digital rectal examination  </a:t>
            </a:r>
          </a:p>
          <a:p>
            <a:pPr algn="l" rtl="0">
              <a:buFont typeface="Arial" pitchFamily="34" charset="0"/>
              <a:buChar char="•"/>
              <a:defRPr/>
            </a:pPr>
            <a:r>
              <a:rPr lang="en-US" dirty="0"/>
              <a:t>Liver disease or portal hypertension ( spider nevi, portosystemic shunt and bruising) in </a:t>
            </a:r>
            <a:r>
              <a:rPr lang="en-US" dirty="0" err="1"/>
              <a:t>variceal</a:t>
            </a:r>
            <a:r>
              <a:rPr lang="en-US" dirty="0"/>
              <a:t> hemorrhage  </a:t>
            </a:r>
          </a:p>
          <a:p>
            <a:pPr marL="0" indent="0" algn="l" rtl="0">
              <a:buFont typeface="Wingdings 2" pitchFamily="18" charset="2"/>
              <a:buNone/>
              <a:defRPr/>
            </a:pPr>
            <a:r>
              <a:rPr lang="en-US" dirty="0">
                <a:solidFill>
                  <a:schemeClr val="accent1">
                    <a:lumMod val="75000"/>
                  </a:schemeClr>
                </a:solidFill>
              </a:rPr>
              <a: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7498080" cy="5149552"/>
          </a:xfrm>
        </p:spPr>
        <p:txBody>
          <a:bodyPr>
            <a:normAutofit fontScale="92500" lnSpcReduction="20000"/>
          </a:bodyPr>
          <a:lstStyle/>
          <a:p>
            <a:pPr>
              <a:buFont typeface="Wingdings" pitchFamily="2" charset="2"/>
              <a:buChar char="q"/>
            </a:pPr>
            <a:r>
              <a:rPr lang="en-US" b="1" dirty="0"/>
              <a:t>Asymptomatic</a:t>
            </a:r>
            <a:r>
              <a:rPr lang="en-US" dirty="0"/>
              <a:t> – only diagnosed incidentally during colonoscopy (around 10% cases)</a:t>
            </a:r>
          </a:p>
          <a:p>
            <a:pPr marL="82296" indent="0">
              <a:buFont typeface="Wingdings" pitchFamily="2" charset="2"/>
              <a:buChar char="q"/>
            </a:pPr>
            <a:r>
              <a:rPr lang="en-US" b="1" dirty="0"/>
              <a:t>Painless occult PR bleeding</a:t>
            </a:r>
            <a:r>
              <a:rPr lang="en-US" dirty="0"/>
              <a:t> (majority of case) patients can present </a:t>
            </a:r>
            <a:r>
              <a:rPr lang="en-US" dirty="0">
                <a:solidFill>
                  <a:srgbClr val="FF0000"/>
                </a:solidFill>
              </a:rPr>
              <a:t>with </a:t>
            </a:r>
            <a:r>
              <a:rPr lang="en-US" dirty="0" err="1">
                <a:solidFill>
                  <a:srgbClr val="FF0000"/>
                </a:solidFill>
              </a:rPr>
              <a:t>anaemia</a:t>
            </a:r>
            <a:endParaRPr lang="en-US" dirty="0">
              <a:solidFill>
                <a:srgbClr val="FF0000"/>
              </a:solidFill>
            </a:endParaRPr>
          </a:p>
          <a:p>
            <a:pPr marL="82296" indent="0" algn="l">
              <a:buFont typeface="Wingdings" pitchFamily="2" charset="2"/>
              <a:buChar char="q"/>
            </a:pPr>
            <a:endParaRPr lang="en-US" dirty="0">
              <a:solidFill>
                <a:srgbClr val="FF0000"/>
              </a:solidFill>
            </a:endParaRPr>
          </a:p>
          <a:p>
            <a:pPr marL="82296" indent="0" algn="l">
              <a:buFont typeface="Wingdings" pitchFamily="2" charset="2"/>
              <a:buChar char="q"/>
            </a:pPr>
            <a:r>
              <a:rPr lang="en-US" dirty="0">
                <a:solidFill>
                  <a:srgbClr val="FF0000"/>
                </a:solidFill>
              </a:rPr>
              <a:t>Bleeding stops spontaneously </a:t>
            </a:r>
            <a:r>
              <a:rPr lang="en-US" dirty="0"/>
              <a:t>in over 90% of cases but is often recurrent.</a:t>
            </a:r>
          </a:p>
          <a:p>
            <a:pPr marL="82296" indent="0" algn="l">
              <a:buFont typeface="Wingdings" pitchFamily="2" charset="2"/>
              <a:buChar char="q"/>
            </a:pPr>
            <a:endParaRPr lang="en-US" dirty="0"/>
          </a:p>
          <a:p>
            <a:pPr marL="82296" indent="0" algn="l">
              <a:buFont typeface="Wingdings" pitchFamily="2" charset="2"/>
              <a:buChar char="q"/>
            </a:pPr>
            <a:r>
              <a:rPr lang="en-US" dirty="0"/>
              <a:t>About</a:t>
            </a:r>
            <a:r>
              <a:rPr lang="en-US" dirty="0">
                <a:solidFill>
                  <a:srgbClr val="FF0000"/>
                </a:solidFill>
              </a:rPr>
              <a:t> 10-15% of patients have massive painless </a:t>
            </a:r>
            <a:r>
              <a:rPr lang="en-US" dirty="0"/>
              <a:t>bleeds, which may present as a black </a:t>
            </a:r>
            <a:r>
              <a:rPr lang="en-US" dirty="0" err="1"/>
              <a:t>tarrey</a:t>
            </a:r>
            <a:r>
              <a:rPr lang="en-US" dirty="0"/>
              <a:t> stool  significant rectal bleeding that is often  intermittent .</a:t>
            </a:r>
          </a:p>
          <a:p>
            <a:pPr marL="82296" indent="0" algn="l">
              <a:buFont typeface="Wingdings" pitchFamily="2" charset="2"/>
              <a:buChar char="q"/>
            </a:pPr>
            <a:endParaRPr lang="en-US" dirty="0"/>
          </a:p>
          <a:p>
            <a:pPr marL="82296" indent="0" algn="l">
              <a:buFont typeface="Wingdings" pitchFamily="2" charset="2"/>
              <a:buChar char="q"/>
            </a:pPr>
            <a:r>
              <a:rPr lang="en-US" dirty="0">
                <a:solidFill>
                  <a:srgbClr val="FF0000"/>
                </a:solidFill>
              </a:rPr>
              <a:t>Bloody vomit </a:t>
            </a:r>
            <a:r>
              <a:rPr lang="en-US" dirty="0"/>
              <a:t>frequently is observed in patients with </a:t>
            </a:r>
            <a:r>
              <a:rPr lang="en-US" dirty="0" err="1"/>
              <a:t>angiodysplasia</a:t>
            </a:r>
            <a:r>
              <a:rPr lang="en-US" dirty="0"/>
              <a:t> of the </a:t>
            </a:r>
            <a:r>
              <a:rPr lang="en-US" dirty="0">
                <a:solidFill>
                  <a:srgbClr val="FF0000"/>
                </a:solidFill>
              </a:rPr>
              <a:t>upper GI tract</a:t>
            </a:r>
            <a:r>
              <a:rPr lang="en-US" dirty="0"/>
              <a:t>.</a:t>
            </a:r>
          </a:p>
          <a:p>
            <a:pPr marL="82296" indent="0" algn="l">
              <a:buNone/>
            </a:pPr>
            <a:endParaRPr lang="en-US" dirty="0"/>
          </a:p>
          <a:p>
            <a:pPr marL="82296" indent="0" algn="l">
              <a:buNone/>
            </a:pPr>
            <a:endParaRPr lang="en-US" dirty="0"/>
          </a:p>
        </p:txBody>
      </p:sp>
      <p:sp>
        <p:nvSpPr>
          <p:cNvPr id="2" name="Title 1"/>
          <p:cNvSpPr>
            <a:spLocks noGrp="1"/>
          </p:cNvSpPr>
          <p:nvPr>
            <p:ph type="title"/>
          </p:nvPr>
        </p:nvSpPr>
        <p:spPr>
          <a:xfrm>
            <a:off x="381000" y="533400"/>
            <a:ext cx="8229600" cy="1066800"/>
          </a:xfrm>
        </p:spPr>
        <p:txBody>
          <a:bodyPr/>
          <a:lstStyle/>
          <a:p>
            <a:r>
              <a:rPr lang="en-US" dirty="0"/>
              <a:t>Clinical Features</a:t>
            </a:r>
          </a:p>
        </p:txBody>
      </p:sp>
    </p:spTree>
    <p:extLst>
      <p:ext uri="{BB962C8B-B14F-4D97-AF65-F5344CB8AC3E}">
        <p14:creationId xmlns:p14="http://schemas.microsoft.com/office/powerpoint/2010/main" val="27532167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229600" cy="4324350"/>
          </a:xfrm>
        </p:spPr>
        <p:txBody>
          <a:bodyPr/>
          <a:lstStyle/>
          <a:p>
            <a:r>
              <a:rPr lang="en-US" dirty="0"/>
              <a:t>In </a:t>
            </a:r>
            <a:r>
              <a:rPr lang="en-US" b="1" dirty="0"/>
              <a:t>persistent or severe cases</a:t>
            </a:r>
            <a:r>
              <a:rPr lang="en-US" dirty="0"/>
              <a:t>, when bleeding sites are identified, there are two main methods of treatment; endoscopic therapies and radiographic therapies (mesenteric angiography)</a:t>
            </a:r>
          </a:p>
          <a:p>
            <a:r>
              <a:rPr lang="en-US" b="1" dirty="0">
                <a:solidFill>
                  <a:srgbClr val="FF0000"/>
                </a:solidFill>
              </a:rPr>
              <a:t>Indications for bowel resection in patients with </a:t>
            </a:r>
            <a:r>
              <a:rPr lang="en-US" b="1" dirty="0" err="1">
                <a:solidFill>
                  <a:srgbClr val="FF0000"/>
                </a:solidFill>
              </a:rPr>
              <a:t>angiodysplasia</a:t>
            </a:r>
            <a:r>
              <a:rPr lang="en-US" b="1" dirty="0">
                <a:solidFill>
                  <a:srgbClr val="FF0000"/>
                </a:solidFill>
              </a:rPr>
              <a:t> are:</a:t>
            </a:r>
          </a:p>
          <a:p>
            <a:r>
              <a:rPr lang="en-US" b="1" dirty="0"/>
              <a:t>Continuation of severe bleeding</a:t>
            </a:r>
            <a:r>
              <a:rPr lang="en-US" dirty="0"/>
              <a:t> despite angiographic and endoscopic management (or such therapies are unavailable)</a:t>
            </a:r>
          </a:p>
          <a:p>
            <a:r>
              <a:rPr lang="en-US" b="1" dirty="0"/>
              <a:t>Severe acute life-threatening GI bleeding</a:t>
            </a:r>
            <a:endParaRPr lang="en-US" dirty="0"/>
          </a:p>
          <a:p>
            <a:r>
              <a:rPr lang="en-US" b="1" dirty="0"/>
              <a:t>Multiple </a:t>
            </a:r>
            <a:r>
              <a:rPr lang="en-US" b="1" dirty="0" err="1"/>
              <a:t>angiodysplastic</a:t>
            </a:r>
            <a:r>
              <a:rPr lang="en-US" b="1" dirty="0"/>
              <a:t> lesions</a:t>
            </a:r>
            <a:r>
              <a:rPr lang="en-US" dirty="0"/>
              <a:t> that cannot be treated medically</a:t>
            </a:r>
          </a:p>
          <a:p>
            <a:endParaRPr lang="ar-JO"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i="1" dirty="0"/>
              <a:t>ANORECTAL DISEASE</a:t>
            </a:r>
            <a:br>
              <a:rPr lang="en-US" altLang="en-US" sz="3600" b="1" i="1" dirty="0"/>
            </a:br>
            <a:br>
              <a:rPr lang="ar-JO" dirty="0"/>
            </a:br>
            <a:endParaRPr lang="ar-JO" dirty="0"/>
          </a:p>
        </p:txBody>
      </p:sp>
      <p:sp>
        <p:nvSpPr>
          <p:cNvPr id="3" name="Content Placeholder 2"/>
          <p:cNvSpPr>
            <a:spLocks noGrp="1"/>
          </p:cNvSpPr>
          <p:nvPr>
            <p:ph idx="1"/>
          </p:nvPr>
        </p:nvSpPr>
        <p:spPr/>
        <p:txBody>
          <a:bodyPr/>
          <a:lstStyle/>
          <a:p>
            <a:br>
              <a:rPr lang="en-US" altLang="en-US" sz="2400" b="1" i="1" dirty="0"/>
            </a:br>
            <a:endParaRPr lang="ar-JO"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عنوان 1">
            <a:extLst>
              <a:ext uri="{FF2B5EF4-FFF2-40B4-BE49-F238E27FC236}">
                <a16:creationId xmlns:a16="http://schemas.microsoft.com/office/drawing/2014/main" id="{762872B0-6906-41B1-B181-44525C58B739}"/>
              </a:ext>
            </a:extLst>
          </p:cNvPr>
          <p:cNvSpPr>
            <a:spLocks noGrp="1"/>
          </p:cNvSpPr>
          <p:nvPr>
            <p:ph type="title"/>
          </p:nvPr>
        </p:nvSpPr>
        <p:spPr>
          <a:xfrm>
            <a:off x="228600" y="-228600"/>
            <a:ext cx="6477000" cy="2311400"/>
          </a:xfrm>
        </p:spPr>
        <p:txBody>
          <a:bodyPr/>
          <a:lstStyle/>
          <a:p>
            <a:pPr eaLnBrk="1" hangingPunct="1"/>
            <a:r>
              <a:rPr lang="en-US" altLang="en-US" b="1"/>
              <a:t>HEMORRHOIDS</a:t>
            </a:r>
            <a:endParaRPr lang="ar-SA" altLang="en-US" b="1"/>
          </a:p>
        </p:txBody>
      </p:sp>
      <p:sp>
        <p:nvSpPr>
          <p:cNvPr id="18435" name="عنصر نائب للمحتوى 2">
            <a:extLst>
              <a:ext uri="{FF2B5EF4-FFF2-40B4-BE49-F238E27FC236}">
                <a16:creationId xmlns:a16="http://schemas.microsoft.com/office/drawing/2014/main" id="{920F32A8-1A72-46D9-885D-5070EE99A916}"/>
              </a:ext>
            </a:extLst>
          </p:cNvPr>
          <p:cNvSpPr>
            <a:spLocks noGrp="1"/>
          </p:cNvSpPr>
          <p:nvPr>
            <p:ph sz="quarter" idx="1"/>
          </p:nvPr>
        </p:nvSpPr>
        <p:spPr>
          <a:xfrm>
            <a:off x="152400" y="2057400"/>
            <a:ext cx="5051425" cy="5715000"/>
          </a:xfrm>
        </p:spPr>
        <p:txBody>
          <a:bodyPr rtlCol="0">
            <a:normAutofit/>
          </a:bodyPr>
          <a:lstStyle/>
          <a:p>
            <a:pPr marL="182880" indent="-182880" algn="l" eaLnBrk="1" fontAlgn="auto" hangingPunct="1">
              <a:spcAft>
                <a:spcPts val="0"/>
              </a:spcAft>
              <a:buClr>
                <a:schemeClr val="tx1">
                  <a:lumMod val="50000"/>
                  <a:lumOff val="50000"/>
                </a:schemeClr>
              </a:buClr>
              <a:buFont typeface="Wingdings" panose="05000000000000000000" pitchFamily="2" charset="2"/>
              <a:buNone/>
              <a:defRPr/>
            </a:pPr>
            <a:r>
              <a:rPr lang="en-US" altLang="en-US" sz="2800" b="1" i="1" dirty="0">
                <a:solidFill>
                  <a:schemeClr val="tx1">
                    <a:lumMod val="85000"/>
                  </a:schemeClr>
                </a:solidFill>
                <a:cs typeface="Times New Roman" pitchFamily="18" charset="0"/>
              </a:rPr>
              <a:t>* Engorgement of venous plexuses of anus, rectum or both with protrusion of mucosa. It is one of the </a:t>
            </a:r>
            <a:r>
              <a:rPr lang="en-US" altLang="en-US" sz="2800" b="1" i="1" u="sng" dirty="0">
                <a:solidFill>
                  <a:schemeClr val="tx1">
                    <a:lumMod val="85000"/>
                  </a:schemeClr>
                </a:solidFill>
                <a:cs typeface="Times New Roman" pitchFamily="18" charset="0"/>
              </a:rPr>
              <a:t>commonest cause of rectal bleeding </a:t>
            </a:r>
          </a:p>
          <a:p>
            <a:pPr marL="182880" indent="-182880" algn="l" eaLnBrk="1" fontAlgn="auto" hangingPunct="1">
              <a:spcAft>
                <a:spcPts val="0"/>
              </a:spcAft>
              <a:buClr>
                <a:schemeClr val="tx1">
                  <a:lumMod val="50000"/>
                  <a:lumOff val="50000"/>
                </a:schemeClr>
              </a:buClr>
              <a:buFont typeface="Wingdings" panose="05000000000000000000" pitchFamily="2" charset="2"/>
              <a:buNone/>
              <a:defRPr/>
            </a:pPr>
            <a:r>
              <a:rPr lang="en-US" altLang="en-US" sz="2800" b="1" dirty="0">
                <a:solidFill>
                  <a:schemeClr val="tx1">
                    <a:lumMod val="85000"/>
                  </a:schemeClr>
                </a:solidFill>
                <a:cs typeface="+mn-cs"/>
              </a:rPr>
              <a:t> </a:t>
            </a:r>
            <a:endParaRPr lang="ar-SA" altLang="en-US" sz="2800" b="1" dirty="0">
              <a:solidFill>
                <a:schemeClr val="tx1">
                  <a:lumMod val="85000"/>
                </a:schemeClr>
              </a:solidFill>
              <a:cs typeface="+mn-cs"/>
            </a:endParaRPr>
          </a:p>
        </p:txBody>
      </p:sp>
      <p:pic>
        <p:nvPicPr>
          <p:cNvPr id="26634" name="Picture 10" descr="صورة ذات صلة">
            <a:extLst>
              <a:ext uri="{FF2B5EF4-FFF2-40B4-BE49-F238E27FC236}">
                <a16:creationId xmlns:a16="http://schemas.microsoft.com/office/drawing/2014/main" id="{330214C8-8BFC-41A5-BE77-996C707D97A7}"/>
              </a:ext>
            </a:extLst>
          </p:cNvPr>
          <p:cNvPicPr>
            <a:picLocks noChangeAspect="1" noChangeArrowheads="1"/>
          </p:cNvPicPr>
          <p:nvPr/>
        </p:nvPicPr>
        <p:blipFill>
          <a:blip r:embed="rId2" cstate="print"/>
          <a:srcRect/>
          <a:stretch>
            <a:fillRect/>
          </a:stretch>
        </p:blipFill>
        <p:spPr bwMode="auto">
          <a:xfrm>
            <a:off x="5638800" y="1981199"/>
            <a:ext cx="3200400" cy="3200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33208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B10F1D8-158B-4DFA-A85E-6DB981E2AFA6}"/>
              </a:ext>
            </a:extLst>
          </p:cNvPr>
          <p:cNvSpPr/>
          <p:nvPr/>
        </p:nvSpPr>
        <p:spPr>
          <a:xfrm>
            <a:off x="152400" y="369888"/>
            <a:ext cx="4876800" cy="5940088"/>
          </a:xfrm>
          <a:prstGeom prst="rect">
            <a:avLst/>
          </a:prstGeom>
        </p:spPr>
        <p:txBody>
          <a:bodyPr>
            <a:spAutoFit/>
          </a:bodyPr>
          <a:lstStyle/>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r>
              <a:rPr kumimoji="0" lang="en-US" altLang="en-US" sz="4400" b="1" i="0" u="sng" strike="noStrike" kern="1200" cap="none" spc="0" normalizeH="0" baseline="0" noProof="0" dirty="0">
                <a:ln>
                  <a:noFill/>
                </a:ln>
                <a:solidFill>
                  <a:srgbClr val="002060"/>
                </a:solidFill>
                <a:effectLst/>
                <a:uLnTx/>
                <a:uFillTx/>
                <a:latin typeface="Arial" panose="020B0604020202020204" pitchFamily="34" charset="0"/>
                <a:ea typeface="+mn-ea"/>
                <a:cs typeface="Times New Roman" pitchFamily="18" charset="0"/>
              </a:rPr>
              <a:t>Causes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Constipation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Diarrhea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Straining on stool</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Pregnancy</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Increased pelvic pressure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ascites</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tumors)</a:t>
            </a:r>
            <a:endParaRPr kumimoji="0" lang="en-US" sz="4400" b="1" i="0" u="sng" strike="noStrike" kern="1200" cap="none" spc="0" normalizeH="0" baseline="0" noProof="0" dirty="0">
              <a:ln>
                <a:noFill/>
              </a:ln>
              <a:solidFill>
                <a:srgbClr val="002060"/>
              </a:solidFill>
              <a:effectLst/>
              <a:uLnTx/>
              <a:uFillTx/>
              <a:latin typeface="Arial" pitchFamily="34" charset="0"/>
              <a:ea typeface="+mn-ea"/>
              <a:cs typeface="Times New Roman" pitchFamily="18" charset="0"/>
            </a:endParaRPr>
          </a:p>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 typeface="Wingdings" pitchFamily="2" charset="2"/>
              <a:buChar char="Ø"/>
              <a:tabLst/>
              <a:defRPr/>
            </a:pPr>
            <a:r>
              <a:rPr kumimoji="0" lang="en-US" altLang="en-US" sz="24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Portal hypertension and CHF</a:t>
            </a:r>
          </a:p>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 typeface="Wingdings" pitchFamily="2" charset="2"/>
              <a:buChar char="Ø"/>
              <a:tabLst/>
              <a:defRPr/>
            </a:pPr>
            <a:endParaRPr kumimoji="0" lang="en-US" altLang="en-US" sz="24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endParaRPr kumimoji="0" lang="en-US" altLang="en-US" sz="24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endParaRPr kumimoji="0" lang="en-US" altLang="en-US" sz="24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endParaRPr kumimoji="0" lang="en-US" altLang="en-US" sz="24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endParaRPr kumimoji="0" lang="en-US" altLang="en-US" sz="24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a:p>
            <a:pPr marL="182880" marR="0" lvl="0" indent="-18288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endParaRPr kumimoji="0" lang="ar-J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7528" name="Picture 8" descr="نتيجة بحث الصور عن ‪*Colon malignancies cartoon‬‏">
            <a:extLst>
              <a:ext uri="{FF2B5EF4-FFF2-40B4-BE49-F238E27FC236}">
                <a16:creationId xmlns:a16="http://schemas.microsoft.com/office/drawing/2014/main" id="{82CE898A-CCC3-4EA6-A15F-7936E8E9FD47}"/>
              </a:ext>
            </a:extLst>
          </p:cNvPr>
          <p:cNvPicPr>
            <a:picLocks noChangeAspect="1" noChangeArrowheads="1"/>
          </p:cNvPicPr>
          <p:nvPr/>
        </p:nvPicPr>
        <p:blipFill>
          <a:blip r:embed="rId3" cstate="print"/>
          <a:srcRect/>
          <a:stretch>
            <a:fillRect/>
          </a:stretch>
        </p:blipFill>
        <p:spPr bwMode="auto">
          <a:xfrm>
            <a:off x="5105400" y="457200"/>
            <a:ext cx="3733800" cy="1905000"/>
          </a:xfrm>
          <a:prstGeom prst="rect">
            <a:avLst/>
          </a:prstGeom>
          <a:ln>
            <a:noFill/>
          </a:ln>
          <a:effectLst>
            <a:softEdge rad="112500"/>
          </a:effectLst>
        </p:spPr>
      </p:pic>
      <p:pic>
        <p:nvPicPr>
          <p:cNvPr id="107524" name="Picture 4" descr="نتيجة بحث الصور عن ‪obesity cartoon‬‏">
            <a:extLst>
              <a:ext uri="{FF2B5EF4-FFF2-40B4-BE49-F238E27FC236}">
                <a16:creationId xmlns:a16="http://schemas.microsoft.com/office/drawing/2014/main" id="{C444BA5B-24DF-467A-A9BE-4B81848CA109}"/>
              </a:ext>
            </a:extLst>
          </p:cNvPr>
          <p:cNvPicPr>
            <a:picLocks noChangeAspect="1" noChangeArrowheads="1"/>
          </p:cNvPicPr>
          <p:nvPr/>
        </p:nvPicPr>
        <p:blipFill>
          <a:blip r:embed="rId4" cstate="print"/>
          <a:srcRect/>
          <a:stretch>
            <a:fillRect/>
          </a:stretch>
        </p:blipFill>
        <p:spPr bwMode="auto">
          <a:xfrm>
            <a:off x="7086600" y="3962400"/>
            <a:ext cx="1481667" cy="2590800"/>
          </a:xfrm>
          <a:prstGeom prst="rect">
            <a:avLst/>
          </a:prstGeom>
          <a:ln>
            <a:noFill/>
          </a:ln>
          <a:effectLst>
            <a:softEdge rad="112500"/>
          </a:effectLst>
        </p:spPr>
      </p:pic>
      <p:pic>
        <p:nvPicPr>
          <p:cNvPr id="107522" name="Picture 2" descr="نتيجة بحث الصور عن ‪pregnancy cartoon‬‏">
            <a:extLst>
              <a:ext uri="{FF2B5EF4-FFF2-40B4-BE49-F238E27FC236}">
                <a16:creationId xmlns:a16="http://schemas.microsoft.com/office/drawing/2014/main" id="{3D4B4291-EA4B-4851-9E3D-5BC97E790E34}"/>
              </a:ext>
            </a:extLst>
          </p:cNvPr>
          <p:cNvPicPr>
            <a:picLocks noChangeAspect="1" noChangeArrowheads="1"/>
          </p:cNvPicPr>
          <p:nvPr/>
        </p:nvPicPr>
        <p:blipFill>
          <a:blip r:embed="rId5" cstate="print"/>
          <a:srcRect/>
          <a:stretch>
            <a:fillRect/>
          </a:stretch>
        </p:blipFill>
        <p:spPr bwMode="auto">
          <a:xfrm>
            <a:off x="6705600" y="2667000"/>
            <a:ext cx="2133600" cy="2133600"/>
          </a:xfrm>
          <a:prstGeom prst="rect">
            <a:avLst/>
          </a:prstGeom>
          <a:ln>
            <a:noFill/>
          </a:ln>
          <a:effectLst>
            <a:softEdge rad="112500"/>
          </a:effectLst>
        </p:spPr>
      </p:pic>
      <p:pic>
        <p:nvPicPr>
          <p:cNvPr id="107530" name="Picture 10" descr="نتيجة بحث الصور عن ‪heart disease cartoon‬‏">
            <a:extLst>
              <a:ext uri="{FF2B5EF4-FFF2-40B4-BE49-F238E27FC236}">
                <a16:creationId xmlns:a16="http://schemas.microsoft.com/office/drawing/2014/main" id="{1C13B342-F3FD-4A1B-958B-8FEB80E57530}"/>
              </a:ext>
            </a:extLst>
          </p:cNvPr>
          <p:cNvPicPr>
            <a:picLocks noChangeAspect="1" noChangeArrowheads="1"/>
          </p:cNvPicPr>
          <p:nvPr/>
        </p:nvPicPr>
        <p:blipFill>
          <a:blip r:embed="rId6" cstate="print"/>
          <a:srcRect/>
          <a:stretch>
            <a:fillRect/>
          </a:stretch>
        </p:blipFill>
        <p:spPr bwMode="auto">
          <a:xfrm>
            <a:off x="5029200" y="2667000"/>
            <a:ext cx="2312275" cy="2514600"/>
          </a:xfrm>
          <a:prstGeom prst="rect">
            <a:avLst/>
          </a:prstGeom>
          <a:ln>
            <a:noFill/>
          </a:ln>
          <a:effectLst>
            <a:softEdge rad="112500"/>
          </a:effectLst>
        </p:spPr>
      </p:pic>
      <p:pic>
        <p:nvPicPr>
          <p:cNvPr id="107526" name="Picture 6" descr="نتيجة بحث الصور عن ‪constipation cartoon‬‏">
            <a:extLst>
              <a:ext uri="{FF2B5EF4-FFF2-40B4-BE49-F238E27FC236}">
                <a16:creationId xmlns:a16="http://schemas.microsoft.com/office/drawing/2014/main" id="{6FD12EFF-3CDD-4437-8A05-84CF28A26BF2}"/>
              </a:ext>
            </a:extLst>
          </p:cNvPr>
          <p:cNvPicPr>
            <a:picLocks noChangeAspect="1" noChangeArrowheads="1"/>
          </p:cNvPicPr>
          <p:nvPr/>
        </p:nvPicPr>
        <p:blipFill>
          <a:blip r:embed="rId7" cstate="print"/>
          <a:srcRect/>
          <a:stretch>
            <a:fillRect/>
          </a:stretch>
        </p:blipFill>
        <p:spPr bwMode="auto">
          <a:xfrm>
            <a:off x="5105400" y="4572000"/>
            <a:ext cx="1836223" cy="2034419"/>
          </a:xfrm>
          <a:prstGeom prst="rect">
            <a:avLst/>
          </a:prstGeom>
          <a:ln>
            <a:noFill/>
          </a:ln>
          <a:effectLst>
            <a:softEdge rad="112500"/>
          </a:effectLst>
        </p:spPr>
      </p:pic>
    </p:spTree>
    <p:extLst>
      <p:ext uri="{BB962C8B-B14F-4D97-AF65-F5344CB8AC3E}">
        <p14:creationId xmlns:p14="http://schemas.microsoft.com/office/powerpoint/2010/main" val="22304217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5BA3B145-1133-4A69-BD42-81392032A650}"/>
              </a:ext>
            </a:extLst>
          </p:cNvPr>
          <p:cNvSpPr>
            <a:spLocks noGrp="1"/>
          </p:cNvSpPr>
          <p:nvPr>
            <p:ph type="title"/>
          </p:nvPr>
        </p:nvSpPr>
        <p:spPr>
          <a:xfrm>
            <a:off x="0" y="-228600"/>
            <a:ext cx="7391400" cy="1930400"/>
          </a:xfrm>
        </p:spPr>
        <p:txBody>
          <a:bodyPr>
            <a:normAutofit/>
          </a:bodyPr>
          <a:lstStyle/>
          <a:p>
            <a:pPr algn="ctr" eaLnBrk="1" fontAlgn="auto" hangingPunct="1">
              <a:spcAft>
                <a:spcPts val="0"/>
              </a:spcAft>
              <a:defRPr/>
            </a:pPr>
            <a:r>
              <a:rPr lang="en-US" sz="4800" b="1" dirty="0">
                <a:solidFill>
                  <a:schemeClr val="tx1"/>
                </a:solidFill>
                <a:cs typeface="+mj-cs"/>
              </a:rPr>
              <a:t>Types of HEMORRHOIDS :  </a:t>
            </a:r>
            <a:endParaRPr lang="ar-SA" sz="4800" b="1" dirty="0">
              <a:solidFill>
                <a:schemeClr val="tx1"/>
              </a:solidFill>
              <a:cs typeface="+mj-cs"/>
            </a:endParaRPr>
          </a:p>
        </p:txBody>
      </p:sp>
      <p:graphicFrame>
        <p:nvGraphicFramePr>
          <p:cNvPr id="6" name="رسم تخطيطي 5">
            <a:extLst>
              <a:ext uri="{FF2B5EF4-FFF2-40B4-BE49-F238E27FC236}">
                <a16:creationId xmlns:a16="http://schemas.microsoft.com/office/drawing/2014/main" id="{8429E446-7A88-49B7-B044-B9DF8F2B65A3}"/>
              </a:ext>
            </a:extLst>
          </p:cNvPr>
          <p:cNvGraphicFramePr/>
          <p:nvPr/>
        </p:nvGraphicFramePr>
        <p:xfrm>
          <a:off x="76200" y="1752600"/>
          <a:ext cx="9144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4415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نتيجة بحث الصور عن ‪HEMORRHOIDS‬‏">
            <a:extLst>
              <a:ext uri="{FF2B5EF4-FFF2-40B4-BE49-F238E27FC236}">
                <a16:creationId xmlns:a16="http://schemas.microsoft.com/office/drawing/2014/main" id="{C09B84FC-29CC-48A4-9393-3D20429551A1}"/>
              </a:ext>
            </a:extLst>
          </p:cNvPr>
          <p:cNvPicPr>
            <a:picLocks noChangeAspect="1" noChangeArrowheads="1"/>
          </p:cNvPicPr>
          <p:nvPr/>
        </p:nvPicPr>
        <p:blipFill>
          <a:blip r:embed="rId2" cstate="print"/>
          <a:srcRect/>
          <a:stretch>
            <a:fillRect/>
          </a:stretch>
        </p:blipFill>
        <p:spPr bwMode="auto">
          <a:xfrm>
            <a:off x="1828800" y="381000"/>
            <a:ext cx="7315200" cy="7315200"/>
          </a:xfrm>
          <a:prstGeom prst="rect">
            <a:avLst/>
          </a:prstGeom>
          <a:ln>
            <a:noFill/>
          </a:ln>
          <a:effectLst>
            <a:softEdge rad="112500"/>
          </a:effectLst>
        </p:spPr>
      </p:pic>
      <p:sp>
        <p:nvSpPr>
          <p:cNvPr id="7" name="وسيلة شرح خطية 3 6">
            <a:extLst>
              <a:ext uri="{FF2B5EF4-FFF2-40B4-BE49-F238E27FC236}">
                <a16:creationId xmlns:a16="http://schemas.microsoft.com/office/drawing/2014/main" id="{BB1EBF4E-8271-41F4-B77B-8589FCE715AC}"/>
              </a:ext>
            </a:extLst>
          </p:cNvPr>
          <p:cNvSpPr/>
          <p:nvPr/>
        </p:nvSpPr>
        <p:spPr>
          <a:xfrm>
            <a:off x="1143000" y="228600"/>
            <a:ext cx="6248400" cy="3200400"/>
          </a:xfrm>
          <a:prstGeom prst="borderCallout3">
            <a:avLst>
              <a:gd name="adj1" fmla="val 18750"/>
              <a:gd name="adj2" fmla="val -8333"/>
              <a:gd name="adj3" fmla="val 18750"/>
              <a:gd name="adj4" fmla="val -16667"/>
              <a:gd name="adj5" fmla="val 100000"/>
              <a:gd name="adj6" fmla="val -16667"/>
              <a:gd name="adj7" fmla="val 151493"/>
              <a:gd name="adj8" fmla="val 88615"/>
            </a:avLst>
          </a:prstGeom>
          <a:ln w="38100">
            <a:solidFill>
              <a:schemeClr val="accent1">
                <a:lumMod val="50000"/>
              </a:schemeClr>
            </a:solidFill>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black"/>
              </a:solidFill>
              <a:effectLst/>
              <a:uLnTx/>
              <a:uFillTx/>
              <a:latin typeface="Tw Cen MT"/>
              <a:ea typeface="+mn-ea"/>
              <a:cs typeface="Arial" panose="020B0604020202020204" pitchFamily="34" charset="0"/>
            </a:endParaRPr>
          </a:p>
        </p:txBody>
      </p:sp>
      <p:sp>
        <p:nvSpPr>
          <p:cNvPr id="3" name="عنصر نائب للمحتوى 2">
            <a:extLst>
              <a:ext uri="{FF2B5EF4-FFF2-40B4-BE49-F238E27FC236}">
                <a16:creationId xmlns:a16="http://schemas.microsoft.com/office/drawing/2014/main" id="{E0F54924-7C49-4EA2-92B4-CA661478A521}"/>
              </a:ext>
            </a:extLst>
          </p:cNvPr>
          <p:cNvSpPr>
            <a:spLocks noGrp="1"/>
          </p:cNvSpPr>
          <p:nvPr>
            <p:ph sz="quarter" idx="1"/>
          </p:nvPr>
        </p:nvSpPr>
        <p:spPr>
          <a:xfrm>
            <a:off x="1219200" y="304800"/>
            <a:ext cx="6248400" cy="2486025"/>
          </a:xfrm>
        </p:spPr>
        <p:txBody>
          <a:bodyPr rtlCol="0">
            <a:noAutofit/>
          </a:bodyPr>
          <a:lstStyle/>
          <a:p>
            <a:pPr marL="274320" indent="-274320" algn="l" eaLnBrk="1" fontAlgn="auto" hangingPunct="1">
              <a:spcAft>
                <a:spcPts val="0"/>
              </a:spcAft>
              <a:buClr>
                <a:schemeClr val="tx1">
                  <a:lumMod val="50000"/>
                  <a:lumOff val="50000"/>
                </a:schemeClr>
              </a:buClr>
              <a:buFont typeface="Wingdings"/>
              <a:buNone/>
              <a:defRPr/>
            </a:pPr>
            <a:r>
              <a:rPr lang="en-US" sz="2800" b="1" u="sng" dirty="0">
                <a:solidFill>
                  <a:schemeClr val="accent2">
                    <a:lumMod val="50000"/>
                  </a:schemeClr>
                </a:solidFill>
                <a:cs typeface="+mn-cs"/>
              </a:rPr>
              <a:t>INTERNAL HAEMORRHOIDS: </a:t>
            </a:r>
            <a:endParaRPr lang="en-US" sz="2800" b="1" dirty="0">
              <a:solidFill>
                <a:schemeClr val="accent2">
                  <a:lumMod val="50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-develops above the dentate line.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-covered by anal mucosa.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-lacks sensory innervation (painless) </a:t>
            </a:r>
          </a:p>
          <a:p>
            <a:pPr marL="274320" indent="-274320" algn="l" eaLnBrk="1" fontAlgn="auto" hangingPunct="1">
              <a:spcAft>
                <a:spcPts val="0"/>
              </a:spcAft>
              <a:buClr>
                <a:schemeClr val="tx1">
                  <a:lumMod val="50000"/>
                  <a:lumOff val="50000"/>
                </a:schemeClr>
              </a:buClr>
              <a:buFont typeface="Wingdings"/>
              <a:buNone/>
              <a:defRPr/>
            </a:pPr>
            <a:r>
              <a:rPr lang="en-US" sz="2000" b="1" dirty="0">
                <a:solidFill>
                  <a:schemeClr val="tx1">
                    <a:lumMod val="85000"/>
                  </a:schemeClr>
                </a:solidFill>
                <a:cs typeface="+mn-cs"/>
              </a:rPr>
              <a:t>          -bright red or purple in color.  </a:t>
            </a: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US" sz="2000" b="1" dirty="0">
                <a:solidFill>
                  <a:schemeClr val="tx1">
                    <a:lumMod val="85000"/>
                  </a:schemeClr>
                </a:solidFill>
                <a:cs typeface="+mn-cs"/>
              </a:rPr>
              <a:t>          -Internal H. drains into sup. Rectal veins </a:t>
            </a:r>
            <a:r>
              <a:rPr lang="en-US" sz="2000" b="1" dirty="0">
                <a:solidFill>
                  <a:schemeClr val="tx1">
                    <a:lumMod val="85000"/>
                  </a:schemeClr>
                </a:solidFill>
                <a:cs typeface="+mn-cs"/>
                <a:sym typeface="Wingdings"/>
              </a:rPr>
              <a:t></a:t>
            </a:r>
            <a:r>
              <a:rPr lang="en-US" sz="2000" b="1" dirty="0">
                <a:solidFill>
                  <a:schemeClr val="tx1">
                    <a:lumMod val="85000"/>
                  </a:schemeClr>
                </a:solidFill>
                <a:cs typeface="+mn-cs"/>
              </a:rPr>
              <a:t> portal system</a:t>
            </a:r>
          </a:p>
        </p:txBody>
      </p:sp>
    </p:spTree>
    <p:extLst>
      <p:ext uri="{BB962C8B-B14F-4D97-AF65-F5344CB8AC3E}">
        <p14:creationId xmlns:p14="http://schemas.microsoft.com/office/powerpoint/2010/main" val="31383126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a:extLst>
              <a:ext uri="{FF2B5EF4-FFF2-40B4-BE49-F238E27FC236}">
                <a16:creationId xmlns:a16="http://schemas.microsoft.com/office/drawing/2014/main" id="{2D7A5F9E-002A-4CF6-B867-9BB4113779D2}"/>
              </a:ext>
            </a:extLst>
          </p:cNvPr>
          <p:cNvGraphicFramePr/>
          <p:nvPr/>
        </p:nvGraphicFramePr>
        <p:xfrm>
          <a:off x="228600" y="1549400"/>
          <a:ext cx="8915400"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عنوان 1">
            <a:extLst>
              <a:ext uri="{FF2B5EF4-FFF2-40B4-BE49-F238E27FC236}">
                <a16:creationId xmlns:a16="http://schemas.microsoft.com/office/drawing/2014/main" id="{75E4754C-A8A4-4D1D-9F1E-9A60DC361B14}"/>
              </a:ext>
            </a:extLst>
          </p:cNvPr>
          <p:cNvSpPr>
            <a:spLocks noGrp="1"/>
          </p:cNvSpPr>
          <p:nvPr>
            <p:ph type="title"/>
          </p:nvPr>
        </p:nvSpPr>
        <p:spPr>
          <a:xfrm>
            <a:off x="93663" y="-76200"/>
            <a:ext cx="9431337" cy="1895475"/>
          </a:xfrm>
        </p:spPr>
        <p:txBody>
          <a:bodyPr>
            <a:normAutofit/>
          </a:bodyPr>
          <a:lstStyle/>
          <a:p>
            <a:pPr eaLnBrk="1" fontAlgn="auto" hangingPunct="1">
              <a:spcAft>
                <a:spcPts val="0"/>
              </a:spcAft>
              <a:defRPr/>
            </a:pPr>
            <a:r>
              <a:rPr lang="en-US" b="1" dirty="0">
                <a:solidFill>
                  <a:schemeClr val="accent1">
                    <a:lumMod val="75000"/>
                  </a:schemeClr>
                </a:solidFill>
                <a:cs typeface="+mj-cs"/>
              </a:rPr>
              <a:t>Grading for Internal type</a:t>
            </a:r>
            <a:endParaRPr lang="ar-SA" b="1" dirty="0">
              <a:solidFill>
                <a:schemeClr val="accent1">
                  <a:lumMod val="75000"/>
                </a:schemeClr>
              </a:solidFill>
              <a:cs typeface="+mj-cs"/>
            </a:endParaRPr>
          </a:p>
        </p:txBody>
      </p:sp>
      <p:sp>
        <p:nvSpPr>
          <p:cNvPr id="7" name="مستطيل 6">
            <a:extLst>
              <a:ext uri="{FF2B5EF4-FFF2-40B4-BE49-F238E27FC236}">
                <a16:creationId xmlns:a16="http://schemas.microsoft.com/office/drawing/2014/main" id="{51ACBE5C-F540-410F-AB56-628BEF3166EB}"/>
              </a:ext>
            </a:extLst>
          </p:cNvPr>
          <p:cNvSpPr/>
          <p:nvPr/>
        </p:nvSpPr>
        <p:spPr>
          <a:xfrm>
            <a:off x="304800" y="1803400"/>
            <a:ext cx="4572000" cy="1016000"/>
          </a:xfrm>
          <a:prstGeom prst="rect">
            <a:avLst/>
          </a:prstGeom>
        </p:spPr>
        <p:txBody>
          <a:bodyPr>
            <a:spAutoFit/>
          </a:bodyPr>
          <a:lstStyle/>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Internal H. are classified by the degree of tissue </a:t>
            </a:r>
            <a:r>
              <a:rPr kumimoji="0" lang="en-GB" sz="2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prolapse</a:t>
            </a:r>
            <a:r>
              <a:rPr kumimoji="0" lang="en-GB"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into the anal canal.</a:t>
            </a:r>
            <a:r>
              <a:rPr kumimoji="0" lang="en-GB"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endPar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044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loor\Downloads\hemorrhoids-s8-illustrations-of-four-grade-classifications-prolapsed-hemorrhoids.jpg">
            <a:extLst>
              <a:ext uri="{FF2B5EF4-FFF2-40B4-BE49-F238E27FC236}">
                <a16:creationId xmlns:a16="http://schemas.microsoft.com/office/drawing/2014/main" id="{78CA66AF-9F20-4B9C-9423-D9162F88E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1813"/>
            <a:ext cx="807720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5302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CDC009FF-CC0D-41E0-B4C2-3DA3CB55420F}"/>
              </a:ext>
            </a:extLst>
          </p:cNvPr>
          <p:cNvSpPr>
            <a:spLocks noGrp="1"/>
          </p:cNvSpPr>
          <p:nvPr>
            <p:ph sz="quarter" idx="1"/>
          </p:nvPr>
        </p:nvSpPr>
        <p:spPr>
          <a:xfrm>
            <a:off x="0" y="1524000"/>
            <a:ext cx="8763000" cy="5715000"/>
          </a:xfrm>
        </p:spPr>
        <p:txBody>
          <a:bodyPr rtlCol="0">
            <a:normAutofit/>
          </a:bodyPr>
          <a:lstStyle/>
          <a:p>
            <a:pPr marL="274320" indent="-274320" algn="l" eaLnBrk="1" fontAlgn="auto" hangingPunct="1">
              <a:spcAft>
                <a:spcPts val="0"/>
              </a:spcAft>
              <a:buClr>
                <a:schemeClr val="tx1">
                  <a:lumMod val="50000"/>
                  <a:lumOff val="50000"/>
                </a:schemeClr>
              </a:buClr>
              <a:buFont typeface="Wingdings" panose="05000000000000000000" pitchFamily="2" charset="2"/>
              <a:buNone/>
              <a:defRPr/>
            </a:pPr>
            <a:endParaRPr lang="en-US"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sz="2400" b="1" i="1" dirty="0">
                <a:solidFill>
                  <a:srgbClr val="FF0000"/>
                </a:solidFill>
                <a:cs typeface="+mn-cs"/>
              </a:rPr>
              <a:t>GRADE 1</a:t>
            </a:r>
            <a:r>
              <a:rPr lang="en-GB" sz="2000" b="1" i="1" dirty="0">
                <a:solidFill>
                  <a:schemeClr val="accent2">
                    <a:lumMod val="75000"/>
                  </a:schemeClr>
                </a:solidFill>
                <a:cs typeface="+mn-cs"/>
              </a:rPr>
              <a:t>:  </a:t>
            </a:r>
            <a:r>
              <a:rPr lang="en-GB" sz="2000" dirty="0">
                <a:solidFill>
                  <a:schemeClr val="tx1">
                    <a:lumMod val="85000"/>
                  </a:schemeClr>
                </a:solidFill>
                <a:cs typeface="+mn-cs"/>
              </a:rPr>
              <a:t>they are confined to the anal canal with minimal bleeding or maybe asymptomatic but do not prolapse. </a:t>
            </a:r>
            <a:r>
              <a:rPr lang="en-GB" sz="2000" dirty="0">
                <a:solidFill>
                  <a:srgbClr val="FF0000"/>
                </a:solidFill>
                <a:cs typeface="+mn-cs"/>
              </a:rPr>
              <a:t>( painless bleeding , </a:t>
            </a:r>
            <a:r>
              <a:rPr lang="en-GB" sz="2000" dirty="0" err="1">
                <a:solidFill>
                  <a:srgbClr val="FF0000"/>
                </a:solidFill>
                <a:cs typeface="+mn-cs"/>
              </a:rPr>
              <a:t>anoscope</a:t>
            </a:r>
            <a:r>
              <a:rPr lang="en-GB" sz="2000" dirty="0">
                <a:solidFill>
                  <a:srgbClr val="FF0000"/>
                </a:solidFill>
                <a:cs typeface="+mn-cs"/>
              </a:rPr>
              <a:t>  , can not diagnosis by PR )</a:t>
            </a:r>
            <a:endParaRPr lang="en-US" sz="2000" dirty="0">
              <a:solidFill>
                <a:srgbClr val="FF0000"/>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sz="2000" dirty="0">
                <a:solidFill>
                  <a:schemeClr val="tx1">
                    <a:lumMod val="85000"/>
                  </a:schemeClr>
                </a:solidFill>
                <a:cs typeface="+mn-cs"/>
              </a:rPr>
              <a:t> </a:t>
            </a:r>
            <a:endParaRPr lang="en-US" sz="20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sz="2400" b="1" i="1" dirty="0">
                <a:solidFill>
                  <a:srgbClr val="FF0000"/>
                </a:solidFill>
                <a:cs typeface="+mn-cs"/>
              </a:rPr>
              <a:t>GRADE 2:  </a:t>
            </a:r>
            <a:r>
              <a:rPr lang="en-GB" sz="2000" dirty="0">
                <a:solidFill>
                  <a:schemeClr val="tx1">
                    <a:lumMod val="85000"/>
                  </a:schemeClr>
                </a:solidFill>
                <a:cs typeface="+mn-cs"/>
              </a:rPr>
              <a:t>they prolapse on defecating or straining then reduce spontaneously. </a:t>
            </a:r>
            <a:endParaRPr lang="en-US" sz="20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sz="2000" dirty="0">
                <a:solidFill>
                  <a:schemeClr val="tx1">
                    <a:lumMod val="85000"/>
                  </a:schemeClr>
                </a:solidFill>
                <a:cs typeface="+mn-cs"/>
              </a:rPr>
              <a:t> </a:t>
            </a:r>
            <a:endParaRPr lang="en-US" sz="20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sz="2400" b="1" i="1" dirty="0">
                <a:solidFill>
                  <a:srgbClr val="FF0000"/>
                </a:solidFill>
                <a:cs typeface="+mn-cs"/>
              </a:rPr>
              <a:t>GRADE 3:  </a:t>
            </a:r>
            <a:r>
              <a:rPr lang="en-GB" sz="2000" dirty="0">
                <a:solidFill>
                  <a:schemeClr val="tx1">
                    <a:lumMod val="85000"/>
                  </a:schemeClr>
                </a:solidFill>
                <a:cs typeface="+mn-cs"/>
              </a:rPr>
              <a:t>prolapse with or without straining and require manual reduction. </a:t>
            </a:r>
            <a:endParaRPr lang="en-US" sz="20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sz="2000" dirty="0">
                <a:solidFill>
                  <a:schemeClr val="tx1">
                    <a:lumMod val="85000"/>
                  </a:schemeClr>
                </a:solidFill>
                <a:cs typeface="+mn-cs"/>
              </a:rPr>
              <a:t> </a:t>
            </a:r>
            <a:endParaRPr lang="en-US" sz="20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sz="2400" b="1" i="1" dirty="0">
                <a:solidFill>
                  <a:srgbClr val="FF0000"/>
                </a:solidFill>
                <a:cs typeface="+mn-cs"/>
              </a:rPr>
              <a:t>GRADE 4:  </a:t>
            </a:r>
            <a:r>
              <a:rPr lang="en-GB" sz="2000" dirty="0">
                <a:solidFill>
                  <a:schemeClr val="tx1">
                    <a:lumMod val="85000"/>
                  </a:schemeClr>
                </a:solidFill>
                <a:cs typeface="+mn-cs"/>
              </a:rPr>
              <a:t>chronically prolapsed and if reducible fall out again.</a:t>
            </a:r>
            <a:endParaRPr lang="en-US" sz="2000" dirty="0">
              <a:solidFill>
                <a:schemeClr val="tx1">
                  <a:lumMod val="85000"/>
                </a:schemeClr>
              </a:solidFill>
              <a:cs typeface="+mn-cs"/>
            </a:endParaRPr>
          </a:p>
        </p:txBody>
      </p:sp>
    </p:spTree>
    <p:extLst>
      <p:ext uri="{BB962C8B-B14F-4D97-AF65-F5344CB8AC3E}">
        <p14:creationId xmlns:p14="http://schemas.microsoft.com/office/powerpoint/2010/main" val="1254167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defRPr/>
            </a:pPr>
            <a:r>
              <a:rPr lang="en-US"/>
              <a:t>Diagnosis cont.</a:t>
            </a:r>
          </a:p>
        </p:txBody>
      </p:sp>
      <p:sp>
        <p:nvSpPr>
          <p:cNvPr id="14339" name="Content Placeholder 2"/>
          <p:cNvSpPr>
            <a:spLocks noGrp="1"/>
          </p:cNvSpPr>
          <p:nvPr>
            <p:ph idx="1"/>
          </p:nvPr>
        </p:nvSpPr>
        <p:spPr>
          <a:xfrm>
            <a:off x="457200" y="1782763"/>
            <a:ext cx="8229600" cy="4525962"/>
          </a:xfrm>
        </p:spPr>
        <p:txBody>
          <a:bodyPr/>
          <a:lstStyle/>
          <a:p>
            <a:pPr algn="l" rtl="0" eaLnBrk="1" hangingPunct="1">
              <a:defRPr/>
            </a:pPr>
            <a:r>
              <a:rPr lang="en-US" dirty="0"/>
              <a:t>Endoscopy</a:t>
            </a:r>
          </a:p>
          <a:p>
            <a:pPr lvl="1" algn="l" rtl="0" eaLnBrk="1" hangingPunct="1">
              <a:defRPr/>
            </a:pPr>
            <a:r>
              <a:rPr lang="en-US" dirty="0"/>
              <a:t>‘Gold Standard’</a:t>
            </a:r>
          </a:p>
          <a:p>
            <a:pPr lvl="1" algn="l" rtl="0" eaLnBrk="1" hangingPunct="1">
              <a:defRPr/>
            </a:pPr>
            <a:r>
              <a:rPr lang="en-US" dirty="0"/>
              <a:t>URGENT</a:t>
            </a:r>
          </a:p>
          <a:p>
            <a:pPr lvl="1" algn="l" rtl="0" eaLnBrk="1" hangingPunct="1">
              <a:defRPr/>
            </a:pPr>
            <a:r>
              <a:rPr lang="en-US" dirty="0"/>
              <a:t>More sensitive than contrast radiography</a:t>
            </a:r>
          </a:p>
          <a:p>
            <a:pPr lvl="1" algn="l" rtl="0" eaLnBrk="1" hangingPunct="1">
              <a:defRPr/>
            </a:pPr>
            <a:r>
              <a:rPr lang="en-US" dirty="0"/>
              <a:t>Requires experience and skill to avoid errors</a:t>
            </a:r>
          </a:p>
          <a:p>
            <a:pPr lvl="1" algn="l" rtl="0" eaLnBrk="1" hangingPunct="1">
              <a:defRPr/>
            </a:pPr>
            <a:r>
              <a:rPr lang="en-US" dirty="0"/>
              <a:t>Diagnostic and Therapeutic Measures</a:t>
            </a:r>
          </a:p>
          <a:p>
            <a:pPr marL="393700" lvl="1" indent="0" algn="l" rtl="0" eaLnBrk="1" hangingPunct="1">
              <a:buFont typeface="Wingdings 2" pitchFamily="18" charset="2"/>
              <a:buNone/>
              <a:defRPr/>
            </a:pPr>
            <a:endParaRPr lang="en-US" dirty="0"/>
          </a:p>
        </p:txBody>
      </p:sp>
      <p:pic>
        <p:nvPicPr>
          <p:cNvPr id="20484" name="Picture 5" descr="http://nygicenter.com/images/endoscopy1.jpg"/>
          <p:cNvPicPr>
            <a:picLocks noChangeAspect="1" noChangeArrowheads="1"/>
          </p:cNvPicPr>
          <p:nvPr/>
        </p:nvPicPr>
        <p:blipFill>
          <a:blip r:embed="rId2"/>
          <a:srcRect/>
          <a:stretch>
            <a:fillRect/>
          </a:stretch>
        </p:blipFill>
        <p:spPr bwMode="auto">
          <a:xfrm>
            <a:off x="6588125" y="188913"/>
            <a:ext cx="2235200" cy="2593975"/>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نتيجة بحث الصور عن ‪HEMORRHOIDS‬‏">
            <a:extLst>
              <a:ext uri="{FF2B5EF4-FFF2-40B4-BE49-F238E27FC236}">
                <a16:creationId xmlns:a16="http://schemas.microsoft.com/office/drawing/2014/main" id="{DC9035E8-AACC-46FD-A2F0-D60C54213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73152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وسيلة شرح خطية 3 5">
            <a:extLst>
              <a:ext uri="{FF2B5EF4-FFF2-40B4-BE49-F238E27FC236}">
                <a16:creationId xmlns:a16="http://schemas.microsoft.com/office/drawing/2014/main" id="{C2882965-C064-499A-88B2-541AB134CA66}"/>
              </a:ext>
            </a:extLst>
          </p:cNvPr>
          <p:cNvSpPr/>
          <p:nvPr/>
        </p:nvSpPr>
        <p:spPr>
          <a:xfrm>
            <a:off x="2895600" y="838200"/>
            <a:ext cx="5867400" cy="2667000"/>
          </a:xfrm>
          <a:prstGeom prst="borderCallout3">
            <a:avLst>
              <a:gd name="adj1" fmla="val 18750"/>
              <a:gd name="adj2" fmla="val -8333"/>
              <a:gd name="adj3" fmla="val 18750"/>
              <a:gd name="adj4" fmla="val -16667"/>
              <a:gd name="adj5" fmla="val 100000"/>
              <a:gd name="adj6" fmla="val -16667"/>
              <a:gd name="adj7" fmla="val 195249"/>
              <a:gd name="adj8" fmla="val -3431"/>
            </a:avLst>
          </a:prstGeom>
        </p:spPr>
        <p:style>
          <a:lnRef idx="1">
            <a:schemeClr val="accent1"/>
          </a:lnRef>
          <a:fillRef idx="2">
            <a:schemeClr val="accent1"/>
          </a:fillRef>
          <a:effectRef idx="1">
            <a:schemeClr val="accent1"/>
          </a:effectRef>
          <a:fontRef idx="minor">
            <a:schemeClr val="dk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black"/>
              </a:solidFill>
              <a:effectLst/>
              <a:uLnTx/>
              <a:uFillTx/>
              <a:latin typeface="Tw Cen MT"/>
              <a:ea typeface="+mn-ea"/>
              <a:cs typeface="Arial" panose="020B0604020202020204" pitchFamily="34" charset="0"/>
            </a:endParaRPr>
          </a:p>
        </p:txBody>
      </p:sp>
      <p:sp>
        <p:nvSpPr>
          <p:cNvPr id="4" name="مستطيل 3">
            <a:extLst>
              <a:ext uri="{FF2B5EF4-FFF2-40B4-BE49-F238E27FC236}">
                <a16:creationId xmlns:a16="http://schemas.microsoft.com/office/drawing/2014/main" id="{9E7BAEB8-D8BA-4578-8AAD-E4119A96F605}"/>
              </a:ext>
            </a:extLst>
          </p:cNvPr>
          <p:cNvSpPr/>
          <p:nvPr/>
        </p:nvSpPr>
        <p:spPr>
          <a:xfrm>
            <a:off x="2895600" y="838200"/>
            <a:ext cx="5867400" cy="2370138"/>
          </a:xfrm>
          <a:prstGeom prst="rect">
            <a:avLst/>
          </a:prstGeom>
        </p:spPr>
        <p:txBody>
          <a:bodyPr>
            <a:spAutoFit/>
          </a:bodyPr>
          <a:lstStyle/>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Tx/>
              <a:buNone/>
              <a:tabLst/>
              <a:defRPr/>
            </a:pPr>
            <a:r>
              <a:rPr kumimoji="0" lang="en-US" sz="2800" b="1" i="0" u="sng" strike="noStrike" kern="1200" cap="none" spc="0" normalizeH="0" baseline="0" noProof="0" dirty="0">
                <a:ln>
                  <a:noFill/>
                </a:ln>
                <a:solidFill>
                  <a:srgbClr val="EA157A">
                    <a:lumMod val="50000"/>
                  </a:srgbClr>
                </a:solidFill>
                <a:effectLst/>
                <a:uLnTx/>
                <a:uFillTx/>
                <a:latin typeface="Arial" panose="020B0604020202020204" pitchFamily="34" charset="0"/>
                <a:ea typeface="+mn-ea"/>
                <a:cs typeface="Arial" panose="020B0604020202020204" pitchFamily="34" charset="0"/>
              </a:rPr>
              <a:t>EXTERNAL HAEMORRHOIDS: </a:t>
            </a:r>
            <a:endParaRPr kumimoji="0" lang="en-US" sz="2800" b="1" i="0" u="none" strike="noStrike" kern="1200" cap="none" spc="0" normalizeH="0" baseline="0" noProof="0" dirty="0">
              <a:ln>
                <a:noFill/>
              </a:ln>
              <a:solidFill>
                <a:srgbClr val="EA157A">
                  <a:lumMod val="50000"/>
                </a:srgbClr>
              </a:solidFill>
              <a:effectLst/>
              <a:uLnTx/>
              <a:uFillTx/>
              <a:latin typeface="Arial" panose="020B0604020202020204" pitchFamily="34" charset="0"/>
              <a:ea typeface="+mn-ea"/>
              <a:cs typeface="Arial" panose="020B0604020202020204" pitchFamily="34" charset="0"/>
            </a:endParaRP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18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-arise below the dentate line.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-covered by St. sq. epithelium(</a:t>
            </a:r>
            <a:r>
              <a:rPr kumimoji="0" lang="en-US" sz="2000" b="1" i="0" u="none" strike="noStrike" kern="1200" cap="none" spc="0" normalizeH="0" baseline="0" noProof="0" dirty="0" err="1">
                <a:ln>
                  <a:noFill/>
                </a:ln>
                <a:solidFill>
                  <a:prstClr val="black">
                    <a:lumMod val="85000"/>
                  </a:prstClr>
                </a:solidFill>
                <a:effectLst/>
                <a:uLnTx/>
                <a:uFillTx/>
                <a:latin typeface="Arial" panose="020B0604020202020204" pitchFamily="34" charset="0"/>
                <a:ea typeface="+mn-ea"/>
                <a:cs typeface="Arial" panose="020B0604020202020204" pitchFamily="34" charset="0"/>
              </a:rPr>
              <a:t>anoderm</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-innervated by the inferior rectal nerve. </a:t>
            </a:r>
          </a:p>
          <a:p>
            <a:pPr marL="274320" marR="0" lvl="0" indent="-274320" algn="l" defTabSz="914400" rtl="0" eaLnBrk="1" fontAlgn="auto" latinLnBrk="0" hangingPunct="1">
              <a:lnSpc>
                <a:spcPct val="100000"/>
              </a:lnSpc>
              <a:spcBef>
                <a:spcPct val="0"/>
              </a:spcBef>
              <a:spcAft>
                <a:spcPts val="0"/>
              </a:spcAft>
              <a:buClr>
                <a:prstClr val="black">
                  <a:lumMod val="50000"/>
                  <a:lumOff val="50000"/>
                </a:prstClr>
              </a:buClr>
              <a:buSzTx/>
              <a:buFont typeface="Wingdings" pitchFamily="2" charset="2"/>
              <a:buNone/>
              <a:tabLst/>
              <a:defRPr/>
            </a:pP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-External H. drains into inf. </a:t>
            </a:r>
            <a:r>
              <a:rPr kumimoji="0" lang="fr-FR"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Rectal viens</a:t>
            </a:r>
            <a:r>
              <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sym typeface="Wingdings"/>
              </a:rPr>
              <a:t></a:t>
            </a:r>
            <a:r>
              <a:rPr kumimoji="0" lang="fr-FR"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rPr>
              <a:t> I.V.C. </a:t>
            </a:r>
            <a:endParaRPr kumimoji="0" lang="en-US" sz="2000" b="1" i="0" u="none" strike="noStrike" kern="1200" cap="none" spc="0" normalizeH="0" baseline="0" noProof="0" dirty="0">
              <a:ln>
                <a:noFill/>
              </a:ln>
              <a:solidFill>
                <a:prstClr val="black">
                  <a:lumMod val="8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00589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a:extLst>
              <a:ext uri="{FF2B5EF4-FFF2-40B4-BE49-F238E27FC236}">
                <a16:creationId xmlns:a16="http://schemas.microsoft.com/office/drawing/2014/main" id="{F467AFD1-834A-4761-8360-521430E86C65}"/>
              </a:ext>
            </a:extLst>
          </p:cNvPr>
          <p:cNvGraphicFramePr/>
          <p:nvPr/>
        </p:nvGraphicFramePr>
        <p:xfrm>
          <a:off x="228600" y="1676400"/>
          <a:ext cx="8534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عنوان 1">
            <a:extLst>
              <a:ext uri="{FF2B5EF4-FFF2-40B4-BE49-F238E27FC236}">
                <a16:creationId xmlns:a16="http://schemas.microsoft.com/office/drawing/2014/main" id="{F4148619-B5E4-4F0C-AB72-D96DB4C02E40}"/>
              </a:ext>
            </a:extLst>
          </p:cNvPr>
          <p:cNvSpPr>
            <a:spLocks noGrp="1"/>
          </p:cNvSpPr>
          <p:nvPr>
            <p:ph type="title"/>
          </p:nvPr>
        </p:nvSpPr>
        <p:spPr>
          <a:xfrm>
            <a:off x="152400" y="-76200"/>
            <a:ext cx="4800600" cy="1371600"/>
          </a:xfrm>
        </p:spPr>
        <p:txBody>
          <a:bodyPr>
            <a:normAutofit/>
          </a:bodyPr>
          <a:lstStyle/>
          <a:p>
            <a:pPr eaLnBrk="1" fontAlgn="auto" hangingPunct="1">
              <a:spcAft>
                <a:spcPts val="0"/>
              </a:spcAft>
              <a:defRPr/>
            </a:pPr>
            <a:r>
              <a:rPr lang="en-US" sz="5300" b="1" dirty="0">
                <a:solidFill>
                  <a:schemeClr val="accent2">
                    <a:lumMod val="50000"/>
                  </a:schemeClr>
                </a:solidFill>
                <a:cs typeface="+mj-cs"/>
              </a:rPr>
              <a:t>Symptoms</a:t>
            </a:r>
            <a:endParaRPr lang="ar-SA" sz="5300" b="1" dirty="0">
              <a:solidFill>
                <a:schemeClr val="accent2">
                  <a:lumMod val="50000"/>
                </a:schemeClr>
              </a:solidFill>
              <a:cs typeface="+mj-cs"/>
            </a:endParaRPr>
          </a:p>
        </p:txBody>
      </p:sp>
    </p:spTree>
    <p:extLst>
      <p:ext uri="{BB962C8B-B14F-4D97-AF65-F5344CB8AC3E}">
        <p14:creationId xmlns:p14="http://schemas.microsoft.com/office/powerpoint/2010/main" val="30195127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98169A-83EE-4EE2-B696-3D327C91E9FB}"/>
              </a:ext>
            </a:extLst>
          </p:cNvPr>
          <p:cNvSpPr>
            <a:spLocks noGrp="1"/>
          </p:cNvSpPr>
          <p:nvPr>
            <p:ph type="title"/>
          </p:nvPr>
        </p:nvSpPr>
        <p:spPr>
          <a:xfrm>
            <a:off x="76200" y="-381000"/>
            <a:ext cx="6402388" cy="2109788"/>
          </a:xfrm>
        </p:spPr>
        <p:txBody>
          <a:bodyPr>
            <a:normAutofit/>
          </a:bodyPr>
          <a:lstStyle/>
          <a:p>
            <a:pPr eaLnBrk="1" fontAlgn="auto" hangingPunct="1">
              <a:spcAft>
                <a:spcPts val="0"/>
              </a:spcAft>
              <a:defRPr/>
            </a:pPr>
            <a:r>
              <a:rPr lang="en-US" b="1" dirty="0">
                <a:solidFill>
                  <a:schemeClr val="accent2">
                    <a:lumMod val="50000"/>
                  </a:schemeClr>
                </a:solidFill>
                <a:cs typeface="+mj-cs"/>
              </a:rPr>
              <a:t>Examination</a:t>
            </a:r>
          </a:p>
        </p:txBody>
      </p:sp>
      <p:sp>
        <p:nvSpPr>
          <p:cNvPr id="2" name="Content Placeholder 1">
            <a:extLst>
              <a:ext uri="{FF2B5EF4-FFF2-40B4-BE49-F238E27FC236}">
                <a16:creationId xmlns:a16="http://schemas.microsoft.com/office/drawing/2014/main" id="{5794DB06-D2E2-46BE-996F-72A8ED5BEAA2}"/>
              </a:ext>
            </a:extLst>
          </p:cNvPr>
          <p:cNvSpPr>
            <a:spLocks noGrp="1"/>
          </p:cNvSpPr>
          <p:nvPr>
            <p:ph sz="quarter" idx="1"/>
          </p:nvPr>
        </p:nvSpPr>
        <p:spPr>
          <a:xfrm>
            <a:off x="228600" y="1600200"/>
            <a:ext cx="8458200" cy="5715000"/>
          </a:xfrm>
        </p:spPr>
        <p:txBody>
          <a:bodyPr rtlCol="0">
            <a:normAutofit/>
          </a:bodyPr>
          <a:lstStyle/>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dirty="0">
                <a:solidFill>
                  <a:srgbClr val="FF0000"/>
                </a:solidFill>
                <a:cs typeface="+mn-cs"/>
              </a:rPr>
              <a:t>the pt. should be in the left lateral position. </a:t>
            </a:r>
            <a:r>
              <a:rPr lang="en-GB" dirty="0">
                <a:solidFill>
                  <a:schemeClr val="tx1">
                    <a:lumMod val="85000"/>
                  </a:schemeClr>
                </a:solidFill>
                <a:cs typeface="+mn-cs"/>
              </a:rPr>
              <a:t> </a:t>
            </a:r>
            <a:endParaRPr lang="en-US" sz="16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Char char=""/>
              <a:defRPr/>
            </a:pPr>
            <a:endParaRPr lang="en-GB" b="1" dirty="0">
              <a:solidFill>
                <a:schemeClr val="accent2">
                  <a:lumMod val="7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b="1" u="sng" dirty="0">
                <a:solidFill>
                  <a:schemeClr val="accent2">
                    <a:lumMod val="75000"/>
                  </a:schemeClr>
                </a:solidFill>
                <a:cs typeface="+mn-cs"/>
              </a:rPr>
              <a:t>INSPECTION: </a:t>
            </a:r>
            <a:endParaRPr lang="en-US" sz="1600" b="1" u="sng" dirty="0">
              <a:solidFill>
                <a:schemeClr val="accent2">
                  <a:lumMod val="7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dirty="0">
                <a:solidFill>
                  <a:schemeClr val="tx1">
                    <a:lumMod val="85000"/>
                  </a:schemeClr>
                </a:solidFill>
                <a:cs typeface="+mn-cs"/>
              </a:rPr>
              <a:t>   -1</a:t>
            </a:r>
            <a:r>
              <a:rPr lang="en-GB" baseline="30000" dirty="0">
                <a:solidFill>
                  <a:schemeClr val="tx1">
                    <a:lumMod val="85000"/>
                  </a:schemeClr>
                </a:solidFill>
                <a:cs typeface="+mn-cs"/>
              </a:rPr>
              <a:t>st</a:t>
            </a:r>
            <a:r>
              <a:rPr lang="en-GB" dirty="0">
                <a:solidFill>
                  <a:schemeClr val="tx1">
                    <a:lumMod val="85000"/>
                  </a:schemeClr>
                </a:solidFill>
                <a:cs typeface="+mn-cs"/>
              </a:rPr>
              <a:t> degree H. show no outward abnormality </a:t>
            </a:r>
            <a:endParaRPr lang="en-US" sz="16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dirty="0">
                <a:solidFill>
                  <a:schemeClr val="tx1">
                    <a:lumMod val="85000"/>
                  </a:schemeClr>
                </a:solidFill>
                <a:cs typeface="+mn-cs"/>
              </a:rPr>
              <a:t>   -2</a:t>
            </a:r>
            <a:r>
              <a:rPr lang="en-GB" baseline="30000" dirty="0">
                <a:solidFill>
                  <a:schemeClr val="tx1">
                    <a:lumMod val="85000"/>
                  </a:schemeClr>
                </a:solidFill>
                <a:cs typeface="+mn-cs"/>
              </a:rPr>
              <a:t>nd</a:t>
            </a:r>
            <a:r>
              <a:rPr lang="en-GB" dirty="0">
                <a:solidFill>
                  <a:schemeClr val="tx1">
                    <a:lumMod val="85000"/>
                  </a:schemeClr>
                </a:solidFill>
                <a:cs typeface="+mn-cs"/>
              </a:rPr>
              <a:t> degree H. may show the skin covered components when the buttocks are separated or piles may prolapse when the pt. strains.</a:t>
            </a:r>
            <a:endParaRPr lang="en-US" sz="1600"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panose="05000000000000000000" pitchFamily="2" charset="2"/>
              <a:buNone/>
              <a:defRPr/>
            </a:pPr>
            <a:r>
              <a:rPr lang="en-GB" dirty="0">
                <a:solidFill>
                  <a:schemeClr val="tx1">
                    <a:lumMod val="85000"/>
                  </a:schemeClr>
                </a:solidFill>
                <a:cs typeface="+mn-cs"/>
              </a:rPr>
              <a:t>   -3</a:t>
            </a:r>
            <a:r>
              <a:rPr lang="en-GB" baseline="30000" dirty="0">
                <a:solidFill>
                  <a:schemeClr val="tx1">
                    <a:lumMod val="85000"/>
                  </a:schemeClr>
                </a:solidFill>
                <a:cs typeface="+mn-cs"/>
              </a:rPr>
              <a:t>rd</a:t>
            </a:r>
            <a:r>
              <a:rPr lang="en-GB" dirty="0">
                <a:solidFill>
                  <a:schemeClr val="tx1">
                    <a:lumMod val="85000"/>
                  </a:schemeClr>
                </a:solidFill>
                <a:cs typeface="+mn-cs"/>
              </a:rPr>
              <a:t> degree H. shows the red anal mucosa in their position</a:t>
            </a:r>
            <a:r>
              <a:rPr lang="en-US" dirty="0">
                <a:solidFill>
                  <a:schemeClr val="tx1">
                    <a:lumMod val="85000"/>
                  </a:schemeClr>
                </a:solidFill>
                <a:cs typeface="+mn-cs"/>
              </a:rPr>
              <a:t>.</a:t>
            </a:r>
            <a:endParaRPr lang="en-US" sz="1600" dirty="0">
              <a:solidFill>
                <a:schemeClr val="tx1">
                  <a:lumMod val="85000"/>
                </a:schemeClr>
              </a:solidFill>
              <a:cs typeface="+mn-cs"/>
            </a:endParaRPr>
          </a:p>
          <a:p>
            <a:pPr marL="182880" indent="-182880" algn="l" eaLnBrk="1" fontAlgn="auto" hangingPunct="1">
              <a:spcAft>
                <a:spcPts val="0"/>
              </a:spcAft>
              <a:buClr>
                <a:schemeClr val="tx1">
                  <a:lumMod val="50000"/>
                  <a:lumOff val="50000"/>
                </a:schemeClr>
              </a:buClr>
              <a:buFont typeface="Wingdings"/>
              <a:buChar char=""/>
              <a:defRPr/>
            </a:pPr>
            <a:endParaRPr lang="en-US" dirty="0">
              <a:solidFill>
                <a:schemeClr val="tx1">
                  <a:lumMod val="85000"/>
                </a:schemeClr>
              </a:solidFill>
              <a:cs typeface="+mn-cs"/>
            </a:endParaRPr>
          </a:p>
        </p:txBody>
      </p:sp>
      <p:pic>
        <p:nvPicPr>
          <p:cNvPr id="4" name="Picture 7" descr="نتيجة بحث الصور عن ‪doctor cartoon‬‏">
            <a:extLst>
              <a:ext uri="{FF2B5EF4-FFF2-40B4-BE49-F238E27FC236}">
                <a16:creationId xmlns:a16="http://schemas.microsoft.com/office/drawing/2014/main" id="{656C4588-99B5-416E-830F-7B12BF7E5EDD}"/>
              </a:ext>
            </a:extLst>
          </p:cNvPr>
          <p:cNvPicPr>
            <a:picLocks noChangeAspect="1" noChangeArrowheads="1"/>
          </p:cNvPicPr>
          <p:nvPr/>
        </p:nvPicPr>
        <p:blipFill>
          <a:blip r:embed="rId2" cstate="print"/>
          <a:srcRect/>
          <a:stretch>
            <a:fillRect/>
          </a:stretch>
        </p:blipFill>
        <p:spPr bwMode="auto">
          <a:xfrm>
            <a:off x="7312565" y="304800"/>
            <a:ext cx="1526635" cy="2571751"/>
          </a:xfrm>
          <a:prstGeom prst="rect">
            <a:avLst/>
          </a:prstGeom>
          <a:ln>
            <a:noFill/>
          </a:ln>
          <a:effectLst>
            <a:softEdge rad="112500"/>
          </a:effectLst>
        </p:spPr>
      </p:pic>
    </p:spTree>
    <p:extLst>
      <p:ext uri="{BB962C8B-B14F-4D97-AF65-F5344CB8AC3E}">
        <p14:creationId xmlns:p14="http://schemas.microsoft.com/office/powerpoint/2010/main" val="5115674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89C8DF-9FDC-4DA6-9BE4-0CDAC4B49A2D}"/>
              </a:ext>
            </a:extLst>
          </p:cNvPr>
          <p:cNvSpPr>
            <a:spLocks noGrp="1"/>
          </p:cNvSpPr>
          <p:nvPr>
            <p:ph type="title"/>
          </p:nvPr>
        </p:nvSpPr>
        <p:spPr>
          <a:xfrm>
            <a:off x="747713" y="152400"/>
            <a:ext cx="8472487" cy="1143000"/>
          </a:xfrm>
        </p:spPr>
        <p:txBody>
          <a:bodyPr>
            <a:normAutofit/>
          </a:bodyPr>
          <a:lstStyle/>
          <a:p>
            <a:pPr eaLnBrk="1" fontAlgn="auto" hangingPunct="1">
              <a:spcAft>
                <a:spcPts val="0"/>
              </a:spcAft>
              <a:defRPr/>
            </a:pPr>
            <a:r>
              <a:rPr lang="en-US" b="1" dirty="0">
                <a:solidFill>
                  <a:srgbClr val="7030A0"/>
                </a:solidFill>
                <a:cs typeface="+mj-cs"/>
              </a:rPr>
              <a:t>Investigation        </a:t>
            </a:r>
            <a:endParaRPr lang="ar-SA" b="1" dirty="0">
              <a:solidFill>
                <a:srgbClr val="7030A0"/>
              </a:solidFill>
              <a:cs typeface="+mj-cs"/>
            </a:endParaRPr>
          </a:p>
        </p:txBody>
      </p:sp>
      <p:sp>
        <p:nvSpPr>
          <p:cNvPr id="3" name="عنصر نائب للمحتوى 2">
            <a:extLst>
              <a:ext uri="{FF2B5EF4-FFF2-40B4-BE49-F238E27FC236}">
                <a16:creationId xmlns:a16="http://schemas.microsoft.com/office/drawing/2014/main" id="{94B3B694-43FB-46B7-AA9F-846B331785C6}"/>
              </a:ext>
            </a:extLst>
          </p:cNvPr>
          <p:cNvSpPr>
            <a:spLocks noGrp="1"/>
          </p:cNvSpPr>
          <p:nvPr>
            <p:ph sz="quarter" idx="1"/>
          </p:nvPr>
        </p:nvSpPr>
        <p:spPr>
          <a:xfrm>
            <a:off x="138113" y="1831975"/>
            <a:ext cx="5195887" cy="4873625"/>
          </a:xfrm>
        </p:spPr>
        <p:txBody>
          <a:bodyPr rtlCol="0">
            <a:noAutofit/>
          </a:bodyPr>
          <a:lstStyle/>
          <a:p>
            <a:pPr marL="274320" indent="-274320" algn="l" eaLnBrk="1" fontAlgn="auto" hangingPunct="1">
              <a:spcAft>
                <a:spcPts val="0"/>
              </a:spcAft>
              <a:buClr>
                <a:schemeClr val="tx1">
                  <a:lumMod val="50000"/>
                  <a:lumOff val="50000"/>
                </a:schemeClr>
              </a:buClr>
              <a:buFont typeface="Wingdings"/>
              <a:buNone/>
              <a:defRPr/>
            </a:pPr>
            <a:r>
              <a:rPr lang="en-GB" sz="2400" b="1" i="1" dirty="0">
                <a:solidFill>
                  <a:schemeClr val="accent2">
                    <a:lumMod val="75000"/>
                  </a:schemeClr>
                </a:solidFill>
                <a:cs typeface="+mn-cs"/>
              </a:rPr>
              <a:t>1-sigmoidscopy</a:t>
            </a:r>
            <a:r>
              <a:rPr lang="en-GB" sz="2000" b="1" i="1" dirty="0">
                <a:solidFill>
                  <a:schemeClr val="accent2">
                    <a:lumMod val="75000"/>
                  </a:schemeClr>
                </a:solidFill>
                <a:cs typeface="+mn-cs"/>
              </a:rPr>
              <a:t>: </a:t>
            </a:r>
            <a:r>
              <a:rPr lang="en-GB" sz="2000" b="1" dirty="0">
                <a:solidFill>
                  <a:schemeClr val="tx1">
                    <a:lumMod val="85000"/>
                  </a:schemeClr>
                </a:solidFill>
                <a:cs typeface="+mn-cs"/>
              </a:rPr>
              <a:t>essential to exclude co-exclude rectal pathology as carcinoma or polyps. </a:t>
            </a:r>
            <a:endParaRPr lang="en-US" sz="2000" b="1"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GB" dirty="0">
                <a:solidFill>
                  <a:schemeClr val="tx1">
                    <a:lumMod val="85000"/>
                  </a:schemeClr>
                </a:solidFill>
                <a:cs typeface="+mn-cs"/>
              </a:rPr>
              <a:t> </a:t>
            </a:r>
            <a:endParaRPr lang="en-US"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GB" sz="2400" b="1" i="1" dirty="0">
                <a:solidFill>
                  <a:schemeClr val="accent2">
                    <a:lumMod val="75000"/>
                  </a:schemeClr>
                </a:solidFill>
                <a:cs typeface="+mn-cs"/>
              </a:rPr>
              <a:t>2-barium enema: </a:t>
            </a:r>
            <a:r>
              <a:rPr lang="en-GB" sz="2000" b="1" dirty="0">
                <a:solidFill>
                  <a:schemeClr val="tx1">
                    <a:lumMod val="85000"/>
                  </a:schemeClr>
                </a:solidFill>
                <a:cs typeface="+mn-cs"/>
              </a:rPr>
              <a:t>indicated when sigmoidoscopy and proctoscopy can’t explain the symptoms.</a:t>
            </a:r>
            <a:endParaRPr lang="en-US" sz="2000" b="1"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endParaRPr lang="en-US" dirty="0">
              <a:solidFill>
                <a:schemeClr val="tx1">
                  <a:lumMod val="85000"/>
                </a:schemeClr>
              </a:solidFill>
              <a:cs typeface="+mn-cs"/>
            </a:endParaRPr>
          </a:p>
          <a:p>
            <a:pPr marL="274320" indent="-274320" algn="l" eaLnBrk="1" fontAlgn="auto" hangingPunct="1">
              <a:spcAft>
                <a:spcPts val="0"/>
              </a:spcAft>
              <a:buClr>
                <a:schemeClr val="tx1">
                  <a:lumMod val="50000"/>
                  <a:lumOff val="50000"/>
                </a:schemeClr>
              </a:buClr>
              <a:buFont typeface="Wingdings"/>
              <a:buNone/>
              <a:defRPr/>
            </a:pPr>
            <a:r>
              <a:rPr lang="en-GB" sz="2400" b="1" i="1" dirty="0">
                <a:solidFill>
                  <a:schemeClr val="accent2">
                    <a:lumMod val="75000"/>
                  </a:schemeClr>
                </a:solidFill>
                <a:cs typeface="+mn-cs"/>
              </a:rPr>
              <a:t>3-CBC: </a:t>
            </a:r>
            <a:r>
              <a:rPr lang="en-GB" sz="2000" b="1" dirty="0">
                <a:solidFill>
                  <a:schemeClr val="tx1">
                    <a:lumMod val="85000"/>
                  </a:schemeClr>
                </a:solidFill>
                <a:cs typeface="+mn-cs"/>
              </a:rPr>
              <a:t>anaemia, rarely happen in longstanding piles.</a:t>
            </a:r>
            <a:endParaRPr lang="en-US" sz="2000" b="1" dirty="0">
              <a:solidFill>
                <a:schemeClr val="tx1">
                  <a:lumMod val="85000"/>
                </a:schemeClr>
              </a:solidFill>
              <a:cs typeface="+mn-cs"/>
            </a:endParaRPr>
          </a:p>
        </p:txBody>
      </p:sp>
      <p:pic>
        <p:nvPicPr>
          <p:cNvPr id="20487" name="Picture 7" descr="ÙØªÙØ¬Ø© Ø¨Ø­Ø« Ø§ÙØµÙØ± Ø¹Ù âª2-barium enema: hemorrhoidâ¬â">
            <a:extLst>
              <a:ext uri="{FF2B5EF4-FFF2-40B4-BE49-F238E27FC236}">
                <a16:creationId xmlns:a16="http://schemas.microsoft.com/office/drawing/2014/main" id="{C2810E61-3605-4317-9D20-56175578C10F}"/>
              </a:ext>
            </a:extLst>
          </p:cNvPr>
          <p:cNvPicPr>
            <a:picLocks noChangeAspect="1" noChangeArrowheads="1"/>
          </p:cNvPicPr>
          <p:nvPr/>
        </p:nvPicPr>
        <p:blipFill>
          <a:blip r:embed="rId2" cstate="print"/>
          <a:srcRect/>
          <a:stretch>
            <a:fillRect/>
          </a:stretch>
        </p:blipFill>
        <p:spPr bwMode="auto">
          <a:xfrm>
            <a:off x="5410200" y="2286000"/>
            <a:ext cx="3124200" cy="4210050"/>
          </a:xfrm>
          <a:prstGeom prst="rect">
            <a:avLst/>
          </a:prstGeom>
          <a:ln>
            <a:noFill/>
          </a:ln>
          <a:effectLst>
            <a:softEdge rad="112500"/>
          </a:effectLst>
        </p:spPr>
      </p:pic>
      <p:pic>
        <p:nvPicPr>
          <p:cNvPr id="20485" name="Picture 5" descr="ÙØªÙØ¬Ø© Ø¨Ø­Ø« Ø§ÙØµÙØ± Ø¹Ù âª1-sigmoidoscopy:â¬â">
            <a:extLst>
              <a:ext uri="{FF2B5EF4-FFF2-40B4-BE49-F238E27FC236}">
                <a16:creationId xmlns:a16="http://schemas.microsoft.com/office/drawing/2014/main" id="{EE2B8223-74D7-451C-952C-C669DC31B21C}"/>
              </a:ext>
            </a:extLst>
          </p:cNvPr>
          <p:cNvPicPr>
            <a:picLocks noChangeAspect="1" noChangeArrowheads="1"/>
          </p:cNvPicPr>
          <p:nvPr/>
        </p:nvPicPr>
        <p:blipFill>
          <a:blip r:embed="rId3" cstate="print"/>
          <a:srcRect/>
          <a:stretch>
            <a:fillRect/>
          </a:stretch>
        </p:blipFill>
        <p:spPr bwMode="auto">
          <a:xfrm>
            <a:off x="5105400" y="0"/>
            <a:ext cx="4287616" cy="3595627"/>
          </a:xfrm>
          <a:prstGeom prst="rect">
            <a:avLst/>
          </a:prstGeom>
          <a:ln>
            <a:noFill/>
          </a:ln>
          <a:effectLst>
            <a:softEdge rad="112500"/>
          </a:effectLst>
        </p:spPr>
      </p:pic>
    </p:spTree>
    <p:extLst>
      <p:ext uri="{BB962C8B-B14F-4D97-AF65-F5344CB8AC3E}">
        <p14:creationId xmlns:p14="http://schemas.microsoft.com/office/powerpoint/2010/main" val="28787478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a:extLst>
              <a:ext uri="{FF2B5EF4-FFF2-40B4-BE49-F238E27FC236}">
                <a16:creationId xmlns:a16="http://schemas.microsoft.com/office/drawing/2014/main" id="{EFFF44DF-E433-4A8F-9222-86548AE2CEE5}"/>
              </a:ext>
            </a:extLst>
          </p:cNvPr>
          <p:cNvSpPr>
            <a:spLocks noGrp="1"/>
          </p:cNvSpPr>
          <p:nvPr>
            <p:ph type="title"/>
          </p:nvPr>
        </p:nvSpPr>
        <p:spPr>
          <a:xfrm>
            <a:off x="1066800" y="76200"/>
            <a:ext cx="8472488" cy="1219200"/>
          </a:xfrm>
        </p:spPr>
        <p:txBody>
          <a:bodyPr>
            <a:normAutofit/>
          </a:bodyPr>
          <a:lstStyle/>
          <a:p>
            <a:pPr algn="ctr" eaLnBrk="1" fontAlgn="auto" hangingPunct="1">
              <a:spcAft>
                <a:spcPts val="0"/>
              </a:spcAft>
              <a:defRPr/>
            </a:pPr>
            <a:r>
              <a:rPr lang="en-US" b="1" i="1" dirty="0">
                <a:solidFill>
                  <a:srgbClr val="7030A0"/>
                </a:solidFill>
                <a:cs typeface="+mj-cs"/>
              </a:rPr>
              <a:t>Complication</a:t>
            </a:r>
            <a:r>
              <a:rPr lang="en-US" b="1" dirty="0">
                <a:solidFill>
                  <a:srgbClr val="7030A0"/>
                </a:solidFill>
                <a:cs typeface="+mj-cs"/>
              </a:rPr>
              <a:t>        </a:t>
            </a:r>
            <a:endParaRPr lang="ar-SA" b="1" dirty="0">
              <a:solidFill>
                <a:srgbClr val="7030A0"/>
              </a:solidFill>
              <a:cs typeface="+mj-cs"/>
            </a:endParaRPr>
          </a:p>
        </p:txBody>
      </p:sp>
      <p:pic>
        <p:nvPicPr>
          <p:cNvPr id="53250" name="Picture 2" descr="ÙØªÙØ¬Ø© Ø¨Ø­Ø« Ø§ÙØµÙØ± Ø¹Ù âªstrangulated hemorrhoidâ¬â">
            <a:extLst>
              <a:ext uri="{FF2B5EF4-FFF2-40B4-BE49-F238E27FC236}">
                <a16:creationId xmlns:a16="http://schemas.microsoft.com/office/drawing/2014/main" id="{D130E449-FD4C-481F-B6C7-C305B815BFB8}"/>
              </a:ext>
            </a:extLst>
          </p:cNvPr>
          <p:cNvPicPr>
            <a:picLocks noChangeAspect="1" noChangeArrowheads="1"/>
          </p:cNvPicPr>
          <p:nvPr/>
        </p:nvPicPr>
        <p:blipFill>
          <a:blip r:embed="rId3" cstate="print"/>
          <a:srcRect/>
          <a:stretch>
            <a:fillRect/>
          </a:stretch>
        </p:blipFill>
        <p:spPr bwMode="auto">
          <a:xfrm>
            <a:off x="2286000" y="2752724"/>
            <a:ext cx="4695825" cy="3190876"/>
          </a:xfrm>
          <a:prstGeom prst="rect">
            <a:avLst/>
          </a:prstGeom>
          <a:ln>
            <a:noFill/>
          </a:ln>
          <a:effectLst>
            <a:softEdge rad="112500"/>
          </a:effectLst>
        </p:spPr>
      </p:pic>
      <p:graphicFrame>
        <p:nvGraphicFramePr>
          <p:cNvPr id="4" name="رسم تخطيطي 3">
            <a:extLst>
              <a:ext uri="{FF2B5EF4-FFF2-40B4-BE49-F238E27FC236}">
                <a16:creationId xmlns:a16="http://schemas.microsoft.com/office/drawing/2014/main" id="{404A1BA9-F2C3-4790-8B0B-624717D7DB00}"/>
              </a:ext>
            </a:extLst>
          </p:cNvPr>
          <p:cNvGraphicFramePr/>
          <p:nvPr/>
        </p:nvGraphicFramePr>
        <p:xfrm>
          <a:off x="76200" y="1524000"/>
          <a:ext cx="91440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92132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a:extLst>
              <a:ext uri="{FF2B5EF4-FFF2-40B4-BE49-F238E27FC236}">
                <a16:creationId xmlns:a16="http://schemas.microsoft.com/office/drawing/2014/main" id="{1D0BA28D-E303-4F73-B7BE-8B42B97AB5D6}"/>
              </a:ext>
            </a:extLst>
          </p:cNvPr>
          <p:cNvSpPr>
            <a:spLocks noGrp="1"/>
          </p:cNvSpPr>
          <p:nvPr>
            <p:ph type="title"/>
          </p:nvPr>
        </p:nvSpPr>
        <p:spPr>
          <a:xfrm>
            <a:off x="612775" y="228600"/>
            <a:ext cx="8153400" cy="990600"/>
          </a:xfrm>
        </p:spPr>
        <p:txBody>
          <a:bodyPr/>
          <a:lstStyle/>
          <a:p>
            <a:endParaRPr lang="ar-JO" altLang="en-US"/>
          </a:p>
        </p:txBody>
      </p:sp>
      <p:sp>
        <p:nvSpPr>
          <p:cNvPr id="22531" name="عنصر نائب للمحتوى 2">
            <a:extLst>
              <a:ext uri="{FF2B5EF4-FFF2-40B4-BE49-F238E27FC236}">
                <a16:creationId xmlns:a16="http://schemas.microsoft.com/office/drawing/2014/main" id="{D5F5E073-1BDC-4282-BA2E-A520F0FCD79E}"/>
              </a:ext>
            </a:extLst>
          </p:cNvPr>
          <p:cNvSpPr>
            <a:spLocks noGrp="1"/>
          </p:cNvSpPr>
          <p:nvPr>
            <p:ph sz="quarter" idx="1"/>
          </p:nvPr>
        </p:nvSpPr>
        <p:spPr>
          <a:xfrm>
            <a:off x="612775" y="1600200"/>
            <a:ext cx="8153400" cy="4495800"/>
          </a:xfrm>
        </p:spPr>
        <p:txBody>
          <a:bodyPr/>
          <a:lstStyle/>
          <a:p>
            <a:endParaRPr lang="ar-JO" altLang="en-US"/>
          </a:p>
        </p:txBody>
      </p:sp>
      <p:pic>
        <p:nvPicPr>
          <p:cNvPr id="52226" name="Picture 2" descr="ÙØªÙØ¬Ø© Ø¨Ø­Ø« Ø§ÙØµÙØ± Ø¹Ù âªstrangulated hemorrhoidâ¬â">
            <a:extLst>
              <a:ext uri="{FF2B5EF4-FFF2-40B4-BE49-F238E27FC236}">
                <a16:creationId xmlns:a16="http://schemas.microsoft.com/office/drawing/2014/main" id="{E5DE58E3-88A7-48D7-B1EE-DD3C64A8A3DF}"/>
              </a:ext>
            </a:extLst>
          </p:cNvPr>
          <p:cNvPicPr>
            <a:picLocks noChangeAspect="1" noChangeArrowheads="1"/>
          </p:cNvPicPr>
          <p:nvPr/>
        </p:nvPicPr>
        <p:blipFill>
          <a:blip r:embed="rId2" cstate="print"/>
          <a:srcRect/>
          <a:stretch>
            <a:fillRect/>
          </a:stretch>
        </p:blipFill>
        <p:spPr bwMode="auto">
          <a:xfrm>
            <a:off x="0" y="0"/>
            <a:ext cx="8686800" cy="6521909"/>
          </a:xfrm>
          <a:prstGeom prst="rect">
            <a:avLst/>
          </a:prstGeom>
          <a:ln>
            <a:noFill/>
          </a:ln>
          <a:effectLst>
            <a:softEdge rad="112500"/>
          </a:effectLst>
        </p:spPr>
      </p:pic>
    </p:spTree>
    <p:extLst>
      <p:ext uri="{BB962C8B-B14F-4D97-AF65-F5344CB8AC3E}">
        <p14:creationId xmlns:p14="http://schemas.microsoft.com/office/powerpoint/2010/main" val="16014635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81328"/>
            <a:ext cx="4876800" cy="4525963"/>
          </a:xfrm>
        </p:spPr>
        <p:txBody>
          <a:bodyPr/>
          <a:lstStyle/>
          <a:p>
            <a:r>
              <a:rPr lang="en-US" b="1" dirty="0"/>
              <a:t>Do not prolapse</a:t>
            </a:r>
          </a:p>
          <a:p>
            <a:r>
              <a:rPr lang="en-US" b="1" dirty="0"/>
              <a:t>Painless bleeding</a:t>
            </a:r>
          </a:p>
          <a:p>
            <a:r>
              <a:rPr lang="en-US" b="1" dirty="0"/>
              <a:t>The anoscope must be used to visualize them</a:t>
            </a:r>
          </a:p>
          <a:p>
            <a:r>
              <a:rPr lang="en-US" b="1" dirty="0"/>
              <a:t>Cannot be diagnosed with PR examination</a:t>
            </a:r>
          </a:p>
        </p:txBody>
      </p:sp>
      <p:sp>
        <p:nvSpPr>
          <p:cNvPr id="5" name="Title 4"/>
          <p:cNvSpPr>
            <a:spLocks noGrp="1"/>
          </p:cNvSpPr>
          <p:nvPr>
            <p:ph type="title"/>
          </p:nvPr>
        </p:nvSpPr>
        <p:spPr>
          <a:xfrm>
            <a:off x="304800" y="457200"/>
            <a:ext cx="8229600" cy="1066800"/>
          </a:xfrm>
        </p:spPr>
        <p:txBody>
          <a:bodyPr/>
          <a:lstStyle/>
          <a:p>
            <a:r>
              <a:rPr lang="en-US" dirty="0">
                <a:solidFill>
                  <a:srgbClr val="FF0000"/>
                </a:solidFill>
              </a:rPr>
              <a:t>First-degree internal hemorrhoids</a:t>
            </a:r>
          </a:p>
        </p:txBody>
      </p:sp>
      <p:pic>
        <p:nvPicPr>
          <p:cNvPr id="2050" name="Picture 2"/>
          <p:cNvPicPr>
            <a:picLocks noChangeAspect="1" noChangeArrowheads="1"/>
          </p:cNvPicPr>
          <p:nvPr/>
        </p:nvPicPr>
        <p:blipFill>
          <a:blip r:embed="rId2" cstate="print"/>
          <a:srcRect/>
          <a:stretch>
            <a:fillRect/>
          </a:stretch>
        </p:blipFill>
        <p:spPr bwMode="auto">
          <a:xfrm>
            <a:off x="5562600" y="1371600"/>
            <a:ext cx="3429000" cy="2352675"/>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5562600" y="3810000"/>
            <a:ext cx="3395234" cy="27432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28800"/>
            <a:ext cx="4572000" cy="4525963"/>
          </a:xfrm>
        </p:spPr>
        <p:txBody>
          <a:bodyPr/>
          <a:lstStyle/>
          <a:p>
            <a:r>
              <a:rPr lang="en-US" b="1" dirty="0"/>
              <a:t>Prolapse with defecation and return spontaneously to their anatomic position</a:t>
            </a:r>
          </a:p>
        </p:txBody>
      </p:sp>
      <p:sp>
        <p:nvSpPr>
          <p:cNvPr id="3" name="Title 2"/>
          <p:cNvSpPr>
            <a:spLocks noGrp="1"/>
          </p:cNvSpPr>
          <p:nvPr>
            <p:ph type="title"/>
          </p:nvPr>
        </p:nvSpPr>
        <p:spPr>
          <a:xfrm>
            <a:off x="381000" y="685800"/>
            <a:ext cx="8229600" cy="1066800"/>
          </a:xfrm>
        </p:spPr>
        <p:txBody>
          <a:bodyPr/>
          <a:lstStyle/>
          <a:p>
            <a:r>
              <a:rPr lang="en-US" dirty="0">
                <a:solidFill>
                  <a:srgbClr val="FF0000"/>
                </a:solidFill>
              </a:rPr>
              <a:t>Second Degree</a:t>
            </a:r>
          </a:p>
        </p:txBody>
      </p:sp>
      <p:pic>
        <p:nvPicPr>
          <p:cNvPr id="4" name="Picture 2"/>
          <p:cNvPicPr>
            <a:picLocks noChangeAspect="1" noChangeArrowheads="1"/>
          </p:cNvPicPr>
          <p:nvPr/>
        </p:nvPicPr>
        <p:blipFill>
          <a:blip r:embed="rId2" cstate="print"/>
          <a:srcRect/>
          <a:stretch>
            <a:fillRect/>
          </a:stretch>
        </p:blipFill>
        <p:spPr bwMode="auto">
          <a:xfrm>
            <a:off x="4495800" y="1676400"/>
            <a:ext cx="4429125" cy="45720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495800" cy="4525963"/>
          </a:xfrm>
        </p:spPr>
        <p:txBody>
          <a:bodyPr/>
          <a:lstStyle/>
          <a:p>
            <a:r>
              <a:rPr lang="en-US" b="1" dirty="0"/>
              <a:t>Prolapse with defecation and require manual reduction</a:t>
            </a:r>
          </a:p>
        </p:txBody>
      </p:sp>
      <p:sp>
        <p:nvSpPr>
          <p:cNvPr id="3" name="Title 2"/>
          <p:cNvSpPr>
            <a:spLocks noGrp="1"/>
          </p:cNvSpPr>
          <p:nvPr>
            <p:ph type="title"/>
          </p:nvPr>
        </p:nvSpPr>
        <p:spPr>
          <a:xfrm>
            <a:off x="0" y="533400"/>
            <a:ext cx="8229600" cy="1066800"/>
          </a:xfrm>
        </p:spPr>
        <p:txBody>
          <a:bodyPr/>
          <a:lstStyle/>
          <a:p>
            <a:r>
              <a:rPr lang="en-US" dirty="0">
                <a:solidFill>
                  <a:srgbClr val="FF0000"/>
                </a:solidFill>
              </a:rPr>
              <a:t>Third Degree</a:t>
            </a:r>
          </a:p>
        </p:txBody>
      </p:sp>
      <p:pic>
        <p:nvPicPr>
          <p:cNvPr id="4" name="Picture 2"/>
          <p:cNvPicPr>
            <a:picLocks noChangeAspect="1" noChangeArrowheads="1"/>
          </p:cNvPicPr>
          <p:nvPr/>
        </p:nvPicPr>
        <p:blipFill>
          <a:blip r:embed="rId2" cstate="print"/>
          <a:srcRect/>
          <a:stretch>
            <a:fillRect/>
          </a:stretch>
        </p:blipFill>
        <p:spPr bwMode="auto">
          <a:xfrm>
            <a:off x="4343400" y="1295400"/>
            <a:ext cx="4800600" cy="46482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4343400" cy="4525963"/>
          </a:xfrm>
        </p:spPr>
        <p:txBody>
          <a:bodyPr/>
          <a:lstStyle/>
          <a:p>
            <a:r>
              <a:rPr lang="en-US" b="1" dirty="0"/>
              <a:t>Not reducible and </a:t>
            </a:r>
          </a:p>
          <a:p>
            <a:r>
              <a:rPr lang="en-US" b="1" dirty="0"/>
              <a:t>Strangulated</a:t>
            </a:r>
          </a:p>
        </p:txBody>
      </p:sp>
      <p:sp>
        <p:nvSpPr>
          <p:cNvPr id="3" name="Title 2"/>
          <p:cNvSpPr>
            <a:spLocks noGrp="1"/>
          </p:cNvSpPr>
          <p:nvPr>
            <p:ph type="title"/>
          </p:nvPr>
        </p:nvSpPr>
        <p:spPr>
          <a:xfrm>
            <a:off x="304800" y="609600"/>
            <a:ext cx="8229600" cy="1066800"/>
          </a:xfrm>
        </p:spPr>
        <p:txBody>
          <a:bodyPr/>
          <a:lstStyle/>
          <a:p>
            <a:r>
              <a:rPr lang="en-US" dirty="0">
                <a:solidFill>
                  <a:srgbClr val="FF0000"/>
                </a:solidFill>
              </a:rPr>
              <a:t>Fourth Degree</a:t>
            </a:r>
          </a:p>
        </p:txBody>
      </p:sp>
      <p:pic>
        <p:nvPicPr>
          <p:cNvPr id="4" name="Picture 2"/>
          <p:cNvPicPr>
            <a:picLocks noChangeAspect="1" noChangeArrowheads="1"/>
          </p:cNvPicPr>
          <p:nvPr/>
        </p:nvPicPr>
        <p:blipFill>
          <a:blip r:embed="rId2" cstate="print"/>
          <a:srcRect/>
          <a:stretch>
            <a:fillRect/>
          </a:stretch>
        </p:blipFill>
        <p:spPr bwMode="auto">
          <a:xfrm>
            <a:off x="4876800" y="1676400"/>
            <a:ext cx="3971925" cy="35528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ASSESSMENT OF SEVERITY</a:t>
            </a:r>
          </a:p>
        </p:txBody>
      </p:sp>
      <p:pic>
        <p:nvPicPr>
          <p:cNvPr id="21507" name="Picture 2"/>
          <p:cNvPicPr>
            <a:picLocks noGrp="1" noChangeAspect="1" noChangeArrowheads="1"/>
          </p:cNvPicPr>
          <p:nvPr>
            <p:ph idx="1"/>
          </p:nvPr>
        </p:nvPicPr>
        <p:blipFill>
          <a:blip r:embed="rId2"/>
          <a:srcRect/>
          <a:stretch>
            <a:fillRect/>
          </a:stretch>
        </p:blipFill>
        <p:spPr>
          <a:xfrm>
            <a:off x="0" y="1268413"/>
            <a:ext cx="9144000" cy="5589587"/>
          </a:xfr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rPr>
              <a:t>External Hemorrhoids</a:t>
            </a:r>
          </a:p>
        </p:txBody>
      </p:sp>
      <p:pic>
        <p:nvPicPr>
          <p:cNvPr id="4" name="Picture 2"/>
          <p:cNvPicPr>
            <a:picLocks noGrp="1" noChangeAspect="1" noChangeArrowheads="1"/>
          </p:cNvPicPr>
          <p:nvPr>
            <p:ph idx="1"/>
          </p:nvPr>
        </p:nvPicPr>
        <p:blipFill>
          <a:blip r:embed="rId2" cstate="print"/>
          <a:srcRect/>
          <a:stretch>
            <a:fillRect/>
          </a:stretch>
        </p:blipFill>
        <p:spPr bwMode="auto">
          <a:xfrm>
            <a:off x="2590800" y="2101056"/>
            <a:ext cx="3962400" cy="3286125"/>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Symptoms &amp;Degree</a:t>
            </a:r>
          </a:p>
          <a:p>
            <a:endParaRPr lang="en-US" b="1" dirty="0"/>
          </a:p>
        </p:txBody>
      </p:sp>
      <p:sp>
        <p:nvSpPr>
          <p:cNvPr id="3" name="Title 2"/>
          <p:cNvSpPr>
            <a:spLocks noGrp="1"/>
          </p:cNvSpPr>
          <p:nvPr>
            <p:ph type="title"/>
          </p:nvPr>
        </p:nvSpPr>
        <p:spPr>
          <a:xfrm>
            <a:off x="0" y="304800"/>
            <a:ext cx="8229600" cy="1066800"/>
          </a:xfrm>
        </p:spPr>
        <p:txBody>
          <a:bodyPr/>
          <a:lstStyle/>
          <a:p>
            <a:r>
              <a:rPr lang="en-US" dirty="0">
                <a:solidFill>
                  <a:srgbClr val="FF0000"/>
                </a:solidFill>
              </a:rPr>
              <a:t>Treatment</a:t>
            </a:r>
          </a:p>
        </p:txBody>
      </p:sp>
      <p:graphicFrame>
        <p:nvGraphicFramePr>
          <p:cNvPr id="4" name="Diagram 3"/>
          <p:cNvGraphicFramePr/>
          <p:nvPr/>
        </p:nvGraphicFramePr>
        <p:xfrm>
          <a:off x="0" y="1066800"/>
          <a:ext cx="8382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0" y="4267200"/>
          <a:ext cx="8382000" cy="259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rPr>
              <a:t>Banding</a:t>
            </a:r>
          </a:p>
        </p:txBody>
      </p:sp>
      <p:pic>
        <p:nvPicPr>
          <p:cNvPr id="4" name="Picture 2"/>
          <p:cNvPicPr>
            <a:picLocks noGrp="1" noChangeAspect="1" noChangeArrowheads="1"/>
          </p:cNvPicPr>
          <p:nvPr>
            <p:ph idx="1"/>
          </p:nvPr>
        </p:nvPicPr>
        <p:blipFill>
          <a:blip r:embed="rId2" cstate="print"/>
          <a:srcRect/>
          <a:stretch>
            <a:fillRect/>
          </a:stretch>
        </p:blipFill>
        <p:spPr bwMode="auto">
          <a:xfrm>
            <a:off x="1371600" y="1524000"/>
            <a:ext cx="3017308" cy="452596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105400" y="1524000"/>
            <a:ext cx="3007880" cy="4525963"/>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47800"/>
            <a:ext cx="8229600" cy="4324350"/>
          </a:xfrm>
        </p:spPr>
        <p:txBody>
          <a:bodyPr/>
          <a:lstStyle/>
          <a:p>
            <a:r>
              <a:rPr lang="en-US" b="1" dirty="0"/>
              <a:t>4</a:t>
            </a:r>
            <a:r>
              <a:rPr lang="en-US" b="1" baseline="30000" dirty="0"/>
              <a:t>th</a:t>
            </a:r>
            <a:r>
              <a:rPr lang="en-US" b="1" dirty="0"/>
              <a:t> degree hemorrhoids</a:t>
            </a:r>
          </a:p>
          <a:p>
            <a:r>
              <a:rPr lang="en-US" b="1" dirty="0"/>
              <a:t>3</a:t>
            </a:r>
            <a:r>
              <a:rPr lang="en-US" b="1" baseline="30000" dirty="0"/>
              <a:t>rd</a:t>
            </a:r>
            <a:r>
              <a:rPr lang="en-US" b="1" dirty="0"/>
              <a:t> degree with a large external component</a:t>
            </a:r>
          </a:p>
          <a:p>
            <a:r>
              <a:rPr lang="en-US" b="1" dirty="0"/>
              <a:t> Acute hemorrhoidal attack ( with gangrene, severe ulceration= emergency)</a:t>
            </a:r>
          </a:p>
          <a:p>
            <a:endParaRPr lang="en-US" b="1" dirty="0"/>
          </a:p>
          <a:p>
            <a:r>
              <a:rPr lang="en-GB" altLang="en-US" b="1" dirty="0">
                <a:solidFill>
                  <a:srgbClr val="002060"/>
                </a:solidFill>
                <a:cs typeface="Times New Roman" pitchFamily="18" charset="0"/>
              </a:rPr>
              <a:t>Complications of the procedure</a:t>
            </a:r>
            <a:r>
              <a:rPr lang="en-GB" altLang="en-US" b="1" dirty="0">
                <a:solidFill>
                  <a:schemeClr val="tx1">
                    <a:lumMod val="85000"/>
                  </a:schemeClr>
                </a:solidFill>
                <a:cs typeface="Times New Roman" pitchFamily="18" charset="0"/>
              </a:rPr>
              <a:t>: </a:t>
            </a:r>
            <a:r>
              <a:rPr lang="en-GB" altLang="en-US" dirty="0">
                <a:solidFill>
                  <a:schemeClr val="tx1">
                    <a:lumMod val="85000"/>
                  </a:schemeClr>
                </a:solidFill>
                <a:cs typeface="Times New Roman" pitchFamily="18" charset="0"/>
              </a:rPr>
              <a:t>Anal </a:t>
            </a:r>
            <a:r>
              <a:rPr lang="en-GB" altLang="en-US" dirty="0" err="1">
                <a:solidFill>
                  <a:schemeClr val="tx1">
                    <a:lumMod val="85000"/>
                  </a:schemeClr>
                </a:solidFill>
                <a:cs typeface="Times New Roman" pitchFamily="18" charset="0"/>
              </a:rPr>
              <a:t>stenosis</a:t>
            </a:r>
            <a:r>
              <a:rPr lang="en-GB" altLang="en-US" dirty="0">
                <a:solidFill>
                  <a:schemeClr val="tx1">
                    <a:lumMod val="85000"/>
                  </a:schemeClr>
                </a:solidFill>
                <a:cs typeface="Times New Roman" pitchFamily="18" charset="0"/>
              </a:rPr>
              <a:t>,  post-operative haemorrhage. </a:t>
            </a:r>
            <a:endParaRPr lang="en-US" altLang="en-US" dirty="0">
              <a:solidFill>
                <a:schemeClr val="tx1">
                  <a:lumMod val="85000"/>
                </a:schemeClr>
              </a:solidFill>
              <a:cs typeface="Times New Roman" pitchFamily="18" charset="0"/>
            </a:endParaRPr>
          </a:p>
          <a:p>
            <a:endParaRPr lang="en-US" b="1" dirty="0"/>
          </a:p>
        </p:txBody>
      </p:sp>
      <p:sp>
        <p:nvSpPr>
          <p:cNvPr id="3" name="Title 2"/>
          <p:cNvSpPr>
            <a:spLocks noGrp="1"/>
          </p:cNvSpPr>
          <p:nvPr>
            <p:ph type="title"/>
          </p:nvPr>
        </p:nvSpPr>
        <p:spPr>
          <a:xfrm>
            <a:off x="0" y="533400"/>
            <a:ext cx="8229600" cy="1066800"/>
          </a:xfrm>
        </p:spPr>
        <p:txBody>
          <a:bodyPr/>
          <a:lstStyle/>
          <a:p>
            <a:r>
              <a:rPr lang="en-US" dirty="0">
                <a:solidFill>
                  <a:srgbClr val="FF0000"/>
                </a:solidFill>
              </a:rPr>
              <a:t>Hemorrhoidectomy</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685800"/>
          </a:xfrm>
        </p:spPr>
        <p:txBody>
          <a:bodyPr/>
          <a:lstStyle/>
          <a:p>
            <a:r>
              <a:rPr lang="en-US" dirty="0"/>
              <a:t>Anal fissures :</a:t>
            </a:r>
            <a:endParaRPr lang="ar-JO" dirty="0"/>
          </a:p>
        </p:txBody>
      </p:sp>
      <p:sp>
        <p:nvSpPr>
          <p:cNvPr id="3" name="Content Placeholder 2"/>
          <p:cNvSpPr>
            <a:spLocks noGrp="1"/>
          </p:cNvSpPr>
          <p:nvPr>
            <p:ph idx="1"/>
          </p:nvPr>
        </p:nvSpPr>
        <p:spPr>
          <a:xfrm>
            <a:off x="0" y="1143000"/>
            <a:ext cx="9144000" cy="4324350"/>
          </a:xfrm>
        </p:spPr>
        <p:txBody>
          <a:bodyPr/>
          <a:lstStyle/>
          <a:p>
            <a:pPr>
              <a:buNone/>
            </a:pPr>
            <a:r>
              <a:rPr lang="en-US" dirty="0"/>
              <a:t>- happens to young women.</a:t>
            </a:r>
          </a:p>
          <a:p>
            <a:r>
              <a:rPr lang="en-US" dirty="0"/>
              <a:t>- Anal fissures are characterized by longitudinal tears in the anal canal distal to the dentate line and are most common at the </a:t>
            </a:r>
            <a:r>
              <a:rPr lang="en-US" dirty="0">
                <a:solidFill>
                  <a:srgbClr val="FF0000"/>
                </a:solidFill>
              </a:rPr>
              <a:t>posterior midline</a:t>
            </a:r>
            <a:r>
              <a:rPr lang="en-US" dirty="0"/>
              <a:t>.</a:t>
            </a:r>
          </a:p>
          <a:p>
            <a:r>
              <a:rPr lang="en-US" dirty="0"/>
              <a:t>- Most fissures are related to </a:t>
            </a:r>
            <a:r>
              <a:rPr lang="en-US" dirty="0">
                <a:solidFill>
                  <a:srgbClr val="FF0000"/>
                </a:solidFill>
              </a:rPr>
              <a:t>chronic constipation </a:t>
            </a:r>
            <a:r>
              <a:rPr lang="en-US" dirty="0"/>
              <a:t>with high anal pressures and passage of hard stools.</a:t>
            </a:r>
          </a:p>
          <a:p>
            <a:r>
              <a:rPr lang="en-US" dirty="0"/>
              <a:t> They can also be seen with </a:t>
            </a:r>
            <a:r>
              <a:rPr lang="en-US" dirty="0">
                <a:solidFill>
                  <a:srgbClr val="FF0000"/>
                </a:solidFill>
              </a:rPr>
              <a:t>frequent diarrhea </a:t>
            </a:r>
            <a:r>
              <a:rPr lang="en-US" dirty="0"/>
              <a:t>or </a:t>
            </a:r>
            <a:r>
              <a:rPr lang="en-US" dirty="0">
                <a:solidFill>
                  <a:srgbClr val="FF0000"/>
                </a:solidFill>
              </a:rPr>
              <a:t>anal sexual intercourse</a:t>
            </a:r>
            <a:r>
              <a:rPr lang="en-US" dirty="0"/>
              <a:t>.</a:t>
            </a:r>
          </a:p>
          <a:p>
            <a:r>
              <a:rPr lang="en-US" dirty="0"/>
              <a:t>- There is exquisite </a:t>
            </a:r>
            <a:r>
              <a:rPr lang="en-US" dirty="0">
                <a:solidFill>
                  <a:srgbClr val="FF0000"/>
                </a:solidFill>
              </a:rPr>
              <a:t>pain with defecation </a:t>
            </a:r>
            <a:r>
              <a:rPr lang="en-US" dirty="0"/>
              <a:t>and blood </a:t>
            </a:r>
            <a:r>
              <a:rPr lang="en-US" dirty="0">
                <a:solidFill>
                  <a:srgbClr val="FF0000"/>
                </a:solidFill>
              </a:rPr>
              <a:t>streaks covering the stools</a:t>
            </a:r>
            <a:r>
              <a:rPr lang="en-US" dirty="0"/>
              <a:t>.</a:t>
            </a:r>
          </a:p>
          <a:p>
            <a:r>
              <a:rPr lang="en-US" dirty="0"/>
              <a:t>- The fear of pain is so intense that patients avoid bowel movements (and get constipated)and may even refuse proper physical examination of the area.</a:t>
            </a:r>
          </a:p>
          <a:p>
            <a:endParaRPr lang="ar-JO"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096000"/>
          </a:xfrm>
        </p:spPr>
        <p:txBody>
          <a:bodyPr/>
          <a:lstStyle/>
          <a:p>
            <a:r>
              <a:rPr lang="en-US" dirty="0"/>
              <a:t>Examination may need to be done </a:t>
            </a:r>
            <a:r>
              <a:rPr lang="en-US" dirty="0">
                <a:solidFill>
                  <a:srgbClr val="FF0000"/>
                </a:solidFill>
              </a:rPr>
              <a:t>under anesthesia –</a:t>
            </a:r>
          </a:p>
          <a:p>
            <a:r>
              <a:rPr lang="en-US" dirty="0">
                <a:solidFill>
                  <a:srgbClr val="FF0000"/>
                </a:solidFill>
              </a:rPr>
              <a:t> </a:t>
            </a:r>
            <a:r>
              <a:rPr lang="en-US" dirty="0"/>
              <a:t>Initial treatment of anal fissures includes dietary modification (</a:t>
            </a:r>
            <a:r>
              <a:rPr lang="en-US" dirty="0">
                <a:solidFill>
                  <a:srgbClr val="FF0000"/>
                </a:solidFill>
              </a:rPr>
              <a:t>high-fiber diet, increased</a:t>
            </a:r>
          </a:p>
          <a:p>
            <a:r>
              <a:rPr lang="en-US" dirty="0">
                <a:solidFill>
                  <a:srgbClr val="FF0000"/>
                </a:solidFill>
              </a:rPr>
              <a:t>fluid intake</a:t>
            </a:r>
            <a:r>
              <a:rPr lang="en-US" dirty="0"/>
              <a:t>), </a:t>
            </a:r>
            <a:r>
              <a:rPr lang="en-US" dirty="0">
                <a:solidFill>
                  <a:srgbClr val="FFC000"/>
                </a:solidFill>
              </a:rPr>
              <a:t>stool softeners</a:t>
            </a:r>
            <a:r>
              <a:rPr lang="en-US" dirty="0"/>
              <a:t>, and </a:t>
            </a:r>
            <a:r>
              <a:rPr lang="en-US" dirty="0" err="1">
                <a:solidFill>
                  <a:srgbClr val="FFC000"/>
                </a:solidFill>
              </a:rPr>
              <a:t>sitz</a:t>
            </a:r>
            <a:r>
              <a:rPr lang="en-US" dirty="0">
                <a:solidFill>
                  <a:srgbClr val="FFC000"/>
                </a:solidFill>
              </a:rPr>
              <a:t> baths </a:t>
            </a:r>
            <a:r>
              <a:rPr lang="en-US" dirty="0"/>
              <a:t>to increase blood flow to the injured mucosa.</a:t>
            </a:r>
          </a:p>
          <a:p>
            <a:r>
              <a:rPr lang="en-US" dirty="0"/>
              <a:t>- </a:t>
            </a:r>
            <a:r>
              <a:rPr lang="en-US" dirty="0">
                <a:solidFill>
                  <a:srgbClr val="FF0000"/>
                </a:solidFill>
              </a:rPr>
              <a:t>A tight sphincter </a:t>
            </a:r>
            <a:r>
              <a:rPr lang="en-US" dirty="0"/>
              <a:t>is believed to cause and perpetuate the problem, thus therapy is </a:t>
            </a:r>
            <a:r>
              <a:rPr lang="en-US" dirty="0">
                <a:solidFill>
                  <a:srgbClr val="FF0000"/>
                </a:solidFill>
              </a:rPr>
              <a:t>directed at relaxing </a:t>
            </a:r>
            <a:r>
              <a:rPr lang="en-US" dirty="0"/>
              <a:t>it: stool softeners, topical nitroglycerin, local injection of </a:t>
            </a:r>
            <a:r>
              <a:rPr lang="en-US" dirty="0" err="1"/>
              <a:t>botulinum</a:t>
            </a:r>
            <a:r>
              <a:rPr lang="en-US" dirty="0"/>
              <a:t> toxin, steroid suppositories, </a:t>
            </a:r>
            <a:r>
              <a:rPr lang="en-US" dirty="0">
                <a:solidFill>
                  <a:srgbClr val="FF0000"/>
                </a:solidFill>
              </a:rPr>
              <a:t>or lateral internal </a:t>
            </a:r>
            <a:r>
              <a:rPr lang="en-US" dirty="0" err="1">
                <a:solidFill>
                  <a:srgbClr val="FF0000"/>
                </a:solidFill>
              </a:rPr>
              <a:t>sphincterotomy</a:t>
            </a:r>
            <a:r>
              <a:rPr lang="en-US" dirty="0"/>
              <a:t>.</a:t>
            </a:r>
          </a:p>
          <a:p>
            <a:r>
              <a:rPr lang="en-US" dirty="0"/>
              <a:t>- </a:t>
            </a:r>
            <a:r>
              <a:rPr lang="en-US" dirty="0">
                <a:solidFill>
                  <a:srgbClr val="00B050"/>
                </a:solidFill>
              </a:rPr>
              <a:t>Topical anesthetics </a:t>
            </a:r>
            <a:r>
              <a:rPr lang="en-US" dirty="0"/>
              <a:t>(</a:t>
            </a:r>
            <a:r>
              <a:rPr lang="en-US" dirty="0" err="1"/>
              <a:t>lidocaine</a:t>
            </a:r>
            <a:r>
              <a:rPr lang="en-US" dirty="0"/>
              <a:t>) can enhance comfort. In addition, </a:t>
            </a:r>
            <a:r>
              <a:rPr lang="en-US" dirty="0">
                <a:solidFill>
                  <a:srgbClr val="FF0000"/>
                </a:solidFill>
              </a:rPr>
              <a:t>topical vasodilators </a:t>
            </a:r>
            <a:r>
              <a:rPr lang="en-US" dirty="0"/>
              <a:t>(</a:t>
            </a:r>
            <a:r>
              <a:rPr lang="en-US" dirty="0" err="1"/>
              <a:t>nifedipine</a:t>
            </a:r>
            <a:r>
              <a:rPr lang="en-US" dirty="0"/>
              <a:t>, nitroglycerin) can be used to reduce pressure in, and increase blood flow to, the anal sphincter, facilitating healing</a:t>
            </a:r>
            <a:endParaRPr lang="ar-JO" dirty="0"/>
          </a:p>
          <a:p>
            <a:endParaRPr lang="ar-JO"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7170" name="Picture 2"/>
          <p:cNvPicPr>
            <a:picLocks noChangeAspect="1" noChangeArrowheads="1"/>
          </p:cNvPicPr>
          <p:nvPr/>
        </p:nvPicPr>
        <p:blipFill>
          <a:blip r:embed="rId2"/>
          <a:srcRect/>
          <a:stretch>
            <a:fillRect/>
          </a:stretch>
        </p:blipFill>
        <p:spPr bwMode="auto">
          <a:xfrm>
            <a:off x="19050" y="0"/>
            <a:ext cx="9105900" cy="6991350"/>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5BE6-4FBE-4537-90AE-1E83B64A8B56}"/>
              </a:ext>
            </a:extLst>
          </p:cNvPr>
          <p:cNvSpPr>
            <a:spLocks noGrp="1"/>
          </p:cNvSpPr>
          <p:nvPr>
            <p:ph type="title"/>
          </p:nvPr>
        </p:nvSpPr>
        <p:spPr>
          <a:xfrm>
            <a:off x="1219200" y="-90488"/>
            <a:ext cx="6553200" cy="2909888"/>
          </a:xfrm>
        </p:spPr>
        <p:txBody>
          <a:bodyPr>
            <a:normAutofit/>
          </a:bodyPr>
          <a:lstStyle/>
          <a:p>
            <a:pPr algn="ctr" eaLnBrk="1" fontAlgn="auto" hangingPunct="1">
              <a:spcAft>
                <a:spcPts val="0"/>
              </a:spcAft>
              <a:defRPr/>
            </a:pPr>
            <a:endParaRPr lang="en-US" sz="4800" b="1" dirty="0">
              <a:solidFill>
                <a:srgbClr val="FF0000"/>
              </a:solidFill>
              <a:cs typeface="+mj-cs"/>
            </a:endParaRPr>
          </a:p>
        </p:txBody>
      </p:sp>
      <p:sp>
        <p:nvSpPr>
          <p:cNvPr id="26627" name="Content Placeholder 1">
            <a:extLst>
              <a:ext uri="{FF2B5EF4-FFF2-40B4-BE49-F238E27FC236}">
                <a16:creationId xmlns:a16="http://schemas.microsoft.com/office/drawing/2014/main" id="{FFC1A50A-E05F-4214-A91F-A28ECC3BAEA4}"/>
              </a:ext>
            </a:extLst>
          </p:cNvPr>
          <p:cNvSpPr>
            <a:spLocks noGrp="1"/>
          </p:cNvSpPr>
          <p:nvPr>
            <p:ph sz="quarter" idx="1"/>
          </p:nvPr>
        </p:nvSpPr>
        <p:spPr>
          <a:xfrm>
            <a:off x="304800" y="2362200"/>
            <a:ext cx="3657600" cy="5715000"/>
          </a:xfrm>
        </p:spPr>
        <p:txBody>
          <a:bodyPr/>
          <a:lstStyle/>
          <a:p>
            <a:pPr algn="l" eaLnBrk="1" hangingPunct="1">
              <a:buFont typeface="Wingdings" panose="05000000000000000000" pitchFamily="2" charset="2"/>
              <a:buNone/>
            </a:pPr>
            <a:r>
              <a:rPr lang="en-US" altLang="en-US" sz="2400" b="1" dirty="0">
                <a:solidFill>
                  <a:srgbClr val="FF0000"/>
                </a:solidFill>
              </a:rPr>
              <a:t>***</a:t>
            </a:r>
            <a:endParaRPr lang="en-US" altLang="en-US" sz="2400" b="1" dirty="0"/>
          </a:p>
        </p:txBody>
      </p:sp>
      <p:pic>
        <p:nvPicPr>
          <p:cNvPr id="24580" name="Picture 2">
            <a:extLst>
              <a:ext uri="{FF2B5EF4-FFF2-40B4-BE49-F238E27FC236}">
                <a16:creationId xmlns:a16="http://schemas.microsoft.com/office/drawing/2014/main" id="{E4B350F4-15E3-428E-AAF7-932A71A14A09}"/>
              </a:ext>
            </a:extLst>
          </p:cNvPr>
          <p:cNvPicPr>
            <a:picLocks noChangeAspect="1" noChangeArrowheads="1"/>
          </p:cNvPicPr>
          <p:nvPr/>
        </p:nvPicPr>
        <p:blipFill>
          <a:blip r:embed="rId2" cstate="print"/>
          <a:srcRect/>
          <a:stretch>
            <a:fillRect/>
          </a:stretch>
        </p:blipFill>
        <p:spPr bwMode="auto">
          <a:xfrm>
            <a:off x="0" y="228600"/>
            <a:ext cx="4200525" cy="3151188"/>
          </a:xfrm>
          <a:prstGeom prst="rect">
            <a:avLst/>
          </a:prstGeom>
          <a:ln>
            <a:noFill/>
          </a:ln>
          <a:effectLst>
            <a:softEdge rad="112500"/>
          </a:effectLst>
        </p:spPr>
      </p:pic>
      <p:pic>
        <p:nvPicPr>
          <p:cNvPr id="5" name="Picture 4" descr="ØµÙØ±Ø© Ø°Ø§Øª ØµÙØ©">
            <a:extLst>
              <a:ext uri="{FF2B5EF4-FFF2-40B4-BE49-F238E27FC236}">
                <a16:creationId xmlns:a16="http://schemas.microsoft.com/office/drawing/2014/main" id="{EBA7E357-82D8-4510-8C90-DFFFFC39320A}"/>
              </a:ext>
            </a:extLst>
          </p:cNvPr>
          <p:cNvPicPr>
            <a:picLocks noChangeAspect="1" noChangeArrowheads="1"/>
          </p:cNvPicPr>
          <p:nvPr/>
        </p:nvPicPr>
        <p:blipFill>
          <a:blip r:embed="rId3" cstate="print"/>
          <a:srcRect/>
          <a:stretch>
            <a:fillRect/>
          </a:stretch>
        </p:blipFill>
        <p:spPr bwMode="auto">
          <a:xfrm>
            <a:off x="6629400" y="381000"/>
            <a:ext cx="2286000" cy="2515159"/>
          </a:xfrm>
          <a:prstGeom prst="rect">
            <a:avLst/>
          </a:prstGeom>
          <a:ln>
            <a:noFill/>
          </a:ln>
          <a:effectLst>
            <a:softEdge rad="112500"/>
          </a:effectLst>
        </p:spPr>
      </p:pic>
      <p:pic>
        <p:nvPicPr>
          <p:cNvPr id="6" name="Picture 5" descr="ÙØªÙØ¬Ø© Ø¨Ø­Ø« Ø§ÙØµÙØ± Ø¹Ù âªAnal fissureâ¬â">
            <a:extLst>
              <a:ext uri="{FF2B5EF4-FFF2-40B4-BE49-F238E27FC236}">
                <a16:creationId xmlns:a16="http://schemas.microsoft.com/office/drawing/2014/main" id="{52F4336C-C2E5-41B3-8825-66E6530A85B1}"/>
              </a:ext>
            </a:extLst>
          </p:cNvPr>
          <p:cNvPicPr>
            <a:picLocks noChangeAspect="1" noChangeArrowheads="1"/>
          </p:cNvPicPr>
          <p:nvPr/>
        </p:nvPicPr>
        <p:blipFill>
          <a:blip r:embed="rId4" cstate="print"/>
          <a:srcRect/>
          <a:stretch>
            <a:fillRect/>
          </a:stretch>
        </p:blipFill>
        <p:spPr bwMode="auto">
          <a:xfrm>
            <a:off x="4267200" y="304800"/>
            <a:ext cx="4571999" cy="4572000"/>
          </a:xfrm>
          <a:prstGeom prst="rect">
            <a:avLst/>
          </a:prstGeom>
          <a:ln>
            <a:noFill/>
          </a:ln>
          <a:effectLst>
            <a:softEdge rad="112500"/>
          </a:effectLst>
        </p:spPr>
      </p:pic>
      <p:pic>
        <p:nvPicPr>
          <p:cNvPr id="7" name="Picture 9" descr="ÙØªÙØ¬Ø© Ø¨Ø­Ø« Ø§ÙØµÙØ± Ø¹Ù âªanal fissureâ¬â">
            <a:extLst>
              <a:ext uri="{FF2B5EF4-FFF2-40B4-BE49-F238E27FC236}">
                <a16:creationId xmlns:a16="http://schemas.microsoft.com/office/drawing/2014/main" id="{16C2F82A-FCF9-4073-80B4-12ECA4676A34}"/>
              </a:ext>
            </a:extLst>
          </p:cNvPr>
          <p:cNvPicPr>
            <a:picLocks noChangeAspect="1" noChangeArrowheads="1"/>
          </p:cNvPicPr>
          <p:nvPr/>
        </p:nvPicPr>
        <p:blipFill>
          <a:blip r:embed="rId5" cstate="print"/>
          <a:srcRect/>
          <a:stretch>
            <a:fillRect/>
          </a:stretch>
        </p:blipFill>
        <p:spPr bwMode="auto">
          <a:xfrm>
            <a:off x="0" y="3276600"/>
            <a:ext cx="4800600" cy="3581400"/>
          </a:xfrm>
          <a:prstGeom prst="rect">
            <a:avLst/>
          </a:prstGeom>
          <a:ln>
            <a:noFill/>
          </a:ln>
          <a:effectLst>
            <a:softEdge rad="112500"/>
          </a:effectLst>
        </p:spPr>
      </p:pic>
    </p:spTree>
    <p:extLst>
      <p:ext uri="{BB962C8B-B14F-4D97-AF65-F5344CB8AC3E}">
        <p14:creationId xmlns:p14="http://schemas.microsoft.com/office/powerpoint/2010/main" val="35704165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4" name="object 3"/>
          <p:cNvSpPr>
            <a:spLocks noGrp="1"/>
          </p:cNvSpPr>
          <p:nvPr>
            <p:ph idx="1"/>
          </p:nvPr>
        </p:nvSpPr>
        <p:spPr>
          <a:prstGeom prst="rect">
            <a:avLst/>
          </a:prstGeom>
          <a:blipFill>
            <a:blip r:embed="rId2" cstate="print"/>
            <a:stretch>
              <a:fillRect/>
            </a:stretch>
          </a:blipFill>
        </p:spPr>
        <p:txBody>
          <a:bodyPr wrap="square" lIns="0" tIns="0" rIns="0" bIns="0" rtlCol="0"/>
          <a:lstStyle/>
          <a:p>
            <a:endParaRPr lang="ar-JO"/>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aloor\Downloads\slide_4.jpg">
            <a:extLst>
              <a:ext uri="{FF2B5EF4-FFF2-40B4-BE49-F238E27FC236}">
                <a16:creationId xmlns:a16="http://schemas.microsoft.com/office/drawing/2014/main" id="{D5CF7B2C-A5A8-42C1-8C8C-06D17E9850E6}"/>
              </a:ext>
            </a:extLst>
          </p:cNvPr>
          <p:cNvPicPr>
            <a:picLocks noChangeAspect="1" noChangeArrowheads="1"/>
          </p:cNvPicPr>
          <p:nvPr/>
        </p:nvPicPr>
        <p:blipFill>
          <a:blip r:embed="rId2" cstate="print"/>
          <a:srcRect/>
          <a:stretch>
            <a:fillRect/>
          </a:stretch>
        </p:blipFill>
        <p:spPr bwMode="auto">
          <a:xfrm>
            <a:off x="228600" y="180975"/>
            <a:ext cx="8305800" cy="6496050"/>
          </a:xfrm>
          <a:prstGeom prst="rect">
            <a:avLst/>
          </a:prstGeom>
          <a:ln>
            <a:noFill/>
          </a:ln>
          <a:effectLst>
            <a:softEdge rad="112500"/>
          </a:effectLst>
        </p:spPr>
      </p:pic>
      <p:sp>
        <p:nvSpPr>
          <p:cNvPr id="5" name="مخطط انسيابي: معالجة 4">
            <a:extLst>
              <a:ext uri="{FF2B5EF4-FFF2-40B4-BE49-F238E27FC236}">
                <a16:creationId xmlns:a16="http://schemas.microsoft.com/office/drawing/2014/main" id="{1E3CF25B-7051-4FA3-9741-880B6FA1C072}"/>
              </a:ext>
            </a:extLst>
          </p:cNvPr>
          <p:cNvSpPr/>
          <p:nvPr/>
        </p:nvSpPr>
        <p:spPr>
          <a:xfrm>
            <a:off x="4800600" y="5181600"/>
            <a:ext cx="3048000" cy="685800"/>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Tw Cen MT"/>
              <a:ea typeface="+mn-ea"/>
              <a:cs typeface="Arial" panose="020B0604020202020204" pitchFamily="34" charset="0"/>
            </a:endParaRPr>
          </a:p>
        </p:txBody>
      </p:sp>
      <p:sp>
        <p:nvSpPr>
          <p:cNvPr id="6" name="مخطط انسيابي: معالجة 5">
            <a:extLst>
              <a:ext uri="{FF2B5EF4-FFF2-40B4-BE49-F238E27FC236}">
                <a16:creationId xmlns:a16="http://schemas.microsoft.com/office/drawing/2014/main" id="{403377BE-5EA1-4897-B20E-73C3D250D00A}"/>
              </a:ext>
            </a:extLst>
          </p:cNvPr>
          <p:cNvSpPr/>
          <p:nvPr/>
        </p:nvSpPr>
        <p:spPr>
          <a:xfrm>
            <a:off x="685800" y="5181600"/>
            <a:ext cx="3048000" cy="685800"/>
          </a:xfrm>
          <a:prstGeom prst="flowChart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Tw Cen MT"/>
              <a:ea typeface="+mn-ea"/>
              <a:cs typeface="Arial" panose="020B0604020202020204" pitchFamily="34" charset="0"/>
            </a:endParaRPr>
          </a:p>
        </p:txBody>
      </p:sp>
    </p:spTree>
    <p:extLst>
      <p:ext uri="{BB962C8B-B14F-4D97-AF65-F5344CB8AC3E}">
        <p14:creationId xmlns:p14="http://schemas.microsoft.com/office/powerpoint/2010/main" val="60004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srcRect/>
          <a:stretch>
            <a:fillRect/>
          </a:stretch>
        </p:blipFill>
        <p:spPr>
          <a:xfrm>
            <a:off x="0" y="620713"/>
            <a:ext cx="9036050" cy="6237287"/>
          </a:xfr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ÙØªÙØ¬Ø© Ø¨Ø­Ø« Ø§ÙØµÙØ± Ø¹Ù âªanal fissure acute and chronicâ¬â">
            <a:extLst>
              <a:ext uri="{FF2B5EF4-FFF2-40B4-BE49-F238E27FC236}">
                <a16:creationId xmlns:a16="http://schemas.microsoft.com/office/drawing/2014/main" id="{D769274B-3F3A-4B31-B109-995C99A5A386}"/>
              </a:ext>
            </a:extLst>
          </p:cNvPr>
          <p:cNvPicPr>
            <a:picLocks noChangeAspect="1" noChangeArrowheads="1"/>
          </p:cNvPicPr>
          <p:nvPr/>
        </p:nvPicPr>
        <p:blipFill>
          <a:blip r:embed="rId2" cstate="print"/>
          <a:srcRect/>
          <a:stretch>
            <a:fillRect/>
          </a:stretch>
        </p:blipFill>
        <p:spPr bwMode="auto">
          <a:xfrm>
            <a:off x="591473" y="542924"/>
            <a:ext cx="7409527" cy="5476876"/>
          </a:xfrm>
          <a:prstGeom prst="rect">
            <a:avLst/>
          </a:prstGeom>
          <a:ln>
            <a:noFill/>
          </a:ln>
          <a:effectLst>
            <a:softEdge rad="112500"/>
          </a:effectLst>
        </p:spPr>
      </p:pic>
      <p:pic>
        <p:nvPicPr>
          <p:cNvPr id="59394" name="Picture 2" descr="ÙØªÙØ¬Ø© Ø¨Ø­Ø« Ø§ÙØµÙØ± Ø¹Ù âªAcute anal fissures:â¬â">
            <a:extLst>
              <a:ext uri="{FF2B5EF4-FFF2-40B4-BE49-F238E27FC236}">
                <a16:creationId xmlns:a16="http://schemas.microsoft.com/office/drawing/2014/main" id="{C43340C9-7ECE-4DD9-BEB3-813826AC4446}"/>
              </a:ext>
            </a:extLst>
          </p:cNvPr>
          <p:cNvPicPr>
            <a:picLocks noChangeAspect="1" noChangeArrowheads="1"/>
          </p:cNvPicPr>
          <p:nvPr/>
        </p:nvPicPr>
        <p:blipFill>
          <a:blip r:embed="rId3" cstate="print"/>
          <a:srcRect/>
          <a:stretch>
            <a:fillRect/>
          </a:stretch>
        </p:blipFill>
        <p:spPr bwMode="auto">
          <a:xfrm>
            <a:off x="6705600" y="3810000"/>
            <a:ext cx="2209800" cy="2807621"/>
          </a:xfrm>
          <a:prstGeom prst="rect">
            <a:avLst/>
          </a:prstGeom>
          <a:ln>
            <a:noFill/>
          </a:ln>
          <a:effectLst>
            <a:softEdge rad="112500"/>
          </a:effectLst>
        </p:spPr>
      </p:pic>
    </p:spTree>
    <p:extLst>
      <p:ext uri="{BB962C8B-B14F-4D97-AF65-F5344CB8AC3E}">
        <p14:creationId xmlns:p14="http://schemas.microsoft.com/office/powerpoint/2010/main" val="35241485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715000" cy="4525963"/>
          </a:xfrm>
        </p:spPr>
        <p:txBody>
          <a:bodyPr/>
          <a:lstStyle/>
          <a:p>
            <a:pPr>
              <a:buNone/>
            </a:pPr>
            <a:r>
              <a:rPr lang="en-US" b="1" dirty="0"/>
              <a:t>  </a:t>
            </a:r>
            <a:r>
              <a:rPr lang="en-US" b="1" u="sng" dirty="0">
                <a:uFill>
                  <a:solidFill>
                    <a:srgbClr val="FF0000"/>
                  </a:solidFill>
                </a:uFill>
              </a:rPr>
              <a:t>Indications:</a:t>
            </a:r>
          </a:p>
          <a:p>
            <a:r>
              <a:rPr lang="en-US" b="1" dirty="0"/>
              <a:t>Chronic  fissure</a:t>
            </a:r>
          </a:p>
          <a:p>
            <a:r>
              <a:rPr lang="en-US" b="1" dirty="0"/>
              <a:t>Failure of conservative treatment</a:t>
            </a:r>
          </a:p>
          <a:p>
            <a:pPr>
              <a:buFont typeface="Wingdings" pitchFamily="2" charset="2"/>
              <a:buChar char="v"/>
            </a:pPr>
            <a:r>
              <a:rPr lang="en-US" b="1" dirty="0"/>
              <a:t>The operation of choice is: partial lateral internal sphincterotomy</a:t>
            </a:r>
          </a:p>
        </p:txBody>
      </p:sp>
      <p:sp>
        <p:nvSpPr>
          <p:cNvPr id="3" name="Title 2"/>
          <p:cNvSpPr>
            <a:spLocks noGrp="1"/>
          </p:cNvSpPr>
          <p:nvPr>
            <p:ph type="title"/>
          </p:nvPr>
        </p:nvSpPr>
        <p:spPr>
          <a:xfrm>
            <a:off x="228600" y="533400"/>
            <a:ext cx="8229600" cy="1066800"/>
          </a:xfrm>
        </p:spPr>
        <p:txBody>
          <a:bodyPr/>
          <a:lstStyle/>
          <a:p>
            <a:r>
              <a:rPr lang="en-US" dirty="0">
                <a:solidFill>
                  <a:srgbClr val="FF0000"/>
                </a:solidFill>
              </a:rPr>
              <a:t>Surgical Treatment</a:t>
            </a:r>
          </a:p>
        </p:txBody>
      </p:sp>
      <p:pic>
        <p:nvPicPr>
          <p:cNvPr id="4" name="Picture 2"/>
          <p:cNvPicPr>
            <a:picLocks noChangeAspect="1" noChangeArrowheads="1"/>
          </p:cNvPicPr>
          <p:nvPr/>
        </p:nvPicPr>
        <p:blipFill>
          <a:blip r:embed="rId2" cstate="print"/>
          <a:srcRect/>
          <a:stretch>
            <a:fillRect/>
          </a:stretch>
        </p:blipFill>
        <p:spPr bwMode="auto">
          <a:xfrm>
            <a:off x="5943600" y="1447800"/>
            <a:ext cx="2981325" cy="4486275"/>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868478"/>
          </a:xfrm>
        </p:spPr>
        <p:txBody>
          <a:bodyPr/>
          <a:lstStyle/>
          <a:p>
            <a:r>
              <a:rPr lang="en-US" dirty="0"/>
              <a:t>Colonic and rectal polyps </a:t>
            </a:r>
            <a:endParaRPr lang="ar-JO" dirty="0"/>
          </a:p>
        </p:txBody>
      </p:sp>
      <p:sp>
        <p:nvSpPr>
          <p:cNvPr id="5" name="TextBox 4"/>
          <p:cNvSpPr txBox="1"/>
          <p:nvPr/>
        </p:nvSpPr>
        <p:spPr>
          <a:xfrm>
            <a:off x="1071538" y="1643050"/>
            <a:ext cx="7715304" cy="1815882"/>
          </a:xfrm>
          <a:prstGeom prst="rect">
            <a:avLst/>
          </a:prstGeom>
          <a:noFill/>
        </p:spPr>
        <p:txBody>
          <a:bodyPr wrap="square" rtlCol="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Defenition</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tissue growth into bowel lumen, usually consisting of mucosa, sub mucosa or both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Anatomical classified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sessile ,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pudunculated</a:t>
            </a:r>
            <a:endParaRPr kumimoji="0" lang="ar-JO"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tangle 5"/>
          <p:cNvSpPr/>
          <p:nvPr/>
        </p:nvSpPr>
        <p:spPr>
          <a:xfrm>
            <a:off x="1066800" y="4038600"/>
            <a:ext cx="7429552" cy="23698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Histological classification</a:t>
            </a:r>
            <a:r>
              <a:rPr kumimoji="0" lang="en-US"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Inflammatory( </a:t>
            </a: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psuedopolyp</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IBD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Hamartomatous</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normal tissue in abnormal configuration</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Hyperplastic</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benign ( normal cells) no malignant potency</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Neoplastic</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proliferation of undifferentiated cells , premalignant or malignant cells</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43608" y="260648"/>
            <a:ext cx="8229600" cy="1143000"/>
          </a:xfrm>
        </p:spPr>
        <p:txBody>
          <a:bodyPr>
            <a:normAutofit fontScale="90000"/>
          </a:bodyPr>
          <a:lstStyle/>
          <a:p>
            <a:r>
              <a:rPr lang="en-US" sz="5400" b="1" i="1" dirty="0">
                <a:effectLst>
                  <a:outerShdw blurRad="38100" dist="38100" dir="2700000" algn="tl">
                    <a:srgbClr val="000000">
                      <a:alpha val="43137"/>
                    </a:srgbClr>
                  </a:outerShdw>
                </a:effectLst>
              </a:rPr>
              <a:t>Colorectal cancer</a:t>
            </a:r>
            <a:br>
              <a:rPr lang="en-US" sz="5400" b="1" i="1" dirty="0">
                <a:effectLst>
                  <a:outerShdw blurRad="38100" dist="38100" dir="2700000" algn="tl">
                    <a:srgbClr val="000000">
                      <a:alpha val="43137"/>
                    </a:srgbClr>
                  </a:outerShdw>
                </a:effectLst>
              </a:rPr>
            </a:br>
            <a:endParaRPr lang="ar-JO" sz="5400" b="1" i="1"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1043608" y="980728"/>
            <a:ext cx="8229600" cy="4525963"/>
          </a:xfrm>
        </p:spPr>
        <p:txBody>
          <a:bodyPr>
            <a:noAutofit/>
          </a:bodyPr>
          <a:lstStyle/>
          <a:p>
            <a:pPr marL="0" indent="0" algn="l">
              <a:buNone/>
            </a:pPr>
            <a:r>
              <a:rPr lang="en-US" sz="2000" b="1" i="1" dirty="0">
                <a:solidFill>
                  <a:srgbClr val="FF0000"/>
                </a:solidFill>
              </a:rPr>
              <a:t> Presentation depends on site:</a:t>
            </a:r>
          </a:p>
          <a:p>
            <a:pPr marL="0" indent="0" algn="l">
              <a:buNone/>
            </a:pPr>
            <a:r>
              <a:rPr lang="en-US" sz="2000" b="1" dirty="0"/>
              <a:t> </a:t>
            </a:r>
            <a:r>
              <a:rPr lang="en-US" sz="2000" b="1" u="sng" dirty="0">
                <a:solidFill>
                  <a:schemeClr val="accent6"/>
                </a:solidFill>
              </a:rPr>
              <a:t>Left-sided</a:t>
            </a:r>
            <a:r>
              <a:rPr lang="en-US" sz="2000" b="1" u="sng" dirty="0"/>
              <a:t>:  </a:t>
            </a:r>
            <a:r>
              <a:rPr lang="en-US" sz="2000" b="1" dirty="0"/>
              <a:t>Altered bowel habit (constipation &amp; </a:t>
            </a:r>
            <a:r>
              <a:rPr lang="en-US" sz="2000" b="1" dirty="0" err="1"/>
              <a:t>diarrhoea</a:t>
            </a:r>
            <a:r>
              <a:rPr lang="en-US" sz="2000" b="1" dirty="0"/>
              <a:t>), rectal bleeding bright red coating the stool, </a:t>
            </a:r>
            <a:r>
              <a:rPr lang="en-US" sz="2000" b="1" dirty="0" err="1"/>
              <a:t>Tenesmus</a:t>
            </a:r>
            <a:r>
              <a:rPr lang="en-US" sz="2000" b="1" dirty="0"/>
              <a:t>, Painful defecation </a:t>
            </a:r>
          </a:p>
          <a:p>
            <a:pPr marL="0" indent="0" algn="l">
              <a:buNone/>
            </a:pPr>
            <a:r>
              <a:rPr lang="en-US" sz="2000" b="1" dirty="0"/>
              <a:t> </a:t>
            </a:r>
            <a:r>
              <a:rPr lang="en-US" sz="2000" b="1" u="sng" dirty="0">
                <a:solidFill>
                  <a:schemeClr val="accent6"/>
                </a:solidFill>
              </a:rPr>
              <a:t>Right-sided</a:t>
            </a:r>
            <a:r>
              <a:rPr lang="en-US" sz="2000" b="1" u="sng" dirty="0"/>
              <a:t>:  </a:t>
            </a:r>
            <a:r>
              <a:rPr lang="en-US" sz="2000" b="1" dirty="0"/>
              <a:t>Weight loss, Right </a:t>
            </a:r>
            <a:r>
              <a:rPr lang="en-US" sz="2000" b="1" dirty="0" err="1"/>
              <a:t>abdo</a:t>
            </a:r>
            <a:r>
              <a:rPr lang="en-US" sz="2000" b="1" dirty="0"/>
              <a:t> pain/mass, Tendency to bleed, Blood mixed in with stools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382" y="3212976"/>
            <a:ext cx="299427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212976"/>
            <a:ext cx="312094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80606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03648" y="0"/>
            <a:ext cx="7498080" cy="1143000"/>
          </a:xfrm>
        </p:spPr>
        <p:txBody>
          <a:bodyPr/>
          <a:lstStyle/>
          <a:p>
            <a:r>
              <a:rPr lang="en-US" dirty="0"/>
              <a:t> </a:t>
            </a:r>
            <a:r>
              <a:rPr lang="en-US" dirty="0" err="1"/>
              <a:t>Postpolypectomy</a:t>
            </a:r>
            <a:r>
              <a:rPr lang="en-US" dirty="0"/>
              <a:t> bleeding</a:t>
            </a:r>
            <a:endParaRPr lang="ar-JO" dirty="0"/>
          </a:p>
        </p:txBody>
      </p:sp>
      <p:sp>
        <p:nvSpPr>
          <p:cNvPr id="3" name="عنصر نائب للمحتوى 2"/>
          <p:cNvSpPr>
            <a:spLocks noGrp="1"/>
          </p:cNvSpPr>
          <p:nvPr>
            <p:ph idx="1"/>
          </p:nvPr>
        </p:nvSpPr>
        <p:spPr>
          <a:xfrm>
            <a:off x="1187624" y="1340768"/>
            <a:ext cx="7498080" cy="2989312"/>
          </a:xfrm>
        </p:spPr>
        <p:txBody>
          <a:bodyPr>
            <a:normAutofit fontScale="92500" lnSpcReduction="10000"/>
          </a:bodyPr>
          <a:lstStyle/>
          <a:p>
            <a:pPr marL="0" indent="0" algn="l">
              <a:buNone/>
            </a:pPr>
            <a:r>
              <a:rPr lang="en-US" dirty="0"/>
              <a:t> Bleeding recurs after approximately 1% of </a:t>
            </a:r>
            <a:r>
              <a:rPr lang="en-US" dirty="0" err="1"/>
              <a:t>colonoscopic</a:t>
            </a:r>
            <a:r>
              <a:rPr lang="en-US" dirty="0"/>
              <a:t> </a:t>
            </a:r>
            <a:r>
              <a:rPr lang="en-US" dirty="0" err="1"/>
              <a:t>polypectomies</a:t>
            </a:r>
            <a:r>
              <a:rPr lang="en-US" dirty="0"/>
              <a:t>. </a:t>
            </a:r>
          </a:p>
          <a:p>
            <a:pPr marL="0" indent="0" algn="l">
              <a:buNone/>
            </a:pPr>
            <a:r>
              <a:rPr lang="en-US" dirty="0"/>
              <a:t>The bleeding occurs most commonly five to</a:t>
            </a:r>
          </a:p>
          <a:p>
            <a:pPr marL="0" indent="0" algn="l">
              <a:buNone/>
            </a:pPr>
            <a:r>
              <a:rPr lang="en-US" dirty="0"/>
              <a:t>seven days after </a:t>
            </a:r>
            <a:r>
              <a:rPr lang="en-US" dirty="0" err="1"/>
              <a:t>polypectomy</a:t>
            </a:r>
            <a:r>
              <a:rPr lang="en-US" dirty="0"/>
              <a:t> but can occur from 1 to 14 days after procedure;</a:t>
            </a:r>
          </a:p>
          <a:p>
            <a:pPr marL="0" indent="0" algn="l">
              <a:buNone/>
            </a:pPr>
            <a:r>
              <a:rPr lang="en-US" dirty="0"/>
              <a:t> it generally mild to moderate, with 50% to</a:t>
            </a:r>
          </a:p>
          <a:p>
            <a:pPr marL="0" indent="0" algn="l">
              <a:buNone/>
            </a:pPr>
            <a:r>
              <a:rPr lang="en-US" dirty="0"/>
              <a:t>75% of patients requiring blood transfusions.</a:t>
            </a:r>
          </a:p>
          <a:p>
            <a:pPr marL="0" indent="0" algn="l">
              <a:buNone/>
            </a:pPr>
            <a:endParaRPr lang="ar-JO"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038600"/>
            <a:ext cx="5400600"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37670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0" y="914400"/>
            <a:ext cx="8229600" cy="4897438"/>
          </a:xfrm>
        </p:spPr>
        <p:txBody>
          <a:bodyPr/>
          <a:lstStyle/>
          <a:p>
            <a:pPr eaLnBrk="1" hangingPunct="1">
              <a:buClr>
                <a:schemeClr val="accent1"/>
              </a:buClr>
            </a:pPr>
            <a:r>
              <a:rPr lang="en-US" sz="3200" dirty="0">
                <a:latin typeface="Calibri" pitchFamily="34" charset="0"/>
              </a:rPr>
              <a:t>The </a:t>
            </a:r>
            <a:r>
              <a:rPr lang="en-US" sz="3200" b="1" dirty="0">
                <a:solidFill>
                  <a:schemeClr val="accent1"/>
                </a:solidFill>
                <a:latin typeface="Calibri" pitchFamily="34" charset="0"/>
              </a:rPr>
              <a:t>age</a:t>
            </a:r>
            <a:r>
              <a:rPr lang="en-US" sz="3200" dirty="0">
                <a:latin typeface="Calibri" pitchFamily="34" charset="0"/>
              </a:rPr>
              <a:t> of the patient:</a:t>
            </a:r>
          </a:p>
          <a:p>
            <a:pPr eaLnBrk="1" hangingPunct="1">
              <a:buClr>
                <a:schemeClr val="accent1"/>
              </a:buClr>
              <a:buFont typeface="Wingdings" pitchFamily="2" charset="2"/>
              <a:buChar char="Ø"/>
            </a:pPr>
            <a:r>
              <a:rPr lang="en-US" sz="1800" dirty="0">
                <a:latin typeface="Calibri" pitchFamily="34" charset="0"/>
              </a:rPr>
              <a:t> </a:t>
            </a:r>
            <a:r>
              <a:rPr lang="en-US" sz="1800" dirty="0"/>
              <a:t> ≤ 50 yrs- infection, </a:t>
            </a:r>
            <a:r>
              <a:rPr lang="en-US" sz="1800" dirty="0" err="1"/>
              <a:t>anorectal</a:t>
            </a:r>
            <a:r>
              <a:rPr lang="en-US" sz="1800" dirty="0"/>
              <a:t> disease, IBD</a:t>
            </a:r>
          </a:p>
          <a:p>
            <a:pPr eaLnBrk="1" hangingPunct="1">
              <a:buClr>
                <a:schemeClr val="accent1"/>
              </a:buClr>
              <a:buFont typeface="Wingdings" pitchFamily="2" charset="2"/>
              <a:buChar char="Ø"/>
            </a:pPr>
            <a:r>
              <a:rPr lang="en-US" sz="1800" dirty="0"/>
              <a:t> &gt; 50 yrs- malignancy, </a:t>
            </a:r>
            <a:r>
              <a:rPr lang="en-US" sz="1800" dirty="0" err="1"/>
              <a:t>diverticulosis</a:t>
            </a:r>
            <a:endParaRPr lang="en-US" sz="1800" dirty="0"/>
          </a:p>
          <a:p>
            <a:pPr eaLnBrk="1" hangingPunct="1">
              <a:buClr>
                <a:schemeClr val="accent1"/>
              </a:buClr>
              <a:buFont typeface="Wingdings" pitchFamily="2" charset="2"/>
              <a:buChar char="Ø"/>
            </a:pPr>
            <a:r>
              <a:rPr lang="en-US" sz="1800" dirty="0"/>
              <a:t> Any age- piles</a:t>
            </a:r>
            <a:endParaRPr lang="en-US" sz="3200" dirty="0">
              <a:latin typeface="Calibri" pitchFamily="34" charset="0"/>
            </a:endParaRPr>
          </a:p>
          <a:p>
            <a:pPr eaLnBrk="1" hangingPunct="1">
              <a:buClr>
                <a:schemeClr val="accent1"/>
              </a:buClr>
            </a:pPr>
            <a:r>
              <a:rPr lang="en-US" sz="3200" dirty="0">
                <a:latin typeface="Calibri" pitchFamily="34" charset="0"/>
              </a:rPr>
              <a:t>Document whether this is a </a:t>
            </a:r>
            <a:r>
              <a:rPr lang="en-US" sz="3200" b="1" dirty="0">
                <a:solidFill>
                  <a:schemeClr val="accent1"/>
                </a:solidFill>
                <a:latin typeface="Calibri" pitchFamily="34" charset="0"/>
              </a:rPr>
              <a:t>first or recurrent</a:t>
            </a:r>
            <a:r>
              <a:rPr lang="en-US" sz="3200" dirty="0">
                <a:solidFill>
                  <a:schemeClr val="accent1"/>
                </a:solidFill>
                <a:latin typeface="Calibri" pitchFamily="34" charset="0"/>
              </a:rPr>
              <a:t> </a:t>
            </a:r>
            <a:r>
              <a:rPr lang="en-US" sz="3200" dirty="0">
                <a:latin typeface="Calibri" pitchFamily="34" charset="0"/>
              </a:rPr>
              <a:t>episode of gastrointestinal (GI) bleeding.</a:t>
            </a:r>
          </a:p>
          <a:p>
            <a:pPr eaLnBrk="1" hangingPunct="1">
              <a:buClr>
                <a:schemeClr val="accent1"/>
              </a:buClr>
            </a:pPr>
            <a:r>
              <a:rPr lang="en-US" sz="3200" b="1" dirty="0">
                <a:solidFill>
                  <a:schemeClr val="accent1"/>
                </a:solidFill>
                <a:latin typeface="Calibri" pitchFamily="34" charset="0"/>
              </a:rPr>
              <a:t>Duration</a:t>
            </a:r>
            <a:r>
              <a:rPr lang="en-US" sz="3200" dirty="0">
                <a:solidFill>
                  <a:schemeClr val="accent1"/>
                </a:solidFill>
                <a:latin typeface="Calibri" pitchFamily="34" charset="0"/>
              </a:rPr>
              <a:t> </a:t>
            </a:r>
            <a:r>
              <a:rPr lang="en-US" sz="3200" dirty="0">
                <a:latin typeface="Calibri" pitchFamily="34" charset="0"/>
              </a:rPr>
              <a:t>of bleeding </a:t>
            </a:r>
          </a:p>
          <a:p>
            <a:pPr eaLnBrk="1" hangingPunct="1">
              <a:buClr>
                <a:schemeClr val="accent1"/>
              </a:buClr>
            </a:pPr>
            <a:r>
              <a:rPr lang="en-US" sz="3200" b="1" dirty="0">
                <a:solidFill>
                  <a:schemeClr val="accent1"/>
                </a:solidFill>
                <a:latin typeface="Calibri" pitchFamily="34" charset="0"/>
              </a:rPr>
              <a:t>Color &amp; amount </a:t>
            </a:r>
            <a:r>
              <a:rPr lang="en-US" sz="3200" dirty="0">
                <a:latin typeface="Calibri" pitchFamily="34" charset="0"/>
              </a:rPr>
              <a:t>of the blood </a:t>
            </a:r>
          </a:p>
          <a:p>
            <a:r>
              <a:rPr lang="en-US" sz="3200" dirty="0"/>
              <a:t>Relationship of bleeding to defecation? before, during (mixed into </a:t>
            </a:r>
            <a:r>
              <a:rPr lang="en-US" sz="3200" dirty="0" err="1"/>
              <a:t>faeces</a:t>
            </a:r>
            <a:r>
              <a:rPr lang="en-US" sz="3200" dirty="0"/>
              <a:t> or coating surface?) or after]</a:t>
            </a:r>
          </a:p>
          <a:p>
            <a:r>
              <a:rPr lang="en-US" sz="3200" dirty="0"/>
              <a:t>• </a:t>
            </a:r>
            <a:r>
              <a:rPr lang="en-US" dirty="0" err="1"/>
              <a:t>Associatiated</a:t>
            </a:r>
            <a:r>
              <a:rPr lang="en-US" dirty="0"/>
              <a:t> symptoms </a:t>
            </a:r>
            <a:r>
              <a:rPr lang="en-US" dirty="0" err="1"/>
              <a:t>eg</a:t>
            </a:r>
            <a:r>
              <a:rPr lang="en-US" dirty="0"/>
              <a:t>, Painful</a:t>
            </a:r>
          </a:p>
          <a:p>
            <a:r>
              <a:rPr lang="en-US" dirty="0"/>
              <a:t>defecation?, abdominal pain?</a:t>
            </a:r>
            <a:endParaRPr lang="en-US" dirty="0">
              <a:latin typeface="Calibri" pitchFamily="34" charset="0"/>
            </a:endParaRPr>
          </a:p>
          <a:p>
            <a:pPr eaLnBrk="1" hangingPunct="1">
              <a:buClr>
                <a:schemeClr val="accent1"/>
              </a:buClr>
            </a:pPr>
            <a:endParaRPr lang="en-US" sz="2600" dirty="0">
              <a:latin typeface="Calibri" pitchFamily="34" charset="0"/>
            </a:endParaRPr>
          </a:p>
        </p:txBody>
      </p:sp>
      <p:sp>
        <p:nvSpPr>
          <p:cNvPr id="4" name="Rectangle 3"/>
          <p:cNvSpPr/>
          <p:nvPr/>
        </p:nvSpPr>
        <p:spPr>
          <a:xfrm>
            <a:off x="-685800" y="0"/>
            <a:ext cx="44196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229600" cy="1066800"/>
          </a:xfrm>
        </p:spPr>
        <p:txBody>
          <a:bodyPr/>
          <a:lstStyle/>
          <a:p>
            <a:r>
              <a:rPr lang="en-US" b="1" dirty="0"/>
              <a:t>COLOUR OF BLOOD/ DISCHARGE</a:t>
            </a:r>
            <a:br>
              <a:rPr lang="en-US" b="1" dirty="0"/>
            </a:br>
            <a:endParaRPr lang="ar-JO" dirty="0"/>
          </a:p>
        </p:txBody>
      </p:sp>
      <p:sp>
        <p:nvSpPr>
          <p:cNvPr id="3" name="Content Placeholder 2"/>
          <p:cNvSpPr>
            <a:spLocks noGrp="1"/>
          </p:cNvSpPr>
          <p:nvPr>
            <p:ph idx="1"/>
          </p:nvPr>
        </p:nvSpPr>
        <p:spPr>
          <a:xfrm>
            <a:off x="304800" y="1600200"/>
            <a:ext cx="8229600" cy="4324350"/>
          </a:xfrm>
        </p:spPr>
        <p:txBody>
          <a:bodyPr/>
          <a:lstStyle/>
          <a:p>
            <a:pPr>
              <a:buFont typeface="Wingdings" pitchFamily="2" charset="2"/>
              <a:buChar char="q"/>
            </a:pPr>
            <a:r>
              <a:rPr lang="en-US" dirty="0">
                <a:solidFill>
                  <a:srgbClr val="FF0000"/>
                </a:solidFill>
              </a:rPr>
              <a:t>Bright red/ Fresh blood</a:t>
            </a:r>
            <a:r>
              <a:rPr lang="en-US" i="1" dirty="0"/>
              <a:t>: Rectum and anus.</a:t>
            </a:r>
          </a:p>
          <a:p>
            <a:pPr>
              <a:buFont typeface="Wingdings" pitchFamily="2" charset="2"/>
              <a:buChar char="q"/>
            </a:pPr>
            <a:r>
              <a:rPr lang="en-US" i="1" dirty="0">
                <a:solidFill>
                  <a:srgbClr val="FF0000"/>
                </a:solidFill>
              </a:rPr>
              <a:t>Dark </a:t>
            </a:r>
            <a:r>
              <a:rPr lang="en-US" i="1" dirty="0" err="1">
                <a:solidFill>
                  <a:srgbClr val="FF0000"/>
                </a:solidFill>
              </a:rPr>
              <a:t>blood</a:t>
            </a:r>
            <a:r>
              <a:rPr lang="en-US" i="1" dirty="0" err="1"/>
              <a:t>:Upper</a:t>
            </a:r>
            <a:r>
              <a:rPr lang="en-US" i="1" dirty="0"/>
              <a:t> GIT to above rectum</a:t>
            </a:r>
            <a:r>
              <a:rPr lang="en-US" sz="2000" i="1" dirty="0"/>
              <a:t>.(</a:t>
            </a:r>
            <a:r>
              <a:rPr lang="en-US" sz="2000" spc="-5" dirty="0">
                <a:latin typeface="Arial"/>
                <a:cs typeface="Arial"/>
              </a:rPr>
              <a:t>coming </a:t>
            </a:r>
            <a:r>
              <a:rPr lang="en-US" sz="2000" dirty="0">
                <a:latin typeface="Arial"/>
                <a:cs typeface="Arial"/>
              </a:rPr>
              <a:t>from the </a:t>
            </a:r>
            <a:r>
              <a:rPr lang="en-US" sz="2000" spc="-5" dirty="0">
                <a:latin typeface="Arial"/>
                <a:cs typeface="Arial"/>
              </a:rPr>
              <a:t>ascending, </a:t>
            </a:r>
            <a:r>
              <a:rPr lang="en-US" sz="2000" dirty="0">
                <a:latin typeface="Arial"/>
                <a:cs typeface="Arial"/>
              </a:rPr>
              <a:t>transverse, </a:t>
            </a:r>
            <a:r>
              <a:rPr lang="en-US" sz="2000" spc="-5" dirty="0">
                <a:latin typeface="Arial"/>
                <a:cs typeface="Arial"/>
              </a:rPr>
              <a:t>descending or  sigmoid</a:t>
            </a:r>
            <a:r>
              <a:rPr lang="en-US" sz="2000" spc="15" dirty="0">
                <a:latin typeface="Arial"/>
                <a:cs typeface="Arial"/>
              </a:rPr>
              <a:t> </a:t>
            </a:r>
            <a:r>
              <a:rPr lang="en-US" sz="2000" spc="-5" dirty="0">
                <a:latin typeface="Arial"/>
                <a:cs typeface="Arial"/>
              </a:rPr>
              <a:t>colon</a:t>
            </a:r>
            <a:r>
              <a:rPr lang="en-US" sz="2000" i="1" dirty="0"/>
              <a:t> )</a:t>
            </a:r>
            <a:endParaRPr lang="en-US" i="1" dirty="0"/>
          </a:p>
          <a:p>
            <a:pPr>
              <a:buFont typeface="Wingdings" pitchFamily="2" charset="2"/>
              <a:buChar char="q"/>
            </a:pPr>
            <a:r>
              <a:rPr lang="en-US" dirty="0"/>
              <a:t>Drugs </a:t>
            </a:r>
            <a:r>
              <a:rPr lang="en-US" dirty="0" err="1"/>
              <a:t>eg</a:t>
            </a:r>
            <a:r>
              <a:rPr lang="en-US" dirty="0"/>
              <a:t>: iron tablets- appear as greenish black formed stool.</a:t>
            </a:r>
          </a:p>
          <a:p>
            <a:pPr>
              <a:buFont typeface="Wingdings" pitchFamily="2" charset="2"/>
              <a:buChar char="q"/>
            </a:pPr>
            <a:r>
              <a:rPr lang="en-US" dirty="0" err="1">
                <a:solidFill>
                  <a:srgbClr val="FF0000"/>
                </a:solidFill>
              </a:rPr>
              <a:t>Melena</a:t>
            </a:r>
            <a:r>
              <a:rPr lang="en-US" dirty="0">
                <a:solidFill>
                  <a:srgbClr val="FF0000"/>
                </a:solidFill>
              </a:rPr>
              <a:t> </a:t>
            </a:r>
            <a:r>
              <a:rPr lang="en-US" dirty="0"/>
              <a:t>usually means bleeding in the stomach, such as bleeding from ulcers</a:t>
            </a:r>
          </a:p>
          <a:p>
            <a:pPr>
              <a:buFont typeface="Wingdings" pitchFamily="2" charset="2"/>
              <a:buChar char="q"/>
            </a:pPr>
            <a:r>
              <a:rPr lang="en-US" i="1" dirty="0">
                <a:solidFill>
                  <a:srgbClr val="FF0000"/>
                </a:solidFill>
              </a:rPr>
              <a:t>Discharge apart from blood</a:t>
            </a:r>
            <a:r>
              <a:rPr lang="en-US" i="1" dirty="0"/>
              <a:t>:-</a:t>
            </a:r>
          </a:p>
          <a:p>
            <a:r>
              <a:rPr lang="en-US" dirty="0">
                <a:solidFill>
                  <a:srgbClr val="C00000"/>
                </a:solidFill>
              </a:rPr>
              <a:t>Mucus</a:t>
            </a:r>
            <a:r>
              <a:rPr lang="en-US" dirty="0"/>
              <a:t>- irritable bowel syndrome</a:t>
            </a:r>
          </a:p>
          <a:p>
            <a:r>
              <a:rPr lang="en-US" dirty="0">
                <a:solidFill>
                  <a:srgbClr val="C00000"/>
                </a:solidFill>
              </a:rPr>
              <a:t>Copious mucus- </a:t>
            </a:r>
            <a:r>
              <a:rPr lang="en-US" dirty="0"/>
              <a:t>villous adenoma, frank cancer of the rectum</a:t>
            </a:r>
          </a:p>
          <a:p>
            <a:r>
              <a:rPr lang="en-US" dirty="0">
                <a:solidFill>
                  <a:srgbClr val="C00000"/>
                </a:solidFill>
              </a:rPr>
              <a:t>Mucus and pus- </a:t>
            </a:r>
            <a:r>
              <a:rPr lang="en-US" dirty="0"/>
              <a:t>IBD, </a:t>
            </a:r>
            <a:r>
              <a:rPr lang="en-US" dirty="0" err="1"/>
              <a:t>diverticular</a:t>
            </a:r>
            <a:r>
              <a:rPr lang="en-US" dirty="0"/>
              <a:t> disease</a:t>
            </a:r>
            <a:endParaRPr lang="ar-JO"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1066800"/>
          </a:xfrm>
        </p:spPr>
        <p:txBody>
          <a:bodyPr/>
          <a:lstStyle/>
          <a:p>
            <a:r>
              <a:rPr lang="en-US" dirty="0">
                <a:latin typeface="Arial"/>
                <a:cs typeface="Arial"/>
              </a:rPr>
              <a:t>Its </a:t>
            </a:r>
            <a:r>
              <a:rPr lang="en-US" spc="-5" dirty="0">
                <a:latin typeface="Arial"/>
                <a:cs typeface="Arial"/>
              </a:rPr>
              <a:t>relation with the </a:t>
            </a:r>
            <a:r>
              <a:rPr lang="en-US" spc="-5" dirty="0" err="1">
                <a:latin typeface="Arial"/>
                <a:cs typeface="Arial"/>
              </a:rPr>
              <a:t>faeces</a:t>
            </a:r>
            <a:endParaRPr lang="ar-JO" dirty="0"/>
          </a:p>
        </p:txBody>
      </p:sp>
      <p:sp>
        <p:nvSpPr>
          <p:cNvPr id="3" name="Content Placeholder 2"/>
          <p:cNvSpPr>
            <a:spLocks noGrp="1"/>
          </p:cNvSpPr>
          <p:nvPr>
            <p:ph idx="1"/>
          </p:nvPr>
        </p:nvSpPr>
        <p:spPr>
          <a:xfrm>
            <a:off x="0" y="1371600"/>
            <a:ext cx="8229600" cy="4324350"/>
          </a:xfrm>
        </p:spPr>
        <p:txBody>
          <a:bodyPr/>
          <a:lstStyle/>
          <a:p>
            <a:pPr marL="355600" marR="5080" indent="-342900">
              <a:lnSpc>
                <a:spcPct val="100000"/>
              </a:lnSpc>
              <a:spcBef>
                <a:spcPts val="575"/>
              </a:spcBef>
              <a:buNone/>
            </a:pPr>
            <a:r>
              <a:rPr lang="en-US" spc="-5" dirty="0">
                <a:latin typeface="Arial"/>
                <a:cs typeface="Arial"/>
              </a:rPr>
              <a:t>Blood mixed with </a:t>
            </a:r>
            <a:r>
              <a:rPr lang="en-US" spc="-5" dirty="0" err="1">
                <a:latin typeface="Arial"/>
                <a:cs typeface="Arial"/>
              </a:rPr>
              <a:t>faeces</a:t>
            </a:r>
            <a:r>
              <a:rPr lang="en-US" spc="-5" dirty="0">
                <a:latin typeface="Arial"/>
                <a:cs typeface="Arial"/>
              </a:rPr>
              <a:t> means </a:t>
            </a:r>
            <a:r>
              <a:rPr lang="en-US" dirty="0">
                <a:latin typeface="Arial"/>
                <a:cs typeface="Arial"/>
              </a:rPr>
              <a:t>that the </a:t>
            </a:r>
            <a:r>
              <a:rPr lang="en-US" spc="-5" dirty="0">
                <a:latin typeface="Arial"/>
                <a:cs typeface="Arial"/>
              </a:rPr>
              <a:t>blood has </a:t>
            </a:r>
            <a:r>
              <a:rPr lang="en-US" dirty="0">
                <a:latin typeface="Arial"/>
                <a:cs typeface="Arial"/>
              </a:rPr>
              <a:t>come from  </a:t>
            </a:r>
            <a:r>
              <a:rPr lang="en-US" spc="-5" dirty="0">
                <a:solidFill>
                  <a:srgbClr val="FF0000"/>
                </a:solidFill>
                <a:latin typeface="Arial"/>
                <a:cs typeface="Arial"/>
              </a:rPr>
              <a:t>bowel higher than sigmoid colon </a:t>
            </a:r>
            <a:r>
              <a:rPr lang="en-US" spc="-5" dirty="0">
                <a:latin typeface="Arial"/>
                <a:cs typeface="Arial"/>
              </a:rPr>
              <a:t>where </a:t>
            </a:r>
            <a:r>
              <a:rPr lang="en-US" dirty="0">
                <a:latin typeface="Arial"/>
                <a:cs typeface="Arial"/>
              </a:rPr>
              <a:t>the </a:t>
            </a:r>
            <a:r>
              <a:rPr lang="en-US" spc="-5" dirty="0">
                <a:latin typeface="Arial"/>
                <a:cs typeface="Arial"/>
              </a:rPr>
              <a:t>softness </a:t>
            </a:r>
            <a:r>
              <a:rPr lang="en-US" dirty="0">
                <a:latin typeface="Arial"/>
                <a:cs typeface="Arial"/>
              </a:rPr>
              <a:t>of the </a:t>
            </a:r>
            <a:r>
              <a:rPr lang="en-US" spc="-5" dirty="0">
                <a:latin typeface="Arial"/>
                <a:cs typeface="Arial"/>
              </a:rPr>
              <a:t>stool  remains giving chance </a:t>
            </a:r>
            <a:r>
              <a:rPr lang="en-US" dirty="0">
                <a:latin typeface="Arial"/>
                <a:cs typeface="Arial"/>
              </a:rPr>
              <a:t>to the </a:t>
            </a:r>
            <a:r>
              <a:rPr lang="en-US" spc="-5" dirty="0">
                <a:latin typeface="Arial"/>
                <a:cs typeface="Arial"/>
              </a:rPr>
              <a:t>blood </a:t>
            </a:r>
            <a:r>
              <a:rPr lang="en-US" dirty="0">
                <a:latin typeface="Arial"/>
                <a:cs typeface="Arial"/>
              </a:rPr>
              <a:t>to </a:t>
            </a:r>
            <a:r>
              <a:rPr lang="en-US" spc="-5" dirty="0">
                <a:latin typeface="Arial"/>
                <a:cs typeface="Arial"/>
              </a:rPr>
              <a:t>mix with the</a:t>
            </a:r>
            <a:r>
              <a:rPr lang="en-US" spc="105" dirty="0">
                <a:latin typeface="Arial"/>
                <a:cs typeface="Arial"/>
              </a:rPr>
              <a:t> </a:t>
            </a:r>
            <a:r>
              <a:rPr lang="en-US" spc="-5" dirty="0" err="1">
                <a:latin typeface="Arial"/>
                <a:cs typeface="Arial"/>
              </a:rPr>
              <a:t>faeces</a:t>
            </a:r>
            <a:endParaRPr lang="en-US" spc="-5" dirty="0">
              <a:latin typeface="Arial"/>
              <a:cs typeface="Arial"/>
            </a:endParaRPr>
          </a:p>
          <a:p>
            <a:pPr marL="355600" marR="5080" indent="-342900">
              <a:lnSpc>
                <a:spcPct val="100000"/>
              </a:lnSpc>
              <a:spcBef>
                <a:spcPts val="575"/>
              </a:spcBef>
              <a:buNone/>
            </a:pPr>
            <a:r>
              <a:rPr lang="en-US" spc="-5" dirty="0">
                <a:latin typeface="Arial"/>
                <a:cs typeface="Arial"/>
              </a:rPr>
              <a:t>Blood on the </a:t>
            </a:r>
            <a:r>
              <a:rPr lang="en-US" dirty="0">
                <a:latin typeface="Arial"/>
                <a:cs typeface="Arial"/>
              </a:rPr>
              <a:t>surface </a:t>
            </a:r>
            <a:r>
              <a:rPr lang="en-US" spc="-5" dirty="0">
                <a:latin typeface="Arial"/>
                <a:cs typeface="Arial"/>
              </a:rPr>
              <a:t>of the </a:t>
            </a:r>
            <a:r>
              <a:rPr lang="en-US" dirty="0" err="1">
                <a:latin typeface="Arial"/>
                <a:cs typeface="Arial"/>
              </a:rPr>
              <a:t>faeces</a:t>
            </a:r>
            <a:r>
              <a:rPr lang="en-US" dirty="0">
                <a:latin typeface="Arial"/>
                <a:cs typeface="Arial"/>
              </a:rPr>
              <a:t> </a:t>
            </a:r>
            <a:r>
              <a:rPr lang="en-US" dirty="0">
                <a:solidFill>
                  <a:srgbClr val="FF0000"/>
                </a:solidFill>
                <a:latin typeface="Arial"/>
                <a:cs typeface="Arial"/>
              </a:rPr>
              <a:t>usually </a:t>
            </a:r>
            <a:r>
              <a:rPr lang="en-US" spc="-5" dirty="0">
                <a:solidFill>
                  <a:srgbClr val="FF0000"/>
                </a:solidFill>
                <a:latin typeface="Arial"/>
                <a:cs typeface="Arial"/>
              </a:rPr>
              <a:t>come </a:t>
            </a:r>
            <a:r>
              <a:rPr lang="en-US" dirty="0">
                <a:solidFill>
                  <a:srgbClr val="FF0000"/>
                </a:solidFill>
                <a:latin typeface="Arial"/>
                <a:cs typeface="Arial"/>
              </a:rPr>
              <a:t>from  </a:t>
            </a:r>
            <a:r>
              <a:rPr lang="en-US" spc="-5" dirty="0">
                <a:solidFill>
                  <a:srgbClr val="FF0000"/>
                </a:solidFill>
                <a:latin typeface="Arial"/>
                <a:cs typeface="Arial"/>
              </a:rPr>
              <a:t>the </a:t>
            </a:r>
            <a:r>
              <a:rPr lang="en-US" dirty="0">
                <a:solidFill>
                  <a:srgbClr val="FF0000"/>
                </a:solidFill>
                <a:latin typeface="Arial"/>
                <a:cs typeface="Arial"/>
              </a:rPr>
              <a:t>rectum or anal</a:t>
            </a:r>
            <a:r>
              <a:rPr lang="en-US" spc="-10" dirty="0">
                <a:solidFill>
                  <a:srgbClr val="FF0000"/>
                </a:solidFill>
                <a:latin typeface="Arial"/>
                <a:cs typeface="Arial"/>
              </a:rPr>
              <a:t> </a:t>
            </a:r>
            <a:r>
              <a:rPr lang="en-US" dirty="0">
                <a:solidFill>
                  <a:srgbClr val="FF0000"/>
                </a:solidFill>
                <a:latin typeface="Arial"/>
                <a:cs typeface="Arial"/>
              </a:rPr>
              <a:t>canal</a:t>
            </a:r>
          </a:p>
          <a:p>
            <a:pPr marL="355600" marR="5080" indent="-342900">
              <a:lnSpc>
                <a:spcPct val="100000"/>
              </a:lnSpc>
              <a:spcBef>
                <a:spcPts val="575"/>
              </a:spcBef>
              <a:buNone/>
            </a:pPr>
            <a:r>
              <a:rPr lang="en-US" spc="-5" dirty="0">
                <a:latin typeface="Arial"/>
                <a:cs typeface="Arial"/>
              </a:rPr>
              <a:t>Blood separate </a:t>
            </a:r>
            <a:r>
              <a:rPr lang="en-US" dirty="0">
                <a:latin typeface="Arial"/>
                <a:cs typeface="Arial"/>
              </a:rPr>
              <a:t>from </a:t>
            </a:r>
            <a:r>
              <a:rPr lang="en-US" spc="-5" dirty="0">
                <a:latin typeface="Arial"/>
                <a:cs typeface="Arial"/>
              </a:rPr>
              <a:t>the </a:t>
            </a:r>
            <a:r>
              <a:rPr lang="en-US" dirty="0" err="1">
                <a:latin typeface="Arial"/>
                <a:cs typeface="Arial"/>
              </a:rPr>
              <a:t>faeces</a:t>
            </a:r>
            <a:r>
              <a:rPr lang="en-US" dirty="0">
                <a:latin typeface="Arial"/>
                <a:cs typeface="Arial"/>
              </a:rPr>
              <a:t> </a:t>
            </a:r>
            <a:r>
              <a:rPr lang="en-US" spc="-5" dirty="0">
                <a:latin typeface="Arial"/>
                <a:cs typeface="Arial"/>
              </a:rPr>
              <a:t>may </a:t>
            </a:r>
            <a:r>
              <a:rPr lang="en-US" dirty="0">
                <a:latin typeface="Arial"/>
                <a:cs typeface="Arial"/>
              </a:rPr>
              <a:t>occur </a:t>
            </a:r>
            <a:r>
              <a:rPr lang="en-US" spc="-5" dirty="0">
                <a:latin typeface="Arial"/>
                <a:cs typeface="Arial"/>
              </a:rPr>
              <a:t>when  bleeding occur at some </a:t>
            </a:r>
            <a:r>
              <a:rPr lang="en-US" dirty="0">
                <a:latin typeface="Arial"/>
                <a:cs typeface="Arial"/>
              </a:rPr>
              <a:t>other </a:t>
            </a:r>
            <a:r>
              <a:rPr lang="en-US" spc="-5" dirty="0">
                <a:latin typeface="Arial"/>
                <a:cs typeface="Arial"/>
              </a:rPr>
              <a:t>time </a:t>
            </a:r>
            <a:r>
              <a:rPr lang="en-US" dirty="0">
                <a:latin typeface="Arial"/>
                <a:cs typeface="Arial"/>
              </a:rPr>
              <a:t>than </a:t>
            </a:r>
            <a:r>
              <a:rPr lang="en-US" dirty="0" err="1">
                <a:latin typeface="Arial"/>
                <a:cs typeface="Arial"/>
              </a:rPr>
              <a:t>defaecation</a:t>
            </a:r>
            <a:r>
              <a:rPr lang="en-US" dirty="0">
                <a:latin typeface="Arial"/>
                <a:cs typeface="Arial"/>
              </a:rPr>
              <a:t> ,</a:t>
            </a:r>
            <a:r>
              <a:rPr lang="en-US" sz="1800" dirty="0">
                <a:latin typeface="Arial"/>
                <a:cs typeface="Arial"/>
              </a:rPr>
              <a:t> </a:t>
            </a:r>
            <a:r>
              <a:rPr lang="en-US" sz="1800" dirty="0">
                <a:solidFill>
                  <a:srgbClr val="FF0000"/>
                </a:solidFill>
                <a:latin typeface="Arial"/>
                <a:cs typeface="Arial"/>
              </a:rPr>
              <a:t>carcinoma </a:t>
            </a:r>
            <a:r>
              <a:rPr lang="en-US" sz="1800" spc="-5" dirty="0">
                <a:solidFill>
                  <a:srgbClr val="FF0000"/>
                </a:solidFill>
                <a:latin typeface="Arial"/>
                <a:cs typeface="Arial"/>
              </a:rPr>
              <a:t>of the </a:t>
            </a:r>
            <a:r>
              <a:rPr lang="en-US" sz="1800" dirty="0">
                <a:solidFill>
                  <a:srgbClr val="FF0000"/>
                </a:solidFill>
                <a:latin typeface="Arial"/>
                <a:cs typeface="Arial"/>
              </a:rPr>
              <a:t>rectum </a:t>
            </a:r>
            <a:r>
              <a:rPr lang="en-US" sz="1800" spc="-5" dirty="0">
                <a:solidFill>
                  <a:srgbClr val="FF0000"/>
                </a:solidFill>
                <a:latin typeface="Arial"/>
                <a:cs typeface="Arial"/>
              </a:rPr>
              <a:t>when blood  </a:t>
            </a:r>
            <a:r>
              <a:rPr lang="en-US" sz="1800" spc="-5" dirty="0">
                <a:latin typeface="Arial"/>
                <a:cs typeface="Arial"/>
              </a:rPr>
              <a:t>accumulates in the </a:t>
            </a:r>
            <a:r>
              <a:rPr lang="en-US" sz="1800" dirty="0">
                <a:latin typeface="Arial"/>
                <a:cs typeface="Arial"/>
              </a:rPr>
              <a:t>rectum </a:t>
            </a:r>
            <a:r>
              <a:rPr lang="en-US" sz="1800" spc="-5" dirty="0">
                <a:latin typeface="Arial"/>
                <a:cs typeface="Arial"/>
              </a:rPr>
              <a:t>and </a:t>
            </a:r>
            <a:r>
              <a:rPr lang="en-US" sz="1800" dirty="0">
                <a:latin typeface="Arial"/>
                <a:cs typeface="Arial"/>
              </a:rPr>
              <a:t>gives rise to </a:t>
            </a:r>
            <a:r>
              <a:rPr lang="en-US" sz="1800" spc="-5" dirty="0">
                <a:latin typeface="Arial"/>
                <a:cs typeface="Arial"/>
              </a:rPr>
              <a:t>desire to  </a:t>
            </a:r>
            <a:r>
              <a:rPr lang="en-US" sz="1800" dirty="0" err="1">
                <a:latin typeface="Arial"/>
                <a:cs typeface="Arial"/>
              </a:rPr>
              <a:t>defaecate</a:t>
            </a:r>
            <a:r>
              <a:rPr lang="en-US" sz="1800" dirty="0">
                <a:latin typeface="Arial"/>
                <a:cs typeface="Arial"/>
              </a:rPr>
              <a:t> </a:t>
            </a:r>
            <a:r>
              <a:rPr lang="en-US" sz="1800" spc="-5" dirty="0">
                <a:latin typeface="Arial"/>
                <a:cs typeface="Arial"/>
              </a:rPr>
              <a:t>and  </a:t>
            </a:r>
            <a:r>
              <a:rPr lang="en-US" sz="1800" dirty="0">
                <a:latin typeface="Arial"/>
                <a:cs typeface="Arial"/>
              </a:rPr>
              <a:t>only </a:t>
            </a:r>
            <a:r>
              <a:rPr lang="en-US" sz="1800" spc="-5" dirty="0">
                <a:solidFill>
                  <a:srgbClr val="FF0000"/>
                </a:solidFill>
                <a:latin typeface="Arial"/>
                <a:cs typeface="Arial"/>
              </a:rPr>
              <a:t>blood </a:t>
            </a:r>
            <a:r>
              <a:rPr lang="en-US" sz="1800" dirty="0">
                <a:solidFill>
                  <a:srgbClr val="FF0000"/>
                </a:solidFill>
                <a:latin typeface="Arial"/>
                <a:cs typeface="Arial"/>
              </a:rPr>
              <a:t>and </a:t>
            </a:r>
            <a:r>
              <a:rPr lang="en-US" sz="1800" spc="-5" dirty="0">
                <a:solidFill>
                  <a:srgbClr val="FF0000"/>
                </a:solidFill>
                <a:latin typeface="Arial"/>
                <a:cs typeface="Arial"/>
              </a:rPr>
              <a:t>mucus </a:t>
            </a:r>
            <a:r>
              <a:rPr lang="en-US" sz="1800" spc="-5" dirty="0">
                <a:latin typeface="Arial"/>
                <a:cs typeface="Arial"/>
              </a:rPr>
              <a:t>come </a:t>
            </a:r>
            <a:r>
              <a:rPr lang="en-US" sz="1800" dirty="0" err="1">
                <a:latin typeface="Arial"/>
                <a:cs typeface="Arial"/>
              </a:rPr>
              <a:t>out.Such</a:t>
            </a:r>
            <a:r>
              <a:rPr lang="en-US" sz="1800" dirty="0">
                <a:latin typeface="Arial"/>
                <a:cs typeface="Arial"/>
              </a:rPr>
              <a:t>  bleeding </a:t>
            </a:r>
            <a:r>
              <a:rPr lang="en-US" sz="1800" spc="-5" dirty="0">
                <a:latin typeface="Arial"/>
                <a:cs typeface="Arial"/>
              </a:rPr>
              <a:t>may </a:t>
            </a:r>
            <a:r>
              <a:rPr lang="en-US" sz="1800" dirty="0">
                <a:latin typeface="Arial"/>
                <a:cs typeface="Arial"/>
              </a:rPr>
              <a:t>also occur </a:t>
            </a:r>
            <a:r>
              <a:rPr lang="en-US" sz="1800" spc="-5" dirty="0">
                <a:latin typeface="Arial"/>
                <a:cs typeface="Arial"/>
              </a:rPr>
              <a:t>in </a:t>
            </a:r>
            <a:r>
              <a:rPr lang="en-US" sz="1800" dirty="0" err="1">
                <a:solidFill>
                  <a:srgbClr val="FF0000"/>
                </a:solidFill>
                <a:latin typeface="Arial"/>
                <a:cs typeface="Arial"/>
              </a:rPr>
              <a:t>diverticulosis</a:t>
            </a:r>
            <a:r>
              <a:rPr lang="en-US" sz="1800" dirty="0">
                <a:latin typeface="Arial"/>
                <a:cs typeface="Arial"/>
              </a:rPr>
              <a:t>, diverticulitis, </a:t>
            </a:r>
            <a:r>
              <a:rPr lang="en-US" sz="1800" dirty="0">
                <a:solidFill>
                  <a:srgbClr val="FF0000"/>
                </a:solidFill>
                <a:latin typeface="Arial"/>
                <a:cs typeface="Arial"/>
              </a:rPr>
              <a:t>ulcerative colitis, </a:t>
            </a:r>
            <a:r>
              <a:rPr lang="en-US" sz="1800" dirty="0" err="1">
                <a:latin typeface="Arial"/>
                <a:cs typeface="Arial"/>
              </a:rPr>
              <a:t>polyp,prolapsed</a:t>
            </a:r>
            <a:r>
              <a:rPr lang="en-US" sz="1800" dirty="0">
                <a:latin typeface="Arial"/>
                <a:cs typeface="Arial"/>
              </a:rPr>
              <a:t> piles</a:t>
            </a:r>
            <a:r>
              <a:rPr lang="en-US" sz="1800" spc="15" dirty="0">
                <a:latin typeface="Arial"/>
                <a:cs typeface="Arial"/>
              </a:rPr>
              <a:t> </a:t>
            </a:r>
            <a:r>
              <a:rPr lang="en-US" sz="1800" dirty="0">
                <a:latin typeface="Arial"/>
                <a:cs typeface="Arial"/>
              </a:rPr>
              <a:t>etc</a:t>
            </a:r>
            <a:r>
              <a:rPr lang="en-US" dirty="0">
                <a:latin typeface="Arial"/>
                <a:cs typeface="Arial"/>
              </a:rPr>
              <a:t>.</a:t>
            </a:r>
          </a:p>
          <a:p>
            <a:pPr marL="355600" marR="5080" indent="-342900">
              <a:lnSpc>
                <a:spcPct val="100000"/>
              </a:lnSpc>
              <a:spcBef>
                <a:spcPts val="575"/>
              </a:spcBef>
              <a:buNone/>
            </a:pPr>
            <a:r>
              <a:rPr lang="en-US" sz="1800" spc="-5" dirty="0">
                <a:latin typeface="Arial"/>
                <a:cs typeface="Arial"/>
              </a:rPr>
              <a:t>Blood in the </a:t>
            </a:r>
            <a:r>
              <a:rPr lang="en-US" sz="1800" dirty="0">
                <a:latin typeface="Arial"/>
                <a:cs typeface="Arial"/>
              </a:rPr>
              <a:t>toilet </a:t>
            </a:r>
            <a:r>
              <a:rPr lang="en-US" sz="1800" spc="-5" dirty="0">
                <a:latin typeface="Arial"/>
                <a:cs typeface="Arial"/>
              </a:rPr>
              <a:t>paper is </a:t>
            </a:r>
            <a:r>
              <a:rPr lang="en-US" sz="1800" dirty="0">
                <a:latin typeface="Arial"/>
                <a:cs typeface="Arial"/>
              </a:rPr>
              <a:t>due </a:t>
            </a:r>
            <a:r>
              <a:rPr lang="en-US" sz="1800" spc="-5" dirty="0">
                <a:latin typeface="Arial"/>
                <a:cs typeface="Arial"/>
              </a:rPr>
              <a:t>to </a:t>
            </a:r>
            <a:r>
              <a:rPr lang="en-US" sz="1800" dirty="0">
                <a:latin typeface="Arial"/>
                <a:cs typeface="Arial"/>
              </a:rPr>
              <a:t>fissure-in-</a:t>
            </a:r>
            <a:r>
              <a:rPr lang="en-US" sz="1800" dirty="0" err="1">
                <a:latin typeface="Arial"/>
                <a:cs typeface="Arial"/>
              </a:rPr>
              <a:t>ano</a:t>
            </a:r>
            <a:r>
              <a:rPr lang="en-US" sz="1800" dirty="0">
                <a:latin typeface="Arial"/>
                <a:cs typeface="Arial"/>
              </a:rPr>
              <a:t>  </a:t>
            </a:r>
            <a:r>
              <a:rPr lang="en-US" sz="1800" spc="-5" dirty="0">
                <a:latin typeface="Arial"/>
                <a:cs typeface="Arial"/>
              </a:rPr>
              <a:t>or </a:t>
            </a:r>
            <a:r>
              <a:rPr lang="en-US" sz="1800" dirty="0">
                <a:latin typeface="Arial"/>
                <a:cs typeface="Arial"/>
              </a:rPr>
              <a:t>external</a:t>
            </a:r>
            <a:r>
              <a:rPr lang="en-US" sz="1800" spc="25" dirty="0">
                <a:latin typeface="Arial"/>
                <a:cs typeface="Arial"/>
              </a:rPr>
              <a:t> </a:t>
            </a:r>
            <a:r>
              <a:rPr lang="en-US" sz="1800" dirty="0" err="1">
                <a:latin typeface="Arial"/>
                <a:cs typeface="Arial"/>
              </a:rPr>
              <a:t>haemorrhoids</a:t>
            </a:r>
            <a:r>
              <a:rPr lang="en-US" dirty="0">
                <a:latin typeface="Arial"/>
                <a:cs typeface="Arial"/>
              </a:rPr>
              <a:t>.</a:t>
            </a:r>
          </a:p>
          <a:p>
            <a:pPr marL="355600" marR="5080" indent="-342900">
              <a:lnSpc>
                <a:spcPct val="100000"/>
              </a:lnSpc>
              <a:spcBef>
                <a:spcPts val="575"/>
              </a:spcBef>
              <a:buNone/>
            </a:pPr>
            <a:endParaRPr lang="ar-JO" dirty="0">
              <a:solidFill>
                <a:srgbClr val="FF0000"/>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DEFERENTIAL DIAGNOSIS</a:t>
            </a:r>
            <a:br>
              <a:rPr lang="en-US" dirty="0"/>
            </a:br>
            <a:endParaRPr lang="ar-JO" dirty="0"/>
          </a:p>
        </p:txBody>
      </p:sp>
      <p:sp>
        <p:nvSpPr>
          <p:cNvPr id="4" name="Rectangle 3"/>
          <p:cNvSpPr/>
          <p:nvPr/>
        </p:nvSpPr>
        <p:spPr>
          <a:xfrm>
            <a:off x="381000" y="1828800"/>
            <a:ext cx="8229600" cy="35394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DIAGNOSIS OF CONDITIONS PRESENTING WITH RECTAL BLEEDING BUT NO PAIN:</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mixed with stool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colon carcinoma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streak on stool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rectal carcinoma</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after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defaecation</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haemorrhoids</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and mucus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colitis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Blood alone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diverticular</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disease</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Melaena</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peptic ulcer</a:t>
            </a:r>
          </a:p>
        </p:txBody>
      </p:sp>
      <p:sp>
        <p:nvSpPr>
          <p:cNvPr id="5" name="Right Arrow 4"/>
          <p:cNvSpPr/>
          <p:nvPr/>
        </p:nvSpPr>
        <p:spPr>
          <a:xfrm>
            <a:off x="4572000" y="2743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6" name="Right Arrow 5"/>
          <p:cNvSpPr/>
          <p:nvPr/>
        </p:nvSpPr>
        <p:spPr>
          <a:xfrm>
            <a:off x="2438400" y="4876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7" name="Right Arrow 6"/>
          <p:cNvSpPr/>
          <p:nvPr/>
        </p:nvSpPr>
        <p:spPr>
          <a:xfrm>
            <a:off x="4800600" y="3581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8" name="Right Arrow 7"/>
          <p:cNvSpPr/>
          <p:nvPr/>
        </p:nvSpPr>
        <p:spPr>
          <a:xfrm>
            <a:off x="4419600" y="3200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10" name="Right Arrow 9"/>
          <p:cNvSpPr/>
          <p:nvPr/>
        </p:nvSpPr>
        <p:spPr>
          <a:xfrm>
            <a:off x="3733800" y="4038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
        <p:nvSpPr>
          <p:cNvPr id="11" name="Right Arrow 10"/>
          <p:cNvSpPr/>
          <p:nvPr/>
        </p:nvSpPr>
        <p:spPr>
          <a:xfrm>
            <a:off x="2971800" y="4419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Georgia"/>
              <a:ea typeface="+mn-ea"/>
              <a:cs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DEFERENTIAL DIAGNOSIS</a:t>
            </a:r>
            <a:br>
              <a:rPr lang="en-US" dirty="0"/>
            </a:br>
            <a:endParaRPr lang="ar-JO" dirty="0"/>
          </a:p>
        </p:txBody>
      </p:sp>
      <p:sp>
        <p:nvSpPr>
          <p:cNvPr id="3" name="Content Placeholder 2"/>
          <p:cNvSpPr>
            <a:spLocks noGrp="1"/>
          </p:cNvSpPr>
          <p:nvPr>
            <p:ph idx="1"/>
          </p:nvPr>
        </p:nvSpPr>
        <p:spPr/>
        <p:txBody>
          <a:bodyPr/>
          <a:lstStyle/>
          <a:p>
            <a:r>
              <a:rPr lang="en-US" dirty="0"/>
              <a:t>DIAGNOSIS OF ANAL CONDITIONS WHICH PRESENT WITH:</a:t>
            </a:r>
          </a:p>
          <a:p>
            <a:pPr>
              <a:buFont typeface="Wingdings" pitchFamily="2" charset="2"/>
              <a:buChar char="q"/>
            </a:pPr>
            <a:r>
              <a:rPr lang="en-US" dirty="0">
                <a:solidFill>
                  <a:srgbClr val="FF0000"/>
                </a:solidFill>
              </a:rPr>
              <a:t> PAIN AND BLEEDING:</a:t>
            </a:r>
          </a:p>
          <a:p>
            <a:pPr marL="354330" indent="-341630">
              <a:spcBef>
                <a:spcPts val="100"/>
              </a:spcBef>
              <a:buSzPct val="69642"/>
              <a:buFont typeface="Wingdings" pitchFamily="2" charset="2"/>
              <a:buChar char="§"/>
              <a:tabLst>
                <a:tab pos="354330" algn="l"/>
              </a:tabLst>
            </a:pPr>
            <a:r>
              <a:rPr lang="en-US" sz="2400" dirty="0"/>
              <a:t>Fissures , </a:t>
            </a:r>
            <a:r>
              <a:rPr lang="en-US" sz="2400" spc="-5" dirty="0">
                <a:latin typeface="Arial"/>
                <a:cs typeface="Arial"/>
              </a:rPr>
              <a:t>Fistula </a:t>
            </a:r>
            <a:r>
              <a:rPr lang="en-US" sz="2400" dirty="0">
                <a:latin typeface="Arial"/>
                <a:cs typeface="Arial"/>
              </a:rPr>
              <a:t>in</a:t>
            </a:r>
            <a:r>
              <a:rPr lang="en-US" sz="2400" spc="-90" dirty="0">
                <a:latin typeface="Arial"/>
                <a:cs typeface="Arial"/>
              </a:rPr>
              <a:t> </a:t>
            </a:r>
            <a:r>
              <a:rPr lang="en-US" sz="2400" spc="-10" dirty="0" err="1">
                <a:latin typeface="Arial"/>
                <a:cs typeface="Arial"/>
              </a:rPr>
              <a:t>Ano</a:t>
            </a:r>
            <a:r>
              <a:rPr lang="en-US" sz="2400" spc="-10" dirty="0">
                <a:latin typeface="Arial"/>
                <a:cs typeface="Arial"/>
              </a:rPr>
              <a:t> ,</a:t>
            </a:r>
            <a:r>
              <a:rPr lang="en-US" sz="2400" b="1" spc="-10" dirty="0">
                <a:latin typeface="Arial"/>
                <a:cs typeface="Arial"/>
              </a:rPr>
              <a:t> </a:t>
            </a:r>
            <a:r>
              <a:rPr lang="en-US" sz="2400" spc="-10" dirty="0">
                <a:latin typeface="Arial"/>
                <a:cs typeface="Arial"/>
              </a:rPr>
              <a:t>Rup. </a:t>
            </a:r>
            <a:r>
              <a:rPr lang="en-US" sz="2400" spc="-10" dirty="0" err="1">
                <a:latin typeface="Arial"/>
                <a:cs typeface="Arial"/>
              </a:rPr>
              <a:t>Ano</a:t>
            </a:r>
            <a:r>
              <a:rPr lang="en-US" sz="2400" spc="-10" dirty="0">
                <a:latin typeface="Arial"/>
                <a:cs typeface="Arial"/>
              </a:rPr>
              <a:t> </a:t>
            </a:r>
            <a:r>
              <a:rPr lang="en-US" sz="2400" spc="-5" dirty="0">
                <a:latin typeface="Arial"/>
                <a:cs typeface="Arial"/>
              </a:rPr>
              <a:t>Rectal</a:t>
            </a:r>
            <a:r>
              <a:rPr lang="en-US" sz="2400" spc="-55" dirty="0">
                <a:latin typeface="Arial"/>
                <a:cs typeface="Arial"/>
              </a:rPr>
              <a:t> </a:t>
            </a:r>
            <a:r>
              <a:rPr lang="en-US" sz="2400" spc="-5" dirty="0">
                <a:latin typeface="Arial"/>
                <a:cs typeface="Arial"/>
              </a:rPr>
              <a:t>abscess</a:t>
            </a:r>
          </a:p>
          <a:p>
            <a:pPr marL="354330" indent="-341630">
              <a:spcBef>
                <a:spcPts val="100"/>
              </a:spcBef>
              <a:buSzPct val="69642"/>
              <a:buFont typeface="Wingdings" pitchFamily="2" charset="2"/>
              <a:buChar char="§"/>
              <a:tabLst>
                <a:tab pos="354330" algn="l"/>
              </a:tabLst>
            </a:pPr>
            <a:r>
              <a:rPr lang="en-US" sz="2400" spc="-5" dirty="0">
                <a:latin typeface="Arial"/>
                <a:cs typeface="Arial"/>
              </a:rPr>
              <a:t>Injury</a:t>
            </a:r>
            <a:endParaRPr lang="en-US" sz="2400" spc="-10" dirty="0">
              <a:latin typeface="Arial"/>
              <a:cs typeface="Arial"/>
            </a:endParaRPr>
          </a:p>
          <a:p>
            <a:pPr>
              <a:buFont typeface="Wingdings" pitchFamily="2" charset="2"/>
              <a:buChar char="q"/>
            </a:pPr>
            <a:r>
              <a:rPr lang="en-US" dirty="0">
                <a:solidFill>
                  <a:srgbClr val="FF0000"/>
                </a:solidFill>
              </a:rPr>
              <a:t>PAIN, LUMP AND BLEEDING:</a:t>
            </a:r>
          </a:p>
          <a:p>
            <a:r>
              <a:rPr lang="en-US" dirty="0"/>
              <a:t>Prolapsed </a:t>
            </a:r>
            <a:r>
              <a:rPr lang="en-US" dirty="0" err="1"/>
              <a:t>haemorrhoids</a:t>
            </a:r>
            <a:endParaRPr lang="en-US" dirty="0"/>
          </a:p>
          <a:p>
            <a:r>
              <a:rPr lang="en-US" dirty="0"/>
              <a:t>Carcinoma of the anal canal</a:t>
            </a:r>
          </a:p>
          <a:p>
            <a:r>
              <a:rPr lang="en-US" dirty="0"/>
              <a:t>Prolapsed rectal polyp or carcinoma</a:t>
            </a:r>
          </a:p>
          <a:p>
            <a:r>
              <a:rPr lang="en-US" dirty="0"/>
              <a:t>Prolapsed rectum</a:t>
            </a:r>
            <a:endParaRPr lang="ar-JO"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defRPr/>
            </a:pPr>
            <a:r>
              <a:rPr lang="en-US"/>
              <a:t>Initial Management of UGIB</a:t>
            </a:r>
          </a:p>
        </p:txBody>
      </p:sp>
      <p:sp>
        <p:nvSpPr>
          <p:cNvPr id="23555" name="Content Placeholder 2"/>
          <p:cNvSpPr>
            <a:spLocks noGrp="1"/>
          </p:cNvSpPr>
          <p:nvPr>
            <p:ph idx="1"/>
          </p:nvPr>
        </p:nvSpPr>
        <p:spPr/>
        <p:txBody>
          <a:bodyPr/>
          <a:lstStyle/>
          <a:p>
            <a:pPr algn="l" rtl="0" eaLnBrk="1" hangingPunct="1"/>
            <a:r>
              <a:rPr lang="en-US" altLang="en-US" b="1" u="sng"/>
              <a:t>Resuscitation</a:t>
            </a:r>
          </a:p>
          <a:p>
            <a:pPr algn="l" rtl="0" eaLnBrk="1" hangingPunct="1"/>
            <a:r>
              <a:rPr lang="en-US" altLang="en-US"/>
              <a:t>Investigation urgently</a:t>
            </a:r>
          </a:p>
          <a:p>
            <a:pPr algn="l" rtl="0" eaLnBrk="1" hangingPunct="1"/>
            <a:r>
              <a:rPr lang="en-US" altLang="en-US"/>
              <a:t>Definitive Treatment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324350"/>
          </a:xfrm>
        </p:spPr>
        <p:txBody>
          <a:bodyPr/>
          <a:lstStyle/>
          <a:p>
            <a:pPr>
              <a:buFont typeface="Wingdings" pitchFamily="2" charset="2"/>
              <a:buChar char="q"/>
            </a:pPr>
            <a:r>
              <a:rPr lang="en-US" dirty="0" err="1">
                <a:solidFill>
                  <a:srgbClr val="FF0000"/>
                </a:solidFill>
              </a:rPr>
              <a:t>Constapition</a:t>
            </a:r>
            <a:r>
              <a:rPr lang="en-US" dirty="0">
                <a:solidFill>
                  <a:srgbClr val="FF0000"/>
                </a:solidFill>
              </a:rPr>
              <a:t> and </a:t>
            </a:r>
            <a:r>
              <a:rPr lang="en-US" dirty="0" err="1">
                <a:solidFill>
                  <a:srgbClr val="FF0000"/>
                </a:solidFill>
              </a:rPr>
              <a:t>bleeeding</a:t>
            </a:r>
            <a:r>
              <a:rPr lang="en-US" dirty="0">
                <a:solidFill>
                  <a:srgbClr val="FF0000"/>
                </a:solidFill>
              </a:rPr>
              <a:t> </a:t>
            </a:r>
            <a:r>
              <a:rPr lang="en-US" dirty="0"/>
              <a:t>: </a:t>
            </a:r>
            <a:r>
              <a:rPr lang="en-US" spc="-5" dirty="0">
                <a:latin typeface="Arial"/>
                <a:cs typeface="Arial"/>
              </a:rPr>
              <a:t>Hemorrhoids , colorectal malignancy , </a:t>
            </a:r>
            <a:r>
              <a:rPr lang="en-US" spc="-5" dirty="0" err="1">
                <a:latin typeface="Arial"/>
                <a:cs typeface="Arial"/>
              </a:rPr>
              <a:t>divertuclosis</a:t>
            </a:r>
            <a:r>
              <a:rPr lang="en-US" spc="-5" dirty="0">
                <a:latin typeface="Arial"/>
                <a:cs typeface="Arial"/>
              </a:rPr>
              <a:t> </a:t>
            </a:r>
          </a:p>
          <a:p>
            <a:pPr>
              <a:buFont typeface="Wingdings" pitchFamily="2" charset="2"/>
              <a:buChar char="q"/>
            </a:pPr>
            <a:r>
              <a:rPr lang="en-US" spc="-5" dirty="0">
                <a:solidFill>
                  <a:srgbClr val="FF0000"/>
                </a:solidFill>
                <a:latin typeface="Arial"/>
                <a:cs typeface="Arial"/>
              </a:rPr>
              <a:t>Bloody diarrhea </a:t>
            </a:r>
            <a:r>
              <a:rPr lang="en-US" spc="-5" dirty="0">
                <a:latin typeface="Arial"/>
                <a:cs typeface="Arial"/>
              </a:rPr>
              <a:t>: infectious colitis , IBD , ischemic bowel disease </a:t>
            </a:r>
          </a:p>
          <a:p>
            <a:pPr>
              <a:buFont typeface="Wingdings" pitchFamily="2" charset="2"/>
              <a:buChar char="q"/>
            </a:pPr>
            <a:r>
              <a:rPr lang="en-US" spc="-5" dirty="0">
                <a:solidFill>
                  <a:srgbClr val="FF0000"/>
                </a:solidFill>
                <a:latin typeface="Arial"/>
                <a:cs typeface="Arial"/>
              </a:rPr>
              <a:t>Painless bleeding </a:t>
            </a:r>
            <a:r>
              <a:rPr lang="en-US" spc="-5" dirty="0">
                <a:latin typeface="Arial"/>
                <a:cs typeface="Arial"/>
              </a:rPr>
              <a:t>: </a:t>
            </a:r>
            <a:r>
              <a:rPr lang="en-US" spc="-5" dirty="0" err="1">
                <a:latin typeface="Arial"/>
                <a:cs typeface="Arial"/>
              </a:rPr>
              <a:t>angiodysplasia</a:t>
            </a:r>
            <a:r>
              <a:rPr lang="en-US" spc="-5" dirty="0">
                <a:latin typeface="Arial"/>
                <a:cs typeface="Arial"/>
              </a:rPr>
              <a:t> , </a:t>
            </a:r>
            <a:r>
              <a:rPr lang="en-US" spc="-5" dirty="0" err="1">
                <a:latin typeface="Arial"/>
                <a:cs typeface="Arial"/>
              </a:rPr>
              <a:t>divertivular</a:t>
            </a:r>
            <a:r>
              <a:rPr lang="en-US" spc="-5" dirty="0">
                <a:latin typeface="Arial"/>
                <a:cs typeface="Arial"/>
              </a:rPr>
              <a:t> disease , hemorrhoids , </a:t>
            </a:r>
            <a:r>
              <a:rPr lang="en-US" spc="-5" dirty="0" err="1">
                <a:latin typeface="Arial"/>
                <a:cs typeface="Arial"/>
              </a:rPr>
              <a:t>neoplasms</a:t>
            </a:r>
            <a:endParaRPr lang="en-US" spc="-5" dirty="0">
              <a:latin typeface="Arial"/>
              <a:cs typeface="Arial"/>
            </a:endParaRPr>
          </a:p>
          <a:p>
            <a:pPr>
              <a:buFont typeface="Wingdings" pitchFamily="2" charset="2"/>
              <a:buChar char="q"/>
            </a:pPr>
            <a:r>
              <a:rPr lang="en-US" spc="-5" dirty="0">
                <a:solidFill>
                  <a:srgbClr val="FF0000"/>
                </a:solidFill>
                <a:latin typeface="Arial"/>
                <a:cs typeface="Arial"/>
              </a:rPr>
              <a:t>Abdominal pain and bleeding </a:t>
            </a:r>
            <a:r>
              <a:rPr lang="en-US" spc="-5" dirty="0">
                <a:latin typeface="Arial"/>
                <a:cs typeface="Arial"/>
              </a:rPr>
              <a:t>: IBD , ischemic bowel disease , ruptured abdominal aortic aneurysm</a:t>
            </a:r>
          </a:p>
          <a:p>
            <a:pPr>
              <a:buFont typeface="Wingdings" pitchFamily="2" charset="2"/>
              <a:buChar char="q"/>
            </a:pPr>
            <a:r>
              <a:rPr lang="en-US" dirty="0">
                <a:solidFill>
                  <a:srgbClr val="FF0000"/>
                </a:solidFill>
              </a:rPr>
              <a:t>Fever?  </a:t>
            </a:r>
            <a:r>
              <a:rPr lang="en-US" dirty="0"/>
              <a:t>Infectious colitis (</a:t>
            </a:r>
            <a:r>
              <a:rPr lang="en-US" dirty="0" err="1"/>
              <a:t>amoebiasis</a:t>
            </a:r>
            <a:r>
              <a:rPr lang="en-US" dirty="0"/>
              <a:t>, shigellosis); ulcerative colitis</a:t>
            </a:r>
          </a:p>
          <a:p>
            <a:pPr>
              <a:buFont typeface="Wingdings" pitchFamily="2" charset="2"/>
              <a:buChar char="q"/>
            </a:pPr>
            <a:r>
              <a:rPr lang="en-US" dirty="0">
                <a:solidFill>
                  <a:srgbClr val="FF0000"/>
                </a:solidFill>
              </a:rPr>
              <a:t>Vomiting of blood </a:t>
            </a:r>
            <a:r>
              <a:rPr lang="en-US" b="1" dirty="0"/>
              <a:t>:</a:t>
            </a:r>
            <a:r>
              <a:rPr lang="en-US" dirty="0"/>
              <a:t> Bleeding above ligament of </a:t>
            </a:r>
            <a:r>
              <a:rPr lang="en-US" dirty="0" err="1"/>
              <a:t>Treitz</a:t>
            </a:r>
            <a:endParaRPr lang="ar-JO"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a:xfrm>
            <a:off x="381000" y="2133600"/>
            <a:ext cx="8229600" cy="4324350"/>
          </a:xfrm>
        </p:spPr>
        <p:txBody>
          <a:bodyPr/>
          <a:lstStyle/>
          <a:p>
            <a:r>
              <a:rPr lang="en-US" dirty="0"/>
              <a:t>Bl</a:t>
            </a:r>
            <a:r>
              <a:rPr lang="en-US" sz="2400" dirty="0"/>
              <a:t>eeding from other sites- indicates systemic disease/ drug induced bleeding</a:t>
            </a:r>
          </a:p>
          <a:p>
            <a:r>
              <a:rPr lang="en-US" sz="2400" dirty="0"/>
              <a:t> Weight loss, anorexia, abdominal pain, </a:t>
            </a:r>
            <a:r>
              <a:rPr lang="en-US" sz="2400" dirty="0" err="1"/>
              <a:t>vomitting</a:t>
            </a:r>
            <a:r>
              <a:rPr lang="en-US" sz="2400" dirty="0"/>
              <a:t> – malignancy</a:t>
            </a:r>
          </a:p>
          <a:p>
            <a:r>
              <a:rPr lang="en-US" sz="2400" dirty="0"/>
              <a:t> Sexual abuse- trauma to anal canal</a:t>
            </a:r>
          </a:p>
          <a:p>
            <a:r>
              <a:rPr lang="en-US" sz="2400" dirty="0" err="1">
                <a:latin typeface="Calibri" pitchFamily="34" charset="0"/>
                <a:cs typeface="Calibri" pitchFamily="34" charset="0"/>
              </a:rPr>
              <a:t>Tenesmus</a:t>
            </a:r>
            <a:r>
              <a:rPr lang="en-US" sz="2400" dirty="0">
                <a:latin typeface="Calibri" pitchFamily="34" charset="0"/>
                <a:cs typeface="Calibri" pitchFamily="34" charset="0"/>
              </a:rPr>
              <a:t>:  (</a:t>
            </a:r>
            <a:r>
              <a:rPr lang="fr-FR" sz="2400" dirty="0"/>
              <a:t> rectal Ca, </a:t>
            </a:r>
            <a:r>
              <a:rPr lang="fr-FR" sz="2400" dirty="0" err="1"/>
              <a:t>ulcerative</a:t>
            </a:r>
            <a:r>
              <a:rPr lang="fr-FR" sz="2400" dirty="0"/>
              <a:t> </a:t>
            </a:r>
            <a:r>
              <a:rPr lang="fr-FR" sz="2400" dirty="0" err="1"/>
              <a:t>proctitis</a:t>
            </a:r>
            <a:r>
              <a:rPr lang="fr-FR" sz="2400" dirty="0"/>
              <a:t>, irradiation </a:t>
            </a:r>
            <a:r>
              <a:rPr lang="fr-FR" sz="2400" dirty="0" err="1"/>
              <a:t>proctitis</a:t>
            </a:r>
            <a:r>
              <a:rPr lang="en-US" sz="2400" dirty="0">
                <a:solidFill>
                  <a:srgbClr val="FF0000"/>
                </a:solidFill>
                <a:latin typeface="Calibri" pitchFamily="34" charset="0"/>
                <a:cs typeface="Calibri" pitchFamily="34" charset="0"/>
              </a:rPr>
              <a:t> )</a:t>
            </a:r>
            <a:r>
              <a:rPr lang="en-US" sz="2400" dirty="0">
                <a:latin typeface="Calibri" pitchFamily="34" charset="0"/>
                <a:cs typeface="Calibri" pitchFamily="34" charset="0"/>
              </a:rPr>
              <a:t>or without </a:t>
            </a:r>
            <a:r>
              <a:rPr lang="en-US" sz="2400" dirty="0" err="1">
                <a:latin typeface="Calibri" pitchFamily="34" charset="0"/>
                <a:cs typeface="Calibri" pitchFamily="34" charset="0"/>
              </a:rPr>
              <a:t>tenesmus</a:t>
            </a:r>
            <a:r>
              <a:rPr lang="en-US" sz="2400" dirty="0">
                <a:latin typeface="Calibri" pitchFamily="34" charset="0"/>
                <a:cs typeface="Calibri" pitchFamily="34" charset="0"/>
              </a:rPr>
              <a:t>  (colitis).</a:t>
            </a:r>
          </a:p>
          <a:p>
            <a:r>
              <a:rPr lang="en-US" sz="2400" dirty="0"/>
              <a:t>pallor, </a:t>
            </a:r>
            <a:r>
              <a:rPr lang="en-US" sz="2400" dirty="0" err="1"/>
              <a:t>dizzinesshypotension</a:t>
            </a:r>
            <a:r>
              <a:rPr lang="en-US" sz="2400" dirty="0"/>
              <a:t>, tachycardia, angina, syncope, weakness, confusion</a:t>
            </a:r>
          </a:p>
          <a:p>
            <a:r>
              <a:rPr lang="en-US" sz="2400" dirty="0">
                <a:solidFill>
                  <a:srgbClr val="FF0000"/>
                </a:solidFill>
              </a:rPr>
              <a:t>PERSONAL HISTORY </a:t>
            </a:r>
            <a:r>
              <a:rPr lang="en-US" sz="2400" dirty="0"/>
              <a:t>:Smoking- peptic ulceration, colorectal Ca alcohol</a:t>
            </a:r>
          </a:p>
          <a:p>
            <a:br>
              <a:rPr lang="en-US" dirty="0"/>
            </a:br>
            <a:endParaRPr lang="en-US" dirty="0">
              <a:solidFill>
                <a:srgbClr val="FF0000"/>
              </a:solidFill>
              <a:latin typeface="Calibri" pitchFamily="34" charset="0"/>
              <a:cs typeface="Calibri" pitchFamily="34" charset="0"/>
            </a:endParaRPr>
          </a:p>
          <a:p>
            <a:endParaRPr lang="ar-JO"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txBox="1">
            <a:spLocks noGrp="1"/>
          </p:cNvSpPr>
          <p:nvPr>
            <p:ph type="title"/>
          </p:nvPr>
        </p:nvSpPr>
        <p:spPr>
          <a:xfrm>
            <a:off x="293982" y="379729"/>
            <a:ext cx="7369606" cy="724557"/>
          </a:xfrm>
          <a:prstGeom prst="rect">
            <a:avLst/>
          </a:prstGeom>
          <a:solidFill>
            <a:srgbClr val="BF0000"/>
          </a:solidFill>
        </p:spPr>
        <p:txBody>
          <a:bodyPr vert="horz" wrap="square" lIns="0" tIns="107950" rIns="0" bIns="0" rtlCol="0">
            <a:spAutoFit/>
          </a:bodyPr>
          <a:lstStyle/>
          <a:p>
            <a:pPr marL="777240">
              <a:lnSpc>
                <a:spcPct val="100000"/>
              </a:lnSpc>
              <a:spcBef>
                <a:spcPts val="850"/>
              </a:spcBef>
            </a:pPr>
            <a:r>
              <a:rPr spc="-10" dirty="0"/>
              <a:t>Common</a:t>
            </a:r>
            <a:r>
              <a:rPr spc="-15" dirty="0"/>
              <a:t> </a:t>
            </a:r>
            <a:r>
              <a:rPr spc="-10" dirty="0"/>
              <a:t>Causes</a:t>
            </a:r>
          </a:p>
        </p:txBody>
      </p:sp>
      <p:graphicFrame>
        <p:nvGraphicFramePr>
          <p:cNvPr id="35" name="object 35"/>
          <p:cNvGraphicFramePr>
            <a:graphicFrameLocks noGrp="1"/>
          </p:cNvGraphicFramePr>
          <p:nvPr/>
        </p:nvGraphicFramePr>
        <p:xfrm>
          <a:off x="457200" y="1871979"/>
          <a:ext cx="8226737" cy="4679950"/>
        </p:xfrm>
        <a:graphic>
          <a:graphicData uri="http://schemas.openxmlformats.org/drawingml/2006/table">
            <a:tbl>
              <a:tblPr firstRow="1" bandRow="1">
                <a:tableStyleId>{2D5ABB26-0587-4C30-8999-92F81FD0307C}</a:tableStyleId>
              </a:tblPr>
              <a:tblGrid>
                <a:gridCol w="4113846">
                  <a:extLst>
                    <a:ext uri="{9D8B030D-6E8A-4147-A177-3AD203B41FA5}">
                      <a16:colId xmlns:a16="http://schemas.microsoft.com/office/drawing/2014/main" val="20000"/>
                    </a:ext>
                  </a:extLst>
                </a:gridCol>
                <a:gridCol w="4112891">
                  <a:extLst>
                    <a:ext uri="{9D8B030D-6E8A-4147-A177-3AD203B41FA5}">
                      <a16:colId xmlns:a16="http://schemas.microsoft.com/office/drawing/2014/main" val="20001"/>
                    </a:ext>
                  </a:extLst>
                </a:gridCol>
              </a:tblGrid>
              <a:tr h="755650">
                <a:tc>
                  <a:txBody>
                    <a:bodyPr/>
                    <a:lstStyle/>
                    <a:p>
                      <a:pPr marL="90170">
                        <a:lnSpc>
                          <a:spcPct val="100000"/>
                        </a:lnSpc>
                        <a:spcBef>
                          <a:spcPts val="130"/>
                        </a:spcBef>
                      </a:pPr>
                      <a:r>
                        <a:rPr sz="2400" b="1" spc="-5" dirty="0">
                          <a:solidFill>
                            <a:srgbClr val="FFBF00"/>
                          </a:solidFill>
                          <a:latin typeface="Arial"/>
                          <a:cs typeface="Arial"/>
                        </a:rPr>
                        <a:t>Acute</a:t>
                      </a:r>
                      <a:endParaRPr sz="2400">
                        <a:latin typeface="Arial"/>
                        <a:cs typeface="Arial"/>
                      </a:endParaRPr>
                    </a:p>
                  </a:txBody>
                  <a:tcPr marL="0" marR="0" marT="16510" marB="0">
                    <a:solidFill>
                      <a:srgbClr val="BF0000"/>
                    </a:solidFill>
                  </a:tcPr>
                </a:tc>
                <a:tc>
                  <a:txBody>
                    <a:bodyPr/>
                    <a:lstStyle/>
                    <a:p>
                      <a:pPr marL="90170">
                        <a:lnSpc>
                          <a:spcPct val="100000"/>
                        </a:lnSpc>
                        <a:spcBef>
                          <a:spcPts val="130"/>
                        </a:spcBef>
                      </a:pPr>
                      <a:r>
                        <a:rPr sz="2400" b="1" spc="-5" dirty="0">
                          <a:solidFill>
                            <a:srgbClr val="4C0A0A"/>
                          </a:solidFill>
                          <a:latin typeface="Arial"/>
                          <a:cs typeface="Arial"/>
                        </a:rPr>
                        <a:t>Sub-acute </a:t>
                      </a:r>
                      <a:r>
                        <a:rPr sz="2400" b="1" dirty="0">
                          <a:solidFill>
                            <a:srgbClr val="4C0A0A"/>
                          </a:solidFill>
                          <a:latin typeface="Arial"/>
                          <a:cs typeface="Arial"/>
                        </a:rPr>
                        <a:t>/ </a:t>
                      </a:r>
                      <a:r>
                        <a:rPr sz="2400" b="1" spc="-5" dirty="0">
                          <a:solidFill>
                            <a:srgbClr val="4C0A0A"/>
                          </a:solidFill>
                          <a:latin typeface="Arial"/>
                          <a:cs typeface="Arial"/>
                        </a:rPr>
                        <a:t>Chronic</a:t>
                      </a:r>
                      <a:endParaRPr sz="2400">
                        <a:latin typeface="Arial"/>
                        <a:cs typeface="Arial"/>
                      </a:endParaRPr>
                    </a:p>
                  </a:txBody>
                  <a:tcPr marL="0" marR="0" marT="16510" marB="0">
                    <a:solidFill>
                      <a:srgbClr val="FF1D1D"/>
                    </a:solidFill>
                  </a:tcPr>
                </a:tc>
                <a:extLst>
                  <a:ext uri="{0D108BD9-81ED-4DB2-BD59-A6C34878D82A}">
                    <a16:rowId xmlns:a16="http://schemas.microsoft.com/office/drawing/2014/main" val="10000"/>
                  </a:ext>
                </a:extLst>
              </a:tr>
              <a:tr h="514350">
                <a:tc>
                  <a:txBody>
                    <a:bodyPr/>
                    <a:lstStyle/>
                    <a:p>
                      <a:pPr marL="90170">
                        <a:lnSpc>
                          <a:spcPct val="100000"/>
                        </a:lnSpc>
                        <a:spcBef>
                          <a:spcPts val="170"/>
                        </a:spcBef>
                      </a:pPr>
                      <a:r>
                        <a:rPr sz="2000" b="1" spc="-5" dirty="0">
                          <a:solidFill>
                            <a:srgbClr val="3B0000"/>
                          </a:solidFill>
                          <a:latin typeface="Arial"/>
                          <a:cs typeface="Arial"/>
                        </a:rPr>
                        <a:t>Diverticular</a:t>
                      </a:r>
                      <a:r>
                        <a:rPr sz="2000" b="1" spc="-15" dirty="0">
                          <a:solidFill>
                            <a:srgbClr val="3B0000"/>
                          </a:solidFill>
                          <a:latin typeface="Arial"/>
                          <a:cs typeface="Arial"/>
                        </a:rPr>
                        <a:t> </a:t>
                      </a:r>
                      <a:r>
                        <a:rPr sz="2000" b="1" spc="-5" dirty="0">
                          <a:solidFill>
                            <a:srgbClr val="3B0000"/>
                          </a:solidFill>
                          <a:latin typeface="Arial"/>
                          <a:cs typeface="Arial"/>
                        </a:rPr>
                        <a:t>disease</a:t>
                      </a:r>
                      <a:endParaRPr sz="2000">
                        <a:latin typeface="Arial"/>
                        <a:cs typeface="Arial"/>
                      </a:endParaRPr>
                    </a:p>
                  </a:txBody>
                  <a:tcPr marL="0" marR="0" marT="21590" marB="0">
                    <a:solidFill>
                      <a:srgbClr val="FFBF00"/>
                    </a:solidFill>
                  </a:tcPr>
                </a:tc>
                <a:tc>
                  <a:txBody>
                    <a:bodyPr/>
                    <a:lstStyle/>
                    <a:p>
                      <a:pPr marL="90170">
                        <a:lnSpc>
                          <a:spcPct val="100000"/>
                        </a:lnSpc>
                        <a:spcBef>
                          <a:spcPts val="170"/>
                        </a:spcBef>
                      </a:pPr>
                      <a:r>
                        <a:rPr sz="2000" b="1" spc="-5" dirty="0">
                          <a:solidFill>
                            <a:srgbClr val="3B0000"/>
                          </a:solidFill>
                          <a:latin typeface="Arial"/>
                          <a:cs typeface="Arial"/>
                        </a:rPr>
                        <a:t>Anal</a:t>
                      </a:r>
                      <a:r>
                        <a:rPr sz="2000" b="1" spc="-20" dirty="0">
                          <a:solidFill>
                            <a:srgbClr val="3B0000"/>
                          </a:solidFill>
                          <a:latin typeface="Arial"/>
                          <a:cs typeface="Arial"/>
                        </a:rPr>
                        <a:t> </a:t>
                      </a:r>
                      <a:r>
                        <a:rPr sz="2000" b="1" spc="-5" dirty="0">
                          <a:solidFill>
                            <a:srgbClr val="3B0000"/>
                          </a:solidFill>
                          <a:latin typeface="Arial"/>
                          <a:cs typeface="Arial"/>
                        </a:rPr>
                        <a:t>disease</a:t>
                      </a:r>
                      <a:endParaRPr sz="2000">
                        <a:latin typeface="Arial"/>
                        <a:cs typeface="Arial"/>
                      </a:endParaRPr>
                    </a:p>
                  </a:txBody>
                  <a:tcPr marL="0" marR="0" marT="21590" marB="0">
                    <a:solidFill>
                      <a:srgbClr val="F9D9D9"/>
                    </a:solidFill>
                  </a:tcPr>
                </a:tc>
                <a:extLst>
                  <a:ext uri="{0D108BD9-81ED-4DB2-BD59-A6C34878D82A}">
                    <a16:rowId xmlns:a16="http://schemas.microsoft.com/office/drawing/2014/main" val="10001"/>
                  </a:ext>
                </a:extLst>
              </a:tr>
              <a:tr h="654050">
                <a:tc>
                  <a:txBody>
                    <a:bodyPr/>
                    <a:lstStyle/>
                    <a:p>
                      <a:pPr marL="90170">
                        <a:lnSpc>
                          <a:spcPct val="100000"/>
                        </a:lnSpc>
                        <a:spcBef>
                          <a:spcPts val="1265"/>
                        </a:spcBef>
                      </a:pPr>
                      <a:r>
                        <a:rPr sz="2000" b="1" dirty="0">
                          <a:solidFill>
                            <a:srgbClr val="3B0000"/>
                          </a:solidFill>
                          <a:latin typeface="Arial"/>
                          <a:cs typeface="Arial"/>
                        </a:rPr>
                        <a:t>Mesenteric</a:t>
                      </a:r>
                      <a:r>
                        <a:rPr sz="2000" b="1" spc="-5" dirty="0">
                          <a:solidFill>
                            <a:srgbClr val="3B0000"/>
                          </a:solidFill>
                          <a:latin typeface="Arial"/>
                          <a:cs typeface="Arial"/>
                        </a:rPr>
                        <a:t> ischaemia</a:t>
                      </a:r>
                      <a:endParaRPr sz="2000">
                        <a:latin typeface="Arial"/>
                        <a:cs typeface="Arial"/>
                      </a:endParaRPr>
                    </a:p>
                  </a:txBody>
                  <a:tcPr marL="0" marR="0" marT="160655" marB="0">
                    <a:solidFill>
                      <a:srgbClr val="FFBF00"/>
                    </a:solidFill>
                  </a:tcPr>
                </a:tc>
                <a:tc>
                  <a:txBody>
                    <a:bodyPr/>
                    <a:lstStyle/>
                    <a:p>
                      <a:pPr marL="90170">
                        <a:lnSpc>
                          <a:spcPct val="100000"/>
                        </a:lnSpc>
                        <a:spcBef>
                          <a:spcPts val="1265"/>
                        </a:spcBef>
                      </a:pPr>
                      <a:r>
                        <a:rPr sz="2000" b="1" spc="-5" dirty="0">
                          <a:solidFill>
                            <a:srgbClr val="3B0000"/>
                          </a:solidFill>
                          <a:latin typeface="Arial"/>
                          <a:cs typeface="Arial"/>
                        </a:rPr>
                        <a:t>Inflammatory </a:t>
                      </a:r>
                      <a:r>
                        <a:rPr sz="2000" b="1" spc="10" dirty="0">
                          <a:solidFill>
                            <a:srgbClr val="3B0000"/>
                          </a:solidFill>
                          <a:latin typeface="Arial"/>
                          <a:cs typeface="Arial"/>
                        </a:rPr>
                        <a:t>bowel</a:t>
                      </a:r>
                      <a:r>
                        <a:rPr sz="2000" b="1" spc="-45" dirty="0">
                          <a:solidFill>
                            <a:srgbClr val="3B0000"/>
                          </a:solidFill>
                          <a:latin typeface="Arial"/>
                          <a:cs typeface="Arial"/>
                        </a:rPr>
                        <a:t> </a:t>
                      </a:r>
                      <a:r>
                        <a:rPr sz="2000" b="1" spc="-5" dirty="0">
                          <a:solidFill>
                            <a:srgbClr val="3B0000"/>
                          </a:solidFill>
                          <a:latin typeface="Arial"/>
                          <a:cs typeface="Arial"/>
                        </a:rPr>
                        <a:t>disease</a:t>
                      </a:r>
                      <a:endParaRPr sz="2000">
                        <a:latin typeface="Arial"/>
                        <a:cs typeface="Arial"/>
                      </a:endParaRPr>
                    </a:p>
                  </a:txBody>
                  <a:tcPr marL="0" marR="0" marT="160655" marB="0">
                    <a:solidFill>
                      <a:srgbClr val="F9D9D9"/>
                    </a:solidFill>
                  </a:tcPr>
                </a:tc>
                <a:extLst>
                  <a:ext uri="{0D108BD9-81ED-4DB2-BD59-A6C34878D82A}">
                    <a16:rowId xmlns:a16="http://schemas.microsoft.com/office/drawing/2014/main" val="10002"/>
                  </a:ext>
                </a:extLst>
              </a:tr>
              <a:tr h="653415">
                <a:tc>
                  <a:txBody>
                    <a:bodyPr/>
                    <a:lstStyle/>
                    <a:p>
                      <a:pPr marL="90170">
                        <a:lnSpc>
                          <a:spcPct val="100000"/>
                        </a:lnSpc>
                        <a:spcBef>
                          <a:spcPts val="1265"/>
                        </a:spcBef>
                      </a:pPr>
                      <a:r>
                        <a:rPr sz="2000" b="1" spc="-5" dirty="0">
                          <a:solidFill>
                            <a:srgbClr val="3B0000"/>
                          </a:solidFill>
                          <a:latin typeface="Arial"/>
                          <a:cs typeface="Arial"/>
                        </a:rPr>
                        <a:t>Angiodysplasia</a:t>
                      </a:r>
                      <a:endParaRPr sz="2000">
                        <a:latin typeface="Arial"/>
                        <a:cs typeface="Arial"/>
                      </a:endParaRPr>
                    </a:p>
                  </a:txBody>
                  <a:tcPr marL="0" marR="0" marT="160655" marB="0">
                    <a:solidFill>
                      <a:srgbClr val="FFBF00"/>
                    </a:solidFill>
                  </a:tcPr>
                </a:tc>
                <a:tc>
                  <a:txBody>
                    <a:bodyPr/>
                    <a:lstStyle/>
                    <a:p>
                      <a:pPr marL="90170">
                        <a:lnSpc>
                          <a:spcPct val="100000"/>
                        </a:lnSpc>
                        <a:spcBef>
                          <a:spcPts val="1265"/>
                        </a:spcBef>
                      </a:pPr>
                      <a:r>
                        <a:rPr sz="2000" b="1" spc="-5" dirty="0">
                          <a:solidFill>
                            <a:srgbClr val="3B0000"/>
                          </a:solidFill>
                          <a:latin typeface="Arial"/>
                          <a:cs typeface="Arial"/>
                        </a:rPr>
                        <a:t>Large </a:t>
                      </a:r>
                      <a:r>
                        <a:rPr sz="2000" b="1" spc="-10" dirty="0">
                          <a:solidFill>
                            <a:srgbClr val="3B0000"/>
                          </a:solidFill>
                          <a:latin typeface="Arial"/>
                          <a:cs typeface="Arial"/>
                        </a:rPr>
                        <a:t>polyps</a:t>
                      </a:r>
                      <a:endParaRPr sz="2000">
                        <a:latin typeface="Arial"/>
                        <a:cs typeface="Arial"/>
                      </a:endParaRPr>
                    </a:p>
                  </a:txBody>
                  <a:tcPr marL="0" marR="0" marT="160655" marB="0">
                    <a:solidFill>
                      <a:srgbClr val="F9D9D9"/>
                    </a:solidFill>
                  </a:tcPr>
                </a:tc>
                <a:extLst>
                  <a:ext uri="{0D108BD9-81ED-4DB2-BD59-A6C34878D82A}">
                    <a16:rowId xmlns:a16="http://schemas.microsoft.com/office/drawing/2014/main" val="10003"/>
                  </a:ext>
                </a:extLst>
              </a:tr>
              <a:tr h="654685">
                <a:tc>
                  <a:txBody>
                    <a:bodyPr/>
                    <a:lstStyle/>
                    <a:p>
                      <a:pPr marL="90170">
                        <a:lnSpc>
                          <a:spcPct val="100000"/>
                        </a:lnSpc>
                        <a:spcBef>
                          <a:spcPts val="1265"/>
                        </a:spcBef>
                      </a:pPr>
                      <a:r>
                        <a:rPr sz="2000" b="1" spc="-5" dirty="0">
                          <a:solidFill>
                            <a:srgbClr val="3B0000"/>
                          </a:solidFill>
                          <a:latin typeface="Arial"/>
                          <a:cs typeface="Arial"/>
                        </a:rPr>
                        <a:t>Ischaemic</a:t>
                      </a:r>
                      <a:r>
                        <a:rPr sz="2000" b="1" spc="-15" dirty="0">
                          <a:solidFill>
                            <a:srgbClr val="3B0000"/>
                          </a:solidFill>
                          <a:latin typeface="Arial"/>
                          <a:cs typeface="Arial"/>
                        </a:rPr>
                        <a:t> </a:t>
                      </a:r>
                      <a:r>
                        <a:rPr sz="2000" b="1" spc="-5" dirty="0">
                          <a:solidFill>
                            <a:srgbClr val="3B0000"/>
                          </a:solidFill>
                          <a:latin typeface="Arial"/>
                          <a:cs typeface="Arial"/>
                        </a:rPr>
                        <a:t>colitis</a:t>
                      </a:r>
                      <a:endParaRPr sz="2000">
                        <a:latin typeface="Arial"/>
                        <a:cs typeface="Arial"/>
                      </a:endParaRPr>
                    </a:p>
                  </a:txBody>
                  <a:tcPr marL="0" marR="0" marT="160655" marB="0">
                    <a:solidFill>
                      <a:srgbClr val="FFBF00"/>
                    </a:solidFill>
                  </a:tcPr>
                </a:tc>
                <a:tc>
                  <a:txBody>
                    <a:bodyPr/>
                    <a:lstStyle/>
                    <a:p>
                      <a:pPr marL="90170">
                        <a:lnSpc>
                          <a:spcPct val="100000"/>
                        </a:lnSpc>
                        <a:spcBef>
                          <a:spcPts val="1265"/>
                        </a:spcBef>
                      </a:pPr>
                      <a:r>
                        <a:rPr sz="2000" b="1" spc="-5" dirty="0">
                          <a:solidFill>
                            <a:srgbClr val="3B0000"/>
                          </a:solidFill>
                          <a:latin typeface="Arial"/>
                          <a:cs typeface="Arial"/>
                        </a:rPr>
                        <a:t>Carcinoma</a:t>
                      </a:r>
                      <a:endParaRPr sz="2000">
                        <a:latin typeface="Arial"/>
                        <a:cs typeface="Arial"/>
                      </a:endParaRPr>
                    </a:p>
                  </a:txBody>
                  <a:tcPr marL="0" marR="0" marT="160655" marB="0">
                    <a:solidFill>
                      <a:srgbClr val="F9D9D9"/>
                    </a:solidFill>
                  </a:tcPr>
                </a:tc>
                <a:extLst>
                  <a:ext uri="{0D108BD9-81ED-4DB2-BD59-A6C34878D82A}">
                    <a16:rowId xmlns:a16="http://schemas.microsoft.com/office/drawing/2014/main" val="10004"/>
                  </a:ext>
                </a:extLst>
              </a:tr>
              <a:tr h="654685">
                <a:tc>
                  <a:txBody>
                    <a:bodyPr/>
                    <a:lstStyle/>
                    <a:p>
                      <a:pPr marL="90170">
                        <a:lnSpc>
                          <a:spcPct val="100000"/>
                        </a:lnSpc>
                        <a:spcBef>
                          <a:spcPts val="1270"/>
                        </a:spcBef>
                      </a:pPr>
                      <a:r>
                        <a:rPr sz="2000" b="1" dirty="0">
                          <a:solidFill>
                            <a:srgbClr val="3B0000"/>
                          </a:solidFill>
                          <a:latin typeface="Arial"/>
                          <a:cs typeface="Arial"/>
                        </a:rPr>
                        <a:t>Meckel’s</a:t>
                      </a:r>
                      <a:r>
                        <a:rPr sz="2000" b="1" spc="-5" dirty="0">
                          <a:solidFill>
                            <a:srgbClr val="3B0000"/>
                          </a:solidFill>
                          <a:latin typeface="Arial"/>
                          <a:cs typeface="Arial"/>
                        </a:rPr>
                        <a:t> diverticulum</a:t>
                      </a:r>
                      <a:endParaRPr sz="2000">
                        <a:latin typeface="Arial"/>
                        <a:cs typeface="Arial"/>
                      </a:endParaRPr>
                    </a:p>
                  </a:txBody>
                  <a:tcPr marL="0" marR="0" marT="161290" marB="0">
                    <a:solidFill>
                      <a:srgbClr val="FFBF00"/>
                    </a:solidFill>
                  </a:tcPr>
                </a:tc>
                <a:tc>
                  <a:txBody>
                    <a:bodyPr/>
                    <a:lstStyle/>
                    <a:p>
                      <a:pPr marL="90170">
                        <a:lnSpc>
                          <a:spcPct val="100000"/>
                        </a:lnSpc>
                        <a:spcBef>
                          <a:spcPts val="1270"/>
                        </a:spcBef>
                      </a:pPr>
                      <a:r>
                        <a:rPr sz="2000" b="1" spc="-5" dirty="0">
                          <a:solidFill>
                            <a:srgbClr val="3B0000"/>
                          </a:solidFill>
                          <a:latin typeface="Arial"/>
                          <a:cs typeface="Arial"/>
                        </a:rPr>
                        <a:t>Solitary </a:t>
                      </a:r>
                      <a:r>
                        <a:rPr sz="2000" b="1" dirty="0">
                          <a:solidFill>
                            <a:srgbClr val="3B0000"/>
                          </a:solidFill>
                          <a:latin typeface="Arial"/>
                          <a:cs typeface="Arial"/>
                        </a:rPr>
                        <a:t>rectal</a:t>
                      </a:r>
                      <a:r>
                        <a:rPr sz="2000" b="1" spc="-45" dirty="0">
                          <a:solidFill>
                            <a:srgbClr val="3B0000"/>
                          </a:solidFill>
                          <a:latin typeface="Arial"/>
                          <a:cs typeface="Arial"/>
                        </a:rPr>
                        <a:t> </a:t>
                      </a:r>
                      <a:r>
                        <a:rPr sz="2000" b="1" spc="-5" dirty="0">
                          <a:solidFill>
                            <a:srgbClr val="3B0000"/>
                          </a:solidFill>
                          <a:latin typeface="Arial"/>
                          <a:cs typeface="Arial"/>
                        </a:rPr>
                        <a:t>ulcer</a:t>
                      </a:r>
                      <a:endParaRPr sz="2000">
                        <a:latin typeface="Arial"/>
                        <a:cs typeface="Arial"/>
                      </a:endParaRPr>
                    </a:p>
                  </a:txBody>
                  <a:tcPr marL="0" marR="0" marT="161290" marB="0">
                    <a:solidFill>
                      <a:srgbClr val="F9D9D9"/>
                    </a:solidFill>
                  </a:tcPr>
                </a:tc>
                <a:extLst>
                  <a:ext uri="{0D108BD9-81ED-4DB2-BD59-A6C34878D82A}">
                    <a16:rowId xmlns:a16="http://schemas.microsoft.com/office/drawing/2014/main" val="10005"/>
                  </a:ext>
                </a:extLst>
              </a:tr>
              <a:tr h="793115">
                <a:tc>
                  <a:txBody>
                    <a:bodyPr/>
                    <a:lstStyle/>
                    <a:p>
                      <a:pPr marL="90170">
                        <a:lnSpc>
                          <a:spcPct val="100000"/>
                        </a:lnSpc>
                        <a:spcBef>
                          <a:spcPts val="1265"/>
                        </a:spcBef>
                      </a:pPr>
                      <a:r>
                        <a:rPr sz="2000" b="1" spc="-5" dirty="0">
                          <a:solidFill>
                            <a:srgbClr val="3B0000"/>
                          </a:solidFill>
                          <a:latin typeface="Arial"/>
                          <a:cs typeface="Arial"/>
                        </a:rPr>
                        <a:t>Intussusception</a:t>
                      </a:r>
                      <a:endParaRPr sz="2000">
                        <a:latin typeface="Arial"/>
                        <a:cs typeface="Arial"/>
                      </a:endParaRPr>
                    </a:p>
                  </a:txBody>
                  <a:tcPr marL="0" marR="0" marT="160655" marB="0">
                    <a:solidFill>
                      <a:srgbClr val="FFBF00"/>
                    </a:solidFill>
                  </a:tcPr>
                </a:tc>
                <a:tc>
                  <a:txBody>
                    <a:bodyPr/>
                    <a:lstStyle/>
                    <a:p>
                      <a:pPr marL="90170">
                        <a:lnSpc>
                          <a:spcPct val="100000"/>
                        </a:lnSpc>
                        <a:spcBef>
                          <a:spcPts val="1265"/>
                        </a:spcBef>
                      </a:pPr>
                      <a:r>
                        <a:rPr sz="2000" b="1" spc="-5" dirty="0">
                          <a:solidFill>
                            <a:srgbClr val="3B0000"/>
                          </a:solidFill>
                          <a:latin typeface="Arial"/>
                          <a:cs typeface="Arial"/>
                        </a:rPr>
                        <a:t>Radiation</a:t>
                      </a:r>
                      <a:r>
                        <a:rPr sz="2000" b="1" spc="-15" dirty="0">
                          <a:solidFill>
                            <a:srgbClr val="3B0000"/>
                          </a:solidFill>
                          <a:latin typeface="Arial"/>
                          <a:cs typeface="Arial"/>
                        </a:rPr>
                        <a:t> </a:t>
                      </a:r>
                      <a:r>
                        <a:rPr sz="2000" b="1" spc="-5" dirty="0">
                          <a:solidFill>
                            <a:srgbClr val="3B0000"/>
                          </a:solidFill>
                          <a:latin typeface="Arial"/>
                          <a:cs typeface="Arial"/>
                        </a:rPr>
                        <a:t>enteritis</a:t>
                      </a:r>
                      <a:endParaRPr sz="2000">
                        <a:latin typeface="Arial"/>
                        <a:cs typeface="Arial"/>
                      </a:endParaRPr>
                    </a:p>
                  </a:txBody>
                  <a:tcPr marL="0" marR="0" marT="160655" marB="0">
                    <a:solidFill>
                      <a:srgbClr val="F9D9D9"/>
                    </a:solidFill>
                  </a:tcPr>
                </a:tc>
                <a:extLst>
                  <a:ext uri="{0D108BD9-81ED-4DB2-BD59-A6C34878D82A}">
                    <a16:rowId xmlns:a16="http://schemas.microsoft.com/office/drawing/2014/main" val="10006"/>
                  </a:ext>
                </a:extLst>
              </a:tr>
            </a:tbl>
          </a:graphicData>
        </a:graphic>
      </p:graphicFrame>
    </p:spTree>
  </p:cSld>
  <p:clrMapOvr>
    <a:masterClrMapping/>
  </p:clrMapOvr>
  <p:transition>
    <p:dissolv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0" y="1295400"/>
            <a:ext cx="8229600" cy="6172200"/>
          </a:xfrm>
        </p:spPr>
        <p:txBody>
          <a:bodyPr/>
          <a:lstStyle/>
          <a:p>
            <a:pPr eaLnBrk="1" hangingPunct="1">
              <a:buClr>
                <a:schemeClr val="accent1"/>
              </a:buClr>
            </a:pPr>
            <a:r>
              <a:rPr lang="en-US" dirty="0">
                <a:solidFill>
                  <a:schemeClr val="accent1"/>
                </a:solidFill>
                <a:latin typeface="Calibri" pitchFamily="34" charset="0"/>
              </a:rPr>
              <a:t>Medical history </a:t>
            </a:r>
            <a:r>
              <a:rPr lang="en-US" dirty="0">
                <a:latin typeface="Calibri" pitchFamily="34" charset="0"/>
              </a:rPr>
              <a:t>(including peptic ulcer disease, liver disease, cirrhosis, </a:t>
            </a:r>
            <a:r>
              <a:rPr lang="en-US" dirty="0" err="1">
                <a:latin typeface="Calibri" pitchFamily="34" charset="0"/>
              </a:rPr>
              <a:t>coagulopathy</a:t>
            </a:r>
            <a:r>
              <a:rPr lang="en-US" dirty="0">
                <a:latin typeface="Calibri" pitchFamily="34" charset="0"/>
              </a:rPr>
              <a:t>, inflammatory bowel disease [IBD], hemorrhoids, </a:t>
            </a:r>
            <a:r>
              <a:rPr lang="en-US" dirty="0" err="1">
                <a:latin typeface="Calibri" pitchFamily="34" charset="0"/>
              </a:rPr>
              <a:t>diverticular</a:t>
            </a:r>
            <a:r>
              <a:rPr lang="en-US" dirty="0">
                <a:latin typeface="Calibri" pitchFamily="34" charset="0"/>
              </a:rPr>
              <a:t> disease) </a:t>
            </a:r>
          </a:p>
          <a:p>
            <a:pPr eaLnBrk="1" hangingPunct="1">
              <a:buClr>
                <a:schemeClr val="accent1"/>
              </a:buClr>
            </a:pPr>
            <a:r>
              <a:rPr lang="en-US" dirty="0">
                <a:solidFill>
                  <a:schemeClr val="accent1"/>
                </a:solidFill>
                <a:latin typeface="Calibri" pitchFamily="34" charset="0"/>
              </a:rPr>
              <a:t>Drug history </a:t>
            </a:r>
            <a:r>
              <a:rPr lang="en-US" dirty="0">
                <a:latin typeface="Calibri" pitchFamily="34" charset="0"/>
              </a:rPr>
              <a:t>(</a:t>
            </a:r>
            <a:r>
              <a:rPr lang="en-US" dirty="0" err="1">
                <a:latin typeface="Calibri" pitchFamily="34" charset="0"/>
              </a:rPr>
              <a:t>e.g</a:t>
            </a:r>
            <a:r>
              <a:rPr lang="en-US" dirty="0">
                <a:latin typeface="Calibri" pitchFamily="34" charset="0"/>
              </a:rPr>
              <a:t>, </a:t>
            </a:r>
            <a:r>
              <a:rPr lang="en-US" dirty="0" err="1">
                <a:latin typeface="Calibri" pitchFamily="34" charset="0"/>
              </a:rPr>
              <a:t>nonsteroidal</a:t>
            </a:r>
            <a:r>
              <a:rPr lang="en-US" dirty="0">
                <a:latin typeface="Calibri" pitchFamily="34" charset="0"/>
              </a:rPr>
              <a:t> anti-inflammatory drugs (NSAIDs) and/or </a:t>
            </a:r>
            <a:r>
              <a:rPr lang="en-US" dirty="0" err="1">
                <a:latin typeface="Calibri" pitchFamily="34" charset="0"/>
              </a:rPr>
              <a:t>warfarin</a:t>
            </a:r>
            <a:r>
              <a:rPr lang="en-US" dirty="0">
                <a:latin typeface="Calibri" pitchFamily="34" charset="0"/>
              </a:rPr>
              <a:t>). </a:t>
            </a:r>
          </a:p>
          <a:p>
            <a:pPr eaLnBrk="1" hangingPunct="1">
              <a:buClr>
                <a:schemeClr val="accent1"/>
              </a:buClr>
            </a:pPr>
            <a:r>
              <a:rPr lang="en-US" dirty="0">
                <a:latin typeface="Calibri" pitchFamily="34" charset="0"/>
              </a:rPr>
              <a:t>In patients with cancer, the history of radiation, chemotherapy, or both should be considered.</a:t>
            </a:r>
          </a:p>
          <a:p>
            <a:pPr eaLnBrk="1" hangingPunct="1">
              <a:buClr>
                <a:schemeClr val="accent1"/>
              </a:buClr>
            </a:pPr>
            <a:endParaRPr lang="en-US" dirty="0">
              <a:latin typeface="Calibri" pitchFamily="34" charset="0"/>
            </a:endParaRPr>
          </a:p>
          <a:p>
            <a:pPr eaLnBrk="1" hangingPunct="1"/>
            <a:endParaRPr lang="en-US" dirty="0">
              <a:latin typeface="Calibri"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229600" cy="1066800"/>
          </a:xfrm>
        </p:spPr>
        <p:txBody>
          <a:bodyPr/>
          <a:lstStyle/>
          <a:p>
            <a:r>
              <a:rPr lang="en-US" b="1" dirty="0"/>
              <a:t>past medical history</a:t>
            </a:r>
            <a:br>
              <a:rPr lang="en-US" b="1" dirty="0"/>
            </a:br>
            <a:endParaRPr lang="ar-JO" dirty="0"/>
          </a:p>
        </p:txBody>
      </p:sp>
      <p:sp>
        <p:nvSpPr>
          <p:cNvPr id="3" name="Content Placeholder 2"/>
          <p:cNvSpPr>
            <a:spLocks noGrp="1"/>
          </p:cNvSpPr>
          <p:nvPr>
            <p:ph idx="1"/>
          </p:nvPr>
        </p:nvSpPr>
        <p:spPr>
          <a:xfrm>
            <a:off x="0" y="1295400"/>
            <a:ext cx="8229600" cy="4324350"/>
          </a:xfrm>
        </p:spPr>
        <p:txBody>
          <a:bodyPr/>
          <a:lstStyle/>
          <a:p>
            <a:r>
              <a:rPr lang="en-US" dirty="0"/>
              <a:t>constipation or diarrhea- (hemorrhoids, colitis),</a:t>
            </a:r>
          </a:p>
          <a:p>
            <a:r>
              <a:rPr lang="en-US" dirty="0"/>
              <a:t> the presence of </a:t>
            </a:r>
            <a:r>
              <a:rPr lang="en-US" dirty="0" err="1"/>
              <a:t>diverticulosis</a:t>
            </a:r>
            <a:r>
              <a:rPr lang="en-US" dirty="0"/>
              <a:t> (</a:t>
            </a:r>
            <a:r>
              <a:rPr lang="en-US" dirty="0" err="1"/>
              <a:t>diverticular</a:t>
            </a:r>
            <a:r>
              <a:rPr lang="en-US" dirty="0"/>
              <a:t> </a:t>
            </a:r>
            <a:r>
              <a:rPr lang="en-US" sz="1600" dirty="0"/>
              <a:t>bleeding),</a:t>
            </a:r>
            <a:endParaRPr lang="en-US" dirty="0"/>
          </a:p>
          <a:p>
            <a:r>
              <a:rPr lang="en-US" dirty="0"/>
              <a:t>receipt of radiation therapy (radiation enteritis),</a:t>
            </a:r>
          </a:p>
          <a:p>
            <a:pPr>
              <a:buNone/>
            </a:pPr>
            <a:r>
              <a:rPr lang="en-US" dirty="0"/>
              <a:t>  recent </a:t>
            </a:r>
            <a:r>
              <a:rPr lang="en-US" dirty="0" err="1"/>
              <a:t>polypectomy</a:t>
            </a:r>
            <a:r>
              <a:rPr lang="en-US" dirty="0"/>
              <a:t> (</a:t>
            </a:r>
            <a:r>
              <a:rPr lang="en-US" dirty="0" err="1"/>
              <a:t>postpolypectomy</a:t>
            </a:r>
            <a:r>
              <a:rPr lang="en-US" dirty="0"/>
              <a:t> bleeding),</a:t>
            </a:r>
          </a:p>
          <a:p>
            <a:r>
              <a:rPr lang="en-US" dirty="0"/>
              <a:t> vascular disease/hypotension (ischemic colitis).</a:t>
            </a:r>
          </a:p>
          <a:p>
            <a:r>
              <a:rPr lang="en-US" dirty="0"/>
              <a:t> anticoagulant</a:t>
            </a:r>
          </a:p>
          <a:p>
            <a:r>
              <a:rPr lang="en-US" dirty="0"/>
              <a:t>– A family history of colon cancer - colorectal</a:t>
            </a:r>
          </a:p>
          <a:p>
            <a:r>
              <a:rPr lang="en-US" dirty="0"/>
              <a:t>neoplasm</a:t>
            </a:r>
            <a:endParaRPr lang="ar-JO" dirty="0"/>
          </a:p>
          <a:p>
            <a:pPr eaLnBrk="1" hangingPunct="1">
              <a:buClr>
                <a:schemeClr val="accent1"/>
              </a:buClr>
            </a:pPr>
            <a:endParaRPr lang="en-US" dirty="0">
              <a:latin typeface="Calibri" pitchFamily="34" charset="0"/>
            </a:endParaRPr>
          </a:p>
          <a:p>
            <a:pPr>
              <a:lnSpc>
                <a:spcPct val="150000"/>
              </a:lnSpc>
              <a:buFont typeface="Wingdings" pitchFamily="2" charset="2"/>
              <a:buChar char="Ø"/>
            </a:pPr>
            <a:r>
              <a:rPr lang="en-GB" sz="2400" b="1" dirty="0">
                <a:latin typeface="Arial" pitchFamily="34" charset="0"/>
                <a:cs typeface="Arial" pitchFamily="34" charset="0"/>
                <a:sym typeface="Wingdings" pitchFamily="2" charset="2"/>
              </a:rPr>
              <a:t>Systemic Enquiry</a:t>
            </a:r>
            <a:r>
              <a:rPr lang="en-GB" sz="2400" dirty="0">
                <a:latin typeface="Arial" pitchFamily="34" charset="0"/>
                <a:cs typeface="Arial" pitchFamily="34" charset="0"/>
                <a:sym typeface="Wingdings" pitchFamily="2" charset="2"/>
              </a:rPr>
              <a:t>: </a:t>
            </a:r>
            <a:r>
              <a:rPr lang="en-GB" sz="2000" dirty="0">
                <a:solidFill>
                  <a:schemeClr val="accent4">
                    <a:lumMod val="60000"/>
                    <a:lumOff val="40000"/>
                  </a:schemeClr>
                </a:solidFill>
                <a:latin typeface="Arial" pitchFamily="34" charset="0"/>
                <a:cs typeface="Arial" pitchFamily="34" charset="0"/>
                <a:sym typeface="Wingdings" pitchFamily="2" charset="2"/>
              </a:rPr>
              <a:t>Mouth ulcers, Eye problems Skin changes Joint pain   </a:t>
            </a:r>
            <a:endParaRPr lang="en-GB" sz="2000" b="1" dirty="0">
              <a:solidFill>
                <a:schemeClr val="accent4">
                  <a:lumMod val="60000"/>
                  <a:lumOff val="40000"/>
                </a:schemeClr>
              </a:solidFill>
              <a:latin typeface="Arial" pitchFamily="34" charset="0"/>
              <a:cs typeface="Arial" pitchFamily="34" charset="0"/>
              <a:sym typeface="Wingdings" pitchFamily="2" charset="2"/>
            </a:endParaRPr>
          </a:p>
          <a:p>
            <a:endParaRPr lang="ar-JO"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457200" y="1981200"/>
            <a:ext cx="8229600" cy="4592638"/>
          </a:xfrm>
        </p:spPr>
        <p:txBody>
          <a:bodyPr/>
          <a:lstStyle/>
          <a:p>
            <a:pPr eaLnBrk="1" hangingPunct="1">
              <a:lnSpc>
                <a:spcPct val="80000"/>
              </a:lnSpc>
              <a:buClr>
                <a:schemeClr val="accent1"/>
              </a:buClr>
            </a:pPr>
            <a:r>
              <a:rPr lang="en-US">
                <a:latin typeface="Calibri" pitchFamily="34" charset="0"/>
              </a:rPr>
              <a:t>Assessment of vital signs</a:t>
            </a:r>
            <a:r>
              <a:rPr lang="en-US">
                <a:latin typeface="Calibri" pitchFamily="34" charset="0"/>
                <a:sym typeface="Wingdings" pitchFamily="2" charset="2"/>
              </a:rPr>
              <a:t> and postural hypotension.</a:t>
            </a:r>
            <a:endParaRPr lang="en-US">
              <a:latin typeface="Calibri" pitchFamily="34" charset="0"/>
            </a:endParaRPr>
          </a:p>
          <a:p>
            <a:pPr eaLnBrk="1" hangingPunct="1">
              <a:lnSpc>
                <a:spcPct val="80000"/>
              </a:lnSpc>
              <a:buClr>
                <a:schemeClr val="accent1"/>
              </a:buClr>
              <a:buFont typeface="Georgia" pitchFamily="18" charset="0"/>
              <a:buNone/>
            </a:pPr>
            <a:r>
              <a:rPr lang="en-US">
                <a:latin typeface="Calibri" pitchFamily="34" charset="0"/>
              </a:rPr>
              <a:t>     </a:t>
            </a:r>
          </a:p>
          <a:p>
            <a:pPr eaLnBrk="1" hangingPunct="1">
              <a:lnSpc>
                <a:spcPct val="80000"/>
              </a:lnSpc>
              <a:buClr>
                <a:schemeClr val="accent1"/>
              </a:buClr>
              <a:buFont typeface="Georgia" pitchFamily="18" charset="0"/>
              <a:buNone/>
            </a:pPr>
            <a:r>
              <a:rPr lang="en-US">
                <a:latin typeface="Calibri" pitchFamily="34" charset="0"/>
              </a:rPr>
              <a:t>      - A drop in the orthostatic blood pressure &gt;10 mm Hg or an increase in the pulse rate &gt; 10 beats/min indicates that </a:t>
            </a:r>
            <a:r>
              <a:rPr lang="en-US" b="1">
                <a:solidFill>
                  <a:schemeClr val="accent1"/>
                </a:solidFill>
                <a:latin typeface="Calibri" pitchFamily="34" charset="0"/>
              </a:rPr>
              <a:t>more than 800 ml of blood</a:t>
            </a:r>
            <a:r>
              <a:rPr lang="en-US">
                <a:latin typeface="Calibri" pitchFamily="34" charset="0"/>
              </a:rPr>
              <a:t> (&gt; 15% of the total circulating blood volume) has been lost.</a:t>
            </a:r>
          </a:p>
          <a:p>
            <a:pPr eaLnBrk="1" hangingPunct="1">
              <a:lnSpc>
                <a:spcPct val="80000"/>
              </a:lnSpc>
              <a:buClr>
                <a:schemeClr val="accent1"/>
              </a:buClr>
              <a:buFont typeface="Georgia" pitchFamily="18" charset="0"/>
              <a:buNone/>
            </a:pPr>
            <a:r>
              <a:rPr lang="en-US">
                <a:latin typeface="Calibri" pitchFamily="34" charset="0"/>
              </a:rPr>
              <a:t>    </a:t>
            </a:r>
          </a:p>
          <a:p>
            <a:pPr eaLnBrk="1" hangingPunct="1">
              <a:lnSpc>
                <a:spcPct val="80000"/>
              </a:lnSpc>
              <a:buClr>
                <a:schemeClr val="accent1"/>
              </a:buClr>
              <a:buFont typeface="Georgia" pitchFamily="18" charset="0"/>
              <a:buNone/>
            </a:pPr>
            <a:r>
              <a:rPr lang="en-US">
                <a:latin typeface="Calibri" pitchFamily="34" charset="0"/>
              </a:rPr>
              <a:t>      - Marked tachycardia and  tachypnea + hypotension and depressed mental status indicates that </a:t>
            </a:r>
            <a:r>
              <a:rPr lang="en-US" b="1">
                <a:solidFill>
                  <a:schemeClr val="accent1"/>
                </a:solidFill>
                <a:latin typeface="Calibri" pitchFamily="34" charset="0"/>
              </a:rPr>
              <a:t>more than 1,500 ml of blood</a:t>
            </a:r>
            <a:r>
              <a:rPr lang="en-US">
                <a:solidFill>
                  <a:schemeClr val="accent1"/>
                </a:solidFill>
                <a:latin typeface="Calibri" pitchFamily="34" charset="0"/>
              </a:rPr>
              <a:t> </a:t>
            </a:r>
            <a:r>
              <a:rPr lang="en-US">
                <a:latin typeface="Calibri" pitchFamily="34" charset="0"/>
              </a:rPr>
              <a:t>(&gt; 30% of the total circulating blood volume) has been lost .</a:t>
            </a:r>
          </a:p>
          <a:p>
            <a:pPr eaLnBrk="1" hangingPunct="1"/>
            <a:endParaRPr lang="en-US"/>
          </a:p>
        </p:txBody>
      </p:sp>
      <p:sp>
        <p:nvSpPr>
          <p:cNvPr id="4" name="Rectangle 3"/>
          <p:cNvSpPr/>
          <p:nvPr/>
        </p:nvSpPr>
        <p:spPr>
          <a:xfrm>
            <a:off x="0" y="60960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Physical examination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ar-JO"/>
          </a:p>
        </p:txBody>
      </p:sp>
      <p:sp>
        <p:nvSpPr>
          <p:cNvPr id="34819" name="Content Placeholder 2"/>
          <p:cNvSpPr>
            <a:spLocks noGrp="1"/>
          </p:cNvSpPr>
          <p:nvPr>
            <p:ph idx="1"/>
          </p:nvPr>
        </p:nvSpPr>
        <p:spPr/>
        <p:txBody>
          <a:bodyPr/>
          <a:lstStyle/>
          <a:p>
            <a:pPr eaLnBrk="1" hangingPunct="1">
              <a:buClr>
                <a:schemeClr val="accent1"/>
              </a:buClr>
            </a:pPr>
            <a:r>
              <a:rPr lang="en-US" b="1" dirty="0">
                <a:solidFill>
                  <a:schemeClr val="accent1"/>
                </a:solidFill>
                <a:latin typeface="Calibri" pitchFamily="34" charset="0"/>
              </a:rPr>
              <a:t>Palpation</a:t>
            </a:r>
            <a:r>
              <a:rPr lang="en-US" dirty="0">
                <a:latin typeface="Calibri" pitchFamily="34" charset="0"/>
              </a:rPr>
              <a:t> of the abdomen for tenderness, </a:t>
            </a:r>
            <a:r>
              <a:rPr lang="en-US" dirty="0" err="1">
                <a:latin typeface="Calibri" pitchFamily="34" charset="0"/>
              </a:rPr>
              <a:t>hepatomegaly</a:t>
            </a:r>
            <a:r>
              <a:rPr lang="en-US" dirty="0">
                <a:latin typeface="Calibri" pitchFamily="34" charset="0"/>
              </a:rPr>
              <a:t>, or abdominal masses</a:t>
            </a:r>
            <a:r>
              <a:rPr lang="en-US" sz="2400" dirty="0">
                <a:solidFill>
                  <a:srgbClr val="FF0000"/>
                </a:solidFill>
                <a:latin typeface="Calibri" pitchFamily="34" charset="0"/>
              </a:rPr>
              <a:t>.(colorectal cancer) </a:t>
            </a:r>
            <a:endParaRPr lang="en-US" dirty="0">
              <a:solidFill>
                <a:srgbClr val="FF0000"/>
              </a:solidFill>
              <a:latin typeface="Calibri" pitchFamily="34" charset="0"/>
            </a:endParaRPr>
          </a:p>
          <a:p>
            <a:pPr eaLnBrk="1" hangingPunct="1">
              <a:buClr>
                <a:schemeClr val="accent1"/>
              </a:buClr>
            </a:pPr>
            <a:r>
              <a:rPr lang="en-US" b="1" dirty="0">
                <a:solidFill>
                  <a:schemeClr val="accent1"/>
                </a:solidFill>
                <a:latin typeface="Calibri" pitchFamily="34" charset="0"/>
              </a:rPr>
              <a:t>Rectal examination</a:t>
            </a:r>
            <a:r>
              <a:rPr lang="en-US" dirty="0">
                <a:solidFill>
                  <a:schemeClr val="accent1"/>
                </a:solidFill>
                <a:latin typeface="Calibri" pitchFamily="34" charset="0"/>
              </a:rPr>
              <a:t>:</a:t>
            </a:r>
            <a:r>
              <a:rPr lang="en-US" dirty="0">
                <a:latin typeface="Calibri" pitchFamily="34" charset="0"/>
              </a:rPr>
              <a:t> to exclude </a:t>
            </a:r>
            <a:r>
              <a:rPr lang="en-US" dirty="0" err="1">
                <a:latin typeface="Calibri" pitchFamily="34" charset="0"/>
              </a:rPr>
              <a:t>anorectal</a:t>
            </a:r>
            <a:r>
              <a:rPr lang="en-US" dirty="0">
                <a:latin typeface="Calibri" pitchFamily="34" charset="0"/>
              </a:rPr>
              <a:t> bleeding or a palpable rectal mass.</a:t>
            </a:r>
          </a:p>
          <a:p>
            <a:pPr eaLnBrk="1" hangingPunct="1">
              <a:buClr>
                <a:schemeClr val="accent1"/>
              </a:buClr>
            </a:pPr>
            <a:r>
              <a:rPr lang="en-US" b="1" dirty="0">
                <a:solidFill>
                  <a:schemeClr val="accent1"/>
                </a:solidFill>
                <a:latin typeface="Calibri" pitchFamily="34" charset="0"/>
              </a:rPr>
              <a:t>Thorough examination </a:t>
            </a:r>
            <a:r>
              <a:rPr lang="en-US" dirty="0">
                <a:latin typeface="Calibri" pitchFamily="34" charset="0"/>
              </a:rPr>
              <a:t>of the skin, </a:t>
            </a:r>
            <a:r>
              <a:rPr lang="en-US" dirty="0" err="1">
                <a:latin typeface="Calibri" pitchFamily="34" charset="0"/>
              </a:rPr>
              <a:t>oropharynx</a:t>
            </a:r>
            <a:r>
              <a:rPr lang="en-US" dirty="0">
                <a:latin typeface="Calibri" pitchFamily="34" charset="0"/>
              </a:rPr>
              <a:t>, </a:t>
            </a:r>
            <a:r>
              <a:rPr lang="en-US" dirty="0" err="1">
                <a:latin typeface="Calibri" pitchFamily="34" charset="0"/>
              </a:rPr>
              <a:t>nasopharynx</a:t>
            </a:r>
            <a:r>
              <a:rPr lang="en-US" dirty="0">
                <a:latin typeface="Calibri" pitchFamily="34" charset="0"/>
              </a:rPr>
              <a:t>, abdomen, perineum to evaluate for sources of bleeding.</a:t>
            </a:r>
          </a:p>
          <a:p>
            <a:pPr eaLnBrk="1" hangingPunct="1">
              <a:buClr>
                <a:schemeClr val="accent1"/>
              </a:buClr>
            </a:pPr>
            <a:r>
              <a:rPr lang="en-US" b="1" dirty="0">
                <a:solidFill>
                  <a:schemeClr val="accent1"/>
                </a:solidFill>
                <a:latin typeface="Calibri" pitchFamily="34" charset="0"/>
              </a:rPr>
              <a:t>NG tube </a:t>
            </a:r>
            <a:r>
              <a:rPr lang="en-US" dirty="0">
                <a:latin typeface="Calibri" pitchFamily="34" charset="0"/>
              </a:rPr>
              <a:t>is necessary to exclude UGIB.</a:t>
            </a:r>
          </a:p>
          <a:p>
            <a:pPr eaLnBrk="1" hangingPunct="1">
              <a:buClr>
                <a:schemeClr val="accent1"/>
              </a:buClr>
            </a:pPr>
            <a:r>
              <a:rPr lang="en-US" sz="2000" b="1" u="sng" dirty="0"/>
              <a:t>It is essential to perform a rectal examination in all patients with lower GI bleeding to exclude a palpable rectal mass. </a:t>
            </a:r>
          </a:p>
          <a:p>
            <a:pPr eaLnBrk="1" hangingPunct="1">
              <a:buClr>
                <a:schemeClr val="accent1"/>
              </a:buClr>
            </a:pPr>
            <a:endParaRPr lang="en-US" dirty="0">
              <a:latin typeface="Calibri" pitchFamily="34" charset="0"/>
            </a:endParaRPr>
          </a:p>
          <a:p>
            <a:pPr eaLnBrk="1" hangingPunct="1"/>
            <a:endParaRPr lang="en-US" dirty="0"/>
          </a:p>
          <a:p>
            <a:pPr eaLnBrk="1" hangingPunct="1"/>
            <a:endParaRPr lang="en-US" dirty="0"/>
          </a:p>
        </p:txBody>
      </p:sp>
      <p:sp>
        <p:nvSpPr>
          <p:cNvPr id="4" name="Rectangle 3"/>
          <p:cNvSpPr/>
          <p:nvPr/>
        </p:nvSpPr>
        <p:spPr>
          <a:xfrm>
            <a:off x="0" y="60960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Physical examination</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p:txBody>
          <a:bodyPr/>
          <a:lstStyle/>
          <a:p>
            <a:endParaRPr lang="ar-JO"/>
          </a:p>
        </p:txBody>
      </p:sp>
      <p:sp>
        <p:nvSpPr>
          <p:cNvPr id="81923" name="Rectangle 3"/>
          <p:cNvSpPr>
            <a:spLocks noGrp="1"/>
          </p:cNvSpPr>
          <p:nvPr>
            <p:ph type="body" idx="1"/>
          </p:nvPr>
        </p:nvSpPr>
        <p:spPr/>
        <p:txBody>
          <a:bodyPr/>
          <a:lstStyle/>
          <a:p>
            <a:endParaRPr lang="ar-JO"/>
          </a:p>
        </p:txBody>
      </p:sp>
      <p:sp>
        <p:nvSpPr>
          <p:cNvPr id="81924" name="Content Placeholder 1"/>
          <p:cNvSpPr>
            <a:spLocks/>
          </p:cNvSpPr>
          <p:nvPr/>
        </p:nvSpPr>
        <p:spPr bwMode="auto">
          <a:xfrm>
            <a:off x="457200" y="1196975"/>
            <a:ext cx="8229600" cy="4525963"/>
          </a:xfrm>
          <a:prstGeom prst="rect">
            <a:avLst/>
          </a:prstGeom>
          <a:noFill/>
          <a:ln w="9525">
            <a:noFill/>
            <a:miter lim="800000"/>
            <a:headEnd/>
            <a:tailEnd/>
          </a:ln>
        </p:spPr>
        <p:txBody>
          <a:bodyPr/>
          <a:lstStyle/>
          <a:p>
            <a:pPr marL="365125" marR="0" lvl="0" indent="-255588" algn="l" defTabSz="914400" rtl="0" eaLnBrk="1" fontAlgn="base" latinLnBrk="0" hangingPunct="1">
              <a:lnSpc>
                <a:spcPct val="100000"/>
              </a:lnSpc>
              <a:spcBef>
                <a:spcPts val="300"/>
              </a:spcBef>
              <a:spcAft>
                <a:spcPct val="0"/>
              </a:spcAft>
              <a:buClr>
                <a:srgbClr val="A04DA3"/>
              </a:buClr>
              <a:buSzTx/>
              <a:buFont typeface="Georgia" pitchFamily="18" charset="0"/>
              <a:buChar char="•"/>
              <a:tabLst/>
              <a:defRPr/>
            </a:pPr>
            <a:r>
              <a:rPr kumimoji="0" lang="en-GB" sz="2800" b="0" i="0" u="none" strike="noStrike" kern="1200" cap="none" spc="0" normalizeH="0" baseline="0" noProof="0">
                <a:ln>
                  <a:noFill/>
                </a:ln>
                <a:solidFill>
                  <a:prstClr val="black"/>
                </a:solidFill>
                <a:effectLst/>
                <a:uLnTx/>
                <a:uFillTx/>
                <a:latin typeface="Georgia" pitchFamily="18" charset="0"/>
                <a:ea typeface="+mn-ea"/>
                <a:cs typeface="Arial" pitchFamily="34" charset="0"/>
              </a:rPr>
              <a:t>RR, HR, and BP can be used to estimate degree of blood loss/hypovolaemia</a:t>
            </a:r>
          </a:p>
        </p:txBody>
      </p:sp>
      <p:pic>
        <p:nvPicPr>
          <p:cNvPr id="3" name="Title 2"/>
          <p:cNvPicPr>
            <a:picLocks noChangeArrowheads="1"/>
          </p:cNvPicPr>
          <p:nvPr/>
        </p:nvPicPr>
        <p:blipFill>
          <a:blip r:embed="rId2"/>
          <a:srcRect/>
          <a:stretch>
            <a:fillRect/>
          </a:stretch>
        </p:blipFill>
        <p:spPr bwMode="auto">
          <a:xfrm>
            <a:off x="225425" y="268288"/>
            <a:ext cx="8467725" cy="1158875"/>
          </a:xfrm>
          <a:prstGeom prst="rect">
            <a:avLst/>
          </a:prstGeom>
          <a:noFill/>
          <a:ln w="9525">
            <a:noFill/>
            <a:miter lim="800000"/>
            <a:headEnd/>
            <a:tailEnd/>
          </a:ln>
        </p:spPr>
      </p:pic>
      <p:graphicFrame>
        <p:nvGraphicFramePr>
          <p:cNvPr id="5" name="Table 4"/>
          <p:cNvGraphicFramePr>
            <a:graphicFrameLocks noGrp="1"/>
          </p:cNvGraphicFramePr>
          <p:nvPr/>
        </p:nvGraphicFramePr>
        <p:xfrm>
          <a:off x="684213" y="2205038"/>
          <a:ext cx="8135937" cy="3686175"/>
        </p:xfrm>
        <a:graphic>
          <a:graphicData uri="http://schemas.openxmlformats.org/drawingml/2006/table">
            <a:tbl>
              <a:tblPr/>
              <a:tblGrid>
                <a:gridCol w="1627187">
                  <a:extLst>
                    <a:ext uri="{9D8B030D-6E8A-4147-A177-3AD203B41FA5}">
                      <a16:colId xmlns:a16="http://schemas.microsoft.com/office/drawing/2014/main" val="20000"/>
                    </a:ext>
                  </a:extLst>
                </a:gridCol>
                <a:gridCol w="1627188">
                  <a:extLst>
                    <a:ext uri="{9D8B030D-6E8A-4147-A177-3AD203B41FA5}">
                      <a16:colId xmlns:a16="http://schemas.microsoft.com/office/drawing/2014/main" val="20001"/>
                    </a:ext>
                  </a:extLst>
                </a:gridCol>
                <a:gridCol w="1627187">
                  <a:extLst>
                    <a:ext uri="{9D8B030D-6E8A-4147-A177-3AD203B41FA5}">
                      <a16:colId xmlns:a16="http://schemas.microsoft.com/office/drawing/2014/main" val="20002"/>
                    </a:ext>
                  </a:extLst>
                </a:gridCol>
                <a:gridCol w="1627188">
                  <a:extLst>
                    <a:ext uri="{9D8B030D-6E8A-4147-A177-3AD203B41FA5}">
                      <a16:colId xmlns:a16="http://schemas.microsoft.com/office/drawing/2014/main" val="20003"/>
                    </a:ext>
                  </a:extLst>
                </a:gridCol>
                <a:gridCol w="1627187">
                  <a:extLst>
                    <a:ext uri="{9D8B030D-6E8A-4147-A177-3AD203B41FA5}">
                      <a16:colId xmlns:a16="http://schemas.microsoft.com/office/drawing/2014/main" val="20004"/>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700" b="1" i="0" u="none" strike="noStrike" cap="none" normalizeH="0" baseline="0">
                        <a:ln>
                          <a:noFill/>
                        </a:ln>
                        <a:solidFill>
                          <a:srgbClr val="FFFFFF"/>
                        </a:solidFill>
                        <a:effectLst/>
                        <a:latin typeface="Georg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a:ln>
                            <a:noFill/>
                          </a:ln>
                          <a:solidFill>
                            <a:srgbClr val="FFFFFF"/>
                          </a:solidFill>
                          <a:effectLst/>
                          <a:latin typeface="Georgia" pitchFamily="18" charset="0"/>
                        </a:rPr>
                        <a:t>Class IV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Volume Loss (ml)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0-750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750-1500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1500-2000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Loss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0-15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15-30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30-40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RR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14-20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30-40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&lt;100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&gt;140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BP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Unchanged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Unchanged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Reduced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Reduced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Urine Output (ml/hr)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&gt;30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20-30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5-15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Anuric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6"/>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Mental State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Restless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Anxious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Anxious/confused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b="0" i="0" u="none" strike="noStrike" cap="none" normalizeH="0" baseline="0">
                          <a:ln>
                            <a:noFill/>
                          </a:ln>
                          <a:solidFill>
                            <a:srgbClr val="000000"/>
                          </a:solidFill>
                          <a:effectLst/>
                          <a:latin typeface="Georgia" pitchFamily="18" charset="0"/>
                        </a:rPr>
                        <a:t>Confused/ lethargic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ar-JO"/>
          </a:p>
        </p:txBody>
      </p:sp>
      <p:sp>
        <p:nvSpPr>
          <p:cNvPr id="35843" name="Content Placeholder 2"/>
          <p:cNvSpPr>
            <a:spLocks noGrp="1"/>
          </p:cNvSpPr>
          <p:nvPr>
            <p:ph idx="1"/>
          </p:nvPr>
        </p:nvSpPr>
        <p:spPr/>
        <p:txBody>
          <a:bodyPr/>
          <a:lstStyle/>
          <a:p>
            <a:pPr eaLnBrk="1" hangingPunct="1">
              <a:buClr>
                <a:schemeClr val="accent1"/>
              </a:buClr>
            </a:pPr>
            <a:r>
              <a:rPr lang="en-US" b="1">
                <a:solidFill>
                  <a:schemeClr val="accent1"/>
                </a:solidFill>
                <a:latin typeface="Calibri" pitchFamily="34" charset="0"/>
              </a:rPr>
              <a:t>Acute</a:t>
            </a:r>
            <a:r>
              <a:rPr lang="en-US">
                <a:latin typeface="Calibri" pitchFamily="34" charset="0"/>
              </a:rPr>
              <a:t> ,painless self limited bleeding in 70 – 80% of cases </a:t>
            </a:r>
            <a:r>
              <a:rPr lang="en-US">
                <a:latin typeface="Calibri" pitchFamily="34" charset="0"/>
                <a:sym typeface="Wingdings" pitchFamily="2" charset="2"/>
              </a:rPr>
              <a:t> </a:t>
            </a:r>
            <a:r>
              <a:rPr lang="en-US">
                <a:latin typeface="Calibri" pitchFamily="34" charset="0"/>
              </a:rPr>
              <a:t>          Diverticular bleeding.</a:t>
            </a:r>
          </a:p>
          <a:p>
            <a:pPr eaLnBrk="1" hangingPunct="1">
              <a:buClr>
                <a:schemeClr val="accent1"/>
              </a:buClr>
            </a:pPr>
            <a:r>
              <a:rPr lang="en-US" b="1">
                <a:solidFill>
                  <a:schemeClr val="accent1"/>
                </a:solidFill>
                <a:latin typeface="Calibri" pitchFamily="34" charset="0"/>
              </a:rPr>
              <a:t>Slow</a:t>
            </a:r>
            <a:r>
              <a:rPr lang="en-US">
                <a:latin typeface="Calibri" pitchFamily="34" charset="0"/>
              </a:rPr>
              <a:t> but repeated </a:t>
            </a:r>
            <a:r>
              <a:rPr lang="en-US" b="1">
                <a:solidFill>
                  <a:schemeClr val="accent1"/>
                </a:solidFill>
                <a:latin typeface="Calibri" pitchFamily="34" charset="0"/>
              </a:rPr>
              <a:t>episodes</a:t>
            </a:r>
            <a:r>
              <a:rPr lang="en-US">
                <a:latin typeface="Calibri" pitchFamily="34" charset="0"/>
              </a:rPr>
              <a:t> of </a:t>
            </a:r>
            <a:r>
              <a:rPr lang="en-US" b="1">
                <a:solidFill>
                  <a:schemeClr val="accent1"/>
                </a:solidFill>
                <a:latin typeface="Calibri" pitchFamily="34" charset="0"/>
              </a:rPr>
              <a:t>painless</a:t>
            </a:r>
            <a:r>
              <a:rPr lang="en-US">
                <a:latin typeface="Calibri" pitchFamily="34" charset="0"/>
              </a:rPr>
              <a:t> self limited hematochezia or melena            Angiodysplasia.</a:t>
            </a:r>
          </a:p>
          <a:p>
            <a:pPr eaLnBrk="1" hangingPunct="1">
              <a:buClr>
                <a:schemeClr val="accent1"/>
              </a:buClr>
            </a:pPr>
            <a:r>
              <a:rPr lang="en-US" b="1">
                <a:solidFill>
                  <a:schemeClr val="accent1"/>
                </a:solidFill>
                <a:latin typeface="Calibri" pitchFamily="34" charset="0"/>
              </a:rPr>
              <a:t>Elderly patient </a:t>
            </a:r>
            <a:r>
              <a:rPr lang="en-US">
                <a:latin typeface="Calibri" pitchFamily="34" charset="0"/>
              </a:rPr>
              <a:t>with abdominal pain , rectal bleeding and diarrhea             Ischemic colitis</a:t>
            </a:r>
          </a:p>
          <a:p>
            <a:pPr eaLnBrk="1" hangingPunct="1">
              <a:buClr>
                <a:schemeClr val="accent1"/>
              </a:buClr>
            </a:pPr>
            <a:r>
              <a:rPr lang="en-US" b="1">
                <a:solidFill>
                  <a:schemeClr val="accent1"/>
                </a:solidFill>
                <a:latin typeface="Calibri" pitchFamily="34" charset="0"/>
              </a:rPr>
              <a:t>fever</a:t>
            </a:r>
            <a:r>
              <a:rPr lang="en-US">
                <a:latin typeface="Calibri" pitchFamily="34" charset="0"/>
              </a:rPr>
              <a:t>, bloody diarrhea, dehydration, and abdominal pain             Infectious colitis.</a:t>
            </a:r>
          </a:p>
          <a:p>
            <a:pPr eaLnBrk="1" hangingPunct="1"/>
            <a:endParaRPr lang="en-US"/>
          </a:p>
          <a:p>
            <a:pPr eaLnBrk="1" hangingPunct="1"/>
            <a:endParaRPr lang="en-US"/>
          </a:p>
        </p:txBody>
      </p:sp>
      <p:sp>
        <p:nvSpPr>
          <p:cNvPr id="4" name="Rectangle 3"/>
          <p:cNvSpPr/>
          <p:nvPr/>
        </p:nvSpPr>
        <p:spPr>
          <a:xfrm>
            <a:off x="0" y="60960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Summary</a:t>
            </a:r>
          </a:p>
        </p:txBody>
      </p:sp>
      <p:cxnSp>
        <p:nvCxnSpPr>
          <p:cNvPr id="6" name="Straight Arrow Connector 5"/>
          <p:cNvCxnSpPr/>
          <p:nvPr/>
        </p:nvCxnSpPr>
        <p:spPr>
          <a:xfrm>
            <a:off x="1828800" y="2971800"/>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4572000" y="3886200"/>
            <a:ext cx="7620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2819400" y="4724400"/>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1600200" y="5638800"/>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ar-JO"/>
          </a:p>
        </p:txBody>
      </p:sp>
      <p:sp>
        <p:nvSpPr>
          <p:cNvPr id="36867" name="Content Placeholder 2"/>
          <p:cNvSpPr>
            <a:spLocks noGrp="1"/>
          </p:cNvSpPr>
          <p:nvPr>
            <p:ph idx="1"/>
          </p:nvPr>
        </p:nvSpPr>
        <p:spPr/>
        <p:txBody>
          <a:bodyPr/>
          <a:lstStyle/>
          <a:p>
            <a:pPr eaLnBrk="1" hangingPunct="1">
              <a:buClr>
                <a:schemeClr val="accent1"/>
              </a:buClr>
            </a:pPr>
            <a:r>
              <a:rPr lang="en-US" b="1">
                <a:solidFill>
                  <a:schemeClr val="accent1"/>
                </a:solidFill>
                <a:latin typeface="Calibri" pitchFamily="34" charset="0"/>
              </a:rPr>
              <a:t>Insidious</a:t>
            </a:r>
            <a:r>
              <a:rPr lang="en-US">
                <a:latin typeface="Calibri" pitchFamily="34" charset="0"/>
              </a:rPr>
              <a:t> bleeding with iron- deficiency anemia and syncope             Colon Carcinoma.</a:t>
            </a:r>
          </a:p>
          <a:p>
            <a:pPr eaLnBrk="1" hangingPunct="1">
              <a:buClr>
                <a:schemeClr val="accent1"/>
              </a:buClr>
            </a:pPr>
            <a:r>
              <a:rPr lang="en-US">
                <a:latin typeface="Calibri" pitchFamily="34" charset="0"/>
              </a:rPr>
              <a:t>bloody diarrhea with </a:t>
            </a:r>
            <a:r>
              <a:rPr lang="en-US" b="1">
                <a:solidFill>
                  <a:schemeClr val="accent1"/>
                </a:solidFill>
                <a:latin typeface="Calibri" pitchFamily="34" charset="0"/>
              </a:rPr>
              <a:t>pus</a:t>
            </a:r>
            <a:r>
              <a:rPr lang="en-US">
                <a:latin typeface="Calibri" pitchFamily="34" charset="0"/>
              </a:rPr>
              <a:t>, abdominal cramps, and dehydration             Ulcerative colitis.</a:t>
            </a:r>
          </a:p>
          <a:p>
            <a:pPr eaLnBrk="1" hangingPunct="1">
              <a:buClr>
                <a:schemeClr val="accent1"/>
              </a:buClr>
            </a:pPr>
            <a:r>
              <a:rPr lang="en-US" b="1">
                <a:solidFill>
                  <a:schemeClr val="accent1"/>
                </a:solidFill>
                <a:latin typeface="Calibri" pitchFamily="34" charset="0"/>
              </a:rPr>
              <a:t>Painless</a:t>
            </a:r>
            <a:r>
              <a:rPr lang="en-US">
                <a:latin typeface="Calibri" pitchFamily="34" charset="0"/>
              </a:rPr>
              <a:t> fresh bleeding            Hemorrhoids </a:t>
            </a:r>
          </a:p>
          <a:p>
            <a:pPr eaLnBrk="1" hangingPunct="1">
              <a:buClr>
                <a:schemeClr val="accent1"/>
              </a:buClr>
              <a:buFont typeface="Georgia" pitchFamily="18" charset="0"/>
              <a:buNone/>
            </a:pPr>
            <a:r>
              <a:rPr lang="en-US">
                <a:latin typeface="Calibri" pitchFamily="34" charset="0"/>
              </a:rPr>
              <a:t>    (can also present with strangulation, hematochezia and pruritis)</a:t>
            </a:r>
          </a:p>
          <a:p>
            <a:pPr eaLnBrk="1" hangingPunct="1">
              <a:buClr>
                <a:schemeClr val="accent1"/>
              </a:buClr>
            </a:pPr>
            <a:r>
              <a:rPr lang="en-US" b="1">
                <a:solidFill>
                  <a:schemeClr val="accent1"/>
                </a:solidFill>
                <a:latin typeface="Calibri" pitchFamily="34" charset="0"/>
              </a:rPr>
              <a:t>Painful</a:t>
            </a:r>
            <a:r>
              <a:rPr lang="en-US">
                <a:latin typeface="Calibri" pitchFamily="34" charset="0"/>
              </a:rPr>
              <a:t> fresh bleeding             Anal fissure</a:t>
            </a:r>
          </a:p>
          <a:p>
            <a:pPr eaLnBrk="1" hangingPunct="1">
              <a:buClr>
                <a:schemeClr val="accent1"/>
              </a:buClr>
              <a:buFont typeface="Georgia" pitchFamily="18" charset="0"/>
              <a:buNone/>
            </a:pPr>
            <a:endParaRPr lang="en-US"/>
          </a:p>
          <a:p>
            <a:pPr eaLnBrk="1" hangingPunct="1"/>
            <a:endParaRPr lang="en-US"/>
          </a:p>
        </p:txBody>
      </p:sp>
      <p:sp>
        <p:nvSpPr>
          <p:cNvPr id="4" name="Rectangle 3"/>
          <p:cNvSpPr/>
          <p:nvPr/>
        </p:nvSpPr>
        <p:spPr>
          <a:xfrm>
            <a:off x="0" y="60960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Summary</a:t>
            </a:r>
          </a:p>
        </p:txBody>
      </p:sp>
      <p:cxnSp>
        <p:nvCxnSpPr>
          <p:cNvPr id="6" name="Straight Arrow Connector 5"/>
          <p:cNvCxnSpPr/>
          <p:nvPr/>
        </p:nvCxnSpPr>
        <p:spPr>
          <a:xfrm>
            <a:off x="2209800" y="2971800"/>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2743200" y="3810000"/>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4267200" y="4343400"/>
            <a:ext cx="838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4114800" y="5638800"/>
            <a:ext cx="914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50825" y="0"/>
            <a:ext cx="8229600" cy="1143000"/>
          </a:xfrm>
        </p:spPr>
        <p:txBody>
          <a:bodyPr/>
          <a:lstStyle/>
          <a:p>
            <a:pPr eaLnBrk="1" hangingPunct="1">
              <a:defRPr/>
            </a:pPr>
            <a:r>
              <a:rPr lang="en-US"/>
              <a:t>Resuscitation</a:t>
            </a:r>
          </a:p>
        </p:txBody>
      </p:sp>
      <p:sp>
        <p:nvSpPr>
          <p:cNvPr id="17411" name="Content Placeholder 2"/>
          <p:cNvSpPr>
            <a:spLocks noGrp="1"/>
          </p:cNvSpPr>
          <p:nvPr>
            <p:ph idx="1"/>
          </p:nvPr>
        </p:nvSpPr>
        <p:spPr>
          <a:xfrm>
            <a:off x="323850" y="1052513"/>
            <a:ext cx="8229600" cy="4389437"/>
          </a:xfrm>
        </p:spPr>
        <p:txBody>
          <a:bodyPr/>
          <a:lstStyle/>
          <a:p>
            <a:pPr algn="l" rtl="0" eaLnBrk="1" hangingPunct="1">
              <a:defRPr/>
            </a:pPr>
            <a:r>
              <a:rPr lang="en-US" dirty="0"/>
              <a:t>Venous </a:t>
            </a:r>
            <a:r>
              <a:rPr lang="en-US" dirty="0" err="1"/>
              <a:t>canulas</a:t>
            </a:r>
            <a:endParaRPr lang="en-US" dirty="0"/>
          </a:p>
          <a:p>
            <a:pPr lvl="1" algn="l" rtl="0" eaLnBrk="1" hangingPunct="1">
              <a:defRPr/>
            </a:pPr>
            <a:r>
              <a:rPr lang="en-US" dirty="0"/>
              <a:t>Fluid installing </a:t>
            </a:r>
          </a:p>
          <a:p>
            <a:pPr lvl="1" algn="l" rtl="0" eaLnBrk="1" hangingPunct="1">
              <a:defRPr/>
            </a:pPr>
            <a:r>
              <a:rPr lang="en-US" dirty="0"/>
              <a:t>Drawing blood (CBC, coagulation profile, urea, electrolytes, cross matching) </a:t>
            </a:r>
          </a:p>
          <a:p>
            <a:pPr algn="l" rtl="0" eaLnBrk="1" hangingPunct="1">
              <a:defRPr/>
            </a:pPr>
            <a:r>
              <a:rPr lang="en-US" dirty="0"/>
              <a:t>Central venous catheter </a:t>
            </a:r>
          </a:p>
          <a:p>
            <a:pPr lvl="1" algn="l" rtl="0" eaLnBrk="1" hangingPunct="1">
              <a:defRPr/>
            </a:pPr>
            <a:r>
              <a:rPr lang="en-US" dirty="0"/>
              <a:t>CV instability </a:t>
            </a:r>
          </a:p>
          <a:p>
            <a:pPr algn="l" rtl="0" eaLnBrk="1" hangingPunct="1">
              <a:defRPr/>
            </a:pPr>
            <a:r>
              <a:rPr lang="en-US" dirty="0"/>
              <a:t>NGT Suction</a:t>
            </a:r>
          </a:p>
          <a:p>
            <a:pPr lvl="1" algn="l" rtl="0" eaLnBrk="1" hangingPunct="1">
              <a:defRPr/>
            </a:pPr>
            <a:r>
              <a:rPr lang="en-US" dirty="0"/>
              <a:t>Confirming wither there is blood in stomach </a:t>
            </a:r>
          </a:p>
          <a:p>
            <a:pPr lvl="1" algn="l" rtl="0" eaLnBrk="1" hangingPunct="1">
              <a:defRPr/>
            </a:pPr>
            <a:r>
              <a:rPr lang="en-US" dirty="0"/>
              <a:t>Help guide the endoscopic therapy </a:t>
            </a:r>
          </a:p>
          <a:p>
            <a:pPr lvl="1" algn="l" rtl="0" eaLnBrk="1" hangingPunct="1">
              <a:defRPr/>
            </a:pPr>
            <a:r>
              <a:rPr lang="en-US" dirty="0"/>
              <a:t>Monitoring the bleeding </a:t>
            </a:r>
          </a:p>
          <a:p>
            <a:pPr algn="l" rtl="0" eaLnBrk="1" hangingPunct="1">
              <a:defRPr/>
            </a:pPr>
            <a:r>
              <a:rPr lang="en-US" dirty="0"/>
              <a:t>Bladder catheterization </a:t>
            </a:r>
          </a:p>
          <a:p>
            <a:pPr lvl="1" algn="l" rtl="0" eaLnBrk="1" hangingPunct="1">
              <a:defRPr/>
            </a:pPr>
            <a:r>
              <a:rPr lang="en-US" dirty="0"/>
              <a:t>Monitoring urine output </a:t>
            </a:r>
          </a:p>
          <a:p>
            <a:pPr marL="0" indent="0" algn="l" rtl="0" eaLnBrk="1" hangingPunct="1">
              <a:buFont typeface="Wingdings 2" pitchFamily="18" charset="2"/>
              <a:buNone/>
              <a:defRPr/>
            </a:pPr>
            <a:endParaRPr lang="en-US"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609600"/>
            <a:ext cx="3413125" cy="629018"/>
          </a:xfrm>
          <a:prstGeom prst="rect">
            <a:avLst/>
          </a:prstGeom>
        </p:spPr>
        <p:txBody>
          <a:bodyPr vert="horz" wrap="square" lIns="0" tIns="13335" rIns="0" bIns="0" rtlCol="0">
            <a:spAutoFit/>
          </a:bodyPr>
          <a:lstStyle/>
          <a:p>
            <a:pPr marL="12700">
              <a:lnSpc>
                <a:spcPct val="100000"/>
              </a:lnSpc>
              <a:spcBef>
                <a:spcPts val="105"/>
              </a:spcBef>
            </a:pPr>
            <a:r>
              <a:t>Proctos</a:t>
            </a:r>
            <a:r>
              <a:rPr spc="-15"/>
              <a:t>c</a:t>
            </a:r>
            <a:r>
              <a:t>opy</a:t>
            </a:r>
            <a:r>
              <a:rPr lang="ar-JO" dirty="0"/>
              <a:t>:</a:t>
            </a:r>
            <a:endParaRPr dirty="0"/>
          </a:p>
        </p:txBody>
      </p:sp>
      <p:sp>
        <p:nvSpPr>
          <p:cNvPr id="6" name="object 6"/>
          <p:cNvSpPr txBox="1"/>
          <p:nvPr/>
        </p:nvSpPr>
        <p:spPr>
          <a:xfrm>
            <a:off x="0" y="2286000"/>
            <a:ext cx="5947410" cy="3459280"/>
          </a:xfrm>
          <a:prstGeom prst="rect">
            <a:avLst/>
          </a:prstGeom>
        </p:spPr>
        <p:txBody>
          <a:bodyPr vert="horz" wrap="square" lIns="0" tIns="12065" rIns="0" bIns="0" rtlCol="0">
            <a:spAutoFit/>
          </a:bodyPr>
          <a:lstStyle/>
          <a:p>
            <a:pPr marL="12700" marR="0" lvl="0" indent="0" algn="l" defTabSz="914400" rtl="0" eaLnBrk="1" fontAlgn="base" latinLnBrk="0" hangingPunct="1">
              <a:lnSpc>
                <a:spcPct val="100000"/>
              </a:lnSpc>
              <a:spcBef>
                <a:spcPts val="95"/>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A </a:t>
            </a:r>
            <a:r>
              <a:rPr kumimoji="0" sz="2800" b="0" i="0" u="none" strike="noStrike" kern="1200" cap="none" spc="0" normalizeH="0" baseline="0" noProof="0" dirty="0">
                <a:ln>
                  <a:noFill/>
                </a:ln>
                <a:solidFill>
                  <a:prstClr val="black"/>
                </a:solidFill>
                <a:effectLst/>
                <a:uLnTx/>
                <a:uFillTx/>
                <a:latin typeface="Arial"/>
                <a:ea typeface="+mn-ea"/>
                <a:cs typeface="Arial"/>
              </a:rPr>
              <a:t>proctoscope </a:t>
            </a:r>
            <a:r>
              <a:rPr kumimoji="0" sz="2800" b="0" i="0" u="none" strike="noStrike" kern="1200" cap="none" spc="-5" normalizeH="0" baseline="0" noProof="0" dirty="0">
                <a:ln>
                  <a:noFill/>
                </a:ln>
                <a:solidFill>
                  <a:prstClr val="black"/>
                </a:solidFill>
                <a:effectLst/>
                <a:uLnTx/>
                <a:uFillTx/>
                <a:latin typeface="Arial"/>
                <a:ea typeface="+mn-ea"/>
                <a:cs typeface="Arial"/>
              </a:rPr>
              <a:t>is a hollow,</a:t>
            </a:r>
            <a:r>
              <a:rPr kumimoji="0" sz="2800" b="0" i="0" u="none" strike="noStrike" kern="1200" cap="none" spc="5" normalizeH="0" baseline="0" noProof="0" dirty="0">
                <a:ln>
                  <a:noFill/>
                </a:ln>
                <a:solidFill>
                  <a:prstClr val="black"/>
                </a:solidFill>
                <a:effectLst/>
                <a:uLnTx/>
                <a:uFillTx/>
                <a:latin typeface="Arial"/>
                <a:ea typeface="+mn-ea"/>
                <a:cs typeface="Arial"/>
              </a:rPr>
              <a:t> tube-</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base" latinLnBrk="0" hangingPunct="1">
              <a:lnSpc>
                <a:spcPct val="100000"/>
              </a:lnSpc>
              <a:spcBef>
                <a:spcPct val="0"/>
              </a:spcBef>
              <a:spcAft>
                <a:spcPct val="0"/>
              </a:spcAft>
              <a:buClrTx/>
              <a:buSzTx/>
              <a:buFontTx/>
              <a:buNone/>
              <a:tabLst>
                <a:tab pos="743585" algn="l"/>
                <a:tab pos="4129404" algn="l"/>
                <a:tab pos="5141595" algn="l"/>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like	</a:t>
            </a:r>
            <a:r>
              <a:rPr kumimoji="0" sz="2800" b="0" i="0" u="none" strike="noStrike" kern="1200" cap="none" spc="0" normalizeH="0" baseline="0" noProof="0" dirty="0">
                <a:ln>
                  <a:noFill/>
                </a:ln>
                <a:solidFill>
                  <a:prstClr val="black"/>
                </a:solidFill>
                <a:effectLst/>
                <a:uLnTx/>
                <a:uFillTx/>
                <a:latin typeface="Arial"/>
                <a:ea typeface="+mn-ea"/>
                <a:cs typeface="Arial"/>
              </a:rPr>
              <a:t>speculam that </a:t>
            </a:r>
            <a:r>
              <a:rPr kumimoji="0" sz="2800" b="0" i="0" u="none" strike="noStrike" kern="1200" cap="none" spc="-5" normalizeH="0" baseline="0" noProof="0" dirty="0">
                <a:ln>
                  <a:noFill/>
                </a:ln>
                <a:solidFill>
                  <a:prstClr val="black"/>
                </a:solidFill>
                <a:effectLst/>
                <a:uLnTx/>
                <a:uFillTx/>
                <a:latin typeface="Arial"/>
                <a:ea typeface="+mn-ea"/>
                <a:cs typeface="Arial"/>
              </a:rPr>
              <a:t>is used </a:t>
            </a:r>
            <a:r>
              <a:rPr kumimoji="0" sz="2800" b="0" i="0" u="none" strike="noStrike" kern="1200" cap="none" spc="0" normalizeH="0" baseline="0" noProof="0" dirty="0">
                <a:ln>
                  <a:noFill/>
                </a:ln>
                <a:solidFill>
                  <a:prstClr val="black"/>
                </a:solidFill>
                <a:effectLst/>
                <a:uLnTx/>
                <a:uFillTx/>
                <a:latin typeface="Arial"/>
                <a:ea typeface="+mn-ea"/>
                <a:cs typeface="Arial"/>
              </a:rPr>
              <a:t>for visual  inspection of </a:t>
            </a:r>
            <a:r>
              <a:rPr kumimoji="0" sz="2800" b="0" i="0" u="none" strike="noStrike" kern="1200" cap="none" spc="-5" normalizeH="0" baseline="0" noProof="0">
                <a:ln>
                  <a:noFill/>
                </a:ln>
                <a:solidFill>
                  <a:prstClr val="black"/>
                </a:solidFill>
                <a:effectLst/>
                <a:uLnTx/>
                <a:uFillTx/>
                <a:latin typeface="Arial"/>
                <a:ea typeface="+mn-ea"/>
                <a:cs typeface="Arial"/>
              </a:rPr>
              <a:t>the </a:t>
            </a:r>
            <a:r>
              <a:rPr kumimoji="0" sz="2800" b="0" i="0" u="none" strike="noStrike" kern="1200" cap="none" spc="0" normalizeH="0" baseline="0" noProof="0">
                <a:ln>
                  <a:noFill/>
                </a:ln>
                <a:solidFill>
                  <a:prstClr val="black"/>
                </a:solidFill>
                <a:effectLst/>
                <a:uLnTx/>
                <a:uFillTx/>
                <a:latin typeface="Arial"/>
                <a:ea typeface="+mn-ea"/>
                <a:cs typeface="Arial"/>
              </a:rPr>
              <a:t>rectum.</a:t>
            </a:r>
          </a:p>
          <a:p>
            <a:pPr marL="12700" marR="285115" lvl="0" indent="0" algn="l" defTabSz="914400" rtl="0" eaLnBrk="1" fontAlgn="base" latinLnBrk="0" hangingPunct="1">
              <a:lnSpc>
                <a:spcPct val="100000"/>
              </a:lnSpc>
              <a:spcBef>
                <a:spcPts val="5"/>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The </a:t>
            </a:r>
            <a:r>
              <a:rPr kumimoji="0" sz="2800" b="0" i="0" u="none" strike="noStrike" kern="1200" cap="none" spc="0" normalizeH="0" baseline="0" noProof="0" dirty="0">
                <a:ln>
                  <a:noFill/>
                </a:ln>
                <a:solidFill>
                  <a:prstClr val="black"/>
                </a:solidFill>
                <a:effectLst/>
                <a:uLnTx/>
                <a:uFillTx/>
                <a:latin typeface="Arial"/>
                <a:ea typeface="+mn-ea"/>
                <a:cs typeface="Arial"/>
              </a:rPr>
              <a:t>proctoscope </a:t>
            </a:r>
            <a:r>
              <a:rPr kumimoji="0" sz="2800" b="0" i="0" u="none" strike="noStrike" kern="1200" cap="none" spc="-5" normalizeH="0" baseline="0" noProof="0" dirty="0">
                <a:ln>
                  <a:noFill/>
                </a:ln>
                <a:solidFill>
                  <a:prstClr val="black"/>
                </a:solidFill>
                <a:effectLst/>
                <a:uLnTx/>
                <a:uFillTx/>
                <a:latin typeface="Arial"/>
                <a:ea typeface="+mn-ea"/>
                <a:cs typeface="Arial"/>
              </a:rPr>
              <a:t>is </a:t>
            </a:r>
            <a:r>
              <a:rPr kumimoji="0" sz="2800" b="0" i="0" u="none" strike="noStrike" kern="1200" cap="none" spc="0" normalizeH="0" baseline="0" noProof="0" dirty="0">
                <a:ln>
                  <a:noFill/>
                </a:ln>
                <a:solidFill>
                  <a:prstClr val="black"/>
                </a:solidFill>
                <a:effectLst/>
                <a:uLnTx/>
                <a:uFillTx/>
                <a:latin typeface="Arial"/>
                <a:ea typeface="+mn-ea"/>
                <a:cs typeface="Arial"/>
              </a:rPr>
              <a:t>used </a:t>
            </a:r>
            <a:r>
              <a:rPr kumimoji="0" sz="2800" b="0" i="0" u="none" strike="noStrike" kern="1200" cap="none" spc="-5" normalizeH="0" baseline="0" noProof="0" dirty="0">
                <a:ln>
                  <a:noFill/>
                </a:ln>
                <a:solidFill>
                  <a:prstClr val="black"/>
                </a:solidFill>
                <a:effectLst/>
                <a:uLnTx/>
                <a:uFillTx/>
                <a:latin typeface="Arial"/>
                <a:ea typeface="+mn-ea"/>
                <a:cs typeface="Arial"/>
              </a:rPr>
              <a:t>in </a:t>
            </a:r>
            <a:r>
              <a:rPr kumimoji="0" sz="2800" b="0" i="0" u="none" strike="noStrike" kern="1200" cap="none" spc="0" normalizeH="0" baseline="0" noProof="0" dirty="0">
                <a:ln>
                  <a:noFill/>
                </a:ln>
                <a:solidFill>
                  <a:prstClr val="black"/>
                </a:solidFill>
                <a:effectLst/>
                <a:uLnTx/>
                <a:uFillTx/>
                <a:latin typeface="Arial"/>
                <a:ea typeface="+mn-ea"/>
                <a:cs typeface="Arial"/>
              </a:rPr>
              <a:t>the  diagnosis </a:t>
            </a:r>
            <a:r>
              <a:rPr kumimoji="0" sz="2800" b="0" i="0" u="none" strike="noStrike" kern="1200" cap="none" spc="-5" normalizeH="0" baseline="0" noProof="0" dirty="0">
                <a:ln>
                  <a:noFill/>
                </a:ln>
                <a:solidFill>
                  <a:prstClr val="black"/>
                </a:solidFill>
                <a:effectLst/>
                <a:uLnTx/>
                <a:uFillTx/>
                <a:latin typeface="Arial"/>
                <a:ea typeface="+mn-ea"/>
                <a:cs typeface="Arial"/>
              </a:rPr>
              <a:t>of hemorrhoid ,carcinoma  of anal canal </a:t>
            </a:r>
            <a:r>
              <a:rPr kumimoji="0" sz="2800" b="0" i="0" u="none" strike="noStrike" kern="1200" cap="none" spc="0" normalizeH="0" baseline="0" noProof="0" dirty="0">
                <a:ln>
                  <a:noFill/>
                </a:ln>
                <a:solidFill>
                  <a:prstClr val="black"/>
                </a:solidFill>
                <a:effectLst/>
                <a:uLnTx/>
                <a:uFillTx/>
                <a:latin typeface="Arial"/>
                <a:ea typeface="+mn-ea"/>
                <a:cs typeface="Arial"/>
              </a:rPr>
              <a:t>or </a:t>
            </a:r>
            <a:r>
              <a:rPr kumimoji="0" sz="2800" b="0" i="0" u="none" strike="noStrike" kern="1200" cap="none" spc="-5" normalizeH="0" baseline="0" noProof="0" dirty="0">
                <a:ln>
                  <a:noFill/>
                </a:ln>
                <a:solidFill>
                  <a:prstClr val="black"/>
                </a:solidFill>
                <a:effectLst/>
                <a:uLnTx/>
                <a:uFillTx/>
                <a:latin typeface="Arial"/>
                <a:ea typeface="+mn-ea"/>
                <a:cs typeface="Arial"/>
              </a:rPr>
              <a:t>rectum and rectal  polyp. It is </a:t>
            </a:r>
            <a:r>
              <a:rPr kumimoji="0" sz="2800" b="0" i="0" u="none" strike="noStrike" kern="1200" cap="none" spc="0" normalizeH="0" baseline="0" noProof="0" dirty="0">
                <a:ln>
                  <a:noFill/>
                </a:ln>
                <a:solidFill>
                  <a:prstClr val="black"/>
                </a:solidFill>
                <a:effectLst/>
                <a:uLnTx/>
                <a:uFillTx/>
                <a:latin typeface="Arial"/>
                <a:ea typeface="+mn-ea"/>
                <a:cs typeface="Arial"/>
              </a:rPr>
              <a:t>used therapeutically</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Arial"/>
                <a:ea typeface="+mn-ea"/>
                <a:cs typeface="Arial"/>
              </a:rPr>
              <a:t>for polypectomy </a:t>
            </a:r>
            <a:r>
              <a:rPr kumimoji="0" sz="2800" b="0" i="0" u="none" strike="noStrike" kern="1200" cap="none" spc="0" normalizeH="0" baseline="0" noProof="0" dirty="0">
                <a:ln>
                  <a:noFill/>
                </a:ln>
                <a:solidFill>
                  <a:prstClr val="black"/>
                </a:solidFill>
                <a:effectLst/>
                <a:uLnTx/>
                <a:uFillTx/>
                <a:latin typeface="Arial"/>
                <a:ea typeface="+mn-ea"/>
                <a:cs typeface="Arial"/>
              </a:rPr>
              <a:t>and </a:t>
            </a:r>
            <a:r>
              <a:rPr kumimoji="0" sz="2800" b="0" i="0" u="none" strike="noStrike" kern="1200" cap="none" spc="-5" normalizeH="0" baseline="0" noProof="0" dirty="0">
                <a:ln>
                  <a:noFill/>
                </a:ln>
                <a:solidFill>
                  <a:prstClr val="black"/>
                </a:solidFill>
                <a:effectLst/>
                <a:uLnTx/>
                <a:uFillTx/>
                <a:latin typeface="Arial"/>
                <a:ea typeface="+mn-ea"/>
                <a:cs typeface="Arial"/>
              </a:rPr>
              <a:t>rectal</a:t>
            </a:r>
            <a:r>
              <a:rPr kumimoji="0" sz="2800" b="0" i="0" u="none" strike="noStrike" kern="1200" cap="none" spc="45" normalizeH="0" baseline="0" noProof="0" dirty="0">
                <a:ln>
                  <a:noFill/>
                </a:ln>
                <a:solidFill>
                  <a:prstClr val="black"/>
                </a:solidFill>
                <a:effectLst/>
                <a:uLnTx/>
                <a:uFillTx/>
                <a:latin typeface="Arial"/>
                <a:ea typeface="+mn-ea"/>
                <a:cs typeface="Arial"/>
              </a:rPr>
              <a:t> </a:t>
            </a:r>
            <a:r>
              <a:rPr kumimoji="0" sz="2800" b="0" i="0" u="none" strike="noStrike" kern="1200" cap="none" spc="0" normalizeH="0" baseline="0" noProof="0" dirty="0">
                <a:ln>
                  <a:noFill/>
                </a:ln>
                <a:solidFill>
                  <a:prstClr val="black"/>
                </a:solidFill>
                <a:effectLst/>
                <a:uLnTx/>
                <a:uFillTx/>
                <a:latin typeface="Arial"/>
                <a:ea typeface="+mn-ea"/>
                <a:cs typeface="Arial"/>
              </a:rPr>
              <a:t>biopsy.</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p:nvPr/>
        </p:nvSpPr>
        <p:spPr>
          <a:xfrm>
            <a:off x="6096000" y="1600200"/>
            <a:ext cx="3048000" cy="4064508"/>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algn="ctr"/>
            <a:r>
              <a:rPr lang="en-US" sz="3600" b="1"/>
              <a:t>1- Routine Testing</a:t>
            </a:r>
            <a:br>
              <a:rPr lang="en-US" sz="3600" b="1"/>
            </a:br>
            <a:endParaRPr lang="en-US" sz="3600"/>
          </a:p>
        </p:txBody>
      </p:sp>
      <p:sp>
        <p:nvSpPr>
          <p:cNvPr id="83971" name="Content Placeholder 2"/>
          <p:cNvSpPr>
            <a:spLocks noGrp="1"/>
          </p:cNvSpPr>
          <p:nvPr>
            <p:ph idx="4294967295"/>
          </p:nvPr>
        </p:nvSpPr>
        <p:spPr/>
        <p:txBody>
          <a:bodyPr/>
          <a:lstStyle/>
          <a:p>
            <a:pPr>
              <a:buFont typeface="Wingdings" pitchFamily="2" charset="2"/>
              <a:buChar char="q"/>
            </a:pPr>
            <a:r>
              <a:rPr lang="en-US" dirty="0">
                <a:latin typeface="Calibri" pitchFamily="34" charset="0"/>
              </a:rPr>
              <a:t>Appropriate blood tests include </a:t>
            </a:r>
          </a:p>
          <a:p>
            <a:r>
              <a:rPr lang="en-US" dirty="0">
                <a:latin typeface="Calibri" pitchFamily="34" charset="0"/>
              </a:rPr>
              <a:t>a </a:t>
            </a:r>
            <a:r>
              <a:rPr lang="en-US" b="1" dirty="0">
                <a:latin typeface="Calibri" pitchFamily="34" charset="0"/>
              </a:rPr>
              <a:t>complete blood cell (CBC)</a:t>
            </a:r>
          </a:p>
          <a:p>
            <a:r>
              <a:rPr lang="en-US" dirty="0">
                <a:latin typeface="Calibri" pitchFamily="34" charset="0"/>
              </a:rPr>
              <a:t>serum electrolytes </a:t>
            </a:r>
          </a:p>
          <a:p>
            <a:r>
              <a:rPr lang="en-US" dirty="0">
                <a:latin typeface="Calibri" pitchFamily="34" charset="0"/>
              </a:rPr>
              <a:t> a coagulation profile, including activated partial </a:t>
            </a:r>
            <a:r>
              <a:rPr lang="en-US" dirty="0" err="1">
                <a:latin typeface="Calibri" pitchFamily="34" charset="0"/>
              </a:rPr>
              <a:t>thromboplastin</a:t>
            </a:r>
            <a:r>
              <a:rPr lang="en-US" dirty="0">
                <a:latin typeface="Calibri" pitchFamily="34" charset="0"/>
              </a:rPr>
              <a:t> time (</a:t>
            </a:r>
            <a:r>
              <a:rPr lang="en-US" dirty="0" err="1">
                <a:latin typeface="Calibri" pitchFamily="34" charset="0"/>
              </a:rPr>
              <a:t>aPTT</a:t>
            </a:r>
            <a:r>
              <a:rPr lang="en-US" dirty="0">
                <a:latin typeface="Calibri" pitchFamily="34" charset="0"/>
              </a:rPr>
              <a:t>), </a:t>
            </a:r>
            <a:r>
              <a:rPr lang="en-US" dirty="0" err="1">
                <a:latin typeface="Calibri" pitchFamily="34" charset="0"/>
              </a:rPr>
              <a:t>prothrombin</a:t>
            </a:r>
            <a:r>
              <a:rPr lang="en-US" dirty="0">
                <a:latin typeface="Calibri" pitchFamily="34" charset="0"/>
              </a:rPr>
              <a:t> time (PT), manual platelet count, and bleeding time.</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4294967295"/>
          </p:nvPr>
        </p:nvSpPr>
        <p:spPr/>
        <p:txBody>
          <a:bodyPr/>
          <a:lstStyle/>
          <a:p>
            <a:r>
              <a:rPr lang="en-US">
                <a:latin typeface="Calibri" pitchFamily="34" charset="0"/>
              </a:rPr>
              <a:t>The 3 nonsurgical modalities used to diagnose lower gastrointestinal bleeding (LGIB) are </a:t>
            </a:r>
            <a:br>
              <a:rPr lang="en-US">
                <a:latin typeface="Calibri" pitchFamily="34" charset="0"/>
              </a:rPr>
            </a:br>
            <a:br>
              <a:rPr lang="en-US">
                <a:latin typeface="Calibri" pitchFamily="34" charset="0"/>
              </a:rPr>
            </a:br>
            <a:r>
              <a:rPr lang="en-US">
                <a:latin typeface="Calibri" pitchFamily="34" charset="0"/>
              </a:rPr>
              <a:t>colonoscopy</a:t>
            </a:r>
            <a:r>
              <a:rPr lang="en-US" b="1">
                <a:latin typeface="Calibri" pitchFamily="34" charset="0"/>
              </a:rPr>
              <a:t> </a:t>
            </a:r>
            <a:r>
              <a:rPr lang="en-US">
                <a:latin typeface="Calibri" pitchFamily="34" charset="0"/>
              </a:rPr>
              <a:t>, </a:t>
            </a:r>
            <a:br>
              <a:rPr lang="en-US">
                <a:latin typeface="Calibri" pitchFamily="34" charset="0"/>
              </a:rPr>
            </a:br>
            <a:r>
              <a:rPr lang="en-US">
                <a:latin typeface="Calibri" pitchFamily="34" charset="0"/>
              </a:rPr>
              <a:t>radionuclide scans, and </a:t>
            </a:r>
            <a:br>
              <a:rPr lang="en-US">
                <a:latin typeface="Calibri" pitchFamily="34" charset="0"/>
              </a:rPr>
            </a:br>
            <a:r>
              <a:rPr lang="en-US">
                <a:latin typeface="Calibri" pitchFamily="34" charset="0"/>
              </a:rPr>
              <a:t>angiogram</a:t>
            </a:r>
          </a:p>
        </p:txBody>
      </p:sp>
      <p:sp>
        <p:nvSpPr>
          <p:cNvPr id="84995" name="WordArt 3"/>
          <p:cNvSpPr>
            <a:spLocks noChangeArrowheads="1" noChangeShapeType="1" noTextEdit="1"/>
          </p:cNvSpPr>
          <p:nvPr/>
        </p:nvSpPr>
        <p:spPr bwMode="auto">
          <a:xfrm>
            <a:off x="2133600" y="6858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abic Typesetting"/>
                <a:ea typeface="+mn-ea"/>
                <a:cs typeface="Arabic Typesetting"/>
              </a:rPr>
              <a:t>Work up </a:t>
            </a:r>
            <a:endParaRPr kumimoji="0" lang="ar-JO"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abic Typesetting"/>
              <a:ea typeface="+mn-ea"/>
              <a:cs typeface="Arabic Typesetting"/>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2161" y="304800"/>
            <a:ext cx="7387741" cy="723275"/>
          </a:xfrm>
          <a:prstGeom prst="rect">
            <a:avLst/>
          </a:prstGeom>
          <a:solidFill>
            <a:srgbClr val="BF0000"/>
          </a:solidFill>
        </p:spPr>
        <p:txBody>
          <a:bodyPr vert="horz" wrap="square" lIns="0" tIns="106680" rIns="0" bIns="0" rtlCol="0">
            <a:spAutoFit/>
          </a:bodyPr>
          <a:lstStyle/>
          <a:p>
            <a:pPr marL="777240" marR="0" lvl="0" indent="0" algn="l" defTabSz="914400" rtl="0" eaLnBrk="1" fontAlgn="base" latinLnBrk="0" hangingPunct="1">
              <a:lnSpc>
                <a:spcPct val="100000"/>
              </a:lnSpc>
              <a:spcBef>
                <a:spcPts val="840"/>
              </a:spcBef>
              <a:spcAft>
                <a:spcPct val="0"/>
              </a:spcAft>
              <a:buClrTx/>
              <a:buSzTx/>
              <a:buFontTx/>
              <a:buNone/>
              <a:tabLst/>
              <a:defRPr/>
            </a:pPr>
            <a:r>
              <a:rPr kumimoji="0" sz="4000" b="1" i="0" u="none" strike="noStrike" kern="1200" cap="none" spc="-10" normalizeH="0" baseline="0" noProof="0" dirty="0">
                <a:ln>
                  <a:noFill/>
                </a:ln>
                <a:solidFill>
                  <a:srgbClr val="FFFF00"/>
                </a:solidFill>
                <a:effectLst/>
                <a:uLnTx/>
                <a:uFillTx/>
                <a:latin typeface="Arial"/>
                <a:ea typeface="+mn-ea"/>
                <a:cs typeface="Arial"/>
              </a:rPr>
              <a:t>Investigations </a:t>
            </a:r>
            <a:r>
              <a:rPr kumimoji="0" sz="4000" b="1" i="0" u="none" strike="noStrike" kern="1200" cap="none" spc="0" normalizeH="0" baseline="0" noProof="0" dirty="0">
                <a:ln>
                  <a:noFill/>
                </a:ln>
                <a:solidFill>
                  <a:srgbClr val="FFFF00"/>
                </a:solidFill>
                <a:effectLst/>
                <a:uLnTx/>
                <a:uFillTx/>
                <a:latin typeface="Arial"/>
                <a:ea typeface="+mn-ea"/>
                <a:cs typeface="Arial"/>
              </a:rPr>
              <a:t>- </a:t>
            </a:r>
            <a:r>
              <a:rPr kumimoji="0" sz="4000" b="1" i="0" u="none" strike="noStrike" kern="1200" cap="none" spc="-10" normalizeH="0" baseline="0" noProof="0" dirty="0">
                <a:ln>
                  <a:noFill/>
                </a:ln>
                <a:solidFill>
                  <a:srgbClr val="FFFF00"/>
                </a:solidFill>
                <a:effectLst/>
                <a:uLnTx/>
                <a:uFillTx/>
                <a:latin typeface="Arial"/>
                <a:ea typeface="+mn-ea"/>
                <a:cs typeface="Arial"/>
              </a:rPr>
              <a:t>Contd</a:t>
            </a:r>
            <a:endParaRPr kumimoji="0" sz="40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txBox="1"/>
          <p:nvPr/>
        </p:nvSpPr>
        <p:spPr>
          <a:xfrm>
            <a:off x="515424" y="1389379"/>
            <a:ext cx="4397806" cy="997709"/>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3200" b="1" i="0" u="none" strike="noStrike" kern="1200" cap="none" spc="-5" normalizeH="0" baseline="0" noProof="0" dirty="0">
                <a:ln>
                  <a:noFill/>
                </a:ln>
                <a:solidFill>
                  <a:srgbClr val="FFBF00"/>
                </a:solidFill>
                <a:effectLst/>
                <a:uLnTx/>
                <a:uFillTx/>
                <a:latin typeface="Arial"/>
                <a:ea typeface="+mn-ea"/>
                <a:cs typeface="Arial"/>
              </a:rPr>
              <a:t>Colonoscopy </a:t>
            </a:r>
            <a:r>
              <a:rPr kumimoji="0" sz="3200" b="1" i="0" u="none" strike="noStrike" kern="1200" cap="none" spc="0" normalizeH="0" baseline="0" noProof="0" dirty="0">
                <a:ln>
                  <a:noFill/>
                </a:ln>
                <a:solidFill>
                  <a:srgbClr val="FFBF00"/>
                </a:solidFill>
                <a:effectLst/>
                <a:uLnTx/>
                <a:uFillTx/>
                <a:latin typeface="Arial"/>
                <a:ea typeface="+mn-ea"/>
                <a:cs typeface="Arial"/>
              </a:rPr>
              <a:t>– </a:t>
            </a:r>
            <a:r>
              <a:rPr kumimoji="0" sz="3200" b="1" i="0" u="none" strike="noStrike" kern="1200" cap="none" spc="-5" normalizeH="0" baseline="0" noProof="0" dirty="0">
                <a:ln>
                  <a:noFill/>
                </a:ln>
                <a:solidFill>
                  <a:srgbClr val="FFBF00"/>
                </a:solidFill>
                <a:effectLst/>
                <a:uLnTx/>
                <a:uFillTx/>
                <a:latin typeface="Arial"/>
                <a:ea typeface="+mn-ea"/>
                <a:cs typeface="Arial"/>
              </a:rPr>
              <a:t>Gold</a:t>
            </a:r>
            <a:r>
              <a:rPr kumimoji="0" sz="3200" b="1" i="0" u="none" strike="noStrike" kern="1200" cap="none" spc="-35" normalizeH="0" baseline="0" noProof="0" dirty="0">
                <a:ln>
                  <a:noFill/>
                </a:ln>
                <a:solidFill>
                  <a:srgbClr val="FFBF00"/>
                </a:solidFill>
                <a:effectLst/>
                <a:uLnTx/>
                <a:uFillTx/>
                <a:latin typeface="Arial"/>
                <a:ea typeface="+mn-ea"/>
                <a:cs typeface="Arial"/>
              </a:rPr>
              <a:t> </a:t>
            </a:r>
            <a:r>
              <a:rPr kumimoji="0" sz="3200" b="1" i="0" u="none" strike="noStrike" kern="1200" cap="none" spc="-5" normalizeH="0" baseline="0" noProof="0" dirty="0">
                <a:ln>
                  <a:noFill/>
                </a:ln>
                <a:solidFill>
                  <a:srgbClr val="FFBF00"/>
                </a:solidFill>
                <a:effectLst/>
                <a:uLnTx/>
                <a:uFillTx/>
                <a:latin typeface="Arial"/>
                <a:ea typeface="+mn-ea"/>
                <a:cs typeface="Arial"/>
              </a:rPr>
              <a:t>Standard</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4728535" y="2059939"/>
            <a:ext cx="3807455" cy="4798060"/>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605146" y="2059939"/>
            <a:ext cx="3921993" cy="4798060"/>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transition>
    <p:dissolv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algn="ctr"/>
            <a:r>
              <a:rPr lang="en-US" sz="3600" b="1"/>
              <a:t>Colonoscopy</a:t>
            </a:r>
            <a:br>
              <a:rPr lang="en-US" sz="3600" b="1"/>
            </a:br>
            <a:endParaRPr lang="en-US" sz="3600"/>
          </a:p>
        </p:txBody>
      </p:sp>
      <p:sp>
        <p:nvSpPr>
          <p:cNvPr id="86019" name="Content Placeholder 2"/>
          <p:cNvSpPr>
            <a:spLocks noGrp="1"/>
          </p:cNvSpPr>
          <p:nvPr>
            <p:ph idx="4294967295"/>
          </p:nvPr>
        </p:nvSpPr>
        <p:spPr>
          <a:xfrm>
            <a:off x="381000" y="1447800"/>
            <a:ext cx="8229600" cy="4530725"/>
          </a:xfrm>
        </p:spPr>
        <p:txBody>
          <a:bodyPr/>
          <a:lstStyle/>
          <a:p>
            <a:r>
              <a:rPr lang="en-US" dirty="0">
                <a:latin typeface="Calibri" pitchFamily="34" charset="0"/>
              </a:rPr>
              <a:t>In most patients with LGIB, colonoscopy is the initial diagnostic method of choice. Colonoscopy is successfully used to identify the origin of LGIB in approximately </a:t>
            </a:r>
            <a:r>
              <a:rPr lang="en-US" b="1" dirty="0">
                <a:solidFill>
                  <a:srgbClr val="FF0000"/>
                </a:solidFill>
                <a:latin typeface="Calibri" pitchFamily="34" charset="0"/>
              </a:rPr>
              <a:t>74-82% </a:t>
            </a:r>
            <a:r>
              <a:rPr lang="en-US" dirty="0">
                <a:latin typeface="Calibri" pitchFamily="34" charset="0"/>
              </a:rPr>
              <a:t>of patients.</a:t>
            </a:r>
          </a:p>
          <a:p>
            <a:r>
              <a:rPr lang="en-US" dirty="0">
                <a:latin typeface="Calibri" pitchFamily="34" charset="0"/>
              </a:rPr>
              <a:t>Colonoscopy tends to result in improved patient outcomes. In patients who </a:t>
            </a:r>
            <a:r>
              <a:rPr lang="en-US" b="1" dirty="0">
                <a:solidFill>
                  <a:srgbClr val="FF0000"/>
                </a:solidFill>
                <a:effectLst>
                  <a:outerShdw blurRad="38100" dist="38100" dir="2700000" algn="tl">
                    <a:srgbClr val="C0C0C0"/>
                  </a:outerShdw>
                </a:effectLst>
                <a:latin typeface="Calibri" pitchFamily="34" charset="0"/>
              </a:rPr>
              <a:t>are </a:t>
            </a:r>
            <a:r>
              <a:rPr lang="en-US" b="1" dirty="0" err="1">
                <a:solidFill>
                  <a:srgbClr val="FF0000"/>
                </a:solidFill>
                <a:effectLst>
                  <a:outerShdw blurRad="38100" dist="38100" dir="2700000" algn="tl">
                    <a:srgbClr val="C0C0C0"/>
                  </a:outerShdw>
                </a:effectLst>
                <a:latin typeface="Calibri" pitchFamily="34" charset="0"/>
              </a:rPr>
              <a:t>hemodynamically</a:t>
            </a:r>
            <a:r>
              <a:rPr lang="en-US" b="1" dirty="0">
                <a:solidFill>
                  <a:srgbClr val="FF0000"/>
                </a:solidFill>
                <a:effectLst>
                  <a:outerShdw blurRad="38100" dist="38100" dir="2700000" algn="tl">
                    <a:srgbClr val="C0C0C0"/>
                  </a:outerShdw>
                </a:effectLst>
                <a:latin typeface="Calibri" pitchFamily="34" charset="0"/>
              </a:rPr>
              <a:t> stable</a:t>
            </a:r>
            <a:r>
              <a:rPr lang="en-US" dirty="0">
                <a:latin typeface="Calibri" pitchFamily="34" charset="0"/>
              </a:rPr>
              <a:t> with mild to moderate bleeding, diagnostic colonoscopy is the test of choice, because of its higher diagnostic yield and lower complication rate as compared with angiography</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457200" y="838200"/>
            <a:ext cx="8229600" cy="1066800"/>
          </a:xfrm>
        </p:spPr>
        <p:txBody>
          <a:bodyPr/>
          <a:lstStyle/>
          <a:p>
            <a:pPr algn="ctr"/>
            <a:r>
              <a:rPr lang="en-US"/>
              <a:t>Colonoscopy</a:t>
            </a:r>
          </a:p>
        </p:txBody>
      </p:sp>
      <p:sp>
        <p:nvSpPr>
          <p:cNvPr id="88067" name="Content Placeholder 2"/>
          <p:cNvSpPr>
            <a:spLocks noGrp="1"/>
          </p:cNvSpPr>
          <p:nvPr>
            <p:ph idx="4294967295"/>
          </p:nvPr>
        </p:nvSpPr>
        <p:spPr>
          <a:xfrm>
            <a:off x="304800" y="3810000"/>
            <a:ext cx="8229600" cy="1939925"/>
          </a:xfrm>
        </p:spPr>
        <p:txBody>
          <a:bodyPr/>
          <a:lstStyle/>
          <a:p>
            <a:r>
              <a:rPr lang="en-US" sz="2000">
                <a:latin typeface="Calibri" pitchFamily="34" charset="0"/>
              </a:rPr>
              <a:t>Actively bleeding lesions can be treated with </a:t>
            </a:r>
            <a:r>
              <a:rPr lang="en-US" sz="2000" b="1">
                <a:latin typeface="Calibri" pitchFamily="34" charset="0"/>
              </a:rPr>
              <a:t>colonoscopic</a:t>
            </a:r>
            <a:r>
              <a:rPr lang="en-US" sz="2000">
                <a:latin typeface="Calibri" pitchFamily="34" charset="0"/>
              </a:rPr>
              <a:t> thermoregulation, epinephrine injection, photocoagulation, clip application, and a combination of these various methods.</a:t>
            </a:r>
          </a:p>
        </p:txBody>
      </p:sp>
      <p:sp>
        <p:nvSpPr>
          <p:cNvPr id="88068" name="Rectangle 4"/>
          <p:cNvSpPr>
            <a:spLocks noChangeArrowheads="1"/>
          </p:cNvSpPr>
          <p:nvPr/>
        </p:nvSpPr>
        <p:spPr bwMode="auto">
          <a:xfrm>
            <a:off x="304800" y="1828800"/>
            <a:ext cx="8610600" cy="15525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20000"/>
              </a:spcBef>
              <a:spcAft>
                <a:spcPct val="0"/>
              </a:spcAft>
              <a:buClr>
                <a:srgbClr val="53548A"/>
              </a:buClr>
              <a:buSzTx/>
              <a:buFont typeface="Wingdings" pitchFamily="2" charset="2"/>
              <a:buChar char="l"/>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In addition to its diagnostic utility, colonoscopy offers the opportunity for </a:t>
            </a:r>
            <a:r>
              <a:rPr kumimoji="0" lang="en-US"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n-ea"/>
                <a:cs typeface="Arial" pitchFamily="34" charset="0"/>
              </a:rPr>
              <a:t>therapeutic intervention </a:t>
            </a: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in the treatment of vascular ectasias, diverticular bleeding, neoplastic lesions, and ulcerative processes.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295400"/>
            <a:ext cx="8229600" cy="4821238"/>
          </a:xfrm>
        </p:spPr>
        <p:txBody>
          <a:bodyPr>
            <a:normAutofit/>
          </a:bodyPr>
          <a:lstStyle/>
          <a:p>
            <a:pPr>
              <a:lnSpc>
                <a:spcPct val="90000"/>
              </a:lnSpc>
            </a:pPr>
            <a:r>
              <a:rPr lang="en-US" sz="2000" dirty="0">
                <a:latin typeface="Calibri" pitchFamily="34" charset="0"/>
              </a:rPr>
              <a:t>Radionuclide scans frequently are performed before angiography, because the scans detect bleeding at a slower rate than what can be detected with angiography, thereby potentially eliminating the need for an invasive procedure.</a:t>
            </a:r>
          </a:p>
          <a:p>
            <a:pPr>
              <a:lnSpc>
                <a:spcPct val="90000"/>
              </a:lnSpc>
            </a:pPr>
            <a:endParaRPr lang="en-US" sz="2000" dirty="0">
              <a:latin typeface="Calibri" pitchFamily="34" charset="0"/>
            </a:endParaRPr>
          </a:p>
          <a:p>
            <a:pPr>
              <a:lnSpc>
                <a:spcPct val="90000"/>
              </a:lnSpc>
            </a:pPr>
            <a:r>
              <a:rPr lang="en-US" sz="2000" dirty="0">
                <a:latin typeface="Calibri" pitchFamily="34" charset="0"/>
              </a:rPr>
              <a:t>-Negative findings on radionuclide scan make subsequent angiography less likely to be of benefit.</a:t>
            </a:r>
          </a:p>
          <a:p>
            <a:pPr>
              <a:lnSpc>
                <a:spcPct val="90000"/>
              </a:lnSpc>
            </a:pPr>
            <a:r>
              <a:rPr lang="en-US" sz="2000" dirty="0">
                <a:latin typeface="Calibri" pitchFamily="34" charset="0"/>
              </a:rPr>
              <a:t> </a:t>
            </a:r>
            <a:r>
              <a:rPr lang="en-US" sz="2000" dirty="0"/>
              <a:t>Sensitivity </a:t>
            </a:r>
            <a:r>
              <a:rPr lang="en-US" sz="2000" b="1" dirty="0"/>
              <a:t>97%,</a:t>
            </a:r>
            <a:r>
              <a:rPr lang="en-US" sz="2000" dirty="0"/>
              <a:t> specificity </a:t>
            </a:r>
            <a:r>
              <a:rPr lang="en-US" sz="2000" b="1" dirty="0"/>
              <a:t>85%,</a:t>
            </a:r>
            <a:r>
              <a:rPr lang="en-US" sz="2000" dirty="0"/>
              <a:t> predictive value </a:t>
            </a:r>
            <a:r>
              <a:rPr lang="en-US" sz="2000" b="1" dirty="0"/>
              <a:t>94-97%</a:t>
            </a:r>
          </a:p>
          <a:p>
            <a:r>
              <a:rPr lang="en-US" sz="2000" dirty="0"/>
              <a:t>detect bleeding at a slower </a:t>
            </a:r>
            <a:r>
              <a:rPr lang="en-US" sz="2000" b="1" dirty="0"/>
              <a:t>0.1 </a:t>
            </a:r>
            <a:r>
              <a:rPr lang="en-US" sz="2000" b="1" dirty="0" err="1"/>
              <a:t>mL</a:t>
            </a:r>
            <a:r>
              <a:rPr lang="en-US" sz="2000" b="1" dirty="0"/>
              <a:t>/min (0.1-0.5 </a:t>
            </a:r>
            <a:r>
              <a:rPr lang="en-US" sz="2000" b="1" dirty="0" err="1"/>
              <a:t>mL</a:t>
            </a:r>
            <a:r>
              <a:rPr lang="en-US" sz="2000" b="1" dirty="0"/>
              <a:t>/min</a:t>
            </a:r>
            <a:r>
              <a:rPr lang="en-US" sz="2000" dirty="0"/>
              <a:t>)  than what can be detected with angiography,</a:t>
            </a:r>
          </a:p>
          <a:p>
            <a:pPr>
              <a:buFont typeface="Georgia" pitchFamily="18" charset="0"/>
              <a:buNone/>
            </a:pPr>
            <a:endParaRPr lang="en-US" sz="2000" b="1" dirty="0"/>
          </a:p>
          <a:p>
            <a:pPr>
              <a:buFont typeface="Georgia" pitchFamily="18" charset="0"/>
              <a:buNone/>
            </a:pPr>
            <a:endParaRPr lang="en-US" sz="2400" dirty="0">
              <a:latin typeface="Calibri" pitchFamily="34" charset="0"/>
            </a:endParaRPr>
          </a:p>
        </p:txBody>
      </p:sp>
      <p:sp>
        <p:nvSpPr>
          <p:cNvPr id="90115" name="WordArt 3"/>
          <p:cNvSpPr>
            <a:spLocks noChangeArrowheads="1" noChangeShapeType="1" noTextEdit="1"/>
          </p:cNvSpPr>
          <p:nvPr/>
        </p:nvSpPr>
        <p:spPr bwMode="auto">
          <a:xfrm>
            <a:off x="1371600" y="152400"/>
            <a:ext cx="6019800" cy="10477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Goudy Old Style"/>
                <a:ea typeface="+mn-ea"/>
                <a:cs typeface="Arial" pitchFamily="34" charset="0"/>
              </a:rPr>
              <a:t>Radionuclide Scanning</a:t>
            </a:r>
            <a:endParaRPr kumimoji="0" lang="ar-JO"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Goudy Old Style"/>
              <a:ea typeface="+mn-ea"/>
              <a:cs typeface="Arial" pitchFamily="34" charset="0"/>
            </a:endParaRPr>
          </a:p>
        </p:txBody>
      </p:sp>
      <p:pic>
        <p:nvPicPr>
          <p:cNvPr id="90116" name="Picture 4" descr="images (5)"/>
          <p:cNvPicPr>
            <a:picLocks noChangeAspect="1" noChangeArrowheads="1"/>
          </p:cNvPicPr>
          <p:nvPr/>
        </p:nvPicPr>
        <p:blipFill>
          <a:blip r:embed="rId2"/>
          <a:srcRect/>
          <a:stretch>
            <a:fillRect/>
          </a:stretch>
        </p:blipFill>
        <p:spPr bwMode="auto">
          <a:xfrm>
            <a:off x="2286000" y="4953000"/>
            <a:ext cx="4419600" cy="1905000"/>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algn="ctr"/>
            <a:r>
              <a:rPr lang="en-US" sz="3600" b="1"/>
              <a:t>Angiography</a:t>
            </a:r>
            <a:br>
              <a:rPr lang="en-US" sz="3600" b="1"/>
            </a:br>
            <a:endParaRPr lang="en-US" sz="3600"/>
          </a:p>
        </p:txBody>
      </p:sp>
      <p:sp>
        <p:nvSpPr>
          <p:cNvPr id="91139" name="Content Placeholder 2"/>
          <p:cNvSpPr>
            <a:spLocks noGrp="1"/>
          </p:cNvSpPr>
          <p:nvPr>
            <p:ph idx="4294967295"/>
          </p:nvPr>
        </p:nvSpPr>
        <p:spPr/>
        <p:txBody>
          <a:bodyPr/>
          <a:lstStyle/>
          <a:p>
            <a:pPr>
              <a:lnSpc>
                <a:spcPct val="90000"/>
              </a:lnSpc>
            </a:pPr>
            <a:r>
              <a:rPr lang="en-US" sz="2400" dirty="0">
                <a:latin typeface="Calibri" pitchFamily="34" charset="0"/>
              </a:rPr>
              <a:t>In patients who are </a:t>
            </a:r>
            <a:r>
              <a:rPr lang="en-US" sz="2400" b="1" dirty="0" err="1">
                <a:latin typeface="Calibri" pitchFamily="34" charset="0"/>
              </a:rPr>
              <a:t>hemodynamically</a:t>
            </a:r>
            <a:r>
              <a:rPr lang="en-US" sz="2400" b="1" dirty="0">
                <a:latin typeface="Calibri" pitchFamily="34" charset="0"/>
              </a:rPr>
              <a:t> unstable </a:t>
            </a:r>
            <a:r>
              <a:rPr lang="en-US" sz="2400" dirty="0">
                <a:latin typeface="Calibri" pitchFamily="34" charset="0"/>
              </a:rPr>
              <a:t>and in patients with fast ongoing LGIB,</a:t>
            </a:r>
          </a:p>
          <a:p>
            <a:pPr>
              <a:lnSpc>
                <a:spcPct val="90000"/>
              </a:lnSpc>
            </a:pPr>
            <a:r>
              <a:rPr lang="en-US" sz="2400" dirty="0">
                <a:latin typeface="Calibri" pitchFamily="34" charset="0"/>
              </a:rPr>
              <a:t> an angiography with or without a preceding radionuclide scan can be performed.</a:t>
            </a:r>
          </a:p>
          <a:p>
            <a:r>
              <a:rPr lang="en-US" sz="2400" b="1" u="sng" dirty="0">
                <a:latin typeface="Calibri" pitchFamily="34" charset="0"/>
              </a:rPr>
              <a:t>Angiography is performed</a:t>
            </a:r>
            <a:r>
              <a:rPr lang="en-US" sz="2400" u="sng" dirty="0">
                <a:latin typeface="Calibri" pitchFamily="34" charset="0"/>
              </a:rPr>
              <a:t> </a:t>
            </a:r>
            <a:r>
              <a:rPr lang="en-US" sz="2400" dirty="0">
                <a:latin typeface="Calibri" pitchFamily="34" charset="0"/>
              </a:rPr>
              <a:t>when active bleeding that precludes colonoscopy occurs and after colonoscopy has failed to identify a bleeding site. </a:t>
            </a:r>
          </a:p>
          <a:p>
            <a:r>
              <a:rPr lang="en-US" sz="2400" dirty="0">
                <a:solidFill>
                  <a:srgbClr val="FF0000"/>
                </a:solidFill>
                <a:latin typeface="Calibri" pitchFamily="34" charset="0"/>
              </a:rPr>
              <a:t>Selective mesenteric angiography can detect bleeding at a rate of more than 0.5 </a:t>
            </a:r>
            <a:r>
              <a:rPr lang="en-US" sz="2400" dirty="0" err="1">
                <a:solidFill>
                  <a:srgbClr val="FF0000"/>
                </a:solidFill>
                <a:latin typeface="Calibri" pitchFamily="34" charset="0"/>
              </a:rPr>
              <a:t>mL</a:t>
            </a:r>
            <a:r>
              <a:rPr lang="en-US" sz="2400" dirty="0">
                <a:solidFill>
                  <a:srgbClr val="FF0000"/>
                </a:solidFill>
                <a:latin typeface="Calibri" pitchFamily="34" charset="0"/>
              </a:rPr>
              <a:t>/min.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p:txBody>
          <a:bodyPr/>
          <a:lstStyle/>
          <a:p>
            <a:pPr algn="ctr"/>
            <a:r>
              <a:rPr lang="en-US" b="1">
                <a:latin typeface="Pristina" pitchFamily="66" charset="0"/>
              </a:rPr>
              <a:t>Angiography</a:t>
            </a:r>
            <a:endParaRPr lang="en-US">
              <a:latin typeface="Pristina" pitchFamily="66" charset="0"/>
            </a:endParaRPr>
          </a:p>
        </p:txBody>
      </p:sp>
      <p:sp>
        <p:nvSpPr>
          <p:cNvPr id="3" name="Content Placeholder 2"/>
          <p:cNvSpPr>
            <a:spLocks noGrp="1"/>
          </p:cNvSpPr>
          <p:nvPr>
            <p:ph idx="4294967295"/>
          </p:nvPr>
        </p:nvSpPr>
        <p:spPr/>
        <p:txBody>
          <a:bodyPr>
            <a:normAutofit/>
          </a:bodyPr>
          <a:lstStyle/>
          <a:p>
            <a:pPr>
              <a:lnSpc>
                <a:spcPct val="90000"/>
              </a:lnSpc>
            </a:pPr>
            <a:r>
              <a:rPr lang="en-US" sz="2400">
                <a:latin typeface="Calibri" pitchFamily="34" charset="0"/>
              </a:rPr>
              <a:t>In a patient with </a:t>
            </a:r>
            <a:r>
              <a:rPr lang="en-US" sz="2400" b="1">
                <a:solidFill>
                  <a:srgbClr val="FF0000"/>
                </a:solidFill>
                <a:latin typeface="Calibri" pitchFamily="34" charset="0"/>
              </a:rPr>
              <a:t>active GI bleeding</a:t>
            </a:r>
            <a:r>
              <a:rPr lang="en-US" sz="2400">
                <a:latin typeface="Calibri" pitchFamily="34" charset="0"/>
              </a:rPr>
              <a:t>, the radiologist first cannulates the </a:t>
            </a:r>
            <a:r>
              <a:rPr lang="en-US" sz="2400" b="1">
                <a:latin typeface="Calibri" pitchFamily="34" charset="0"/>
              </a:rPr>
              <a:t>superior mesenteric artery</a:t>
            </a:r>
            <a:r>
              <a:rPr lang="en-US" sz="2400">
                <a:latin typeface="Calibri" pitchFamily="34" charset="0"/>
              </a:rPr>
              <a:t>, because most of the hemodynamically significant bleeding originates in the right colon. The extravasation of contrast material indicates a </a:t>
            </a:r>
            <a:r>
              <a:rPr lang="en-US" sz="2400" b="1">
                <a:latin typeface="Calibri" pitchFamily="34" charset="0"/>
              </a:rPr>
              <a:t>positive</a:t>
            </a:r>
            <a:r>
              <a:rPr lang="en-US" sz="2400">
                <a:latin typeface="Calibri" pitchFamily="34" charset="0"/>
              </a:rPr>
              <a:t> study finding. If the findings from the study are negative</a:t>
            </a:r>
            <a:r>
              <a:rPr lang="en-US" sz="2400" b="1">
                <a:latin typeface="Calibri" pitchFamily="34" charset="0"/>
              </a:rPr>
              <a:t>, the inferior mesenteric </a:t>
            </a:r>
            <a:r>
              <a:rPr lang="en-US" sz="2400">
                <a:latin typeface="Calibri" pitchFamily="34" charset="0"/>
              </a:rPr>
              <a:t>artery is cannulated, followed by the </a:t>
            </a:r>
            <a:r>
              <a:rPr lang="en-US" sz="2400" b="1">
                <a:latin typeface="Calibri" pitchFamily="34" charset="0"/>
              </a:rPr>
              <a:t>celiac artery</a:t>
            </a:r>
            <a:r>
              <a:rPr lang="en-US" sz="2400">
                <a:latin typeface="Calibri" pitchFamily="34" charset="0"/>
              </a:rPr>
              <a:t>.</a:t>
            </a:r>
          </a:p>
          <a:p>
            <a:pPr>
              <a:lnSpc>
                <a:spcPct val="90000"/>
              </a:lnSpc>
            </a:pPr>
            <a:r>
              <a:rPr lang="en-US" sz="2400">
                <a:latin typeface="Calibri" pitchFamily="34" charset="0"/>
              </a:rPr>
              <a:t> </a:t>
            </a:r>
            <a:r>
              <a:rPr lang="en-US" sz="1800" b="1" i="1"/>
              <a:t>provides accurate localization of the bleeding </a:t>
            </a:r>
          </a:p>
          <a:p>
            <a:r>
              <a:rPr lang="en-US" sz="1800" b="1" i="1"/>
              <a:t>it has a therapeutic utility that includes the use of vasopressin infusion or embolization</a:t>
            </a:r>
          </a:p>
          <a:p>
            <a:r>
              <a:rPr lang="en-US" sz="1800" b="1" i="1"/>
              <a:t> it can be performed during active bleeding</a:t>
            </a:r>
            <a:r>
              <a:rPr lang="en-US" sz="1800" b="1" i="1">
                <a:solidFill>
                  <a:schemeClr val="bg2"/>
                </a:solidFill>
              </a:rPr>
              <a:t>   </a:t>
            </a:r>
          </a:p>
          <a:p>
            <a:endParaRPr lang="en-US" sz="1800" b="1" i="1">
              <a:solidFill>
                <a:schemeClr val="bg2"/>
              </a:solidFill>
            </a:endParaRPr>
          </a:p>
          <a:p>
            <a:endParaRPr lang="en-US" sz="2400" b="1" i="1">
              <a:latin typeface="Calibri"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p:txBody>
          <a:bodyPr/>
          <a:lstStyle/>
          <a:p>
            <a:r>
              <a:rPr lang="en-US"/>
              <a:t>Cont.</a:t>
            </a:r>
          </a:p>
        </p:txBody>
      </p:sp>
      <p:sp>
        <p:nvSpPr>
          <p:cNvPr id="96259" name="Content Placeholder 2"/>
          <p:cNvSpPr>
            <a:spLocks noGrp="1"/>
          </p:cNvSpPr>
          <p:nvPr>
            <p:ph idx="4294967295"/>
          </p:nvPr>
        </p:nvSpPr>
        <p:spPr/>
        <p:txBody>
          <a:bodyPr/>
          <a:lstStyle/>
          <a:p>
            <a:r>
              <a:rPr lang="en-US">
                <a:latin typeface="Calibri" pitchFamily="34" charset="0"/>
              </a:rPr>
              <a:t> </a:t>
            </a:r>
            <a:r>
              <a:rPr lang="en-US" sz="2400">
                <a:latin typeface="Sylfaen" pitchFamily="18" charset="0"/>
              </a:rPr>
              <a:t>Apart from </a:t>
            </a:r>
            <a:r>
              <a:rPr lang="en-US" sz="2400" b="1">
                <a:latin typeface="Sylfaen" pitchFamily="18" charset="0"/>
              </a:rPr>
              <a:t>colonoscopy</a:t>
            </a:r>
            <a:r>
              <a:rPr lang="en-US" sz="2400">
                <a:latin typeface="Sylfaen" pitchFamily="18" charset="0"/>
              </a:rPr>
              <a:t>, endoscopic procedures, such as </a:t>
            </a:r>
            <a:r>
              <a:rPr lang="en-US" sz="2400" b="1">
                <a:latin typeface="Sylfaen" pitchFamily="18" charset="0"/>
              </a:rPr>
              <a:t>esophagogastroduodenoscopy (EGD</a:t>
            </a:r>
            <a:r>
              <a:rPr lang="en-US" sz="2400">
                <a:latin typeface="Sylfaen" pitchFamily="18" charset="0"/>
              </a:rPr>
              <a:t>), </a:t>
            </a:r>
            <a:r>
              <a:rPr lang="en-US" sz="2400" b="1">
                <a:latin typeface="Sylfaen" pitchFamily="18" charset="0"/>
              </a:rPr>
              <a:t>wireless capsule endoscopy</a:t>
            </a:r>
            <a:r>
              <a:rPr lang="en-US" sz="2400">
                <a:latin typeface="Sylfaen" pitchFamily="18" charset="0"/>
              </a:rPr>
              <a:t> (WCE), </a:t>
            </a:r>
            <a:r>
              <a:rPr lang="en-US" sz="2400" b="1">
                <a:latin typeface="Sylfaen" pitchFamily="18" charset="0"/>
              </a:rPr>
              <a:t>push enteroscopy</a:t>
            </a:r>
            <a:r>
              <a:rPr lang="en-US" sz="2400">
                <a:latin typeface="Sylfaen" pitchFamily="18" charset="0"/>
              </a:rPr>
              <a:t>, and </a:t>
            </a:r>
            <a:r>
              <a:rPr lang="en-US" sz="2400" b="1">
                <a:latin typeface="Sylfaen" pitchFamily="18" charset="0"/>
              </a:rPr>
              <a:t>double-balloon enteroscopy</a:t>
            </a:r>
            <a:r>
              <a:rPr lang="en-US" sz="2400">
                <a:latin typeface="Sylfaen" pitchFamily="18" charset="0"/>
              </a:rPr>
              <a:t>, are used depending on the clinical circumstance. The </a:t>
            </a:r>
            <a:r>
              <a:rPr lang="en-US" sz="2400" b="1">
                <a:latin typeface="Sylfaen" pitchFamily="18" charset="0"/>
              </a:rPr>
              <a:t>sequence </a:t>
            </a:r>
            <a:r>
              <a:rPr lang="en-US" sz="2400">
                <a:latin typeface="Sylfaen" pitchFamily="18" charset="0"/>
              </a:rPr>
              <a:t>of using various modalities depends on such factors as rate of bleeding, hemodynamic status of the patient, and inability to localize bleeding with the initial modality.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عنوان 1"/>
          <p:cNvSpPr>
            <a:spLocks noGrp="1"/>
          </p:cNvSpPr>
          <p:nvPr>
            <p:ph type="title"/>
          </p:nvPr>
        </p:nvSpPr>
        <p:spPr/>
        <p:txBody>
          <a:bodyPr/>
          <a:lstStyle/>
          <a:p>
            <a:pPr>
              <a:defRPr/>
            </a:pPr>
            <a:r>
              <a:rPr lang="en-US"/>
              <a:t>Prognosis </a:t>
            </a:r>
          </a:p>
        </p:txBody>
      </p:sp>
      <p:sp>
        <p:nvSpPr>
          <p:cNvPr id="25603" name="عنصر نائب للمحتوى 2"/>
          <p:cNvSpPr>
            <a:spLocks noGrp="1"/>
          </p:cNvSpPr>
          <p:nvPr>
            <p:ph idx="1"/>
          </p:nvPr>
        </p:nvSpPr>
        <p:spPr>
          <a:xfrm>
            <a:off x="457200" y="2366963"/>
            <a:ext cx="8229600" cy="3006725"/>
          </a:xfrm>
        </p:spPr>
        <p:txBody>
          <a:bodyPr/>
          <a:lstStyle/>
          <a:p>
            <a:pPr algn="l" rtl="0"/>
            <a:r>
              <a:rPr lang="en-US" altLang="en-US"/>
              <a:t>Mortality rate is about 5-10% </a:t>
            </a:r>
          </a:p>
          <a:p>
            <a:pPr algn="l" rtl="0"/>
            <a:r>
              <a:rPr lang="en-US" altLang="en-US"/>
              <a:t>Decompensation of  underlying illnesses cause death rather than exsanguination </a:t>
            </a:r>
          </a:p>
          <a:p>
            <a:pPr algn="l" rtl="0"/>
            <a:r>
              <a:rPr lang="en-US" altLang="en-US"/>
              <a:t>Young pt. without malignancy or organ failure have mortality rate &lt;1%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4294967295"/>
          </p:nvPr>
        </p:nvSpPr>
        <p:spPr>
          <a:xfrm>
            <a:off x="381000" y="762000"/>
            <a:ext cx="8229600" cy="3048000"/>
          </a:xfrm>
          <a:solidFill>
            <a:schemeClr val="accent1">
              <a:alpha val="69000"/>
            </a:schemeClr>
          </a:solidFill>
          <a:ln>
            <a:solidFill>
              <a:srgbClr val="00FFFF"/>
            </a:solidFill>
          </a:ln>
        </p:spPr>
        <p:txBody>
          <a:bodyPr/>
          <a:lstStyle/>
          <a:p>
            <a:r>
              <a:rPr lang="en-US" sz="2400">
                <a:latin typeface="Sylfaen" pitchFamily="18" charset="0"/>
              </a:rPr>
              <a:t>Patients who have experienced multiple episodes of LGIB without a known source or diagnosis should undergo </a:t>
            </a:r>
            <a:r>
              <a:rPr lang="en-US" sz="2400" u="sng">
                <a:effectLst>
                  <a:outerShdw blurRad="38100" dist="38100" dir="2700000" algn="tl">
                    <a:srgbClr val="FFFFFF"/>
                  </a:outerShdw>
                </a:effectLst>
                <a:latin typeface="Sylfaen" pitchFamily="18" charset="0"/>
              </a:rPr>
              <a:t>elective mesenteric angiography, upper and lower endoscopy, </a:t>
            </a:r>
            <a:r>
              <a:rPr lang="en-US" sz="2400" b="1" u="sng">
                <a:effectLst>
                  <a:outerShdw blurRad="38100" dist="38100" dir="2700000" algn="tl">
                    <a:srgbClr val="FFFFFF"/>
                  </a:outerShdw>
                </a:effectLst>
                <a:latin typeface="Sylfaen" pitchFamily="18" charset="0"/>
              </a:rPr>
              <a:t>Meckel scanning</a:t>
            </a:r>
            <a:r>
              <a:rPr lang="en-US" sz="2400" u="sng">
                <a:effectLst>
                  <a:outerShdw blurRad="38100" dist="38100" dir="2700000" algn="tl">
                    <a:srgbClr val="FFFFFF"/>
                  </a:outerShdw>
                </a:effectLst>
                <a:latin typeface="Sylfaen" pitchFamily="18" charset="0"/>
              </a:rPr>
              <a:t>. </a:t>
            </a:r>
            <a:r>
              <a:rPr lang="en-US" sz="2400">
                <a:latin typeface="Sylfaen" pitchFamily="18" charset="0"/>
              </a:rPr>
              <a:t>Elective evaluation of the entire GI tract may identify uncommon lesions and undiagnosed arteriovenous malformations (AVMs).</a:t>
            </a:r>
          </a:p>
        </p:txBody>
      </p:sp>
      <p:pic>
        <p:nvPicPr>
          <p:cNvPr id="97283" name="Picture 3" descr="images"/>
          <p:cNvPicPr>
            <a:picLocks noChangeAspect="1" noChangeArrowheads="1"/>
          </p:cNvPicPr>
          <p:nvPr/>
        </p:nvPicPr>
        <p:blipFill>
          <a:blip r:embed="rId2"/>
          <a:srcRect/>
          <a:stretch>
            <a:fillRect/>
          </a:stretch>
        </p:blipFill>
        <p:spPr bwMode="auto">
          <a:xfrm>
            <a:off x="533400" y="3810000"/>
            <a:ext cx="8001000" cy="3048000"/>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100" y="155575"/>
            <a:ext cx="2524125" cy="977900"/>
          </a:xfrm>
        </p:spPr>
        <p:txBody>
          <a:bodyPr lIns="73152" rIns="45720" bIns="0" anchor="b"/>
          <a:lstStyle/>
          <a:p>
            <a:r>
              <a:rPr lang="en-US" sz="1800" b="1">
                <a:cs typeface="Tahoma" pitchFamily="34" charset="0"/>
              </a:rPr>
              <a:t> </a:t>
            </a:r>
            <a:endParaRPr lang="ar-SA" sz="1800" b="1"/>
          </a:p>
        </p:txBody>
      </p:sp>
      <p:pic>
        <p:nvPicPr>
          <p:cNvPr id="5" name="Picture Placeholder 4" descr="Mesenteric_Ischemia11.jpg"/>
          <p:cNvPicPr>
            <a:picLocks noGrp="1" noChangeAspect="1"/>
          </p:cNvPicPr>
          <p:nvPr>
            <p:ph type="pic" idx="4294967295"/>
          </p:nvPr>
        </p:nvPicPr>
        <p:blipFill>
          <a:blip r:embed="rId3"/>
          <a:srcRect l="6396" r="6396"/>
          <a:stretch>
            <a:fillRect/>
          </a:stretch>
        </p:blipFill>
        <p:spPr>
          <a:xfrm>
            <a:off x="6781800" y="762000"/>
            <a:ext cx="2362200" cy="3048000"/>
          </a:xfrm>
          <a:solidFill>
            <a:schemeClr val="bg2">
              <a:shade val="75000"/>
            </a:schemeClr>
          </a:solidFill>
        </p:spPr>
      </p:pic>
      <p:sp>
        <p:nvSpPr>
          <p:cNvPr id="98308" name="Text Placeholder 3"/>
          <p:cNvSpPr>
            <a:spLocks noGrp="1"/>
          </p:cNvSpPr>
          <p:nvPr>
            <p:ph type="body" sz="half" idx="4294967295"/>
          </p:nvPr>
        </p:nvSpPr>
        <p:spPr>
          <a:xfrm>
            <a:off x="165100" y="1728788"/>
            <a:ext cx="4406900" cy="4572000"/>
          </a:xfrm>
        </p:spPr>
        <p:txBody>
          <a:bodyPr lIns="54864" tIns="91440"/>
          <a:lstStyle/>
          <a:p>
            <a:pPr marL="0" indent="0">
              <a:lnSpc>
                <a:spcPct val="90000"/>
              </a:lnSpc>
              <a:buFont typeface="Georgia" pitchFamily="18" charset="0"/>
              <a:buNone/>
            </a:pPr>
            <a:r>
              <a:rPr lang="en-US" sz="2000" b="1" i="1"/>
              <a:t>CT. scan</a:t>
            </a:r>
            <a:r>
              <a:rPr lang="en-US" sz="2000"/>
              <a:t> </a:t>
            </a:r>
            <a:r>
              <a:rPr lang="en-US" sz="2000" b="1"/>
              <a:t>???</a:t>
            </a:r>
          </a:p>
          <a:p>
            <a:pPr marL="0" indent="0">
              <a:lnSpc>
                <a:spcPct val="90000"/>
              </a:lnSpc>
              <a:buFont typeface="Georgia" pitchFamily="18" charset="0"/>
              <a:buNone/>
            </a:pPr>
            <a:endParaRPr lang="en-US" sz="2000" b="1"/>
          </a:p>
          <a:p>
            <a:pPr marL="0" indent="0">
              <a:lnSpc>
                <a:spcPct val="90000"/>
              </a:lnSpc>
              <a:buFont typeface="Georgia" pitchFamily="18" charset="0"/>
              <a:buNone/>
            </a:pPr>
            <a:r>
              <a:rPr lang="en-US" sz="2000" b="1"/>
              <a:t>Barium enema ???</a:t>
            </a:r>
          </a:p>
          <a:p>
            <a:pPr marL="0" indent="0">
              <a:lnSpc>
                <a:spcPct val="90000"/>
              </a:lnSpc>
              <a:buFont typeface="Georgia" pitchFamily="18" charset="0"/>
              <a:buNone/>
            </a:pPr>
            <a:endParaRPr lang="en-US" sz="2000" b="1"/>
          </a:p>
          <a:p>
            <a:pPr marL="0" indent="0">
              <a:lnSpc>
                <a:spcPct val="90000"/>
              </a:lnSpc>
              <a:buFont typeface="Georgia" pitchFamily="18" charset="0"/>
              <a:buNone/>
            </a:pPr>
            <a:r>
              <a:rPr lang="en-US" sz="2000" b="1"/>
              <a:t>Fecal occult blood testing ???</a:t>
            </a:r>
            <a:endParaRPr lang="en-US" sz="2000" b="1" i="1"/>
          </a:p>
          <a:p>
            <a:pPr marL="0" indent="0">
              <a:lnSpc>
                <a:spcPct val="90000"/>
              </a:lnSpc>
            </a:pPr>
            <a:endParaRPr lang="en-US" sz="2000" b="1"/>
          </a:p>
          <a:p>
            <a:pPr marL="0" indent="0">
              <a:lnSpc>
                <a:spcPct val="90000"/>
              </a:lnSpc>
            </a:pPr>
            <a:endParaRPr lang="en-US" sz="2000"/>
          </a:p>
          <a:p>
            <a:pPr marL="0" indent="0">
              <a:buFont typeface="Georgia" pitchFamily="18" charset="0"/>
              <a:buNone/>
            </a:pPr>
            <a:endParaRPr lang="ar-SA" sz="2000">
              <a:cs typeface="Tahoma" pitchFamily="34" charset="0"/>
            </a:endParaRPr>
          </a:p>
        </p:txBody>
      </p:sp>
      <p:pic>
        <p:nvPicPr>
          <p:cNvPr id="98309" name="Picture 5" descr="230px-Ischemicbowel"/>
          <p:cNvPicPr>
            <a:picLocks noChangeAspect="1" noChangeArrowheads="1"/>
          </p:cNvPicPr>
          <p:nvPr/>
        </p:nvPicPr>
        <p:blipFill>
          <a:blip r:embed="rId4"/>
          <a:srcRect/>
          <a:stretch>
            <a:fillRect/>
          </a:stretch>
        </p:blipFill>
        <p:spPr bwMode="auto">
          <a:xfrm>
            <a:off x="4191000" y="3810000"/>
            <a:ext cx="4953000" cy="3048000"/>
          </a:xfrm>
          <a:prstGeom prst="rect">
            <a:avLst/>
          </a:prstGeom>
          <a:noFill/>
        </p:spPr>
      </p:pic>
      <p:pic>
        <p:nvPicPr>
          <p:cNvPr id="98310" name="Picture 6" descr="ANd9GcSYQYhj0xF9gJhQ9Eu4sqNBxbPgCNJUGBuyPGaBNo258xv0HVEK"/>
          <p:cNvPicPr>
            <a:picLocks noChangeAspect="1" noChangeArrowheads="1"/>
          </p:cNvPicPr>
          <p:nvPr/>
        </p:nvPicPr>
        <p:blipFill>
          <a:blip r:embed="rId5"/>
          <a:srcRect/>
          <a:stretch>
            <a:fillRect/>
          </a:stretch>
        </p:blipFill>
        <p:spPr bwMode="auto">
          <a:xfrm>
            <a:off x="4191000" y="762000"/>
            <a:ext cx="2667000" cy="3048000"/>
          </a:xfrm>
          <a:prstGeom prst="rect">
            <a:avLst/>
          </a:prstGeom>
          <a:noFill/>
        </p:spPr>
      </p:pic>
      <p:sp>
        <p:nvSpPr>
          <p:cNvPr id="98311" name="WordArt 7"/>
          <p:cNvSpPr>
            <a:spLocks noChangeArrowheads="1" noChangeShapeType="1" noTextEdit="1"/>
          </p:cNvSpPr>
          <p:nvPr/>
        </p:nvSpPr>
        <p:spPr bwMode="auto">
          <a:xfrm>
            <a:off x="533400" y="0"/>
            <a:ext cx="699135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Arial" pitchFamily="34" charset="0"/>
              </a:rPr>
              <a:t>other diagnostic modalities </a:t>
            </a:r>
            <a:endParaRPr kumimoji="0" lang="ar-JO"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Arial"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lstStyle/>
          <a:p>
            <a:endParaRPr lang="ar-JO"/>
          </a:p>
        </p:txBody>
      </p:sp>
      <p:sp>
        <p:nvSpPr>
          <p:cNvPr id="100355" name="Rectangle 3"/>
          <p:cNvSpPr>
            <a:spLocks noGrp="1"/>
          </p:cNvSpPr>
          <p:nvPr>
            <p:ph type="body" idx="1"/>
          </p:nvPr>
        </p:nvSpPr>
        <p:spPr/>
        <p:txBody>
          <a:bodyPr/>
          <a:lstStyle/>
          <a:p>
            <a:endParaRPr lang="ar-JO"/>
          </a:p>
        </p:txBody>
      </p:sp>
      <p:pic>
        <p:nvPicPr>
          <p:cNvPr id="100356" name="Picture 4" descr="nrgastr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p:txBody>
          <a:bodyPr/>
          <a:lstStyle/>
          <a:p>
            <a:endParaRPr lang="ar-JO"/>
          </a:p>
        </p:txBody>
      </p:sp>
      <p:pic>
        <p:nvPicPr>
          <p:cNvPr id="101379" name="Picture 4"/>
          <p:cNvPicPr>
            <a:picLocks noGrp="1" noChangeAspect="1" noChangeArrowheads="1"/>
          </p:cNvPicPr>
          <p:nvPr>
            <p:ph type="body" idx="1"/>
          </p:nvPr>
        </p:nvPicPr>
        <p:blipFill>
          <a:blip r:embed="rId3"/>
          <a:srcRect/>
          <a:stretch>
            <a:fillRect/>
          </a:stretch>
        </p:blipFill>
        <p:spPr>
          <a:xfrm>
            <a:off x="0" y="0"/>
            <a:ext cx="9144000" cy="6858000"/>
          </a:xfrm>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229600" cy="4324350"/>
          </a:xfrm>
        </p:spPr>
        <p:txBody>
          <a:bodyPr/>
          <a:lstStyle/>
          <a:p>
            <a:r>
              <a:rPr lang="en-US" dirty="0">
                <a:hlinkClick r:id="rId2"/>
              </a:rPr>
              <a:t>Occu</a:t>
            </a:r>
            <a:r>
              <a:rPr lang="en-US" sz="2400" dirty="0">
                <a:hlinkClick r:id="rId2"/>
              </a:rPr>
              <a:t>lt bleeding</a:t>
            </a:r>
            <a:r>
              <a:rPr lang="en-US" sz="2400" dirty="0"/>
              <a:t> or </a:t>
            </a:r>
            <a:r>
              <a:rPr lang="en-US" sz="2400" dirty="0" err="1"/>
              <a:t>hemodynamically</a:t>
            </a:r>
            <a:r>
              <a:rPr lang="en-US" sz="2400" dirty="0"/>
              <a:t> stable </a:t>
            </a:r>
            <a:r>
              <a:rPr lang="en-US" sz="2400" dirty="0" err="1"/>
              <a:t>hematochezia</a:t>
            </a:r>
            <a:r>
              <a:rPr lang="en-US" sz="2400" dirty="0"/>
              <a:t> → </a:t>
            </a:r>
            <a:r>
              <a:rPr lang="en-US" sz="2400" b="1" dirty="0"/>
              <a:t>colonoscopy</a:t>
            </a:r>
            <a:r>
              <a:rPr lang="en-US" sz="2400" dirty="0"/>
              <a:t>→ if negative, perform </a:t>
            </a:r>
            <a:r>
              <a:rPr lang="en-US" sz="2400" dirty="0" err="1"/>
              <a:t>esophagogastroduodenoscopy</a:t>
            </a:r>
            <a:r>
              <a:rPr lang="en-US" sz="2400" dirty="0"/>
              <a:t> (EGD)</a:t>
            </a:r>
          </a:p>
          <a:p>
            <a:r>
              <a:rPr lang="en-US" sz="2400" dirty="0" err="1">
                <a:hlinkClick r:id="rId3"/>
              </a:rPr>
              <a:t>Melena</a:t>
            </a:r>
            <a:r>
              <a:rPr lang="en-US" sz="2400" dirty="0"/>
              <a:t> (more common with a UGI source of bleeding) → EGD → if negative, perform colonoscopy</a:t>
            </a:r>
          </a:p>
          <a:p>
            <a:r>
              <a:rPr lang="en-US" sz="2400" dirty="0" err="1"/>
              <a:t>Hemodynamically</a:t>
            </a:r>
            <a:r>
              <a:rPr lang="en-US" sz="2400" dirty="0"/>
              <a:t> unstable </a:t>
            </a:r>
            <a:r>
              <a:rPr lang="en-US" sz="2400" dirty="0" err="1"/>
              <a:t>hematochezia</a:t>
            </a:r>
            <a:endParaRPr lang="en-US" sz="2400" dirty="0"/>
          </a:p>
          <a:p>
            <a:pPr lvl="1"/>
            <a:r>
              <a:rPr lang="en-US" sz="2400" dirty="0"/>
              <a:t>Consider </a:t>
            </a:r>
            <a:r>
              <a:rPr lang="en-US" sz="2400" b="1" dirty="0" err="1">
                <a:hlinkClick r:id="rId3"/>
              </a:rPr>
              <a:t>nasogastric</a:t>
            </a:r>
            <a:r>
              <a:rPr lang="en-US" sz="2400" b="1" dirty="0">
                <a:hlinkClick r:id="rId3"/>
              </a:rPr>
              <a:t> tube aspiration</a:t>
            </a:r>
            <a:r>
              <a:rPr lang="en-US" sz="2400" dirty="0"/>
              <a:t> to differentiate upper from </a:t>
            </a:r>
            <a:r>
              <a:rPr lang="en-US" sz="2400" dirty="0">
                <a:hlinkClick r:id="rId3"/>
              </a:rPr>
              <a:t>lower GI bleeding</a:t>
            </a:r>
            <a:endParaRPr lang="en-US" sz="2400" dirty="0"/>
          </a:p>
          <a:p>
            <a:pPr lvl="1"/>
            <a:r>
              <a:rPr lang="en-US" sz="2400" dirty="0"/>
              <a:t>In the case of massive, life-threatening bleeding: </a:t>
            </a:r>
            <a:r>
              <a:rPr lang="en-US" sz="2400" b="1" dirty="0"/>
              <a:t>angiography</a:t>
            </a:r>
            <a:endParaRPr lang="en-US" sz="2400" dirty="0"/>
          </a:p>
          <a:p>
            <a:r>
              <a:rPr lang="en-US" sz="2400" dirty="0"/>
              <a:t>If EGD and colonoscopy fail to locate the bleeding → evaluate </a:t>
            </a:r>
            <a:r>
              <a:rPr lang="en-US" sz="2400" dirty="0">
                <a:hlinkClick r:id="rId4"/>
              </a:rPr>
              <a:t>small bowel</a:t>
            </a:r>
            <a:r>
              <a:rPr lang="en-US" sz="2400" dirty="0"/>
              <a:t> bleeding or consider angiography for vascular etiologies (e.g., </a:t>
            </a:r>
            <a:r>
              <a:rPr lang="en-US" sz="2400" dirty="0" err="1">
                <a:hlinkClick r:id="rId3"/>
              </a:rPr>
              <a:t>angiodysplasia</a:t>
            </a:r>
            <a:r>
              <a:rPr lang="en-US" sz="2400" dirty="0"/>
              <a:t>)</a:t>
            </a:r>
          </a:p>
          <a:p>
            <a:endParaRPr lang="ar-JO"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56481" y="273629"/>
            <a:ext cx="8228160" cy="1144921"/>
          </a:xfrm>
        </p:spPr>
        <p:txBody>
          <a:bodyPr tIns="32002"/>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600" dirty="0"/>
              <a:t>Treatment</a:t>
            </a:r>
          </a:p>
        </p:txBody>
      </p:sp>
      <p:sp>
        <p:nvSpPr>
          <p:cNvPr id="2051" name="Rectangle 2"/>
          <p:cNvSpPr>
            <a:spLocks noGrp="1" noChangeArrowheads="1"/>
          </p:cNvSpPr>
          <p:nvPr>
            <p:ph type="subTitle" idx="4294967295"/>
          </p:nvPr>
        </p:nvSpPr>
        <p:spPr>
          <a:xfrm>
            <a:off x="456480" y="1604329"/>
            <a:ext cx="8045280" cy="3977698"/>
          </a:xfrm>
        </p:spPr>
        <p:txBody>
          <a:bodyPr anchor="ctr"/>
          <a:lstStyle/>
          <a:p>
            <a:pPr eaLnBrk="1">
              <a:buFont typeface="Times New Roman" pitchFamily="18" charset="0"/>
              <a:buNone/>
            </a:pPr>
            <a:endParaRPr lang="ar-JO"/>
          </a:p>
        </p:txBody>
      </p:sp>
      <p:pic>
        <p:nvPicPr>
          <p:cNvPr id="2052" name="Picture 3"/>
          <p:cNvPicPr>
            <a:picLocks noChangeAspect="1" noChangeArrowheads="1"/>
          </p:cNvPicPr>
          <p:nvPr/>
        </p:nvPicPr>
        <p:blipFill>
          <a:blip r:embed="rId3"/>
          <a:srcRect/>
          <a:stretch>
            <a:fillRect/>
          </a:stretch>
        </p:blipFill>
        <p:spPr bwMode="auto">
          <a:xfrm>
            <a:off x="456480" y="1604329"/>
            <a:ext cx="8045280" cy="42844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3075" name="Rectangle 2"/>
          <p:cNvSpPr>
            <a:spLocks noGrp="1" noChangeArrowheads="1"/>
          </p:cNvSpPr>
          <p:nvPr>
            <p:ph type="body" idx="1"/>
          </p:nvPr>
        </p:nvSpPr>
        <p:spPr>
          <a:xfrm>
            <a:off x="456480" y="1604329"/>
            <a:ext cx="8045280" cy="3977698"/>
          </a:xfrm>
        </p:spPr>
        <p:txBody>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The management of LGIB has 3 components, as follows: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Resuscitation and initial assessment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Localization of the bleeding site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 Therapeutic intervention to stop bleeding at the site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4099" name="Rectangle 2"/>
          <p:cNvSpPr>
            <a:spLocks noGrp="1" noChangeArrowheads="1"/>
          </p:cNvSpPr>
          <p:nvPr>
            <p:ph type="body" idx="1"/>
          </p:nvPr>
        </p:nvSpPr>
        <p:spPr>
          <a:xfrm>
            <a:off x="456480" y="1604329"/>
            <a:ext cx="8045280" cy="3977698"/>
          </a:xfrm>
        </p:spPr>
        <p:txBody>
          <a:bodyPr tIns="28801"/>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Signs of hemodynamic compromise include postural changes with </a:t>
            </a:r>
            <a:r>
              <a:rPr lang="en-US" sz="3300" i="1" dirty="0" err="1">
                <a:latin typeface="Times New Roman" pitchFamily="18" charset="0"/>
              </a:rPr>
              <a:t>dyspnea</a:t>
            </a:r>
            <a:r>
              <a:rPr lang="en-US" sz="3300" i="1" dirty="0">
                <a:latin typeface="Times New Roman" pitchFamily="18" charset="0"/>
              </a:rPr>
              <a:t>, </a:t>
            </a:r>
            <a:r>
              <a:rPr lang="en-US" sz="3300" i="1" dirty="0" err="1">
                <a:latin typeface="Times New Roman" pitchFamily="18" charset="0"/>
              </a:rPr>
              <a:t>tachypnea</a:t>
            </a:r>
            <a:r>
              <a:rPr lang="en-US" sz="3300" i="1" dirty="0">
                <a:latin typeface="Times New Roman" pitchFamily="18" charset="0"/>
              </a:rPr>
              <a:t>, and tachycardia. An orthostatic drop in systolic blood pressure of more than 10 mm Hg or an increase in heart rate of more than 10 beats per minute is indicative of at least 15% of blood volume loss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5123" name="Rectangle 2"/>
          <p:cNvSpPr>
            <a:spLocks noGrp="1" noChangeArrowheads="1"/>
          </p:cNvSpPr>
          <p:nvPr>
            <p:ph type="body" idx="1"/>
          </p:nvPr>
        </p:nvSpPr>
        <p:spPr>
          <a:xfrm>
            <a:off x="456480" y="1604329"/>
            <a:ext cx="8045280" cy="3977698"/>
          </a:xfrm>
        </p:spPr>
        <p:txBody>
          <a:bodyPr tIns="28801"/>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A </a:t>
            </a:r>
            <a:r>
              <a:rPr lang="en-US" sz="3300" i="1" dirty="0" err="1">
                <a:latin typeface="Times New Roman" pitchFamily="18" charset="0"/>
              </a:rPr>
              <a:t>hematocrit</a:t>
            </a:r>
            <a:r>
              <a:rPr lang="en-US" sz="3300" i="1" dirty="0">
                <a:latin typeface="Times New Roman" pitchFamily="18" charset="0"/>
              </a:rPr>
              <a:t> level of less than 18% or a decrease of about 6% is indicative of significant blood loss that requires blood transfusions; the goal is to achieve a target </a:t>
            </a:r>
            <a:r>
              <a:rPr lang="en-US" sz="3300" i="1" dirty="0" err="1">
                <a:latin typeface="Times New Roman" pitchFamily="18" charset="0"/>
              </a:rPr>
              <a:t>hematocrit</a:t>
            </a:r>
            <a:r>
              <a:rPr lang="en-US" sz="3300" i="1" dirty="0">
                <a:latin typeface="Times New Roman" pitchFamily="18" charset="0"/>
              </a:rPr>
              <a:t> level of approximately 20-25% in young patients and a target </a:t>
            </a:r>
            <a:r>
              <a:rPr lang="en-US" sz="3300" i="1" dirty="0" err="1">
                <a:latin typeface="Times New Roman" pitchFamily="18" charset="0"/>
              </a:rPr>
              <a:t>hematocrit</a:t>
            </a:r>
            <a:r>
              <a:rPr lang="en-US" sz="3300" i="1" dirty="0">
                <a:latin typeface="Times New Roman" pitchFamily="18" charset="0"/>
              </a:rPr>
              <a:t> level of around 30% in high-risk, older patients.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6147" name="Rectangle 2"/>
          <p:cNvSpPr>
            <a:spLocks noGrp="1" noChangeArrowheads="1"/>
          </p:cNvSpPr>
          <p:nvPr>
            <p:ph type="body" idx="1"/>
          </p:nvPr>
        </p:nvSpPr>
        <p:spPr>
          <a:xfrm>
            <a:off x="456480" y="1604329"/>
            <a:ext cx="8045280" cy="3977698"/>
          </a:xfrm>
        </p:spPr>
        <p:txBody>
          <a:bodyPr/>
          <a:lstStyle/>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Resuscitation and initial assessment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The goal of resuscitation is the restoration of </a:t>
            </a:r>
            <a:r>
              <a:rPr lang="en-US" i="1" dirty="0" err="1">
                <a:latin typeface="Times New Roman" pitchFamily="18" charset="0"/>
              </a:rPr>
              <a:t>euvolemia</a:t>
            </a:r>
            <a:r>
              <a:rPr lang="en-US" i="1" dirty="0">
                <a:latin typeface="Times New Roman" pitchFamily="18" charset="0"/>
              </a:rPr>
              <a:t> and resultant stability in vital signs.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p:txBody>
      </p:sp>
      <p:pic>
        <p:nvPicPr>
          <p:cNvPr id="6148" name="Picture 3"/>
          <p:cNvPicPr>
            <a:picLocks noChangeAspect="1" noChangeArrowheads="1"/>
          </p:cNvPicPr>
          <p:nvPr/>
        </p:nvPicPr>
        <p:blipFill>
          <a:blip r:embed="rId3"/>
          <a:srcRect/>
          <a:stretch>
            <a:fillRect/>
          </a:stretch>
        </p:blipFill>
        <p:spPr bwMode="auto">
          <a:xfrm>
            <a:off x="2073600" y="3152492"/>
            <a:ext cx="4478400" cy="2819816"/>
          </a:xfrm>
          <a:prstGeom prst="rect">
            <a:avLst/>
          </a:prstGeom>
          <a:noFill/>
          <a:ln w="9525">
            <a:noFill/>
            <a:round/>
            <a:headEnd/>
            <a:tailEnd/>
          </a:ln>
        </p:spPr>
      </p:pic>
      <p:pic>
        <p:nvPicPr>
          <p:cNvPr id="6149" name="Picture 4"/>
          <p:cNvPicPr>
            <a:picLocks noChangeAspect="1" noChangeArrowheads="1"/>
          </p:cNvPicPr>
          <p:nvPr/>
        </p:nvPicPr>
        <p:blipFill>
          <a:blip r:embed="rId3"/>
          <a:srcRect/>
          <a:stretch>
            <a:fillRect/>
          </a:stretch>
        </p:blipFill>
        <p:spPr bwMode="auto">
          <a:xfrm>
            <a:off x="2073600" y="3152492"/>
            <a:ext cx="4478400" cy="281981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defRPr/>
            </a:pPr>
            <a:r>
              <a:rPr lang="en-US"/>
              <a:t>Prognostic Factors</a:t>
            </a:r>
          </a:p>
        </p:txBody>
      </p:sp>
      <p:sp>
        <p:nvSpPr>
          <p:cNvPr id="26627" name="Content Placeholder 2"/>
          <p:cNvSpPr>
            <a:spLocks noGrp="1"/>
          </p:cNvSpPr>
          <p:nvPr>
            <p:ph idx="1"/>
          </p:nvPr>
        </p:nvSpPr>
        <p:spPr/>
        <p:txBody>
          <a:bodyPr/>
          <a:lstStyle/>
          <a:p>
            <a:pPr algn="l" rtl="0" eaLnBrk="1" hangingPunct="1"/>
            <a:r>
              <a:rPr lang="en-US" altLang="en-US"/>
              <a:t>The three independent clinical predictors of death in patients hospitalized with UGIB are:</a:t>
            </a:r>
          </a:p>
          <a:p>
            <a:pPr lvl="1" algn="l" rtl="0" eaLnBrk="1" hangingPunct="1"/>
            <a:r>
              <a:rPr lang="en-US" altLang="en-US"/>
              <a:t>Increasing age </a:t>
            </a:r>
          </a:p>
          <a:p>
            <a:pPr lvl="1" algn="l" rtl="0" eaLnBrk="1" hangingPunct="1"/>
            <a:r>
              <a:rPr lang="en-US" altLang="en-US"/>
              <a:t>Comorbidities</a:t>
            </a:r>
          </a:p>
          <a:p>
            <a:pPr lvl="1" algn="l" rtl="0" eaLnBrk="1" hangingPunct="1"/>
            <a:r>
              <a:rPr lang="en-US" altLang="en-US"/>
              <a:t>Hemodynamic compromise (tachycardia or hypotension)</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7171" name="Rectangle 2"/>
          <p:cNvSpPr>
            <a:spLocks noGrp="1" noChangeArrowheads="1"/>
          </p:cNvSpPr>
          <p:nvPr>
            <p:ph type="body" idx="1"/>
          </p:nvPr>
        </p:nvSpPr>
        <p:spPr>
          <a:xfrm>
            <a:off x="456480" y="1604329"/>
            <a:ext cx="8045280" cy="3977698"/>
          </a:xfrm>
        </p:spPr>
        <p:txBody>
          <a:bodyPr tIns="28801"/>
          <a:lstStyle/>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 - 2 wide core venous </a:t>
            </a:r>
            <a:r>
              <a:rPr lang="en-US" sz="3300" i="1" dirty="0" err="1">
                <a:latin typeface="Times New Roman" pitchFamily="18" charset="0"/>
              </a:rPr>
              <a:t>canula</a:t>
            </a:r>
            <a:r>
              <a:rPr lang="en-US" sz="3300" i="1" dirty="0">
                <a:latin typeface="Times New Roman" pitchFamily="18" charset="0"/>
              </a:rPr>
              <a:t> are installed , one for installing fluids and one for drawing blood for (CBC , coagulation profile , urea and electrolytes and cross matching)</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 urinary </a:t>
            </a:r>
            <a:r>
              <a:rPr lang="en-US" sz="3300" i="1" dirty="0" err="1">
                <a:latin typeface="Times New Roman" pitchFamily="18" charset="0"/>
              </a:rPr>
              <a:t>catherter</a:t>
            </a:r>
            <a:endParaRPr lang="en-US" sz="3300" i="1" dirty="0">
              <a:latin typeface="Times New Roman" pitchFamily="18" charset="0"/>
            </a:endParaRP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 oxygen is administrated as needed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8195" name="Rectangle 2"/>
          <p:cNvSpPr>
            <a:spLocks noGrp="1" noChangeArrowheads="1"/>
          </p:cNvSpPr>
          <p:nvPr>
            <p:ph type="body" idx="1"/>
          </p:nvPr>
        </p:nvSpPr>
        <p:spPr>
          <a:xfrm>
            <a:off x="456480" y="1604329"/>
            <a:ext cx="8045280" cy="3977698"/>
          </a:xfrm>
        </p:spPr>
        <p:txBody>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patient with acute LGIB who were </a:t>
            </a:r>
            <a:r>
              <a:rPr lang="en-US" i="1" dirty="0" err="1">
                <a:latin typeface="Times New Roman" pitchFamily="18" charset="0"/>
              </a:rPr>
              <a:t>resciated</a:t>
            </a:r>
            <a:r>
              <a:rPr lang="en-US" i="1" dirty="0">
                <a:latin typeface="Times New Roman" pitchFamily="18" charset="0"/>
              </a:rPr>
              <a:t> and those with chronic LGIB (overt or occult) should be questioned by history and searched for the cause by examination and proper examination.</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9219" name="Rectangle 2"/>
          <p:cNvSpPr>
            <a:spLocks noGrp="1" noChangeArrowheads="1"/>
          </p:cNvSpPr>
          <p:nvPr>
            <p:ph type="body" idx="1"/>
          </p:nvPr>
        </p:nvSpPr>
        <p:spPr>
          <a:xfrm>
            <a:off x="456480" y="1604329"/>
            <a:ext cx="8045280" cy="3977698"/>
          </a:xfrm>
        </p:spPr>
        <p:txBody>
          <a:bodyPr tIns="28801"/>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 usually </a:t>
            </a:r>
            <a:r>
              <a:rPr lang="en-US" sz="3300" i="1" dirty="0" err="1">
                <a:latin typeface="Times New Roman" pitchFamily="18" charset="0"/>
              </a:rPr>
              <a:t>melena</a:t>
            </a:r>
            <a:r>
              <a:rPr lang="en-US" sz="3300" i="1" dirty="0">
                <a:latin typeface="Times New Roman" pitchFamily="18" charset="0"/>
              </a:rPr>
              <a:t> indicate an UGIB</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 bright red per rectum (</a:t>
            </a:r>
            <a:r>
              <a:rPr lang="en-US" sz="3300" i="1" dirty="0" err="1">
                <a:latin typeface="Times New Roman" pitchFamily="18" charset="0"/>
              </a:rPr>
              <a:t>rectorrhagia</a:t>
            </a:r>
            <a:r>
              <a:rPr lang="en-US" sz="3300" i="1" dirty="0">
                <a:latin typeface="Times New Roman" pitchFamily="18" charset="0"/>
              </a:rPr>
              <a:t>): that pass independently from passage of stool </a:t>
            </a:r>
            <a:r>
              <a:rPr lang="en-US" sz="3300" i="1" dirty="0">
                <a:solidFill>
                  <a:srgbClr val="FF3333"/>
                </a:solidFill>
                <a:latin typeface="Times New Roman" pitchFamily="18" charset="0"/>
              </a:rPr>
              <a:t>signifies bleeding from colon or rectum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err="1">
                <a:latin typeface="Times New Roman" pitchFamily="18" charset="0"/>
              </a:rPr>
              <a:t>Hematochazia</a:t>
            </a:r>
            <a:r>
              <a:rPr lang="en-US" sz="3300" i="1" dirty="0">
                <a:latin typeface="Times New Roman" pitchFamily="18" charset="0"/>
              </a:rPr>
              <a:t> : indicate presence of </a:t>
            </a:r>
            <a:r>
              <a:rPr lang="en-US" sz="3300" i="1" dirty="0" err="1">
                <a:solidFill>
                  <a:srgbClr val="FF0000"/>
                </a:solidFill>
                <a:latin typeface="Times New Roman" pitchFamily="18" charset="0"/>
              </a:rPr>
              <a:t>anotrctal</a:t>
            </a:r>
            <a:r>
              <a:rPr lang="en-US" sz="3300" i="1" dirty="0">
                <a:solidFill>
                  <a:srgbClr val="FF0000"/>
                </a:solidFill>
                <a:latin typeface="Times New Roman" pitchFamily="18" charset="0"/>
              </a:rPr>
              <a:t> disease</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bleeding of outlet type :</a:t>
            </a:r>
            <a:r>
              <a:rPr lang="en-US" sz="3300" i="1" dirty="0" err="1">
                <a:solidFill>
                  <a:srgbClr val="FF0000"/>
                </a:solidFill>
                <a:latin typeface="Times New Roman" pitchFamily="18" charset="0"/>
              </a:rPr>
              <a:t>hemoroids</a:t>
            </a:r>
            <a:r>
              <a:rPr lang="en-US" sz="3300" i="1" dirty="0">
                <a:solidFill>
                  <a:srgbClr val="FF0000"/>
                </a:solidFill>
                <a:latin typeface="Times New Roman" pitchFamily="18" charset="0"/>
              </a:rPr>
              <a:t> and fissure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11267" name="Rectangle 2"/>
          <p:cNvSpPr>
            <a:spLocks noGrp="1" noChangeArrowheads="1"/>
          </p:cNvSpPr>
          <p:nvPr>
            <p:ph type="body" idx="1"/>
          </p:nvPr>
        </p:nvSpPr>
        <p:spPr>
          <a:xfrm>
            <a:off x="456480" y="1604328"/>
            <a:ext cx="8045280" cy="4782743"/>
          </a:xfrm>
        </p:spPr>
        <p:txBody>
          <a:bodyPr tIns="38403"/>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t>Once the bleeding site is localized, nonsurgical therapeutic options that may be considered include the following:</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t>-patient with presumed LGIB may undergo early </a:t>
            </a:r>
            <a:r>
              <a:rPr lang="en-US" sz="2200" i="1" dirty="0" err="1"/>
              <a:t>sigmoidoscopy</a:t>
            </a:r>
            <a:r>
              <a:rPr lang="en-US" sz="2200" i="1" dirty="0"/>
              <a:t> for the detection of obvious low-lying lesion</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err="1"/>
              <a:t>sigmoidscopy</a:t>
            </a:r>
            <a:r>
              <a:rPr lang="en-US" sz="2200" i="1" dirty="0"/>
              <a:t> is useful in patient &lt;40 years with minor bleeding</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2200" i="1" dirty="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200" i="1" dirty="0"/>
              <a:t>patient with </a:t>
            </a:r>
            <a:r>
              <a:rPr lang="en-US" sz="2200" i="1" dirty="0" err="1"/>
              <a:t>hematochazia</a:t>
            </a:r>
            <a:r>
              <a:rPr lang="en-US" sz="2200" i="1" dirty="0"/>
              <a:t> and hemodynamic instability should have upper endoscopy to role out the upper GI source of bleeding before lower GI tract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12291" name="Rectangle 2"/>
          <p:cNvSpPr>
            <a:spLocks noGrp="1" noChangeArrowheads="1"/>
          </p:cNvSpPr>
          <p:nvPr>
            <p:ph type="body" idx="1"/>
          </p:nvPr>
        </p:nvSpPr>
        <p:spPr>
          <a:xfrm>
            <a:off x="456480" y="1604329"/>
            <a:ext cx="8045280" cy="3977698"/>
          </a:xfrm>
        </p:spPr>
        <p:txBody>
          <a:bodyPr tIns="32002"/>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a:t>
            </a:r>
            <a:r>
              <a:rPr lang="en-US" sz="3300" i="1" dirty="0" err="1">
                <a:latin typeface="Times New Roman" pitchFamily="18" charset="0"/>
              </a:rPr>
              <a:t>colonscopy</a:t>
            </a:r>
            <a:r>
              <a:rPr lang="en-US" sz="3300" i="1" dirty="0">
                <a:latin typeface="Times New Roman" pitchFamily="18" charset="0"/>
              </a:rPr>
              <a:t> after oral </a:t>
            </a:r>
            <a:r>
              <a:rPr lang="en-US" sz="3300" i="1" dirty="0" err="1">
                <a:latin typeface="Times New Roman" pitchFamily="18" charset="0"/>
              </a:rPr>
              <a:t>lavage</a:t>
            </a:r>
            <a:r>
              <a:rPr lang="en-US" sz="3300" i="1" dirty="0">
                <a:latin typeface="Times New Roman" pitchFamily="18" charset="0"/>
              </a:rPr>
              <a:t> solution is the procedure of choice in patient admitted with LGIB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i="1" dirty="0">
              <a:latin typeface="Times New Roman" pitchFamily="18" charset="0"/>
            </a:endParaRP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-in active LGIB  angiogram can detect the site of bleeding (</a:t>
            </a:r>
            <a:r>
              <a:rPr lang="en-US" sz="3300" i="1" dirty="0" err="1">
                <a:latin typeface="Times New Roman" pitchFamily="18" charset="0"/>
              </a:rPr>
              <a:t>extravasation</a:t>
            </a:r>
            <a:r>
              <a:rPr lang="en-US" sz="3300" i="1" dirty="0">
                <a:latin typeface="Times New Roman" pitchFamily="18" charset="0"/>
              </a:rPr>
              <a:t> of contrast into the gut)</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and permit treatment with </a:t>
            </a:r>
            <a:r>
              <a:rPr lang="en-US" sz="3300" i="1" dirty="0" err="1">
                <a:latin typeface="Times New Roman" pitchFamily="18" charset="0"/>
              </a:rPr>
              <a:t>intraarterial</a:t>
            </a:r>
            <a:r>
              <a:rPr lang="en-US" sz="3300" i="1" dirty="0">
                <a:latin typeface="Times New Roman" pitchFamily="18" charset="0"/>
              </a:rPr>
              <a:t> infusion of </a:t>
            </a:r>
            <a:r>
              <a:rPr lang="en-US" sz="3300" i="1" dirty="0" err="1">
                <a:latin typeface="Times New Roman" pitchFamily="18" charset="0"/>
              </a:rPr>
              <a:t>vassopressin</a:t>
            </a:r>
            <a:r>
              <a:rPr lang="en-US" sz="3300" i="1" dirty="0">
                <a:latin typeface="Times New Roman" pitchFamily="18" charset="0"/>
              </a:rPr>
              <a:t> or </a:t>
            </a:r>
            <a:r>
              <a:rPr lang="en-US" sz="3300" i="1" dirty="0" err="1">
                <a:latin typeface="Times New Roman" pitchFamily="18" charset="0"/>
              </a:rPr>
              <a:t>emoblization</a:t>
            </a:r>
            <a:endParaRPr lang="en-US" sz="3300" i="1" dirty="0">
              <a:latin typeface="Times New Roman" pitchFamily="18" charset="0"/>
            </a:endParaRP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13315" name="Rectangle 2"/>
          <p:cNvSpPr>
            <a:spLocks noGrp="1" noChangeArrowheads="1"/>
          </p:cNvSpPr>
          <p:nvPr>
            <p:ph type="body" idx="1"/>
          </p:nvPr>
        </p:nvSpPr>
        <p:spPr>
          <a:xfrm>
            <a:off x="456480" y="1604329"/>
            <a:ext cx="8045280" cy="5113977"/>
          </a:xfrm>
        </p:spPr>
        <p:txBody>
          <a:bodyPr tIns="52804"/>
          <a:lstStyle/>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err="1">
                <a:latin typeface="Times New Roman" pitchFamily="18" charset="0"/>
              </a:rPr>
              <a:t>Diverticular</a:t>
            </a:r>
            <a:r>
              <a:rPr lang="en-US" sz="3300" i="1" dirty="0">
                <a:latin typeface="Times New Roman" pitchFamily="18" charset="0"/>
              </a:rPr>
              <a:t> bleeding: Colonoscopy with bipolar probe coagulation, epinephrine injection, or metallic clips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a:latin typeface="Times New Roman" pitchFamily="18" charset="0"/>
              </a:rPr>
              <a:t>Recurrent bleeding: Resection of the affected bowel segment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i="1" dirty="0" err="1">
                <a:latin typeface="Times New Roman" pitchFamily="18" charset="0"/>
              </a:rPr>
              <a:t>Angiodysplasia</a:t>
            </a:r>
            <a:r>
              <a:rPr lang="en-US" sz="3300" i="1" dirty="0">
                <a:latin typeface="Times New Roman" pitchFamily="18" charset="0"/>
              </a:rPr>
              <a:t>: Thermal therapy (</a:t>
            </a:r>
            <a:r>
              <a:rPr lang="en-US" sz="3300" i="1" dirty="0" err="1">
                <a:latin typeface="Times New Roman" pitchFamily="18" charset="0"/>
              </a:rPr>
              <a:t>eg</a:t>
            </a:r>
            <a:r>
              <a:rPr lang="en-US" sz="3300" i="1" dirty="0">
                <a:latin typeface="Times New Roman" pitchFamily="18" charset="0"/>
              </a:rPr>
              <a:t>, </a:t>
            </a:r>
            <a:r>
              <a:rPr lang="en-US" sz="3300" i="1" dirty="0" err="1">
                <a:latin typeface="Times New Roman" pitchFamily="18" charset="0"/>
              </a:rPr>
              <a:t>electrocoagulation</a:t>
            </a:r>
            <a:r>
              <a:rPr lang="en-US" sz="3300" i="1" dirty="0">
                <a:latin typeface="Times New Roman" pitchFamily="18" charset="0"/>
              </a:rPr>
              <a:t>, argon plasma coagulation)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400" i="1" dirty="0">
                <a:latin typeface="Times New Roman" pitchFamily="18" charset="0"/>
              </a:rPr>
              <a:t>Conservative management, including nothing by mouth (NPO) and intravenous (IV) hydration in patients with ischemic colitis </a:t>
            </a:r>
          </a:p>
          <a:p>
            <a:pPr eaLnBrk="1">
              <a:buNone/>
              <a:tabLst>
                <a:tab pos="813612"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33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14339" name="Rectangle 2"/>
          <p:cNvSpPr>
            <a:spLocks noGrp="1" noChangeArrowheads="1"/>
          </p:cNvSpPr>
          <p:nvPr>
            <p:ph type="body" idx="1"/>
          </p:nvPr>
        </p:nvSpPr>
        <p:spPr>
          <a:xfrm>
            <a:off x="456480" y="1604329"/>
            <a:ext cx="8045280" cy="3977698"/>
          </a:xfrm>
        </p:spPr>
        <p:txBody>
          <a:bodyPr tIns="35203"/>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4000" i="1" dirty="0">
                <a:latin typeface="Times New Roman" pitchFamily="18" charset="0"/>
              </a:rPr>
              <a:t>In patients in whom the bleeding site cannot be determined, </a:t>
            </a:r>
            <a:r>
              <a:rPr lang="en-US" sz="4000" i="1" dirty="0" err="1">
                <a:latin typeface="Times New Roman" pitchFamily="18" charset="0"/>
              </a:rPr>
              <a:t>vasoconstrictive</a:t>
            </a:r>
            <a:r>
              <a:rPr lang="en-US" sz="4000" i="1" dirty="0">
                <a:latin typeface="Times New Roman" pitchFamily="18" charset="0"/>
              </a:rPr>
              <a:t> agents such as vasopressin (</a:t>
            </a:r>
            <a:r>
              <a:rPr lang="en-US" sz="4000" i="1" dirty="0" err="1">
                <a:latin typeface="Times New Roman" pitchFamily="18" charset="0"/>
              </a:rPr>
              <a:t>Pitressin</a:t>
            </a:r>
            <a:r>
              <a:rPr lang="en-US" sz="4000" i="1" dirty="0">
                <a:latin typeface="Times New Roman" pitchFamily="18" charset="0"/>
              </a:rPr>
              <a:t>) can be used. If vasopressin is unsuccessful or contraindicated, </a:t>
            </a:r>
            <a:r>
              <a:rPr lang="en-US" sz="4000" i="1" dirty="0" err="1">
                <a:latin typeface="Times New Roman" pitchFamily="18" charset="0"/>
              </a:rPr>
              <a:t>superselective</a:t>
            </a:r>
            <a:r>
              <a:rPr lang="en-US" sz="4000" i="1" dirty="0">
                <a:latin typeface="Times New Roman" pitchFamily="18" charset="0"/>
              </a:rPr>
              <a:t> </a:t>
            </a:r>
            <a:r>
              <a:rPr lang="en-US" sz="4000" i="1" dirty="0" err="1">
                <a:latin typeface="Times New Roman" pitchFamily="18" charset="0"/>
              </a:rPr>
              <a:t>embolization</a:t>
            </a:r>
            <a:r>
              <a:rPr lang="en-US" sz="4000" i="1" dirty="0">
                <a:latin typeface="Times New Roman" pitchFamily="18" charset="0"/>
              </a:rPr>
              <a:t> is useful.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sz="4000"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456481" y="273629"/>
            <a:ext cx="8228160" cy="1144921"/>
          </a:xfrm>
        </p:spPr>
        <p:txBody>
          <a:bodyPr tIns="25602"/>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900" dirty="0"/>
              <a:t>Therapeutic intervention to stop bleeding at the site</a:t>
            </a:r>
          </a:p>
        </p:txBody>
      </p:sp>
      <p:pic>
        <p:nvPicPr>
          <p:cNvPr id="10243" name="Picture 2"/>
          <p:cNvPicPr>
            <a:picLocks noChangeAspect="1" noChangeArrowheads="1"/>
          </p:cNvPicPr>
          <p:nvPr/>
        </p:nvPicPr>
        <p:blipFill>
          <a:blip r:embed="rId3"/>
          <a:srcRect/>
          <a:stretch>
            <a:fillRect/>
          </a:stretch>
        </p:blipFill>
        <p:spPr bwMode="auto">
          <a:xfrm>
            <a:off x="83520" y="1575525"/>
            <a:ext cx="8958240" cy="539192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sp>
        <p:nvSpPr>
          <p:cNvPr id="3" name="Content Placeholder 2"/>
          <p:cNvSpPr>
            <a:spLocks noGrp="1"/>
          </p:cNvSpPr>
          <p:nvPr>
            <p:ph idx="1"/>
          </p:nvPr>
        </p:nvSpPr>
        <p:spPr/>
        <p:txBody>
          <a:bodyPr/>
          <a:lstStyle/>
          <a:p>
            <a:endParaRPr lang="ar-JO"/>
          </a:p>
        </p:txBody>
      </p:sp>
      <p:pic>
        <p:nvPicPr>
          <p:cNvPr id="4" name="Picture 3" descr="C:\Users\user\Desktop\New folder (2)\New folder\greenb2_c031f001.png"/>
          <p:cNvPicPr>
            <a:picLocks noChangeAspect="1" noChangeArrowheads="1"/>
          </p:cNvPicPr>
          <p:nvPr/>
        </p:nvPicPr>
        <p:blipFill>
          <a:blip r:embed="rId2"/>
          <a:srcRect/>
          <a:stretch>
            <a:fillRect/>
          </a:stretch>
        </p:blipFill>
        <p:spPr bwMode="auto">
          <a:xfrm>
            <a:off x="0" y="423285"/>
            <a:ext cx="8873592" cy="6434715"/>
          </a:xfrm>
          <a:prstGeom prst="rect">
            <a:avLst/>
          </a:prstGeom>
          <a:noFill/>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a:p>
        </p:txBody>
      </p:sp>
      <p:pic>
        <p:nvPicPr>
          <p:cNvPr id="9218" name="Picture 2"/>
          <p:cNvPicPr>
            <a:picLocks noChangeAspect="1" noChangeArrowheads="1"/>
          </p:cNvPicPr>
          <p:nvPr/>
        </p:nvPicPr>
        <p:blipFill>
          <a:blip r:embed="rId3"/>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pPr>
              <a:defRPr/>
            </a:pPr>
            <a:r>
              <a:rPr lang="en-US" dirty="0"/>
              <a:t>Peptic Ulcer Bleeding</a:t>
            </a:r>
            <a:endParaRPr lang="ar-JO" dirty="0"/>
          </a:p>
        </p:txBody>
      </p:sp>
      <p:sp>
        <p:nvSpPr>
          <p:cNvPr id="27651" name="Subtitle 3"/>
          <p:cNvSpPr>
            <a:spLocks noGrp="1"/>
          </p:cNvSpPr>
          <p:nvPr>
            <p:ph type="subTitle" idx="1"/>
          </p:nvPr>
        </p:nvSpPr>
        <p:spPr>
          <a:xfrm>
            <a:off x="685800" y="3611563"/>
            <a:ext cx="7772400" cy="1200150"/>
          </a:xfrm>
        </p:spPr>
        <p:txBody>
          <a:bodyPr/>
          <a:lstStyle/>
          <a:p>
            <a:pPr marR="0"/>
            <a:endParaRPr lang="ar-JO"/>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idx="1"/>
          </p:nvPr>
        </p:nvSpPr>
        <p:spPr/>
        <p:txBody>
          <a:bodyPr/>
          <a:lstStyle/>
          <a:p>
            <a:endParaRPr lang="ar-JO" dirty="0"/>
          </a:p>
        </p:txBody>
      </p:sp>
      <p:pic>
        <p:nvPicPr>
          <p:cNvPr id="4" name="Picture 2" descr="C:\Users\user\Desktop\New folder (2)\New folder\discharge_table.png"/>
          <p:cNvPicPr>
            <a:picLocks noChangeAspect="1" noChangeArrowheads="1"/>
          </p:cNvPicPr>
          <p:nvPr/>
        </p:nvPicPr>
        <p:blipFill>
          <a:blip r:embed="rId2"/>
          <a:srcRect/>
          <a:stretch>
            <a:fillRect/>
          </a:stretch>
        </p:blipFill>
        <p:spPr bwMode="auto">
          <a:xfrm>
            <a:off x="0" y="990600"/>
            <a:ext cx="8775700" cy="5346700"/>
          </a:xfrm>
          <a:prstGeom prst="rect">
            <a:avLst/>
          </a:prstGeom>
          <a:noFill/>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456481" y="273629"/>
            <a:ext cx="8228160" cy="1144921"/>
          </a:xfrm>
        </p:spPr>
        <p:txBody>
          <a:bodyPr tIns="35203"/>
          <a:lstStyle/>
          <a:p>
            <a:pPr eaLnBrk="1"/>
            <a:endParaRPr lang="ar-JO"/>
          </a:p>
        </p:txBody>
      </p:sp>
      <p:sp>
        <p:nvSpPr>
          <p:cNvPr id="15363" name="Rectangle 2"/>
          <p:cNvSpPr>
            <a:spLocks noGrp="1" noChangeArrowheads="1"/>
          </p:cNvSpPr>
          <p:nvPr>
            <p:ph type="body" idx="1"/>
          </p:nvPr>
        </p:nvSpPr>
        <p:spPr>
          <a:xfrm>
            <a:off x="456480" y="1604329"/>
            <a:ext cx="8045280" cy="5113977"/>
          </a:xfrm>
        </p:spPr>
        <p:txBody>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The indications for surgery include the following:</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-Active persistent bleeding with hemodynamic -instability that is refractory to aggressive resuscitation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-Persistent, recurrent bleeding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-Transfusion of more than 4 units packed red blood cells in a 24-hour period, with active or recurrent bleeding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i="1" dirty="0">
                <a:latin typeface="Times New Roman" pitchFamily="18" charset="0"/>
              </a:rPr>
              <a:t>-Transfusion of more than 6 units of packed red blood cells during the same hospitalization </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US" i="1" dirty="0">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عنصر نائب للمحتوى 3" descr="thank you.jpg"/>
          <p:cNvPicPr>
            <a:picLocks noGrp="1" noChangeAspect="1"/>
          </p:cNvPicPr>
          <p:nvPr>
            <p:ph sz="quarter" idx="4294967295"/>
          </p:nvPr>
        </p:nvPicPr>
        <p:blipFill>
          <a:blip r:embed="rId2"/>
          <a:srcRect/>
          <a:stretch>
            <a:fillRect/>
          </a:stretch>
        </p:blipFill>
        <p:spPr>
          <a:xfrm>
            <a:off x="0" y="-457200"/>
            <a:ext cx="9144000" cy="7226301"/>
          </a:xfrm>
        </p:spPr>
      </p:pic>
      <p:sp>
        <p:nvSpPr>
          <p:cNvPr id="5" name="عنوان 4"/>
          <p:cNvSpPr>
            <a:spLocks noGrp="1"/>
          </p:cNvSpPr>
          <p:nvPr>
            <p:ph type="title" idx="4294967295"/>
          </p:nvPr>
        </p:nvSpPr>
        <p:spPr/>
        <p:txBody>
          <a:bodyPr anchor="b">
            <a:normAutofit/>
          </a:bodyPr>
          <a:lstStyle/>
          <a:p>
            <a:endParaRPr lang="ar-J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5116512"/>
          </a:xfrm>
        </p:spPr>
        <p:txBody>
          <a:bodyPr/>
          <a:lstStyle/>
          <a:p>
            <a:pPr algn="l" rtl="0">
              <a:defRPr/>
            </a:pPr>
            <a:r>
              <a:rPr lang="en-US" sz="2000" dirty="0"/>
              <a:t>Extend from oral cavity to ligament of </a:t>
            </a:r>
            <a:r>
              <a:rPr lang="en-US" sz="2000" dirty="0" err="1"/>
              <a:t>treitz</a:t>
            </a:r>
            <a:r>
              <a:rPr lang="en-US" sz="2000" dirty="0"/>
              <a:t> of duodenum </a:t>
            </a:r>
          </a:p>
          <a:p>
            <a:pPr algn="l" rtl="0">
              <a:defRPr/>
            </a:pPr>
            <a:endParaRPr lang="en-US" sz="2000" dirty="0"/>
          </a:p>
          <a:p>
            <a:pPr algn="l" rtl="0">
              <a:defRPr/>
            </a:pPr>
            <a:r>
              <a:rPr lang="en-US" sz="2000" dirty="0"/>
              <a:t>Blood supply:</a:t>
            </a:r>
          </a:p>
          <a:p>
            <a:pPr algn="l" rtl="0">
              <a:defRPr/>
            </a:pPr>
            <a:r>
              <a:rPr lang="en-US" sz="2000" dirty="0"/>
              <a:t>Lt gastric AR. Giving esophageal branch supply esophagus &amp; stomach</a:t>
            </a:r>
          </a:p>
          <a:p>
            <a:pPr algn="l" rtl="0">
              <a:defRPr/>
            </a:pPr>
            <a:r>
              <a:rPr lang="en-US" sz="2000" dirty="0"/>
              <a:t>Common hepatic Ar. Giving Rt. gastric, </a:t>
            </a:r>
            <a:r>
              <a:rPr lang="en-US" sz="2000" b="1" dirty="0" err="1">
                <a:solidFill>
                  <a:srgbClr val="FF0000"/>
                </a:solidFill>
                <a:effectLst>
                  <a:outerShdw blurRad="38100" dist="38100" dir="2700000" algn="tl">
                    <a:srgbClr val="000000">
                      <a:alpha val="43137"/>
                    </a:srgbClr>
                  </a:outerShdw>
                </a:effectLst>
              </a:rPr>
              <a:t>gastroduodenal</a:t>
            </a:r>
            <a:r>
              <a:rPr lang="en-US" sz="2000" dirty="0"/>
              <a:t>, Lt. hepatic and cystic branches supply stomach, liver, </a:t>
            </a:r>
            <a:r>
              <a:rPr lang="en-US" sz="2000" dirty="0" err="1"/>
              <a:t>Gb</a:t>
            </a:r>
            <a:r>
              <a:rPr lang="en-US" sz="2000" dirty="0"/>
              <a:t> and duodenum </a:t>
            </a:r>
          </a:p>
          <a:p>
            <a:pPr algn="l" rtl="0">
              <a:defRPr/>
            </a:pPr>
            <a:r>
              <a:rPr lang="en-US" sz="2000" dirty="0" err="1"/>
              <a:t>Splenic</a:t>
            </a:r>
            <a:r>
              <a:rPr lang="en-US" sz="2000" dirty="0"/>
              <a:t> Ar. giving Lt. </a:t>
            </a:r>
            <a:r>
              <a:rPr lang="en-US" sz="2000" dirty="0" err="1"/>
              <a:t>gastroepiploic</a:t>
            </a:r>
            <a:r>
              <a:rPr lang="en-US" sz="2000" dirty="0"/>
              <a:t>, short </a:t>
            </a:r>
            <a:r>
              <a:rPr lang="en-US" sz="2000" dirty="0" err="1"/>
              <a:t>gastic</a:t>
            </a:r>
            <a:r>
              <a:rPr lang="en-US" sz="2000" dirty="0"/>
              <a:t> and pancreatic branch supply spleen, pancreas, </a:t>
            </a:r>
            <a:r>
              <a:rPr lang="en-US" sz="2000" dirty="0" err="1"/>
              <a:t>fundus</a:t>
            </a:r>
            <a:r>
              <a:rPr lang="en-US" sz="2000" dirty="0"/>
              <a:t> of stomach and greater </a:t>
            </a:r>
            <a:r>
              <a:rPr lang="en-US" sz="2000" dirty="0" err="1"/>
              <a:t>omentum</a:t>
            </a:r>
            <a:r>
              <a:rPr lang="en-US" sz="2000" dirty="0"/>
              <a:t> </a:t>
            </a:r>
          </a:p>
          <a:p>
            <a:pPr algn="l" rtl="0">
              <a:defRPr/>
            </a:pPr>
            <a:endParaRPr lang="en-US" sz="2000" dirty="0"/>
          </a:p>
        </p:txBody>
      </p:sp>
      <p:sp>
        <p:nvSpPr>
          <p:cNvPr id="3" name="Title 2"/>
          <p:cNvSpPr>
            <a:spLocks noGrp="1"/>
          </p:cNvSpPr>
          <p:nvPr>
            <p:ph type="title"/>
          </p:nvPr>
        </p:nvSpPr>
        <p:spPr/>
        <p:txBody>
          <a:bodyPr/>
          <a:lstStyle/>
          <a:p>
            <a:pPr>
              <a:defRPr/>
            </a:pPr>
            <a:r>
              <a:rPr lang="en-US" dirty="0"/>
              <a:t>Anatomy of UBGIT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r>
              <a:rPr lang="en-GB" dirty="0"/>
              <a:t>Peptic Ulcers Bleeding </a:t>
            </a:r>
            <a:endParaRPr lang="ar-JO" dirty="0"/>
          </a:p>
        </p:txBody>
      </p:sp>
      <p:sp>
        <p:nvSpPr>
          <p:cNvPr id="3" name="عنصر نائب للمحتوى 2"/>
          <p:cNvSpPr>
            <a:spLocks noGrp="1"/>
          </p:cNvSpPr>
          <p:nvPr>
            <p:ph idx="1"/>
          </p:nvPr>
        </p:nvSpPr>
        <p:spPr/>
        <p:txBody>
          <a:bodyPr/>
          <a:lstStyle/>
          <a:p>
            <a:pPr marL="1714500" lvl="4" indent="0" algn="l">
              <a:buFont typeface="Wingdings 2" pitchFamily="18" charset="2"/>
              <a:buNone/>
            </a:pPr>
            <a:r>
              <a:rPr lang="en-US" b="1"/>
              <a:t>Gastrointestinal hemorrhage remains a major medical problem with an incidence of over 1/1000 per year in Western practice .</a:t>
            </a:r>
          </a:p>
          <a:p>
            <a:pPr marL="1714500" lvl="4" indent="0" algn="l">
              <a:buFont typeface="Wingdings 2" pitchFamily="18" charset="2"/>
              <a:buNone/>
            </a:pPr>
            <a:endParaRPr lang="en-US" b="1">
              <a:cs typeface="Arial" pitchFamily="34" charset="0"/>
            </a:endParaRPr>
          </a:p>
          <a:p>
            <a:pPr marL="1714500" lvl="4" indent="0" algn="l">
              <a:buFont typeface="Wingdings 2" pitchFamily="18" charset="2"/>
              <a:buNone/>
            </a:pPr>
            <a:r>
              <a:rPr lang="en-US" b="1">
                <a:cs typeface="Arial" pitchFamily="34" charset="0"/>
              </a:rPr>
              <a:t>In recent years  the population affected has become much </a:t>
            </a:r>
            <a:r>
              <a:rPr lang="en-US" b="1">
                <a:solidFill>
                  <a:srgbClr val="C00000"/>
                </a:solidFill>
                <a:cs typeface="Arial" pitchFamily="34" charset="0"/>
              </a:rPr>
              <a:t>older</a:t>
            </a:r>
            <a:r>
              <a:rPr lang="en-US" b="1">
                <a:cs typeface="Arial" pitchFamily="34" charset="0"/>
              </a:rPr>
              <a:t> and the bleeding is commonly associated with the </a:t>
            </a:r>
            <a:r>
              <a:rPr lang="en-US" b="1">
                <a:solidFill>
                  <a:srgbClr val="C00000"/>
                </a:solidFill>
                <a:cs typeface="Arial" pitchFamily="34" charset="0"/>
              </a:rPr>
              <a:t>ingestion</a:t>
            </a:r>
            <a:r>
              <a:rPr lang="en-US" b="1">
                <a:cs typeface="Arial" pitchFamily="34" charset="0"/>
              </a:rPr>
              <a:t> </a:t>
            </a:r>
            <a:r>
              <a:rPr lang="en-US" b="1">
                <a:solidFill>
                  <a:srgbClr val="C00000"/>
                </a:solidFill>
                <a:cs typeface="Arial" pitchFamily="34" charset="0"/>
              </a:rPr>
              <a:t>of</a:t>
            </a:r>
            <a:r>
              <a:rPr lang="en-US" b="1">
                <a:cs typeface="Arial" pitchFamily="34" charset="0"/>
              </a:rPr>
              <a:t> </a:t>
            </a:r>
            <a:r>
              <a:rPr lang="en-US" b="1">
                <a:solidFill>
                  <a:srgbClr val="C00000"/>
                </a:solidFill>
                <a:cs typeface="Arial" pitchFamily="34" charset="0"/>
              </a:rPr>
              <a:t>NSAIDs</a:t>
            </a:r>
            <a:r>
              <a:rPr lang="en-US" b="1">
                <a:cs typeface="Arial" pitchFamily="34" charset="0"/>
              </a:rPr>
              <a:t>.</a:t>
            </a:r>
            <a:endParaRPr lang="ar-JO" b="1"/>
          </a:p>
          <a:p>
            <a:pPr marL="508000" lvl="1" indent="0" algn="l">
              <a:lnSpc>
                <a:spcPct val="90000"/>
              </a:lnSpc>
              <a:buFont typeface="Verdana" pitchFamily="34" charset="0"/>
              <a:buNone/>
            </a:pPr>
            <a:endParaRPr lang="ar-JO" sz="1800" b="1"/>
          </a:p>
          <a:p>
            <a:pPr marL="508000" lvl="1" indent="0" algn="l">
              <a:lnSpc>
                <a:spcPct val="90000"/>
              </a:lnSpc>
              <a:buFont typeface="Verdana" pitchFamily="34" charset="0"/>
              <a:buNone/>
            </a:pPr>
            <a:endParaRPr lang="ar-JO" sz="1800" b="1"/>
          </a:p>
          <a:p>
            <a:pPr marL="508000" lvl="1" indent="0" algn="l">
              <a:lnSpc>
                <a:spcPct val="90000"/>
              </a:lnSpc>
              <a:buFont typeface="Verdana" pitchFamily="34" charset="0"/>
              <a:buNone/>
            </a:pPr>
            <a:endParaRPr lang="ar-JO" sz="1800" b="1"/>
          </a:p>
          <a:p>
            <a:pPr marL="508000" lvl="1" indent="0" algn="l">
              <a:lnSpc>
                <a:spcPct val="90000"/>
              </a:lnSpc>
              <a:buFont typeface="Verdana" pitchFamily="34" charset="0"/>
              <a:buNone/>
            </a:pPr>
            <a:endParaRPr lang="ar-JO" sz="1800" b="1"/>
          </a:p>
          <a:p>
            <a:endParaRPr lang="ar-JO"/>
          </a:p>
        </p:txBody>
      </p:sp>
      <p:pic>
        <p:nvPicPr>
          <p:cNvPr id="28676" name="Picture 3" descr="M2800203-Bleeding_stomach_ulcer-SPL.jpg"/>
          <p:cNvPicPr>
            <a:picLocks noChangeAspect="1"/>
          </p:cNvPicPr>
          <p:nvPr/>
        </p:nvPicPr>
        <p:blipFill>
          <a:blip r:embed="rId2"/>
          <a:srcRect/>
          <a:stretch>
            <a:fillRect/>
          </a:stretch>
        </p:blipFill>
        <p:spPr bwMode="auto">
          <a:xfrm>
            <a:off x="5219700" y="3357563"/>
            <a:ext cx="3617913" cy="3311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620713"/>
            <a:ext cx="8077200" cy="2133600"/>
          </a:xfrm>
        </p:spPr>
        <p:txBody>
          <a:bodyPr/>
          <a:lstStyle/>
          <a:p>
            <a:pPr marL="514350" marR="0" indent="-514350" algn="l" rtl="0">
              <a:buFont typeface="Arial" pitchFamily="34" charset="0"/>
              <a:buChar char="•"/>
            </a:pPr>
            <a:r>
              <a:rPr lang="en-US" sz="2800">
                <a:solidFill>
                  <a:srgbClr val="FF0000"/>
                </a:solidFill>
              </a:rPr>
              <a:t>Internal bleeding </a:t>
            </a:r>
            <a:r>
              <a:rPr lang="en-US" sz="2800">
                <a:solidFill>
                  <a:schemeClr val="tx1"/>
                </a:solidFill>
              </a:rPr>
              <a:t>is the most common complication of peptic ulcers</a:t>
            </a:r>
          </a:p>
          <a:p>
            <a:pPr marL="514350" marR="0" indent="-514350" algn="l" rtl="0">
              <a:buFont typeface="Arial" pitchFamily="34" charset="0"/>
              <a:buChar char="•"/>
            </a:pPr>
            <a:r>
              <a:rPr lang="en-US" sz="2800">
                <a:solidFill>
                  <a:schemeClr val="tx1"/>
                </a:solidFill>
              </a:rPr>
              <a:t>bleeding can occur when an ulcer develops at a site of blood vessel</a:t>
            </a:r>
          </a:p>
          <a:p>
            <a:pPr marL="514350" marR="0" indent="-514350" algn="l" rtl="0">
              <a:buFont typeface="Arial" pitchFamily="34" charset="0"/>
              <a:buChar char="•"/>
            </a:pPr>
            <a:endParaRPr lang="en-US" sz="2800">
              <a:solidFill>
                <a:schemeClr val="tx1"/>
              </a:solidFill>
            </a:endParaRPr>
          </a:p>
        </p:txBody>
      </p:sp>
      <p:pic>
        <p:nvPicPr>
          <p:cNvPr id="29699" name="Picture 3" descr="bleeding pu.jpg"/>
          <p:cNvPicPr>
            <a:picLocks noChangeAspect="1"/>
          </p:cNvPicPr>
          <p:nvPr/>
        </p:nvPicPr>
        <p:blipFill>
          <a:blip r:embed="rId2"/>
          <a:srcRect/>
          <a:stretch>
            <a:fillRect/>
          </a:stretch>
        </p:blipFill>
        <p:spPr bwMode="auto">
          <a:xfrm>
            <a:off x="1116013" y="3068638"/>
            <a:ext cx="7696200"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p:txBody>
          <a:bodyPr/>
          <a:lstStyle/>
          <a:p>
            <a:pPr algn="l" eaLnBrk="1" hangingPunct="1"/>
            <a:r>
              <a:rPr lang="en-US" altLang="en-US"/>
              <a:t>Gram negative</a:t>
            </a:r>
          </a:p>
          <a:p>
            <a:pPr algn="l" eaLnBrk="1" hangingPunct="1"/>
            <a:r>
              <a:rPr lang="en-US" altLang="en-US"/>
              <a:t>Spiral</a:t>
            </a:r>
          </a:p>
          <a:p>
            <a:pPr algn="l" eaLnBrk="1" hangingPunct="1"/>
            <a:r>
              <a:rPr lang="en-US" altLang="en-US"/>
              <a:t>Urease Positive</a:t>
            </a:r>
          </a:p>
          <a:p>
            <a:pPr algn="l" eaLnBrk="1" hangingPunct="1"/>
            <a:r>
              <a:rPr lang="en-US" altLang="en-US"/>
              <a:t>Found only on </a:t>
            </a:r>
            <a:r>
              <a:rPr lang="en-US" altLang="en-US" b="1" i="1"/>
              <a:t>gastric mucosa.</a:t>
            </a:r>
            <a:endParaRPr lang="en-US" altLang="en-US"/>
          </a:p>
          <a:p>
            <a:pPr algn="l" eaLnBrk="1" hangingPunct="1"/>
            <a:r>
              <a:rPr lang="en-US" altLang="en-US"/>
              <a:t>Associated with lymphoma, 100% of DU and 80% of GU.</a:t>
            </a:r>
          </a:p>
          <a:p>
            <a:pPr algn="l" eaLnBrk="1" hangingPunct="1"/>
            <a:r>
              <a:rPr lang="en-US" altLang="en-US"/>
              <a:t>Triple Therapy</a:t>
            </a:r>
          </a:p>
          <a:p>
            <a:pPr lvl="1" algn="l" eaLnBrk="1" hangingPunct="1"/>
            <a:r>
              <a:rPr lang="en-US" altLang="en-US"/>
              <a:t>MOC</a:t>
            </a:r>
          </a:p>
          <a:p>
            <a:pPr lvl="1" algn="l" eaLnBrk="1" hangingPunct="1"/>
            <a:r>
              <a:rPr lang="en-US" altLang="en-US"/>
              <a:t>ACO</a:t>
            </a:r>
          </a:p>
          <a:p>
            <a:pPr lvl="1" eaLnBrk="1" hangingPunct="1"/>
            <a:endParaRPr lang="en-US" altLang="en-US"/>
          </a:p>
        </p:txBody>
      </p:sp>
      <p:sp>
        <p:nvSpPr>
          <p:cNvPr id="16386" name="Title 1"/>
          <p:cNvSpPr>
            <a:spLocks noGrp="1"/>
          </p:cNvSpPr>
          <p:nvPr>
            <p:ph type="title"/>
          </p:nvPr>
        </p:nvSpPr>
        <p:spPr/>
        <p:txBody>
          <a:bodyPr/>
          <a:lstStyle/>
          <a:p>
            <a:pPr eaLnBrk="1" fontAlgn="auto" hangingPunct="1">
              <a:spcAft>
                <a:spcPts val="0"/>
              </a:spcAft>
              <a:defRPr/>
            </a:pPr>
            <a:r>
              <a:rPr lang="en-US">
                <a:solidFill>
                  <a:srgbClr val="7B9899"/>
                </a:solidFill>
              </a:rPr>
              <a:t>H. Pylori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p:txBody>
          <a:bodyPr/>
          <a:lstStyle/>
          <a:p>
            <a:pPr algn="l" eaLnBrk="1" hangingPunct="1"/>
            <a:r>
              <a:rPr lang="en-US" altLang="en-US"/>
              <a:t>Symptoms</a:t>
            </a:r>
          </a:p>
          <a:p>
            <a:pPr lvl="1" algn="l" eaLnBrk="1" hangingPunct="1"/>
            <a:r>
              <a:rPr lang="en-US" altLang="en-US"/>
              <a:t>Epigastric Pain</a:t>
            </a:r>
          </a:p>
          <a:p>
            <a:pPr lvl="1" algn="l" eaLnBrk="1" hangingPunct="1"/>
            <a:r>
              <a:rPr lang="en-US" altLang="en-US"/>
              <a:t>Bleeding</a:t>
            </a:r>
          </a:p>
          <a:p>
            <a:pPr lvl="1" algn="l" eaLnBrk="1" hangingPunct="1"/>
            <a:r>
              <a:rPr lang="en-US" altLang="en-US"/>
              <a:t>Back Pain</a:t>
            </a:r>
          </a:p>
          <a:p>
            <a:pPr lvl="1" algn="l" eaLnBrk="1" hangingPunct="1"/>
            <a:r>
              <a:rPr lang="en-US" altLang="en-US"/>
              <a:t>Decreased Appetite</a:t>
            </a:r>
          </a:p>
          <a:p>
            <a:pPr lvl="1" algn="l" eaLnBrk="1" hangingPunct="1"/>
            <a:r>
              <a:rPr lang="en-US" altLang="en-US"/>
              <a:t>Nausea, vomiting, anorexia</a:t>
            </a:r>
          </a:p>
          <a:p>
            <a:pPr algn="l" eaLnBrk="1" hangingPunct="1"/>
            <a:r>
              <a:rPr lang="en-US" altLang="en-US"/>
              <a:t>Signs</a:t>
            </a:r>
          </a:p>
          <a:p>
            <a:pPr lvl="1" algn="l" eaLnBrk="1" hangingPunct="1"/>
            <a:r>
              <a:rPr lang="en-US" altLang="en-US"/>
              <a:t>All forms of GI bleed</a:t>
            </a:r>
          </a:p>
          <a:p>
            <a:pPr lvl="1" algn="l" eaLnBrk="1" hangingPunct="1"/>
            <a:r>
              <a:rPr lang="en-US" altLang="en-US"/>
              <a:t>Tenderness</a:t>
            </a:r>
          </a:p>
          <a:p>
            <a:pPr lvl="1" algn="l" eaLnBrk="1" hangingPunct="1"/>
            <a:endParaRPr lang="en-US" altLang="en-US"/>
          </a:p>
        </p:txBody>
      </p:sp>
      <p:sp>
        <p:nvSpPr>
          <p:cNvPr id="19458" name="Title 1"/>
          <p:cNvSpPr>
            <a:spLocks noGrp="1"/>
          </p:cNvSpPr>
          <p:nvPr>
            <p:ph type="title"/>
          </p:nvPr>
        </p:nvSpPr>
        <p:spPr/>
        <p:txBody>
          <a:bodyPr/>
          <a:lstStyle/>
          <a:p>
            <a:pPr eaLnBrk="1" fontAlgn="auto" hangingPunct="1">
              <a:spcAft>
                <a:spcPts val="0"/>
              </a:spcAft>
              <a:defRPr/>
            </a:pPr>
            <a:endParaRPr lang="ar-JO">
              <a:solidFill>
                <a:srgbClr val="7B98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400" dirty="0">
                <a:cs typeface="Arial" charset="0"/>
              </a:rPr>
              <a:t>Duodenal ulcers:</a:t>
            </a:r>
            <a:br>
              <a:rPr lang="en-US" sz="4400" dirty="0">
                <a:cs typeface="Arial" charset="0"/>
              </a:rPr>
            </a:br>
            <a:endParaRPr lang="en-US" dirty="0"/>
          </a:p>
        </p:txBody>
      </p:sp>
      <p:sp>
        <p:nvSpPr>
          <p:cNvPr id="3" name="Content Placeholder 2"/>
          <p:cNvSpPr>
            <a:spLocks noGrp="1"/>
          </p:cNvSpPr>
          <p:nvPr>
            <p:ph idx="1"/>
          </p:nvPr>
        </p:nvSpPr>
        <p:spPr>
          <a:xfrm>
            <a:off x="250825" y="1196975"/>
            <a:ext cx="4681538" cy="5486400"/>
          </a:xfrm>
        </p:spPr>
        <p:txBody>
          <a:bodyPr/>
          <a:lstStyle/>
          <a:p>
            <a:pPr marL="107950" indent="0" algn="l" rtl="0">
              <a:lnSpc>
                <a:spcPct val="80000"/>
              </a:lnSpc>
              <a:buFont typeface="Wingdings 3" pitchFamily="18" charset="2"/>
              <a:buNone/>
            </a:pPr>
            <a:endParaRPr lang="en-US" sz="1600">
              <a:cs typeface="Arial" pitchFamily="34" charset="0"/>
            </a:endParaRPr>
          </a:p>
          <a:p>
            <a:pPr marL="107950" indent="0" algn="l" rtl="0">
              <a:lnSpc>
                <a:spcPct val="80000"/>
              </a:lnSpc>
              <a:buFont typeface="Wingdings 3" pitchFamily="18" charset="2"/>
              <a:buNone/>
            </a:pPr>
            <a:r>
              <a:rPr lang="en-US" sz="1600">
                <a:cs typeface="Arial" pitchFamily="34" charset="0"/>
              </a:rPr>
              <a:t>The </a:t>
            </a:r>
            <a:r>
              <a:rPr lang="en-US" sz="1600" b="1">
                <a:solidFill>
                  <a:srgbClr val="C00000"/>
                </a:solidFill>
                <a:cs typeface="Arial" pitchFamily="34" charset="0"/>
              </a:rPr>
              <a:t>most common </a:t>
            </a:r>
            <a:r>
              <a:rPr lang="en-US" sz="1600">
                <a:cs typeface="Arial" pitchFamily="34" charset="0"/>
              </a:rPr>
              <a:t>site of bleeding from a peptic ulcer is </a:t>
            </a:r>
            <a:r>
              <a:rPr lang="en-US" sz="1600" b="1">
                <a:solidFill>
                  <a:srgbClr val="C00000"/>
                </a:solidFill>
                <a:cs typeface="Arial" pitchFamily="34" charset="0"/>
              </a:rPr>
              <a:t>the duodenum</a:t>
            </a:r>
            <a:r>
              <a:rPr lang="en-US" sz="1600">
                <a:cs typeface="Arial" pitchFamily="34" charset="0"/>
              </a:rPr>
              <a:t>.</a:t>
            </a:r>
          </a:p>
          <a:p>
            <a:pPr marL="107950" indent="0" algn="l" rtl="0">
              <a:lnSpc>
                <a:spcPct val="80000"/>
              </a:lnSpc>
              <a:buFont typeface="Wingdings 3" pitchFamily="18" charset="2"/>
              <a:buNone/>
            </a:pPr>
            <a:endParaRPr lang="en-US" sz="1600">
              <a:cs typeface="Arial" pitchFamily="34" charset="0"/>
            </a:endParaRPr>
          </a:p>
          <a:p>
            <a:pPr marL="107950" indent="0" algn="l" rtl="0">
              <a:lnSpc>
                <a:spcPct val="80000"/>
              </a:lnSpc>
              <a:buFont typeface="Wingdings 3" pitchFamily="18" charset="2"/>
              <a:buNone/>
            </a:pPr>
            <a:r>
              <a:rPr lang="en-US" sz="1600">
                <a:cs typeface="Arial" pitchFamily="34" charset="0"/>
              </a:rPr>
              <a:t>the </a:t>
            </a:r>
            <a:r>
              <a:rPr lang="en-US" sz="1600" b="1">
                <a:solidFill>
                  <a:srgbClr val="C00000"/>
                </a:solidFill>
                <a:cs typeface="Arial" pitchFamily="34" charset="0"/>
              </a:rPr>
              <a:t>gastroduodenal artery</a:t>
            </a:r>
            <a:r>
              <a:rPr lang="en-US" sz="1600">
                <a:cs typeface="Arial" pitchFamily="34" charset="0"/>
              </a:rPr>
              <a:t>, which is commonly the source </a:t>
            </a:r>
            <a:r>
              <a:rPr lang="en-US" sz="1600" b="1">
                <a:solidFill>
                  <a:srgbClr val="C00000"/>
                </a:solidFill>
                <a:cs typeface="Arial" pitchFamily="34" charset="0"/>
              </a:rPr>
              <a:t>of major bleeding</a:t>
            </a:r>
            <a:r>
              <a:rPr lang="en-US" sz="1600">
                <a:cs typeface="Arial" pitchFamily="34" charset="0"/>
              </a:rPr>
              <a:t>.</a:t>
            </a:r>
          </a:p>
          <a:p>
            <a:pPr marL="107950" indent="0" algn="l" rtl="0">
              <a:lnSpc>
                <a:spcPct val="80000"/>
              </a:lnSpc>
              <a:buFont typeface="Wingdings 3" pitchFamily="18" charset="2"/>
              <a:buNone/>
            </a:pPr>
            <a:endParaRPr lang="en-US" sz="1600">
              <a:cs typeface="Arial" pitchFamily="34" charset="0"/>
            </a:endParaRPr>
          </a:p>
          <a:p>
            <a:pPr marL="107950" indent="0" algn="l" rtl="0">
              <a:lnSpc>
                <a:spcPct val="80000"/>
              </a:lnSpc>
              <a:buFont typeface="Wingdings 3" pitchFamily="18" charset="2"/>
              <a:buNone/>
            </a:pPr>
            <a:r>
              <a:rPr lang="en-US" sz="1600">
                <a:cs typeface="Arial" pitchFamily="34" charset="0"/>
              </a:rPr>
              <a:t>The ulcers causing the bleeding are usually found in the </a:t>
            </a:r>
            <a:r>
              <a:rPr lang="en-US" sz="1600" b="1">
                <a:solidFill>
                  <a:srgbClr val="C00000"/>
                </a:solidFill>
                <a:cs typeface="Arial" pitchFamily="34" charset="0"/>
              </a:rPr>
              <a:t>posterior or superior </a:t>
            </a:r>
            <a:r>
              <a:rPr lang="en-US" sz="1600">
                <a:cs typeface="Arial" pitchFamily="34" charset="0"/>
              </a:rPr>
              <a:t>aspect of the first part of duodenum. </a:t>
            </a:r>
          </a:p>
          <a:p>
            <a:pPr marL="107950" indent="0" algn="l" rtl="0">
              <a:lnSpc>
                <a:spcPct val="80000"/>
              </a:lnSpc>
              <a:buFont typeface="Wingdings 3" pitchFamily="18" charset="2"/>
              <a:buNone/>
            </a:pPr>
            <a:endParaRPr lang="en-US" sz="1600">
              <a:cs typeface="Arial" pitchFamily="34" charset="0"/>
            </a:endParaRPr>
          </a:p>
          <a:p>
            <a:pPr marL="107950" indent="0" algn="l" rtl="0">
              <a:lnSpc>
                <a:spcPct val="80000"/>
              </a:lnSpc>
              <a:buFont typeface="Wingdings 3" pitchFamily="18" charset="2"/>
              <a:buNone/>
            </a:pPr>
            <a:r>
              <a:rPr lang="en-US" sz="1600">
                <a:cs typeface="Arial" pitchFamily="34" charset="0"/>
              </a:rPr>
              <a:t>The situation in which there is both an </a:t>
            </a:r>
            <a:r>
              <a:rPr lang="en-US" sz="1600">
                <a:solidFill>
                  <a:srgbClr val="FF0000"/>
                </a:solidFill>
                <a:cs typeface="Arial" pitchFamily="34" charset="0"/>
              </a:rPr>
              <a:t>anterior </a:t>
            </a:r>
          </a:p>
          <a:p>
            <a:pPr marL="107950" indent="0" algn="l" rtl="0">
              <a:lnSpc>
                <a:spcPct val="80000"/>
              </a:lnSpc>
              <a:buFont typeface="Wingdings 3" pitchFamily="18" charset="2"/>
              <a:buNone/>
            </a:pPr>
            <a:r>
              <a:rPr lang="en-US" sz="1600">
                <a:cs typeface="Arial" pitchFamily="34" charset="0"/>
              </a:rPr>
              <a:t>and a </a:t>
            </a:r>
            <a:r>
              <a:rPr lang="en-US" sz="1600">
                <a:solidFill>
                  <a:srgbClr val="FF0000"/>
                </a:solidFill>
                <a:cs typeface="Arial" pitchFamily="34" charset="0"/>
              </a:rPr>
              <a:t>posterior</a:t>
            </a:r>
            <a:r>
              <a:rPr lang="en-US" sz="1600">
                <a:cs typeface="Arial" pitchFamily="34" charset="0"/>
              </a:rPr>
              <a:t> duodenal ulcer is referred to as </a:t>
            </a:r>
          </a:p>
          <a:p>
            <a:pPr marL="107950" indent="0" algn="l" rtl="0">
              <a:lnSpc>
                <a:spcPct val="80000"/>
              </a:lnSpc>
              <a:buFont typeface="Wingdings 3" pitchFamily="18" charset="2"/>
              <a:buNone/>
            </a:pPr>
            <a:r>
              <a:rPr lang="en-US" sz="1600" b="1">
                <a:solidFill>
                  <a:srgbClr val="FF0000"/>
                </a:solidFill>
                <a:cs typeface="Arial" pitchFamily="34" charset="0"/>
              </a:rPr>
              <a:t>‘kissing ulcers’. </a:t>
            </a:r>
          </a:p>
          <a:p>
            <a:pPr marL="107950" indent="0" algn="l" rtl="0">
              <a:lnSpc>
                <a:spcPct val="80000"/>
              </a:lnSpc>
              <a:buFont typeface="Wingdings 3" pitchFamily="18" charset="2"/>
              <a:buNone/>
            </a:pPr>
            <a:endParaRPr lang="en-US" sz="1600" b="1">
              <a:cs typeface="Arial" pitchFamily="34" charset="0"/>
            </a:endParaRPr>
          </a:p>
          <a:p>
            <a:pPr marL="107950" indent="0" algn="l" rtl="0">
              <a:lnSpc>
                <a:spcPct val="80000"/>
              </a:lnSpc>
              <a:buFont typeface="Wingdings 3" pitchFamily="18" charset="2"/>
              <a:buNone/>
            </a:pPr>
            <a:r>
              <a:rPr lang="en-US" sz="1600" b="1">
                <a:cs typeface="Arial" pitchFamily="34" charset="0"/>
              </a:rPr>
              <a:t>Anteriorly</a:t>
            </a:r>
            <a:r>
              <a:rPr lang="en-US" sz="1600">
                <a:cs typeface="Arial" pitchFamily="34" charset="0"/>
              </a:rPr>
              <a:t> placed ulcers tend to </a:t>
            </a:r>
          </a:p>
          <a:p>
            <a:pPr marL="107950" indent="0" algn="l" rtl="0">
              <a:lnSpc>
                <a:spcPct val="80000"/>
              </a:lnSpc>
              <a:buFont typeface="Wingdings 3" pitchFamily="18" charset="2"/>
              <a:buNone/>
            </a:pPr>
            <a:r>
              <a:rPr lang="en-US" sz="1600" b="1">
                <a:cs typeface="Arial" pitchFamily="34" charset="0"/>
              </a:rPr>
              <a:t>perforate</a:t>
            </a:r>
            <a:r>
              <a:rPr lang="en-US" sz="1600">
                <a:cs typeface="Arial" pitchFamily="34" charset="0"/>
              </a:rPr>
              <a:t> and, in contrast, </a:t>
            </a:r>
            <a:r>
              <a:rPr lang="en-US" sz="1600" b="1">
                <a:cs typeface="Arial" pitchFamily="34" charset="0"/>
              </a:rPr>
              <a:t>posterior</a:t>
            </a:r>
            <a:r>
              <a:rPr lang="en-US" sz="1600">
                <a:cs typeface="Arial" pitchFamily="34" charset="0"/>
              </a:rPr>
              <a:t> duodenal </a:t>
            </a:r>
          </a:p>
          <a:p>
            <a:pPr marL="107950" indent="0" algn="l" rtl="0">
              <a:lnSpc>
                <a:spcPct val="80000"/>
              </a:lnSpc>
              <a:buFont typeface="Wingdings 3" pitchFamily="18" charset="2"/>
              <a:buNone/>
            </a:pPr>
            <a:r>
              <a:rPr lang="en-US" sz="1600">
                <a:cs typeface="Arial" pitchFamily="34" charset="0"/>
              </a:rPr>
              <a:t>ulcers tend to </a:t>
            </a:r>
            <a:r>
              <a:rPr lang="en-US" sz="1600" b="1">
                <a:cs typeface="Arial" pitchFamily="34" charset="0"/>
              </a:rPr>
              <a:t>bleed</a:t>
            </a:r>
            <a:r>
              <a:rPr lang="en-US" sz="1600">
                <a:cs typeface="Arial" pitchFamily="34" charset="0"/>
              </a:rPr>
              <a:t>, sometimes by eroding into </a:t>
            </a:r>
            <a:r>
              <a:rPr lang="en-US" sz="1600">
                <a:solidFill>
                  <a:srgbClr val="FF0000"/>
                </a:solidFill>
                <a:cs typeface="Arial" pitchFamily="34" charset="0"/>
              </a:rPr>
              <a:t>the gastroduodenal artery.</a:t>
            </a:r>
          </a:p>
          <a:p>
            <a:pPr marL="107950" indent="0" algn="l" rtl="0">
              <a:lnSpc>
                <a:spcPct val="80000"/>
              </a:lnSpc>
              <a:buFont typeface="Wingdings 3" pitchFamily="18" charset="2"/>
              <a:buNone/>
            </a:pPr>
            <a:endParaRPr lang="en-US" sz="1600">
              <a:solidFill>
                <a:srgbClr val="FF0000"/>
              </a:solidFill>
              <a:cs typeface="Arial" pitchFamily="34" charset="0"/>
            </a:endParaRPr>
          </a:p>
          <a:p>
            <a:pPr marL="107950" indent="0" algn="l" rtl="0">
              <a:lnSpc>
                <a:spcPct val="80000"/>
              </a:lnSpc>
              <a:buFont typeface="Wingdings 3" pitchFamily="18" charset="2"/>
              <a:buNone/>
            </a:pPr>
            <a:endParaRPr lang="en-US" sz="1600">
              <a:cs typeface="Arial" pitchFamily="34" charset="0"/>
            </a:endParaRPr>
          </a:p>
          <a:p>
            <a:pPr marL="107950" indent="0" algn="l" rtl="0">
              <a:lnSpc>
                <a:spcPct val="80000"/>
              </a:lnSpc>
              <a:buFont typeface="Wingdings 3" pitchFamily="18" charset="2"/>
              <a:buNone/>
            </a:pPr>
            <a:endParaRPr lang="en-GB" sz="1600">
              <a:cs typeface="Arial" pitchFamily="34" charset="0"/>
            </a:endParaRPr>
          </a:p>
        </p:txBody>
      </p:sp>
      <p:pic>
        <p:nvPicPr>
          <p:cNvPr id="32772" name="عنصر نائب للمحتوى 3"/>
          <p:cNvPicPr>
            <a:picLocks noChangeAspect="1"/>
          </p:cNvPicPr>
          <p:nvPr/>
        </p:nvPicPr>
        <p:blipFill>
          <a:blip r:embed="rId2"/>
          <a:srcRect/>
          <a:stretch>
            <a:fillRect/>
          </a:stretch>
        </p:blipFill>
        <p:spPr bwMode="auto">
          <a:xfrm>
            <a:off x="5076825" y="981075"/>
            <a:ext cx="3810000" cy="3095625"/>
          </a:xfrm>
          <a:prstGeom prst="rect">
            <a:avLst/>
          </a:prstGeom>
          <a:noFill/>
          <a:ln w="9525">
            <a:noFill/>
            <a:miter lim="800000"/>
            <a:headEnd/>
            <a:tailEnd/>
          </a:ln>
        </p:spPr>
      </p:pic>
      <p:pic>
        <p:nvPicPr>
          <p:cNvPr id="32773" name="Picture 2" descr="نتيجة بحث الصور عن ‪kissing duodenal ulcers endoscopy‬‏"/>
          <p:cNvPicPr>
            <a:picLocks noChangeAspect="1" noChangeArrowheads="1"/>
          </p:cNvPicPr>
          <p:nvPr/>
        </p:nvPicPr>
        <p:blipFill>
          <a:blip r:embed="rId3"/>
          <a:srcRect/>
          <a:stretch>
            <a:fillRect/>
          </a:stretch>
        </p:blipFill>
        <p:spPr bwMode="auto">
          <a:xfrm>
            <a:off x="5267325" y="3954463"/>
            <a:ext cx="3429000" cy="29035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imgUlcers2.gif"/>
          <p:cNvPicPr>
            <a:picLocks noGrp="1" noChangeAspect="1"/>
          </p:cNvPicPr>
          <p:nvPr>
            <p:ph idx="1"/>
          </p:nvPr>
        </p:nvPicPr>
        <p:blipFill>
          <a:blip r:embed="rId2"/>
          <a:srcRect/>
          <a:stretch>
            <a:fillRect/>
          </a:stretch>
        </p:blipFill>
        <p:spPr>
          <a:xfrm>
            <a:off x="1214438" y="1498600"/>
            <a:ext cx="6357937" cy="4643438"/>
          </a:xfrm>
        </p:spPr>
      </p:pic>
      <p:sp>
        <p:nvSpPr>
          <p:cNvPr id="23554" name="Title 1"/>
          <p:cNvSpPr>
            <a:spLocks noGrp="1"/>
          </p:cNvSpPr>
          <p:nvPr>
            <p:ph type="title"/>
          </p:nvPr>
        </p:nvSpPr>
        <p:spPr/>
        <p:txBody>
          <a:bodyPr/>
          <a:lstStyle/>
          <a:p>
            <a:pPr eaLnBrk="1" fontAlgn="auto" hangingPunct="1">
              <a:spcAft>
                <a:spcPts val="0"/>
              </a:spcAft>
              <a:defRPr/>
            </a:pPr>
            <a:endParaRPr lang="ar-JO">
              <a:solidFill>
                <a:srgbClr val="7B989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sz="4000" dirty="0">
                <a:cs typeface="Arial" charset="0"/>
              </a:rPr>
              <a:t>Gastric ulcers:</a:t>
            </a:r>
            <a:br>
              <a:rPr lang="en-GB" sz="4000" dirty="0">
                <a:cs typeface="Arial" charset="0"/>
              </a:rPr>
            </a:br>
            <a:endParaRPr lang="en-US" dirty="0"/>
          </a:p>
        </p:txBody>
      </p:sp>
      <p:sp>
        <p:nvSpPr>
          <p:cNvPr id="3" name="Content Placeholder 2"/>
          <p:cNvSpPr>
            <a:spLocks noGrp="1"/>
          </p:cNvSpPr>
          <p:nvPr>
            <p:ph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p>
            <a:pPr>
              <a:lnSpc>
                <a:spcPct val="80000"/>
              </a:lnSpc>
              <a:defRPr/>
            </a:pPr>
            <a:endParaRPr lang="en-GB" sz="3600" dirty="0">
              <a:cs typeface="Arial" charset="0"/>
            </a:endParaRPr>
          </a:p>
          <a:p>
            <a:pPr algn="l" rtl="0">
              <a:lnSpc>
                <a:spcPct val="80000"/>
              </a:lnSpc>
              <a:defRPr/>
            </a:pPr>
            <a:r>
              <a:rPr lang="en-US" dirty="0">
                <a:cs typeface="Arial" charset="0"/>
              </a:rPr>
              <a:t>Large chronic ulcers may erode posteriorly into the pancreas and, on other occasions, into major vessels such as the </a:t>
            </a:r>
            <a:r>
              <a:rPr lang="en-US" dirty="0">
                <a:solidFill>
                  <a:srgbClr val="FF0000"/>
                </a:solidFill>
                <a:cs typeface="Arial" charset="0"/>
              </a:rPr>
              <a:t>splenic artery</a:t>
            </a:r>
            <a:r>
              <a:rPr lang="en-US" dirty="0">
                <a:cs typeface="Arial" charset="0"/>
              </a:rPr>
              <a:t>.</a:t>
            </a:r>
            <a:endParaRPr lang="en-US" dirty="0"/>
          </a:p>
          <a:p>
            <a:pPr marL="109537" indent="0" algn="l">
              <a:lnSpc>
                <a:spcPct val="80000"/>
              </a:lnSpc>
              <a:buFont typeface="Wingdings 3" pitchFamily="18" charset="2"/>
              <a:buNone/>
              <a:defRPr/>
            </a:pPr>
            <a:endParaRPr lang="en-US" dirty="0"/>
          </a:p>
        </p:txBody>
      </p:sp>
      <p:pic>
        <p:nvPicPr>
          <p:cNvPr id="34820" name="Picture 2" descr="صورة ذات صلة"/>
          <p:cNvPicPr>
            <a:picLocks noChangeAspect="1" noChangeArrowheads="1"/>
          </p:cNvPicPr>
          <p:nvPr/>
        </p:nvPicPr>
        <p:blipFill>
          <a:blip r:embed="rId2"/>
          <a:srcRect/>
          <a:stretch>
            <a:fillRect/>
          </a:stretch>
        </p:blipFill>
        <p:spPr bwMode="auto">
          <a:xfrm>
            <a:off x="5076825" y="333375"/>
            <a:ext cx="3959225" cy="3838575"/>
          </a:xfrm>
          <a:prstGeom prst="rect">
            <a:avLst/>
          </a:prstGeom>
          <a:noFill/>
          <a:ln w="9525">
            <a:noFill/>
            <a:miter lim="800000"/>
            <a:headEnd/>
            <a:tailEnd/>
          </a:ln>
        </p:spPr>
      </p:pic>
      <p:pic>
        <p:nvPicPr>
          <p:cNvPr id="34821" name="Picture 2"/>
          <p:cNvPicPr>
            <a:picLocks noChangeAspect="1" noChangeArrowheads="1"/>
          </p:cNvPicPr>
          <p:nvPr/>
        </p:nvPicPr>
        <p:blipFill>
          <a:blip r:embed="rId3"/>
          <a:srcRect/>
          <a:stretch>
            <a:fillRect/>
          </a:stretch>
        </p:blipFill>
        <p:spPr bwMode="auto">
          <a:xfrm>
            <a:off x="5292725" y="4014788"/>
            <a:ext cx="3527425" cy="2843212"/>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685800"/>
            <a:ext cx="7498080" cy="731838"/>
          </a:xfrm>
        </p:spPr>
        <p:txBody>
          <a:bodyPr/>
          <a:lstStyle/>
          <a:p>
            <a:pPr>
              <a:defRPr/>
            </a:pPr>
            <a:r>
              <a:rPr lang="en-US" dirty="0"/>
              <a:t>Investigations:</a:t>
            </a:r>
          </a:p>
        </p:txBody>
      </p:sp>
      <p:sp>
        <p:nvSpPr>
          <p:cNvPr id="3" name="Content Placeholder 2"/>
          <p:cNvSpPr>
            <a:spLocks noGrp="1"/>
          </p:cNvSpPr>
          <p:nvPr>
            <p:ph idx="1"/>
          </p:nvPr>
        </p:nvSpPr>
        <p:spPr/>
        <p:txBody>
          <a:bodyPr/>
          <a:lstStyle/>
          <a:p>
            <a:pPr marL="514350" indent="-514350" algn="l" rtl="0">
              <a:buFont typeface="+mj-lt"/>
              <a:buAutoNum type="arabicPeriod"/>
              <a:defRPr/>
            </a:pPr>
            <a:endParaRPr lang="en-US" dirty="0"/>
          </a:p>
          <a:p>
            <a:pPr algn="l" rtl="0">
              <a:defRPr/>
            </a:pPr>
            <a:r>
              <a:rPr lang="en-US" dirty="0"/>
              <a:t>CBC</a:t>
            </a:r>
          </a:p>
          <a:p>
            <a:pPr algn="l" rtl="0">
              <a:defRPr/>
            </a:pPr>
            <a:r>
              <a:rPr lang="en-US" dirty="0"/>
              <a:t>Examination of stool </a:t>
            </a:r>
          </a:p>
          <a:p>
            <a:pPr algn="l" rtl="0">
              <a:defRPr/>
            </a:pPr>
            <a:r>
              <a:rPr lang="en-US" dirty="0"/>
              <a:t>CT angiogram and catheter angiography</a:t>
            </a:r>
          </a:p>
          <a:p>
            <a:pPr algn="l" rtl="0">
              <a:defRPr/>
            </a:pPr>
            <a:r>
              <a:rPr lang="en-US" dirty="0"/>
              <a:t>Endoscopy ( diagnostic accuracy &gt;95%)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endoscopy</a:t>
            </a:r>
          </a:p>
        </p:txBody>
      </p:sp>
      <p:sp>
        <p:nvSpPr>
          <p:cNvPr id="36867" name="Content Placeholder 2"/>
          <p:cNvSpPr>
            <a:spLocks noGrp="1"/>
          </p:cNvSpPr>
          <p:nvPr>
            <p:ph idx="1"/>
          </p:nvPr>
        </p:nvSpPr>
        <p:spPr/>
        <p:txBody>
          <a:bodyPr/>
          <a:lstStyle/>
          <a:p>
            <a:pPr algn="l" rtl="0"/>
            <a:r>
              <a:rPr lang="en-US"/>
              <a:t>Therapeutic endoscopy can achieve hemostasis in approximately 70% of cases, with the best evidence supporting a combination of adrenaline injection with heater probe and/or clips.</a:t>
            </a:r>
          </a:p>
          <a:p>
            <a:pPr algn="l"/>
            <a:endParaRPr lang="en-US"/>
          </a:p>
        </p:txBody>
      </p:sp>
      <p:pic>
        <p:nvPicPr>
          <p:cNvPr id="36868" name="Picture 3" descr="bleeding pu Rx.jpg"/>
          <p:cNvPicPr>
            <a:picLocks noChangeAspect="1"/>
          </p:cNvPicPr>
          <p:nvPr/>
        </p:nvPicPr>
        <p:blipFill>
          <a:blip r:embed="rId3"/>
          <a:srcRect/>
          <a:stretch>
            <a:fillRect/>
          </a:stretch>
        </p:blipFill>
        <p:spPr bwMode="auto">
          <a:xfrm>
            <a:off x="1066800" y="4114800"/>
            <a:ext cx="4114800" cy="2743200"/>
          </a:xfrm>
          <a:prstGeom prst="rect">
            <a:avLst/>
          </a:prstGeom>
          <a:noFill/>
          <a:ln w="9525">
            <a:noFill/>
            <a:miter lim="800000"/>
            <a:headEnd/>
            <a:tailEnd/>
          </a:ln>
        </p:spPr>
      </p:pic>
      <p:pic>
        <p:nvPicPr>
          <p:cNvPr id="36869" name="Picture 4" descr="clips.jpg"/>
          <p:cNvPicPr>
            <a:picLocks noChangeAspect="1"/>
          </p:cNvPicPr>
          <p:nvPr/>
        </p:nvPicPr>
        <p:blipFill>
          <a:blip r:embed="rId4"/>
          <a:srcRect/>
          <a:stretch>
            <a:fillRect/>
          </a:stretch>
        </p:blipFill>
        <p:spPr bwMode="auto">
          <a:xfrm>
            <a:off x="5334000" y="4248150"/>
            <a:ext cx="3810000" cy="26098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ontent Placeholder 2"/>
          <p:cNvSpPr>
            <a:spLocks noGrp="1"/>
          </p:cNvSpPr>
          <p:nvPr>
            <p:ph idx="4294967295"/>
          </p:nvPr>
        </p:nvSpPr>
        <p:spPr>
          <a:xfrm>
            <a:off x="0" y="1600200"/>
            <a:ext cx="8229600" cy="4525963"/>
          </a:xfrm>
        </p:spPr>
        <p:txBody>
          <a:bodyPr>
            <a:normAutofit fontScale="92500" lnSpcReduction="20000"/>
          </a:bodyPr>
          <a:lstStyle/>
          <a:p>
            <a:pPr marL="109537" indent="0" algn="l" rtl="0" eaLnBrk="1" hangingPunct="1">
              <a:lnSpc>
                <a:spcPct val="80000"/>
              </a:lnSpc>
              <a:buFont typeface="Wingdings 3" pitchFamily="18" charset="2"/>
              <a:buNone/>
              <a:defRPr/>
            </a:pPr>
            <a:endParaRPr lang="en-GB" sz="2600" dirty="0">
              <a:cs typeface="Arial" charset="0"/>
            </a:endParaRPr>
          </a:p>
          <a:p>
            <a:pPr marL="109537" indent="0" algn="l" rtl="0" eaLnBrk="1" hangingPunct="1">
              <a:lnSpc>
                <a:spcPct val="80000"/>
              </a:lnSpc>
              <a:buFont typeface="Wingdings 3" pitchFamily="18" charset="2"/>
              <a:buNone/>
              <a:defRPr/>
            </a:pPr>
            <a:r>
              <a:rPr lang="en-US" sz="3000" i="1" dirty="0">
                <a:cs typeface="Arial" charset="0"/>
              </a:rPr>
              <a:t>Medical and minimally interventional treatments: </a:t>
            </a:r>
          </a:p>
          <a:p>
            <a:pPr algn="l" rtl="0" eaLnBrk="1" hangingPunct="1">
              <a:lnSpc>
                <a:spcPct val="80000"/>
              </a:lnSpc>
              <a:defRPr/>
            </a:pPr>
            <a:endParaRPr lang="en-US" dirty="0">
              <a:cs typeface="Arial" charset="0"/>
            </a:endParaRPr>
          </a:p>
          <a:p>
            <a:pPr algn="l" rtl="0" eaLnBrk="1" hangingPunct="1">
              <a:lnSpc>
                <a:spcPct val="80000"/>
              </a:lnSpc>
              <a:defRPr/>
            </a:pPr>
            <a:r>
              <a:rPr lang="en-US" dirty="0">
                <a:cs typeface="Arial" charset="0"/>
              </a:rPr>
              <a:t>Medical treatment has </a:t>
            </a:r>
            <a:r>
              <a:rPr lang="en-US" b="1" dirty="0">
                <a:solidFill>
                  <a:srgbClr val="C00000"/>
                </a:solidFill>
                <a:cs typeface="Arial" charset="0"/>
              </a:rPr>
              <a:t>limited efficacy.</a:t>
            </a:r>
          </a:p>
          <a:p>
            <a:pPr algn="l" rtl="0" eaLnBrk="1" hangingPunct="1">
              <a:lnSpc>
                <a:spcPct val="80000"/>
              </a:lnSpc>
              <a:defRPr/>
            </a:pPr>
            <a:endParaRPr lang="en-US" dirty="0">
              <a:cs typeface="Arial" charset="0"/>
            </a:endParaRPr>
          </a:p>
          <a:p>
            <a:pPr algn="l" rtl="0">
              <a:lnSpc>
                <a:spcPct val="80000"/>
              </a:lnSpc>
              <a:defRPr/>
            </a:pPr>
            <a:r>
              <a:rPr lang="en-US" dirty="0">
                <a:cs typeface="Arial" charset="0"/>
              </a:rPr>
              <a:t> All patients are commonly started on </a:t>
            </a:r>
            <a:r>
              <a:rPr lang="en-US" dirty="0">
                <a:solidFill>
                  <a:srgbClr val="C00000"/>
                </a:solidFill>
                <a:cs typeface="Arial" charset="0"/>
              </a:rPr>
              <a:t>a proton pump </a:t>
            </a:r>
          </a:p>
          <a:p>
            <a:pPr marL="109537" indent="0" algn="l" rtl="0">
              <a:lnSpc>
                <a:spcPct val="80000"/>
              </a:lnSpc>
              <a:buFont typeface="Wingdings 3" pitchFamily="18" charset="2"/>
              <a:buNone/>
              <a:defRPr/>
            </a:pPr>
            <a:r>
              <a:rPr lang="en-US" dirty="0">
                <a:solidFill>
                  <a:srgbClr val="C00000"/>
                </a:solidFill>
                <a:cs typeface="Arial" charset="0"/>
              </a:rPr>
              <a:t>antagonist</a:t>
            </a:r>
            <a:r>
              <a:rPr lang="en-US" dirty="0"/>
              <a:t> or on </a:t>
            </a:r>
            <a:r>
              <a:rPr lang="en-US" dirty="0">
                <a:solidFill>
                  <a:srgbClr val="FF0000"/>
                </a:solidFill>
              </a:rPr>
              <a:t>an H2-antagonist</a:t>
            </a:r>
            <a:r>
              <a:rPr lang="en-US" dirty="0"/>
              <a:t> </a:t>
            </a:r>
            <a:r>
              <a:rPr lang="en-US" dirty="0">
                <a:cs typeface="Arial" charset="0"/>
              </a:rPr>
              <a:t>, but well-performed </a:t>
            </a:r>
          </a:p>
          <a:p>
            <a:pPr marL="109537" indent="0" algn="l" rtl="0">
              <a:lnSpc>
                <a:spcPct val="80000"/>
              </a:lnSpc>
              <a:buFont typeface="Wingdings 3" pitchFamily="18" charset="2"/>
              <a:buNone/>
              <a:defRPr/>
            </a:pPr>
            <a:r>
              <a:rPr lang="en-US" dirty="0">
                <a:cs typeface="Arial" charset="0"/>
              </a:rPr>
              <a:t>studies have </a:t>
            </a:r>
            <a:r>
              <a:rPr lang="en-US" dirty="0">
                <a:solidFill>
                  <a:srgbClr val="C00000"/>
                </a:solidFill>
                <a:cs typeface="Arial" charset="0"/>
              </a:rPr>
              <a:t>failed to show</a:t>
            </a:r>
            <a:r>
              <a:rPr lang="en-US" dirty="0">
                <a:cs typeface="Arial" charset="0"/>
              </a:rPr>
              <a:t> that such treatments </a:t>
            </a:r>
          </a:p>
          <a:p>
            <a:pPr marL="109537" indent="0" algn="l" rtl="0">
              <a:lnSpc>
                <a:spcPct val="80000"/>
              </a:lnSpc>
              <a:buFont typeface="Wingdings 3" pitchFamily="18" charset="2"/>
              <a:buNone/>
              <a:defRPr/>
            </a:pPr>
            <a:r>
              <a:rPr lang="en-US" dirty="0">
                <a:cs typeface="Arial" charset="0"/>
              </a:rPr>
              <a:t>influence </a:t>
            </a:r>
            <a:r>
              <a:rPr lang="en-US" dirty="0">
                <a:solidFill>
                  <a:srgbClr val="C00000"/>
                </a:solidFill>
                <a:cs typeface="Arial" charset="0"/>
              </a:rPr>
              <a:t>re-bleeding, operation rate or mortality</a:t>
            </a:r>
            <a:r>
              <a:rPr lang="en-US" dirty="0">
                <a:cs typeface="Arial" charset="0"/>
              </a:rPr>
              <a:t>. </a:t>
            </a:r>
          </a:p>
          <a:p>
            <a:pPr algn="l" rtl="0" eaLnBrk="1" hangingPunct="1">
              <a:lnSpc>
                <a:spcPct val="80000"/>
              </a:lnSpc>
              <a:defRPr/>
            </a:pPr>
            <a:endParaRPr lang="en-US" dirty="0">
              <a:cs typeface="Arial" charset="0"/>
            </a:endParaRPr>
          </a:p>
          <a:p>
            <a:pPr algn="l" rtl="0" eaLnBrk="1" hangingPunct="1">
              <a:lnSpc>
                <a:spcPct val="80000"/>
              </a:lnSpc>
              <a:defRPr/>
            </a:pPr>
            <a:r>
              <a:rPr lang="en-US" b="1" dirty="0">
                <a:solidFill>
                  <a:srgbClr val="C00000"/>
                </a:solidFill>
                <a:cs typeface="Arial" charset="0"/>
              </a:rPr>
              <a:t>However</a:t>
            </a:r>
            <a:r>
              <a:rPr lang="en-US" dirty="0">
                <a:cs typeface="Arial" charset="0"/>
              </a:rPr>
              <a:t>, meta-analyses of studies does suggest that </a:t>
            </a:r>
            <a:r>
              <a:rPr lang="en-US" b="1" dirty="0">
                <a:solidFill>
                  <a:srgbClr val="C00000"/>
                </a:solidFill>
                <a:cs typeface="Arial" charset="0"/>
              </a:rPr>
              <a:t>tranexamic acid</a:t>
            </a:r>
            <a:r>
              <a:rPr lang="en-US" dirty="0">
                <a:cs typeface="Arial" charset="0"/>
              </a:rPr>
              <a:t>, an inhibitor of fibrinolysis, </a:t>
            </a:r>
            <a:r>
              <a:rPr lang="en-GB" b="1" dirty="0">
                <a:solidFill>
                  <a:srgbClr val="C00000"/>
                </a:solidFill>
                <a:cs typeface="Arial" charset="0"/>
              </a:rPr>
              <a:t>reduces the </a:t>
            </a:r>
            <a:r>
              <a:rPr lang="en-GB" b="1" dirty="0" err="1">
                <a:solidFill>
                  <a:srgbClr val="C00000"/>
                </a:solidFill>
                <a:cs typeface="Arial" charset="0"/>
              </a:rPr>
              <a:t>rebleeding</a:t>
            </a:r>
            <a:r>
              <a:rPr lang="en-GB" b="1" dirty="0">
                <a:solidFill>
                  <a:srgbClr val="C00000"/>
                </a:solidFill>
                <a:cs typeface="Arial" charset="0"/>
              </a:rPr>
              <a:t> rate</a:t>
            </a:r>
            <a:r>
              <a:rPr lang="en-GB" dirty="0">
                <a:cs typeface="Arial" charset="0"/>
              </a:rPr>
              <a:t>. </a:t>
            </a:r>
            <a:endParaRPr lang="ar-JO" dirty="0"/>
          </a:p>
        </p:txBody>
      </p:sp>
      <p:sp>
        <p:nvSpPr>
          <p:cNvPr id="2" name="Title 1"/>
          <p:cNvSpPr>
            <a:spLocks noGrp="1"/>
          </p:cNvSpPr>
          <p:nvPr>
            <p:ph type="title" idx="4294967295"/>
          </p:nvPr>
        </p:nvSpPr>
        <p:spPr>
          <a:xfrm>
            <a:off x="0" y="274638"/>
            <a:ext cx="8229600" cy="1143000"/>
          </a:xfrm>
        </p:spPr>
        <p:txBody>
          <a:bodyPr rtlCol="0"/>
          <a:lstStyle/>
          <a:p>
            <a:pPr rtl="0">
              <a:defRPr/>
            </a:pPr>
            <a:r>
              <a:rPr lang="en-GB" sz="4400" dirty="0">
                <a:cs typeface="Arial" charset="0"/>
              </a:rPr>
              <a:t>Management : </a:t>
            </a:r>
            <a:endParaRPr lang="ar-J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05">
                                            <p:txEl>
                                              <p:pRg st="3" end="3"/>
                                            </p:txEl>
                                          </p:spTgt>
                                        </p:tgtEl>
                                        <p:attrNameLst>
                                          <p:attrName>style.visibility</p:attrName>
                                        </p:attrNameLst>
                                      </p:cBhvr>
                                      <p:to>
                                        <p:strVal val="visible"/>
                                      </p:to>
                                    </p:set>
                                    <p:animEffect transition="in" filter="fade">
                                      <p:cBhvr>
                                        <p:cTn id="7" dur="500"/>
                                        <p:tgtEl>
                                          <p:spTgt spid="7270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2705">
                                            <p:txEl>
                                              <p:pRg st="5" end="5"/>
                                            </p:txEl>
                                          </p:spTgt>
                                        </p:tgtEl>
                                        <p:attrNameLst>
                                          <p:attrName>style.visibility</p:attrName>
                                        </p:attrNameLst>
                                      </p:cBhvr>
                                      <p:to>
                                        <p:strVal val="visible"/>
                                      </p:to>
                                    </p:set>
                                    <p:anim calcmode="lin" valueType="num">
                                      <p:cBhvr additive="base">
                                        <p:cTn id="12" dur="500" fill="hold"/>
                                        <p:tgtEl>
                                          <p:spTgt spid="72705">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2705">
                                            <p:txEl>
                                              <p:pRg st="5" end="5"/>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2705">
                                            <p:txEl>
                                              <p:pRg st="6" end="6"/>
                                            </p:txEl>
                                          </p:spTgt>
                                        </p:tgtEl>
                                        <p:attrNameLst>
                                          <p:attrName>style.visibility</p:attrName>
                                        </p:attrNameLst>
                                      </p:cBhvr>
                                      <p:to>
                                        <p:strVal val="visible"/>
                                      </p:to>
                                    </p:set>
                                    <p:anim calcmode="lin" valueType="num">
                                      <p:cBhvr additive="base">
                                        <p:cTn id="16" dur="500" fill="hold"/>
                                        <p:tgtEl>
                                          <p:spTgt spid="72705">
                                            <p:txEl>
                                              <p:pRg st="6" end="6"/>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2705">
                                            <p:txEl>
                                              <p:pRg st="6" end="6"/>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2705">
                                            <p:txEl>
                                              <p:pRg st="7" end="7"/>
                                            </p:txEl>
                                          </p:spTgt>
                                        </p:tgtEl>
                                        <p:attrNameLst>
                                          <p:attrName>style.visibility</p:attrName>
                                        </p:attrNameLst>
                                      </p:cBhvr>
                                      <p:to>
                                        <p:strVal val="visible"/>
                                      </p:to>
                                    </p:set>
                                    <p:anim calcmode="lin" valueType="num">
                                      <p:cBhvr additive="base">
                                        <p:cTn id="20" dur="500" fill="hold"/>
                                        <p:tgtEl>
                                          <p:spTgt spid="72705">
                                            <p:txEl>
                                              <p:pRg st="7" end="7"/>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2705">
                                            <p:txEl>
                                              <p:pRg st="7" end="7"/>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2705">
                                            <p:txEl>
                                              <p:pRg st="8" end="8"/>
                                            </p:txEl>
                                          </p:spTgt>
                                        </p:tgtEl>
                                        <p:attrNameLst>
                                          <p:attrName>style.visibility</p:attrName>
                                        </p:attrNameLst>
                                      </p:cBhvr>
                                      <p:to>
                                        <p:strVal val="visible"/>
                                      </p:to>
                                    </p:set>
                                    <p:anim calcmode="lin" valueType="num">
                                      <p:cBhvr additive="base">
                                        <p:cTn id="24" dur="500" fill="hold"/>
                                        <p:tgtEl>
                                          <p:spTgt spid="72705">
                                            <p:txEl>
                                              <p:pRg st="8" end="8"/>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270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2705">
                                            <p:txEl>
                                              <p:pRg st="10" end="10"/>
                                            </p:txEl>
                                          </p:spTgt>
                                        </p:tgtEl>
                                        <p:attrNameLst>
                                          <p:attrName>style.visibility</p:attrName>
                                        </p:attrNameLst>
                                      </p:cBhvr>
                                      <p:to>
                                        <p:strVal val="visible"/>
                                      </p:to>
                                    </p:set>
                                    <p:animEffect transition="in" filter="fade">
                                      <p:cBhvr>
                                        <p:cTn id="30" dur="1000"/>
                                        <p:tgtEl>
                                          <p:spTgt spid="72705">
                                            <p:txEl>
                                              <p:pRg st="10" end="10"/>
                                            </p:txEl>
                                          </p:spTgt>
                                        </p:tgtEl>
                                      </p:cBhvr>
                                    </p:animEffect>
                                    <p:anim calcmode="lin" valueType="num">
                                      <p:cBhvr>
                                        <p:cTn id="31" dur="1000" fill="hold"/>
                                        <p:tgtEl>
                                          <p:spTgt spid="72705">
                                            <p:txEl>
                                              <p:pRg st="10" end="10"/>
                                            </p:txEl>
                                          </p:spTgt>
                                        </p:tgtEl>
                                        <p:attrNameLst>
                                          <p:attrName>ppt_x</p:attrName>
                                        </p:attrNameLst>
                                      </p:cBhvr>
                                      <p:tavLst>
                                        <p:tav tm="0">
                                          <p:val>
                                            <p:strVal val="#ppt_x"/>
                                          </p:val>
                                        </p:tav>
                                        <p:tav tm="100000">
                                          <p:val>
                                            <p:strVal val="#ppt_x"/>
                                          </p:val>
                                        </p:tav>
                                      </p:tavLst>
                                    </p:anim>
                                    <p:anim calcmode="lin" valueType="num">
                                      <p:cBhvr>
                                        <p:cTn id="32" dur="1000" fill="hold"/>
                                        <p:tgtEl>
                                          <p:spTgt spid="7270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2"/>
          <p:cNvPicPr>
            <a:picLocks noGrp="1" noChangeAspect="1"/>
          </p:cNvPicPr>
          <p:nvPr>
            <p:ph idx="1"/>
          </p:nvPr>
        </p:nvPicPr>
        <p:blipFill>
          <a:blip r:embed="rId2"/>
          <a:srcRect/>
          <a:stretch>
            <a:fillRect/>
          </a:stretch>
        </p:blipFill>
        <p:spPr>
          <a:xfrm>
            <a:off x="147638" y="476250"/>
            <a:ext cx="8816975" cy="545941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marL="596646" indent="-514350" algn="l" rtl="0">
              <a:buFont typeface="Wingdings 3" pitchFamily="18" charset="2"/>
              <a:buNone/>
              <a:defRPr/>
            </a:pPr>
            <a:r>
              <a:rPr lang="en-US" b="1" dirty="0">
                <a:solidFill>
                  <a:schemeClr val="tx1">
                    <a:lumMod val="95000"/>
                    <a:lumOff val="5000"/>
                  </a:schemeClr>
                </a:solidFill>
              </a:rPr>
              <a:t>Successful when </a:t>
            </a:r>
            <a:r>
              <a:rPr lang="en-US" dirty="0">
                <a:solidFill>
                  <a:schemeClr val="tx1">
                    <a:lumMod val="95000"/>
                    <a:lumOff val="5000"/>
                  </a:schemeClr>
                </a:solidFill>
              </a:rPr>
              <a:t>:</a:t>
            </a:r>
          </a:p>
          <a:p>
            <a:pPr marL="0" indent="0" algn="l" rtl="0">
              <a:buFont typeface="Wingdings 3" pitchFamily="18" charset="2"/>
              <a:buNone/>
              <a:defRPr/>
            </a:pPr>
            <a:r>
              <a:rPr lang="en-US" dirty="0">
                <a:solidFill>
                  <a:schemeClr val="tx1">
                    <a:lumMod val="95000"/>
                    <a:lumOff val="5000"/>
                  </a:schemeClr>
                </a:solidFill>
              </a:rPr>
              <a:t>1. The bleeding is not from large vessels.</a:t>
            </a:r>
          </a:p>
          <a:p>
            <a:pPr marL="0" indent="0" algn="l" rtl="0">
              <a:buFont typeface="Wingdings 3" pitchFamily="18" charset="2"/>
              <a:buNone/>
              <a:defRPr/>
            </a:pPr>
            <a:r>
              <a:rPr lang="en-US" dirty="0">
                <a:solidFill>
                  <a:schemeClr val="tx1">
                    <a:lumMod val="95000"/>
                    <a:lumOff val="5000"/>
                  </a:schemeClr>
                </a:solidFill>
              </a:rPr>
              <a:t>2. source of bleeding can be identiﬁed. </a:t>
            </a:r>
          </a:p>
          <a:p>
            <a:pPr marL="0" indent="0" algn="l" rtl="0">
              <a:buFont typeface="Wingdings 3" pitchFamily="18" charset="2"/>
              <a:buNone/>
              <a:defRPr/>
            </a:pPr>
            <a:endParaRPr lang="en-US" dirty="0">
              <a:solidFill>
                <a:schemeClr val="tx1">
                  <a:lumMod val="95000"/>
                  <a:lumOff val="5000"/>
                </a:schemeClr>
              </a:solidFill>
            </a:endParaRPr>
          </a:p>
          <a:p>
            <a:pPr marL="0" indent="0" algn="l">
              <a:buFont typeface="Wingdings 3" pitchFamily="18" charset="2"/>
              <a:buNone/>
              <a:defRPr/>
            </a:pPr>
            <a:r>
              <a:rPr lang="en-US" dirty="0">
                <a:solidFill>
                  <a:schemeClr val="tx1">
                    <a:lumMod val="95000"/>
                    <a:lumOff val="5000"/>
                  </a:schemeClr>
                </a:solidFill>
              </a:rPr>
              <a:t>  In those who re-bleed after endoscopy, angiography with trans-catheter </a:t>
            </a:r>
            <a:r>
              <a:rPr lang="en-US" dirty="0" err="1">
                <a:solidFill>
                  <a:schemeClr val="tx1">
                    <a:lumMod val="95000"/>
                    <a:lumOff val="5000"/>
                  </a:schemeClr>
                </a:solidFill>
              </a:rPr>
              <a:t>embolisation</a:t>
            </a:r>
            <a:r>
              <a:rPr lang="en-US" dirty="0">
                <a:solidFill>
                  <a:schemeClr val="tx1">
                    <a:lumMod val="95000"/>
                    <a:lumOff val="5000"/>
                  </a:schemeClr>
                </a:solidFill>
              </a:rPr>
              <a:t> </a:t>
            </a:r>
            <a:r>
              <a:rPr lang="en-US" dirty="0"/>
              <a:t>may offer a valuable alternative to surgery . </a:t>
            </a:r>
            <a:endParaRPr lang="en-US" dirty="0">
              <a:solidFill>
                <a:schemeClr val="tx1">
                  <a:lumMod val="95000"/>
                  <a:lumOff val="5000"/>
                </a:schemeClr>
              </a:solidFill>
            </a:endParaRPr>
          </a:p>
          <a:p>
            <a:pPr marL="596646" indent="-514350" algn="l" rtl="0">
              <a:buFont typeface="Wingdings 3" pitchFamily="18" charset="2"/>
              <a:buNone/>
              <a:defRPr/>
            </a:pPr>
            <a:endParaRPr lang="en-US" dirty="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4294967295"/>
          </p:nvPr>
        </p:nvSpPr>
        <p:spPr>
          <a:xfrm>
            <a:off x="0" y="1196975"/>
            <a:ext cx="8686800" cy="6221413"/>
          </a:xfrm>
        </p:spPr>
        <p:txBody>
          <a:bodyPr/>
          <a:lstStyle/>
          <a:p>
            <a:pPr algn="l" rtl="0" eaLnBrk="1" hangingPunct="1">
              <a:lnSpc>
                <a:spcPct val="90000"/>
              </a:lnSpc>
              <a:defRPr/>
            </a:pPr>
            <a:endParaRPr lang="en-GB" dirty="0">
              <a:cs typeface="Arial" charset="0"/>
            </a:endParaRPr>
          </a:p>
          <a:p>
            <a:pPr algn="l" rtl="0" eaLnBrk="1" hangingPunct="1">
              <a:lnSpc>
                <a:spcPct val="90000"/>
              </a:lnSpc>
              <a:defRPr/>
            </a:pPr>
            <a:r>
              <a:rPr lang="en-GB" dirty="0">
                <a:cs typeface="Arial" charset="0"/>
              </a:rPr>
              <a:t>Criteria for surgical treatment :</a:t>
            </a:r>
          </a:p>
          <a:p>
            <a:pPr algn="l" rtl="0" eaLnBrk="1" hangingPunct="1">
              <a:lnSpc>
                <a:spcPct val="90000"/>
              </a:lnSpc>
              <a:defRPr/>
            </a:pPr>
            <a:endParaRPr lang="en-GB" dirty="0">
              <a:cs typeface="Arial" charset="0"/>
            </a:endParaRPr>
          </a:p>
          <a:p>
            <a:pPr marL="109537" indent="0" algn="l" rtl="0" eaLnBrk="1" hangingPunct="1">
              <a:lnSpc>
                <a:spcPct val="90000"/>
              </a:lnSpc>
              <a:buFont typeface="Wingdings 3" pitchFamily="18" charset="2"/>
              <a:buNone/>
              <a:defRPr/>
            </a:pPr>
            <a:r>
              <a:rPr lang="en-GB" sz="2000" dirty="0">
                <a:cs typeface="Arial" charset="0"/>
              </a:rPr>
              <a:t>1- A patient who </a:t>
            </a:r>
            <a:r>
              <a:rPr lang="en-GB" sz="2000" b="1" dirty="0">
                <a:solidFill>
                  <a:srgbClr val="C00000"/>
                </a:solidFill>
                <a:cs typeface="Arial" charset="0"/>
              </a:rPr>
              <a:t>continues </a:t>
            </a:r>
            <a:r>
              <a:rPr lang="en-US" sz="2000" b="1" dirty="0">
                <a:solidFill>
                  <a:srgbClr val="C00000"/>
                </a:solidFill>
                <a:cs typeface="Arial" charset="0"/>
              </a:rPr>
              <a:t>to bleed </a:t>
            </a:r>
            <a:r>
              <a:rPr lang="en-US" sz="2000" dirty="0">
                <a:cs typeface="Arial" charset="0"/>
              </a:rPr>
              <a:t>requires surgical treatment. </a:t>
            </a:r>
          </a:p>
          <a:p>
            <a:pPr algn="l" rtl="0" eaLnBrk="1" hangingPunct="1">
              <a:lnSpc>
                <a:spcPct val="90000"/>
              </a:lnSpc>
              <a:defRPr/>
            </a:pPr>
            <a:endParaRPr lang="en-US" sz="2000" dirty="0">
              <a:cs typeface="Arial" charset="0"/>
            </a:endParaRPr>
          </a:p>
          <a:p>
            <a:pPr marL="109537" indent="0" algn="l" rtl="0" eaLnBrk="1" hangingPunct="1">
              <a:lnSpc>
                <a:spcPct val="90000"/>
              </a:lnSpc>
              <a:buFont typeface="Wingdings 3" pitchFamily="18" charset="2"/>
              <a:buNone/>
              <a:defRPr/>
            </a:pPr>
            <a:r>
              <a:rPr lang="en-US" sz="2000" dirty="0">
                <a:cs typeface="Arial" charset="0"/>
              </a:rPr>
              <a:t>2- The same applies to a </a:t>
            </a:r>
            <a:r>
              <a:rPr lang="en-US" sz="2000" b="1" dirty="0">
                <a:solidFill>
                  <a:srgbClr val="C00000"/>
                </a:solidFill>
                <a:cs typeface="Arial" charset="0"/>
              </a:rPr>
              <a:t>significant </a:t>
            </a:r>
            <a:r>
              <a:rPr lang="en-US" sz="2000" b="1" dirty="0" err="1">
                <a:solidFill>
                  <a:srgbClr val="C00000"/>
                </a:solidFill>
                <a:cs typeface="Arial" charset="0"/>
              </a:rPr>
              <a:t>rebleed</a:t>
            </a:r>
            <a:r>
              <a:rPr lang="en-US" sz="2000" dirty="0">
                <a:cs typeface="Arial" charset="0"/>
              </a:rPr>
              <a:t>. </a:t>
            </a:r>
          </a:p>
          <a:p>
            <a:pPr algn="l" rtl="0" eaLnBrk="1" hangingPunct="1">
              <a:lnSpc>
                <a:spcPct val="90000"/>
              </a:lnSpc>
              <a:defRPr/>
            </a:pPr>
            <a:endParaRPr lang="en-US" sz="2000" dirty="0">
              <a:cs typeface="Arial" charset="0"/>
            </a:endParaRPr>
          </a:p>
          <a:p>
            <a:pPr marL="109537" indent="0" algn="l" rtl="0" eaLnBrk="1" hangingPunct="1">
              <a:lnSpc>
                <a:spcPct val="90000"/>
              </a:lnSpc>
              <a:buFont typeface="Wingdings 3" pitchFamily="18" charset="2"/>
              <a:buNone/>
              <a:defRPr/>
            </a:pPr>
            <a:r>
              <a:rPr lang="en-US" sz="2000" dirty="0">
                <a:cs typeface="Arial" charset="0"/>
              </a:rPr>
              <a:t>3- Patients with a </a:t>
            </a:r>
            <a:r>
              <a:rPr lang="en-US" sz="2000" b="1" dirty="0">
                <a:solidFill>
                  <a:srgbClr val="C00000"/>
                </a:solidFill>
                <a:cs typeface="Arial" charset="0"/>
              </a:rPr>
              <a:t>visible </a:t>
            </a:r>
            <a:r>
              <a:rPr lang="en-US" sz="2000" dirty="0">
                <a:cs typeface="Arial" charset="0"/>
              </a:rPr>
              <a:t>vessel in the ulcer base</a:t>
            </a:r>
          </a:p>
          <a:p>
            <a:pPr algn="l" rtl="0" eaLnBrk="1" hangingPunct="1">
              <a:lnSpc>
                <a:spcPct val="90000"/>
              </a:lnSpc>
              <a:defRPr/>
            </a:pPr>
            <a:endParaRPr lang="en-US" sz="2000" b="1" dirty="0">
              <a:solidFill>
                <a:srgbClr val="C00000"/>
              </a:solidFill>
              <a:cs typeface="Arial" charset="0"/>
            </a:endParaRPr>
          </a:p>
          <a:p>
            <a:pPr marL="109537" indent="0" algn="l" rtl="0" eaLnBrk="1" hangingPunct="1">
              <a:lnSpc>
                <a:spcPct val="90000"/>
              </a:lnSpc>
              <a:buFont typeface="Wingdings 3" pitchFamily="18" charset="2"/>
              <a:buNone/>
              <a:defRPr/>
            </a:pPr>
            <a:r>
              <a:rPr lang="en-US" sz="2000" b="1" dirty="0">
                <a:solidFill>
                  <a:srgbClr val="C00000"/>
                </a:solidFill>
                <a:cs typeface="Arial" charset="0"/>
              </a:rPr>
              <a:t>4- Spurting </a:t>
            </a:r>
            <a:r>
              <a:rPr lang="en-US" sz="2000" dirty="0">
                <a:cs typeface="Arial" charset="0"/>
              </a:rPr>
              <a:t>vessel or an </a:t>
            </a:r>
            <a:r>
              <a:rPr lang="en-US" sz="2000" b="1" dirty="0">
                <a:solidFill>
                  <a:srgbClr val="C00000"/>
                </a:solidFill>
                <a:cs typeface="Arial" charset="0"/>
              </a:rPr>
              <a:t>ulcer with a clot in the base . </a:t>
            </a:r>
          </a:p>
          <a:p>
            <a:pPr algn="l" rtl="0" eaLnBrk="1" hangingPunct="1">
              <a:lnSpc>
                <a:spcPct val="90000"/>
              </a:lnSpc>
              <a:defRPr/>
            </a:pPr>
            <a:endParaRPr lang="en-US" sz="2000" b="1" dirty="0">
              <a:solidFill>
                <a:srgbClr val="C00000"/>
              </a:solidFill>
              <a:cs typeface="Arial" charset="0"/>
            </a:endParaRPr>
          </a:p>
          <a:p>
            <a:pPr algn="l" rtl="0" eaLnBrk="1" hangingPunct="1">
              <a:lnSpc>
                <a:spcPct val="90000"/>
              </a:lnSpc>
              <a:defRPr/>
            </a:pPr>
            <a:r>
              <a:rPr lang="en-US" sz="2000" dirty="0">
                <a:cs typeface="Arial" charset="0"/>
              </a:rPr>
              <a:t>As a rule</a:t>
            </a:r>
            <a:r>
              <a:rPr lang="en-GB" sz="2000" dirty="0">
                <a:cs typeface="Arial" charset="0"/>
              </a:rPr>
              <a:t>, a patient </a:t>
            </a:r>
            <a:r>
              <a:rPr lang="en-US" sz="2000" dirty="0">
                <a:cs typeface="Arial" charset="0"/>
              </a:rPr>
              <a:t>who has required </a:t>
            </a:r>
            <a:r>
              <a:rPr lang="en-US" sz="2000" b="1" dirty="0">
                <a:solidFill>
                  <a:srgbClr val="C00000"/>
                </a:solidFill>
                <a:cs typeface="Arial" charset="0"/>
              </a:rPr>
              <a:t>more than 6 units </a:t>
            </a:r>
            <a:r>
              <a:rPr lang="en-US" sz="2000" dirty="0">
                <a:cs typeface="Arial" charset="0"/>
              </a:rPr>
              <a:t>of blood needs surgery</a:t>
            </a:r>
            <a:endParaRPr lang="ar-JO" sz="2000" dirty="0"/>
          </a:p>
        </p:txBody>
      </p:sp>
      <p:sp>
        <p:nvSpPr>
          <p:cNvPr id="2" name="Title 1"/>
          <p:cNvSpPr>
            <a:spLocks noGrp="1"/>
          </p:cNvSpPr>
          <p:nvPr>
            <p:ph type="title" idx="4294967295"/>
          </p:nvPr>
        </p:nvSpPr>
        <p:spPr>
          <a:xfrm>
            <a:off x="0" y="274638"/>
            <a:ext cx="8229600" cy="1143000"/>
          </a:xfrm>
        </p:spPr>
        <p:txBody>
          <a:bodyPr rtlCol="0"/>
          <a:lstStyle/>
          <a:p>
            <a:pPr marL="365125" indent="-255588" rtl="0">
              <a:lnSpc>
                <a:spcPct val="90000"/>
              </a:lnSpc>
              <a:defRPr/>
            </a:pPr>
            <a:r>
              <a:rPr lang="en-GB" sz="4400" dirty="0">
                <a:cs typeface="Arial" charset="0"/>
              </a:rPr>
              <a:t>Surgical treatment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729">
                                            <p:txEl>
                                              <p:pRg st="3" end="3"/>
                                            </p:txEl>
                                          </p:spTgt>
                                        </p:tgtEl>
                                        <p:attrNameLst>
                                          <p:attrName>style.visibility</p:attrName>
                                        </p:attrNameLst>
                                      </p:cBhvr>
                                      <p:to>
                                        <p:strVal val="visible"/>
                                      </p:to>
                                    </p:set>
                                    <p:anim calcmode="lin" valueType="num">
                                      <p:cBhvr additive="base">
                                        <p:cTn id="7" dur="500" fill="hold"/>
                                        <p:tgtEl>
                                          <p:spTgt spid="7372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3729">
                                            <p:txEl>
                                              <p:pRg st="5" end="5"/>
                                            </p:txEl>
                                          </p:spTgt>
                                        </p:tgtEl>
                                        <p:attrNameLst>
                                          <p:attrName>style.visibility</p:attrName>
                                        </p:attrNameLst>
                                      </p:cBhvr>
                                      <p:to>
                                        <p:strVal val="visible"/>
                                      </p:to>
                                    </p:set>
                                    <p:anim calcmode="lin" valueType="num">
                                      <p:cBhvr additive="base">
                                        <p:cTn id="13" dur="500" fill="hold"/>
                                        <p:tgtEl>
                                          <p:spTgt spid="7372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3729">
                                            <p:txEl>
                                              <p:pRg st="7" end="7"/>
                                            </p:txEl>
                                          </p:spTgt>
                                        </p:tgtEl>
                                        <p:attrNameLst>
                                          <p:attrName>style.visibility</p:attrName>
                                        </p:attrNameLst>
                                      </p:cBhvr>
                                      <p:to>
                                        <p:strVal val="visible"/>
                                      </p:to>
                                    </p:set>
                                    <p:animEffect transition="in" filter="fade">
                                      <p:cBhvr>
                                        <p:cTn id="19" dur="1000"/>
                                        <p:tgtEl>
                                          <p:spTgt spid="73729">
                                            <p:txEl>
                                              <p:pRg st="7" end="7"/>
                                            </p:txEl>
                                          </p:spTgt>
                                        </p:tgtEl>
                                      </p:cBhvr>
                                    </p:animEffect>
                                    <p:anim calcmode="lin" valueType="num">
                                      <p:cBhvr>
                                        <p:cTn id="20" dur="1000" fill="hold"/>
                                        <p:tgtEl>
                                          <p:spTgt spid="73729">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737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3729">
                                            <p:txEl>
                                              <p:pRg st="9" end="9"/>
                                            </p:txEl>
                                          </p:spTgt>
                                        </p:tgtEl>
                                        <p:attrNameLst>
                                          <p:attrName>style.visibility</p:attrName>
                                        </p:attrNameLst>
                                      </p:cBhvr>
                                      <p:to>
                                        <p:strVal val="visible"/>
                                      </p:to>
                                    </p:set>
                                    <p:animEffect transition="in" filter="fade">
                                      <p:cBhvr>
                                        <p:cTn id="26" dur="1000"/>
                                        <p:tgtEl>
                                          <p:spTgt spid="73729">
                                            <p:txEl>
                                              <p:pRg st="9" end="9"/>
                                            </p:txEl>
                                          </p:spTgt>
                                        </p:tgtEl>
                                      </p:cBhvr>
                                    </p:animEffect>
                                    <p:anim calcmode="lin" valueType="num">
                                      <p:cBhvr>
                                        <p:cTn id="27" dur="1000" fill="hold"/>
                                        <p:tgtEl>
                                          <p:spTgt spid="73729">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7372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3729">
                                            <p:txEl>
                                              <p:pRg st="11" end="11"/>
                                            </p:txEl>
                                          </p:spTgt>
                                        </p:tgtEl>
                                        <p:attrNameLst>
                                          <p:attrName>style.visibility</p:attrName>
                                        </p:attrNameLst>
                                      </p:cBhvr>
                                      <p:to>
                                        <p:strVal val="visible"/>
                                      </p:to>
                                    </p:set>
                                    <p:animEffect transition="in" filter="wipe(down)">
                                      <p:cBhvr>
                                        <p:cTn id="33" dur="500"/>
                                        <p:tgtEl>
                                          <p:spTgt spid="7372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p:txBody>
          <a:bodyPr/>
          <a:lstStyle/>
          <a:p>
            <a:pPr algn="l" eaLnBrk="1" hangingPunct="1"/>
            <a:r>
              <a:rPr lang="en-US" altLang="en-US"/>
              <a:t>Biliroth I</a:t>
            </a:r>
          </a:p>
          <a:p>
            <a:pPr algn="l" eaLnBrk="1" hangingPunct="1"/>
            <a:r>
              <a:rPr lang="en-US" altLang="en-US"/>
              <a:t>Biliroth II</a:t>
            </a:r>
          </a:p>
          <a:p>
            <a:pPr algn="l" eaLnBrk="1" hangingPunct="1"/>
            <a:r>
              <a:rPr lang="en-US" altLang="en-US"/>
              <a:t>Truncal Vagotomy</a:t>
            </a:r>
          </a:p>
          <a:p>
            <a:pPr lvl="1" algn="l" eaLnBrk="1" hangingPunct="1"/>
            <a:r>
              <a:rPr lang="en-US" altLang="en-US"/>
              <a:t>Pyloroplasty</a:t>
            </a:r>
          </a:p>
          <a:p>
            <a:pPr lvl="1" algn="l" eaLnBrk="1" hangingPunct="1"/>
            <a:r>
              <a:rPr lang="en-US" altLang="en-US"/>
              <a:t>Gastroenterostomy</a:t>
            </a:r>
          </a:p>
          <a:p>
            <a:pPr algn="l" eaLnBrk="1" hangingPunct="1"/>
            <a:r>
              <a:rPr lang="en-US" altLang="en-US"/>
              <a:t>Highly Selective Vagotomy</a:t>
            </a:r>
          </a:p>
          <a:p>
            <a:pPr algn="l" eaLnBrk="1" hangingPunct="1"/>
            <a:endParaRPr lang="en-US" altLang="en-US"/>
          </a:p>
        </p:txBody>
      </p:sp>
      <p:sp>
        <p:nvSpPr>
          <p:cNvPr id="25602" name="Title 1"/>
          <p:cNvSpPr>
            <a:spLocks noGrp="1"/>
          </p:cNvSpPr>
          <p:nvPr>
            <p:ph type="title"/>
          </p:nvPr>
        </p:nvSpPr>
        <p:spPr/>
        <p:txBody>
          <a:bodyPr/>
          <a:lstStyle/>
          <a:p>
            <a:pPr eaLnBrk="1" fontAlgn="auto" hangingPunct="1">
              <a:spcAft>
                <a:spcPts val="0"/>
              </a:spcAft>
              <a:defRPr/>
            </a:pPr>
            <a:r>
              <a:rPr lang="en-US">
                <a:solidFill>
                  <a:srgbClr val="7B9899"/>
                </a:solidFill>
              </a:rPr>
              <a:t>Surgical Options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a:srcRect/>
          <a:stretch>
            <a:fillRect/>
          </a:stretch>
        </p:blipFill>
        <p:spPr>
          <a:xfrm>
            <a:off x="0" y="0"/>
            <a:ext cx="9144000" cy="6858000"/>
          </a:xfrm>
        </p:spPr>
      </p:pic>
      <p:sp>
        <p:nvSpPr>
          <p:cNvPr id="26626" name="Title 1"/>
          <p:cNvSpPr>
            <a:spLocks noGrp="1"/>
          </p:cNvSpPr>
          <p:nvPr>
            <p:ph type="title"/>
          </p:nvPr>
        </p:nvSpPr>
        <p:spPr/>
        <p:txBody>
          <a:bodyPr/>
          <a:lstStyle/>
          <a:p>
            <a:pPr eaLnBrk="1" fontAlgn="auto" hangingPunct="1">
              <a:spcAft>
                <a:spcPts val="0"/>
              </a:spcAft>
              <a:defRPr/>
            </a:pPr>
            <a:endParaRPr lang="ar-JO">
              <a:solidFill>
                <a:srgbClr val="7B989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2"/>
          <a:srcRect/>
          <a:stretch>
            <a:fillRect/>
          </a:stretch>
        </p:blipFill>
        <p:spPr>
          <a:xfrm>
            <a:off x="0" y="0"/>
            <a:ext cx="9144000" cy="6858000"/>
          </a:xfrm>
        </p:spPr>
      </p:pic>
      <p:sp>
        <p:nvSpPr>
          <p:cNvPr id="27650" name="Title 1"/>
          <p:cNvSpPr>
            <a:spLocks noGrp="1"/>
          </p:cNvSpPr>
          <p:nvPr>
            <p:ph type="title"/>
          </p:nvPr>
        </p:nvSpPr>
        <p:spPr/>
        <p:txBody>
          <a:bodyPr/>
          <a:lstStyle/>
          <a:p>
            <a:pPr eaLnBrk="1" fontAlgn="auto" hangingPunct="1">
              <a:spcAft>
                <a:spcPts val="0"/>
              </a:spcAft>
              <a:defRPr/>
            </a:pPr>
            <a:endParaRPr lang="ar-JO">
              <a:solidFill>
                <a:srgbClr val="7B989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idx="1"/>
          </p:nvPr>
        </p:nvPicPr>
        <p:blipFill>
          <a:blip r:embed="rId2"/>
          <a:srcRect/>
          <a:stretch>
            <a:fillRect/>
          </a:stretch>
        </p:blipFill>
        <p:spPr>
          <a:xfrm>
            <a:off x="0" y="0"/>
            <a:ext cx="9144000" cy="6858000"/>
          </a:xfrm>
        </p:spPr>
      </p:pic>
      <p:sp>
        <p:nvSpPr>
          <p:cNvPr id="28674" name="Title 1"/>
          <p:cNvSpPr>
            <a:spLocks noGrp="1"/>
          </p:cNvSpPr>
          <p:nvPr>
            <p:ph type="title"/>
          </p:nvPr>
        </p:nvSpPr>
        <p:spPr/>
        <p:txBody>
          <a:bodyPr/>
          <a:lstStyle/>
          <a:p>
            <a:pPr eaLnBrk="1" fontAlgn="auto" hangingPunct="1">
              <a:spcAft>
                <a:spcPts val="0"/>
              </a:spcAft>
              <a:defRPr/>
            </a:pPr>
            <a:endParaRPr lang="ar-JO">
              <a:solidFill>
                <a:srgbClr val="7B989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274320" indent="-274320" algn="l" eaLnBrk="1" fontAlgn="auto" hangingPunct="1">
              <a:spcAft>
                <a:spcPts val="0"/>
              </a:spcAft>
              <a:buClr>
                <a:schemeClr val="accent3"/>
              </a:buClr>
              <a:buFont typeface="Wingdings 2"/>
              <a:buChar char=""/>
              <a:defRPr/>
            </a:pPr>
            <a:r>
              <a:rPr lang="en-US" dirty="0"/>
              <a:t>Recurrent Ulceration</a:t>
            </a:r>
          </a:p>
          <a:p>
            <a:pPr marL="274320" indent="-274320" algn="l" eaLnBrk="1" fontAlgn="auto" hangingPunct="1">
              <a:spcAft>
                <a:spcPts val="0"/>
              </a:spcAft>
              <a:buClr>
                <a:schemeClr val="accent3"/>
              </a:buClr>
              <a:buFont typeface="Wingdings 2"/>
              <a:buChar char=""/>
              <a:defRPr/>
            </a:pPr>
            <a:r>
              <a:rPr lang="en-US" dirty="0"/>
              <a:t>Post-</a:t>
            </a:r>
            <a:r>
              <a:rPr lang="en-US" dirty="0" err="1"/>
              <a:t>Vagotomy</a:t>
            </a:r>
            <a:r>
              <a:rPr lang="en-US" dirty="0"/>
              <a:t> Diarrhea</a:t>
            </a:r>
          </a:p>
          <a:p>
            <a:pPr marL="274320" indent="-274320" algn="l" eaLnBrk="1" fontAlgn="auto" hangingPunct="1">
              <a:spcAft>
                <a:spcPts val="0"/>
              </a:spcAft>
              <a:buClr>
                <a:schemeClr val="accent3"/>
              </a:buClr>
              <a:buFont typeface="Wingdings 2"/>
              <a:buChar char=""/>
              <a:defRPr/>
            </a:pPr>
            <a:r>
              <a:rPr lang="en-US" dirty="0"/>
              <a:t>Gallstones</a:t>
            </a:r>
          </a:p>
          <a:p>
            <a:pPr marL="274320" indent="-274320" algn="l" eaLnBrk="1" fontAlgn="auto" hangingPunct="1">
              <a:spcAft>
                <a:spcPts val="0"/>
              </a:spcAft>
              <a:buClr>
                <a:schemeClr val="accent3"/>
              </a:buClr>
              <a:buFont typeface="Wingdings 2"/>
              <a:buChar char=""/>
              <a:defRPr/>
            </a:pPr>
            <a:r>
              <a:rPr lang="en-US" dirty="0"/>
              <a:t>Malignant Transformation</a:t>
            </a:r>
          </a:p>
          <a:p>
            <a:pPr marL="274320" indent="-274320" algn="l" eaLnBrk="1" fontAlgn="auto" hangingPunct="1">
              <a:spcAft>
                <a:spcPts val="0"/>
              </a:spcAft>
              <a:buClr>
                <a:schemeClr val="accent3"/>
              </a:buClr>
              <a:buFont typeface="Wingdings 2"/>
              <a:buChar char=""/>
              <a:defRPr/>
            </a:pPr>
            <a:r>
              <a:rPr lang="en-US" dirty="0"/>
              <a:t>Nutritional Consequences</a:t>
            </a:r>
          </a:p>
          <a:p>
            <a:pPr marL="274320" indent="-274320" algn="l" eaLnBrk="1" fontAlgn="auto" hangingPunct="1">
              <a:spcAft>
                <a:spcPts val="0"/>
              </a:spcAft>
              <a:buClr>
                <a:schemeClr val="accent3"/>
              </a:buClr>
              <a:buFont typeface="Wingdings 2"/>
              <a:buChar char=""/>
              <a:defRPr/>
            </a:pPr>
            <a:r>
              <a:rPr lang="en-US" dirty="0"/>
              <a:t>Small-stomach Syndrome</a:t>
            </a:r>
          </a:p>
          <a:p>
            <a:pPr marL="640080" lvl="1" indent="-246888" algn="l" eaLnBrk="1" fontAlgn="auto" hangingPunct="1">
              <a:spcBef>
                <a:spcPts val="324"/>
              </a:spcBef>
              <a:spcAft>
                <a:spcPts val="0"/>
              </a:spcAft>
              <a:buFont typeface="Wingdings 2"/>
              <a:buChar char=""/>
              <a:defRPr/>
            </a:pPr>
            <a:r>
              <a:rPr lang="en-US" dirty="0"/>
              <a:t>Even with HSV</a:t>
            </a:r>
          </a:p>
          <a:p>
            <a:pPr marL="274320" indent="-274320" algn="l" eaLnBrk="1" fontAlgn="auto" hangingPunct="1">
              <a:spcAft>
                <a:spcPts val="0"/>
              </a:spcAft>
              <a:buClr>
                <a:schemeClr val="accent3"/>
              </a:buClr>
              <a:buFont typeface="Wingdings 2"/>
              <a:buChar char=""/>
              <a:defRPr/>
            </a:pPr>
            <a:r>
              <a:rPr lang="en-US" dirty="0"/>
              <a:t>Early and Late dumping</a:t>
            </a:r>
          </a:p>
          <a:p>
            <a:pPr marL="640080" lvl="1" indent="-246888" algn="l" eaLnBrk="1" fontAlgn="auto" hangingPunct="1">
              <a:spcBef>
                <a:spcPts val="324"/>
              </a:spcBef>
              <a:spcAft>
                <a:spcPts val="0"/>
              </a:spcAft>
              <a:buFont typeface="Wingdings 2"/>
              <a:buChar char=""/>
              <a:defRPr/>
            </a:pPr>
            <a:r>
              <a:rPr lang="en-US" dirty="0"/>
              <a:t>Early: sequestration due to high osmotic load. Increase in PCV.</a:t>
            </a:r>
          </a:p>
          <a:p>
            <a:pPr marL="640080" lvl="1" indent="-246888" algn="l" eaLnBrk="1" fontAlgn="auto" hangingPunct="1">
              <a:spcBef>
                <a:spcPts val="324"/>
              </a:spcBef>
              <a:spcAft>
                <a:spcPts val="0"/>
              </a:spcAft>
              <a:buFont typeface="Wingdings 2"/>
              <a:buChar char=""/>
              <a:defRPr/>
            </a:pPr>
            <a:r>
              <a:rPr lang="en-US" dirty="0"/>
              <a:t>Late: Reactive hypoglycemia</a:t>
            </a:r>
          </a:p>
          <a:p>
            <a:pPr marL="640080" lvl="1" indent="-246888" algn="l" eaLnBrk="1" fontAlgn="auto" hangingPunct="1">
              <a:spcBef>
                <a:spcPts val="324"/>
              </a:spcBef>
              <a:spcAft>
                <a:spcPts val="0"/>
              </a:spcAft>
              <a:buFont typeface="Wingdings 2"/>
              <a:buChar char=""/>
              <a:defRPr/>
            </a:pPr>
            <a:r>
              <a:rPr lang="en-US" dirty="0"/>
              <a:t>Octreotide as treatment</a:t>
            </a:r>
          </a:p>
        </p:txBody>
      </p:sp>
      <p:sp>
        <p:nvSpPr>
          <p:cNvPr id="29698" name="Title 1"/>
          <p:cNvSpPr>
            <a:spLocks noGrp="1"/>
          </p:cNvSpPr>
          <p:nvPr>
            <p:ph type="title"/>
          </p:nvPr>
        </p:nvSpPr>
        <p:spPr/>
        <p:txBody>
          <a:bodyPr/>
          <a:lstStyle/>
          <a:p>
            <a:pPr eaLnBrk="1" fontAlgn="auto" hangingPunct="1">
              <a:spcAft>
                <a:spcPts val="0"/>
              </a:spcAft>
              <a:defRPr/>
            </a:pPr>
            <a:r>
              <a:rPr lang="en-US">
                <a:solidFill>
                  <a:srgbClr val="7B9899"/>
                </a:solidFill>
              </a:rPr>
              <a:t>Surgical Complications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endParaRPr lang="ar-SA"/>
          </a:p>
        </p:txBody>
      </p:sp>
      <p:sp>
        <p:nvSpPr>
          <p:cNvPr id="3" name="عنصر نائب للمحتوى 2"/>
          <p:cNvSpPr>
            <a:spLocks noGrp="1"/>
          </p:cNvSpPr>
          <p:nvPr>
            <p:ph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Font typeface="Wingdings 3" pitchFamily="18" charset="2"/>
              <a:buNone/>
              <a:defRPr/>
            </a:pPr>
            <a:endParaRPr lang="ar-SA"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Font typeface="Wingdings 3" pitchFamily="18" charset="2"/>
              <a:buNone/>
              <a:defRPr/>
            </a:pPr>
            <a:endPar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ستطيل 3"/>
          <p:cNvSpPr/>
          <p:nvPr/>
        </p:nvSpPr>
        <p:spPr>
          <a:xfrm>
            <a:off x="990600" y="2286000"/>
            <a:ext cx="7079034" cy="227754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ar-SA"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Gastritis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r>
              <a:rPr lang="en-US" dirty="0" err="1"/>
              <a:t>Errosive</a:t>
            </a:r>
            <a:r>
              <a:rPr lang="en-US" dirty="0"/>
              <a:t> gastritis</a:t>
            </a:r>
            <a:endParaRPr lang="ar-SA" dirty="0"/>
          </a:p>
        </p:txBody>
      </p:sp>
      <p:sp>
        <p:nvSpPr>
          <p:cNvPr id="47107" name="عنصر نائب للمحتوى 2"/>
          <p:cNvSpPr>
            <a:spLocks noGrp="1"/>
          </p:cNvSpPr>
          <p:nvPr>
            <p:ph idx="1"/>
          </p:nvPr>
        </p:nvSpPr>
        <p:spPr/>
        <p:txBody>
          <a:bodyPr/>
          <a:lstStyle/>
          <a:p>
            <a:pPr algn="l"/>
            <a:r>
              <a:rPr lang="en-US" sz="2400"/>
              <a:t>Erosive gastritis is : gastric mucosal erosion caused by damage to mucosal defenses. It is typically acute, manifesting with </a:t>
            </a:r>
            <a:r>
              <a:rPr lang="en-US" sz="2400" b="1">
                <a:solidFill>
                  <a:srgbClr val="FF0000"/>
                </a:solidFill>
              </a:rPr>
              <a:t>bleeding,</a:t>
            </a:r>
            <a:r>
              <a:rPr lang="en-US" sz="2400"/>
              <a:t> but may be </a:t>
            </a:r>
            <a:r>
              <a:rPr lang="en-US" sz="2400" b="1">
                <a:solidFill>
                  <a:srgbClr val="FF0000"/>
                </a:solidFill>
              </a:rPr>
              <a:t>subacute</a:t>
            </a:r>
            <a:r>
              <a:rPr lang="en-US" sz="2400"/>
              <a:t> or </a:t>
            </a:r>
            <a:r>
              <a:rPr lang="en-US" sz="2400" b="1">
                <a:solidFill>
                  <a:srgbClr val="FF0000"/>
                </a:solidFill>
              </a:rPr>
              <a:t>chronic</a:t>
            </a:r>
            <a:r>
              <a:rPr lang="en-US" sz="2400"/>
              <a:t> with few or no symptoms. Diagnosis is by endoscopy. Treatment is supportive, with removal of the inciting cause and initiation of acid-suppressant therapy.</a:t>
            </a:r>
            <a:endParaRPr lang="ar-SA"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8131" name="Content Placeholder 4"/>
          <p:cNvPicPr>
            <a:picLocks noGrp="1" noChangeAspect="1"/>
          </p:cNvPicPr>
          <p:nvPr>
            <p:ph idx="1"/>
          </p:nvPr>
        </p:nvPicPr>
        <p:blipFill>
          <a:blip r:embed="rId2"/>
          <a:srcRect/>
          <a:stretch>
            <a:fillRect/>
          </a:stretch>
        </p:blipFill>
        <p:spPr>
          <a:xfrm>
            <a:off x="1646238" y="1935163"/>
            <a:ext cx="5851525" cy="4389437"/>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عنوان 1"/>
          <p:cNvSpPr>
            <a:spLocks noGrp="1"/>
          </p:cNvSpPr>
          <p:nvPr>
            <p:ph type="title"/>
          </p:nvPr>
        </p:nvSpPr>
        <p:spPr/>
        <p:txBody>
          <a:bodyPr/>
          <a:lstStyle/>
          <a:p>
            <a:pPr>
              <a:defRPr/>
            </a:pPr>
            <a:r>
              <a:rPr lang="en-US"/>
              <a:t>Definition Of UGIB </a:t>
            </a:r>
          </a:p>
        </p:txBody>
      </p:sp>
      <p:sp>
        <p:nvSpPr>
          <p:cNvPr id="12291" name="عنصر نائب للمحتوى 2"/>
          <p:cNvSpPr>
            <a:spLocks noGrp="1"/>
          </p:cNvSpPr>
          <p:nvPr>
            <p:ph idx="1"/>
          </p:nvPr>
        </p:nvSpPr>
        <p:spPr>
          <a:xfrm>
            <a:off x="457200" y="2079625"/>
            <a:ext cx="8229600" cy="2070100"/>
          </a:xfrm>
        </p:spPr>
        <p:txBody>
          <a:bodyPr/>
          <a:lstStyle/>
          <a:p>
            <a:pPr algn="l" rtl="0"/>
            <a:r>
              <a:rPr lang="en-US" altLang="en-US"/>
              <a:t>UGIB is defined as bleeding derived from a source of proximal to the ligament of Treitz which connect duodenum to the diaphragm and marks the beginning of the jejunum </a:t>
            </a:r>
          </a:p>
        </p:txBody>
      </p:sp>
      <p:pic>
        <p:nvPicPr>
          <p:cNvPr id="12292" name="Picture 2"/>
          <p:cNvPicPr>
            <a:picLocks noChangeAspect="1" noChangeArrowheads="1"/>
          </p:cNvPicPr>
          <p:nvPr/>
        </p:nvPicPr>
        <p:blipFill>
          <a:blip r:embed="rId2"/>
          <a:srcRect/>
          <a:stretch>
            <a:fillRect/>
          </a:stretch>
        </p:blipFill>
        <p:spPr bwMode="auto">
          <a:xfrm>
            <a:off x="5581650" y="-20638"/>
            <a:ext cx="3562350" cy="2081213"/>
          </a:xfrm>
          <a:prstGeom prst="rect">
            <a:avLst/>
          </a:prstGeom>
          <a:noFill/>
          <a:ln w="9525">
            <a:noFill/>
            <a:miter lim="800000"/>
            <a:headEnd/>
            <a:tailEnd/>
          </a:ln>
        </p:spPr>
      </p:pic>
      <p:pic>
        <p:nvPicPr>
          <p:cNvPr id="12293" name="Picture 7"/>
          <p:cNvPicPr>
            <a:picLocks noChangeAspect="1" noChangeArrowheads="1"/>
          </p:cNvPicPr>
          <p:nvPr/>
        </p:nvPicPr>
        <p:blipFill>
          <a:blip r:embed="rId3"/>
          <a:srcRect/>
          <a:stretch>
            <a:fillRect/>
          </a:stretch>
        </p:blipFill>
        <p:spPr bwMode="auto">
          <a:xfrm>
            <a:off x="5940425" y="3789363"/>
            <a:ext cx="3209925" cy="3027362"/>
          </a:xfrm>
          <a:prstGeom prst="rect">
            <a:avLst/>
          </a:prstGeom>
          <a:noFill/>
          <a:ln w="9525">
            <a:noFill/>
            <a:miter lim="800000"/>
            <a:headEnd/>
            <a:tailEnd/>
          </a:ln>
        </p:spPr>
      </p:pic>
      <p:pic>
        <p:nvPicPr>
          <p:cNvPr id="12294" name="Picture 9" descr="http://www.gastrosource2.com/images/GIF/Treitz.gif"/>
          <p:cNvPicPr>
            <a:picLocks noChangeAspect="1" noChangeArrowheads="1"/>
          </p:cNvPicPr>
          <p:nvPr/>
        </p:nvPicPr>
        <p:blipFill>
          <a:blip r:embed="rId4"/>
          <a:srcRect/>
          <a:stretch>
            <a:fillRect/>
          </a:stretch>
        </p:blipFill>
        <p:spPr bwMode="auto">
          <a:xfrm>
            <a:off x="2916238" y="4076700"/>
            <a:ext cx="2857500" cy="261937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9155" name="Content Placeholder 3"/>
          <p:cNvPicPr>
            <a:picLocks noGrp="1" noChangeAspect="1"/>
          </p:cNvPicPr>
          <p:nvPr>
            <p:ph idx="1"/>
          </p:nvPr>
        </p:nvPicPr>
        <p:blipFill>
          <a:blip r:embed="rId2"/>
          <a:srcRect/>
          <a:stretch>
            <a:fillRect/>
          </a:stretch>
        </p:blipFill>
        <p:spPr>
          <a:xfrm>
            <a:off x="2032000" y="2224088"/>
            <a:ext cx="5080000" cy="3810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endParaRPr lang="ar-SA"/>
          </a:p>
        </p:txBody>
      </p:sp>
      <p:sp>
        <p:nvSpPr>
          <p:cNvPr id="50179" name="عنصر نائب للمحتوى 2"/>
          <p:cNvSpPr>
            <a:spLocks noGrp="1"/>
          </p:cNvSpPr>
          <p:nvPr>
            <p:ph idx="1"/>
          </p:nvPr>
        </p:nvSpPr>
        <p:spPr/>
        <p:txBody>
          <a:bodyPr/>
          <a:lstStyle/>
          <a:p>
            <a:pPr algn="l"/>
            <a:r>
              <a:rPr lang="en-US" b="1">
                <a:solidFill>
                  <a:srgbClr val="7030A0"/>
                </a:solidFill>
              </a:rPr>
              <a:t>Common causes of erosive gastritis include</a:t>
            </a:r>
          </a:p>
          <a:p>
            <a:pPr algn="ctr"/>
            <a:r>
              <a:rPr lang="en-US" b="1"/>
              <a:t>NSAIDs</a:t>
            </a:r>
          </a:p>
          <a:p>
            <a:pPr algn="ctr"/>
            <a:r>
              <a:rPr lang="en-US" b="1"/>
              <a:t>Alcohol</a:t>
            </a:r>
          </a:p>
          <a:p>
            <a:pPr algn="ctr"/>
            <a:r>
              <a:rPr lang="en-US" b="1"/>
              <a:t>Stress</a:t>
            </a:r>
          </a:p>
          <a:p>
            <a:pPr algn="l"/>
            <a:r>
              <a:rPr lang="en-US" b="1">
                <a:solidFill>
                  <a:srgbClr val="7030A0"/>
                </a:solidFill>
              </a:rPr>
              <a:t>Less common causes include</a:t>
            </a:r>
          </a:p>
          <a:p>
            <a:pPr algn="ctr"/>
            <a:r>
              <a:rPr lang="en-US" b="1"/>
              <a:t>Radiation</a:t>
            </a:r>
          </a:p>
          <a:p>
            <a:pPr algn="ctr"/>
            <a:r>
              <a:rPr lang="en-US" b="1"/>
              <a:t>Viral infection (eg, cytomegalovirus)</a:t>
            </a:r>
          </a:p>
          <a:p>
            <a:pPr algn="ctr"/>
            <a:r>
              <a:rPr lang="en-US" b="1"/>
              <a:t>Vascular injury</a:t>
            </a:r>
          </a:p>
          <a:p>
            <a:pPr algn="ctr"/>
            <a:r>
              <a:rPr lang="en-US" b="1"/>
              <a:t>Direct trauma (eg, NGTs)</a:t>
            </a:r>
            <a:endParaRPr lang="ar-SA"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0" y="152400"/>
            <a:ext cx="7125113" cy="924475"/>
          </a:xfrm>
        </p:spPr>
        <p:txBody>
          <a:bodyPr/>
          <a:lstStyle/>
          <a:p>
            <a:pPr>
              <a:defRPr/>
            </a:pPr>
            <a:r>
              <a:rPr lang="en-US" dirty="0"/>
              <a:t>Acute stress gastritis</a:t>
            </a:r>
            <a:endParaRPr lang="ar-SA" dirty="0"/>
          </a:p>
        </p:txBody>
      </p:sp>
      <p:sp>
        <p:nvSpPr>
          <p:cNvPr id="51203" name="عنصر نائب للمحتوى 2"/>
          <p:cNvSpPr>
            <a:spLocks noGrp="1"/>
          </p:cNvSpPr>
          <p:nvPr>
            <p:ph idx="1"/>
          </p:nvPr>
        </p:nvSpPr>
        <p:spPr>
          <a:xfrm>
            <a:off x="1009650" y="2133600"/>
            <a:ext cx="7124700" cy="3725863"/>
          </a:xfrm>
        </p:spPr>
        <p:txBody>
          <a:bodyPr/>
          <a:lstStyle/>
          <a:p>
            <a:pPr algn="l"/>
            <a:r>
              <a:rPr lang="en-US" sz="2400"/>
              <a:t>Acute stress gastritis, mucosal erosions and superficial hemorrhages occurs </a:t>
            </a:r>
          </a:p>
          <a:p>
            <a:pPr algn="l"/>
            <a:r>
              <a:rPr lang="en-US" sz="2400"/>
              <a:t>_in about 5% of </a:t>
            </a:r>
            <a:r>
              <a:rPr lang="en-US" sz="2400">
                <a:solidFill>
                  <a:srgbClr val="FF0000"/>
                </a:solidFill>
              </a:rPr>
              <a:t>critically ill patients </a:t>
            </a:r>
          </a:p>
          <a:p>
            <a:pPr algn="l"/>
            <a:r>
              <a:rPr lang="en-US" sz="2400"/>
              <a:t>_those who are </a:t>
            </a:r>
            <a:r>
              <a:rPr lang="en-US" sz="2400">
                <a:solidFill>
                  <a:srgbClr val="FF0000"/>
                </a:solidFill>
              </a:rPr>
              <a:t>under severe physiological stress</a:t>
            </a:r>
          </a:p>
          <a:p>
            <a:pPr algn="l"/>
            <a:r>
              <a:rPr lang="en-US" sz="2400"/>
              <a:t> . Pathogenesis likely involves </a:t>
            </a:r>
            <a:r>
              <a:rPr lang="en-US" sz="2400">
                <a:solidFill>
                  <a:srgbClr val="FF0000"/>
                </a:solidFill>
              </a:rPr>
              <a:t>hypoperfusion of the GI mucosa</a:t>
            </a:r>
            <a:r>
              <a:rPr lang="en-US" sz="2400"/>
              <a:t>, resulting in impaired mucosal defenses.</a:t>
            </a:r>
          </a:p>
          <a:p>
            <a:r>
              <a:rPr lang="en-US" sz="2400"/>
              <a:t>Bleeding is directly related to the degree of stress  </a:t>
            </a:r>
          </a:p>
          <a:p>
            <a:r>
              <a:rPr lang="en-US" sz="2400"/>
              <a:t>_Lesions typically occur in the </a:t>
            </a:r>
            <a:r>
              <a:rPr lang="en-US" sz="2400" b="1">
                <a:solidFill>
                  <a:srgbClr val="FF0000"/>
                </a:solidFill>
              </a:rPr>
              <a:t>body</a:t>
            </a:r>
            <a:r>
              <a:rPr lang="en-US" sz="2400"/>
              <a:t>, but the </a:t>
            </a:r>
            <a:r>
              <a:rPr lang="en-US" sz="2400" b="1">
                <a:solidFill>
                  <a:srgbClr val="FF0000"/>
                </a:solidFill>
              </a:rPr>
              <a:t>antrum</a:t>
            </a:r>
            <a:r>
              <a:rPr lang="en-US" sz="2400"/>
              <a:t> may also be involved.</a:t>
            </a:r>
            <a:endParaRPr lang="ar-SA" sz="2400"/>
          </a:p>
          <a:p>
            <a:endParaRPr lang="ar-SA"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endParaRPr lang="ar-SA"/>
          </a:p>
        </p:txBody>
      </p:sp>
      <p:sp>
        <p:nvSpPr>
          <p:cNvPr id="52227" name="عنصر نائب للمحتوى 2"/>
          <p:cNvSpPr>
            <a:spLocks noGrp="1"/>
          </p:cNvSpPr>
          <p:nvPr>
            <p:ph idx="1"/>
          </p:nvPr>
        </p:nvSpPr>
        <p:spPr/>
        <p:txBody>
          <a:bodyPr/>
          <a:lstStyle/>
          <a:p>
            <a:endParaRPr lang="ar-SA"/>
          </a:p>
        </p:txBody>
      </p:sp>
      <p:pic>
        <p:nvPicPr>
          <p:cNvPr id="52228" name="Picture 2"/>
          <p:cNvPicPr>
            <a:picLocks noChangeAspect="1" noChangeArrowheads="1"/>
          </p:cNvPicPr>
          <p:nvPr/>
        </p:nvPicPr>
        <p:blipFill>
          <a:blip r:embed="rId2"/>
          <a:srcRect/>
          <a:stretch>
            <a:fillRect/>
          </a:stretch>
        </p:blipFill>
        <p:spPr bwMode="auto">
          <a:xfrm>
            <a:off x="2717800" y="3500438"/>
            <a:ext cx="5478463" cy="3357562"/>
          </a:xfrm>
          <a:prstGeom prst="rect">
            <a:avLst/>
          </a:prstGeom>
          <a:noFill/>
          <a:ln w="9525">
            <a:noFill/>
            <a:miter lim="800000"/>
            <a:headEnd/>
            <a:tailEnd/>
          </a:ln>
          <a:effectLst/>
        </p:spPr>
      </p:pic>
      <p:pic>
        <p:nvPicPr>
          <p:cNvPr id="52229" name="Picture 4"/>
          <p:cNvPicPr>
            <a:picLocks noChangeAspect="1" noChangeArrowheads="1"/>
          </p:cNvPicPr>
          <p:nvPr/>
        </p:nvPicPr>
        <p:blipFill>
          <a:blip r:embed="rId3"/>
          <a:srcRect/>
          <a:stretch>
            <a:fillRect/>
          </a:stretch>
        </p:blipFill>
        <p:spPr bwMode="auto">
          <a:xfrm>
            <a:off x="0" y="0"/>
            <a:ext cx="5435600" cy="3500438"/>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154097"/>
          </a:xfrm>
        </p:spPr>
        <p:txBody>
          <a:bodyPr>
            <a:normAutofit fontScale="90000"/>
          </a:bodyPr>
          <a:lstStyle/>
          <a:p>
            <a:pPr>
              <a:defRPr/>
            </a:pPr>
            <a:r>
              <a:rPr lang="en-US" dirty="0"/>
              <a:t>Prevention of stress gastritis</a:t>
            </a:r>
          </a:p>
        </p:txBody>
      </p:sp>
      <p:sp>
        <p:nvSpPr>
          <p:cNvPr id="53251" name="Content Placeholder 2"/>
          <p:cNvSpPr>
            <a:spLocks noGrp="1"/>
          </p:cNvSpPr>
          <p:nvPr>
            <p:ph idx="1"/>
          </p:nvPr>
        </p:nvSpPr>
        <p:spPr>
          <a:xfrm>
            <a:off x="762000" y="1752600"/>
            <a:ext cx="7427913" cy="4846638"/>
          </a:xfrm>
        </p:spPr>
        <p:txBody>
          <a:bodyPr/>
          <a:lstStyle/>
          <a:p>
            <a:pPr algn="l"/>
            <a:r>
              <a:rPr lang="en-US" sz="2400"/>
              <a:t>Prevention of the stress bleeding from the stomach is much easier than treating it ,hence we give the patient in ICU prophylactic : </a:t>
            </a:r>
          </a:p>
          <a:p>
            <a:pPr algn="l"/>
            <a:r>
              <a:rPr lang="en-US" sz="2400"/>
              <a:t>The routine use of H2-receptor antagonist</a:t>
            </a:r>
          </a:p>
          <a:p>
            <a:r>
              <a:rPr lang="en-US" sz="2400"/>
              <a:t>With or without sucralfate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Treatment</a:t>
            </a:r>
            <a:br>
              <a:rPr lang="en-US" dirty="0"/>
            </a:br>
            <a:endParaRPr lang="en-US" dirty="0"/>
          </a:p>
        </p:txBody>
      </p:sp>
      <p:sp>
        <p:nvSpPr>
          <p:cNvPr id="54275" name="Content Placeholder 2"/>
          <p:cNvSpPr>
            <a:spLocks noGrp="1"/>
          </p:cNvSpPr>
          <p:nvPr>
            <p:ph idx="1"/>
          </p:nvPr>
        </p:nvSpPr>
        <p:spPr/>
        <p:txBody>
          <a:bodyPr/>
          <a:lstStyle/>
          <a:p>
            <a:pPr marL="0" indent="0" algn="l">
              <a:buFont typeface="Wingdings 3" pitchFamily="18" charset="2"/>
              <a:buNone/>
            </a:pPr>
            <a:r>
              <a:rPr lang="en-US" sz="2400"/>
              <a:t>_ Resuscitation</a:t>
            </a:r>
          </a:p>
          <a:p>
            <a:pPr marL="0" indent="0" algn="l">
              <a:buFont typeface="Wingdings 3" pitchFamily="18" charset="2"/>
              <a:buNone/>
            </a:pPr>
            <a:endParaRPr lang="en-US" sz="2400"/>
          </a:p>
          <a:p>
            <a:pPr marL="0" indent="0" algn="l">
              <a:buFont typeface="Wingdings 3" pitchFamily="18" charset="2"/>
              <a:buNone/>
            </a:pPr>
            <a:r>
              <a:rPr lang="en-US" sz="2400"/>
              <a:t>_ </a:t>
            </a:r>
            <a:r>
              <a:rPr lang="en-US" sz="2400" b="1">
                <a:solidFill>
                  <a:srgbClr val="FF0000"/>
                </a:solidFill>
              </a:rPr>
              <a:t>milder gastritis </a:t>
            </a:r>
            <a:r>
              <a:rPr lang="en-US" sz="2400"/>
              <a:t>treat the </a:t>
            </a:r>
            <a:r>
              <a:rPr lang="en-US" sz="2400">
                <a:solidFill>
                  <a:srgbClr val="FF0000"/>
                </a:solidFill>
              </a:rPr>
              <a:t>underlying cause  </a:t>
            </a:r>
            <a:r>
              <a:rPr lang="en-US" sz="2400"/>
              <a:t>and drug to reduce the acidity ( PPI or H2 blocker )</a:t>
            </a:r>
          </a:p>
          <a:p>
            <a:pPr marL="0" indent="0" algn="l">
              <a:buFont typeface="Wingdings 3" pitchFamily="18" charset="2"/>
              <a:buNone/>
            </a:pPr>
            <a:endParaRPr lang="en-US" sz="2400"/>
          </a:p>
          <a:p>
            <a:pPr marL="0" indent="0" algn="l">
              <a:buFont typeface="Wingdings 3" pitchFamily="18" charset="2"/>
              <a:buNone/>
            </a:pPr>
            <a:r>
              <a:rPr lang="en-US" sz="2400"/>
              <a:t>_</a:t>
            </a:r>
            <a:r>
              <a:rPr lang="en-US" sz="2400" b="1">
                <a:solidFill>
                  <a:srgbClr val="FF0000"/>
                </a:solidFill>
              </a:rPr>
              <a:t>For bleeding </a:t>
            </a:r>
            <a:r>
              <a:rPr lang="en-US" sz="2400"/>
              <a:t>( severe gastritis ): </a:t>
            </a:r>
            <a:r>
              <a:rPr lang="en-US" sz="2400">
                <a:solidFill>
                  <a:srgbClr val="FF0000"/>
                </a:solidFill>
              </a:rPr>
              <a:t>Endoscopic hemostasis</a:t>
            </a:r>
          </a:p>
          <a:p>
            <a:pPr marL="0" indent="0">
              <a:buFont typeface="Wingdings 3" pitchFamily="18" charset="2"/>
              <a:buNone/>
            </a:pPr>
            <a:endParaRPr lang="en-US"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defRPr/>
            </a:pPr>
            <a:r>
              <a:rPr lang="en-US" dirty="0">
                <a:solidFill>
                  <a:srgbClr val="7030A0"/>
                </a:solidFill>
              </a:rPr>
              <a:t>Curling's ulcer</a:t>
            </a:r>
            <a:br>
              <a:rPr lang="en-US" dirty="0">
                <a:solidFill>
                  <a:srgbClr val="7030A0"/>
                </a:solidFill>
              </a:rPr>
            </a:br>
            <a:endParaRPr lang="ar-SA" dirty="0">
              <a:solidFill>
                <a:srgbClr val="7030A0"/>
              </a:solidFill>
            </a:endParaRPr>
          </a:p>
        </p:txBody>
      </p:sp>
      <p:sp>
        <p:nvSpPr>
          <p:cNvPr id="55299" name="عنصر نائب للمحتوى 2"/>
          <p:cNvSpPr>
            <a:spLocks noGrp="1"/>
          </p:cNvSpPr>
          <p:nvPr>
            <p:ph idx="1"/>
          </p:nvPr>
        </p:nvSpPr>
        <p:spPr>
          <a:xfrm>
            <a:off x="533400" y="1905000"/>
            <a:ext cx="7124700" cy="4792663"/>
          </a:xfrm>
        </p:spPr>
        <p:txBody>
          <a:bodyPr/>
          <a:lstStyle/>
          <a:p>
            <a:pPr algn="l"/>
            <a:r>
              <a:rPr lang="en-US" sz="2000" b="1"/>
              <a:t>Curling's ulcer (Stress Ulcer) : is an acute gastric erosion resulting as a complication from </a:t>
            </a:r>
            <a:r>
              <a:rPr lang="en-US" sz="2000" b="1">
                <a:solidFill>
                  <a:srgbClr val="FF0000"/>
                </a:solidFill>
              </a:rPr>
              <a:t>severe burns</a:t>
            </a:r>
            <a:r>
              <a:rPr lang="en-US" sz="2000" b="1"/>
              <a:t> when reduced plasma volume leads to ischemia and cell necrosis (sloughing) of the gastric mucosa.</a:t>
            </a:r>
          </a:p>
          <a:p>
            <a:r>
              <a:rPr lang="en-GB" sz="2000" b="1"/>
              <a:t>Symptoms of a Curling's ulcer usually begin with intermittent stomach pains. These pains are often accompanied by lack of appetite and persistent vomiting</a:t>
            </a:r>
            <a:endParaRPr lang="en-US" sz="2000" b="1"/>
          </a:p>
        </p:txBody>
      </p:sp>
      <p:pic>
        <p:nvPicPr>
          <p:cNvPr id="55300" name="Picture 2"/>
          <p:cNvPicPr>
            <a:picLocks noChangeAspect="1" noChangeArrowheads="1"/>
          </p:cNvPicPr>
          <p:nvPr/>
        </p:nvPicPr>
        <p:blipFill>
          <a:blip r:embed="rId2"/>
          <a:srcRect/>
          <a:stretch>
            <a:fillRect/>
          </a:stretch>
        </p:blipFill>
        <p:spPr bwMode="auto">
          <a:xfrm>
            <a:off x="5562600" y="4687888"/>
            <a:ext cx="3243263" cy="2170112"/>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defRPr/>
            </a:pPr>
            <a:r>
              <a:rPr lang="en-US" dirty="0"/>
              <a:t>Treatment</a:t>
            </a:r>
            <a:br>
              <a:rPr lang="en-US" dirty="0"/>
            </a:br>
            <a:endParaRPr lang="ar-SA" dirty="0"/>
          </a:p>
        </p:txBody>
      </p:sp>
      <p:sp>
        <p:nvSpPr>
          <p:cNvPr id="56323" name="عنصر نائب للمحتوى 2"/>
          <p:cNvSpPr>
            <a:spLocks noGrp="1"/>
          </p:cNvSpPr>
          <p:nvPr>
            <p:ph idx="1"/>
          </p:nvPr>
        </p:nvSpPr>
        <p:spPr/>
        <p:txBody>
          <a:bodyPr/>
          <a:lstStyle/>
          <a:p>
            <a:pPr algn="l"/>
            <a:r>
              <a:rPr lang="en-US" sz="2400"/>
              <a:t>anti acids such as </a:t>
            </a:r>
            <a:r>
              <a:rPr lang="en-US" sz="2400" u="sng"/>
              <a:t>H2-receptor antagonists </a:t>
            </a:r>
          </a:p>
          <a:p>
            <a:pPr algn="l"/>
            <a:r>
              <a:rPr lang="en-US" sz="2400" u="sng"/>
              <a:t>proton pump inhibitors</a:t>
            </a:r>
            <a:r>
              <a:rPr lang="en-US" sz="2400"/>
              <a:t> such as </a:t>
            </a:r>
            <a:r>
              <a:rPr lang="en-US" sz="2400" b="1">
                <a:solidFill>
                  <a:srgbClr val="FF0000"/>
                </a:solidFill>
              </a:rPr>
              <a:t>omeprazole</a:t>
            </a:r>
            <a:endParaRPr lang="ar-SA" sz="2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r>
              <a:rPr lang="en-US" dirty="0"/>
              <a:t>Cushing's ulcer </a:t>
            </a:r>
            <a:endParaRPr lang="ar-SA" dirty="0"/>
          </a:p>
        </p:txBody>
      </p:sp>
      <p:sp>
        <p:nvSpPr>
          <p:cNvPr id="57347" name="عنصر نائب للمحتوى 2"/>
          <p:cNvSpPr>
            <a:spLocks noGrp="1"/>
          </p:cNvSpPr>
          <p:nvPr>
            <p:ph idx="1"/>
          </p:nvPr>
        </p:nvSpPr>
        <p:spPr/>
        <p:txBody>
          <a:bodyPr/>
          <a:lstStyle/>
          <a:p>
            <a:pPr algn="l"/>
            <a:r>
              <a:rPr lang="en-US"/>
              <a:t>is a </a:t>
            </a:r>
            <a:r>
              <a:rPr lang="en-US" b="1">
                <a:solidFill>
                  <a:srgbClr val="FF0000"/>
                </a:solidFill>
              </a:rPr>
              <a:t>gastro-duodenal ulcer </a:t>
            </a:r>
            <a:r>
              <a:rPr lang="en-US"/>
              <a:t>produced by elevated </a:t>
            </a:r>
            <a:r>
              <a:rPr lang="en-US" b="1">
                <a:solidFill>
                  <a:srgbClr val="FF0000"/>
                </a:solidFill>
              </a:rPr>
              <a:t>intracranial pressure </a:t>
            </a:r>
            <a:r>
              <a:rPr lang="en-US"/>
              <a:t>caused by an intracranial tumor, head injury or other space-occupying lesion.</a:t>
            </a:r>
          </a:p>
          <a:p>
            <a:pPr algn="l"/>
            <a:r>
              <a:rPr lang="en-US"/>
              <a:t> The ulcer, usually </a:t>
            </a:r>
            <a:r>
              <a:rPr lang="en-US" b="1">
                <a:solidFill>
                  <a:srgbClr val="FF0000"/>
                </a:solidFill>
              </a:rPr>
              <a:t>single</a:t>
            </a:r>
            <a:r>
              <a:rPr lang="en-US"/>
              <a:t> and </a:t>
            </a:r>
            <a:r>
              <a:rPr lang="en-US" b="1">
                <a:solidFill>
                  <a:srgbClr val="FF0000"/>
                </a:solidFill>
              </a:rPr>
              <a:t>deep</a:t>
            </a:r>
            <a:r>
              <a:rPr lang="en-US"/>
              <a:t>, may involve the distal esophagus, stomach, and proximal duodenum.</a:t>
            </a:r>
          </a:p>
          <a:p>
            <a:r>
              <a:rPr lang="en-US" b="1">
                <a:solidFill>
                  <a:srgbClr val="FF0000"/>
                </a:solidFill>
              </a:rPr>
              <a:t>Surgical treatment </a:t>
            </a:r>
          </a:p>
          <a:p>
            <a:r>
              <a:rPr lang="en-US" b="1"/>
              <a:t>vagotomy</a:t>
            </a:r>
            <a:r>
              <a:rPr lang="en-US"/>
              <a:t>, </a:t>
            </a:r>
            <a:r>
              <a:rPr lang="en-US" b="1"/>
              <a:t>pyloroplasty</a:t>
            </a:r>
            <a:r>
              <a:rPr lang="en-US"/>
              <a:t>,</a:t>
            </a:r>
          </a:p>
          <a:p>
            <a:endParaRPr lang="en-GB"/>
          </a:p>
          <a:p>
            <a:endParaRPr lang="ar-SA"/>
          </a:p>
          <a:p>
            <a:pPr algn="l"/>
            <a:endParaRPr lang="en-US"/>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5236" y="228600"/>
            <a:ext cx="5314528" cy="1716040"/>
          </a:xfrm>
          <a:ln>
            <a:miter lim="800000"/>
            <a:headEnd/>
            <a:tailEnd/>
          </a:ln>
        </p:spPr>
        <p:txBody>
          <a:bodyPr/>
          <a:lstStyle/>
          <a:p>
            <a:pPr algn="ctr" eaLnBrk="1" fontAlgn="auto" hangingPunct="1">
              <a:spcAft>
                <a:spcPts val="0"/>
              </a:spcAft>
              <a:defRPr/>
            </a:pPr>
            <a:r>
              <a:rPr lang="en-GB" dirty="0"/>
              <a:t>Oesophageal varices</a:t>
            </a:r>
            <a:endParaRPr lang="ar-JO" dirty="0"/>
          </a:p>
        </p:txBody>
      </p:sp>
      <p:sp>
        <p:nvSpPr>
          <p:cNvPr id="58371" name="Subtitle 2"/>
          <p:cNvSpPr>
            <a:spLocks noGrp="1"/>
          </p:cNvSpPr>
          <p:nvPr>
            <p:ph type="subTitle" idx="1"/>
          </p:nvPr>
        </p:nvSpPr>
        <p:spPr>
          <a:xfrm>
            <a:off x="533400" y="3228975"/>
            <a:ext cx="7854950" cy="1752600"/>
          </a:xfrm>
        </p:spPr>
        <p:txBody>
          <a:bodyPr/>
          <a:lstStyle/>
          <a:p>
            <a:pPr marR="0" eaLnBrk="1" hangingPunct="1"/>
            <a:endParaRPr lang="ar-JO">
              <a:ea typeface="Majalla UI"/>
            </a:endParaRPr>
          </a:p>
        </p:txBody>
      </p:sp>
      <p:sp>
        <p:nvSpPr>
          <p:cNvPr id="5" name="عنصر نائب للتذييل 4"/>
          <p:cNvSpPr>
            <a:spLocks noGrp="1"/>
          </p:cNvSpPr>
          <p:nvPr>
            <p:ph type="ftr" sz="quarter" idx="11"/>
          </p:nvPr>
        </p:nvSpPr>
        <p:spPr/>
        <p:txBody>
          <a:bodyPr/>
          <a:lstStyle/>
          <a:p>
            <a:pPr>
              <a:defRPr/>
            </a:pPr>
            <a:r>
              <a:rPr lang="en-US"/>
              <a:t>of 55 </a:t>
            </a:r>
          </a:p>
        </p:txBody>
      </p:sp>
      <p:sp>
        <p:nvSpPr>
          <p:cNvPr id="58373" name="عنصر نائب لرقم الشريحة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1DAC4F5-859E-4A09-A8BC-A49D1F6C78FA}" type="slidenum">
              <a:rPr lang="en-US" smtClean="0"/>
              <a:pPr/>
              <a:t>49</a:t>
            </a:fld>
            <a:endParaRPr lang="en-US"/>
          </a:p>
        </p:txBody>
      </p:sp>
      <p:pic>
        <p:nvPicPr>
          <p:cNvPr id="58374" name="Picture 2"/>
          <p:cNvPicPr>
            <a:picLocks noChangeAspect="1"/>
          </p:cNvPicPr>
          <p:nvPr/>
        </p:nvPicPr>
        <p:blipFill>
          <a:blip r:embed="rId2"/>
          <a:srcRect/>
          <a:stretch>
            <a:fillRect/>
          </a:stretch>
        </p:blipFill>
        <p:spPr bwMode="auto">
          <a:xfrm>
            <a:off x="914400" y="2209800"/>
            <a:ext cx="7696200" cy="45767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noAutofit/>
          </a:bodyPr>
          <a:lstStyle/>
          <a:p>
            <a:pPr algn="l">
              <a:defRPr/>
            </a:pPr>
            <a:r>
              <a:rPr lang="en-US" sz="2400" b="1" dirty="0"/>
              <a:t>Esophageal varices are abnormal, enlarged veins in the esophagus</a:t>
            </a:r>
          </a:p>
          <a:p>
            <a:pPr algn="l">
              <a:defRPr/>
            </a:pPr>
            <a:endParaRPr lang="en-US" sz="2400" b="1" dirty="0"/>
          </a:p>
          <a:p>
            <a:pPr algn="l">
              <a:defRPr/>
            </a:pPr>
            <a:r>
              <a:rPr lang="en-US" sz="2400" b="1" dirty="0"/>
              <a:t>Esophageal varices develop when normal </a:t>
            </a:r>
          </a:p>
          <a:p>
            <a:pPr marL="0" indent="0" algn="l">
              <a:buFont typeface="Wingdings 3" pitchFamily="18" charset="2"/>
              <a:buNone/>
              <a:defRPr/>
            </a:pPr>
            <a:r>
              <a:rPr lang="en-US" sz="2400" b="1" dirty="0"/>
              <a:t>blood flow to the liver is blocked by a clot or scar tissue in the liver. To go around the blockages, blood flows into smaller blood vessels that aren't designed to carry large volumes of blood. The vessels can leak blood or even rupture, causing life-threatening bleeding</a:t>
            </a:r>
          </a:p>
          <a:p>
            <a:pPr>
              <a:defRPr/>
            </a:pPr>
            <a:endParaRPr lang="en-US" sz="24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defRPr/>
            </a:pPr>
            <a:r>
              <a:rPr lang="en-GB"/>
              <a:t>PORTAL HYPERTENSION</a:t>
            </a:r>
            <a:endParaRPr lang="ar-JO"/>
          </a:p>
        </p:txBody>
      </p:sp>
      <p:sp>
        <p:nvSpPr>
          <p:cNvPr id="60419" name="Content Placeholder 2"/>
          <p:cNvSpPr>
            <a:spLocks noGrp="1"/>
          </p:cNvSpPr>
          <p:nvPr>
            <p:ph idx="1"/>
          </p:nvPr>
        </p:nvSpPr>
        <p:spPr/>
        <p:txBody>
          <a:bodyPr/>
          <a:lstStyle/>
          <a:p>
            <a:pPr eaLnBrk="1" hangingPunct="1"/>
            <a:r>
              <a:rPr lang="en-GB" b="1"/>
              <a:t>Definition and Pathogenesis:</a:t>
            </a:r>
          </a:p>
          <a:p>
            <a:pPr lvl="1" eaLnBrk="1" hangingPunct="1"/>
            <a:r>
              <a:rPr lang="en-GB"/>
              <a:t>Normal pressure in </a:t>
            </a:r>
            <a:r>
              <a:rPr lang="en-US"/>
              <a:t>the portal vein is low (</a:t>
            </a:r>
            <a:r>
              <a:rPr lang="en-US">
                <a:solidFill>
                  <a:srgbClr val="FF0000"/>
                </a:solidFill>
              </a:rPr>
              <a:t>5</a:t>
            </a:r>
            <a:r>
              <a:rPr lang="en-US"/>
              <a:t> </a:t>
            </a:r>
            <a:r>
              <a:rPr lang="en-US">
                <a:solidFill>
                  <a:srgbClr val="FF0000"/>
                </a:solidFill>
              </a:rPr>
              <a:t>to</a:t>
            </a:r>
            <a:r>
              <a:rPr lang="en-US"/>
              <a:t> </a:t>
            </a:r>
            <a:r>
              <a:rPr lang="en-US">
                <a:solidFill>
                  <a:srgbClr val="FF0000"/>
                </a:solidFill>
              </a:rPr>
              <a:t>10</a:t>
            </a:r>
            <a:r>
              <a:rPr lang="en-US"/>
              <a:t> </a:t>
            </a:r>
            <a:r>
              <a:rPr lang="en-US">
                <a:solidFill>
                  <a:srgbClr val="FF0000"/>
                </a:solidFill>
              </a:rPr>
              <a:t>mmHg</a:t>
            </a:r>
            <a:r>
              <a:rPr lang="en-US"/>
              <a:t>) because vascular resistance in the hepatic sinusoids is minimal. </a:t>
            </a:r>
          </a:p>
          <a:p>
            <a:pPr lvl="1" eaLnBrk="1" hangingPunct="1"/>
            <a:r>
              <a:rPr lang="en-US"/>
              <a:t>Portal hypertension (</a:t>
            </a:r>
            <a:r>
              <a:rPr lang="en-US">
                <a:solidFill>
                  <a:srgbClr val="FF0000"/>
                </a:solidFill>
              </a:rPr>
              <a:t>10</a:t>
            </a:r>
            <a:r>
              <a:rPr lang="en-US"/>
              <a:t> </a:t>
            </a:r>
            <a:r>
              <a:rPr lang="en-US">
                <a:solidFill>
                  <a:srgbClr val="FF0000"/>
                </a:solidFill>
              </a:rPr>
              <a:t>mmHg</a:t>
            </a:r>
            <a:r>
              <a:rPr lang="en-US"/>
              <a:t>) most commonly results from increased resistance to portal blood flow </a:t>
            </a:r>
            <a:r>
              <a:rPr lang="en-US">
                <a:solidFill>
                  <a:srgbClr val="FF0000"/>
                </a:solidFill>
              </a:rPr>
              <a:t>Most</a:t>
            </a:r>
            <a:r>
              <a:rPr lang="en-US"/>
              <a:t> </a:t>
            </a:r>
            <a:r>
              <a:rPr lang="en-US">
                <a:solidFill>
                  <a:srgbClr val="FF0000"/>
                </a:solidFill>
              </a:rPr>
              <a:t>commonly</a:t>
            </a:r>
            <a:r>
              <a:rPr lang="en-US"/>
              <a:t> caused by </a:t>
            </a:r>
            <a:r>
              <a:rPr lang="en-US">
                <a:solidFill>
                  <a:srgbClr val="FF0000"/>
                </a:solidFill>
              </a:rPr>
              <a:t>liver</a:t>
            </a:r>
            <a:r>
              <a:rPr lang="en-US"/>
              <a:t> </a:t>
            </a:r>
            <a:r>
              <a:rPr lang="en-US">
                <a:solidFill>
                  <a:srgbClr val="FF0000"/>
                </a:solidFill>
              </a:rPr>
              <a:t>cirrhosis</a:t>
            </a:r>
            <a:r>
              <a:rPr lang="en-US"/>
              <a:t>.</a:t>
            </a:r>
            <a:endParaRPr lang="ar-JO">
              <a:ea typeface="Majalla UI"/>
            </a:endParaRPr>
          </a:p>
        </p:txBody>
      </p:sp>
      <p:sp>
        <p:nvSpPr>
          <p:cNvPr id="60420" name="عنصر نائب للتذييل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t>of 55 </a:t>
            </a:r>
          </a:p>
        </p:txBody>
      </p:sp>
      <p:sp>
        <p:nvSpPr>
          <p:cNvPr id="60421" name="عنصر نائب لرقم الشريحة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4768055-3A44-4392-AC75-8C568492259C}"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p:txBody>
          <a:bodyPr/>
          <a:lstStyle/>
          <a:p>
            <a:pPr eaLnBrk="1" hangingPunct="1">
              <a:defRPr/>
            </a:pPr>
            <a:endParaRPr lang="ar-JO"/>
          </a:p>
        </p:txBody>
      </p:sp>
      <p:pic>
        <p:nvPicPr>
          <p:cNvPr id="61443" name="Content Placeholder 3" descr="AB018.png"/>
          <p:cNvPicPr>
            <a:picLocks noGrp="1" noChangeAspect="1"/>
          </p:cNvPicPr>
          <p:nvPr>
            <p:ph idx="1"/>
          </p:nvPr>
        </p:nvPicPr>
        <p:blipFill>
          <a:blip r:embed="rId2"/>
          <a:srcRect/>
          <a:stretch>
            <a:fillRect/>
          </a:stretch>
        </p:blipFill>
        <p:spPr>
          <a:xfrm>
            <a:off x="304800" y="533400"/>
            <a:ext cx="8686800" cy="5326063"/>
          </a:xfrm>
        </p:spPr>
      </p:pic>
      <p:sp>
        <p:nvSpPr>
          <p:cNvPr id="61444" name="عنصر نائب للتذييل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t>of 55 </a:t>
            </a:r>
          </a:p>
        </p:txBody>
      </p:sp>
      <p:sp>
        <p:nvSpPr>
          <p:cNvPr id="61445" name="عنصر نائب لرقم الشريحة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D8D3B7F-6FBD-4B7E-A877-D4554980AED8}"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14400" y="457200"/>
            <a:ext cx="7315200" cy="1154097"/>
          </a:xfrm>
        </p:spPr>
        <p:txBody>
          <a:bodyPr>
            <a:normAutofit fontScale="90000"/>
          </a:bodyPr>
          <a:lstStyle/>
          <a:p>
            <a:pPr eaLnBrk="1" hangingPunct="1">
              <a:defRPr/>
            </a:pPr>
            <a:r>
              <a:rPr lang="en-GB" dirty="0"/>
              <a:t>Clinical Features and Diagnosis</a:t>
            </a:r>
            <a:endParaRPr lang="ar-JO" dirty="0"/>
          </a:p>
        </p:txBody>
      </p:sp>
      <p:sp>
        <p:nvSpPr>
          <p:cNvPr id="3" name="Content Placeholder 2"/>
          <p:cNvSpPr>
            <a:spLocks noGrp="1"/>
          </p:cNvSpPr>
          <p:nvPr>
            <p:ph idx="1"/>
          </p:nvPr>
        </p:nvSpPr>
        <p:spPr>
          <a:xfrm>
            <a:off x="914400" y="1752600"/>
            <a:ext cx="7315200" cy="4556125"/>
          </a:xfrm>
        </p:spPr>
        <p:txBody>
          <a:bodyPr>
            <a:normAutofit/>
          </a:bodyPr>
          <a:lstStyle/>
          <a:p>
            <a:pPr marL="0" indent="0">
              <a:spcAft>
                <a:spcPts val="0"/>
              </a:spcAft>
              <a:buClr>
                <a:schemeClr val="accent3"/>
              </a:buClr>
              <a:buFont typeface="Wingdings 3" pitchFamily="18" charset="2"/>
              <a:buNone/>
              <a:defRPr/>
            </a:pPr>
            <a:r>
              <a:rPr lang="en-US" sz="2400" dirty="0"/>
              <a:t>usually presents with </a:t>
            </a:r>
            <a:r>
              <a:rPr lang="en-US" sz="2400" dirty="0">
                <a:solidFill>
                  <a:srgbClr val="FF0000"/>
                </a:solidFill>
              </a:rPr>
              <a:t>painless</a:t>
            </a:r>
            <a:r>
              <a:rPr lang="en-US" sz="2400" dirty="0"/>
              <a:t> but massive </a:t>
            </a:r>
          </a:p>
          <a:p>
            <a:pPr marL="0" indent="0">
              <a:spcAft>
                <a:spcPts val="0"/>
              </a:spcAft>
              <a:buClr>
                <a:schemeClr val="accent3"/>
              </a:buClr>
              <a:buFont typeface="Wingdings 3" pitchFamily="18" charset="2"/>
              <a:buNone/>
              <a:defRPr/>
            </a:pPr>
            <a:r>
              <a:rPr lang="en-US" sz="2400" dirty="0"/>
              <a:t>hematemesis with or without melena.</a:t>
            </a:r>
          </a:p>
          <a:p>
            <a:pPr marL="0" indent="0">
              <a:spcAft>
                <a:spcPts val="0"/>
              </a:spcAft>
              <a:buClr>
                <a:schemeClr val="accent3"/>
              </a:buClr>
              <a:buFont typeface="Wingdings 3" pitchFamily="18" charset="2"/>
              <a:buNone/>
              <a:defRPr/>
            </a:pPr>
            <a:endParaRPr lang="en-US" sz="2400" dirty="0"/>
          </a:p>
          <a:p>
            <a:pPr marL="0" indent="0">
              <a:spcAft>
                <a:spcPts val="0"/>
              </a:spcAft>
              <a:buClr>
                <a:schemeClr val="accent3"/>
              </a:buClr>
              <a:buFont typeface="Wingdings 3" pitchFamily="18" charset="2"/>
              <a:buNone/>
              <a:defRPr/>
            </a:pPr>
            <a:r>
              <a:rPr lang="en-US" sz="2400" dirty="0"/>
              <a:t>Associated signs range from </a:t>
            </a:r>
            <a:r>
              <a:rPr lang="en-US" sz="2400" dirty="0">
                <a:solidFill>
                  <a:srgbClr val="FF0000"/>
                </a:solidFill>
              </a:rPr>
              <a:t>mild</a:t>
            </a:r>
            <a:r>
              <a:rPr lang="en-US" sz="2400" dirty="0"/>
              <a:t> </a:t>
            </a:r>
            <a:r>
              <a:rPr lang="en-US" sz="2400" dirty="0">
                <a:solidFill>
                  <a:srgbClr val="FF0000"/>
                </a:solidFill>
              </a:rPr>
              <a:t>postural</a:t>
            </a:r>
            <a:r>
              <a:rPr lang="en-US" sz="2400" dirty="0"/>
              <a:t> </a:t>
            </a:r>
            <a:r>
              <a:rPr lang="en-US" sz="2400" dirty="0">
                <a:solidFill>
                  <a:srgbClr val="FF0000"/>
                </a:solidFill>
              </a:rPr>
              <a:t>tachycardia</a:t>
            </a:r>
            <a:r>
              <a:rPr lang="en-US" sz="2400" dirty="0"/>
              <a:t> to </a:t>
            </a:r>
            <a:r>
              <a:rPr lang="en-US" sz="2400" dirty="0">
                <a:solidFill>
                  <a:srgbClr val="FF0000"/>
                </a:solidFill>
              </a:rPr>
              <a:t>profound</a:t>
            </a:r>
            <a:r>
              <a:rPr lang="en-US" sz="2400" dirty="0"/>
              <a:t> </a:t>
            </a:r>
            <a:r>
              <a:rPr lang="en-US" sz="2400" dirty="0">
                <a:solidFill>
                  <a:srgbClr val="FF0000"/>
                </a:solidFill>
              </a:rPr>
              <a:t>shock</a:t>
            </a:r>
          </a:p>
          <a:p>
            <a:pPr marL="0" indent="0">
              <a:spcAft>
                <a:spcPts val="0"/>
              </a:spcAft>
              <a:buClr>
                <a:schemeClr val="accent3"/>
              </a:buClr>
              <a:buFont typeface="Wingdings 3" pitchFamily="18" charset="2"/>
              <a:buNone/>
              <a:defRPr/>
            </a:pPr>
            <a:endParaRPr lang="en-US" sz="2400" dirty="0">
              <a:solidFill>
                <a:srgbClr val="FF0000"/>
              </a:solidFill>
            </a:endParaRPr>
          </a:p>
          <a:p>
            <a:pPr marL="0" indent="0">
              <a:spcAft>
                <a:spcPts val="0"/>
              </a:spcAft>
              <a:buClr>
                <a:schemeClr val="accent3"/>
              </a:buClr>
              <a:buFont typeface="Wingdings 3" pitchFamily="18" charset="2"/>
              <a:buNone/>
              <a:defRPr/>
            </a:pPr>
            <a:r>
              <a:rPr lang="en-US" sz="2400" dirty="0"/>
              <a:t> </a:t>
            </a:r>
            <a:r>
              <a:rPr lang="en-US" sz="2400" dirty="0">
                <a:solidFill>
                  <a:srgbClr val="FF0000"/>
                </a:solidFill>
              </a:rPr>
              <a:t>Endoscopy</a:t>
            </a:r>
            <a:r>
              <a:rPr lang="en-US" sz="2400" dirty="0"/>
              <a:t> is the </a:t>
            </a:r>
            <a:r>
              <a:rPr lang="en-US" sz="2400" dirty="0">
                <a:solidFill>
                  <a:srgbClr val="FF0000"/>
                </a:solidFill>
              </a:rPr>
              <a:t>best</a:t>
            </a:r>
            <a:r>
              <a:rPr lang="en-US" sz="2400" dirty="0"/>
              <a:t> </a:t>
            </a:r>
            <a:r>
              <a:rPr lang="en-US" sz="2400" dirty="0">
                <a:solidFill>
                  <a:srgbClr val="FF0000"/>
                </a:solidFill>
              </a:rPr>
              <a:t>approach</a:t>
            </a:r>
            <a:r>
              <a:rPr lang="en-US" sz="2400" dirty="0"/>
              <a:t> to </a:t>
            </a:r>
            <a:r>
              <a:rPr lang="en-US" sz="2400" dirty="0">
                <a:solidFill>
                  <a:srgbClr val="FF0000"/>
                </a:solidFill>
              </a:rPr>
              <a:t>evaluate</a:t>
            </a:r>
            <a:r>
              <a:rPr lang="en-US" sz="2400" dirty="0"/>
              <a:t> upper gastrointestinal hemorrhage in patients with known or suspected portal hypertension.</a:t>
            </a:r>
            <a:endParaRPr lang="ar-JO" sz="2400" dirty="0"/>
          </a:p>
        </p:txBody>
      </p:sp>
      <p:sp>
        <p:nvSpPr>
          <p:cNvPr id="62468" name="عنصر نائب للتذييل 4"/>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t>of 55 </a:t>
            </a:r>
          </a:p>
        </p:txBody>
      </p:sp>
      <p:sp>
        <p:nvSpPr>
          <p:cNvPr id="62469" name="عنصر نائب لرقم الشريحة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7EE9F7C-FEA8-4A06-894B-16EC0A524374}"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315200" cy="1154097"/>
          </a:xfrm>
        </p:spPr>
        <p:txBody>
          <a:bodyPr/>
          <a:lstStyle/>
          <a:p>
            <a:pPr>
              <a:defRPr/>
            </a:pPr>
            <a:r>
              <a:rPr lang="en-US" dirty="0"/>
              <a:t>Physical signs </a:t>
            </a:r>
          </a:p>
        </p:txBody>
      </p:sp>
      <p:sp>
        <p:nvSpPr>
          <p:cNvPr id="63491" name="Content Placeholder 2"/>
          <p:cNvSpPr>
            <a:spLocks noGrp="1"/>
          </p:cNvSpPr>
          <p:nvPr>
            <p:ph idx="1"/>
          </p:nvPr>
        </p:nvSpPr>
        <p:spPr>
          <a:xfrm>
            <a:off x="838200" y="1752600"/>
            <a:ext cx="7772400" cy="4495800"/>
          </a:xfrm>
        </p:spPr>
        <p:txBody>
          <a:bodyPr/>
          <a:lstStyle/>
          <a:p>
            <a:r>
              <a:rPr lang="en-US" sz="2800">
                <a:solidFill>
                  <a:srgbClr val="FF0000"/>
                </a:solidFill>
              </a:rPr>
              <a:t>Pallor ,low BP, increased pulse rate,postural hypotension</a:t>
            </a:r>
          </a:p>
          <a:p>
            <a:r>
              <a:rPr lang="en-US" sz="2800"/>
              <a:t>Cyanosis , jaundice , tremor</a:t>
            </a:r>
          </a:p>
          <a:p>
            <a:r>
              <a:rPr lang="en-US" sz="2800"/>
              <a:t>Telangiectasis of skin  , gynecomastia in male</a:t>
            </a:r>
          </a:p>
          <a:p>
            <a:r>
              <a:rPr lang="en-US" sz="2800"/>
              <a:t>Palmer erythema , leuconychia </a:t>
            </a:r>
          </a:p>
          <a:p>
            <a:r>
              <a:rPr lang="en-US" sz="2800"/>
              <a:t>Ascites , caput medusa </a:t>
            </a:r>
            <a:r>
              <a:rPr lang="en-US" sz="2800">
                <a:solidFill>
                  <a:srgbClr val="FF0000"/>
                </a:solidFill>
              </a:rPr>
              <a:t>,splenomegaly</a:t>
            </a:r>
            <a:r>
              <a:rPr lang="en-US" sz="2800"/>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4515" name="Content Placeholder 3" descr="Image result for cyanosis of the tongue"/>
          <p:cNvPicPr>
            <a:picLocks noGrp="1" noChangeAspect="1" noChangeArrowheads="1"/>
          </p:cNvPicPr>
          <p:nvPr>
            <p:ph idx="1"/>
          </p:nvPr>
        </p:nvPicPr>
        <p:blipFill>
          <a:blip r:embed="rId2"/>
          <a:srcRect/>
          <a:stretch>
            <a:fillRect/>
          </a:stretch>
        </p:blipFill>
        <p:spPr>
          <a:xfrm>
            <a:off x="4772025" y="476250"/>
            <a:ext cx="4371975" cy="3048000"/>
          </a:xfrm>
        </p:spPr>
      </p:pic>
      <p:pic>
        <p:nvPicPr>
          <p:cNvPr id="64516" name="Picture 2"/>
          <p:cNvPicPr>
            <a:picLocks noChangeAspect="1" noChangeArrowheads="1"/>
          </p:cNvPicPr>
          <p:nvPr/>
        </p:nvPicPr>
        <p:blipFill>
          <a:blip r:embed="rId3"/>
          <a:srcRect/>
          <a:stretch>
            <a:fillRect/>
          </a:stretch>
        </p:blipFill>
        <p:spPr bwMode="auto">
          <a:xfrm>
            <a:off x="152400" y="3586163"/>
            <a:ext cx="4495800" cy="3097212"/>
          </a:xfrm>
          <a:prstGeom prst="rect">
            <a:avLst/>
          </a:prstGeom>
          <a:noFill/>
          <a:ln w="9525">
            <a:noFill/>
            <a:miter lim="800000"/>
            <a:headEnd/>
            <a:tailEnd/>
          </a:ln>
          <a:effectLst/>
        </p:spPr>
      </p:pic>
      <p:pic>
        <p:nvPicPr>
          <p:cNvPr id="64517" name="Picture 5" descr="Image result for leukonychia"/>
          <p:cNvPicPr>
            <a:picLocks noChangeAspect="1" noChangeArrowheads="1"/>
          </p:cNvPicPr>
          <p:nvPr/>
        </p:nvPicPr>
        <p:blipFill>
          <a:blip r:embed="rId4"/>
          <a:srcRect/>
          <a:stretch>
            <a:fillRect/>
          </a:stretch>
        </p:blipFill>
        <p:spPr bwMode="auto">
          <a:xfrm>
            <a:off x="0" y="476250"/>
            <a:ext cx="4648200" cy="3097213"/>
          </a:xfrm>
          <a:prstGeom prst="rect">
            <a:avLst/>
          </a:prstGeom>
          <a:noFill/>
          <a:ln w="9525">
            <a:noFill/>
            <a:miter lim="800000"/>
            <a:headEnd/>
            <a:tailEnd/>
          </a:ln>
        </p:spPr>
      </p:pic>
      <p:pic>
        <p:nvPicPr>
          <p:cNvPr id="64518" name="Picture 2"/>
          <p:cNvPicPr>
            <a:picLocks noChangeAspect="1"/>
          </p:cNvPicPr>
          <p:nvPr/>
        </p:nvPicPr>
        <p:blipFill>
          <a:blip r:embed="rId5"/>
          <a:srcRect/>
          <a:stretch>
            <a:fillRect/>
          </a:stretch>
        </p:blipFill>
        <p:spPr bwMode="auto">
          <a:xfrm>
            <a:off x="4648200" y="3586163"/>
            <a:ext cx="4495800" cy="309721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5539" name="Content Placeholder 3"/>
          <p:cNvPicPr>
            <a:picLocks noGrp="1" noChangeAspect="1"/>
          </p:cNvPicPr>
          <p:nvPr>
            <p:ph idx="1"/>
          </p:nvPr>
        </p:nvPicPr>
        <p:blipFill>
          <a:blip r:embed="rId2"/>
          <a:srcRect/>
          <a:stretch>
            <a:fillRect/>
          </a:stretch>
        </p:blipFill>
        <p:spPr>
          <a:xfrm>
            <a:off x="4906963" y="0"/>
            <a:ext cx="4237037" cy="4038600"/>
          </a:xfrm>
        </p:spPr>
      </p:pic>
      <p:pic>
        <p:nvPicPr>
          <p:cNvPr id="65540" name="Picture 4"/>
          <p:cNvPicPr>
            <a:picLocks noChangeAspect="1"/>
          </p:cNvPicPr>
          <p:nvPr/>
        </p:nvPicPr>
        <p:blipFill>
          <a:blip r:embed="rId3"/>
          <a:srcRect/>
          <a:stretch>
            <a:fillRect/>
          </a:stretch>
        </p:blipFill>
        <p:spPr bwMode="auto">
          <a:xfrm>
            <a:off x="0" y="0"/>
            <a:ext cx="4906963" cy="4038600"/>
          </a:xfrm>
          <a:prstGeom prst="rect">
            <a:avLst/>
          </a:prstGeom>
          <a:noFill/>
          <a:ln w="9525">
            <a:noFill/>
            <a:miter lim="800000"/>
            <a:headEnd/>
            <a:tailEnd/>
          </a:ln>
        </p:spPr>
      </p:pic>
      <p:pic>
        <p:nvPicPr>
          <p:cNvPr id="65541" name="Picture 5"/>
          <p:cNvPicPr>
            <a:picLocks noChangeAspect="1"/>
          </p:cNvPicPr>
          <p:nvPr/>
        </p:nvPicPr>
        <p:blipFill>
          <a:blip r:embed="rId4"/>
          <a:srcRect/>
          <a:stretch>
            <a:fillRect/>
          </a:stretch>
        </p:blipFill>
        <p:spPr bwMode="auto">
          <a:xfrm>
            <a:off x="0" y="4017963"/>
            <a:ext cx="4906963" cy="2840037"/>
          </a:xfrm>
          <a:prstGeom prst="rect">
            <a:avLst/>
          </a:prstGeom>
          <a:noFill/>
          <a:ln w="9525">
            <a:noFill/>
            <a:miter lim="800000"/>
            <a:headEnd/>
            <a:tailEnd/>
          </a:ln>
        </p:spPr>
      </p:pic>
      <p:pic>
        <p:nvPicPr>
          <p:cNvPr id="65542" name="Picture 6"/>
          <p:cNvPicPr>
            <a:picLocks noChangeAspect="1"/>
          </p:cNvPicPr>
          <p:nvPr/>
        </p:nvPicPr>
        <p:blipFill>
          <a:blip r:embed="rId5"/>
          <a:srcRect/>
          <a:stretch>
            <a:fillRect/>
          </a:stretch>
        </p:blipFill>
        <p:spPr bwMode="auto">
          <a:xfrm>
            <a:off x="4906963" y="4038600"/>
            <a:ext cx="4230687" cy="287496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Content Placeholder 3" descr="AB018.png"/>
          <p:cNvPicPr>
            <a:picLocks noGrp="1" noChangeAspect="1"/>
          </p:cNvPicPr>
          <p:nvPr>
            <p:ph idx="1"/>
          </p:nvPr>
        </p:nvPicPr>
        <p:blipFill>
          <a:blip r:embed="rId2"/>
          <a:srcRect/>
          <a:stretch>
            <a:fillRect/>
          </a:stretch>
        </p:blipFill>
        <p:spPr>
          <a:xfrm>
            <a:off x="0" y="73025"/>
            <a:ext cx="9144000" cy="6811963"/>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1773238"/>
            <a:ext cx="8229600" cy="4525962"/>
          </a:xfrm>
        </p:spPr>
        <p:txBody>
          <a:bodyPr>
            <a:normAutofit/>
          </a:bodyPr>
          <a:lstStyle/>
          <a:p>
            <a:pPr marL="274320" indent="-274320" algn="l" eaLnBrk="1" fontAlgn="auto" hangingPunct="1">
              <a:spcAft>
                <a:spcPts val="0"/>
              </a:spcAft>
              <a:buClr>
                <a:schemeClr val="accent3"/>
              </a:buClr>
              <a:buFont typeface="Wingdings 2"/>
              <a:buChar char=""/>
              <a:defRPr/>
            </a:pPr>
            <a:r>
              <a:rPr lang="en-GB" b="1" dirty="0"/>
              <a:t>Blood transfusion</a:t>
            </a:r>
          </a:p>
          <a:p>
            <a:pPr marL="274320" indent="-274320" algn="l" eaLnBrk="1" fontAlgn="auto" hangingPunct="1">
              <a:spcAft>
                <a:spcPts val="0"/>
              </a:spcAft>
              <a:buClr>
                <a:schemeClr val="accent3"/>
              </a:buClr>
              <a:buFont typeface="Wingdings 2"/>
              <a:buChar char=""/>
              <a:defRPr/>
            </a:pPr>
            <a:r>
              <a:rPr lang="en-GB" b="1" dirty="0"/>
              <a:t>Correct </a:t>
            </a:r>
            <a:r>
              <a:rPr lang="en-GB" b="1" dirty="0" err="1"/>
              <a:t>coagulopathy</a:t>
            </a:r>
            <a:endParaRPr lang="en-GB" b="1" dirty="0"/>
          </a:p>
          <a:p>
            <a:pPr marL="274320" indent="-274320" algn="l" eaLnBrk="1" fontAlgn="auto" hangingPunct="1">
              <a:spcAft>
                <a:spcPts val="0"/>
              </a:spcAft>
              <a:buClr>
                <a:schemeClr val="accent3"/>
              </a:buClr>
              <a:buFont typeface="Wingdings 2"/>
              <a:buChar char=""/>
              <a:defRPr/>
            </a:pPr>
            <a:r>
              <a:rPr lang="en-GB" b="1" dirty="0"/>
              <a:t>Oesophageal Balloon </a:t>
            </a:r>
            <a:r>
              <a:rPr lang="en-GB" b="1" dirty="0" err="1"/>
              <a:t>Tamponade</a:t>
            </a:r>
            <a:r>
              <a:rPr lang="en-GB" b="1" dirty="0"/>
              <a:t> (</a:t>
            </a:r>
            <a:r>
              <a:rPr lang="en-GB" b="1" dirty="0" err="1"/>
              <a:t>Sengstaken</a:t>
            </a:r>
            <a:r>
              <a:rPr lang="en-GB" b="1" dirty="0"/>
              <a:t>–Blakemore tube)</a:t>
            </a:r>
          </a:p>
          <a:p>
            <a:pPr marL="274320" indent="-274320" algn="l" eaLnBrk="1" fontAlgn="auto" hangingPunct="1">
              <a:spcAft>
                <a:spcPts val="0"/>
              </a:spcAft>
              <a:buClr>
                <a:schemeClr val="accent3"/>
              </a:buClr>
              <a:buFont typeface="Wingdings 2"/>
              <a:buChar char=""/>
              <a:defRPr/>
            </a:pPr>
            <a:r>
              <a:rPr lang="en-GB" b="1" dirty="0"/>
              <a:t>Drug therapy (vasopressin/</a:t>
            </a:r>
            <a:r>
              <a:rPr lang="en-GB" b="1" dirty="0" err="1"/>
              <a:t>octreotide</a:t>
            </a:r>
            <a:r>
              <a:rPr lang="en-GB" b="1" dirty="0"/>
              <a:t>)</a:t>
            </a:r>
          </a:p>
          <a:p>
            <a:pPr marL="274320" indent="-274320" algn="l" eaLnBrk="1" fontAlgn="auto" hangingPunct="1">
              <a:spcAft>
                <a:spcPts val="0"/>
              </a:spcAft>
              <a:buClr>
                <a:schemeClr val="accent3"/>
              </a:buClr>
              <a:buFont typeface="Wingdings 2"/>
              <a:buChar char=""/>
              <a:defRPr/>
            </a:pPr>
            <a:r>
              <a:rPr lang="en-GB" b="1" dirty="0"/>
              <a:t>Endoscopic </a:t>
            </a:r>
            <a:r>
              <a:rPr lang="en-GB" b="1" dirty="0" err="1"/>
              <a:t>sclerotherapy</a:t>
            </a:r>
            <a:r>
              <a:rPr lang="en-GB" b="1" dirty="0"/>
              <a:t> or banding</a:t>
            </a:r>
            <a:endParaRPr lang="en-US" b="1" dirty="0"/>
          </a:p>
          <a:p>
            <a:pPr marL="274320" indent="-274320" algn="l" eaLnBrk="1" fontAlgn="auto" hangingPunct="1">
              <a:spcAft>
                <a:spcPts val="0"/>
              </a:spcAft>
              <a:buClr>
                <a:schemeClr val="accent3"/>
              </a:buClr>
              <a:buFont typeface="Wingdings 2"/>
              <a:buChar char=""/>
              <a:defRPr/>
            </a:pPr>
            <a:r>
              <a:rPr lang="en-GB" b="1" dirty="0" err="1"/>
              <a:t>Transjugular</a:t>
            </a:r>
            <a:r>
              <a:rPr lang="en-GB" b="1" dirty="0"/>
              <a:t> </a:t>
            </a:r>
            <a:r>
              <a:rPr lang="en-GB" b="1" dirty="0" err="1"/>
              <a:t>intrahepatic</a:t>
            </a:r>
            <a:r>
              <a:rPr lang="en-GB" b="1" dirty="0"/>
              <a:t> </a:t>
            </a:r>
            <a:r>
              <a:rPr lang="en-GB" b="1" dirty="0" err="1"/>
              <a:t>portosystemic</a:t>
            </a:r>
            <a:r>
              <a:rPr lang="en-GB" b="1" dirty="0"/>
              <a:t> stent shunts (TIPSS)</a:t>
            </a:r>
          </a:p>
          <a:p>
            <a:pPr marL="274320" indent="-274320" algn="l" eaLnBrk="1" fontAlgn="auto" hangingPunct="1">
              <a:spcAft>
                <a:spcPts val="0"/>
              </a:spcAft>
              <a:buClr>
                <a:schemeClr val="accent3"/>
              </a:buClr>
              <a:buFont typeface="Wingdings 2"/>
              <a:buChar char=""/>
              <a:defRPr/>
            </a:pPr>
            <a:r>
              <a:rPr lang="en-GB" b="1" dirty="0"/>
              <a:t>Surgery:          Oesophageal transection</a:t>
            </a:r>
            <a:endParaRPr lang="ar-JO" dirty="0"/>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GB" dirty="0"/>
              <a:t>Management of bleeding </a:t>
            </a:r>
            <a:r>
              <a:rPr lang="en-GB" dirty="0" err="1"/>
              <a:t>varices</a:t>
            </a:r>
            <a:br>
              <a:rPr lang="en-GB" dirty="0"/>
            </a:br>
            <a:r>
              <a:rPr lang="en-GB" dirty="0"/>
              <a:t>guideline and means of management </a:t>
            </a:r>
            <a:endParaRPr lang="ar-JO"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274320" indent="-274320" algn="l" rtl="0" eaLnBrk="1" fontAlgn="auto" hangingPunct="1">
              <a:spcAft>
                <a:spcPts val="0"/>
              </a:spcAft>
              <a:buClr>
                <a:schemeClr val="accent3"/>
              </a:buClr>
              <a:buFont typeface="Wingdings 2"/>
              <a:buChar char=""/>
              <a:defRPr/>
            </a:pPr>
            <a:r>
              <a:rPr lang="en-GB" b="1" dirty="0"/>
              <a:t>Blood transfusion</a:t>
            </a:r>
          </a:p>
          <a:p>
            <a:pPr marL="274320" indent="-274320" algn="l" rtl="0" eaLnBrk="1" fontAlgn="auto" hangingPunct="1">
              <a:spcAft>
                <a:spcPts val="0"/>
              </a:spcAft>
              <a:buClr>
                <a:schemeClr val="accent3"/>
              </a:buClr>
              <a:buFont typeface="Wingdings 2"/>
              <a:buNone/>
              <a:defRPr/>
            </a:pPr>
            <a:r>
              <a:rPr lang="en-GB" dirty="0"/>
              <a:t>     This involves </a:t>
            </a:r>
            <a:r>
              <a:rPr lang="en-US" dirty="0"/>
              <a:t>obtaining peripheral and subsequently central venous access while adequate blood is obtained (</a:t>
            </a:r>
            <a:r>
              <a:rPr lang="en-US" dirty="0">
                <a:solidFill>
                  <a:srgbClr val="FF0000"/>
                </a:solidFill>
              </a:rPr>
              <a:t>initially 10 units</a:t>
            </a:r>
            <a:r>
              <a:rPr lang="en-US" dirty="0"/>
              <a:t>).</a:t>
            </a:r>
          </a:p>
          <a:p>
            <a:pPr marL="274320" indent="-274320" algn="l" rtl="0" eaLnBrk="1" fontAlgn="auto" hangingPunct="1">
              <a:spcAft>
                <a:spcPts val="0"/>
              </a:spcAft>
              <a:buClr>
                <a:schemeClr val="accent3"/>
              </a:buClr>
              <a:buFont typeface="Wingdings 2"/>
              <a:buChar char=""/>
              <a:defRPr/>
            </a:pPr>
            <a:endParaRPr lang="en-GB" b="1" dirty="0"/>
          </a:p>
          <a:p>
            <a:pPr marL="274320" indent="-274320" algn="l" rtl="0" eaLnBrk="1" fontAlgn="auto" hangingPunct="1">
              <a:spcAft>
                <a:spcPts val="0"/>
              </a:spcAft>
              <a:buClr>
                <a:schemeClr val="accent3"/>
              </a:buClr>
              <a:buFont typeface="Wingdings 2"/>
              <a:buChar char=""/>
              <a:defRPr/>
            </a:pPr>
            <a:r>
              <a:rPr lang="en-GB" b="1" dirty="0"/>
              <a:t>Correct </a:t>
            </a:r>
            <a:r>
              <a:rPr lang="en-GB" b="1" dirty="0" err="1"/>
              <a:t>coagulopathy</a:t>
            </a:r>
            <a:endParaRPr lang="en-GB" b="1" dirty="0"/>
          </a:p>
          <a:p>
            <a:pPr marL="640080" lvl="1" indent="-246888" algn="l" rtl="0" eaLnBrk="1" fontAlgn="auto" hangingPunct="1">
              <a:spcBef>
                <a:spcPts val="324"/>
              </a:spcBef>
              <a:spcAft>
                <a:spcPts val="0"/>
              </a:spcAft>
              <a:buFont typeface="Wingdings 2"/>
              <a:buChar char=""/>
              <a:defRPr/>
            </a:pPr>
            <a:r>
              <a:rPr lang="en-GB" dirty="0">
                <a:solidFill>
                  <a:srgbClr val="FF0000"/>
                </a:solidFill>
              </a:rPr>
              <a:t>Vitamin</a:t>
            </a:r>
            <a:r>
              <a:rPr lang="en-GB" dirty="0"/>
              <a:t> </a:t>
            </a:r>
            <a:r>
              <a:rPr lang="en-GB" dirty="0">
                <a:solidFill>
                  <a:srgbClr val="FF0000"/>
                </a:solidFill>
              </a:rPr>
              <a:t>K</a:t>
            </a:r>
            <a:r>
              <a:rPr lang="en-GB" dirty="0"/>
              <a:t> is </a:t>
            </a:r>
            <a:r>
              <a:rPr lang="en-US" dirty="0"/>
              <a:t>administered [</a:t>
            </a:r>
            <a:r>
              <a:rPr lang="en-US" dirty="0">
                <a:solidFill>
                  <a:srgbClr val="FF0000"/>
                </a:solidFill>
              </a:rPr>
              <a:t>10</a:t>
            </a:r>
            <a:r>
              <a:rPr lang="en-US" dirty="0"/>
              <a:t> </a:t>
            </a:r>
            <a:r>
              <a:rPr lang="en-US" dirty="0">
                <a:solidFill>
                  <a:srgbClr val="FF0000"/>
                </a:solidFill>
              </a:rPr>
              <a:t>mg</a:t>
            </a:r>
            <a:r>
              <a:rPr lang="en-US" dirty="0"/>
              <a:t> intravenously (</a:t>
            </a:r>
            <a:r>
              <a:rPr lang="en-US" dirty="0" err="1"/>
              <a:t>i.v</a:t>
            </a:r>
            <a:r>
              <a:rPr lang="en-US" dirty="0"/>
              <a:t>.)], but correction of a </a:t>
            </a:r>
            <a:r>
              <a:rPr lang="en-US" dirty="0" err="1"/>
              <a:t>coagulopathy</a:t>
            </a:r>
            <a:r>
              <a:rPr lang="en-US" dirty="0"/>
              <a:t> will require the administration of fresh frozen plasma (</a:t>
            </a:r>
            <a:r>
              <a:rPr lang="en-US" dirty="0">
                <a:solidFill>
                  <a:srgbClr val="FF0000"/>
                </a:solidFill>
              </a:rPr>
              <a:t>FFP</a:t>
            </a:r>
            <a:r>
              <a:rPr lang="en-US" dirty="0"/>
              <a:t>). </a:t>
            </a:r>
          </a:p>
          <a:p>
            <a:pPr marL="640080" lvl="1" indent="-246888" algn="l" rtl="0" eaLnBrk="1" fontAlgn="auto" hangingPunct="1">
              <a:spcBef>
                <a:spcPts val="324"/>
              </a:spcBef>
              <a:spcAft>
                <a:spcPts val="0"/>
              </a:spcAft>
              <a:buFont typeface="Wingdings 2"/>
              <a:buChar char=""/>
              <a:defRPr/>
            </a:pPr>
            <a:r>
              <a:rPr lang="en-US" dirty="0"/>
              <a:t>An associated thrombocytopenia is usually secondary to </a:t>
            </a:r>
            <a:r>
              <a:rPr lang="en-US" dirty="0" err="1"/>
              <a:t>hypersplenism</a:t>
            </a:r>
            <a:r>
              <a:rPr lang="en-US" dirty="0"/>
              <a:t> due to cirrhosis </a:t>
            </a:r>
            <a:r>
              <a:rPr lang="en-US" dirty="0">
                <a:solidFill>
                  <a:srgbClr val="FF0000"/>
                </a:solidFill>
              </a:rPr>
              <a:t>and is treated if the platelet count falls below 50 × 10</a:t>
            </a:r>
            <a:r>
              <a:rPr lang="en-US" sz="3300" dirty="0">
                <a:solidFill>
                  <a:srgbClr val="FF0000"/>
                </a:solidFill>
              </a:rPr>
              <a:t>^9</a:t>
            </a:r>
            <a:r>
              <a:rPr lang="en-US" dirty="0">
                <a:solidFill>
                  <a:srgbClr val="FF0000"/>
                </a:solidFill>
              </a:rPr>
              <a:t> l–1.</a:t>
            </a:r>
            <a:endParaRPr lang="en-GB" dirty="0">
              <a:solidFill>
                <a:srgbClr val="FF0000"/>
              </a:solidFill>
            </a:endParaRPr>
          </a:p>
        </p:txBody>
      </p:sp>
      <p:sp>
        <p:nvSpPr>
          <p:cNvPr id="2" name="Title 1"/>
          <p:cNvSpPr>
            <a:spLocks noGrp="1"/>
          </p:cNvSpPr>
          <p:nvPr>
            <p:ph type="title"/>
          </p:nvPr>
        </p:nvSpPr>
        <p:spPr>
          <a:xfrm>
            <a:off x="395536" y="260648"/>
            <a:ext cx="8229600" cy="1143000"/>
          </a:xfrm>
        </p:spPr>
        <p:txBody>
          <a:bodyPr>
            <a:normAutofit fontScale="90000"/>
          </a:bodyPr>
          <a:lstStyle/>
          <a:p>
            <a:pPr eaLnBrk="1" fontAlgn="auto" hangingPunct="1">
              <a:spcAft>
                <a:spcPts val="0"/>
              </a:spcAft>
              <a:defRPr/>
            </a:pPr>
            <a:r>
              <a:rPr lang="en-GB" dirty="0"/>
              <a:t>initial resuscitation:</a:t>
            </a:r>
            <a:br>
              <a:rPr lang="en-GB" dirty="0"/>
            </a:br>
            <a:endParaRPr lang="ar-JO"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438"/>
            <a:ext cx="8229600" cy="4665662"/>
          </a:xfrm>
        </p:spPr>
        <p:txBody>
          <a:bodyPr>
            <a:normAutofit fontScale="85000" lnSpcReduction="20000"/>
          </a:bodyPr>
          <a:lstStyle/>
          <a:p>
            <a:pPr marL="274320" indent="-274320" algn="l" rtl="0" eaLnBrk="1" fontAlgn="auto" hangingPunct="1">
              <a:spcAft>
                <a:spcPts val="0"/>
              </a:spcAft>
              <a:buClr>
                <a:schemeClr val="accent3"/>
              </a:buClr>
              <a:buFont typeface="Wingdings 2"/>
              <a:buChar char=""/>
              <a:defRPr/>
            </a:pPr>
            <a:r>
              <a:rPr lang="en-US" dirty="0"/>
              <a:t>If the rate of blood </a:t>
            </a:r>
            <a:r>
              <a:rPr lang="en-US" dirty="0">
                <a:solidFill>
                  <a:srgbClr val="FF0000"/>
                </a:solidFill>
              </a:rPr>
              <a:t>loss</a:t>
            </a:r>
            <a:r>
              <a:rPr lang="en-US" dirty="0"/>
              <a:t> </a:t>
            </a:r>
            <a:r>
              <a:rPr lang="en-US" dirty="0">
                <a:solidFill>
                  <a:srgbClr val="FF0000"/>
                </a:solidFill>
              </a:rPr>
              <a:t>prohibits</a:t>
            </a:r>
            <a:r>
              <a:rPr lang="en-US" dirty="0"/>
              <a:t> </a:t>
            </a:r>
            <a:r>
              <a:rPr lang="en-US" dirty="0">
                <a:solidFill>
                  <a:srgbClr val="FF0000"/>
                </a:solidFill>
              </a:rPr>
              <a:t>endoscopic</a:t>
            </a:r>
            <a:r>
              <a:rPr lang="en-US" dirty="0"/>
              <a:t> evaluation, a </a:t>
            </a:r>
            <a:r>
              <a:rPr lang="en-US" dirty="0" err="1"/>
              <a:t>Sengstaken</a:t>
            </a:r>
            <a:r>
              <a:rPr lang="en-US" dirty="0"/>
              <a:t>–Blakemore tube may be inserted to provide </a:t>
            </a:r>
            <a:r>
              <a:rPr lang="en-US" dirty="0">
                <a:solidFill>
                  <a:srgbClr val="FF0000"/>
                </a:solidFill>
              </a:rPr>
              <a:t>temporary</a:t>
            </a:r>
            <a:r>
              <a:rPr lang="en-US" dirty="0"/>
              <a:t> </a:t>
            </a:r>
            <a:r>
              <a:rPr lang="en-GB" dirty="0">
                <a:solidFill>
                  <a:srgbClr val="FF0000"/>
                </a:solidFill>
              </a:rPr>
              <a:t>haemostasis</a:t>
            </a:r>
            <a:r>
              <a:rPr lang="en-GB" dirty="0"/>
              <a:t>.</a:t>
            </a:r>
          </a:p>
          <a:p>
            <a:pPr marL="274320" indent="-274320" algn="l" rtl="0" eaLnBrk="1" fontAlgn="auto" hangingPunct="1">
              <a:spcAft>
                <a:spcPts val="0"/>
              </a:spcAft>
              <a:buClr>
                <a:schemeClr val="accent3"/>
              </a:buClr>
              <a:buFont typeface="Wingdings 2"/>
              <a:buChar char=""/>
              <a:defRPr/>
            </a:pPr>
            <a:endParaRPr lang="en-GB" dirty="0"/>
          </a:p>
          <a:p>
            <a:pPr marL="274320" indent="-274320" algn="l" rtl="0" eaLnBrk="1" fontAlgn="auto" hangingPunct="1">
              <a:spcAft>
                <a:spcPts val="0"/>
              </a:spcAft>
              <a:buClr>
                <a:schemeClr val="accent3"/>
              </a:buClr>
              <a:buFont typeface="Wingdings 2"/>
              <a:buChar char=""/>
              <a:defRPr/>
            </a:pPr>
            <a:r>
              <a:rPr lang="en-US" dirty="0"/>
              <a:t>Once inserted, the gastric balloon is inflated with </a:t>
            </a:r>
            <a:r>
              <a:rPr lang="en-US" dirty="0">
                <a:solidFill>
                  <a:srgbClr val="FF0000"/>
                </a:solidFill>
              </a:rPr>
              <a:t>300</a:t>
            </a:r>
            <a:r>
              <a:rPr lang="en-US" dirty="0"/>
              <a:t> </a:t>
            </a:r>
            <a:r>
              <a:rPr lang="en-US" dirty="0">
                <a:solidFill>
                  <a:srgbClr val="FF0000"/>
                </a:solidFill>
              </a:rPr>
              <a:t>ml</a:t>
            </a:r>
            <a:r>
              <a:rPr lang="en-US" dirty="0"/>
              <a:t> </a:t>
            </a:r>
            <a:r>
              <a:rPr lang="en-US" dirty="0">
                <a:solidFill>
                  <a:srgbClr val="FF0000"/>
                </a:solidFill>
              </a:rPr>
              <a:t>of</a:t>
            </a:r>
            <a:r>
              <a:rPr lang="en-US" dirty="0"/>
              <a:t> </a:t>
            </a:r>
            <a:r>
              <a:rPr lang="en-US" dirty="0">
                <a:solidFill>
                  <a:srgbClr val="FF0000"/>
                </a:solidFill>
              </a:rPr>
              <a:t>air</a:t>
            </a:r>
            <a:r>
              <a:rPr lang="en-US" dirty="0"/>
              <a:t> and retracted to the gastric </a:t>
            </a:r>
            <a:r>
              <a:rPr lang="en-US" dirty="0" err="1"/>
              <a:t>fundus</a:t>
            </a:r>
            <a:r>
              <a:rPr lang="en-US" dirty="0"/>
              <a:t>, where the </a:t>
            </a:r>
            <a:r>
              <a:rPr lang="en-US" dirty="0" err="1"/>
              <a:t>varices</a:t>
            </a:r>
            <a:r>
              <a:rPr lang="en-US" dirty="0"/>
              <a:t> at the </a:t>
            </a:r>
            <a:r>
              <a:rPr lang="en-US" dirty="0" err="1"/>
              <a:t>oesophagogastric</a:t>
            </a:r>
            <a:r>
              <a:rPr lang="en-US" dirty="0"/>
              <a:t> junction are </a:t>
            </a:r>
            <a:r>
              <a:rPr lang="en-US" dirty="0" err="1"/>
              <a:t>tamponaded</a:t>
            </a:r>
            <a:r>
              <a:rPr lang="en-US" dirty="0"/>
              <a:t> by the subsequent inflation of the </a:t>
            </a:r>
            <a:r>
              <a:rPr lang="en-US" dirty="0" err="1"/>
              <a:t>oesophageal</a:t>
            </a:r>
            <a:r>
              <a:rPr lang="en-US" dirty="0"/>
              <a:t> balloon to a </a:t>
            </a:r>
            <a:r>
              <a:rPr lang="en-US" dirty="0">
                <a:solidFill>
                  <a:srgbClr val="FF0000"/>
                </a:solidFill>
              </a:rPr>
              <a:t>pressure</a:t>
            </a:r>
            <a:r>
              <a:rPr lang="en-US" dirty="0"/>
              <a:t> </a:t>
            </a:r>
            <a:r>
              <a:rPr lang="en-US" dirty="0">
                <a:solidFill>
                  <a:srgbClr val="FF0000"/>
                </a:solidFill>
              </a:rPr>
              <a:t>of</a:t>
            </a:r>
            <a:r>
              <a:rPr lang="en-US" dirty="0"/>
              <a:t> </a:t>
            </a:r>
            <a:r>
              <a:rPr lang="en-US" dirty="0">
                <a:solidFill>
                  <a:srgbClr val="FF0000"/>
                </a:solidFill>
              </a:rPr>
              <a:t>40</a:t>
            </a:r>
            <a:r>
              <a:rPr lang="en-US" dirty="0"/>
              <a:t> </a:t>
            </a:r>
            <a:r>
              <a:rPr lang="en-US" dirty="0">
                <a:solidFill>
                  <a:srgbClr val="FF0000"/>
                </a:solidFill>
              </a:rPr>
              <a:t>mmHg</a:t>
            </a:r>
            <a:r>
              <a:rPr lang="en-US" dirty="0"/>
              <a:t>.</a:t>
            </a:r>
          </a:p>
          <a:p>
            <a:pPr marL="274320" indent="-274320" algn="l" rtl="0" eaLnBrk="1" fontAlgn="auto" hangingPunct="1">
              <a:spcAft>
                <a:spcPts val="0"/>
              </a:spcAft>
              <a:buClr>
                <a:schemeClr val="accent3"/>
              </a:buClr>
              <a:buFont typeface="Wingdings 2"/>
              <a:buChar char=""/>
              <a:defRPr/>
            </a:pPr>
            <a:endParaRPr lang="en-US" dirty="0"/>
          </a:p>
          <a:p>
            <a:pPr marL="274320" indent="-274320" algn="l" rtl="0" eaLnBrk="1" fontAlgn="auto" hangingPunct="1">
              <a:spcAft>
                <a:spcPts val="0"/>
              </a:spcAft>
              <a:buClr>
                <a:schemeClr val="accent3"/>
              </a:buClr>
              <a:buFont typeface="Wingdings 2"/>
              <a:buChar char=""/>
              <a:defRPr/>
            </a:pPr>
            <a:r>
              <a:rPr lang="en-US" dirty="0"/>
              <a:t>The two remaining channels allow gastric and </a:t>
            </a:r>
            <a:r>
              <a:rPr lang="en-US" dirty="0" err="1"/>
              <a:t>oesophageal</a:t>
            </a:r>
            <a:r>
              <a:rPr lang="en-US" dirty="0"/>
              <a:t> aspiration. </a:t>
            </a:r>
          </a:p>
          <a:p>
            <a:pPr marL="274320" indent="-274320" algn="l" rtl="0" eaLnBrk="1" fontAlgn="auto" hangingPunct="1">
              <a:spcAft>
                <a:spcPts val="0"/>
              </a:spcAft>
              <a:buClr>
                <a:schemeClr val="accent3"/>
              </a:buClr>
              <a:buFont typeface="Wingdings 2"/>
              <a:buChar char=""/>
              <a:defRPr/>
            </a:pPr>
            <a:endParaRPr lang="en-US" dirty="0"/>
          </a:p>
          <a:p>
            <a:pPr marL="274320" indent="-274320" algn="l" rtl="0" eaLnBrk="1" fontAlgn="auto" hangingPunct="1">
              <a:spcAft>
                <a:spcPts val="0"/>
              </a:spcAft>
              <a:buClr>
                <a:schemeClr val="accent3"/>
              </a:buClr>
              <a:buFont typeface="Wingdings 2"/>
              <a:buChar char=""/>
              <a:defRPr/>
            </a:pPr>
            <a:r>
              <a:rPr lang="en-US" dirty="0"/>
              <a:t>The balloons should be </a:t>
            </a:r>
            <a:r>
              <a:rPr lang="en-US" dirty="0">
                <a:solidFill>
                  <a:srgbClr val="FF0000"/>
                </a:solidFill>
              </a:rPr>
              <a:t>temporarily</a:t>
            </a:r>
            <a:r>
              <a:rPr lang="en-US" dirty="0"/>
              <a:t> </a:t>
            </a:r>
            <a:r>
              <a:rPr lang="en-US" dirty="0">
                <a:solidFill>
                  <a:srgbClr val="FF0000"/>
                </a:solidFill>
              </a:rPr>
              <a:t>deflated</a:t>
            </a:r>
            <a:r>
              <a:rPr lang="en-US" dirty="0"/>
              <a:t> </a:t>
            </a:r>
            <a:r>
              <a:rPr lang="en-US" dirty="0">
                <a:solidFill>
                  <a:srgbClr val="FF0000"/>
                </a:solidFill>
              </a:rPr>
              <a:t>after</a:t>
            </a:r>
            <a:r>
              <a:rPr lang="en-US" dirty="0"/>
              <a:t> </a:t>
            </a:r>
            <a:r>
              <a:rPr lang="en-US" dirty="0">
                <a:solidFill>
                  <a:srgbClr val="FF0000"/>
                </a:solidFill>
              </a:rPr>
              <a:t>12</a:t>
            </a:r>
            <a:r>
              <a:rPr lang="en-US" dirty="0"/>
              <a:t> </a:t>
            </a:r>
            <a:r>
              <a:rPr lang="en-US" dirty="0">
                <a:solidFill>
                  <a:srgbClr val="FF0000"/>
                </a:solidFill>
              </a:rPr>
              <a:t>hours</a:t>
            </a:r>
            <a:r>
              <a:rPr lang="en-US" dirty="0"/>
              <a:t> to prevent pressure necrosis of the </a:t>
            </a:r>
            <a:r>
              <a:rPr lang="en-US" dirty="0" err="1"/>
              <a:t>oesophagus</a:t>
            </a:r>
            <a:r>
              <a:rPr lang="en-US" dirty="0"/>
              <a:t>.</a:t>
            </a:r>
            <a:endParaRPr lang="en-GB" dirty="0"/>
          </a:p>
          <a:p>
            <a:pPr marL="274320" indent="-274320" algn="l" rtl="0" eaLnBrk="1" fontAlgn="auto" hangingPunct="1">
              <a:spcAft>
                <a:spcPts val="0"/>
              </a:spcAft>
              <a:buClr>
                <a:schemeClr val="accent3"/>
              </a:buClr>
              <a:buFont typeface="Wingdings 2"/>
              <a:buChar char=""/>
              <a:defRPr/>
            </a:pPr>
            <a:endParaRPr lang="ar-JO" dirty="0"/>
          </a:p>
        </p:txBody>
      </p:sp>
      <p:sp>
        <p:nvSpPr>
          <p:cNvPr id="41986" name="Title 1"/>
          <p:cNvSpPr>
            <a:spLocks noGrp="1"/>
          </p:cNvSpPr>
          <p:nvPr>
            <p:ph type="title"/>
          </p:nvPr>
        </p:nvSpPr>
        <p:spPr>
          <a:xfrm>
            <a:off x="0" y="404664"/>
            <a:ext cx="9144000" cy="1143000"/>
          </a:xfrm>
        </p:spPr>
        <p:txBody>
          <a:bodyPr>
            <a:normAutofit fontScale="90000"/>
          </a:bodyPr>
          <a:lstStyle/>
          <a:p>
            <a:pPr algn="ctr" eaLnBrk="1" fontAlgn="auto" hangingPunct="1">
              <a:spcAft>
                <a:spcPts val="0"/>
              </a:spcAft>
              <a:defRPr/>
            </a:pPr>
            <a:r>
              <a:rPr lang="en-GB" dirty="0"/>
              <a:t>Oesophageal balloon </a:t>
            </a:r>
            <a:r>
              <a:rPr lang="en-GB" dirty="0" err="1"/>
              <a:t>tamponade</a:t>
            </a:r>
            <a:r>
              <a:rPr lang="en-GB" dirty="0"/>
              <a:t> (</a:t>
            </a:r>
            <a:r>
              <a:rPr lang="en-GB" dirty="0" err="1"/>
              <a:t>Sengstaken</a:t>
            </a:r>
            <a:r>
              <a:rPr lang="en-GB" dirty="0"/>
              <a:t>–Blakemore tube) </a:t>
            </a:r>
            <a:br>
              <a:rPr lang="en-GB" dirty="0"/>
            </a:br>
            <a:endParaRPr lang="ar-JO" dirty="0">
              <a:solidFill>
                <a:srgbClr val="7B9899"/>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3" descr="fig91801_07.jpg"/>
          <p:cNvPicPr>
            <a:picLocks noGrp="1" noChangeAspect="1"/>
          </p:cNvPicPr>
          <p:nvPr>
            <p:ph idx="1"/>
          </p:nvPr>
        </p:nvPicPr>
        <p:blipFill>
          <a:blip r:embed="rId2"/>
          <a:srcRect/>
          <a:stretch>
            <a:fillRect/>
          </a:stretch>
        </p:blipFill>
        <p:spPr>
          <a:xfrm>
            <a:off x="827088" y="765175"/>
            <a:ext cx="7273925" cy="5688013"/>
          </a:xfrm>
        </p:spPr>
      </p:pic>
      <p:sp>
        <p:nvSpPr>
          <p:cNvPr id="43010" name="Title 1"/>
          <p:cNvSpPr>
            <a:spLocks noGrp="1"/>
          </p:cNvSpPr>
          <p:nvPr>
            <p:ph type="title"/>
          </p:nvPr>
        </p:nvSpPr>
        <p:spPr/>
        <p:txBody>
          <a:bodyPr/>
          <a:lstStyle/>
          <a:p>
            <a:pPr eaLnBrk="1" fontAlgn="auto" hangingPunct="1">
              <a:spcAft>
                <a:spcPts val="0"/>
              </a:spcAft>
              <a:defRPr/>
            </a:pPr>
            <a:endParaRPr lang="ar-JO">
              <a:solidFill>
                <a:srgbClr val="7B989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p:txBody>
          <a:bodyPr/>
          <a:lstStyle/>
          <a:p>
            <a:pPr algn="l" rtl="0" eaLnBrk="1" hangingPunct="1"/>
            <a:r>
              <a:rPr lang="en-US" altLang="en-US"/>
              <a:t>This may be as effective as sclerotherapy in the </a:t>
            </a:r>
            <a:r>
              <a:rPr lang="en-US" altLang="en-US">
                <a:solidFill>
                  <a:srgbClr val="FF0000"/>
                </a:solidFill>
              </a:rPr>
              <a:t>initial</a:t>
            </a:r>
            <a:r>
              <a:rPr lang="en-US" altLang="en-US"/>
              <a:t> </a:t>
            </a:r>
            <a:r>
              <a:rPr lang="en-US" altLang="en-US">
                <a:solidFill>
                  <a:srgbClr val="FF0000"/>
                </a:solidFill>
              </a:rPr>
              <a:t>control</a:t>
            </a:r>
            <a:r>
              <a:rPr lang="en-US" altLang="en-US"/>
              <a:t> of variceal haemorrhage.</a:t>
            </a:r>
          </a:p>
          <a:p>
            <a:pPr algn="l" rtl="0" eaLnBrk="1" hangingPunct="1"/>
            <a:r>
              <a:rPr lang="en-US" altLang="en-US"/>
              <a:t>Vasopressin has been the most extensively used drug for the initial control of variceal haemorrhage (20 U in 10 ml of 5% dextrose i.v. over 10 min). </a:t>
            </a:r>
          </a:p>
          <a:p>
            <a:pPr algn="l" rtl="0" eaLnBrk="1" hangingPunct="1"/>
            <a:r>
              <a:rPr lang="en-US" altLang="en-US"/>
              <a:t>Octreotide, the longacting somatostatin analogue, may be equally effective.</a:t>
            </a:r>
            <a:endParaRPr lang="ar-JO" altLang="en-US">
              <a:ea typeface="Majalla UI"/>
            </a:endParaRPr>
          </a:p>
        </p:txBody>
      </p:sp>
      <p:sp>
        <p:nvSpPr>
          <p:cNvPr id="44034" name="Title 1"/>
          <p:cNvSpPr>
            <a:spLocks noGrp="1"/>
          </p:cNvSpPr>
          <p:nvPr>
            <p:ph type="title"/>
          </p:nvPr>
        </p:nvSpPr>
        <p:spPr>
          <a:xfrm>
            <a:off x="457200" y="476672"/>
            <a:ext cx="8229600" cy="1143000"/>
          </a:xfrm>
        </p:spPr>
        <p:txBody>
          <a:bodyPr>
            <a:normAutofit fontScale="90000"/>
          </a:bodyPr>
          <a:lstStyle/>
          <a:p>
            <a:pPr algn="ctr" eaLnBrk="1" fontAlgn="auto" hangingPunct="1">
              <a:spcAft>
                <a:spcPts val="0"/>
              </a:spcAft>
              <a:defRPr/>
            </a:pPr>
            <a:r>
              <a:rPr lang="en-GB" dirty="0"/>
              <a:t>Drug therapy (vasopressin/</a:t>
            </a:r>
            <a:r>
              <a:rPr lang="en-GB" dirty="0" err="1"/>
              <a:t>octreotide</a:t>
            </a:r>
            <a:r>
              <a:rPr lang="en-GB" dirty="0"/>
              <a:t>)</a:t>
            </a:r>
            <a:br>
              <a:rPr lang="en-GB" dirty="0"/>
            </a:br>
            <a:endParaRPr lang="ar-JO" dirty="0">
              <a:solidFill>
                <a:srgbClr val="7B9899"/>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395288" y="2060575"/>
            <a:ext cx="8229600" cy="4525963"/>
          </a:xfrm>
        </p:spPr>
        <p:txBody>
          <a:bodyPr/>
          <a:lstStyle/>
          <a:p>
            <a:pPr lvl="1" algn="l" rtl="0" eaLnBrk="1" hangingPunct="1"/>
            <a:r>
              <a:rPr lang="en-US" altLang="en-US">
                <a:solidFill>
                  <a:srgbClr val="FF0000"/>
                </a:solidFill>
              </a:rPr>
              <a:t>Initial</a:t>
            </a:r>
            <a:r>
              <a:rPr lang="en-US" altLang="en-US"/>
              <a:t> </a:t>
            </a:r>
            <a:r>
              <a:rPr lang="en-US" altLang="en-US">
                <a:solidFill>
                  <a:srgbClr val="FF0000"/>
                </a:solidFill>
              </a:rPr>
              <a:t>treatment</a:t>
            </a:r>
            <a:r>
              <a:rPr lang="en-US" altLang="en-US"/>
              <a:t> of oesophageal varices in most centres is endoscopic sclerotherapy,</a:t>
            </a:r>
          </a:p>
          <a:p>
            <a:pPr lvl="1" algn="l" rtl="0" eaLnBrk="1" hangingPunct="1"/>
            <a:endParaRPr lang="en-US" altLang="en-US"/>
          </a:p>
          <a:p>
            <a:pPr lvl="1" algn="l" rtl="0" eaLnBrk="1" hangingPunct="1"/>
            <a:r>
              <a:rPr lang="en-US" altLang="en-US"/>
              <a:t>The majority of variceal bleeds will respond to a single course.</a:t>
            </a:r>
          </a:p>
          <a:p>
            <a:pPr lvl="1" algn="l" rtl="0" eaLnBrk="1" hangingPunct="1"/>
            <a:endParaRPr lang="en-US" altLang="en-US"/>
          </a:p>
          <a:p>
            <a:pPr lvl="1" algn="l" rtl="0" eaLnBrk="1" hangingPunct="1"/>
            <a:r>
              <a:rPr lang="en-US" altLang="en-US"/>
              <a:t>An early </a:t>
            </a:r>
            <a:r>
              <a:rPr lang="en-US" altLang="en-US">
                <a:solidFill>
                  <a:srgbClr val="FF0000"/>
                </a:solidFill>
              </a:rPr>
              <a:t>rebleed</a:t>
            </a:r>
            <a:r>
              <a:rPr lang="en-US" altLang="en-US"/>
              <a:t> is less likely to be controlled by further </a:t>
            </a:r>
            <a:r>
              <a:rPr lang="en-US" altLang="en-US">
                <a:solidFill>
                  <a:srgbClr val="FF0000"/>
                </a:solidFill>
              </a:rPr>
              <a:t>sclerotherapy</a:t>
            </a:r>
            <a:r>
              <a:rPr lang="en-US" altLang="en-US"/>
              <a:t> and a </a:t>
            </a:r>
            <a:r>
              <a:rPr lang="en-US" altLang="en-US">
                <a:solidFill>
                  <a:srgbClr val="FF0000"/>
                </a:solidFill>
              </a:rPr>
              <a:t>third</a:t>
            </a:r>
            <a:r>
              <a:rPr lang="en-US" altLang="en-US"/>
              <a:t> </a:t>
            </a:r>
            <a:r>
              <a:rPr lang="en-US" altLang="en-US">
                <a:solidFill>
                  <a:srgbClr val="FF0000"/>
                </a:solidFill>
              </a:rPr>
              <a:t>bleed</a:t>
            </a:r>
            <a:r>
              <a:rPr lang="en-US" altLang="en-US"/>
              <a:t> </a:t>
            </a:r>
            <a:r>
              <a:rPr lang="en-US" altLang="en-US">
                <a:solidFill>
                  <a:srgbClr val="FF0000"/>
                </a:solidFill>
              </a:rPr>
              <a:t>only</a:t>
            </a:r>
            <a:r>
              <a:rPr lang="en-US" altLang="en-US"/>
              <a:t> </a:t>
            </a:r>
            <a:r>
              <a:rPr lang="en-US" altLang="en-US">
                <a:solidFill>
                  <a:srgbClr val="FF0000"/>
                </a:solidFill>
              </a:rPr>
              <a:t>rarely</a:t>
            </a:r>
            <a:r>
              <a:rPr lang="en-US" altLang="en-US"/>
              <a:t>.</a:t>
            </a:r>
            <a:endParaRPr lang="ar-JO" altLang="en-US">
              <a:ea typeface="Majalla UI"/>
            </a:endParaRPr>
          </a:p>
        </p:txBody>
      </p:sp>
      <p:sp>
        <p:nvSpPr>
          <p:cNvPr id="45058" name="Title 1"/>
          <p:cNvSpPr>
            <a:spLocks noGrp="1"/>
          </p:cNvSpPr>
          <p:nvPr>
            <p:ph type="title"/>
          </p:nvPr>
        </p:nvSpPr>
        <p:spPr>
          <a:xfrm>
            <a:off x="251520" y="620688"/>
            <a:ext cx="8686800" cy="1143000"/>
          </a:xfrm>
        </p:spPr>
        <p:txBody>
          <a:bodyPr>
            <a:normAutofit fontScale="90000"/>
          </a:bodyPr>
          <a:lstStyle/>
          <a:p>
            <a:pPr eaLnBrk="1" fontAlgn="auto" hangingPunct="1">
              <a:spcAft>
                <a:spcPts val="0"/>
              </a:spcAft>
              <a:defRPr/>
            </a:pPr>
            <a:r>
              <a:rPr lang="en-GB" dirty="0"/>
              <a:t>Endoscopic </a:t>
            </a:r>
            <a:r>
              <a:rPr lang="en-GB" dirty="0" err="1"/>
              <a:t>sclerotherapy</a:t>
            </a:r>
            <a:r>
              <a:rPr lang="en-GB" dirty="0"/>
              <a:t> or banding</a:t>
            </a:r>
            <a:br>
              <a:rPr lang="en-GB" dirty="0"/>
            </a:br>
            <a:endParaRPr lang="ar-JO" dirty="0">
              <a:solidFill>
                <a:srgbClr val="7B9899"/>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250825" y="1916113"/>
            <a:ext cx="8229600" cy="4525962"/>
          </a:xfrm>
        </p:spPr>
        <p:txBody>
          <a:bodyPr/>
          <a:lstStyle/>
          <a:p>
            <a:pPr lvl="1" algn="l" rtl="0" eaLnBrk="1" hangingPunct="1"/>
            <a:r>
              <a:rPr lang="en-US" altLang="en-US"/>
              <a:t>It has become the </a:t>
            </a:r>
            <a:r>
              <a:rPr lang="en-US" altLang="en-US">
                <a:solidFill>
                  <a:srgbClr val="FF0000"/>
                </a:solidFill>
              </a:rPr>
              <a:t>main</a:t>
            </a:r>
            <a:r>
              <a:rPr lang="en-US" altLang="en-US"/>
              <a:t> </a:t>
            </a:r>
            <a:r>
              <a:rPr lang="en-US" altLang="en-US">
                <a:solidFill>
                  <a:srgbClr val="FF0000"/>
                </a:solidFill>
              </a:rPr>
              <a:t>treatment</a:t>
            </a:r>
            <a:r>
              <a:rPr lang="en-US" altLang="en-US"/>
              <a:t> </a:t>
            </a:r>
            <a:r>
              <a:rPr lang="en-US" altLang="en-US">
                <a:solidFill>
                  <a:srgbClr val="FF0000"/>
                </a:solidFill>
              </a:rPr>
              <a:t>of</a:t>
            </a:r>
            <a:r>
              <a:rPr lang="en-US" altLang="en-US"/>
              <a:t> </a:t>
            </a:r>
            <a:r>
              <a:rPr lang="en-US" altLang="en-US">
                <a:solidFill>
                  <a:srgbClr val="FF0000"/>
                </a:solidFill>
              </a:rPr>
              <a:t>variceal</a:t>
            </a:r>
            <a:r>
              <a:rPr lang="en-US" altLang="en-US"/>
              <a:t> </a:t>
            </a:r>
            <a:r>
              <a:rPr lang="en-US" altLang="en-US">
                <a:solidFill>
                  <a:srgbClr val="FF0000"/>
                </a:solidFill>
              </a:rPr>
              <a:t>haemorrhage</a:t>
            </a:r>
            <a:r>
              <a:rPr lang="en-US" altLang="en-US"/>
              <a:t> that has not responded to drug treatment and endoscopic therapy.</a:t>
            </a:r>
          </a:p>
          <a:p>
            <a:pPr lvl="1" algn="l" rtl="0" eaLnBrk="1" hangingPunct="1"/>
            <a:endParaRPr lang="en-US" altLang="en-US"/>
          </a:p>
          <a:p>
            <a:pPr lvl="1" algn="l" rtl="0" eaLnBrk="1" hangingPunct="1"/>
            <a:r>
              <a:rPr lang="en-US" altLang="en-US"/>
              <a:t>The shunts are inserted under local anaesthetic. Via the internal jugular vein and SVC, a guidewire is inserted into a hepatic vein and through the hepatic parenchyma into a branch of the portal vein.</a:t>
            </a:r>
            <a:endParaRPr lang="ar-JO" altLang="en-US">
              <a:ea typeface="Majalla UI"/>
            </a:endParaRPr>
          </a:p>
        </p:txBody>
      </p:sp>
      <p:sp>
        <p:nvSpPr>
          <p:cNvPr id="46082" name="Title 1"/>
          <p:cNvSpPr>
            <a:spLocks noGrp="1"/>
          </p:cNvSpPr>
          <p:nvPr>
            <p:ph type="title"/>
          </p:nvPr>
        </p:nvSpPr>
        <p:spPr>
          <a:xfrm>
            <a:off x="323528" y="990600"/>
            <a:ext cx="8435280" cy="1143000"/>
          </a:xfrm>
        </p:spPr>
        <p:txBody>
          <a:bodyPr>
            <a:normAutofit fontScale="90000"/>
          </a:bodyPr>
          <a:lstStyle/>
          <a:p>
            <a:pPr eaLnBrk="1" fontAlgn="auto" hangingPunct="1">
              <a:spcAft>
                <a:spcPts val="0"/>
              </a:spcAft>
              <a:defRPr/>
            </a:pPr>
            <a:r>
              <a:rPr lang="en-GB" dirty="0" err="1"/>
              <a:t>Transjugular</a:t>
            </a:r>
            <a:r>
              <a:rPr lang="en-GB" dirty="0"/>
              <a:t> </a:t>
            </a:r>
            <a:r>
              <a:rPr lang="en-GB" dirty="0" err="1"/>
              <a:t>Intrahepatic</a:t>
            </a:r>
            <a:r>
              <a:rPr lang="en-GB" dirty="0"/>
              <a:t> </a:t>
            </a:r>
            <a:r>
              <a:rPr lang="en-GB" dirty="0" err="1"/>
              <a:t>Portosystemic</a:t>
            </a:r>
            <a:r>
              <a:rPr lang="en-GB" dirty="0"/>
              <a:t> Stent Shunts (TIPSS):</a:t>
            </a:r>
            <a:br>
              <a:rPr lang="en-GB" dirty="0"/>
            </a:br>
            <a:endParaRPr lang="ar-JO" dirty="0">
              <a:solidFill>
                <a:srgbClr val="7B9899"/>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58850"/>
            <a:ext cx="8229600" cy="5746750"/>
          </a:xfrm>
        </p:spPr>
        <p:txBody>
          <a:bodyPr>
            <a:normAutofit fontScale="92500" lnSpcReduction="20000"/>
          </a:bodyPr>
          <a:lstStyle/>
          <a:p>
            <a:pPr marL="274320" indent="-274320" algn="l" rtl="0" eaLnBrk="1" fontAlgn="auto" hangingPunct="1">
              <a:spcAft>
                <a:spcPts val="0"/>
              </a:spcAft>
              <a:buClr>
                <a:schemeClr val="accent3"/>
              </a:buClr>
              <a:buFont typeface="Wingdings 2"/>
              <a:buChar char=""/>
              <a:defRPr/>
            </a:pPr>
            <a:r>
              <a:rPr lang="en-US" dirty="0"/>
              <a:t>Post-shunt encephalopathy is the </a:t>
            </a:r>
            <a:r>
              <a:rPr lang="en-US" dirty="0" err="1"/>
              <a:t>confusional</a:t>
            </a:r>
            <a:r>
              <a:rPr lang="en-US" dirty="0"/>
              <a:t> </a:t>
            </a:r>
          </a:p>
          <a:p>
            <a:pPr marL="274320" indent="-274320" algn="l" rtl="0" eaLnBrk="1" fontAlgn="auto" hangingPunct="1">
              <a:spcAft>
                <a:spcPts val="0"/>
              </a:spcAft>
              <a:buClr>
                <a:schemeClr val="accent3"/>
              </a:buClr>
              <a:buFont typeface="Wingdings 3" pitchFamily="18" charset="2"/>
              <a:buNone/>
              <a:defRPr/>
            </a:pPr>
            <a:r>
              <a:rPr lang="en-US" dirty="0"/>
              <a:t>state caused by the portal blood bypassing the</a:t>
            </a:r>
          </a:p>
          <a:p>
            <a:pPr marL="274320" indent="-274320" algn="l" rtl="0" eaLnBrk="1" fontAlgn="auto" hangingPunct="1">
              <a:spcAft>
                <a:spcPts val="0"/>
              </a:spcAft>
              <a:buClr>
                <a:schemeClr val="accent3"/>
              </a:buClr>
              <a:buFont typeface="Wingdings 3" pitchFamily="18" charset="2"/>
              <a:buNone/>
              <a:defRPr/>
            </a:pPr>
            <a:r>
              <a:rPr lang="en-US" dirty="0"/>
              <a:t> detoxification of the liver. It occurs in about 40%</a:t>
            </a:r>
          </a:p>
          <a:p>
            <a:pPr marL="274320" indent="-274320" algn="l" rtl="0" eaLnBrk="1" fontAlgn="auto" hangingPunct="1">
              <a:spcAft>
                <a:spcPts val="0"/>
              </a:spcAft>
              <a:buClr>
                <a:schemeClr val="accent3"/>
              </a:buClr>
              <a:buFont typeface="Wingdings 3" pitchFamily="18" charset="2"/>
              <a:buNone/>
              <a:defRPr/>
            </a:pPr>
            <a:r>
              <a:rPr lang="en-US" dirty="0"/>
              <a:t> of patients, a similar incidence to that found </a:t>
            </a:r>
          </a:p>
          <a:p>
            <a:pPr marL="274320" indent="-274320" algn="l" rtl="0" eaLnBrk="1" fontAlgn="auto" hangingPunct="1">
              <a:spcAft>
                <a:spcPts val="0"/>
              </a:spcAft>
              <a:buClr>
                <a:schemeClr val="accent3"/>
              </a:buClr>
              <a:buFont typeface="Wingdings 3" pitchFamily="18" charset="2"/>
              <a:buNone/>
              <a:defRPr/>
            </a:pPr>
            <a:r>
              <a:rPr lang="en-US" dirty="0"/>
              <a:t>after surgical  shunts. </a:t>
            </a:r>
          </a:p>
          <a:p>
            <a:pPr marL="274320" indent="-274320" algn="l" rtl="0" eaLnBrk="1" fontAlgn="auto" hangingPunct="1">
              <a:spcAft>
                <a:spcPts val="0"/>
              </a:spcAft>
              <a:buClr>
                <a:schemeClr val="accent3"/>
              </a:buClr>
              <a:buFont typeface="Wingdings 2"/>
              <a:buChar char=""/>
              <a:defRPr/>
            </a:pPr>
            <a:endParaRPr lang="en-US" dirty="0"/>
          </a:p>
          <a:p>
            <a:pPr marL="274320" indent="-274320" algn="l" rtl="0" eaLnBrk="1" fontAlgn="auto" hangingPunct="1">
              <a:spcAft>
                <a:spcPts val="0"/>
              </a:spcAft>
              <a:buClr>
                <a:schemeClr val="accent3"/>
              </a:buClr>
              <a:buFont typeface="Wingdings 2"/>
              <a:buChar char=""/>
              <a:defRPr/>
            </a:pPr>
            <a:r>
              <a:rPr lang="en-US" dirty="0"/>
              <a:t>If severe, the lumen of the TIPSS can be reduced by insertion of a smaller stent.</a:t>
            </a:r>
          </a:p>
          <a:p>
            <a:pPr marL="274320" indent="-274320" algn="l" rtl="0" eaLnBrk="1" fontAlgn="auto" hangingPunct="1">
              <a:spcAft>
                <a:spcPts val="0"/>
              </a:spcAft>
              <a:buClr>
                <a:schemeClr val="accent3"/>
              </a:buClr>
              <a:buFont typeface="Wingdings 2"/>
              <a:buChar char=""/>
              <a:defRPr/>
            </a:pPr>
            <a:endParaRPr lang="en-US" dirty="0"/>
          </a:p>
          <a:p>
            <a:pPr marL="274320" indent="-274320" algn="l" rtl="0" eaLnBrk="1" fontAlgn="auto" hangingPunct="1">
              <a:spcAft>
                <a:spcPts val="0"/>
              </a:spcAft>
              <a:buClr>
                <a:schemeClr val="accent3"/>
              </a:buClr>
              <a:buFont typeface="Wingdings 2"/>
              <a:buChar char=""/>
              <a:defRPr/>
            </a:pPr>
            <a:r>
              <a:rPr lang="en-US" dirty="0"/>
              <a:t> The main contraindication to TIPSS is portal vein occlusion.</a:t>
            </a:r>
          </a:p>
          <a:p>
            <a:pPr marL="274320" indent="-274320" algn="l" rtl="0" eaLnBrk="1" fontAlgn="auto" hangingPunct="1">
              <a:spcAft>
                <a:spcPts val="0"/>
              </a:spcAft>
              <a:buClr>
                <a:schemeClr val="accent3"/>
              </a:buClr>
              <a:buFont typeface="Wingdings 3" pitchFamily="18" charset="2"/>
              <a:buNone/>
              <a:defRPr/>
            </a:pPr>
            <a:r>
              <a:rPr lang="en-US" dirty="0"/>
              <a:t> </a:t>
            </a:r>
          </a:p>
          <a:p>
            <a:pPr marL="274320" indent="-274320" algn="l" rtl="0" eaLnBrk="1" fontAlgn="auto" hangingPunct="1">
              <a:spcAft>
                <a:spcPts val="0"/>
              </a:spcAft>
              <a:buClr>
                <a:schemeClr val="accent3"/>
              </a:buClr>
              <a:buFont typeface="Wingdings 2"/>
              <a:buChar char=""/>
              <a:defRPr/>
            </a:pPr>
            <a:r>
              <a:rPr lang="en-US" dirty="0"/>
              <a:t>The main long-term complication of TIPSS is </a:t>
            </a:r>
            <a:r>
              <a:rPr lang="en-US" dirty="0" err="1"/>
              <a:t>stenosis</a:t>
            </a:r>
            <a:r>
              <a:rPr lang="en-US" dirty="0"/>
              <a:t> of the shunt, which is common (approximately 50% at 1 year) and may present as further </a:t>
            </a:r>
            <a:r>
              <a:rPr lang="en-US" dirty="0" err="1"/>
              <a:t>variceal</a:t>
            </a:r>
            <a:r>
              <a:rPr lang="en-US" dirty="0"/>
              <a:t> </a:t>
            </a:r>
            <a:r>
              <a:rPr lang="en-US" dirty="0" err="1"/>
              <a:t>haemorrhage</a:t>
            </a:r>
            <a:r>
              <a:rPr lang="en-US" dirty="0"/>
              <a:t>.</a:t>
            </a:r>
            <a:endParaRPr lang="ar-JO"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IPSS.jpg"/>
          <p:cNvPicPr>
            <a:picLocks noGrp="1" noChangeAspect="1"/>
          </p:cNvPicPr>
          <p:nvPr>
            <p:ph idx="1"/>
          </p:nvPr>
        </p:nvPicPr>
        <p:blipFill>
          <a:blip r:embed="rId2"/>
          <a:stretch>
            <a:fillRect/>
          </a:stretch>
        </p:blipFill>
        <p:spPr>
          <a:xfrm>
            <a:off x="1042988" y="476250"/>
            <a:ext cx="7099300" cy="5545138"/>
          </a:xfrm>
          <a:ln w="38100" cap="sq">
            <a:solidFill>
              <a:srgbClr val="000000"/>
            </a:solidFill>
          </a:ln>
          <a:effectLst>
            <a:outerShdw blurRad="50800" dist="38100" dir="2700000" algn="tl" rotWithShape="0">
              <a:srgbClr val="000000">
                <a:alpha val="43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5"/>
            <a:ext cx="8229600" cy="5457825"/>
          </a:xfrm>
        </p:spPr>
        <p:txBody>
          <a:bodyPr>
            <a:normAutofit fontScale="92500"/>
          </a:bodyPr>
          <a:lstStyle/>
          <a:p>
            <a:pPr marL="274320" indent="-274320" algn="l" rtl="0" eaLnBrk="1" fontAlgn="auto" hangingPunct="1">
              <a:spcAft>
                <a:spcPts val="0"/>
              </a:spcAft>
              <a:buClr>
                <a:schemeClr val="accent3"/>
              </a:buClr>
              <a:buFont typeface="Wingdings 2"/>
              <a:buChar char=""/>
              <a:defRPr/>
            </a:pPr>
            <a:r>
              <a:rPr lang="en-US" dirty="0"/>
              <a:t>Surgical shunts for </a:t>
            </a:r>
            <a:r>
              <a:rPr lang="en-US" dirty="0" err="1"/>
              <a:t>variceal</a:t>
            </a:r>
            <a:r>
              <a:rPr lang="en-US" dirty="0"/>
              <a:t> </a:t>
            </a:r>
            <a:r>
              <a:rPr lang="en-US" dirty="0" err="1"/>
              <a:t>haemorrhage</a:t>
            </a:r>
            <a:r>
              <a:rPr lang="en-US" dirty="0"/>
              <a:t>:</a:t>
            </a:r>
          </a:p>
          <a:p>
            <a:pPr marL="274320" indent="-274320" algn="l" rtl="0" eaLnBrk="1" fontAlgn="auto" hangingPunct="1">
              <a:spcAft>
                <a:spcPts val="0"/>
              </a:spcAft>
              <a:buClr>
                <a:schemeClr val="accent3"/>
              </a:buClr>
              <a:buFont typeface="Wingdings 2"/>
              <a:buChar char=""/>
              <a:defRPr/>
            </a:pPr>
            <a:endParaRPr lang="en-GB" dirty="0"/>
          </a:p>
          <a:p>
            <a:pPr marL="274320" indent="-274320" algn="l" rtl="0" eaLnBrk="1" fontAlgn="auto" hangingPunct="1">
              <a:spcAft>
                <a:spcPts val="0"/>
              </a:spcAft>
              <a:buClr>
                <a:schemeClr val="accent3"/>
              </a:buClr>
              <a:buFont typeface="Wingdings 2"/>
              <a:buChar char=""/>
              <a:defRPr/>
            </a:pPr>
            <a:r>
              <a:rPr lang="en-GB" dirty="0">
                <a:solidFill>
                  <a:srgbClr val="FF0000"/>
                </a:solidFill>
              </a:rPr>
              <a:t>Rarely</a:t>
            </a:r>
            <a:r>
              <a:rPr lang="en-GB" dirty="0"/>
              <a:t> </a:t>
            </a:r>
            <a:r>
              <a:rPr lang="en-GB" dirty="0">
                <a:solidFill>
                  <a:srgbClr val="FF0000"/>
                </a:solidFill>
              </a:rPr>
              <a:t>used</a:t>
            </a:r>
            <a:r>
              <a:rPr lang="en-GB" dirty="0"/>
              <a:t> now </a:t>
            </a:r>
            <a:r>
              <a:rPr lang="en-GB" dirty="0" err="1"/>
              <a:t>adyas</a:t>
            </a:r>
            <a:r>
              <a:rPr lang="en-GB" dirty="0"/>
              <a:t> after the advent of  TIPSS.</a:t>
            </a:r>
          </a:p>
          <a:p>
            <a:pPr marL="274320" indent="-274320" algn="l" rtl="0" eaLnBrk="1" fontAlgn="auto" hangingPunct="1">
              <a:spcAft>
                <a:spcPts val="0"/>
              </a:spcAft>
              <a:buClr>
                <a:schemeClr val="accent3"/>
              </a:buClr>
              <a:buFont typeface="Wingdings 2"/>
              <a:buChar char=""/>
              <a:defRPr/>
            </a:pPr>
            <a:endParaRPr lang="en-US" dirty="0">
              <a:solidFill>
                <a:srgbClr val="FF0000"/>
              </a:solidFill>
            </a:endParaRPr>
          </a:p>
          <a:p>
            <a:pPr marL="274320" indent="-274320" algn="l" rtl="0" eaLnBrk="1" fontAlgn="auto" hangingPunct="1">
              <a:spcAft>
                <a:spcPts val="0"/>
              </a:spcAft>
              <a:buClr>
                <a:schemeClr val="accent3"/>
              </a:buClr>
              <a:buFont typeface="Wingdings 2"/>
              <a:buChar char=""/>
              <a:defRPr/>
            </a:pPr>
            <a:r>
              <a:rPr lang="en-US" dirty="0">
                <a:solidFill>
                  <a:srgbClr val="FF0000"/>
                </a:solidFill>
              </a:rPr>
              <a:t>It is rarely</a:t>
            </a:r>
            <a:r>
              <a:rPr lang="en-US" dirty="0"/>
              <a:t> considered for the </a:t>
            </a:r>
            <a:r>
              <a:rPr lang="en-US" dirty="0">
                <a:solidFill>
                  <a:srgbClr val="FF0000"/>
                </a:solidFill>
              </a:rPr>
              <a:t>acute</a:t>
            </a:r>
            <a:r>
              <a:rPr lang="en-US" dirty="0"/>
              <a:t> management of </a:t>
            </a:r>
            <a:r>
              <a:rPr lang="en-US" dirty="0" err="1">
                <a:solidFill>
                  <a:srgbClr val="FF0000"/>
                </a:solidFill>
              </a:rPr>
              <a:t>variceal</a:t>
            </a:r>
            <a:r>
              <a:rPr lang="en-US" dirty="0"/>
              <a:t> </a:t>
            </a:r>
            <a:r>
              <a:rPr lang="en-US" dirty="0" err="1">
                <a:solidFill>
                  <a:srgbClr val="FF0000"/>
                </a:solidFill>
              </a:rPr>
              <a:t>haemorrhage</a:t>
            </a:r>
            <a:r>
              <a:rPr lang="en-US" dirty="0"/>
              <a:t>, as the </a:t>
            </a:r>
            <a:r>
              <a:rPr lang="en-US" dirty="0">
                <a:solidFill>
                  <a:srgbClr val="FF0000"/>
                </a:solidFill>
              </a:rPr>
              <a:t>morbidity</a:t>
            </a:r>
            <a:r>
              <a:rPr lang="en-US" dirty="0"/>
              <a:t> and </a:t>
            </a:r>
            <a:r>
              <a:rPr lang="en-US" dirty="0">
                <a:solidFill>
                  <a:srgbClr val="FF0000"/>
                </a:solidFill>
              </a:rPr>
              <a:t>mortality</a:t>
            </a:r>
            <a:r>
              <a:rPr lang="en-US" dirty="0"/>
              <a:t> in these circumstances are </a:t>
            </a:r>
            <a:r>
              <a:rPr lang="en-US" dirty="0">
                <a:solidFill>
                  <a:srgbClr val="FF0000"/>
                </a:solidFill>
              </a:rPr>
              <a:t>high</a:t>
            </a:r>
            <a:r>
              <a:rPr lang="en-US" dirty="0"/>
              <a:t>.</a:t>
            </a:r>
          </a:p>
          <a:p>
            <a:pPr marL="274320" indent="-274320" algn="l" rtl="0" eaLnBrk="1" fontAlgn="auto" hangingPunct="1">
              <a:spcAft>
                <a:spcPts val="0"/>
              </a:spcAft>
              <a:buClr>
                <a:schemeClr val="accent3"/>
              </a:buClr>
              <a:buFont typeface="Wingdings 2"/>
              <a:buChar char=""/>
              <a:defRPr/>
            </a:pPr>
            <a:endParaRPr lang="en-US" dirty="0"/>
          </a:p>
          <a:p>
            <a:pPr marL="274320" indent="-274320" algn="l" rtl="0" eaLnBrk="1" fontAlgn="auto" hangingPunct="1">
              <a:spcAft>
                <a:spcPts val="0"/>
              </a:spcAft>
              <a:buClr>
                <a:schemeClr val="accent3"/>
              </a:buClr>
              <a:buFont typeface="Wingdings 2"/>
              <a:buChar char=""/>
              <a:defRPr/>
            </a:pPr>
            <a:r>
              <a:rPr lang="en-US" dirty="0"/>
              <a:t> The </a:t>
            </a:r>
            <a:r>
              <a:rPr lang="en-US" dirty="0">
                <a:solidFill>
                  <a:srgbClr val="FF0000"/>
                </a:solidFill>
              </a:rPr>
              <a:t>main</a:t>
            </a:r>
            <a:r>
              <a:rPr lang="en-US" dirty="0"/>
              <a:t> </a:t>
            </a:r>
            <a:r>
              <a:rPr lang="en-US" dirty="0">
                <a:solidFill>
                  <a:srgbClr val="FF0000"/>
                </a:solidFill>
              </a:rPr>
              <a:t>current</a:t>
            </a:r>
            <a:r>
              <a:rPr lang="en-US" dirty="0"/>
              <a:t> </a:t>
            </a:r>
            <a:r>
              <a:rPr lang="en-US" dirty="0">
                <a:solidFill>
                  <a:srgbClr val="FF0000"/>
                </a:solidFill>
              </a:rPr>
              <a:t>indication</a:t>
            </a:r>
            <a:r>
              <a:rPr lang="en-US" dirty="0"/>
              <a:t> for a surgical shunt is a patient with </a:t>
            </a:r>
            <a:r>
              <a:rPr lang="en-US" dirty="0">
                <a:solidFill>
                  <a:srgbClr val="FF0000"/>
                </a:solidFill>
              </a:rPr>
              <a:t>Child’s grade A cirrhosis</a:t>
            </a:r>
            <a:r>
              <a:rPr lang="en-US" dirty="0"/>
              <a:t>, in whom the initial bleed has been </a:t>
            </a:r>
            <a:r>
              <a:rPr lang="en-US" dirty="0">
                <a:solidFill>
                  <a:srgbClr val="FF0000"/>
                </a:solidFill>
              </a:rPr>
              <a:t>controlled by </a:t>
            </a:r>
            <a:r>
              <a:rPr lang="en-US" dirty="0" err="1">
                <a:solidFill>
                  <a:srgbClr val="FF0000"/>
                </a:solidFill>
              </a:rPr>
              <a:t>sclerotherapy</a:t>
            </a:r>
            <a:r>
              <a:rPr lang="en-US" dirty="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p:txBody>
          <a:bodyPr/>
          <a:lstStyle/>
          <a:p>
            <a:pPr algn="l" rtl="0" eaLnBrk="1" hangingPunct="1"/>
            <a:r>
              <a:rPr lang="en-US" altLang="en-US"/>
              <a:t>Shunts may be divided into:</a:t>
            </a:r>
          </a:p>
          <a:p>
            <a:pPr marL="849313" lvl="1" indent="-457200" algn="l" rtl="0" eaLnBrk="1" hangingPunct="1">
              <a:buFont typeface="Lucida Sans Unicode" pitchFamily="34" charset="0"/>
              <a:buAutoNum type="arabicPeriod"/>
            </a:pPr>
            <a:r>
              <a:rPr lang="en-US" altLang="en-US"/>
              <a:t>selective (e.g.splenorenal) and </a:t>
            </a:r>
          </a:p>
          <a:p>
            <a:pPr marL="849313" lvl="1" indent="-457200" algn="l" rtl="0" eaLnBrk="1" hangingPunct="1">
              <a:buFont typeface="Lucida Sans Unicode" pitchFamily="34" charset="0"/>
              <a:buAutoNum type="arabicPeriod"/>
            </a:pPr>
            <a:r>
              <a:rPr lang="en-US" altLang="en-US"/>
              <a:t>non-selective (e.g.portocaval).</a:t>
            </a:r>
          </a:p>
          <a:p>
            <a:pPr algn="l" rtl="0" eaLnBrk="1" hangingPunct="1"/>
            <a:r>
              <a:rPr lang="en-US" altLang="en-US"/>
              <a:t>the former attempting to </a:t>
            </a:r>
            <a:r>
              <a:rPr lang="en-US" altLang="en-US">
                <a:solidFill>
                  <a:srgbClr val="FF0000"/>
                </a:solidFill>
              </a:rPr>
              <a:t>preserve</a:t>
            </a:r>
            <a:r>
              <a:rPr lang="en-US" altLang="en-US"/>
              <a:t> </a:t>
            </a:r>
            <a:r>
              <a:rPr lang="en-US" altLang="en-US">
                <a:solidFill>
                  <a:srgbClr val="FF0000"/>
                </a:solidFill>
              </a:rPr>
              <a:t>blood</a:t>
            </a:r>
            <a:r>
              <a:rPr lang="en-US" altLang="en-US"/>
              <a:t> </a:t>
            </a:r>
            <a:r>
              <a:rPr lang="en-US" altLang="en-US">
                <a:solidFill>
                  <a:srgbClr val="FF0000"/>
                </a:solidFill>
              </a:rPr>
              <a:t>flow</a:t>
            </a:r>
            <a:r>
              <a:rPr lang="en-US" altLang="en-US"/>
              <a:t> </a:t>
            </a:r>
            <a:r>
              <a:rPr lang="en-US" altLang="en-US">
                <a:solidFill>
                  <a:srgbClr val="FF0000"/>
                </a:solidFill>
              </a:rPr>
              <a:t>to</a:t>
            </a:r>
            <a:r>
              <a:rPr lang="en-US" altLang="en-US"/>
              <a:t> </a:t>
            </a:r>
            <a:r>
              <a:rPr lang="en-US" altLang="en-US">
                <a:solidFill>
                  <a:srgbClr val="FF0000"/>
                </a:solidFill>
              </a:rPr>
              <a:t>the</a:t>
            </a:r>
            <a:r>
              <a:rPr lang="en-US" altLang="en-US"/>
              <a:t> </a:t>
            </a:r>
            <a:r>
              <a:rPr lang="en-US" altLang="en-US">
                <a:solidFill>
                  <a:srgbClr val="FF0000"/>
                </a:solidFill>
              </a:rPr>
              <a:t>liver</a:t>
            </a:r>
            <a:r>
              <a:rPr lang="en-US" altLang="en-US"/>
              <a:t> while decompressing the left side of the portal circulation responsible for giving rise to the oesophageal and gastric varices.</a:t>
            </a:r>
          </a:p>
          <a:p>
            <a:pPr algn="l" rtl="0" eaLnBrk="1" hangingPunct="1"/>
            <a:r>
              <a:rPr lang="en-US" altLang="en-US"/>
              <a:t>Selective shunts may be associated with a </a:t>
            </a:r>
            <a:r>
              <a:rPr lang="en-US" altLang="en-US">
                <a:solidFill>
                  <a:srgbClr val="FF0000"/>
                </a:solidFill>
              </a:rPr>
              <a:t>lower</a:t>
            </a:r>
            <a:r>
              <a:rPr lang="en-US" altLang="en-US"/>
              <a:t> </a:t>
            </a:r>
            <a:r>
              <a:rPr lang="en-US" altLang="en-US">
                <a:solidFill>
                  <a:srgbClr val="FF0000"/>
                </a:solidFill>
              </a:rPr>
              <a:t>incidence of portal</a:t>
            </a:r>
            <a:r>
              <a:rPr lang="en-US" altLang="en-US"/>
              <a:t> </a:t>
            </a:r>
            <a:r>
              <a:rPr lang="en-US" altLang="en-US">
                <a:solidFill>
                  <a:srgbClr val="FF0000"/>
                </a:solidFill>
              </a:rPr>
              <a:t>systemic</a:t>
            </a:r>
            <a:r>
              <a:rPr lang="en-US" altLang="en-US"/>
              <a:t> </a:t>
            </a:r>
            <a:r>
              <a:rPr lang="en-US" altLang="en-US">
                <a:solidFill>
                  <a:srgbClr val="FF0000"/>
                </a:solidFill>
              </a:rPr>
              <a:t>encephalopathy</a:t>
            </a:r>
            <a:r>
              <a:rPr lang="en-US" altLang="en-US"/>
              <a:t> (PSE).</a:t>
            </a:r>
            <a:endParaRPr lang="ar-JO" altLang="en-US">
              <a:ea typeface="Majalla UI"/>
            </a:endParaRPr>
          </a:p>
        </p:txBody>
      </p:sp>
      <p:sp>
        <p:nvSpPr>
          <p:cNvPr id="51202" name="Title 1"/>
          <p:cNvSpPr>
            <a:spLocks noGrp="1"/>
          </p:cNvSpPr>
          <p:nvPr>
            <p:ph type="title"/>
          </p:nvPr>
        </p:nvSpPr>
        <p:spPr/>
        <p:txBody>
          <a:bodyPr>
            <a:normAutofit fontScale="90000"/>
          </a:bodyPr>
          <a:lstStyle/>
          <a:p>
            <a:pPr eaLnBrk="1" fontAlgn="auto" hangingPunct="1">
              <a:spcAft>
                <a:spcPts val="0"/>
              </a:spcAft>
              <a:defRPr/>
            </a:pPr>
            <a:r>
              <a:rPr lang="en-GB" dirty="0"/>
              <a:t>Types of surgical shunts:</a:t>
            </a:r>
            <a:br>
              <a:rPr lang="en-GB" dirty="0"/>
            </a:br>
            <a:endParaRPr lang="ar-JO" dirty="0">
              <a:solidFill>
                <a:srgbClr val="7B9899"/>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fontAlgn="auto" hangingPunct="1">
              <a:spcAft>
                <a:spcPts val="0"/>
              </a:spcAft>
              <a:defRPr/>
            </a:pPr>
            <a:r>
              <a:rPr lang="en-GB">
                <a:solidFill>
                  <a:srgbClr val="7B9899"/>
                </a:solidFill>
              </a:rPr>
              <a:t>MALLORY–WEISS SYNDROME</a:t>
            </a:r>
            <a:endParaRPr lang="ar-JO">
              <a:solidFill>
                <a:srgbClr val="7B9899"/>
              </a:solidFill>
            </a:endParaRPr>
          </a:p>
        </p:txBody>
      </p:sp>
      <p:sp>
        <p:nvSpPr>
          <p:cNvPr id="3" name="Content Placeholder 2"/>
          <p:cNvSpPr>
            <a:spLocks noGrp="1"/>
          </p:cNvSpPr>
          <p:nvPr>
            <p:ph idx="1"/>
          </p:nvPr>
        </p:nvSpPr>
        <p:spPr/>
        <p:txBody>
          <a:bodyPr>
            <a:normAutofit fontScale="77500" lnSpcReduction="20000"/>
          </a:bodyPr>
          <a:lstStyle/>
          <a:p>
            <a:pPr marL="274320" indent="-274320" algn="l" rtl="0" eaLnBrk="1" fontAlgn="auto" hangingPunct="1">
              <a:spcAft>
                <a:spcPts val="0"/>
              </a:spcAft>
              <a:buClr>
                <a:schemeClr val="accent3"/>
              </a:buClr>
              <a:buFont typeface="Wingdings 3" pitchFamily="18" charset="2"/>
              <a:buNone/>
              <a:defRPr/>
            </a:pPr>
            <a:r>
              <a:rPr lang="en-US" sz="3100" dirty="0"/>
              <a:t>Definition:  </a:t>
            </a:r>
          </a:p>
          <a:p>
            <a:pPr marL="274320" indent="-274320" algn="l" rtl="0" eaLnBrk="1" fontAlgn="auto" hangingPunct="1">
              <a:spcAft>
                <a:spcPts val="0"/>
              </a:spcAft>
              <a:buClr>
                <a:schemeClr val="accent3"/>
              </a:buClr>
              <a:buFont typeface="Wingdings 2"/>
              <a:buChar char=""/>
              <a:defRPr/>
            </a:pPr>
            <a:endParaRPr lang="en-US" dirty="0"/>
          </a:p>
          <a:p>
            <a:pPr marL="274320" indent="-274320" algn="l" rtl="0" eaLnBrk="1" fontAlgn="auto" hangingPunct="1">
              <a:spcAft>
                <a:spcPts val="0"/>
              </a:spcAft>
              <a:buClr>
                <a:schemeClr val="accent3"/>
              </a:buClr>
              <a:buFont typeface="Wingdings 2"/>
              <a:buNone/>
              <a:defRPr/>
            </a:pPr>
            <a:r>
              <a:rPr lang="en-US" dirty="0"/>
              <a:t> 1) vertical splits in the gastric mucosa, immediately below the </a:t>
            </a:r>
            <a:r>
              <a:rPr lang="en-US" dirty="0" err="1"/>
              <a:t>squamocolumnar</a:t>
            </a:r>
            <a:r>
              <a:rPr lang="en-US" dirty="0"/>
              <a:t> junction at the </a:t>
            </a:r>
            <a:r>
              <a:rPr lang="en-US" dirty="0" err="1">
                <a:solidFill>
                  <a:srgbClr val="FF0000"/>
                </a:solidFill>
              </a:rPr>
              <a:t>cardia</a:t>
            </a:r>
            <a:r>
              <a:rPr lang="en-US" dirty="0"/>
              <a:t> </a:t>
            </a:r>
            <a:r>
              <a:rPr lang="en-US" dirty="0">
                <a:solidFill>
                  <a:srgbClr val="FF0000"/>
                </a:solidFill>
              </a:rPr>
              <a:t>in</a:t>
            </a:r>
            <a:r>
              <a:rPr lang="en-US" dirty="0"/>
              <a:t> </a:t>
            </a:r>
            <a:r>
              <a:rPr lang="en-US" dirty="0">
                <a:solidFill>
                  <a:srgbClr val="FF0000"/>
                </a:solidFill>
              </a:rPr>
              <a:t>90%</a:t>
            </a:r>
            <a:r>
              <a:rPr lang="en-US" dirty="0"/>
              <a:t> of </a:t>
            </a:r>
            <a:r>
              <a:rPr lang="en-US" dirty="0">
                <a:solidFill>
                  <a:srgbClr val="FF0000"/>
                </a:solidFill>
              </a:rPr>
              <a:t>cases</a:t>
            </a:r>
            <a:r>
              <a:rPr lang="en-US" dirty="0"/>
              <a:t>. In only </a:t>
            </a:r>
            <a:r>
              <a:rPr lang="en-US" dirty="0">
                <a:solidFill>
                  <a:srgbClr val="FF0000"/>
                </a:solidFill>
              </a:rPr>
              <a:t>10%</a:t>
            </a:r>
            <a:r>
              <a:rPr lang="en-US" dirty="0"/>
              <a:t> is the tear in the </a:t>
            </a:r>
            <a:r>
              <a:rPr lang="en-US" dirty="0" err="1">
                <a:solidFill>
                  <a:srgbClr val="FF0000"/>
                </a:solidFill>
              </a:rPr>
              <a:t>oesophagus</a:t>
            </a:r>
            <a:r>
              <a:rPr lang="en-US" dirty="0"/>
              <a:t> </a:t>
            </a:r>
            <a:r>
              <a:rPr lang="en-US" dirty="0" err="1">
                <a:solidFill>
                  <a:srgbClr val="FF0000"/>
                </a:solidFill>
              </a:rPr>
              <a:t>flollowing</a:t>
            </a:r>
            <a:r>
              <a:rPr lang="en-US" dirty="0"/>
              <a:t> a severe bout of </a:t>
            </a:r>
            <a:r>
              <a:rPr lang="en-US" dirty="0" err="1"/>
              <a:t>vommiting</a:t>
            </a:r>
            <a:r>
              <a:rPr lang="en-US" dirty="0"/>
              <a:t>. </a:t>
            </a:r>
          </a:p>
          <a:p>
            <a:pPr marL="274320" indent="-274320" algn="l" rtl="0" eaLnBrk="1" fontAlgn="auto" hangingPunct="1">
              <a:spcAft>
                <a:spcPts val="0"/>
              </a:spcAft>
              <a:buClr>
                <a:schemeClr val="accent3"/>
              </a:buClr>
              <a:buFont typeface="Wingdings 2"/>
              <a:buNone/>
              <a:defRPr/>
            </a:pPr>
            <a:endParaRPr lang="en-US" dirty="0"/>
          </a:p>
          <a:p>
            <a:pPr marL="274320" indent="-274320" algn="l" rtl="0" eaLnBrk="1" fontAlgn="auto" hangingPunct="1">
              <a:spcAft>
                <a:spcPts val="0"/>
              </a:spcAft>
              <a:buClr>
                <a:schemeClr val="accent3"/>
              </a:buClr>
              <a:buFont typeface="Wingdings 2"/>
              <a:buNone/>
              <a:defRPr/>
            </a:pPr>
            <a:r>
              <a:rPr lang="en-US" dirty="0"/>
              <a:t>2) longitudinal tear below the gastro-</a:t>
            </a:r>
            <a:r>
              <a:rPr lang="en-US" dirty="0" err="1"/>
              <a:t>oesophageal</a:t>
            </a:r>
            <a:r>
              <a:rPr lang="en-US" dirty="0"/>
              <a:t> junction, which is induced by </a:t>
            </a:r>
            <a:r>
              <a:rPr lang="en-US" dirty="0">
                <a:solidFill>
                  <a:srgbClr val="FF0000"/>
                </a:solidFill>
              </a:rPr>
              <a:t>repetitive</a:t>
            </a:r>
            <a:r>
              <a:rPr lang="en-US" dirty="0"/>
              <a:t> </a:t>
            </a:r>
            <a:r>
              <a:rPr lang="en-US" dirty="0">
                <a:solidFill>
                  <a:srgbClr val="FF0000"/>
                </a:solidFill>
              </a:rPr>
              <a:t>and</a:t>
            </a:r>
            <a:r>
              <a:rPr lang="en-US" dirty="0"/>
              <a:t> </a:t>
            </a:r>
            <a:r>
              <a:rPr lang="en-US" dirty="0">
                <a:solidFill>
                  <a:srgbClr val="FF0000"/>
                </a:solidFill>
              </a:rPr>
              <a:t>strenuous</a:t>
            </a:r>
            <a:r>
              <a:rPr lang="en-US" dirty="0"/>
              <a:t> </a:t>
            </a:r>
            <a:r>
              <a:rPr lang="en-US" dirty="0">
                <a:solidFill>
                  <a:srgbClr val="FF0000"/>
                </a:solidFill>
              </a:rPr>
              <a:t>vomiting</a:t>
            </a:r>
            <a:r>
              <a:rPr lang="en-US" dirty="0"/>
              <a:t>.</a:t>
            </a:r>
          </a:p>
          <a:p>
            <a:pPr marL="274320" indent="-274320" algn="l" rtl="0" eaLnBrk="1" fontAlgn="auto" hangingPunct="1">
              <a:spcAft>
                <a:spcPts val="0"/>
              </a:spcAft>
              <a:buClr>
                <a:schemeClr val="accent3"/>
              </a:buClr>
              <a:buFont typeface="Wingdings 2"/>
              <a:buChar char=""/>
              <a:defRPr/>
            </a:pPr>
            <a:endParaRPr lang="en-US" dirty="0"/>
          </a:p>
          <a:p>
            <a:pPr marL="274320" indent="-274320" algn="l" rtl="0" eaLnBrk="1" fontAlgn="auto" hangingPunct="1">
              <a:spcAft>
                <a:spcPts val="0"/>
              </a:spcAft>
              <a:buClr>
                <a:schemeClr val="accent3"/>
              </a:buClr>
              <a:buFont typeface="Wingdings 2"/>
              <a:buChar char=""/>
              <a:defRPr/>
            </a:pPr>
            <a:r>
              <a:rPr lang="en-US" dirty="0"/>
              <a:t>The condition </a:t>
            </a:r>
            <a:r>
              <a:rPr lang="en-US" dirty="0">
                <a:solidFill>
                  <a:srgbClr val="FF0000"/>
                </a:solidFill>
              </a:rPr>
              <a:t>presents</a:t>
            </a:r>
            <a:r>
              <a:rPr lang="en-US" dirty="0"/>
              <a:t> with </a:t>
            </a:r>
            <a:r>
              <a:rPr lang="en-US" dirty="0" err="1">
                <a:solidFill>
                  <a:srgbClr val="FF0000"/>
                </a:solidFill>
              </a:rPr>
              <a:t>haematemesis</a:t>
            </a:r>
            <a:r>
              <a:rPr lang="en-US" dirty="0"/>
              <a:t>.</a:t>
            </a:r>
          </a:p>
          <a:p>
            <a:pPr marL="274320" indent="-274320" algn="l" rtl="0" eaLnBrk="1" fontAlgn="auto" hangingPunct="1">
              <a:spcAft>
                <a:spcPts val="0"/>
              </a:spcAft>
              <a:buClr>
                <a:schemeClr val="accent3"/>
              </a:buClr>
              <a:buFont typeface="Wingdings 2"/>
              <a:buChar char=""/>
              <a:defRPr/>
            </a:pPr>
            <a:r>
              <a:rPr lang="en-US" dirty="0"/>
              <a:t> Usually, the bleeding </a:t>
            </a:r>
            <a:r>
              <a:rPr lang="en-US" dirty="0">
                <a:solidFill>
                  <a:srgbClr val="FF0000"/>
                </a:solidFill>
              </a:rPr>
              <a:t>is</a:t>
            </a:r>
            <a:r>
              <a:rPr lang="en-US" dirty="0"/>
              <a:t> </a:t>
            </a:r>
            <a:r>
              <a:rPr lang="en-US" dirty="0">
                <a:solidFill>
                  <a:srgbClr val="FF0000"/>
                </a:solidFill>
              </a:rPr>
              <a:t>not</a:t>
            </a:r>
            <a:r>
              <a:rPr lang="en-US" dirty="0"/>
              <a:t> </a:t>
            </a:r>
            <a:r>
              <a:rPr lang="en-US" dirty="0">
                <a:solidFill>
                  <a:srgbClr val="FF0000"/>
                </a:solidFill>
              </a:rPr>
              <a:t>severe</a:t>
            </a:r>
            <a:r>
              <a:rPr lang="en-US" dirty="0"/>
              <a:t>, but endoscopic injection therapy may be required for the </a:t>
            </a:r>
            <a:r>
              <a:rPr lang="en-US" dirty="0">
                <a:solidFill>
                  <a:srgbClr val="FF0000"/>
                </a:solidFill>
              </a:rPr>
              <a:t>occasional</a:t>
            </a:r>
            <a:r>
              <a:rPr lang="en-US" dirty="0"/>
              <a:t>, </a:t>
            </a:r>
            <a:r>
              <a:rPr lang="en-US" dirty="0">
                <a:solidFill>
                  <a:srgbClr val="FF0000"/>
                </a:solidFill>
              </a:rPr>
              <a:t>severe</a:t>
            </a:r>
            <a:r>
              <a:rPr lang="en-US" dirty="0"/>
              <a:t> </a:t>
            </a:r>
            <a:r>
              <a:rPr lang="en-US" dirty="0">
                <a:solidFill>
                  <a:srgbClr val="FF0000"/>
                </a:solidFill>
              </a:rPr>
              <a:t>case</a:t>
            </a:r>
            <a:r>
              <a:rPr lang="en-US" dirty="0"/>
              <a:t>.</a:t>
            </a:r>
            <a:endParaRPr lang="ar-JO"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142852"/>
            <a:ext cx="8229600" cy="1143000"/>
          </a:xfrm>
        </p:spPr>
        <p:txBody>
          <a:bodyPr/>
          <a:lstStyle/>
          <a:p>
            <a:pPr algn="ctr">
              <a:defRPr/>
            </a:pPr>
            <a:r>
              <a:rPr lang="en-US" dirty="0"/>
              <a:t>Classification </a:t>
            </a:r>
          </a:p>
        </p:txBody>
      </p:sp>
      <p:pic>
        <p:nvPicPr>
          <p:cNvPr id="15363" name="Picture 2"/>
          <p:cNvPicPr>
            <a:picLocks noGrp="1" noChangeAspect="1" noChangeArrowheads="1"/>
          </p:cNvPicPr>
          <p:nvPr>
            <p:ph idx="1"/>
          </p:nvPr>
        </p:nvPicPr>
        <p:blipFill>
          <a:blip r:embed="rId2"/>
          <a:srcRect/>
          <a:stretch>
            <a:fillRect/>
          </a:stretch>
        </p:blipFill>
        <p:spPr>
          <a:xfrm>
            <a:off x="714375" y="1357313"/>
            <a:ext cx="7550150" cy="5500687"/>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fontAlgn="auto" hangingPunct="1">
              <a:spcAft>
                <a:spcPts val="0"/>
              </a:spcAft>
              <a:defRPr/>
            </a:pPr>
            <a:endParaRPr lang="ar-JO">
              <a:solidFill>
                <a:srgbClr val="7B9899"/>
              </a:solidFill>
            </a:endParaRPr>
          </a:p>
        </p:txBody>
      </p:sp>
      <p:pic>
        <p:nvPicPr>
          <p:cNvPr id="79875" name="Content Placeholder 4" descr="18145.jpg"/>
          <p:cNvPicPr>
            <a:picLocks noGrp="1" noChangeAspect="1"/>
          </p:cNvPicPr>
          <p:nvPr>
            <p:ph idx="1"/>
          </p:nvPr>
        </p:nvPicPr>
        <p:blipFill>
          <a:blip r:embed="rId2"/>
          <a:srcRect/>
          <a:stretch>
            <a:fillRect/>
          </a:stretch>
        </p:blipFill>
        <p:spPr>
          <a:xfrm>
            <a:off x="250825" y="981075"/>
            <a:ext cx="4033838" cy="5589588"/>
          </a:xfrm>
        </p:spPr>
      </p:pic>
      <p:pic>
        <p:nvPicPr>
          <p:cNvPr id="79876" name="Picture 5" descr="1145-1-hlight.jpg"/>
          <p:cNvPicPr>
            <a:picLocks noChangeAspect="1"/>
          </p:cNvPicPr>
          <p:nvPr/>
        </p:nvPicPr>
        <p:blipFill>
          <a:blip r:embed="rId3"/>
          <a:srcRect/>
          <a:stretch>
            <a:fillRect/>
          </a:stretch>
        </p:blipFill>
        <p:spPr bwMode="auto">
          <a:xfrm>
            <a:off x="4500563" y="1196975"/>
            <a:ext cx="4643437" cy="540067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3"/>
          <p:cNvPicPr>
            <a:picLocks noGrp="1" noChangeAspect="1"/>
          </p:cNvPicPr>
          <p:nvPr>
            <p:ph idx="1"/>
          </p:nvPr>
        </p:nvPicPr>
        <p:blipFill>
          <a:blip r:embed="rId2"/>
          <a:srcRect/>
          <a:stretch>
            <a:fillRect/>
          </a:stretch>
        </p:blipFill>
        <p:spPr>
          <a:xfrm>
            <a:off x="914400" y="381000"/>
            <a:ext cx="7721600" cy="57912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67544" y="188640"/>
            <a:ext cx="8229600" cy="1143000"/>
          </a:xfrm>
        </p:spPr>
        <p:txBody>
          <a:bodyPr/>
          <a:lstStyle/>
          <a:p>
            <a:pPr algn="ctr" eaLnBrk="1" fontAlgn="auto" hangingPunct="1">
              <a:spcAft>
                <a:spcPts val="0"/>
              </a:spcAft>
              <a:defRPr/>
            </a:pPr>
            <a:r>
              <a:rPr lang="en-GB" dirty="0" err="1">
                <a:solidFill>
                  <a:srgbClr val="7B9899"/>
                </a:solidFill>
              </a:rPr>
              <a:t>Dieulafoy’s</a:t>
            </a:r>
            <a:r>
              <a:rPr lang="en-GB" dirty="0">
                <a:solidFill>
                  <a:srgbClr val="7B9899"/>
                </a:solidFill>
              </a:rPr>
              <a:t> disease</a:t>
            </a:r>
            <a:endParaRPr lang="ar-JO" dirty="0">
              <a:solidFill>
                <a:srgbClr val="7B9899"/>
              </a:solidFill>
            </a:endParaRPr>
          </a:p>
        </p:txBody>
      </p:sp>
      <p:sp>
        <p:nvSpPr>
          <p:cNvPr id="3" name="Content Placeholder 2"/>
          <p:cNvSpPr>
            <a:spLocks noGrp="1"/>
          </p:cNvSpPr>
          <p:nvPr>
            <p:ph idx="1"/>
          </p:nvPr>
        </p:nvSpPr>
        <p:spPr>
          <a:xfrm>
            <a:off x="468313" y="1284288"/>
            <a:ext cx="8229600" cy="5040312"/>
          </a:xfrm>
        </p:spPr>
        <p:txBody>
          <a:bodyPr>
            <a:normAutofit fontScale="92500"/>
          </a:bodyPr>
          <a:lstStyle/>
          <a:p>
            <a:pPr marL="274320" indent="-274320" algn="l" rtl="0" eaLnBrk="1" fontAlgn="auto" hangingPunct="1">
              <a:spcAft>
                <a:spcPts val="0"/>
              </a:spcAft>
              <a:buClr>
                <a:schemeClr val="accent3"/>
              </a:buClr>
              <a:buFont typeface="Wingdings 2"/>
              <a:buChar char=""/>
              <a:defRPr/>
            </a:pPr>
            <a:r>
              <a:rPr lang="en-US" dirty="0">
                <a:latin typeface="+mj-lt"/>
              </a:rPr>
              <a:t>a gastric arterial venous malformation that has a characteristic histological appearance.</a:t>
            </a:r>
          </a:p>
          <a:p>
            <a:pPr marL="274320" indent="-274320" algn="l" rtl="0" eaLnBrk="1" fontAlgn="auto" hangingPunct="1">
              <a:spcAft>
                <a:spcPts val="0"/>
              </a:spcAft>
              <a:buClr>
                <a:schemeClr val="accent3"/>
              </a:buClr>
              <a:buFont typeface="Wingdings 2"/>
              <a:buChar char=""/>
              <a:defRPr/>
            </a:pPr>
            <a:r>
              <a:rPr lang="en-US" dirty="0">
                <a:latin typeface="+mj-lt"/>
              </a:rPr>
              <a:t>Bleeding as a result of this malformation is one of the </a:t>
            </a:r>
            <a:r>
              <a:rPr lang="en-US" dirty="0">
                <a:solidFill>
                  <a:srgbClr val="FF0000"/>
                </a:solidFill>
                <a:latin typeface="+mj-lt"/>
              </a:rPr>
              <a:t>most</a:t>
            </a:r>
            <a:r>
              <a:rPr lang="en-US" dirty="0">
                <a:latin typeface="+mj-lt"/>
              </a:rPr>
              <a:t> </a:t>
            </a:r>
            <a:r>
              <a:rPr lang="en-US" dirty="0">
                <a:solidFill>
                  <a:srgbClr val="FF0000"/>
                </a:solidFill>
                <a:latin typeface="+mj-lt"/>
              </a:rPr>
              <a:t>difficult</a:t>
            </a:r>
            <a:r>
              <a:rPr lang="en-US" dirty="0">
                <a:latin typeface="+mj-lt"/>
              </a:rPr>
              <a:t> </a:t>
            </a:r>
            <a:r>
              <a:rPr lang="en-US" dirty="0">
                <a:solidFill>
                  <a:srgbClr val="FF0000"/>
                </a:solidFill>
                <a:latin typeface="+mj-lt"/>
              </a:rPr>
              <a:t>types</a:t>
            </a:r>
            <a:r>
              <a:rPr lang="en-US" dirty="0">
                <a:latin typeface="+mj-lt"/>
              </a:rPr>
              <a:t> of upper gastrointestinal bleeding to treat. </a:t>
            </a:r>
          </a:p>
          <a:p>
            <a:pPr marL="274320" indent="-274320" algn="l" rtl="0" eaLnBrk="1" fontAlgn="auto" hangingPunct="1">
              <a:spcAft>
                <a:spcPts val="0"/>
              </a:spcAft>
              <a:buClr>
                <a:schemeClr val="accent3"/>
              </a:buClr>
              <a:buFont typeface="Wingdings 2"/>
              <a:buChar char=""/>
              <a:defRPr/>
            </a:pPr>
            <a:r>
              <a:rPr lang="en-US" dirty="0">
                <a:latin typeface="+mj-lt"/>
              </a:rPr>
              <a:t>The lesion itself is </a:t>
            </a:r>
            <a:r>
              <a:rPr lang="en-US" dirty="0">
                <a:solidFill>
                  <a:srgbClr val="FF0000"/>
                </a:solidFill>
                <a:latin typeface="+mj-lt"/>
              </a:rPr>
              <a:t>covered</a:t>
            </a:r>
            <a:r>
              <a:rPr lang="en-US" dirty="0">
                <a:latin typeface="+mj-lt"/>
              </a:rPr>
              <a:t> </a:t>
            </a:r>
            <a:r>
              <a:rPr lang="en-US" dirty="0">
                <a:solidFill>
                  <a:srgbClr val="FF0000"/>
                </a:solidFill>
                <a:latin typeface="+mj-lt"/>
              </a:rPr>
              <a:t>by</a:t>
            </a:r>
            <a:r>
              <a:rPr lang="en-US" dirty="0">
                <a:latin typeface="+mj-lt"/>
              </a:rPr>
              <a:t> </a:t>
            </a:r>
            <a:r>
              <a:rPr lang="en-US" dirty="0">
                <a:solidFill>
                  <a:srgbClr val="FF0000"/>
                </a:solidFill>
                <a:latin typeface="+mj-lt"/>
              </a:rPr>
              <a:t>normal</a:t>
            </a:r>
            <a:r>
              <a:rPr lang="en-US" dirty="0">
                <a:latin typeface="+mj-lt"/>
              </a:rPr>
              <a:t> </a:t>
            </a:r>
            <a:r>
              <a:rPr lang="en-US" dirty="0">
                <a:solidFill>
                  <a:srgbClr val="FF0000"/>
                </a:solidFill>
                <a:latin typeface="+mj-lt"/>
              </a:rPr>
              <a:t>mucosa</a:t>
            </a:r>
            <a:r>
              <a:rPr lang="en-US" dirty="0">
                <a:latin typeface="+mj-lt"/>
              </a:rPr>
              <a:t> and, when not bleeding, it may be </a:t>
            </a:r>
            <a:r>
              <a:rPr lang="en-US" dirty="0">
                <a:solidFill>
                  <a:srgbClr val="FF0000"/>
                </a:solidFill>
                <a:latin typeface="+mj-lt"/>
              </a:rPr>
              <a:t>invisible</a:t>
            </a:r>
            <a:r>
              <a:rPr lang="en-US" dirty="0">
                <a:latin typeface="+mj-lt"/>
              </a:rPr>
              <a:t>.</a:t>
            </a:r>
          </a:p>
          <a:p>
            <a:pPr marL="274320" indent="-274320" algn="l" rtl="0" eaLnBrk="1" fontAlgn="auto" hangingPunct="1">
              <a:spcAft>
                <a:spcPts val="0"/>
              </a:spcAft>
              <a:buClr>
                <a:schemeClr val="accent3"/>
              </a:buClr>
              <a:buFont typeface="Wingdings 2"/>
              <a:buChar char=""/>
              <a:defRPr/>
            </a:pPr>
            <a:r>
              <a:rPr lang="en-US" dirty="0">
                <a:latin typeface="+mj-lt"/>
              </a:rPr>
              <a:t> If it can be seen during the bleeding, all that may be visible is </a:t>
            </a:r>
            <a:r>
              <a:rPr lang="en-US" dirty="0">
                <a:solidFill>
                  <a:srgbClr val="FF0000"/>
                </a:solidFill>
                <a:latin typeface="+mj-lt"/>
              </a:rPr>
              <a:t>profuse</a:t>
            </a:r>
            <a:r>
              <a:rPr lang="en-US" dirty="0">
                <a:latin typeface="+mj-lt"/>
              </a:rPr>
              <a:t> </a:t>
            </a:r>
            <a:r>
              <a:rPr lang="en-US" dirty="0">
                <a:solidFill>
                  <a:srgbClr val="FF0000"/>
                </a:solidFill>
                <a:latin typeface="+mj-lt"/>
              </a:rPr>
              <a:t>bleeding</a:t>
            </a:r>
            <a:r>
              <a:rPr lang="en-US" dirty="0">
                <a:latin typeface="+mj-lt"/>
              </a:rPr>
              <a:t> coming from an area of </a:t>
            </a:r>
            <a:r>
              <a:rPr lang="en-US" dirty="0">
                <a:solidFill>
                  <a:srgbClr val="FF0000"/>
                </a:solidFill>
                <a:latin typeface="+mj-lt"/>
              </a:rPr>
              <a:t>apparently</a:t>
            </a:r>
            <a:r>
              <a:rPr lang="en-US" dirty="0">
                <a:latin typeface="+mj-lt"/>
              </a:rPr>
              <a:t> </a:t>
            </a:r>
            <a:r>
              <a:rPr lang="en-US" dirty="0">
                <a:solidFill>
                  <a:srgbClr val="FF0000"/>
                </a:solidFill>
                <a:latin typeface="+mj-lt"/>
              </a:rPr>
              <a:t>normal</a:t>
            </a:r>
            <a:r>
              <a:rPr lang="en-US" dirty="0">
                <a:latin typeface="+mj-lt"/>
              </a:rPr>
              <a:t> </a:t>
            </a:r>
            <a:r>
              <a:rPr lang="en-US" dirty="0">
                <a:solidFill>
                  <a:srgbClr val="FF0000"/>
                </a:solidFill>
                <a:latin typeface="+mj-lt"/>
              </a:rPr>
              <a:t>mucosa</a:t>
            </a:r>
            <a:r>
              <a:rPr lang="en-US" dirty="0">
                <a:latin typeface="+mj-lt"/>
              </a:rPr>
              <a:t>. </a:t>
            </a:r>
          </a:p>
          <a:p>
            <a:pPr marL="274320" indent="-274320" algn="l" rtl="0" eaLnBrk="1" fontAlgn="auto" hangingPunct="1">
              <a:spcAft>
                <a:spcPts val="0"/>
              </a:spcAft>
              <a:buClr>
                <a:schemeClr val="accent3"/>
              </a:buClr>
              <a:buFont typeface="Wingdings 2"/>
              <a:buChar char=""/>
              <a:defRPr/>
            </a:pPr>
            <a:r>
              <a:rPr lang="en-US" dirty="0">
                <a:latin typeface="+mj-lt"/>
              </a:rPr>
              <a:t>If this occurs, the cause is instantly </a:t>
            </a:r>
            <a:r>
              <a:rPr lang="en-US" dirty="0" err="1">
                <a:latin typeface="+mj-lt"/>
              </a:rPr>
              <a:t>recognisable</a:t>
            </a:r>
            <a:r>
              <a:rPr lang="en-US" dirty="0">
                <a:latin typeface="+mj-lt"/>
              </a:rPr>
              <a:t>.  And could be treated with </a:t>
            </a:r>
            <a:r>
              <a:rPr lang="en-US" dirty="0" err="1">
                <a:latin typeface="+mj-lt"/>
              </a:rPr>
              <a:t>sclerotherpay</a:t>
            </a:r>
            <a:r>
              <a:rPr lang="en-US" dirty="0">
                <a:latin typeface="+mj-lt"/>
              </a:rPr>
              <a:t>.</a:t>
            </a:r>
            <a:endParaRPr lang="ar-JO" dirty="0">
              <a:latin typeface="+mj-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endParaRPr lang="ar-SA"/>
          </a:p>
        </p:txBody>
      </p:sp>
      <p:pic>
        <p:nvPicPr>
          <p:cNvPr id="82947" name="Content Placeholder 3"/>
          <p:cNvPicPr>
            <a:picLocks noGrp="1" noChangeAspect="1"/>
          </p:cNvPicPr>
          <p:nvPr>
            <p:ph idx="1"/>
          </p:nvPr>
        </p:nvPicPr>
        <p:blipFill>
          <a:blip r:embed="rId2"/>
          <a:srcRect/>
          <a:stretch>
            <a:fillRect/>
          </a:stretch>
        </p:blipFill>
        <p:spPr>
          <a:xfrm>
            <a:off x="3148013" y="3328988"/>
            <a:ext cx="2847975" cy="1600200"/>
          </a:xfrm>
        </p:spPr>
      </p:pic>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37" y="4217987"/>
            <a:ext cx="6811481"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Lower GI Bleeding</a:t>
            </a:r>
          </a:p>
        </p:txBody>
      </p:sp>
      <p:pic>
        <p:nvPicPr>
          <p:cNvPr id="5123" name="Picture 2" descr="http://www.health-reply.com/img/qg/induced-gastrointestinal-bleeding/17115_9290_5.jpg"/>
          <p:cNvPicPr>
            <a:picLocks noChangeAspect="1" noChangeArrowheads="1"/>
          </p:cNvPicPr>
          <p:nvPr/>
        </p:nvPicPr>
        <p:blipFill>
          <a:blip r:embed="rId2"/>
          <a:srcRect/>
          <a:stretch>
            <a:fillRect/>
          </a:stretch>
        </p:blipFill>
        <p:spPr bwMode="auto">
          <a:xfrm>
            <a:off x="5791200" y="381000"/>
            <a:ext cx="2933700" cy="3276600"/>
          </a:xfrm>
          <a:prstGeom prst="rect">
            <a:avLst/>
          </a:prstGeom>
          <a:noFill/>
          <a:ln w="9525">
            <a:noFill/>
            <a:miter lim="800000"/>
            <a:headEnd/>
            <a:tailEnd/>
          </a:ln>
        </p:spPr>
      </p:pic>
      <p:sp>
        <p:nvSpPr>
          <p:cNvPr id="5124" name="TextBox 4"/>
          <p:cNvSpPr txBox="1">
            <a:spLocks noChangeArrowheads="1"/>
          </p:cNvSpPr>
          <p:nvPr/>
        </p:nvSpPr>
        <p:spPr bwMode="auto">
          <a:xfrm>
            <a:off x="381000" y="5181600"/>
            <a:ext cx="6248400" cy="116339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Presented By</a:t>
            </a:r>
            <a:r>
              <a:rPr kumimoji="0" lang="en-US" sz="2400" b="0"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alaa</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Arial" pitchFamily="34" charset="0"/>
              </a:rPr>
              <a:t>abazeed</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Supervised By</a:t>
            </a:r>
            <a:r>
              <a:rPr kumimoji="0" lang="en-US" sz="2400" b="0" i="0" u="none" strike="noStrike" kern="1200" cap="none" spc="0" normalizeH="0" baseline="0" noProof="0" dirty="0">
                <a:ln>
                  <a:noFill/>
                </a:ln>
                <a:solidFill>
                  <a:srgbClr val="53548A"/>
                </a:solidFill>
                <a:effectLst/>
                <a:uLnTx/>
                <a:uFillTx/>
                <a:latin typeface="Calibri" pitchFamily="34" charset="0"/>
                <a:ea typeface="+mn-ea"/>
                <a:cs typeface="Arial" pitchFamily="34" charset="0"/>
              </a:rPr>
              <a:t>:</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 Dr. </a:t>
            </a:r>
            <a:r>
              <a:rPr kumimoji="0" lang="en-US" sz="2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Mahmoud</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rPr>
              <a:t>Awaisha</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txBox="1">
            <a:spLocks noGrp="1"/>
          </p:cNvSpPr>
          <p:nvPr>
            <p:ph type="title"/>
          </p:nvPr>
        </p:nvSpPr>
        <p:spPr>
          <a:xfrm>
            <a:off x="390386" y="455930"/>
            <a:ext cx="7215933" cy="693780"/>
          </a:xfrm>
          <a:prstGeom prst="rect">
            <a:avLst/>
          </a:prstGeom>
          <a:solidFill>
            <a:srgbClr val="BF0000"/>
          </a:solidFill>
        </p:spPr>
        <p:txBody>
          <a:bodyPr vert="horz" wrap="square" lIns="0" tIns="77470" rIns="0" bIns="0" rtlCol="0">
            <a:spAutoFit/>
          </a:bodyPr>
          <a:lstStyle/>
          <a:p>
            <a:pPr marL="776605">
              <a:lnSpc>
                <a:spcPct val="100000"/>
              </a:lnSpc>
              <a:spcBef>
                <a:spcPts val="610"/>
              </a:spcBef>
            </a:pPr>
            <a:r>
              <a:rPr spc="-10" dirty="0"/>
              <a:t>Definition</a:t>
            </a:r>
          </a:p>
        </p:txBody>
      </p:sp>
      <p:sp>
        <p:nvSpPr>
          <p:cNvPr id="35" name="object 35"/>
          <p:cNvSpPr txBox="1"/>
          <p:nvPr/>
        </p:nvSpPr>
        <p:spPr>
          <a:xfrm>
            <a:off x="457200" y="1219200"/>
            <a:ext cx="8458200" cy="5737468"/>
          </a:xfrm>
          <a:prstGeom prst="rect">
            <a:avLst/>
          </a:prstGeom>
        </p:spPr>
        <p:txBody>
          <a:bodyPr vert="horz" wrap="square" lIns="0" tIns="1270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Lower gastrointestinal tract bleeding is defined by 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bleeding in the GI tract distal to ligament of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Treitz</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Majority of the LGI Bleeding is self limiting.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Only 10-20% patients presents with massive lower GI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bleeding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90% of the cases colon is the source of bleeding.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Incidence increases with age, as the causes are </a:t>
            </a:r>
            <a:r>
              <a:rPr kumimoji="0" lang="en-US" sz="2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agerelated</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Most common cause of significant LGI bleeding 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Diverticular</a:t>
            </a: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diaease</a:t>
            </a:r>
            <a:r>
              <a:rPr kumimoji="0" lang="en-US" sz="32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sz="3200" b="0" i="0" u="none" strike="noStrike" kern="1200" cap="none" spc="0" normalizeH="0" baseline="0" noProof="0">
              <a:ln>
                <a:noFill/>
              </a:ln>
              <a:solidFill>
                <a:prstClr val="white"/>
              </a:solidFill>
              <a:effectLst/>
              <a:uLnTx/>
              <a:uFillTx/>
              <a:latin typeface="Arial"/>
              <a:ea typeface="+mn-ea"/>
              <a:cs typeface="Arial"/>
            </a:endParaRPr>
          </a:p>
        </p:txBody>
      </p:sp>
    </p:spTree>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8d7811e3c177164efc84b7fb896cf61.jpg"/>
          <p:cNvPicPr>
            <a:picLocks noGrp="1" noChangeAspect="1"/>
          </p:cNvPicPr>
          <p:nvPr>
            <p:ph sz="half" idx="2"/>
          </p:nvPr>
        </p:nvPicPr>
        <p:blipFill>
          <a:blip r:embed="rId2"/>
          <a:stretch>
            <a:fillRect/>
          </a:stretch>
        </p:blipFill>
        <p:spPr>
          <a:xfrm>
            <a:off x="880905" y="838200"/>
            <a:ext cx="6840907" cy="533400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p:nvPr/>
        </p:nvSpPr>
        <p:spPr>
          <a:xfrm>
            <a:off x="609918" y="280670"/>
            <a:ext cx="7169163" cy="6357620"/>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transition>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p:txBody>
          <a:bodyPr/>
          <a:lstStyle/>
          <a:p>
            <a:endParaRPr lang="ar-JO"/>
          </a:p>
        </p:txBody>
      </p:sp>
      <p:sp>
        <p:nvSpPr>
          <p:cNvPr id="103427" name="Rectangle 3"/>
          <p:cNvSpPr>
            <a:spLocks noGrp="1"/>
          </p:cNvSpPr>
          <p:nvPr>
            <p:ph type="body" idx="1"/>
          </p:nvPr>
        </p:nvSpPr>
        <p:spPr/>
        <p:txBody>
          <a:bodyPr/>
          <a:lstStyle/>
          <a:p>
            <a:r>
              <a:rPr lang="en-US"/>
              <a:t>Hematochezia: groos blood seen either on toilet paper after defecation or mixed with stool</a:t>
            </a:r>
          </a:p>
          <a:p>
            <a:pPr>
              <a:buFont typeface="Georgia" pitchFamily="18" charset="0"/>
              <a:buNone/>
            </a:pPr>
            <a:endParaRPr lang="en-US"/>
          </a:p>
          <a:p>
            <a:r>
              <a:rPr lang="en-US"/>
              <a:t>Rectorrhagia: expulsion of fresh red bright blood without stool</a:t>
            </a:r>
          </a:p>
          <a:p>
            <a:pPr>
              <a:buFont typeface="Georgia" pitchFamily="18" charset="0"/>
              <a:buNone/>
            </a:pPr>
            <a:endParaRPr lang="en-US"/>
          </a:p>
          <a:p>
            <a:r>
              <a:rPr lang="en-US"/>
              <a:t>Melena: black tarry offensive stools resulting from oxiation of hematimn in thr gut</a:t>
            </a:r>
          </a:p>
          <a:p>
            <a:pPr>
              <a:buFont typeface="Georgia" pitchFamily="18" charset="0"/>
              <a:buNone/>
            </a:pPr>
            <a:r>
              <a:rPr lang="en-US"/>
              <a:t>(Iron supplements  : grayish-black  stool)</a:t>
            </a:r>
          </a:p>
        </p:txBody>
      </p:sp>
      <p:sp>
        <p:nvSpPr>
          <p:cNvPr id="4" name="Rectangle 3"/>
          <p:cNvSpPr/>
          <p:nvPr/>
        </p:nvSpPr>
        <p:spPr>
          <a:xfrm>
            <a:off x="6350" y="633412"/>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Presentation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p:nvPr/>
        </p:nvSpPr>
        <p:spPr>
          <a:xfrm>
            <a:off x="160353" y="224791"/>
            <a:ext cx="7618727" cy="6042659"/>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8313" y="404813"/>
            <a:ext cx="8229600" cy="1143000"/>
          </a:xfrm>
        </p:spPr>
        <p:txBody>
          <a:bodyPr/>
          <a:lstStyle/>
          <a:p>
            <a:pPr eaLnBrk="1" hangingPunct="1">
              <a:defRPr/>
            </a:pPr>
            <a:r>
              <a:rPr lang="en-US"/>
              <a:t>Clinical Features </a:t>
            </a:r>
          </a:p>
        </p:txBody>
      </p:sp>
      <p:sp>
        <p:nvSpPr>
          <p:cNvPr id="3" name="Content Placeholder 2"/>
          <p:cNvSpPr>
            <a:spLocks noGrp="1"/>
          </p:cNvSpPr>
          <p:nvPr>
            <p:ph idx="1"/>
          </p:nvPr>
        </p:nvSpPr>
        <p:spPr>
          <a:xfrm>
            <a:off x="457200" y="1600200"/>
            <a:ext cx="8229600" cy="4997450"/>
          </a:xfrm>
        </p:spPr>
        <p:txBody>
          <a:bodyPr>
            <a:normAutofit fontScale="92500"/>
          </a:bodyPr>
          <a:lstStyle/>
          <a:p>
            <a:pPr marL="274320" indent="-274320" algn="l" rtl="0" eaLnBrk="1" fontAlgn="auto" hangingPunct="1">
              <a:spcAft>
                <a:spcPts val="0"/>
              </a:spcAft>
              <a:buClr>
                <a:schemeClr val="accent3"/>
              </a:buClr>
              <a:buFont typeface="Wingdings 2"/>
              <a:buChar char=""/>
              <a:defRPr/>
            </a:pPr>
            <a:r>
              <a:rPr lang="en-US" dirty="0" err="1"/>
              <a:t>Hematemesis</a:t>
            </a:r>
            <a:r>
              <a:rPr lang="en-US" dirty="0"/>
              <a:t> </a:t>
            </a:r>
          </a:p>
          <a:p>
            <a:pPr marL="640080" lvl="1" indent="-246888" algn="l" rtl="0" eaLnBrk="1" fontAlgn="auto" hangingPunct="1">
              <a:spcAft>
                <a:spcPts val="0"/>
              </a:spcAft>
              <a:buFont typeface="Wingdings 2"/>
              <a:buChar char=""/>
              <a:defRPr/>
            </a:pPr>
            <a:r>
              <a:rPr lang="en-US" dirty="0" err="1"/>
              <a:t>Vomitus</a:t>
            </a:r>
            <a:r>
              <a:rPr lang="en-US" dirty="0"/>
              <a:t> of red blood or “coffee-grounds” material.</a:t>
            </a:r>
          </a:p>
          <a:p>
            <a:pPr marL="274320" indent="-274320" algn="l" rtl="0" eaLnBrk="1" fontAlgn="auto" hangingPunct="1">
              <a:spcAft>
                <a:spcPts val="0"/>
              </a:spcAft>
              <a:buClr>
                <a:schemeClr val="accent3"/>
              </a:buClr>
              <a:buFont typeface="Wingdings 2"/>
              <a:buChar char=""/>
              <a:defRPr/>
            </a:pPr>
            <a:r>
              <a:rPr lang="en-US" dirty="0" err="1"/>
              <a:t>Melena</a:t>
            </a:r>
            <a:r>
              <a:rPr lang="en-US" dirty="0"/>
              <a:t> </a:t>
            </a:r>
          </a:p>
          <a:p>
            <a:pPr marL="640080" lvl="1" indent="-246888" algn="l" rtl="0" eaLnBrk="1" fontAlgn="auto" hangingPunct="1">
              <a:spcAft>
                <a:spcPts val="0"/>
              </a:spcAft>
              <a:buFont typeface="Wingdings 2"/>
              <a:buChar char=""/>
              <a:defRPr/>
            </a:pPr>
            <a:r>
              <a:rPr lang="en-US" dirty="0"/>
              <a:t>Black, tarry, foul-smelling stool.</a:t>
            </a:r>
          </a:p>
          <a:p>
            <a:pPr marL="640080" lvl="1" indent="-246888" algn="l" rtl="0" eaLnBrk="1" fontAlgn="auto" hangingPunct="1">
              <a:spcAft>
                <a:spcPts val="0"/>
              </a:spcAft>
              <a:buFont typeface="Wingdings 2"/>
              <a:buChar char=""/>
              <a:defRPr/>
            </a:pPr>
            <a:r>
              <a:rPr lang="en-US" dirty="0"/>
              <a:t>At least 14 hours, 50-100ml of blood in </a:t>
            </a:r>
            <a:r>
              <a:rPr lang="en-US" dirty="0" err="1"/>
              <a:t>git</a:t>
            </a:r>
            <a:r>
              <a:rPr lang="en-US" dirty="0"/>
              <a:t> are required.</a:t>
            </a:r>
          </a:p>
          <a:p>
            <a:pPr marL="274320" indent="-274320" algn="l" rtl="0" eaLnBrk="1" fontAlgn="auto" hangingPunct="1">
              <a:spcAft>
                <a:spcPts val="0"/>
              </a:spcAft>
              <a:buClr>
                <a:schemeClr val="accent3"/>
              </a:buClr>
              <a:buFont typeface="Wingdings 2"/>
              <a:buChar char=""/>
              <a:defRPr/>
            </a:pPr>
            <a:r>
              <a:rPr lang="en-US" dirty="0" err="1"/>
              <a:t>Hematochezia</a:t>
            </a:r>
            <a:r>
              <a:rPr lang="en-US" dirty="0"/>
              <a:t> </a:t>
            </a:r>
          </a:p>
          <a:p>
            <a:pPr marL="640080" lvl="1" indent="-246888" algn="l" rtl="0" eaLnBrk="1" fontAlgn="auto" hangingPunct="1">
              <a:spcAft>
                <a:spcPts val="0"/>
              </a:spcAft>
              <a:buFont typeface="Wingdings 2"/>
              <a:buChar char=""/>
              <a:defRPr/>
            </a:pPr>
            <a:r>
              <a:rPr lang="en-US" dirty="0"/>
              <a:t>The passage of bright red or maroon blood from the rectum.</a:t>
            </a:r>
          </a:p>
          <a:p>
            <a:pPr marL="640080" lvl="1" indent="-246888" algn="l" rtl="0" eaLnBrk="1" fontAlgn="auto" hangingPunct="1">
              <a:spcAft>
                <a:spcPts val="0"/>
              </a:spcAft>
              <a:buFont typeface="Wingdings 2"/>
              <a:buChar char=""/>
              <a:defRPr/>
            </a:pPr>
            <a:r>
              <a:rPr lang="en-US" dirty="0"/>
              <a:t>If it is the presenting symptom of UGIB, hemodynamic instability &amp; dropping hemoglobin. </a:t>
            </a:r>
          </a:p>
          <a:p>
            <a:pPr marL="274320" indent="-274320" algn="l" rtl="0" eaLnBrk="1" fontAlgn="auto" hangingPunct="1">
              <a:spcAft>
                <a:spcPts val="0"/>
              </a:spcAft>
              <a:buClr>
                <a:schemeClr val="accent3"/>
              </a:buClr>
              <a:buFont typeface="Wingdings 2"/>
              <a:buChar char=""/>
              <a:defRPr/>
            </a:pPr>
            <a:r>
              <a:rPr lang="en-US" dirty="0"/>
              <a:t>Occult GI Bleeding</a:t>
            </a:r>
          </a:p>
          <a:p>
            <a:pPr marL="640080" lvl="1" indent="-246888" algn="l" rtl="0" eaLnBrk="1" fontAlgn="auto" hangingPunct="1">
              <a:spcAft>
                <a:spcPts val="0"/>
              </a:spcAft>
              <a:buFont typeface="Wingdings 2"/>
              <a:buChar char=""/>
              <a:defRPr/>
            </a:pPr>
            <a:r>
              <a:rPr lang="en-US" dirty="0"/>
              <a:t>Slow chronic blood loss, asymptomatic detected by rectal examination or by positive fecal occult blood test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ar-JO"/>
          </a:p>
        </p:txBody>
      </p:sp>
      <p:sp>
        <p:nvSpPr>
          <p:cNvPr id="3" name="Content Placeholder 2"/>
          <p:cNvSpPr>
            <a:spLocks noGrp="1"/>
          </p:cNvSpPr>
          <p:nvPr>
            <p:ph idx="1"/>
          </p:nvPr>
        </p:nvSpPr>
        <p:spPr/>
        <p:txBody>
          <a:bodyPr>
            <a:normAutofit fontScale="70000" lnSpcReduction="20000"/>
          </a:bodyPr>
          <a:lstStyle/>
          <a:p>
            <a:pPr marL="365760" indent="-256032" eaLnBrk="1" fontAlgn="auto" hangingPunct="1">
              <a:spcAft>
                <a:spcPts val="0"/>
              </a:spcAft>
              <a:buClr>
                <a:schemeClr val="accent1"/>
              </a:buClr>
              <a:buFont typeface="Georgia"/>
              <a:buChar char="•"/>
              <a:defRPr/>
            </a:pPr>
            <a:r>
              <a:rPr lang="en-US" dirty="0">
                <a:latin typeface="Calibri" pitchFamily="34" charset="0"/>
                <a:cs typeface="Calibri" pitchFamily="34" charset="0"/>
              </a:rPr>
              <a:t>LGIB can present as one of the following: </a:t>
            </a:r>
          </a:p>
          <a:p>
            <a:pPr marL="365760" indent="-256032" eaLnBrk="1" fontAlgn="auto" hangingPunct="1">
              <a:spcAft>
                <a:spcPts val="0"/>
              </a:spcAft>
              <a:buClr>
                <a:schemeClr val="accent1"/>
              </a:buClr>
              <a:buFont typeface="Georgia"/>
              <a:buNone/>
              <a:defRPr/>
            </a:pPr>
            <a:r>
              <a:rPr lang="en-US" sz="3200" dirty="0">
                <a:solidFill>
                  <a:schemeClr val="accent1"/>
                </a:solidFill>
                <a:latin typeface="Calibri" pitchFamily="34" charset="0"/>
                <a:cs typeface="Calibri" pitchFamily="34" charset="0"/>
              </a:rPr>
              <a:t>  </a:t>
            </a:r>
            <a:r>
              <a:rPr lang="en-US" sz="3200" b="1" dirty="0">
                <a:solidFill>
                  <a:schemeClr val="accent1"/>
                </a:solidFill>
                <a:latin typeface="Calibri" pitchFamily="34" charset="0"/>
                <a:cs typeface="Calibri" pitchFamily="34" charset="0"/>
              </a:rPr>
              <a:t>1. Massive bleeding:</a:t>
            </a:r>
          </a:p>
          <a:p>
            <a:pPr marL="624078" indent="-514350"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patients &gt;65 years of age with multiple medical problems. </a:t>
            </a:r>
          </a:p>
          <a:p>
            <a:pPr marL="624078" indent="-514350" eaLnBrk="1" fontAlgn="auto" hangingPunct="1">
              <a:spcAft>
                <a:spcPts val="0"/>
              </a:spcAft>
              <a:buClr>
                <a:schemeClr val="accent1"/>
              </a:buClr>
              <a:buFont typeface="Wingdings" pitchFamily="2" charset="2"/>
              <a:buChar char="§"/>
              <a:defRPr/>
            </a:pPr>
            <a:r>
              <a:rPr lang="en-US" dirty="0"/>
              <a:t>Presents as a large volume of bright red blood PR</a:t>
            </a:r>
          </a:p>
          <a:p>
            <a:pPr marL="624078" indent="-514350" eaLnBrk="1" fontAlgn="auto" hangingPunct="1">
              <a:spcAft>
                <a:spcPts val="0"/>
              </a:spcAft>
              <a:buClr>
                <a:schemeClr val="accent1"/>
              </a:buClr>
              <a:buFont typeface="Wingdings" pitchFamily="2" charset="2"/>
              <a:buChar char="§"/>
              <a:defRPr/>
            </a:pPr>
            <a:r>
              <a:rPr lang="en-US" dirty="0"/>
              <a:t> Bleeding &gt; 1.5 l / day</a:t>
            </a:r>
            <a:endParaRPr lang="en-US" dirty="0">
              <a:latin typeface="Calibri" pitchFamily="34" charset="0"/>
              <a:cs typeface="Calibri" pitchFamily="34" charset="0"/>
            </a:endParaRPr>
          </a:p>
          <a:p>
            <a:pPr marL="365760" indent="-256032"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 </a:t>
            </a:r>
            <a:r>
              <a:rPr lang="en-US" dirty="0" err="1">
                <a:latin typeface="Calibri" pitchFamily="34" charset="0"/>
                <a:cs typeface="Calibri" pitchFamily="34" charset="0"/>
              </a:rPr>
              <a:t>Hemodynamically</a:t>
            </a:r>
            <a:r>
              <a:rPr lang="en-US" dirty="0">
                <a:latin typeface="Calibri" pitchFamily="34" charset="0"/>
                <a:cs typeface="Calibri" pitchFamily="34" charset="0"/>
              </a:rPr>
              <a:t> unstable </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SBP &lt; 90 mmHg</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Hr &gt; 100/min</a:t>
            </a:r>
          </a:p>
          <a:p>
            <a:pPr marL="365760" indent="-256032" eaLnBrk="1" fontAlgn="auto" hangingPunct="1">
              <a:spcAft>
                <a:spcPts val="0"/>
              </a:spcAft>
              <a:buClr>
                <a:schemeClr val="accent1"/>
              </a:buClr>
              <a:buFont typeface="Wingdings" pitchFamily="2" charset="2"/>
              <a:buChar char="ü"/>
              <a:defRPr/>
            </a:pPr>
            <a:r>
              <a:rPr lang="en-US" dirty="0">
                <a:latin typeface="Calibri" pitchFamily="34" charset="0"/>
                <a:cs typeface="Calibri" pitchFamily="34" charset="0"/>
              </a:rPr>
              <a:t>        Low urine output</a:t>
            </a:r>
          </a:p>
          <a:p>
            <a:pPr marL="365760" indent="-256032" eaLnBrk="1" fontAlgn="auto" hangingPunct="1">
              <a:spcAft>
                <a:spcPts val="0"/>
              </a:spcAft>
              <a:buClr>
                <a:schemeClr val="accent1"/>
              </a:buClr>
              <a:buFont typeface="Wingdings" pitchFamily="2" charset="2"/>
              <a:buChar char="§"/>
              <a:defRPr/>
            </a:pPr>
            <a:r>
              <a:rPr lang="en-US" dirty="0">
                <a:latin typeface="Calibri" pitchFamily="34" charset="0"/>
                <a:cs typeface="Calibri" pitchFamily="34" charset="0"/>
              </a:rPr>
              <a:t> Hemoglobin level &lt;= 6 g/dl</a:t>
            </a:r>
          </a:p>
          <a:p>
            <a:pPr marL="365760" indent="-256032" eaLnBrk="1" fontAlgn="auto" hangingPunct="1">
              <a:spcAft>
                <a:spcPts val="0"/>
              </a:spcAft>
              <a:buClr>
                <a:schemeClr val="accent1"/>
              </a:buClr>
              <a:buFont typeface="Wingdings" pitchFamily="2" charset="2"/>
              <a:buChar char="§"/>
              <a:defRPr/>
            </a:pPr>
            <a:r>
              <a:rPr lang="en-US" dirty="0">
                <a:solidFill>
                  <a:srgbClr val="FF0000"/>
                </a:solidFill>
                <a:effectLst>
                  <a:outerShdw blurRad="38100" dist="38100" dir="2700000" algn="tl">
                    <a:srgbClr val="000000">
                      <a:alpha val="43137"/>
                    </a:srgbClr>
                  </a:outerShdw>
                </a:effectLst>
                <a:latin typeface="Calibri" pitchFamily="34" charset="0"/>
                <a:cs typeface="Calibri" pitchFamily="34" charset="0"/>
              </a:rPr>
              <a:t> most commonly due to</a:t>
            </a:r>
          </a:p>
          <a:p>
            <a:pPr eaLnBrk="1" hangingPunct="1">
              <a:buFont typeface="Wingdings" pitchFamily="2" charset="2"/>
              <a:buChar char="ü"/>
              <a:defRPr/>
            </a:pPr>
            <a:r>
              <a:rPr lang="en-US" dirty="0">
                <a:solidFill>
                  <a:srgbClr val="FF0000"/>
                </a:solidFill>
                <a:effectLst>
                  <a:outerShdw blurRad="38100" dist="38100" dir="2700000" algn="tl">
                    <a:srgbClr val="000000">
                      <a:alpha val="43137"/>
                    </a:srgbClr>
                  </a:outerShdw>
                </a:effectLst>
                <a:latin typeface="Calibri" pitchFamily="34" charset="0"/>
                <a:cs typeface="Calibri" pitchFamily="34" charset="0"/>
              </a:rPr>
              <a:t>      </a:t>
            </a:r>
            <a:r>
              <a:rPr lang="en-US" dirty="0" err="1">
                <a:solidFill>
                  <a:srgbClr val="FF0000"/>
                </a:solidFill>
                <a:effectLst>
                  <a:outerShdw blurRad="38100" dist="38100" dir="2700000" algn="tl">
                    <a:srgbClr val="000000">
                      <a:alpha val="43137"/>
                    </a:srgbClr>
                  </a:outerShdw>
                </a:effectLst>
                <a:latin typeface="Calibri" pitchFamily="34" charset="0"/>
                <a:cs typeface="Calibri" pitchFamily="34" charset="0"/>
              </a:rPr>
              <a:t>Diverticulosis</a:t>
            </a:r>
            <a:endParaRPr lang="en-US"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a:p>
            <a:pPr eaLnBrk="1" hangingPunct="1">
              <a:buFont typeface="Wingdings" pitchFamily="2" charset="2"/>
              <a:buChar char="ü"/>
              <a:defRPr/>
            </a:pPr>
            <a:r>
              <a:rPr lang="en-US" dirty="0">
                <a:solidFill>
                  <a:srgbClr val="FF0000"/>
                </a:solidFill>
                <a:effectLst>
                  <a:outerShdw blurRad="38100" dist="38100" dir="2700000" algn="tl">
                    <a:srgbClr val="000000">
                      <a:alpha val="43137"/>
                    </a:srgbClr>
                  </a:outerShdw>
                </a:effectLst>
                <a:latin typeface="Calibri" pitchFamily="34" charset="0"/>
                <a:cs typeface="Calibri" pitchFamily="34" charset="0"/>
              </a:rPr>
              <a:t>      </a:t>
            </a:r>
            <a:r>
              <a:rPr lang="en-US" dirty="0" err="1">
                <a:solidFill>
                  <a:srgbClr val="FF0000"/>
                </a:solidFill>
                <a:effectLst>
                  <a:outerShdw blurRad="38100" dist="38100" dir="2700000" algn="tl">
                    <a:srgbClr val="000000">
                      <a:alpha val="43137"/>
                    </a:srgbClr>
                  </a:outerShdw>
                </a:effectLst>
                <a:latin typeface="Calibri" pitchFamily="34" charset="0"/>
                <a:cs typeface="Calibri" pitchFamily="34" charset="0"/>
              </a:rPr>
              <a:t>Angiodysplasia</a:t>
            </a:r>
            <a:endParaRPr lang="en-US"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a:p>
            <a:pPr eaLnBrk="1" hangingPunct="1">
              <a:buFont typeface="Wingdings" pitchFamily="2" charset="2"/>
              <a:buChar char="§"/>
              <a:defRPr/>
            </a:pPr>
            <a:r>
              <a:rPr lang="en-US" dirty="0">
                <a:latin typeface="Calibri" pitchFamily="34" charset="0"/>
                <a:cs typeface="Calibri" pitchFamily="34" charset="0"/>
              </a:rPr>
              <a:t> Mortality rate may be as high as 21% </a:t>
            </a:r>
          </a:p>
          <a:p>
            <a:pPr marL="365760" indent="-256032" eaLnBrk="1" fontAlgn="auto" hangingPunct="1">
              <a:spcAft>
                <a:spcPts val="0"/>
              </a:spcAft>
              <a:buClr>
                <a:schemeClr val="accent1"/>
              </a:buClr>
              <a:buFont typeface="Wingdings" pitchFamily="2" charset="2"/>
              <a:buChar char="ü"/>
              <a:defRPr/>
            </a:pPr>
            <a:endParaRPr lang="en-US" dirty="0">
              <a:latin typeface="Calibri" pitchFamily="34" charset="0"/>
              <a:cs typeface="Calibri" pitchFamily="34" charset="0"/>
            </a:endParaRPr>
          </a:p>
        </p:txBody>
      </p:sp>
      <p:sp>
        <p:nvSpPr>
          <p:cNvPr id="4" name="Rectangle 3"/>
          <p:cNvSpPr/>
          <p:nvPr/>
        </p:nvSpPr>
        <p:spPr>
          <a:xfrm>
            <a:off x="0" y="60960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Presentation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ar-JO"/>
          </a:p>
        </p:txBody>
      </p:sp>
      <p:sp>
        <p:nvSpPr>
          <p:cNvPr id="28675" name="Content Placeholder 2"/>
          <p:cNvSpPr>
            <a:spLocks noGrp="1"/>
          </p:cNvSpPr>
          <p:nvPr>
            <p:ph idx="1"/>
          </p:nvPr>
        </p:nvSpPr>
        <p:spPr/>
        <p:txBody>
          <a:bodyPr/>
          <a:lstStyle/>
          <a:p>
            <a:pPr eaLnBrk="1" hangingPunct="1">
              <a:buClr>
                <a:schemeClr val="accent1"/>
              </a:buClr>
              <a:buFont typeface="Georgia" pitchFamily="18" charset="0"/>
              <a:buNone/>
            </a:pPr>
            <a:r>
              <a:rPr lang="en-US" b="1" dirty="0">
                <a:solidFill>
                  <a:schemeClr val="accent1"/>
                </a:solidFill>
              </a:rPr>
              <a:t>  </a:t>
            </a:r>
            <a:r>
              <a:rPr lang="en-US" sz="3200" b="1" dirty="0">
                <a:solidFill>
                  <a:schemeClr val="accent1"/>
                </a:solidFill>
                <a:latin typeface="Calibri" pitchFamily="34" charset="0"/>
              </a:rPr>
              <a:t>2. Moderate bleeding: </a:t>
            </a:r>
            <a:endParaRPr lang="en-US" b="1" dirty="0">
              <a:solidFill>
                <a:schemeClr val="accent1"/>
              </a:solidFill>
              <a:latin typeface="Calibri" pitchFamily="34" charset="0"/>
            </a:endParaRPr>
          </a:p>
          <a:p>
            <a:pPr eaLnBrk="1" hangingPunct="1">
              <a:buClr>
                <a:schemeClr val="accent1"/>
              </a:buClr>
              <a:buFont typeface="Wingdings" pitchFamily="2" charset="2"/>
              <a:buChar char="§"/>
            </a:pPr>
            <a:r>
              <a:rPr lang="en-US" dirty="0">
                <a:latin typeface="Calibri" pitchFamily="34" charset="0"/>
              </a:rPr>
              <a:t> Patients with any age </a:t>
            </a:r>
          </a:p>
          <a:p>
            <a:pPr eaLnBrk="1" hangingPunct="1">
              <a:buClr>
                <a:schemeClr val="accent1"/>
              </a:buClr>
              <a:buFont typeface="Wingdings" pitchFamily="2" charset="2"/>
              <a:buChar char="§"/>
            </a:pPr>
            <a:r>
              <a:rPr lang="en-US" dirty="0">
                <a:latin typeface="Calibri" pitchFamily="34" charset="0"/>
              </a:rPr>
              <a:t> May present as </a:t>
            </a:r>
            <a:r>
              <a:rPr lang="en-US" dirty="0" err="1">
                <a:latin typeface="Calibri" pitchFamily="34" charset="0"/>
              </a:rPr>
              <a:t>hematochezia</a:t>
            </a:r>
            <a:r>
              <a:rPr lang="en-US" dirty="0">
                <a:latin typeface="Calibri" pitchFamily="34" charset="0"/>
              </a:rPr>
              <a:t> or </a:t>
            </a:r>
            <a:r>
              <a:rPr lang="en-US" dirty="0" err="1">
                <a:latin typeface="Calibri" pitchFamily="34" charset="0"/>
              </a:rPr>
              <a:t>melena</a:t>
            </a:r>
            <a:r>
              <a:rPr lang="en-US" dirty="0">
                <a:latin typeface="Calibri" pitchFamily="34" charset="0"/>
              </a:rPr>
              <a:t> </a:t>
            </a:r>
          </a:p>
          <a:p>
            <a:pPr eaLnBrk="1" hangingPunct="1">
              <a:buClr>
                <a:schemeClr val="accent1"/>
              </a:buClr>
              <a:buFont typeface="Wingdings" pitchFamily="2" charset="2"/>
              <a:buChar char="§"/>
            </a:pPr>
            <a:r>
              <a:rPr lang="en-US" dirty="0">
                <a:latin typeface="Calibri" pitchFamily="34" charset="0"/>
              </a:rPr>
              <a:t> </a:t>
            </a:r>
            <a:r>
              <a:rPr lang="en-US" dirty="0" err="1">
                <a:latin typeface="Calibri" pitchFamily="34" charset="0"/>
              </a:rPr>
              <a:t>hemodynamically</a:t>
            </a:r>
            <a:r>
              <a:rPr lang="en-US" dirty="0">
                <a:latin typeface="Calibri" pitchFamily="34" charset="0"/>
              </a:rPr>
              <a:t> stable patients</a:t>
            </a:r>
          </a:p>
          <a:p>
            <a:pPr>
              <a:buFont typeface="Wingdings" pitchFamily="2" charset="2"/>
              <a:buChar char="§"/>
            </a:pPr>
            <a:r>
              <a:rPr lang="en-US" dirty="0"/>
              <a:t>Initial ↓ in </a:t>
            </a:r>
            <a:r>
              <a:rPr lang="en-US" dirty="0" err="1"/>
              <a:t>hematocrit</a:t>
            </a:r>
            <a:r>
              <a:rPr lang="en-US" dirty="0"/>
              <a:t> level of 8 g / </a:t>
            </a:r>
            <a:r>
              <a:rPr lang="en-US" dirty="0" err="1"/>
              <a:t>dL</a:t>
            </a:r>
            <a:r>
              <a:rPr lang="en-US" dirty="0"/>
              <a:t> or less</a:t>
            </a:r>
            <a:endParaRPr lang="en-US" dirty="0">
              <a:latin typeface="Calibri" pitchFamily="34" charset="0"/>
            </a:endParaRPr>
          </a:p>
          <a:p>
            <a:pPr eaLnBrk="1" hangingPunct="1">
              <a:buClr>
                <a:schemeClr val="accent1"/>
              </a:buClr>
              <a:buFont typeface="Wingdings" pitchFamily="2" charset="2"/>
              <a:buChar char="§"/>
            </a:pPr>
            <a:r>
              <a:rPr lang="en-US" dirty="0">
                <a:latin typeface="Calibri" pitchFamily="34" charset="0"/>
              </a:rPr>
              <a:t> Long list of diseases including: </a:t>
            </a:r>
            <a:r>
              <a:rPr lang="en-US" dirty="0" err="1">
                <a:latin typeface="Calibri" pitchFamily="34" charset="0"/>
              </a:rPr>
              <a:t>anorectal</a:t>
            </a:r>
            <a:r>
              <a:rPr lang="en-US" dirty="0">
                <a:latin typeface="Calibri" pitchFamily="34" charset="0"/>
              </a:rPr>
              <a:t>, congenital,     inflammatory, and </a:t>
            </a:r>
            <a:r>
              <a:rPr lang="en-US" dirty="0" err="1">
                <a:latin typeface="Calibri" pitchFamily="34" charset="0"/>
              </a:rPr>
              <a:t>neoplastic</a:t>
            </a:r>
            <a:r>
              <a:rPr lang="en-US" dirty="0">
                <a:latin typeface="Calibri" pitchFamily="34" charset="0"/>
              </a:rPr>
              <a:t> diseases may cause   moderate amount of acute or chronic bleeding. </a:t>
            </a:r>
          </a:p>
        </p:txBody>
      </p:sp>
      <p:sp>
        <p:nvSpPr>
          <p:cNvPr id="4" name="Rectangle 3"/>
          <p:cNvSpPr/>
          <p:nvPr/>
        </p:nvSpPr>
        <p:spPr>
          <a:xfrm>
            <a:off x="0" y="609600"/>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Presentation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381000" y="1371600"/>
            <a:ext cx="8229600" cy="4324350"/>
          </a:xfrm>
        </p:spPr>
        <p:txBody>
          <a:bodyPr/>
          <a:lstStyle/>
          <a:p>
            <a:pPr eaLnBrk="1" hangingPunct="1">
              <a:buClr>
                <a:schemeClr val="accent1"/>
              </a:buClr>
              <a:buFont typeface="Georgia" pitchFamily="18" charset="0"/>
              <a:buNone/>
            </a:pPr>
            <a:r>
              <a:rPr lang="en-US" b="1" dirty="0">
                <a:solidFill>
                  <a:schemeClr val="accent1"/>
                </a:solidFill>
                <a:latin typeface="Calibri" pitchFamily="34" charset="0"/>
              </a:rPr>
              <a:t>  </a:t>
            </a:r>
            <a:r>
              <a:rPr lang="en-US" sz="3200" b="1" dirty="0">
                <a:solidFill>
                  <a:schemeClr val="accent1"/>
                </a:solidFill>
                <a:latin typeface="Calibri" pitchFamily="34" charset="0"/>
              </a:rPr>
              <a:t>3. Occult Bleeding:</a:t>
            </a:r>
            <a:endParaRPr lang="en-US" b="1" dirty="0">
              <a:solidFill>
                <a:schemeClr val="accent1"/>
              </a:solidFill>
              <a:latin typeface="Calibri" pitchFamily="34" charset="0"/>
            </a:endParaRPr>
          </a:p>
          <a:p>
            <a:pPr eaLnBrk="1" hangingPunct="1">
              <a:buClr>
                <a:schemeClr val="accent1"/>
              </a:buClr>
              <a:buFont typeface="Wingdings" pitchFamily="2" charset="2"/>
              <a:buChar char="§"/>
            </a:pPr>
            <a:r>
              <a:rPr lang="en-US" dirty="0">
                <a:latin typeface="Calibri" pitchFamily="34" charset="0"/>
              </a:rPr>
              <a:t>  Patients with any age </a:t>
            </a:r>
          </a:p>
          <a:p>
            <a:pPr eaLnBrk="1" hangingPunct="1">
              <a:buClr>
                <a:schemeClr val="accent1"/>
              </a:buClr>
              <a:buFont typeface="Wingdings" pitchFamily="2" charset="2"/>
              <a:buChar char="§"/>
            </a:pPr>
            <a:r>
              <a:rPr lang="en-US" dirty="0">
                <a:latin typeface="Calibri" pitchFamily="34" charset="0"/>
              </a:rPr>
              <a:t>  Patients present with </a:t>
            </a:r>
            <a:r>
              <a:rPr lang="en-US" dirty="0" err="1">
                <a:latin typeface="Calibri" pitchFamily="34" charset="0"/>
              </a:rPr>
              <a:t>microcytic</a:t>
            </a:r>
            <a:r>
              <a:rPr lang="en-US" dirty="0">
                <a:latin typeface="Calibri" pitchFamily="34" charset="0"/>
              </a:rPr>
              <a:t> </a:t>
            </a:r>
            <a:r>
              <a:rPr lang="en-US" dirty="0" err="1">
                <a:latin typeface="Calibri" pitchFamily="34" charset="0"/>
              </a:rPr>
              <a:t>hypochromic</a:t>
            </a:r>
            <a:r>
              <a:rPr lang="en-US" dirty="0">
                <a:latin typeface="Calibri" pitchFamily="34" charset="0"/>
              </a:rPr>
              <a:t> anemia due to chronic blood loss. </a:t>
            </a:r>
          </a:p>
          <a:p>
            <a:pPr eaLnBrk="1" hangingPunct="1">
              <a:buClr>
                <a:schemeClr val="accent1"/>
              </a:buClr>
              <a:buFont typeface="Wingdings" pitchFamily="2" charset="2"/>
              <a:buChar char="§"/>
            </a:pPr>
            <a:r>
              <a:rPr lang="en-US" dirty="0">
                <a:latin typeface="Calibri" pitchFamily="34" charset="0"/>
              </a:rPr>
              <a:t>  Long list of diseases congenital, inflammatory and    </a:t>
            </a:r>
            <a:r>
              <a:rPr lang="en-US" dirty="0" err="1">
                <a:latin typeface="Calibri" pitchFamily="34" charset="0"/>
              </a:rPr>
              <a:t>neoplastic</a:t>
            </a:r>
            <a:r>
              <a:rPr lang="en-US" dirty="0">
                <a:latin typeface="Calibri" pitchFamily="34" charset="0"/>
              </a:rPr>
              <a:t> diseases may cause chronic occult     bleeding.</a:t>
            </a:r>
          </a:p>
          <a:p>
            <a:pPr>
              <a:buFont typeface="Wingdings" pitchFamily="2" charset="2"/>
              <a:buChar char="§"/>
            </a:pPr>
            <a:r>
              <a:rPr lang="en-US" dirty="0"/>
              <a:t>Detected by routine </a:t>
            </a:r>
            <a:r>
              <a:rPr lang="en-US" dirty="0">
                <a:solidFill>
                  <a:srgbClr val="FF0000"/>
                </a:solidFill>
              </a:rPr>
              <a:t>chemical tests of the stool, </a:t>
            </a:r>
            <a:r>
              <a:rPr lang="en-US" dirty="0"/>
              <a:t>with or without systemic evidence of chronic blood loss</a:t>
            </a:r>
          </a:p>
          <a:p>
            <a:pPr>
              <a:buFont typeface="Wingdings" pitchFamily="2" charset="2"/>
              <a:buChar char="§"/>
            </a:pPr>
            <a:r>
              <a:rPr lang="en-US" dirty="0">
                <a:solidFill>
                  <a:srgbClr val="FF0000"/>
                </a:solidFill>
              </a:rPr>
              <a:t>10 ml. of blood loss / day is necessary to have stool occult blood positive.</a:t>
            </a:r>
            <a:endParaRPr lang="en-US" dirty="0">
              <a:solidFill>
                <a:srgbClr val="FF0000"/>
              </a:solidFill>
              <a:latin typeface="Calibri" pitchFamily="34" charset="0"/>
            </a:endParaRPr>
          </a:p>
        </p:txBody>
      </p:sp>
      <p:sp>
        <p:nvSpPr>
          <p:cNvPr id="4" name="Rectangle 3"/>
          <p:cNvSpPr/>
          <p:nvPr/>
        </p:nvSpPr>
        <p:spPr>
          <a:xfrm>
            <a:off x="6350" y="633412"/>
            <a:ext cx="9144000"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5C92B5">
                          <a:shade val="50000"/>
                          <a:satMod val="190000"/>
                        </a:srgbClr>
                      </a:gs>
                      <a:gs pos="0">
                        <a:srgbClr val="5C92B5">
                          <a:tint val="77000"/>
                          <a:satMod val="180000"/>
                        </a:srgbClr>
                      </a:gs>
                    </a:gsLst>
                    <a:lin ang="5400000"/>
                  </a:gradFill>
                  <a:prstDash val="solid"/>
                </a:ln>
                <a:solidFill>
                  <a:srgbClr val="5C92B5">
                    <a:tint val="15000"/>
                    <a:satMod val="200000"/>
                  </a:srgbClr>
                </a:solidFill>
                <a:effectLst>
                  <a:outerShdw blurRad="50800" dist="40000" dir="5400000" algn="tl" rotWithShape="0">
                    <a:srgbClr val="000000">
                      <a:shade val="5000"/>
                      <a:satMod val="120000"/>
                      <a:alpha val="33000"/>
                    </a:srgbClr>
                  </a:outerShdw>
                </a:effectLst>
                <a:uLnTx/>
                <a:uFillTx/>
                <a:latin typeface="Georgia"/>
                <a:ea typeface="+mn-ea"/>
                <a:cs typeface="Arial" pitchFamily="34" charset="0"/>
              </a:rPr>
              <a:t>Presentation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6" name="object 46"/>
          <p:cNvSpPr txBox="1">
            <a:spLocks noGrp="1"/>
          </p:cNvSpPr>
          <p:nvPr>
            <p:ph type="title"/>
          </p:nvPr>
        </p:nvSpPr>
        <p:spPr>
          <a:xfrm>
            <a:off x="457200" y="990600"/>
            <a:ext cx="4017919" cy="1490152"/>
          </a:xfrm>
          <a:prstGeom prst="rect">
            <a:avLst/>
          </a:prstGeom>
        </p:spPr>
        <p:txBody>
          <a:bodyPr vert="horz" wrap="square" lIns="0" tIns="12700" rIns="0" bIns="0" rtlCol="0">
            <a:spAutoFit/>
          </a:bodyPr>
          <a:lstStyle/>
          <a:p>
            <a:pPr marL="12700">
              <a:lnSpc>
                <a:spcPct val="100000"/>
              </a:lnSpc>
              <a:spcBef>
                <a:spcPts val="100"/>
              </a:spcBef>
            </a:pPr>
            <a:r>
              <a:rPr sz="4800" b="1" spc="-10"/>
              <a:t>Classification</a:t>
            </a:r>
            <a:r>
              <a:rPr lang="ar-JO" sz="4800" b="1" spc="-10" dirty="0"/>
              <a:t>  </a:t>
            </a:r>
            <a:endParaRPr sz="4800" b="1"/>
          </a:p>
        </p:txBody>
      </p:sp>
    </p:spTree>
  </p:cSld>
  <p:clrMapOvr>
    <a:masterClrMapping/>
  </p:clrMapOvr>
  <p:transition>
    <p:dissolv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txBox="1">
            <a:spLocks noGrp="1"/>
          </p:cNvSpPr>
          <p:nvPr>
            <p:ph type="title"/>
          </p:nvPr>
        </p:nvSpPr>
        <p:spPr>
          <a:xfrm>
            <a:off x="273938" y="379729"/>
            <a:ext cx="7389650" cy="724557"/>
          </a:xfrm>
          <a:prstGeom prst="rect">
            <a:avLst/>
          </a:prstGeom>
          <a:solidFill>
            <a:srgbClr val="BF0000"/>
          </a:solidFill>
        </p:spPr>
        <p:txBody>
          <a:bodyPr vert="horz" wrap="square" lIns="0" tIns="107950" rIns="0" bIns="0" rtlCol="0">
            <a:spAutoFit/>
          </a:bodyPr>
          <a:lstStyle/>
          <a:p>
            <a:pPr marL="777240">
              <a:lnSpc>
                <a:spcPct val="100000"/>
              </a:lnSpc>
              <a:spcBef>
                <a:spcPts val="850"/>
              </a:spcBef>
            </a:pPr>
            <a:r>
              <a:rPr spc="-10" dirty="0"/>
              <a:t>Aetiology </a:t>
            </a:r>
            <a:r>
              <a:rPr dirty="0"/>
              <a:t>– </a:t>
            </a:r>
            <a:r>
              <a:rPr spc="-10" dirty="0"/>
              <a:t>General</a:t>
            </a:r>
            <a:r>
              <a:rPr spc="-30" dirty="0"/>
              <a:t> </a:t>
            </a:r>
            <a:r>
              <a:rPr spc="-10" dirty="0"/>
              <a:t>causes</a:t>
            </a:r>
          </a:p>
        </p:txBody>
      </p:sp>
      <p:sp>
        <p:nvSpPr>
          <p:cNvPr id="35" name="object 35"/>
          <p:cNvSpPr txBox="1"/>
          <p:nvPr/>
        </p:nvSpPr>
        <p:spPr>
          <a:xfrm>
            <a:off x="228600" y="1038458"/>
            <a:ext cx="5519806" cy="5819542"/>
          </a:xfrm>
          <a:prstGeom prst="rect">
            <a:avLst/>
          </a:prstGeom>
        </p:spPr>
        <p:txBody>
          <a:bodyPr vert="horz" wrap="square" lIns="0" tIns="88900" rIns="0" bIns="0" rtlCol="0">
            <a:spAutoFit/>
          </a:bodyPr>
          <a:lstStyle/>
          <a:p>
            <a:pPr marL="350520" marR="0" lvl="0" indent="-337820" algn="l" defTabSz="914400" rtl="0" eaLnBrk="1" fontAlgn="base" latinLnBrk="0" hangingPunct="1">
              <a:lnSpc>
                <a:spcPct val="100000"/>
              </a:lnSpc>
              <a:spcBef>
                <a:spcPts val="700"/>
              </a:spcBef>
              <a:spcAft>
                <a:spcPct val="0"/>
              </a:spcAft>
              <a:buClrTx/>
              <a:buSzTx/>
              <a:buFontTx/>
              <a:buAutoNum type="arabicPeriod"/>
              <a:tabLst>
                <a:tab pos="351155" algn="l"/>
              </a:tabLst>
              <a:defRPr/>
            </a:pPr>
            <a:r>
              <a:rPr kumimoji="0" sz="2400" b="0" i="0" u="none" strike="noStrike" kern="1200" cap="none" spc="-10" normalizeH="0" baseline="0" noProof="0" dirty="0">
                <a:ln>
                  <a:noFill/>
                </a:ln>
                <a:solidFill>
                  <a:srgbClr val="FF0000"/>
                </a:solidFill>
                <a:effectLst/>
                <a:uLnTx/>
                <a:uFillTx/>
                <a:latin typeface="Arial"/>
                <a:ea typeface="+mn-ea"/>
                <a:cs typeface="Arial"/>
              </a:rPr>
              <a:t>Congenital</a:t>
            </a:r>
            <a:r>
              <a:rPr kumimoji="0" sz="2400" b="0" i="0" u="none" strike="noStrike" kern="1200" cap="none" spc="0" normalizeH="0" baseline="0" noProof="0" dirty="0">
                <a:ln>
                  <a:noFill/>
                </a:ln>
                <a:solidFill>
                  <a:srgbClr val="FF0000"/>
                </a:solidFill>
                <a:effectLst/>
                <a:uLnTx/>
                <a:uFillTx/>
                <a:latin typeface="Arial"/>
                <a:ea typeface="+mn-ea"/>
                <a:cs typeface="Arial"/>
              </a:rPr>
              <a:t> -</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Polyp’s </a:t>
            </a:r>
            <a:r>
              <a:rPr kumimoji="0" sz="2000" b="1" i="0" u="none" strike="noStrike" kern="1200" cap="none" spc="0" normalizeH="0" baseline="0" noProof="0" dirty="0">
                <a:ln>
                  <a:noFill/>
                </a:ln>
                <a:solidFill>
                  <a:prstClr val="black"/>
                </a:solidFill>
                <a:effectLst/>
                <a:uLnTx/>
                <a:uFillTx/>
                <a:latin typeface="Arial"/>
                <a:ea typeface="+mn-ea"/>
                <a:cs typeface="Arial"/>
              </a:rPr>
              <a:t>/ Meckel’s </a:t>
            </a:r>
            <a:r>
              <a:rPr kumimoji="0" sz="2000" b="1" i="0" u="none" strike="noStrike" kern="1200" cap="none" spc="-5" normalizeH="0" baseline="0" noProof="0" dirty="0">
                <a:ln>
                  <a:noFill/>
                </a:ln>
                <a:solidFill>
                  <a:prstClr val="black"/>
                </a:solidFill>
                <a:effectLst/>
                <a:uLnTx/>
                <a:uFillTx/>
                <a:latin typeface="Arial"/>
                <a:ea typeface="+mn-ea"/>
                <a:cs typeface="Arial"/>
              </a:rPr>
              <a:t>diverticulum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3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HHT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500"/>
              </a:spcBef>
              <a:spcAft>
                <a:spcPct val="0"/>
              </a:spcAft>
              <a:buClrTx/>
              <a:buSzTx/>
              <a:buFontTx/>
              <a:buAutoNum type="arabicPeriod" startAt="2"/>
              <a:tabLst>
                <a:tab pos="351155" algn="l"/>
              </a:tabLst>
              <a:defRPr/>
            </a:pPr>
            <a:r>
              <a:rPr kumimoji="0" sz="2400" b="0" i="0" u="none" strike="noStrike" kern="1200" cap="none" spc="0" normalizeH="0" baseline="0" noProof="0" dirty="0">
                <a:ln>
                  <a:noFill/>
                </a:ln>
                <a:solidFill>
                  <a:srgbClr val="FF0000"/>
                </a:solidFill>
                <a:effectLst/>
                <a:uLnTx/>
                <a:uFillTx/>
                <a:latin typeface="Arial"/>
                <a:ea typeface="+mn-ea"/>
                <a:cs typeface="Arial"/>
              </a:rPr>
              <a:t>Infammatory</a:t>
            </a:r>
            <a:r>
              <a:rPr kumimoji="0" sz="2400" b="0" i="0" u="none" strike="noStrike" kern="1200" cap="none" spc="-5" normalizeH="0" baseline="0" noProof="0" dirty="0">
                <a:ln>
                  <a:noFill/>
                </a:ln>
                <a:solidFill>
                  <a:srgbClr val="FF0000"/>
                </a:solidFill>
                <a:effectLst/>
                <a:uLnTx/>
                <a:uFillTx/>
                <a:latin typeface="Arial"/>
                <a:ea typeface="+mn-ea"/>
                <a:cs typeface="Arial"/>
              </a:rPr>
              <a:t> </a:t>
            </a:r>
            <a:r>
              <a:rPr kumimoji="0" sz="2400" b="0" i="0" u="none" strike="noStrike" kern="1200" cap="none" spc="0" normalizeH="0" baseline="0" noProof="0" dirty="0">
                <a:ln>
                  <a:noFill/>
                </a:ln>
                <a:solidFill>
                  <a:srgbClr val="FF0000"/>
                </a:solidFill>
                <a:effectLst/>
                <a:uLnTx/>
                <a:uFillTx/>
                <a:latin typeface="Arial"/>
                <a:ea typeface="+mn-ea"/>
                <a:cs typeface="Arial"/>
              </a:rPr>
              <a:t>-</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Ulcerative colitis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Infective /Amoebic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Crohn’s disease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500"/>
              </a:spcBef>
              <a:spcAft>
                <a:spcPct val="0"/>
              </a:spcAft>
              <a:buClrTx/>
              <a:buSzTx/>
              <a:buFontTx/>
              <a:buAutoNum type="arabicPeriod" startAt="3"/>
              <a:tabLst>
                <a:tab pos="35115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Neoplastic </a:t>
            </a:r>
            <a:r>
              <a:rPr kumimoji="0" sz="2400" b="0" i="0" u="none" strike="noStrike" kern="1200" cap="none" spc="0" normalizeH="0" baseline="0" noProof="0" dirty="0">
                <a:ln>
                  <a:noFill/>
                </a:ln>
                <a:solidFill>
                  <a:srgbClr val="FF0000"/>
                </a:solidFill>
                <a:effectLst/>
                <a:uLnTx/>
                <a:uFillTx/>
                <a:latin typeface="Arial"/>
                <a:ea typeface="+mn-ea"/>
                <a:cs typeface="Arial"/>
              </a:rPr>
              <a:t>–</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489"/>
              </a:spcBef>
              <a:spcAft>
                <a:spcPct val="0"/>
              </a:spcAft>
              <a:buClrTx/>
              <a:buSzTx/>
              <a:buFontTx/>
              <a:buNone/>
              <a:tabLst>
                <a:tab pos="159194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Adenomas</a:t>
            </a:r>
            <a:r>
              <a:rPr kumimoji="0" sz="2000" b="1" i="0" u="none" strike="noStrike" kern="1200" cap="none" spc="10" normalizeH="0" baseline="0" noProof="0" dirty="0">
                <a:ln>
                  <a:noFill/>
                </a:ln>
                <a:solidFill>
                  <a:prstClr val="black"/>
                </a:solidFill>
                <a:effectLst/>
                <a:uLnTx/>
                <a:uFillTx/>
                <a:latin typeface="Arial"/>
                <a:ea typeface="+mn-ea"/>
                <a:cs typeface="Arial"/>
              </a:rPr>
              <a:t>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15"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Polyps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4"/>
              <a:tabLst>
                <a:tab pos="35115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Vascular </a:t>
            </a:r>
            <a:r>
              <a:rPr kumimoji="0" sz="2400" b="0" i="0" u="none" strike="noStrike" kern="1200" cap="none" spc="0" normalizeH="0" baseline="0" noProof="0" dirty="0">
                <a:ln>
                  <a:noFill/>
                </a:ln>
                <a:solidFill>
                  <a:srgbClr val="FF0000"/>
                </a:solidFill>
                <a:effectLst/>
                <a:uLnTx/>
                <a:uFillTx/>
                <a:latin typeface="Arial"/>
                <a:ea typeface="+mn-ea"/>
                <a:cs typeface="Arial"/>
              </a:rPr>
              <a:t>–</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Angiodysplasia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Ischaemic colitis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Vasculitis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2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Hamangioma</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5"/>
              <a:tabLst>
                <a:tab pos="35115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Clotting disorders </a:t>
            </a:r>
            <a:r>
              <a:rPr kumimoji="0" sz="2400" b="0" i="0" u="none" strike="noStrike" kern="1200" cap="none" spc="0" normalizeH="0" baseline="0" noProof="0" dirty="0">
                <a:ln>
                  <a:noFill/>
                </a:ln>
                <a:solidFill>
                  <a:srgbClr val="FF0000"/>
                </a:solidFill>
                <a:effectLst/>
                <a:uLnTx/>
                <a:uFillTx/>
                <a:latin typeface="Arial"/>
                <a:ea typeface="+mn-ea"/>
                <a:cs typeface="Arial"/>
              </a:rPr>
              <a:t>-</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Haemophilia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Leukaemia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Warfarin therapy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DIC</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0520" marR="0" lvl="0" indent="-337820" algn="l" defTabSz="914400" rtl="0" eaLnBrk="1" fontAlgn="base" latinLnBrk="0" hangingPunct="1">
              <a:lnSpc>
                <a:spcPct val="100000"/>
              </a:lnSpc>
              <a:spcBef>
                <a:spcPts val="600"/>
              </a:spcBef>
              <a:spcAft>
                <a:spcPct val="0"/>
              </a:spcAft>
              <a:buClrTx/>
              <a:buSzTx/>
              <a:buFontTx/>
              <a:buAutoNum type="arabicPeriod" startAt="6"/>
              <a:tabLst>
                <a:tab pos="35115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Miscellaneous</a:t>
            </a:r>
            <a:r>
              <a:rPr kumimoji="0" sz="2400" b="0" i="0" u="none" strike="noStrike" kern="1200" cap="none" spc="5" normalizeH="0" baseline="0" noProof="0" dirty="0">
                <a:ln>
                  <a:noFill/>
                </a:ln>
                <a:solidFill>
                  <a:srgbClr val="FF0000"/>
                </a:solidFill>
                <a:effectLst/>
                <a:uLnTx/>
                <a:uFillTx/>
                <a:latin typeface="Arial"/>
                <a:ea typeface="+mn-ea"/>
                <a:cs typeface="Arial"/>
              </a:rPr>
              <a:t> </a:t>
            </a:r>
            <a:r>
              <a:rPr kumimoji="0" sz="2400" b="0" i="0" u="none" strike="noStrike" kern="1200" cap="none" spc="0" normalizeH="0" baseline="0" noProof="0" dirty="0">
                <a:ln>
                  <a:noFill/>
                </a:ln>
                <a:solidFill>
                  <a:srgbClr val="FF0000"/>
                </a:solidFill>
                <a:effectLst/>
                <a:uLnTx/>
                <a:uFillTx/>
                <a:latin typeface="Arial"/>
                <a:ea typeface="+mn-ea"/>
                <a:cs typeface="Arial"/>
              </a:rPr>
              <a:t>–</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00"/>
              </a:spcBef>
              <a:spcAft>
                <a:spcPct val="0"/>
              </a:spcAft>
              <a:buClrTx/>
              <a:buSzTx/>
              <a:buFontTx/>
              <a:buNone/>
              <a:tabLst>
                <a:tab pos="744855" algn="l"/>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Piles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Anal fissure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Injury </a:t>
            </a:r>
            <a:r>
              <a:rPr kumimoji="0" sz="2000" b="1" i="0" u="none" strike="noStrike" kern="1200" cap="none" spc="0" normalizeH="0" baseline="0" noProof="0" dirty="0">
                <a:ln>
                  <a:noFill/>
                </a:ln>
                <a:solidFill>
                  <a:prstClr val="black"/>
                </a:solidFill>
                <a:effectLst/>
                <a:uLnTx/>
                <a:uFillTx/>
                <a:latin typeface="Arial"/>
                <a:ea typeface="+mn-ea"/>
                <a:cs typeface="Arial"/>
              </a:rPr>
              <a:t>to</a:t>
            </a:r>
            <a:r>
              <a:rPr kumimoji="0" sz="2000" b="1" i="0" u="none" strike="noStrike" kern="1200" cap="none" spc="-7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rectum</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36" name="object 36"/>
          <p:cNvSpPr/>
          <p:nvPr/>
        </p:nvSpPr>
        <p:spPr>
          <a:xfrm>
            <a:off x="5988461" y="1827529"/>
            <a:ext cx="2950324" cy="5030470"/>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transition>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59480" y="152400"/>
            <a:ext cx="0" cy="1524000"/>
          </a:xfrm>
          <a:custGeom>
            <a:avLst/>
            <a:gdLst/>
            <a:ahLst/>
            <a:cxnLst/>
            <a:rect l="l" t="t" r="r" b="b"/>
            <a:pathLst>
              <a:path h="1524000">
                <a:moveTo>
                  <a:pt x="0" y="0"/>
                </a:moveTo>
                <a:lnTo>
                  <a:pt x="0" y="1524000"/>
                </a:lnTo>
              </a:path>
            </a:pathLst>
          </a:custGeom>
          <a:ln w="9344">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p:nvPr/>
        </p:nvSpPr>
        <p:spPr>
          <a:xfrm>
            <a:off x="8150377" y="15240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4" name="object 4"/>
          <p:cNvSpPr/>
          <p:nvPr/>
        </p:nvSpPr>
        <p:spPr>
          <a:xfrm>
            <a:off x="8317413" y="15240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8485403" y="15240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object 6"/>
          <p:cNvSpPr/>
          <p:nvPr/>
        </p:nvSpPr>
        <p:spPr>
          <a:xfrm>
            <a:off x="8150377" y="320041"/>
            <a:ext cx="119311" cy="119379"/>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object 7"/>
          <p:cNvSpPr/>
          <p:nvPr/>
        </p:nvSpPr>
        <p:spPr>
          <a:xfrm>
            <a:off x="8317413" y="320041"/>
            <a:ext cx="120266" cy="119379"/>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object 8"/>
          <p:cNvSpPr/>
          <p:nvPr/>
        </p:nvSpPr>
        <p:spPr>
          <a:xfrm>
            <a:off x="8485403" y="320041"/>
            <a:ext cx="120266" cy="11937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object 9"/>
          <p:cNvSpPr/>
          <p:nvPr/>
        </p:nvSpPr>
        <p:spPr>
          <a:xfrm>
            <a:off x="8653392" y="320041"/>
            <a:ext cx="120266" cy="119379"/>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object 10"/>
          <p:cNvSpPr/>
          <p:nvPr/>
        </p:nvSpPr>
        <p:spPr>
          <a:xfrm>
            <a:off x="8150377" y="487680"/>
            <a:ext cx="119311" cy="119380"/>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object 11"/>
          <p:cNvSpPr/>
          <p:nvPr/>
        </p:nvSpPr>
        <p:spPr>
          <a:xfrm>
            <a:off x="8317413" y="487680"/>
            <a:ext cx="120266" cy="119380"/>
          </a:xfrm>
          <a:prstGeom prst="rect">
            <a:avLst/>
          </a:prstGeom>
          <a:blipFill>
            <a:blip r:embed="rId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bject 12"/>
          <p:cNvSpPr/>
          <p:nvPr/>
        </p:nvSpPr>
        <p:spPr>
          <a:xfrm>
            <a:off x="8485403"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object 13"/>
          <p:cNvSpPr/>
          <p:nvPr/>
        </p:nvSpPr>
        <p:spPr>
          <a:xfrm>
            <a:off x="8653392" y="487680"/>
            <a:ext cx="120266" cy="119380"/>
          </a:xfrm>
          <a:prstGeom prst="rect">
            <a:avLst/>
          </a:prstGeom>
          <a:blipFill>
            <a:blip r:embed="rId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object 14"/>
          <p:cNvSpPr/>
          <p:nvPr/>
        </p:nvSpPr>
        <p:spPr>
          <a:xfrm>
            <a:off x="8821383" y="487680"/>
            <a:ext cx="120265" cy="119380"/>
          </a:xfrm>
          <a:prstGeom prst="rect">
            <a:avLst/>
          </a:prstGeom>
          <a:blipFill>
            <a:blip r:embed="rId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object 15"/>
          <p:cNvSpPr/>
          <p:nvPr/>
        </p:nvSpPr>
        <p:spPr>
          <a:xfrm>
            <a:off x="8150377" y="655319"/>
            <a:ext cx="119311" cy="120650"/>
          </a:xfrm>
          <a:prstGeom prst="rect">
            <a:avLst/>
          </a:prstGeom>
          <a:blipFill>
            <a:blip r:embed="rId1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bject 16"/>
          <p:cNvSpPr/>
          <p:nvPr/>
        </p:nvSpPr>
        <p:spPr>
          <a:xfrm>
            <a:off x="8317413" y="655319"/>
            <a:ext cx="120266" cy="120650"/>
          </a:xfrm>
          <a:prstGeom prst="rect">
            <a:avLst/>
          </a:prstGeom>
          <a:blipFill>
            <a:blip r:embed="rId1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bject 17"/>
          <p:cNvSpPr/>
          <p:nvPr/>
        </p:nvSpPr>
        <p:spPr>
          <a:xfrm>
            <a:off x="8485403" y="655319"/>
            <a:ext cx="120266" cy="120650"/>
          </a:xfrm>
          <a:prstGeom prst="rect">
            <a:avLst/>
          </a:prstGeom>
          <a:blipFill>
            <a:blip r:embed="rId1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bject 18"/>
          <p:cNvSpPr/>
          <p:nvPr/>
        </p:nvSpPr>
        <p:spPr>
          <a:xfrm>
            <a:off x="8653392" y="655319"/>
            <a:ext cx="120266" cy="120650"/>
          </a:xfrm>
          <a:prstGeom prst="rect">
            <a:avLst/>
          </a:prstGeom>
          <a:blipFill>
            <a:blip r:embed="rId1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object 19"/>
          <p:cNvSpPr/>
          <p:nvPr/>
        </p:nvSpPr>
        <p:spPr>
          <a:xfrm>
            <a:off x="8150377" y="824230"/>
            <a:ext cx="119311" cy="119380"/>
          </a:xfrm>
          <a:prstGeom prst="rect">
            <a:avLst/>
          </a:prstGeom>
          <a:blipFill>
            <a:blip r:embed="rId1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object 20"/>
          <p:cNvSpPr/>
          <p:nvPr/>
        </p:nvSpPr>
        <p:spPr>
          <a:xfrm>
            <a:off x="8317413" y="824230"/>
            <a:ext cx="120266" cy="119380"/>
          </a:xfrm>
          <a:prstGeom prst="rect">
            <a:avLst/>
          </a:prstGeom>
          <a:blipFill>
            <a:blip r:embed="rId1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object 21"/>
          <p:cNvSpPr/>
          <p:nvPr/>
        </p:nvSpPr>
        <p:spPr>
          <a:xfrm>
            <a:off x="8485403"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object 22"/>
          <p:cNvSpPr/>
          <p:nvPr/>
        </p:nvSpPr>
        <p:spPr>
          <a:xfrm>
            <a:off x="8653392" y="824230"/>
            <a:ext cx="120266" cy="119380"/>
          </a:xfrm>
          <a:prstGeom prst="rect">
            <a:avLst/>
          </a:prstGeom>
          <a:blipFill>
            <a:blip r:embed="rId1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object 23"/>
          <p:cNvSpPr/>
          <p:nvPr/>
        </p:nvSpPr>
        <p:spPr>
          <a:xfrm>
            <a:off x="8821383" y="824230"/>
            <a:ext cx="120265" cy="119380"/>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object 24"/>
          <p:cNvSpPr/>
          <p:nvPr/>
        </p:nvSpPr>
        <p:spPr>
          <a:xfrm>
            <a:off x="8150377" y="991870"/>
            <a:ext cx="119311" cy="119379"/>
          </a:xfrm>
          <a:prstGeom prst="rect">
            <a:avLst/>
          </a:prstGeom>
          <a:blipFill>
            <a:blip r:embed="rId18"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object 25"/>
          <p:cNvSpPr/>
          <p:nvPr/>
        </p:nvSpPr>
        <p:spPr>
          <a:xfrm>
            <a:off x="8317413" y="991870"/>
            <a:ext cx="120266" cy="119379"/>
          </a:xfrm>
          <a:prstGeom prst="rect">
            <a:avLst/>
          </a:prstGeom>
          <a:blipFill>
            <a:blip r:embed="rId19"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object 26"/>
          <p:cNvSpPr/>
          <p:nvPr/>
        </p:nvSpPr>
        <p:spPr>
          <a:xfrm>
            <a:off x="8485403" y="991870"/>
            <a:ext cx="120266" cy="119379"/>
          </a:xfrm>
          <a:prstGeom prst="rect">
            <a:avLst/>
          </a:prstGeom>
          <a:blipFill>
            <a:blip r:embed="rId20"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object 27"/>
          <p:cNvSpPr/>
          <p:nvPr/>
        </p:nvSpPr>
        <p:spPr>
          <a:xfrm>
            <a:off x="8653392" y="991870"/>
            <a:ext cx="120266" cy="119379"/>
          </a:xfrm>
          <a:prstGeom prst="rect">
            <a:avLst/>
          </a:prstGeom>
          <a:blipFill>
            <a:blip r:embed="rId2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object 28"/>
          <p:cNvSpPr/>
          <p:nvPr/>
        </p:nvSpPr>
        <p:spPr>
          <a:xfrm>
            <a:off x="8150377" y="1159511"/>
            <a:ext cx="119311" cy="119379"/>
          </a:xfrm>
          <a:prstGeom prst="rect">
            <a:avLst/>
          </a:prstGeom>
          <a:blipFill>
            <a:blip r:embed="rId2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object 29"/>
          <p:cNvSpPr/>
          <p:nvPr/>
        </p:nvSpPr>
        <p:spPr>
          <a:xfrm>
            <a:off x="8317413" y="1159511"/>
            <a:ext cx="120266" cy="119379"/>
          </a:xfrm>
          <a:prstGeom prst="rect">
            <a:avLst/>
          </a:prstGeom>
          <a:blipFill>
            <a:blip r:embed="rId2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object 30"/>
          <p:cNvSpPr/>
          <p:nvPr/>
        </p:nvSpPr>
        <p:spPr>
          <a:xfrm>
            <a:off x="8485403"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1" name="object 31"/>
          <p:cNvSpPr/>
          <p:nvPr/>
        </p:nvSpPr>
        <p:spPr>
          <a:xfrm>
            <a:off x="8653392" y="1159511"/>
            <a:ext cx="120266" cy="119379"/>
          </a:xfrm>
          <a:prstGeom prst="rect">
            <a:avLst/>
          </a:prstGeom>
          <a:blipFill>
            <a:blip r:embed="rId2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object 32"/>
          <p:cNvSpPr/>
          <p:nvPr/>
        </p:nvSpPr>
        <p:spPr>
          <a:xfrm>
            <a:off x="8317413" y="1328420"/>
            <a:ext cx="120266" cy="119379"/>
          </a:xfrm>
          <a:prstGeom prst="rect">
            <a:avLst/>
          </a:prstGeom>
          <a:blipFill>
            <a:blip r:embed="rId2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3" name="object 33"/>
          <p:cNvSpPr/>
          <p:nvPr/>
        </p:nvSpPr>
        <p:spPr>
          <a:xfrm>
            <a:off x="8653392" y="1328420"/>
            <a:ext cx="120266" cy="119379"/>
          </a:xfrm>
          <a:prstGeom prst="rect">
            <a:avLst/>
          </a:prstGeom>
          <a:blipFill>
            <a:blip r:embed="rId17"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4" name="object 34"/>
          <p:cNvSpPr txBox="1">
            <a:spLocks noGrp="1"/>
          </p:cNvSpPr>
          <p:nvPr>
            <p:ph type="title"/>
          </p:nvPr>
        </p:nvSpPr>
        <p:spPr>
          <a:xfrm>
            <a:off x="294936" y="379729"/>
            <a:ext cx="7425921" cy="724557"/>
          </a:xfrm>
          <a:prstGeom prst="rect">
            <a:avLst/>
          </a:prstGeom>
          <a:solidFill>
            <a:srgbClr val="BF0000"/>
          </a:solidFill>
        </p:spPr>
        <p:txBody>
          <a:bodyPr vert="horz" wrap="square" lIns="0" tIns="107950" rIns="0" bIns="0" rtlCol="0">
            <a:spAutoFit/>
          </a:bodyPr>
          <a:lstStyle/>
          <a:p>
            <a:pPr marL="776605">
              <a:lnSpc>
                <a:spcPct val="100000"/>
              </a:lnSpc>
              <a:spcBef>
                <a:spcPts val="850"/>
              </a:spcBef>
              <a:tabLst>
                <a:tab pos="2271395" algn="l"/>
              </a:tabLst>
            </a:pPr>
            <a:r>
              <a:rPr spc="-5" dirty="0"/>
              <a:t>Site</a:t>
            </a:r>
            <a:r>
              <a:rPr spc="-10" dirty="0"/>
              <a:t> </a:t>
            </a:r>
            <a:r>
              <a:rPr dirty="0"/>
              <a:t>–	</a:t>
            </a:r>
            <a:r>
              <a:rPr spc="-10" dirty="0"/>
              <a:t>Local</a:t>
            </a:r>
            <a:r>
              <a:rPr spc="5" dirty="0"/>
              <a:t> </a:t>
            </a:r>
            <a:r>
              <a:rPr spc="-10" dirty="0"/>
              <a:t>causes</a:t>
            </a:r>
          </a:p>
        </p:txBody>
      </p:sp>
      <p:sp>
        <p:nvSpPr>
          <p:cNvPr id="35" name="object 35"/>
          <p:cNvSpPr txBox="1"/>
          <p:nvPr/>
        </p:nvSpPr>
        <p:spPr>
          <a:xfrm>
            <a:off x="228600" y="1348158"/>
            <a:ext cx="5667276" cy="5509842"/>
          </a:xfrm>
          <a:prstGeom prst="rect">
            <a:avLst/>
          </a:prstGeom>
        </p:spPr>
        <p:txBody>
          <a:bodyPr vert="horz" wrap="square" lIns="0" tIns="99695" rIns="0" bIns="0" rtlCol="0">
            <a:spAutoFit/>
          </a:bodyPr>
          <a:lstStyle/>
          <a:p>
            <a:pPr marL="506730" marR="0" lvl="0" indent="-494030" algn="l" defTabSz="914400" rtl="0" eaLnBrk="1" fontAlgn="base" latinLnBrk="0" hangingPunct="1">
              <a:lnSpc>
                <a:spcPct val="100000"/>
              </a:lnSpc>
              <a:spcBef>
                <a:spcPts val="785"/>
              </a:spcBef>
              <a:spcAft>
                <a:spcPct val="0"/>
              </a:spcAft>
              <a:buClrTx/>
              <a:buSzTx/>
              <a:buFontTx/>
              <a:buAutoNum type="arabicPeriod"/>
              <a:tabLst>
                <a:tab pos="506730" algn="l"/>
                <a:tab pos="507365" algn="l"/>
                <a:tab pos="3037840"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Small</a:t>
            </a:r>
            <a:r>
              <a:rPr kumimoji="0" sz="2400" b="0" i="0" u="none" strike="noStrike" kern="1200" cap="none" spc="15" normalizeH="0" baseline="0" noProof="0" dirty="0">
                <a:ln>
                  <a:noFill/>
                </a:ln>
                <a:solidFill>
                  <a:srgbClr val="FF0000"/>
                </a:solidFill>
                <a:effectLst/>
                <a:uLnTx/>
                <a:uFillTx/>
                <a:latin typeface="Arial"/>
                <a:ea typeface="+mn-ea"/>
                <a:cs typeface="Arial"/>
              </a:rPr>
              <a:t> </a:t>
            </a:r>
            <a:r>
              <a:rPr kumimoji="0" sz="2400" b="0" i="0" u="none" strike="noStrike" kern="1200" cap="none" spc="-5" normalizeH="0" baseline="0" noProof="0" dirty="0">
                <a:ln>
                  <a:noFill/>
                </a:ln>
                <a:solidFill>
                  <a:srgbClr val="FF0000"/>
                </a:solidFill>
                <a:effectLst/>
                <a:uLnTx/>
                <a:uFillTx/>
                <a:latin typeface="Arial"/>
                <a:ea typeface="+mn-ea"/>
                <a:cs typeface="Arial"/>
              </a:rPr>
              <a:t>Intestine	</a:t>
            </a:r>
            <a:r>
              <a:rPr kumimoji="0" sz="2400" b="0" i="0" u="none" strike="noStrike" kern="1200" cap="none" spc="0" normalizeH="0" baseline="0" noProof="0" dirty="0">
                <a:ln>
                  <a:noFill/>
                </a:ln>
                <a:solidFill>
                  <a:srgbClr val="FF0000"/>
                </a:solidFill>
                <a:effectLst/>
                <a:uLnTx/>
                <a:uFillTx/>
                <a:latin typeface="Arial"/>
                <a:ea typeface="+mn-ea"/>
                <a:cs typeface="Arial"/>
              </a:rPr>
              <a:t>-</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59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Polyp’s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Meckel’s diverticulum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Ulcers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20"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Tumours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 normalizeH="0" baseline="0" noProof="0" dirty="0">
                <a:ln>
                  <a:noFill/>
                </a:ln>
                <a:solidFill>
                  <a:prstClr val="black"/>
                </a:solidFill>
                <a:effectLst/>
                <a:uLnTx/>
                <a:uFillTx/>
                <a:latin typeface="Arial"/>
                <a:ea typeface="+mn-ea"/>
                <a:cs typeface="Arial"/>
              </a:rPr>
              <a:t> Intussusception</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700"/>
              </a:spcBef>
              <a:spcAft>
                <a:spcPct val="0"/>
              </a:spcAft>
              <a:buClrTx/>
              <a:buSzTx/>
              <a:buFontTx/>
              <a:buAutoNum type="arabicPeriod" startAt="2"/>
              <a:tabLst>
                <a:tab pos="506730" algn="l"/>
                <a:tab pos="50736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Large intestine</a:t>
            </a:r>
            <a:r>
              <a:rPr kumimoji="0" sz="2400" b="0" i="0" u="none" strike="noStrike" kern="1200" cap="none" spc="-10" normalizeH="0" baseline="0" noProof="0" dirty="0">
                <a:ln>
                  <a:noFill/>
                </a:ln>
                <a:solidFill>
                  <a:srgbClr val="FF0000"/>
                </a:solidFill>
                <a:effectLst/>
                <a:uLnTx/>
                <a:uFillTx/>
                <a:latin typeface="Arial"/>
                <a:ea typeface="+mn-ea"/>
                <a:cs typeface="Arial"/>
              </a:rPr>
              <a:t> </a:t>
            </a:r>
            <a:r>
              <a:rPr kumimoji="0" sz="2400" b="0" i="0" u="none" strike="noStrike" kern="1200" cap="none" spc="0" normalizeH="0" baseline="0" noProof="0" dirty="0">
                <a:ln>
                  <a:noFill/>
                </a:ln>
                <a:solidFill>
                  <a:srgbClr val="FF0000"/>
                </a:solidFill>
                <a:effectLst/>
                <a:uLnTx/>
                <a:uFillTx/>
                <a:latin typeface="Arial"/>
                <a:ea typeface="+mn-ea"/>
                <a:cs typeface="Arial"/>
              </a:rPr>
              <a:t>-</a:t>
            </a:r>
            <a:endParaRPr kumimoji="0" sz="2400" b="0" i="0" u="none" strike="noStrike" kern="1200" cap="none" spc="0" normalizeH="0" baseline="0" noProof="0">
              <a:ln>
                <a:noFill/>
              </a:ln>
              <a:solidFill>
                <a:srgbClr val="FF0000"/>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Arial"/>
                <a:ea typeface="+mn-ea"/>
                <a:cs typeface="Arial"/>
              </a:rPr>
              <a:t>Angiodysplasia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Carcinomas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Colitis </a:t>
            </a:r>
            <a:r>
              <a:rPr kumimoji="0" sz="2000" b="1" i="0" u="none" strike="noStrike" kern="1200" cap="none" spc="0" normalizeH="0" baseline="0" noProof="0" dirty="0">
                <a:ln>
                  <a:noFill/>
                </a:ln>
                <a:solidFill>
                  <a:prstClr val="black"/>
                </a:solidFill>
                <a:effectLst/>
                <a:uLnTx/>
                <a:uFillTx/>
                <a:latin typeface="Arial"/>
                <a:ea typeface="+mn-ea"/>
                <a:cs typeface="Arial"/>
              </a:rPr>
              <a:t>/</a:t>
            </a:r>
            <a:r>
              <a:rPr kumimoji="0" sz="2000" b="1" i="0" u="none" strike="noStrike" kern="1200" cap="none" spc="55"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Diverticulitis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690"/>
              </a:spcBef>
              <a:spcAft>
                <a:spcPct val="0"/>
              </a:spcAft>
              <a:buClrTx/>
              <a:buSzTx/>
              <a:buFontTx/>
              <a:buAutoNum type="arabicPeriod" startAt="3"/>
              <a:tabLst>
                <a:tab pos="506730" algn="l"/>
                <a:tab pos="507365" algn="l"/>
                <a:tab pos="2009139"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Perianal</a:t>
            </a:r>
            <a:r>
              <a:rPr kumimoji="0" sz="2400" b="0" i="0" u="none" strike="noStrike" kern="1200" cap="none" spc="-5"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Arial"/>
                <a:ea typeface="+mn-ea"/>
                <a:cs typeface="Arial"/>
              </a:rPr>
              <a:t>Injury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Rupture(Haematoma /Anorectal</a:t>
            </a:r>
            <a:r>
              <a:rPr kumimoji="0" sz="2000" b="1" i="0" u="none" strike="noStrike" kern="1200" cap="none" spc="-25"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abscess)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600"/>
              </a:spcBef>
              <a:spcAft>
                <a:spcPct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5" normalizeH="0" baseline="0" noProof="0" dirty="0">
                <a:ln>
                  <a:noFill/>
                </a:ln>
                <a:solidFill>
                  <a:prstClr val="black"/>
                </a:solidFill>
                <a:effectLst/>
                <a:uLnTx/>
                <a:uFillTx/>
                <a:latin typeface="Arial"/>
                <a:ea typeface="+mn-ea"/>
                <a:cs typeface="Arial"/>
              </a:rPr>
              <a:t>Carcinoma </a:t>
            </a:r>
            <a:r>
              <a:rPr kumimoji="0" sz="2000" b="1" i="0" u="none" strike="noStrike" kern="1200" cap="none" spc="0" normalizeH="0" baseline="0" noProof="0" dirty="0">
                <a:ln>
                  <a:noFill/>
                </a:ln>
                <a:solidFill>
                  <a:prstClr val="black"/>
                </a:solidFill>
                <a:effectLst/>
                <a:uLnTx/>
                <a:uFillTx/>
                <a:latin typeface="Arial"/>
                <a:ea typeface="+mn-ea"/>
                <a:cs typeface="Arial"/>
              </a:rPr>
              <a:t>/ </a:t>
            </a:r>
            <a:r>
              <a:rPr kumimoji="0" sz="2000" b="1" i="0" u="none" strike="noStrike" kern="1200" cap="none" spc="-10" normalizeH="0" baseline="0" noProof="0" dirty="0">
                <a:ln>
                  <a:noFill/>
                </a:ln>
                <a:solidFill>
                  <a:prstClr val="black"/>
                </a:solidFill>
                <a:effectLst/>
                <a:uLnTx/>
                <a:uFillTx/>
                <a:latin typeface="Arial"/>
                <a:ea typeface="+mn-ea"/>
                <a:cs typeface="Arial"/>
              </a:rPr>
              <a:t>Condyloma</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06730" marR="0" lvl="0" indent="-494030" algn="l" defTabSz="914400" rtl="0" eaLnBrk="1" fontAlgn="base" latinLnBrk="0" hangingPunct="1">
              <a:lnSpc>
                <a:spcPct val="100000"/>
              </a:lnSpc>
              <a:spcBef>
                <a:spcPts val="700"/>
              </a:spcBef>
              <a:spcAft>
                <a:spcPct val="0"/>
              </a:spcAft>
              <a:buClrTx/>
              <a:buSzTx/>
              <a:buFontTx/>
              <a:buAutoNum type="arabicPeriod" startAt="4"/>
              <a:tabLst>
                <a:tab pos="506730" algn="l"/>
                <a:tab pos="507365" algn="l"/>
              </a:tabLst>
              <a:defRPr/>
            </a:pPr>
            <a:r>
              <a:rPr kumimoji="0" sz="2400" b="0" i="0" u="none" strike="noStrike" kern="1200" cap="none" spc="-5" normalizeH="0" baseline="0" noProof="0" dirty="0">
                <a:ln>
                  <a:noFill/>
                </a:ln>
                <a:solidFill>
                  <a:srgbClr val="FF0000"/>
                </a:solidFill>
                <a:effectLst/>
                <a:uLnTx/>
                <a:uFillTx/>
                <a:latin typeface="Arial"/>
                <a:ea typeface="+mn-ea"/>
                <a:cs typeface="Arial"/>
              </a:rPr>
              <a:t>Anal</a:t>
            </a:r>
            <a:r>
              <a:rPr kumimoji="0" sz="2400" b="0" i="0" u="none" strike="noStrike" kern="1200" cap="none" spc="-1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base" latinLnBrk="0" hangingPunct="1">
              <a:lnSpc>
                <a:spcPct val="100000"/>
              </a:lnSpc>
              <a:spcBef>
                <a:spcPts val="590"/>
              </a:spcBef>
              <a:spcAft>
                <a:spcPct val="0"/>
              </a:spcAft>
              <a:buClrTx/>
              <a:buSzTx/>
              <a:buFontTx/>
              <a:buNone/>
              <a:tabLst>
                <a:tab pos="892175" algn="l"/>
              </a:tabLst>
              <a:defRPr/>
            </a:pPr>
            <a:r>
              <a:rPr kumimoji="0" sz="2400" b="1" i="0" u="none" strike="noStrike" kern="1200" cap="none" spc="-5" normalizeH="0" baseline="0" noProof="0" dirty="0">
                <a:ln>
                  <a:noFill/>
                </a:ln>
                <a:solidFill>
                  <a:prstClr val="black"/>
                </a:solidFill>
                <a:effectLst/>
                <a:uLnTx/>
                <a:uFillTx/>
                <a:latin typeface="Arial"/>
                <a:ea typeface="+mn-ea"/>
                <a:cs typeface="Arial"/>
              </a:rPr>
              <a:t>Piles	</a:t>
            </a:r>
            <a:r>
              <a:rPr kumimoji="0" sz="2400" b="1" i="0" u="none" strike="noStrike" kern="1200" cap="none" spc="0"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Anal fissure </a:t>
            </a:r>
            <a:r>
              <a:rPr kumimoji="0" sz="2400" b="1" i="0" u="none" strike="noStrike" kern="1200" cap="none" spc="0"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Carcinoma </a:t>
            </a:r>
            <a:r>
              <a:rPr kumimoji="0" sz="2400" b="1" i="0" u="none" strike="noStrike" kern="1200" cap="none" spc="0" normalizeH="0" baseline="0" noProof="0" dirty="0">
                <a:ln>
                  <a:noFill/>
                </a:ln>
                <a:solidFill>
                  <a:prstClr val="black"/>
                </a:solidFill>
                <a:effectLst/>
                <a:uLnTx/>
                <a:uFillTx/>
                <a:latin typeface="Arial"/>
                <a:ea typeface="+mn-ea"/>
                <a:cs typeface="Arial"/>
              </a:rPr>
              <a:t>/</a:t>
            </a:r>
            <a:r>
              <a:rPr kumimoji="0" sz="2400" b="1" i="0" u="none" strike="noStrike" kern="1200" cap="none" spc="25"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Fistula-in-ano</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36" name="object 36"/>
          <p:cNvSpPr/>
          <p:nvPr/>
        </p:nvSpPr>
        <p:spPr>
          <a:xfrm>
            <a:off x="6103000" y="1827529"/>
            <a:ext cx="2812877" cy="5030470"/>
          </a:xfrm>
          <a:prstGeom prst="rect">
            <a:avLst/>
          </a:prstGeom>
          <a:blipFill>
            <a:blip r:embed="rId2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transition>
    <p:dissolv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3116" y="304800"/>
            <a:ext cx="7330472" cy="762000"/>
          </a:xfrm>
          <a:custGeom>
            <a:avLst/>
            <a:gdLst/>
            <a:ahLst/>
            <a:cxnLst/>
            <a:rect l="l" t="t" r="r" b="b"/>
            <a:pathLst>
              <a:path w="9753600" h="762000">
                <a:moveTo>
                  <a:pt x="9753600" y="0"/>
                </a:moveTo>
                <a:lnTo>
                  <a:pt x="0" y="0"/>
                </a:lnTo>
                <a:lnTo>
                  <a:pt x="0" y="762000"/>
                </a:lnTo>
                <a:lnTo>
                  <a:pt x="9753600" y="762000"/>
                </a:lnTo>
                <a:lnTo>
                  <a:pt x="9753600" y="0"/>
                </a:lnTo>
                <a:close/>
              </a:path>
            </a:pathLst>
          </a:custGeom>
          <a:solidFill>
            <a:srgbClr val="BF0000"/>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object 3"/>
          <p:cNvSpPr txBox="1">
            <a:spLocks noGrp="1"/>
          </p:cNvSpPr>
          <p:nvPr>
            <p:ph type="title"/>
          </p:nvPr>
        </p:nvSpPr>
        <p:spPr>
          <a:xfrm>
            <a:off x="907718" y="398779"/>
            <a:ext cx="3935833" cy="1243930"/>
          </a:xfrm>
          <a:prstGeom prst="rect">
            <a:avLst/>
          </a:prstGeom>
        </p:spPr>
        <p:txBody>
          <a:bodyPr vert="horz" wrap="square" lIns="0" tIns="12700" rIns="0" bIns="0" rtlCol="0">
            <a:spAutoFit/>
          </a:bodyPr>
          <a:lstStyle/>
          <a:p>
            <a:pPr marL="12700">
              <a:lnSpc>
                <a:spcPct val="100000"/>
              </a:lnSpc>
              <a:spcBef>
                <a:spcPts val="100"/>
              </a:spcBef>
            </a:pPr>
            <a:r>
              <a:rPr spc="-10" dirty="0"/>
              <a:t>Differential</a:t>
            </a:r>
            <a:r>
              <a:rPr spc="-20" dirty="0"/>
              <a:t> </a:t>
            </a:r>
            <a:r>
              <a:rPr spc="-10" dirty="0"/>
              <a:t>Diagnosis</a:t>
            </a:r>
          </a:p>
        </p:txBody>
      </p:sp>
      <p:sp>
        <p:nvSpPr>
          <p:cNvPr id="4" name="object 4"/>
          <p:cNvSpPr/>
          <p:nvPr/>
        </p:nvSpPr>
        <p:spPr>
          <a:xfrm>
            <a:off x="273938" y="1493519"/>
            <a:ext cx="4270382" cy="4851400"/>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object 5"/>
          <p:cNvSpPr/>
          <p:nvPr/>
        </p:nvSpPr>
        <p:spPr>
          <a:xfrm>
            <a:off x="4347695" y="1145539"/>
            <a:ext cx="4471779" cy="5712460"/>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667000"/>
            <a:ext cx="7498080" cy="1143000"/>
          </a:xfrm>
        </p:spPr>
        <p:txBody>
          <a:bodyPr/>
          <a:lstStyle/>
          <a:p>
            <a:r>
              <a:rPr lang="en-US" dirty="0"/>
              <a:t>Causes of lower GI BLEEDING </a:t>
            </a:r>
            <a:endParaRPr lang="ar-JO" dirty="0"/>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8229600" cy="1143000"/>
          </a:xfrm>
        </p:spPr>
        <p:txBody>
          <a:bodyPr>
            <a:noAutofit/>
          </a:bodyPr>
          <a:lstStyle/>
          <a:p>
            <a:r>
              <a:rPr lang="en-US" sz="6600" b="1" dirty="0" err="1"/>
              <a:t>Diverticular</a:t>
            </a:r>
            <a:r>
              <a:rPr lang="en-US" sz="6600" b="1" dirty="0"/>
              <a:t> Disease</a:t>
            </a:r>
            <a:endParaRPr lang="ar-JO" sz="6600" b="1" dirty="0"/>
          </a:p>
        </p:txBody>
      </p:sp>
      <p:sp>
        <p:nvSpPr>
          <p:cNvPr id="3" name="Content Placeholder 2"/>
          <p:cNvSpPr>
            <a:spLocks noGrp="1"/>
          </p:cNvSpPr>
          <p:nvPr>
            <p:ph sz="quarter" idx="1"/>
          </p:nvPr>
        </p:nvSpPr>
        <p:spPr>
          <a:xfrm>
            <a:off x="457200" y="3200400"/>
            <a:ext cx="8229600" cy="2925763"/>
          </a:xfrm>
        </p:spPr>
        <p:txBody>
          <a:bodyPr>
            <a:normAutofit/>
          </a:bodyPr>
          <a:lstStyle/>
          <a:p>
            <a:pPr algn="l" rtl="0"/>
            <a:r>
              <a:rPr lang="en-US" dirty="0"/>
              <a:t>Incidence : 50% above 65 years</a:t>
            </a:r>
          </a:p>
          <a:p>
            <a:pPr algn="l" rtl="0"/>
            <a:endParaRPr lang="en-US" dirty="0"/>
          </a:p>
          <a:p>
            <a:pPr algn="l" rtl="0"/>
            <a:r>
              <a:rPr lang="en-US" dirty="0"/>
              <a:t>Etiology : chronic constipation</a:t>
            </a:r>
          </a:p>
          <a:p>
            <a:pPr lvl="0"/>
            <a:r>
              <a:rPr lang="en-US" dirty="0">
                <a:solidFill>
                  <a:prstClr val="black"/>
                </a:solidFill>
                <a:latin typeface="Lucida Sans Unicode"/>
              </a:rPr>
              <a:t>Sac like protrusion in the colonic wall   through a point of weakness</a:t>
            </a:r>
          </a:p>
          <a:p>
            <a:pPr algn="l" rtl="0"/>
            <a:r>
              <a:rPr lang="en-US" dirty="0"/>
              <a:t> </a:t>
            </a:r>
          </a:p>
          <a:p>
            <a:pPr>
              <a:buNone/>
            </a:pPr>
            <a:endParaRPr lang="en-US" dirty="0"/>
          </a:p>
        </p:txBody>
      </p:sp>
      <p:pic>
        <p:nvPicPr>
          <p:cNvPr id="4" name="Picture 2"/>
          <p:cNvPicPr>
            <a:picLocks noChangeAspect="1" noChangeArrowheads="1"/>
          </p:cNvPicPr>
          <p:nvPr/>
        </p:nvPicPr>
        <p:blipFill>
          <a:blip r:embed="rId3"/>
          <a:stretch>
            <a:fillRect/>
          </a:stretch>
        </p:blipFill>
        <p:spPr bwMode="auto">
          <a:xfrm>
            <a:off x="6000760" y="4457108"/>
            <a:ext cx="3143240" cy="2186602"/>
          </a:xfrm>
          <a:prstGeom prst="rect">
            <a:avLst/>
          </a:prstGeom>
          <a:noFill/>
          <a:ln w="9525">
            <a:noFill/>
            <a:miter lim="800000"/>
            <a:headEnd/>
            <a:tailEnd/>
          </a:ln>
          <a:effec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1066800"/>
          </a:xfrm>
        </p:spPr>
        <p:txBody>
          <a:bodyPr>
            <a:normAutofit fontScale="90000"/>
          </a:bodyPr>
          <a:lstStyle/>
          <a:p>
            <a:r>
              <a:rPr lang="en-US" sz="5300" dirty="0"/>
              <a:t>Pathogenesis :</a:t>
            </a:r>
            <a:br>
              <a:rPr lang="en-US" dirty="0"/>
            </a:br>
            <a:r>
              <a:rPr lang="en-US" dirty="0" err="1"/>
              <a:t>diverticolosis</a:t>
            </a:r>
            <a:endParaRPr lang="ar-JO" dirty="0"/>
          </a:p>
        </p:txBody>
      </p:sp>
      <p:sp>
        <p:nvSpPr>
          <p:cNvPr id="3" name="Content Placeholder 2"/>
          <p:cNvSpPr>
            <a:spLocks noGrp="1"/>
          </p:cNvSpPr>
          <p:nvPr>
            <p:ph sz="quarter" idx="1"/>
          </p:nvPr>
        </p:nvSpPr>
        <p:spPr>
          <a:xfrm>
            <a:off x="457200" y="1600200"/>
            <a:ext cx="8686800" cy="4525963"/>
          </a:xfrm>
        </p:spPr>
        <p:txBody>
          <a:bodyPr/>
          <a:lstStyle/>
          <a:p>
            <a:pPr algn="l" rtl="0"/>
            <a:r>
              <a:rPr lang="en-US" dirty="0"/>
              <a:t>chronic constipation                   </a:t>
            </a:r>
            <a:r>
              <a:rPr lang="en-US" dirty="0" err="1"/>
              <a:t>Intraluminal</a:t>
            </a:r>
            <a:r>
              <a:rPr lang="en-US" dirty="0"/>
              <a:t> colonic pressure           muscle spasm and </a:t>
            </a:r>
            <a:r>
              <a:rPr lang="en-US" dirty="0" err="1"/>
              <a:t>incordination</a:t>
            </a:r>
            <a:r>
              <a:rPr lang="en-US" dirty="0"/>
              <a:t>.  </a:t>
            </a:r>
          </a:p>
          <a:p>
            <a:pPr algn="l" rtl="0">
              <a:buNone/>
            </a:pPr>
            <a:endParaRPr lang="en-US" dirty="0"/>
          </a:p>
          <a:p>
            <a:pPr algn="l" rtl="0">
              <a:buNone/>
            </a:pPr>
            <a:r>
              <a:rPr lang="en-US" dirty="0"/>
              <a:t>     herniation of colonic mucosa and </a:t>
            </a:r>
            <a:r>
              <a:rPr lang="en-US" dirty="0" err="1"/>
              <a:t>submucosa</a:t>
            </a:r>
            <a:r>
              <a:rPr lang="en-US" dirty="0"/>
              <a:t> through a point of weakness in the muscular wall  ( </a:t>
            </a:r>
            <a:r>
              <a:rPr lang="en-US" dirty="0" err="1"/>
              <a:t>pulsion</a:t>
            </a:r>
            <a:r>
              <a:rPr lang="en-US" dirty="0"/>
              <a:t> diverticula)</a:t>
            </a:r>
          </a:p>
          <a:p>
            <a:endParaRPr lang="ar-JO" dirty="0"/>
          </a:p>
        </p:txBody>
      </p:sp>
      <p:cxnSp>
        <p:nvCxnSpPr>
          <p:cNvPr id="5" name="Straight Arrow Connector 4"/>
          <p:cNvCxnSpPr/>
          <p:nvPr/>
        </p:nvCxnSpPr>
        <p:spPr>
          <a:xfrm>
            <a:off x="4429124" y="1928802"/>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220494" y="17899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8400" y="2286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2743994" y="23614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عنصر نائب للمحتوى 3" descr="diverticulitis_s1.jpg"/>
          <p:cNvPicPr>
            <a:picLocks noChangeAspect="1"/>
          </p:cNvPicPr>
          <p:nvPr/>
        </p:nvPicPr>
        <p:blipFill>
          <a:blip r:embed="rId3"/>
          <a:stretch>
            <a:fillRect/>
          </a:stretch>
        </p:blipFill>
        <p:spPr bwMode="auto">
          <a:xfrm>
            <a:off x="381000" y="4403519"/>
            <a:ext cx="8369860" cy="2454481"/>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defRPr/>
            </a:pPr>
            <a:r>
              <a:rPr lang="en-US"/>
              <a:t>Diagnosis</a:t>
            </a:r>
          </a:p>
        </p:txBody>
      </p:sp>
      <p:sp>
        <p:nvSpPr>
          <p:cNvPr id="17411" name="Content Placeholder 2"/>
          <p:cNvSpPr>
            <a:spLocks noGrp="1"/>
          </p:cNvSpPr>
          <p:nvPr>
            <p:ph idx="1"/>
          </p:nvPr>
        </p:nvSpPr>
        <p:spPr>
          <a:xfrm>
            <a:off x="457200" y="1916113"/>
            <a:ext cx="8229600" cy="4389437"/>
          </a:xfrm>
        </p:spPr>
        <p:txBody>
          <a:bodyPr/>
          <a:lstStyle/>
          <a:p>
            <a:pPr algn="l" rtl="0" eaLnBrk="1" hangingPunct="1"/>
            <a:endParaRPr lang="en-US" altLang="en-US"/>
          </a:p>
          <a:p>
            <a:pPr algn="l" rtl="0" eaLnBrk="1" hangingPunct="1"/>
            <a:r>
              <a:rPr lang="en-US" altLang="en-US"/>
              <a:t>History</a:t>
            </a:r>
          </a:p>
          <a:p>
            <a:pPr algn="l" rtl="0" eaLnBrk="1" hangingPunct="1"/>
            <a:r>
              <a:rPr lang="en-US" altLang="en-US"/>
              <a:t>Physical examination</a:t>
            </a:r>
          </a:p>
          <a:p>
            <a:pPr algn="l" rtl="0" eaLnBrk="1" hangingPunct="1"/>
            <a:r>
              <a:rPr lang="en-US" altLang="en-US"/>
              <a:t>NGT Aspirate</a:t>
            </a:r>
          </a:p>
          <a:p>
            <a:pPr algn="l" rtl="0" eaLnBrk="1" hangingPunct="1"/>
            <a:r>
              <a:rPr lang="en-US" altLang="en-US" b="1" i="1" u="sng"/>
              <a:t>Endoscopy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066800"/>
          </a:xfrm>
        </p:spPr>
        <p:txBody>
          <a:bodyPr/>
          <a:lstStyle/>
          <a:p>
            <a:r>
              <a:rPr lang="en-US" dirty="0"/>
              <a:t>Pathology </a:t>
            </a:r>
            <a:endParaRPr lang="ar-JO" dirty="0"/>
          </a:p>
        </p:txBody>
      </p:sp>
      <p:sp>
        <p:nvSpPr>
          <p:cNvPr id="3" name="Content Placeholder 2"/>
          <p:cNvSpPr>
            <a:spLocks noGrp="1"/>
          </p:cNvSpPr>
          <p:nvPr>
            <p:ph sz="quarter" idx="1"/>
          </p:nvPr>
        </p:nvSpPr>
        <p:spPr>
          <a:xfrm>
            <a:off x="381000" y="1295400"/>
            <a:ext cx="8229600" cy="5334000"/>
          </a:xfrm>
        </p:spPr>
        <p:txBody>
          <a:bodyPr>
            <a:normAutofit fontScale="85000" lnSpcReduction="20000"/>
          </a:bodyPr>
          <a:lstStyle/>
          <a:p>
            <a:pPr algn="l" rtl="0">
              <a:buFont typeface="Wingdings" pitchFamily="2" charset="2"/>
              <a:buChar char="q"/>
            </a:pPr>
            <a:r>
              <a:rPr lang="en-US" dirty="0"/>
              <a:t>Site        </a:t>
            </a:r>
          </a:p>
          <a:p>
            <a:pPr algn="l" rtl="0">
              <a:buNone/>
            </a:pPr>
            <a:r>
              <a:rPr lang="en-US" dirty="0"/>
              <a:t>                    sigmoid in 90%</a:t>
            </a:r>
          </a:p>
          <a:p>
            <a:pPr algn="l" rtl="0">
              <a:buNone/>
            </a:pPr>
            <a:r>
              <a:rPr lang="en-US" dirty="0"/>
              <a:t>                     any area of colon </a:t>
            </a:r>
          </a:p>
          <a:p>
            <a:pPr algn="l" rtl="0">
              <a:buFont typeface="Wingdings" pitchFamily="2" charset="2"/>
              <a:buChar char="q"/>
            </a:pPr>
            <a:r>
              <a:rPr lang="en-US" dirty="0"/>
              <a:t> clinical picture  ( </a:t>
            </a:r>
            <a:r>
              <a:rPr lang="en-US" dirty="0" err="1"/>
              <a:t>Diverticolosis</a:t>
            </a:r>
            <a:r>
              <a:rPr lang="en-US" dirty="0"/>
              <a:t> )</a:t>
            </a:r>
          </a:p>
          <a:p>
            <a:pPr algn="l" rtl="0">
              <a:buNone/>
            </a:pPr>
            <a:r>
              <a:rPr lang="en-US" dirty="0"/>
              <a:t>               1- </a:t>
            </a:r>
            <a:r>
              <a:rPr lang="en-US" dirty="0">
                <a:solidFill>
                  <a:srgbClr val="FF0000"/>
                </a:solidFill>
              </a:rPr>
              <a:t>asymptomatic 80%  </a:t>
            </a:r>
            <a:r>
              <a:rPr lang="en-US" dirty="0"/>
              <a:t>or complains .</a:t>
            </a:r>
          </a:p>
          <a:p>
            <a:pPr algn="l" rtl="0">
              <a:buFont typeface="Wingdings" pitchFamily="2" charset="2"/>
              <a:buChar char="§"/>
            </a:pPr>
            <a:r>
              <a:rPr lang="en-US" dirty="0" err="1"/>
              <a:t>Recuurent</a:t>
            </a:r>
            <a:r>
              <a:rPr lang="en-US" dirty="0"/>
              <a:t> attacks of lower abdominal pain</a:t>
            </a:r>
          </a:p>
          <a:p>
            <a:pPr algn="l" rtl="0">
              <a:buFont typeface="Wingdings" pitchFamily="2" charset="2"/>
              <a:buChar char="§"/>
            </a:pPr>
            <a:r>
              <a:rPr lang="en-US" dirty="0"/>
              <a:t>Distention and flatulence</a:t>
            </a:r>
          </a:p>
          <a:p>
            <a:pPr algn="l" rtl="0">
              <a:buFont typeface="Wingdings" pitchFamily="2" charset="2"/>
              <a:buChar char="§"/>
            </a:pPr>
            <a:r>
              <a:rPr lang="en-US" dirty="0"/>
              <a:t> </a:t>
            </a:r>
            <a:r>
              <a:rPr lang="en-GB" dirty="0">
                <a:solidFill>
                  <a:schemeClr val="tx1">
                    <a:lumMod val="95000"/>
                    <a:lumOff val="5000"/>
                  </a:schemeClr>
                </a:solidFill>
              </a:rPr>
              <a:t>Rectal bleeding: </a:t>
            </a:r>
          </a:p>
          <a:p>
            <a:pPr algn="l" rtl="0">
              <a:buNone/>
            </a:pPr>
            <a:r>
              <a:rPr lang="en-GB" dirty="0">
                <a:solidFill>
                  <a:schemeClr val="tx1">
                    <a:lumMod val="95000"/>
                    <a:lumOff val="5000"/>
                  </a:schemeClr>
                </a:solidFill>
              </a:rPr>
              <a:t>               may be first presentation</a:t>
            </a:r>
          </a:p>
          <a:p>
            <a:pPr algn="l" rtl="0">
              <a:buNone/>
            </a:pPr>
            <a:r>
              <a:rPr lang="en-GB" dirty="0">
                <a:solidFill>
                  <a:schemeClr val="tx1">
                    <a:lumMod val="95000"/>
                    <a:lumOff val="5000"/>
                  </a:schemeClr>
                </a:solidFill>
              </a:rPr>
              <a:t>               massive bright red bleeding</a:t>
            </a:r>
          </a:p>
          <a:p>
            <a:pPr>
              <a:buNone/>
            </a:pPr>
            <a:r>
              <a:rPr lang="en-GB" dirty="0">
                <a:solidFill>
                  <a:schemeClr val="tx1">
                    <a:lumMod val="95000"/>
                    <a:lumOff val="5000"/>
                  </a:schemeClr>
                </a:solidFill>
              </a:rPr>
              <a:t>             usually stop spontaneously</a:t>
            </a:r>
            <a:r>
              <a:rPr lang="en-US" dirty="0"/>
              <a:t>   </a:t>
            </a:r>
          </a:p>
          <a:p>
            <a:pPr>
              <a:buFont typeface="Wingdings" pitchFamily="2" charset="2"/>
              <a:buChar char="q"/>
            </a:pPr>
            <a:r>
              <a:rPr lang="en-US" dirty="0" err="1">
                <a:solidFill>
                  <a:prstClr val="black"/>
                </a:solidFill>
                <a:latin typeface="Lucida Sans Unicode"/>
              </a:rPr>
              <a:t>Diverticulum</a:t>
            </a:r>
            <a:r>
              <a:rPr lang="en-US" dirty="0">
                <a:solidFill>
                  <a:prstClr val="black"/>
                </a:solidFill>
                <a:latin typeface="Lucida Sans Unicode"/>
              </a:rPr>
              <a:t> </a:t>
            </a:r>
            <a:r>
              <a:rPr lang="en-US" dirty="0" err="1">
                <a:solidFill>
                  <a:prstClr val="black"/>
                </a:solidFill>
                <a:latin typeface="Lucida Sans Unicode"/>
              </a:rPr>
              <a:t>herniates</a:t>
            </a:r>
            <a:r>
              <a:rPr lang="en-US" dirty="0">
                <a:solidFill>
                  <a:prstClr val="black"/>
                </a:solidFill>
                <a:latin typeface="Lucida Sans Unicode"/>
              </a:rPr>
              <a:t> at site of </a:t>
            </a:r>
            <a:r>
              <a:rPr lang="en-US" dirty="0" err="1">
                <a:solidFill>
                  <a:prstClr val="black"/>
                </a:solidFill>
                <a:latin typeface="Lucida Sans Unicode"/>
              </a:rPr>
              <a:t>vasa</a:t>
            </a:r>
            <a:r>
              <a:rPr lang="en-US" dirty="0">
                <a:solidFill>
                  <a:prstClr val="black"/>
                </a:solidFill>
                <a:latin typeface="Lucida Sans Unicode"/>
              </a:rPr>
              <a:t> recta , the vessels become folded over the dome of the </a:t>
            </a:r>
            <a:r>
              <a:rPr lang="en-US" dirty="0" err="1">
                <a:solidFill>
                  <a:prstClr val="black"/>
                </a:solidFill>
                <a:latin typeface="Lucida Sans Unicode"/>
              </a:rPr>
              <a:t>diverticulum</a:t>
            </a:r>
            <a:r>
              <a:rPr lang="en-US" dirty="0">
                <a:solidFill>
                  <a:prstClr val="black"/>
                </a:solidFill>
                <a:latin typeface="Lucida Sans Unicode"/>
              </a:rPr>
              <a:t> , over the time there is weakening of the artery </a:t>
            </a:r>
            <a:r>
              <a:rPr lang="en-US" b="1" dirty="0">
                <a:solidFill>
                  <a:prstClr val="black"/>
                </a:solidFill>
                <a:latin typeface="Lucida Sans Unicode"/>
              </a:rPr>
              <a:t>&gt;&gt;&gt;</a:t>
            </a:r>
            <a:r>
              <a:rPr lang="en-US" dirty="0">
                <a:solidFill>
                  <a:prstClr val="black"/>
                </a:solidFill>
                <a:latin typeface="Lucida Sans Unicode"/>
              </a:rPr>
              <a:t> rupture and bleed  </a:t>
            </a:r>
            <a:endParaRPr lang="ar-JO" dirty="0">
              <a:solidFill>
                <a:prstClr val="black"/>
              </a:solidFill>
              <a:latin typeface="Lucida Sans Unicode"/>
              <a:cs typeface="Arial" panose="020B0604020202020204" pitchFamily="34" charset="0"/>
            </a:endParaRPr>
          </a:p>
          <a:p>
            <a:pPr algn="l" rtl="0">
              <a:buNone/>
            </a:pPr>
            <a:endParaRPr lang="en-US" dirty="0"/>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229600" cy="1066800"/>
          </a:xfrm>
        </p:spPr>
        <p:txBody>
          <a:bodyPr/>
          <a:lstStyle/>
          <a:p>
            <a:r>
              <a:rPr lang="en-US" dirty="0"/>
              <a:t>Complicated cases 10-25% </a:t>
            </a:r>
            <a:endParaRPr lang="ar-JO" dirty="0"/>
          </a:p>
        </p:txBody>
      </p:sp>
      <p:sp>
        <p:nvSpPr>
          <p:cNvPr id="3" name="Content Placeholder 2"/>
          <p:cNvSpPr>
            <a:spLocks noGrp="1"/>
          </p:cNvSpPr>
          <p:nvPr>
            <p:ph sz="quarter" idx="1"/>
          </p:nvPr>
        </p:nvSpPr>
        <p:spPr>
          <a:xfrm>
            <a:off x="381000" y="1447800"/>
            <a:ext cx="7498080" cy="5410200"/>
          </a:xfrm>
        </p:spPr>
        <p:txBody>
          <a:bodyPr>
            <a:normAutofit fontScale="47500" lnSpcReduction="20000"/>
          </a:bodyPr>
          <a:lstStyle/>
          <a:p>
            <a:pPr algn="l" rtl="0"/>
            <a:r>
              <a:rPr lang="en-US" sz="5700" dirty="0"/>
              <a:t>A- acute diverticulitis</a:t>
            </a:r>
          </a:p>
          <a:p>
            <a:pPr algn="l" rtl="0">
              <a:buNone/>
            </a:pPr>
            <a:r>
              <a:rPr lang="en-US" sz="5700" dirty="0"/>
              <a:t>        as acute </a:t>
            </a:r>
            <a:r>
              <a:rPr lang="en-US" sz="5700" dirty="0" err="1"/>
              <a:t>appendisitis</a:t>
            </a:r>
            <a:r>
              <a:rPr lang="en-US" sz="5700" dirty="0"/>
              <a:t> but on left side (pyrexia, vomiting, generalized abdominal pain that shift and become localized to the left iliac </a:t>
            </a:r>
            <a:r>
              <a:rPr lang="en-US" sz="5700" dirty="0" err="1"/>
              <a:t>fossa</a:t>
            </a:r>
            <a:r>
              <a:rPr lang="en-US" sz="5700" dirty="0"/>
              <a:t>,  tenderness and guarding in the left iliac </a:t>
            </a:r>
            <a:r>
              <a:rPr lang="en-US" sz="5700" dirty="0" err="1"/>
              <a:t>fossa</a:t>
            </a:r>
            <a:r>
              <a:rPr lang="en-US" sz="5700" dirty="0"/>
              <a:t>)</a:t>
            </a:r>
          </a:p>
          <a:p>
            <a:pPr algn="l" rtl="0">
              <a:buNone/>
            </a:pPr>
            <a:endParaRPr lang="en-US" sz="5700" dirty="0"/>
          </a:p>
          <a:p>
            <a:pPr algn="l" rtl="0">
              <a:buNone/>
            </a:pPr>
            <a:r>
              <a:rPr lang="en-US" sz="5700" dirty="0"/>
              <a:t>B- chronic diverticulitis</a:t>
            </a:r>
          </a:p>
          <a:p>
            <a:pPr algn="l" rtl="0">
              <a:buNone/>
            </a:pPr>
            <a:r>
              <a:rPr lang="en-US" sz="5700" dirty="0"/>
              <a:t>         long history of :</a:t>
            </a:r>
          </a:p>
          <a:p>
            <a:pPr algn="l" rtl="0">
              <a:buNone/>
            </a:pPr>
            <a:r>
              <a:rPr lang="en-US" sz="5700" dirty="0"/>
              <a:t>                recurrent attack of abdominal pain</a:t>
            </a:r>
          </a:p>
          <a:p>
            <a:pPr algn="l" rtl="0">
              <a:buNone/>
            </a:pPr>
            <a:r>
              <a:rPr lang="en-US" sz="5700" dirty="0"/>
              <a:t>                passage of blood and mucosa per rectum</a:t>
            </a:r>
          </a:p>
          <a:p>
            <a:pPr>
              <a:buNone/>
            </a:pPr>
            <a:r>
              <a:rPr lang="en-US" sz="5700" dirty="0">
                <a:latin typeface="Times New Roman" pitchFamily="18" charset="0"/>
                <a:cs typeface="Times New Roman" pitchFamily="18" charset="0"/>
              </a:rPr>
              <a:t>Others : abscess , fistula , perforation  and intestinal obstruction </a:t>
            </a:r>
          </a:p>
          <a:p>
            <a:pPr algn="l" rtl="0">
              <a:buNone/>
            </a:pPr>
            <a:endParaRPr lang="ar-JO" dirty="0"/>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066800"/>
          </a:xfrm>
        </p:spPr>
        <p:txBody>
          <a:bodyPr/>
          <a:lstStyle/>
          <a:p>
            <a:r>
              <a:rPr lang="en-US" dirty="0"/>
              <a:t>Diagnosis :</a:t>
            </a:r>
            <a:endParaRPr lang="ar-JO" dirty="0"/>
          </a:p>
        </p:txBody>
      </p:sp>
      <p:sp>
        <p:nvSpPr>
          <p:cNvPr id="3" name="Content Placeholder 2"/>
          <p:cNvSpPr>
            <a:spLocks noGrp="1"/>
          </p:cNvSpPr>
          <p:nvPr>
            <p:ph idx="1"/>
          </p:nvPr>
        </p:nvSpPr>
        <p:spPr>
          <a:xfrm>
            <a:off x="381000" y="1600200"/>
            <a:ext cx="8229600" cy="4324350"/>
          </a:xfrm>
        </p:spPr>
        <p:txBody>
          <a:bodyPr/>
          <a:lstStyle/>
          <a:p>
            <a:r>
              <a:rPr lang="en-US" dirty="0"/>
              <a:t>▪ The most accurate test is</a:t>
            </a:r>
            <a:r>
              <a:rPr lang="en-US" dirty="0">
                <a:solidFill>
                  <a:srgbClr val="FF0000"/>
                </a:solidFill>
              </a:rPr>
              <a:t> colonoscopy</a:t>
            </a:r>
            <a:r>
              <a:rPr lang="en-US" dirty="0"/>
              <a:t>. Barium studies are acceptable, but not as accurate.</a:t>
            </a:r>
          </a:p>
          <a:p>
            <a:r>
              <a:rPr lang="en-US" dirty="0"/>
              <a:t> in case of diverticulitis the  </a:t>
            </a:r>
            <a:r>
              <a:rPr lang="en-US" dirty="0">
                <a:solidFill>
                  <a:srgbClr val="FF0000"/>
                </a:solidFill>
              </a:rPr>
              <a:t>best initial test is a CT scan.</a:t>
            </a:r>
          </a:p>
          <a:p>
            <a:r>
              <a:rPr lang="en-US" dirty="0"/>
              <a:t>Colonoscopy and barium enema are dangerous in acute diverticulitis because of increased risk of perforation. Infection weakens the colonic wall.</a:t>
            </a:r>
          </a:p>
          <a:p>
            <a:r>
              <a:rPr lang="en-US" dirty="0">
                <a:solidFill>
                  <a:srgbClr val="FF0000"/>
                </a:solidFill>
              </a:rPr>
              <a:t>TT : </a:t>
            </a:r>
            <a:r>
              <a:rPr lang="en-US" altLang="en-US" sz="2400" b="1" dirty="0" err="1">
                <a:solidFill>
                  <a:srgbClr val="0033CC"/>
                </a:solidFill>
              </a:rPr>
              <a:t>Hight</a:t>
            </a:r>
            <a:r>
              <a:rPr lang="en-US" altLang="en-US" sz="2400" b="1" dirty="0">
                <a:solidFill>
                  <a:srgbClr val="0033CC"/>
                </a:solidFill>
              </a:rPr>
              <a:t> residue diet , Encourage physical </a:t>
            </a:r>
            <a:r>
              <a:rPr lang="en-US" altLang="en-US" sz="2400" b="1" dirty="0" err="1">
                <a:solidFill>
                  <a:srgbClr val="0033CC"/>
                </a:solidFill>
              </a:rPr>
              <a:t>activity,i.e</a:t>
            </a:r>
            <a:r>
              <a:rPr lang="en-US" altLang="en-US" sz="2400" b="1" dirty="0">
                <a:solidFill>
                  <a:srgbClr val="0033CC"/>
                </a:solidFill>
              </a:rPr>
              <a:t> walking , </a:t>
            </a:r>
            <a:r>
              <a:rPr lang="en-US" altLang="en-US" sz="2400" b="1" dirty="0" err="1">
                <a:solidFill>
                  <a:srgbClr val="0033CC"/>
                </a:solidFill>
              </a:rPr>
              <a:t>ntispasmodic</a:t>
            </a:r>
            <a:r>
              <a:rPr lang="en-US" altLang="en-US" sz="2400" b="1" dirty="0">
                <a:solidFill>
                  <a:srgbClr val="0033CC"/>
                </a:solidFill>
              </a:rPr>
              <a:t> for pain.</a:t>
            </a:r>
          </a:p>
          <a:p>
            <a:r>
              <a:rPr lang="en-US" sz="2400" b="1" dirty="0">
                <a:solidFill>
                  <a:srgbClr val="0033CC"/>
                </a:solidFill>
              </a:rPr>
              <a:t>IN case of diverticulitis give </a:t>
            </a:r>
            <a:r>
              <a:rPr lang="en-US" sz="2400" b="1" dirty="0" err="1">
                <a:solidFill>
                  <a:srgbClr val="0033CC"/>
                </a:solidFill>
              </a:rPr>
              <a:t>Ab</a:t>
            </a:r>
            <a:r>
              <a:rPr lang="en-US" sz="2400" b="1" dirty="0">
                <a:solidFill>
                  <a:srgbClr val="0033CC"/>
                </a:solidFill>
              </a:rPr>
              <a:t> . IV FLIUD,  rest in bed  </a:t>
            </a:r>
            <a:endParaRPr lang="ar-JO" sz="2400" dirty="0">
              <a:solidFill>
                <a:srgbClr val="FF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graphicFrame>
        <p:nvGraphicFramePr>
          <p:cNvPr id="2050" name="Object 2"/>
          <p:cNvGraphicFramePr>
            <a:graphicFrameLocks noChangeAspect="1"/>
          </p:cNvGraphicFramePr>
          <p:nvPr/>
        </p:nvGraphicFramePr>
        <p:xfrm>
          <a:off x="228600" y="1143000"/>
          <a:ext cx="3352800" cy="4876800"/>
        </p:xfrm>
        <a:graphic>
          <a:graphicData uri="http://schemas.openxmlformats.org/presentationml/2006/ole">
            <mc:AlternateContent xmlns:mc="http://schemas.openxmlformats.org/markup-compatibility/2006">
              <mc:Choice xmlns:v="urn:schemas-microsoft-com:vml" Requires="v">
                <p:oleObj spid="_x0000_s1026" name="Photo Editor Photo" r:id="rId3" imgW="2219635" imgH="3409524" progId="">
                  <p:embed/>
                </p:oleObj>
              </mc:Choice>
              <mc:Fallback>
                <p:oleObj name="Photo Editor Photo" r:id="rId3" imgW="2219635" imgH="3409524"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3352800"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descr="y0709">
            <a:hlinkClick r:id="rId5"/>
          </p:cNvPr>
          <p:cNvPicPr>
            <a:picLocks noChangeAspect="1"/>
          </p:cNvPicPr>
          <p:nvPr/>
        </p:nvPicPr>
        <p:blipFill>
          <a:blip r:embed="rId6"/>
          <a:stretch>
            <a:fillRect/>
          </a:stretch>
        </p:blipFill>
        <p:spPr>
          <a:xfrm>
            <a:off x="3657600" y="1066800"/>
            <a:ext cx="4740617" cy="3096344"/>
          </a:xfrm>
          <a:prstGeom prst="rect">
            <a:avLst/>
          </a:prstGeom>
          <a:noFill/>
          <a:ln>
            <a:noFill/>
            <a:miter lim="800000"/>
          </a:ln>
        </p:spPr>
      </p:pic>
      <p:pic>
        <p:nvPicPr>
          <p:cNvPr id="6" name="Picture 2"/>
          <p:cNvPicPr>
            <a:picLocks noGrp="1" noChangeAspect="1" noChangeArrowheads="1"/>
          </p:cNvPicPr>
          <p:nvPr>
            <p:ph idx="1"/>
          </p:nvPr>
        </p:nvPicPr>
        <p:blipFill>
          <a:blip r:embed="rId7"/>
          <a:srcRect/>
          <a:stretch>
            <a:fillRect/>
          </a:stretch>
        </p:blipFill>
        <p:spPr bwMode="auto">
          <a:xfrm>
            <a:off x="3733800" y="4267200"/>
            <a:ext cx="4678128" cy="2306638"/>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4" name="Content Placeholder 3"/>
          <p:cNvPicPr>
            <a:picLocks noGrp="1" noChangeAspect="1" noChangeArrowheads="1"/>
          </p:cNvPicPr>
          <p:nvPr>
            <p:ph idx="1"/>
          </p:nvPr>
        </p:nvPicPr>
        <p:blipFill>
          <a:blip r:embed="rId3"/>
          <a:srcRect/>
          <a:stretch>
            <a:fillRect/>
          </a:stretch>
        </p:blipFill>
        <p:spPr bwMode="auto">
          <a:xfrm>
            <a:off x="228600" y="762000"/>
            <a:ext cx="8382000" cy="5867400"/>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381000" y="2667000"/>
            <a:ext cx="8229600" cy="3429024"/>
          </a:xfrm>
        </p:spPr>
        <p:txBody>
          <a:bodyPr>
            <a:normAutofit fontScale="90000"/>
          </a:bodyPr>
          <a:lstStyle/>
          <a:p>
            <a:r>
              <a:rPr lang="en-US" sz="2000" kern="1200" dirty="0" err="1">
                <a:solidFill>
                  <a:schemeClr val="tx1"/>
                </a:solidFill>
              </a:rPr>
              <a:t>Meckel</a:t>
            </a:r>
            <a:r>
              <a:rPr lang="en-US" sz="2000" kern="1200" dirty="0">
                <a:solidFill>
                  <a:schemeClr val="tx1"/>
                </a:solidFill>
              </a:rPr>
              <a:t> </a:t>
            </a:r>
            <a:r>
              <a:rPr lang="en-US" sz="2000" kern="1200" dirty="0" err="1">
                <a:solidFill>
                  <a:schemeClr val="tx1"/>
                </a:solidFill>
              </a:rPr>
              <a:t>diverticulum</a:t>
            </a:r>
            <a:r>
              <a:rPr lang="en-US" sz="2000" kern="1200" dirty="0">
                <a:solidFill>
                  <a:schemeClr val="tx1"/>
                </a:solidFill>
              </a:rPr>
              <a:t> is the most common congenital anomaly of the small intestine,</a:t>
            </a:r>
            <a:br>
              <a:rPr lang="en-US" sz="2000" kern="1200" dirty="0">
                <a:solidFill>
                  <a:schemeClr val="tx1"/>
                </a:solidFill>
              </a:rPr>
            </a:br>
            <a:br>
              <a:rPr lang="en-US" sz="2000" dirty="0">
                <a:solidFill>
                  <a:schemeClr val="tx1"/>
                </a:solidFill>
              </a:rPr>
            </a:br>
            <a:r>
              <a:rPr lang="en-US" sz="2000" kern="1200" dirty="0">
                <a:solidFill>
                  <a:schemeClr val="tx1"/>
                </a:solidFill>
              </a:rPr>
              <a:t> It forms due to incomplete obliteration of the </a:t>
            </a:r>
            <a:r>
              <a:rPr lang="en-US" sz="2000" kern="1200" dirty="0" err="1">
                <a:solidFill>
                  <a:schemeClr val="tx1"/>
                </a:solidFill>
              </a:rPr>
              <a:t>omphalomesenteric</a:t>
            </a:r>
            <a:r>
              <a:rPr lang="en-US" sz="2000" kern="1200" dirty="0">
                <a:solidFill>
                  <a:schemeClr val="tx1"/>
                </a:solidFill>
              </a:rPr>
              <a:t> duct that connects</a:t>
            </a:r>
            <a:br>
              <a:rPr lang="en-US" sz="2000" kern="1200" dirty="0">
                <a:solidFill>
                  <a:schemeClr val="tx1"/>
                </a:solidFill>
              </a:rPr>
            </a:br>
            <a:r>
              <a:rPr lang="en-US" sz="2000" kern="1200" dirty="0">
                <a:solidFill>
                  <a:schemeClr val="tx1"/>
                </a:solidFill>
              </a:rPr>
              <a:t>the </a:t>
            </a:r>
            <a:r>
              <a:rPr lang="en-US" sz="2000" kern="1200" dirty="0" err="1">
                <a:solidFill>
                  <a:schemeClr val="tx1"/>
                </a:solidFill>
              </a:rPr>
              <a:t>midgut</a:t>
            </a:r>
            <a:r>
              <a:rPr lang="en-US" sz="2000" kern="1200" dirty="0">
                <a:solidFill>
                  <a:schemeClr val="tx1"/>
                </a:solidFill>
              </a:rPr>
              <a:t> lumen and yolk sac cavity early in fetal life </a:t>
            </a:r>
            <a:br>
              <a:rPr lang="ar-JO" sz="2000" kern="1200" dirty="0">
                <a:solidFill>
                  <a:schemeClr val="tx1"/>
                </a:solidFill>
              </a:rPr>
            </a:br>
            <a:br>
              <a:rPr lang="en-US" sz="2000" dirty="0">
                <a:solidFill>
                  <a:schemeClr val="tx1"/>
                </a:solidFill>
              </a:rPr>
            </a:br>
            <a:r>
              <a:rPr lang="en-US" sz="2000" dirty="0">
                <a:solidFill>
                  <a:schemeClr val="tx1"/>
                </a:solidFill>
                <a:effectLst/>
              </a:rPr>
              <a:t>* Painless intestinal hemorrhage accounts for 50% of all lower GI bleeding in patients younger than 2 years</a:t>
            </a:r>
            <a:br>
              <a:rPr lang="en-US" sz="2000" dirty="0">
                <a:solidFill>
                  <a:schemeClr val="tx1"/>
                </a:solidFill>
              </a:rPr>
            </a:br>
            <a:r>
              <a:rPr lang="en-US" sz="1800" dirty="0">
                <a:solidFill>
                  <a:schemeClr val="tx1"/>
                </a:solidFill>
              </a:rPr>
              <a:t> A variety of tissues have been found in </a:t>
            </a:r>
            <a:r>
              <a:rPr lang="en-US" sz="1800" dirty="0" err="1">
                <a:solidFill>
                  <a:schemeClr val="tx1"/>
                </a:solidFill>
              </a:rPr>
              <a:t>Meckel</a:t>
            </a:r>
            <a:r>
              <a:rPr lang="en-US" sz="1800" dirty="0">
                <a:solidFill>
                  <a:schemeClr val="tx1"/>
                </a:solidFill>
              </a:rPr>
              <a:t> </a:t>
            </a:r>
            <a:r>
              <a:rPr lang="en-US" sz="1800" dirty="0" err="1">
                <a:solidFill>
                  <a:schemeClr val="tx1"/>
                </a:solidFill>
              </a:rPr>
              <a:t>diverticulum</a:t>
            </a:r>
            <a:r>
              <a:rPr lang="en-US" sz="1800" dirty="0">
                <a:solidFill>
                  <a:schemeClr val="tx1"/>
                </a:solidFill>
              </a:rPr>
              <a:t>, including gastric,</a:t>
            </a:r>
            <a:br>
              <a:rPr lang="en-US" sz="1800" dirty="0">
                <a:solidFill>
                  <a:schemeClr val="tx1"/>
                </a:solidFill>
              </a:rPr>
            </a:br>
            <a:r>
              <a:rPr lang="en-US" sz="1800" dirty="0">
                <a:solidFill>
                  <a:schemeClr val="tx1"/>
                </a:solidFill>
              </a:rPr>
              <a:t>pancreatic, colonic, </a:t>
            </a:r>
            <a:r>
              <a:rPr lang="en-US" sz="1800" dirty="0" err="1">
                <a:solidFill>
                  <a:schemeClr val="tx1"/>
                </a:solidFill>
              </a:rPr>
              <a:t>jejunal</a:t>
            </a:r>
            <a:r>
              <a:rPr lang="en-US" sz="1800" dirty="0">
                <a:solidFill>
                  <a:schemeClr val="tx1"/>
                </a:solidFill>
              </a:rPr>
              <a:t>, duodenal and endometrial. </a:t>
            </a:r>
            <a:br>
              <a:rPr lang="en-US" sz="2000" dirty="0">
                <a:solidFill>
                  <a:schemeClr val="tx1"/>
                </a:solidFill>
              </a:rPr>
            </a:br>
            <a:r>
              <a:rPr lang="en-US" sz="1800" dirty="0">
                <a:solidFill>
                  <a:schemeClr val="tx1"/>
                </a:solidFill>
              </a:rPr>
              <a:t>The most common of these is gastric tissue, which is significant because gastric</a:t>
            </a:r>
            <a:br>
              <a:rPr lang="en-US" sz="1800" dirty="0">
                <a:solidFill>
                  <a:schemeClr val="tx1"/>
                </a:solidFill>
              </a:rPr>
            </a:br>
            <a:r>
              <a:rPr lang="en-US" sz="1800" dirty="0">
                <a:solidFill>
                  <a:schemeClr val="tx1"/>
                </a:solidFill>
              </a:rPr>
              <a:t>epithelium produces acid that can cause ulceration of adjacent mucosa and lower GI</a:t>
            </a:r>
            <a:br>
              <a:rPr lang="en-US" sz="1800" dirty="0">
                <a:solidFill>
                  <a:schemeClr val="tx1"/>
                </a:solidFill>
              </a:rPr>
            </a:br>
            <a:r>
              <a:rPr lang="en-US" sz="1800" dirty="0">
                <a:solidFill>
                  <a:schemeClr val="tx1"/>
                </a:solidFill>
              </a:rPr>
              <a:t>bleeding (</a:t>
            </a:r>
            <a:r>
              <a:rPr lang="en-US" sz="1800" dirty="0" err="1">
                <a:solidFill>
                  <a:schemeClr val="tx1"/>
                </a:solidFill>
              </a:rPr>
              <a:t>melena</a:t>
            </a:r>
            <a:r>
              <a:rPr lang="en-US" sz="1800" dirty="0">
                <a:solidFill>
                  <a:schemeClr val="tx1"/>
                </a:solidFill>
              </a:rPr>
              <a:t>/</a:t>
            </a:r>
            <a:r>
              <a:rPr lang="en-US" sz="1800" dirty="0" err="1">
                <a:solidFill>
                  <a:schemeClr val="tx1"/>
                </a:solidFill>
              </a:rPr>
              <a:t>hematochezia</a:t>
            </a:r>
            <a:r>
              <a:rPr lang="en-US" sz="1800" dirty="0">
                <a:solidFill>
                  <a:schemeClr val="tx1"/>
                </a:solidFill>
              </a:rPr>
              <a:t>). </a:t>
            </a:r>
            <a:br>
              <a:rPr lang="en-US" sz="1800" dirty="0">
                <a:solidFill>
                  <a:schemeClr val="tx1"/>
                </a:solidFill>
              </a:rPr>
            </a:br>
            <a:r>
              <a:rPr lang="en-US" sz="1800" dirty="0">
                <a:solidFill>
                  <a:schemeClr val="tx1"/>
                </a:solidFill>
              </a:rPr>
              <a:t>▪ </a:t>
            </a:r>
            <a:r>
              <a:rPr lang="en-US" sz="1800" dirty="0" err="1">
                <a:solidFill>
                  <a:schemeClr val="tx1"/>
                </a:solidFill>
              </a:rPr>
              <a:t>Meckel</a:t>
            </a:r>
            <a:r>
              <a:rPr lang="en-US" sz="1800" dirty="0">
                <a:solidFill>
                  <a:schemeClr val="tx1"/>
                </a:solidFill>
              </a:rPr>
              <a:t> </a:t>
            </a:r>
            <a:r>
              <a:rPr lang="en-US" sz="1800" dirty="0" err="1">
                <a:solidFill>
                  <a:schemeClr val="tx1"/>
                </a:solidFill>
              </a:rPr>
              <a:t>diverticulum</a:t>
            </a:r>
            <a:r>
              <a:rPr lang="en-US" sz="1800" dirty="0">
                <a:solidFill>
                  <a:schemeClr val="tx1"/>
                </a:solidFill>
              </a:rPr>
              <a:t> most often presents with painless </a:t>
            </a:r>
            <a:r>
              <a:rPr lang="en-US" sz="1800" dirty="0" err="1">
                <a:solidFill>
                  <a:schemeClr val="tx1"/>
                </a:solidFill>
              </a:rPr>
              <a:t>melena</a:t>
            </a:r>
            <a:br>
              <a:rPr lang="en-US" sz="1800" dirty="0">
                <a:solidFill>
                  <a:schemeClr val="tx1"/>
                </a:solidFill>
              </a:rPr>
            </a:br>
            <a:r>
              <a:rPr lang="en-US" sz="1600" dirty="0">
                <a:solidFill>
                  <a:schemeClr val="tx1"/>
                </a:solidFill>
              </a:rPr>
              <a:t>99mmTc-pertechnetate scan detects the presence of gastric mucosa. Accumulation of</a:t>
            </a:r>
            <a:br>
              <a:rPr lang="en-US" sz="1600" dirty="0">
                <a:solidFill>
                  <a:schemeClr val="tx1"/>
                </a:solidFill>
              </a:rPr>
            </a:br>
            <a:r>
              <a:rPr lang="en-US" sz="1600" dirty="0" err="1">
                <a:solidFill>
                  <a:schemeClr val="tx1"/>
                </a:solidFill>
              </a:rPr>
              <a:t>pertechnetate</a:t>
            </a:r>
            <a:r>
              <a:rPr lang="en-US" sz="1600" dirty="0">
                <a:solidFill>
                  <a:schemeClr val="tx1"/>
                </a:solidFill>
              </a:rPr>
              <a:t> in the right lower abdominal quadrant is diagnostic of a </a:t>
            </a:r>
            <a:r>
              <a:rPr lang="en-US" sz="1600" dirty="0" err="1">
                <a:solidFill>
                  <a:schemeClr val="tx1"/>
                </a:solidFill>
              </a:rPr>
              <a:t>Meckel</a:t>
            </a:r>
            <a:br>
              <a:rPr lang="en-US" sz="1600" dirty="0">
                <a:solidFill>
                  <a:schemeClr val="tx1"/>
                </a:solidFill>
              </a:rPr>
            </a:br>
            <a:r>
              <a:rPr lang="en-US" sz="1600" dirty="0" err="1">
                <a:solidFill>
                  <a:schemeClr val="bg1"/>
                </a:solidFill>
              </a:rPr>
              <a:t>diverticulum</a:t>
            </a:r>
            <a:r>
              <a:rPr lang="en-US" sz="1600" dirty="0">
                <a:solidFill>
                  <a:schemeClr val="bg1"/>
                </a:solidFill>
              </a:rPr>
              <a:t> that contains ectopic gastric mucosa.</a:t>
            </a:r>
            <a:br>
              <a:rPr lang="ar-JO" sz="1600" dirty="0"/>
            </a:br>
            <a:r>
              <a:rPr lang="en-US" sz="1800" dirty="0">
                <a:solidFill>
                  <a:schemeClr val="bg1"/>
                </a:solidFill>
              </a:rPr>
              <a:t>.</a:t>
            </a:r>
            <a:r>
              <a:rPr lang="en-US" sz="2000" dirty="0">
                <a:solidFill>
                  <a:schemeClr val="bg1"/>
                </a:solidFill>
                <a:effectLst/>
              </a:rPr>
              <a:t>  </a:t>
            </a:r>
            <a:br>
              <a:rPr lang="en-US" sz="2000" dirty="0">
                <a:solidFill>
                  <a:schemeClr val="tx1"/>
                </a:solidFill>
                <a:effectLst/>
              </a:rPr>
            </a:br>
            <a:r>
              <a:rPr lang="en-US" sz="2000" dirty="0">
                <a:solidFill>
                  <a:schemeClr val="tx1"/>
                </a:solidFill>
                <a:effectLst/>
                <a:cs typeface="Times New Roman" pitchFamily="18" charset="0"/>
              </a:rPr>
              <a:t> </a:t>
            </a:r>
            <a:br>
              <a:rPr lang="ar-JO" sz="2000" dirty="0">
                <a:solidFill>
                  <a:schemeClr val="tx1"/>
                </a:solidFill>
                <a:cs typeface="Times New Roman" pitchFamily="18" charset="0"/>
              </a:rPr>
            </a:br>
            <a:br>
              <a:rPr lang="en-US" sz="2000" dirty="0">
                <a:solidFill>
                  <a:schemeClr val="tx1"/>
                </a:solidFill>
                <a:effectLst/>
              </a:rPr>
            </a:br>
            <a:endParaRPr lang="ar-JO" sz="2000" dirty="0">
              <a:solidFill>
                <a:schemeClr val="tx1"/>
              </a:solidFill>
              <a:effectLst/>
            </a:endParaRPr>
          </a:p>
        </p:txBody>
      </p:sp>
      <p:sp>
        <p:nvSpPr>
          <p:cNvPr id="5" name="مستطيل 4"/>
          <p:cNvSpPr/>
          <p:nvPr/>
        </p:nvSpPr>
        <p:spPr>
          <a:xfrm>
            <a:off x="677687" y="381000"/>
            <a:ext cx="38576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Meckel's</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Diverticulum</a:t>
            </a:r>
            <a:r>
              <a:rPr kumimoji="0" lang="en-US"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endParaRPr kumimoji="0" lang="ar-JO" sz="2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9851810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Text Placeholder 2"/>
          <p:cNvSpPr>
            <a:spLocks noGrp="1"/>
          </p:cNvSpPr>
          <p:nvPr>
            <p:ph type="body" idx="1"/>
          </p:nvPr>
        </p:nvSpPr>
        <p:spPr>
          <a:xfrm>
            <a:off x="558375" y="2148840"/>
            <a:ext cx="8027248" cy="400110"/>
          </a:xfrm>
        </p:spPr>
        <p:txBody>
          <a:bodyPr>
            <a:normAutofit fontScale="85000" lnSpcReduction="20000"/>
          </a:bodyPr>
          <a:lstStyle/>
          <a:p>
            <a:endParaRPr lang="ar-JO" dirty="0"/>
          </a:p>
        </p:txBody>
      </p:sp>
      <p:pic>
        <p:nvPicPr>
          <p:cNvPr id="2050" name="Picture 2"/>
          <p:cNvPicPr>
            <a:picLocks noChangeAspect="1" noChangeArrowheads="1"/>
          </p:cNvPicPr>
          <p:nvPr/>
        </p:nvPicPr>
        <p:blipFill>
          <a:blip r:embed="rId2"/>
          <a:srcRect/>
          <a:stretch>
            <a:fillRect/>
          </a:stretch>
        </p:blipFill>
        <p:spPr bwMode="auto">
          <a:xfrm>
            <a:off x="0" y="0"/>
            <a:ext cx="4915616" cy="6858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915616" y="0"/>
            <a:ext cx="4228384" cy="6858000"/>
          </a:xfrm>
          <a:prstGeom prst="rect">
            <a:avLst/>
          </a:prstGeom>
          <a:noFill/>
          <a:ln w="9525">
            <a:noFill/>
            <a:miter lim="800000"/>
            <a:headEnd/>
            <a:tailEnd/>
          </a:ln>
          <a:effec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3074" name="Picture 2"/>
          <p:cNvPicPr>
            <a:picLocks noGrp="1" noChangeAspect="1" noChangeArrowheads="1"/>
          </p:cNvPicPr>
          <p:nvPr>
            <p:ph idx="1"/>
          </p:nvPr>
        </p:nvPicPr>
        <p:blipFill>
          <a:blip r:embed="rId2"/>
          <a:srcRect/>
          <a:stretch>
            <a:fillRect/>
          </a:stretch>
        </p:blipFill>
        <p:spPr bwMode="auto">
          <a:xfrm>
            <a:off x="457200" y="762000"/>
            <a:ext cx="8153399" cy="5197475"/>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0"/>
            <a:ext cx="6172200" cy="1894362"/>
          </a:xfrm>
        </p:spPr>
        <p:txBody>
          <a:bodyPr>
            <a:normAutofit fontScale="90000"/>
          </a:bodyPr>
          <a:lstStyle/>
          <a:p>
            <a:r>
              <a:rPr lang="en-US" dirty="0"/>
              <a:t>Inflammatory bowel disease</a:t>
            </a:r>
            <a:br>
              <a:rPr lang="en-US" dirty="0"/>
            </a:br>
            <a:endParaRPr lang="ar-JO" dirty="0"/>
          </a:p>
        </p:txBody>
      </p:sp>
      <p:sp>
        <p:nvSpPr>
          <p:cNvPr id="3" name="Subtitle 2"/>
          <p:cNvSpPr>
            <a:spLocks noGrp="1"/>
          </p:cNvSpPr>
          <p:nvPr>
            <p:ph type="subTitle" idx="1"/>
          </p:nvPr>
        </p:nvSpPr>
        <p:spPr>
          <a:xfrm>
            <a:off x="2438400" y="4724400"/>
            <a:ext cx="6172200" cy="1371600"/>
          </a:xfrm>
        </p:spPr>
        <p:txBody>
          <a:bodyPr>
            <a:normAutofit/>
          </a:bodyPr>
          <a:lstStyle/>
          <a:p>
            <a:r>
              <a:rPr lang="en-US" dirty="0"/>
              <a:t>Usually for ulcerative colitis and </a:t>
            </a:r>
            <a:r>
              <a:rPr lang="en-US" dirty="0" err="1"/>
              <a:t>crohn’s</a:t>
            </a:r>
            <a:r>
              <a:rPr lang="en-US" dirty="0"/>
              <a:t> </a:t>
            </a:r>
          </a:p>
          <a:p>
            <a:r>
              <a:rPr lang="en-US" dirty="0"/>
              <a:t>Other diseases </a:t>
            </a:r>
            <a:r>
              <a:rPr lang="en-US" dirty="0" err="1"/>
              <a:t>eg</a:t>
            </a:r>
            <a:r>
              <a:rPr lang="en-US" dirty="0"/>
              <a:t>; </a:t>
            </a:r>
            <a:r>
              <a:rPr lang="en-US" dirty="0" err="1"/>
              <a:t>bilharzial</a:t>
            </a:r>
            <a:r>
              <a:rPr lang="en-US" dirty="0"/>
              <a:t> colitis, amebic colitis, </a:t>
            </a:r>
            <a:r>
              <a:rPr lang="en-US" dirty="0" err="1"/>
              <a:t>ileocecal</a:t>
            </a:r>
            <a:r>
              <a:rPr lang="en-US" dirty="0"/>
              <a:t> TB and typhoid enteritis</a:t>
            </a:r>
            <a:endParaRPr lang="ar-JO" dirty="0"/>
          </a:p>
        </p:txBody>
      </p:sp>
      <p:pic>
        <p:nvPicPr>
          <p:cNvPr id="4" name="Content Placeholder 3" descr="download.jpg"/>
          <p:cNvPicPr>
            <a:picLocks noChangeAspect="1"/>
          </p:cNvPicPr>
          <p:nvPr/>
        </p:nvPicPr>
        <p:blipFill>
          <a:blip r:embed="rId2"/>
          <a:stretch>
            <a:fillRect/>
          </a:stretch>
        </p:blipFill>
        <p:spPr>
          <a:xfrm>
            <a:off x="1928794" y="1571612"/>
            <a:ext cx="5519746" cy="3000396"/>
          </a:xfrm>
          <a:prstGeom prst="rect">
            <a:avLst/>
          </a:prstGeom>
        </p:spPr>
      </p:pic>
    </p:spTree>
    <p:extLst>
      <p:ext uri="{BB962C8B-B14F-4D97-AF65-F5344CB8AC3E}">
        <p14:creationId xmlns:p14="http://schemas.microsoft.com/office/powerpoint/2010/main" val="63866127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0829" y="1751329"/>
            <a:ext cx="2212975" cy="51308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3200" b="1" i="0" u="none" strike="noStrike" kern="1200" cap="none" spc="355" normalizeH="0" baseline="0" noProof="0" dirty="0">
                <a:ln>
                  <a:noFill/>
                </a:ln>
                <a:solidFill>
                  <a:prstClr val="black"/>
                </a:solidFill>
                <a:effectLst/>
                <a:uLnTx/>
                <a:uFillTx/>
                <a:latin typeface="Times New Roman"/>
                <a:ea typeface="+mn-ea"/>
                <a:cs typeface="Times New Roman"/>
              </a:rPr>
              <a:t>S</a:t>
            </a:r>
            <a:r>
              <a:rPr kumimoji="0" sz="3200" b="1" i="0" u="none" strike="noStrike" kern="1200" cap="none" spc="345" normalizeH="0" baseline="0" noProof="0" dirty="0">
                <a:ln>
                  <a:noFill/>
                </a:ln>
                <a:solidFill>
                  <a:prstClr val="black"/>
                </a:solidFill>
                <a:effectLst/>
                <a:uLnTx/>
                <a:uFillTx/>
                <a:latin typeface="Times New Roman"/>
                <a:ea typeface="+mn-ea"/>
                <a:cs typeface="Times New Roman"/>
              </a:rPr>
              <a:t>y</a:t>
            </a:r>
            <a:r>
              <a:rPr kumimoji="0" sz="3200" b="1" i="0" u="none" strike="noStrike" kern="1200" cap="none" spc="340" normalizeH="0" baseline="0" noProof="0" dirty="0">
                <a:ln>
                  <a:noFill/>
                </a:ln>
                <a:solidFill>
                  <a:prstClr val="black"/>
                </a:solidFill>
                <a:effectLst/>
                <a:uLnTx/>
                <a:uFillTx/>
                <a:latin typeface="Times New Roman"/>
                <a:ea typeface="+mn-ea"/>
                <a:cs typeface="Times New Roman"/>
              </a:rPr>
              <a:t>m</a:t>
            </a:r>
            <a:r>
              <a:rPr kumimoji="0" sz="3200" b="1" i="0" u="none" strike="noStrike" kern="1200" cap="none" spc="310" normalizeH="0" baseline="0" noProof="0" dirty="0">
                <a:ln>
                  <a:noFill/>
                </a:ln>
                <a:solidFill>
                  <a:prstClr val="black"/>
                </a:solidFill>
                <a:effectLst/>
                <a:uLnTx/>
                <a:uFillTx/>
                <a:latin typeface="Times New Roman"/>
                <a:ea typeface="+mn-ea"/>
                <a:cs typeface="Times New Roman"/>
              </a:rPr>
              <a:t>pt</a:t>
            </a:r>
            <a:r>
              <a:rPr kumimoji="0" sz="3200" b="1" i="0" u="none" strike="noStrike" kern="1200" cap="none" spc="360" normalizeH="0" baseline="0" noProof="0" dirty="0">
                <a:ln>
                  <a:noFill/>
                </a:ln>
                <a:solidFill>
                  <a:prstClr val="black"/>
                </a:solidFill>
                <a:effectLst/>
                <a:uLnTx/>
                <a:uFillTx/>
                <a:latin typeface="Times New Roman"/>
                <a:ea typeface="+mn-ea"/>
                <a:cs typeface="Times New Roman"/>
              </a:rPr>
              <a:t>o</a:t>
            </a:r>
            <a:r>
              <a:rPr kumimoji="0" sz="3200" b="1" i="0" u="none" strike="noStrike" kern="1200" cap="none" spc="385" normalizeH="0" baseline="0" noProof="0" dirty="0">
                <a:ln>
                  <a:noFill/>
                </a:ln>
                <a:solidFill>
                  <a:prstClr val="black"/>
                </a:solidFill>
                <a:effectLst/>
                <a:uLnTx/>
                <a:uFillTx/>
                <a:latin typeface="Times New Roman"/>
                <a:ea typeface="+mn-ea"/>
                <a:cs typeface="Times New Roman"/>
              </a:rPr>
              <a:t>ms</a:t>
            </a:r>
            <a:endParaRPr kumimoji="0" sz="3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3" name="object 3"/>
          <p:cNvSpPr txBox="1"/>
          <p:nvPr/>
        </p:nvSpPr>
        <p:spPr>
          <a:xfrm>
            <a:off x="290829" y="2383790"/>
            <a:ext cx="841375" cy="330200"/>
          </a:xfrm>
          <a:prstGeom prst="rect">
            <a:avLst/>
          </a:prstGeom>
        </p:spPr>
        <p:txBody>
          <a:bodyPr vert="horz" wrap="square" lIns="0" tIns="12700" rIns="0" bIns="0" rtlCol="0">
            <a:spAutoFit/>
          </a:bodyPr>
          <a:lstStyle/>
          <a:p>
            <a:pPr marL="285750" marR="0" lvl="0" indent="-273050" algn="l" defTabSz="914400" rtl="0" eaLnBrk="1" fontAlgn="base" latinLnBrk="0" hangingPunct="1">
              <a:lnSpc>
                <a:spcPct val="100000"/>
              </a:lnSpc>
              <a:spcBef>
                <a:spcPts val="100"/>
              </a:spcBef>
              <a:spcAft>
                <a:spcPct val="0"/>
              </a:spcAft>
              <a:buClr>
                <a:srgbClr val="FD8536"/>
              </a:buClr>
              <a:buSzPct val="70000"/>
              <a:buFont typeface="Wingdings"/>
              <a:buChar char=""/>
              <a:tabLst>
                <a:tab pos="285750" algn="l"/>
              </a:tabLst>
              <a:defRPr/>
            </a:pPr>
            <a:r>
              <a:rPr kumimoji="0" sz="2000" b="0" i="0" u="none" strike="noStrike" kern="1200" cap="none" spc="175" normalizeH="0" baseline="0" noProof="0" dirty="0">
                <a:ln>
                  <a:noFill/>
                </a:ln>
                <a:solidFill>
                  <a:srgbClr val="006FBF"/>
                </a:solidFill>
                <a:effectLst/>
                <a:uLnTx/>
                <a:uFillTx/>
                <a:latin typeface="Times New Roman"/>
                <a:ea typeface="+mn-ea"/>
                <a:cs typeface="Times New Roman"/>
              </a:rPr>
              <a:t>P</a:t>
            </a:r>
            <a:r>
              <a:rPr kumimoji="0" sz="2000" b="0" i="0" u="none" strike="noStrike" kern="1200" cap="none" spc="225" normalizeH="0" baseline="0" noProof="0" dirty="0">
                <a:ln>
                  <a:noFill/>
                </a:ln>
                <a:solidFill>
                  <a:srgbClr val="006FBF"/>
                </a:solidFill>
                <a:effectLst/>
                <a:uLnTx/>
                <a:uFillTx/>
                <a:latin typeface="Times New Roman"/>
                <a:ea typeface="+mn-ea"/>
                <a:cs typeface="Times New Roman"/>
              </a:rPr>
              <a:t>a</a:t>
            </a:r>
            <a:r>
              <a:rPr kumimoji="0" sz="2000" b="0" i="0" u="none" strike="noStrike" kern="1200" cap="none" spc="80" normalizeH="0" baseline="0" noProof="0" dirty="0">
                <a:ln>
                  <a:noFill/>
                </a:ln>
                <a:solidFill>
                  <a:srgbClr val="006FBF"/>
                </a:solidFill>
                <a:effectLst/>
                <a:uLnTx/>
                <a:uFillTx/>
                <a:latin typeface="Times New Roman"/>
                <a:ea typeface="+mn-ea"/>
                <a:cs typeface="Times New Roman"/>
              </a:rPr>
              <a:t>i</a:t>
            </a:r>
            <a:r>
              <a:rPr kumimoji="0" sz="2000" b="0" i="0" u="none" strike="noStrike" kern="1200" cap="none" spc="220" normalizeH="0" baseline="0" noProof="0" dirty="0">
                <a:ln>
                  <a:noFill/>
                </a:ln>
                <a:solidFill>
                  <a:srgbClr val="006FBF"/>
                </a:solidFill>
                <a:effectLst/>
                <a:uLnTx/>
                <a:uFillTx/>
                <a:latin typeface="Times New Roman"/>
                <a:ea typeface="+mn-ea"/>
                <a:cs typeface="Times New Roman"/>
              </a:rPr>
              <a:t>n</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4" name="object 4"/>
          <p:cNvSpPr txBox="1"/>
          <p:nvPr/>
        </p:nvSpPr>
        <p:spPr>
          <a:xfrm>
            <a:off x="657859" y="280289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657859" y="382524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p:nvPr/>
        </p:nvSpPr>
        <p:spPr>
          <a:xfrm>
            <a:off x="930910" y="2680970"/>
            <a:ext cx="4428490" cy="2081530"/>
          </a:xfrm>
          <a:prstGeom prst="rect">
            <a:avLst/>
          </a:prstGeom>
        </p:spPr>
        <p:txBody>
          <a:bodyPr vert="horz" wrap="square" lIns="0" tIns="107950" rIns="0" bIns="0" rtlCol="0">
            <a:spAutoFit/>
          </a:bodyPr>
          <a:lstStyle/>
          <a:p>
            <a:pPr marL="12700" marR="0" lvl="0" indent="0" algn="l" defTabSz="914400" rtl="0" eaLnBrk="1" fontAlgn="base" latinLnBrk="0" hangingPunct="1">
              <a:lnSpc>
                <a:spcPct val="100000"/>
              </a:lnSpc>
              <a:spcBef>
                <a:spcPts val="850"/>
              </a:spcBef>
              <a:spcAft>
                <a:spcPct val="0"/>
              </a:spcAft>
              <a:buClrTx/>
              <a:buSzTx/>
              <a:buFontTx/>
              <a:buNone/>
              <a:tabLst/>
              <a:defRPr/>
            </a:pPr>
            <a:r>
              <a:rPr kumimoji="0" sz="2000" b="0" i="0" u="none" strike="noStrike" kern="1200" cap="none" spc="125" normalizeH="0" baseline="0" noProof="0" dirty="0">
                <a:ln>
                  <a:noFill/>
                </a:ln>
                <a:solidFill>
                  <a:srgbClr val="FF0000"/>
                </a:solidFill>
                <a:effectLst/>
                <a:uLnTx/>
                <a:uFillTx/>
                <a:latin typeface="Times New Roman"/>
                <a:ea typeface="+mn-ea"/>
                <a:cs typeface="Times New Roman"/>
              </a:rPr>
              <a:t>Ulcerative</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05" normalizeH="0" baseline="0" noProof="0" dirty="0">
                <a:ln>
                  <a:noFill/>
                </a:ln>
                <a:solidFill>
                  <a:srgbClr val="FF0000"/>
                </a:solidFill>
                <a:effectLst/>
                <a:uLnTx/>
                <a:uFillTx/>
                <a:latin typeface="Times New Roman"/>
                <a:ea typeface="+mn-ea"/>
                <a:cs typeface="Times New Roman"/>
              </a:rPr>
              <a:t>Colitis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600"/>
              </a:spcBef>
              <a:spcAft>
                <a:spcPct val="0"/>
              </a:spcAft>
              <a:buClr>
                <a:srgbClr val="DF742E"/>
              </a:buClr>
              <a:buSzPct val="59375"/>
              <a:buFont typeface="Wingdings"/>
              <a:buChar char=""/>
              <a:tabLst>
                <a:tab pos="287020" algn="l"/>
              </a:tabLst>
              <a:defRPr/>
            </a:pPr>
            <a:r>
              <a:rPr kumimoji="0" sz="1600" b="0" i="0" u="none" strike="noStrike" kern="1200" cap="none" spc="75" normalizeH="0" baseline="0" noProof="0" dirty="0">
                <a:ln>
                  <a:noFill/>
                </a:ln>
                <a:solidFill>
                  <a:prstClr val="black"/>
                </a:solidFill>
                <a:effectLst/>
                <a:uLnTx/>
                <a:uFillTx/>
                <a:latin typeface="Times New Roman"/>
                <a:ea typeface="+mn-ea"/>
                <a:cs typeface="Times New Roman"/>
              </a:rPr>
              <a:t>Lower </a:t>
            </a:r>
            <a:r>
              <a:rPr kumimoji="0" sz="1600" b="0" i="0" u="none" strike="noStrike" kern="1200" cap="none" spc="110" normalizeH="0" baseline="0" noProof="0" dirty="0">
                <a:ln>
                  <a:noFill/>
                </a:ln>
                <a:solidFill>
                  <a:prstClr val="black"/>
                </a:solidFill>
                <a:effectLst/>
                <a:uLnTx/>
                <a:uFillTx/>
                <a:latin typeface="Times New Roman"/>
                <a:ea typeface="+mn-ea"/>
                <a:cs typeface="Times New Roman"/>
              </a:rPr>
              <a:t>abdominal</a:t>
            </a:r>
            <a:r>
              <a:rPr kumimoji="0" sz="16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14" normalizeH="0" baseline="0" noProof="0" dirty="0">
                <a:ln>
                  <a:noFill/>
                </a:ln>
                <a:solidFill>
                  <a:prstClr val="black"/>
                </a:solidFill>
                <a:effectLst/>
                <a:uLnTx/>
                <a:uFillTx/>
                <a:latin typeface="Times New Roman"/>
                <a:ea typeface="+mn-ea"/>
                <a:cs typeface="Times New Roman"/>
              </a:rPr>
              <a:t>cramps</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60"/>
              </a:spcBef>
              <a:spcAft>
                <a:spcPct val="0"/>
              </a:spcAft>
              <a:buClr>
                <a:srgbClr val="DF742E"/>
              </a:buClr>
              <a:buSzPct val="59375"/>
              <a:buFont typeface="Wingdings"/>
              <a:buChar char=""/>
              <a:tabLst>
                <a:tab pos="287020" algn="l"/>
              </a:tabLst>
              <a:defRPr/>
            </a:pPr>
            <a:r>
              <a:rPr kumimoji="0" sz="1600" b="0" i="0" u="none" strike="noStrike" kern="1200" cap="none" spc="75" normalizeH="0" baseline="0" noProof="0" dirty="0">
                <a:ln>
                  <a:noFill/>
                </a:ln>
                <a:solidFill>
                  <a:prstClr val="black"/>
                </a:solidFill>
                <a:effectLst/>
                <a:uLnTx/>
                <a:uFillTx/>
                <a:latin typeface="Times New Roman"/>
                <a:ea typeface="+mn-ea"/>
                <a:cs typeface="Times New Roman"/>
              </a:rPr>
              <a:t>Relieved </a:t>
            </a:r>
            <a:r>
              <a:rPr kumimoji="0" sz="1600" b="0" i="0" u="none" strike="noStrike" kern="1200" cap="none" spc="120" normalizeH="0" baseline="0" noProof="0" dirty="0">
                <a:ln>
                  <a:noFill/>
                </a:ln>
                <a:solidFill>
                  <a:prstClr val="black"/>
                </a:solidFill>
                <a:effectLst/>
                <a:uLnTx/>
                <a:uFillTx/>
                <a:latin typeface="Times New Roman"/>
                <a:ea typeface="+mn-ea"/>
                <a:cs typeface="Times New Roman"/>
              </a:rPr>
              <a:t>with </a:t>
            </a:r>
            <a:r>
              <a:rPr kumimoji="0" sz="1600" b="0" i="0" u="none" strike="noStrike" kern="1200" cap="none" spc="50" normalizeH="0" baseline="0" noProof="0" dirty="0">
                <a:ln>
                  <a:noFill/>
                </a:ln>
                <a:solidFill>
                  <a:prstClr val="black"/>
                </a:solidFill>
                <a:effectLst/>
                <a:uLnTx/>
                <a:uFillTx/>
                <a:latin typeface="Times New Roman"/>
                <a:ea typeface="+mn-ea"/>
                <a:cs typeface="Times New Roman"/>
              </a:rPr>
              <a:t>Bowel</a:t>
            </a:r>
            <a:r>
              <a:rPr kumimoji="0" sz="1600" b="0" i="0" u="none" strike="noStrike" kern="1200" cap="none" spc="-9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00" normalizeH="0" baseline="0" noProof="0" dirty="0">
                <a:ln>
                  <a:noFill/>
                </a:ln>
                <a:solidFill>
                  <a:prstClr val="black"/>
                </a:solidFill>
                <a:effectLst/>
                <a:uLnTx/>
                <a:uFillTx/>
                <a:latin typeface="Times New Roman"/>
                <a:ea typeface="+mn-ea"/>
                <a:cs typeface="Times New Roman"/>
              </a:rPr>
              <a:t>Movement</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base" latinLnBrk="0" hangingPunct="1">
              <a:lnSpc>
                <a:spcPct val="100000"/>
              </a:lnSpc>
              <a:spcBef>
                <a:spcPts val="650"/>
              </a:spcBef>
              <a:spcAft>
                <a:spcPct val="0"/>
              </a:spcAft>
              <a:buClrTx/>
              <a:buSzTx/>
              <a:buFontTx/>
              <a:buNone/>
              <a:tabLst/>
              <a:defRPr/>
            </a:pPr>
            <a:r>
              <a:rPr kumimoji="0" sz="2000" b="0" i="0" u="none" strike="noStrike" kern="1200" cap="none" spc="135" normalizeH="0" baseline="0" noProof="0" dirty="0">
                <a:ln>
                  <a:noFill/>
                </a:ln>
                <a:solidFill>
                  <a:srgbClr val="FF0000"/>
                </a:solidFill>
                <a:effectLst/>
                <a:uLnTx/>
                <a:uFillTx/>
                <a:latin typeface="Times New Roman"/>
                <a:ea typeface="+mn-ea"/>
                <a:cs typeface="Times New Roman"/>
              </a:rPr>
              <a:t>Crohn's</a:t>
            </a:r>
            <a:r>
              <a:rPr kumimoji="0" sz="2000" b="0" i="0" u="none" strike="noStrike" kern="1200" cap="none" spc="45" normalizeH="0" baseline="0" noProof="0" dirty="0">
                <a:ln>
                  <a:noFill/>
                </a:ln>
                <a:solidFill>
                  <a:srgbClr val="FF0000"/>
                </a:solidFill>
                <a:effectLst/>
                <a:uLnTx/>
                <a:uFillTx/>
                <a:latin typeface="Times New Roman"/>
                <a:ea typeface="+mn-ea"/>
                <a:cs typeface="Times New Roman"/>
              </a:rPr>
              <a:t> </a:t>
            </a:r>
            <a:r>
              <a:rPr kumimoji="0" sz="2000" b="0" i="0" u="none" strike="noStrike" kern="1200" cap="none" spc="130" normalizeH="0" baseline="0" noProof="0" dirty="0">
                <a:ln>
                  <a:noFill/>
                </a:ln>
                <a:solidFill>
                  <a:srgbClr val="FF0000"/>
                </a:solidFill>
                <a:effectLst/>
                <a:uLnTx/>
                <a:uFillTx/>
                <a:latin typeface="Times New Roman"/>
                <a:ea typeface="+mn-ea"/>
                <a:cs typeface="Times New Roman"/>
              </a:rPr>
              <a:t>Disease</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600"/>
              </a:spcBef>
              <a:spcAft>
                <a:spcPct val="0"/>
              </a:spcAft>
              <a:buClr>
                <a:srgbClr val="DF742E"/>
              </a:buClr>
              <a:buSzPct val="59375"/>
              <a:buFont typeface="Wingdings"/>
              <a:buChar char=""/>
              <a:tabLst>
                <a:tab pos="287020" algn="l"/>
              </a:tabLst>
              <a:defRPr/>
            </a:pPr>
            <a:r>
              <a:rPr kumimoji="0" sz="1600" b="0" i="0" u="none" strike="noStrike" kern="1200" cap="none" spc="135" normalizeH="0" baseline="0" noProof="0" dirty="0">
                <a:ln>
                  <a:noFill/>
                </a:ln>
                <a:solidFill>
                  <a:prstClr val="black"/>
                </a:solidFill>
                <a:effectLst/>
                <a:uLnTx/>
                <a:uFillTx/>
                <a:latin typeface="Times New Roman"/>
                <a:ea typeface="+mn-ea"/>
                <a:cs typeface="Times New Roman"/>
              </a:rPr>
              <a:t>Constant</a:t>
            </a:r>
            <a:r>
              <a:rPr kumimoji="0" sz="16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30" normalizeH="0" baseline="0" noProof="0" dirty="0">
                <a:ln>
                  <a:noFill/>
                </a:ln>
                <a:solidFill>
                  <a:prstClr val="black"/>
                </a:solidFill>
                <a:effectLst/>
                <a:uLnTx/>
                <a:uFillTx/>
                <a:latin typeface="Times New Roman"/>
                <a:ea typeface="+mn-ea"/>
                <a:cs typeface="Times New Roman"/>
              </a:rPr>
              <a:t>pain</a:t>
            </a:r>
            <a:r>
              <a:rPr kumimoji="0" sz="16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95" normalizeH="0" baseline="0" noProof="0" dirty="0">
                <a:ln>
                  <a:noFill/>
                </a:ln>
                <a:solidFill>
                  <a:prstClr val="black"/>
                </a:solidFill>
                <a:effectLst/>
                <a:uLnTx/>
                <a:uFillTx/>
                <a:latin typeface="Times New Roman"/>
                <a:ea typeface="+mn-ea"/>
                <a:cs typeface="Times New Roman"/>
              </a:rPr>
              <a:t>often</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14" normalizeH="0" baseline="0" noProof="0" dirty="0">
                <a:ln>
                  <a:noFill/>
                </a:ln>
                <a:solidFill>
                  <a:prstClr val="black"/>
                </a:solidFill>
                <a:effectLst/>
                <a:uLnTx/>
                <a:uFillTx/>
                <a:latin typeface="Times New Roman"/>
                <a:ea typeface="+mn-ea"/>
                <a:cs typeface="Times New Roman"/>
              </a:rPr>
              <a:t>in</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30" normalizeH="0" baseline="0" noProof="0" dirty="0">
                <a:ln>
                  <a:noFill/>
                </a:ln>
                <a:solidFill>
                  <a:prstClr val="black"/>
                </a:solidFill>
                <a:effectLst/>
                <a:uLnTx/>
                <a:uFillTx/>
                <a:latin typeface="Times New Roman"/>
                <a:ea typeface="+mn-ea"/>
                <a:cs typeface="Times New Roman"/>
              </a:rPr>
              <a:t>right</a:t>
            </a:r>
            <a:r>
              <a:rPr kumimoji="0" sz="16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65" normalizeH="0" baseline="0" noProof="0" dirty="0">
                <a:ln>
                  <a:noFill/>
                </a:ln>
                <a:solidFill>
                  <a:prstClr val="black"/>
                </a:solidFill>
                <a:effectLst/>
                <a:uLnTx/>
                <a:uFillTx/>
                <a:latin typeface="Times New Roman"/>
                <a:ea typeface="+mn-ea"/>
                <a:cs typeface="Times New Roman"/>
              </a:rPr>
              <a:t>lower</a:t>
            </a:r>
            <a:r>
              <a:rPr kumimoji="0" sz="16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50" normalizeH="0" baseline="0" noProof="0" dirty="0">
                <a:ln>
                  <a:noFill/>
                </a:ln>
                <a:solidFill>
                  <a:prstClr val="black"/>
                </a:solidFill>
                <a:effectLst/>
                <a:uLnTx/>
                <a:uFillTx/>
                <a:latin typeface="Times New Roman"/>
                <a:ea typeface="+mn-ea"/>
                <a:cs typeface="Times New Roman"/>
              </a:rPr>
              <a:t>quadrant</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a:p>
            <a:pPr marL="287020" marR="0" lvl="0" indent="-182880" algn="l" defTabSz="914400" rtl="0" eaLnBrk="1" fontAlgn="base" latinLnBrk="0" hangingPunct="1">
              <a:lnSpc>
                <a:spcPct val="100000"/>
              </a:lnSpc>
              <a:spcBef>
                <a:spcPts val="550"/>
              </a:spcBef>
              <a:spcAft>
                <a:spcPct val="0"/>
              </a:spcAft>
              <a:buClr>
                <a:srgbClr val="DF742E"/>
              </a:buClr>
              <a:buSzPct val="59375"/>
              <a:buFont typeface="Wingdings"/>
              <a:buChar char=""/>
              <a:tabLst>
                <a:tab pos="287020" algn="l"/>
              </a:tabLst>
              <a:defRPr/>
            </a:pPr>
            <a:r>
              <a:rPr kumimoji="0" sz="1600" b="0" i="0" u="none" strike="noStrike" kern="1200" cap="none" spc="85" normalizeH="0" baseline="0" noProof="0" dirty="0">
                <a:ln>
                  <a:noFill/>
                </a:ln>
                <a:solidFill>
                  <a:prstClr val="black"/>
                </a:solidFill>
                <a:effectLst/>
                <a:uLnTx/>
                <a:uFillTx/>
                <a:latin typeface="Times New Roman"/>
                <a:ea typeface="+mn-ea"/>
                <a:cs typeface="Times New Roman"/>
              </a:rPr>
              <a:t>Not relieved </a:t>
            </a:r>
            <a:r>
              <a:rPr kumimoji="0" sz="1600" b="0" i="0" u="none" strike="noStrike" kern="1200" cap="none" spc="120" normalizeH="0" baseline="0" noProof="0" dirty="0">
                <a:ln>
                  <a:noFill/>
                </a:ln>
                <a:solidFill>
                  <a:prstClr val="black"/>
                </a:solidFill>
                <a:effectLst/>
                <a:uLnTx/>
                <a:uFillTx/>
                <a:latin typeface="Times New Roman"/>
                <a:ea typeface="+mn-ea"/>
                <a:cs typeface="Times New Roman"/>
              </a:rPr>
              <a:t>with </a:t>
            </a:r>
            <a:r>
              <a:rPr kumimoji="0" sz="1600" b="0" i="0" u="none" strike="noStrike" kern="1200" cap="none" spc="50" normalizeH="0" baseline="0" noProof="0" dirty="0">
                <a:ln>
                  <a:noFill/>
                </a:ln>
                <a:solidFill>
                  <a:prstClr val="black"/>
                </a:solidFill>
                <a:effectLst/>
                <a:uLnTx/>
                <a:uFillTx/>
                <a:latin typeface="Times New Roman"/>
                <a:ea typeface="+mn-ea"/>
                <a:cs typeface="Times New Roman"/>
              </a:rPr>
              <a:t>Bowel</a:t>
            </a:r>
            <a:r>
              <a:rPr kumimoji="0" sz="1600" b="0" i="0" u="none" strike="noStrike" kern="1200" cap="none" spc="-135" normalizeH="0" baseline="0" noProof="0" dirty="0">
                <a:ln>
                  <a:noFill/>
                </a:ln>
                <a:solidFill>
                  <a:prstClr val="black"/>
                </a:solidFill>
                <a:effectLst/>
                <a:uLnTx/>
                <a:uFillTx/>
                <a:latin typeface="Times New Roman"/>
                <a:ea typeface="+mn-ea"/>
                <a:cs typeface="Times New Roman"/>
              </a:rPr>
              <a:t> </a:t>
            </a:r>
            <a:r>
              <a:rPr kumimoji="0" sz="1600" b="0" i="0" u="none" strike="noStrike" kern="1200" cap="none" spc="100" normalizeH="0" baseline="0" noProof="0" dirty="0">
                <a:ln>
                  <a:noFill/>
                </a:ln>
                <a:solidFill>
                  <a:prstClr val="black"/>
                </a:solidFill>
                <a:effectLst/>
                <a:uLnTx/>
                <a:uFillTx/>
                <a:latin typeface="Times New Roman"/>
                <a:ea typeface="+mn-ea"/>
                <a:cs typeface="Times New Roman"/>
              </a:rPr>
              <a:t>Movement</a:t>
            </a:r>
            <a:endParaRPr kumimoji="0" sz="16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object 7"/>
          <p:cNvSpPr txBox="1"/>
          <p:nvPr/>
        </p:nvSpPr>
        <p:spPr>
          <a:xfrm>
            <a:off x="290829" y="4883150"/>
            <a:ext cx="184150" cy="23876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400" b="0" i="0" u="none" strike="noStrike" kern="1200" cap="none" spc="0" normalizeH="0" baseline="0" noProof="0" dirty="0">
                <a:ln>
                  <a:noFill/>
                </a:ln>
                <a:solidFill>
                  <a:srgbClr val="FD8536"/>
                </a:solidFill>
                <a:effectLst/>
                <a:uLnTx/>
                <a:uFillTx/>
                <a:latin typeface="Wingdings"/>
                <a:ea typeface="+mn-ea"/>
                <a:cs typeface="Wingdings"/>
              </a:rPr>
              <a:t></a:t>
            </a:r>
            <a:endParaRPr kumimoji="0" sz="1400" b="0" i="0" u="none" strike="noStrike" kern="1200" cap="none" spc="0" normalizeH="0" baseline="0" noProof="0">
              <a:ln>
                <a:noFill/>
              </a:ln>
              <a:solidFill>
                <a:prstClr val="black"/>
              </a:solidFill>
              <a:effectLst/>
              <a:uLnTx/>
              <a:uFillTx/>
              <a:latin typeface="Wingdings"/>
              <a:ea typeface="+mn-ea"/>
              <a:cs typeface="Wingdings"/>
            </a:endParaRPr>
          </a:p>
        </p:txBody>
      </p:sp>
      <p:sp>
        <p:nvSpPr>
          <p:cNvPr id="8" name="object 8"/>
          <p:cNvSpPr txBox="1"/>
          <p:nvPr/>
        </p:nvSpPr>
        <p:spPr>
          <a:xfrm>
            <a:off x="563880" y="4833620"/>
            <a:ext cx="136017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90" normalizeH="0" baseline="0" noProof="0" dirty="0">
                <a:ln>
                  <a:noFill/>
                </a:ln>
                <a:solidFill>
                  <a:srgbClr val="006FBF"/>
                </a:solidFill>
                <a:effectLst/>
                <a:uLnTx/>
                <a:uFillTx/>
                <a:latin typeface="Times New Roman"/>
                <a:ea typeface="+mn-ea"/>
                <a:cs typeface="Times New Roman"/>
              </a:rPr>
              <a:t>Stool</a:t>
            </a:r>
            <a:r>
              <a:rPr kumimoji="0" sz="2000" b="0" i="0" u="none" strike="noStrike" kern="1200" cap="none" spc="0" normalizeH="0" baseline="0" noProof="0" dirty="0">
                <a:ln>
                  <a:noFill/>
                </a:ln>
                <a:solidFill>
                  <a:srgbClr val="006FBF"/>
                </a:solidFill>
                <a:effectLst/>
                <a:uLnTx/>
                <a:uFillTx/>
                <a:latin typeface="Times New Roman"/>
                <a:ea typeface="+mn-ea"/>
                <a:cs typeface="Times New Roman"/>
              </a:rPr>
              <a:t> </a:t>
            </a:r>
            <a:r>
              <a:rPr kumimoji="0" sz="2000" b="0" i="0" u="none" strike="noStrike" kern="1200" cap="none" spc="70" normalizeH="0" baseline="0" noProof="0" dirty="0">
                <a:ln>
                  <a:noFill/>
                </a:ln>
                <a:solidFill>
                  <a:srgbClr val="006FBF"/>
                </a:solidFill>
                <a:effectLst/>
                <a:uLnTx/>
                <a:uFillTx/>
                <a:latin typeface="Times New Roman"/>
                <a:ea typeface="+mn-ea"/>
                <a:cs typeface="Times New Roman"/>
              </a:rPr>
              <a:t>Blood</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9" name="object 9"/>
          <p:cNvSpPr txBox="1"/>
          <p:nvPr/>
        </p:nvSpPr>
        <p:spPr>
          <a:xfrm>
            <a:off x="657859" y="5264150"/>
            <a:ext cx="138430" cy="26924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1600" b="0" i="0" u="none" strike="noStrike" kern="1200" cap="none" spc="-420" normalizeH="0" baseline="0" noProof="0" dirty="0">
                <a:ln>
                  <a:noFill/>
                </a:ln>
                <a:solidFill>
                  <a:srgbClr val="FD8536"/>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930910" y="5229859"/>
            <a:ext cx="5060950" cy="33020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sz="2000" b="0" i="0" u="none" strike="noStrike" kern="1200" cap="none" spc="100" normalizeH="0" baseline="0" noProof="0" dirty="0">
                <a:ln>
                  <a:noFill/>
                </a:ln>
                <a:solidFill>
                  <a:prstClr val="black"/>
                </a:solidFill>
                <a:effectLst/>
                <a:uLnTx/>
                <a:uFillTx/>
                <a:latin typeface="Times New Roman"/>
                <a:ea typeface="+mn-ea"/>
                <a:cs typeface="Times New Roman"/>
              </a:rPr>
              <a:t>Grossly </a:t>
            </a:r>
            <a:r>
              <a:rPr kumimoji="0" sz="2000" b="0" i="0" u="none" strike="noStrike" kern="1200" cap="none" spc="70" normalizeH="0" baseline="0" noProof="0" dirty="0">
                <a:ln>
                  <a:noFill/>
                </a:ln>
                <a:solidFill>
                  <a:prstClr val="black"/>
                </a:solidFill>
                <a:effectLst/>
                <a:uLnTx/>
                <a:uFillTx/>
                <a:latin typeface="Times New Roman"/>
                <a:ea typeface="+mn-ea"/>
                <a:cs typeface="Times New Roman"/>
              </a:rPr>
              <a:t>bloody </a:t>
            </a:r>
            <a:r>
              <a:rPr kumimoji="0" sz="2000" b="0" i="0" u="none" strike="noStrike" kern="1200" cap="none" spc="90" normalizeH="0" baseline="0" noProof="0" dirty="0">
                <a:ln>
                  <a:noFill/>
                </a:ln>
                <a:solidFill>
                  <a:prstClr val="black"/>
                </a:solidFill>
                <a:effectLst/>
                <a:uLnTx/>
                <a:uFillTx/>
                <a:latin typeface="Times New Roman"/>
                <a:ea typeface="+mn-ea"/>
                <a:cs typeface="Times New Roman"/>
              </a:rPr>
              <a:t>stool </a:t>
            </a:r>
            <a:r>
              <a:rPr kumimoji="0" sz="2000" b="0" i="0" u="none" strike="noStrike" kern="1200" cap="none" spc="150" normalizeH="0" baseline="0" noProof="0" dirty="0">
                <a:ln>
                  <a:noFill/>
                </a:ln>
                <a:solidFill>
                  <a:prstClr val="black"/>
                </a:solidFill>
                <a:effectLst/>
                <a:uLnTx/>
                <a:uFillTx/>
                <a:latin typeface="Times New Roman"/>
                <a:ea typeface="+mn-ea"/>
                <a:cs typeface="Times New Roman"/>
              </a:rPr>
              <a:t>in </a:t>
            </a:r>
            <a:r>
              <a:rPr kumimoji="0" sz="2000" b="1" i="0" u="none" strike="noStrike" kern="1200" cap="none" spc="204" normalizeH="0" baseline="0" noProof="0" dirty="0">
                <a:ln>
                  <a:noFill/>
                </a:ln>
                <a:solidFill>
                  <a:prstClr val="black"/>
                </a:solidFill>
                <a:effectLst/>
                <a:uLnTx/>
                <a:uFillTx/>
                <a:latin typeface="Times New Roman"/>
                <a:ea typeface="+mn-ea"/>
                <a:cs typeface="Times New Roman"/>
              </a:rPr>
              <a:t>Ulcerative</a:t>
            </a:r>
            <a:r>
              <a:rPr kumimoji="0" sz="2000" b="1" i="0" u="none" strike="noStrike" kern="1200" cap="none" spc="-155" normalizeH="0" baseline="0" noProof="0" dirty="0">
                <a:ln>
                  <a:noFill/>
                </a:ln>
                <a:solidFill>
                  <a:prstClr val="black"/>
                </a:solidFill>
                <a:effectLst/>
                <a:uLnTx/>
                <a:uFillTx/>
                <a:latin typeface="Times New Roman"/>
                <a:ea typeface="+mn-ea"/>
                <a:cs typeface="Times New Roman"/>
              </a:rPr>
              <a:t> </a:t>
            </a:r>
            <a:r>
              <a:rPr kumimoji="0" sz="2000" b="1" i="0" u="none" strike="noStrike" kern="1200" cap="none" spc="180" normalizeH="0" baseline="0" noProof="0" dirty="0">
                <a:ln>
                  <a:noFill/>
                </a:ln>
                <a:solidFill>
                  <a:prstClr val="black"/>
                </a:solidFill>
                <a:effectLst/>
                <a:uLnTx/>
                <a:uFillTx/>
                <a:latin typeface="Times New Roman"/>
                <a:ea typeface="+mn-ea"/>
                <a:cs typeface="Times New Roman"/>
              </a:rPr>
              <a:t>Colitis</a:t>
            </a: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1" name="object 11"/>
          <p:cNvSpPr txBox="1">
            <a:spLocks noGrp="1"/>
          </p:cNvSpPr>
          <p:nvPr>
            <p:ph type="title"/>
          </p:nvPr>
        </p:nvSpPr>
        <p:spPr>
          <a:xfrm>
            <a:off x="152400" y="762000"/>
            <a:ext cx="6847840" cy="574040"/>
          </a:xfrm>
          <a:prstGeom prst="rect">
            <a:avLst/>
          </a:prstGeom>
        </p:spPr>
        <p:txBody>
          <a:bodyPr vert="horz" wrap="square" lIns="0" tIns="12700" rIns="0" bIns="0" rtlCol="0">
            <a:spAutoFit/>
          </a:bodyPr>
          <a:lstStyle/>
          <a:p>
            <a:pPr marL="12700">
              <a:lnSpc>
                <a:spcPct val="100000"/>
              </a:lnSpc>
              <a:spcBef>
                <a:spcPts val="100"/>
              </a:spcBef>
            </a:pPr>
            <a:r>
              <a:rPr sz="3600" b="1" spc="350" dirty="0">
                <a:latin typeface="Times New Roman"/>
                <a:cs typeface="Times New Roman"/>
              </a:rPr>
              <a:t>Inflammatory </a:t>
            </a:r>
            <a:r>
              <a:rPr sz="3600" b="1" spc="425" dirty="0">
                <a:latin typeface="Times New Roman"/>
                <a:cs typeface="Times New Roman"/>
              </a:rPr>
              <a:t>Bowel</a:t>
            </a:r>
            <a:r>
              <a:rPr sz="3600" b="1" spc="-125" dirty="0">
                <a:latin typeface="Times New Roman"/>
                <a:cs typeface="Times New Roman"/>
              </a:rPr>
              <a:t> </a:t>
            </a:r>
            <a:r>
              <a:rPr sz="3600" b="1" spc="405" dirty="0">
                <a:latin typeface="Times New Roman"/>
                <a:cs typeface="Times New Roman"/>
              </a:rPr>
              <a:t>Disease</a:t>
            </a:r>
            <a:endParaRPr sz="3600">
              <a:latin typeface="Times New Roman"/>
              <a:cs typeface="Times New Roman"/>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5131</TotalTime>
  <Words>6933</Words>
  <Application>Microsoft Office PowerPoint</Application>
  <PresentationFormat>On-screen Show (4:3)</PresentationFormat>
  <Paragraphs>1062</Paragraphs>
  <Slides>192</Slides>
  <Notes>45</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192</vt:i4>
      </vt:variant>
    </vt:vector>
  </HeadingPairs>
  <TitlesOfParts>
    <vt:vector size="211" baseType="lpstr">
      <vt:lpstr>Arabic Typesetting</vt:lpstr>
      <vt:lpstr>Arial</vt:lpstr>
      <vt:lpstr>Arial Black</vt:lpstr>
      <vt:lpstr>Calibri</vt:lpstr>
      <vt:lpstr>Georgia</vt:lpstr>
      <vt:lpstr>Goudy Old Style</vt:lpstr>
      <vt:lpstr>Lucida Sans Unicode</vt:lpstr>
      <vt:lpstr>Pristina</vt:lpstr>
      <vt:lpstr>Sylfaen</vt:lpstr>
      <vt:lpstr>Times New Roman</vt:lpstr>
      <vt:lpstr>Trebuchet MS</vt:lpstr>
      <vt:lpstr>Tw Cen MT</vt:lpstr>
      <vt:lpstr>Verdana</vt:lpstr>
      <vt:lpstr>Wingdings</vt:lpstr>
      <vt:lpstr>Wingdings 2</vt:lpstr>
      <vt:lpstr>Wingdings 3</vt:lpstr>
      <vt:lpstr>Concourse</vt:lpstr>
      <vt:lpstr>Urban</vt:lpstr>
      <vt:lpstr>Photo Editor Photo</vt:lpstr>
      <vt:lpstr>Upper GI Bleeding</vt:lpstr>
      <vt:lpstr>Anatomy of UBGIT</vt:lpstr>
      <vt:lpstr>PowerPoint Presentation</vt:lpstr>
      <vt:lpstr>Definition Of UGIB </vt:lpstr>
      <vt:lpstr>PowerPoint Presentation</vt:lpstr>
      <vt:lpstr>PowerPoint Presentation</vt:lpstr>
      <vt:lpstr>Classification </vt:lpstr>
      <vt:lpstr>Clinical Features </vt:lpstr>
      <vt:lpstr>Diagnosis</vt:lpstr>
      <vt:lpstr>Diagnosis cont.</vt:lpstr>
      <vt:lpstr>Diagnosis cont.</vt:lpstr>
      <vt:lpstr>Diagnosis cont.</vt:lpstr>
      <vt:lpstr>ASSESSMENT OF SEVERITY</vt:lpstr>
      <vt:lpstr>PowerPoint Presentation</vt:lpstr>
      <vt:lpstr>Initial Management of UGIB</vt:lpstr>
      <vt:lpstr>Resuscitation</vt:lpstr>
      <vt:lpstr>Prognosis </vt:lpstr>
      <vt:lpstr>Prognostic Factors</vt:lpstr>
      <vt:lpstr>Peptic Ulcer Bleeding</vt:lpstr>
      <vt:lpstr>Peptic Ulcers Bleeding </vt:lpstr>
      <vt:lpstr>PowerPoint Presentation</vt:lpstr>
      <vt:lpstr>H. Pylori</vt:lpstr>
      <vt:lpstr>PowerPoint Presentation</vt:lpstr>
      <vt:lpstr>Duodenal ulcers: </vt:lpstr>
      <vt:lpstr>PowerPoint Presentation</vt:lpstr>
      <vt:lpstr>Gastric ulcers: </vt:lpstr>
      <vt:lpstr>Investigations:</vt:lpstr>
      <vt:lpstr>endoscopy</vt:lpstr>
      <vt:lpstr>Management : </vt:lpstr>
      <vt:lpstr>PowerPoint Presentation</vt:lpstr>
      <vt:lpstr>Surgical treatment : </vt:lpstr>
      <vt:lpstr>Surgical Options</vt:lpstr>
      <vt:lpstr>PowerPoint Presentation</vt:lpstr>
      <vt:lpstr>PowerPoint Presentation</vt:lpstr>
      <vt:lpstr>PowerPoint Presentation</vt:lpstr>
      <vt:lpstr>Surgical Complications</vt:lpstr>
      <vt:lpstr>PowerPoint Presentation</vt:lpstr>
      <vt:lpstr>Errosive gastritis</vt:lpstr>
      <vt:lpstr>PowerPoint Presentation</vt:lpstr>
      <vt:lpstr>PowerPoint Presentation</vt:lpstr>
      <vt:lpstr>PowerPoint Presentation</vt:lpstr>
      <vt:lpstr>Acute stress gastritis</vt:lpstr>
      <vt:lpstr>PowerPoint Presentation</vt:lpstr>
      <vt:lpstr>Prevention of stress gastritis</vt:lpstr>
      <vt:lpstr>Treatment </vt:lpstr>
      <vt:lpstr>Curling's ulcer </vt:lpstr>
      <vt:lpstr>Treatment </vt:lpstr>
      <vt:lpstr>Cushing's ulcer </vt:lpstr>
      <vt:lpstr>Oesophageal varices</vt:lpstr>
      <vt:lpstr>PowerPoint Presentation</vt:lpstr>
      <vt:lpstr>PORTAL HYPERTENSION</vt:lpstr>
      <vt:lpstr>PowerPoint Presentation</vt:lpstr>
      <vt:lpstr>Clinical Features and Diagnosis</vt:lpstr>
      <vt:lpstr>Physical signs </vt:lpstr>
      <vt:lpstr>PowerPoint Presentation</vt:lpstr>
      <vt:lpstr>PowerPoint Presentation</vt:lpstr>
      <vt:lpstr>PowerPoint Presentation</vt:lpstr>
      <vt:lpstr>Management of bleeding varices guideline and means of management </vt:lpstr>
      <vt:lpstr>initial resuscitation: </vt:lpstr>
      <vt:lpstr>Oesophageal balloon tamponade (Sengstaken–Blakemore tube)  </vt:lpstr>
      <vt:lpstr>PowerPoint Presentation</vt:lpstr>
      <vt:lpstr>Drug therapy (vasopressin/octreotide) </vt:lpstr>
      <vt:lpstr>Endoscopic sclerotherapy or banding </vt:lpstr>
      <vt:lpstr>Transjugular Intrahepatic Portosystemic Stent Shunts (TIPSS): </vt:lpstr>
      <vt:lpstr>PowerPoint Presentation</vt:lpstr>
      <vt:lpstr>PowerPoint Presentation</vt:lpstr>
      <vt:lpstr>PowerPoint Presentation</vt:lpstr>
      <vt:lpstr>Types of surgical shunts: </vt:lpstr>
      <vt:lpstr>MALLORY–WEISS SYNDROME</vt:lpstr>
      <vt:lpstr>PowerPoint Presentation</vt:lpstr>
      <vt:lpstr>PowerPoint Presentation</vt:lpstr>
      <vt:lpstr>Dieulafoy’s disease</vt:lpstr>
      <vt:lpstr>PowerPoint Presentation</vt:lpstr>
      <vt:lpstr>PowerPoint Presentation</vt:lpstr>
      <vt:lpstr>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vt:lpstr>
      <vt:lpstr>Aetiology – General causes</vt:lpstr>
      <vt:lpstr>Site – Local causes</vt:lpstr>
      <vt:lpstr>Differential Diagnosis</vt:lpstr>
      <vt:lpstr>Causes of lower GI BLEEDING </vt:lpstr>
      <vt:lpstr>Diverticular Disease</vt:lpstr>
      <vt:lpstr>Pathogenesis : diverticolosis</vt:lpstr>
      <vt:lpstr>Pathology </vt:lpstr>
      <vt:lpstr>Complicated cases 10-25% </vt:lpstr>
      <vt:lpstr>Diagnosis :</vt:lpstr>
      <vt:lpstr>PowerPoint Presentation</vt:lpstr>
      <vt:lpstr>PowerPoint Presentation</vt:lpstr>
      <vt:lpstr>Meckel diverticulum is the most common congenital anomaly of the small intestine,   It forms due to incomplete obliteration of the omphalomesenteric duct that connects the midgut lumen and yolk sac cavity early in fetal life   * Painless intestinal hemorrhage accounts for 50% of all lower GI bleeding in patients younger than 2 years  A variety of tissues have been found in Meckel diverticulum, including gastric, pancreatic, colonic, jejunal, duodenal and endometrial.  The most common of these is gastric tissue, which is significant because gastric epithelium produces acid that can cause ulceration of adjacent mucosa and lower GI bleeding (melena/hematochezia).  ▪ Meckel diverticulum most often presents with painless melena 99mmTc-pertechnetate scan detects the presence of gastric mucosa. Accumulation of pertechnetate in the right lower abdominal quadrant is diagnostic of a Meckel diverticulum that contains ectopic gastric mucosa. .      </vt:lpstr>
      <vt:lpstr>PowerPoint Presentation</vt:lpstr>
      <vt:lpstr>PowerPoint Presentation</vt:lpstr>
      <vt:lpstr>Inflammatory bowel disease </vt:lpstr>
      <vt:lpstr>Inflammatory Bowel Disease</vt:lpstr>
      <vt:lpstr>Inflammatory Bowel Disease</vt:lpstr>
      <vt:lpstr>PowerPoint Presentation</vt:lpstr>
      <vt:lpstr>PowerPoint Presentation</vt:lpstr>
      <vt:lpstr>PowerPoint Presentation</vt:lpstr>
      <vt:lpstr>PowerPoint Presentation</vt:lpstr>
      <vt:lpstr>PowerPoint Presentation</vt:lpstr>
      <vt:lpstr>Angiodysplasia</vt:lpstr>
      <vt:lpstr>PowerPoint Presentation</vt:lpstr>
      <vt:lpstr>Angiodysplasia</vt:lpstr>
      <vt:lpstr>Angiodysplasia</vt:lpstr>
      <vt:lpstr>Clinical Features</vt:lpstr>
      <vt:lpstr>PowerPoint Presentation</vt:lpstr>
      <vt:lpstr>ANORECTAL DISEASE  </vt:lpstr>
      <vt:lpstr>HEMORRHOIDS</vt:lpstr>
      <vt:lpstr>PowerPoint Presentation</vt:lpstr>
      <vt:lpstr>Types of HEMORRHOIDS :  </vt:lpstr>
      <vt:lpstr>PowerPoint Presentation</vt:lpstr>
      <vt:lpstr>Grading for Internal type</vt:lpstr>
      <vt:lpstr>PowerPoint Presentation</vt:lpstr>
      <vt:lpstr>PowerPoint Presentation</vt:lpstr>
      <vt:lpstr>PowerPoint Presentation</vt:lpstr>
      <vt:lpstr>Symptoms</vt:lpstr>
      <vt:lpstr>Examination</vt:lpstr>
      <vt:lpstr>Investigation        </vt:lpstr>
      <vt:lpstr>Complication        </vt:lpstr>
      <vt:lpstr>PowerPoint Presentation</vt:lpstr>
      <vt:lpstr>First-degree internal hemorrhoids</vt:lpstr>
      <vt:lpstr>Second Degree</vt:lpstr>
      <vt:lpstr>Third Degree</vt:lpstr>
      <vt:lpstr>Fourth Degree</vt:lpstr>
      <vt:lpstr>External Hemorrhoids</vt:lpstr>
      <vt:lpstr>Treatment</vt:lpstr>
      <vt:lpstr>Banding</vt:lpstr>
      <vt:lpstr>Hemorrhoidectomy</vt:lpstr>
      <vt:lpstr>Anal fissures :</vt:lpstr>
      <vt:lpstr>PowerPoint Presentation</vt:lpstr>
      <vt:lpstr>PowerPoint Presentation</vt:lpstr>
      <vt:lpstr>PowerPoint Presentation</vt:lpstr>
      <vt:lpstr>PowerPoint Presentation</vt:lpstr>
      <vt:lpstr>PowerPoint Presentation</vt:lpstr>
      <vt:lpstr>PowerPoint Presentation</vt:lpstr>
      <vt:lpstr>Surgical Treatment</vt:lpstr>
      <vt:lpstr>Colonic and rectal polyps </vt:lpstr>
      <vt:lpstr>Colorectal cancer </vt:lpstr>
      <vt:lpstr> Postpolypectomy bleeding</vt:lpstr>
      <vt:lpstr>PowerPoint Presentation</vt:lpstr>
      <vt:lpstr>COLOUR OF BLOOD/ DISCHARGE </vt:lpstr>
      <vt:lpstr>Its relation with the faeces</vt:lpstr>
      <vt:lpstr>DEFERENTIAL DIAGNOSIS </vt:lpstr>
      <vt:lpstr>DEFERENTIAL DIAGNOSIS </vt:lpstr>
      <vt:lpstr>PowerPoint Presentation</vt:lpstr>
      <vt:lpstr>PowerPoint Presentation</vt:lpstr>
      <vt:lpstr>Common Causes</vt:lpstr>
      <vt:lpstr>PowerPoint Presentation</vt:lpstr>
      <vt:lpstr>past medical history </vt:lpstr>
      <vt:lpstr>PowerPoint Presentation</vt:lpstr>
      <vt:lpstr>PowerPoint Presentation</vt:lpstr>
      <vt:lpstr>PowerPoint Presentation</vt:lpstr>
      <vt:lpstr>PowerPoint Presentation</vt:lpstr>
      <vt:lpstr>PowerPoint Presentation</vt:lpstr>
      <vt:lpstr>Proctoscopy:</vt:lpstr>
      <vt:lpstr>1- Routine Testing </vt:lpstr>
      <vt:lpstr>PowerPoint Presentation</vt:lpstr>
      <vt:lpstr>PowerPoint Presentation</vt:lpstr>
      <vt:lpstr>Colonoscopy </vt:lpstr>
      <vt:lpstr>Colonoscopy</vt:lpstr>
      <vt:lpstr>PowerPoint Presentation</vt:lpstr>
      <vt:lpstr>Angiography </vt:lpstr>
      <vt:lpstr>Angiography</vt:lpstr>
      <vt:lpstr>Cont.</vt:lpstr>
      <vt:lpstr>PowerPoint Presentation</vt:lpstr>
      <vt:lpstr> </vt:lpstr>
      <vt:lpstr>PowerPoint Presentation</vt:lpstr>
      <vt:lpstr>PowerPoint Presentation</vt:lpstr>
      <vt:lpstr>PowerPoint Presentation</vt:lpstr>
      <vt:lpstr>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Therapeutic intervention to stop bleeding at the site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GI Bleeding</dc:title>
  <dc:creator>Ahmad Ziad Mahadeen</dc:creator>
  <cp:lastModifiedBy>yaser lafi</cp:lastModifiedBy>
  <cp:revision>53</cp:revision>
  <dcterms:created xsi:type="dcterms:W3CDTF">2012-10-13T20:46:12Z</dcterms:created>
  <dcterms:modified xsi:type="dcterms:W3CDTF">2019-11-28T16:01:12Z</dcterms:modified>
</cp:coreProperties>
</file>