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70"/>
  </p:notesMasterIdLst>
  <p:sldIdLst>
    <p:sldId id="258" r:id="rId3"/>
    <p:sldId id="257" r:id="rId4"/>
    <p:sldId id="263" r:id="rId5"/>
    <p:sldId id="261" r:id="rId6"/>
    <p:sldId id="265" r:id="rId7"/>
    <p:sldId id="286" r:id="rId8"/>
    <p:sldId id="267" r:id="rId9"/>
    <p:sldId id="268" r:id="rId10"/>
    <p:sldId id="361" r:id="rId11"/>
    <p:sldId id="362" r:id="rId12"/>
    <p:sldId id="363" r:id="rId13"/>
    <p:sldId id="373" r:id="rId14"/>
    <p:sldId id="374" r:id="rId15"/>
    <p:sldId id="375" r:id="rId16"/>
    <p:sldId id="376" r:id="rId17"/>
    <p:sldId id="364" r:id="rId18"/>
    <p:sldId id="365" r:id="rId19"/>
    <p:sldId id="366" r:id="rId20"/>
    <p:sldId id="367" r:id="rId21"/>
    <p:sldId id="357" r:id="rId22"/>
    <p:sldId id="269" r:id="rId23"/>
    <p:sldId id="291" r:id="rId24"/>
    <p:sldId id="272" r:id="rId25"/>
    <p:sldId id="289" r:id="rId26"/>
    <p:sldId id="273" r:id="rId27"/>
    <p:sldId id="317" r:id="rId28"/>
    <p:sldId id="318" r:id="rId29"/>
    <p:sldId id="321" r:id="rId30"/>
    <p:sldId id="377" r:id="rId31"/>
    <p:sldId id="378" r:id="rId32"/>
    <p:sldId id="274" r:id="rId33"/>
    <p:sldId id="319" r:id="rId34"/>
    <p:sldId id="276" r:id="rId35"/>
    <p:sldId id="277" r:id="rId36"/>
    <p:sldId id="271" r:id="rId37"/>
    <p:sldId id="379" r:id="rId38"/>
    <p:sldId id="381" r:id="rId39"/>
    <p:sldId id="320" r:id="rId40"/>
    <p:sldId id="380" r:id="rId41"/>
    <p:sldId id="383" r:id="rId42"/>
    <p:sldId id="384" r:id="rId43"/>
    <p:sldId id="386" r:id="rId44"/>
    <p:sldId id="387" r:id="rId45"/>
    <p:sldId id="337" r:id="rId46"/>
    <p:sldId id="322" r:id="rId47"/>
    <p:sldId id="340" r:id="rId48"/>
    <p:sldId id="275" r:id="rId49"/>
    <p:sldId id="341" r:id="rId50"/>
    <p:sldId id="342" r:id="rId51"/>
    <p:sldId id="343" r:id="rId52"/>
    <p:sldId id="278" r:id="rId53"/>
    <p:sldId id="279" r:id="rId54"/>
    <p:sldId id="344" r:id="rId55"/>
    <p:sldId id="280" r:id="rId56"/>
    <p:sldId id="338" r:id="rId57"/>
    <p:sldId id="281" r:id="rId58"/>
    <p:sldId id="332" r:id="rId59"/>
    <p:sldId id="331" r:id="rId60"/>
    <p:sldId id="333" r:id="rId61"/>
    <p:sldId id="334" r:id="rId62"/>
    <p:sldId id="335" r:id="rId63"/>
    <p:sldId id="270" r:id="rId64"/>
    <p:sldId id="336" r:id="rId65"/>
    <p:sldId id="282" r:id="rId66"/>
    <p:sldId id="345" r:id="rId67"/>
    <p:sldId id="346" r:id="rId68"/>
    <p:sldId id="33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265B3B-B48F-4AB7-A5E6-84AA9D1DC552}">
          <p14:sldIdLst>
            <p14:sldId id="258"/>
            <p14:sldId id="257"/>
            <p14:sldId id="263"/>
            <p14:sldId id="261"/>
            <p14:sldId id="265"/>
            <p14:sldId id="286"/>
            <p14:sldId id="267"/>
            <p14:sldId id="268"/>
            <p14:sldId id="361"/>
            <p14:sldId id="362"/>
            <p14:sldId id="363"/>
            <p14:sldId id="373"/>
            <p14:sldId id="374"/>
            <p14:sldId id="375"/>
            <p14:sldId id="376"/>
            <p14:sldId id="364"/>
            <p14:sldId id="365"/>
            <p14:sldId id="366"/>
            <p14:sldId id="367"/>
            <p14:sldId id="357"/>
            <p14:sldId id="269"/>
            <p14:sldId id="291"/>
            <p14:sldId id="272"/>
            <p14:sldId id="289"/>
            <p14:sldId id="273"/>
            <p14:sldId id="317"/>
            <p14:sldId id="318"/>
            <p14:sldId id="321"/>
            <p14:sldId id="377"/>
            <p14:sldId id="378"/>
            <p14:sldId id="274"/>
            <p14:sldId id="319"/>
            <p14:sldId id="276"/>
            <p14:sldId id="277"/>
            <p14:sldId id="271"/>
            <p14:sldId id="379"/>
            <p14:sldId id="381"/>
            <p14:sldId id="320"/>
            <p14:sldId id="380"/>
            <p14:sldId id="383"/>
            <p14:sldId id="384"/>
            <p14:sldId id="386"/>
            <p14:sldId id="387"/>
            <p14:sldId id="337"/>
            <p14:sldId id="322"/>
            <p14:sldId id="340"/>
            <p14:sldId id="275"/>
            <p14:sldId id="341"/>
            <p14:sldId id="342"/>
            <p14:sldId id="343"/>
            <p14:sldId id="278"/>
            <p14:sldId id="279"/>
            <p14:sldId id="344"/>
            <p14:sldId id="280"/>
            <p14:sldId id="338"/>
            <p14:sldId id="281"/>
            <p14:sldId id="332"/>
            <p14:sldId id="331"/>
            <p14:sldId id="333"/>
            <p14:sldId id="334"/>
            <p14:sldId id="335"/>
            <p14:sldId id="270"/>
            <p14:sldId id="336"/>
            <p14:sldId id="282"/>
            <p14:sldId id="345"/>
            <p14:sldId id="346"/>
            <p14:sldId id="33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snapToGrid="0">
      <p:cViewPr varScale="1">
        <p:scale>
          <a:sx n="68" d="100"/>
          <a:sy n="68" d="100"/>
        </p:scale>
        <p:origin x="81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AE451C-1607-41DC-A67F-3E1820107EED}"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C0EE7-7B9B-4648-A025-F80A45F9312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E6A182-AF03-4CC8-94DC-C0726DF52A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b65f0c049b_2_17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gb65f0c049b_2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b65f0c049b_2_18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gb65f0c049b_2_1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b65f0c049b_2_8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b65f0c049b_2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b65f0c049b_2_11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b65f0c049b_2_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b65f0c049b_2_14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gb65f0c049b_2_1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b65f0c049b_2_15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b65f0c049b_2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b65f0c049b_2_1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gb65f0c049b_2_1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65f0c049b_2_16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gb65f0c049b_2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8C0EE7-7B9B-4648-A025-F80A45F93125}" type="slidenum">
              <a:rPr lang="en-US" smtClean="0"/>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65f0c049b_2_16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6" name="Google Shape;236;gb65f0c049b_2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t>1/26/2021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85" b="1" i="0">
                <a:solidFill>
                  <a:srgbClr val="58A730"/>
                </a:solidFill>
                <a:latin typeface="Arial" panose="020B0604020202020204"/>
                <a:cs typeface="Arial" panose="020B0604020202020204"/>
              </a:defRPr>
            </a:lvl1pPr>
          </a:lstStyle>
          <a:p>
            <a:endParaRPr/>
          </a:p>
        </p:txBody>
      </p:sp>
      <p:sp>
        <p:nvSpPr>
          <p:cNvPr id="3" name="Holder 3"/>
          <p:cNvSpPr>
            <a:spLocks noGrp="1"/>
          </p:cNvSpPr>
          <p:nvPr>
            <p:ph sz="half" idx="2"/>
          </p:nvPr>
        </p:nvSpPr>
        <p:spPr>
          <a:xfrm>
            <a:off x="733044" y="1269820"/>
            <a:ext cx="5127110" cy="307777"/>
          </a:xfrm>
          <a:prstGeom prst="rect">
            <a:avLst/>
          </a:prstGeom>
        </p:spPr>
        <p:txBody>
          <a:bodyPr wrap="square" lIns="0" tIns="0" rIns="0" bIns="0">
            <a:spAutoFit/>
          </a:bodyPr>
          <a:lstStyle>
            <a:lvl1pPr>
              <a:defRPr sz="2000" b="1" i="0">
                <a:solidFill>
                  <a:srgbClr val="252525"/>
                </a:solidFill>
                <a:latin typeface="Arial" panose="020B0604020202020204"/>
                <a:cs typeface="Arial" panose="020B0604020202020204"/>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8AE1E626-6EB7-4D9A-AD4A-B54D1684CAD1}" type="datetime1">
              <a:rPr lang="en-US" smtClean="0"/>
              <a:t>1/26/2021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01CF334-2D5C-4859-84A6-CA7E6E43FAEB}" type="slidenum">
              <a:rPr lang="en-US" smtClean="0"/>
              <a:t>‹#›</a:t>
            </a:fld>
            <a:endParaRPr lang="en-US"/>
          </a:p>
        </p:txBody>
      </p:sp>
      <p:sp>
        <p:nvSpPr>
          <p:cNvPr id="9"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8"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solidFill>
                  <a:schemeClr val="accent2"/>
                </a:soli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D24A36-10EA-4DE5-9251-C62AA44714D2}"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932EDF-E99E-4C68-AFCB-7A835B309D6D}"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F82D85F-A551-4C69-800A-8CFFA2306A88}"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85" b="1" i="0">
                <a:solidFill>
                  <a:srgbClr val="58A730"/>
                </a:solidFill>
                <a:latin typeface="Arial" panose="020B0604020202020204"/>
                <a:cs typeface="Arial" panose="020B0604020202020204"/>
              </a:defRPr>
            </a:lvl1pPr>
          </a:lstStyle>
          <a:p>
            <a:endParaRPr/>
          </a:p>
        </p:txBody>
      </p:sp>
      <p:sp>
        <p:nvSpPr>
          <p:cNvPr id="3" name="Holder 3"/>
          <p:cNvSpPr>
            <a:spLocks noGrp="1"/>
          </p:cNvSpPr>
          <p:nvPr>
            <p:ph sz="half" idx="2"/>
          </p:nvPr>
        </p:nvSpPr>
        <p:spPr>
          <a:xfrm>
            <a:off x="733044" y="1269820"/>
            <a:ext cx="5127110" cy="307777"/>
          </a:xfrm>
          <a:prstGeom prst="rect">
            <a:avLst/>
          </a:prstGeom>
        </p:spPr>
        <p:txBody>
          <a:bodyPr wrap="square" lIns="0" tIns="0" rIns="0" bIns="0">
            <a:spAutoFit/>
          </a:bodyPr>
          <a:lstStyle>
            <a:lvl1pPr>
              <a:defRPr sz="2000" b="1" i="0">
                <a:solidFill>
                  <a:srgbClr val="252525"/>
                </a:solidFill>
                <a:latin typeface="Arial" panose="020B0604020202020204"/>
                <a:cs typeface="Arial" panose="020B0604020202020204"/>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E95A85-13CC-45EA-B1A6-5B8E77AB646B}" type="datetime1">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66400" y="6416676"/>
            <a:ext cx="1016000" cy="365125"/>
          </a:xfrm>
        </p:spPr>
        <p:txBody>
          <a:bodyPr/>
          <a:lstStyle/>
          <a:p>
            <a:fld id="{401CF334-2D5C-4859-84A6-CA7E6E43FAEB}" type="slidenum">
              <a:rPr lang="en-US" smtClean="0"/>
              <a:t>‹#›</a:t>
            </a:fld>
            <a:endParaRPr lang="en-US"/>
          </a:p>
        </p:txBody>
      </p:sp>
      <p:sp>
        <p:nvSpPr>
          <p:cNvPr id="8" name="Subtitle 8"/>
          <p:cNvSpPr>
            <a:spLocks noGrp="1"/>
          </p:cNvSpPr>
          <p:nvPr>
            <p:ph type="subTitle" idx="1"/>
          </p:nvPr>
        </p:nvSpPr>
        <p:spPr>
          <a:xfrm>
            <a:off x="562707" y="2320335"/>
            <a:ext cx="8534400" cy="1752600"/>
          </a:xfrm>
        </p:spPr>
        <p:txBody>
          <a:bodyPr/>
          <a:lstStyle>
            <a:lvl1pPr marL="0" indent="0" algn="l">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Title 7"/>
          <p:cNvSpPr>
            <a:spLocks noGrp="1"/>
          </p:cNvSpPr>
          <p:nvPr>
            <p:ph type="ctrTitle"/>
          </p:nvPr>
        </p:nvSpPr>
        <p:spPr>
          <a:xfrm>
            <a:off x="562707" y="288339"/>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lgn="l">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4B71815-F531-4787-BA2A-626422C133AD}"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56C4885B-3C5C-43BB-9862-47948E5DF551}" type="datetime1">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CF334-2D5C-4859-84A6-CA7E6E43FAEB}" type="slidenum">
              <a:rPr lang="en-US" smtClean="0"/>
              <a:t>‹#›</a:t>
            </a:fld>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03B6AF-AB61-4D8E-B7B7-705C5ACEBBCC}" type="datetime1">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CF334-2D5C-4859-84A6-CA7E6E43FAEB}" type="slidenum">
              <a:rPr lang="en-US" smtClean="0"/>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3EC9A-B094-4092-8061-75D86CB34931}" type="datetime1">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4E1AEED-2323-4359-853E-316DF6600362}"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1">
                <a:ln w="6350">
                  <a:noFill/>
                </a:ln>
                <a:solidFill>
                  <a:schemeClr val="accent2"/>
                </a:solidFill>
                <a:effectLst>
                  <a:outerShdw blurRad="38100" dist="38100" dir="2700000" algn="tl">
                    <a:srgbClr val="000000">
                      <a:alpha val="43137"/>
                    </a:srgbClr>
                  </a:outerShdw>
                </a:effectLst>
              </a:defRPr>
            </a:lvl1p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3AC2DF-F1FD-4724-A563-92BADFC82ECC}" type="datetime1">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
        <p:nvSpPr>
          <p:cNvPr id="3" name="Picture Placeholder 2"/>
          <p:cNvSpPr>
            <a:spLocks noGrp="1"/>
          </p:cNvSpPr>
          <p:nvPr>
            <p:ph type="pic" idx="1"/>
          </p:nvPr>
        </p:nvSpPr>
        <p:spPr>
          <a:xfrm>
            <a:off x="2438400" y="1831975"/>
            <a:ext cx="7315200" cy="3962400"/>
          </a:xfrm>
          <a:solidFill>
            <a:schemeClr val="bg2">
              <a:lumMod val="20000"/>
              <a:lumOff val="80000"/>
            </a:schemeClr>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rotWithShape="0">
          <a:blip r:embed="rId14">
            <a:alphaModFix amt="99000"/>
            <a:duotone>
              <a:schemeClr val="phClr">
                <a:shade val="3000"/>
                <a:satMod val="110000"/>
              </a:schemeClr>
              <a:schemeClr val="phClr">
                <a:tint val="60000"/>
                <a:satMod val="425000"/>
              </a:schemeClr>
            </a:duotone>
          </a:blip>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t>1/26/2021</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t>‹#›</a:t>
            </a:fld>
            <a:endParaRPr lang="en-US"/>
          </a:p>
        </p:txBody>
      </p:sp>
      <p:grpSp>
        <p:nvGrpSpPr>
          <p:cNvPr id="24" name="Group 18"/>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bg2"/>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255"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550"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ltGray">
      <p:bgPr>
        <a:blipFill rotWithShape="0">
          <a:blip r:embed="rId14">
            <a:alphaModFix amt="99000"/>
            <a:duotone>
              <a:schemeClr val="phClr">
                <a:shade val="3000"/>
                <a:satMod val="110000"/>
              </a:schemeClr>
              <a:schemeClr val="phClr">
                <a:tint val="60000"/>
                <a:satMod val="425000"/>
              </a:schemeClr>
            </a:duotone>
          </a:blip>
          <a:stretch>
            <a:fillRect/>
          </a:stretch>
        </a:blipFill>
        <a:effectLst/>
      </p:bgPr>
    </p:bg>
    <p:spTree>
      <p:nvGrpSpPr>
        <p:cNvPr id="1" name=""/>
        <p:cNvGrpSpPr/>
        <p:nvPr/>
      </p:nvGrpSpPr>
      <p:grpSpPr>
        <a:xfrm>
          <a:off x="0" y="0"/>
          <a:ext cx="0" cy="0"/>
          <a:chOff x="0" y="0"/>
          <a:chExt cx="0" cy="0"/>
        </a:xfrm>
      </p:grpSpPr>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D20E2CF-D74B-4B51-899A-DCEA821C90C7}" type="datetime1">
              <a:rPr lang="en-US" smtClean="0"/>
              <a:t>1/26/2021</a:t>
            </a:fld>
            <a:endParaRPr lang="en-US"/>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01CF334-2D5C-4859-84A6-CA7E6E43FAEB}" type="slidenum">
              <a:rPr lang="en-US" smtClean="0"/>
              <a:t>‹#›</a:t>
            </a:fld>
            <a:endParaRPr lang="en-US"/>
          </a:p>
        </p:txBody>
      </p:sp>
      <p:grpSp>
        <p:nvGrpSpPr>
          <p:cNvPr id="24" name="Group 18"/>
          <p:cNvGrpSpPr/>
          <p:nvPr/>
        </p:nvGrpSpPr>
        <p:grpSpPr bwMode="auto">
          <a:xfrm>
            <a:off x="4263969" y="1960564"/>
            <a:ext cx="3762431" cy="4821237"/>
            <a:chOff x="1365" y="355"/>
            <a:chExt cx="3024" cy="3875"/>
          </a:xfrm>
          <a:solidFill>
            <a:schemeClr val="bg2">
              <a:lumMod val="50000"/>
              <a:alpha val="20000"/>
            </a:schemeClr>
          </a:solidFill>
        </p:grpSpPr>
        <p:sp>
          <p:nvSpPr>
            <p:cNvPr id="25" name="Freeform 2"/>
            <p:cNvSpPr/>
            <p:nvPr/>
          </p:nvSpPr>
          <p:spPr bwMode="auto">
            <a:xfrm>
              <a:off x="2835" y="586"/>
              <a:ext cx="88" cy="1121"/>
            </a:xfrm>
            <a:custGeom>
              <a:avLst/>
              <a:gdLst>
                <a:gd name="T0" fmla="*/ 0 w 88"/>
                <a:gd name="T1" fmla="*/ 1120 h 1121"/>
                <a:gd name="T2" fmla="*/ 0 w 88"/>
                <a:gd name="T3" fmla="*/ 0 h 1121"/>
                <a:gd name="T4" fmla="*/ 87 w 88"/>
                <a:gd name="T5" fmla="*/ 0 h 1121"/>
                <a:gd name="T6" fmla="*/ 87 w 88"/>
                <a:gd name="T7" fmla="*/ 1085 h 1121"/>
                <a:gd name="T8" fmla="*/ 0 w 88"/>
                <a:gd name="T9" fmla="*/ 1120 h 1121"/>
              </a:gdLst>
              <a:ahLst/>
              <a:cxnLst>
                <a:cxn ang="0">
                  <a:pos x="T0" y="T1"/>
                </a:cxn>
                <a:cxn ang="0">
                  <a:pos x="T2" y="T3"/>
                </a:cxn>
                <a:cxn ang="0">
                  <a:pos x="T4" y="T5"/>
                </a:cxn>
                <a:cxn ang="0">
                  <a:pos x="T6" y="T7"/>
                </a:cxn>
                <a:cxn ang="0">
                  <a:pos x="T8" y="T9"/>
                </a:cxn>
              </a:cxnLst>
              <a:rect l="0" t="0" r="r" b="b"/>
              <a:pathLst>
                <a:path w="88" h="1121">
                  <a:moveTo>
                    <a:pt x="0" y="1120"/>
                  </a:moveTo>
                  <a:lnTo>
                    <a:pt x="0" y="0"/>
                  </a:lnTo>
                  <a:lnTo>
                    <a:pt x="87" y="0"/>
                  </a:lnTo>
                  <a:lnTo>
                    <a:pt x="87" y="1085"/>
                  </a:lnTo>
                  <a:lnTo>
                    <a:pt x="0" y="1120"/>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Freeform 3"/>
            <p:cNvSpPr/>
            <p:nvPr/>
          </p:nvSpPr>
          <p:spPr bwMode="auto">
            <a:xfrm>
              <a:off x="2834" y="1900"/>
              <a:ext cx="84" cy="363"/>
            </a:xfrm>
            <a:custGeom>
              <a:avLst/>
              <a:gdLst>
                <a:gd name="T0" fmla="*/ 0 w 84"/>
                <a:gd name="T1" fmla="*/ 29 h 363"/>
                <a:gd name="T2" fmla="*/ 83 w 84"/>
                <a:gd name="T3" fmla="*/ 0 h 363"/>
                <a:gd name="T4" fmla="*/ 74 w 84"/>
                <a:gd name="T5" fmla="*/ 329 h 363"/>
                <a:gd name="T6" fmla="*/ 0 w 84"/>
                <a:gd name="T7" fmla="*/ 362 h 363"/>
                <a:gd name="T8" fmla="*/ 0 w 84"/>
                <a:gd name="T9" fmla="*/ 29 h 363"/>
              </a:gdLst>
              <a:ahLst/>
              <a:cxnLst>
                <a:cxn ang="0">
                  <a:pos x="T0" y="T1"/>
                </a:cxn>
                <a:cxn ang="0">
                  <a:pos x="T2" y="T3"/>
                </a:cxn>
                <a:cxn ang="0">
                  <a:pos x="T4" y="T5"/>
                </a:cxn>
                <a:cxn ang="0">
                  <a:pos x="T6" y="T7"/>
                </a:cxn>
                <a:cxn ang="0">
                  <a:pos x="T8" y="T9"/>
                </a:cxn>
              </a:cxnLst>
              <a:rect l="0" t="0" r="r" b="b"/>
              <a:pathLst>
                <a:path w="84" h="363">
                  <a:moveTo>
                    <a:pt x="0" y="29"/>
                  </a:moveTo>
                  <a:lnTo>
                    <a:pt x="83" y="0"/>
                  </a:lnTo>
                  <a:lnTo>
                    <a:pt x="74" y="329"/>
                  </a:lnTo>
                  <a:lnTo>
                    <a:pt x="0" y="362"/>
                  </a:lnTo>
                  <a:lnTo>
                    <a:pt x="0" y="29"/>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Freeform 4"/>
            <p:cNvSpPr/>
            <p:nvPr/>
          </p:nvSpPr>
          <p:spPr bwMode="auto">
            <a:xfrm>
              <a:off x="2825" y="2493"/>
              <a:ext cx="84" cy="249"/>
            </a:xfrm>
            <a:custGeom>
              <a:avLst/>
              <a:gdLst>
                <a:gd name="T0" fmla="*/ 2 w 84"/>
                <a:gd name="T1" fmla="*/ 213 h 249"/>
                <a:gd name="T2" fmla="*/ 0 w 84"/>
                <a:gd name="T3" fmla="*/ 28 h 249"/>
                <a:gd name="T4" fmla="*/ 83 w 84"/>
                <a:gd name="T5" fmla="*/ 0 h 249"/>
                <a:gd name="T6" fmla="*/ 72 w 84"/>
                <a:gd name="T7" fmla="*/ 248 h 249"/>
                <a:gd name="T8" fmla="*/ 2 w 84"/>
                <a:gd name="T9" fmla="*/ 213 h 249"/>
              </a:gdLst>
              <a:ahLst/>
              <a:cxnLst>
                <a:cxn ang="0">
                  <a:pos x="T0" y="T1"/>
                </a:cxn>
                <a:cxn ang="0">
                  <a:pos x="T2" y="T3"/>
                </a:cxn>
                <a:cxn ang="0">
                  <a:pos x="T4" y="T5"/>
                </a:cxn>
                <a:cxn ang="0">
                  <a:pos x="T6" y="T7"/>
                </a:cxn>
                <a:cxn ang="0">
                  <a:pos x="T8" y="T9"/>
                </a:cxn>
              </a:cxnLst>
              <a:rect l="0" t="0" r="r" b="b"/>
              <a:pathLst>
                <a:path w="84" h="249">
                  <a:moveTo>
                    <a:pt x="2" y="213"/>
                  </a:moveTo>
                  <a:lnTo>
                    <a:pt x="0" y="28"/>
                  </a:lnTo>
                  <a:lnTo>
                    <a:pt x="83" y="0"/>
                  </a:lnTo>
                  <a:lnTo>
                    <a:pt x="72" y="248"/>
                  </a:lnTo>
                  <a:lnTo>
                    <a:pt x="2" y="213"/>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Freeform 5"/>
            <p:cNvSpPr/>
            <p:nvPr/>
          </p:nvSpPr>
          <p:spPr bwMode="auto">
            <a:xfrm>
              <a:off x="2831" y="2965"/>
              <a:ext cx="52" cy="232"/>
            </a:xfrm>
            <a:custGeom>
              <a:avLst/>
              <a:gdLst>
                <a:gd name="T0" fmla="*/ 13 w 52"/>
                <a:gd name="T1" fmla="*/ 204 h 232"/>
                <a:gd name="T2" fmla="*/ 0 w 52"/>
                <a:gd name="T3" fmla="*/ 0 h 232"/>
                <a:gd name="T4" fmla="*/ 51 w 52"/>
                <a:gd name="T5" fmla="*/ 26 h 232"/>
                <a:gd name="T6" fmla="*/ 47 w 52"/>
                <a:gd name="T7" fmla="*/ 231 h 232"/>
                <a:gd name="T8" fmla="*/ 13 w 52"/>
                <a:gd name="T9" fmla="*/ 204 h 232"/>
              </a:gdLst>
              <a:ahLst/>
              <a:cxnLst>
                <a:cxn ang="0">
                  <a:pos x="T0" y="T1"/>
                </a:cxn>
                <a:cxn ang="0">
                  <a:pos x="T2" y="T3"/>
                </a:cxn>
                <a:cxn ang="0">
                  <a:pos x="T4" y="T5"/>
                </a:cxn>
                <a:cxn ang="0">
                  <a:pos x="T6" y="T7"/>
                </a:cxn>
                <a:cxn ang="0">
                  <a:pos x="T8" y="T9"/>
                </a:cxn>
              </a:cxnLst>
              <a:rect l="0" t="0" r="r" b="b"/>
              <a:pathLst>
                <a:path w="52" h="232">
                  <a:moveTo>
                    <a:pt x="13" y="204"/>
                  </a:moveTo>
                  <a:lnTo>
                    <a:pt x="0" y="0"/>
                  </a:lnTo>
                  <a:lnTo>
                    <a:pt x="51" y="26"/>
                  </a:lnTo>
                  <a:lnTo>
                    <a:pt x="47" y="231"/>
                  </a:lnTo>
                  <a:lnTo>
                    <a:pt x="13" y="204"/>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Freeform 6"/>
            <p:cNvSpPr/>
            <p:nvPr/>
          </p:nvSpPr>
          <p:spPr bwMode="auto">
            <a:xfrm>
              <a:off x="2851" y="3354"/>
              <a:ext cx="36" cy="133"/>
            </a:xfrm>
            <a:custGeom>
              <a:avLst/>
              <a:gdLst>
                <a:gd name="T0" fmla="*/ 4 w 36"/>
                <a:gd name="T1" fmla="*/ 101 h 133"/>
                <a:gd name="T2" fmla="*/ 0 w 36"/>
                <a:gd name="T3" fmla="*/ 0 h 133"/>
                <a:gd name="T4" fmla="*/ 35 w 36"/>
                <a:gd name="T5" fmla="*/ 20 h 133"/>
                <a:gd name="T6" fmla="*/ 28 w 36"/>
                <a:gd name="T7" fmla="*/ 132 h 133"/>
                <a:gd name="T8" fmla="*/ 4 w 36"/>
                <a:gd name="T9" fmla="*/ 101 h 133"/>
              </a:gdLst>
              <a:ahLst/>
              <a:cxnLst>
                <a:cxn ang="0">
                  <a:pos x="T0" y="T1"/>
                </a:cxn>
                <a:cxn ang="0">
                  <a:pos x="T2" y="T3"/>
                </a:cxn>
                <a:cxn ang="0">
                  <a:pos x="T4" y="T5"/>
                </a:cxn>
                <a:cxn ang="0">
                  <a:pos x="T6" y="T7"/>
                </a:cxn>
                <a:cxn ang="0">
                  <a:pos x="T8" y="T9"/>
                </a:cxn>
              </a:cxnLst>
              <a:rect l="0" t="0" r="r" b="b"/>
              <a:pathLst>
                <a:path w="36" h="133">
                  <a:moveTo>
                    <a:pt x="4" y="101"/>
                  </a:moveTo>
                  <a:lnTo>
                    <a:pt x="0" y="0"/>
                  </a:lnTo>
                  <a:lnTo>
                    <a:pt x="35" y="20"/>
                  </a:lnTo>
                  <a:lnTo>
                    <a:pt x="28" y="132"/>
                  </a:lnTo>
                  <a:lnTo>
                    <a:pt x="4" y="10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Freeform 7"/>
            <p:cNvSpPr/>
            <p:nvPr/>
          </p:nvSpPr>
          <p:spPr bwMode="auto">
            <a:xfrm>
              <a:off x="2851" y="3640"/>
              <a:ext cx="30" cy="590"/>
            </a:xfrm>
            <a:custGeom>
              <a:avLst/>
              <a:gdLst>
                <a:gd name="T0" fmla="*/ 15 w 30"/>
                <a:gd name="T1" fmla="*/ 589 h 590"/>
                <a:gd name="T2" fmla="*/ 0 w 30"/>
                <a:gd name="T3" fmla="*/ 0 h 590"/>
                <a:gd name="T4" fmla="*/ 29 w 30"/>
                <a:gd name="T5" fmla="*/ 37 h 590"/>
                <a:gd name="T6" fmla="*/ 15 w 30"/>
                <a:gd name="T7" fmla="*/ 589 h 590"/>
              </a:gdLst>
              <a:ahLst/>
              <a:cxnLst>
                <a:cxn ang="0">
                  <a:pos x="T0" y="T1"/>
                </a:cxn>
                <a:cxn ang="0">
                  <a:pos x="T2" y="T3"/>
                </a:cxn>
                <a:cxn ang="0">
                  <a:pos x="T4" y="T5"/>
                </a:cxn>
                <a:cxn ang="0">
                  <a:pos x="T6" y="T7"/>
                </a:cxn>
              </a:cxnLst>
              <a:rect l="0" t="0" r="r" b="b"/>
              <a:pathLst>
                <a:path w="30" h="590">
                  <a:moveTo>
                    <a:pt x="15" y="589"/>
                  </a:moveTo>
                  <a:lnTo>
                    <a:pt x="0" y="0"/>
                  </a:lnTo>
                  <a:lnTo>
                    <a:pt x="29" y="37"/>
                  </a:lnTo>
                  <a:lnTo>
                    <a:pt x="15" y="589"/>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Freeform 8"/>
            <p:cNvSpPr/>
            <p:nvPr/>
          </p:nvSpPr>
          <p:spPr bwMode="auto">
            <a:xfrm>
              <a:off x="2600" y="3595"/>
              <a:ext cx="233" cy="130"/>
            </a:xfrm>
            <a:custGeom>
              <a:avLst/>
              <a:gdLst>
                <a:gd name="T0" fmla="*/ 0 w 233"/>
                <a:gd name="T1" fmla="*/ 117 h 130"/>
                <a:gd name="T2" fmla="*/ 48 w 233"/>
                <a:gd name="T3" fmla="*/ 101 h 130"/>
                <a:gd name="T4" fmla="*/ 93 w 233"/>
                <a:gd name="T5" fmla="*/ 79 h 130"/>
                <a:gd name="T6" fmla="*/ 146 w 233"/>
                <a:gd name="T7" fmla="*/ 39 h 130"/>
                <a:gd name="T8" fmla="*/ 182 w 233"/>
                <a:gd name="T9" fmla="*/ 0 h 130"/>
                <a:gd name="T10" fmla="*/ 232 w 233"/>
                <a:gd name="T11" fmla="*/ 42 h 130"/>
                <a:gd name="T12" fmla="*/ 188 w 233"/>
                <a:gd name="T13" fmla="*/ 74 h 130"/>
                <a:gd name="T14" fmla="*/ 134 w 233"/>
                <a:gd name="T15" fmla="*/ 110 h 130"/>
                <a:gd name="T16" fmla="*/ 61 w 233"/>
                <a:gd name="T17" fmla="*/ 129 h 130"/>
                <a:gd name="T18" fmla="*/ 0 w 233"/>
                <a:gd name="T19" fmla="*/ 11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Freeform 9"/>
            <p:cNvSpPr/>
            <p:nvPr/>
          </p:nvSpPr>
          <p:spPr bwMode="auto">
            <a:xfrm>
              <a:off x="2583" y="2888"/>
              <a:ext cx="465" cy="646"/>
            </a:xfrm>
            <a:custGeom>
              <a:avLst/>
              <a:gdLst>
                <a:gd name="T0" fmla="*/ 359 w 465"/>
                <a:gd name="T1" fmla="*/ 645 h 646"/>
                <a:gd name="T2" fmla="*/ 405 w 465"/>
                <a:gd name="T3" fmla="*/ 616 h 646"/>
                <a:gd name="T4" fmla="*/ 447 w 465"/>
                <a:gd name="T5" fmla="*/ 580 h 646"/>
                <a:gd name="T6" fmla="*/ 460 w 465"/>
                <a:gd name="T7" fmla="*/ 552 h 646"/>
                <a:gd name="T8" fmla="*/ 464 w 465"/>
                <a:gd name="T9" fmla="*/ 515 h 646"/>
                <a:gd name="T10" fmla="*/ 451 w 465"/>
                <a:gd name="T11" fmla="*/ 468 h 646"/>
                <a:gd name="T12" fmla="*/ 424 w 465"/>
                <a:gd name="T13" fmla="*/ 424 h 646"/>
                <a:gd name="T14" fmla="*/ 380 w 465"/>
                <a:gd name="T15" fmla="*/ 385 h 646"/>
                <a:gd name="T16" fmla="*/ 168 w 465"/>
                <a:gd name="T17" fmla="*/ 259 h 646"/>
                <a:gd name="T18" fmla="*/ 133 w 465"/>
                <a:gd name="T19" fmla="*/ 235 h 646"/>
                <a:gd name="T20" fmla="*/ 111 w 465"/>
                <a:gd name="T21" fmla="*/ 208 h 646"/>
                <a:gd name="T22" fmla="*/ 104 w 465"/>
                <a:gd name="T23" fmla="*/ 166 h 646"/>
                <a:gd name="T24" fmla="*/ 117 w 465"/>
                <a:gd name="T25" fmla="*/ 124 h 646"/>
                <a:gd name="T26" fmla="*/ 155 w 465"/>
                <a:gd name="T27" fmla="*/ 95 h 646"/>
                <a:gd name="T28" fmla="*/ 222 w 465"/>
                <a:gd name="T29" fmla="*/ 52 h 646"/>
                <a:gd name="T30" fmla="*/ 124 w 465"/>
                <a:gd name="T31" fmla="*/ 0 h 646"/>
                <a:gd name="T32" fmla="*/ 55 w 465"/>
                <a:gd name="T33" fmla="*/ 41 h 646"/>
                <a:gd name="T34" fmla="*/ 27 w 465"/>
                <a:gd name="T35" fmla="*/ 70 h 646"/>
                <a:gd name="T36" fmla="*/ 2 w 465"/>
                <a:gd name="T37" fmla="*/ 123 h 646"/>
                <a:gd name="T38" fmla="*/ 0 w 465"/>
                <a:gd name="T39" fmla="*/ 189 h 646"/>
                <a:gd name="T40" fmla="*/ 29 w 465"/>
                <a:gd name="T41" fmla="*/ 257 h 646"/>
                <a:gd name="T42" fmla="*/ 78 w 465"/>
                <a:gd name="T43" fmla="*/ 300 h 646"/>
                <a:gd name="T44" fmla="*/ 311 w 465"/>
                <a:gd name="T45" fmla="*/ 442 h 646"/>
                <a:gd name="T46" fmla="*/ 358 w 465"/>
                <a:gd name="T47" fmla="*/ 474 h 646"/>
                <a:gd name="T48" fmla="*/ 375 w 465"/>
                <a:gd name="T49" fmla="*/ 516 h 646"/>
                <a:gd name="T50" fmla="*/ 375 w 465"/>
                <a:gd name="T51" fmla="*/ 550 h 646"/>
                <a:gd name="T52" fmla="*/ 308 w 465"/>
                <a:gd name="T53" fmla="*/ 608 h 646"/>
                <a:gd name="T54" fmla="*/ 359 w 465"/>
                <a:gd name="T55" fmla="*/ 645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Freeform 10"/>
            <p:cNvSpPr/>
            <p:nvPr/>
          </p:nvSpPr>
          <p:spPr bwMode="auto">
            <a:xfrm>
              <a:off x="2966" y="2396"/>
              <a:ext cx="318" cy="422"/>
            </a:xfrm>
            <a:custGeom>
              <a:avLst/>
              <a:gdLst>
                <a:gd name="T0" fmla="*/ 92 w 318"/>
                <a:gd name="T1" fmla="*/ 421 h 422"/>
                <a:gd name="T2" fmla="*/ 163 w 318"/>
                <a:gd name="T3" fmla="*/ 399 h 422"/>
                <a:gd name="T4" fmla="*/ 218 w 318"/>
                <a:gd name="T5" fmla="*/ 357 h 422"/>
                <a:gd name="T6" fmla="*/ 263 w 318"/>
                <a:gd name="T7" fmla="*/ 316 h 422"/>
                <a:gd name="T8" fmla="*/ 300 w 318"/>
                <a:gd name="T9" fmla="*/ 265 h 422"/>
                <a:gd name="T10" fmla="*/ 317 w 318"/>
                <a:gd name="T11" fmla="*/ 203 h 422"/>
                <a:gd name="T12" fmla="*/ 316 w 318"/>
                <a:gd name="T13" fmla="*/ 139 h 422"/>
                <a:gd name="T14" fmla="*/ 299 w 318"/>
                <a:gd name="T15" fmla="*/ 95 h 422"/>
                <a:gd name="T16" fmla="*/ 276 w 318"/>
                <a:gd name="T17" fmla="*/ 64 h 422"/>
                <a:gd name="T18" fmla="*/ 241 w 318"/>
                <a:gd name="T19" fmla="*/ 36 h 422"/>
                <a:gd name="T20" fmla="*/ 218 w 318"/>
                <a:gd name="T21" fmla="*/ 14 h 422"/>
                <a:gd name="T22" fmla="*/ 180 w 318"/>
                <a:gd name="T23" fmla="*/ 0 h 422"/>
                <a:gd name="T24" fmla="*/ 61 w 318"/>
                <a:gd name="T25" fmla="*/ 52 h 422"/>
                <a:gd name="T26" fmla="*/ 106 w 318"/>
                <a:gd name="T27" fmla="*/ 93 h 422"/>
                <a:gd name="T28" fmla="*/ 137 w 318"/>
                <a:gd name="T29" fmla="*/ 130 h 422"/>
                <a:gd name="T30" fmla="*/ 159 w 318"/>
                <a:gd name="T31" fmla="*/ 159 h 422"/>
                <a:gd name="T32" fmla="*/ 176 w 318"/>
                <a:gd name="T33" fmla="*/ 196 h 422"/>
                <a:gd name="T34" fmla="*/ 176 w 318"/>
                <a:gd name="T35" fmla="*/ 246 h 422"/>
                <a:gd name="T36" fmla="*/ 145 w 318"/>
                <a:gd name="T37" fmla="*/ 279 h 422"/>
                <a:gd name="T38" fmla="*/ 105 w 318"/>
                <a:gd name="T39" fmla="*/ 309 h 422"/>
                <a:gd name="T40" fmla="*/ 50 w 318"/>
                <a:gd name="T41" fmla="*/ 342 h 422"/>
                <a:gd name="T42" fmla="*/ 0 w 318"/>
                <a:gd name="T43" fmla="*/ 369 h 422"/>
                <a:gd name="T44" fmla="*/ 92 w 318"/>
                <a:gd name="T45"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Freeform 11"/>
            <p:cNvSpPr/>
            <p:nvPr/>
          </p:nvSpPr>
          <p:spPr bwMode="auto">
            <a:xfrm>
              <a:off x="2308" y="1190"/>
              <a:ext cx="1404" cy="1153"/>
            </a:xfrm>
            <a:custGeom>
              <a:avLst/>
              <a:gdLst>
                <a:gd name="T0" fmla="*/ 466 w 1404"/>
                <a:gd name="T1" fmla="*/ 1084 h 1153"/>
                <a:gd name="T2" fmla="*/ 370 w 1404"/>
                <a:gd name="T3" fmla="*/ 1066 h 1153"/>
                <a:gd name="T4" fmla="*/ 299 w 1404"/>
                <a:gd name="T5" fmla="*/ 1035 h 1153"/>
                <a:gd name="T6" fmla="*/ 257 w 1404"/>
                <a:gd name="T7" fmla="*/ 1002 h 1153"/>
                <a:gd name="T8" fmla="*/ 220 w 1404"/>
                <a:gd name="T9" fmla="*/ 956 h 1153"/>
                <a:gd name="T10" fmla="*/ 209 w 1404"/>
                <a:gd name="T11" fmla="*/ 914 h 1153"/>
                <a:gd name="T12" fmla="*/ 215 w 1404"/>
                <a:gd name="T13" fmla="*/ 873 h 1153"/>
                <a:gd name="T14" fmla="*/ 231 w 1404"/>
                <a:gd name="T15" fmla="*/ 836 h 1153"/>
                <a:gd name="T16" fmla="*/ 273 w 1404"/>
                <a:gd name="T17" fmla="*/ 798 h 1153"/>
                <a:gd name="T18" fmla="*/ 330 w 1404"/>
                <a:gd name="T19" fmla="*/ 774 h 1153"/>
                <a:gd name="T20" fmla="*/ 400 w 1404"/>
                <a:gd name="T21" fmla="*/ 748 h 1153"/>
                <a:gd name="T22" fmla="*/ 1110 w 1404"/>
                <a:gd name="T23" fmla="*/ 499 h 1153"/>
                <a:gd name="T24" fmla="*/ 1207 w 1404"/>
                <a:gd name="T25" fmla="*/ 451 h 1153"/>
                <a:gd name="T26" fmla="*/ 1289 w 1404"/>
                <a:gd name="T27" fmla="*/ 398 h 1153"/>
                <a:gd name="T28" fmla="*/ 1344 w 1404"/>
                <a:gd name="T29" fmla="*/ 356 h 1153"/>
                <a:gd name="T30" fmla="*/ 1381 w 1404"/>
                <a:gd name="T31" fmla="*/ 310 h 1153"/>
                <a:gd name="T32" fmla="*/ 1403 w 1404"/>
                <a:gd name="T33" fmla="*/ 249 h 1153"/>
                <a:gd name="T34" fmla="*/ 1401 w 1404"/>
                <a:gd name="T35" fmla="*/ 185 h 1153"/>
                <a:gd name="T36" fmla="*/ 1386 w 1404"/>
                <a:gd name="T37" fmla="*/ 136 h 1153"/>
                <a:gd name="T38" fmla="*/ 1370 w 1404"/>
                <a:gd name="T39" fmla="*/ 90 h 1153"/>
                <a:gd name="T40" fmla="*/ 1335 w 1404"/>
                <a:gd name="T41" fmla="*/ 55 h 1153"/>
                <a:gd name="T42" fmla="*/ 1280 w 1404"/>
                <a:gd name="T43" fmla="*/ 18 h 1153"/>
                <a:gd name="T44" fmla="*/ 1214 w 1404"/>
                <a:gd name="T45" fmla="*/ 0 h 1153"/>
                <a:gd name="T46" fmla="*/ 1172 w 1404"/>
                <a:gd name="T47" fmla="*/ 4 h 1153"/>
                <a:gd name="T48" fmla="*/ 1111 w 1404"/>
                <a:gd name="T49" fmla="*/ 7 h 1153"/>
                <a:gd name="T50" fmla="*/ 1053 w 1404"/>
                <a:gd name="T51" fmla="*/ 20 h 1153"/>
                <a:gd name="T52" fmla="*/ 989 w 1404"/>
                <a:gd name="T53" fmla="*/ 46 h 1153"/>
                <a:gd name="T54" fmla="*/ 939 w 1404"/>
                <a:gd name="T55" fmla="*/ 79 h 1153"/>
                <a:gd name="T56" fmla="*/ 899 w 1404"/>
                <a:gd name="T57" fmla="*/ 106 h 1153"/>
                <a:gd name="T58" fmla="*/ 878 w 1404"/>
                <a:gd name="T59" fmla="*/ 149 h 1153"/>
                <a:gd name="T60" fmla="*/ 897 w 1404"/>
                <a:gd name="T61" fmla="*/ 187 h 1153"/>
                <a:gd name="T62" fmla="*/ 939 w 1404"/>
                <a:gd name="T63" fmla="*/ 183 h 1153"/>
                <a:gd name="T64" fmla="*/ 987 w 1404"/>
                <a:gd name="T65" fmla="*/ 171 h 1153"/>
                <a:gd name="T66" fmla="*/ 1033 w 1404"/>
                <a:gd name="T67" fmla="*/ 158 h 1153"/>
                <a:gd name="T68" fmla="*/ 1069 w 1404"/>
                <a:gd name="T69" fmla="*/ 150 h 1153"/>
                <a:gd name="T70" fmla="*/ 1111 w 1404"/>
                <a:gd name="T71" fmla="*/ 150 h 1153"/>
                <a:gd name="T72" fmla="*/ 1154 w 1404"/>
                <a:gd name="T73" fmla="*/ 163 h 1153"/>
                <a:gd name="T74" fmla="*/ 1183 w 1404"/>
                <a:gd name="T75" fmla="*/ 204 h 1153"/>
                <a:gd name="T76" fmla="*/ 1179 w 1404"/>
                <a:gd name="T77" fmla="*/ 248 h 1153"/>
                <a:gd name="T78" fmla="*/ 1157 w 1404"/>
                <a:gd name="T79" fmla="*/ 286 h 1153"/>
                <a:gd name="T80" fmla="*/ 1121 w 1404"/>
                <a:gd name="T81" fmla="*/ 323 h 1153"/>
                <a:gd name="T82" fmla="*/ 1047 w 1404"/>
                <a:gd name="T83" fmla="*/ 361 h 1153"/>
                <a:gd name="T84" fmla="*/ 908 w 1404"/>
                <a:gd name="T85" fmla="*/ 415 h 1153"/>
                <a:gd name="T86" fmla="*/ 194 w 1404"/>
                <a:gd name="T87" fmla="*/ 675 h 1153"/>
                <a:gd name="T88" fmla="*/ 123 w 1404"/>
                <a:gd name="T89" fmla="*/ 715 h 1153"/>
                <a:gd name="T90" fmla="*/ 68 w 1404"/>
                <a:gd name="T91" fmla="*/ 763 h 1153"/>
                <a:gd name="T92" fmla="*/ 29 w 1404"/>
                <a:gd name="T93" fmla="*/ 809 h 1153"/>
                <a:gd name="T94" fmla="*/ 6 w 1404"/>
                <a:gd name="T95" fmla="*/ 858 h 1153"/>
                <a:gd name="T96" fmla="*/ 0 w 1404"/>
                <a:gd name="T97" fmla="*/ 912 h 1153"/>
                <a:gd name="T98" fmla="*/ 8 w 1404"/>
                <a:gd name="T99" fmla="*/ 952 h 1153"/>
                <a:gd name="T100" fmla="*/ 22 w 1404"/>
                <a:gd name="T101" fmla="*/ 992 h 1153"/>
                <a:gd name="T102" fmla="*/ 59 w 1404"/>
                <a:gd name="T103" fmla="*/ 1036 h 1153"/>
                <a:gd name="T104" fmla="*/ 127 w 1404"/>
                <a:gd name="T105" fmla="*/ 1095 h 1153"/>
                <a:gd name="T106" fmla="*/ 198 w 1404"/>
                <a:gd name="T107" fmla="*/ 1135 h 1153"/>
                <a:gd name="T108" fmla="*/ 273 w 1404"/>
                <a:gd name="T109" fmla="*/ 1152 h 1153"/>
                <a:gd name="T110" fmla="*/ 466 w 1404"/>
                <a:gd name="T111" fmla="*/ 108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Freeform 12"/>
            <p:cNvSpPr/>
            <p:nvPr/>
          </p:nvSpPr>
          <p:spPr bwMode="auto">
            <a:xfrm>
              <a:off x="2711" y="3280"/>
              <a:ext cx="368" cy="422"/>
            </a:xfrm>
            <a:custGeom>
              <a:avLst/>
              <a:gdLst>
                <a:gd name="T0" fmla="*/ 367 w 368"/>
                <a:gd name="T1" fmla="*/ 421 h 422"/>
                <a:gd name="T2" fmla="*/ 171 w 368"/>
                <a:gd name="T3" fmla="*/ 340 h 422"/>
                <a:gd name="T4" fmla="*/ 117 w 368"/>
                <a:gd name="T5" fmla="*/ 304 h 422"/>
                <a:gd name="T6" fmla="*/ 73 w 368"/>
                <a:gd name="T7" fmla="*/ 265 h 422"/>
                <a:gd name="T8" fmla="*/ 31 w 368"/>
                <a:gd name="T9" fmla="*/ 219 h 422"/>
                <a:gd name="T10" fmla="*/ 9 w 368"/>
                <a:gd name="T11" fmla="*/ 179 h 422"/>
                <a:gd name="T12" fmla="*/ 0 w 368"/>
                <a:gd name="T13" fmla="*/ 137 h 422"/>
                <a:gd name="T14" fmla="*/ 2 w 368"/>
                <a:gd name="T15" fmla="*/ 95 h 422"/>
                <a:gd name="T16" fmla="*/ 19 w 368"/>
                <a:gd name="T17" fmla="*/ 51 h 422"/>
                <a:gd name="T18" fmla="*/ 44 w 368"/>
                <a:gd name="T19" fmla="*/ 0 h 422"/>
                <a:gd name="T20" fmla="*/ 120 w 368"/>
                <a:gd name="T21" fmla="*/ 52 h 422"/>
                <a:gd name="T22" fmla="*/ 95 w 368"/>
                <a:gd name="T23" fmla="*/ 98 h 422"/>
                <a:gd name="T24" fmla="*/ 95 w 368"/>
                <a:gd name="T25" fmla="*/ 143 h 422"/>
                <a:gd name="T26" fmla="*/ 122 w 368"/>
                <a:gd name="T27" fmla="*/ 191 h 422"/>
                <a:gd name="T28" fmla="*/ 162 w 368"/>
                <a:gd name="T29" fmla="*/ 235 h 422"/>
                <a:gd name="T30" fmla="*/ 223 w 368"/>
                <a:gd name="T31" fmla="*/ 284 h 422"/>
                <a:gd name="T32" fmla="*/ 290 w 368"/>
                <a:gd name="T33" fmla="*/ 317 h 422"/>
                <a:gd name="T34" fmla="*/ 332 w 368"/>
                <a:gd name="T35" fmla="*/ 351 h 422"/>
                <a:gd name="T36" fmla="*/ 351 w 368"/>
                <a:gd name="T37" fmla="*/ 378 h 422"/>
                <a:gd name="T38" fmla="*/ 367 w 368"/>
                <a:gd name="T39" fmla="*/ 421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Freeform 13"/>
            <p:cNvSpPr/>
            <p:nvPr/>
          </p:nvSpPr>
          <p:spPr bwMode="auto">
            <a:xfrm>
              <a:off x="2432" y="1792"/>
              <a:ext cx="989" cy="1439"/>
            </a:xfrm>
            <a:custGeom>
              <a:avLst/>
              <a:gdLst>
                <a:gd name="T0" fmla="*/ 525 w 989"/>
                <a:gd name="T1" fmla="*/ 1438 h 1439"/>
                <a:gd name="T2" fmla="*/ 582 w 989"/>
                <a:gd name="T3" fmla="*/ 1409 h 1439"/>
                <a:gd name="T4" fmla="*/ 647 w 989"/>
                <a:gd name="T5" fmla="*/ 1355 h 1439"/>
                <a:gd name="T6" fmla="*/ 670 w 989"/>
                <a:gd name="T7" fmla="*/ 1304 h 1439"/>
                <a:gd name="T8" fmla="*/ 686 w 989"/>
                <a:gd name="T9" fmla="*/ 1255 h 1439"/>
                <a:gd name="T10" fmla="*/ 677 w 989"/>
                <a:gd name="T11" fmla="*/ 1198 h 1439"/>
                <a:gd name="T12" fmla="*/ 637 w 989"/>
                <a:gd name="T13" fmla="*/ 1125 h 1439"/>
                <a:gd name="T14" fmla="*/ 609 w 989"/>
                <a:gd name="T15" fmla="*/ 1092 h 1439"/>
                <a:gd name="T16" fmla="*/ 569 w 989"/>
                <a:gd name="T17" fmla="*/ 1063 h 1439"/>
                <a:gd name="T18" fmla="*/ 259 w 989"/>
                <a:gd name="T19" fmla="*/ 905 h 1439"/>
                <a:gd name="T20" fmla="*/ 201 w 989"/>
                <a:gd name="T21" fmla="*/ 863 h 1439"/>
                <a:gd name="T22" fmla="*/ 177 w 989"/>
                <a:gd name="T23" fmla="*/ 843 h 1439"/>
                <a:gd name="T24" fmla="*/ 160 w 989"/>
                <a:gd name="T25" fmla="*/ 800 h 1439"/>
                <a:gd name="T26" fmla="*/ 171 w 989"/>
                <a:gd name="T27" fmla="*/ 766 h 1439"/>
                <a:gd name="T28" fmla="*/ 215 w 989"/>
                <a:gd name="T29" fmla="*/ 738 h 1439"/>
                <a:gd name="T30" fmla="*/ 294 w 989"/>
                <a:gd name="T31" fmla="*/ 709 h 1439"/>
                <a:gd name="T32" fmla="*/ 780 w 989"/>
                <a:gd name="T33" fmla="*/ 521 h 1439"/>
                <a:gd name="T34" fmla="*/ 856 w 989"/>
                <a:gd name="T35" fmla="*/ 471 h 1439"/>
                <a:gd name="T36" fmla="*/ 918 w 989"/>
                <a:gd name="T37" fmla="*/ 417 h 1439"/>
                <a:gd name="T38" fmla="*/ 953 w 989"/>
                <a:gd name="T39" fmla="*/ 379 h 1439"/>
                <a:gd name="T40" fmla="*/ 984 w 989"/>
                <a:gd name="T41" fmla="*/ 334 h 1439"/>
                <a:gd name="T42" fmla="*/ 988 w 989"/>
                <a:gd name="T43" fmla="*/ 274 h 1439"/>
                <a:gd name="T44" fmla="*/ 972 w 989"/>
                <a:gd name="T45" fmla="*/ 214 h 1439"/>
                <a:gd name="T46" fmla="*/ 953 w 989"/>
                <a:gd name="T47" fmla="*/ 167 h 1439"/>
                <a:gd name="T48" fmla="*/ 920 w 989"/>
                <a:gd name="T49" fmla="*/ 126 h 1439"/>
                <a:gd name="T50" fmla="*/ 875 w 989"/>
                <a:gd name="T51" fmla="*/ 85 h 1439"/>
                <a:gd name="T52" fmla="*/ 828 w 989"/>
                <a:gd name="T53" fmla="*/ 50 h 1439"/>
                <a:gd name="T54" fmla="*/ 803 w 989"/>
                <a:gd name="T55" fmla="*/ 29 h 1439"/>
                <a:gd name="T56" fmla="*/ 756 w 989"/>
                <a:gd name="T57" fmla="*/ 0 h 1439"/>
                <a:gd name="T58" fmla="*/ 588 w 989"/>
                <a:gd name="T59" fmla="*/ 61 h 1439"/>
                <a:gd name="T60" fmla="*/ 649 w 989"/>
                <a:gd name="T61" fmla="*/ 104 h 1439"/>
                <a:gd name="T62" fmla="*/ 694 w 989"/>
                <a:gd name="T63" fmla="*/ 145 h 1439"/>
                <a:gd name="T64" fmla="*/ 739 w 989"/>
                <a:gd name="T65" fmla="*/ 182 h 1439"/>
                <a:gd name="T66" fmla="*/ 780 w 989"/>
                <a:gd name="T67" fmla="*/ 223 h 1439"/>
                <a:gd name="T68" fmla="*/ 803 w 989"/>
                <a:gd name="T69" fmla="*/ 272 h 1439"/>
                <a:gd name="T70" fmla="*/ 787 w 989"/>
                <a:gd name="T71" fmla="*/ 323 h 1439"/>
                <a:gd name="T72" fmla="*/ 729 w 989"/>
                <a:gd name="T73" fmla="*/ 369 h 1439"/>
                <a:gd name="T74" fmla="*/ 639 w 989"/>
                <a:gd name="T75" fmla="*/ 413 h 1439"/>
                <a:gd name="T76" fmla="*/ 212 w 989"/>
                <a:gd name="T77" fmla="*/ 589 h 1439"/>
                <a:gd name="T78" fmla="*/ 160 w 989"/>
                <a:gd name="T79" fmla="*/ 608 h 1439"/>
                <a:gd name="T80" fmla="*/ 88 w 989"/>
                <a:gd name="T81" fmla="*/ 653 h 1439"/>
                <a:gd name="T82" fmla="*/ 43 w 989"/>
                <a:gd name="T83" fmla="*/ 698 h 1439"/>
                <a:gd name="T84" fmla="*/ 9 w 989"/>
                <a:gd name="T85" fmla="*/ 755 h 1439"/>
                <a:gd name="T86" fmla="*/ 0 w 989"/>
                <a:gd name="T87" fmla="*/ 820 h 1439"/>
                <a:gd name="T88" fmla="*/ 10 w 989"/>
                <a:gd name="T89" fmla="*/ 872 h 1439"/>
                <a:gd name="T90" fmla="*/ 40 w 989"/>
                <a:gd name="T91" fmla="*/ 914 h 1439"/>
                <a:gd name="T92" fmla="*/ 84 w 989"/>
                <a:gd name="T93" fmla="*/ 949 h 1439"/>
                <a:gd name="T94" fmla="*/ 159 w 989"/>
                <a:gd name="T95" fmla="*/ 999 h 1439"/>
                <a:gd name="T96" fmla="*/ 487 w 989"/>
                <a:gd name="T97" fmla="*/ 1164 h 1439"/>
                <a:gd name="T98" fmla="*/ 530 w 989"/>
                <a:gd name="T99" fmla="*/ 1197 h 1439"/>
                <a:gd name="T100" fmla="*/ 569 w 989"/>
                <a:gd name="T101" fmla="*/ 1236 h 1439"/>
                <a:gd name="T102" fmla="*/ 557 w 989"/>
                <a:gd name="T103" fmla="*/ 1292 h 1439"/>
                <a:gd name="T104" fmla="*/ 502 w 989"/>
                <a:gd name="T105" fmla="*/ 1354 h 1439"/>
                <a:gd name="T106" fmla="*/ 434 w 989"/>
                <a:gd name="T107" fmla="*/ 1394 h 1439"/>
                <a:gd name="T108" fmla="*/ 525 w 989"/>
                <a:gd name="T109" fmla="*/ 1438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Freeform 14"/>
            <p:cNvSpPr/>
            <p:nvPr/>
          </p:nvSpPr>
          <p:spPr bwMode="auto">
            <a:xfrm>
              <a:off x="2100" y="1162"/>
              <a:ext cx="669" cy="582"/>
            </a:xfrm>
            <a:custGeom>
              <a:avLst/>
              <a:gdLst>
                <a:gd name="T0" fmla="*/ 668 w 669"/>
                <a:gd name="T1" fmla="*/ 553 h 582"/>
                <a:gd name="T2" fmla="*/ 668 w 669"/>
                <a:gd name="T3" fmla="*/ 450 h 582"/>
                <a:gd name="T4" fmla="*/ 562 w 669"/>
                <a:gd name="T5" fmla="*/ 435 h 582"/>
                <a:gd name="T6" fmla="*/ 448 w 669"/>
                <a:gd name="T7" fmla="*/ 420 h 582"/>
                <a:gd name="T8" fmla="*/ 367 w 669"/>
                <a:gd name="T9" fmla="*/ 400 h 582"/>
                <a:gd name="T10" fmla="*/ 314 w 669"/>
                <a:gd name="T11" fmla="*/ 378 h 582"/>
                <a:gd name="T12" fmla="*/ 257 w 669"/>
                <a:gd name="T13" fmla="*/ 349 h 582"/>
                <a:gd name="T14" fmla="*/ 220 w 669"/>
                <a:gd name="T15" fmla="*/ 314 h 582"/>
                <a:gd name="T16" fmla="*/ 193 w 669"/>
                <a:gd name="T17" fmla="*/ 274 h 582"/>
                <a:gd name="T18" fmla="*/ 180 w 669"/>
                <a:gd name="T19" fmla="*/ 231 h 582"/>
                <a:gd name="T20" fmla="*/ 180 w 669"/>
                <a:gd name="T21" fmla="*/ 189 h 582"/>
                <a:gd name="T22" fmla="*/ 193 w 669"/>
                <a:gd name="T23" fmla="*/ 165 h 582"/>
                <a:gd name="T24" fmla="*/ 209 w 669"/>
                <a:gd name="T25" fmla="*/ 143 h 582"/>
                <a:gd name="T26" fmla="*/ 255 w 669"/>
                <a:gd name="T27" fmla="*/ 127 h 582"/>
                <a:gd name="T28" fmla="*/ 297 w 669"/>
                <a:gd name="T29" fmla="*/ 127 h 582"/>
                <a:gd name="T30" fmla="*/ 345 w 669"/>
                <a:gd name="T31" fmla="*/ 141 h 582"/>
                <a:gd name="T32" fmla="*/ 396 w 669"/>
                <a:gd name="T33" fmla="*/ 156 h 582"/>
                <a:gd name="T34" fmla="*/ 448 w 669"/>
                <a:gd name="T35" fmla="*/ 163 h 582"/>
                <a:gd name="T36" fmla="*/ 477 w 669"/>
                <a:gd name="T37" fmla="*/ 125 h 582"/>
                <a:gd name="T38" fmla="*/ 464 w 669"/>
                <a:gd name="T39" fmla="*/ 86 h 582"/>
                <a:gd name="T40" fmla="*/ 415 w 669"/>
                <a:gd name="T41" fmla="*/ 42 h 582"/>
                <a:gd name="T42" fmla="*/ 363 w 669"/>
                <a:gd name="T43" fmla="*/ 18 h 582"/>
                <a:gd name="T44" fmla="*/ 319 w 669"/>
                <a:gd name="T45" fmla="*/ 7 h 582"/>
                <a:gd name="T46" fmla="*/ 273 w 669"/>
                <a:gd name="T47" fmla="*/ 2 h 582"/>
                <a:gd name="T48" fmla="*/ 222 w 669"/>
                <a:gd name="T49" fmla="*/ 0 h 582"/>
                <a:gd name="T50" fmla="*/ 176 w 669"/>
                <a:gd name="T51" fmla="*/ 4 h 582"/>
                <a:gd name="T52" fmla="*/ 136 w 669"/>
                <a:gd name="T53" fmla="*/ 15 h 582"/>
                <a:gd name="T54" fmla="*/ 86 w 669"/>
                <a:gd name="T55" fmla="*/ 33 h 582"/>
                <a:gd name="T56" fmla="*/ 50 w 669"/>
                <a:gd name="T57" fmla="*/ 66 h 582"/>
                <a:gd name="T58" fmla="*/ 22 w 669"/>
                <a:gd name="T59" fmla="*/ 99 h 582"/>
                <a:gd name="T60" fmla="*/ 6 w 669"/>
                <a:gd name="T61" fmla="*/ 145 h 582"/>
                <a:gd name="T62" fmla="*/ 0 w 669"/>
                <a:gd name="T63" fmla="*/ 189 h 582"/>
                <a:gd name="T64" fmla="*/ 9 w 669"/>
                <a:gd name="T65" fmla="*/ 237 h 582"/>
                <a:gd name="T66" fmla="*/ 22 w 669"/>
                <a:gd name="T67" fmla="*/ 285 h 582"/>
                <a:gd name="T68" fmla="*/ 50 w 669"/>
                <a:gd name="T69" fmla="*/ 330 h 582"/>
                <a:gd name="T70" fmla="*/ 81 w 669"/>
                <a:gd name="T71" fmla="*/ 375 h 582"/>
                <a:gd name="T72" fmla="*/ 125 w 669"/>
                <a:gd name="T73" fmla="*/ 419 h 582"/>
                <a:gd name="T74" fmla="*/ 169 w 669"/>
                <a:gd name="T75" fmla="*/ 457 h 582"/>
                <a:gd name="T76" fmla="*/ 217 w 669"/>
                <a:gd name="T77" fmla="*/ 488 h 582"/>
                <a:gd name="T78" fmla="*/ 266 w 669"/>
                <a:gd name="T79" fmla="*/ 514 h 582"/>
                <a:gd name="T80" fmla="*/ 310 w 669"/>
                <a:gd name="T81" fmla="*/ 534 h 582"/>
                <a:gd name="T82" fmla="*/ 369 w 669"/>
                <a:gd name="T83" fmla="*/ 549 h 582"/>
                <a:gd name="T84" fmla="*/ 437 w 669"/>
                <a:gd name="T85" fmla="*/ 568 h 582"/>
                <a:gd name="T86" fmla="*/ 516 w 669"/>
                <a:gd name="T87" fmla="*/ 581 h 582"/>
                <a:gd name="T88" fmla="*/ 595 w 669"/>
                <a:gd name="T89" fmla="*/ 577 h 582"/>
                <a:gd name="T90" fmla="*/ 668 w 669"/>
                <a:gd name="T91" fmla="*/ 5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 name="Freeform 15"/>
            <p:cNvSpPr/>
            <p:nvPr/>
          </p:nvSpPr>
          <p:spPr bwMode="auto">
            <a:xfrm>
              <a:off x="1365" y="583"/>
              <a:ext cx="1413" cy="549"/>
            </a:xfrm>
            <a:custGeom>
              <a:avLst/>
              <a:gdLst>
                <a:gd name="T0" fmla="*/ 1412 w 1413"/>
                <a:gd name="T1" fmla="*/ 548 h 549"/>
                <a:gd name="T2" fmla="*/ 1316 w 1413"/>
                <a:gd name="T3" fmla="*/ 537 h 549"/>
                <a:gd name="T4" fmla="*/ 1237 w 1413"/>
                <a:gd name="T5" fmla="*/ 524 h 549"/>
                <a:gd name="T6" fmla="*/ 1179 w 1413"/>
                <a:gd name="T7" fmla="*/ 511 h 549"/>
                <a:gd name="T8" fmla="*/ 1118 w 1413"/>
                <a:gd name="T9" fmla="*/ 499 h 549"/>
                <a:gd name="T10" fmla="*/ 1060 w 1413"/>
                <a:gd name="T11" fmla="*/ 493 h 549"/>
                <a:gd name="T12" fmla="*/ 1000 w 1413"/>
                <a:gd name="T13" fmla="*/ 495 h 549"/>
                <a:gd name="T14" fmla="*/ 939 w 1413"/>
                <a:gd name="T15" fmla="*/ 499 h 549"/>
                <a:gd name="T16" fmla="*/ 894 w 1413"/>
                <a:gd name="T17" fmla="*/ 482 h 549"/>
                <a:gd name="T18" fmla="*/ 962 w 1413"/>
                <a:gd name="T19" fmla="*/ 440 h 549"/>
                <a:gd name="T20" fmla="*/ 1005 w 1413"/>
                <a:gd name="T21" fmla="*/ 411 h 549"/>
                <a:gd name="T22" fmla="*/ 1043 w 1413"/>
                <a:gd name="T23" fmla="*/ 381 h 549"/>
                <a:gd name="T24" fmla="*/ 1069 w 1413"/>
                <a:gd name="T25" fmla="*/ 348 h 549"/>
                <a:gd name="T26" fmla="*/ 962 w 1413"/>
                <a:gd name="T27" fmla="*/ 383 h 549"/>
                <a:gd name="T28" fmla="*/ 855 w 1413"/>
                <a:gd name="T29" fmla="*/ 418 h 549"/>
                <a:gd name="T30" fmla="*/ 783 w 1413"/>
                <a:gd name="T31" fmla="*/ 436 h 549"/>
                <a:gd name="T32" fmla="*/ 670 w 1413"/>
                <a:gd name="T33" fmla="*/ 449 h 549"/>
                <a:gd name="T34" fmla="*/ 597 w 1413"/>
                <a:gd name="T35" fmla="*/ 449 h 549"/>
                <a:gd name="T36" fmla="*/ 531 w 1413"/>
                <a:gd name="T37" fmla="*/ 444 h 549"/>
                <a:gd name="T38" fmla="*/ 486 w 1413"/>
                <a:gd name="T39" fmla="*/ 427 h 549"/>
                <a:gd name="T40" fmla="*/ 459 w 1413"/>
                <a:gd name="T41" fmla="*/ 407 h 549"/>
                <a:gd name="T42" fmla="*/ 527 w 1413"/>
                <a:gd name="T43" fmla="*/ 389 h 549"/>
                <a:gd name="T44" fmla="*/ 572 w 1413"/>
                <a:gd name="T45" fmla="*/ 365 h 549"/>
                <a:gd name="T46" fmla="*/ 599 w 1413"/>
                <a:gd name="T47" fmla="*/ 339 h 549"/>
                <a:gd name="T48" fmla="*/ 634 w 1413"/>
                <a:gd name="T49" fmla="*/ 308 h 549"/>
                <a:gd name="T50" fmla="*/ 544 w 1413"/>
                <a:gd name="T51" fmla="*/ 334 h 549"/>
                <a:gd name="T52" fmla="*/ 463 w 1413"/>
                <a:gd name="T53" fmla="*/ 348 h 549"/>
                <a:gd name="T54" fmla="*/ 378 w 1413"/>
                <a:gd name="T55" fmla="*/ 356 h 549"/>
                <a:gd name="T56" fmla="*/ 303 w 1413"/>
                <a:gd name="T57" fmla="*/ 352 h 549"/>
                <a:gd name="T58" fmla="*/ 254 w 1413"/>
                <a:gd name="T59" fmla="*/ 334 h 549"/>
                <a:gd name="T60" fmla="*/ 233 w 1413"/>
                <a:gd name="T61" fmla="*/ 312 h 549"/>
                <a:gd name="T62" fmla="*/ 281 w 1413"/>
                <a:gd name="T63" fmla="*/ 291 h 549"/>
                <a:gd name="T64" fmla="*/ 313 w 1413"/>
                <a:gd name="T65" fmla="*/ 269 h 549"/>
                <a:gd name="T66" fmla="*/ 341 w 1413"/>
                <a:gd name="T67" fmla="*/ 244 h 549"/>
                <a:gd name="T68" fmla="*/ 339 w 1413"/>
                <a:gd name="T69" fmla="*/ 229 h 549"/>
                <a:gd name="T70" fmla="*/ 262 w 1413"/>
                <a:gd name="T71" fmla="*/ 246 h 549"/>
                <a:gd name="T72" fmla="*/ 179 w 1413"/>
                <a:gd name="T73" fmla="*/ 255 h 549"/>
                <a:gd name="T74" fmla="*/ 109 w 1413"/>
                <a:gd name="T75" fmla="*/ 254 h 549"/>
                <a:gd name="T76" fmla="*/ 51 w 1413"/>
                <a:gd name="T77" fmla="*/ 244 h 549"/>
                <a:gd name="T78" fmla="*/ 19 w 1413"/>
                <a:gd name="T79" fmla="*/ 229 h 549"/>
                <a:gd name="T80" fmla="*/ 0 w 1413"/>
                <a:gd name="T81" fmla="*/ 205 h 549"/>
                <a:gd name="T82" fmla="*/ 120 w 1413"/>
                <a:gd name="T83" fmla="*/ 187 h 549"/>
                <a:gd name="T84" fmla="*/ 309 w 1413"/>
                <a:gd name="T85" fmla="*/ 156 h 549"/>
                <a:gd name="T86" fmla="*/ 544 w 1413"/>
                <a:gd name="T87" fmla="*/ 119 h 549"/>
                <a:gd name="T88" fmla="*/ 742 w 1413"/>
                <a:gd name="T89" fmla="*/ 71 h 549"/>
                <a:gd name="T90" fmla="*/ 926 w 1413"/>
                <a:gd name="T91" fmla="*/ 26 h 549"/>
                <a:gd name="T92" fmla="*/ 1020 w 1413"/>
                <a:gd name="T93" fmla="*/ 9 h 549"/>
                <a:gd name="T94" fmla="*/ 1098 w 1413"/>
                <a:gd name="T95" fmla="*/ 0 h 549"/>
                <a:gd name="T96" fmla="*/ 1165 w 1413"/>
                <a:gd name="T97" fmla="*/ 2 h 549"/>
                <a:gd name="T98" fmla="*/ 1211 w 1413"/>
                <a:gd name="T99" fmla="*/ 7 h 549"/>
                <a:gd name="T100" fmla="*/ 1254 w 1413"/>
                <a:gd name="T101" fmla="*/ 27 h 549"/>
                <a:gd name="T102" fmla="*/ 1288 w 1413"/>
                <a:gd name="T103" fmla="*/ 71 h 549"/>
                <a:gd name="T104" fmla="*/ 1301 w 1413"/>
                <a:gd name="T105" fmla="*/ 117 h 549"/>
                <a:gd name="T106" fmla="*/ 1316 w 1413"/>
                <a:gd name="T107" fmla="*/ 148 h 549"/>
                <a:gd name="T108" fmla="*/ 1344 w 1413"/>
                <a:gd name="T109" fmla="*/ 159 h 549"/>
                <a:gd name="T110" fmla="*/ 1384 w 1413"/>
                <a:gd name="T111" fmla="*/ 156 h 549"/>
                <a:gd name="T112" fmla="*/ 1412 w 1413"/>
                <a:gd name="T113" fmla="*/ 145 h 549"/>
                <a:gd name="T114" fmla="*/ 1412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Oval 16"/>
            <p:cNvSpPr>
              <a:spLocks noChangeArrowheads="1"/>
            </p:cNvSpPr>
            <p:nvPr/>
          </p:nvSpPr>
          <p:spPr bwMode="auto">
            <a:xfrm>
              <a:off x="2785" y="355"/>
              <a:ext cx="187" cy="198"/>
            </a:xfrm>
            <a:prstGeom prst="ellipse">
              <a:avLst/>
            </a:pr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7"/>
            <p:cNvSpPr/>
            <p:nvPr/>
          </p:nvSpPr>
          <p:spPr bwMode="auto">
            <a:xfrm>
              <a:off x="2976" y="583"/>
              <a:ext cx="1413" cy="549"/>
            </a:xfrm>
            <a:custGeom>
              <a:avLst/>
              <a:gdLst>
                <a:gd name="T0" fmla="*/ 0 w 1413"/>
                <a:gd name="T1" fmla="*/ 548 h 549"/>
                <a:gd name="T2" fmla="*/ 96 w 1413"/>
                <a:gd name="T3" fmla="*/ 537 h 549"/>
                <a:gd name="T4" fmla="*/ 175 w 1413"/>
                <a:gd name="T5" fmla="*/ 524 h 549"/>
                <a:gd name="T6" fmla="*/ 233 w 1413"/>
                <a:gd name="T7" fmla="*/ 511 h 549"/>
                <a:gd name="T8" fmla="*/ 294 w 1413"/>
                <a:gd name="T9" fmla="*/ 499 h 549"/>
                <a:gd name="T10" fmla="*/ 352 w 1413"/>
                <a:gd name="T11" fmla="*/ 493 h 549"/>
                <a:gd name="T12" fmla="*/ 412 w 1413"/>
                <a:gd name="T13" fmla="*/ 495 h 549"/>
                <a:gd name="T14" fmla="*/ 473 w 1413"/>
                <a:gd name="T15" fmla="*/ 499 h 549"/>
                <a:gd name="T16" fmla="*/ 518 w 1413"/>
                <a:gd name="T17" fmla="*/ 482 h 549"/>
                <a:gd name="T18" fmla="*/ 450 w 1413"/>
                <a:gd name="T19" fmla="*/ 440 h 549"/>
                <a:gd name="T20" fmla="*/ 407 w 1413"/>
                <a:gd name="T21" fmla="*/ 411 h 549"/>
                <a:gd name="T22" fmla="*/ 369 w 1413"/>
                <a:gd name="T23" fmla="*/ 381 h 549"/>
                <a:gd name="T24" fmla="*/ 343 w 1413"/>
                <a:gd name="T25" fmla="*/ 348 h 549"/>
                <a:gd name="T26" fmla="*/ 450 w 1413"/>
                <a:gd name="T27" fmla="*/ 383 h 549"/>
                <a:gd name="T28" fmla="*/ 557 w 1413"/>
                <a:gd name="T29" fmla="*/ 418 h 549"/>
                <a:gd name="T30" fmla="*/ 629 w 1413"/>
                <a:gd name="T31" fmla="*/ 436 h 549"/>
                <a:gd name="T32" fmla="*/ 742 w 1413"/>
                <a:gd name="T33" fmla="*/ 449 h 549"/>
                <a:gd name="T34" fmla="*/ 815 w 1413"/>
                <a:gd name="T35" fmla="*/ 449 h 549"/>
                <a:gd name="T36" fmla="*/ 881 w 1413"/>
                <a:gd name="T37" fmla="*/ 444 h 549"/>
                <a:gd name="T38" fmla="*/ 926 w 1413"/>
                <a:gd name="T39" fmla="*/ 427 h 549"/>
                <a:gd name="T40" fmla="*/ 953 w 1413"/>
                <a:gd name="T41" fmla="*/ 407 h 549"/>
                <a:gd name="T42" fmla="*/ 885 w 1413"/>
                <a:gd name="T43" fmla="*/ 389 h 549"/>
                <a:gd name="T44" fmla="*/ 840 w 1413"/>
                <a:gd name="T45" fmla="*/ 365 h 549"/>
                <a:gd name="T46" fmla="*/ 809 w 1413"/>
                <a:gd name="T47" fmla="*/ 339 h 549"/>
                <a:gd name="T48" fmla="*/ 778 w 1413"/>
                <a:gd name="T49" fmla="*/ 308 h 549"/>
                <a:gd name="T50" fmla="*/ 868 w 1413"/>
                <a:gd name="T51" fmla="*/ 334 h 549"/>
                <a:gd name="T52" fmla="*/ 949 w 1413"/>
                <a:gd name="T53" fmla="*/ 348 h 549"/>
                <a:gd name="T54" fmla="*/ 1034 w 1413"/>
                <a:gd name="T55" fmla="*/ 356 h 549"/>
                <a:gd name="T56" fmla="*/ 1109 w 1413"/>
                <a:gd name="T57" fmla="*/ 352 h 549"/>
                <a:gd name="T58" fmla="*/ 1158 w 1413"/>
                <a:gd name="T59" fmla="*/ 334 h 549"/>
                <a:gd name="T60" fmla="*/ 1179 w 1413"/>
                <a:gd name="T61" fmla="*/ 312 h 549"/>
                <a:gd name="T62" fmla="*/ 1131 w 1413"/>
                <a:gd name="T63" fmla="*/ 291 h 549"/>
                <a:gd name="T64" fmla="*/ 1099 w 1413"/>
                <a:gd name="T65" fmla="*/ 269 h 549"/>
                <a:gd name="T66" fmla="*/ 1071 w 1413"/>
                <a:gd name="T67" fmla="*/ 244 h 549"/>
                <a:gd name="T68" fmla="*/ 1073 w 1413"/>
                <a:gd name="T69" fmla="*/ 229 h 549"/>
                <a:gd name="T70" fmla="*/ 1150 w 1413"/>
                <a:gd name="T71" fmla="*/ 246 h 549"/>
                <a:gd name="T72" fmla="*/ 1233 w 1413"/>
                <a:gd name="T73" fmla="*/ 255 h 549"/>
                <a:gd name="T74" fmla="*/ 1311 w 1413"/>
                <a:gd name="T75" fmla="*/ 253 h 549"/>
                <a:gd name="T76" fmla="*/ 1361 w 1413"/>
                <a:gd name="T77" fmla="*/ 244 h 549"/>
                <a:gd name="T78" fmla="*/ 1393 w 1413"/>
                <a:gd name="T79" fmla="*/ 229 h 549"/>
                <a:gd name="T80" fmla="*/ 1412 w 1413"/>
                <a:gd name="T81" fmla="*/ 205 h 549"/>
                <a:gd name="T82" fmla="*/ 1292 w 1413"/>
                <a:gd name="T83" fmla="*/ 187 h 549"/>
                <a:gd name="T84" fmla="*/ 1087 w 1413"/>
                <a:gd name="T85" fmla="*/ 158 h 549"/>
                <a:gd name="T86" fmla="*/ 868 w 1413"/>
                <a:gd name="T87" fmla="*/ 119 h 549"/>
                <a:gd name="T88" fmla="*/ 670 w 1413"/>
                <a:gd name="T89" fmla="*/ 71 h 549"/>
                <a:gd name="T90" fmla="*/ 486 w 1413"/>
                <a:gd name="T91" fmla="*/ 26 h 549"/>
                <a:gd name="T92" fmla="*/ 392 w 1413"/>
                <a:gd name="T93" fmla="*/ 9 h 549"/>
                <a:gd name="T94" fmla="*/ 314 w 1413"/>
                <a:gd name="T95" fmla="*/ 0 h 549"/>
                <a:gd name="T96" fmla="*/ 247 w 1413"/>
                <a:gd name="T97" fmla="*/ 2 h 549"/>
                <a:gd name="T98" fmla="*/ 201 w 1413"/>
                <a:gd name="T99" fmla="*/ 7 h 549"/>
                <a:gd name="T100" fmla="*/ 158 w 1413"/>
                <a:gd name="T101" fmla="*/ 27 h 549"/>
                <a:gd name="T102" fmla="*/ 124 w 1413"/>
                <a:gd name="T103" fmla="*/ 71 h 549"/>
                <a:gd name="T104" fmla="*/ 111 w 1413"/>
                <a:gd name="T105" fmla="*/ 117 h 549"/>
                <a:gd name="T106" fmla="*/ 96 w 1413"/>
                <a:gd name="T107" fmla="*/ 148 h 549"/>
                <a:gd name="T108" fmla="*/ 68 w 1413"/>
                <a:gd name="T109" fmla="*/ 159 h 549"/>
                <a:gd name="T110" fmla="*/ 28 w 1413"/>
                <a:gd name="T111" fmla="*/ 156 h 549"/>
                <a:gd name="T112" fmla="*/ 0 w 1413"/>
                <a:gd name="T113" fmla="*/ 145 h 549"/>
                <a:gd name="T114" fmla="*/ 0 w 1413"/>
                <a:gd name="T115" fmla="*/ 548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grp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bg2"/>
        </a:buClr>
        <a:buSzPct val="65000"/>
        <a:buFont typeface="Wingdings 2"/>
        <a:buChar char=""/>
        <a:defRPr kumimoji="0" sz="2800" kern="1200">
          <a:solidFill>
            <a:schemeClr val="tx1"/>
          </a:solidFill>
          <a:latin typeface="+mn-lt"/>
          <a:ea typeface="+mn-ea"/>
          <a:cs typeface="+mn-cs"/>
        </a:defRPr>
      </a:lvl1pPr>
      <a:lvl2pPr marL="868680" indent="-283210"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bg2"/>
        </a:buClr>
        <a:buSzPct val="95000"/>
        <a:buFont typeface="Wingdings" panose="05000000000000000000"/>
        <a:buChar char=""/>
        <a:defRPr kumimoji="0" sz="2200" kern="1200">
          <a:solidFill>
            <a:schemeClr val="tx1"/>
          </a:solidFill>
          <a:latin typeface="+mn-lt"/>
          <a:ea typeface="+mn-ea"/>
          <a:cs typeface="+mn-cs"/>
        </a:defRPr>
      </a:lvl3pPr>
      <a:lvl4pPr marL="1353185" indent="-182880" algn="l" rtl="0" eaLnBrk="1" latinLnBrk="0" hangingPunct="1">
        <a:spcBef>
          <a:spcPct val="20000"/>
        </a:spcBef>
        <a:buClr>
          <a:schemeClr val="bg2"/>
        </a:buClr>
        <a:buSzPct val="100000"/>
        <a:buFont typeface="Wingdings 3"/>
        <a:buChar char=""/>
        <a:defRPr kumimoji="0" sz="2000" kern="1200">
          <a:solidFill>
            <a:schemeClr val="tx1"/>
          </a:solidFill>
          <a:latin typeface="+mn-lt"/>
          <a:ea typeface="+mn-ea"/>
          <a:cs typeface="+mn-cs"/>
        </a:defRPr>
      </a:lvl4pPr>
      <a:lvl5pPr marL="1545590" indent="-182880" algn="l" rtl="0" eaLnBrk="1" latinLnBrk="0" hangingPunct="1">
        <a:spcBef>
          <a:spcPct val="20000"/>
        </a:spcBef>
        <a:buClr>
          <a:schemeClr val="bg2"/>
        </a:buClr>
        <a:buFont typeface="Wingdings 2"/>
        <a:buChar char=""/>
        <a:defRPr kumimoji="0" sz="2000" kern="1200">
          <a:solidFill>
            <a:schemeClr val="tx1"/>
          </a:solidFill>
          <a:latin typeface="+mn-lt"/>
          <a:ea typeface="+mn-ea"/>
          <a:cs typeface="+mn-cs"/>
        </a:defRPr>
      </a:lvl5pPr>
      <a:lvl6pPr marL="1764665"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255"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550"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2681" y="1578009"/>
            <a:ext cx="11386637" cy="3956178"/>
          </a:xfrm>
        </p:spPr>
        <p:txBody>
          <a:bodyPr>
            <a:normAutofit fontScale="77500" lnSpcReduction="20000"/>
          </a:bodyPr>
          <a:lstStyle/>
          <a:p>
            <a:pPr marL="571500" indent="-571500">
              <a:buFont typeface="Arial" panose="020B0604020202020204" pitchFamily="34" charset="0"/>
              <a:buChar char="•"/>
            </a:pPr>
            <a:r>
              <a:rPr lang="en-GB" sz="5200" b="1" dirty="0">
                <a:solidFill>
                  <a:schemeClr val="bg1"/>
                </a:solidFill>
              </a:rPr>
              <a:t>Presented by:</a:t>
            </a:r>
          </a:p>
          <a:p>
            <a:r>
              <a:rPr lang="en-US" sz="4000" dirty="0">
                <a:solidFill>
                  <a:schemeClr val="bg1"/>
                </a:solidFill>
              </a:rPr>
              <a:t>Amal Jameel</a:t>
            </a:r>
          </a:p>
          <a:p>
            <a:r>
              <a:rPr lang="en-US" sz="4000" dirty="0">
                <a:solidFill>
                  <a:schemeClr val="bg1"/>
                </a:solidFill>
              </a:rPr>
              <a:t>Ali </a:t>
            </a:r>
            <a:r>
              <a:rPr lang="en-US" sz="4000" dirty="0" err="1">
                <a:solidFill>
                  <a:schemeClr val="bg1"/>
                </a:solidFill>
              </a:rPr>
              <a:t>Otoom</a:t>
            </a:r>
            <a:endParaRPr lang="en-US" sz="4000" dirty="0">
              <a:solidFill>
                <a:schemeClr val="bg1"/>
              </a:solidFill>
            </a:endParaRPr>
          </a:p>
          <a:p>
            <a:r>
              <a:rPr lang="en-US" sz="4000" dirty="0">
                <a:solidFill>
                  <a:schemeClr val="bg1"/>
                </a:solidFill>
              </a:rPr>
              <a:t>Obada Abu Ali</a:t>
            </a:r>
          </a:p>
          <a:p>
            <a:pPr marL="571500" indent="-571500">
              <a:buFont typeface="Arial" panose="020B0604020202020204" pitchFamily="34" charset="0"/>
              <a:buChar char="•"/>
            </a:pPr>
            <a:endParaRPr lang="en-GB" sz="5200" b="1" dirty="0">
              <a:solidFill>
                <a:schemeClr val="bg1"/>
              </a:solidFill>
            </a:endParaRPr>
          </a:p>
          <a:p>
            <a:pPr marL="571500" indent="-571500">
              <a:buFont typeface="Arial" panose="020B0604020202020204" pitchFamily="34" charset="0"/>
              <a:buChar char="•"/>
            </a:pPr>
            <a:r>
              <a:rPr lang="en-GB" sz="5200" b="1" dirty="0">
                <a:solidFill>
                  <a:schemeClr val="bg1"/>
                </a:solidFill>
              </a:rPr>
              <a:t>Under Guidance by:</a:t>
            </a:r>
          </a:p>
          <a:p>
            <a:r>
              <a:rPr lang="en-GB" sz="4000" b="1" dirty="0" err="1">
                <a:solidFill>
                  <a:schemeClr val="bg1"/>
                </a:solidFill>
              </a:rPr>
              <a:t>Dr.</a:t>
            </a:r>
            <a:r>
              <a:rPr lang="en-GB" sz="4000" b="1" dirty="0">
                <a:solidFill>
                  <a:schemeClr val="bg1"/>
                </a:solidFill>
              </a:rPr>
              <a:t> Bassam </a:t>
            </a:r>
            <a:r>
              <a:rPr lang="en-GB" sz="4000" b="1" dirty="0" err="1">
                <a:solidFill>
                  <a:schemeClr val="bg1"/>
                </a:solidFill>
              </a:rPr>
              <a:t>Nsheiwat</a:t>
            </a:r>
            <a:endParaRPr lang="en-GB" sz="4000" b="1" dirty="0">
              <a:solidFill>
                <a:schemeClr val="bg1"/>
              </a:solidFill>
            </a:endParaRPr>
          </a:p>
          <a:p>
            <a:pPr marL="571500" indent="-571500">
              <a:buFont typeface="Arial" panose="020B0604020202020204" pitchFamily="34" charset="0"/>
              <a:buChar char="•"/>
            </a:pPr>
            <a:endParaRPr lang="en-GB" sz="4000" b="1" dirty="0">
              <a:solidFill>
                <a:schemeClr val="bg1"/>
              </a:solidFill>
            </a:endParaRPr>
          </a:p>
          <a:p>
            <a:endParaRPr lang="en-US" sz="4000" dirty="0">
              <a:solidFill>
                <a:schemeClr val="bg1"/>
              </a:solidFill>
            </a:endParaRPr>
          </a:p>
          <a:p>
            <a:endParaRPr lang="en-US" sz="4000" dirty="0">
              <a:solidFill>
                <a:schemeClr val="bg1"/>
              </a:solidFill>
            </a:endParaRPr>
          </a:p>
          <a:p>
            <a:endParaRPr lang="en-US" sz="4800" dirty="0">
              <a:solidFill>
                <a:schemeClr val="bg1"/>
              </a:solidFill>
            </a:endParaRPr>
          </a:p>
          <a:p>
            <a:endParaRPr lang="en-US" sz="4800" dirty="0">
              <a:solidFill>
                <a:schemeClr val="bg1"/>
              </a:solidFill>
            </a:endParaRPr>
          </a:p>
        </p:txBody>
      </p:sp>
      <p:sp>
        <p:nvSpPr>
          <p:cNvPr id="2" name="Title 1"/>
          <p:cNvSpPr>
            <a:spLocks noGrp="1"/>
          </p:cNvSpPr>
          <p:nvPr>
            <p:ph type="ctrTitle"/>
          </p:nvPr>
        </p:nvSpPr>
        <p:spPr>
          <a:xfrm>
            <a:off x="562707" y="288339"/>
            <a:ext cx="10972800" cy="901269"/>
          </a:xfrm>
        </p:spPr>
        <p:txBody>
          <a:bodyPr>
            <a:normAutofit/>
          </a:bodyPr>
          <a:lstStyle/>
          <a:p>
            <a:pPr lvl="0" algn="ctr">
              <a:lnSpc>
                <a:spcPct val="90000"/>
              </a:lnSpc>
              <a:spcBef>
                <a:spcPts val="0"/>
              </a:spcBef>
              <a:buClr>
                <a:srgbClr val="324A93"/>
              </a:buClr>
              <a:buSzPts val="6600"/>
            </a:pPr>
            <a:r>
              <a:rPr lang="en-GB" sz="5400" cap="none" dirty="0">
                <a:latin typeface="Arial" panose="020B0604020202020204"/>
                <a:ea typeface="Arial" panose="020B0604020202020204"/>
                <a:cs typeface="Arial" panose="020B0604020202020204"/>
                <a:sym typeface="Arial" panose="020B0604020202020204"/>
              </a:rPr>
              <a:t>Solitary thyroid nodules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p:nvPr/>
        </p:nvSpPr>
        <p:spPr>
          <a:xfrm>
            <a:off x="50165" y="0"/>
            <a:ext cx="12092305" cy="5836285"/>
          </a:xfrm>
          <a:prstGeom prst="rect">
            <a:avLst/>
          </a:prstGeom>
          <a:noFill/>
        </p:spPr>
        <p:txBody>
          <a:bodyPr wrap="square" rtlCol="0" anchor="t">
            <a:spAutoFit/>
          </a:bodyPr>
          <a:lstStyle/>
          <a:p>
            <a:pPr>
              <a:lnSpc>
                <a:spcPct val="125000"/>
              </a:lnSpc>
              <a:spcBef>
                <a:spcPts val="100"/>
              </a:spcBef>
              <a:spcAft>
                <a:spcPts val="100"/>
              </a:spcAft>
              <a:buFont typeface="Wingdings" panose="05000000000000000000" charset="0"/>
              <a:buChar char="v"/>
            </a:pPr>
            <a:r>
              <a:rPr lang="en-GB" altLang="en-US"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Clinical features:</a:t>
            </a:r>
          </a:p>
          <a:p>
            <a:pPr marL="971550" lvl="1" indent="-514350">
              <a:lnSpc>
                <a:spcPct val="125000"/>
              </a:lnSpc>
              <a:spcBef>
                <a:spcPts val="100"/>
              </a:spcBef>
              <a:spcAft>
                <a:spcPts val="100"/>
              </a:spcAft>
              <a:buFont typeface="Wingdings" panose="05000000000000000000" charset="0"/>
              <a:buAutoNum type="arabicPeriod"/>
            </a:pPr>
            <a:r>
              <a:rPr lang="en-GB" altLang="en-US" sz="2400" dirty="0">
                <a:solidFill>
                  <a:schemeClr val="bg1"/>
                </a:solidFill>
                <a:effectLst/>
                <a:latin typeface="Arial" panose="020B0604020202020204" pitchFamily="34" charset="0"/>
                <a:cs typeface="Arial" panose="020B0604020202020204" pitchFamily="34" charset="0"/>
                <a:sym typeface="+mn-ea"/>
              </a:rPr>
              <a:t>The onset may be insidious and asymptomatic, or so sudden and painful that it resembles the acute form of granulomatous thyroiditis</a:t>
            </a:r>
          </a:p>
          <a:p>
            <a:pPr marL="971550" lvl="1" indent="-514350">
              <a:lnSpc>
                <a:spcPct val="125000"/>
              </a:lnSpc>
              <a:spcBef>
                <a:spcPts val="100"/>
              </a:spcBef>
              <a:spcAft>
                <a:spcPts val="100"/>
              </a:spcAft>
              <a:buFont typeface="Wingdings" panose="05000000000000000000" charset="0"/>
              <a:buAutoNum type="arabicPeriod"/>
            </a:pPr>
            <a:r>
              <a:rPr lang="en-GB" altLang="en-US" sz="2400" dirty="0">
                <a:solidFill>
                  <a:schemeClr val="bg1"/>
                </a:solidFill>
                <a:effectLst/>
                <a:latin typeface="Arial" panose="020B0604020202020204" pitchFamily="34" charset="0"/>
                <a:cs typeface="Arial" panose="020B0604020202020204" pitchFamily="34" charset="0"/>
                <a:sym typeface="+mn-ea"/>
              </a:rPr>
              <a:t>Mild hyperthyroidism may be present initially, but hypothyroidism is inevitable and may develop rapidly or extremely slowly</a:t>
            </a:r>
          </a:p>
          <a:p>
            <a:pPr marL="971550" lvl="1" indent="-514350">
              <a:lnSpc>
                <a:spcPct val="125000"/>
              </a:lnSpc>
              <a:spcBef>
                <a:spcPts val="100"/>
              </a:spcBef>
              <a:spcAft>
                <a:spcPts val="100"/>
              </a:spcAft>
              <a:buFont typeface="Wingdings" panose="05000000000000000000" charset="0"/>
              <a:buAutoNum type="arabicPeriod"/>
            </a:pPr>
            <a:r>
              <a:rPr lang="en-GB" altLang="en-US" sz="2400" dirty="0">
                <a:solidFill>
                  <a:schemeClr val="bg1"/>
                </a:solidFill>
                <a:effectLst/>
                <a:latin typeface="Arial" panose="020B0604020202020204" pitchFamily="34" charset="0"/>
                <a:cs typeface="Arial" panose="020B0604020202020204" pitchFamily="34" charset="0"/>
                <a:sym typeface="+mn-ea"/>
              </a:rPr>
              <a:t>The goitre is usually lobulated, and may be diffuse or localised to one lobe. It may be large or small, and soft, rubbery or firm in consistency, depending upon the cellularity and the degree of fibrosis.</a:t>
            </a:r>
          </a:p>
          <a:p>
            <a:pPr marL="971550" lvl="1" indent="-514350">
              <a:lnSpc>
                <a:spcPct val="125000"/>
              </a:lnSpc>
              <a:spcBef>
                <a:spcPts val="100"/>
              </a:spcBef>
              <a:spcAft>
                <a:spcPts val="100"/>
              </a:spcAft>
              <a:buFont typeface="Wingdings" panose="05000000000000000000" charset="0"/>
              <a:buAutoNum type="arabicPeriod"/>
            </a:pPr>
            <a:r>
              <a:rPr lang="en-GB" altLang="en-US" sz="2400" dirty="0">
                <a:solidFill>
                  <a:schemeClr val="bg1"/>
                </a:solidFill>
                <a:effectLst/>
                <a:latin typeface="Arial" panose="020B0604020202020204" pitchFamily="34" charset="0"/>
                <a:cs typeface="Arial" panose="020B0604020202020204" pitchFamily="34" charset="0"/>
                <a:sym typeface="+mn-ea"/>
              </a:rPr>
              <a:t>The disease is most common in women at the menopause, but may occur at any age</a:t>
            </a:r>
          </a:p>
          <a:p>
            <a:pPr marL="971550" lvl="1" indent="-514350">
              <a:lnSpc>
                <a:spcPct val="125000"/>
              </a:lnSpc>
              <a:spcBef>
                <a:spcPts val="100"/>
              </a:spcBef>
              <a:spcAft>
                <a:spcPts val="100"/>
              </a:spcAft>
              <a:buFont typeface="Wingdings" panose="05000000000000000000" charset="0"/>
              <a:buAutoNum type="arabicPeriod"/>
            </a:pPr>
            <a:r>
              <a:rPr lang="en-GB" altLang="en-US" sz="2400" dirty="0">
                <a:solidFill>
                  <a:schemeClr val="bg1"/>
                </a:solidFill>
                <a:effectLst/>
                <a:latin typeface="Arial" panose="020B0604020202020204" pitchFamily="34" charset="0"/>
                <a:cs typeface="Arial" panose="020B0604020202020204" pitchFamily="34" charset="0"/>
                <a:sym typeface="+mn-ea"/>
              </a:rPr>
              <a:t> Papillary carcinoma and malignant lymphoma are occasionally associated with autoimmune thyroiditis</a:t>
            </a:r>
            <a:endParaRPr lang="en-US" altLang="en-US" sz="2400" b="1" dirty="0">
              <a:solidFill>
                <a:schemeClr val="bg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20015" y="13970"/>
            <a:ext cx="11942445" cy="4451350"/>
          </a:xfrm>
          <a:prstGeom prst="rect">
            <a:avLst/>
          </a:prstGeom>
          <a:noFill/>
        </p:spPr>
        <p:txBody>
          <a:bodyPr wrap="square" rtlCol="0" anchor="t">
            <a:spAutoFit/>
          </a:bodyPr>
          <a:lstStyle/>
          <a:p>
            <a:pPr marL="514350" indent="-514350">
              <a:lnSpc>
                <a:spcPct val="125000"/>
              </a:lnSpc>
              <a:spcBef>
                <a:spcPts val="100"/>
              </a:spcBef>
              <a:spcAft>
                <a:spcPts val="100"/>
              </a:spcAft>
              <a:buFont typeface="Wingdings" panose="05000000000000000000" charset="0"/>
              <a:buChar char="v"/>
            </a:pPr>
            <a:r>
              <a:rPr lang="en-GB" altLang="en-US"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Diagnosis:</a:t>
            </a:r>
            <a:endParaRPr lang="en-GB" altLang="en-US" sz="28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1042670" lvl="1" indent="-457200">
              <a:lnSpc>
                <a:spcPct val="125000"/>
              </a:lnSpc>
              <a:spcBef>
                <a:spcPts val="100"/>
              </a:spcBef>
              <a:spcAft>
                <a:spcPts val="100"/>
              </a:spcAft>
              <a:buFont typeface="Wingdings" panose="05000000000000000000" charset="0"/>
              <a:buAutoNum type="arabicPeriod"/>
            </a:pPr>
            <a:r>
              <a:rPr lang="en-US" sz="2400" dirty="0">
                <a:solidFill>
                  <a:schemeClr val="bg1"/>
                </a:solidFill>
                <a:latin typeface="Arial" panose="020B0604020202020204" pitchFamily="34" charset="0"/>
                <a:cs typeface="Arial" panose="020B0604020202020204" pitchFamily="34" charset="0"/>
                <a:sym typeface="+mn-ea"/>
              </a:rPr>
              <a:t>The patient comes with signs of Hypothyroidism ( Weight gain, feeling tired, Constipation )</a:t>
            </a:r>
          </a:p>
          <a:p>
            <a:pPr marL="1042670" lvl="1" indent="-457200">
              <a:lnSpc>
                <a:spcPct val="125000"/>
              </a:lnSpc>
              <a:spcBef>
                <a:spcPts val="100"/>
              </a:spcBef>
              <a:spcAft>
                <a:spcPts val="100"/>
              </a:spcAft>
              <a:buFont typeface="Wingdings" panose="05000000000000000000" charset="0"/>
              <a:buAutoNum type="arabicPeriod"/>
            </a:pPr>
            <a:r>
              <a:rPr lang="en-US" sz="2400" dirty="0">
                <a:solidFill>
                  <a:schemeClr val="bg1"/>
                </a:solidFill>
                <a:latin typeface="Arial" panose="020B0604020202020204" pitchFamily="34" charset="0"/>
                <a:cs typeface="Arial" panose="020B0604020202020204" pitchFamily="34" charset="0"/>
                <a:sym typeface="+mn-ea"/>
              </a:rPr>
              <a:t>Painless Mass.</a:t>
            </a:r>
          </a:p>
          <a:p>
            <a:pPr marL="1042670" lvl="1" indent="-457200">
              <a:lnSpc>
                <a:spcPct val="125000"/>
              </a:lnSpc>
              <a:spcBef>
                <a:spcPts val="100"/>
              </a:spcBef>
              <a:spcAft>
                <a:spcPts val="100"/>
              </a:spcAft>
              <a:buFont typeface="Wingdings" panose="05000000000000000000" charset="0"/>
              <a:buAutoNum type="arabicPeriod"/>
            </a:pPr>
            <a:r>
              <a:rPr lang="en-US" sz="2400" dirty="0">
                <a:solidFill>
                  <a:schemeClr val="bg1"/>
                </a:solidFill>
                <a:latin typeface="Arial" panose="020B0604020202020204" pitchFamily="34" charset="0"/>
                <a:cs typeface="Arial" panose="020B0604020202020204" pitchFamily="34" charset="0"/>
                <a:sym typeface="+mn-ea"/>
              </a:rPr>
              <a:t>Family History of similar condition or other auto-immune diseases ( strong familial predisposition ) .</a:t>
            </a:r>
          </a:p>
          <a:p>
            <a:pPr marL="1042670" lvl="1" indent="-457200">
              <a:lnSpc>
                <a:spcPct val="125000"/>
              </a:lnSpc>
              <a:spcBef>
                <a:spcPts val="100"/>
              </a:spcBef>
              <a:spcAft>
                <a:spcPts val="100"/>
              </a:spcAft>
              <a:buFont typeface="Wingdings" panose="05000000000000000000" charset="0"/>
              <a:buAutoNum type="arabicPeriod"/>
            </a:pPr>
            <a:r>
              <a:rPr lang="en-US" sz="2400" dirty="0">
                <a:solidFill>
                  <a:schemeClr val="bg1"/>
                </a:solidFill>
                <a:latin typeface="Arial" panose="020B0604020202020204" pitchFamily="34" charset="0"/>
                <a:cs typeface="Arial" panose="020B0604020202020204" pitchFamily="34" charset="0"/>
                <a:sym typeface="+mn-ea"/>
              </a:rPr>
              <a:t>Diagnosis is confirmed with blood tests for </a:t>
            </a:r>
            <a:r>
              <a:rPr lang="en-GB" altLang="en-US" sz="2400" dirty="0">
                <a:solidFill>
                  <a:schemeClr val="bg1"/>
                </a:solidFill>
                <a:latin typeface="Arial" panose="020B0604020202020204" pitchFamily="34" charset="0"/>
                <a:cs typeface="Arial" panose="020B0604020202020204" pitchFamily="34" charset="0"/>
                <a:sym typeface="+mn-ea"/>
              </a:rPr>
              <a:t>(</a:t>
            </a:r>
            <a:r>
              <a:rPr lang="en-US" sz="2400" dirty="0">
                <a:solidFill>
                  <a:schemeClr val="bg1"/>
                </a:solidFill>
                <a:latin typeface="Arial" panose="020B0604020202020204" pitchFamily="34" charset="0"/>
                <a:cs typeface="Arial" panose="020B0604020202020204" pitchFamily="34" charset="0"/>
                <a:sym typeface="+mn-ea"/>
              </a:rPr>
              <a:t>TSH</a:t>
            </a:r>
            <a:r>
              <a:rPr lang="en-GB" altLang="en-US" sz="2400" dirty="0">
                <a:solidFill>
                  <a:schemeClr val="bg1"/>
                </a:solidFill>
                <a:latin typeface="Arial" panose="020B0604020202020204" pitchFamily="34" charset="0"/>
                <a:cs typeface="Arial" panose="020B0604020202020204" pitchFamily="34" charset="0"/>
                <a:sym typeface="+mn-ea"/>
              </a:rPr>
              <a:t>:</a:t>
            </a:r>
            <a:r>
              <a:rPr lang="en-US" sz="2400" dirty="0">
                <a:solidFill>
                  <a:schemeClr val="bg1"/>
                </a:solidFill>
                <a:latin typeface="Arial" panose="020B0604020202020204" pitchFamily="34" charset="0"/>
                <a:cs typeface="Arial" panose="020B0604020202020204" pitchFamily="34" charset="0"/>
                <a:sym typeface="+mn-ea"/>
              </a:rPr>
              <a:t> elevated, T4</a:t>
            </a:r>
            <a:r>
              <a:rPr lang="en-GB" altLang="en-US" sz="2400" dirty="0">
                <a:solidFill>
                  <a:schemeClr val="bg1"/>
                </a:solidFill>
                <a:latin typeface="Arial" panose="020B0604020202020204" pitchFamily="34" charset="0"/>
                <a:cs typeface="Arial" panose="020B0604020202020204" pitchFamily="34" charset="0"/>
                <a:sym typeface="+mn-ea"/>
              </a:rPr>
              <a:t>:</a:t>
            </a:r>
            <a:r>
              <a:rPr lang="en-US" sz="2400" dirty="0">
                <a:solidFill>
                  <a:schemeClr val="bg1"/>
                </a:solidFill>
                <a:latin typeface="Arial" panose="020B0604020202020204" pitchFamily="34" charset="0"/>
                <a:cs typeface="Arial" panose="020B0604020202020204" pitchFamily="34" charset="0"/>
                <a:sym typeface="+mn-ea"/>
              </a:rPr>
              <a:t> decreased, Anti-Thyroid Antibodies</a:t>
            </a:r>
            <a:r>
              <a:rPr lang="en-GB" altLang="en-US" sz="2400" dirty="0">
                <a:solidFill>
                  <a:schemeClr val="bg1"/>
                </a:solidFill>
                <a:latin typeface="Arial" panose="020B0604020202020204" pitchFamily="34" charset="0"/>
                <a:cs typeface="Arial" panose="020B0604020202020204" pitchFamily="34" charset="0"/>
                <a:sym typeface="+mn-ea"/>
              </a:rPr>
              <a:t>)</a:t>
            </a:r>
            <a:r>
              <a:rPr lang="en-US" sz="2400" dirty="0">
                <a:solidFill>
                  <a:schemeClr val="bg1"/>
                </a:solidFill>
                <a:latin typeface="Arial" panose="020B0604020202020204" pitchFamily="34" charset="0"/>
                <a:cs typeface="Arial" panose="020B0604020202020204" pitchFamily="34" charset="0"/>
                <a:sym typeface="+mn-ea"/>
              </a:rPr>
              <a:t>.</a:t>
            </a:r>
            <a:endParaRPr lang="en-US" sz="2400" dirty="0">
              <a:solidFill>
                <a:schemeClr val="bg1"/>
              </a:solidFill>
              <a:latin typeface="Arial" panose="020B0604020202020204" pitchFamily="34" charset="0"/>
              <a:cs typeface="Arial" panose="020B0604020202020204" pitchFamily="34" charset="0"/>
            </a:endParaRPr>
          </a:p>
          <a:p>
            <a:pPr marL="1042670" lvl="1" indent="-457200">
              <a:lnSpc>
                <a:spcPct val="125000"/>
              </a:lnSpc>
              <a:spcBef>
                <a:spcPts val="100"/>
              </a:spcBef>
              <a:spcAft>
                <a:spcPts val="100"/>
              </a:spcAft>
              <a:buFont typeface="Wingdings" panose="05000000000000000000" charset="0"/>
              <a:buAutoNum type="arabicPeriod"/>
            </a:pPr>
            <a:r>
              <a:rPr lang="en-GB" altLang="en-US" sz="2400" dirty="0">
                <a:solidFill>
                  <a:schemeClr val="bg1"/>
                </a:solidFill>
                <a:latin typeface="Arial" panose="020B0604020202020204" pitchFamily="34" charset="0"/>
                <a:cs typeface="Arial" panose="020B0604020202020204" pitchFamily="34" charset="0"/>
                <a:sym typeface="+mn-ea"/>
              </a:rPr>
              <a:t>R</a:t>
            </a:r>
            <a:r>
              <a:rPr lang="en-US" sz="2400" dirty="0">
                <a:solidFill>
                  <a:schemeClr val="bg1"/>
                </a:solidFill>
                <a:latin typeface="Arial" panose="020B0604020202020204" pitchFamily="34" charset="0"/>
                <a:cs typeface="Arial" panose="020B0604020202020204" pitchFamily="34" charset="0"/>
                <a:sym typeface="+mn-ea"/>
              </a:rPr>
              <a:t>adioactive iodine uptake decreases</a:t>
            </a:r>
            <a:r>
              <a:rPr lang="en-US" sz="2400" b="1" dirty="0">
                <a:solidFill>
                  <a:schemeClr val="bg1"/>
                </a:solidFill>
                <a:latin typeface="Arial" panose="020B0604020202020204" pitchFamily="34" charset="0"/>
                <a:cs typeface="Arial" panose="020B0604020202020204" pitchFamily="34" charset="0"/>
                <a:sym typeface="+mn-ea"/>
              </a:rPr>
              <a:t> </a:t>
            </a:r>
            <a:endParaRPr lang="en-US" altLang="en-US" sz="2400" b="1" dirty="0">
              <a:solidFill>
                <a:schemeClr val="bg1"/>
              </a:solidFill>
              <a:latin typeface="Arial" panose="020B0604020202020204" pitchFamily="34" charset="0"/>
              <a:cs typeface="Arial" panose="020B0604020202020204" pitchFamily="34" charset="0"/>
              <a:sym typeface="+mn-ea"/>
            </a:endParaRPr>
          </a:p>
        </p:txBody>
      </p:sp>
      <p:pic>
        <p:nvPicPr>
          <p:cNvPr id="7" name="Content Placeholder 2" descr="figure4[1]"/>
          <p:cNvPicPr>
            <a:picLocks noGrp="1" noChangeAspect="1"/>
          </p:cNvPicPr>
          <p:nvPr>
            <p:ph idx="1"/>
          </p:nvPr>
        </p:nvPicPr>
        <p:blipFill>
          <a:blip r:embed="rId2"/>
          <a:stretch>
            <a:fillRect/>
          </a:stretch>
        </p:blipFill>
        <p:spPr>
          <a:xfrm>
            <a:off x="6520815" y="4063365"/>
            <a:ext cx="5541645" cy="24345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Google Shape;208;p38"/>
          <p:cNvSpPr txBox="1">
            <a:spLocks noGrp="1"/>
          </p:cNvSpPr>
          <p:nvPr/>
        </p:nvSpPr>
        <p:spPr>
          <a:xfrm>
            <a:off x="0" y="0"/>
            <a:ext cx="4006215" cy="849630"/>
          </a:xfrm>
          <a:prstGeom prst="rect">
            <a:avLst/>
          </a:prstGeom>
          <a:noFill/>
          <a:ln w="38100" cap="flat" cmpd="sng">
            <a:solidFill>
              <a:schemeClr val="accent1"/>
            </a:solidFill>
            <a:prstDash val="solid"/>
            <a:miter lim="800000"/>
            <a:headEnd type="none" w="sm" len="sm"/>
            <a:tailEnd type="none" w="sm" len="sm"/>
          </a:ln>
        </p:spPr>
        <p:txBody>
          <a:bodyPr vert="horz" wrap="square" lIns="91433" tIns="45700" rIns="91433" bIns="45700" anchor="ctr" anchorCtr="0">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a:lstStyle>
          <a:p>
            <a:pPr algn="l">
              <a:spcBef>
                <a:spcPts val="0"/>
              </a:spcBef>
            </a:pPr>
            <a:r>
              <a:rPr lang="en-GB" sz="4000" dirty="0">
                <a:solidFill>
                  <a:schemeClr val="accent1"/>
                </a:solidFill>
                <a:effectLst>
                  <a:outerShdw blurRad="38100" dist="25400" dir="5400000" algn="ctr" rotWithShape="0">
                    <a:srgbClr val="6E747A">
                      <a:alpha val="43000"/>
                    </a:srgbClr>
                  </a:outerShdw>
                </a:effectLst>
                <a:latin typeface="Arial" panose="020B0604020202020204"/>
                <a:ea typeface="Arial" panose="020B0604020202020204"/>
                <a:cs typeface="Arial" panose="020B0604020202020204"/>
                <a:sym typeface="Arial" panose="020B0604020202020204"/>
              </a:rPr>
              <a:t>* Simple goiter</a:t>
            </a:r>
          </a:p>
        </p:txBody>
      </p:sp>
      <p:sp>
        <p:nvSpPr>
          <p:cNvPr id="6" name="عنصر نائب للمحتوى 5"/>
          <p:cNvSpPr>
            <a:spLocks noGrp="1"/>
          </p:cNvSpPr>
          <p:nvPr>
            <p:ph idx="1"/>
          </p:nvPr>
        </p:nvSpPr>
        <p:spPr>
          <a:xfrm>
            <a:off x="0" y="916305"/>
            <a:ext cx="12064365" cy="5768975"/>
          </a:xfrm>
        </p:spPr>
        <p:txBody>
          <a:bodyPr>
            <a:normAutofit/>
          </a:bodyPr>
          <a:lstStyle/>
          <a:p>
            <a:pPr>
              <a:lnSpc>
                <a:spcPct val="120000"/>
              </a:lnSpc>
              <a:buFont typeface="Wingdings" panose="05000000000000000000" charset="0"/>
              <a:buChar char="Ø"/>
            </a:pPr>
            <a:r>
              <a:rPr lang="en-GB" altLang="en-US" b="1" u="sng" dirty="0">
                <a:solidFill>
                  <a:schemeClr val="bg1"/>
                </a:solidFill>
                <a:latin typeface="Arial" panose="020B0604020202020204" pitchFamily="34" charset="0"/>
                <a:cs typeface="Arial" panose="020B0604020202020204" pitchFamily="34" charset="0"/>
              </a:rPr>
              <a:t>Aetiology:</a:t>
            </a:r>
          </a:p>
          <a:p>
            <a:pPr marL="1042670" lvl="1" indent="-457200">
              <a:lnSpc>
                <a:spcPct val="120000"/>
              </a:lnSpc>
              <a:buFont typeface="Wingdings" panose="05000000000000000000" charset="0"/>
              <a:buAutoNum type="arabicPeriod"/>
            </a:pPr>
            <a:r>
              <a:rPr lang="en-GB" altLang="en-US" dirty="0">
                <a:solidFill>
                  <a:schemeClr val="bg1"/>
                </a:solidFill>
                <a:latin typeface="Arial" panose="020B0604020202020204" pitchFamily="34" charset="0"/>
                <a:cs typeface="Arial" panose="020B0604020202020204" pitchFamily="34" charset="0"/>
              </a:rPr>
              <a:t>They may develop as a result of stimulation of thyroid gland by TSH which occurs as a result of:</a:t>
            </a:r>
          </a:p>
          <a:p>
            <a:pPr marL="1499870" lvl="2" indent="-457200">
              <a:lnSpc>
                <a:spcPct val="120000"/>
              </a:lnSpc>
              <a:buFont typeface="+mj-lt"/>
              <a:buAutoNum type="romanLcPeriod"/>
            </a:pPr>
            <a:r>
              <a:rPr lang="en-GB" altLang="en-US" dirty="0">
                <a:solidFill>
                  <a:schemeClr val="bg1"/>
                </a:solidFill>
                <a:latin typeface="Arial" panose="020B0604020202020204" pitchFamily="34" charset="0"/>
                <a:cs typeface="Arial" panose="020B0604020202020204" pitchFamily="34" charset="0"/>
              </a:rPr>
              <a:t>Inappropriate secretion from a microadenoma in Ant pituitary (rare)</a:t>
            </a:r>
          </a:p>
          <a:p>
            <a:pPr marL="1499870" lvl="2" indent="-457200">
              <a:lnSpc>
                <a:spcPct val="120000"/>
              </a:lnSpc>
              <a:buFont typeface="+mj-lt"/>
              <a:buAutoNum type="romanLcPeriod"/>
            </a:pPr>
            <a:r>
              <a:rPr lang="en-GB" altLang="en-US" dirty="0">
                <a:solidFill>
                  <a:schemeClr val="bg1"/>
                </a:solidFill>
                <a:latin typeface="Arial" panose="020B0604020202020204" pitchFamily="34" charset="0"/>
                <a:cs typeface="Arial" panose="020B0604020202020204" pitchFamily="34" charset="0"/>
              </a:rPr>
              <a:t>A chronic low level of thyroid hormones</a:t>
            </a:r>
          </a:p>
          <a:p>
            <a:pPr marL="1042670" lvl="1" indent="-457200">
              <a:lnSpc>
                <a:spcPct val="120000"/>
              </a:lnSpc>
              <a:buFont typeface="+mj-lt"/>
              <a:buAutoNum type="arabicPeriod"/>
            </a:pPr>
            <a:r>
              <a:rPr lang="en-GB" altLang="en-US" dirty="0">
                <a:solidFill>
                  <a:schemeClr val="bg1"/>
                </a:solidFill>
                <a:latin typeface="Arial" panose="020B0604020202020204" pitchFamily="34" charset="0"/>
                <a:cs typeface="Arial" panose="020B0604020202020204" pitchFamily="34" charset="0"/>
              </a:rPr>
              <a:t>Endemic goiter may occur as a result of dietary iodine defeciency</a:t>
            </a:r>
          </a:p>
          <a:p>
            <a:pPr lvl="2">
              <a:lnSpc>
                <a:spcPct val="120000"/>
              </a:lnSpc>
              <a:buFont typeface="Wingdings" panose="05000000000000000000" charset="0"/>
              <a:buChar char="ü"/>
            </a:pPr>
            <a:r>
              <a:rPr lang="en-GB" altLang="en-US" dirty="0">
                <a:solidFill>
                  <a:schemeClr val="bg1"/>
                </a:solidFill>
                <a:latin typeface="Arial" panose="020B0604020202020204" pitchFamily="34" charset="0"/>
                <a:cs typeface="Arial" panose="020B0604020202020204" pitchFamily="34" charset="0"/>
              </a:rPr>
              <a:t>Iodine defeciency may also be produced by impaired intestinal absorpion of iodine. Foods high in goitrogens inhibit iodine absorption including soy, cassava, and cruciferous vegetables (e.g., cabbage, broccoli, and cauliflower)</a:t>
            </a:r>
          </a:p>
          <a:p>
            <a:pPr lvl="1">
              <a:lnSpc>
                <a:spcPct val="120000"/>
              </a:lnSpc>
              <a:buFont typeface="+mj-lt"/>
              <a:buAutoNum type="arabicPeriod"/>
            </a:pPr>
            <a:r>
              <a:rPr lang="en-GB" altLang="en-US" dirty="0">
                <a:solidFill>
                  <a:schemeClr val="bg1"/>
                </a:solidFill>
                <a:latin typeface="Arial" panose="020B0604020202020204" pitchFamily="34" charset="0"/>
                <a:cs typeface="Arial" panose="020B0604020202020204" pitchFamily="34" charset="0"/>
              </a:rPr>
              <a:t>Sporadic goiters are commonly caused by defective hormone synthesis.</a:t>
            </a:r>
          </a:p>
          <a:p>
            <a:pPr lvl="2">
              <a:lnSpc>
                <a:spcPct val="120000"/>
              </a:lnSpc>
              <a:buFont typeface="Wingdings" panose="05000000000000000000" charset="0"/>
              <a:buChar char="ü"/>
            </a:pPr>
            <a:r>
              <a:rPr lang="en-GB" altLang="en-US" dirty="0">
                <a:solidFill>
                  <a:schemeClr val="bg1"/>
                </a:solidFill>
                <a:latin typeface="Arial" panose="020B0604020202020204" pitchFamily="34" charset="0"/>
                <a:cs typeface="Arial" panose="020B0604020202020204" pitchFamily="34" charset="0"/>
              </a:rPr>
              <a:t>Enzyme defeciency of varying severities are among causes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half" idx="2"/>
          </p:nvPr>
        </p:nvSpPr>
        <p:spPr>
          <a:xfrm>
            <a:off x="0" y="0"/>
            <a:ext cx="9377680" cy="4526280"/>
          </a:xfrm>
        </p:spPr>
        <p:txBody>
          <a:bodyPr>
            <a:noAutofit/>
          </a:bodyPr>
          <a:lstStyle/>
          <a:p>
            <a:pPr>
              <a:lnSpc>
                <a:spcPct val="125000"/>
              </a:lnSpc>
              <a:spcBef>
                <a:spcPts val="200"/>
              </a:spcBef>
              <a:spcAft>
                <a:spcPts val="200"/>
              </a:spcAft>
              <a:buFont typeface="Wingdings" panose="05000000000000000000" charset="0"/>
              <a:buChar char="Ø"/>
            </a:pPr>
            <a:r>
              <a:rPr lang="en-GB" altLang="en-US" sz="2800" b="1" u="sng" dirty="0">
                <a:solidFill>
                  <a:schemeClr val="bg1"/>
                </a:solidFill>
                <a:latin typeface="Arial" panose="020B0604020202020204" pitchFamily="34" charset="0"/>
                <a:cs typeface="Arial" panose="020B0604020202020204" pitchFamily="34" charset="0"/>
              </a:rPr>
              <a:t>Diffuse hyperplastic goiter:</a:t>
            </a:r>
          </a:p>
          <a:p>
            <a:pPr lvl="1">
              <a:lnSpc>
                <a:spcPct val="125000"/>
              </a:lnSpc>
              <a:spcBef>
                <a:spcPts val="200"/>
              </a:spcBef>
              <a:spcAft>
                <a:spcPts val="200"/>
              </a:spcAft>
              <a:buFont typeface="Wingdings" panose="05000000000000000000" charset="0"/>
              <a:buChar char="ü"/>
            </a:pPr>
            <a:r>
              <a:rPr lang="en-GB" altLang="en-US" dirty="0">
                <a:solidFill>
                  <a:schemeClr val="bg1"/>
                </a:solidFill>
                <a:latin typeface="Arial" panose="020B0604020202020204" pitchFamily="34" charset="0"/>
                <a:cs typeface="Arial" panose="020B0604020202020204" pitchFamily="34" charset="0"/>
              </a:rPr>
              <a:t>The goitre appears in childhood in endemic areas but, in sporadic cases, it usually occurs at puberty when metabolic demands are high</a:t>
            </a:r>
          </a:p>
          <a:p>
            <a:pPr lvl="1">
              <a:lnSpc>
                <a:spcPct val="125000"/>
              </a:lnSpc>
              <a:spcBef>
                <a:spcPts val="200"/>
              </a:spcBef>
              <a:spcAft>
                <a:spcPts val="200"/>
              </a:spcAft>
              <a:buFont typeface="Wingdings" panose="05000000000000000000" charset="0"/>
              <a:buChar char="ü"/>
            </a:pPr>
            <a:r>
              <a:rPr lang="en-GB" altLang="en-US" dirty="0">
                <a:solidFill>
                  <a:schemeClr val="bg1"/>
                </a:solidFill>
                <a:latin typeface="Arial" panose="020B0604020202020204" pitchFamily="34" charset="0"/>
                <a:cs typeface="Arial" panose="020B0604020202020204" pitchFamily="34" charset="0"/>
              </a:rPr>
              <a:t>Goitre regression occurs if TSH stimultion to thyroid ceases, however, there’ll be recurrance during stress such as pregnancy.</a:t>
            </a:r>
          </a:p>
          <a:p>
            <a:pPr lvl="1">
              <a:lnSpc>
                <a:spcPct val="125000"/>
              </a:lnSpc>
              <a:spcBef>
                <a:spcPts val="200"/>
              </a:spcBef>
              <a:spcAft>
                <a:spcPts val="200"/>
              </a:spcAft>
              <a:buFont typeface="Wingdings" panose="05000000000000000000" charset="0"/>
              <a:buChar char="ü"/>
            </a:pPr>
            <a:r>
              <a:rPr lang="en-GB" altLang="en-US" dirty="0">
                <a:solidFill>
                  <a:schemeClr val="bg1"/>
                </a:solidFill>
                <a:latin typeface="Arial" panose="020B0604020202020204" pitchFamily="34" charset="0"/>
                <a:cs typeface="Arial" panose="020B0604020202020204" pitchFamily="34" charset="0"/>
              </a:rPr>
              <a:t>The goitre is soft, diffuse and may become large enough to cause discomfort</a:t>
            </a:r>
          </a:p>
          <a:p>
            <a:pPr lvl="1">
              <a:lnSpc>
                <a:spcPct val="125000"/>
              </a:lnSpc>
              <a:spcBef>
                <a:spcPts val="200"/>
              </a:spcBef>
              <a:spcAft>
                <a:spcPts val="200"/>
              </a:spcAft>
              <a:buFont typeface="Wingdings" panose="05000000000000000000" charset="0"/>
              <a:buChar char="ü"/>
            </a:pPr>
            <a:r>
              <a:rPr lang="en-GB" altLang="en-US" dirty="0">
                <a:solidFill>
                  <a:schemeClr val="bg1"/>
                </a:solidFill>
                <a:latin typeface="Arial" panose="020B0604020202020204" pitchFamily="34" charset="0"/>
                <a:cs typeface="Arial" panose="020B0604020202020204" pitchFamily="34" charset="0"/>
              </a:rPr>
              <a:t>A “colloid goitre” is a late stage of diffuse hyperplasia when TSH stimulation has fallen off and when many follicles are inactive and full of colloid</a:t>
            </a:r>
          </a:p>
          <a:p>
            <a:pPr lvl="2">
              <a:lnSpc>
                <a:spcPct val="125000"/>
              </a:lnSpc>
              <a:spcBef>
                <a:spcPts val="200"/>
              </a:spcBef>
              <a:spcAft>
                <a:spcPts val="200"/>
              </a:spcAft>
              <a:buFont typeface="Wingdings" panose="05000000000000000000" charset="0"/>
              <a:buChar char="§"/>
            </a:pPr>
            <a:r>
              <a:rPr lang="en-GB" altLang="en-US" dirty="0">
                <a:solidFill>
                  <a:schemeClr val="bg1"/>
                </a:solidFill>
                <a:latin typeface="Arial" panose="020B0604020202020204" pitchFamily="34" charset="0"/>
                <a:cs typeface="Arial" panose="020B0604020202020204" pitchFamily="34" charset="0"/>
              </a:rPr>
              <a:t>“Colloid goiter” also known as adenomatous nodules or colloid nodular goiter are benign, noncancerous enlargement of thyroid tissue</a:t>
            </a:r>
          </a:p>
        </p:txBody>
      </p:sp>
      <p:pic>
        <p:nvPicPr>
          <p:cNvPr id="9" name="Content Placeholder 8"/>
          <p:cNvPicPr>
            <a:picLocks noGrp="1" noChangeAspect="1"/>
          </p:cNvPicPr>
          <p:nvPr>
            <p:ph sz="half" idx="1"/>
          </p:nvPr>
        </p:nvPicPr>
        <p:blipFill>
          <a:blip r:embed="rId2"/>
          <a:stretch>
            <a:fillRect/>
          </a:stretch>
        </p:blipFill>
        <p:spPr>
          <a:xfrm>
            <a:off x="9377045" y="0"/>
            <a:ext cx="2814955" cy="356679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618990" y="0"/>
            <a:ext cx="7573010" cy="6487160"/>
          </a:xfrm>
        </p:spPr>
        <p:txBody>
          <a:bodyPr>
            <a:noAutofit/>
          </a:bodyPr>
          <a:lstStyle/>
          <a:p>
            <a:pPr lvl="0">
              <a:lnSpc>
                <a:spcPct val="115000"/>
              </a:lnSpc>
              <a:spcBef>
                <a:spcPts val="200"/>
              </a:spcBef>
              <a:spcAft>
                <a:spcPts val="200"/>
              </a:spcAft>
              <a:buFont typeface="Wingdings" panose="05000000000000000000" charset="0"/>
              <a:buChar char="Ø"/>
            </a:pPr>
            <a:r>
              <a:rPr lang="en-GB" altLang="en-US" b="1" u="sng" dirty="0">
                <a:solidFill>
                  <a:schemeClr val="bg1"/>
                </a:solidFill>
                <a:latin typeface="Arial" panose="020B0604020202020204" pitchFamily="34" charset="0"/>
                <a:cs typeface="Arial" panose="020B0604020202020204" pitchFamily="34" charset="0"/>
                <a:sym typeface="+mn-ea"/>
              </a:rPr>
              <a:t>Nodular goiter:</a:t>
            </a:r>
            <a:endParaRPr lang="en-GB" altLang="en-US" b="1" u="sng" dirty="0">
              <a:solidFill>
                <a:schemeClr val="bg1"/>
              </a:solidFill>
              <a:latin typeface="Arial" panose="020B0604020202020204" pitchFamily="34" charset="0"/>
              <a:cs typeface="Arial" panose="020B0604020202020204" pitchFamily="34" charset="0"/>
            </a:endParaRPr>
          </a:p>
          <a:p>
            <a:pPr lvl="1">
              <a:lnSpc>
                <a:spcPct val="115000"/>
              </a:lnSpc>
              <a:spcBef>
                <a:spcPts val="200"/>
              </a:spcBef>
              <a:spcAft>
                <a:spcPts val="200"/>
              </a:spcAft>
              <a:buFont typeface="Wingdings" panose="05000000000000000000" charset="0"/>
              <a:buChar char="ü"/>
            </a:pPr>
            <a:r>
              <a:rPr lang="en-GB" altLang="en-US" sz="2100" dirty="0">
                <a:solidFill>
                  <a:schemeClr val="bg1"/>
                </a:solidFill>
                <a:latin typeface="Arial" panose="020B0604020202020204" pitchFamily="34" charset="0"/>
                <a:cs typeface="Arial" panose="020B0604020202020204" pitchFamily="34" charset="0"/>
                <a:sym typeface="+mn-ea"/>
              </a:rPr>
              <a:t>Nodules are usually multiple, forming a multinodular goitre</a:t>
            </a:r>
            <a:endParaRPr lang="en-GB" altLang="en-US" sz="2100" dirty="0">
              <a:solidFill>
                <a:schemeClr val="bg1"/>
              </a:solidFill>
              <a:latin typeface="Arial" panose="020B0604020202020204" pitchFamily="34" charset="0"/>
              <a:cs typeface="Arial" panose="020B0604020202020204" pitchFamily="34" charset="0"/>
            </a:endParaRPr>
          </a:p>
          <a:p>
            <a:pPr lvl="1">
              <a:lnSpc>
                <a:spcPct val="115000"/>
              </a:lnSpc>
              <a:spcBef>
                <a:spcPts val="200"/>
              </a:spcBef>
              <a:spcAft>
                <a:spcPts val="200"/>
              </a:spcAft>
              <a:buFont typeface="Wingdings" panose="05000000000000000000" charset="0"/>
              <a:buChar char="ü"/>
            </a:pPr>
            <a:r>
              <a:rPr lang="en-GB" altLang="en-US" sz="2100" dirty="0">
                <a:solidFill>
                  <a:schemeClr val="bg1"/>
                </a:solidFill>
                <a:latin typeface="Arial" panose="020B0604020202020204" pitchFamily="34" charset="0"/>
                <a:cs typeface="Arial" panose="020B0604020202020204" pitchFamily="34" charset="0"/>
                <a:sym typeface="+mn-ea"/>
              </a:rPr>
              <a:t>Occasionally, only one macroscopic nodule is found, but microscopic changes will be present throughout the gland; this is one form of a clinically solitary nodule</a:t>
            </a:r>
            <a:endParaRPr lang="en-GB" altLang="en-US" sz="2100" dirty="0">
              <a:solidFill>
                <a:schemeClr val="bg1"/>
              </a:solidFill>
              <a:latin typeface="Arial" panose="020B0604020202020204" pitchFamily="34" charset="0"/>
              <a:cs typeface="Arial" panose="020B0604020202020204" pitchFamily="34" charset="0"/>
            </a:endParaRPr>
          </a:p>
          <a:p>
            <a:pPr lvl="1">
              <a:lnSpc>
                <a:spcPct val="115000"/>
              </a:lnSpc>
              <a:spcBef>
                <a:spcPts val="200"/>
              </a:spcBef>
              <a:spcAft>
                <a:spcPts val="200"/>
              </a:spcAft>
              <a:buFont typeface="Wingdings" panose="05000000000000000000" charset="0"/>
              <a:buChar char="ü"/>
            </a:pPr>
            <a:r>
              <a:rPr lang="en-GB" altLang="en-US" sz="2100" dirty="0">
                <a:solidFill>
                  <a:schemeClr val="bg1"/>
                </a:solidFill>
                <a:latin typeface="Arial" panose="020B0604020202020204" pitchFamily="34" charset="0"/>
                <a:cs typeface="Arial" panose="020B0604020202020204" pitchFamily="34" charset="0"/>
                <a:sym typeface="+mn-ea"/>
              </a:rPr>
              <a:t>Nodules may be colloid or cellular, and cystic degeneration and haemorrhage are common, as is subsequent calcification</a:t>
            </a:r>
            <a:endParaRPr lang="en-GB" altLang="en-US" sz="2100" dirty="0">
              <a:solidFill>
                <a:schemeClr val="bg1"/>
              </a:solidFill>
              <a:latin typeface="Arial" panose="020B0604020202020204" pitchFamily="34" charset="0"/>
              <a:cs typeface="Arial" panose="020B0604020202020204" pitchFamily="34" charset="0"/>
            </a:endParaRPr>
          </a:p>
          <a:p>
            <a:pPr lvl="1">
              <a:lnSpc>
                <a:spcPct val="115000"/>
              </a:lnSpc>
              <a:spcBef>
                <a:spcPts val="200"/>
              </a:spcBef>
              <a:spcAft>
                <a:spcPts val="200"/>
              </a:spcAft>
              <a:buFont typeface="Wingdings" panose="05000000000000000000" charset="0"/>
              <a:buChar char="ü"/>
            </a:pPr>
            <a:r>
              <a:rPr lang="en-GB" altLang="en-US" sz="2100" dirty="0">
                <a:solidFill>
                  <a:schemeClr val="bg1"/>
                </a:solidFill>
                <a:latin typeface="Arial" panose="020B0604020202020204" pitchFamily="34" charset="0"/>
                <a:cs typeface="Arial" panose="020B0604020202020204" pitchFamily="34" charset="0"/>
                <a:sym typeface="+mn-ea"/>
              </a:rPr>
              <a:t>Nodules appear early in endemic goitre and later (between 20 and 30 years) in sporadic goitre, although the patient may be unaware of the goitre until his or her late 40s or 50s.</a:t>
            </a:r>
            <a:endParaRPr lang="en-GB" altLang="en-US" sz="2100" dirty="0">
              <a:solidFill>
                <a:schemeClr val="bg1"/>
              </a:solidFill>
              <a:latin typeface="Arial" panose="020B0604020202020204" pitchFamily="34" charset="0"/>
              <a:cs typeface="Arial" panose="020B0604020202020204" pitchFamily="34" charset="0"/>
            </a:endParaRPr>
          </a:p>
          <a:p>
            <a:pPr lvl="1">
              <a:lnSpc>
                <a:spcPct val="115000"/>
              </a:lnSpc>
              <a:spcBef>
                <a:spcPts val="200"/>
              </a:spcBef>
              <a:spcAft>
                <a:spcPts val="200"/>
              </a:spcAft>
              <a:buFont typeface="Wingdings" panose="05000000000000000000" charset="0"/>
              <a:buChar char="ü"/>
            </a:pPr>
            <a:r>
              <a:rPr lang="en-GB" altLang="en-US" sz="2100" dirty="0">
                <a:solidFill>
                  <a:schemeClr val="bg1"/>
                </a:solidFill>
                <a:latin typeface="Arial" panose="020B0604020202020204" pitchFamily="34" charset="0"/>
                <a:cs typeface="Arial" panose="020B0604020202020204" pitchFamily="34" charset="0"/>
                <a:sym typeface="+mn-ea"/>
              </a:rPr>
              <a:t> All types of simple goitre are more common in the female than in the male owing to the presence of oestrogen receptors in thyroid tissue</a:t>
            </a:r>
            <a:endParaRPr lang="en-GB" altLang="en-US" sz="2100" dirty="0">
              <a:solidFill>
                <a:schemeClr val="bg1"/>
              </a:solidFill>
              <a:latin typeface="Arial" panose="020B0604020202020204" pitchFamily="34" charset="0"/>
              <a:cs typeface="Arial" panose="020B0604020202020204" pitchFamily="34" charset="0"/>
            </a:endParaRPr>
          </a:p>
        </p:txBody>
      </p:sp>
      <p:pic>
        <p:nvPicPr>
          <p:cNvPr id="6" name="Content Placeholder 5"/>
          <p:cNvPicPr>
            <a:picLocks noGrp="1" noChangeAspect="1"/>
          </p:cNvPicPr>
          <p:nvPr>
            <p:ph sz="half" idx="1"/>
          </p:nvPr>
        </p:nvPicPr>
        <p:blipFill>
          <a:blip r:embed="rId2"/>
          <a:stretch>
            <a:fillRect/>
          </a:stretch>
        </p:blipFill>
        <p:spPr>
          <a:xfrm>
            <a:off x="53340" y="53340"/>
            <a:ext cx="4362450" cy="35337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66675" y="80010"/>
            <a:ext cx="6253480" cy="4058920"/>
          </a:xfrm>
        </p:spPr>
        <p:txBody>
          <a:bodyPr>
            <a:noAutofit/>
          </a:bodyPr>
          <a:lstStyle/>
          <a:p>
            <a:pPr lvl="0">
              <a:lnSpc>
                <a:spcPct val="115000"/>
              </a:lnSpc>
              <a:spcBef>
                <a:spcPts val="200"/>
              </a:spcBef>
              <a:spcAft>
                <a:spcPts val="200"/>
              </a:spcAft>
              <a:buFont typeface="Wingdings" panose="05000000000000000000" charset="0"/>
              <a:buChar char="Ø"/>
            </a:pPr>
            <a:r>
              <a:rPr lang="en-GB" altLang="en-US" b="1" u="sng" dirty="0">
                <a:solidFill>
                  <a:schemeClr val="bg1"/>
                </a:solidFill>
                <a:latin typeface="Arial" panose="020B0604020202020204" pitchFamily="34" charset="0"/>
                <a:cs typeface="Arial" panose="020B0604020202020204" pitchFamily="34" charset="0"/>
                <a:sym typeface="+mn-ea"/>
              </a:rPr>
              <a:t>Investigations:</a:t>
            </a:r>
          </a:p>
          <a:p>
            <a:pPr marL="1042670" lvl="1" indent="-457200">
              <a:lnSpc>
                <a:spcPct val="115000"/>
              </a:lnSpc>
              <a:spcBef>
                <a:spcPts val="200"/>
              </a:spcBef>
              <a:spcAft>
                <a:spcPts val="200"/>
              </a:spcAft>
              <a:buFont typeface="Wingdings" panose="05000000000000000000" charset="0"/>
              <a:buAutoNum type="arabicPeriod"/>
            </a:pPr>
            <a:r>
              <a:rPr lang="en-GB" altLang="en-US" sz="2300" dirty="0">
                <a:solidFill>
                  <a:schemeClr val="bg1"/>
                </a:solidFill>
                <a:latin typeface="Arial" panose="020B0604020202020204" pitchFamily="34" charset="0"/>
                <a:cs typeface="Arial" panose="020B0604020202020204" pitchFamily="34" charset="0"/>
              </a:rPr>
              <a:t>Thyroid function tests</a:t>
            </a:r>
          </a:p>
          <a:p>
            <a:pPr marL="1042670" lvl="1" indent="-457200">
              <a:lnSpc>
                <a:spcPct val="115000"/>
              </a:lnSpc>
              <a:spcBef>
                <a:spcPts val="200"/>
              </a:spcBef>
              <a:spcAft>
                <a:spcPts val="200"/>
              </a:spcAft>
              <a:buFont typeface="Wingdings" panose="05000000000000000000" charset="0"/>
              <a:buAutoNum type="arabicPeriod"/>
            </a:pPr>
            <a:r>
              <a:rPr lang="en-GB" altLang="en-US" sz="2300" dirty="0">
                <a:solidFill>
                  <a:schemeClr val="bg1"/>
                </a:solidFill>
                <a:latin typeface="Arial" panose="020B0604020202020204" pitchFamily="34" charset="0"/>
                <a:cs typeface="Arial" panose="020B0604020202020204" pitchFamily="34" charset="0"/>
              </a:rPr>
              <a:t>Thyroid antibodies</a:t>
            </a:r>
          </a:p>
          <a:p>
            <a:pPr marL="1042670" lvl="1" indent="-457200">
              <a:lnSpc>
                <a:spcPct val="115000"/>
              </a:lnSpc>
              <a:spcBef>
                <a:spcPts val="200"/>
              </a:spcBef>
              <a:spcAft>
                <a:spcPts val="200"/>
              </a:spcAft>
              <a:buFont typeface="Wingdings" panose="05000000000000000000" charset="0"/>
              <a:buAutoNum type="arabicPeriod"/>
            </a:pPr>
            <a:r>
              <a:rPr lang="en-GB" altLang="en-US" sz="2300" dirty="0">
                <a:solidFill>
                  <a:schemeClr val="bg1"/>
                </a:solidFill>
                <a:latin typeface="Arial" panose="020B0604020202020204" pitchFamily="34" charset="0"/>
                <a:cs typeface="Arial" panose="020B0604020202020204" pitchFamily="34" charset="0"/>
              </a:rPr>
              <a:t>Ultrasound</a:t>
            </a:r>
          </a:p>
          <a:p>
            <a:pPr marL="1042670" lvl="1" indent="-457200">
              <a:lnSpc>
                <a:spcPct val="115000"/>
              </a:lnSpc>
              <a:spcBef>
                <a:spcPts val="200"/>
              </a:spcBef>
              <a:spcAft>
                <a:spcPts val="200"/>
              </a:spcAft>
              <a:buFont typeface="Wingdings" panose="05000000000000000000" charset="0"/>
              <a:buAutoNum type="arabicPeriod"/>
            </a:pPr>
            <a:r>
              <a:rPr lang="en-GB" altLang="en-US" sz="2300" dirty="0">
                <a:solidFill>
                  <a:schemeClr val="bg1"/>
                </a:solidFill>
                <a:latin typeface="Arial" panose="020B0604020202020204" pitchFamily="34" charset="0"/>
                <a:cs typeface="Arial" panose="020B0604020202020204" pitchFamily="34" charset="0"/>
              </a:rPr>
              <a:t>FNAC</a:t>
            </a:r>
          </a:p>
          <a:p>
            <a:pPr marL="1042670" lvl="1" indent="-457200">
              <a:lnSpc>
                <a:spcPct val="115000"/>
              </a:lnSpc>
              <a:spcBef>
                <a:spcPts val="200"/>
              </a:spcBef>
              <a:spcAft>
                <a:spcPts val="200"/>
              </a:spcAft>
              <a:buFont typeface="Wingdings" panose="05000000000000000000" charset="0"/>
              <a:buAutoNum type="arabicPeriod"/>
            </a:pPr>
            <a:r>
              <a:rPr lang="en-GB" altLang="en-US" sz="2300" dirty="0">
                <a:solidFill>
                  <a:schemeClr val="bg1"/>
                </a:solidFill>
                <a:latin typeface="Arial" panose="020B0604020202020204" pitchFamily="34" charset="0"/>
                <a:cs typeface="Arial" panose="020B0604020202020204" pitchFamily="34" charset="0"/>
              </a:rPr>
              <a:t>Biopsy</a:t>
            </a:r>
          </a:p>
          <a:p>
            <a:pPr marL="1042670" lvl="1" indent="-457200">
              <a:lnSpc>
                <a:spcPct val="115000"/>
              </a:lnSpc>
              <a:spcBef>
                <a:spcPts val="200"/>
              </a:spcBef>
              <a:spcAft>
                <a:spcPts val="200"/>
              </a:spcAft>
              <a:buFont typeface="Wingdings" panose="05000000000000000000" charset="0"/>
              <a:buAutoNum type="arabicPeriod"/>
            </a:pPr>
            <a:r>
              <a:rPr lang="en-GB" altLang="en-US" sz="2300" dirty="0">
                <a:solidFill>
                  <a:schemeClr val="bg1"/>
                </a:solidFill>
                <a:latin typeface="Arial" panose="020B0604020202020204" pitchFamily="34" charset="0"/>
                <a:cs typeface="Arial" panose="020B0604020202020204" pitchFamily="34" charset="0"/>
              </a:rPr>
              <a:t>CT, if there’re swallowing or breathing difficulties</a:t>
            </a:r>
          </a:p>
        </p:txBody>
      </p:sp>
      <p:sp>
        <p:nvSpPr>
          <p:cNvPr id="6" name="Content Placeholder 4"/>
          <p:cNvSpPr>
            <a:spLocks noGrp="1"/>
          </p:cNvSpPr>
          <p:nvPr/>
        </p:nvSpPr>
        <p:spPr>
          <a:xfrm>
            <a:off x="6466840" y="80010"/>
            <a:ext cx="5725160" cy="4058920"/>
          </a:xfrm>
          <a:prstGeom prst="rect">
            <a:avLst/>
          </a:prstGeom>
        </p:spPr>
        <p:txBody>
          <a:bodyPr vert="horz">
            <a:noAutofit/>
          </a:bodyPr>
          <a:lstStyle>
            <a:lvl1pPr marL="548640" indent="-411480" algn="l" rtl="0" eaLnBrk="1" latinLnBrk="0" hangingPunct="1">
              <a:spcBef>
                <a:spcPct val="20000"/>
              </a:spcBef>
              <a:buClr>
                <a:schemeClr val="bg2"/>
              </a:buClr>
              <a:buSzPct val="65000"/>
              <a:buFont typeface="Wingdings 2"/>
              <a:buChar char=""/>
              <a:defRPr kumimoji="0" sz="2600" kern="1200">
                <a:solidFill>
                  <a:schemeClr val="tx1"/>
                </a:solidFill>
                <a:latin typeface="+mn-lt"/>
                <a:ea typeface="+mn-ea"/>
                <a:cs typeface="+mn-cs"/>
              </a:defRPr>
            </a:lvl1pPr>
            <a:lvl2pPr marL="868680" indent="-283210" algn="l" rtl="0" eaLnBrk="1" latinLnBrk="0" hangingPunct="1">
              <a:spcBef>
                <a:spcPct val="20000"/>
              </a:spcBef>
              <a:buClr>
                <a:schemeClr val="bg2"/>
              </a:buClr>
              <a:buSzPct val="80000"/>
              <a:buFont typeface="Wingdings 2"/>
              <a:buChar char=""/>
              <a:defRPr kumimoji="0" sz="2400" kern="1200">
                <a:solidFill>
                  <a:schemeClr val="tx1"/>
                </a:solidFill>
                <a:latin typeface="+mn-lt"/>
                <a:ea typeface="+mn-ea"/>
                <a:cs typeface="+mn-cs"/>
              </a:defRPr>
            </a:lvl2pPr>
            <a:lvl3pPr marL="1134110" indent="-228600" algn="l" rtl="0" eaLnBrk="1" latinLnBrk="0" hangingPunct="1">
              <a:spcBef>
                <a:spcPct val="20000"/>
              </a:spcBef>
              <a:buClr>
                <a:schemeClr val="bg2"/>
              </a:buClr>
              <a:buSzPct val="95000"/>
              <a:buFont typeface="Wingdings" panose="05000000000000000000"/>
              <a:buChar char=""/>
              <a:defRPr kumimoji="0" sz="2000" kern="1200">
                <a:solidFill>
                  <a:schemeClr val="tx1"/>
                </a:solidFill>
                <a:latin typeface="+mn-lt"/>
                <a:ea typeface="+mn-ea"/>
                <a:cs typeface="+mn-cs"/>
              </a:defRPr>
            </a:lvl3pPr>
            <a:lvl4pPr marL="1353185" indent="-182880" algn="l" rtl="0" eaLnBrk="1" latinLnBrk="0" hangingPunct="1">
              <a:spcBef>
                <a:spcPct val="20000"/>
              </a:spcBef>
              <a:buClr>
                <a:schemeClr val="bg2"/>
              </a:buClr>
              <a:buSzPct val="100000"/>
              <a:buFont typeface="Wingdings 3"/>
              <a:buChar char=""/>
              <a:defRPr kumimoji="0" sz="1800" kern="1200">
                <a:solidFill>
                  <a:schemeClr val="tx1"/>
                </a:solidFill>
                <a:latin typeface="+mn-lt"/>
                <a:ea typeface="+mn-ea"/>
                <a:cs typeface="+mn-cs"/>
              </a:defRPr>
            </a:lvl4pPr>
            <a:lvl5pPr marL="154559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5pPr>
            <a:lvl6pPr marL="1764665" indent="-182880" algn="l" rtl="0" eaLnBrk="1" latinLnBrk="0" hangingPunct="1">
              <a:spcBef>
                <a:spcPct val="20000"/>
              </a:spcBef>
              <a:buClr>
                <a:schemeClr val="bg2"/>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7pPr>
            <a:lvl8pPr marL="2167255" indent="-182880" algn="l" rtl="0" eaLnBrk="1" latinLnBrk="0" hangingPunct="1">
              <a:spcBef>
                <a:spcPct val="20000"/>
              </a:spcBef>
              <a:buClr>
                <a:schemeClr val="bg2"/>
              </a:buClr>
              <a:buFont typeface="Wingdings 2"/>
              <a:buChar char=""/>
              <a:defRPr kumimoji="0" sz="1800" kern="1200">
                <a:solidFill>
                  <a:schemeClr val="tx1"/>
                </a:solidFill>
                <a:latin typeface="+mn-lt"/>
                <a:ea typeface="+mn-ea"/>
                <a:cs typeface="+mn-cs"/>
              </a:defRPr>
            </a:lvl8pPr>
            <a:lvl9pPr marL="2368550" indent="-182880" algn="l" rtl="0" eaLnBrk="1" latinLnBrk="0" hangingPunct="1">
              <a:spcBef>
                <a:spcPct val="20000"/>
              </a:spcBef>
              <a:buClr>
                <a:schemeClr val="bg2"/>
              </a:buClr>
              <a:buFont typeface="Wingdings 2"/>
              <a:buChar char=""/>
              <a:defRPr kumimoji="0" sz="1800" kern="1200" baseline="0">
                <a:solidFill>
                  <a:schemeClr val="tx1"/>
                </a:solidFill>
                <a:latin typeface="+mn-lt"/>
                <a:ea typeface="+mn-ea"/>
                <a:cs typeface="+mn-cs"/>
              </a:defRPr>
            </a:lvl9pPr>
          </a:lstStyle>
          <a:p>
            <a:pPr marL="585470" lvl="0" indent="-457200">
              <a:lnSpc>
                <a:spcPct val="115000"/>
              </a:lnSpc>
              <a:spcBef>
                <a:spcPts val="200"/>
              </a:spcBef>
              <a:spcAft>
                <a:spcPts val="200"/>
              </a:spcAft>
              <a:buFont typeface="Wingdings" panose="05000000000000000000" charset="0"/>
              <a:buChar char="Ø"/>
            </a:pPr>
            <a:r>
              <a:rPr lang="en-GB" altLang="en-US" b="1" u="sng" dirty="0">
                <a:solidFill>
                  <a:schemeClr val="bg1"/>
                </a:solidFill>
                <a:latin typeface="Arial" panose="020B0604020202020204" pitchFamily="34" charset="0"/>
                <a:cs typeface="Arial" panose="020B0604020202020204" pitchFamily="34" charset="0"/>
                <a:sym typeface="+mn-ea"/>
              </a:rPr>
              <a:t>Complications:</a:t>
            </a:r>
          </a:p>
          <a:p>
            <a:pPr lvl="1">
              <a:lnSpc>
                <a:spcPct val="115000"/>
              </a:lnSpc>
              <a:spcBef>
                <a:spcPts val="200"/>
              </a:spcBef>
              <a:spcAft>
                <a:spcPts val="200"/>
              </a:spcAft>
              <a:buFont typeface="Wingdings" panose="05000000000000000000" charset="0"/>
              <a:buChar char="ü"/>
            </a:pPr>
            <a:r>
              <a:rPr lang="en-GB" altLang="en-US" sz="2300" dirty="0">
                <a:solidFill>
                  <a:schemeClr val="bg1"/>
                </a:solidFill>
                <a:latin typeface="Arial" panose="020B0604020202020204" pitchFamily="34" charset="0"/>
                <a:cs typeface="Arial" panose="020B0604020202020204" pitchFamily="34" charset="0"/>
              </a:rPr>
              <a:t>Tracheal obstruction; may be due to gross lateral displacement or compression in a lateral or anteroposterior plane by retrosternal extension of the goitre</a:t>
            </a:r>
          </a:p>
          <a:p>
            <a:pPr lvl="1">
              <a:lnSpc>
                <a:spcPct val="115000"/>
              </a:lnSpc>
              <a:spcBef>
                <a:spcPts val="200"/>
              </a:spcBef>
              <a:spcAft>
                <a:spcPts val="200"/>
              </a:spcAft>
              <a:buFont typeface="Wingdings" panose="05000000000000000000" charset="0"/>
              <a:buChar char="ü"/>
            </a:pPr>
            <a:r>
              <a:rPr lang="en-GB" altLang="en-US" sz="2300" dirty="0">
                <a:solidFill>
                  <a:schemeClr val="bg1"/>
                </a:solidFill>
                <a:latin typeface="Arial" panose="020B0604020202020204" pitchFamily="34" charset="0"/>
                <a:cs typeface="Arial" panose="020B0604020202020204" pitchFamily="34" charset="0"/>
              </a:rPr>
              <a:t>Acute respiratory obstruction may follow haemorrhage into a nodule impacted in the thoracic inlet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idx="1"/>
          </p:nvPr>
        </p:nvSpPr>
        <p:spPr>
          <a:xfrm>
            <a:off x="0" y="969645"/>
            <a:ext cx="12064365" cy="5768975"/>
          </a:xfrm>
        </p:spPr>
        <p:txBody>
          <a:bodyPr>
            <a:normAutofit/>
          </a:bodyPr>
          <a:lstStyle/>
          <a:p>
            <a:pPr>
              <a:lnSpc>
                <a:spcPct val="110000"/>
              </a:lnSpc>
              <a:buFont typeface="Wingdings" panose="05000000000000000000" charset="0"/>
              <a:buChar char="Ø"/>
            </a:pPr>
            <a:r>
              <a:rPr lang="en-US" dirty="0">
                <a:solidFill>
                  <a:schemeClr val="bg1"/>
                </a:solidFill>
                <a:latin typeface="Arial" panose="020B0604020202020204" pitchFamily="34" charset="0"/>
                <a:cs typeface="Arial" panose="020B0604020202020204" pitchFamily="34" charset="0"/>
              </a:rPr>
              <a:t>Fluid-filled region within the thyroid , swellings contain fluid and are cystic</a:t>
            </a:r>
            <a:r>
              <a:rPr lang="en-GB" altLang="en-US"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or partly cystic.</a:t>
            </a:r>
          </a:p>
          <a:p>
            <a:pPr>
              <a:lnSpc>
                <a:spcPct val="110000"/>
              </a:lnSpc>
              <a:buFont typeface="Wingdings" panose="05000000000000000000" charset="0"/>
              <a:buChar char="Ø"/>
            </a:pPr>
            <a:r>
              <a:rPr lang="en-GB" altLang="en-US" dirty="0">
                <a:solidFill>
                  <a:schemeClr val="bg1"/>
                </a:solidFill>
                <a:latin typeface="Arial" panose="020B0604020202020204" pitchFamily="34" charset="0"/>
                <a:cs typeface="Arial" panose="020B0604020202020204" pitchFamily="34" charset="0"/>
              </a:rPr>
              <a:t>About 50%</a:t>
            </a:r>
            <a:r>
              <a:rPr lang="en-US" dirty="0">
                <a:solidFill>
                  <a:schemeClr val="bg1"/>
                </a:solidFill>
                <a:latin typeface="Arial" panose="020B0604020202020204" pitchFamily="34" charset="0"/>
                <a:cs typeface="Arial" panose="020B0604020202020204" pitchFamily="34" charset="0"/>
              </a:rPr>
              <a:t> occur due to colloid degeneration</a:t>
            </a:r>
            <a:r>
              <a:rPr lang="en-GB" altLang="en-US" dirty="0">
                <a:solidFill>
                  <a:schemeClr val="bg1"/>
                </a:solidFill>
                <a:latin typeface="Arial" panose="020B0604020202020204" pitchFamily="34" charset="0"/>
                <a:cs typeface="Arial" panose="020B0604020202020204" pitchFamily="34" charset="0"/>
              </a:rPr>
              <a:t> or unknown aetiology beacuse of an abscent epithelial lining cells</a:t>
            </a:r>
          </a:p>
          <a:p>
            <a:pPr lvl="1">
              <a:lnSpc>
                <a:spcPct val="110000"/>
              </a:lnSpc>
              <a:buFont typeface="Wingdings" panose="05000000000000000000" charset="0"/>
              <a:buChar char="ü"/>
            </a:pPr>
            <a:r>
              <a:rPr lang="en-GB" altLang="en-US" sz="2300" dirty="0">
                <a:solidFill>
                  <a:schemeClr val="bg1"/>
                </a:solidFill>
                <a:latin typeface="Arial" panose="020B0604020202020204" pitchFamily="34" charset="0"/>
                <a:cs typeface="Arial" panose="020B0604020202020204" pitchFamily="34" charset="0"/>
              </a:rPr>
              <a:t>Most of the remainder may result from involution of follicular adenoma. (10-15)% of cystic follicular swelling are histologically malignant</a:t>
            </a:r>
            <a:endParaRPr lang="en-US" sz="2300" dirty="0">
              <a:solidFill>
                <a:schemeClr val="bg1"/>
              </a:solidFill>
              <a:latin typeface="Arial" panose="020B0604020202020204" pitchFamily="34" charset="0"/>
              <a:cs typeface="Arial" panose="020B0604020202020204" pitchFamily="34" charset="0"/>
            </a:endParaRPr>
          </a:p>
          <a:p>
            <a:pPr lvl="1">
              <a:lnSpc>
                <a:spcPct val="110000"/>
              </a:lnSpc>
              <a:buFont typeface="Wingdings" panose="05000000000000000000" charset="0"/>
              <a:buChar char="ü"/>
            </a:pPr>
            <a:r>
              <a:rPr lang="en-GB" altLang="en-US" sz="2300" dirty="0">
                <a:solidFill>
                  <a:schemeClr val="bg1"/>
                </a:solidFill>
                <a:latin typeface="Arial" panose="020B0604020202020204" pitchFamily="34" charset="0"/>
                <a:cs typeface="Arial" panose="020B0604020202020204" pitchFamily="34" charset="0"/>
              </a:rPr>
              <a:t>Papillary carcinoma is often associated with cyst formation</a:t>
            </a:r>
          </a:p>
          <a:p>
            <a:pPr>
              <a:lnSpc>
                <a:spcPct val="110000"/>
              </a:lnSpc>
              <a:buFont typeface="Wingdings" panose="05000000000000000000" charset="0"/>
              <a:buChar char="Ø"/>
            </a:pPr>
            <a:r>
              <a:rPr lang="en-GB" altLang="en-US" dirty="0">
                <a:solidFill>
                  <a:schemeClr val="bg1"/>
                </a:solidFill>
                <a:latin typeface="Arial" panose="020B0604020202020204" pitchFamily="34" charset="0"/>
                <a:cs typeface="Arial" panose="020B0604020202020204" pitchFamily="34" charset="0"/>
              </a:rPr>
              <a:t>M</a:t>
            </a:r>
            <a:r>
              <a:rPr lang="en-US" dirty="0">
                <a:solidFill>
                  <a:schemeClr val="bg1"/>
                </a:solidFill>
                <a:latin typeface="Arial" panose="020B0604020202020204" pitchFamily="34" charset="0"/>
                <a:cs typeface="Arial" panose="020B0604020202020204" pitchFamily="34" charset="0"/>
              </a:rPr>
              <a:t>ay be small or large and somtimes arise suddenly</a:t>
            </a:r>
          </a:p>
          <a:p>
            <a:pPr>
              <a:lnSpc>
                <a:spcPct val="110000"/>
              </a:lnSpc>
              <a:buFont typeface="Wingdings" panose="05000000000000000000" charset="0"/>
              <a:buChar char="Ø"/>
            </a:pPr>
            <a:r>
              <a:rPr lang="en-US" dirty="0">
                <a:solidFill>
                  <a:schemeClr val="bg1"/>
                </a:solidFill>
                <a:latin typeface="Arial" panose="020B0604020202020204" pitchFamily="34" charset="0"/>
                <a:cs typeface="Arial" panose="020B0604020202020204" pitchFamily="34" charset="0"/>
              </a:rPr>
              <a:t>Tense cysts may be hard and mimic carcinoma</a:t>
            </a:r>
          </a:p>
          <a:p>
            <a:pPr>
              <a:lnSpc>
                <a:spcPct val="110000"/>
              </a:lnSpc>
              <a:buFont typeface="Wingdings" panose="05000000000000000000" charset="0"/>
              <a:buChar char="Ø"/>
            </a:pPr>
            <a:r>
              <a:rPr lang="en-US" dirty="0">
                <a:solidFill>
                  <a:schemeClr val="bg1"/>
                </a:solidFill>
                <a:latin typeface="Arial" panose="020B0604020202020204" pitchFamily="34" charset="0"/>
                <a:cs typeface="Arial" panose="020B0604020202020204" pitchFamily="34" charset="0"/>
              </a:rPr>
              <a:t>Bleeding into a cyst often presents with a history of sudden painful swelling, which resolves to a variable extent over a period</a:t>
            </a:r>
            <a:r>
              <a:rPr lang="en-GB" altLang="en-US"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of weeks if untreated</a:t>
            </a:r>
          </a:p>
          <a:p>
            <a:pPr>
              <a:lnSpc>
                <a:spcPct val="110000"/>
              </a:lnSpc>
              <a:buFont typeface="Wingdings" panose="05000000000000000000" charset="0"/>
              <a:buChar char="Ø"/>
            </a:pPr>
            <a:endParaRPr lang="en-GB" altLang="en-US" dirty="0">
              <a:solidFill>
                <a:schemeClr val="bg1"/>
              </a:solidFill>
              <a:latin typeface="Arial" panose="020B0604020202020204" pitchFamily="34" charset="0"/>
              <a:cs typeface="Arial" panose="020B0604020202020204" pitchFamily="34" charset="0"/>
            </a:endParaRPr>
          </a:p>
        </p:txBody>
      </p:sp>
      <p:sp>
        <p:nvSpPr>
          <p:cNvPr id="208" name="Google Shape;208;p38"/>
          <p:cNvSpPr txBox="1">
            <a:spLocks noGrp="1"/>
          </p:cNvSpPr>
          <p:nvPr/>
        </p:nvSpPr>
        <p:spPr>
          <a:xfrm>
            <a:off x="0" y="0"/>
            <a:ext cx="4006215" cy="849630"/>
          </a:xfrm>
          <a:prstGeom prst="rect">
            <a:avLst/>
          </a:prstGeom>
          <a:noFill/>
          <a:ln w="38100" cap="flat" cmpd="sng">
            <a:solidFill>
              <a:schemeClr val="accent1"/>
            </a:solidFill>
            <a:prstDash val="solid"/>
            <a:miter lim="800000"/>
            <a:headEnd type="none" w="sm" len="sm"/>
            <a:tailEnd type="none" w="sm" len="sm"/>
          </a:ln>
        </p:spPr>
        <p:txBody>
          <a:bodyPr vert="horz" wrap="square" lIns="91433" tIns="45700" rIns="91433" bIns="45700" anchor="ctr" anchorCtr="0">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a:lstStyle>
          <a:p>
            <a:pPr algn="l">
              <a:spcBef>
                <a:spcPts val="0"/>
              </a:spcBef>
            </a:pPr>
            <a:r>
              <a:rPr lang="en-GB" sz="4000" dirty="0">
                <a:solidFill>
                  <a:schemeClr val="accent1"/>
                </a:solidFill>
                <a:effectLst>
                  <a:outerShdw blurRad="38100" dist="25400" dir="5400000" algn="ctr" rotWithShape="0">
                    <a:srgbClr val="6E747A">
                      <a:alpha val="43000"/>
                    </a:srgbClr>
                  </a:outerShdw>
                </a:effectLst>
                <a:latin typeface="Arial" panose="020B0604020202020204"/>
                <a:ea typeface="Arial" panose="020B0604020202020204"/>
                <a:cs typeface="Arial" panose="020B0604020202020204"/>
                <a:sym typeface="Arial" panose="020B0604020202020204"/>
              </a:rPr>
              <a:t>* Thyroid cyst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p:nvPr/>
        </p:nvSpPr>
        <p:spPr>
          <a:xfrm>
            <a:off x="0" y="116840"/>
            <a:ext cx="12192000" cy="2330450"/>
          </a:xfrm>
          <a:prstGeom prst="rect">
            <a:avLst/>
          </a:prstGeom>
          <a:noFill/>
        </p:spPr>
        <p:txBody>
          <a:bodyPr wrap="square" rtlCol="0" anchor="t">
            <a:spAutoFit/>
          </a:bodyPr>
          <a:lstStyle/>
          <a:p>
            <a:pPr>
              <a:lnSpc>
                <a:spcPct val="140000"/>
              </a:lnSpc>
              <a:buClr>
                <a:srgbClr val="1B1E3E"/>
              </a:buClr>
              <a:buFont typeface="Wingdings" panose="05000000000000000000" charset="0"/>
              <a:buChar char="Ø"/>
            </a:pPr>
            <a:r>
              <a:rPr lang="en-GB" altLang="en-US" sz="2600" dirty="0">
                <a:solidFill>
                  <a:schemeClr val="bg1"/>
                </a:solidFill>
                <a:latin typeface="Arial" panose="020B0604020202020204" pitchFamily="34" charset="0"/>
                <a:cs typeface="Arial" panose="020B0604020202020204" pitchFamily="34" charset="0"/>
                <a:sym typeface="+mn-ea"/>
              </a:rPr>
              <a:t>C</a:t>
            </a:r>
            <a:r>
              <a:rPr lang="en-US" sz="2600" dirty="0">
                <a:solidFill>
                  <a:schemeClr val="bg1"/>
                </a:solidFill>
                <a:latin typeface="Arial" panose="020B0604020202020204" pitchFamily="34" charset="0"/>
                <a:cs typeface="Arial" panose="020B0604020202020204" pitchFamily="34" charset="0"/>
                <a:sym typeface="+mn-ea"/>
              </a:rPr>
              <a:t>yst with completely fluid filled have a much lower risk of thyroid cancer compared to cyst that have solid component . </a:t>
            </a:r>
            <a:endParaRPr lang="en-US" sz="2600" dirty="0">
              <a:solidFill>
                <a:schemeClr val="bg1"/>
              </a:solidFill>
              <a:latin typeface="Arial" panose="020B0604020202020204" pitchFamily="34" charset="0"/>
              <a:cs typeface="Arial" panose="020B0604020202020204" pitchFamily="34" charset="0"/>
            </a:endParaRPr>
          </a:p>
          <a:p>
            <a:pPr>
              <a:lnSpc>
                <a:spcPct val="140000"/>
              </a:lnSpc>
              <a:buClr>
                <a:srgbClr val="1B1E3E"/>
              </a:buClr>
              <a:buFont typeface="Wingdings" panose="05000000000000000000" charset="0"/>
              <a:buChar char="Ø"/>
            </a:pPr>
            <a:r>
              <a:rPr lang="en-GB" altLang="en-US" sz="2600" dirty="0">
                <a:solidFill>
                  <a:schemeClr val="bg1"/>
                </a:solidFill>
                <a:latin typeface="Arial" panose="020B0604020202020204" pitchFamily="34" charset="0"/>
                <a:cs typeface="Arial" panose="020B0604020202020204" pitchFamily="34" charset="0"/>
                <a:sym typeface="+mn-ea"/>
              </a:rPr>
              <a:t>Most patients are women between (20-40) years of age</a:t>
            </a:r>
            <a:endParaRPr lang="en-GB" altLang="en-US" sz="2600" dirty="0">
              <a:solidFill>
                <a:schemeClr val="bg1"/>
              </a:solidFill>
              <a:latin typeface="Arial" panose="020B0604020202020204" pitchFamily="34" charset="0"/>
              <a:cs typeface="Arial" panose="020B0604020202020204" pitchFamily="34" charset="0"/>
            </a:endParaRPr>
          </a:p>
          <a:p>
            <a:pPr>
              <a:lnSpc>
                <a:spcPct val="140000"/>
              </a:lnSpc>
              <a:buClr>
                <a:srgbClr val="1B1E3E"/>
              </a:buClr>
              <a:buFont typeface="Wingdings" panose="05000000000000000000" charset="0"/>
              <a:buChar char="Ø"/>
            </a:pPr>
            <a:r>
              <a:rPr lang="en-GB" altLang="en-US" sz="2600" dirty="0">
                <a:solidFill>
                  <a:schemeClr val="bg1"/>
                </a:solidFill>
                <a:latin typeface="Arial" panose="020B0604020202020204" pitchFamily="34" charset="0"/>
                <a:cs typeface="Arial" panose="020B0604020202020204" pitchFamily="34" charset="0"/>
                <a:sym typeface="+mn-ea"/>
              </a:rPr>
              <a:t>FNAC is the most appropriate investigation and is used to role out malignancy</a:t>
            </a:r>
            <a:endParaRPr lang="en-GB" altLang="en-US" sz="2600"/>
          </a:p>
        </p:txBody>
      </p:sp>
      <p:pic>
        <p:nvPicPr>
          <p:cNvPr id="6" name="Content Placeholder 5"/>
          <p:cNvPicPr>
            <a:picLocks noGrp="1" noChangeAspect="1"/>
          </p:cNvPicPr>
          <p:nvPr>
            <p:ph sz="half" idx="2"/>
          </p:nvPr>
        </p:nvPicPr>
        <p:blipFill>
          <a:blip r:embed="rId2"/>
          <a:stretch>
            <a:fillRect/>
          </a:stretch>
        </p:blipFill>
        <p:spPr>
          <a:xfrm>
            <a:off x="6584315" y="2595880"/>
            <a:ext cx="5525770" cy="3680460"/>
          </a:xfrm>
          <a:prstGeom prst="rect">
            <a:avLst/>
          </a:prstGeom>
        </p:spPr>
      </p:pic>
      <p:pic>
        <p:nvPicPr>
          <p:cNvPr id="8" name="Content Placeholder 7"/>
          <p:cNvPicPr>
            <a:picLocks noGrp="1" noChangeAspect="1"/>
          </p:cNvPicPr>
          <p:nvPr>
            <p:ph sz="half" idx="1"/>
          </p:nvPr>
        </p:nvPicPr>
        <p:blipFill>
          <a:blip r:embed="rId3"/>
          <a:stretch>
            <a:fillRect/>
          </a:stretch>
        </p:blipFill>
        <p:spPr>
          <a:xfrm>
            <a:off x="194310" y="2595880"/>
            <a:ext cx="6280785" cy="36804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179070"/>
            <a:ext cx="7369175" cy="4526280"/>
          </a:xfrm>
        </p:spPr>
        <p:txBody>
          <a:bodyPr>
            <a:normAutofit lnSpcReduction="10000"/>
          </a:bodyPr>
          <a:lstStyle/>
          <a:p>
            <a:pPr>
              <a:buFont typeface="Wingdings" panose="05000000000000000000" charset="0"/>
              <a:buChar char="Ø"/>
            </a:pPr>
            <a:r>
              <a:rPr lang="en-US" sz="3200" b="1">
                <a:solidFill>
                  <a:schemeClr val="bg2"/>
                </a:solidFill>
                <a:effectLst>
                  <a:outerShdw blurRad="38100" dist="38100" dir="2700000" algn="tl">
                    <a:srgbClr val="000000">
                      <a:alpha val="43137"/>
                    </a:srgbClr>
                  </a:outerShdw>
                </a:effectLst>
              </a:rPr>
              <a:t>History:</a:t>
            </a:r>
            <a:endParaRPr lang="en-US" sz="4000" b="1">
              <a:solidFill>
                <a:schemeClr val="bg2"/>
              </a:solidFill>
              <a:effectLst>
                <a:outerShdw blurRad="38100" dist="38100" dir="2700000" algn="tl">
                  <a:srgbClr val="000000">
                    <a:alpha val="43137"/>
                  </a:srgbClr>
                </a:outerShdw>
              </a:effectLst>
            </a:endParaRPr>
          </a:p>
          <a:p>
            <a:pPr marL="1017270" lvl="1" indent="-514350">
              <a:buAutoNum type="arabicPeriod"/>
            </a:pPr>
            <a:r>
              <a:rPr lang="en-US" sz="2580">
                <a:solidFill>
                  <a:schemeClr val="bg1"/>
                </a:solidFill>
              </a:rPr>
              <a:t>asymptomatic</a:t>
            </a:r>
          </a:p>
          <a:p>
            <a:pPr marL="1017270" lvl="1" indent="-514350">
              <a:buAutoNum type="arabicPeriod"/>
            </a:pPr>
            <a:r>
              <a:rPr lang="en-US" sz="2580">
                <a:solidFill>
                  <a:schemeClr val="bg1"/>
                </a:solidFill>
              </a:rPr>
              <a:t>can cause mass effect</a:t>
            </a:r>
          </a:p>
          <a:p>
            <a:pPr marL="651510" indent="-514350">
              <a:buFont typeface="Wingdings" panose="05000000000000000000" charset="0"/>
              <a:buChar char="Ø"/>
            </a:pPr>
            <a:r>
              <a:rPr lang="en-US" sz="3200" b="1">
                <a:solidFill>
                  <a:schemeClr val="bg2"/>
                </a:solidFill>
                <a:effectLst>
                  <a:outerShdw blurRad="38100" dist="38100" dir="2700000" algn="tl">
                    <a:srgbClr val="000000">
                      <a:alpha val="43137"/>
                    </a:srgbClr>
                  </a:outerShdw>
                </a:effectLst>
              </a:rPr>
              <a:t>Physical examination:</a:t>
            </a:r>
          </a:p>
          <a:p>
            <a:pPr marL="1017270" lvl="1" indent="-514350">
              <a:buAutoNum type="arabicPeriod"/>
            </a:pPr>
            <a:r>
              <a:rPr lang="en-US" sz="2580">
                <a:solidFill>
                  <a:schemeClr val="bg1"/>
                </a:solidFill>
              </a:rPr>
              <a:t>painless</a:t>
            </a:r>
          </a:p>
          <a:p>
            <a:pPr marL="1017270" lvl="1" indent="-514350">
              <a:buAutoNum type="arabicPeriod"/>
            </a:pPr>
            <a:r>
              <a:rPr lang="en-US" sz="2580">
                <a:solidFill>
                  <a:schemeClr val="bg1"/>
                </a:solidFill>
              </a:rPr>
              <a:t>fluctuant mass ( movable and compressible ) </a:t>
            </a:r>
            <a:endParaRPr lang="en-US">
              <a:solidFill>
                <a:schemeClr val="bg1"/>
              </a:solidFill>
            </a:endParaRPr>
          </a:p>
          <a:p>
            <a:pPr marL="651510" indent="-514350">
              <a:buFont typeface="Wingdings" panose="05000000000000000000" charset="0"/>
              <a:buChar char="Ø"/>
            </a:pPr>
            <a:r>
              <a:rPr lang="en-US" sz="3200" b="1">
                <a:solidFill>
                  <a:schemeClr val="bg2"/>
                </a:solidFill>
                <a:effectLst>
                  <a:outerShdw blurRad="38100" dist="38100" dir="2700000" algn="tl">
                    <a:srgbClr val="000000">
                      <a:alpha val="43137"/>
                    </a:srgbClr>
                  </a:outerShdw>
                </a:effectLst>
              </a:rPr>
              <a:t>Investigation:</a:t>
            </a:r>
          </a:p>
          <a:p>
            <a:pPr marL="960120" lvl="1" indent="-457200">
              <a:buAutoNum type="arabicPeriod"/>
            </a:pPr>
            <a:r>
              <a:rPr lang="en-US" sz="2580">
                <a:solidFill>
                  <a:schemeClr val="bg1"/>
                </a:solidFill>
              </a:rPr>
              <a:t>Ultrasound: fluid with lack of internal echoes.</a:t>
            </a:r>
          </a:p>
          <a:p>
            <a:pPr marL="1017270" lvl="1" indent="-514350">
              <a:buAutoNum type="arabicPeriod"/>
            </a:pPr>
            <a:r>
              <a:rPr lang="en-US" sz="2580">
                <a:solidFill>
                  <a:schemeClr val="bg1"/>
                </a:solidFill>
              </a:rPr>
              <a:t>FNA: needed only when it’s a complex cyst.</a:t>
            </a:r>
          </a:p>
          <a:p>
            <a:pPr marL="651510" indent="-514350"/>
            <a:endParaRPr lang="en-US"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368870" y="2007395"/>
            <a:ext cx="4504373" cy="2902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نص 5"/>
          <p:cNvSpPr>
            <a:spLocks noGrp="1"/>
          </p:cNvSpPr>
          <p:nvPr>
            <p:ph type="body" idx="2"/>
          </p:nvPr>
        </p:nvSpPr>
        <p:spPr>
          <a:xfrm>
            <a:off x="0" y="702945"/>
            <a:ext cx="12192000" cy="4602480"/>
          </a:xfrm>
        </p:spPr>
        <p:txBody>
          <a:bodyPr>
            <a:noAutofit/>
          </a:bodyPr>
          <a:lstStyle/>
          <a:p>
            <a:pPr marL="342900" indent="-342900">
              <a:lnSpc>
                <a:spcPct val="110000"/>
              </a:lnSpc>
              <a:buFont typeface="Wingdings" panose="05000000000000000000" charset="0"/>
              <a:buChar char="Ø"/>
            </a:pPr>
            <a:r>
              <a:rPr lang="en-US" sz="2400" dirty="0">
                <a:solidFill>
                  <a:schemeClr val="bg1"/>
                </a:solidFill>
                <a:latin typeface="Arial" panose="020B0604020202020204" pitchFamily="34" charset="0"/>
                <a:cs typeface="Arial" panose="020B0604020202020204" pitchFamily="34" charset="0"/>
              </a:rPr>
              <a:t>A nodule that is functioning by its own and lost the regulation by TSH ”hot nodule”  as a nodular region of the thyroid gland that takes up large amounts of radioactive iodine relative to the rest of the thyroid gland, hence it is visualized as a "hot spot" on the thyroid scan. </a:t>
            </a:r>
          </a:p>
          <a:p>
            <a:pPr marL="342900" indent="-342900">
              <a:buFont typeface="Wingdings" panose="05000000000000000000" charset="0"/>
              <a:buChar char="Ø"/>
            </a:pPr>
            <a:r>
              <a:rPr lang="en-US" sz="2600" b="1" u="sng"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Pathology:</a:t>
            </a:r>
          </a:p>
          <a:p>
            <a:pPr marL="928370" lvl="1" indent="-342900">
              <a:buFont typeface="Wingdings" panose="05000000000000000000" charset="0"/>
              <a:buChar char="ü"/>
            </a:pPr>
            <a:r>
              <a:rPr lang="en-US" sz="2100" dirty="0">
                <a:solidFill>
                  <a:schemeClr val="bg1"/>
                </a:solidFill>
                <a:latin typeface="Arial" panose="020B0604020202020204" pitchFamily="34" charset="0"/>
                <a:cs typeface="Arial" panose="020B0604020202020204" pitchFamily="34" charset="0"/>
              </a:rPr>
              <a:t>Hyperplasia of the acini with high columnar epithelium</a:t>
            </a:r>
          </a:p>
          <a:p>
            <a:pPr marL="585470" lvl="0" indent="-457200">
              <a:buFont typeface="Wingdings" panose="05000000000000000000" charset="0"/>
              <a:buChar char="Ø"/>
            </a:pPr>
            <a:r>
              <a:rPr lang="en-US" sz="2600" b="1" u="sng"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History:</a:t>
            </a:r>
            <a:endParaRPr lang="en-US" sz="2600" b="1" u="sng"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45820" lvl="1" indent="-342900">
              <a:buFont typeface="Wingdings" panose="05000000000000000000" charset="0"/>
              <a:buChar char="ü"/>
            </a:pPr>
            <a:r>
              <a:rPr lang="en-US" sz="2100" dirty="0">
                <a:solidFill>
                  <a:schemeClr val="bg1"/>
                </a:solidFill>
                <a:latin typeface="Arial" panose="020B0604020202020204" pitchFamily="34" charset="0"/>
                <a:cs typeface="Arial" panose="020B0604020202020204" pitchFamily="34" charset="0"/>
                <a:sym typeface="+mn-ea"/>
              </a:rPr>
              <a:t>Hyperthyroid symptoms</a:t>
            </a:r>
          </a:p>
          <a:p>
            <a:pPr marL="502920" lvl="0" indent="-457200">
              <a:buFont typeface="Wingdings" panose="05000000000000000000" charset="0"/>
              <a:buChar char="Ø"/>
            </a:pPr>
            <a:r>
              <a:rPr lang="en-US" sz="2600" b="1" u="sng"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Physical examination:</a:t>
            </a:r>
            <a:endParaRPr lang="en-US" sz="2600" b="1" u="sng"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845820" lvl="1" indent="-342900">
              <a:buFont typeface="Wingdings" panose="05000000000000000000" charset="0"/>
              <a:buChar char="ü"/>
            </a:pPr>
            <a:r>
              <a:rPr lang="en-GB" altLang="en-US" sz="2100" dirty="0">
                <a:solidFill>
                  <a:schemeClr val="bg1"/>
                </a:solidFill>
                <a:latin typeface="Arial" panose="020B0604020202020204" pitchFamily="34" charset="0"/>
                <a:cs typeface="Arial" panose="020B0604020202020204" pitchFamily="34" charset="0"/>
                <a:sym typeface="+mn-ea"/>
              </a:rPr>
              <a:t>S</a:t>
            </a:r>
            <a:r>
              <a:rPr lang="en-US" sz="2100" dirty="0">
                <a:solidFill>
                  <a:schemeClr val="bg1"/>
                </a:solidFill>
                <a:latin typeface="Arial" panose="020B0604020202020204" pitchFamily="34" charset="0"/>
                <a:cs typeface="Arial" panose="020B0604020202020204" pitchFamily="34" charset="0"/>
                <a:sym typeface="+mn-ea"/>
              </a:rPr>
              <a:t>oft to firm</a:t>
            </a:r>
            <a:r>
              <a:rPr lang="en-GB" altLang="en-US" sz="2100" dirty="0">
                <a:solidFill>
                  <a:schemeClr val="bg1"/>
                </a:solidFill>
                <a:latin typeface="Arial" panose="020B0604020202020204" pitchFamily="34" charset="0"/>
                <a:cs typeface="Arial" panose="020B0604020202020204" pitchFamily="34" charset="0"/>
                <a:sym typeface="+mn-ea"/>
              </a:rPr>
              <a:t>, p</a:t>
            </a:r>
            <a:r>
              <a:rPr lang="en-US" sz="2100" dirty="0">
                <a:solidFill>
                  <a:schemeClr val="bg1"/>
                </a:solidFill>
                <a:latin typeface="Arial" panose="020B0604020202020204" pitchFamily="34" charset="0"/>
                <a:cs typeface="Arial" panose="020B0604020202020204" pitchFamily="34" charset="0"/>
                <a:sym typeface="+mn-ea"/>
              </a:rPr>
              <a:t>ainless</a:t>
            </a:r>
            <a:r>
              <a:rPr lang="en-GB" altLang="en-US" sz="2100" dirty="0">
                <a:solidFill>
                  <a:schemeClr val="bg1"/>
                </a:solidFill>
                <a:latin typeface="Arial" panose="020B0604020202020204" pitchFamily="34" charset="0"/>
                <a:cs typeface="Arial" panose="020B0604020202020204" pitchFamily="34" charset="0"/>
                <a:sym typeface="+mn-ea"/>
              </a:rPr>
              <a:t> and b</a:t>
            </a:r>
            <a:r>
              <a:rPr lang="en-US" sz="2100" dirty="0">
                <a:solidFill>
                  <a:schemeClr val="bg1"/>
                </a:solidFill>
                <a:latin typeface="Arial" panose="020B0604020202020204" pitchFamily="34" charset="0"/>
                <a:cs typeface="Arial" panose="020B0604020202020204" pitchFamily="34" charset="0"/>
                <a:sym typeface="+mn-ea"/>
              </a:rPr>
              <a:t>ruit might be heard</a:t>
            </a:r>
          </a:p>
          <a:p>
            <a:pPr marL="502920" lvl="0" indent="-457200">
              <a:buFont typeface="Wingdings" panose="05000000000000000000" charset="0"/>
              <a:buChar char="Ø"/>
            </a:pPr>
            <a:r>
              <a:rPr lang="en-US" sz="2600" b="1" u="sng"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ea"/>
              </a:rPr>
              <a:t>Investigation:</a:t>
            </a:r>
            <a:endParaRPr lang="en-US" sz="2600" b="1" u="sng" dirty="0">
              <a:solidFill>
                <a:schemeClr val="bg1">
                  <a:lumMod val="95000"/>
                  <a:lumOff val="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960120" lvl="1" indent="-457200">
              <a:buFont typeface="Wingdings" panose="05000000000000000000" charset="0"/>
              <a:buChar char="ü"/>
            </a:pPr>
            <a:r>
              <a:rPr lang="en-GB" altLang="en-US" sz="2100" dirty="0">
                <a:solidFill>
                  <a:schemeClr val="bg1">
                    <a:lumMod val="95000"/>
                    <a:lumOff val="5000"/>
                  </a:schemeClr>
                </a:solidFill>
                <a:effectLst/>
                <a:latin typeface="Arial" panose="020B0604020202020204" pitchFamily="34" charset="0"/>
                <a:cs typeface="Arial" panose="020B0604020202020204" pitchFamily="34" charset="0"/>
                <a:sym typeface="+mn-ea"/>
              </a:rPr>
              <a:t>Lab: elevated T3, T4 and low TSH</a:t>
            </a:r>
          </a:p>
          <a:p>
            <a:pPr marL="960120" lvl="1" indent="-457200">
              <a:buFont typeface="Wingdings" panose="05000000000000000000" charset="0"/>
              <a:buChar char="ü"/>
            </a:pPr>
            <a:r>
              <a:rPr lang="en-GB" altLang="en-US" sz="2100" dirty="0">
                <a:solidFill>
                  <a:schemeClr val="bg1">
                    <a:lumMod val="95000"/>
                    <a:lumOff val="5000"/>
                  </a:schemeClr>
                </a:solidFill>
                <a:effectLst/>
                <a:latin typeface="Arial" panose="020B0604020202020204" pitchFamily="34" charset="0"/>
                <a:cs typeface="Arial" panose="020B0604020202020204" pitchFamily="34" charset="0"/>
                <a:sym typeface="+mn-ea"/>
              </a:rPr>
              <a:t>Ultrasound: solid mass</a:t>
            </a:r>
          </a:p>
          <a:p>
            <a:pPr marL="960120" lvl="1" indent="-457200">
              <a:buFont typeface="Wingdings" panose="05000000000000000000" charset="0"/>
              <a:buChar char="ü"/>
            </a:pPr>
            <a:r>
              <a:rPr lang="en-US" sz="2100" dirty="0">
                <a:solidFill>
                  <a:schemeClr val="bg1"/>
                </a:solidFill>
                <a:latin typeface="Arial" panose="020B0604020202020204" pitchFamily="34" charset="0"/>
                <a:cs typeface="Arial" panose="020B0604020202020204" pitchFamily="34" charset="0"/>
                <a:sym typeface="+mn-ea"/>
              </a:rPr>
              <a:t>Radioactive </a:t>
            </a:r>
            <a:r>
              <a:rPr lang="en-US" sz="2100" dirty="0" err="1">
                <a:solidFill>
                  <a:schemeClr val="bg1"/>
                </a:solidFill>
                <a:latin typeface="Arial" panose="020B0604020202020204" pitchFamily="34" charset="0"/>
                <a:cs typeface="Arial" panose="020B0604020202020204" pitchFamily="34" charset="0"/>
                <a:sym typeface="+mn-ea"/>
              </a:rPr>
              <a:t>idoine</a:t>
            </a:r>
            <a:r>
              <a:rPr lang="en-US" sz="2100" dirty="0">
                <a:solidFill>
                  <a:schemeClr val="bg1"/>
                </a:solidFill>
                <a:latin typeface="Arial" panose="020B0604020202020204" pitchFamily="34" charset="0"/>
                <a:cs typeface="Arial" panose="020B0604020202020204" pitchFamily="34" charset="0"/>
                <a:sym typeface="+mn-ea"/>
              </a:rPr>
              <a:t> scan ( </a:t>
            </a:r>
            <a:r>
              <a:rPr lang="en-US" sz="2100" dirty="0" err="1">
                <a:solidFill>
                  <a:schemeClr val="bg1"/>
                </a:solidFill>
                <a:latin typeface="Arial" panose="020B0604020202020204" pitchFamily="34" charset="0"/>
                <a:cs typeface="Arial" panose="020B0604020202020204" pitchFamily="34" charset="0"/>
                <a:sym typeface="+mn-ea"/>
              </a:rPr>
              <a:t>defenitive</a:t>
            </a:r>
            <a:r>
              <a:rPr lang="en-US" sz="2100" dirty="0">
                <a:solidFill>
                  <a:schemeClr val="bg1"/>
                </a:solidFill>
                <a:latin typeface="Arial" panose="020B0604020202020204" pitchFamily="34" charset="0"/>
                <a:cs typeface="Arial" panose="020B0604020202020204" pitchFamily="34" charset="0"/>
                <a:sym typeface="+mn-ea"/>
              </a:rPr>
              <a:t> test) : focal uptake in hyperfunctioning nodule and </a:t>
            </a:r>
            <a:r>
              <a:rPr lang="en-US" sz="2100" dirty="0" err="1">
                <a:solidFill>
                  <a:schemeClr val="bg1"/>
                </a:solidFill>
                <a:latin typeface="Arial" panose="020B0604020202020204" pitchFamily="34" charset="0"/>
                <a:cs typeface="Arial" panose="020B0604020202020204" pitchFamily="34" charset="0"/>
                <a:sym typeface="+mn-ea"/>
              </a:rPr>
              <a:t>diminshed</a:t>
            </a:r>
            <a:r>
              <a:rPr lang="en-US" sz="2100" dirty="0">
                <a:solidFill>
                  <a:schemeClr val="bg1"/>
                </a:solidFill>
                <a:latin typeface="Arial" panose="020B0604020202020204" pitchFamily="34" charset="0"/>
                <a:cs typeface="Arial" panose="020B0604020202020204" pitchFamily="34" charset="0"/>
                <a:sym typeface="+mn-ea"/>
              </a:rPr>
              <a:t> uptake in the remined of the gland</a:t>
            </a:r>
            <a:endParaRPr lang="en-GB" altLang="en-US" sz="2100" dirty="0">
              <a:solidFill>
                <a:schemeClr val="bg1">
                  <a:lumMod val="95000"/>
                  <a:lumOff val="5000"/>
                </a:schemeClr>
              </a:solidFill>
              <a:effectLst/>
              <a:latin typeface="Arial" panose="020B0604020202020204" pitchFamily="34" charset="0"/>
              <a:cs typeface="Arial" panose="020B0604020202020204" pitchFamily="34" charset="0"/>
              <a:sym typeface="+mn-ea"/>
            </a:endParaRPr>
          </a:p>
        </p:txBody>
      </p:sp>
      <p:sp>
        <p:nvSpPr>
          <p:cNvPr id="208" name="Google Shape;208;p38"/>
          <p:cNvSpPr txBox="1">
            <a:spLocks noGrp="1"/>
          </p:cNvSpPr>
          <p:nvPr/>
        </p:nvSpPr>
        <p:spPr>
          <a:xfrm>
            <a:off x="0" y="0"/>
            <a:ext cx="8141335" cy="756285"/>
          </a:xfrm>
          <a:prstGeom prst="rect">
            <a:avLst/>
          </a:prstGeom>
          <a:noFill/>
          <a:ln w="38100" cap="flat" cmpd="sng">
            <a:solidFill>
              <a:schemeClr val="accent1"/>
            </a:solidFill>
            <a:prstDash val="solid"/>
            <a:miter lim="800000"/>
            <a:headEnd type="none" w="sm" len="sm"/>
            <a:tailEnd type="none" w="sm" len="sm"/>
          </a:ln>
        </p:spPr>
        <p:txBody>
          <a:bodyPr vert="horz" wrap="square" lIns="91433" tIns="45700" rIns="91433" bIns="45700" anchor="ctr" anchorCtr="0">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a:lstStyle>
          <a:p>
            <a:pPr algn="l">
              <a:spcBef>
                <a:spcPts val="0"/>
              </a:spcBef>
            </a:pPr>
            <a:r>
              <a:rPr lang="en-GB" sz="4000" dirty="0">
                <a:solidFill>
                  <a:schemeClr val="accent1"/>
                </a:solidFill>
                <a:effectLst>
                  <a:outerShdw blurRad="38100" dist="25400" dir="5400000" algn="ctr" rotWithShape="0">
                    <a:srgbClr val="6E747A">
                      <a:alpha val="43000"/>
                    </a:srgbClr>
                  </a:outerShdw>
                </a:effectLst>
                <a:latin typeface="Arial" panose="020B0604020202020204"/>
                <a:ea typeface="Arial" panose="020B0604020202020204"/>
                <a:cs typeface="Arial" panose="020B0604020202020204"/>
                <a:sym typeface="Arial" panose="020B0604020202020204"/>
              </a:rPr>
              <a:t>* Autonomous toxic nodules</a:t>
            </a:r>
          </a:p>
        </p:txBody>
      </p:sp>
      <p:pic>
        <p:nvPicPr>
          <p:cNvPr id="7" name="Content Placeholder 1" descr="hyperthyroidism_s4_graves_disease"/>
          <p:cNvPicPr>
            <a:picLocks noGrp="1" noChangeAspect="1"/>
          </p:cNvPicPr>
          <p:nvPr>
            <p:ph sz="half" idx="1"/>
          </p:nvPr>
        </p:nvPicPr>
        <p:blipFill>
          <a:blip r:embed="rId2"/>
          <a:stretch>
            <a:fillRect/>
          </a:stretch>
        </p:blipFill>
        <p:spPr>
          <a:xfrm>
            <a:off x="7616190" y="2167890"/>
            <a:ext cx="4522470" cy="35115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5" name="Google Shape;144;p27" descr="Annotation 2021-01-15 105528"/>
          <p:cNvPicPr preferRelativeResize="0"/>
          <p:nvPr/>
        </p:nvPicPr>
        <p:blipFill rotWithShape="1">
          <a:blip r:embed="rId3"/>
          <a:stretch>
            <a:fillRect/>
          </a:stretch>
        </p:blipFill>
        <p:spPr>
          <a:xfrm>
            <a:off x="7425098" y="1165861"/>
            <a:ext cx="4726854" cy="4525963"/>
          </a:xfrm>
          <a:prstGeom prst="rect">
            <a:avLst/>
          </a:prstGeom>
          <a:noFill/>
          <a:ln>
            <a:noFill/>
          </a:ln>
        </p:spPr>
      </p:pic>
      <p:sp>
        <p:nvSpPr>
          <p:cNvPr id="138" name="Google Shape;138;p26"/>
          <p:cNvSpPr txBox="1"/>
          <p:nvPr/>
        </p:nvSpPr>
        <p:spPr>
          <a:xfrm>
            <a:off x="0" y="53340"/>
            <a:ext cx="7239000" cy="4526280"/>
          </a:xfrm>
          <a:prstGeom prst="rect">
            <a:avLst/>
          </a:prstGeom>
        </p:spPr>
        <p:txBody>
          <a:bodyPr spcFirstLastPara="1" vert="horz" lIns="91433" tIns="45700" rIns="91433" bIns="45700" anchorCtr="0">
            <a:noAutofit/>
          </a:bodyPr>
          <a:lstStyle/>
          <a:p>
            <a:pPr marL="457200" indent="-457200">
              <a:lnSpc>
                <a:spcPct val="100000"/>
              </a:lnSpc>
              <a:spcBef>
                <a:spcPct val="20000"/>
              </a:spcBef>
              <a:buClr>
                <a:schemeClr val="bg2"/>
              </a:buClr>
              <a:buSzPts val="1800"/>
              <a:buFont typeface="Noto Sans Symbols"/>
              <a:buChar char="❖"/>
            </a:pPr>
            <a:r>
              <a:rPr lang="en-US" sz="2500" dirty="0">
                <a:solidFill>
                  <a:schemeClr val="bg1"/>
                </a:solidFill>
              </a:rPr>
              <a:t>The thyroid gland weighs about (20-25) gm and is consisted of a Rt and Lt lobes that’re connected to each other by the isthmus</a:t>
            </a:r>
          </a:p>
          <a:p>
            <a:pPr marL="914400" lvl="2" indent="-457200">
              <a:lnSpc>
                <a:spcPct val="100000"/>
              </a:lnSpc>
              <a:spcBef>
                <a:spcPct val="20000"/>
              </a:spcBef>
              <a:buClr>
                <a:schemeClr val="bg2"/>
              </a:buClr>
              <a:buSzPts val="1600"/>
              <a:buFont typeface="Noto Sans Symbols"/>
              <a:buChar char="⮚"/>
            </a:pPr>
            <a:r>
              <a:rPr lang="en-US" sz="2200" dirty="0">
                <a:solidFill>
                  <a:schemeClr val="bg1"/>
                </a:solidFill>
              </a:rPr>
              <a:t>Each lobe is pear shaped with the apex directed upward as far as the oblique line on lamina of thyroid cartilage</a:t>
            </a:r>
          </a:p>
          <a:p>
            <a:pPr marL="914400" lvl="1" indent="-457200">
              <a:lnSpc>
                <a:spcPct val="100000"/>
              </a:lnSpc>
              <a:spcBef>
                <a:spcPct val="20000"/>
              </a:spcBef>
              <a:buClr>
                <a:schemeClr val="bg2"/>
              </a:buClr>
              <a:buSzPts val="1600"/>
              <a:buFont typeface="Noto Sans Symbols"/>
              <a:buChar char="⮚"/>
            </a:pPr>
            <a:r>
              <a:rPr lang="en-US" sz="2200" dirty="0">
                <a:solidFill>
                  <a:schemeClr val="bg1"/>
                </a:solidFill>
              </a:rPr>
              <a:t>The base of the lobes lies at the level of fourth or fifth tracheal ring</a:t>
            </a:r>
          </a:p>
          <a:p>
            <a:pPr marL="457200" indent="-457200">
              <a:lnSpc>
                <a:spcPct val="100000"/>
              </a:lnSpc>
              <a:spcBef>
                <a:spcPct val="20000"/>
              </a:spcBef>
              <a:buClr>
                <a:schemeClr val="bg2"/>
              </a:buClr>
              <a:buSzPts val="1800"/>
              <a:buFont typeface="Noto Sans Symbols"/>
              <a:buChar char="❖"/>
            </a:pPr>
            <a:r>
              <a:rPr lang="en-US" sz="2500" dirty="0">
                <a:solidFill>
                  <a:schemeClr val="bg1"/>
                </a:solidFill>
              </a:rPr>
              <a:t>It’s a vascular organ, surrounded by a sheath that’s derive</a:t>
            </a:r>
            <a:r>
              <a:rPr lang="en-GB" altLang="en-US" sz="2500" dirty="0">
                <a:solidFill>
                  <a:schemeClr val="bg1"/>
                </a:solidFill>
              </a:rPr>
              <a:t>d</a:t>
            </a:r>
            <a:r>
              <a:rPr lang="en-US" sz="2500" dirty="0">
                <a:solidFill>
                  <a:schemeClr val="bg1"/>
                </a:solidFill>
              </a:rPr>
              <a:t> from the </a:t>
            </a:r>
            <a:r>
              <a:rPr lang="en-US" sz="2500" dirty="0" err="1">
                <a:solidFill>
                  <a:schemeClr val="bg1"/>
                </a:solidFill>
              </a:rPr>
              <a:t>pretracheal</a:t>
            </a:r>
            <a:r>
              <a:rPr lang="en-US" sz="2500" dirty="0">
                <a:solidFill>
                  <a:schemeClr val="bg1"/>
                </a:solidFill>
              </a:rPr>
              <a:t> layer of deep fascia</a:t>
            </a:r>
          </a:p>
          <a:p>
            <a:pPr marL="457200" indent="-457200">
              <a:lnSpc>
                <a:spcPct val="100000"/>
              </a:lnSpc>
              <a:spcBef>
                <a:spcPct val="20000"/>
              </a:spcBef>
              <a:buClr>
                <a:schemeClr val="bg2"/>
              </a:buClr>
              <a:buSzPts val="1800"/>
              <a:buFont typeface="Noto Sans Symbols"/>
              <a:buChar char="❖"/>
            </a:pPr>
            <a:r>
              <a:rPr lang="en-GB" altLang="en-US" sz="2500" dirty="0">
                <a:solidFill>
                  <a:schemeClr val="bg1"/>
                </a:solidFill>
              </a:rPr>
              <a:t>Blood supply to the gland is via:</a:t>
            </a:r>
          </a:p>
          <a:p>
            <a:pPr marL="914400" lvl="1" indent="-457200">
              <a:lnSpc>
                <a:spcPct val="100000"/>
              </a:lnSpc>
              <a:spcBef>
                <a:spcPct val="20000"/>
              </a:spcBef>
              <a:buClr>
                <a:schemeClr val="bg2"/>
              </a:buClr>
              <a:buSzPts val="1800"/>
              <a:buFont typeface="Noto Sans Symbols"/>
              <a:buAutoNum type="arabicPeriod"/>
            </a:pPr>
            <a:r>
              <a:rPr lang="en-GB" altLang="en-US" sz="2100" dirty="0">
                <a:solidFill>
                  <a:schemeClr val="bg1"/>
                </a:solidFill>
              </a:rPr>
              <a:t>Sup thyroid artery; from external carotid artery</a:t>
            </a:r>
          </a:p>
          <a:p>
            <a:pPr marL="914400" lvl="1" indent="-457200">
              <a:lnSpc>
                <a:spcPct val="100000"/>
              </a:lnSpc>
              <a:spcBef>
                <a:spcPct val="20000"/>
              </a:spcBef>
              <a:buClr>
                <a:schemeClr val="bg2"/>
              </a:buClr>
              <a:buSzPts val="1800"/>
              <a:buFont typeface="Noto Sans Symbols"/>
              <a:buAutoNum type="arabicPeriod"/>
            </a:pPr>
            <a:r>
              <a:rPr lang="en-GB" altLang="en-US" sz="2100" dirty="0">
                <a:solidFill>
                  <a:schemeClr val="bg1"/>
                </a:solidFill>
              </a:rPr>
              <a:t>Inf thyroid artery; arises from thyrocevical trunk, recurrent laryngeal nerve passes in front of, behind or between its branches</a:t>
            </a:r>
          </a:p>
          <a:p>
            <a:pPr marL="914400" lvl="1" indent="-457200">
              <a:lnSpc>
                <a:spcPct val="100000"/>
              </a:lnSpc>
              <a:spcBef>
                <a:spcPct val="20000"/>
              </a:spcBef>
              <a:buClr>
                <a:schemeClr val="bg2"/>
              </a:buClr>
              <a:buSzPts val="1800"/>
              <a:buFont typeface="Noto Sans Symbols"/>
              <a:buAutoNum type="arabicPeriod"/>
            </a:pPr>
            <a:r>
              <a:rPr lang="en-GB" altLang="en-US" sz="2100" dirty="0">
                <a:solidFill>
                  <a:schemeClr val="bg1"/>
                </a:solidFill>
              </a:rPr>
              <a:t>Ima thyroid artery; arises from brachiocephalic trunk or the arch of aorta</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2707" y="2514600"/>
            <a:ext cx="10972800" cy="1828800"/>
          </a:xfrm>
        </p:spPr>
        <p:txBody>
          <a:bodyPr anchor="ctr" anchorCtr="0">
            <a:scene3d>
              <a:camera prst="orthographicFront"/>
              <a:lightRig rig="soft" dir="t">
                <a:rot lat="0" lon="0" rev="17220000"/>
              </a:lightRig>
            </a:scene3d>
            <a:sp3d prstMaterial="softEdge">
              <a:bevelT w="38100" h="38100"/>
            </a:sp3d>
          </a:bodyPr>
          <a:lstStyle/>
          <a:p>
            <a:pPr algn="ctr"/>
            <a:r>
              <a:rPr lang="en-GB" altLang="en-US" sz="6000">
                <a:ln/>
                <a:solidFill>
                  <a:schemeClr val="accent1"/>
                </a:solidFill>
                <a:effectLst>
                  <a:outerShdw blurRad="38100" dist="25400" dir="5400000" algn="ctr" rotWithShape="0">
                    <a:srgbClr val="6E747A">
                      <a:alpha val="43000"/>
                    </a:srgbClr>
                  </a:outerShdw>
                </a:effectLst>
              </a:rPr>
              <a:t>* Benign thyroid nodules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0" y="0"/>
            <a:ext cx="5606415" cy="849630"/>
          </a:xfrm>
          <a:prstGeom prst="rect">
            <a:avLst/>
          </a:prstGeom>
          <a:noFill/>
          <a:ln w="38100" cap="flat" cmpd="sng">
            <a:solidFill>
              <a:schemeClr val="accent1"/>
            </a:solidFill>
            <a:prstDash val="solid"/>
            <a:miter lim="800000"/>
            <a:headEnd type="none" w="sm" len="sm"/>
            <a:tailEnd type="none" w="sm" len="sm"/>
          </a:ln>
        </p:spPr>
        <p:txBody>
          <a:bodyPr spcFirstLastPara="1" vert="horz" wrap="square" lIns="91433" tIns="45700" rIns="91433" bIns="45700" anchor="ctr" anchorCtr="0">
            <a:noAutofit/>
            <a:scene3d>
              <a:camera prst="orthographicFront"/>
              <a:lightRig rig="soft" dir="t">
                <a:rot lat="0" lon="0" rev="16800000"/>
              </a:lightRig>
            </a:scene3d>
            <a:sp3d prstMaterial="softEdge">
              <a:bevelT w="38100" h="38100"/>
            </a:sp3d>
          </a:bodyPr>
          <a:lstStyle/>
          <a:p>
            <a:pPr algn="l">
              <a:spcBef>
                <a:spcPts val="0"/>
              </a:spcBef>
            </a:pPr>
            <a:r>
              <a:rPr lang="en-GB" sz="4000" dirty="0">
                <a:ln/>
                <a:solidFill>
                  <a:schemeClr val="accent1"/>
                </a:solidFill>
                <a:effectLst>
                  <a:outerShdw blurRad="38100" dist="25400" dir="5400000" algn="ctr" rotWithShape="0">
                    <a:srgbClr val="6E747A">
                      <a:alpha val="43000"/>
                    </a:srgbClr>
                  </a:outerShdw>
                </a:effectLst>
                <a:latin typeface="Arial" panose="020B0604020202020204"/>
                <a:ea typeface="Arial" panose="020B0604020202020204"/>
                <a:cs typeface="Arial" panose="020B0604020202020204"/>
                <a:sym typeface="Arial" panose="020B0604020202020204"/>
              </a:rPr>
              <a:t>* Follicular Adenoma</a:t>
            </a:r>
          </a:p>
        </p:txBody>
      </p:sp>
      <p:sp>
        <p:nvSpPr>
          <p:cNvPr id="209" name="Google Shape;209;p38"/>
          <p:cNvSpPr txBox="1">
            <a:spLocks noGrp="1"/>
          </p:cNvSpPr>
          <p:nvPr>
            <p:ph type="body" idx="1"/>
          </p:nvPr>
        </p:nvSpPr>
        <p:spPr>
          <a:xfrm>
            <a:off x="0" y="1090295"/>
            <a:ext cx="12192000" cy="4460875"/>
          </a:xfrm>
          <a:prstGeom prst="rect">
            <a:avLst/>
          </a:prstGeom>
          <a:noFill/>
          <a:ln>
            <a:noFill/>
          </a:ln>
        </p:spPr>
        <p:txBody>
          <a:bodyPr spcFirstLastPara="1" vert="horz" wrap="square" lIns="91433" tIns="45700" rIns="91433" bIns="45700" anchor="t" anchorCtr="0">
            <a:noAutofit/>
          </a:bodyPr>
          <a:lstStyle/>
          <a:p>
            <a:pPr marL="338455" indent="-338455">
              <a:lnSpc>
                <a:spcPct val="120000"/>
              </a:lnSpc>
              <a:spcBef>
                <a:spcPts val="0"/>
              </a:spcBef>
              <a:buClr>
                <a:schemeClr val="dk1"/>
              </a:buClr>
              <a:buSzPts val="1800"/>
              <a:buFont typeface="Noto Sans Symbols"/>
              <a:buChar char="❖"/>
            </a:pPr>
            <a:r>
              <a:rPr lang="en-GB" dirty="0">
                <a:solidFill>
                  <a:schemeClr val="bg1"/>
                </a:solidFill>
              </a:rPr>
              <a:t>Are benign neoplasms that’re derived from follicular epithelium and are usually solitary</a:t>
            </a:r>
            <a:endParaRPr dirty="0">
              <a:solidFill>
                <a:schemeClr val="bg1"/>
              </a:solidFill>
            </a:endParaRPr>
          </a:p>
          <a:p>
            <a:pPr marL="338455" indent="-338455">
              <a:lnSpc>
                <a:spcPct val="120000"/>
              </a:lnSpc>
              <a:spcBef>
                <a:spcPts val="535"/>
              </a:spcBef>
              <a:buClr>
                <a:schemeClr val="dk1"/>
              </a:buClr>
              <a:buSzPts val="2000"/>
              <a:buFont typeface="Noto Sans Symbols"/>
              <a:buChar char="❖"/>
            </a:pPr>
            <a:r>
              <a:rPr lang="en-GB" dirty="0">
                <a:solidFill>
                  <a:schemeClr val="bg1"/>
                </a:solidFill>
              </a:rPr>
              <a:t>The vast majority are non-functioning, however, a small proportion may produce thyroid hormones “Toxic adenoma” causing symptoms of thyrotoxicosis</a:t>
            </a:r>
            <a:endParaRPr lang="ar-JO" dirty="0">
              <a:solidFill>
                <a:schemeClr val="bg1"/>
              </a:solidFill>
            </a:endParaRPr>
          </a:p>
          <a:p>
            <a:pPr marL="254000" lvl="0" indent="-254000">
              <a:lnSpc>
                <a:spcPct val="120000"/>
              </a:lnSpc>
              <a:spcBef>
                <a:spcPts val="0"/>
              </a:spcBef>
              <a:buClr>
                <a:schemeClr val="dk1"/>
              </a:buClr>
              <a:buSzPts val="2000"/>
              <a:buFont typeface="Noto Sans Symbols"/>
              <a:buChar char="❖"/>
            </a:pPr>
            <a:r>
              <a:rPr lang="en-US" b="1" u="sng" dirty="0">
                <a:solidFill>
                  <a:schemeClr val="bg1"/>
                </a:solidFill>
                <a:sym typeface="+mn-ea"/>
              </a:rPr>
              <a:t>Morphology:</a:t>
            </a:r>
            <a:endParaRPr lang="en-US" b="1" u="sng" dirty="0">
              <a:solidFill>
                <a:schemeClr val="bg1"/>
              </a:solidFill>
            </a:endParaRPr>
          </a:p>
          <a:p>
            <a:pPr marL="558800" lvl="1" indent="-209550">
              <a:lnSpc>
                <a:spcPct val="120000"/>
              </a:lnSpc>
              <a:spcBef>
                <a:spcPts val="300"/>
              </a:spcBef>
              <a:buClr>
                <a:schemeClr val="dk1"/>
              </a:buClr>
              <a:buSzPts val="1700"/>
              <a:buFont typeface="Noto Sans Symbols"/>
              <a:buChar char="⮚"/>
            </a:pPr>
            <a:r>
              <a:rPr lang="en-US" sz="2400" dirty="0">
                <a:solidFill>
                  <a:schemeClr val="bg1"/>
                </a:solidFill>
                <a:sym typeface="+mn-ea"/>
              </a:rPr>
              <a:t>The typical thyroid adenoma is a solitary, spherical lesion that compresses the adjacent non-neoplastic thyroid.</a:t>
            </a:r>
            <a:endParaRPr lang="en-US" sz="2400" dirty="0">
              <a:solidFill>
                <a:schemeClr val="bg1"/>
              </a:solidFill>
            </a:endParaRPr>
          </a:p>
          <a:p>
            <a:pPr marL="558800" lvl="1" indent="-209550">
              <a:lnSpc>
                <a:spcPct val="120000"/>
              </a:lnSpc>
              <a:spcBef>
                <a:spcPts val="300"/>
              </a:spcBef>
              <a:buClr>
                <a:schemeClr val="dk1"/>
              </a:buClr>
              <a:buSzPts val="1700"/>
              <a:buFont typeface="Noto Sans Symbols"/>
              <a:buChar char="⮚"/>
            </a:pPr>
            <a:r>
              <a:rPr lang="en-US" sz="2400" dirty="0">
                <a:solidFill>
                  <a:schemeClr val="bg1"/>
                </a:solidFill>
                <a:sym typeface="+mn-ea"/>
              </a:rPr>
              <a:t>The neoplastic cells are demarcated from the adjacent parenchyma by a well-defined, intact capsule. These two features are very important in the distinction from multinodular goiter as the later neither compresses the adjacent thyroid parenchyma nor has a well-defined capsule.</a:t>
            </a:r>
            <a:endParaRPr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80010" y="0"/>
            <a:ext cx="8565515" cy="2618105"/>
          </a:xfrm>
        </p:spPr>
        <p:txBody>
          <a:bodyPr>
            <a:normAutofit fontScale="67500" lnSpcReduction="20000"/>
          </a:bodyPr>
          <a:lstStyle/>
          <a:p>
            <a:pPr marL="101600" lvl="0" indent="-209550">
              <a:lnSpc>
                <a:spcPct val="110000"/>
              </a:lnSpc>
              <a:spcBef>
                <a:spcPts val="0"/>
              </a:spcBef>
              <a:buClr>
                <a:schemeClr val="dk1"/>
              </a:buClr>
              <a:buSzPct val="150000"/>
              <a:buFont typeface="Noto Sans Symbols"/>
              <a:buChar char="⮚"/>
            </a:pPr>
            <a:r>
              <a:rPr lang="en-US" sz="4700" b="1" u="sng">
                <a:solidFill>
                  <a:schemeClr val="bg1">
                    <a:lumMod val="95000"/>
                    <a:lumOff val="5000"/>
                  </a:schemeClr>
                </a:solidFill>
                <a:latin typeface="Arial" panose="020B0604020202020204" pitchFamily="34" charset="0"/>
                <a:cs typeface="Arial" panose="020B0604020202020204" pitchFamily="34" charset="0"/>
              </a:rPr>
              <a:t>On microscopic examination:</a:t>
            </a:r>
          </a:p>
          <a:p>
            <a:pPr marL="406400" lvl="1" indent="-184150">
              <a:lnSpc>
                <a:spcPct val="110000"/>
              </a:lnSpc>
              <a:spcBef>
                <a:spcPts val="300"/>
              </a:spcBef>
              <a:buClr>
                <a:schemeClr val="dk1"/>
              </a:buClr>
              <a:buSzPts val="1500"/>
              <a:buFont typeface="Noto Sans Symbols"/>
              <a:buChar char="✔"/>
            </a:pPr>
            <a:r>
              <a:rPr lang="en-US" sz="3300">
                <a:solidFill>
                  <a:schemeClr val="bg1">
                    <a:lumMod val="95000"/>
                    <a:lumOff val="5000"/>
                  </a:schemeClr>
                </a:solidFill>
                <a:latin typeface="Arial" panose="020B0604020202020204" pitchFamily="34" charset="0"/>
                <a:cs typeface="Arial" panose="020B0604020202020204" pitchFamily="34" charset="0"/>
              </a:rPr>
              <a:t>The constituent cells are arranged in uniform follicles that contain colloid .</a:t>
            </a:r>
          </a:p>
          <a:p>
            <a:pPr marL="406400" lvl="1" indent="-184150">
              <a:lnSpc>
                <a:spcPct val="110000"/>
              </a:lnSpc>
              <a:spcBef>
                <a:spcPts val="300"/>
              </a:spcBef>
              <a:buClr>
                <a:schemeClr val="dk1"/>
              </a:buClr>
              <a:buSzPts val="1500"/>
              <a:buFont typeface="Noto Sans Symbols"/>
              <a:buChar char="✔"/>
            </a:pPr>
            <a:r>
              <a:rPr lang="en-US" sz="3300">
                <a:solidFill>
                  <a:schemeClr val="bg1">
                    <a:lumMod val="95000"/>
                    <a:lumOff val="5000"/>
                  </a:schemeClr>
                </a:solidFill>
                <a:latin typeface="Arial" panose="020B0604020202020204" pitchFamily="34" charset="0"/>
                <a:cs typeface="Arial" panose="020B0604020202020204" pitchFamily="34" charset="0"/>
              </a:rPr>
              <a:t>Occasionally, the neoplastic cells acquire brightly eosinophilic granular cytoplasm (oxyphil or Hürthle cell change) with clinical presentation and behaviour similar to that in conventional adenomas .</a:t>
            </a:r>
          </a:p>
        </p:txBody>
      </p:sp>
      <p:pic>
        <p:nvPicPr>
          <p:cNvPr id="4" name="Google Shape;221;p40"/>
          <p:cNvPicPr preferRelativeResize="0"/>
          <p:nvPr/>
        </p:nvPicPr>
        <p:blipFill rotWithShape="1">
          <a:blip r:embed="rId2"/>
          <a:srcRect/>
          <a:stretch>
            <a:fillRect/>
          </a:stretch>
        </p:blipFill>
        <p:spPr>
          <a:xfrm>
            <a:off x="80010" y="2618740"/>
            <a:ext cx="6383020" cy="4156075"/>
          </a:xfrm>
          <a:prstGeom prst="rect">
            <a:avLst/>
          </a:prstGeom>
          <a:noFill/>
          <a:ln>
            <a:noFill/>
          </a:ln>
        </p:spPr>
      </p:pic>
      <p:pic>
        <p:nvPicPr>
          <p:cNvPr id="5" name="Google Shape;222;p40"/>
          <p:cNvPicPr preferRelativeResize="0"/>
          <p:nvPr/>
        </p:nvPicPr>
        <p:blipFill rotWithShape="1">
          <a:blip r:embed="rId3"/>
          <a:srcRect/>
          <a:stretch>
            <a:fillRect/>
          </a:stretch>
        </p:blipFill>
        <p:spPr>
          <a:xfrm>
            <a:off x="6489700" y="2618105"/>
            <a:ext cx="5675630" cy="4156710"/>
          </a:xfrm>
          <a:prstGeom prst="rect">
            <a:avLst/>
          </a:prstGeom>
          <a:noFill/>
          <a:ln>
            <a:noFill/>
          </a:ln>
        </p:spPr>
      </p:pic>
      <p:pic>
        <p:nvPicPr>
          <p:cNvPr id="3" name="Google Shape;215;p39"/>
          <p:cNvPicPr preferRelativeResize="0">
            <a:picLocks noGrp="1" noChangeAspect="1"/>
          </p:cNvPicPr>
          <p:nvPr>
            <p:ph sz="half" idx="1"/>
          </p:nvPr>
        </p:nvPicPr>
        <p:blipFill rotWithShape="1">
          <a:blip r:embed="rId4"/>
          <a:srcRect/>
          <a:stretch>
            <a:fillRect/>
          </a:stretch>
        </p:blipFill>
        <p:spPr>
          <a:xfrm>
            <a:off x="8644890" y="255905"/>
            <a:ext cx="3429000" cy="2362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1"/>
          <p:cNvSpPr/>
          <p:nvPr/>
        </p:nvSpPr>
        <p:spPr>
          <a:xfrm>
            <a:off x="0" y="-12700"/>
            <a:ext cx="12192000" cy="6857365"/>
          </a:xfrm>
          <a:prstGeom prst="rect">
            <a:avLst/>
          </a:prstGeom>
          <a:noFill/>
          <a:ln>
            <a:noFill/>
          </a:ln>
        </p:spPr>
        <p:txBody>
          <a:bodyPr spcFirstLastPara="1" wrap="square" lIns="91433" tIns="45700" rIns="91433" bIns="45700" anchor="t" anchorCtr="0">
            <a:noAutofit/>
          </a:bodyPr>
          <a:lstStyle/>
          <a:p>
            <a:pPr marL="338455" indent="-338455">
              <a:lnSpc>
                <a:spcPct val="115000"/>
              </a:lnSpc>
              <a:buClr>
                <a:schemeClr val="dk1"/>
              </a:buClr>
              <a:buSzPts val="2000"/>
              <a:buFont typeface="Noto Sans Symbols"/>
              <a:buChar char="❖"/>
            </a:pPr>
            <a:r>
              <a:rPr lang="en-GB" sz="2665" b="1" u="sng" dirty="0">
                <a:solidFill>
                  <a:schemeClr val="dk1"/>
                </a:solidFill>
                <a:latin typeface="Arial" panose="020B0604020202020204"/>
                <a:ea typeface="Arial" panose="020B0604020202020204"/>
                <a:cs typeface="Arial" panose="020B0604020202020204"/>
                <a:sym typeface="Arial" panose="020B0604020202020204"/>
              </a:rPr>
              <a:t>Clinical presentation:</a:t>
            </a:r>
            <a:endParaRPr sz="2665" b="1" u="sng" dirty="0">
              <a:solidFill>
                <a:schemeClr val="dk1"/>
              </a:solidFill>
              <a:latin typeface="Arial" panose="020B0604020202020204"/>
              <a:ea typeface="Arial" panose="020B0604020202020204"/>
              <a:cs typeface="Arial" panose="020B0604020202020204"/>
              <a:sym typeface="Arial" panose="020B0604020202020204"/>
            </a:endParaRPr>
          </a:p>
          <a:p>
            <a:pPr marL="914400" lvl="1" indent="-448945">
              <a:lnSpc>
                <a:spcPct val="115000"/>
              </a:lnSpc>
              <a:buClr>
                <a:schemeClr val="dk1"/>
              </a:buClr>
              <a:buSzPts val="1700"/>
              <a:buFont typeface="Noto Sans Symbols"/>
              <a:buAutoNum type="arabicPeriod"/>
            </a:pPr>
            <a:r>
              <a:rPr lang="en-GB" sz="2265" dirty="0">
                <a:solidFill>
                  <a:schemeClr val="dk1"/>
                </a:solidFill>
                <a:latin typeface="Arial" panose="020B0604020202020204"/>
                <a:ea typeface="Arial" panose="020B0604020202020204"/>
                <a:cs typeface="Arial" panose="020B0604020202020204"/>
                <a:sym typeface="Arial" panose="020B0604020202020204"/>
              </a:rPr>
              <a:t>Are painless nodules, often discovered during a routine physical examination.</a:t>
            </a:r>
            <a:endParaRPr sz="2265" dirty="0">
              <a:solidFill>
                <a:schemeClr val="dk1"/>
              </a:solidFill>
              <a:latin typeface="Arial" panose="020B0604020202020204"/>
              <a:ea typeface="Arial" panose="020B0604020202020204"/>
              <a:cs typeface="Arial" panose="020B0604020202020204"/>
              <a:sym typeface="Arial" panose="020B0604020202020204"/>
            </a:endParaRPr>
          </a:p>
          <a:p>
            <a:pPr marL="914400" lvl="1" indent="-448945">
              <a:lnSpc>
                <a:spcPct val="115000"/>
              </a:lnSpc>
              <a:buClr>
                <a:schemeClr val="dk1"/>
              </a:buClr>
              <a:buSzPts val="1700"/>
              <a:buFont typeface="Noto Sans Symbols"/>
              <a:buAutoNum type="arabicPeriod"/>
            </a:pPr>
            <a:r>
              <a:rPr lang="en-GB" sz="2265" dirty="0">
                <a:solidFill>
                  <a:schemeClr val="dk1"/>
                </a:solidFill>
                <a:latin typeface="Arial" panose="020B0604020202020204"/>
                <a:ea typeface="Arial" panose="020B0604020202020204"/>
                <a:cs typeface="Arial" panose="020B0604020202020204"/>
                <a:sym typeface="Arial" panose="020B0604020202020204"/>
              </a:rPr>
              <a:t>Larger masses may produce local symptoms such as difficulty in swallowing</a:t>
            </a:r>
            <a:endParaRPr sz="2265" dirty="0">
              <a:solidFill>
                <a:schemeClr val="dk1"/>
              </a:solidFill>
              <a:latin typeface="Arial" panose="020B0604020202020204"/>
              <a:ea typeface="Arial" panose="020B0604020202020204"/>
              <a:cs typeface="Arial" panose="020B0604020202020204"/>
              <a:sym typeface="Arial" panose="020B0604020202020204"/>
            </a:endParaRPr>
          </a:p>
          <a:p>
            <a:pPr marL="914400" lvl="1" indent="-448945">
              <a:lnSpc>
                <a:spcPct val="115000"/>
              </a:lnSpc>
              <a:buClr>
                <a:schemeClr val="dk1"/>
              </a:buClr>
              <a:buSzPts val="1700"/>
              <a:buFont typeface="Noto Sans Symbols"/>
              <a:buAutoNum type="arabicPeriod"/>
            </a:pPr>
            <a:r>
              <a:rPr lang="en-GB" sz="2265" dirty="0">
                <a:solidFill>
                  <a:schemeClr val="dk1"/>
                </a:solidFill>
                <a:latin typeface="Arial" panose="020B0604020202020204"/>
                <a:ea typeface="Arial" panose="020B0604020202020204"/>
                <a:cs typeface="Arial" panose="020B0604020202020204"/>
                <a:sym typeface="Arial" panose="020B0604020202020204"/>
              </a:rPr>
              <a:t>As previously stated, persons with toxic adenomas can present with features of thyrotoxicosis.</a:t>
            </a:r>
            <a:endParaRPr sz="2265" dirty="0">
              <a:solidFill>
                <a:schemeClr val="dk1"/>
              </a:solidFill>
              <a:latin typeface="Arial" panose="020B0604020202020204"/>
              <a:ea typeface="Arial" panose="020B0604020202020204"/>
              <a:cs typeface="Arial" panose="020B0604020202020204"/>
              <a:sym typeface="Arial" panose="020B0604020202020204"/>
            </a:endParaRPr>
          </a:p>
          <a:p>
            <a:pPr marL="338455" indent="-338455">
              <a:lnSpc>
                <a:spcPct val="115000"/>
              </a:lnSpc>
              <a:buClr>
                <a:schemeClr val="dk1"/>
              </a:buClr>
              <a:buSzPts val="2000"/>
              <a:buFont typeface="Noto Sans Symbols"/>
              <a:buChar char="❖"/>
            </a:pPr>
            <a:r>
              <a:rPr lang="en-US" sz="2665" b="1" u="sng" dirty="0">
                <a:solidFill>
                  <a:schemeClr val="dk1"/>
                </a:solidFill>
                <a:latin typeface="Arial" panose="020B0604020202020204"/>
                <a:ea typeface="Arial" panose="020B0604020202020204"/>
                <a:cs typeface="Arial" panose="020B0604020202020204"/>
                <a:sym typeface="Arial" panose="020B0604020202020204"/>
              </a:rPr>
              <a:t>Investigations:</a:t>
            </a:r>
          </a:p>
          <a:p>
            <a:pPr marL="914400" lvl="1" indent="-448945">
              <a:lnSpc>
                <a:spcPct val="115000"/>
              </a:lnSpc>
              <a:buClr>
                <a:schemeClr val="dk1"/>
              </a:buClr>
              <a:buSzPts val="1700"/>
              <a:buFont typeface="Noto Sans Symbols"/>
              <a:buAutoNum type="arabicPeriod"/>
            </a:pPr>
            <a:r>
              <a:rPr lang="en-US" sz="2265" dirty="0">
                <a:solidFill>
                  <a:schemeClr val="dk1"/>
                </a:solidFill>
                <a:latin typeface="Arial" panose="020B0604020202020204"/>
                <a:ea typeface="Arial" panose="020B0604020202020204"/>
                <a:cs typeface="Arial" panose="020B0604020202020204"/>
                <a:sym typeface="Arial" panose="020B0604020202020204"/>
              </a:rPr>
              <a:t>After </a:t>
            </a:r>
            <a:r>
              <a:rPr lang="en-US" sz="2265" b="1" dirty="0">
                <a:solidFill>
                  <a:schemeClr val="dk1"/>
                </a:solidFill>
                <a:latin typeface="Arial" panose="020B0604020202020204"/>
                <a:ea typeface="Arial" panose="020B0604020202020204"/>
                <a:cs typeface="Arial" panose="020B0604020202020204"/>
                <a:sym typeface="Arial" panose="020B0604020202020204"/>
              </a:rPr>
              <a:t>injection of radioactive iodine</a:t>
            </a:r>
            <a:r>
              <a:rPr lang="en-US" sz="2265" dirty="0">
                <a:solidFill>
                  <a:schemeClr val="dk1"/>
                </a:solidFill>
                <a:latin typeface="Arial" panose="020B0604020202020204"/>
                <a:ea typeface="Arial" panose="020B0604020202020204"/>
                <a:cs typeface="Arial" panose="020B0604020202020204"/>
                <a:sym typeface="Arial" panose="020B0604020202020204"/>
              </a:rPr>
              <a:t>, most adenomas take up iodine less avidly than normal thyroid parenchyma. </a:t>
            </a:r>
          </a:p>
          <a:p>
            <a:pPr marL="914400" lvl="1" indent="-448945">
              <a:lnSpc>
                <a:spcPct val="115000"/>
              </a:lnSpc>
              <a:buClr>
                <a:schemeClr val="dk1"/>
              </a:buClr>
              <a:buSzPts val="1700"/>
              <a:buFont typeface="Noto Sans Symbols"/>
              <a:buAutoNum type="arabicPeriod"/>
            </a:pPr>
            <a:r>
              <a:rPr lang="en-US" sz="2265" dirty="0">
                <a:solidFill>
                  <a:schemeClr val="dk1"/>
                </a:solidFill>
                <a:latin typeface="Arial" panose="020B0604020202020204"/>
                <a:ea typeface="Arial" panose="020B0604020202020204"/>
                <a:cs typeface="Arial" panose="020B0604020202020204"/>
                <a:sym typeface="Arial" panose="020B0604020202020204"/>
              </a:rPr>
              <a:t>On </a:t>
            </a:r>
            <a:r>
              <a:rPr lang="en-US" sz="2265" b="1" dirty="0">
                <a:solidFill>
                  <a:schemeClr val="dk1"/>
                </a:solidFill>
                <a:latin typeface="Arial" panose="020B0604020202020204"/>
                <a:ea typeface="Arial" panose="020B0604020202020204"/>
                <a:cs typeface="Arial" panose="020B0604020202020204"/>
                <a:sym typeface="Arial" panose="020B0604020202020204"/>
              </a:rPr>
              <a:t>radionuclide scanning</a:t>
            </a:r>
            <a:r>
              <a:rPr lang="en-US" sz="2265" dirty="0">
                <a:solidFill>
                  <a:schemeClr val="dk1"/>
                </a:solidFill>
                <a:latin typeface="Arial" panose="020B0604020202020204"/>
                <a:ea typeface="Arial" panose="020B0604020202020204"/>
                <a:cs typeface="Arial" panose="020B0604020202020204"/>
                <a:sym typeface="Arial" panose="020B0604020202020204"/>
              </a:rPr>
              <a:t>, therefore, adenomas appear as cold nodules relative to the adjacent normal thyroid gland.</a:t>
            </a:r>
          </a:p>
          <a:p>
            <a:pPr marL="914400" lvl="1" indent="-448945">
              <a:lnSpc>
                <a:spcPct val="115000"/>
              </a:lnSpc>
              <a:buClr>
                <a:schemeClr val="dk1"/>
              </a:buClr>
              <a:buSzPts val="1700"/>
              <a:buFont typeface="Noto Sans Symbols"/>
              <a:buAutoNum type="arabicPeriod"/>
            </a:pPr>
            <a:r>
              <a:rPr lang="en-US" sz="2265" dirty="0">
                <a:solidFill>
                  <a:schemeClr val="dk1"/>
                </a:solidFill>
                <a:latin typeface="Arial" panose="020B0604020202020204"/>
                <a:ea typeface="Arial" panose="020B0604020202020204"/>
                <a:cs typeface="Arial" panose="020B0604020202020204"/>
                <a:sym typeface="Arial" panose="020B0604020202020204"/>
              </a:rPr>
              <a:t>The preoperative evaluation techniques of suspected adenomas are ultrasonography and fine needle aspiration biopsy</a:t>
            </a:r>
          </a:p>
          <a:p>
            <a:pPr marL="1151255" lvl="2" indent="-245745">
              <a:lnSpc>
                <a:spcPct val="115000"/>
              </a:lnSpc>
              <a:buClr>
                <a:schemeClr val="dk1"/>
              </a:buClr>
              <a:buSzPts val="1500"/>
              <a:buFont typeface="Noto Sans Symbols"/>
              <a:buChar char="✔"/>
            </a:pPr>
            <a:r>
              <a:rPr lang="en-US" sz="2000" dirty="0">
                <a:solidFill>
                  <a:schemeClr val="dk1"/>
                </a:solidFill>
                <a:latin typeface="Arial" panose="020B0604020202020204"/>
                <a:ea typeface="Arial" panose="020B0604020202020204"/>
                <a:cs typeface="Arial" panose="020B0604020202020204"/>
                <a:sym typeface="Arial" panose="020B0604020202020204"/>
              </a:rPr>
              <a:t>Because of the need for evaluating capsular integrity, the definitive diagnosis of thyroid adenoma can be made only after careful histologic examination of the resected specimen</a:t>
            </a:r>
          </a:p>
          <a:p>
            <a:pPr marL="338455" indent="-338455">
              <a:lnSpc>
                <a:spcPct val="115000"/>
              </a:lnSpc>
              <a:buClr>
                <a:schemeClr val="dk1"/>
              </a:buClr>
              <a:buSzPts val="2000"/>
              <a:buFont typeface="Noto Sans Symbols"/>
              <a:buChar char="❖"/>
            </a:pPr>
            <a:r>
              <a:rPr lang="en-GB" sz="2665" b="1" u="sng" dirty="0">
                <a:solidFill>
                  <a:schemeClr val="dk1"/>
                </a:solidFill>
                <a:latin typeface="Arial" panose="020B0604020202020204"/>
                <a:ea typeface="Arial" panose="020B0604020202020204"/>
                <a:cs typeface="Arial" panose="020B0604020202020204"/>
                <a:sym typeface="Arial" panose="020B0604020202020204"/>
              </a:rPr>
              <a:t>Management:</a:t>
            </a:r>
            <a:endParaRPr sz="2665" b="1" u="sng" dirty="0">
              <a:solidFill>
                <a:schemeClr val="dk1"/>
              </a:solidFill>
              <a:latin typeface="Arial" panose="020B0604020202020204"/>
              <a:ea typeface="Arial" panose="020B0604020202020204"/>
              <a:cs typeface="Arial" panose="020B0604020202020204"/>
              <a:sym typeface="Arial" panose="020B0604020202020204"/>
            </a:endParaRPr>
          </a:p>
          <a:p>
            <a:pPr marL="744855" lvl="1" indent="-279400">
              <a:lnSpc>
                <a:spcPct val="115000"/>
              </a:lnSpc>
              <a:buClr>
                <a:schemeClr val="dk1"/>
              </a:buClr>
              <a:buSzPts val="1700"/>
              <a:buFont typeface="Noto Sans Symbols"/>
              <a:buChar char="⮚"/>
            </a:pPr>
            <a:r>
              <a:rPr lang="en-GB" sz="2265" dirty="0">
                <a:solidFill>
                  <a:schemeClr val="dk1"/>
                </a:solidFill>
                <a:latin typeface="Arial" panose="020B0604020202020204"/>
                <a:ea typeface="Arial" panose="020B0604020202020204"/>
                <a:cs typeface="Arial" panose="020B0604020202020204"/>
                <a:sym typeface="Arial" panose="020B0604020202020204"/>
              </a:rPr>
              <a:t>Are removed surgically to exclude malignancy, are of an excellent prognosis as the neither recur nor metastasize</a:t>
            </a:r>
            <a:endParaRPr sz="2265" dirty="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5" name="Title 4"/>
          <p:cNvSpPr>
            <a:spLocks noGrp="1"/>
          </p:cNvSpPr>
          <p:nvPr>
            <p:ph type="ctrTitle"/>
          </p:nvPr>
        </p:nvSpPr>
        <p:spPr>
          <a:xfrm>
            <a:off x="562707" y="2514600"/>
            <a:ext cx="10972800" cy="1828800"/>
          </a:xfrm>
        </p:spPr>
        <p:txBody>
          <a:bodyPr anchor="ctr" anchorCtr="0">
            <a:scene3d>
              <a:camera prst="orthographicFront"/>
              <a:lightRig rig="soft" dir="t">
                <a:rot lat="0" lon="0" rev="17220000"/>
              </a:lightRig>
            </a:scene3d>
            <a:sp3d prstMaterial="softEdge">
              <a:bevelT w="38100" h="38100"/>
            </a:sp3d>
          </a:bodyPr>
          <a:lstStyle/>
          <a:p>
            <a:pPr algn="ctr"/>
            <a:r>
              <a:rPr lang="en-GB" altLang="en-US" sz="6000">
                <a:solidFill>
                  <a:schemeClr val="accent1"/>
                </a:solidFill>
                <a:effectLst>
                  <a:outerShdw blurRad="38100" dist="25400" dir="5400000" algn="ctr" rotWithShape="0">
                    <a:srgbClr val="6E747A">
                      <a:alpha val="43000"/>
                    </a:srgbClr>
                  </a:outerShdw>
                </a:effectLst>
              </a:rPr>
              <a:t>* Malignant thyroid nodules</a:t>
            </a: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42"/>
          <p:cNvSpPr txBox="1">
            <a:spLocks noGrp="1"/>
          </p:cNvSpPr>
          <p:nvPr>
            <p:ph type="title"/>
          </p:nvPr>
        </p:nvSpPr>
        <p:spPr>
          <a:xfrm>
            <a:off x="0" y="0"/>
            <a:ext cx="7315200" cy="645795"/>
          </a:xfrm>
          <a:prstGeom prst="rect">
            <a:avLst/>
          </a:prstGeom>
          <a:noFill/>
          <a:ln w="38100" cap="flat" cmpd="sng">
            <a:solidFill>
              <a:schemeClr val="accent1"/>
            </a:solidFill>
            <a:prstDash val="solid"/>
            <a:miter lim="800000"/>
            <a:headEnd type="none" w="sm" len="sm"/>
            <a:tailEnd type="none" w="sm" len="sm"/>
          </a:ln>
        </p:spPr>
        <p:txBody>
          <a:bodyPr spcFirstLastPara="1" vert="horz" wrap="square" lIns="91433" tIns="45700" rIns="91433" bIns="45700" anchor="ctr" anchorCtr="0">
            <a:noAutofit/>
            <a:scene3d>
              <a:camera prst="orthographicFront"/>
              <a:lightRig rig="soft" dir="t">
                <a:rot lat="0" lon="0" rev="16800000"/>
              </a:lightRig>
            </a:scene3d>
            <a:sp3d prstMaterial="softEdge">
              <a:bevelT w="38100" h="38100"/>
            </a:sp3d>
          </a:bodyPr>
          <a:lstStyle/>
          <a:p>
            <a:pPr algn="l">
              <a:spcBef>
                <a:spcPts val="0"/>
              </a:spcBef>
            </a:pPr>
            <a:r>
              <a:rPr lang="en-GB" sz="4000" dirty="0">
                <a:latin typeface="Arial" panose="020B0604020202020204"/>
                <a:ea typeface="Arial" panose="020B0604020202020204"/>
                <a:cs typeface="Arial" panose="020B0604020202020204"/>
                <a:sym typeface="Arial" panose="020B0604020202020204"/>
              </a:rPr>
              <a:t> Malignant Solitary Nodules</a:t>
            </a:r>
            <a:endParaRPr sz="4000" dirty="0"/>
          </a:p>
        </p:txBody>
      </p:sp>
      <p:sp>
        <p:nvSpPr>
          <p:cNvPr id="233" name="Google Shape;233;p42"/>
          <p:cNvSpPr txBox="1">
            <a:spLocks noGrp="1"/>
          </p:cNvSpPr>
          <p:nvPr>
            <p:ph type="body" sz="half" idx="2"/>
          </p:nvPr>
        </p:nvSpPr>
        <p:spPr>
          <a:xfrm>
            <a:off x="-1" y="645795"/>
            <a:ext cx="8271803" cy="4492625"/>
          </a:xfrm>
          <a:prstGeom prst="rect">
            <a:avLst/>
          </a:prstGeom>
          <a:noFill/>
          <a:ln>
            <a:noFill/>
          </a:ln>
        </p:spPr>
        <p:txBody>
          <a:bodyPr spcFirstLastPara="1" vert="horz" wrap="square" lIns="91433" tIns="45700" rIns="91433" bIns="45700" anchor="t" anchorCtr="0">
            <a:noAutofit/>
          </a:bodyPr>
          <a:lstStyle/>
          <a:p>
            <a:pPr marL="338455" lvl="0" indent="-347345" algn="l">
              <a:lnSpc>
                <a:spcPct val="120000"/>
              </a:lnSpc>
              <a:spcBef>
                <a:spcPts val="535"/>
              </a:spcBef>
              <a:buClr>
                <a:schemeClr val="dk1"/>
              </a:buClr>
              <a:buSzPts val="1900"/>
              <a:buFont typeface="Noto Sans Symbols"/>
              <a:buChar char="❖"/>
            </a:pPr>
            <a:r>
              <a:rPr lang="en-GB" sz="2300" dirty="0">
                <a:solidFill>
                  <a:schemeClr val="bg1"/>
                </a:solidFill>
                <a:latin typeface="Arial" panose="020B0604020202020204" pitchFamily="34" charset="0"/>
                <a:cs typeface="Arial" panose="020B0604020202020204" pitchFamily="34" charset="0"/>
              </a:rPr>
              <a:t>Most thyroid carcinomas (except medullary carcinomas) are derived from the thyroid follicular epithelium, and of these, the vast majority are well-differentiated lesions</a:t>
            </a:r>
            <a:endParaRPr sz="2300" dirty="0">
              <a:solidFill>
                <a:schemeClr val="bg1"/>
              </a:solidFill>
              <a:latin typeface="Arial" panose="020B0604020202020204" pitchFamily="34" charset="0"/>
              <a:cs typeface="Arial" panose="020B0604020202020204" pitchFamily="34" charset="0"/>
            </a:endParaRPr>
          </a:p>
          <a:p>
            <a:pPr marL="338455" lvl="0" indent="-347345" algn="l">
              <a:lnSpc>
                <a:spcPct val="120000"/>
              </a:lnSpc>
              <a:spcBef>
                <a:spcPts val="535"/>
              </a:spcBef>
              <a:buClr>
                <a:schemeClr val="dk1"/>
              </a:buClr>
              <a:buSzPts val="1900"/>
              <a:buFont typeface="Noto Sans Symbols"/>
              <a:buChar char="❖"/>
            </a:pPr>
            <a:r>
              <a:rPr lang="en-GB" sz="2300" dirty="0">
                <a:solidFill>
                  <a:schemeClr val="bg1"/>
                </a:solidFill>
                <a:latin typeface="Arial" panose="020B0604020202020204" pitchFamily="34" charset="0"/>
                <a:cs typeface="Arial" panose="020B0604020202020204" pitchFamily="34" charset="0"/>
              </a:rPr>
              <a:t>Female predominance is higher in early and middle adult life, however, in childhood and late adult life the predominance is equally distributed between both genders.</a:t>
            </a:r>
            <a:endParaRPr sz="2300" dirty="0">
              <a:solidFill>
                <a:schemeClr val="bg1"/>
              </a:solidFill>
              <a:latin typeface="Arial" panose="020B0604020202020204" pitchFamily="34" charset="0"/>
              <a:cs typeface="Arial" panose="020B0604020202020204" pitchFamily="34" charset="0"/>
            </a:endParaRPr>
          </a:p>
          <a:p>
            <a:pPr marL="338455" lvl="0" indent="-347345" algn="l">
              <a:lnSpc>
                <a:spcPct val="120000"/>
              </a:lnSpc>
              <a:spcBef>
                <a:spcPts val="535"/>
              </a:spcBef>
              <a:buClr>
                <a:schemeClr val="dk1"/>
              </a:buClr>
              <a:buSzPts val="1900"/>
              <a:buFont typeface="Noto Sans Symbols"/>
              <a:buChar char="❖"/>
            </a:pPr>
            <a:r>
              <a:rPr lang="en-GB" sz="2300" dirty="0">
                <a:solidFill>
                  <a:schemeClr val="bg1"/>
                </a:solidFill>
                <a:latin typeface="Arial" panose="020B0604020202020204" pitchFamily="34" charset="0"/>
                <a:cs typeface="Arial" panose="020B0604020202020204" pitchFamily="34" charset="0"/>
              </a:rPr>
              <a:t>Metastases to the thyroid, most commonly from kidney and breast, are rare.</a:t>
            </a:r>
            <a:endParaRPr sz="2300" dirty="0">
              <a:solidFill>
                <a:schemeClr val="bg1"/>
              </a:solidFill>
              <a:latin typeface="Arial" panose="020B0604020202020204" pitchFamily="34" charset="0"/>
              <a:cs typeface="Arial" panose="020B0604020202020204" pitchFamily="34" charset="0"/>
            </a:endParaRPr>
          </a:p>
          <a:p>
            <a:pPr marL="338455" lvl="0" indent="-347345" algn="l">
              <a:lnSpc>
                <a:spcPct val="120000"/>
              </a:lnSpc>
              <a:spcBef>
                <a:spcPts val="535"/>
              </a:spcBef>
              <a:buClr>
                <a:schemeClr val="dk1"/>
              </a:buClr>
              <a:buSzPts val="1900"/>
              <a:buFont typeface="Noto Sans Symbols"/>
              <a:buChar char="❖"/>
            </a:pPr>
            <a:r>
              <a:rPr lang="en-GB" sz="2300" dirty="0">
                <a:solidFill>
                  <a:schemeClr val="bg1"/>
                </a:solidFill>
                <a:latin typeface="Arial" panose="020B0604020202020204" pitchFamily="34" charset="0"/>
                <a:cs typeface="Arial" panose="020B0604020202020204" pitchFamily="34" charset="0"/>
              </a:rPr>
              <a:t>Lymph node and blood-borne metastases to bone and lung occur and may be the mode of presentation </a:t>
            </a:r>
          </a:p>
        </p:txBody>
      </p:sp>
      <p:pic>
        <p:nvPicPr>
          <p:cNvPr id="3" name="Picture Placeholder 2"/>
          <p:cNvPicPr>
            <a:picLocks noGrp="1" noChangeAspect="1"/>
          </p:cNvPicPr>
          <p:nvPr>
            <p:ph type="pic" idx="1"/>
          </p:nvPr>
        </p:nvPicPr>
        <p:blipFill>
          <a:blip r:embed="rId3"/>
          <a:stretch>
            <a:fillRect/>
          </a:stretch>
        </p:blipFill>
        <p:spPr>
          <a:xfrm>
            <a:off x="8460235" y="1615440"/>
            <a:ext cx="3608575" cy="39272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0"/>
            <a:ext cx="10793730" cy="685165"/>
          </a:xfrm>
          <a:prstGeom prst="rect">
            <a:avLst/>
          </a:prstGeom>
        </p:spPr>
        <p:txBody>
          <a:bodyPr vert="horz" wrap="square" lIns="0" tIns="8851" rIns="0" bIns="0" rtlCol="0" anchor="ctr">
            <a:spAutoFit/>
            <a:scene3d>
              <a:camera prst="orthographicFront"/>
              <a:lightRig rig="soft" dir="t">
                <a:rot lat="0" lon="0" rev="16800000"/>
              </a:lightRig>
            </a:scene3d>
            <a:sp3d prstMaterial="softEdge">
              <a:bevelT w="38100" h="38100"/>
            </a:sp3d>
          </a:bodyPr>
          <a:lstStyle/>
          <a:p>
            <a:pPr marL="7620">
              <a:spcBef>
                <a:spcPts val="70"/>
              </a:spcBef>
            </a:pPr>
            <a:r>
              <a:rPr lang="en-GB" sz="4400" spc="-21" dirty="0">
                <a:solidFill>
                  <a:schemeClr val="accent2"/>
                </a:solidFill>
              </a:rPr>
              <a:t>*</a:t>
            </a:r>
            <a:r>
              <a:rPr sz="4400" spc="-21" dirty="0">
                <a:solidFill>
                  <a:schemeClr val="accent2"/>
                </a:solidFill>
              </a:rPr>
              <a:t>Overview </a:t>
            </a:r>
            <a:r>
              <a:rPr sz="4400" spc="-15" dirty="0">
                <a:solidFill>
                  <a:schemeClr val="accent2"/>
                </a:solidFill>
              </a:rPr>
              <a:t>of </a:t>
            </a:r>
            <a:r>
              <a:rPr sz="4400" spc="-30" dirty="0">
                <a:solidFill>
                  <a:schemeClr val="accent2"/>
                </a:solidFill>
              </a:rPr>
              <a:t>Thyroid </a:t>
            </a:r>
            <a:r>
              <a:rPr sz="4400" spc="-42" dirty="0">
                <a:solidFill>
                  <a:schemeClr val="accent2"/>
                </a:solidFill>
              </a:rPr>
              <a:t>Carcinoma</a:t>
            </a:r>
            <a:r>
              <a:rPr sz="4400" spc="-306" dirty="0">
                <a:solidFill>
                  <a:schemeClr val="accent2"/>
                </a:solidFill>
              </a:rPr>
              <a:t> </a:t>
            </a:r>
            <a:r>
              <a:rPr sz="4400" spc="-42" dirty="0">
                <a:solidFill>
                  <a:schemeClr val="accent2"/>
                </a:solidFill>
              </a:rPr>
              <a:t>Types</a:t>
            </a:r>
          </a:p>
        </p:txBody>
      </p:sp>
      <p:grpSp>
        <p:nvGrpSpPr>
          <p:cNvPr id="15" name="Group 14"/>
          <p:cNvGrpSpPr/>
          <p:nvPr/>
        </p:nvGrpSpPr>
        <p:grpSpPr>
          <a:xfrm>
            <a:off x="7273206" y="1385895"/>
            <a:ext cx="4918748" cy="4086200"/>
            <a:chOff x="6664485" y="1577597"/>
            <a:chExt cx="4918748" cy="4086200"/>
          </a:xfrm>
        </p:grpSpPr>
        <p:sp>
          <p:nvSpPr>
            <p:cNvPr id="3" name="object 3"/>
            <p:cNvSpPr/>
            <p:nvPr/>
          </p:nvSpPr>
          <p:spPr>
            <a:xfrm>
              <a:off x="7296077" y="2132539"/>
              <a:ext cx="301524" cy="254315"/>
            </a:xfrm>
            <a:prstGeom prst="rect">
              <a:avLst/>
            </a:prstGeom>
            <a:blipFill>
              <a:blip r:embed="rId2" cstate="print"/>
              <a:stretch>
                <a:fillRect/>
              </a:stretch>
            </a:blipFill>
          </p:spPr>
          <p:txBody>
            <a:bodyPr wrap="square" lIns="0" tIns="0" rIns="0" bIns="0" rtlCol="0"/>
            <a:lstStyle/>
            <a:p>
              <a:endParaRPr sz="1090"/>
            </a:p>
          </p:txBody>
        </p:sp>
        <p:sp>
          <p:nvSpPr>
            <p:cNvPr id="7" name="object 7"/>
            <p:cNvSpPr/>
            <p:nvPr/>
          </p:nvSpPr>
          <p:spPr>
            <a:xfrm>
              <a:off x="11052670" y="2672884"/>
              <a:ext cx="301524" cy="254315"/>
            </a:xfrm>
            <a:prstGeom prst="rect">
              <a:avLst/>
            </a:prstGeom>
            <a:blipFill>
              <a:blip r:embed="rId2" cstate="print"/>
              <a:stretch>
                <a:fillRect/>
              </a:stretch>
            </a:blipFill>
          </p:spPr>
          <p:txBody>
            <a:bodyPr wrap="square" lIns="0" tIns="0" rIns="0" bIns="0" rtlCol="0"/>
            <a:lstStyle/>
            <a:p>
              <a:endParaRPr sz="1090"/>
            </a:p>
          </p:txBody>
        </p:sp>
        <p:sp>
          <p:nvSpPr>
            <p:cNvPr id="9" name="object 9"/>
            <p:cNvSpPr txBox="1"/>
            <p:nvPr/>
          </p:nvSpPr>
          <p:spPr>
            <a:xfrm>
              <a:off x="6664485" y="1577597"/>
              <a:ext cx="4918748" cy="4086200"/>
            </a:xfrm>
            <a:prstGeom prst="rect">
              <a:avLst/>
            </a:prstGeom>
          </p:spPr>
          <p:txBody>
            <a:bodyPr vert="horz" wrap="square" lIns="0" tIns="8082" rIns="0" bIns="0" rtlCol="0">
              <a:spAutoFit/>
            </a:bodyPr>
            <a:lstStyle/>
            <a:p>
              <a:pPr marL="7620">
                <a:spcBef>
                  <a:spcPts val="65"/>
                </a:spcBef>
                <a:tabLst>
                  <a:tab pos="429260" algn="l"/>
                </a:tabLst>
              </a:pPr>
              <a:r>
                <a:rPr sz="2000" spc="-27" dirty="0">
                  <a:solidFill>
                    <a:srgbClr val="252525"/>
                  </a:solidFill>
                  <a:latin typeface="Arial" panose="020B0604020202020204"/>
                  <a:cs typeface="Arial" panose="020B0604020202020204"/>
                </a:rPr>
                <a:t>(b)	</a:t>
              </a:r>
              <a:r>
                <a:rPr sz="2000" spc="-6" dirty="0">
                  <a:solidFill>
                    <a:srgbClr val="252525"/>
                  </a:solidFill>
                  <a:latin typeface="Arial" panose="020B0604020202020204"/>
                  <a:cs typeface="Arial" panose="020B0604020202020204"/>
                </a:rPr>
                <a:t>Follicular</a:t>
              </a:r>
              <a:endParaRPr sz="2000" dirty="0">
                <a:latin typeface="Arial" panose="020B0604020202020204"/>
                <a:cs typeface="Arial" panose="020B0604020202020204"/>
              </a:endParaRPr>
            </a:p>
            <a:p>
              <a:pPr marL="278130" indent="-271145">
                <a:spcBef>
                  <a:spcPts val="1795"/>
                </a:spcBef>
                <a:buChar char="•"/>
                <a:tabLst>
                  <a:tab pos="278130" algn="l"/>
                  <a:tab pos="278130" algn="l"/>
                  <a:tab pos="802005" algn="l"/>
                </a:tabLst>
              </a:pPr>
              <a:r>
                <a:rPr lang="en-US" sz="2000" spc="-109" dirty="0">
                  <a:solidFill>
                    <a:srgbClr val="252525"/>
                  </a:solidFill>
                  <a:latin typeface="Arial" panose="020B0604020202020204"/>
                  <a:cs typeface="Arial" panose="020B0604020202020204"/>
                </a:rPr>
                <a:t>10</a:t>
              </a:r>
              <a:r>
                <a:rPr sz="2000" spc="-109" dirty="0">
                  <a:solidFill>
                    <a:srgbClr val="252525"/>
                  </a:solidFill>
                  <a:latin typeface="Arial" panose="020B0604020202020204"/>
                  <a:cs typeface="Arial" panose="020B0604020202020204"/>
                </a:rPr>
                <a:t>	</a:t>
              </a:r>
              <a:r>
                <a:rPr lang="en-US" sz="2000" spc="-109" dirty="0">
                  <a:solidFill>
                    <a:srgbClr val="252525"/>
                  </a:solidFill>
                  <a:latin typeface="Arial" panose="020B0604020202020204"/>
                  <a:cs typeface="Arial" panose="020B0604020202020204"/>
                </a:rPr>
                <a:t>15</a:t>
              </a:r>
              <a:r>
                <a:rPr sz="2000" spc="-109" dirty="0">
                  <a:solidFill>
                    <a:srgbClr val="252525"/>
                  </a:solidFill>
                  <a:latin typeface="Arial" panose="020B0604020202020204"/>
                  <a:cs typeface="Arial" panose="020B0604020202020204"/>
                </a:rPr>
                <a:t> </a:t>
              </a:r>
              <a:r>
                <a:rPr sz="2000" dirty="0">
                  <a:solidFill>
                    <a:srgbClr val="252525"/>
                  </a:solidFill>
                  <a:latin typeface="Arial" panose="020B0604020202020204"/>
                  <a:cs typeface="Arial" panose="020B0604020202020204"/>
                </a:rPr>
                <a:t>% </a:t>
              </a:r>
              <a:r>
                <a:rPr sz="2000" spc="6" dirty="0">
                  <a:solidFill>
                    <a:srgbClr val="252525"/>
                  </a:solidFill>
                  <a:latin typeface="Arial" panose="020B0604020202020204"/>
                  <a:cs typeface="Arial" panose="020B0604020202020204"/>
                </a:rPr>
                <a:t>of </a:t>
              </a:r>
              <a:r>
                <a:rPr sz="2000" spc="3" dirty="0">
                  <a:solidFill>
                    <a:srgbClr val="252525"/>
                  </a:solidFill>
                  <a:latin typeface="Arial" panose="020B0604020202020204"/>
                  <a:cs typeface="Arial" panose="020B0604020202020204"/>
                </a:rPr>
                <a:t>thyroid</a:t>
              </a:r>
              <a:r>
                <a:rPr sz="2000" spc="-185" dirty="0">
                  <a:solidFill>
                    <a:srgbClr val="252525"/>
                  </a:solidFill>
                  <a:latin typeface="Arial" panose="020B0604020202020204"/>
                  <a:cs typeface="Arial" panose="020B0604020202020204"/>
                </a:rPr>
                <a:t> </a:t>
              </a:r>
              <a:r>
                <a:rPr sz="2000" spc="-9" dirty="0">
                  <a:solidFill>
                    <a:srgbClr val="252525"/>
                  </a:solidFill>
                  <a:latin typeface="Arial" panose="020B0604020202020204"/>
                  <a:cs typeface="Arial" panose="020B0604020202020204"/>
                </a:rPr>
                <a:t>cancer</a:t>
              </a:r>
              <a:endParaRPr sz="2000" dirty="0">
                <a:latin typeface="Arial" panose="020B0604020202020204"/>
                <a:cs typeface="Arial" panose="020B0604020202020204"/>
              </a:endParaRPr>
            </a:p>
            <a:p>
              <a:pPr marL="278765" indent="-271145">
                <a:spcBef>
                  <a:spcPts val="1800"/>
                </a:spcBef>
                <a:buChar char="•"/>
                <a:tabLst>
                  <a:tab pos="278130" algn="l"/>
                  <a:tab pos="278765" algn="l"/>
                  <a:tab pos="4622800" algn="l"/>
                </a:tabLst>
              </a:pPr>
              <a:r>
                <a:rPr sz="2000" spc="-61" dirty="0">
                  <a:solidFill>
                    <a:srgbClr val="252525"/>
                  </a:solidFill>
                  <a:latin typeface="Arial" panose="020B0604020202020204"/>
                  <a:cs typeface="Arial" panose="020B0604020202020204"/>
                </a:rPr>
                <a:t>F</a:t>
              </a:r>
              <a:r>
                <a:rPr sz="2000" spc="6" dirty="0">
                  <a:solidFill>
                    <a:srgbClr val="252525"/>
                  </a:solidFill>
                  <a:latin typeface="Arial" panose="020B0604020202020204"/>
                  <a:cs typeface="Arial" panose="020B0604020202020204"/>
                </a:rPr>
                <a:t>e</a:t>
              </a:r>
              <a:r>
                <a:rPr sz="2000" spc="-27" dirty="0">
                  <a:solidFill>
                    <a:srgbClr val="252525"/>
                  </a:solidFill>
                  <a:latin typeface="Arial" panose="020B0604020202020204"/>
                  <a:cs typeface="Arial" panose="020B0604020202020204"/>
                </a:rPr>
                <a:t>ma</a:t>
              </a:r>
              <a:r>
                <a:rPr sz="2000" dirty="0">
                  <a:solidFill>
                    <a:srgbClr val="252525"/>
                  </a:solidFill>
                  <a:latin typeface="Arial" panose="020B0604020202020204"/>
                  <a:cs typeface="Arial" panose="020B0604020202020204"/>
                </a:rPr>
                <a:t>le</a:t>
              </a:r>
              <a:r>
                <a:rPr sz="2000" spc="-48" dirty="0">
                  <a:solidFill>
                    <a:srgbClr val="252525"/>
                  </a:solidFill>
                  <a:latin typeface="Arial" panose="020B0604020202020204"/>
                  <a:cs typeface="Arial" panose="020B0604020202020204"/>
                </a:rPr>
                <a:t> </a:t>
              </a:r>
              <a:r>
                <a:rPr sz="2000" spc="15" dirty="0">
                  <a:solidFill>
                    <a:srgbClr val="252525"/>
                  </a:solidFill>
                  <a:latin typeface="Arial" panose="020B0604020202020204"/>
                  <a:cs typeface="Arial" panose="020B0604020202020204"/>
                </a:rPr>
                <a:t>pre</a:t>
              </a:r>
              <a:r>
                <a:rPr sz="2000" spc="21" dirty="0">
                  <a:solidFill>
                    <a:srgbClr val="252525"/>
                  </a:solidFill>
                  <a:latin typeface="Arial" panose="020B0604020202020204"/>
                  <a:cs typeface="Arial" panose="020B0604020202020204"/>
                </a:rPr>
                <a:t>p</a:t>
              </a:r>
              <a:r>
                <a:rPr sz="2000" spc="15" dirty="0">
                  <a:solidFill>
                    <a:srgbClr val="252525"/>
                  </a:solidFill>
                  <a:latin typeface="Arial" panose="020B0604020202020204"/>
                  <a:cs typeface="Arial" panose="020B0604020202020204"/>
                </a:rPr>
                <a:t>o</a:t>
              </a:r>
              <a:r>
                <a:rPr sz="2000" spc="-6" dirty="0">
                  <a:solidFill>
                    <a:srgbClr val="252525"/>
                  </a:solidFill>
                  <a:latin typeface="Arial" panose="020B0604020202020204"/>
                  <a:cs typeface="Arial" panose="020B0604020202020204"/>
                </a:rPr>
                <a:t>n</a:t>
              </a:r>
              <a:r>
                <a:rPr sz="2000" spc="18" dirty="0">
                  <a:solidFill>
                    <a:srgbClr val="252525"/>
                  </a:solidFill>
                  <a:latin typeface="Arial" panose="020B0604020202020204"/>
                  <a:cs typeface="Arial" panose="020B0604020202020204"/>
                </a:rPr>
                <a:t>de</a:t>
              </a:r>
              <a:r>
                <a:rPr sz="2000" spc="-6" dirty="0">
                  <a:solidFill>
                    <a:srgbClr val="252525"/>
                  </a:solidFill>
                  <a:latin typeface="Arial" panose="020B0604020202020204"/>
                  <a:cs typeface="Arial" panose="020B0604020202020204"/>
                </a:rPr>
                <a:t>r</a:t>
              </a:r>
              <a:r>
                <a:rPr sz="2000" spc="-30" dirty="0">
                  <a:solidFill>
                    <a:srgbClr val="252525"/>
                  </a:solidFill>
                  <a:latin typeface="Arial" panose="020B0604020202020204"/>
                  <a:cs typeface="Arial" panose="020B0604020202020204"/>
                </a:rPr>
                <a:t>a</a:t>
              </a:r>
              <a:r>
                <a:rPr sz="2000" spc="-9" dirty="0">
                  <a:solidFill>
                    <a:srgbClr val="252525"/>
                  </a:solidFill>
                  <a:latin typeface="Arial" panose="020B0604020202020204"/>
                  <a:cs typeface="Arial" panose="020B0604020202020204"/>
                </a:rPr>
                <a:t>nc</a:t>
              </a:r>
              <a:r>
                <a:rPr sz="2000" dirty="0">
                  <a:solidFill>
                    <a:srgbClr val="252525"/>
                  </a:solidFill>
                  <a:latin typeface="Arial" panose="020B0604020202020204"/>
                  <a:cs typeface="Arial" panose="020B0604020202020204"/>
                </a:rPr>
                <a:t>e</a:t>
              </a:r>
              <a:r>
                <a:rPr sz="2000" spc="-76" dirty="0">
                  <a:solidFill>
                    <a:srgbClr val="252525"/>
                  </a:solidFill>
                  <a:latin typeface="Arial" panose="020B0604020202020204"/>
                  <a:cs typeface="Arial" panose="020B0604020202020204"/>
                </a:rPr>
                <a:t> </a:t>
              </a:r>
              <a:r>
                <a:rPr sz="2000" spc="15" dirty="0">
                  <a:solidFill>
                    <a:srgbClr val="252525"/>
                  </a:solidFill>
                  <a:latin typeface="Arial" panose="020B0604020202020204"/>
                  <a:cs typeface="Arial" panose="020B0604020202020204"/>
                </a:rPr>
                <a:t>pe</a:t>
              </a:r>
              <a:r>
                <a:rPr sz="2000" spc="-30" dirty="0">
                  <a:solidFill>
                    <a:srgbClr val="252525"/>
                  </a:solidFill>
                  <a:latin typeface="Arial" panose="020B0604020202020204"/>
                  <a:cs typeface="Arial" panose="020B0604020202020204"/>
                </a:rPr>
                <a:t>a</a:t>
              </a:r>
              <a:r>
                <a:rPr sz="2000" dirty="0">
                  <a:solidFill>
                    <a:srgbClr val="252525"/>
                  </a:solidFill>
                  <a:latin typeface="Arial" panose="020B0604020202020204"/>
                  <a:cs typeface="Arial" panose="020B0604020202020204"/>
                </a:rPr>
                <a:t>k</a:t>
              </a:r>
              <a:r>
                <a:rPr sz="2000" spc="-45" dirty="0">
                  <a:solidFill>
                    <a:srgbClr val="252525"/>
                  </a:solidFill>
                  <a:latin typeface="Arial" panose="020B0604020202020204"/>
                  <a:cs typeface="Arial" panose="020B0604020202020204"/>
                </a:rPr>
                <a:t> </a:t>
              </a:r>
              <a:r>
                <a:rPr sz="2000" spc="18" dirty="0">
                  <a:solidFill>
                    <a:srgbClr val="252525"/>
                  </a:solidFill>
                  <a:latin typeface="Arial" panose="020B0604020202020204"/>
                  <a:cs typeface="Arial" panose="020B0604020202020204"/>
                </a:rPr>
                <a:t>b/</a:t>
              </a:r>
              <a:r>
                <a:rPr sz="2000" dirty="0">
                  <a:solidFill>
                    <a:srgbClr val="252525"/>
                  </a:solidFill>
                  <a:latin typeface="Arial" panose="020B0604020202020204"/>
                  <a:cs typeface="Arial" panose="020B0604020202020204"/>
                </a:rPr>
                <a:t>w</a:t>
              </a:r>
              <a:r>
                <a:rPr sz="2000" spc="-18" dirty="0">
                  <a:solidFill>
                    <a:srgbClr val="252525"/>
                  </a:solidFill>
                  <a:latin typeface="Arial" panose="020B0604020202020204"/>
                  <a:cs typeface="Arial" panose="020B0604020202020204"/>
                </a:rPr>
                <a:t> </a:t>
              </a:r>
              <a:r>
                <a:rPr sz="2000" spc="3" dirty="0">
                  <a:solidFill>
                    <a:srgbClr val="252525"/>
                  </a:solidFill>
                  <a:latin typeface="Arial" panose="020B0604020202020204"/>
                  <a:cs typeface="Arial" panose="020B0604020202020204"/>
                </a:rPr>
                <a:t>4</a:t>
              </a:r>
              <a:r>
                <a:rPr sz="2000" dirty="0">
                  <a:solidFill>
                    <a:srgbClr val="252525"/>
                  </a:solidFill>
                  <a:latin typeface="Arial" panose="020B0604020202020204"/>
                  <a:cs typeface="Arial" panose="020B0604020202020204"/>
                </a:rPr>
                <a:t>0	</a:t>
              </a:r>
              <a:r>
                <a:rPr sz="2000" spc="39" dirty="0">
                  <a:solidFill>
                    <a:srgbClr val="252525"/>
                  </a:solidFill>
                  <a:latin typeface="Arial" panose="020B0604020202020204"/>
                  <a:cs typeface="Arial" panose="020B0604020202020204"/>
                </a:rPr>
                <a:t>6</a:t>
              </a:r>
              <a:r>
                <a:rPr sz="2000" dirty="0">
                  <a:solidFill>
                    <a:srgbClr val="252525"/>
                  </a:solidFill>
                  <a:latin typeface="Arial" panose="020B0604020202020204"/>
                  <a:cs typeface="Arial" panose="020B0604020202020204"/>
                </a:rPr>
                <a:t>0</a:t>
              </a:r>
              <a:endParaRPr sz="2000" dirty="0">
                <a:latin typeface="Arial" panose="020B0604020202020204"/>
                <a:cs typeface="Arial" panose="020B0604020202020204"/>
              </a:endParaRPr>
            </a:p>
            <a:p>
              <a:pPr marL="278765" indent="-271145">
                <a:spcBef>
                  <a:spcPts val="1795"/>
                </a:spcBef>
                <a:buChar char="•"/>
                <a:tabLst>
                  <a:tab pos="278130" algn="l"/>
                  <a:tab pos="278765" algn="l"/>
                </a:tabLst>
              </a:pPr>
              <a:r>
                <a:rPr sz="2000" spc="-15" dirty="0">
                  <a:solidFill>
                    <a:srgbClr val="252525"/>
                  </a:solidFill>
                  <a:latin typeface="Arial" panose="020B0604020202020204"/>
                  <a:cs typeface="Arial" panose="020B0604020202020204"/>
                </a:rPr>
                <a:t>Slow </a:t>
              </a:r>
              <a:r>
                <a:rPr sz="2000" spc="6" dirty="0">
                  <a:solidFill>
                    <a:srgbClr val="252525"/>
                  </a:solidFill>
                  <a:latin typeface="Arial" panose="020B0604020202020204"/>
                  <a:cs typeface="Arial" panose="020B0604020202020204"/>
                </a:rPr>
                <a:t>growth </a:t>
              </a:r>
              <a:r>
                <a:rPr sz="2000" spc="-9" dirty="0">
                  <a:solidFill>
                    <a:srgbClr val="252525"/>
                  </a:solidFill>
                  <a:latin typeface="Arial" panose="020B0604020202020204"/>
                  <a:cs typeface="Arial" panose="020B0604020202020204"/>
                </a:rPr>
                <a:t>painless</a:t>
              </a:r>
              <a:r>
                <a:rPr sz="2000" spc="-227" dirty="0">
                  <a:solidFill>
                    <a:srgbClr val="252525"/>
                  </a:solidFill>
                  <a:latin typeface="Arial" panose="020B0604020202020204"/>
                  <a:cs typeface="Arial" panose="020B0604020202020204"/>
                </a:rPr>
                <a:t> </a:t>
              </a:r>
              <a:r>
                <a:rPr sz="2000" spc="3" dirty="0">
                  <a:solidFill>
                    <a:srgbClr val="252525"/>
                  </a:solidFill>
                  <a:latin typeface="Arial" panose="020B0604020202020204"/>
                  <a:cs typeface="Arial" panose="020B0604020202020204"/>
                </a:rPr>
                <a:t>nodules</a:t>
              </a:r>
              <a:endParaRPr sz="2000" dirty="0">
                <a:latin typeface="Arial" panose="020B0604020202020204"/>
                <a:cs typeface="Arial" panose="020B0604020202020204"/>
              </a:endParaRPr>
            </a:p>
            <a:p>
              <a:pPr marL="278765" indent="-271145">
                <a:spcBef>
                  <a:spcPts val="1795"/>
                </a:spcBef>
                <a:buChar char="•"/>
                <a:tabLst>
                  <a:tab pos="278130" algn="l"/>
                  <a:tab pos="278765" algn="l"/>
                </a:tabLst>
              </a:pPr>
              <a:r>
                <a:rPr sz="2000" spc="-3" dirty="0">
                  <a:solidFill>
                    <a:srgbClr val="252525"/>
                  </a:solidFill>
                  <a:latin typeface="Arial" panose="020B0604020202020204"/>
                  <a:cs typeface="Arial" panose="020B0604020202020204"/>
                </a:rPr>
                <a:t>Cold</a:t>
              </a:r>
              <a:r>
                <a:rPr sz="2000" spc="-52" dirty="0">
                  <a:solidFill>
                    <a:srgbClr val="252525"/>
                  </a:solidFill>
                  <a:latin typeface="Arial" panose="020B0604020202020204"/>
                  <a:cs typeface="Arial" panose="020B0604020202020204"/>
                </a:rPr>
                <a:t> </a:t>
              </a:r>
              <a:r>
                <a:rPr sz="2000" dirty="0">
                  <a:solidFill>
                    <a:srgbClr val="252525"/>
                  </a:solidFill>
                  <a:latin typeface="Arial" panose="020B0604020202020204"/>
                  <a:cs typeface="Arial" panose="020B0604020202020204"/>
                </a:rPr>
                <a:t>nodules</a:t>
              </a:r>
              <a:endParaRPr sz="2000" dirty="0">
                <a:latin typeface="Arial" panose="020B0604020202020204"/>
                <a:cs typeface="Arial" panose="020B0604020202020204"/>
              </a:endParaRPr>
            </a:p>
            <a:p>
              <a:pPr marL="278765" indent="-271780">
                <a:spcBef>
                  <a:spcPts val="1795"/>
                </a:spcBef>
                <a:buChar char="•"/>
                <a:tabLst>
                  <a:tab pos="278130" algn="l"/>
                  <a:tab pos="279400" algn="l"/>
                </a:tabLst>
              </a:pPr>
              <a:r>
                <a:rPr sz="2000" spc="-6" dirty="0">
                  <a:solidFill>
                    <a:srgbClr val="252525"/>
                  </a:solidFill>
                  <a:latin typeface="Arial" panose="020B0604020202020204"/>
                  <a:cs typeface="Arial" panose="020B0604020202020204"/>
                </a:rPr>
                <a:t>Invades </a:t>
              </a:r>
              <a:r>
                <a:rPr sz="2000" spc="-12" dirty="0">
                  <a:solidFill>
                    <a:srgbClr val="252525"/>
                  </a:solidFill>
                  <a:latin typeface="Arial" panose="020B0604020202020204"/>
                  <a:cs typeface="Arial" panose="020B0604020202020204"/>
                </a:rPr>
                <a:t>capsule and vascular</a:t>
              </a:r>
              <a:r>
                <a:rPr sz="2000" spc="-261" dirty="0">
                  <a:solidFill>
                    <a:srgbClr val="252525"/>
                  </a:solidFill>
                  <a:latin typeface="Arial" panose="020B0604020202020204"/>
                  <a:cs typeface="Arial" panose="020B0604020202020204"/>
                </a:rPr>
                <a:t> </a:t>
              </a:r>
              <a:r>
                <a:rPr sz="2000" spc="-9" dirty="0">
                  <a:solidFill>
                    <a:srgbClr val="252525"/>
                  </a:solidFill>
                  <a:latin typeface="Arial" panose="020B0604020202020204"/>
                  <a:cs typeface="Arial" panose="020B0604020202020204"/>
                </a:rPr>
                <a:t>system</a:t>
              </a:r>
              <a:endParaRPr sz="2000" dirty="0">
                <a:latin typeface="Arial" panose="020B0604020202020204"/>
                <a:cs typeface="Arial" panose="020B0604020202020204"/>
              </a:endParaRPr>
            </a:p>
            <a:p>
              <a:pPr marL="278765" indent="-271780">
                <a:spcBef>
                  <a:spcPts val="1800"/>
                </a:spcBef>
                <a:buChar char="•"/>
                <a:tabLst>
                  <a:tab pos="278765" algn="l"/>
                  <a:tab pos="279400" algn="l"/>
                </a:tabLst>
              </a:pPr>
              <a:r>
                <a:rPr sz="2000" spc="3" dirty="0">
                  <a:solidFill>
                    <a:srgbClr val="252525"/>
                  </a:solidFill>
                  <a:latin typeface="Arial" panose="020B0604020202020204"/>
                  <a:cs typeface="Arial" panose="020B0604020202020204"/>
                </a:rPr>
                <a:t>Hematogenous</a:t>
              </a:r>
              <a:r>
                <a:rPr sz="2000" spc="-161" dirty="0">
                  <a:solidFill>
                    <a:srgbClr val="252525"/>
                  </a:solidFill>
                  <a:latin typeface="Arial" panose="020B0604020202020204"/>
                  <a:cs typeface="Arial" panose="020B0604020202020204"/>
                </a:rPr>
                <a:t> </a:t>
              </a:r>
              <a:r>
                <a:rPr sz="2000" spc="-9" dirty="0">
                  <a:solidFill>
                    <a:srgbClr val="252525"/>
                  </a:solidFill>
                  <a:latin typeface="Arial" panose="020B0604020202020204"/>
                  <a:cs typeface="Arial" panose="020B0604020202020204"/>
                </a:rPr>
                <a:t>spread</a:t>
              </a:r>
              <a:endParaRPr sz="2000" dirty="0">
                <a:latin typeface="Arial" panose="020B0604020202020204"/>
                <a:cs typeface="Arial" panose="020B0604020202020204"/>
              </a:endParaRPr>
            </a:p>
            <a:p>
              <a:pPr marL="278765" indent="-271780">
                <a:spcBef>
                  <a:spcPts val="1795"/>
                </a:spcBef>
                <a:buChar char="•"/>
                <a:tabLst>
                  <a:tab pos="278765" algn="l"/>
                  <a:tab pos="279400" algn="l"/>
                </a:tabLst>
              </a:pPr>
              <a:r>
                <a:rPr sz="2000" spc="-12" dirty="0">
                  <a:solidFill>
                    <a:srgbClr val="252525"/>
                  </a:solidFill>
                  <a:latin typeface="Arial" panose="020B0604020202020204"/>
                  <a:cs typeface="Arial" panose="020B0604020202020204"/>
                </a:rPr>
                <a:t>Usually </a:t>
              </a:r>
              <a:r>
                <a:rPr sz="2000" spc="-9" dirty="0">
                  <a:solidFill>
                    <a:srgbClr val="252525"/>
                  </a:solidFill>
                  <a:latin typeface="Arial" panose="020B0604020202020204"/>
                  <a:cs typeface="Arial" panose="020B0604020202020204"/>
                </a:rPr>
                <a:t>good-excellent</a:t>
              </a:r>
              <a:r>
                <a:rPr sz="2000" spc="-97" dirty="0">
                  <a:solidFill>
                    <a:srgbClr val="252525"/>
                  </a:solidFill>
                  <a:latin typeface="Arial" panose="020B0604020202020204"/>
                  <a:cs typeface="Arial" panose="020B0604020202020204"/>
                </a:rPr>
                <a:t> </a:t>
              </a:r>
              <a:r>
                <a:rPr sz="2000" spc="6" dirty="0">
                  <a:solidFill>
                    <a:srgbClr val="252525"/>
                  </a:solidFill>
                  <a:latin typeface="Arial" panose="020B0604020202020204"/>
                  <a:cs typeface="Arial" panose="020B0604020202020204"/>
                </a:rPr>
                <a:t>prognosis</a:t>
              </a:r>
              <a:endParaRPr sz="2000" dirty="0">
                <a:latin typeface="Arial" panose="020B0604020202020204"/>
                <a:cs typeface="Arial" panose="020B0604020202020204"/>
              </a:endParaRPr>
            </a:p>
          </p:txBody>
        </p:sp>
      </p:grpSp>
      <p:pic>
        <p:nvPicPr>
          <p:cNvPr id="22" name="Picture 21"/>
          <p:cNvPicPr>
            <a:picLocks noChangeAspect="1"/>
          </p:cNvPicPr>
          <p:nvPr/>
        </p:nvPicPr>
        <p:blipFill>
          <a:blip r:embed="rId3"/>
          <a:stretch>
            <a:fillRect/>
          </a:stretch>
        </p:blipFill>
        <p:spPr>
          <a:xfrm>
            <a:off x="247" y="931733"/>
            <a:ext cx="5681610" cy="44711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0" y="0"/>
            <a:ext cx="12192000" cy="6657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82920" cy="769620"/>
          </a:xfrm>
        </p:spPr>
        <p:txBody>
          <a:bodyPr/>
          <a:lstStyle/>
          <a:p>
            <a:pPr algn="l"/>
            <a:r>
              <a:rPr lang="en-GB" sz="4400" dirty="0">
                <a:solidFill>
                  <a:schemeClr val="accent2">
                    <a:lumMod val="75000"/>
                  </a:schemeClr>
                </a:solidFill>
                <a:effectLst/>
              </a:rPr>
              <a:t>1)Papillary carcinoma</a:t>
            </a:r>
          </a:p>
        </p:txBody>
      </p:sp>
      <p:sp>
        <p:nvSpPr>
          <p:cNvPr id="3" name="Content Placeholder 2"/>
          <p:cNvSpPr>
            <a:spLocks noGrp="1"/>
          </p:cNvSpPr>
          <p:nvPr>
            <p:ph idx="1"/>
          </p:nvPr>
        </p:nvSpPr>
        <p:spPr>
          <a:xfrm>
            <a:off x="0" y="769620"/>
            <a:ext cx="12192000" cy="4709160"/>
          </a:xfrm>
        </p:spPr>
        <p:txBody>
          <a:bodyPr/>
          <a:lstStyle/>
          <a:p>
            <a:pPr>
              <a:lnSpc>
                <a:spcPct val="120000"/>
              </a:lnSpc>
              <a:buFont typeface="Wingdings" panose="05000000000000000000" charset="0"/>
              <a:buChar char="Ø"/>
            </a:pPr>
            <a:r>
              <a:rPr lang="en-US" b="1" dirty="0">
                <a:solidFill>
                  <a:schemeClr val="bg1"/>
                </a:solidFill>
              </a:rPr>
              <a:t>Papillary carcinoma (PTC)</a:t>
            </a:r>
            <a:r>
              <a:rPr lang="en-US" dirty="0">
                <a:solidFill>
                  <a:schemeClr val="bg1"/>
                </a:solidFill>
              </a:rPr>
              <a:t> is the most common form of well-differentiated thyroid cancer, and the most common form of thyroid cancer to result from exposure to radiation. Papillary carcinoma appears as an irregular solid or cystic mass or nodule in a normal thyroid parenchyma.</a:t>
            </a:r>
          </a:p>
          <a:p>
            <a:pPr>
              <a:lnSpc>
                <a:spcPct val="120000"/>
              </a:lnSpc>
              <a:buFont typeface="Wingdings" panose="05000000000000000000" charset="0"/>
              <a:buChar char="Ø"/>
            </a:pPr>
            <a:r>
              <a:rPr lang="en-US" dirty="0">
                <a:solidFill>
                  <a:schemeClr val="bg1"/>
                </a:solidFill>
              </a:rPr>
              <a:t>Despite it</a:t>
            </a:r>
            <a:r>
              <a:rPr lang="en-GB" altLang="en-US" dirty="0">
                <a:solidFill>
                  <a:schemeClr val="bg1"/>
                </a:solidFill>
              </a:rPr>
              <a:t>s</a:t>
            </a:r>
            <a:r>
              <a:rPr lang="en-US" dirty="0">
                <a:solidFill>
                  <a:schemeClr val="bg1"/>
                </a:solidFill>
              </a:rPr>
              <a:t> well-differentiated characteristics, papillary carcinoma may be overtly or minimally invasive. In fact, these tumors may spread easily to other organs. Papillary tumors have a propensity to invade lymphatics but are less likely to invade blood vessels.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0" y="24130"/>
            <a:ext cx="9300210" cy="6833870"/>
          </a:xfrm>
        </p:spPr>
        <p:txBody>
          <a:bodyPr>
            <a:normAutofit fontScale="92500"/>
          </a:bodyPr>
          <a:lstStyle/>
          <a:p>
            <a:pPr>
              <a:lnSpc>
                <a:spcPct val="125000"/>
              </a:lnSpc>
              <a:spcBef>
                <a:spcPts val="100"/>
              </a:spcBef>
              <a:spcAft>
                <a:spcPts val="0"/>
              </a:spcAft>
              <a:buFont typeface="Wingdings" panose="05000000000000000000" charset="0"/>
              <a:buChar char="Ø"/>
            </a:pPr>
            <a:r>
              <a:rPr lang="en-GB" altLang="en-US" sz="2800" b="1" u="sng">
                <a:solidFill>
                  <a:schemeClr val="bg1">
                    <a:lumMod val="95000"/>
                    <a:lumOff val="5000"/>
                  </a:schemeClr>
                </a:solidFill>
                <a:latin typeface="Arial" panose="020B0604020202020204" pitchFamily="34" charset="0"/>
                <a:cs typeface="Arial" panose="020B0604020202020204" pitchFamily="34" charset="0"/>
              </a:rPr>
              <a:t>Clinical features:</a:t>
            </a:r>
          </a:p>
          <a:p>
            <a:pPr marL="1042670" lvl="1" indent="-457200">
              <a:lnSpc>
                <a:spcPct val="125000"/>
              </a:lnSpc>
              <a:spcBef>
                <a:spcPts val="100"/>
              </a:spcBef>
              <a:spcAft>
                <a:spcPts val="0"/>
              </a:spcAft>
              <a:buFont typeface="Wingdings" panose="05000000000000000000" charset="0"/>
              <a:buAutoNum type="arabicPeriod"/>
            </a:pPr>
            <a:r>
              <a:rPr lang="en-GB" altLang="en-US" sz="2300">
                <a:solidFill>
                  <a:schemeClr val="bg1">
                    <a:lumMod val="95000"/>
                    <a:lumOff val="5000"/>
                  </a:schemeClr>
                </a:solidFill>
                <a:latin typeface="Arial" panose="020B0604020202020204" pitchFamily="34" charset="0"/>
                <a:cs typeface="Arial" panose="020B0604020202020204" pitchFamily="34" charset="0"/>
              </a:rPr>
              <a:t>Are commonly painless tumors</a:t>
            </a:r>
          </a:p>
          <a:p>
            <a:pPr marL="1042670" lvl="1" indent="-457200">
              <a:lnSpc>
                <a:spcPct val="125000"/>
              </a:lnSpc>
              <a:spcBef>
                <a:spcPts val="100"/>
              </a:spcBef>
              <a:spcAft>
                <a:spcPts val="0"/>
              </a:spcAft>
              <a:buFont typeface="Wingdings" panose="05000000000000000000" charset="0"/>
              <a:buAutoNum type="arabicPeriod"/>
            </a:pPr>
            <a:r>
              <a:rPr lang="en-GB" altLang="en-US" sz="2300">
                <a:solidFill>
                  <a:schemeClr val="bg1">
                    <a:lumMod val="95000"/>
                    <a:lumOff val="5000"/>
                  </a:schemeClr>
                </a:solidFill>
                <a:latin typeface="Arial" panose="020B0604020202020204" pitchFamily="34" charset="0"/>
                <a:cs typeface="Arial" panose="020B0604020202020204" pitchFamily="34" charset="0"/>
              </a:rPr>
              <a:t>Occur at any age but peak between (30-50) years of age </a:t>
            </a:r>
          </a:p>
          <a:p>
            <a:pPr marL="1042670" lvl="1" indent="-457200">
              <a:lnSpc>
                <a:spcPct val="125000"/>
              </a:lnSpc>
              <a:spcBef>
                <a:spcPts val="100"/>
              </a:spcBef>
              <a:spcAft>
                <a:spcPts val="0"/>
              </a:spcAft>
              <a:buFont typeface="Wingdings" panose="05000000000000000000" charset="0"/>
              <a:buAutoNum type="arabicPeriod"/>
            </a:pPr>
            <a:r>
              <a:rPr lang="en-GB" altLang="en-US" sz="2300">
                <a:solidFill>
                  <a:schemeClr val="bg1">
                    <a:lumMod val="95000"/>
                    <a:lumOff val="5000"/>
                  </a:schemeClr>
                </a:solidFill>
                <a:latin typeface="Arial" panose="020B0604020202020204" pitchFamily="34" charset="0"/>
                <a:cs typeface="Arial" panose="020B0604020202020204" pitchFamily="34" charset="0"/>
              </a:rPr>
              <a:t>Account for vast majority of thyroid CA in patients with previous exposure to iodine</a:t>
            </a:r>
          </a:p>
          <a:p>
            <a:pPr marL="1042670" lvl="1" indent="-457200">
              <a:lnSpc>
                <a:spcPct val="125000"/>
              </a:lnSpc>
              <a:spcBef>
                <a:spcPts val="100"/>
              </a:spcBef>
              <a:spcAft>
                <a:spcPts val="0"/>
              </a:spcAft>
              <a:buFont typeface="Wingdings" panose="05000000000000000000" charset="0"/>
              <a:buAutoNum type="arabicPeriod"/>
            </a:pPr>
            <a:r>
              <a:rPr lang="en-GB" altLang="en-US" sz="2300">
                <a:solidFill>
                  <a:schemeClr val="bg1">
                    <a:lumMod val="95000"/>
                    <a:lumOff val="5000"/>
                  </a:schemeClr>
                </a:solidFill>
                <a:latin typeface="Arial" panose="020B0604020202020204" pitchFamily="34" charset="0"/>
                <a:cs typeface="Arial" panose="020B0604020202020204" pitchFamily="34" charset="0"/>
              </a:rPr>
              <a:t>Spread is via lymphatics and rarely to occur as blood-borne spread</a:t>
            </a:r>
          </a:p>
          <a:p>
            <a:pPr marL="1042670" lvl="1" indent="-457200">
              <a:lnSpc>
                <a:spcPct val="125000"/>
              </a:lnSpc>
              <a:spcBef>
                <a:spcPts val="100"/>
              </a:spcBef>
              <a:spcAft>
                <a:spcPts val="0"/>
              </a:spcAft>
              <a:buFont typeface="Wingdings" panose="05000000000000000000" charset="0"/>
              <a:buAutoNum type="arabicPeriod"/>
            </a:pPr>
            <a:r>
              <a:rPr lang="en-GB" altLang="en-US" sz="2300">
                <a:solidFill>
                  <a:schemeClr val="bg1">
                    <a:lumMod val="95000"/>
                    <a:lumOff val="5000"/>
                  </a:schemeClr>
                </a:solidFill>
                <a:latin typeface="Arial" panose="020B0604020202020204" pitchFamily="34" charset="0"/>
                <a:cs typeface="Arial" panose="020B0604020202020204" pitchFamily="34" charset="0"/>
              </a:rPr>
              <a:t>Produce cold nodules by radionucleocide scanning</a:t>
            </a:r>
          </a:p>
          <a:p>
            <a:pPr marL="585470" lvl="0" indent="-457200">
              <a:lnSpc>
                <a:spcPct val="125000"/>
              </a:lnSpc>
              <a:spcBef>
                <a:spcPts val="100"/>
              </a:spcBef>
              <a:spcAft>
                <a:spcPts val="0"/>
              </a:spcAft>
              <a:buFont typeface="Wingdings" panose="05000000000000000000" charset="0"/>
              <a:buChar char="Ø"/>
            </a:pPr>
            <a:r>
              <a:rPr lang="en-GB" altLang="en-US" sz="2800" b="1" u="sng">
                <a:solidFill>
                  <a:schemeClr val="bg1">
                    <a:lumMod val="95000"/>
                    <a:lumOff val="5000"/>
                  </a:schemeClr>
                </a:solidFill>
                <a:latin typeface="Arial" panose="020B0604020202020204" pitchFamily="34" charset="0"/>
                <a:cs typeface="Arial" panose="020B0604020202020204" pitchFamily="34" charset="0"/>
              </a:rPr>
              <a:t>Morphology:</a:t>
            </a:r>
          </a:p>
          <a:p>
            <a:pPr marL="1042670" lvl="1" indent="-457200">
              <a:lnSpc>
                <a:spcPct val="125000"/>
              </a:lnSpc>
              <a:spcBef>
                <a:spcPts val="100"/>
              </a:spcBef>
              <a:spcAft>
                <a:spcPts val="0"/>
              </a:spcAft>
              <a:buFont typeface="Wingdings" panose="05000000000000000000" charset="0"/>
              <a:buAutoNum type="arabicPeriod"/>
            </a:pPr>
            <a:r>
              <a:rPr lang="en-GB" altLang="en-US" sz="2300" u="sng">
                <a:solidFill>
                  <a:schemeClr val="bg1">
                    <a:lumMod val="95000"/>
                    <a:lumOff val="5000"/>
                  </a:schemeClr>
                </a:solidFill>
                <a:latin typeface="Arial" panose="020B0604020202020204" pitchFamily="34" charset="0"/>
                <a:cs typeface="Arial" panose="020B0604020202020204" pitchFamily="34" charset="0"/>
              </a:rPr>
              <a:t>Gross appearance:</a:t>
            </a:r>
          </a:p>
          <a:p>
            <a:pPr marL="1499870" lvl="2" indent="-457200">
              <a:lnSpc>
                <a:spcPct val="125000"/>
              </a:lnSpc>
              <a:spcBef>
                <a:spcPts val="100"/>
              </a:spcBef>
              <a:spcAft>
                <a:spcPts val="0"/>
              </a:spcAft>
              <a:buFont typeface="+mj-lt"/>
              <a:buAutoNum type="romanLcPeriod"/>
            </a:pPr>
            <a:r>
              <a:rPr lang="en-GB" altLang="en-US">
                <a:solidFill>
                  <a:schemeClr val="bg1">
                    <a:lumMod val="95000"/>
                    <a:lumOff val="5000"/>
                  </a:schemeClr>
                </a:solidFill>
                <a:latin typeface="Arial" panose="020B0604020202020204" pitchFamily="34" charset="0"/>
                <a:cs typeface="Arial" panose="020B0604020202020204" pitchFamily="34" charset="0"/>
              </a:rPr>
              <a:t>Papillary structure or characteristic cytology is present</a:t>
            </a:r>
          </a:p>
          <a:p>
            <a:pPr marL="1499870" lvl="2" indent="-457200">
              <a:lnSpc>
                <a:spcPct val="125000"/>
              </a:lnSpc>
              <a:spcBef>
                <a:spcPts val="100"/>
              </a:spcBef>
              <a:spcAft>
                <a:spcPts val="0"/>
              </a:spcAft>
              <a:buFont typeface="+mj-lt"/>
              <a:buAutoNum type="romanLcPeriod"/>
            </a:pPr>
            <a:r>
              <a:rPr lang="en-GB" altLang="en-US">
                <a:solidFill>
                  <a:schemeClr val="bg1">
                    <a:lumMod val="95000"/>
                    <a:lumOff val="5000"/>
                  </a:schemeClr>
                </a:solidFill>
                <a:latin typeface="Arial" panose="020B0604020202020204" pitchFamily="34" charset="0"/>
                <a:cs typeface="Arial" panose="020B0604020202020204" pitchFamily="34" charset="0"/>
              </a:rPr>
              <a:t>Multiple foci may occur in the same lobe as the primary tumour or, less commonly, in both lobes</a:t>
            </a:r>
          </a:p>
          <a:p>
            <a:pPr marL="1499870" lvl="2" indent="-457200">
              <a:lnSpc>
                <a:spcPct val="125000"/>
              </a:lnSpc>
              <a:spcBef>
                <a:spcPts val="100"/>
              </a:spcBef>
              <a:spcAft>
                <a:spcPts val="0"/>
              </a:spcAft>
              <a:buFont typeface="+mj-lt"/>
              <a:buAutoNum type="romanLcPeriod"/>
            </a:pPr>
            <a:r>
              <a:rPr lang="en-GB" altLang="en-US">
                <a:solidFill>
                  <a:schemeClr val="bg1">
                    <a:lumMod val="95000"/>
                    <a:lumOff val="5000"/>
                  </a:schemeClr>
                </a:solidFill>
                <a:latin typeface="Arial" panose="020B0604020202020204" pitchFamily="34" charset="0"/>
                <a:cs typeface="Arial" panose="020B0604020202020204" pitchFamily="34" charset="0"/>
              </a:rPr>
              <a:t>Extrathyroidal indicates that the primary tumour has infiltrated through the capsule of the thyroid gland although minimal invasion of the sternothyroid muscle is much less significant than infiltration into the oesophagus or trachea</a:t>
            </a:r>
          </a:p>
        </p:txBody>
      </p:sp>
      <p:pic>
        <p:nvPicPr>
          <p:cNvPr id="8" name="Content Placeholder 7"/>
          <p:cNvPicPr>
            <a:picLocks noGrp="1" noChangeAspect="1"/>
          </p:cNvPicPr>
          <p:nvPr>
            <p:ph sz="half" idx="1"/>
          </p:nvPr>
        </p:nvPicPr>
        <p:blipFill>
          <a:blip r:embed="rId2"/>
          <a:stretch>
            <a:fillRect/>
          </a:stretch>
        </p:blipFill>
        <p:spPr>
          <a:xfrm>
            <a:off x="9300845" y="1638300"/>
            <a:ext cx="2838450" cy="28657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2"/>
          <p:cNvSpPr txBox="1">
            <a:spLocks noGrp="1"/>
          </p:cNvSpPr>
          <p:nvPr>
            <p:ph type="body" idx="1"/>
          </p:nvPr>
        </p:nvSpPr>
        <p:spPr>
          <a:xfrm>
            <a:off x="-635" y="54610"/>
            <a:ext cx="12192635" cy="3376295"/>
          </a:xfrm>
          <a:prstGeom prst="rect">
            <a:avLst/>
          </a:prstGeom>
          <a:noFill/>
          <a:ln>
            <a:noFill/>
          </a:ln>
        </p:spPr>
        <p:txBody>
          <a:bodyPr spcFirstLastPara="1" vert="horz" wrap="square" lIns="91433" tIns="45700" rIns="91433" bIns="45700" anchor="t" anchorCtr="0">
            <a:noAutofit/>
          </a:bodyPr>
          <a:lstStyle/>
          <a:p>
            <a:pPr marL="338455" indent="-338455">
              <a:spcBef>
                <a:spcPts val="0"/>
              </a:spcBef>
              <a:buClr>
                <a:schemeClr val="dk1"/>
              </a:buClr>
              <a:buSzPts val="2000"/>
              <a:buFont typeface="Noto Sans Symbols"/>
              <a:buChar char="❖"/>
            </a:pPr>
            <a:r>
              <a:rPr lang="en-GB" sz="2800" dirty="0">
                <a:solidFill>
                  <a:schemeClr val="bg1"/>
                </a:solidFill>
              </a:rPr>
              <a:t>The functioning unit of thyroid gland is the </a:t>
            </a:r>
            <a:r>
              <a:rPr lang="en-GB" sz="2800" b="1" u="sng" dirty="0">
                <a:solidFill>
                  <a:schemeClr val="bg1"/>
                </a:solidFill>
              </a:rPr>
              <a:t>“lobule”:</a:t>
            </a:r>
            <a:r>
              <a:rPr lang="en-GB" sz="2800" dirty="0">
                <a:solidFill>
                  <a:schemeClr val="bg1"/>
                </a:solidFill>
              </a:rPr>
              <a:t> </a:t>
            </a:r>
            <a:endParaRPr sz="2800" dirty="0">
              <a:solidFill>
                <a:schemeClr val="bg1"/>
              </a:solidFill>
            </a:endParaRPr>
          </a:p>
          <a:p>
            <a:pPr marL="338455" indent="-338455">
              <a:spcBef>
                <a:spcPts val="535"/>
              </a:spcBef>
              <a:buClr>
                <a:schemeClr val="dk1"/>
              </a:buClr>
              <a:buSzPts val="2000"/>
              <a:buFont typeface="Noto Sans Symbols"/>
              <a:buChar char="❖"/>
            </a:pPr>
            <a:r>
              <a:rPr lang="en-GB" sz="2800" dirty="0">
                <a:solidFill>
                  <a:schemeClr val="bg1"/>
                </a:solidFill>
              </a:rPr>
              <a:t>The follicle contains colloid in which thyroglobulin is stored </a:t>
            </a:r>
            <a:endParaRPr sz="2800" dirty="0">
              <a:solidFill>
                <a:schemeClr val="bg1"/>
              </a:solidFill>
            </a:endParaRPr>
          </a:p>
          <a:p>
            <a:pPr marL="338455" indent="-338455">
              <a:spcBef>
                <a:spcPts val="535"/>
              </a:spcBef>
              <a:buClr>
                <a:schemeClr val="dk1"/>
              </a:buClr>
              <a:buSzPts val="2000"/>
              <a:buFont typeface="Noto Sans Symbols"/>
              <a:buChar char="❖"/>
            </a:pPr>
            <a:r>
              <a:rPr lang="en-GB" sz="2800" dirty="0">
                <a:solidFill>
                  <a:schemeClr val="bg1"/>
                </a:solidFill>
              </a:rPr>
              <a:t>Thyroid hormones (T</a:t>
            </a:r>
            <a:r>
              <a:rPr lang="en-GB" sz="2800" baseline="-25000" dirty="0">
                <a:solidFill>
                  <a:schemeClr val="bg1"/>
                </a:solidFill>
              </a:rPr>
              <a:t>3</a:t>
            </a:r>
            <a:r>
              <a:rPr lang="en-GB" sz="2800" dirty="0">
                <a:solidFill>
                  <a:schemeClr val="bg1"/>
                </a:solidFill>
              </a:rPr>
              <a:t> and T</a:t>
            </a:r>
            <a:r>
              <a:rPr lang="en-GB" sz="2800" baseline="-25000" dirty="0">
                <a:solidFill>
                  <a:schemeClr val="bg1"/>
                </a:solidFill>
              </a:rPr>
              <a:t>4</a:t>
            </a:r>
            <a:r>
              <a:rPr lang="en-GB" sz="2800" dirty="0">
                <a:solidFill>
                  <a:schemeClr val="bg1"/>
                </a:solidFill>
              </a:rPr>
              <a:t>) are synthesized and secreted by epithelial cells of the thyroid gland.</a:t>
            </a:r>
            <a:endParaRPr sz="2800" dirty="0">
              <a:solidFill>
                <a:schemeClr val="bg1"/>
              </a:solidFill>
            </a:endParaRPr>
          </a:p>
          <a:p>
            <a:pPr marL="338455" indent="-338455">
              <a:spcBef>
                <a:spcPts val="535"/>
              </a:spcBef>
              <a:buClr>
                <a:schemeClr val="dk1"/>
              </a:buClr>
              <a:buSzPts val="2000"/>
              <a:buFont typeface="Noto Sans Symbols"/>
              <a:buChar char="❖"/>
            </a:pPr>
            <a:r>
              <a:rPr lang="en-GB" sz="2800" dirty="0">
                <a:solidFill>
                  <a:schemeClr val="bg1"/>
                </a:solidFill>
              </a:rPr>
              <a:t>They have effects on virtually every organ system in the body including those involved in normal growth and development.</a:t>
            </a:r>
          </a:p>
          <a:p>
            <a:pPr marL="338455" indent="-338455">
              <a:spcBef>
                <a:spcPts val="535"/>
              </a:spcBef>
              <a:buClr>
                <a:schemeClr val="dk1"/>
              </a:buClr>
              <a:buSzPts val="2000"/>
              <a:buFont typeface="Noto Sans Symbols"/>
              <a:buChar char="❖"/>
            </a:pPr>
            <a:r>
              <a:rPr lang="en-GB" sz="2800" dirty="0">
                <a:solidFill>
                  <a:schemeClr val="bg1"/>
                </a:solidFill>
                <a:sym typeface="+mn-ea"/>
              </a:rPr>
              <a:t>Thyroid gland is under regulation by TSH that’s released from pituitary gland</a:t>
            </a:r>
            <a:endParaRPr sz="2800" dirty="0">
              <a:solidFill>
                <a:schemeClr val="bg1"/>
              </a:solidFill>
            </a:endParaRPr>
          </a:p>
          <a:p>
            <a:pPr marL="338455" indent="-338455">
              <a:spcBef>
                <a:spcPts val="535"/>
              </a:spcBef>
              <a:buClr>
                <a:schemeClr val="dk1"/>
              </a:buClr>
              <a:buSzPts val="2000"/>
              <a:buFont typeface="Noto Sans Symbols"/>
              <a:buChar char="❖"/>
            </a:pPr>
            <a:endParaRPr sz="2800" dirty="0">
              <a:solidFill>
                <a:schemeClr val="bg1"/>
              </a:solidFill>
            </a:endParaRPr>
          </a:p>
        </p:txBody>
      </p:sp>
      <p:pic>
        <p:nvPicPr>
          <p:cNvPr id="173" name="Google Shape;173;p32"/>
          <p:cNvPicPr preferRelativeResize="0">
            <a:picLocks noGrp="1"/>
          </p:cNvPicPr>
          <p:nvPr>
            <p:ph type="body" idx="2"/>
          </p:nvPr>
        </p:nvPicPr>
        <p:blipFill rotWithShape="1">
          <a:blip r:embed="rId3"/>
          <a:srcRect/>
          <a:stretch>
            <a:fillRect/>
          </a:stretch>
        </p:blipFill>
        <p:spPr>
          <a:xfrm>
            <a:off x="1928495" y="3630295"/>
            <a:ext cx="8168640" cy="31388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2"/>
          </p:nvPr>
        </p:nvPicPr>
        <p:blipFill>
          <a:blip r:embed="rId2"/>
          <a:stretch>
            <a:fillRect/>
          </a:stretch>
        </p:blipFill>
        <p:spPr>
          <a:xfrm>
            <a:off x="5334000" y="173355"/>
            <a:ext cx="6545580" cy="4629150"/>
          </a:xfrm>
          <a:prstGeom prst="rect">
            <a:avLst/>
          </a:prstGeom>
        </p:spPr>
      </p:pic>
      <p:pic>
        <p:nvPicPr>
          <p:cNvPr id="6" name="Content Placeholder 5"/>
          <p:cNvPicPr>
            <a:picLocks noGrp="1" noChangeAspect="1"/>
          </p:cNvPicPr>
          <p:nvPr>
            <p:ph sz="half" idx="1"/>
          </p:nvPr>
        </p:nvPicPr>
        <p:blipFill>
          <a:blip r:embed="rId3"/>
          <a:stretch>
            <a:fillRect/>
          </a:stretch>
        </p:blipFill>
        <p:spPr>
          <a:xfrm>
            <a:off x="5334000" y="4973320"/>
            <a:ext cx="6545580" cy="1011555"/>
          </a:xfrm>
          <a:prstGeom prst="rect">
            <a:avLst/>
          </a:prstGeom>
        </p:spPr>
      </p:pic>
      <p:sp>
        <p:nvSpPr>
          <p:cNvPr id="10" name="Text Box 9"/>
          <p:cNvSpPr txBox="1"/>
          <p:nvPr/>
        </p:nvSpPr>
        <p:spPr>
          <a:xfrm>
            <a:off x="141605" y="1143635"/>
            <a:ext cx="5192395" cy="2194560"/>
          </a:xfrm>
          <a:prstGeom prst="rect">
            <a:avLst/>
          </a:prstGeom>
          <a:noFill/>
        </p:spPr>
        <p:txBody>
          <a:bodyPr wrap="square" rtlCol="0" anchor="t">
            <a:spAutoFit/>
          </a:bodyPr>
          <a:lstStyle/>
          <a:p>
            <a:pPr marL="585470" lvl="0" indent="-457200">
              <a:lnSpc>
                <a:spcPct val="105000"/>
              </a:lnSpc>
              <a:spcBef>
                <a:spcPts val="200"/>
              </a:spcBef>
              <a:spcAft>
                <a:spcPts val="100"/>
              </a:spcAft>
              <a:buFont typeface="+mj-lt"/>
              <a:buAutoNum type="arabicPeriod" startAt="2"/>
            </a:pPr>
            <a:r>
              <a:rPr lang="en-GB" altLang="en-US" sz="2800" u="sng">
                <a:solidFill>
                  <a:schemeClr val="bg1">
                    <a:lumMod val="95000"/>
                    <a:lumOff val="5000"/>
                  </a:schemeClr>
                </a:solidFill>
                <a:latin typeface="Arial" panose="020B0604020202020204" pitchFamily="34" charset="0"/>
                <a:cs typeface="Arial" panose="020B0604020202020204" pitchFamily="34" charset="0"/>
                <a:sym typeface="+mn-ea"/>
              </a:rPr>
              <a:t>Histologically:</a:t>
            </a:r>
            <a:r>
              <a:rPr lang="en-GB" altLang="en-US" sz="2000">
                <a:solidFill>
                  <a:schemeClr val="bg1">
                    <a:lumMod val="95000"/>
                    <a:lumOff val="5000"/>
                  </a:schemeClr>
                </a:solidFill>
                <a:latin typeface="Arial" panose="020B0604020202020204" pitchFamily="34" charset="0"/>
                <a:cs typeface="Arial" panose="020B0604020202020204" pitchFamily="34" charset="0"/>
                <a:sym typeface="+mn-ea"/>
              </a:rPr>
              <a:t> </a:t>
            </a:r>
            <a:endParaRPr lang="en-GB" altLang="en-US" sz="200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nSpc>
                <a:spcPct val="105000"/>
              </a:lnSpc>
              <a:spcBef>
                <a:spcPts val="200"/>
              </a:spcBef>
              <a:spcAft>
                <a:spcPts val="100"/>
              </a:spcAft>
              <a:buFont typeface="Wingdings" panose="05000000000000000000" charset="0"/>
              <a:buChar char="ü"/>
            </a:pPr>
            <a:r>
              <a:rPr lang="en-GB" altLang="en-US" sz="2000">
                <a:solidFill>
                  <a:schemeClr val="bg1">
                    <a:lumMod val="95000"/>
                    <a:lumOff val="5000"/>
                  </a:schemeClr>
                </a:solidFill>
                <a:latin typeface="Arial" panose="020B0604020202020204" pitchFamily="34" charset="0"/>
                <a:cs typeface="Arial" panose="020B0604020202020204" pitchFamily="34" charset="0"/>
                <a:sym typeface="+mn-ea"/>
              </a:rPr>
              <a:t>The tumour shows papillary projections and characteristic pale, empty nuclei (Orphan Annie-eyed nuclei) and are very seldom encapsulated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0" y="0"/>
            <a:ext cx="10972800" cy="582613"/>
          </a:xfrm>
          <a:prstGeom prst="rect">
            <a:avLst/>
          </a:prstGeom>
          <a:noFill/>
          <a:ln>
            <a:noFill/>
          </a:ln>
        </p:spPr>
        <p:txBody>
          <a:bodyPr spcFirstLastPara="1" vert="horz" wrap="square" lIns="91433" tIns="45700" rIns="91433" bIns="45700" anchor="ctr" anchorCtr="0">
            <a:noAutofit/>
            <a:scene3d>
              <a:camera prst="orthographicFront"/>
              <a:lightRig rig="soft" dir="t">
                <a:rot lat="0" lon="0" rev="16800000"/>
              </a:lightRig>
            </a:scene3d>
            <a:sp3d prstMaterial="softEdge">
              <a:bevelT w="38100" h="38100"/>
            </a:sp3d>
          </a:bodyPr>
          <a:lstStyle/>
          <a:p>
            <a:pPr algn="l">
              <a:spcBef>
                <a:spcPts val="0"/>
              </a:spcBef>
            </a:pPr>
            <a:r>
              <a:rPr lang="en-GB" sz="4400" dirty="0">
                <a:solidFill>
                  <a:schemeClr val="accent2">
                    <a:lumMod val="75000"/>
                  </a:schemeClr>
                </a:solidFill>
                <a:effectLst/>
              </a:rPr>
              <a:t>2) Follicular CA</a:t>
            </a:r>
          </a:p>
        </p:txBody>
      </p:sp>
      <p:sp>
        <p:nvSpPr>
          <p:cNvPr id="239" name="Google Shape;239;p43"/>
          <p:cNvSpPr txBox="1">
            <a:spLocks noGrp="1"/>
          </p:cNvSpPr>
          <p:nvPr>
            <p:ph type="body" idx="1"/>
          </p:nvPr>
        </p:nvSpPr>
        <p:spPr>
          <a:xfrm>
            <a:off x="0" y="694055"/>
            <a:ext cx="12192000" cy="6163311"/>
          </a:xfrm>
          <a:prstGeom prst="rect">
            <a:avLst/>
          </a:prstGeom>
          <a:noFill/>
          <a:ln>
            <a:noFill/>
          </a:ln>
        </p:spPr>
        <p:txBody>
          <a:bodyPr spcFirstLastPara="1" vert="horz" wrap="square" lIns="91433" tIns="45700" rIns="91433" bIns="45700" anchor="t" anchorCtr="0">
            <a:noAutofit/>
          </a:bodyPr>
          <a:lstStyle/>
          <a:p>
            <a:pPr marL="338455" indent="-338455">
              <a:lnSpc>
                <a:spcPct val="130000"/>
              </a:lnSpc>
              <a:spcBef>
                <a:spcPts val="0"/>
              </a:spcBef>
              <a:buClr>
                <a:schemeClr val="dk1"/>
              </a:buClr>
              <a:buSzPts val="2000"/>
              <a:buFont typeface="Noto Sans Symbols"/>
              <a:buChar char="❖"/>
            </a:pPr>
            <a:r>
              <a:rPr lang="en-GB" dirty="0">
                <a:solidFill>
                  <a:schemeClr val="bg1"/>
                </a:solidFill>
              </a:rPr>
              <a:t>Account for (10-15)% of thyroid CA</a:t>
            </a:r>
            <a:endParaRPr dirty="0">
              <a:solidFill>
                <a:schemeClr val="bg1"/>
              </a:solidFill>
            </a:endParaRPr>
          </a:p>
          <a:p>
            <a:pPr marL="338455" indent="-338455">
              <a:lnSpc>
                <a:spcPct val="130000"/>
              </a:lnSpc>
              <a:spcBef>
                <a:spcPts val="535"/>
              </a:spcBef>
              <a:buClr>
                <a:schemeClr val="dk1"/>
              </a:buClr>
              <a:buSzPts val="2000"/>
              <a:buFont typeface="Noto Sans Symbols"/>
              <a:buChar char="❖"/>
            </a:pPr>
            <a:r>
              <a:rPr lang="en-GB" dirty="0">
                <a:solidFill>
                  <a:schemeClr val="bg1"/>
                </a:solidFill>
              </a:rPr>
              <a:t>More common in women in a ratio of (3:1) and peak in ages between (40-60) years; older than the peak age of papillary CA</a:t>
            </a:r>
            <a:endParaRPr dirty="0">
              <a:solidFill>
                <a:schemeClr val="bg1"/>
              </a:solidFill>
            </a:endParaRPr>
          </a:p>
          <a:p>
            <a:pPr marL="338455" indent="-338455">
              <a:lnSpc>
                <a:spcPct val="130000"/>
              </a:lnSpc>
              <a:spcBef>
                <a:spcPts val="535"/>
              </a:spcBef>
              <a:buClr>
                <a:schemeClr val="dk1"/>
              </a:buClr>
              <a:buSzPts val="2000"/>
              <a:buFont typeface="Noto Sans Symbols"/>
              <a:buChar char="❖"/>
            </a:pPr>
            <a:r>
              <a:rPr lang="en-GB" dirty="0">
                <a:solidFill>
                  <a:schemeClr val="bg1"/>
                </a:solidFill>
              </a:rPr>
              <a:t>Are more common in endemic areas where iodine deficiency is common</a:t>
            </a:r>
          </a:p>
          <a:p>
            <a:pPr marL="338455" indent="-338455">
              <a:lnSpc>
                <a:spcPct val="130000"/>
              </a:lnSpc>
              <a:buClr>
                <a:schemeClr val="dk1"/>
              </a:buClr>
              <a:buSzPts val="2000"/>
              <a:buFont typeface="Noto Sans Symbols"/>
              <a:buChar char="❖"/>
            </a:pPr>
            <a:r>
              <a:rPr lang="en-US" b="1" u="sng" dirty="0">
                <a:solidFill>
                  <a:schemeClr val="dk1"/>
                </a:solidFill>
                <a:latin typeface="Arial" panose="020B0604020202020204"/>
                <a:ea typeface="Arial" panose="020B0604020202020204"/>
                <a:cs typeface="Arial" panose="020B0604020202020204"/>
                <a:sym typeface="Arial" panose="020B0604020202020204"/>
              </a:rPr>
              <a:t>Morphology:</a:t>
            </a:r>
          </a:p>
          <a:p>
            <a:pPr marL="744855" lvl="1" indent="-279400">
              <a:lnSpc>
                <a:spcPct val="130000"/>
              </a:lnSpc>
              <a:spcBef>
                <a:spcPts val="400"/>
              </a:spcBef>
              <a:buClr>
                <a:schemeClr val="dk1"/>
              </a:buClr>
              <a:buSzPts val="1700"/>
              <a:buFont typeface="Noto Sans Symbols"/>
              <a:buChar char="⮚"/>
            </a:pPr>
            <a:r>
              <a:rPr lang="en-US" b="1" dirty="0">
                <a:solidFill>
                  <a:schemeClr val="dk1"/>
                </a:solidFill>
                <a:latin typeface="Arial" panose="020B0604020202020204"/>
                <a:ea typeface="Arial" panose="020B0604020202020204"/>
                <a:cs typeface="Arial" panose="020B0604020202020204"/>
                <a:sym typeface="Arial" panose="020B0604020202020204"/>
              </a:rPr>
              <a:t>Macroscopically (Gross appearance)</a:t>
            </a:r>
            <a:r>
              <a:rPr lang="en-US" dirty="0">
                <a:solidFill>
                  <a:schemeClr val="dk1"/>
                </a:solidFill>
                <a:latin typeface="Arial" panose="020B0604020202020204"/>
                <a:ea typeface="Arial" panose="020B0604020202020204"/>
                <a:cs typeface="Arial" panose="020B0604020202020204"/>
                <a:sym typeface="Arial" panose="020B0604020202020204"/>
              </a:rPr>
              <a:t>; they appear encapsulated and sometimes are difficult to be distinguished from follicular adenomas.</a:t>
            </a:r>
            <a:endParaRPr dirty="0"/>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9385" y="181610"/>
            <a:ext cx="11920220" cy="4709160"/>
          </a:xfrm>
        </p:spPr>
        <p:txBody>
          <a:bodyPr/>
          <a:lstStyle/>
          <a:p>
            <a:pPr marL="744855" lvl="1" indent="-279400">
              <a:lnSpc>
                <a:spcPct val="160000"/>
              </a:lnSpc>
              <a:spcBef>
                <a:spcPts val="400"/>
              </a:spcBef>
              <a:buClr>
                <a:schemeClr val="dk1"/>
              </a:buClr>
              <a:buSzPts val="1700"/>
              <a:buFont typeface="Noto Sans Symbols"/>
              <a:buChar char="⮚"/>
            </a:pPr>
            <a:r>
              <a:rPr lang="en-US" sz="2800" b="1" dirty="0">
                <a:solidFill>
                  <a:schemeClr val="dk1"/>
                </a:solidFill>
                <a:latin typeface="Arial" panose="020B0604020202020204"/>
                <a:ea typeface="Arial" panose="020B0604020202020204"/>
                <a:cs typeface="Arial" panose="020B0604020202020204"/>
                <a:sym typeface="Arial" panose="020B0604020202020204"/>
              </a:rPr>
              <a:t>Microscopically (Histologic examination)</a:t>
            </a:r>
            <a:endParaRPr lang="en-US" sz="2800" dirty="0">
              <a:solidFill>
                <a:schemeClr val="dk1"/>
              </a:solidFill>
              <a:latin typeface="Arial" panose="020B0604020202020204"/>
              <a:ea typeface="Arial" panose="020B0604020202020204"/>
              <a:cs typeface="Arial" panose="020B0604020202020204"/>
              <a:sym typeface="Arial" panose="020B0604020202020204"/>
            </a:endParaRPr>
          </a:p>
          <a:p>
            <a:pPr marL="1151255" lvl="2" indent="-236855">
              <a:lnSpc>
                <a:spcPct val="160000"/>
              </a:lnSpc>
              <a:spcBef>
                <a:spcPts val="400"/>
              </a:spcBef>
              <a:buClr>
                <a:schemeClr val="dk1"/>
              </a:buClr>
              <a:buSzPts val="1600"/>
              <a:buFont typeface="Noto Sans Symbols"/>
              <a:buChar char="✔"/>
            </a:pPr>
            <a:r>
              <a:rPr lang="en-US" sz="2600" dirty="0">
                <a:solidFill>
                  <a:schemeClr val="dk1"/>
                </a:solidFill>
                <a:latin typeface="Arial" panose="020B0604020202020204"/>
                <a:ea typeface="Arial" panose="020B0604020202020204"/>
                <a:cs typeface="Arial" panose="020B0604020202020204"/>
                <a:sym typeface="Arial" panose="020B0604020202020204"/>
              </a:rPr>
              <a:t>Follicular CA may be:</a:t>
            </a:r>
          </a:p>
          <a:p>
            <a:pPr marL="1371600" lvl="2" indent="-465455">
              <a:lnSpc>
                <a:spcPct val="160000"/>
              </a:lnSpc>
              <a:spcBef>
                <a:spcPts val="400"/>
              </a:spcBef>
              <a:buClr>
                <a:schemeClr val="dk1"/>
              </a:buClr>
              <a:buSzPts val="1500"/>
              <a:buFont typeface="Noto Sans Symbols"/>
              <a:buAutoNum type="arabicPeriod"/>
            </a:pPr>
            <a:r>
              <a:rPr lang="en-US" dirty="0">
                <a:solidFill>
                  <a:schemeClr val="dk1"/>
                </a:solidFill>
                <a:latin typeface="Arial" panose="020B0604020202020204"/>
                <a:ea typeface="Arial" panose="020B0604020202020204"/>
                <a:cs typeface="Arial" panose="020B0604020202020204"/>
                <a:sym typeface="Arial" panose="020B0604020202020204"/>
              </a:rPr>
              <a:t>Widely invasive; infiltrating thyroid parenchyma and </a:t>
            </a:r>
            <a:r>
              <a:rPr lang="en-US" dirty="0" err="1">
                <a:solidFill>
                  <a:schemeClr val="dk1"/>
                </a:solidFill>
                <a:latin typeface="Arial" panose="020B0604020202020204"/>
                <a:ea typeface="Arial" panose="020B0604020202020204"/>
                <a:cs typeface="Arial" panose="020B0604020202020204"/>
                <a:sym typeface="Arial" panose="020B0604020202020204"/>
              </a:rPr>
              <a:t>extrathyroid</a:t>
            </a:r>
            <a:r>
              <a:rPr lang="en-US" dirty="0">
                <a:solidFill>
                  <a:schemeClr val="dk1"/>
                </a:solidFill>
                <a:latin typeface="Arial" panose="020B0604020202020204"/>
                <a:ea typeface="Arial" panose="020B0604020202020204"/>
                <a:cs typeface="Arial" panose="020B0604020202020204"/>
                <a:sym typeface="Arial" panose="020B0604020202020204"/>
              </a:rPr>
              <a:t> soft tissue</a:t>
            </a:r>
          </a:p>
          <a:p>
            <a:pPr marL="1371600" lvl="2" indent="-465455">
              <a:lnSpc>
                <a:spcPct val="160000"/>
              </a:lnSpc>
              <a:spcBef>
                <a:spcPts val="400"/>
              </a:spcBef>
              <a:buClr>
                <a:schemeClr val="dk1"/>
              </a:buClr>
              <a:buSzPts val="1500"/>
              <a:buFont typeface="Noto Sans Symbols"/>
              <a:buAutoNum type="arabicPeriod"/>
            </a:pPr>
            <a:r>
              <a:rPr lang="en-US" dirty="0">
                <a:solidFill>
                  <a:schemeClr val="dk1"/>
                </a:solidFill>
                <a:latin typeface="Arial" panose="020B0604020202020204"/>
                <a:ea typeface="Arial" panose="020B0604020202020204"/>
                <a:cs typeface="Arial" panose="020B0604020202020204"/>
                <a:sym typeface="Arial" panose="020B0604020202020204"/>
              </a:rPr>
              <a:t>Minimally invasive; are sharply demarcated lesions that’re difficult to be distinguished from follicular adenomas gross examination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p:nvPr/>
        </p:nvSpPr>
        <p:spPr>
          <a:xfrm>
            <a:off x="0" y="0"/>
            <a:ext cx="12192000" cy="6858635"/>
          </a:xfrm>
          <a:prstGeom prst="rect">
            <a:avLst/>
          </a:prstGeom>
          <a:noFill/>
          <a:ln>
            <a:noFill/>
          </a:ln>
        </p:spPr>
        <p:txBody>
          <a:bodyPr spcFirstLastPara="1" wrap="square" lIns="91433" tIns="45700" rIns="91433" bIns="45700" anchor="t" anchorCtr="0">
            <a:noAutofit/>
          </a:bodyPr>
          <a:lstStyle/>
          <a:p>
            <a:pPr marL="338455" indent="-338455">
              <a:lnSpc>
                <a:spcPct val="120000"/>
              </a:lnSpc>
              <a:buClr>
                <a:schemeClr val="dk1"/>
              </a:buClr>
              <a:buSzPts val="2000"/>
              <a:buFont typeface="Noto Sans Symbols"/>
              <a:buChar char="❖"/>
            </a:pPr>
            <a:r>
              <a:rPr lang="en-GB" sz="2665" b="1" u="sng">
                <a:solidFill>
                  <a:schemeClr val="dk1"/>
                </a:solidFill>
                <a:latin typeface="Arial" panose="020B0604020202020204"/>
                <a:ea typeface="Arial" panose="020B0604020202020204"/>
                <a:cs typeface="Arial" panose="020B0604020202020204"/>
                <a:sym typeface="Arial" panose="020B0604020202020204"/>
              </a:rPr>
              <a:t>Clinical presentation:</a:t>
            </a:r>
            <a:endParaRPr sz="2665" b="1" u="sng">
              <a:solidFill>
                <a:schemeClr val="dk1"/>
              </a:solidFill>
              <a:latin typeface="Arial" panose="020B0604020202020204"/>
              <a:ea typeface="Arial" panose="020B0604020202020204"/>
              <a:cs typeface="Arial" panose="020B0604020202020204"/>
              <a:sym typeface="Arial" panose="020B0604020202020204"/>
            </a:endParaRPr>
          </a:p>
          <a:p>
            <a:pPr marL="744855" lvl="1" indent="-279400">
              <a:lnSpc>
                <a:spcPct val="120000"/>
              </a:lnSpc>
              <a:spcBef>
                <a:spcPts val="400"/>
              </a:spcBef>
              <a:buClr>
                <a:schemeClr val="dk1"/>
              </a:buClr>
              <a:buSzPts val="1700"/>
              <a:buFont typeface="Noto Sans Symbols"/>
              <a:buChar char="⮚"/>
            </a:pPr>
            <a:r>
              <a:rPr lang="en-GB" sz="2265">
                <a:solidFill>
                  <a:schemeClr val="dk1"/>
                </a:solidFill>
                <a:latin typeface="Arial" panose="020B0604020202020204"/>
                <a:ea typeface="Arial" panose="020B0604020202020204"/>
                <a:cs typeface="Arial" panose="020B0604020202020204"/>
                <a:sym typeface="Arial" panose="020B0604020202020204"/>
              </a:rPr>
              <a:t>Most frequently are solitary cold nodules; don’t secrete hormones. Sometimes they may be hyperfunctioning</a:t>
            </a:r>
            <a:endParaRPr sz="2265">
              <a:solidFill>
                <a:schemeClr val="dk1"/>
              </a:solidFill>
              <a:latin typeface="Arial" panose="020B0604020202020204"/>
              <a:ea typeface="Arial" panose="020B0604020202020204"/>
              <a:cs typeface="Arial" panose="020B0604020202020204"/>
              <a:sym typeface="Arial" panose="020B0604020202020204"/>
            </a:endParaRPr>
          </a:p>
          <a:p>
            <a:pPr marL="744855" lvl="1" indent="-279400">
              <a:lnSpc>
                <a:spcPct val="120000"/>
              </a:lnSpc>
              <a:spcBef>
                <a:spcPts val="400"/>
              </a:spcBef>
              <a:buClr>
                <a:schemeClr val="dk1"/>
              </a:buClr>
              <a:buSzPts val="1700"/>
              <a:buFont typeface="Noto Sans Symbols"/>
              <a:buChar char="⮚"/>
            </a:pPr>
            <a:r>
              <a:rPr lang="en-GB" sz="2265">
                <a:solidFill>
                  <a:schemeClr val="dk1"/>
                </a:solidFill>
                <a:latin typeface="Arial" panose="020B0604020202020204"/>
                <a:ea typeface="Arial" panose="020B0604020202020204"/>
                <a:cs typeface="Arial" panose="020B0604020202020204"/>
                <a:sym typeface="Arial" panose="020B0604020202020204"/>
              </a:rPr>
              <a:t>Haematogenous dissemination is the commonest to spread and target or</a:t>
            </a:r>
            <a:r>
              <a:rPr lang="en-GB" sz="2265">
                <a:solidFill>
                  <a:schemeClr val="dk1"/>
                </a:solidFill>
              </a:rPr>
              <a:t>ga</a:t>
            </a:r>
            <a:r>
              <a:rPr lang="en-GB" sz="2265">
                <a:solidFill>
                  <a:schemeClr val="dk1"/>
                </a:solidFill>
                <a:latin typeface="Arial" panose="020B0604020202020204"/>
                <a:ea typeface="Arial" panose="020B0604020202020204"/>
                <a:cs typeface="Arial" panose="020B0604020202020204"/>
                <a:sym typeface="Arial" panose="020B0604020202020204"/>
              </a:rPr>
              <a:t>ns are lungs, bones and liver. Unlike papillary CA, regional nodal dissemination is uncommon.</a:t>
            </a:r>
            <a:endParaRPr sz="2265">
              <a:solidFill>
                <a:schemeClr val="dk1"/>
              </a:solidFill>
              <a:latin typeface="Arial" panose="020B0604020202020204"/>
              <a:ea typeface="Arial" panose="020B0604020202020204"/>
              <a:cs typeface="Arial" panose="020B0604020202020204"/>
              <a:sym typeface="Arial" panose="020B0604020202020204"/>
            </a:endParaRPr>
          </a:p>
          <a:p>
            <a:pPr marL="338455" indent="-338455">
              <a:lnSpc>
                <a:spcPct val="120000"/>
              </a:lnSpc>
              <a:spcBef>
                <a:spcPts val="535"/>
              </a:spcBef>
              <a:buClr>
                <a:schemeClr val="dk1"/>
              </a:buClr>
              <a:buSzPts val="2000"/>
              <a:buFont typeface="Noto Sans Symbols"/>
              <a:buChar char="❖"/>
            </a:pPr>
            <a:r>
              <a:rPr lang="en-GB" sz="2665" b="1" u="sng">
                <a:solidFill>
                  <a:schemeClr val="dk1"/>
                </a:solidFill>
                <a:latin typeface="Arial" panose="020B0604020202020204"/>
                <a:ea typeface="Arial" panose="020B0604020202020204"/>
                <a:cs typeface="Arial" panose="020B0604020202020204"/>
                <a:sym typeface="Arial" panose="020B0604020202020204"/>
              </a:rPr>
              <a:t>Management:</a:t>
            </a:r>
            <a:endParaRPr sz="2665" b="1" u="sng">
              <a:solidFill>
                <a:schemeClr val="dk1"/>
              </a:solidFill>
              <a:latin typeface="Arial" panose="020B0604020202020204"/>
              <a:ea typeface="Arial" panose="020B0604020202020204"/>
              <a:cs typeface="Arial" panose="020B0604020202020204"/>
              <a:sym typeface="Arial" panose="020B0604020202020204"/>
            </a:endParaRPr>
          </a:p>
          <a:p>
            <a:pPr marL="744855" lvl="1" indent="-279400">
              <a:lnSpc>
                <a:spcPct val="120000"/>
              </a:lnSpc>
              <a:spcBef>
                <a:spcPts val="400"/>
              </a:spcBef>
              <a:buClr>
                <a:schemeClr val="dk1"/>
              </a:buClr>
              <a:buSzPts val="1700"/>
              <a:buFont typeface="Noto Sans Symbols"/>
              <a:buChar char="⮚"/>
            </a:pPr>
            <a:r>
              <a:rPr lang="en-GB" sz="2265">
                <a:solidFill>
                  <a:schemeClr val="dk1"/>
                </a:solidFill>
                <a:latin typeface="Arial" panose="020B0604020202020204"/>
                <a:ea typeface="Arial" panose="020B0604020202020204"/>
                <a:cs typeface="Arial" panose="020B0604020202020204"/>
                <a:sym typeface="Arial" panose="020B0604020202020204"/>
              </a:rPr>
              <a:t>Surgical excision of tumor</a:t>
            </a:r>
            <a:endParaRPr sz="2265">
              <a:solidFill>
                <a:schemeClr val="dk1"/>
              </a:solidFill>
              <a:latin typeface="Arial" panose="020B0604020202020204"/>
              <a:ea typeface="Arial" panose="020B0604020202020204"/>
              <a:cs typeface="Arial" panose="020B0604020202020204"/>
              <a:sym typeface="Arial" panose="020B0604020202020204"/>
            </a:endParaRPr>
          </a:p>
          <a:p>
            <a:pPr marL="744855" lvl="1" indent="-279400">
              <a:lnSpc>
                <a:spcPct val="120000"/>
              </a:lnSpc>
              <a:spcBef>
                <a:spcPts val="400"/>
              </a:spcBef>
              <a:buClr>
                <a:schemeClr val="dk1"/>
              </a:buClr>
              <a:buSzPts val="1700"/>
              <a:buFont typeface="Noto Sans Symbols"/>
              <a:buChar char="⮚"/>
            </a:pPr>
            <a:r>
              <a:rPr lang="en-GB" sz="2265">
                <a:solidFill>
                  <a:schemeClr val="dk1"/>
                </a:solidFill>
                <a:latin typeface="Arial" panose="020B0604020202020204"/>
                <a:ea typeface="Arial" panose="020B0604020202020204"/>
                <a:cs typeface="Arial" panose="020B0604020202020204"/>
                <a:sym typeface="Arial" panose="020B0604020202020204"/>
              </a:rPr>
              <a:t>Radioactive iodine is taken up by well-differentiated metastases</a:t>
            </a:r>
            <a:endParaRPr sz="2265">
              <a:solidFill>
                <a:schemeClr val="dk1"/>
              </a:solidFill>
              <a:latin typeface="Arial" panose="020B0604020202020204"/>
              <a:ea typeface="Arial" panose="020B0604020202020204"/>
              <a:cs typeface="Arial" panose="020B0604020202020204"/>
              <a:sym typeface="Arial" panose="020B0604020202020204"/>
            </a:endParaRPr>
          </a:p>
          <a:p>
            <a:pPr marL="744855" lvl="1" indent="-279400">
              <a:lnSpc>
                <a:spcPct val="120000"/>
              </a:lnSpc>
              <a:spcBef>
                <a:spcPts val="400"/>
              </a:spcBef>
              <a:buClr>
                <a:schemeClr val="dk1"/>
              </a:buClr>
              <a:buSzPts val="1700"/>
              <a:buFont typeface="Noto Sans Symbols"/>
              <a:buChar char="⮚"/>
            </a:pPr>
            <a:r>
              <a:rPr lang="en-GB" sz="2265">
                <a:solidFill>
                  <a:schemeClr val="dk1"/>
                </a:solidFill>
                <a:latin typeface="Arial" panose="020B0604020202020204"/>
                <a:ea typeface="Arial" panose="020B0604020202020204"/>
                <a:cs typeface="Arial" panose="020B0604020202020204"/>
                <a:sym typeface="Arial" panose="020B0604020202020204"/>
              </a:rPr>
              <a:t>About 50% of patients die within 10 years while 10% with minimally invasive follicular CA die within the same period of time.</a:t>
            </a:r>
            <a:endParaRPr sz="2265">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46"/>
          <p:cNvPicPr preferRelativeResize="0"/>
          <p:nvPr/>
        </p:nvPicPr>
        <p:blipFill rotWithShape="1">
          <a:blip r:embed="rId3"/>
          <a:srcRect/>
          <a:stretch>
            <a:fillRect/>
          </a:stretch>
        </p:blipFill>
        <p:spPr>
          <a:xfrm>
            <a:off x="138431" y="93345"/>
            <a:ext cx="5344160" cy="3150235"/>
          </a:xfrm>
          <a:prstGeom prst="rect">
            <a:avLst/>
          </a:prstGeom>
          <a:noFill/>
          <a:ln>
            <a:noFill/>
          </a:ln>
        </p:spPr>
      </p:pic>
      <p:pic>
        <p:nvPicPr>
          <p:cNvPr id="255" name="Google Shape;255;p46"/>
          <p:cNvPicPr preferRelativeResize="0"/>
          <p:nvPr/>
        </p:nvPicPr>
        <p:blipFill rotWithShape="1">
          <a:blip r:embed="rId4"/>
          <a:srcRect/>
          <a:stretch>
            <a:fillRect/>
          </a:stretch>
        </p:blipFill>
        <p:spPr>
          <a:xfrm>
            <a:off x="5720715" y="186691"/>
            <a:ext cx="6471920" cy="3686175"/>
          </a:xfrm>
          <a:prstGeom prst="rect">
            <a:avLst/>
          </a:prstGeom>
          <a:noFill/>
          <a:ln>
            <a:noFill/>
          </a:ln>
        </p:spPr>
      </p:pic>
      <p:pic>
        <p:nvPicPr>
          <p:cNvPr id="256" name="Google Shape;256;p46"/>
          <p:cNvPicPr preferRelativeResize="0"/>
          <p:nvPr/>
        </p:nvPicPr>
        <p:blipFill rotWithShape="1">
          <a:blip r:embed="rId5"/>
          <a:srcRect/>
          <a:stretch>
            <a:fillRect/>
          </a:stretch>
        </p:blipFill>
        <p:spPr>
          <a:xfrm>
            <a:off x="138432" y="3336926"/>
            <a:ext cx="5581649" cy="3446145"/>
          </a:xfrm>
          <a:prstGeom prst="rect">
            <a:avLst/>
          </a:prstGeom>
          <a:noFill/>
          <a:ln>
            <a:noFill/>
          </a:ln>
        </p:spPr>
      </p:pic>
      <p:sp>
        <p:nvSpPr>
          <p:cNvPr id="257" name="Google Shape;257;p46"/>
          <p:cNvSpPr txBox="1"/>
          <p:nvPr/>
        </p:nvSpPr>
        <p:spPr>
          <a:xfrm>
            <a:off x="5736590" y="4495801"/>
            <a:ext cx="6455409" cy="1568449"/>
          </a:xfrm>
          <a:prstGeom prst="rect">
            <a:avLst/>
          </a:prstGeom>
          <a:noFill/>
          <a:ln>
            <a:noFill/>
          </a:ln>
        </p:spPr>
        <p:txBody>
          <a:bodyPr spcFirstLastPara="1" wrap="square" lIns="91433" tIns="45700" rIns="91433" bIns="45700" anchor="t" anchorCtr="0">
            <a:noAutofit/>
          </a:bodyPr>
          <a:lstStyle/>
          <a:p>
            <a:r>
              <a:rPr lang="en-GB" sz="2400">
                <a:solidFill>
                  <a:schemeClr val="dk1"/>
                </a:solidFill>
                <a:latin typeface="Arial" panose="020B0604020202020204"/>
                <a:ea typeface="Arial" panose="020B0604020202020204"/>
                <a:cs typeface="Arial" panose="020B0604020202020204"/>
                <a:sym typeface="Arial" panose="020B0604020202020204"/>
              </a:rPr>
              <a:t>→ follicular carcinomas demonstrate capsular invasion (arrows) that may be minimal, as in this case, or widespread, with extension into local structures of the neck.</a:t>
            </a:r>
            <a:endParaRPr sz="2400">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30480"/>
            <a:ext cx="6935470" cy="746760"/>
          </a:xfrm>
          <a:prstGeom prst="rect">
            <a:avLst/>
          </a:prstGeom>
        </p:spPr>
        <p:txBody>
          <a:bodyPr vert="horz" wrap="square" lIns="0" tIns="8851" rIns="0" bIns="0" rtlCol="0" anchor="ctr">
            <a:spAutoFit/>
            <a:scene3d>
              <a:camera prst="orthographicFront"/>
              <a:lightRig rig="soft" dir="t">
                <a:rot lat="0" lon="0" rev="16800000"/>
              </a:lightRig>
            </a:scene3d>
            <a:sp3d prstMaterial="softEdge">
              <a:bevelT w="38100" h="38100"/>
            </a:sp3d>
          </a:bodyPr>
          <a:lstStyle/>
          <a:p>
            <a:pPr marL="7620" algn="l">
              <a:spcBef>
                <a:spcPts val="70"/>
              </a:spcBef>
            </a:pPr>
            <a:r>
              <a:rPr lang="en-GB" sz="4800" dirty="0">
                <a:solidFill>
                  <a:schemeClr val="accent2">
                    <a:lumMod val="75000"/>
                  </a:schemeClr>
                </a:solidFill>
                <a:effectLst/>
              </a:rPr>
              <a:t>3) </a:t>
            </a:r>
            <a:r>
              <a:rPr sz="4400" spc="-21" dirty="0">
                <a:solidFill>
                  <a:schemeClr val="accent2">
                    <a:lumMod val="75000"/>
                  </a:schemeClr>
                </a:solidFill>
                <a:effectLst/>
              </a:rPr>
              <a:t>Medullary</a:t>
            </a:r>
            <a:r>
              <a:rPr sz="4400" spc="-127" dirty="0">
                <a:solidFill>
                  <a:schemeClr val="accent2">
                    <a:lumMod val="75000"/>
                  </a:schemeClr>
                </a:solidFill>
                <a:effectLst/>
              </a:rPr>
              <a:t> </a:t>
            </a:r>
            <a:r>
              <a:rPr sz="4400" spc="-36" dirty="0">
                <a:solidFill>
                  <a:schemeClr val="accent2">
                    <a:lumMod val="75000"/>
                  </a:schemeClr>
                </a:solidFill>
                <a:effectLst/>
              </a:rPr>
              <a:t>Carcinoma</a:t>
            </a:r>
          </a:p>
        </p:txBody>
      </p:sp>
      <p:sp>
        <p:nvSpPr>
          <p:cNvPr id="4" name="object 4"/>
          <p:cNvSpPr txBox="1"/>
          <p:nvPr/>
        </p:nvSpPr>
        <p:spPr>
          <a:xfrm>
            <a:off x="0" y="779780"/>
            <a:ext cx="12192635" cy="4486310"/>
          </a:xfrm>
          <a:prstGeom prst="rect">
            <a:avLst/>
          </a:prstGeom>
        </p:spPr>
        <p:txBody>
          <a:bodyPr vert="horz" wrap="square" lIns="0" tIns="8082" rIns="0" bIns="0" rtlCol="0">
            <a:spAutoFit/>
          </a:bodyPr>
          <a:lstStyle/>
          <a:p>
            <a:pPr marL="415925" marR="431800" indent="-408305">
              <a:lnSpc>
                <a:spcPct val="100000"/>
              </a:lnSpc>
              <a:spcBef>
                <a:spcPts val="65"/>
              </a:spcBef>
              <a:buFont typeface="Wingdings" panose="05000000000000000000" charset="0"/>
              <a:buChar char="Ø"/>
              <a:tabLst>
                <a:tab pos="415290" algn="l"/>
                <a:tab pos="415925" algn="l"/>
              </a:tabLst>
            </a:pPr>
            <a:r>
              <a:rPr sz="2400" spc="3" dirty="0">
                <a:solidFill>
                  <a:schemeClr val="bg1">
                    <a:lumMod val="95000"/>
                    <a:lumOff val="5000"/>
                  </a:schemeClr>
                </a:solidFill>
                <a:latin typeface="Arial" panose="020B0604020202020204"/>
                <a:cs typeface="Arial" panose="020B0604020202020204"/>
              </a:rPr>
              <a:t>Neuroendocrine thyroid tumor derived</a:t>
            </a:r>
            <a:r>
              <a:rPr sz="2400" spc="-221" dirty="0">
                <a:solidFill>
                  <a:schemeClr val="bg1">
                    <a:lumMod val="95000"/>
                    <a:lumOff val="5000"/>
                  </a:schemeClr>
                </a:solidFill>
                <a:latin typeface="Arial" panose="020B0604020202020204"/>
                <a:cs typeface="Arial" panose="020B0604020202020204"/>
              </a:rPr>
              <a:t> </a:t>
            </a:r>
            <a:r>
              <a:rPr sz="2400" spc="6" dirty="0">
                <a:solidFill>
                  <a:schemeClr val="bg1">
                    <a:lumMod val="95000"/>
                    <a:lumOff val="5000"/>
                  </a:schemeClr>
                </a:solidFill>
                <a:latin typeface="Arial" panose="020B0604020202020204"/>
                <a:cs typeface="Arial" panose="020B0604020202020204"/>
              </a:rPr>
              <a:t>from  </a:t>
            </a:r>
            <a:r>
              <a:rPr sz="2400" spc="-3" dirty="0">
                <a:solidFill>
                  <a:schemeClr val="bg1">
                    <a:lumMod val="95000"/>
                    <a:lumOff val="5000"/>
                  </a:schemeClr>
                </a:solidFill>
                <a:latin typeface="Arial" panose="020B0604020202020204"/>
                <a:cs typeface="Arial" panose="020B0604020202020204"/>
              </a:rPr>
              <a:t>parafollicular cells</a:t>
            </a:r>
            <a:r>
              <a:rPr sz="2400" spc="-252" dirty="0">
                <a:solidFill>
                  <a:schemeClr val="bg1">
                    <a:lumMod val="95000"/>
                    <a:lumOff val="5000"/>
                  </a:schemeClr>
                </a:solidFill>
                <a:latin typeface="Arial" panose="020B0604020202020204"/>
                <a:cs typeface="Arial" panose="020B0604020202020204"/>
              </a:rPr>
              <a:t> </a:t>
            </a:r>
            <a:r>
              <a:rPr sz="2400" spc="-39" dirty="0">
                <a:solidFill>
                  <a:schemeClr val="bg1">
                    <a:lumMod val="95000"/>
                    <a:lumOff val="5000"/>
                  </a:schemeClr>
                </a:solidFill>
                <a:latin typeface="Arial" panose="020B0604020202020204"/>
                <a:cs typeface="Arial" panose="020B0604020202020204"/>
              </a:rPr>
              <a:t>(C-cells)</a:t>
            </a:r>
            <a:endParaRPr sz="2400" dirty="0">
              <a:solidFill>
                <a:schemeClr val="bg1">
                  <a:lumMod val="95000"/>
                  <a:lumOff val="5000"/>
                </a:schemeClr>
              </a:solidFill>
              <a:latin typeface="Arial" panose="020B0604020202020204"/>
              <a:cs typeface="Arial" panose="020B0604020202020204"/>
            </a:endParaRPr>
          </a:p>
          <a:p>
            <a:pPr marL="415290" indent="-407670">
              <a:lnSpc>
                <a:spcPct val="100000"/>
              </a:lnSpc>
              <a:spcBef>
                <a:spcPts val="1795"/>
              </a:spcBef>
              <a:buFont typeface="Wingdings" panose="05000000000000000000" charset="0"/>
              <a:buChar char="Ø"/>
              <a:tabLst>
                <a:tab pos="414655" algn="l"/>
                <a:tab pos="415290" algn="l"/>
              </a:tabLst>
            </a:pPr>
            <a:r>
              <a:rPr sz="2400" spc="-6" dirty="0">
                <a:solidFill>
                  <a:schemeClr val="bg1">
                    <a:lumMod val="95000"/>
                    <a:lumOff val="5000"/>
                  </a:schemeClr>
                </a:solidFill>
                <a:latin typeface="Arial" panose="020B0604020202020204"/>
                <a:cs typeface="Arial" panose="020B0604020202020204"/>
              </a:rPr>
              <a:t>Secretes </a:t>
            </a:r>
            <a:r>
              <a:rPr sz="2400" spc="-3" dirty="0">
                <a:solidFill>
                  <a:schemeClr val="bg1">
                    <a:lumMod val="95000"/>
                    <a:lumOff val="5000"/>
                  </a:schemeClr>
                </a:solidFill>
                <a:latin typeface="Arial" panose="020B0604020202020204"/>
                <a:cs typeface="Arial" panose="020B0604020202020204"/>
              </a:rPr>
              <a:t>calcitonin </a:t>
            </a:r>
            <a:r>
              <a:rPr sz="2400" spc="-12" dirty="0">
                <a:solidFill>
                  <a:schemeClr val="bg1">
                    <a:lumMod val="95000"/>
                    <a:lumOff val="5000"/>
                  </a:schemeClr>
                </a:solidFill>
                <a:latin typeface="Arial" panose="020B0604020202020204"/>
                <a:cs typeface="Arial" panose="020B0604020202020204"/>
              </a:rPr>
              <a:t>causing</a:t>
            </a:r>
            <a:r>
              <a:rPr sz="2400" spc="-221" dirty="0">
                <a:solidFill>
                  <a:schemeClr val="bg1">
                    <a:lumMod val="95000"/>
                    <a:lumOff val="5000"/>
                  </a:schemeClr>
                </a:solidFill>
                <a:latin typeface="Arial" panose="020B0604020202020204"/>
                <a:cs typeface="Arial" panose="020B0604020202020204"/>
              </a:rPr>
              <a:t> </a:t>
            </a:r>
            <a:r>
              <a:rPr sz="2400" spc="-3" dirty="0">
                <a:solidFill>
                  <a:schemeClr val="bg1">
                    <a:lumMod val="95000"/>
                    <a:lumOff val="5000"/>
                  </a:schemeClr>
                </a:solidFill>
                <a:latin typeface="Arial" panose="020B0604020202020204"/>
                <a:cs typeface="Arial" panose="020B0604020202020204"/>
              </a:rPr>
              <a:t>hypocalcemia</a:t>
            </a:r>
          </a:p>
          <a:p>
            <a:pPr marL="873125" marR="240665" lvl="1" indent="-408305">
              <a:lnSpc>
                <a:spcPct val="100000"/>
              </a:lnSpc>
              <a:spcBef>
                <a:spcPts val="1800"/>
              </a:spcBef>
              <a:buFont typeface="Wingdings" panose="05000000000000000000" charset="0"/>
              <a:buChar char="Ø"/>
              <a:tabLst>
                <a:tab pos="414655" algn="l"/>
                <a:tab pos="415290" algn="l"/>
              </a:tabLst>
            </a:pPr>
            <a:r>
              <a:rPr lang="en-GB" sz="2100" dirty="0">
                <a:solidFill>
                  <a:schemeClr val="bg1">
                    <a:lumMod val="95000"/>
                    <a:lumOff val="5000"/>
                  </a:schemeClr>
                </a:solidFill>
                <a:latin typeface="Arial" panose="020B0604020202020204"/>
                <a:cs typeface="Arial" panose="020B0604020202020204"/>
              </a:rPr>
              <a:t>Calcitonin can be used for diagnosis and follow-up</a:t>
            </a:r>
          </a:p>
          <a:p>
            <a:pPr marL="873125" marR="240665" lvl="1" indent="-408305">
              <a:lnSpc>
                <a:spcPct val="100000"/>
              </a:lnSpc>
              <a:spcBef>
                <a:spcPts val="1800"/>
              </a:spcBef>
              <a:buFont typeface="Wingdings" panose="05000000000000000000" charset="0"/>
              <a:buChar char="Ø"/>
              <a:tabLst>
                <a:tab pos="414655" algn="l"/>
                <a:tab pos="415290" algn="l"/>
              </a:tabLst>
            </a:pPr>
            <a:r>
              <a:rPr lang="en-GB" sz="2100" dirty="0">
                <a:solidFill>
                  <a:schemeClr val="bg1">
                    <a:lumMod val="95000"/>
                    <a:lumOff val="5000"/>
                  </a:schemeClr>
                </a:solidFill>
                <a:latin typeface="Arial" panose="020B0604020202020204"/>
                <a:cs typeface="Arial" panose="020B0604020202020204"/>
              </a:rPr>
              <a:t>Tumor may also secrete somatostatin and Vasoactive Intestinal Peptides (VIP)</a:t>
            </a:r>
          </a:p>
          <a:p>
            <a:pPr marL="415925" marR="240665" indent="-408305">
              <a:lnSpc>
                <a:spcPct val="100000"/>
              </a:lnSpc>
              <a:spcBef>
                <a:spcPts val="1800"/>
              </a:spcBef>
              <a:buFont typeface="Wingdings" panose="05000000000000000000" charset="0"/>
              <a:buChar char="Ø"/>
              <a:tabLst>
                <a:tab pos="414655" algn="l"/>
                <a:tab pos="415290" algn="l"/>
              </a:tabLst>
            </a:pPr>
            <a:r>
              <a:rPr sz="2400" spc="-15" dirty="0">
                <a:solidFill>
                  <a:schemeClr val="bg1">
                    <a:lumMod val="95000"/>
                    <a:lumOff val="5000"/>
                  </a:schemeClr>
                </a:solidFill>
                <a:latin typeface="Arial" panose="020B0604020202020204"/>
                <a:cs typeface="Arial" panose="020B0604020202020204"/>
              </a:rPr>
              <a:t>Sheets</a:t>
            </a:r>
            <a:r>
              <a:rPr sz="2400" spc="-127" dirty="0">
                <a:solidFill>
                  <a:schemeClr val="bg1">
                    <a:lumMod val="95000"/>
                    <a:lumOff val="5000"/>
                  </a:schemeClr>
                </a:solidFill>
                <a:latin typeface="Arial" panose="020B0604020202020204"/>
                <a:cs typeface="Arial" panose="020B0604020202020204"/>
              </a:rPr>
              <a:t> </a:t>
            </a:r>
            <a:r>
              <a:rPr sz="2400" spc="-12" dirty="0">
                <a:solidFill>
                  <a:schemeClr val="bg1">
                    <a:lumMod val="95000"/>
                    <a:lumOff val="5000"/>
                  </a:schemeClr>
                </a:solidFill>
                <a:latin typeface="Arial" panose="020B0604020202020204"/>
                <a:cs typeface="Arial" panose="020B0604020202020204"/>
              </a:rPr>
              <a:t>and</a:t>
            </a:r>
            <a:r>
              <a:rPr sz="2400" spc="-18" dirty="0">
                <a:solidFill>
                  <a:schemeClr val="bg1">
                    <a:lumMod val="95000"/>
                    <a:lumOff val="5000"/>
                  </a:schemeClr>
                </a:solidFill>
                <a:latin typeface="Arial" panose="020B0604020202020204"/>
                <a:cs typeface="Arial" panose="020B0604020202020204"/>
              </a:rPr>
              <a:t> </a:t>
            </a:r>
            <a:r>
              <a:rPr sz="2400" spc="-6" dirty="0">
                <a:solidFill>
                  <a:schemeClr val="bg1">
                    <a:lumMod val="95000"/>
                    <a:lumOff val="5000"/>
                  </a:schemeClr>
                </a:solidFill>
                <a:latin typeface="Arial" panose="020B0604020202020204"/>
                <a:cs typeface="Arial" panose="020B0604020202020204"/>
              </a:rPr>
              <a:t>nests</a:t>
            </a:r>
            <a:r>
              <a:rPr sz="2400" spc="-121" dirty="0">
                <a:solidFill>
                  <a:schemeClr val="bg1">
                    <a:lumMod val="95000"/>
                    <a:lumOff val="5000"/>
                  </a:schemeClr>
                </a:solidFill>
                <a:latin typeface="Arial" panose="020B0604020202020204"/>
                <a:cs typeface="Arial" panose="020B0604020202020204"/>
              </a:rPr>
              <a:t> </a:t>
            </a:r>
            <a:r>
              <a:rPr sz="2400" spc="6" dirty="0">
                <a:solidFill>
                  <a:schemeClr val="bg1">
                    <a:lumMod val="95000"/>
                    <a:lumOff val="5000"/>
                  </a:schemeClr>
                </a:solidFill>
                <a:latin typeface="Arial" panose="020B0604020202020204"/>
                <a:cs typeface="Arial" panose="020B0604020202020204"/>
              </a:rPr>
              <a:t>of</a:t>
            </a:r>
            <a:r>
              <a:rPr sz="2400" spc="-21" dirty="0">
                <a:solidFill>
                  <a:schemeClr val="bg1">
                    <a:lumMod val="95000"/>
                    <a:lumOff val="5000"/>
                  </a:schemeClr>
                </a:solidFill>
                <a:latin typeface="Arial" panose="020B0604020202020204"/>
                <a:cs typeface="Arial" panose="020B0604020202020204"/>
              </a:rPr>
              <a:t> </a:t>
            </a:r>
            <a:r>
              <a:rPr sz="2400" spc="3" dirty="0">
                <a:solidFill>
                  <a:schemeClr val="bg1">
                    <a:lumMod val="95000"/>
                    <a:lumOff val="5000"/>
                  </a:schemeClr>
                </a:solidFill>
                <a:latin typeface="Arial" panose="020B0604020202020204"/>
                <a:cs typeface="Arial" panose="020B0604020202020204"/>
              </a:rPr>
              <a:t>tumor</a:t>
            </a:r>
            <a:r>
              <a:rPr sz="2400" spc="-33" dirty="0">
                <a:solidFill>
                  <a:schemeClr val="bg1">
                    <a:lumMod val="95000"/>
                    <a:lumOff val="5000"/>
                  </a:schemeClr>
                </a:solidFill>
                <a:latin typeface="Arial" panose="020B0604020202020204"/>
                <a:cs typeface="Arial" panose="020B0604020202020204"/>
              </a:rPr>
              <a:t> </a:t>
            </a:r>
            <a:r>
              <a:rPr sz="2400" spc="-3" dirty="0">
                <a:solidFill>
                  <a:schemeClr val="bg1">
                    <a:lumMod val="95000"/>
                    <a:lumOff val="5000"/>
                  </a:schemeClr>
                </a:solidFill>
                <a:latin typeface="Arial" panose="020B0604020202020204"/>
                <a:cs typeface="Arial" panose="020B0604020202020204"/>
              </a:rPr>
              <a:t>cells</a:t>
            </a:r>
            <a:r>
              <a:rPr sz="2400" spc="-82" dirty="0">
                <a:solidFill>
                  <a:schemeClr val="bg1">
                    <a:lumMod val="95000"/>
                    <a:lumOff val="5000"/>
                  </a:schemeClr>
                </a:solidFill>
                <a:latin typeface="Arial" panose="020B0604020202020204"/>
                <a:cs typeface="Arial" panose="020B0604020202020204"/>
              </a:rPr>
              <a:t> </a:t>
            </a:r>
            <a:r>
              <a:rPr sz="2400" dirty="0">
                <a:solidFill>
                  <a:schemeClr val="bg1">
                    <a:lumMod val="95000"/>
                    <a:lumOff val="5000"/>
                  </a:schemeClr>
                </a:solidFill>
                <a:latin typeface="Arial" panose="020B0604020202020204"/>
                <a:cs typeface="Arial" panose="020B0604020202020204"/>
              </a:rPr>
              <a:t>in</a:t>
            </a:r>
            <a:r>
              <a:rPr sz="2400" spc="-39" dirty="0">
                <a:solidFill>
                  <a:schemeClr val="bg1">
                    <a:lumMod val="95000"/>
                    <a:lumOff val="5000"/>
                  </a:schemeClr>
                </a:solidFill>
                <a:latin typeface="Arial" panose="020B0604020202020204"/>
                <a:cs typeface="Arial" panose="020B0604020202020204"/>
              </a:rPr>
              <a:t> </a:t>
            </a:r>
            <a:r>
              <a:rPr sz="2400" spc="-15" dirty="0">
                <a:solidFill>
                  <a:schemeClr val="bg1">
                    <a:lumMod val="95000"/>
                    <a:lumOff val="5000"/>
                  </a:schemeClr>
                </a:solidFill>
                <a:latin typeface="Arial" panose="020B0604020202020204"/>
                <a:cs typeface="Arial" panose="020B0604020202020204"/>
              </a:rPr>
              <a:t>an</a:t>
            </a:r>
            <a:r>
              <a:rPr sz="2400" spc="-55" dirty="0">
                <a:solidFill>
                  <a:schemeClr val="bg1">
                    <a:lumMod val="95000"/>
                    <a:lumOff val="5000"/>
                  </a:schemeClr>
                </a:solidFill>
                <a:latin typeface="Arial" panose="020B0604020202020204"/>
                <a:cs typeface="Arial" panose="020B0604020202020204"/>
              </a:rPr>
              <a:t> </a:t>
            </a:r>
            <a:r>
              <a:rPr sz="2400" spc="-6" dirty="0">
                <a:solidFill>
                  <a:schemeClr val="bg1">
                    <a:lumMod val="95000"/>
                    <a:lumOff val="5000"/>
                  </a:schemeClr>
                </a:solidFill>
                <a:latin typeface="Arial" panose="020B0604020202020204"/>
                <a:cs typeface="Arial" panose="020B0604020202020204"/>
              </a:rPr>
              <a:t>amyloid  </a:t>
            </a:r>
            <a:r>
              <a:rPr sz="2400" spc="-3" dirty="0">
                <a:solidFill>
                  <a:schemeClr val="bg1">
                    <a:lumMod val="95000"/>
                    <a:lumOff val="5000"/>
                  </a:schemeClr>
                </a:solidFill>
                <a:latin typeface="Arial" panose="020B0604020202020204"/>
                <a:cs typeface="Arial" panose="020B0604020202020204"/>
              </a:rPr>
              <a:t>stroma</a:t>
            </a:r>
            <a:endParaRPr sz="2400" dirty="0">
              <a:solidFill>
                <a:schemeClr val="bg1">
                  <a:lumMod val="95000"/>
                  <a:lumOff val="5000"/>
                </a:schemeClr>
              </a:solidFill>
              <a:latin typeface="Arial" panose="020B0604020202020204"/>
              <a:cs typeface="Arial" panose="020B0604020202020204"/>
            </a:endParaRPr>
          </a:p>
          <a:p>
            <a:pPr marL="415925" indent="-408305">
              <a:lnSpc>
                <a:spcPct val="100000"/>
              </a:lnSpc>
              <a:spcBef>
                <a:spcPts val="1795"/>
              </a:spcBef>
              <a:buFont typeface="Wingdings" panose="05000000000000000000" charset="0"/>
              <a:buChar char="Ø"/>
              <a:tabLst>
                <a:tab pos="415290" algn="l"/>
                <a:tab pos="415925" algn="l"/>
              </a:tabLst>
            </a:pPr>
            <a:r>
              <a:rPr sz="2400" spc="-33" dirty="0">
                <a:solidFill>
                  <a:schemeClr val="bg1">
                    <a:lumMod val="95000"/>
                    <a:lumOff val="5000"/>
                  </a:schemeClr>
                </a:solidFill>
                <a:latin typeface="Arial" panose="020B0604020202020204"/>
                <a:cs typeface="Arial" panose="020B0604020202020204"/>
              </a:rPr>
              <a:t>May </a:t>
            </a:r>
            <a:r>
              <a:rPr sz="2400" spc="6" dirty="0">
                <a:solidFill>
                  <a:schemeClr val="bg1">
                    <a:lumMod val="95000"/>
                    <a:lumOff val="5000"/>
                  </a:schemeClr>
                </a:solidFill>
                <a:latin typeface="Arial" panose="020B0604020202020204"/>
                <a:cs typeface="Arial" panose="020B0604020202020204"/>
              </a:rPr>
              <a:t>occur </a:t>
            </a:r>
            <a:r>
              <a:rPr sz="2400" dirty="0">
                <a:solidFill>
                  <a:schemeClr val="bg1">
                    <a:lumMod val="95000"/>
                    <a:lumOff val="5000"/>
                  </a:schemeClr>
                </a:solidFill>
                <a:latin typeface="Arial" panose="020B0604020202020204"/>
                <a:cs typeface="Arial" panose="020B0604020202020204"/>
              </a:rPr>
              <a:t>in </a:t>
            </a:r>
            <a:r>
              <a:rPr sz="2400" spc="-42" dirty="0">
                <a:solidFill>
                  <a:schemeClr val="bg1">
                    <a:lumMod val="95000"/>
                    <a:lumOff val="5000"/>
                  </a:schemeClr>
                </a:solidFill>
                <a:latin typeface="Arial" panose="020B0604020202020204"/>
                <a:cs typeface="Arial" panose="020B0604020202020204"/>
              </a:rPr>
              <a:t>MEN</a:t>
            </a:r>
            <a:r>
              <a:rPr lang="en-GB" sz="2400" spc="-42" dirty="0">
                <a:solidFill>
                  <a:schemeClr val="bg1">
                    <a:lumMod val="95000"/>
                    <a:lumOff val="5000"/>
                  </a:schemeClr>
                </a:solidFill>
                <a:latin typeface="Arial" panose="020B0604020202020204"/>
                <a:cs typeface="Arial" panose="020B0604020202020204"/>
              </a:rPr>
              <a:t> (Multiple Endocrine Neoplasia)</a:t>
            </a:r>
            <a:r>
              <a:rPr sz="2400" spc="-42" dirty="0">
                <a:solidFill>
                  <a:schemeClr val="bg1">
                    <a:lumMod val="95000"/>
                    <a:lumOff val="5000"/>
                  </a:schemeClr>
                </a:solidFill>
                <a:latin typeface="Arial" panose="020B0604020202020204"/>
                <a:cs typeface="Arial" panose="020B0604020202020204"/>
              </a:rPr>
              <a:t> </a:t>
            </a:r>
            <a:r>
              <a:rPr sz="2400" spc="-27" dirty="0">
                <a:solidFill>
                  <a:schemeClr val="bg1">
                    <a:lumMod val="95000"/>
                    <a:lumOff val="5000"/>
                  </a:schemeClr>
                </a:solidFill>
                <a:latin typeface="Arial" panose="020B0604020202020204"/>
                <a:cs typeface="Arial" panose="020B0604020202020204"/>
              </a:rPr>
              <a:t>IIA </a:t>
            </a:r>
            <a:r>
              <a:rPr sz="2400" spc="6" dirty="0">
                <a:solidFill>
                  <a:schemeClr val="bg1">
                    <a:lumMod val="95000"/>
                    <a:lumOff val="5000"/>
                  </a:schemeClr>
                </a:solidFill>
                <a:latin typeface="Arial" panose="020B0604020202020204"/>
                <a:cs typeface="Arial" panose="020B0604020202020204"/>
              </a:rPr>
              <a:t>or</a:t>
            </a:r>
            <a:r>
              <a:rPr sz="2400" spc="-258" dirty="0">
                <a:solidFill>
                  <a:schemeClr val="bg1">
                    <a:lumMod val="95000"/>
                    <a:lumOff val="5000"/>
                  </a:schemeClr>
                </a:solidFill>
                <a:latin typeface="Arial" panose="020B0604020202020204"/>
                <a:cs typeface="Arial" panose="020B0604020202020204"/>
              </a:rPr>
              <a:t> </a:t>
            </a:r>
            <a:r>
              <a:rPr sz="2400" spc="-39" dirty="0">
                <a:solidFill>
                  <a:schemeClr val="bg1">
                    <a:lumMod val="95000"/>
                    <a:lumOff val="5000"/>
                  </a:schemeClr>
                </a:solidFill>
                <a:latin typeface="Arial" panose="020B0604020202020204"/>
                <a:cs typeface="Arial" panose="020B0604020202020204"/>
              </a:rPr>
              <a:t>IIB</a:t>
            </a:r>
            <a:endParaRPr sz="2400" dirty="0">
              <a:solidFill>
                <a:schemeClr val="bg1">
                  <a:lumMod val="95000"/>
                  <a:lumOff val="5000"/>
                </a:schemeClr>
              </a:solidFill>
              <a:latin typeface="Arial" panose="020B0604020202020204"/>
              <a:cs typeface="Arial" panose="020B0604020202020204"/>
            </a:endParaRPr>
          </a:p>
          <a:p>
            <a:pPr marL="415290" indent="-407670">
              <a:lnSpc>
                <a:spcPct val="100000"/>
              </a:lnSpc>
              <a:spcBef>
                <a:spcPts val="1800"/>
              </a:spcBef>
              <a:buFont typeface="Wingdings" panose="05000000000000000000" charset="0"/>
              <a:buChar char="Ø"/>
              <a:tabLst>
                <a:tab pos="414655" algn="l"/>
                <a:tab pos="415290" algn="l"/>
              </a:tabLst>
            </a:pPr>
            <a:r>
              <a:rPr sz="2400" spc="-76" dirty="0">
                <a:solidFill>
                  <a:schemeClr val="bg1">
                    <a:lumMod val="95000"/>
                    <a:lumOff val="5000"/>
                  </a:schemeClr>
                </a:solidFill>
                <a:latin typeface="Arial" panose="020B0604020202020204"/>
                <a:cs typeface="Arial" panose="020B0604020202020204"/>
              </a:rPr>
              <a:t>RET </a:t>
            </a:r>
            <a:r>
              <a:rPr sz="2400" spc="-9" dirty="0">
                <a:solidFill>
                  <a:schemeClr val="bg1">
                    <a:lumMod val="95000"/>
                    <a:lumOff val="5000"/>
                  </a:schemeClr>
                </a:solidFill>
                <a:latin typeface="Arial" panose="020B0604020202020204"/>
                <a:cs typeface="Arial" panose="020B0604020202020204"/>
              </a:rPr>
              <a:t>proto-oncogene </a:t>
            </a:r>
            <a:r>
              <a:rPr sz="2400" dirty="0">
                <a:solidFill>
                  <a:schemeClr val="bg1">
                    <a:lumMod val="95000"/>
                    <a:lumOff val="5000"/>
                  </a:schemeClr>
                </a:solidFill>
                <a:latin typeface="Arial" panose="020B0604020202020204"/>
                <a:cs typeface="Arial" panose="020B0604020202020204"/>
              </a:rPr>
              <a:t>important in</a:t>
            </a:r>
            <a:r>
              <a:rPr sz="2400" spc="-185" dirty="0">
                <a:solidFill>
                  <a:schemeClr val="bg1">
                    <a:lumMod val="95000"/>
                    <a:lumOff val="5000"/>
                  </a:schemeClr>
                </a:solidFill>
                <a:latin typeface="Arial" panose="020B0604020202020204"/>
                <a:cs typeface="Arial" panose="020B0604020202020204"/>
              </a:rPr>
              <a:t> </a:t>
            </a:r>
            <a:r>
              <a:rPr sz="2400" dirty="0">
                <a:solidFill>
                  <a:schemeClr val="bg1">
                    <a:lumMod val="95000"/>
                    <a:lumOff val="5000"/>
                  </a:schemeClr>
                </a:solidFill>
                <a:latin typeface="Arial" panose="020B0604020202020204"/>
                <a:cs typeface="Arial" panose="020B0604020202020204"/>
              </a:rPr>
              <a:t>pathogenesis</a:t>
            </a:r>
          </a:p>
          <a:p>
            <a:pPr marL="415290" indent="-407670">
              <a:lnSpc>
                <a:spcPct val="100000"/>
              </a:lnSpc>
              <a:spcBef>
                <a:spcPts val="1795"/>
              </a:spcBef>
              <a:buFont typeface="Wingdings" panose="05000000000000000000" charset="0"/>
              <a:buChar char="Ø"/>
              <a:tabLst>
                <a:tab pos="414655" algn="l"/>
                <a:tab pos="415290" algn="l"/>
              </a:tabLst>
            </a:pPr>
            <a:r>
              <a:rPr sz="2400" spc="-33" dirty="0">
                <a:solidFill>
                  <a:schemeClr val="bg1">
                    <a:lumMod val="95000"/>
                    <a:lumOff val="5000"/>
                  </a:schemeClr>
                </a:solidFill>
                <a:latin typeface="Arial" panose="020B0604020202020204"/>
                <a:cs typeface="Arial" panose="020B0604020202020204"/>
              </a:rPr>
              <a:t>Peak </a:t>
            </a:r>
            <a:r>
              <a:rPr sz="2400" spc="3" dirty="0">
                <a:solidFill>
                  <a:schemeClr val="bg1">
                    <a:lumMod val="95000"/>
                    <a:lumOff val="5000"/>
                  </a:schemeClr>
                </a:solidFill>
                <a:latin typeface="Arial" panose="020B0604020202020204"/>
                <a:cs typeface="Arial" panose="020B0604020202020204"/>
              </a:rPr>
              <a:t>incidence </a:t>
            </a:r>
            <a:r>
              <a:rPr sz="2400" spc="-3" dirty="0">
                <a:solidFill>
                  <a:schemeClr val="bg1">
                    <a:lumMod val="95000"/>
                    <a:lumOff val="5000"/>
                  </a:schemeClr>
                </a:solidFill>
                <a:latin typeface="Arial" panose="020B0604020202020204"/>
                <a:cs typeface="Arial" panose="020B0604020202020204"/>
              </a:rPr>
              <a:t>age 40 </a:t>
            </a:r>
            <a:r>
              <a:rPr sz="2400" spc="3" dirty="0">
                <a:solidFill>
                  <a:schemeClr val="bg1">
                    <a:lumMod val="95000"/>
                    <a:lumOff val="5000"/>
                  </a:schemeClr>
                </a:solidFill>
                <a:latin typeface="Arial" panose="020B0604020202020204"/>
                <a:cs typeface="Arial" panose="020B0604020202020204"/>
              </a:rPr>
              <a:t>to </a:t>
            </a:r>
            <a:r>
              <a:rPr sz="2400" spc="18" dirty="0">
                <a:solidFill>
                  <a:schemeClr val="bg1">
                    <a:lumMod val="95000"/>
                    <a:lumOff val="5000"/>
                  </a:schemeClr>
                </a:solidFill>
                <a:latin typeface="Arial" panose="020B0604020202020204"/>
                <a:cs typeface="Arial" panose="020B0604020202020204"/>
              </a:rPr>
              <a:t>50</a:t>
            </a:r>
            <a:r>
              <a:rPr sz="2400" spc="-97" dirty="0">
                <a:solidFill>
                  <a:schemeClr val="bg1">
                    <a:lumMod val="95000"/>
                    <a:lumOff val="5000"/>
                  </a:schemeClr>
                </a:solidFill>
                <a:latin typeface="Arial" panose="020B0604020202020204"/>
                <a:cs typeface="Arial" panose="020B0604020202020204"/>
              </a:rPr>
              <a:t> </a:t>
            </a:r>
            <a:r>
              <a:rPr sz="2400" spc="-9" dirty="0">
                <a:solidFill>
                  <a:schemeClr val="bg1">
                    <a:lumMod val="95000"/>
                    <a:lumOff val="5000"/>
                  </a:schemeClr>
                </a:solidFill>
                <a:latin typeface="Arial" panose="020B0604020202020204"/>
                <a:cs typeface="Arial" panose="020B0604020202020204"/>
              </a:rPr>
              <a:t>years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0" y="0"/>
            <a:ext cx="12191365" cy="5435334"/>
          </a:xfrm>
          <a:prstGeom prst="rect">
            <a:avLst/>
          </a:prstGeom>
          <a:noFill/>
        </p:spPr>
        <p:txBody>
          <a:bodyPr wrap="square" rtlCol="0" anchor="t">
            <a:spAutoFit/>
          </a:bodyPr>
          <a:lstStyle/>
          <a:p>
            <a:pPr marL="415925" indent="-408305">
              <a:lnSpc>
                <a:spcPct val="80000"/>
              </a:lnSpc>
              <a:spcBef>
                <a:spcPts val="1795"/>
              </a:spcBef>
              <a:spcAft>
                <a:spcPts val="0"/>
              </a:spcAft>
              <a:buFont typeface="Wingdings" panose="05000000000000000000" charset="0"/>
              <a:buChar char="Ø"/>
              <a:tabLst>
                <a:tab pos="415290" algn="l"/>
                <a:tab pos="415925" algn="l"/>
              </a:tabLst>
            </a:pPr>
            <a:r>
              <a:rPr sz="2400" b="1" u="sng" spc="-9" dirty="0">
                <a:solidFill>
                  <a:srgbClr val="252525"/>
                </a:solidFill>
                <a:latin typeface="Arial" panose="020B0604020202020204"/>
                <a:cs typeface="Arial" panose="020B0604020202020204"/>
                <a:sym typeface="+mn-ea"/>
              </a:rPr>
              <a:t>Clinical</a:t>
            </a:r>
            <a:r>
              <a:rPr sz="2400" b="1" u="sng" spc="-64" dirty="0">
                <a:solidFill>
                  <a:srgbClr val="252525"/>
                </a:solidFill>
                <a:latin typeface="Arial" panose="020B0604020202020204"/>
                <a:cs typeface="Arial" panose="020B0604020202020204"/>
                <a:sym typeface="+mn-ea"/>
              </a:rPr>
              <a:t> </a:t>
            </a:r>
            <a:r>
              <a:rPr sz="2400" b="1" u="sng" spc="-3" dirty="0">
                <a:solidFill>
                  <a:srgbClr val="252525"/>
                </a:solidFill>
                <a:latin typeface="Arial" panose="020B0604020202020204"/>
                <a:cs typeface="Arial" panose="020B0604020202020204"/>
                <a:sym typeface="+mn-ea"/>
              </a:rPr>
              <a:t>features</a:t>
            </a:r>
            <a:endParaRPr sz="2400" b="1" u="sng" dirty="0">
              <a:latin typeface="Arial" panose="020B0604020202020204"/>
              <a:cs typeface="Arial" panose="020B0604020202020204"/>
            </a:endParaRPr>
          </a:p>
          <a:p>
            <a:pPr marL="1008380" lvl="1" indent="-457200">
              <a:lnSpc>
                <a:spcPct val="80000"/>
              </a:lnSpc>
              <a:spcBef>
                <a:spcPts val="1795"/>
              </a:spcBef>
              <a:spcAft>
                <a:spcPts val="0"/>
              </a:spcAft>
              <a:buAutoNum type="arabicPeriod"/>
              <a:tabLst>
                <a:tab pos="890270" algn="l"/>
                <a:tab pos="890905" algn="l"/>
              </a:tabLst>
            </a:pPr>
            <a:r>
              <a:rPr sz="2200" spc="-12" dirty="0">
                <a:solidFill>
                  <a:srgbClr val="252525"/>
                </a:solidFill>
                <a:latin typeface="Arial" panose="020B0604020202020204"/>
                <a:cs typeface="Arial" panose="020B0604020202020204"/>
                <a:sym typeface="+mn-ea"/>
              </a:rPr>
              <a:t>Paraneoplastic</a:t>
            </a:r>
            <a:r>
              <a:rPr sz="2200" spc="-88" dirty="0">
                <a:solidFill>
                  <a:srgbClr val="252525"/>
                </a:solidFill>
                <a:latin typeface="Arial" panose="020B0604020202020204"/>
                <a:cs typeface="Arial" panose="020B0604020202020204"/>
                <a:sym typeface="+mn-ea"/>
              </a:rPr>
              <a:t> </a:t>
            </a:r>
            <a:r>
              <a:rPr sz="2200" spc="-9" dirty="0">
                <a:solidFill>
                  <a:srgbClr val="252525"/>
                </a:solidFill>
                <a:latin typeface="Arial" panose="020B0604020202020204"/>
                <a:cs typeface="Arial" panose="020B0604020202020204"/>
                <a:sym typeface="+mn-ea"/>
              </a:rPr>
              <a:t>syndromes</a:t>
            </a:r>
            <a:endParaRPr sz="2200" dirty="0">
              <a:latin typeface="Arial" panose="020B0604020202020204"/>
              <a:cs typeface="Arial" panose="020B0604020202020204"/>
            </a:endParaRPr>
          </a:p>
          <a:p>
            <a:pPr marL="1008380" lvl="1" indent="-457200">
              <a:lnSpc>
                <a:spcPct val="80000"/>
              </a:lnSpc>
              <a:spcBef>
                <a:spcPts val="1800"/>
              </a:spcBef>
              <a:spcAft>
                <a:spcPts val="0"/>
              </a:spcAft>
              <a:buAutoNum type="arabicPeriod"/>
              <a:tabLst>
                <a:tab pos="890905" algn="l"/>
                <a:tab pos="890905" algn="l"/>
              </a:tabLst>
            </a:pPr>
            <a:r>
              <a:rPr sz="2200" spc="-6" dirty="0">
                <a:solidFill>
                  <a:srgbClr val="252525"/>
                </a:solidFill>
                <a:latin typeface="Arial" panose="020B0604020202020204"/>
                <a:cs typeface="Arial" panose="020B0604020202020204"/>
                <a:sym typeface="+mn-ea"/>
              </a:rPr>
              <a:t>Diarrhea </a:t>
            </a:r>
            <a:r>
              <a:rPr sz="2200" spc="3" dirty="0">
                <a:solidFill>
                  <a:srgbClr val="252525"/>
                </a:solidFill>
                <a:latin typeface="Arial" panose="020B0604020202020204"/>
                <a:cs typeface="Arial" panose="020B0604020202020204"/>
                <a:sym typeface="+mn-ea"/>
              </a:rPr>
              <a:t>due </a:t>
            </a:r>
            <a:r>
              <a:rPr sz="2200" spc="6" dirty="0">
                <a:solidFill>
                  <a:srgbClr val="252525"/>
                </a:solidFill>
                <a:latin typeface="Arial" panose="020B0604020202020204"/>
                <a:cs typeface="Arial" panose="020B0604020202020204"/>
                <a:sym typeface="+mn-ea"/>
              </a:rPr>
              <a:t>to </a:t>
            </a:r>
            <a:r>
              <a:rPr sz="2200" spc="-3" dirty="0">
                <a:solidFill>
                  <a:srgbClr val="252525"/>
                </a:solidFill>
                <a:latin typeface="Arial" panose="020B0604020202020204"/>
                <a:cs typeface="Arial" panose="020B0604020202020204"/>
                <a:sym typeface="+mn-ea"/>
              </a:rPr>
              <a:t>secretion </a:t>
            </a:r>
            <a:r>
              <a:rPr sz="2200" spc="6" dirty="0">
                <a:solidFill>
                  <a:srgbClr val="252525"/>
                </a:solidFill>
                <a:latin typeface="Arial" panose="020B0604020202020204"/>
                <a:cs typeface="Arial" panose="020B0604020202020204"/>
                <a:sym typeface="+mn-ea"/>
              </a:rPr>
              <a:t>of</a:t>
            </a:r>
            <a:r>
              <a:rPr sz="2200" spc="-291" dirty="0">
                <a:solidFill>
                  <a:srgbClr val="252525"/>
                </a:solidFill>
                <a:latin typeface="Arial" panose="020B0604020202020204"/>
                <a:cs typeface="Arial" panose="020B0604020202020204"/>
                <a:sym typeface="+mn-ea"/>
              </a:rPr>
              <a:t> </a:t>
            </a:r>
            <a:r>
              <a:rPr lang="en-GB" sz="2200" spc="-291" dirty="0">
                <a:solidFill>
                  <a:srgbClr val="252525"/>
                </a:solidFill>
                <a:latin typeface="Arial" panose="020B0604020202020204"/>
                <a:cs typeface="Arial" panose="020B0604020202020204"/>
                <a:sym typeface="+mn-ea"/>
              </a:rPr>
              <a:t> </a:t>
            </a:r>
            <a:r>
              <a:rPr sz="2200" spc="-18" dirty="0">
                <a:solidFill>
                  <a:srgbClr val="252525"/>
                </a:solidFill>
                <a:latin typeface="Arial" panose="020B0604020202020204"/>
                <a:cs typeface="Arial" panose="020B0604020202020204"/>
                <a:sym typeface="+mn-ea"/>
              </a:rPr>
              <a:t>VIP</a:t>
            </a:r>
          </a:p>
          <a:p>
            <a:pPr marL="1008380" lvl="1" indent="-457200">
              <a:lnSpc>
                <a:spcPct val="80000"/>
              </a:lnSpc>
              <a:spcBef>
                <a:spcPts val="1800"/>
              </a:spcBef>
              <a:spcAft>
                <a:spcPts val="0"/>
              </a:spcAft>
              <a:buAutoNum type="arabicPeriod"/>
              <a:tabLst>
                <a:tab pos="890905" algn="l"/>
                <a:tab pos="890905" algn="l"/>
              </a:tabLst>
            </a:pPr>
            <a:r>
              <a:rPr lang="en-GB" altLang="en-US" sz="2200" spc="-18" dirty="0">
                <a:solidFill>
                  <a:srgbClr val="252525"/>
                </a:solidFill>
                <a:latin typeface="Arial" panose="020B0604020202020204"/>
                <a:cs typeface="Arial" panose="020B0604020202020204"/>
                <a:sym typeface="+mn-ea"/>
              </a:rPr>
              <a:t>High levels of serum calcitonin and carcinoembryonic antigen</a:t>
            </a:r>
          </a:p>
          <a:p>
            <a:pPr marL="1008380" lvl="1" indent="-457200">
              <a:lnSpc>
                <a:spcPct val="80000"/>
              </a:lnSpc>
              <a:spcBef>
                <a:spcPts val="1800"/>
              </a:spcBef>
              <a:spcAft>
                <a:spcPts val="0"/>
              </a:spcAft>
              <a:buAutoNum type="arabicPeriod"/>
              <a:tabLst>
                <a:tab pos="890905" algn="l"/>
                <a:tab pos="890905" algn="l"/>
              </a:tabLst>
            </a:pPr>
            <a:r>
              <a:rPr lang="en-GB" altLang="en-US" sz="2200" spc="-18" dirty="0">
                <a:solidFill>
                  <a:srgbClr val="252525"/>
                </a:solidFill>
                <a:latin typeface="Arial" panose="020B0604020202020204"/>
                <a:cs typeface="Arial" panose="020B0604020202020204"/>
                <a:sym typeface="+mn-ea"/>
              </a:rPr>
              <a:t>Some tumours are familial (30% familial and 70% sporadic)</a:t>
            </a:r>
          </a:p>
          <a:p>
            <a:pPr marL="1465580" lvl="2" indent="-457200">
              <a:lnSpc>
                <a:spcPct val="80000"/>
              </a:lnSpc>
              <a:spcBef>
                <a:spcPts val="1800"/>
              </a:spcBef>
              <a:spcAft>
                <a:spcPts val="0"/>
              </a:spcAft>
              <a:buFont typeface="Wingdings" panose="05000000000000000000" charset="0"/>
              <a:buChar char="ü"/>
              <a:tabLst>
                <a:tab pos="890905" algn="l"/>
                <a:tab pos="890905" algn="l"/>
              </a:tabLst>
            </a:pPr>
            <a:r>
              <a:rPr lang="en-GB" altLang="en-US" sz="2000" spc="-18" dirty="0">
                <a:solidFill>
                  <a:srgbClr val="252525"/>
                </a:solidFill>
                <a:latin typeface="Arial" panose="020B0604020202020204"/>
                <a:cs typeface="Arial" panose="020B0604020202020204"/>
                <a:sym typeface="+mn-ea"/>
              </a:rPr>
              <a:t>Affects children and young adults, whereas the sporadic cases occur at any age with no sex predominance</a:t>
            </a:r>
          </a:p>
          <a:p>
            <a:pPr marL="1008380" lvl="1" indent="-457200">
              <a:lnSpc>
                <a:spcPct val="80000"/>
              </a:lnSpc>
              <a:spcBef>
                <a:spcPts val="1800"/>
              </a:spcBef>
              <a:spcAft>
                <a:spcPts val="0"/>
              </a:spcAft>
              <a:buAutoNum type="arabicPeriod"/>
              <a:tabLst>
                <a:tab pos="890905" algn="l"/>
                <a:tab pos="890905" algn="l"/>
              </a:tabLst>
            </a:pPr>
            <a:r>
              <a:rPr lang="en-GB" altLang="en-US" sz="2200" spc="-18" dirty="0">
                <a:solidFill>
                  <a:srgbClr val="252525"/>
                </a:solidFill>
                <a:latin typeface="Arial" panose="020B0604020202020204"/>
                <a:cs typeface="Arial" panose="020B0604020202020204"/>
                <a:sym typeface="+mn-ea"/>
              </a:rPr>
              <a:t>May be associated with adrenal phaeochromocytoma and hyperparathyroidism (usually due to hyperplasia) in the syndrome known as multiple endocrine neoplasia (MEN) type 2A (MEN-2A)</a:t>
            </a:r>
          </a:p>
          <a:p>
            <a:pPr marL="1008380" lvl="1" indent="-457200">
              <a:lnSpc>
                <a:spcPct val="80000"/>
              </a:lnSpc>
              <a:spcBef>
                <a:spcPts val="1800"/>
              </a:spcBef>
              <a:spcAft>
                <a:spcPts val="0"/>
              </a:spcAft>
              <a:buAutoNum type="arabicPeriod"/>
              <a:tabLst>
                <a:tab pos="890905" algn="l"/>
                <a:tab pos="890905" algn="l"/>
              </a:tabLst>
            </a:pPr>
            <a:r>
              <a:rPr lang="en-GB" altLang="en-US" sz="2200" spc="-18" dirty="0">
                <a:solidFill>
                  <a:srgbClr val="252525"/>
                </a:solidFill>
                <a:latin typeface="Arial" panose="020B0604020202020204"/>
                <a:cs typeface="Arial" panose="020B0604020202020204"/>
                <a:sym typeface="+mn-ea"/>
              </a:rPr>
              <a:t>Metastases is by both lymphatics and vascular spread</a:t>
            </a:r>
          </a:p>
          <a:p>
            <a:pPr marL="1008380" lvl="1" indent="-457200">
              <a:lnSpc>
                <a:spcPct val="80000"/>
              </a:lnSpc>
              <a:spcBef>
                <a:spcPts val="1800"/>
              </a:spcBef>
              <a:spcAft>
                <a:spcPts val="0"/>
              </a:spcAft>
              <a:buAutoNum type="arabicPeriod"/>
              <a:tabLst>
                <a:tab pos="890905" algn="l"/>
                <a:tab pos="890905" algn="l"/>
              </a:tabLst>
            </a:pPr>
            <a:r>
              <a:rPr lang="en-GB" altLang="en-US" sz="2200" spc="-18" dirty="0">
                <a:solidFill>
                  <a:srgbClr val="252525"/>
                </a:solidFill>
                <a:latin typeface="Arial" panose="020B0604020202020204"/>
                <a:cs typeface="Arial" panose="020B0604020202020204"/>
                <a:sym typeface="+mn-ea"/>
              </a:rPr>
              <a:t>As would be expected, tumours are not TSH dependent and do not take up radioactive iodine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0" y="0"/>
            <a:ext cx="7222490" cy="5114925"/>
          </a:xfrm>
          <a:prstGeom prst="rect">
            <a:avLst/>
          </a:prstGeom>
          <a:noFill/>
        </p:spPr>
        <p:txBody>
          <a:bodyPr wrap="square" rtlCol="0" anchor="t">
            <a:spAutoFit/>
          </a:bodyPr>
          <a:lstStyle/>
          <a:p>
            <a:pPr marL="415925" indent="-408305">
              <a:lnSpc>
                <a:spcPct val="80000"/>
              </a:lnSpc>
              <a:spcBef>
                <a:spcPts val="1795"/>
              </a:spcBef>
              <a:spcAft>
                <a:spcPts val="0"/>
              </a:spcAft>
              <a:buFont typeface="Wingdings" panose="05000000000000000000" charset="0"/>
              <a:buChar char="Ø"/>
              <a:tabLst>
                <a:tab pos="415290" algn="l"/>
                <a:tab pos="415925" algn="l"/>
              </a:tabLst>
            </a:pPr>
            <a:r>
              <a:rPr lang="en-GB" altLang="en-US" sz="2800" b="1" u="sng" spc="-18" dirty="0">
                <a:solidFill>
                  <a:srgbClr val="252525"/>
                </a:solidFill>
                <a:latin typeface="Arial" panose="020B0604020202020204"/>
                <a:cs typeface="Arial" panose="020B0604020202020204"/>
                <a:sym typeface="+mn-ea"/>
              </a:rPr>
              <a:t>Morphology:</a:t>
            </a:r>
          </a:p>
          <a:p>
            <a:pPr marL="873125" lvl="1" indent="-408305">
              <a:lnSpc>
                <a:spcPct val="80000"/>
              </a:lnSpc>
              <a:spcBef>
                <a:spcPts val="1795"/>
              </a:spcBef>
              <a:spcAft>
                <a:spcPts val="0"/>
              </a:spcAft>
              <a:buFont typeface="Wingdings" panose="05000000000000000000" charset="0"/>
              <a:buChar char="ü"/>
              <a:tabLst>
                <a:tab pos="415290" algn="l"/>
                <a:tab pos="415925" algn="l"/>
              </a:tabLst>
            </a:pPr>
            <a:r>
              <a:rPr lang="en-GB" altLang="en-US" sz="2400" u="sng" spc="-18" dirty="0">
                <a:solidFill>
                  <a:srgbClr val="252525"/>
                </a:solidFill>
                <a:latin typeface="Arial" panose="020B0604020202020204"/>
                <a:cs typeface="Arial" panose="020B0604020202020204"/>
                <a:sym typeface="+mn-ea"/>
              </a:rPr>
              <a:t>Histologically:</a:t>
            </a:r>
          </a:p>
          <a:p>
            <a:pPr marL="1330325" lvl="2" indent="-408305">
              <a:lnSpc>
                <a:spcPct val="80000"/>
              </a:lnSpc>
              <a:spcBef>
                <a:spcPts val="1795"/>
              </a:spcBef>
              <a:spcAft>
                <a:spcPts val="0"/>
              </a:spcAft>
              <a:buFont typeface="Wingdings" panose="05000000000000000000" charset="0"/>
              <a:buChar char="§"/>
              <a:tabLst>
                <a:tab pos="415290" algn="l"/>
                <a:tab pos="415925" algn="l"/>
              </a:tabLst>
            </a:pPr>
            <a:r>
              <a:rPr lang="en-GB" altLang="en-US" sz="2000" spc="-18" dirty="0">
                <a:solidFill>
                  <a:srgbClr val="252525"/>
                </a:solidFill>
                <a:latin typeface="Arial" panose="020B0604020202020204"/>
                <a:cs typeface="Arial" panose="020B0604020202020204"/>
                <a:sym typeface="+mn-ea"/>
              </a:rPr>
              <a:t>There is a characteristic amyloid stroma, amyloid deposition is derived from altered calcitonin molecules</a:t>
            </a:r>
          </a:p>
          <a:p>
            <a:pPr marL="1330325" lvl="2" indent="-408305">
              <a:lnSpc>
                <a:spcPct val="80000"/>
              </a:lnSpc>
              <a:spcBef>
                <a:spcPts val="1795"/>
              </a:spcBef>
              <a:spcAft>
                <a:spcPts val="0"/>
              </a:spcAft>
              <a:buFont typeface="Wingdings" panose="05000000000000000000" charset="0"/>
              <a:buChar char="§"/>
              <a:tabLst>
                <a:tab pos="415290" algn="l"/>
                <a:tab pos="415925" algn="l"/>
              </a:tabLst>
            </a:pPr>
            <a:r>
              <a:rPr lang="en-GB" altLang="en-US" sz="2000" spc="-18" dirty="0">
                <a:solidFill>
                  <a:srgbClr val="252525"/>
                </a:solidFill>
                <a:latin typeface="Arial" panose="020B0604020202020204"/>
                <a:cs typeface="Arial" panose="020B0604020202020204"/>
                <a:sym typeface="+mn-ea"/>
              </a:rPr>
              <a:t>Are composed of polygonal to spindle-shaped cells, which may form nests, trabeculae, and even follicles</a:t>
            </a:r>
          </a:p>
          <a:p>
            <a:pPr marL="873125" lvl="1" indent="-408305">
              <a:lnSpc>
                <a:spcPct val="80000"/>
              </a:lnSpc>
              <a:spcBef>
                <a:spcPts val="1795"/>
              </a:spcBef>
              <a:spcAft>
                <a:spcPts val="0"/>
              </a:spcAft>
              <a:buFont typeface="Wingdings" panose="05000000000000000000" charset="0"/>
              <a:buChar char="ü"/>
              <a:tabLst>
                <a:tab pos="415290" algn="l"/>
                <a:tab pos="415925" algn="l"/>
              </a:tabLst>
            </a:pPr>
            <a:r>
              <a:rPr lang="en-GB" altLang="en-US" sz="2400" u="sng" spc="-18" dirty="0">
                <a:solidFill>
                  <a:srgbClr val="252525"/>
                </a:solidFill>
                <a:latin typeface="Arial" panose="020B0604020202020204"/>
                <a:cs typeface="Arial" panose="020B0604020202020204"/>
                <a:sym typeface="+mn-ea"/>
              </a:rPr>
              <a:t>Gross appearance:</a:t>
            </a:r>
          </a:p>
          <a:p>
            <a:pPr marL="1330325" lvl="2" indent="-408305">
              <a:lnSpc>
                <a:spcPct val="80000"/>
              </a:lnSpc>
              <a:spcBef>
                <a:spcPts val="1795"/>
              </a:spcBef>
              <a:spcAft>
                <a:spcPts val="0"/>
              </a:spcAft>
              <a:buFont typeface="Wingdings" panose="05000000000000000000" charset="0"/>
              <a:buChar char="§"/>
              <a:tabLst>
                <a:tab pos="415290" algn="l"/>
                <a:tab pos="415925" algn="l"/>
              </a:tabLst>
            </a:pPr>
            <a:r>
              <a:rPr lang="en-GB" altLang="en-US" sz="2000" spc="-18" dirty="0">
                <a:solidFill>
                  <a:srgbClr val="252525"/>
                </a:solidFill>
                <a:latin typeface="Arial" panose="020B0604020202020204"/>
                <a:cs typeface="Arial" panose="020B0604020202020204"/>
                <a:sym typeface="+mn-ea"/>
              </a:rPr>
              <a:t>Medullary carcinomas may arise as a solitary nodule or may manifest as multiple lesions involving both lobes of the thyroid</a:t>
            </a:r>
          </a:p>
          <a:p>
            <a:pPr marL="1330325" lvl="2" indent="-408305">
              <a:lnSpc>
                <a:spcPct val="80000"/>
              </a:lnSpc>
              <a:spcBef>
                <a:spcPts val="1795"/>
              </a:spcBef>
              <a:spcAft>
                <a:spcPts val="0"/>
              </a:spcAft>
              <a:buFont typeface="Wingdings" panose="05000000000000000000" charset="0"/>
              <a:buChar char="§"/>
              <a:tabLst>
                <a:tab pos="415290" algn="l"/>
                <a:tab pos="415925" algn="l"/>
              </a:tabLst>
            </a:pPr>
            <a:r>
              <a:rPr lang="en-GB" altLang="en-US" sz="2000" spc="-18" dirty="0">
                <a:solidFill>
                  <a:srgbClr val="252525"/>
                </a:solidFill>
                <a:latin typeface="Arial" panose="020B0604020202020204"/>
                <a:cs typeface="Arial" panose="020B0604020202020204"/>
                <a:sym typeface="+mn-ea"/>
              </a:rPr>
              <a:t>A characterstic appearance is “cell ball” and amyloid</a:t>
            </a:r>
          </a:p>
        </p:txBody>
      </p:sp>
      <p:sp>
        <p:nvSpPr>
          <p:cNvPr id="5" name="object 5"/>
          <p:cNvSpPr/>
          <p:nvPr/>
        </p:nvSpPr>
        <p:spPr>
          <a:xfrm>
            <a:off x="6428740" y="4582795"/>
            <a:ext cx="5762625" cy="2235200"/>
          </a:xfrm>
          <a:prstGeom prst="rect">
            <a:avLst/>
          </a:prstGeom>
          <a:blipFill>
            <a:blip r:embed="rId2" cstate="print"/>
            <a:stretch>
              <a:fillRect/>
            </a:stretch>
          </a:blipFill>
        </p:spPr>
        <p:txBody>
          <a:bodyPr wrap="square" lIns="0" tIns="0" rIns="0" bIns="0" rtlCol="0"/>
          <a:lstStyle/>
          <a:p>
            <a:endParaRPr sz="1090"/>
          </a:p>
        </p:txBody>
      </p:sp>
      <p:pic>
        <p:nvPicPr>
          <p:cNvPr id="6" name="Content Placeholder 5"/>
          <p:cNvPicPr>
            <a:picLocks noGrp="1" noChangeAspect="1"/>
          </p:cNvPicPr>
          <p:nvPr>
            <p:ph idx="1"/>
          </p:nvPr>
        </p:nvPicPr>
        <p:blipFill>
          <a:blip r:embed="rId3"/>
          <a:stretch>
            <a:fillRect/>
          </a:stretch>
        </p:blipFill>
        <p:spPr>
          <a:xfrm>
            <a:off x="7222490" y="0"/>
            <a:ext cx="4858385" cy="4528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0"/>
            <a:ext cx="6189345" cy="685165"/>
          </a:xfrm>
          <a:prstGeom prst="rect">
            <a:avLst/>
          </a:prstGeom>
        </p:spPr>
        <p:txBody>
          <a:bodyPr vert="horz" wrap="square" lIns="0" tIns="8851" rIns="0" bIns="0" rtlCol="0" anchor="ctr">
            <a:spAutoFit/>
            <a:scene3d>
              <a:camera prst="orthographicFront"/>
              <a:lightRig rig="soft" dir="t">
                <a:rot lat="0" lon="0" rev="16800000"/>
              </a:lightRig>
            </a:scene3d>
            <a:sp3d prstMaterial="softEdge">
              <a:bevelT w="38100" h="38100"/>
            </a:sp3d>
          </a:bodyPr>
          <a:lstStyle/>
          <a:p>
            <a:pPr marL="7620">
              <a:spcBef>
                <a:spcPts val="70"/>
              </a:spcBef>
            </a:pPr>
            <a:r>
              <a:rPr lang="en-GB" sz="4400" dirty="0">
                <a:ln/>
                <a:solidFill>
                  <a:schemeClr val="accent1"/>
                </a:solidFill>
                <a:effectLst>
                  <a:outerShdw blurRad="38100" dist="25400" dir="5400000" algn="ctr" rotWithShape="0">
                    <a:srgbClr val="6E747A">
                      <a:alpha val="43000"/>
                    </a:srgbClr>
                  </a:outerShdw>
                </a:effectLst>
              </a:rPr>
              <a:t>4) </a:t>
            </a:r>
            <a:r>
              <a:rPr sz="4400" spc="-27" dirty="0">
                <a:ln/>
                <a:solidFill>
                  <a:schemeClr val="accent1"/>
                </a:solidFill>
                <a:effectLst>
                  <a:outerShdw blurRad="38100" dist="25400" dir="5400000" algn="ctr" rotWithShape="0">
                    <a:srgbClr val="6E747A">
                      <a:alpha val="43000"/>
                    </a:srgbClr>
                  </a:outerShdw>
                </a:effectLst>
              </a:rPr>
              <a:t>Anaplastic</a:t>
            </a:r>
            <a:r>
              <a:rPr sz="4400" spc="-112" dirty="0">
                <a:ln/>
                <a:solidFill>
                  <a:schemeClr val="accent1"/>
                </a:solidFill>
                <a:effectLst>
                  <a:outerShdw blurRad="38100" dist="25400" dir="5400000" algn="ctr" rotWithShape="0">
                    <a:srgbClr val="6E747A">
                      <a:alpha val="43000"/>
                    </a:srgbClr>
                  </a:outerShdw>
                </a:effectLst>
              </a:rPr>
              <a:t> </a:t>
            </a:r>
            <a:r>
              <a:rPr sz="4400" spc="-36" dirty="0">
                <a:ln/>
                <a:solidFill>
                  <a:schemeClr val="accent1"/>
                </a:solidFill>
                <a:effectLst>
                  <a:outerShdw blurRad="38100" dist="25400" dir="5400000" algn="ctr" rotWithShape="0">
                    <a:srgbClr val="6E747A">
                      <a:alpha val="43000"/>
                    </a:srgbClr>
                  </a:outerShdw>
                </a:effectLst>
              </a:rPr>
              <a:t>Carcinoma</a:t>
            </a:r>
          </a:p>
        </p:txBody>
      </p:sp>
      <p:sp>
        <p:nvSpPr>
          <p:cNvPr id="4" name="object 4"/>
          <p:cNvSpPr txBox="1"/>
          <p:nvPr/>
        </p:nvSpPr>
        <p:spPr>
          <a:xfrm>
            <a:off x="0" y="772160"/>
            <a:ext cx="11683365" cy="3313430"/>
          </a:xfrm>
          <a:prstGeom prst="rect">
            <a:avLst/>
          </a:prstGeom>
        </p:spPr>
        <p:txBody>
          <a:bodyPr vert="horz" wrap="square" lIns="0" tIns="8082" rIns="0" bIns="0" rtlCol="0">
            <a:spAutoFit/>
          </a:bodyPr>
          <a:lstStyle/>
          <a:p>
            <a:pPr marL="415925" indent="-408305">
              <a:spcBef>
                <a:spcPts val="65"/>
              </a:spcBef>
              <a:buFont typeface="Wingdings" panose="05000000000000000000" charset="0"/>
              <a:buChar char="Ø"/>
              <a:tabLst>
                <a:tab pos="415290" algn="l"/>
                <a:tab pos="415925" algn="l"/>
              </a:tabLst>
            </a:pPr>
            <a:r>
              <a:rPr sz="2400" spc="3" dirty="0">
                <a:solidFill>
                  <a:srgbClr val="252525"/>
                </a:solidFill>
                <a:latin typeface="Arial" panose="020B0604020202020204"/>
                <a:cs typeface="Arial" panose="020B0604020202020204"/>
              </a:rPr>
              <a:t>Undifferentiated tumor </a:t>
            </a:r>
            <a:r>
              <a:rPr sz="2400" spc="9" dirty="0">
                <a:solidFill>
                  <a:srgbClr val="252525"/>
                </a:solidFill>
                <a:latin typeface="Arial" panose="020B0604020202020204"/>
                <a:cs typeface="Arial" panose="020B0604020202020204"/>
              </a:rPr>
              <a:t>of </a:t>
            </a:r>
            <a:r>
              <a:rPr sz="2400" dirty="0">
                <a:solidFill>
                  <a:srgbClr val="252525"/>
                </a:solidFill>
                <a:latin typeface="Arial" panose="020B0604020202020204"/>
                <a:cs typeface="Arial" panose="020B0604020202020204"/>
              </a:rPr>
              <a:t>follicular</a:t>
            </a:r>
            <a:r>
              <a:rPr sz="2400" spc="-158" dirty="0">
                <a:solidFill>
                  <a:srgbClr val="252525"/>
                </a:solidFill>
                <a:latin typeface="Arial" panose="020B0604020202020204"/>
                <a:cs typeface="Arial" panose="020B0604020202020204"/>
              </a:rPr>
              <a:t> </a:t>
            </a:r>
            <a:r>
              <a:rPr sz="2400" dirty="0">
                <a:solidFill>
                  <a:srgbClr val="252525"/>
                </a:solidFill>
                <a:latin typeface="Arial" panose="020B0604020202020204"/>
                <a:cs typeface="Arial" panose="020B0604020202020204"/>
              </a:rPr>
              <a:t>epithelium</a:t>
            </a:r>
            <a:endParaRPr sz="2400" dirty="0">
              <a:latin typeface="Arial" panose="020B0604020202020204"/>
              <a:cs typeface="Arial" panose="020B0604020202020204"/>
            </a:endParaRPr>
          </a:p>
          <a:p>
            <a:pPr marL="415925" indent="-408305">
              <a:spcBef>
                <a:spcPts val="1795"/>
              </a:spcBef>
              <a:buFont typeface="Wingdings" panose="05000000000000000000" charset="0"/>
              <a:buChar char="Ø"/>
              <a:tabLst>
                <a:tab pos="415290" algn="l"/>
                <a:tab pos="415925" algn="l"/>
              </a:tabLst>
            </a:pPr>
            <a:r>
              <a:rPr sz="2400" spc="-3" dirty="0">
                <a:solidFill>
                  <a:srgbClr val="252525"/>
                </a:solidFill>
                <a:latin typeface="Arial" panose="020B0604020202020204"/>
                <a:cs typeface="Arial" panose="020B0604020202020204"/>
              </a:rPr>
              <a:t>Aggressive</a:t>
            </a:r>
            <a:endParaRPr sz="2400" dirty="0">
              <a:latin typeface="Arial" panose="020B0604020202020204"/>
              <a:cs typeface="Arial" panose="020B0604020202020204"/>
            </a:endParaRPr>
          </a:p>
          <a:p>
            <a:pPr marL="415925" indent="-408305">
              <a:spcBef>
                <a:spcPts val="1800"/>
              </a:spcBef>
              <a:buFont typeface="Wingdings" panose="05000000000000000000" charset="0"/>
              <a:buChar char="Ø"/>
              <a:tabLst>
                <a:tab pos="415290" algn="l"/>
                <a:tab pos="415925" algn="l"/>
              </a:tabLst>
            </a:pPr>
            <a:r>
              <a:rPr sz="2400" dirty="0">
                <a:solidFill>
                  <a:srgbClr val="252525"/>
                </a:solidFill>
                <a:latin typeface="Arial" panose="020B0604020202020204"/>
                <a:cs typeface="Arial" panose="020B0604020202020204"/>
              </a:rPr>
              <a:t>Mortality </a:t>
            </a:r>
            <a:r>
              <a:rPr sz="2400" spc="-6" dirty="0">
                <a:solidFill>
                  <a:srgbClr val="252525"/>
                </a:solidFill>
                <a:latin typeface="Arial" panose="020B0604020202020204"/>
                <a:cs typeface="Arial" panose="020B0604020202020204"/>
              </a:rPr>
              <a:t>approaches </a:t>
            </a:r>
            <a:r>
              <a:rPr sz="2400" spc="-55" dirty="0">
                <a:solidFill>
                  <a:srgbClr val="252525"/>
                </a:solidFill>
                <a:latin typeface="Arial" panose="020B0604020202020204"/>
                <a:cs typeface="Arial" panose="020B0604020202020204"/>
              </a:rPr>
              <a:t>100</a:t>
            </a:r>
            <a:r>
              <a:rPr sz="2400" spc="-179" dirty="0">
                <a:solidFill>
                  <a:srgbClr val="252525"/>
                </a:solidFill>
                <a:latin typeface="Arial" panose="020B0604020202020204"/>
                <a:cs typeface="Arial" panose="020B0604020202020204"/>
              </a:rPr>
              <a:t> </a:t>
            </a:r>
            <a:r>
              <a:rPr sz="2400" dirty="0">
                <a:solidFill>
                  <a:srgbClr val="252525"/>
                </a:solidFill>
                <a:latin typeface="Arial" panose="020B0604020202020204"/>
                <a:cs typeface="Arial" panose="020B0604020202020204"/>
              </a:rPr>
              <a:t>%</a:t>
            </a:r>
            <a:endParaRPr sz="2400" dirty="0">
              <a:latin typeface="Arial" panose="020B0604020202020204"/>
              <a:cs typeface="Arial" panose="020B0604020202020204"/>
            </a:endParaRPr>
          </a:p>
          <a:p>
            <a:pPr marL="415925" indent="-408305">
              <a:spcBef>
                <a:spcPts val="1795"/>
              </a:spcBef>
              <a:buFont typeface="Wingdings" panose="05000000000000000000" charset="0"/>
              <a:buChar char="Ø"/>
              <a:tabLst>
                <a:tab pos="415290" algn="l"/>
                <a:tab pos="415925" algn="l"/>
              </a:tabLst>
            </a:pPr>
            <a:r>
              <a:rPr sz="2400" spc="-12" dirty="0">
                <a:solidFill>
                  <a:srgbClr val="252525"/>
                </a:solidFill>
                <a:latin typeface="Arial" panose="020B0604020202020204"/>
                <a:cs typeface="Arial" panose="020B0604020202020204"/>
              </a:rPr>
              <a:t>Mean </a:t>
            </a:r>
            <a:r>
              <a:rPr sz="2400" spc="-6" dirty="0">
                <a:solidFill>
                  <a:srgbClr val="252525"/>
                </a:solidFill>
                <a:latin typeface="Arial" panose="020B0604020202020204"/>
                <a:cs typeface="Arial" panose="020B0604020202020204"/>
              </a:rPr>
              <a:t>age </a:t>
            </a:r>
            <a:r>
              <a:rPr sz="2400" spc="18" dirty="0">
                <a:solidFill>
                  <a:srgbClr val="252525"/>
                </a:solidFill>
                <a:latin typeface="Arial" panose="020B0604020202020204"/>
                <a:cs typeface="Arial" panose="020B0604020202020204"/>
              </a:rPr>
              <a:t>65</a:t>
            </a:r>
            <a:r>
              <a:rPr sz="2400" spc="-69" dirty="0">
                <a:solidFill>
                  <a:srgbClr val="252525"/>
                </a:solidFill>
                <a:latin typeface="Arial" panose="020B0604020202020204"/>
                <a:cs typeface="Arial" panose="020B0604020202020204"/>
              </a:rPr>
              <a:t> </a:t>
            </a:r>
            <a:r>
              <a:rPr sz="2400" spc="-9" dirty="0">
                <a:solidFill>
                  <a:srgbClr val="252525"/>
                </a:solidFill>
                <a:latin typeface="Arial" panose="020B0604020202020204"/>
                <a:cs typeface="Arial" panose="020B0604020202020204"/>
              </a:rPr>
              <a:t>years</a:t>
            </a:r>
            <a:r>
              <a:rPr lang="en-GB" sz="2400" spc="-9" dirty="0">
                <a:solidFill>
                  <a:srgbClr val="252525"/>
                </a:solidFill>
                <a:latin typeface="Arial" panose="020B0604020202020204"/>
                <a:cs typeface="Arial" panose="020B0604020202020204"/>
              </a:rPr>
              <a:t>, and is common in elderly women</a:t>
            </a:r>
            <a:endParaRPr sz="2400" dirty="0">
              <a:latin typeface="Arial" panose="020B0604020202020204"/>
              <a:cs typeface="Arial" panose="020B0604020202020204"/>
            </a:endParaRPr>
          </a:p>
          <a:p>
            <a:pPr marL="415925" marR="229870" indent="-408305">
              <a:spcBef>
                <a:spcPts val="1795"/>
              </a:spcBef>
              <a:buFont typeface="Wingdings" panose="05000000000000000000" charset="0"/>
              <a:buChar char="Ø"/>
              <a:tabLst>
                <a:tab pos="414655" algn="l"/>
                <a:tab pos="415290" algn="l"/>
              </a:tabLst>
            </a:pPr>
            <a:r>
              <a:rPr sz="2400" spc="-12" dirty="0">
                <a:solidFill>
                  <a:srgbClr val="252525"/>
                </a:solidFill>
                <a:latin typeface="Arial" panose="020B0604020202020204"/>
                <a:cs typeface="Arial" panose="020B0604020202020204"/>
              </a:rPr>
              <a:t>Pathogenesis </a:t>
            </a:r>
            <a:r>
              <a:rPr sz="2400" spc="-33" dirty="0">
                <a:solidFill>
                  <a:srgbClr val="252525"/>
                </a:solidFill>
                <a:latin typeface="Arial" panose="020B0604020202020204"/>
                <a:cs typeface="Arial" panose="020B0604020202020204"/>
              </a:rPr>
              <a:t>may </a:t>
            </a:r>
            <a:r>
              <a:rPr sz="2400" spc="9" dirty="0">
                <a:solidFill>
                  <a:srgbClr val="252525"/>
                </a:solidFill>
                <a:latin typeface="Arial" panose="020B0604020202020204"/>
                <a:cs typeface="Arial" panose="020B0604020202020204"/>
              </a:rPr>
              <a:t>be </a:t>
            </a:r>
            <a:r>
              <a:rPr sz="2400" dirty="0">
                <a:solidFill>
                  <a:srgbClr val="252525"/>
                </a:solidFill>
                <a:latin typeface="Arial" panose="020B0604020202020204"/>
                <a:cs typeface="Arial" panose="020B0604020202020204"/>
              </a:rPr>
              <a:t>related </a:t>
            </a:r>
            <a:r>
              <a:rPr sz="2400" spc="3" dirty="0">
                <a:solidFill>
                  <a:srgbClr val="252525"/>
                </a:solidFill>
                <a:latin typeface="Arial" panose="020B0604020202020204"/>
                <a:cs typeface="Arial" panose="020B0604020202020204"/>
              </a:rPr>
              <a:t>to </a:t>
            </a:r>
            <a:r>
              <a:rPr sz="2400" spc="-6" dirty="0">
                <a:solidFill>
                  <a:srgbClr val="252525"/>
                </a:solidFill>
                <a:latin typeface="Arial" panose="020B0604020202020204"/>
                <a:cs typeface="Arial" panose="020B0604020202020204"/>
              </a:rPr>
              <a:t>loss </a:t>
            </a:r>
            <a:r>
              <a:rPr sz="2400" spc="9" dirty="0">
                <a:solidFill>
                  <a:srgbClr val="252525"/>
                </a:solidFill>
                <a:latin typeface="Arial" panose="020B0604020202020204"/>
                <a:cs typeface="Arial" panose="020B0604020202020204"/>
              </a:rPr>
              <a:t>of</a:t>
            </a:r>
            <a:r>
              <a:rPr lang="en-GB" sz="2400" spc="9" dirty="0">
                <a:solidFill>
                  <a:srgbClr val="252525"/>
                </a:solidFill>
                <a:latin typeface="Arial" panose="020B0604020202020204"/>
                <a:cs typeface="Arial" panose="020B0604020202020204"/>
              </a:rPr>
              <a:t> </a:t>
            </a:r>
            <a:r>
              <a:rPr sz="2400" spc="-391" dirty="0">
                <a:solidFill>
                  <a:srgbClr val="252525"/>
                </a:solidFill>
                <a:latin typeface="Arial" panose="020B0604020202020204"/>
                <a:cs typeface="Arial" panose="020B0604020202020204"/>
              </a:rPr>
              <a:t> </a:t>
            </a:r>
            <a:r>
              <a:rPr sz="2400" spc="12" dirty="0">
                <a:solidFill>
                  <a:srgbClr val="252525"/>
                </a:solidFill>
                <a:latin typeface="Arial" panose="020B0604020202020204"/>
                <a:cs typeface="Arial" panose="020B0604020202020204"/>
              </a:rPr>
              <a:t>p53  </a:t>
            </a:r>
            <a:r>
              <a:rPr sz="2400" spc="3" dirty="0">
                <a:solidFill>
                  <a:srgbClr val="252525"/>
                </a:solidFill>
                <a:latin typeface="Arial" panose="020B0604020202020204"/>
                <a:cs typeface="Arial" panose="020B0604020202020204"/>
              </a:rPr>
              <a:t>tumor </a:t>
            </a:r>
            <a:r>
              <a:rPr sz="2400" spc="-3" dirty="0">
                <a:solidFill>
                  <a:srgbClr val="252525"/>
                </a:solidFill>
                <a:latin typeface="Arial" panose="020B0604020202020204"/>
                <a:cs typeface="Arial" panose="020B0604020202020204"/>
              </a:rPr>
              <a:t>suppressor</a:t>
            </a:r>
            <a:r>
              <a:rPr sz="2400" spc="-152" dirty="0">
                <a:solidFill>
                  <a:srgbClr val="252525"/>
                </a:solidFill>
                <a:latin typeface="Arial" panose="020B0604020202020204"/>
                <a:cs typeface="Arial" panose="020B0604020202020204"/>
              </a:rPr>
              <a:t> </a:t>
            </a:r>
            <a:r>
              <a:rPr sz="2400" spc="6" dirty="0">
                <a:solidFill>
                  <a:srgbClr val="252525"/>
                </a:solidFill>
                <a:latin typeface="Arial" panose="020B0604020202020204"/>
                <a:cs typeface="Arial" panose="020B0604020202020204"/>
              </a:rPr>
              <a:t>gene</a:t>
            </a:r>
            <a:endParaRPr sz="2400" dirty="0">
              <a:latin typeface="Arial" panose="020B0604020202020204"/>
              <a:cs typeface="Arial" panose="020B0604020202020204"/>
            </a:endParaRPr>
          </a:p>
          <a:p>
            <a:pPr marL="415925" indent="-408305">
              <a:spcBef>
                <a:spcPts val="1795"/>
              </a:spcBef>
              <a:buFont typeface="Wingdings" panose="05000000000000000000" charset="0"/>
              <a:buChar char="Ø"/>
              <a:tabLst>
                <a:tab pos="415290" algn="l"/>
                <a:tab pos="415925" algn="l"/>
              </a:tabLst>
            </a:pPr>
            <a:endParaRPr sz="2000" dirty="0">
              <a:latin typeface="Arial" panose="020B0604020202020204"/>
              <a:cs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0" y="0"/>
            <a:ext cx="12192635" cy="4955203"/>
          </a:xfrm>
          <a:prstGeom prst="rect">
            <a:avLst/>
          </a:prstGeom>
          <a:noFill/>
        </p:spPr>
        <p:txBody>
          <a:bodyPr wrap="square" rtlCol="0" anchor="t">
            <a:spAutoFit/>
          </a:bodyPr>
          <a:lstStyle/>
          <a:p>
            <a:pPr marL="415925" indent="-408305">
              <a:spcBef>
                <a:spcPts val="1795"/>
              </a:spcBef>
              <a:buFont typeface="Wingdings" panose="05000000000000000000" charset="0"/>
              <a:buChar char="Ø"/>
              <a:tabLst>
                <a:tab pos="415290" algn="l"/>
                <a:tab pos="415925" algn="l"/>
              </a:tabLst>
            </a:pPr>
            <a:r>
              <a:rPr sz="2400" b="1" u="sng" spc="-9" dirty="0">
                <a:solidFill>
                  <a:schemeClr val="bg1">
                    <a:lumMod val="95000"/>
                    <a:lumOff val="5000"/>
                  </a:schemeClr>
                </a:solidFill>
                <a:latin typeface="Arial" panose="020B0604020202020204" pitchFamily="34" charset="0"/>
                <a:cs typeface="Arial" panose="020B0604020202020204" pitchFamily="34" charset="0"/>
                <a:sym typeface="+mn-ea"/>
              </a:rPr>
              <a:t>Clinical</a:t>
            </a:r>
            <a:r>
              <a:rPr sz="2400" b="1" u="sng" spc="-61" dirty="0">
                <a:solidFill>
                  <a:schemeClr val="bg1">
                    <a:lumMod val="95000"/>
                    <a:lumOff val="5000"/>
                  </a:schemeClr>
                </a:solidFill>
                <a:latin typeface="Arial" panose="020B0604020202020204" pitchFamily="34" charset="0"/>
                <a:cs typeface="Arial" panose="020B0604020202020204" pitchFamily="34" charset="0"/>
                <a:sym typeface="+mn-ea"/>
              </a:rPr>
              <a:t> </a:t>
            </a:r>
            <a:r>
              <a:rPr sz="2400" b="1" u="sng" spc="-3" dirty="0">
                <a:solidFill>
                  <a:schemeClr val="bg1">
                    <a:lumMod val="95000"/>
                    <a:lumOff val="5000"/>
                  </a:schemeClr>
                </a:solidFill>
                <a:latin typeface="Arial" panose="020B0604020202020204" pitchFamily="34" charset="0"/>
                <a:cs typeface="Arial" panose="020B0604020202020204" pitchFamily="34" charset="0"/>
                <a:sym typeface="+mn-ea"/>
              </a:rPr>
              <a:t>features</a:t>
            </a:r>
            <a:endParaRPr sz="2400" b="1" u="sng" dirty="0">
              <a:solidFill>
                <a:schemeClr val="bg1">
                  <a:lumMod val="95000"/>
                  <a:lumOff val="5000"/>
                </a:schemeClr>
              </a:solidFill>
              <a:latin typeface="Arial" panose="020B0604020202020204" pitchFamily="34" charset="0"/>
              <a:cs typeface="Arial" panose="020B0604020202020204" pitchFamily="34" charset="0"/>
            </a:endParaRPr>
          </a:p>
          <a:p>
            <a:pPr marL="1008380" lvl="1" indent="-457200">
              <a:spcBef>
                <a:spcPts val="1795"/>
              </a:spcBef>
              <a:buAutoNum type="arabicPeriod"/>
              <a:tabLst>
                <a:tab pos="890270" algn="l"/>
                <a:tab pos="890905" algn="l"/>
              </a:tabLst>
            </a:pPr>
            <a:r>
              <a:rPr sz="2100" spc="-15" dirty="0">
                <a:solidFill>
                  <a:schemeClr val="bg1">
                    <a:lumMod val="95000"/>
                    <a:lumOff val="5000"/>
                  </a:schemeClr>
                </a:solidFill>
                <a:latin typeface="Arial" panose="020B0604020202020204" pitchFamily="34" charset="0"/>
                <a:cs typeface="Arial" panose="020B0604020202020204" pitchFamily="34" charset="0"/>
                <a:sym typeface="+mn-ea"/>
              </a:rPr>
              <a:t>Rapidly </a:t>
            </a:r>
            <a:r>
              <a:rPr sz="2100" spc="3" dirty="0">
                <a:solidFill>
                  <a:schemeClr val="bg1">
                    <a:lumMod val="95000"/>
                    <a:lumOff val="5000"/>
                  </a:schemeClr>
                </a:solidFill>
                <a:latin typeface="Arial" panose="020B0604020202020204" pitchFamily="34" charset="0"/>
                <a:cs typeface="Arial" panose="020B0604020202020204" pitchFamily="34" charset="0"/>
                <a:sym typeface="+mn-ea"/>
              </a:rPr>
              <a:t>enlarging </a:t>
            </a:r>
            <a:r>
              <a:rPr sz="2100" spc="-3" dirty="0">
                <a:solidFill>
                  <a:schemeClr val="bg1">
                    <a:lumMod val="95000"/>
                    <a:lumOff val="5000"/>
                  </a:schemeClr>
                </a:solidFill>
                <a:latin typeface="Arial" panose="020B0604020202020204" pitchFamily="34" charset="0"/>
                <a:cs typeface="Arial" panose="020B0604020202020204" pitchFamily="34" charset="0"/>
                <a:sym typeface="+mn-ea"/>
              </a:rPr>
              <a:t>bulky </a:t>
            </a:r>
            <a:r>
              <a:rPr sz="2100" spc="-6" dirty="0">
                <a:solidFill>
                  <a:schemeClr val="bg1">
                    <a:lumMod val="95000"/>
                    <a:lumOff val="5000"/>
                  </a:schemeClr>
                </a:solidFill>
                <a:latin typeface="Arial" panose="020B0604020202020204" pitchFamily="34" charset="0"/>
                <a:cs typeface="Arial" panose="020B0604020202020204" pitchFamily="34" charset="0"/>
                <a:sym typeface="+mn-ea"/>
              </a:rPr>
              <a:t>neck</a:t>
            </a:r>
            <a:r>
              <a:rPr sz="2100" spc="-239" dirty="0">
                <a:solidFill>
                  <a:schemeClr val="bg1">
                    <a:lumMod val="95000"/>
                    <a:lumOff val="5000"/>
                  </a:schemeClr>
                </a:solidFill>
                <a:latin typeface="Arial" panose="020B0604020202020204" pitchFamily="34" charset="0"/>
                <a:cs typeface="Arial" panose="020B0604020202020204" pitchFamily="34" charset="0"/>
                <a:sym typeface="+mn-ea"/>
              </a:rPr>
              <a:t> </a:t>
            </a:r>
            <a:r>
              <a:rPr sz="2100" spc="-27" dirty="0">
                <a:solidFill>
                  <a:schemeClr val="bg1">
                    <a:lumMod val="95000"/>
                    <a:lumOff val="5000"/>
                  </a:schemeClr>
                </a:solidFill>
                <a:latin typeface="Arial" panose="020B0604020202020204" pitchFamily="34" charset="0"/>
                <a:cs typeface="Arial" panose="020B0604020202020204" pitchFamily="34" charset="0"/>
                <a:sym typeface="+mn-ea"/>
              </a:rPr>
              <a:t>mass</a:t>
            </a:r>
            <a:endParaRPr sz="2100" dirty="0">
              <a:solidFill>
                <a:schemeClr val="bg1">
                  <a:lumMod val="95000"/>
                  <a:lumOff val="5000"/>
                </a:schemeClr>
              </a:solidFill>
              <a:latin typeface="Arial" panose="020B0604020202020204" pitchFamily="34" charset="0"/>
              <a:cs typeface="Arial" panose="020B0604020202020204" pitchFamily="34" charset="0"/>
            </a:endParaRPr>
          </a:p>
          <a:p>
            <a:pPr marL="1008380" marR="306705" lvl="1" indent="-457200">
              <a:spcBef>
                <a:spcPts val="1795"/>
              </a:spcBef>
              <a:buAutoNum type="arabicPeriod"/>
              <a:tabLst>
                <a:tab pos="890905" algn="l"/>
                <a:tab pos="890905" algn="l"/>
              </a:tabLst>
            </a:pPr>
            <a:r>
              <a:rPr sz="2100" spc="-15" dirty="0">
                <a:solidFill>
                  <a:schemeClr val="bg1">
                    <a:lumMod val="95000"/>
                    <a:lumOff val="5000"/>
                  </a:schemeClr>
                </a:solidFill>
                <a:latin typeface="Arial" panose="020B0604020202020204" pitchFamily="34" charset="0"/>
                <a:cs typeface="Arial" panose="020B0604020202020204" pitchFamily="34" charset="0"/>
                <a:sym typeface="+mn-ea"/>
              </a:rPr>
              <a:t>Dyspnea, </a:t>
            </a:r>
            <a:r>
              <a:rPr sz="2100" spc="-3" dirty="0">
                <a:solidFill>
                  <a:schemeClr val="bg1">
                    <a:lumMod val="95000"/>
                    <a:lumOff val="5000"/>
                  </a:schemeClr>
                </a:solidFill>
                <a:latin typeface="Arial" panose="020B0604020202020204" pitchFamily="34" charset="0"/>
                <a:cs typeface="Arial" panose="020B0604020202020204" pitchFamily="34" charset="0"/>
                <a:sym typeface="+mn-ea"/>
              </a:rPr>
              <a:t>dysphagia, </a:t>
            </a:r>
            <a:r>
              <a:rPr sz="2100" spc="-12" dirty="0">
                <a:solidFill>
                  <a:schemeClr val="bg1">
                    <a:lumMod val="95000"/>
                    <a:lumOff val="5000"/>
                  </a:schemeClr>
                </a:solidFill>
                <a:latin typeface="Arial" panose="020B0604020202020204" pitchFamily="34" charset="0"/>
                <a:cs typeface="Arial" panose="020B0604020202020204" pitchFamily="34" charset="0"/>
                <a:sym typeface="+mn-ea"/>
              </a:rPr>
              <a:t>hoarseness,</a:t>
            </a:r>
            <a:r>
              <a:rPr sz="2100" spc="-297" dirty="0">
                <a:solidFill>
                  <a:schemeClr val="bg1">
                    <a:lumMod val="95000"/>
                    <a:lumOff val="5000"/>
                  </a:schemeClr>
                </a:solidFill>
                <a:latin typeface="Arial" panose="020B0604020202020204" pitchFamily="34" charset="0"/>
                <a:cs typeface="Arial" panose="020B0604020202020204" pitchFamily="34" charset="0"/>
                <a:sym typeface="+mn-ea"/>
              </a:rPr>
              <a:t> </a:t>
            </a:r>
            <a:r>
              <a:rPr sz="2100" spc="-12" dirty="0">
                <a:solidFill>
                  <a:schemeClr val="bg1">
                    <a:lumMod val="95000"/>
                    <a:lumOff val="5000"/>
                  </a:schemeClr>
                </a:solidFill>
                <a:latin typeface="Arial" panose="020B0604020202020204" pitchFamily="34" charset="0"/>
                <a:cs typeface="Arial" panose="020B0604020202020204" pitchFamily="34" charset="0"/>
                <a:sym typeface="+mn-ea"/>
              </a:rPr>
              <a:t>and  </a:t>
            </a:r>
            <a:r>
              <a:rPr sz="2100" dirty="0">
                <a:solidFill>
                  <a:schemeClr val="bg1">
                    <a:lumMod val="95000"/>
                    <a:lumOff val="5000"/>
                  </a:schemeClr>
                </a:solidFill>
                <a:latin typeface="Arial" panose="020B0604020202020204" pitchFamily="34" charset="0"/>
                <a:cs typeface="Arial" panose="020B0604020202020204" pitchFamily="34" charset="0"/>
                <a:sym typeface="+mn-ea"/>
              </a:rPr>
              <a:t>cough</a:t>
            </a:r>
            <a:r>
              <a:rPr sz="2100" spc="-67" dirty="0">
                <a:solidFill>
                  <a:schemeClr val="bg1">
                    <a:lumMod val="95000"/>
                    <a:lumOff val="5000"/>
                  </a:schemeClr>
                </a:solidFill>
                <a:latin typeface="Arial" panose="020B0604020202020204" pitchFamily="34" charset="0"/>
                <a:cs typeface="Arial" panose="020B0604020202020204" pitchFamily="34" charset="0"/>
                <a:sym typeface="+mn-ea"/>
              </a:rPr>
              <a:t> </a:t>
            </a:r>
            <a:r>
              <a:rPr sz="2100" spc="-6" dirty="0">
                <a:solidFill>
                  <a:schemeClr val="bg1">
                    <a:lumMod val="95000"/>
                    <a:lumOff val="5000"/>
                  </a:schemeClr>
                </a:solidFill>
                <a:latin typeface="Arial" panose="020B0604020202020204" pitchFamily="34" charset="0"/>
                <a:cs typeface="Arial" panose="020B0604020202020204" pitchFamily="34" charset="0"/>
                <a:sym typeface="+mn-ea"/>
              </a:rPr>
              <a:t>common</a:t>
            </a:r>
          </a:p>
          <a:p>
            <a:pPr marL="1008380" marR="306705" lvl="1" indent="-457200">
              <a:spcBef>
                <a:spcPts val="1795"/>
              </a:spcBef>
              <a:buAutoNum type="arabicPeriod"/>
              <a:tabLst>
                <a:tab pos="890905" algn="l"/>
                <a:tab pos="890905" algn="l"/>
              </a:tabLst>
            </a:pPr>
            <a:r>
              <a:rPr lang="en-GB" altLang="en-US" sz="2100" dirty="0">
                <a:solidFill>
                  <a:schemeClr val="bg1">
                    <a:lumMod val="95000"/>
                    <a:lumOff val="5000"/>
                  </a:schemeClr>
                </a:solidFill>
                <a:latin typeface="Arial" panose="020B0604020202020204" pitchFamily="34" charset="0"/>
                <a:cs typeface="Arial" panose="020B0604020202020204" pitchFamily="34" charset="0"/>
              </a:rPr>
              <a:t>Local infiltration is an early feature of these tumours with spread by lymphatics and by the bloodstream</a:t>
            </a:r>
          </a:p>
          <a:p>
            <a:pPr marL="1008380" marR="306705" lvl="1" indent="-457200">
              <a:spcBef>
                <a:spcPts val="1795"/>
              </a:spcBef>
              <a:buAutoNum type="arabicPeriod"/>
              <a:tabLst>
                <a:tab pos="890905" algn="l"/>
                <a:tab pos="890905" algn="l"/>
              </a:tabLst>
            </a:pPr>
            <a:r>
              <a:rPr lang="en-GB" altLang="en-US" sz="2100" dirty="0">
                <a:solidFill>
                  <a:schemeClr val="bg1">
                    <a:lumMod val="95000"/>
                    <a:lumOff val="5000"/>
                  </a:schemeClr>
                </a:solidFill>
                <a:latin typeface="Arial" panose="020B0604020202020204" pitchFamily="34" charset="0"/>
                <a:cs typeface="Arial" panose="020B0604020202020204" pitchFamily="34" charset="0"/>
              </a:rPr>
              <a:t>Poor prognosis; They are extremely lethal tumours and survival is calculated in months</a:t>
            </a:r>
          </a:p>
          <a:p>
            <a:pPr marL="1008380" marR="306705" lvl="1" indent="-457200">
              <a:spcBef>
                <a:spcPts val="1795"/>
              </a:spcBef>
              <a:buAutoNum type="arabicPeriod"/>
              <a:tabLst>
                <a:tab pos="890905" algn="l"/>
                <a:tab pos="890905" algn="l"/>
              </a:tabLst>
            </a:pPr>
            <a:r>
              <a:rPr lang="en-GB" altLang="en-US" sz="2100" dirty="0">
                <a:solidFill>
                  <a:schemeClr val="bg1">
                    <a:lumMod val="95000"/>
                    <a:lumOff val="5000"/>
                  </a:schemeClr>
                </a:solidFill>
                <a:latin typeface="Arial" panose="020B0604020202020204" pitchFamily="34" charset="0"/>
                <a:cs typeface="Arial" panose="020B0604020202020204" pitchFamily="34" charset="0"/>
              </a:rPr>
              <a:t>Some of these aggressive lesions present in an advanced stage with tracheal obstruction and they require urgent tracheal decompression</a:t>
            </a:r>
          </a:p>
          <a:p>
            <a:pPr marL="1465580" marR="306705" lvl="2" indent="-457200">
              <a:spcBef>
                <a:spcPts val="1795"/>
              </a:spcBef>
              <a:buFont typeface="Wingdings" panose="05000000000000000000" charset="0"/>
              <a:buChar char="ü"/>
              <a:tabLst>
                <a:tab pos="890905" algn="l"/>
                <a:tab pos="890905" algn="l"/>
              </a:tabLst>
            </a:pPr>
            <a:r>
              <a:rPr lang="en-GB" altLang="en-US" sz="2000" dirty="0">
                <a:solidFill>
                  <a:schemeClr val="bg1">
                    <a:lumMod val="95000"/>
                    <a:lumOff val="5000"/>
                  </a:schemeClr>
                </a:solidFill>
                <a:latin typeface="Arial" panose="020B0604020202020204" pitchFamily="34" charset="0"/>
                <a:cs typeface="Arial" panose="020B0604020202020204" pitchFamily="34" charset="0"/>
              </a:rPr>
              <a:t>The trachea may be decompressed and tissue obtained for histology by </a:t>
            </a:r>
            <a:r>
              <a:rPr lang="en-GB" altLang="en-US" sz="2000" dirty="0" err="1">
                <a:solidFill>
                  <a:schemeClr val="bg1">
                    <a:lumMod val="95000"/>
                    <a:lumOff val="5000"/>
                  </a:schemeClr>
                </a:solidFill>
                <a:latin typeface="Arial" panose="020B0604020202020204" pitchFamily="34" charset="0"/>
                <a:cs typeface="Arial" panose="020B0604020202020204" pitchFamily="34" charset="0"/>
              </a:rPr>
              <a:t>isthmusectomy</a:t>
            </a:r>
            <a:endParaRPr lang="en-GB" altLang="en-US" sz="2000" dirty="0">
              <a:solidFill>
                <a:schemeClr val="bg1">
                  <a:lumMod val="95000"/>
                  <a:lumOff val="5000"/>
                </a:schemeClr>
              </a:solidFill>
              <a:latin typeface="Arial" panose="020B0604020202020204" pitchFamily="34" charset="0"/>
              <a:cs typeface="Arial" panose="020B0604020202020204" pitchFamily="34" charset="0"/>
            </a:endParaRPr>
          </a:p>
          <a:p>
            <a:pPr marL="1465580" marR="306705" lvl="2" indent="-457200">
              <a:spcBef>
                <a:spcPts val="1795"/>
              </a:spcBef>
              <a:buFont typeface="Wingdings" panose="05000000000000000000" charset="0"/>
              <a:buChar char="ü"/>
              <a:tabLst>
                <a:tab pos="890905" algn="l"/>
                <a:tab pos="890905" algn="l"/>
              </a:tabLst>
            </a:pPr>
            <a:r>
              <a:rPr lang="en-GB" altLang="en-US" sz="2000" dirty="0">
                <a:solidFill>
                  <a:schemeClr val="bg1">
                    <a:lumMod val="95000"/>
                    <a:lumOff val="5000"/>
                  </a:schemeClr>
                </a:solidFill>
                <a:latin typeface="Arial" panose="020B0604020202020204" pitchFamily="34" charset="0"/>
                <a:cs typeface="Arial" panose="020B0604020202020204" pitchFamily="34" charset="0"/>
              </a:rPr>
              <a:t>Tracheostomy is best avoided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عنصر نائب للمحتوى 5" descr="31078tn.jpg"/>
          <p:cNvPicPr>
            <a:picLocks noGrp="1" noChangeAspect="1"/>
          </p:cNvPicPr>
          <p:nvPr>
            <p:ph type="pic" idx="1"/>
          </p:nvPr>
        </p:nvPicPr>
        <p:blipFill rotWithShape="1">
          <a:blip r:embed="rId2"/>
          <a:stretch>
            <a:fillRect/>
          </a:stretch>
        </p:blipFill>
        <p:spPr>
          <a:xfrm>
            <a:off x="1018540" y="236855"/>
            <a:ext cx="10511790" cy="6356350"/>
          </a:xfr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0" y="0"/>
            <a:ext cx="6484620" cy="5724644"/>
          </a:xfrm>
          <a:prstGeom prst="rect">
            <a:avLst/>
          </a:prstGeom>
          <a:noFill/>
        </p:spPr>
        <p:txBody>
          <a:bodyPr wrap="square" rtlCol="0" anchor="t">
            <a:spAutoFit/>
          </a:bodyPr>
          <a:lstStyle/>
          <a:p>
            <a:pPr marL="415925" indent="-408305">
              <a:lnSpc>
                <a:spcPct val="90000"/>
              </a:lnSpc>
              <a:spcBef>
                <a:spcPts val="1795"/>
              </a:spcBef>
              <a:buFont typeface="Wingdings" panose="05000000000000000000" charset="0"/>
              <a:buChar char="Ø"/>
              <a:tabLst>
                <a:tab pos="415290" algn="l"/>
                <a:tab pos="415925" algn="l"/>
              </a:tabLst>
            </a:pPr>
            <a:r>
              <a:rPr lang="en-GB" sz="2600" b="1" u="sng" spc="-9" dirty="0">
                <a:solidFill>
                  <a:schemeClr val="bg1">
                    <a:lumMod val="95000"/>
                    <a:lumOff val="5000"/>
                  </a:schemeClr>
                </a:solidFill>
                <a:latin typeface="Arial" panose="020B0604020202020204" pitchFamily="34" charset="0"/>
                <a:cs typeface="Arial" panose="020B0604020202020204" pitchFamily="34" charset="0"/>
                <a:sym typeface="+mn-ea"/>
              </a:rPr>
              <a:t>Morphology:</a:t>
            </a:r>
          </a:p>
          <a:p>
            <a:pPr marL="873125" lvl="1" indent="-408305">
              <a:lnSpc>
                <a:spcPct val="90000"/>
              </a:lnSpc>
              <a:spcBef>
                <a:spcPts val="1795"/>
              </a:spcBef>
              <a:buFont typeface="Wingdings" panose="05000000000000000000" charset="0"/>
              <a:buChar char="ü"/>
              <a:tabLst>
                <a:tab pos="415290" algn="l"/>
                <a:tab pos="415925" algn="l"/>
              </a:tabLst>
            </a:pPr>
            <a:r>
              <a:rPr lang="en-GB" sz="2200" u="sng" dirty="0">
                <a:solidFill>
                  <a:schemeClr val="bg1">
                    <a:lumMod val="95000"/>
                    <a:lumOff val="5000"/>
                  </a:schemeClr>
                </a:solidFill>
                <a:latin typeface="Arial" panose="020B0604020202020204" pitchFamily="34" charset="0"/>
                <a:cs typeface="Arial" panose="020B0604020202020204" pitchFamily="34" charset="0"/>
              </a:rPr>
              <a:t>Gross appearance:</a:t>
            </a:r>
          </a:p>
          <a:p>
            <a:pPr marL="1330325" lvl="2" indent="-408305">
              <a:lnSpc>
                <a:spcPct val="90000"/>
              </a:lnSpc>
              <a:spcBef>
                <a:spcPts val="1795"/>
              </a:spcBef>
              <a:buFont typeface="Wingdings" panose="05000000000000000000" charset="0"/>
              <a:buChar char="§"/>
              <a:tabLst>
                <a:tab pos="415290" algn="l"/>
                <a:tab pos="415925" algn="l"/>
              </a:tabLst>
            </a:pPr>
            <a:r>
              <a:rPr lang="en-GB" sz="2000" dirty="0">
                <a:solidFill>
                  <a:schemeClr val="bg1">
                    <a:lumMod val="95000"/>
                    <a:lumOff val="5000"/>
                  </a:schemeClr>
                </a:solidFill>
                <a:latin typeface="Arial" panose="020B0604020202020204" pitchFamily="34" charset="0"/>
                <a:cs typeface="Arial" panose="020B0604020202020204" pitchFamily="34" charset="0"/>
              </a:rPr>
              <a:t>Anaplastic carcinomas manifest as bulky masses that typically grow rapidly beyond the thyroid capsule into adjacent neck structures</a:t>
            </a:r>
          </a:p>
          <a:p>
            <a:pPr marL="873125" lvl="1" indent="-408305">
              <a:lnSpc>
                <a:spcPct val="90000"/>
              </a:lnSpc>
              <a:spcBef>
                <a:spcPts val="1795"/>
              </a:spcBef>
              <a:buFont typeface="Wingdings" panose="05000000000000000000" charset="0"/>
              <a:buChar char="ü"/>
              <a:tabLst>
                <a:tab pos="415290" algn="l"/>
                <a:tab pos="415925" algn="l"/>
              </a:tabLst>
            </a:pPr>
            <a:r>
              <a:rPr lang="en-GB" sz="2200" u="sng" dirty="0">
                <a:solidFill>
                  <a:schemeClr val="bg1">
                    <a:lumMod val="95000"/>
                    <a:lumOff val="5000"/>
                  </a:schemeClr>
                </a:solidFill>
                <a:latin typeface="Arial" panose="020B0604020202020204" pitchFamily="34" charset="0"/>
                <a:cs typeface="Arial" panose="020B0604020202020204" pitchFamily="34" charset="0"/>
              </a:rPr>
              <a:t>Histologically:</a:t>
            </a:r>
          </a:p>
          <a:p>
            <a:pPr marL="1330325" lvl="2" indent="-408305">
              <a:lnSpc>
                <a:spcPct val="90000"/>
              </a:lnSpc>
              <a:spcBef>
                <a:spcPts val="1795"/>
              </a:spcBef>
              <a:buFont typeface="Wingdings" panose="05000000000000000000" charset="0"/>
              <a:buChar char="§"/>
              <a:tabLst>
                <a:tab pos="415290" algn="l"/>
                <a:tab pos="415925" algn="l"/>
              </a:tabLst>
            </a:pPr>
            <a:r>
              <a:rPr lang="en-GB" sz="2000" dirty="0">
                <a:solidFill>
                  <a:schemeClr val="bg1">
                    <a:lumMod val="95000"/>
                    <a:lumOff val="5000"/>
                  </a:schemeClr>
                </a:solidFill>
                <a:latin typeface="Arial" panose="020B0604020202020204" pitchFamily="34" charset="0"/>
                <a:cs typeface="Arial" panose="020B0604020202020204" pitchFamily="34" charset="0"/>
              </a:rPr>
              <a:t>are composed of highly anaplastic cells, which may take on any of several histologic patterns, including those populated by:</a:t>
            </a:r>
          </a:p>
          <a:p>
            <a:pPr marL="922020" lvl="2" indent="0">
              <a:lnSpc>
                <a:spcPct val="90000"/>
              </a:lnSpc>
              <a:spcBef>
                <a:spcPts val="1795"/>
              </a:spcBef>
              <a:buNone/>
              <a:tabLst>
                <a:tab pos="415290" algn="l"/>
                <a:tab pos="415925" algn="l"/>
              </a:tabLst>
            </a:pPr>
            <a:r>
              <a:rPr lang="en-GB" sz="2000" dirty="0">
                <a:solidFill>
                  <a:schemeClr val="bg1">
                    <a:lumMod val="95000"/>
                    <a:lumOff val="5000"/>
                  </a:schemeClr>
                </a:solidFill>
                <a:latin typeface="Arial" panose="020B0604020202020204" pitchFamily="34" charset="0"/>
                <a:cs typeface="Arial" panose="020B0604020202020204" pitchFamily="34" charset="0"/>
              </a:rPr>
              <a:t>-1- Large, pleomorphic giant cells</a:t>
            </a:r>
          </a:p>
          <a:p>
            <a:pPr marL="922020" lvl="2" indent="0">
              <a:lnSpc>
                <a:spcPct val="90000"/>
              </a:lnSpc>
              <a:spcBef>
                <a:spcPts val="1795"/>
              </a:spcBef>
              <a:buNone/>
              <a:tabLst>
                <a:tab pos="415290" algn="l"/>
                <a:tab pos="415925" algn="l"/>
              </a:tabLst>
            </a:pPr>
            <a:r>
              <a:rPr lang="en-GB" sz="2000" dirty="0">
                <a:solidFill>
                  <a:schemeClr val="bg1">
                    <a:lumMod val="95000"/>
                    <a:lumOff val="5000"/>
                  </a:schemeClr>
                </a:solidFill>
                <a:latin typeface="Arial" panose="020B0604020202020204" pitchFamily="34" charset="0"/>
                <a:cs typeface="Arial" panose="020B0604020202020204" pitchFamily="34" charset="0"/>
              </a:rPr>
              <a:t>-2- Spindle cells with a sarcomatous appearance</a:t>
            </a:r>
          </a:p>
          <a:p>
            <a:pPr marL="922020" lvl="2" indent="0">
              <a:lnSpc>
                <a:spcPct val="90000"/>
              </a:lnSpc>
              <a:spcBef>
                <a:spcPts val="1795"/>
              </a:spcBef>
              <a:buNone/>
              <a:tabLst>
                <a:tab pos="415290" algn="l"/>
                <a:tab pos="415925" algn="l"/>
              </a:tabLst>
            </a:pPr>
            <a:r>
              <a:rPr lang="en-GB" sz="2000" dirty="0">
                <a:solidFill>
                  <a:schemeClr val="bg1">
                    <a:lumMod val="95000"/>
                    <a:lumOff val="5000"/>
                  </a:schemeClr>
                </a:solidFill>
                <a:latin typeface="Arial" panose="020B0604020202020204" pitchFamily="34" charset="0"/>
                <a:cs typeface="Arial" panose="020B0604020202020204" pitchFamily="34" charset="0"/>
              </a:rPr>
              <a:t>-3- Mixed spindle and giant cell lesions</a:t>
            </a:r>
          </a:p>
        </p:txBody>
      </p:sp>
      <p:sp>
        <p:nvSpPr>
          <p:cNvPr id="5" name="object 5"/>
          <p:cNvSpPr/>
          <p:nvPr/>
        </p:nvSpPr>
        <p:spPr>
          <a:xfrm>
            <a:off x="6596380" y="2937510"/>
            <a:ext cx="5502910" cy="3841750"/>
          </a:xfrm>
          <a:prstGeom prst="rect">
            <a:avLst/>
          </a:prstGeom>
          <a:blipFill>
            <a:blip r:embed="rId2" cstate="print"/>
            <a:stretch>
              <a:fillRect/>
            </a:stretch>
          </a:blipFill>
        </p:spPr>
        <p:txBody>
          <a:bodyPr wrap="square" lIns="0" tIns="0" rIns="0" bIns="0" rtlCol="0"/>
          <a:lstStyle/>
          <a:p>
            <a:endParaRPr sz="1090"/>
          </a:p>
        </p:txBody>
      </p:sp>
      <p:pic>
        <p:nvPicPr>
          <p:cNvPr id="6" name="Content Placeholder 5"/>
          <p:cNvPicPr>
            <a:picLocks noGrp="1" noChangeAspect="1"/>
          </p:cNvPicPr>
          <p:nvPr>
            <p:ph idx="1"/>
          </p:nvPr>
        </p:nvPicPr>
        <p:blipFill>
          <a:blip r:embed="rId3"/>
          <a:stretch>
            <a:fillRect/>
          </a:stretch>
        </p:blipFill>
        <p:spPr>
          <a:xfrm>
            <a:off x="7246620" y="116205"/>
            <a:ext cx="4663440" cy="2623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592455"/>
            <a:ext cx="12192000" cy="6266180"/>
          </a:xfrm>
        </p:spPr>
        <p:txBody>
          <a:bodyPr>
            <a:normAutofit fontScale="97500"/>
          </a:bodyPr>
          <a:lstStyle/>
          <a:p>
            <a:pPr>
              <a:buFont typeface="Wingdings" panose="05000000000000000000" charset="0"/>
              <a:buChar char="Ø"/>
            </a:pPr>
            <a:r>
              <a:rPr lang="en-GB" altLang="en-US" sz="2780" dirty="0">
                <a:solidFill>
                  <a:schemeClr val="bg1">
                    <a:lumMod val="95000"/>
                    <a:lumOff val="5000"/>
                  </a:schemeClr>
                </a:solidFill>
                <a:latin typeface="Arial" panose="020B0604020202020204" pitchFamily="34" charset="0"/>
                <a:cs typeface="Arial" panose="020B0604020202020204" pitchFamily="34" charset="0"/>
              </a:rPr>
              <a:t>In the past, many malignant lymphomas were diagnosed as small round-cell anaplastic carcinomas</a:t>
            </a:r>
          </a:p>
          <a:p>
            <a:pPr>
              <a:buFont typeface="Wingdings" panose="05000000000000000000" charset="0"/>
              <a:buChar char="Ø"/>
            </a:pPr>
            <a:r>
              <a:rPr lang="en-GB" altLang="en-US" sz="2780" dirty="0">
                <a:solidFill>
                  <a:schemeClr val="bg1">
                    <a:lumMod val="95000"/>
                    <a:lumOff val="5000"/>
                  </a:schemeClr>
                </a:solidFill>
                <a:latin typeface="Arial" panose="020B0604020202020204" pitchFamily="34" charset="0"/>
                <a:cs typeface="Arial" panose="020B0604020202020204" pitchFamily="34" charset="0"/>
              </a:rPr>
              <a:t>Response to irradiation is dramatic and radical surgery is unnecessary once the diagnosis is established by biopsy</a:t>
            </a:r>
          </a:p>
          <a:p>
            <a:pPr>
              <a:buFont typeface="Wingdings" panose="05000000000000000000" charset="0"/>
              <a:buChar char="Ø"/>
            </a:pPr>
            <a:r>
              <a:rPr lang="en-GB" altLang="en-US" sz="2780" dirty="0">
                <a:solidFill>
                  <a:schemeClr val="bg1">
                    <a:lumMod val="95000"/>
                    <a:lumOff val="5000"/>
                  </a:schemeClr>
                </a:solidFill>
                <a:latin typeface="Arial" panose="020B0604020202020204" pitchFamily="34" charset="0"/>
                <a:cs typeface="Arial" panose="020B0604020202020204" pitchFamily="34" charset="0"/>
              </a:rPr>
              <a:t>Diagnosis:</a:t>
            </a:r>
          </a:p>
          <a:p>
            <a:pPr marL="1042670" lvl="1" indent="-457200">
              <a:buFont typeface="Wingdings" panose="05000000000000000000" charset="0"/>
              <a:buAutoNum type="arabicPeriod"/>
            </a:pPr>
            <a:r>
              <a:rPr lang="en-GB" altLang="en-US" sz="2220" dirty="0">
                <a:solidFill>
                  <a:schemeClr val="bg1">
                    <a:lumMod val="95000"/>
                    <a:lumOff val="5000"/>
                  </a:schemeClr>
                </a:solidFill>
                <a:latin typeface="Arial" panose="020B0604020202020204" pitchFamily="34" charset="0"/>
                <a:cs typeface="Arial" panose="020B0604020202020204" pitchFamily="34" charset="0"/>
              </a:rPr>
              <a:t>FNAC</a:t>
            </a:r>
          </a:p>
          <a:p>
            <a:pPr marL="1042670" lvl="1" indent="-457200">
              <a:buFont typeface="Wingdings" panose="05000000000000000000" charset="0"/>
              <a:buAutoNum type="arabicPeriod"/>
            </a:pPr>
            <a:r>
              <a:rPr lang="en-GB" altLang="en-US" sz="2220" dirty="0">
                <a:solidFill>
                  <a:schemeClr val="bg1">
                    <a:lumMod val="95000"/>
                    <a:lumOff val="5000"/>
                  </a:schemeClr>
                </a:solidFill>
                <a:latin typeface="Arial" panose="020B0604020202020204" pitchFamily="34" charset="0"/>
                <a:cs typeface="Arial" panose="020B0604020202020204" pitchFamily="34" charset="0"/>
              </a:rPr>
              <a:t>Immunohistochemical classification</a:t>
            </a:r>
          </a:p>
          <a:p>
            <a:pPr marL="1042670" lvl="1" indent="-457200">
              <a:buFont typeface="Wingdings" panose="05000000000000000000" charset="0"/>
              <a:buAutoNum type="arabicPeriod"/>
            </a:pPr>
            <a:r>
              <a:rPr lang="en-GB" altLang="en-US" sz="2220" dirty="0">
                <a:solidFill>
                  <a:schemeClr val="bg1">
                    <a:lumMod val="95000"/>
                    <a:lumOff val="5000"/>
                  </a:schemeClr>
                </a:solidFill>
                <a:latin typeface="Arial" panose="020B0604020202020204" pitchFamily="34" charset="0"/>
                <a:cs typeface="Arial" panose="020B0604020202020204" pitchFamily="34" charset="0"/>
              </a:rPr>
              <a:t>Core needle</a:t>
            </a:r>
          </a:p>
          <a:p>
            <a:pPr marL="1042670" lvl="1" indent="-457200">
              <a:buFont typeface="Wingdings" panose="05000000000000000000" charset="0"/>
              <a:buAutoNum type="arabicPeriod"/>
            </a:pPr>
            <a:r>
              <a:rPr lang="en-GB" altLang="en-US" sz="2220" dirty="0">
                <a:solidFill>
                  <a:schemeClr val="bg1">
                    <a:lumMod val="95000"/>
                    <a:lumOff val="5000"/>
                  </a:schemeClr>
                </a:solidFill>
                <a:latin typeface="Arial" panose="020B0604020202020204" pitchFamily="34" charset="0"/>
                <a:cs typeface="Arial" panose="020B0604020202020204" pitchFamily="34" charset="0"/>
              </a:rPr>
              <a:t>Open biopsy</a:t>
            </a:r>
          </a:p>
          <a:p>
            <a:pPr marL="1499870" lvl="2" indent="-457200">
              <a:buFont typeface="Wingdings" panose="05000000000000000000" charset="0"/>
              <a:buChar char="ü"/>
            </a:pPr>
            <a:r>
              <a:rPr lang="en-GB" altLang="en-US" sz="2110" dirty="0">
                <a:solidFill>
                  <a:schemeClr val="bg1">
                    <a:lumMod val="95000"/>
                    <a:lumOff val="5000"/>
                  </a:schemeClr>
                </a:solidFill>
                <a:latin typeface="Arial" panose="020B0604020202020204" pitchFamily="34" charset="0"/>
                <a:cs typeface="Arial" panose="020B0604020202020204" pitchFamily="34" charset="0"/>
              </a:rPr>
              <a:t>In patients with tracheal compression, </a:t>
            </a:r>
            <a:r>
              <a:rPr lang="en-GB" altLang="en-US" sz="2110" dirty="0" err="1">
                <a:solidFill>
                  <a:schemeClr val="bg1">
                    <a:lumMod val="95000"/>
                    <a:lumOff val="5000"/>
                  </a:schemeClr>
                </a:solidFill>
                <a:latin typeface="Arial" panose="020B0604020202020204" pitchFamily="34" charset="0"/>
                <a:cs typeface="Arial" panose="020B0604020202020204" pitchFamily="34" charset="0"/>
              </a:rPr>
              <a:t>isthmusectomy</a:t>
            </a:r>
            <a:r>
              <a:rPr lang="en-GB" altLang="en-US" sz="2110" dirty="0">
                <a:solidFill>
                  <a:schemeClr val="bg1">
                    <a:lumMod val="95000"/>
                    <a:lumOff val="5000"/>
                  </a:schemeClr>
                </a:solidFill>
                <a:latin typeface="Arial" panose="020B0604020202020204" pitchFamily="34" charset="0"/>
                <a:cs typeface="Arial" panose="020B0604020202020204" pitchFamily="34" charset="0"/>
              </a:rPr>
              <a:t> is the most appropriate form of biopsy.</a:t>
            </a:r>
            <a:endParaRPr lang="ar-JO" altLang="en-US" sz="2110" dirty="0">
              <a:solidFill>
                <a:schemeClr val="bg1">
                  <a:lumMod val="95000"/>
                  <a:lumOff val="5000"/>
                </a:schemeClr>
              </a:solidFill>
              <a:latin typeface="Arial" panose="020B0604020202020204" pitchFamily="34" charset="0"/>
              <a:cs typeface="Arial" panose="020B0604020202020204" pitchFamily="34" charset="0"/>
            </a:endParaRPr>
          </a:p>
          <a:p>
            <a:pPr marL="1499870" lvl="2" indent="-457200">
              <a:buFont typeface="Wingdings" panose="05000000000000000000" charset="0"/>
              <a:buChar char="ü"/>
            </a:pPr>
            <a:r>
              <a:rPr lang="en-GB" altLang="en-US" sz="2665" dirty="0">
                <a:solidFill>
                  <a:schemeClr val="bg1">
                    <a:lumMod val="95000"/>
                    <a:lumOff val="5000"/>
                  </a:schemeClr>
                </a:solidFill>
                <a:latin typeface="Arial" panose="020B0604020202020204" pitchFamily="34" charset="0"/>
                <a:cs typeface="Arial" panose="020B0604020202020204" pitchFamily="34" charset="0"/>
              </a:rPr>
              <a:t>The prognosis is good if there is no involvement of cervical lymph nodes</a:t>
            </a:r>
          </a:p>
        </p:txBody>
      </p:sp>
      <p:sp>
        <p:nvSpPr>
          <p:cNvPr id="4" name="object 3"/>
          <p:cNvSpPr txBox="1">
            <a:spLocks noGrp="1"/>
          </p:cNvSpPr>
          <p:nvPr>
            <p:ph type="title"/>
          </p:nvPr>
        </p:nvSpPr>
        <p:spPr>
          <a:xfrm>
            <a:off x="0" y="0"/>
            <a:ext cx="6189345" cy="685165"/>
          </a:xfrm>
          <a:prstGeom prst="rect">
            <a:avLst/>
          </a:prstGeom>
        </p:spPr>
        <p:txBody>
          <a:bodyPr vert="horz" wrap="square" lIns="0" tIns="8851" rIns="0" bIns="0" rtlCol="0" anchor="ctr">
            <a:spAutoFit/>
            <a:scene3d>
              <a:camera prst="orthographicFront"/>
              <a:lightRig rig="soft" dir="t">
                <a:rot lat="0" lon="0" rev="16800000"/>
              </a:lightRig>
            </a:scene3d>
            <a:sp3d prstMaterial="softEdge">
              <a:bevelT w="38100" h="38100"/>
            </a:sp3d>
          </a:bodyPr>
          <a:lstStyle/>
          <a:p>
            <a:pPr marL="7620" algn="l">
              <a:spcBef>
                <a:spcPts val="70"/>
              </a:spcBef>
            </a:pPr>
            <a:r>
              <a:rPr lang="en-GB" sz="4400" dirty="0">
                <a:solidFill>
                  <a:schemeClr val="accent1"/>
                </a:solidFill>
                <a:effectLst>
                  <a:outerShdw blurRad="38100" dist="25400" dir="5400000" algn="ctr" rotWithShape="0">
                    <a:srgbClr val="6E747A">
                      <a:alpha val="43000"/>
                    </a:srgbClr>
                  </a:outerShdw>
                </a:effectLst>
              </a:rPr>
              <a:t>5) Malignant lymphoma</a:t>
            </a:r>
            <a:endParaRPr lang="en-GB" sz="4400" spc="-36" dirty="0">
              <a:solidFill>
                <a:schemeClr val="accent1"/>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027430"/>
            <a:ext cx="12192000" cy="5829935"/>
          </a:xfrm>
        </p:spPr>
        <p:txBody>
          <a:bodyPr>
            <a:normAutofit/>
          </a:bodyPr>
          <a:lstStyle/>
          <a:p>
            <a:pPr>
              <a:lnSpc>
                <a:spcPct val="120000"/>
              </a:lnSpc>
              <a:buFont typeface="Wingdings" panose="05000000000000000000" charset="0"/>
              <a:buChar char="Ø"/>
            </a:pPr>
            <a:r>
              <a:rPr lang="en-GB" altLang="en-US" sz="2600" dirty="0">
                <a:solidFill>
                  <a:schemeClr val="bg1">
                    <a:lumMod val="95000"/>
                    <a:lumOff val="5000"/>
                  </a:schemeClr>
                </a:solidFill>
                <a:latin typeface="Arial" panose="020B0604020202020204" pitchFamily="34" charset="0"/>
                <a:cs typeface="Arial" panose="020B0604020202020204" pitchFamily="34" charset="0"/>
              </a:rPr>
              <a:t>Also called “Subacute thyroiditis” OR “de </a:t>
            </a:r>
            <a:r>
              <a:rPr lang="en-GB" altLang="en-US" sz="2600" dirty="0" err="1">
                <a:solidFill>
                  <a:schemeClr val="bg1">
                    <a:lumMod val="95000"/>
                    <a:lumOff val="5000"/>
                  </a:schemeClr>
                </a:solidFill>
                <a:latin typeface="Arial" panose="020B0604020202020204" pitchFamily="34" charset="0"/>
                <a:cs typeface="Arial" panose="020B0604020202020204" pitchFamily="34" charset="0"/>
              </a:rPr>
              <a:t>Quervain’s</a:t>
            </a:r>
            <a:r>
              <a:rPr lang="en-GB" altLang="en-US" sz="2600" dirty="0">
                <a:solidFill>
                  <a:schemeClr val="bg1">
                    <a:lumMod val="95000"/>
                    <a:lumOff val="5000"/>
                  </a:schemeClr>
                </a:solidFill>
                <a:latin typeface="Arial" panose="020B0604020202020204" pitchFamily="34" charset="0"/>
                <a:cs typeface="Arial" panose="020B0604020202020204" pitchFamily="34" charset="0"/>
              </a:rPr>
              <a:t> thyroiditis”</a:t>
            </a:r>
          </a:p>
          <a:p>
            <a:pPr>
              <a:lnSpc>
                <a:spcPct val="120000"/>
              </a:lnSpc>
              <a:buFont typeface="Wingdings" panose="05000000000000000000" charset="0"/>
              <a:buChar char="Ø"/>
            </a:pPr>
            <a:r>
              <a:rPr lang="en-GB" altLang="en-US" sz="2600" dirty="0">
                <a:solidFill>
                  <a:schemeClr val="bg1">
                    <a:lumMod val="95000"/>
                    <a:lumOff val="5000"/>
                  </a:schemeClr>
                </a:solidFill>
                <a:latin typeface="Arial" panose="020B0604020202020204" pitchFamily="34" charset="0"/>
                <a:cs typeface="Arial" panose="020B0604020202020204" pitchFamily="34" charset="0"/>
              </a:rPr>
              <a:t>This may follow a viral infection</a:t>
            </a:r>
          </a:p>
          <a:p>
            <a:pPr>
              <a:lnSpc>
                <a:spcPct val="120000"/>
              </a:lnSpc>
              <a:buFont typeface="Wingdings" panose="05000000000000000000" charset="0"/>
              <a:buChar char="Ø"/>
            </a:pPr>
            <a:r>
              <a:rPr lang="en-GB" altLang="en-US" sz="2600" dirty="0">
                <a:solidFill>
                  <a:schemeClr val="bg1">
                    <a:lumMod val="95000"/>
                    <a:lumOff val="5000"/>
                  </a:schemeClr>
                </a:solidFill>
                <a:latin typeface="Arial" panose="020B0604020202020204" pitchFamily="34" charset="0"/>
                <a:cs typeface="Arial" panose="020B0604020202020204" pitchFamily="34" charset="0"/>
              </a:rPr>
              <a:t>If </a:t>
            </a:r>
            <a:r>
              <a:rPr lang="en-GB" altLang="en-US" sz="2600" b="1" u="sng" dirty="0">
                <a:solidFill>
                  <a:schemeClr val="bg1">
                    <a:lumMod val="95000"/>
                    <a:lumOff val="5000"/>
                  </a:schemeClr>
                </a:solidFill>
                <a:latin typeface="Arial" panose="020B0604020202020204" pitchFamily="34" charset="0"/>
                <a:cs typeface="Arial" panose="020B0604020202020204" pitchFamily="34" charset="0"/>
              </a:rPr>
              <a:t>diagnosis</a:t>
            </a:r>
            <a:r>
              <a:rPr lang="en-GB" altLang="en-US" sz="2600" dirty="0">
                <a:solidFill>
                  <a:schemeClr val="bg1">
                    <a:lumMod val="95000"/>
                    <a:lumOff val="5000"/>
                  </a:schemeClr>
                </a:solidFill>
                <a:latin typeface="Arial" panose="020B0604020202020204" pitchFamily="34" charset="0"/>
                <a:cs typeface="Arial" panose="020B0604020202020204" pitchFamily="34" charset="0"/>
              </a:rPr>
              <a:t> is in doubt, it may be confirmed by:</a:t>
            </a:r>
          </a:p>
          <a:p>
            <a:pPr marL="1042670" lvl="1" indent="-457200">
              <a:lnSpc>
                <a:spcPct val="120000"/>
              </a:lnSpc>
              <a:buFont typeface="Wingdings" panose="05000000000000000000" charset="0"/>
              <a:buAutoNum type="arabicPeriod"/>
            </a:pPr>
            <a:r>
              <a:rPr lang="en-GB" altLang="en-US" sz="2225" dirty="0">
                <a:solidFill>
                  <a:schemeClr val="bg1">
                    <a:lumMod val="95000"/>
                    <a:lumOff val="5000"/>
                  </a:schemeClr>
                </a:solidFill>
                <a:latin typeface="Arial" panose="020B0604020202020204" pitchFamily="34" charset="0"/>
                <a:cs typeface="Arial" panose="020B0604020202020204" pitchFamily="34" charset="0"/>
              </a:rPr>
              <a:t>FNAC</a:t>
            </a:r>
          </a:p>
          <a:p>
            <a:pPr marL="1042670" lvl="1" indent="-457200">
              <a:lnSpc>
                <a:spcPct val="120000"/>
              </a:lnSpc>
              <a:buFont typeface="Wingdings" panose="05000000000000000000" charset="0"/>
              <a:buAutoNum type="arabicPeriod"/>
            </a:pPr>
            <a:r>
              <a:rPr lang="en-GB" altLang="en-US" sz="2225" dirty="0">
                <a:solidFill>
                  <a:schemeClr val="bg1">
                    <a:lumMod val="95000"/>
                    <a:lumOff val="5000"/>
                  </a:schemeClr>
                </a:solidFill>
                <a:latin typeface="Arial" panose="020B0604020202020204" pitchFamily="34" charset="0"/>
                <a:cs typeface="Arial" panose="020B0604020202020204" pitchFamily="34" charset="0"/>
              </a:rPr>
              <a:t>Radioactive iodine uptake</a:t>
            </a:r>
          </a:p>
          <a:p>
            <a:pPr marL="1042670" lvl="1" indent="-457200">
              <a:lnSpc>
                <a:spcPct val="120000"/>
              </a:lnSpc>
              <a:buFont typeface="Wingdings" panose="05000000000000000000" charset="0"/>
              <a:buAutoNum type="arabicPeriod"/>
            </a:pPr>
            <a:r>
              <a:rPr lang="en-GB" altLang="en-US" sz="2225" dirty="0">
                <a:solidFill>
                  <a:schemeClr val="bg1">
                    <a:lumMod val="95000"/>
                    <a:lumOff val="5000"/>
                  </a:schemeClr>
                </a:solidFill>
                <a:latin typeface="Arial" panose="020B0604020202020204" pitchFamily="34" charset="0"/>
                <a:cs typeface="Arial" panose="020B0604020202020204" pitchFamily="34" charset="0"/>
              </a:rPr>
              <a:t>Rapid symptomatic response to prednisolone</a:t>
            </a:r>
          </a:p>
          <a:p>
            <a:pPr marL="585470" lvl="0" indent="-457200">
              <a:lnSpc>
                <a:spcPct val="120000"/>
              </a:lnSpc>
              <a:buFont typeface="Wingdings" panose="05000000000000000000" charset="0"/>
              <a:buChar char="Ø"/>
            </a:pPr>
            <a:r>
              <a:rPr lang="en-GB" altLang="en-US" sz="2595" b="1" u="sng" dirty="0">
                <a:solidFill>
                  <a:schemeClr val="bg1">
                    <a:lumMod val="95000"/>
                    <a:lumOff val="5000"/>
                  </a:schemeClr>
                </a:solidFill>
                <a:latin typeface="Arial" panose="020B0604020202020204" pitchFamily="34" charset="0"/>
                <a:cs typeface="Arial" panose="020B0604020202020204" pitchFamily="34" charset="0"/>
              </a:rPr>
              <a:t>Treatment:</a:t>
            </a:r>
          </a:p>
          <a:p>
            <a:pPr marL="1042670" lvl="1" indent="-457200">
              <a:lnSpc>
                <a:spcPct val="120000"/>
              </a:lnSpc>
              <a:buFont typeface="Wingdings" panose="05000000000000000000" charset="0"/>
              <a:buAutoNum type="arabicPeriod"/>
            </a:pPr>
            <a:r>
              <a:rPr lang="en-GB" altLang="en-US" sz="2220" dirty="0">
                <a:solidFill>
                  <a:schemeClr val="bg1">
                    <a:lumMod val="95000"/>
                    <a:lumOff val="5000"/>
                  </a:schemeClr>
                </a:solidFill>
                <a:latin typeface="Arial" panose="020B0604020202020204" pitchFamily="34" charset="0"/>
                <a:cs typeface="Arial" panose="020B0604020202020204" pitchFamily="34" charset="0"/>
              </a:rPr>
              <a:t>The specific treatment for the acute case with severe pain is to give </a:t>
            </a:r>
            <a:r>
              <a:rPr lang="en-GB" altLang="en-US" sz="2000" dirty="0">
                <a:solidFill>
                  <a:schemeClr val="bg1">
                    <a:lumMod val="95000"/>
                    <a:lumOff val="5000"/>
                  </a:schemeClr>
                </a:solidFill>
                <a:latin typeface="Arial" panose="020B0604020202020204" pitchFamily="34" charset="0"/>
                <a:cs typeface="Arial" panose="020B0604020202020204" pitchFamily="34" charset="0"/>
              </a:rPr>
              <a:t>prednisolone</a:t>
            </a:r>
            <a:endParaRPr lang="en-GB" altLang="en-US" sz="2220" dirty="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nSpc>
                <a:spcPct val="120000"/>
              </a:lnSpc>
              <a:buFont typeface="Wingdings" panose="05000000000000000000" charset="0"/>
              <a:buAutoNum type="arabicPeriod"/>
            </a:pPr>
            <a:r>
              <a:rPr lang="en-GB" altLang="en-US" sz="2220" dirty="0">
                <a:solidFill>
                  <a:schemeClr val="bg1">
                    <a:lumMod val="95000"/>
                    <a:lumOff val="5000"/>
                  </a:schemeClr>
                </a:solidFill>
                <a:latin typeface="Arial" panose="020B0604020202020204" pitchFamily="34" charset="0"/>
                <a:cs typeface="Arial" panose="020B0604020202020204" pitchFamily="34" charset="0"/>
              </a:rPr>
              <a:t>If thyroid failure is prominent, treatment with thyroxine may be required until function recovers</a:t>
            </a:r>
          </a:p>
        </p:txBody>
      </p:sp>
      <p:sp>
        <p:nvSpPr>
          <p:cNvPr id="208" name="Google Shape;208;p38"/>
          <p:cNvSpPr txBox="1">
            <a:spLocks noGrp="1"/>
          </p:cNvSpPr>
          <p:nvPr>
            <p:ph type="title"/>
          </p:nvPr>
        </p:nvSpPr>
        <p:spPr>
          <a:xfrm>
            <a:off x="0" y="0"/>
            <a:ext cx="7064375" cy="862965"/>
          </a:xfrm>
          <a:prstGeom prst="rect">
            <a:avLst/>
          </a:prstGeom>
          <a:noFill/>
          <a:ln w="38100" cap="flat" cmpd="sng">
            <a:solidFill>
              <a:schemeClr val="accent1"/>
            </a:solidFill>
            <a:prstDash val="solid"/>
            <a:miter lim="800000"/>
            <a:headEnd type="none" w="sm" len="sm"/>
            <a:tailEnd type="none" w="sm" len="sm"/>
          </a:ln>
        </p:spPr>
        <p:txBody>
          <a:bodyPr spcFirstLastPara="1" vert="horz" wrap="square" lIns="91433" tIns="45700" rIns="91433" bIns="45700" anchor="ctr" anchorCtr="0">
            <a:noAutofit/>
            <a:scene3d>
              <a:camera prst="orthographicFront"/>
              <a:lightRig rig="soft" dir="t">
                <a:rot lat="0" lon="0" rev="16800000"/>
              </a:lightRig>
            </a:scene3d>
            <a:sp3d prstMaterial="softEdge">
              <a:bevelT w="38100" h="38100"/>
            </a:sp3d>
          </a:bodyPr>
          <a:lstStyle/>
          <a:p>
            <a:pPr algn="l">
              <a:spcBef>
                <a:spcPts val="0"/>
              </a:spcBef>
            </a:pPr>
            <a:r>
              <a:rPr lang="en-GB" sz="4000" dirty="0">
                <a:solidFill>
                  <a:schemeClr val="accent1"/>
                </a:solidFill>
                <a:effectLst>
                  <a:outerShdw blurRad="38100" dist="25400" dir="5400000" algn="ctr" rotWithShape="0">
                    <a:srgbClr val="6E747A">
                      <a:alpha val="43000"/>
                    </a:srgbClr>
                  </a:outerShdw>
                </a:effectLst>
                <a:latin typeface="Arial" panose="020B0604020202020204"/>
                <a:ea typeface="Arial" panose="020B0604020202020204"/>
                <a:cs typeface="Arial" panose="020B0604020202020204"/>
                <a:sym typeface="Arial" panose="020B0604020202020204"/>
              </a:rPr>
              <a:t>* Granulomatous thyroiditis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635" y="122555"/>
            <a:ext cx="12081510" cy="5547995"/>
          </a:xfrm>
          <a:prstGeom prst="rect">
            <a:avLst/>
          </a:prstGeom>
          <a:noFill/>
        </p:spPr>
        <p:txBody>
          <a:bodyPr wrap="square" rtlCol="0" anchor="t">
            <a:spAutoFit/>
          </a:bodyPr>
          <a:lstStyle/>
          <a:p>
            <a:pPr marL="548640" indent="-411480" algn="l">
              <a:lnSpc>
                <a:spcPct val="130000"/>
              </a:lnSpc>
              <a:spcBef>
                <a:spcPct val="20000"/>
              </a:spcBef>
              <a:buClr>
                <a:schemeClr val="bg2"/>
              </a:buClr>
              <a:buSzPct val="65000"/>
              <a:buFont typeface="Wingdings" panose="05000000000000000000" charset="0"/>
              <a:buChar char="Ø"/>
            </a:pPr>
            <a:r>
              <a:rPr lang="en-GB" altLang="en-US" sz="2600" dirty="0">
                <a:solidFill>
                  <a:schemeClr val="bg1">
                    <a:lumMod val="95000"/>
                    <a:lumOff val="5000"/>
                  </a:schemeClr>
                </a:solidFill>
                <a:latin typeface="Arial" panose="020B0604020202020204" pitchFamily="34" charset="0"/>
                <a:cs typeface="Arial" panose="020B0604020202020204" pitchFamily="34" charset="0"/>
                <a:sym typeface="+mn-ea"/>
              </a:rPr>
              <a:t> In a typical subacute </a:t>
            </a:r>
            <a:r>
              <a:rPr lang="en-GB" altLang="en-US" sz="2600" b="1" u="sng" dirty="0">
                <a:solidFill>
                  <a:schemeClr val="bg1">
                    <a:lumMod val="95000"/>
                    <a:lumOff val="5000"/>
                  </a:schemeClr>
                </a:solidFill>
                <a:latin typeface="Arial" panose="020B0604020202020204" pitchFamily="34" charset="0"/>
                <a:cs typeface="Arial" panose="020B0604020202020204" pitchFamily="34" charset="0"/>
                <a:sym typeface="+mn-ea"/>
              </a:rPr>
              <a:t>presentation</a:t>
            </a:r>
            <a:r>
              <a:rPr lang="en-GB" altLang="en-US" sz="2600" dirty="0">
                <a:solidFill>
                  <a:schemeClr val="bg1">
                    <a:lumMod val="95000"/>
                    <a:lumOff val="5000"/>
                  </a:schemeClr>
                </a:solidFill>
                <a:latin typeface="Arial" panose="020B0604020202020204" pitchFamily="34" charset="0"/>
                <a:cs typeface="Arial" panose="020B0604020202020204" pitchFamily="34" charset="0"/>
                <a:sym typeface="+mn-ea"/>
              </a:rPr>
              <a:t>, there is:</a:t>
            </a:r>
            <a:endParaRPr lang="en-GB" altLang="en-US" sz="2600" dirty="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gn="l">
              <a:lnSpc>
                <a:spcPct val="130000"/>
              </a:lnSpc>
              <a:spcBef>
                <a:spcPct val="20000"/>
              </a:spcBef>
              <a:buClr>
                <a:schemeClr val="bg2"/>
              </a:buClr>
              <a:buSzPct val="80000"/>
              <a:buFont typeface="Wingdings" panose="05000000000000000000" charset="0"/>
              <a:buAutoNum type="arabicPeriod"/>
            </a:pPr>
            <a:r>
              <a:rPr lang="en-GB" altLang="en-US" sz="2225" dirty="0">
                <a:solidFill>
                  <a:schemeClr val="bg1">
                    <a:lumMod val="95000"/>
                    <a:lumOff val="5000"/>
                  </a:schemeClr>
                </a:solidFill>
                <a:latin typeface="Arial" panose="020B0604020202020204" pitchFamily="34" charset="0"/>
                <a:cs typeface="Arial" panose="020B0604020202020204" pitchFamily="34" charset="0"/>
                <a:sym typeface="+mn-ea"/>
              </a:rPr>
              <a:t>Fever and malaise.</a:t>
            </a:r>
            <a:endParaRPr lang="en-GB" altLang="en-US" sz="2225" dirty="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gn="l">
              <a:lnSpc>
                <a:spcPct val="130000"/>
              </a:lnSpc>
              <a:spcBef>
                <a:spcPct val="20000"/>
              </a:spcBef>
              <a:buClr>
                <a:schemeClr val="bg2"/>
              </a:buClr>
              <a:buSzPct val="80000"/>
              <a:buFont typeface="Wingdings" panose="05000000000000000000" charset="0"/>
              <a:buAutoNum type="arabicPeriod"/>
            </a:pPr>
            <a:r>
              <a:rPr lang="en-GB" altLang="en-US" sz="2225" dirty="0">
                <a:solidFill>
                  <a:schemeClr val="bg1">
                    <a:lumMod val="95000"/>
                    <a:lumOff val="5000"/>
                  </a:schemeClr>
                </a:solidFill>
                <a:latin typeface="Arial" panose="020B0604020202020204" pitchFamily="34" charset="0"/>
                <a:cs typeface="Arial" panose="020B0604020202020204" pitchFamily="34" charset="0"/>
                <a:sym typeface="+mn-ea"/>
              </a:rPr>
              <a:t>A firm, irregular enlargement of one or both thyroid lobes.</a:t>
            </a:r>
            <a:endParaRPr lang="en-GB" altLang="en-US" sz="2225" dirty="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gn="l">
              <a:lnSpc>
                <a:spcPct val="130000"/>
              </a:lnSpc>
              <a:spcBef>
                <a:spcPct val="20000"/>
              </a:spcBef>
              <a:buClr>
                <a:schemeClr val="bg2"/>
              </a:buClr>
              <a:buSzPct val="80000"/>
              <a:buFont typeface="Wingdings" panose="05000000000000000000" charset="0"/>
              <a:buAutoNum type="arabicPeriod"/>
            </a:pPr>
            <a:r>
              <a:rPr lang="en-GB" altLang="en-US" sz="2225" dirty="0">
                <a:solidFill>
                  <a:schemeClr val="bg1">
                    <a:lumMod val="95000"/>
                    <a:lumOff val="5000"/>
                  </a:schemeClr>
                </a:solidFill>
                <a:latin typeface="Arial" panose="020B0604020202020204" pitchFamily="34" charset="0"/>
                <a:cs typeface="Arial" panose="020B0604020202020204" pitchFamily="34" charset="0"/>
                <a:sym typeface="+mn-ea"/>
              </a:rPr>
              <a:t>There are raised inflammatory markers, </a:t>
            </a:r>
            <a:r>
              <a:rPr lang="en-GB" altLang="en-US" sz="2230" dirty="0">
                <a:solidFill>
                  <a:schemeClr val="bg1">
                    <a:lumMod val="95000"/>
                    <a:lumOff val="5000"/>
                  </a:schemeClr>
                </a:solidFill>
                <a:latin typeface="Arial" panose="020B0604020202020204" pitchFamily="34" charset="0"/>
                <a:cs typeface="Arial" panose="020B0604020202020204" pitchFamily="34" charset="0"/>
                <a:sym typeface="+mn-ea"/>
              </a:rPr>
              <a:t>absent thyroid antibodies (TPO, </a:t>
            </a:r>
            <a:r>
              <a:rPr lang="en-GB" altLang="en-US" sz="2230" dirty="0" err="1">
                <a:solidFill>
                  <a:schemeClr val="bg1">
                    <a:lumMod val="95000"/>
                    <a:lumOff val="5000"/>
                  </a:schemeClr>
                </a:solidFill>
                <a:latin typeface="Arial" panose="020B0604020202020204" pitchFamily="34" charset="0"/>
                <a:cs typeface="Arial" panose="020B0604020202020204" pitchFamily="34" charset="0"/>
                <a:sym typeface="+mn-ea"/>
              </a:rPr>
              <a:t>Tg</a:t>
            </a:r>
            <a:r>
              <a:rPr lang="en-GB" altLang="en-US" sz="2230" dirty="0">
                <a:solidFill>
                  <a:schemeClr val="bg1">
                    <a:lumMod val="95000"/>
                    <a:lumOff val="5000"/>
                  </a:schemeClr>
                </a:solidFill>
                <a:latin typeface="Arial" panose="020B0604020202020204" pitchFamily="34" charset="0"/>
                <a:cs typeface="Arial" panose="020B0604020202020204" pitchFamily="34" charset="0"/>
                <a:sym typeface="+mn-ea"/>
              </a:rPr>
              <a:t> and TSH receptor antibodies) and serum T4 is high normal or slightly raised.</a:t>
            </a:r>
            <a:endParaRPr lang="en-GB" altLang="en-US" sz="2230" dirty="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gn="l">
              <a:lnSpc>
                <a:spcPct val="130000"/>
              </a:lnSpc>
              <a:spcBef>
                <a:spcPct val="20000"/>
              </a:spcBef>
              <a:buClr>
                <a:schemeClr val="bg2"/>
              </a:buClr>
              <a:buSzPct val="80000"/>
              <a:buFont typeface="Wingdings" panose="05000000000000000000" charset="0"/>
              <a:buAutoNum type="arabicPeriod"/>
            </a:pPr>
            <a:r>
              <a:rPr lang="en-GB" altLang="en-US" sz="2230" dirty="0">
                <a:solidFill>
                  <a:schemeClr val="bg1">
                    <a:lumMod val="95000"/>
                    <a:lumOff val="5000"/>
                  </a:schemeClr>
                </a:solidFill>
                <a:latin typeface="Arial" panose="020B0604020202020204" pitchFamily="34" charset="0"/>
                <a:cs typeface="Arial" panose="020B0604020202020204" pitchFamily="34" charset="0"/>
                <a:sym typeface="+mn-ea"/>
              </a:rPr>
              <a:t> uptake of the gland is low.</a:t>
            </a:r>
            <a:endParaRPr lang="en-GB" altLang="en-US" sz="2230" dirty="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gn="l">
              <a:lnSpc>
                <a:spcPct val="130000"/>
              </a:lnSpc>
              <a:spcBef>
                <a:spcPct val="20000"/>
              </a:spcBef>
              <a:buClr>
                <a:schemeClr val="bg2"/>
              </a:buClr>
              <a:buSzPct val="80000"/>
              <a:buFont typeface="Wingdings" panose="05000000000000000000" charset="0"/>
              <a:buAutoNum type="arabicPeriod"/>
            </a:pPr>
            <a:r>
              <a:rPr lang="en-GB" altLang="en-US" sz="2230" dirty="0">
                <a:solidFill>
                  <a:schemeClr val="bg1">
                    <a:lumMod val="95000"/>
                    <a:lumOff val="5000"/>
                  </a:schemeClr>
                </a:solidFill>
                <a:latin typeface="Arial" panose="020B0604020202020204" pitchFamily="34" charset="0"/>
                <a:cs typeface="Arial" panose="020B0604020202020204" pitchFamily="34" charset="0"/>
                <a:sym typeface="+mn-ea"/>
              </a:rPr>
              <a:t>The condition is self-limiting and, in a few months, the goitre subsides and there may be a period of months of hypothyroidism before eventual recovery</a:t>
            </a:r>
            <a:endParaRPr lang="en-GB" altLang="en-US" sz="2230" dirty="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gn="l">
              <a:lnSpc>
                <a:spcPct val="130000"/>
              </a:lnSpc>
              <a:spcBef>
                <a:spcPct val="20000"/>
              </a:spcBef>
              <a:buClr>
                <a:schemeClr val="bg2"/>
              </a:buClr>
              <a:buSzPct val="80000"/>
              <a:buFont typeface="Wingdings" panose="05000000000000000000" charset="0"/>
              <a:buAutoNum type="arabicPeriod"/>
            </a:pPr>
            <a:r>
              <a:rPr lang="en-GB" altLang="en-US" sz="2230" dirty="0">
                <a:solidFill>
                  <a:schemeClr val="bg1">
                    <a:lumMod val="95000"/>
                    <a:lumOff val="5000"/>
                  </a:schemeClr>
                </a:solidFill>
                <a:latin typeface="Arial" panose="020B0604020202020204" pitchFamily="34" charset="0"/>
                <a:cs typeface="Arial" panose="020B0604020202020204" pitchFamily="34" charset="0"/>
                <a:sym typeface="+mn-ea"/>
              </a:rPr>
              <a:t>In 10% of cases the onset is acute, the goitre very painful and tender and there may be symptoms of hyperthyroidism</a:t>
            </a:r>
            <a:endParaRPr lang="en-GB" altLang="en-US" sz="2230" dirty="0">
              <a:solidFill>
                <a:schemeClr val="bg1">
                  <a:lumMod val="95000"/>
                  <a:lumOff val="5000"/>
                </a:schemeClr>
              </a:solidFill>
              <a:latin typeface="Arial" panose="020B0604020202020204" pitchFamily="34" charset="0"/>
              <a:cs typeface="Arial" panose="020B0604020202020204" pitchFamily="34" charset="0"/>
            </a:endParaRPr>
          </a:p>
          <a:p>
            <a:pPr marL="1042670" lvl="1" indent="-457200" algn="l">
              <a:lnSpc>
                <a:spcPct val="130000"/>
              </a:lnSpc>
              <a:spcBef>
                <a:spcPct val="20000"/>
              </a:spcBef>
              <a:buClr>
                <a:schemeClr val="bg2"/>
              </a:buClr>
              <a:buSzPct val="80000"/>
              <a:buFont typeface="Wingdings" panose="05000000000000000000" charset="0"/>
              <a:buAutoNum type="arabicPeriod"/>
            </a:pPr>
            <a:r>
              <a:rPr lang="en-GB" altLang="en-US" sz="2230" dirty="0">
                <a:solidFill>
                  <a:schemeClr val="bg1">
                    <a:lumMod val="95000"/>
                    <a:lumOff val="5000"/>
                  </a:schemeClr>
                </a:solidFill>
                <a:latin typeface="Arial" panose="020B0604020202020204" pitchFamily="34" charset="0"/>
                <a:cs typeface="Arial" panose="020B0604020202020204" pitchFamily="34" charset="0"/>
                <a:sym typeface="+mn-ea"/>
              </a:rPr>
              <a:t>1/3 of cases are asymptomatic but for the presence of the goitre</a:t>
            </a:r>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82E6AA-53EC-4D7E-AAA7-260BD433B803}"/>
              </a:ext>
            </a:extLst>
          </p:cNvPr>
          <p:cNvSpPr>
            <a:spLocks noGrp="1"/>
          </p:cNvSpPr>
          <p:nvPr>
            <p:ph type="title"/>
          </p:nvPr>
        </p:nvSpPr>
        <p:spPr>
          <a:xfrm>
            <a:off x="497059" y="2595808"/>
            <a:ext cx="10972800" cy="1143000"/>
          </a:xfrm>
        </p:spPr>
        <p:txBody>
          <a:bodyPr>
            <a:normAutofit/>
          </a:bodyPr>
          <a:lstStyle/>
          <a:p>
            <a:r>
              <a:rPr lang="en-US" sz="6000" dirty="0"/>
              <a:t>DIAGNOSIS</a:t>
            </a:r>
          </a:p>
        </p:txBody>
      </p:sp>
    </p:spTree>
    <p:extLst>
      <p:ext uri="{BB962C8B-B14F-4D97-AF65-F5344CB8AC3E}">
        <p14:creationId xmlns:p14="http://schemas.microsoft.com/office/powerpoint/2010/main" val="247192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test </a:t>
            </a:r>
          </a:p>
        </p:txBody>
      </p:sp>
      <p:sp>
        <p:nvSpPr>
          <p:cNvPr id="3" name="Content Placeholder 2"/>
          <p:cNvSpPr>
            <a:spLocks noGrp="1"/>
          </p:cNvSpPr>
          <p:nvPr>
            <p:ph idx="1"/>
          </p:nvPr>
        </p:nvSpPr>
        <p:spPr/>
        <p:txBody>
          <a:bodyPr>
            <a:normAutofit/>
          </a:bodyPr>
          <a:lstStyle/>
          <a:p>
            <a:pPr marL="0" indent="0">
              <a:buNone/>
            </a:pPr>
            <a:r>
              <a:rPr lang="en-US" b="1" dirty="0">
                <a:solidFill>
                  <a:schemeClr val="bg1"/>
                </a:solidFill>
                <a:effectLst>
                  <a:outerShdw blurRad="38100" dist="38100" dir="2700000" algn="tl">
                    <a:srgbClr val="000000">
                      <a:alpha val="43137"/>
                    </a:srgbClr>
                  </a:outerShdw>
                </a:effectLst>
              </a:rPr>
              <a:t>1) Thyroid function tests </a:t>
            </a:r>
            <a:r>
              <a:rPr lang="en-US" dirty="0">
                <a:solidFill>
                  <a:schemeClr val="bg1"/>
                </a:solidFill>
              </a:rPr>
              <a:t>will direct further approach and should precede consideration of imaging studies and FNA biopsy.</a:t>
            </a:r>
          </a:p>
          <a:p>
            <a:pPr marL="0" indent="0">
              <a:buNone/>
            </a:pPr>
            <a:r>
              <a:rPr lang="en-US" dirty="0">
                <a:solidFill>
                  <a:schemeClr val="bg1"/>
                </a:solidFill>
              </a:rPr>
              <a:t>Most patients with thyroid nodules are euthyroid. </a:t>
            </a:r>
          </a:p>
          <a:p>
            <a:pPr marL="0" indent="0">
              <a:buNone/>
            </a:pPr>
            <a:r>
              <a:rPr lang="en-US" dirty="0">
                <a:solidFill>
                  <a:schemeClr val="bg1"/>
                </a:solidFill>
              </a:rPr>
              <a:t>Patients with a low TSH level (toxic nodules) should be considered for radioisotope scan.</a:t>
            </a:r>
          </a:p>
          <a:p>
            <a:pPr marL="0" indent="0">
              <a:buNone/>
            </a:pPr>
            <a:r>
              <a:rPr lang="en-US" dirty="0">
                <a:solidFill>
                  <a:schemeClr val="bg1"/>
                </a:solidFill>
              </a:rPr>
              <a:t>Patient with high TSH level check for hashimoto</a:t>
            </a:r>
            <a:r>
              <a:rPr lang="ar-JO" dirty="0">
                <a:solidFill>
                  <a:schemeClr val="bg1"/>
                </a:solidFill>
              </a:rPr>
              <a:t>’</a:t>
            </a:r>
            <a:r>
              <a:rPr lang="en-US" dirty="0">
                <a:solidFill>
                  <a:schemeClr val="bg1"/>
                </a:solidFill>
              </a:rPr>
              <a:t>s disease antibodies ( anti TPO ) </a:t>
            </a:r>
          </a:p>
          <a:p>
            <a:endParaRPr lang="en-US" dirty="0">
              <a:solidFill>
                <a:schemeClr val="bg1"/>
              </a:solidFill>
            </a:endParaRPr>
          </a:p>
        </p:txBody>
      </p:sp>
    </p:spTree>
    <p:extLst>
      <p:ext uri="{BB962C8B-B14F-4D97-AF65-F5344CB8AC3E}">
        <p14:creationId xmlns:p14="http://schemas.microsoft.com/office/powerpoint/2010/main" val="209453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609" y="590843"/>
            <a:ext cx="11901268" cy="5718517"/>
          </a:xfrm>
        </p:spPr>
        <p:txBody>
          <a:bodyPr>
            <a:normAutofit/>
          </a:bodyPr>
          <a:lstStyle/>
          <a:p>
            <a:pPr marL="0" indent="0">
              <a:buNone/>
            </a:pPr>
            <a:r>
              <a:rPr lang="en-US" b="1" dirty="0">
                <a:solidFill>
                  <a:schemeClr val="bg1"/>
                </a:solidFill>
              </a:rPr>
              <a:t>2) Radioisotope scan : </a:t>
            </a:r>
          </a:p>
          <a:p>
            <a:pPr marL="0" indent="0">
              <a:buNone/>
            </a:pPr>
            <a:r>
              <a:rPr lang="en-US" dirty="0">
                <a:solidFill>
                  <a:schemeClr val="bg1"/>
                </a:solidFill>
              </a:rPr>
              <a:t># 123I, 131I , 99mTc ( most common used )  </a:t>
            </a:r>
          </a:p>
          <a:p>
            <a:r>
              <a:rPr lang="en-US" dirty="0">
                <a:solidFill>
                  <a:schemeClr val="bg1"/>
                </a:solidFill>
              </a:rPr>
              <a:t>It is performed in patient with low THS , as these patient are more likely to have a hyper functioning nodule and also used if the FNA biopsy is indeterminate</a:t>
            </a:r>
            <a:endParaRPr lang="ar-JO" dirty="0">
              <a:solidFill>
                <a:schemeClr val="bg1"/>
              </a:solidFill>
            </a:endParaRPr>
          </a:p>
          <a:p>
            <a:endParaRPr lang="en-US" dirty="0">
              <a:solidFill>
                <a:schemeClr val="bg1"/>
              </a:solidFill>
            </a:endParaRPr>
          </a:p>
          <a:p>
            <a:r>
              <a:rPr lang="en-US" dirty="0">
                <a:solidFill>
                  <a:schemeClr val="bg1"/>
                </a:solidFill>
              </a:rPr>
              <a:t> It gives graphic representation of the distribution of radioactive iodine in the gland- useful in identifying whether thyroid nodules show decreased (cold ) or increased (hot ) accumulation of radioactive iodine compared with normal para nodular tissue </a:t>
            </a:r>
          </a:p>
          <a:p>
            <a:endParaRPr lang="en-US" dirty="0">
              <a:solidFill>
                <a:schemeClr val="bg1"/>
              </a:solidFill>
            </a:endParaRPr>
          </a:p>
          <a:p>
            <a:endParaRPr lang="en-US" dirty="0"/>
          </a:p>
          <a:p>
            <a:endParaRPr lang="en-US" dirty="0"/>
          </a:p>
        </p:txBody>
      </p:sp>
    </p:spTree>
    <p:extLst>
      <p:ext uri="{BB962C8B-B14F-4D97-AF65-F5344CB8AC3E}">
        <p14:creationId xmlns:p14="http://schemas.microsoft.com/office/powerpoint/2010/main" val="383404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 y="464234"/>
            <a:ext cx="11732456" cy="5411634"/>
          </a:xfrm>
        </p:spPr>
        <p:txBody>
          <a:bodyPr>
            <a:normAutofit/>
          </a:bodyPr>
          <a:lstStyle/>
          <a:p>
            <a:r>
              <a:rPr lang="en-US" b="1" dirty="0">
                <a:solidFill>
                  <a:schemeClr val="bg1"/>
                </a:solidFill>
              </a:rPr>
              <a:t>Nodule are classified : </a:t>
            </a:r>
          </a:p>
          <a:p>
            <a:pPr marL="0" indent="0">
              <a:buNone/>
            </a:pPr>
            <a:r>
              <a:rPr lang="ar-JO" dirty="0">
                <a:solidFill>
                  <a:schemeClr val="bg1"/>
                </a:solidFill>
              </a:rPr>
              <a:t>-</a:t>
            </a:r>
            <a:r>
              <a:rPr lang="en-US" dirty="0">
                <a:solidFill>
                  <a:schemeClr val="bg1"/>
                </a:solidFill>
              </a:rPr>
              <a:t>Cold ( hypo functioning ) , 70% to 90% and most of these are benign </a:t>
            </a:r>
            <a:endParaRPr lang="ar-JO" dirty="0">
              <a:solidFill>
                <a:schemeClr val="bg1"/>
              </a:solidFill>
            </a:endParaRPr>
          </a:p>
          <a:p>
            <a:pPr marL="0" indent="0">
              <a:buNone/>
            </a:pPr>
            <a:endParaRPr lang="en-US" dirty="0">
              <a:solidFill>
                <a:schemeClr val="bg1"/>
              </a:solidFill>
            </a:endParaRPr>
          </a:p>
          <a:p>
            <a:pPr marL="0" indent="0">
              <a:buNone/>
            </a:pPr>
            <a:r>
              <a:rPr lang="ar-JO" dirty="0">
                <a:solidFill>
                  <a:schemeClr val="bg1"/>
                </a:solidFill>
              </a:rPr>
              <a:t>-</a:t>
            </a:r>
            <a:r>
              <a:rPr lang="en-US" dirty="0">
                <a:solidFill>
                  <a:schemeClr val="bg1"/>
                </a:solidFill>
              </a:rPr>
              <a:t>Warm ( normally functioning )</a:t>
            </a:r>
            <a:endParaRPr lang="ar-JO" dirty="0">
              <a:solidFill>
                <a:schemeClr val="bg1"/>
              </a:solidFill>
            </a:endParaRPr>
          </a:p>
          <a:p>
            <a:pPr marL="0" indent="0">
              <a:buNone/>
            </a:pPr>
            <a:endParaRPr lang="en-US" dirty="0">
              <a:solidFill>
                <a:schemeClr val="bg1"/>
              </a:solidFill>
            </a:endParaRPr>
          </a:p>
          <a:p>
            <a:pPr marL="0" indent="0">
              <a:buNone/>
            </a:pPr>
            <a:r>
              <a:rPr lang="ar-JO" dirty="0">
                <a:solidFill>
                  <a:schemeClr val="bg1"/>
                </a:solidFill>
              </a:rPr>
              <a:t>-</a:t>
            </a:r>
            <a:r>
              <a:rPr lang="en-US" dirty="0">
                <a:solidFill>
                  <a:schemeClr val="bg1"/>
                </a:solidFill>
              </a:rPr>
              <a:t>Hot ( hyper functioning ), rarely associated with malignancy </a:t>
            </a:r>
            <a:endParaRPr lang="ar-JO"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#If focal uptake : thyroid adenoma </a:t>
            </a:r>
            <a:endParaRPr lang="ar-JO" dirty="0">
              <a:solidFill>
                <a:schemeClr val="bg1"/>
              </a:solidFill>
            </a:endParaRPr>
          </a:p>
          <a:p>
            <a:pPr marL="0" indent="0">
              <a:buNone/>
            </a:pPr>
            <a:endParaRPr lang="en-US" dirty="0">
              <a:solidFill>
                <a:schemeClr val="bg1"/>
              </a:solidFill>
            </a:endParaRPr>
          </a:p>
          <a:p>
            <a:pPr marL="0" indent="0">
              <a:buNone/>
            </a:pPr>
            <a:r>
              <a:rPr lang="en-US" dirty="0">
                <a:solidFill>
                  <a:schemeClr val="bg1"/>
                </a:solidFill>
              </a:rPr>
              <a:t>#If diffuse uptake : check the antibody test for graves disease ( TRAb) </a:t>
            </a:r>
          </a:p>
          <a:p>
            <a:endParaRPr lang="en-US" dirty="0"/>
          </a:p>
        </p:txBody>
      </p:sp>
    </p:spTree>
    <p:extLst>
      <p:ext uri="{BB962C8B-B14F-4D97-AF65-F5344CB8AC3E}">
        <p14:creationId xmlns:p14="http://schemas.microsoft.com/office/powerpoint/2010/main" val="3586314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702" y="1147762"/>
            <a:ext cx="9223482" cy="4778955"/>
          </a:xfrm>
          <a:prstGeom prst="rect">
            <a:avLst/>
          </a:prstGeom>
        </p:spPr>
      </p:pic>
    </p:spTree>
    <p:extLst>
      <p:ext uri="{BB962C8B-B14F-4D97-AF65-F5344CB8AC3E}">
        <p14:creationId xmlns:p14="http://schemas.microsoft.com/office/powerpoint/2010/main" val="364344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398" y="330591"/>
            <a:ext cx="11718387" cy="6196818"/>
          </a:xfrm>
        </p:spPr>
        <p:txBody>
          <a:bodyPr>
            <a:normAutofit/>
          </a:bodyPr>
          <a:lstStyle/>
          <a:p>
            <a:r>
              <a:rPr lang="en-US" b="1" dirty="0">
                <a:solidFill>
                  <a:schemeClr val="bg1"/>
                </a:solidFill>
              </a:rPr>
              <a:t>3) Ultrasound  : </a:t>
            </a:r>
            <a:r>
              <a:rPr lang="en-US" dirty="0">
                <a:solidFill>
                  <a:schemeClr val="bg1"/>
                </a:solidFill>
              </a:rPr>
              <a:t>is helpful for detecting nonpalpable thyroid nodules, differentiating solid from cystic nodules, identifying adjacent lymphadenopathy and differentiating single from multiple nodule .</a:t>
            </a:r>
            <a:endParaRPr lang="ar-JO" dirty="0">
              <a:solidFill>
                <a:schemeClr val="bg1"/>
              </a:solidFill>
            </a:endParaRPr>
          </a:p>
          <a:p>
            <a:endParaRPr lang="en-US" dirty="0">
              <a:solidFill>
                <a:schemeClr val="bg1"/>
              </a:solidFill>
            </a:endParaRPr>
          </a:p>
          <a:p>
            <a:pPr marL="109855" indent="0">
              <a:buNone/>
            </a:pPr>
            <a:r>
              <a:rPr lang="en-US" dirty="0">
                <a:solidFill>
                  <a:schemeClr val="bg1"/>
                </a:solidFill>
              </a:rPr>
              <a:t>Ultrasound evaluation can identify features of a nodule that increase the  prior risk of malignancy :</a:t>
            </a:r>
          </a:p>
          <a:p>
            <a:pPr marL="109855" indent="0">
              <a:buNone/>
            </a:pPr>
            <a:r>
              <a:rPr lang="en-US" dirty="0">
                <a:solidFill>
                  <a:schemeClr val="bg1"/>
                </a:solidFill>
              </a:rPr>
              <a:t>1-irregular margins</a:t>
            </a:r>
          </a:p>
          <a:p>
            <a:pPr marL="109855" indent="0">
              <a:buNone/>
            </a:pPr>
            <a:r>
              <a:rPr lang="en-US" dirty="0">
                <a:solidFill>
                  <a:schemeClr val="bg1"/>
                </a:solidFill>
              </a:rPr>
              <a:t>2-intranodular vascular spots</a:t>
            </a:r>
          </a:p>
          <a:p>
            <a:pPr marL="109855" indent="0">
              <a:buNone/>
            </a:pPr>
            <a:r>
              <a:rPr lang="en-US" dirty="0">
                <a:solidFill>
                  <a:schemeClr val="bg1"/>
                </a:solidFill>
              </a:rPr>
              <a:t>3-microcalcifications</a:t>
            </a:r>
          </a:p>
          <a:p>
            <a:pPr marL="109855" indent="0">
              <a:buNone/>
            </a:pPr>
            <a:r>
              <a:rPr lang="en-US" dirty="0">
                <a:solidFill>
                  <a:schemeClr val="bg1"/>
                </a:solidFill>
              </a:rPr>
              <a:t>4-hypoechogenicity within the nodule</a:t>
            </a:r>
          </a:p>
          <a:p>
            <a:pPr marL="109855" indent="0">
              <a:buNone/>
            </a:pPr>
            <a:r>
              <a:rPr lang="en-US" dirty="0">
                <a:solidFill>
                  <a:schemeClr val="bg1"/>
                </a:solidFill>
              </a:rPr>
              <a:t>5-enlarged regional nodes </a:t>
            </a:r>
          </a:p>
          <a:p>
            <a:pPr marL="109855" indent="0">
              <a:buNone/>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accent6">
                  <a:lumMod val="50000"/>
                </a:schemeClr>
              </a:solidFill>
            </a:endParaRPr>
          </a:p>
          <a:p>
            <a:endParaRPr lang="en-US" dirty="0"/>
          </a:p>
          <a:p>
            <a:endParaRPr lang="en-US" dirty="0"/>
          </a:p>
        </p:txBody>
      </p:sp>
    </p:spTree>
    <p:extLst>
      <p:ext uri="{BB962C8B-B14F-4D97-AF65-F5344CB8AC3E}">
        <p14:creationId xmlns:p14="http://schemas.microsoft.com/office/powerpoint/2010/main" val="13425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96215" y="890270"/>
            <a:ext cx="11852910" cy="5712460"/>
          </a:xfrm>
        </p:spPr>
        <p:txBody>
          <a:bodyPr>
            <a:normAutofit fontScale="97500" lnSpcReduction="10000"/>
          </a:bodyPr>
          <a:lstStyle/>
          <a:p>
            <a:pPr marL="58420" marR="163830" indent="-457200" algn="l">
              <a:lnSpc>
                <a:spcPct val="115000"/>
              </a:lnSpc>
              <a:spcBef>
                <a:spcPts val="100"/>
              </a:spcBef>
              <a:spcAft>
                <a:spcPts val="100"/>
              </a:spcAft>
              <a:buFont typeface="Wingdings" panose="05000000000000000000" charset="0"/>
              <a:buChar char="v"/>
              <a:tabLst>
                <a:tab pos="8136255" algn="l"/>
              </a:tabLst>
            </a:pPr>
            <a:r>
              <a:rPr lang="en-US" sz="3100">
                <a:solidFill>
                  <a:schemeClr val="bg1">
                    <a:lumMod val="95000"/>
                    <a:lumOff val="5000"/>
                  </a:schemeClr>
                </a:solidFill>
              </a:rPr>
              <a:t>A discrete swelling within the thyroid gland that is palpable or radiologically distinct from surrounding  thyroid parenchyma.</a:t>
            </a:r>
          </a:p>
          <a:p>
            <a:pPr marL="58420" marR="5080" indent="-457200" algn="l">
              <a:lnSpc>
                <a:spcPct val="115000"/>
              </a:lnSpc>
              <a:spcBef>
                <a:spcPts val="100"/>
              </a:spcBef>
              <a:spcAft>
                <a:spcPts val="100"/>
              </a:spcAft>
              <a:buFont typeface="Wingdings" panose="05000000000000000000" charset="0"/>
              <a:buChar char="v"/>
            </a:pPr>
            <a:r>
              <a:rPr lang="en-US" sz="3100">
                <a:solidFill>
                  <a:schemeClr val="bg1">
                    <a:lumMod val="95000"/>
                    <a:lumOff val="5000"/>
                  </a:schemeClr>
                </a:solidFill>
              </a:rPr>
              <a:t>It may be symptomatic or an incidental finding </a:t>
            </a:r>
          </a:p>
          <a:p>
            <a:pPr marL="58420" marR="5080" indent="-457200" algn="l">
              <a:lnSpc>
                <a:spcPct val="115000"/>
              </a:lnSpc>
              <a:spcBef>
                <a:spcPts val="100"/>
              </a:spcBef>
              <a:spcAft>
                <a:spcPts val="100"/>
              </a:spcAft>
              <a:buFont typeface="Wingdings" panose="05000000000000000000" charset="0"/>
              <a:buChar char="v"/>
            </a:pPr>
            <a:r>
              <a:rPr lang="en-US" sz="3100">
                <a:solidFill>
                  <a:schemeClr val="bg1">
                    <a:lumMod val="95000"/>
                    <a:lumOff val="5000"/>
                  </a:schemeClr>
                </a:solidFill>
              </a:rPr>
              <a:t>The importance of it lies in risk of malignancy compared to other thyroid swellings</a:t>
            </a:r>
          </a:p>
          <a:p>
            <a:pPr marL="58420" marR="5080" indent="-457200" algn="l">
              <a:lnSpc>
                <a:spcPct val="115000"/>
              </a:lnSpc>
              <a:spcBef>
                <a:spcPts val="100"/>
              </a:spcBef>
              <a:spcAft>
                <a:spcPts val="100"/>
              </a:spcAft>
              <a:buFont typeface="Wingdings" panose="05000000000000000000" charset="0"/>
              <a:buChar char="v"/>
            </a:pPr>
            <a:r>
              <a:rPr lang="en-US" sz="3100">
                <a:solidFill>
                  <a:schemeClr val="bg1">
                    <a:lumMod val="95000"/>
                    <a:lumOff val="5000"/>
                  </a:schemeClr>
                </a:solidFill>
              </a:rPr>
              <a:t>In general population, thyroid nodules are discovered by palpation in </a:t>
            </a:r>
            <a:r>
              <a:rPr lang="en-GB" altLang="en-US" sz="3100">
                <a:solidFill>
                  <a:schemeClr val="bg1">
                    <a:lumMod val="95000"/>
                    <a:lumOff val="5000"/>
                  </a:schemeClr>
                </a:solidFill>
              </a:rPr>
              <a:t>(</a:t>
            </a:r>
            <a:r>
              <a:rPr lang="en-US" sz="3100">
                <a:solidFill>
                  <a:schemeClr val="bg1">
                    <a:lumMod val="95000"/>
                    <a:lumOff val="5000"/>
                  </a:schemeClr>
                </a:solidFill>
              </a:rPr>
              <a:t>3</a:t>
            </a:r>
            <a:r>
              <a:rPr lang="en-GB" altLang="en-US" sz="3100">
                <a:solidFill>
                  <a:schemeClr val="bg1">
                    <a:lumMod val="95000"/>
                    <a:lumOff val="5000"/>
                  </a:schemeClr>
                </a:solidFill>
              </a:rPr>
              <a:t>-</a:t>
            </a:r>
            <a:r>
              <a:rPr lang="en-US" sz="3100">
                <a:solidFill>
                  <a:schemeClr val="bg1">
                    <a:lumMod val="95000"/>
                    <a:lumOff val="5000"/>
                  </a:schemeClr>
                </a:solidFill>
              </a:rPr>
              <a:t>7</a:t>
            </a:r>
            <a:r>
              <a:rPr lang="en-GB" altLang="en-US" sz="3100">
                <a:solidFill>
                  <a:schemeClr val="bg1">
                    <a:lumMod val="95000"/>
                    <a:lumOff val="5000"/>
                  </a:schemeClr>
                </a:solidFill>
              </a:rPr>
              <a:t>)</a:t>
            </a:r>
            <a:r>
              <a:rPr lang="en-US" sz="3100">
                <a:solidFill>
                  <a:schemeClr val="bg1">
                    <a:lumMod val="95000"/>
                    <a:lumOff val="5000"/>
                  </a:schemeClr>
                </a:solidFill>
              </a:rPr>
              <a:t>%</a:t>
            </a:r>
          </a:p>
          <a:p>
            <a:pPr marL="58420" marR="5080" indent="-457200" algn="l">
              <a:lnSpc>
                <a:spcPct val="115000"/>
              </a:lnSpc>
              <a:spcBef>
                <a:spcPts val="100"/>
              </a:spcBef>
              <a:spcAft>
                <a:spcPts val="100"/>
              </a:spcAft>
              <a:buFont typeface="Wingdings" panose="05000000000000000000" charset="0"/>
              <a:buChar char="v"/>
            </a:pPr>
            <a:r>
              <a:rPr lang="en-US" sz="3100">
                <a:solidFill>
                  <a:schemeClr val="bg1">
                    <a:lumMod val="95000"/>
                    <a:lumOff val="5000"/>
                  </a:schemeClr>
                </a:solidFill>
              </a:rPr>
              <a:t>More common in women than men</a:t>
            </a:r>
          </a:p>
          <a:p>
            <a:pPr marL="58420" marR="5080" indent="-457200" algn="l">
              <a:lnSpc>
                <a:spcPct val="115000"/>
              </a:lnSpc>
              <a:spcBef>
                <a:spcPts val="100"/>
              </a:spcBef>
              <a:spcAft>
                <a:spcPts val="100"/>
              </a:spcAft>
              <a:buFont typeface="Wingdings" panose="05000000000000000000" charset="0"/>
              <a:buChar char="v"/>
            </a:pPr>
            <a:r>
              <a:rPr lang="en-US" sz="3100">
                <a:solidFill>
                  <a:schemeClr val="bg1">
                    <a:lumMod val="95000"/>
                    <a:lumOff val="5000"/>
                  </a:schemeClr>
                </a:solidFill>
              </a:rPr>
              <a:t>Prevalence increases linearly with</a:t>
            </a:r>
            <a:r>
              <a:rPr lang="ar-JO" sz="3100">
                <a:solidFill>
                  <a:schemeClr val="bg1">
                    <a:lumMod val="95000"/>
                    <a:lumOff val="5000"/>
                  </a:schemeClr>
                </a:solidFill>
              </a:rPr>
              <a:t> :</a:t>
            </a:r>
            <a:endParaRPr lang="en-US" sz="3100">
              <a:solidFill>
                <a:schemeClr val="bg1">
                  <a:lumMod val="95000"/>
                  <a:lumOff val="5000"/>
                </a:schemeClr>
              </a:solidFill>
            </a:endParaRPr>
          </a:p>
          <a:p>
            <a:pPr marL="1051560" lvl="1" indent="-457200">
              <a:lnSpc>
                <a:spcPct val="115000"/>
              </a:lnSpc>
              <a:spcBef>
                <a:spcPts val="100"/>
              </a:spcBef>
              <a:spcAft>
                <a:spcPts val="100"/>
              </a:spcAft>
              <a:buAutoNum type="arabicPeriod"/>
            </a:pPr>
            <a:r>
              <a:rPr lang="en-US">
                <a:solidFill>
                  <a:schemeClr val="bg1">
                    <a:lumMod val="95000"/>
                    <a:lumOff val="5000"/>
                  </a:schemeClr>
                </a:solidFill>
              </a:rPr>
              <a:t>Age</a:t>
            </a:r>
          </a:p>
          <a:p>
            <a:pPr marL="1051560" lvl="1" indent="-457200">
              <a:lnSpc>
                <a:spcPct val="115000"/>
              </a:lnSpc>
              <a:spcBef>
                <a:spcPts val="100"/>
              </a:spcBef>
              <a:spcAft>
                <a:spcPts val="100"/>
              </a:spcAft>
              <a:buAutoNum type="arabicPeriod"/>
            </a:pPr>
            <a:r>
              <a:rPr lang="en-US">
                <a:solidFill>
                  <a:schemeClr val="bg1">
                    <a:lumMod val="95000"/>
                    <a:lumOff val="5000"/>
                  </a:schemeClr>
                </a:solidFill>
              </a:rPr>
              <a:t>Exposure to ionizing radiation </a:t>
            </a:r>
          </a:p>
          <a:p>
            <a:pPr marL="1051560" lvl="1" indent="-457200">
              <a:lnSpc>
                <a:spcPct val="115000"/>
              </a:lnSpc>
              <a:spcBef>
                <a:spcPts val="100"/>
              </a:spcBef>
              <a:spcAft>
                <a:spcPts val="100"/>
              </a:spcAft>
              <a:buAutoNum type="arabicPeriod"/>
            </a:pPr>
            <a:r>
              <a:rPr lang="en-GB" altLang="en-US">
                <a:solidFill>
                  <a:schemeClr val="bg1">
                    <a:lumMod val="95000"/>
                    <a:lumOff val="5000"/>
                  </a:schemeClr>
                </a:solidFill>
              </a:rPr>
              <a:t>I</a:t>
            </a:r>
            <a:r>
              <a:rPr lang="en-US">
                <a:solidFill>
                  <a:schemeClr val="bg1">
                    <a:lumMod val="95000"/>
                    <a:lumOff val="5000"/>
                  </a:schemeClr>
                </a:solidFill>
              </a:rPr>
              <a:t>odine deficiency</a:t>
            </a:r>
          </a:p>
        </p:txBody>
      </p:sp>
      <p:sp>
        <p:nvSpPr>
          <p:cNvPr id="5" name="Title 4"/>
          <p:cNvSpPr>
            <a:spLocks noGrp="1"/>
          </p:cNvSpPr>
          <p:nvPr>
            <p:ph type="title"/>
          </p:nvPr>
        </p:nvSpPr>
        <p:spPr>
          <a:xfrm>
            <a:off x="609600" y="0"/>
            <a:ext cx="10972800" cy="890270"/>
          </a:xfrm>
        </p:spPr>
        <p:txBody>
          <a:bodyPr>
            <a:noAutofit/>
            <a:scene3d>
              <a:camera prst="orthographicFront"/>
              <a:lightRig rig="soft" dir="t">
                <a:rot lat="0" lon="0" rev="16800000"/>
              </a:lightRig>
            </a:scene3d>
            <a:sp3d prstMaterial="softEdge">
              <a:bevelT w="38100" h="38100"/>
            </a:sp3d>
          </a:bodyPr>
          <a:lstStyle/>
          <a:p>
            <a:r>
              <a:rPr lang="en-GB" sz="44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panose="020B0604020202020204"/>
                <a:ea typeface="Arial" panose="020B0604020202020204"/>
                <a:cs typeface="Arial" panose="020B0604020202020204"/>
                <a:sym typeface="Arial" panose="020B0604020202020204"/>
              </a:rPr>
              <a:t>**Solitary Thyroid Nodules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140" y="1074420"/>
            <a:ext cx="10972800" cy="4709160"/>
          </a:xfrm>
        </p:spPr>
        <p:txBody>
          <a:bodyPr/>
          <a:lstStyle/>
          <a:p>
            <a:pPr marL="0" indent="0">
              <a:buNone/>
            </a:pPr>
            <a:endParaRPr lang="en-US" dirty="0">
              <a:solidFill>
                <a:schemeClr val="bg1"/>
              </a:solidFill>
            </a:endParaRPr>
          </a:p>
          <a:p>
            <a:pPr marL="0" indent="0">
              <a:buNone/>
            </a:pPr>
            <a:r>
              <a:rPr lang="en-US" dirty="0">
                <a:solidFill>
                  <a:schemeClr val="bg1"/>
                </a:solidFill>
              </a:rPr>
              <a:t>Can guide in: FNAC ,</a:t>
            </a:r>
          </a:p>
          <a:p>
            <a:pPr marL="0" indent="0">
              <a:buNone/>
            </a:pPr>
            <a:r>
              <a:rPr lang="en-US" dirty="0">
                <a:solidFill>
                  <a:schemeClr val="bg1"/>
                </a:solidFill>
              </a:rPr>
              <a:t> cyst aspiration, </a:t>
            </a:r>
          </a:p>
          <a:p>
            <a:pPr marL="0" indent="0">
              <a:buNone/>
            </a:pPr>
            <a:r>
              <a:rPr lang="en-US" dirty="0">
                <a:solidFill>
                  <a:schemeClr val="bg1"/>
                </a:solidFill>
              </a:rPr>
              <a:t>ethanol injection </a:t>
            </a:r>
          </a:p>
          <a:p>
            <a:pPr marL="0" indent="0">
              <a:buNone/>
            </a:pPr>
            <a:r>
              <a:rPr lang="en-US" dirty="0">
                <a:solidFill>
                  <a:schemeClr val="bg1"/>
                </a:solidFill>
              </a:rPr>
              <a:t> and laser therapy.</a:t>
            </a:r>
          </a:p>
          <a:p>
            <a:pPr marL="0" indent="0">
              <a:buNone/>
            </a:pPr>
            <a:endParaRPr lang="en-US" dirty="0">
              <a:solidFill>
                <a:schemeClr val="bg1"/>
              </a:solidFill>
            </a:endParaRPr>
          </a:p>
          <a:p>
            <a:pPr marL="0" indent="0">
              <a:buNone/>
            </a:pPr>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72" y="395287"/>
            <a:ext cx="6040868" cy="6067425"/>
          </a:xfrm>
          <a:prstGeom prst="rect">
            <a:avLst/>
          </a:prstGeom>
        </p:spPr>
      </p:pic>
    </p:spTree>
    <p:extLst>
      <p:ext uri="{BB962C8B-B14F-4D97-AF65-F5344CB8AC3E}">
        <p14:creationId xmlns:p14="http://schemas.microsoft.com/office/powerpoint/2010/main" val="157047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6948"/>
            <a:ext cx="11859065" cy="5409028"/>
          </a:xfrm>
        </p:spPr>
        <p:txBody>
          <a:bodyPr>
            <a:normAutofit fontScale="25000" lnSpcReduction="20000"/>
          </a:bodyPr>
          <a:lstStyle/>
          <a:p>
            <a:r>
              <a:rPr lang="en-US" sz="11200" b="1" dirty="0">
                <a:solidFill>
                  <a:schemeClr val="bg1"/>
                </a:solidFill>
              </a:rPr>
              <a:t>4) Fine needle aspiration biopsy : </a:t>
            </a:r>
            <a:endParaRPr lang="ar-JO" sz="11200" b="1" dirty="0">
              <a:solidFill>
                <a:schemeClr val="bg1"/>
              </a:solidFill>
            </a:endParaRPr>
          </a:p>
          <a:p>
            <a:endParaRPr lang="en-US" sz="11200" b="1" dirty="0">
              <a:solidFill>
                <a:schemeClr val="bg1"/>
              </a:solidFill>
            </a:endParaRPr>
          </a:p>
          <a:p>
            <a:r>
              <a:rPr lang="en-US" sz="9600" dirty="0">
                <a:solidFill>
                  <a:schemeClr val="bg1"/>
                </a:solidFill>
                <a:latin typeface="+mj-lt"/>
              </a:rPr>
              <a:t>A test of choice for initial evaluation of a thyroid nodule – often combined with ultrasound guidance for better diagnostic utility</a:t>
            </a:r>
            <a:endParaRPr lang="ar-JO" sz="9600" dirty="0">
              <a:solidFill>
                <a:schemeClr val="bg1"/>
              </a:solidFill>
              <a:latin typeface="+mj-lt"/>
            </a:endParaRPr>
          </a:p>
          <a:p>
            <a:endParaRPr lang="en-US" sz="9600" dirty="0">
              <a:solidFill>
                <a:schemeClr val="bg1"/>
              </a:solidFill>
              <a:latin typeface="+mj-lt"/>
            </a:endParaRPr>
          </a:p>
          <a:p>
            <a:r>
              <a:rPr lang="en-US" sz="9600" dirty="0">
                <a:solidFill>
                  <a:schemeClr val="bg1"/>
                </a:solidFill>
                <a:latin typeface="+mj-lt"/>
              </a:rPr>
              <a:t>This is the only test that can reliable differentiate between benign and malignant nodule and Has a sensitivity of 95% and a specificity of 95% </a:t>
            </a:r>
            <a:endParaRPr lang="ar-JO" sz="9600" dirty="0">
              <a:solidFill>
                <a:schemeClr val="bg1"/>
              </a:solidFill>
              <a:latin typeface="+mj-lt"/>
            </a:endParaRPr>
          </a:p>
          <a:p>
            <a:endParaRPr lang="en-US" sz="9600" dirty="0">
              <a:solidFill>
                <a:schemeClr val="bg1"/>
              </a:solidFill>
              <a:latin typeface="+mj-lt"/>
            </a:endParaRPr>
          </a:p>
          <a:p>
            <a:r>
              <a:rPr lang="en-US" sz="9600" dirty="0">
                <a:solidFill>
                  <a:schemeClr val="bg1"/>
                </a:solidFill>
                <a:latin typeface="+mj-lt"/>
              </a:rPr>
              <a:t>Reliability depend on: Operator , Cytopathologist and the specimen should be enough . have 5% false negative , and should  follow up with periodic FNA if thyroid nodularity persists</a:t>
            </a:r>
            <a:endParaRPr lang="ar-JO" sz="9600" dirty="0">
              <a:solidFill>
                <a:schemeClr val="bg1"/>
              </a:solidFill>
              <a:latin typeface="+mj-lt"/>
            </a:endParaRPr>
          </a:p>
          <a:p>
            <a:endParaRPr lang="en-US" sz="9600" dirty="0">
              <a:solidFill>
                <a:schemeClr val="bg1"/>
              </a:solidFill>
              <a:latin typeface="+mj-lt"/>
            </a:endParaRPr>
          </a:p>
          <a:p>
            <a:r>
              <a:rPr lang="en-US" sz="9600" dirty="0">
                <a:solidFill>
                  <a:schemeClr val="bg1"/>
                </a:solidFill>
                <a:latin typeface="+mj-lt"/>
              </a:rPr>
              <a:t>FNA IS RELIABLE for all cancer except follicular </a:t>
            </a:r>
            <a:endParaRPr lang="ar-JO" sz="9600" dirty="0">
              <a:solidFill>
                <a:schemeClr val="bg1"/>
              </a:solidFill>
              <a:latin typeface="+mj-lt"/>
            </a:endParaRPr>
          </a:p>
          <a:p>
            <a:endParaRPr lang="en-US" sz="9600" dirty="0">
              <a:solidFill>
                <a:schemeClr val="bg1"/>
              </a:solidFill>
              <a:latin typeface="+mj-lt"/>
            </a:endParaRPr>
          </a:p>
          <a:p>
            <a:r>
              <a:rPr lang="en-US" sz="9600" dirty="0">
                <a:solidFill>
                  <a:schemeClr val="bg1"/>
                </a:solidFill>
                <a:latin typeface="+mj-lt"/>
              </a:rPr>
              <a:t> complications : Local discomfort, Hematomas, Infection</a:t>
            </a:r>
          </a:p>
          <a:p>
            <a:endParaRPr lang="en-US" sz="9600" dirty="0">
              <a:solidFill>
                <a:schemeClr val="bg1"/>
              </a:solidFill>
            </a:endParaRPr>
          </a:p>
          <a:p>
            <a:endParaRPr lang="en-US" sz="8000" dirty="0">
              <a:solidFill>
                <a:schemeClr val="bg1"/>
              </a:solidFill>
            </a:endParaRPr>
          </a:p>
          <a:p>
            <a:endParaRPr lang="en-US" sz="8000" dirty="0">
              <a:solidFill>
                <a:schemeClr val="bg1"/>
              </a:solidFill>
            </a:endParaRPr>
          </a:p>
          <a:p>
            <a:pPr marL="137160" indent="0">
              <a:buNone/>
            </a:pPr>
            <a:endParaRPr lang="en-US" sz="8000"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a:solidFill>
                  <a:schemeClr val="bg1"/>
                </a:solidFill>
              </a:rPr>
              <a:t> </a:t>
            </a:r>
            <a:br>
              <a:rPr lang="en-US" dirty="0">
                <a:solidFill>
                  <a:schemeClr val="bg1"/>
                </a:solidFill>
              </a:rPr>
            </a:br>
            <a:endParaRPr lang="en-US" dirty="0">
              <a:solidFill>
                <a:schemeClr val="bg1"/>
              </a:solidFill>
            </a:endParaRPr>
          </a:p>
        </p:txBody>
      </p:sp>
    </p:spTree>
    <p:extLst>
      <p:ext uri="{BB962C8B-B14F-4D97-AF65-F5344CB8AC3E}">
        <p14:creationId xmlns:p14="http://schemas.microsoft.com/office/powerpoint/2010/main" val="203734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 used investigations </a:t>
            </a:r>
          </a:p>
        </p:txBody>
      </p:sp>
      <p:sp>
        <p:nvSpPr>
          <p:cNvPr id="3" name="Content Placeholder 2"/>
          <p:cNvSpPr>
            <a:spLocks noGrp="1"/>
          </p:cNvSpPr>
          <p:nvPr>
            <p:ph idx="1"/>
          </p:nvPr>
        </p:nvSpPr>
        <p:spPr>
          <a:xfrm>
            <a:off x="168812" y="1561514"/>
            <a:ext cx="11413588" cy="4747846"/>
          </a:xfrm>
        </p:spPr>
        <p:txBody>
          <a:bodyPr/>
          <a:lstStyle/>
          <a:p>
            <a:r>
              <a:rPr lang="en-US" b="1" dirty="0">
                <a:solidFill>
                  <a:schemeClr val="bg1"/>
                </a:solidFill>
              </a:rPr>
              <a:t>1) labs </a:t>
            </a:r>
          </a:p>
          <a:p>
            <a:r>
              <a:rPr lang="en-US" b="1" dirty="0">
                <a:solidFill>
                  <a:schemeClr val="bg1"/>
                </a:solidFill>
              </a:rPr>
              <a:t>A )</a:t>
            </a:r>
            <a:r>
              <a:rPr lang="en-US" b="1" dirty="0">
                <a:ln w="10541" cmpd="sng">
                  <a:solidFill>
                    <a:schemeClr val="accent1">
                      <a:shade val="88000"/>
                      <a:satMod val="110000"/>
                    </a:schemeClr>
                  </a:solidFill>
                  <a:prstDash val="solid"/>
                </a:ln>
                <a:solidFill>
                  <a:schemeClr val="bg1"/>
                </a:solidFill>
              </a:rPr>
              <a:t> Serum Tg levels : </a:t>
            </a:r>
            <a:r>
              <a:rPr lang="en-US" dirty="0">
                <a:solidFill>
                  <a:schemeClr val="bg1"/>
                </a:solidFill>
              </a:rPr>
              <a:t>Cannot differentiate benign from malignant thyroid nodules unless the levels are extremely high, in which case metastatic thyroid cancer should be suspected. Tg levels are, however, useful in following patients who have undergone total thyroidectomy for thyroid cancer and also for serial evaluation of patients undergoing non-operative management of thyroid nodules</a:t>
            </a:r>
          </a:p>
          <a:p>
            <a:pPr marL="0" indent="0">
              <a:buNone/>
            </a:pPr>
            <a:r>
              <a:rPr lang="en-US" dirty="0">
                <a:solidFill>
                  <a:schemeClr val="bg1"/>
                </a:solidFill>
              </a:rPr>
              <a:t>  </a:t>
            </a:r>
          </a:p>
        </p:txBody>
      </p:sp>
    </p:spTree>
    <p:extLst>
      <p:ext uri="{BB962C8B-B14F-4D97-AF65-F5344CB8AC3E}">
        <p14:creationId xmlns:p14="http://schemas.microsoft.com/office/powerpoint/2010/main" val="353578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41" y="407963"/>
            <a:ext cx="11915335" cy="5901397"/>
          </a:xfrm>
        </p:spPr>
        <p:txBody>
          <a:bodyPr>
            <a:normAutofit fontScale="92500" lnSpcReduction="10000"/>
          </a:bodyPr>
          <a:lstStyle/>
          <a:p>
            <a:r>
              <a:rPr lang="en-US" sz="3800" b="1" dirty="0">
                <a:ln w="10541" cmpd="sng">
                  <a:solidFill>
                    <a:schemeClr val="accent1">
                      <a:shade val="88000"/>
                      <a:satMod val="110000"/>
                    </a:schemeClr>
                  </a:solidFill>
                  <a:prstDash val="solid"/>
                </a:ln>
                <a:solidFill>
                  <a:schemeClr val="bg1"/>
                </a:solidFill>
                <a:effectLst>
                  <a:outerShdw blurRad="38100" dist="38100" dir="2700000" algn="tl">
                    <a:srgbClr val="000000">
                      <a:alpha val="43137"/>
                    </a:srgbClr>
                  </a:outerShdw>
                </a:effectLst>
              </a:rPr>
              <a:t>B)  Serum calcitonin levels </a:t>
            </a:r>
            <a:endParaRPr lang="en-US" sz="3800" dirty="0">
              <a:solidFill>
                <a:schemeClr val="bg1"/>
              </a:solidFill>
            </a:endParaRPr>
          </a:p>
          <a:p>
            <a:pPr marL="0" indent="0">
              <a:buNone/>
            </a:pPr>
            <a:r>
              <a:rPr lang="en-US" sz="2900" dirty="0">
                <a:solidFill>
                  <a:schemeClr val="bg1"/>
                </a:solidFill>
              </a:rPr>
              <a:t>Should be obtained in patients with a family history of MTC or diagnosed medullary carcinoma ,  </a:t>
            </a:r>
          </a:p>
          <a:p>
            <a:pPr marL="0" indent="0">
              <a:buNone/>
            </a:pPr>
            <a:r>
              <a:rPr lang="en-US" sz="2900" dirty="0">
                <a:solidFill>
                  <a:schemeClr val="bg1"/>
                </a:solidFill>
              </a:rPr>
              <a:t>, if high we do total thyroidectomy even in normal thyroid function.</a:t>
            </a:r>
          </a:p>
          <a:p>
            <a:pPr marL="0" indent="0">
              <a:buNone/>
            </a:pPr>
            <a:r>
              <a:rPr lang="en-US" sz="2900" dirty="0">
                <a:solidFill>
                  <a:schemeClr val="bg1"/>
                </a:solidFill>
              </a:rPr>
              <a:t>  </a:t>
            </a:r>
          </a:p>
          <a:p>
            <a:pPr marL="0" indent="0">
              <a:buNone/>
            </a:pPr>
            <a:r>
              <a:rPr lang="en-US" sz="3800" b="1" dirty="0">
                <a:solidFill>
                  <a:schemeClr val="bg1"/>
                </a:solidFill>
              </a:rPr>
              <a:t>2) CT, MRI, and PET </a:t>
            </a:r>
            <a:r>
              <a:rPr lang="en-US" sz="2900" dirty="0">
                <a:solidFill>
                  <a:schemeClr val="bg1"/>
                </a:solidFill>
              </a:rPr>
              <a:t>have no role in routine assessment of thyroid swellings and used  to assess the extent of retrosternal masses  </a:t>
            </a:r>
          </a:p>
          <a:p>
            <a:pPr marL="0" indent="0">
              <a:buNone/>
            </a:pPr>
            <a:r>
              <a:rPr lang="en-US" sz="2900" dirty="0">
                <a:solidFill>
                  <a:schemeClr val="bg1"/>
                </a:solidFill>
              </a:rPr>
              <a:t>CT : preoperative assessment to the neck structure in malignancy  </a:t>
            </a:r>
          </a:p>
          <a:p>
            <a:pPr marL="0" indent="0">
              <a:buNone/>
            </a:pPr>
            <a:r>
              <a:rPr lang="en-US" sz="2900" dirty="0">
                <a:solidFill>
                  <a:schemeClr val="bg1"/>
                </a:solidFill>
              </a:rPr>
              <a:t>MRI : assess vascular invasion </a:t>
            </a:r>
          </a:p>
          <a:p>
            <a:pPr marL="0" indent="0">
              <a:buNone/>
            </a:pPr>
            <a:r>
              <a:rPr lang="en-US" sz="2900" dirty="0">
                <a:solidFill>
                  <a:schemeClr val="bg1"/>
                </a:solidFill>
              </a:rPr>
              <a:t>PET :It can differentiate benign from malignant But Highly expensive and can not replace biopsy.</a:t>
            </a:r>
          </a:p>
          <a:p>
            <a:pPr marL="0" indent="0">
              <a:buNone/>
            </a:pPr>
            <a:r>
              <a:rPr lang="en-US" sz="2900" dirty="0">
                <a:solidFill>
                  <a:schemeClr val="bg1"/>
                </a:solidFill>
              </a:rPr>
              <a:t>Indicated in follow up to detect recurrence.    </a:t>
            </a:r>
          </a:p>
          <a:p>
            <a:pPr marL="0" indent="0">
              <a:buNone/>
            </a:pPr>
            <a:r>
              <a:rPr lang="en-US" dirty="0">
                <a:solidFill>
                  <a:schemeClr val="bg1"/>
                </a:solidFill>
              </a:rPr>
              <a:t> </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5910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542" y="211015"/>
            <a:ext cx="11469858" cy="6098345"/>
          </a:xfrm>
        </p:spPr>
        <p:txBody>
          <a:bodyPr>
            <a:normAutofit fontScale="70000" lnSpcReduction="20000"/>
          </a:bodyPr>
          <a:lstStyle/>
          <a:p>
            <a:pPr marL="0" indent="0">
              <a:buNone/>
            </a:pPr>
            <a:endParaRPr lang="en-US" sz="7200" dirty="0">
              <a:solidFill>
                <a:schemeClr val="bg1"/>
              </a:solidFill>
            </a:endParaRPr>
          </a:p>
          <a:p>
            <a:pPr marL="0" indent="0">
              <a:buNone/>
            </a:pPr>
            <a:r>
              <a:rPr lang="en-US" sz="7200" b="1" dirty="0">
                <a:solidFill>
                  <a:schemeClr val="bg1"/>
                </a:solidFill>
              </a:rPr>
              <a:t>3) </a:t>
            </a:r>
          </a:p>
          <a:p>
            <a:pPr marL="0" indent="0">
              <a:buNone/>
            </a:pPr>
            <a:r>
              <a:rPr lang="en-US" sz="7200" b="1" dirty="0">
                <a:solidFill>
                  <a:schemeClr val="bg1"/>
                </a:solidFill>
              </a:rPr>
              <a:t>    A:</a:t>
            </a:r>
            <a:r>
              <a:rPr lang="en-US" sz="7200" dirty="0">
                <a:solidFill>
                  <a:schemeClr val="bg1"/>
                </a:solidFill>
              </a:rPr>
              <a:t>True cut needle biopsy used for diagnosis of follicular carcinoma , but often we avoid it, to prevent neck structure injury </a:t>
            </a:r>
          </a:p>
          <a:p>
            <a:pPr marL="0" indent="0">
              <a:buNone/>
            </a:pPr>
            <a:r>
              <a:rPr lang="en-US" sz="7200" dirty="0">
                <a:solidFill>
                  <a:schemeClr val="bg1"/>
                </a:solidFill>
              </a:rPr>
              <a:t>   </a:t>
            </a:r>
            <a:r>
              <a:rPr lang="en-US" sz="7200" b="1" dirty="0">
                <a:solidFill>
                  <a:schemeClr val="bg1"/>
                </a:solidFill>
              </a:rPr>
              <a:t> B: </a:t>
            </a:r>
            <a:r>
              <a:rPr lang="en-US" sz="7200" dirty="0">
                <a:solidFill>
                  <a:schemeClr val="bg1"/>
                </a:solidFill>
              </a:rPr>
              <a:t>Excision biopsy .</a:t>
            </a:r>
          </a:p>
          <a:p>
            <a:pPr marL="0" indent="0">
              <a:buNone/>
            </a:pPr>
            <a:r>
              <a:rPr lang="en-US" sz="7200" b="1" dirty="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1789445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2040A5-C152-47B1-A903-8C5AC2754903}"/>
              </a:ext>
            </a:extLst>
          </p:cNvPr>
          <p:cNvSpPr>
            <a:spLocks noGrp="1"/>
          </p:cNvSpPr>
          <p:nvPr>
            <p:ph type="title"/>
          </p:nvPr>
        </p:nvSpPr>
        <p:spPr>
          <a:xfrm>
            <a:off x="356381" y="2680213"/>
            <a:ext cx="10972800" cy="1143000"/>
          </a:xfrm>
        </p:spPr>
        <p:txBody>
          <a:bodyPr>
            <a:normAutofit/>
          </a:bodyPr>
          <a:lstStyle/>
          <a:p>
            <a:r>
              <a:rPr lang="en-US" sz="6000" dirty="0"/>
              <a:t>Management</a:t>
            </a:r>
          </a:p>
        </p:txBody>
      </p:sp>
    </p:spTree>
    <p:extLst>
      <p:ext uri="{BB962C8B-B14F-4D97-AF65-F5344CB8AC3E}">
        <p14:creationId xmlns:p14="http://schemas.microsoft.com/office/powerpoint/2010/main" val="67620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a:xfrm>
            <a:off x="609600" y="2556802"/>
            <a:ext cx="10972800" cy="2859259"/>
          </a:xfrm>
        </p:spPr>
        <p:txBody>
          <a:bodyPr/>
          <a:lstStyle/>
          <a:p>
            <a:r>
              <a:rPr lang="en-US" dirty="0">
                <a:solidFill>
                  <a:schemeClr val="bg1"/>
                </a:solidFill>
              </a:rPr>
              <a:t>-Levothyroxine :</a:t>
            </a:r>
          </a:p>
          <a:p>
            <a:pPr marL="0" indent="0">
              <a:buNone/>
            </a:pPr>
            <a:r>
              <a:rPr lang="en-US" dirty="0">
                <a:solidFill>
                  <a:schemeClr val="bg1"/>
                </a:solidFill>
              </a:rPr>
              <a:t>( in benign nodule ) to keep TSH below 0.1 m U/L Have many Side effects , so not recommended.</a:t>
            </a:r>
          </a:p>
        </p:txBody>
      </p:sp>
    </p:spTree>
    <p:extLst>
      <p:ext uri="{BB962C8B-B14F-4D97-AF65-F5344CB8AC3E}">
        <p14:creationId xmlns:p14="http://schemas.microsoft.com/office/powerpoint/2010/main" val="153311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Indication for surgery </a:t>
            </a:r>
          </a:p>
        </p:txBody>
      </p:sp>
      <p:sp>
        <p:nvSpPr>
          <p:cNvPr id="3" name="Content Placeholder 2"/>
          <p:cNvSpPr>
            <a:spLocks noGrp="1"/>
          </p:cNvSpPr>
          <p:nvPr>
            <p:ph idx="1"/>
          </p:nvPr>
        </p:nvSpPr>
        <p:spPr/>
        <p:txBody>
          <a:bodyPr>
            <a:normAutofit lnSpcReduction="10000"/>
          </a:bodyPr>
          <a:lstStyle/>
          <a:p>
            <a:pPr marL="0" lvl="0" indent="0" fontAlgn="base">
              <a:spcBef>
                <a:spcPct val="0"/>
              </a:spcBef>
              <a:spcAft>
                <a:spcPct val="0"/>
              </a:spcAft>
              <a:buNone/>
            </a:pPr>
            <a:r>
              <a:rPr lang="en-US" dirty="0">
                <a:solidFill>
                  <a:schemeClr val="bg1"/>
                </a:solidFill>
                <a:latin typeface="Arial" panose="020B0604020202020204" pitchFamily="34" charset="0"/>
                <a:cs typeface="Arial" panose="020B0604020202020204" pitchFamily="34" charset="0"/>
              </a:rPr>
              <a:t>1- As therapy for patients with thyrotoxicosis .</a:t>
            </a:r>
          </a:p>
          <a:p>
            <a:pPr marL="0" lvl="0" indent="0" fontAlgn="base">
              <a:spcBef>
                <a:spcPct val="0"/>
              </a:spcBef>
              <a:spcAft>
                <a:spcPct val="0"/>
              </a:spcAft>
              <a:buNone/>
            </a:pPr>
            <a:endParaRPr lang="en-US" dirty="0">
              <a:solidFill>
                <a:schemeClr val="bg1"/>
              </a:solidFill>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solidFill>
                  <a:schemeClr val="bg1"/>
                </a:solidFill>
                <a:latin typeface="Arial" panose="020B0604020202020204" pitchFamily="34" charset="0"/>
                <a:cs typeface="Arial" panose="020B0604020202020204" pitchFamily="34" charset="0"/>
              </a:rPr>
              <a:t>2-To treat benign and malignant thyroid tumors .</a:t>
            </a:r>
          </a:p>
          <a:p>
            <a:pPr marL="0" lvl="0" indent="0" fontAlgn="base">
              <a:spcBef>
                <a:spcPct val="0"/>
              </a:spcBef>
              <a:spcAft>
                <a:spcPct val="0"/>
              </a:spcAft>
              <a:buNone/>
            </a:pPr>
            <a:endParaRPr lang="en-US" b="1" dirty="0">
              <a:solidFill>
                <a:schemeClr val="bg1">
                  <a:lumMod val="75000"/>
                  <a:lumOff val="25000"/>
                </a:schemeClr>
              </a:solidFill>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solidFill>
                  <a:schemeClr val="bg1"/>
                </a:solidFill>
                <a:latin typeface="Arial" panose="020B0604020202020204" pitchFamily="34" charset="0"/>
                <a:cs typeface="Arial" panose="020B0604020202020204" pitchFamily="34" charset="0"/>
              </a:rPr>
              <a:t>3- for suspicious cyst and toxic adenoma </a:t>
            </a:r>
            <a:r>
              <a:rPr lang="en-US" dirty="0">
                <a:solidFill>
                  <a:schemeClr val="bg1">
                    <a:lumMod val="75000"/>
                    <a:lumOff val="25000"/>
                  </a:schemeClr>
                </a:solidFill>
                <a:latin typeface="Arial" panose="020B0604020202020204" pitchFamily="34" charset="0"/>
                <a:cs typeface="Arial" panose="020B0604020202020204" pitchFamily="34" charset="0"/>
              </a:rPr>
              <a:t>  </a:t>
            </a:r>
          </a:p>
          <a:p>
            <a:pPr marL="0" lvl="0" indent="0" fontAlgn="base">
              <a:spcBef>
                <a:spcPct val="0"/>
              </a:spcBef>
              <a:spcAft>
                <a:spcPct val="0"/>
              </a:spcAft>
              <a:buNone/>
            </a:pPr>
            <a:endParaRPr lang="en-US" dirty="0">
              <a:solidFill>
                <a:schemeClr val="bg1"/>
              </a:solidFill>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solidFill>
                  <a:schemeClr val="bg1"/>
                </a:solidFill>
                <a:latin typeface="Arial" panose="020B0604020202020204" pitchFamily="34" charset="0"/>
                <a:cs typeface="Arial" panose="020B0604020202020204" pitchFamily="34" charset="0"/>
              </a:rPr>
              <a:t>3- To relive pressure symptoms such as ( dyspnea , Dysphagia) . </a:t>
            </a:r>
          </a:p>
          <a:p>
            <a:pPr marL="0" lvl="0" indent="0" fontAlgn="base">
              <a:spcBef>
                <a:spcPct val="0"/>
              </a:spcBef>
              <a:spcAft>
                <a:spcPct val="0"/>
              </a:spcAft>
              <a:buNone/>
            </a:pPr>
            <a:endParaRPr lang="en-US" dirty="0">
              <a:solidFill>
                <a:schemeClr val="bg1"/>
              </a:solidFill>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solidFill>
                  <a:schemeClr val="bg1"/>
                </a:solidFill>
                <a:latin typeface="Arial" panose="020B0604020202020204" pitchFamily="34" charset="0"/>
                <a:cs typeface="Arial" panose="020B0604020202020204" pitchFamily="34" charset="0"/>
              </a:rPr>
              <a:t>4-Cosmetic purpose.</a:t>
            </a:r>
          </a:p>
          <a:p>
            <a:pPr marL="0" lvl="0" indent="0" fontAlgn="base">
              <a:spcBef>
                <a:spcPct val="0"/>
              </a:spcBef>
              <a:spcAft>
                <a:spcPct val="0"/>
              </a:spcAft>
              <a:buNone/>
            </a:pPr>
            <a:endParaRPr lang="en-US" dirty="0">
              <a:solidFill>
                <a:schemeClr val="bg1"/>
              </a:solidFill>
              <a:latin typeface="Arial" panose="020B0604020202020204" pitchFamily="34" charset="0"/>
              <a:cs typeface="Arial" panose="020B0604020202020204" pitchFamily="34" charset="0"/>
            </a:endParaRPr>
          </a:p>
          <a:p>
            <a:pPr marL="0" lvl="0" indent="0" fontAlgn="base">
              <a:spcBef>
                <a:spcPct val="0"/>
              </a:spcBef>
              <a:spcAft>
                <a:spcPct val="0"/>
              </a:spcAft>
              <a:buNone/>
            </a:pPr>
            <a:r>
              <a:rPr lang="en-US" dirty="0">
                <a:solidFill>
                  <a:schemeClr val="bg1"/>
                </a:solidFill>
                <a:latin typeface="Arial" panose="020B0604020202020204" pitchFamily="34" charset="0"/>
                <a:cs typeface="Arial" panose="020B0604020202020204" pitchFamily="34" charset="0"/>
              </a:rPr>
              <a:t>5-To establish a definitive diagnosis of a mass in the thyroid gland , especially when cytological results are indeterminate </a:t>
            </a: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8705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Procedures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solidFill>
                  <a:schemeClr val="bg1"/>
                </a:solidFill>
              </a:rPr>
              <a:t>Total thyroidectomy = 2 x total lobectomy + isthmusectomy</a:t>
            </a:r>
          </a:p>
          <a:p>
            <a:pPr>
              <a:buFont typeface="Wingdings" panose="05000000000000000000" pitchFamily="2" charset="2"/>
              <a:buChar char="Ø"/>
            </a:pPr>
            <a:endParaRPr lang="en-US" dirty="0">
              <a:solidFill>
                <a:schemeClr val="bg1"/>
              </a:solidFill>
            </a:endParaRPr>
          </a:p>
          <a:p>
            <a:pPr>
              <a:buFont typeface="Wingdings" panose="05000000000000000000" pitchFamily="2" charset="2"/>
              <a:buChar char="Ø"/>
            </a:pPr>
            <a:r>
              <a:rPr lang="en-US" dirty="0">
                <a:solidFill>
                  <a:schemeClr val="bg1"/>
                </a:solidFill>
              </a:rPr>
              <a:t>Subtotal thyroidectomy = 2 x subtotal lobectomy + isthmusectomy</a:t>
            </a:r>
          </a:p>
          <a:p>
            <a:pPr marL="137160" indent="0">
              <a:buNone/>
            </a:pPr>
            <a:r>
              <a:rPr lang="en-US" dirty="0">
                <a:solidFill>
                  <a:schemeClr val="bg1"/>
                </a:solidFill>
              </a:rPr>
              <a:t>(Mainly preserved  the upper pole to save at least one parathyroid gland ) </a:t>
            </a:r>
          </a:p>
          <a:p>
            <a:pPr>
              <a:buFont typeface="Wingdings" panose="05000000000000000000" pitchFamily="2" charset="2"/>
              <a:buChar char="Ø"/>
            </a:pPr>
            <a:endParaRPr lang="en-US" dirty="0">
              <a:solidFill>
                <a:schemeClr val="bg1"/>
              </a:solidFill>
            </a:endParaRPr>
          </a:p>
          <a:p>
            <a:pPr>
              <a:buFont typeface="Wingdings" panose="05000000000000000000" pitchFamily="2" charset="2"/>
              <a:buChar char="Ø"/>
            </a:pPr>
            <a:r>
              <a:rPr lang="en-US" dirty="0">
                <a:solidFill>
                  <a:schemeClr val="bg1"/>
                </a:solidFill>
              </a:rPr>
              <a:t>Near-total thyroidectomy = total lobectomy + isthmusectomy + subtotal lobectomy </a:t>
            </a:r>
          </a:p>
          <a:p>
            <a:pPr>
              <a:buFont typeface="Wingdings" panose="05000000000000000000" pitchFamily="2" charset="2"/>
              <a:buChar char="Ø"/>
            </a:pPr>
            <a:endParaRPr lang="en-US" dirty="0">
              <a:solidFill>
                <a:schemeClr val="bg1"/>
              </a:solidFill>
            </a:endParaRPr>
          </a:p>
          <a:p>
            <a:pPr>
              <a:buFont typeface="Wingdings" panose="05000000000000000000" pitchFamily="2" charset="2"/>
              <a:buChar char="Ø"/>
            </a:pPr>
            <a:r>
              <a:rPr lang="en-US" dirty="0">
                <a:solidFill>
                  <a:schemeClr val="bg1"/>
                </a:solidFill>
              </a:rPr>
              <a:t>Lobectomy = total lobectomy + isthmusectomy </a:t>
            </a:r>
          </a:p>
          <a:p>
            <a:endParaRPr lang="en-US" dirty="0">
              <a:solidFill>
                <a:schemeClr val="bg1"/>
              </a:solidFill>
            </a:endParaRPr>
          </a:p>
        </p:txBody>
      </p:sp>
    </p:spTree>
    <p:extLst>
      <p:ext uri="{BB962C8B-B14F-4D97-AF65-F5344CB8AC3E}">
        <p14:creationId xmlns:p14="http://schemas.microsoft.com/office/powerpoint/2010/main" val="217408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3"/>
          <p:cNvSpPr>
            <a:spLocks noGrp="1"/>
          </p:cNvSpPr>
          <p:nvPr>
            <p:ph idx="1"/>
          </p:nvPr>
        </p:nvSpPr>
        <p:spPr>
          <a:xfrm>
            <a:off x="440788" y="1206304"/>
            <a:ext cx="10972800" cy="4709160"/>
          </a:xfrm>
          <a:prstGeom prst="rect">
            <a:avLst/>
          </a:prstGeom>
          <a:noFill/>
          <a:ln w="9525">
            <a:noFill/>
          </a:ln>
        </p:spPr>
        <p:txBody>
          <a:bodyPr>
            <a:normAutofit lnSpcReduction="10000"/>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r>
              <a:rPr lang="en-US" sz="2400" dirty="0">
                <a:solidFill>
                  <a:srgbClr val="FF0000"/>
                </a:solidFill>
                <a:latin typeface="Franklin Gothic Medium" panose="020B0603020102020204"/>
              </a:rPr>
              <a:t>In patients with low risk factors &amp; Benign nodules :</a:t>
            </a:r>
          </a:p>
          <a:p>
            <a:pPr marL="228600" lvl="0" indent="-228600" eaLnBrk="0" fontAlgn="base" hangingPunct="0">
              <a:lnSpc>
                <a:spcPct val="90000"/>
              </a:lnSpc>
              <a:spcBef>
                <a:spcPts val="1800"/>
              </a:spcBef>
              <a:spcAft>
                <a:spcPct val="0"/>
              </a:spcAft>
              <a:buClrTx/>
              <a:buSzPct val="100000"/>
              <a:buNone/>
            </a:pPr>
            <a:r>
              <a:rPr lang="en-US" sz="2400" dirty="0">
                <a:solidFill>
                  <a:schemeClr val="bg1"/>
                </a:solidFill>
                <a:latin typeface="Franklin Gothic Medium" panose="020B0603020102020204"/>
              </a:rPr>
              <a:t>   - Lobectomy + isthmusectomy .</a:t>
            </a: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endParaRPr lang="en-US" sz="2400" dirty="0">
              <a:solidFill>
                <a:schemeClr val="bg1"/>
              </a:solidFill>
              <a:latin typeface="Franklin Gothic Medium" panose="020B0603020102020204"/>
            </a:endParaRP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r>
              <a:rPr lang="en-US" sz="2400" dirty="0">
                <a:solidFill>
                  <a:srgbClr val="FF0000"/>
                </a:solidFill>
                <a:latin typeface="Franklin Gothic Medium" panose="020B0603020102020204"/>
              </a:rPr>
              <a:t>In patients with high risk factors &amp; Benign nodules :</a:t>
            </a:r>
          </a:p>
          <a:p>
            <a:pPr marL="420370" lvl="1" indent="-384175" eaLnBrk="0" fontAlgn="base" hangingPunct="0">
              <a:lnSpc>
                <a:spcPct val="90000"/>
              </a:lnSpc>
              <a:spcBef>
                <a:spcPts val="600"/>
              </a:spcBef>
              <a:spcAft>
                <a:spcPct val="0"/>
              </a:spcAft>
              <a:buClrTx/>
              <a:buSzPct val="80000"/>
              <a:buNone/>
            </a:pPr>
            <a:r>
              <a:rPr lang="en-US" sz="2400" dirty="0">
                <a:solidFill>
                  <a:schemeClr val="bg1"/>
                </a:solidFill>
                <a:latin typeface="Franklin Gothic Medium" panose="020B0603020102020204"/>
              </a:rPr>
              <a:t>   - Near-total or Total thyroidectomy .</a:t>
            </a: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endParaRPr lang="en-US" sz="2400" dirty="0">
              <a:solidFill>
                <a:schemeClr val="bg1"/>
              </a:solidFill>
              <a:latin typeface="Franklin Gothic Medium" panose="020B0603020102020204"/>
            </a:endParaRP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r>
              <a:rPr lang="en-US" sz="2400" dirty="0">
                <a:solidFill>
                  <a:srgbClr val="FF0000"/>
                </a:solidFill>
                <a:latin typeface="Franklin Gothic Medium" panose="020B0603020102020204"/>
              </a:rPr>
              <a:t>In Patients with Malignant nodules : </a:t>
            </a:r>
          </a:p>
          <a:p>
            <a:pPr marL="420370" lvl="1" indent="-384175" eaLnBrk="0" fontAlgn="base" hangingPunct="0">
              <a:lnSpc>
                <a:spcPct val="90000"/>
              </a:lnSpc>
              <a:spcBef>
                <a:spcPts val="600"/>
              </a:spcBef>
              <a:spcAft>
                <a:spcPct val="0"/>
              </a:spcAft>
              <a:buClrTx/>
              <a:buSzPct val="80000"/>
              <a:buNone/>
            </a:pPr>
            <a:r>
              <a:rPr lang="en-US" sz="2400" dirty="0">
                <a:solidFill>
                  <a:schemeClr val="bg1"/>
                </a:solidFill>
                <a:latin typeface="Franklin Gothic Medium" panose="020B0603020102020204"/>
              </a:rPr>
              <a:t>    - Near-total or Total thyroidectomy .</a:t>
            </a: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endParaRPr lang="en-US" sz="2400" dirty="0">
              <a:solidFill>
                <a:schemeClr val="bg1"/>
              </a:solidFill>
              <a:latin typeface="Franklin Gothic Medium" panose="020B0603020102020204"/>
            </a:endParaRPr>
          </a:p>
          <a:p>
            <a:pPr marL="420370" lvl="1" indent="-384175" eaLnBrk="0" fontAlgn="base" hangingPunct="0">
              <a:lnSpc>
                <a:spcPct val="90000"/>
              </a:lnSpc>
              <a:spcBef>
                <a:spcPts val="600"/>
              </a:spcBef>
              <a:spcAft>
                <a:spcPct val="0"/>
              </a:spcAft>
              <a:buClrTx/>
              <a:buSzPct val="80000"/>
              <a:buFont typeface="Wingdings" panose="05000000000000000000" pitchFamily="2" charset="2"/>
              <a:buChar char="v"/>
            </a:pPr>
            <a:r>
              <a:rPr lang="en-US" sz="2400" dirty="0">
                <a:solidFill>
                  <a:srgbClr val="FF0000"/>
                </a:solidFill>
                <a:latin typeface="Franklin Gothic Medium" panose="020B0603020102020204"/>
              </a:rPr>
              <a:t>In Patients with Medullary thyroid Carcinoma : </a:t>
            </a:r>
          </a:p>
          <a:p>
            <a:pPr marL="420370" lvl="1" indent="-384175" eaLnBrk="0" fontAlgn="base" hangingPunct="0">
              <a:lnSpc>
                <a:spcPct val="90000"/>
              </a:lnSpc>
              <a:spcBef>
                <a:spcPts val="600"/>
              </a:spcBef>
              <a:spcAft>
                <a:spcPct val="0"/>
              </a:spcAft>
              <a:buClrTx/>
              <a:buSzPct val="80000"/>
              <a:buNone/>
            </a:pPr>
            <a:r>
              <a:rPr lang="en-US" sz="2400" dirty="0">
                <a:solidFill>
                  <a:schemeClr val="bg1"/>
                </a:solidFill>
                <a:latin typeface="Franklin Gothic Medium" panose="020B0603020102020204"/>
              </a:rPr>
              <a:t>    - Total thyroidectomy + cervical clearance (central and bilateral LNs ) .</a:t>
            </a:r>
          </a:p>
          <a:p>
            <a:pPr marL="420370" lvl="1" indent="-384175" eaLnBrk="0" fontAlgn="base" hangingPunct="0">
              <a:lnSpc>
                <a:spcPct val="90000"/>
              </a:lnSpc>
              <a:spcBef>
                <a:spcPts val="600"/>
              </a:spcBef>
              <a:spcAft>
                <a:spcPct val="0"/>
              </a:spcAft>
              <a:buClrTx/>
              <a:buSzPct val="80000"/>
              <a:buNone/>
            </a:pPr>
            <a:r>
              <a:rPr lang="en-US" sz="2400" dirty="0">
                <a:solidFill>
                  <a:schemeClr val="bg1"/>
                </a:solidFill>
                <a:latin typeface="Franklin Gothic Medium" panose="020B0603020102020204"/>
              </a:rPr>
              <a:t>  </a:t>
            </a:r>
          </a:p>
          <a:p>
            <a:endParaRPr lang="en-US" dirty="0"/>
          </a:p>
        </p:txBody>
      </p:sp>
    </p:spTree>
    <p:extLst>
      <p:ext uri="{BB962C8B-B14F-4D97-AF65-F5344CB8AC3E}">
        <p14:creationId xmlns:p14="http://schemas.microsoft.com/office/powerpoint/2010/main" val="39948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0" y="0"/>
            <a:ext cx="12192000" cy="2990850"/>
          </a:xfrm>
        </p:spPr>
        <p:txBody>
          <a:bodyPr>
            <a:normAutofit fontScale="92500" lnSpcReduction="10000"/>
          </a:bodyPr>
          <a:lstStyle/>
          <a:p>
            <a:pPr marL="254000" lvl="0" indent="-247650">
              <a:lnSpc>
                <a:spcPct val="120000"/>
              </a:lnSpc>
              <a:spcBef>
                <a:spcPts val="0"/>
              </a:spcBef>
              <a:buClr>
                <a:schemeClr val="dk1"/>
              </a:buClr>
              <a:buSzPts val="1700"/>
              <a:buFont typeface="Noto Sans Symbols"/>
              <a:buChar char="❖"/>
            </a:pPr>
            <a:r>
              <a:rPr lang="en-US" sz="2600" dirty="0">
                <a:solidFill>
                  <a:schemeClr val="bg1"/>
                </a:solidFill>
              </a:rPr>
              <a:t>The thyroid gland gives rise to a variety of neoplasms, ranging from circumscribed, benign adenomas to highly aggressive, anaplastic carcinomas.</a:t>
            </a:r>
          </a:p>
          <a:p>
            <a:pPr marL="254000" lvl="0" indent="-247650">
              <a:lnSpc>
                <a:spcPct val="120000"/>
              </a:lnSpc>
              <a:spcBef>
                <a:spcPts val="300"/>
              </a:spcBef>
              <a:buClr>
                <a:schemeClr val="dk1"/>
              </a:buClr>
              <a:buSzPts val="1700"/>
              <a:buFont typeface="Noto Sans Symbols"/>
              <a:buChar char="❖"/>
            </a:pPr>
            <a:r>
              <a:rPr lang="en-US" sz="2600" dirty="0">
                <a:solidFill>
                  <a:schemeClr val="bg1"/>
                </a:solidFill>
              </a:rPr>
              <a:t> Fortunately, the overwhelming majority of solitary nodules of the thyroid prove to be either follicular adenomas or localized, non-neoplastic conditions (e.g., a dominant nodule in multinodular goiter, simple cysts, or foci of thyroiditis).</a:t>
            </a:r>
          </a:p>
          <a:p>
            <a:pPr marL="254000" lvl="0" indent="-247650">
              <a:lnSpc>
                <a:spcPct val="120000"/>
              </a:lnSpc>
              <a:spcBef>
                <a:spcPts val="300"/>
              </a:spcBef>
              <a:buClr>
                <a:schemeClr val="dk1"/>
              </a:buClr>
              <a:buSzPts val="1700"/>
              <a:buFont typeface="Noto Sans Symbols"/>
              <a:buChar char="❖"/>
            </a:pPr>
            <a:r>
              <a:rPr lang="en-US" sz="2600" dirty="0">
                <a:solidFill>
                  <a:schemeClr val="bg1"/>
                </a:solidFill>
                <a:sym typeface="+mn-ea"/>
              </a:rPr>
              <a:t>Carcinomas of the thyroid, by contrast, are uncommon, accounting for much less than 1% of solitary thyroid nodules.</a:t>
            </a:r>
            <a:endParaRPr lang="en-US" sz="2600" dirty="0">
              <a:solidFill>
                <a:schemeClr val="bg1"/>
              </a:solidFill>
            </a:endParaRPr>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1734546891"/>
              </p:ext>
            </p:extLst>
          </p:nvPr>
        </p:nvGraphicFramePr>
        <p:xfrm>
          <a:off x="4469765" y="2855742"/>
          <a:ext cx="7655560" cy="3909549"/>
        </p:xfrm>
        <a:graphic>
          <a:graphicData uri="http://schemas.openxmlformats.org/drawingml/2006/table">
            <a:tbl>
              <a:tblPr firstRow="1">
                <a:tableStyleId>{35758FB7-9AC5-4552-8A53-C91805E547FA}</a:tableStyleId>
              </a:tblPr>
              <a:tblGrid>
                <a:gridCol w="3620770">
                  <a:extLst>
                    <a:ext uri="{9D8B030D-6E8A-4147-A177-3AD203B41FA5}">
                      <a16:colId xmlns:a16="http://schemas.microsoft.com/office/drawing/2014/main" val="20000"/>
                    </a:ext>
                  </a:extLst>
                </a:gridCol>
                <a:gridCol w="4034790">
                  <a:extLst>
                    <a:ext uri="{9D8B030D-6E8A-4147-A177-3AD203B41FA5}">
                      <a16:colId xmlns:a16="http://schemas.microsoft.com/office/drawing/2014/main" val="20001"/>
                    </a:ext>
                  </a:extLst>
                </a:gridCol>
              </a:tblGrid>
              <a:tr h="744563">
                <a:tc>
                  <a:txBody>
                    <a:bodyPr/>
                    <a:lstStyle/>
                    <a:p>
                      <a:pPr marL="90805">
                        <a:lnSpc>
                          <a:spcPct val="100000"/>
                        </a:lnSpc>
                        <a:spcBef>
                          <a:spcPts val="280"/>
                        </a:spcBef>
                      </a:pPr>
                      <a:r>
                        <a:rPr sz="2000" spc="-15" dirty="0"/>
                        <a:t>Benign</a:t>
                      </a:r>
                    </a:p>
                  </a:txBody>
                  <a:tcPr marL="0" marR="0" marT="35560" marB="0"/>
                </a:tc>
                <a:tc>
                  <a:txBody>
                    <a:bodyPr/>
                    <a:lstStyle/>
                    <a:p>
                      <a:pPr marL="92710">
                        <a:lnSpc>
                          <a:spcPct val="100000"/>
                        </a:lnSpc>
                        <a:spcBef>
                          <a:spcPts val="280"/>
                        </a:spcBef>
                      </a:pPr>
                      <a:r>
                        <a:rPr sz="2000" spc="-10" dirty="0"/>
                        <a:t>Malignant</a:t>
                      </a:r>
                      <a:endParaRPr sz="2000"/>
                    </a:p>
                    <a:p>
                      <a:pPr marL="92710">
                        <a:lnSpc>
                          <a:spcPct val="100000"/>
                        </a:lnSpc>
                      </a:pPr>
                      <a:r>
                        <a:rPr sz="2000" spc="-10" dirty="0"/>
                        <a:t>(from</a:t>
                      </a:r>
                      <a:r>
                        <a:rPr sz="2000" spc="-110" dirty="0"/>
                        <a:t> </a:t>
                      </a:r>
                      <a:r>
                        <a:rPr sz="2000" spc="-25" dirty="0"/>
                        <a:t>most</a:t>
                      </a:r>
                      <a:r>
                        <a:rPr sz="2000" spc="-65" dirty="0"/>
                        <a:t> </a:t>
                      </a:r>
                      <a:r>
                        <a:rPr sz="2000" spc="-25" dirty="0"/>
                        <a:t>common</a:t>
                      </a:r>
                      <a:r>
                        <a:rPr sz="2000" spc="-125" dirty="0"/>
                        <a:t> </a:t>
                      </a:r>
                      <a:r>
                        <a:rPr sz="2000" dirty="0"/>
                        <a:t>to</a:t>
                      </a:r>
                      <a:r>
                        <a:rPr sz="2000" spc="-50" dirty="0"/>
                        <a:t> </a:t>
                      </a:r>
                      <a:r>
                        <a:rPr sz="2000" spc="-15" dirty="0"/>
                        <a:t>least</a:t>
                      </a:r>
                      <a:r>
                        <a:rPr sz="2000" spc="-65" dirty="0"/>
                        <a:t> </a:t>
                      </a:r>
                      <a:r>
                        <a:rPr sz="2000" spc="-25" dirty="0"/>
                        <a:t>common)</a:t>
                      </a:r>
                    </a:p>
                  </a:txBody>
                  <a:tcPr marL="0" marR="0" marT="35560" marB="0"/>
                </a:tc>
                <a:extLst>
                  <a:ext uri="{0D108BD9-81ED-4DB2-BD59-A6C34878D82A}">
                    <a16:rowId xmlns:a16="http://schemas.microsoft.com/office/drawing/2014/main" val="10000"/>
                  </a:ext>
                </a:extLst>
              </a:tr>
              <a:tr h="428183">
                <a:tc>
                  <a:txBody>
                    <a:bodyPr/>
                    <a:lstStyle/>
                    <a:p>
                      <a:pPr>
                        <a:lnSpc>
                          <a:spcPct val="100000"/>
                        </a:lnSpc>
                      </a:pPr>
                      <a:r>
                        <a:rPr lang="en-GB" sz="2000" dirty="0"/>
                        <a:t>1. Hashimoto’s thyroiditis</a:t>
                      </a:r>
                    </a:p>
                  </a:txBody>
                  <a:tcPr marL="0" marR="0" marT="0" marB="0"/>
                </a:tc>
                <a:tc>
                  <a:txBody>
                    <a:bodyPr/>
                    <a:lstStyle/>
                    <a:p>
                      <a:pPr marL="92075">
                        <a:lnSpc>
                          <a:spcPct val="100000"/>
                        </a:lnSpc>
                        <a:spcBef>
                          <a:spcPts val="285"/>
                        </a:spcBef>
                      </a:pPr>
                      <a:r>
                        <a:rPr lang="en-GB" sz="2000" spc="-15" dirty="0"/>
                        <a:t>1. </a:t>
                      </a:r>
                      <a:r>
                        <a:rPr sz="2000" spc="-15" dirty="0"/>
                        <a:t>Papillary </a:t>
                      </a:r>
                      <a:r>
                        <a:rPr sz="2000" spc="5" dirty="0"/>
                        <a:t>thyroid</a:t>
                      </a:r>
                      <a:r>
                        <a:rPr sz="2000" spc="-135" dirty="0"/>
                        <a:t> </a:t>
                      </a:r>
                      <a:r>
                        <a:rPr sz="2000" spc="-5" dirty="0"/>
                        <a:t>carcinoma</a:t>
                      </a:r>
                    </a:p>
                  </a:txBody>
                  <a:tcPr marL="0" marR="0" marT="36194" marB="0"/>
                </a:tc>
                <a:extLst>
                  <a:ext uri="{0D108BD9-81ED-4DB2-BD59-A6C34878D82A}">
                    <a16:rowId xmlns:a16="http://schemas.microsoft.com/office/drawing/2014/main" val="10001"/>
                  </a:ext>
                </a:extLst>
              </a:tr>
              <a:tr h="726722">
                <a:tc>
                  <a:txBody>
                    <a:bodyPr/>
                    <a:lstStyle/>
                    <a:p>
                      <a:pPr marL="91440">
                        <a:lnSpc>
                          <a:spcPct val="100000"/>
                        </a:lnSpc>
                        <a:spcBef>
                          <a:spcPts val="285"/>
                        </a:spcBef>
                      </a:pPr>
                      <a:r>
                        <a:rPr lang="en-GB" sz="2000" spc="-5" dirty="0"/>
                        <a:t>2. </a:t>
                      </a:r>
                      <a:r>
                        <a:rPr sz="2000" spc="-5" dirty="0"/>
                        <a:t>Multinodular </a:t>
                      </a:r>
                      <a:r>
                        <a:rPr sz="2000" spc="10" dirty="0"/>
                        <a:t>goiter </a:t>
                      </a:r>
                      <a:r>
                        <a:rPr sz="2000" spc="-5" dirty="0"/>
                        <a:t>(colloid</a:t>
                      </a:r>
                      <a:r>
                        <a:rPr sz="2000" spc="-225" dirty="0"/>
                        <a:t> </a:t>
                      </a:r>
                      <a:r>
                        <a:rPr sz="2000" spc="-5" dirty="0"/>
                        <a:t>adenoma)</a:t>
                      </a:r>
                    </a:p>
                  </a:txBody>
                  <a:tcPr marL="0" marR="0" marT="36195" marB="0"/>
                </a:tc>
                <a:tc>
                  <a:txBody>
                    <a:bodyPr/>
                    <a:lstStyle/>
                    <a:p>
                      <a:pPr marL="92710">
                        <a:lnSpc>
                          <a:spcPct val="100000"/>
                        </a:lnSpc>
                        <a:spcBef>
                          <a:spcPts val="285"/>
                        </a:spcBef>
                      </a:pPr>
                      <a:r>
                        <a:rPr lang="en-GB" sz="2000" spc="-5" dirty="0"/>
                        <a:t>2. </a:t>
                      </a:r>
                      <a:r>
                        <a:rPr sz="2000" spc="-5" dirty="0"/>
                        <a:t>Follicular </a:t>
                      </a:r>
                      <a:r>
                        <a:rPr sz="2000" spc="5" dirty="0"/>
                        <a:t>thyroid</a:t>
                      </a:r>
                      <a:r>
                        <a:rPr sz="2000" spc="-135" dirty="0"/>
                        <a:t> </a:t>
                      </a:r>
                      <a:r>
                        <a:rPr sz="2000" spc="-5" dirty="0"/>
                        <a:t>carcinoma</a:t>
                      </a:r>
                    </a:p>
                  </a:txBody>
                  <a:tcPr marL="0" marR="0" marT="36195" marB="0"/>
                </a:tc>
                <a:extLst>
                  <a:ext uri="{0D108BD9-81ED-4DB2-BD59-A6C34878D82A}">
                    <a16:rowId xmlns:a16="http://schemas.microsoft.com/office/drawing/2014/main" val="10002"/>
                  </a:ext>
                </a:extLst>
              </a:tr>
              <a:tr h="426399">
                <a:tc>
                  <a:txBody>
                    <a:bodyPr/>
                    <a:lstStyle/>
                    <a:p>
                      <a:pPr marL="90805">
                        <a:lnSpc>
                          <a:spcPct val="100000"/>
                        </a:lnSpc>
                        <a:spcBef>
                          <a:spcPts val="285"/>
                        </a:spcBef>
                      </a:pPr>
                      <a:r>
                        <a:rPr lang="en-GB" sz="2000" dirty="0"/>
                        <a:t>3. </a:t>
                      </a:r>
                      <a:r>
                        <a:rPr sz="2000" dirty="0"/>
                        <a:t>Colloid</a:t>
                      </a:r>
                      <a:r>
                        <a:rPr sz="2000" spc="-55" dirty="0"/>
                        <a:t> </a:t>
                      </a:r>
                      <a:r>
                        <a:rPr sz="2000" spc="-5" dirty="0"/>
                        <a:t>cysts</a:t>
                      </a:r>
                    </a:p>
                  </a:txBody>
                  <a:tcPr marL="0" marR="0" marT="36195" marB="0"/>
                </a:tc>
                <a:tc>
                  <a:txBody>
                    <a:bodyPr/>
                    <a:lstStyle/>
                    <a:p>
                      <a:pPr marL="92710">
                        <a:lnSpc>
                          <a:spcPct val="100000"/>
                        </a:lnSpc>
                        <a:spcBef>
                          <a:spcPts val="285"/>
                        </a:spcBef>
                      </a:pPr>
                      <a:r>
                        <a:rPr lang="en-GB" sz="2000" spc="-5" dirty="0"/>
                        <a:t>3. </a:t>
                      </a:r>
                      <a:r>
                        <a:rPr sz="2000" spc="-5" dirty="0"/>
                        <a:t>Medullary </a:t>
                      </a:r>
                      <a:r>
                        <a:rPr sz="2000" spc="5" dirty="0"/>
                        <a:t>thyroid</a:t>
                      </a:r>
                      <a:r>
                        <a:rPr sz="2000" spc="-135" dirty="0"/>
                        <a:t> </a:t>
                      </a:r>
                      <a:r>
                        <a:rPr sz="2000" spc="-5" dirty="0"/>
                        <a:t>carcinoma</a:t>
                      </a:r>
                    </a:p>
                  </a:txBody>
                  <a:tcPr marL="0" marR="0" marT="36195" marB="0"/>
                </a:tc>
                <a:extLst>
                  <a:ext uri="{0D108BD9-81ED-4DB2-BD59-A6C34878D82A}">
                    <a16:rowId xmlns:a16="http://schemas.microsoft.com/office/drawing/2014/main" val="10003"/>
                  </a:ext>
                </a:extLst>
              </a:tr>
              <a:tr h="427588">
                <a:tc>
                  <a:txBody>
                    <a:bodyPr/>
                    <a:lstStyle/>
                    <a:p>
                      <a:pPr marL="91440">
                        <a:lnSpc>
                          <a:spcPct val="100000"/>
                        </a:lnSpc>
                        <a:spcBef>
                          <a:spcPts val="290"/>
                        </a:spcBef>
                      </a:pPr>
                      <a:r>
                        <a:rPr lang="en-GB" sz="2000" dirty="0"/>
                        <a:t>4. </a:t>
                      </a:r>
                      <a:r>
                        <a:rPr sz="2000" dirty="0"/>
                        <a:t>Hemorrhagic</a:t>
                      </a:r>
                      <a:r>
                        <a:rPr sz="2000" spc="-95" dirty="0"/>
                        <a:t> </a:t>
                      </a:r>
                      <a:r>
                        <a:rPr sz="2000" spc="-5" dirty="0"/>
                        <a:t>cysts</a:t>
                      </a:r>
                    </a:p>
                  </a:txBody>
                  <a:tcPr marL="0" marR="0" marT="36830" marB="0"/>
                </a:tc>
                <a:tc>
                  <a:txBody>
                    <a:bodyPr/>
                    <a:lstStyle/>
                    <a:p>
                      <a:pPr marL="92710">
                        <a:lnSpc>
                          <a:spcPct val="100000"/>
                        </a:lnSpc>
                        <a:spcBef>
                          <a:spcPts val="290"/>
                        </a:spcBef>
                      </a:pPr>
                      <a:r>
                        <a:rPr lang="en-GB" sz="2000" spc="-5" dirty="0"/>
                        <a:t>4. </a:t>
                      </a:r>
                      <a:r>
                        <a:rPr sz="2000" spc="-5" dirty="0"/>
                        <a:t>Anaplastic </a:t>
                      </a:r>
                      <a:r>
                        <a:rPr sz="2000" spc="5" dirty="0"/>
                        <a:t>thyroid</a:t>
                      </a:r>
                      <a:r>
                        <a:rPr sz="2000" spc="-145" dirty="0"/>
                        <a:t> </a:t>
                      </a:r>
                      <a:r>
                        <a:rPr sz="2000" spc="-5" dirty="0"/>
                        <a:t>cancer</a:t>
                      </a:r>
                    </a:p>
                  </a:txBody>
                  <a:tcPr marL="0" marR="0" marT="36830" marB="0"/>
                </a:tc>
                <a:extLst>
                  <a:ext uri="{0D108BD9-81ED-4DB2-BD59-A6C34878D82A}">
                    <a16:rowId xmlns:a16="http://schemas.microsoft.com/office/drawing/2014/main" val="10004"/>
                  </a:ext>
                </a:extLst>
              </a:tr>
              <a:tr h="427588">
                <a:tc>
                  <a:txBody>
                    <a:bodyPr/>
                    <a:lstStyle/>
                    <a:p>
                      <a:pPr marL="90805">
                        <a:lnSpc>
                          <a:spcPct val="100000"/>
                        </a:lnSpc>
                        <a:spcBef>
                          <a:spcPts val="290"/>
                        </a:spcBef>
                      </a:pPr>
                      <a:r>
                        <a:rPr lang="en-GB" sz="2000" spc="-5" dirty="0"/>
                        <a:t>5. </a:t>
                      </a:r>
                      <a:r>
                        <a:rPr sz="2000" spc="-5" dirty="0"/>
                        <a:t>Follicular</a:t>
                      </a:r>
                      <a:r>
                        <a:rPr sz="2000" spc="-65" dirty="0"/>
                        <a:t> </a:t>
                      </a:r>
                      <a:r>
                        <a:rPr sz="2000" spc="-5" dirty="0"/>
                        <a:t>adenoma</a:t>
                      </a:r>
                    </a:p>
                  </a:txBody>
                  <a:tcPr marL="0" marR="0" marT="36830" marB="0"/>
                </a:tc>
                <a:tc>
                  <a:txBody>
                    <a:bodyPr/>
                    <a:lstStyle/>
                    <a:p>
                      <a:pPr marL="92075">
                        <a:lnSpc>
                          <a:spcPct val="100000"/>
                        </a:lnSpc>
                        <a:spcBef>
                          <a:spcPts val="290"/>
                        </a:spcBef>
                      </a:pPr>
                      <a:r>
                        <a:rPr lang="en-GB" sz="2000" spc="-15" dirty="0"/>
                        <a:t>5. </a:t>
                      </a:r>
                      <a:r>
                        <a:rPr sz="2000" spc="-15" dirty="0"/>
                        <a:t>Primary </a:t>
                      </a:r>
                      <a:r>
                        <a:rPr sz="2000" dirty="0"/>
                        <a:t>lymphoma </a:t>
                      </a:r>
                      <a:r>
                        <a:rPr sz="2000" spc="10" dirty="0"/>
                        <a:t>of</a:t>
                      </a:r>
                      <a:r>
                        <a:rPr sz="2000" spc="-200" dirty="0"/>
                        <a:t> </a:t>
                      </a:r>
                      <a:r>
                        <a:rPr sz="2000" spc="5" dirty="0"/>
                        <a:t>thyroid</a:t>
                      </a:r>
                    </a:p>
                  </a:txBody>
                  <a:tcPr marL="0" marR="0" marT="36830" marB="0"/>
                </a:tc>
                <a:extLst>
                  <a:ext uri="{0D108BD9-81ED-4DB2-BD59-A6C34878D82A}">
                    <a16:rowId xmlns:a16="http://schemas.microsoft.com/office/drawing/2014/main" val="10005"/>
                  </a:ext>
                </a:extLst>
              </a:tr>
              <a:tr h="728506">
                <a:tc>
                  <a:txBody>
                    <a:bodyPr/>
                    <a:lstStyle/>
                    <a:p>
                      <a:pPr marL="91440">
                        <a:lnSpc>
                          <a:spcPct val="100000"/>
                        </a:lnSpc>
                        <a:spcBef>
                          <a:spcPts val="295"/>
                        </a:spcBef>
                      </a:pPr>
                      <a:r>
                        <a:rPr lang="en-GB" sz="2000" spc="5" dirty="0"/>
                        <a:t>6. </a:t>
                      </a:r>
                      <a:r>
                        <a:rPr sz="2000" spc="5" dirty="0"/>
                        <a:t>Hurthle </a:t>
                      </a:r>
                      <a:r>
                        <a:rPr sz="2000" spc="-5" dirty="0"/>
                        <a:t>cell</a:t>
                      </a:r>
                      <a:r>
                        <a:rPr sz="2000" spc="-105" dirty="0"/>
                        <a:t> </a:t>
                      </a:r>
                      <a:r>
                        <a:rPr sz="2000" spc="-5" dirty="0"/>
                        <a:t>adenoma</a:t>
                      </a:r>
                    </a:p>
                  </a:txBody>
                  <a:tcPr marL="0" marR="0" marT="37465" marB="0"/>
                </a:tc>
                <a:tc>
                  <a:txBody>
                    <a:bodyPr/>
                    <a:lstStyle/>
                    <a:p>
                      <a:pPr marL="92710" marR="288290" indent="-635">
                        <a:lnSpc>
                          <a:spcPct val="100000"/>
                        </a:lnSpc>
                        <a:spcBef>
                          <a:spcPts val="295"/>
                        </a:spcBef>
                      </a:pPr>
                      <a:r>
                        <a:rPr lang="en-GB" sz="2000" spc="-10" dirty="0"/>
                        <a:t>6. </a:t>
                      </a:r>
                      <a:r>
                        <a:rPr sz="2000" spc="-10" dirty="0"/>
                        <a:t>Metastases</a:t>
                      </a:r>
                      <a:r>
                        <a:rPr sz="2000" spc="-100" dirty="0"/>
                        <a:t> </a:t>
                      </a:r>
                      <a:r>
                        <a:rPr sz="2000" spc="-10" dirty="0"/>
                        <a:t>(melanoma,</a:t>
                      </a:r>
                      <a:r>
                        <a:rPr sz="2000" spc="-105" dirty="0"/>
                        <a:t> </a:t>
                      </a:r>
                      <a:r>
                        <a:rPr sz="2000" spc="-5" dirty="0"/>
                        <a:t>renal,</a:t>
                      </a:r>
                      <a:r>
                        <a:rPr sz="2000" spc="-90" dirty="0"/>
                        <a:t> </a:t>
                      </a:r>
                      <a:r>
                        <a:rPr sz="2000" spc="5" dirty="0"/>
                        <a:t>colon,</a:t>
                      </a:r>
                      <a:r>
                        <a:rPr sz="2000" spc="-75" dirty="0"/>
                        <a:t> </a:t>
                      </a:r>
                      <a:r>
                        <a:rPr sz="2000" spc="-10" dirty="0"/>
                        <a:t>breast  </a:t>
                      </a:r>
                      <a:r>
                        <a:rPr sz="2000" spc="-5" dirty="0"/>
                        <a:t>cancer)</a:t>
                      </a:r>
                    </a:p>
                  </a:txBody>
                  <a:tcPr marL="0" marR="0" marT="37465" marB="0"/>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569" y="615461"/>
            <a:ext cx="10972800" cy="5377375"/>
          </a:xfrm>
        </p:spPr>
        <p:txBody>
          <a:bodyPr>
            <a:normAutofit/>
          </a:bodyPr>
          <a:lstStyle/>
          <a:p>
            <a:pPr marL="228600" lvl="0" indent="-228600" eaLnBrk="0" fontAlgn="base" hangingPunct="0">
              <a:lnSpc>
                <a:spcPct val="90000"/>
              </a:lnSpc>
              <a:spcBef>
                <a:spcPts val="1800"/>
              </a:spcBef>
              <a:spcAft>
                <a:spcPct val="0"/>
              </a:spcAft>
              <a:buSzPct val="100000"/>
              <a:buFont typeface="Arial" panose="020B0604020202020204" pitchFamily="34" charset="0"/>
              <a:buChar char="▪"/>
            </a:pPr>
            <a:r>
              <a:rPr lang="en-US" sz="3600" b="1" dirty="0">
                <a:solidFill>
                  <a:srgbClr val="FF0000"/>
                </a:solidFill>
                <a:latin typeface="+mj-lt"/>
              </a:rPr>
              <a:t>In Patients with anaplastic carcinoma : </a:t>
            </a:r>
          </a:p>
          <a:p>
            <a:pPr marL="228600" lvl="0" indent="-228600" eaLnBrk="0" fontAlgn="base" hangingPunct="0">
              <a:lnSpc>
                <a:spcPct val="90000"/>
              </a:lnSpc>
              <a:spcBef>
                <a:spcPts val="1800"/>
              </a:spcBef>
              <a:spcAft>
                <a:spcPct val="0"/>
              </a:spcAft>
              <a:buSzPct val="100000"/>
              <a:buFont typeface="Arial" panose="020B0604020202020204" pitchFamily="34" charset="0"/>
              <a:buChar char="▪"/>
            </a:pPr>
            <a:endParaRPr lang="en-US" dirty="0">
              <a:solidFill>
                <a:schemeClr val="bg1"/>
              </a:solidFill>
              <a:latin typeface="+mj-lt"/>
            </a:endParaRPr>
          </a:p>
          <a:p>
            <a:pPr marL="228600" lvl="0" indent="-228600" eaLnBrk="0" fontAlgn="base" hangingPunct="0">
              <a:lnSpc>
                <a:spcPct val="90000"/>
              </a:lnSpc>
              <a:spcBef>
                <a:spcPts val="1800"/>
              </a:spcBef>
              <a:spcAft>
                <a:spcPct val="0"/>
              </a:spcAft>
              <a:buSzPct val="100000"/>
              <a:buNone/>
            </a:pPr>
            <a:r>
              <a:rPr lang="en-US" sz="3600" dirty="0">
                <a:solidFill>
                  <a:schemeClr val="bg1"/>
                </a:solidFill>
                <a:latin typeface="Franklin Gothic Medium" panose="020B0603020102020204"/>
              </a:rPr>
              <a:t>#Resection is rarely possible but surgery can relieve tracheal compression.</a:t>
            </a:r>
          </a:p>
          <a:p>
            <a:pPr marL="228600" lvl="0" indent="-228600" eaLnBrk="0" fontAlgn="base" hangingPunct="0">
              <a:lnSpc>
                <a:spcPct val="90000"/>
              </a:lnSpc>
              <a:spcBef>
                <a:spcPts val="1800"/>
              </a:spcBef>
              <a:spcAft>
                <a:spcPct val="0"/>
              </a:spcAft>
              <a:buSzPct val="100000"/>
              <a:buNone/>
            </a:pPr>
            <a:r>
              <a:rPr lang="en-US" sz="3600" dirty="0">
                <a:solidFill>
                  <a:schemeClr val="bg1"/>
                </a:solidFill>
                <a:latin typeface="Franklin Gothic Medium" panose="020B0603020102020204"/>
              </a:rPr>
              <a:t> # Radiotherapy and chemotherapy are of marginal value  </a:t>
            </a:r>
          </a:p>
          <a:p>
            <a:pPr marL="228600" lvl="0" indent="-228600" eaLnBrk="0" fontAlgn="base" hangingPunct="0">
              <a:lnSpc>
                <a:spcPct val="90000"/>
              </a:lnSpc>
              <a:spcBef>
                <a:spcPts val="1800"/>
              </a:spcBef>
              <a:spcAft>
                <a:spcPct val="0"/>
              </a:spcAft>
              <a:buSzPct val="100000"/>
              <a:buNone/>
            </a:pPr>
            <a:r>
              <a:rPr lang="en-US" sz="3600" dirty="0">
                <a:solidFill>
                  <a:schemeClr val="bg1"/>
                </a:solidFill>
                <a:latin typeface="Franklin Gothic Medium" panose="020B0603020102020204"/>
              </a:rPr>
              <a:t> # tracheostomy.</a:t>
            </a:r>
          </a:p>
          <a:p>
            <a:pPr marL="228600" lvl="0" indent="-228600" eaLnBrk="0" fontAlgn="base" hangingPunct="0">
              <a:lnSpc>
                <a:spcPct val="90000"/>
              </a:lnSpc>
              <a:spcBef>
                <a:spcPts val="1800"/>
              </a:spcBef>
              <a:spcAft>
                <a:spcPct val="0"/>
              </a:spcAft>
              <a:buSzPct val="100000"/>
              <a:buNone/>
            </a:pPr>
            <a:r>
              <a:rPr lang="en-US" sz="3600" dirty="0">
                <a:solidFill>
                  <a:schemeClr val="bg1"/>
                </a:solidFill>
                <a:latin typeface="Franklin Gothic Medium" panose="020B0603020102020204"/>
              </a:rPr>
              <a:t> </a:t>
            </a:r>
          </a:p>
          <a:p>
            <a:endParaRPr lang="en-US" dirty="0">
              <a:latin typeface="+mj-lt"/>
            </a:endParaRPr>
          </a:p>
        </p:txBody>
      </p:sp>
    </p:spTree>
    <p:extLst>
      <p:ext uri="{BB962C8B-B14F-4D97-AF65-F5344CB8AC3E}">
        <p14:creationId xmlns:p14="http://schemas.microsoft.com/office/powerpoint/2010/main" val="209928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0449" y="1074420"/>
            <a:ext cx="10972800" cy="4709160"/>
          </a:xfrm>
        </p:spPr>
        <p:txBody>
          <a:bodyPr/>
          <a:lstStyle/>
          <a:p>
            <a:pPr marL="228600" lvl="0" indent="-228600" eaLnBrk="0" fontAlgn="base" hangingPunct="0">
              <a:lnSpc>
                <a:spcPct val="90000"/>
              </a:lnSpc>
              <a:spcBef>
                <a:spcPts val="1800"/>
              </a:spcBef>
              <a:spcAft>
                <a:spcPct val="0"/>
              </a:spcAft>
              <a:buSzPct val="100000"/>
              <a:buFont typeface="Wingdings" panose="05000000000000000000" pitchFamily="2" charset="2"/>
              <a:buChar char="v"/>
            </a:pPr>
            <a:r>
              <a:rPr lang="en-US" dirty="0">
                <a:solidFill>
                  <a:srgbClr val="FF0000"/>
                </a:solidFill>
                <a:latin typeface="Franklin Gothic Medium" panose="020B0603020102020204"/>
              </a:rPr>
              <a:t>In Patients with Malignant lymphoma :</a:t>
            </a:r>
          </a:p>
          <a:p>
            <a:pPr marL="228600" lvl="0" indent="-228600" eaLnBrk="0" fontAlgn="base" hangingPunct="0">
              <a:lnSpc>
                <a:spcPct val="90000"/>
              </a:lnSpc>
              <a:spcBef>
                <a:spcPts val="1800"/>
              </a:spcBef>
              <a:spcAft>
                <a:spcPct val="0"/>
              </a:spcAft>
              <a:buSzPct val="100000"/>
              <a:buFont typeface="Wingdings" panose="05000000000000000000" pitchFamily="2" charset="2"/>
              <a:buChar char="v"/>
            </a:pPr>
            <a:endParaRPr lang="en-US" dirty="0">
              <a:solidFill>
                <a:srgbClr val="FF0000"/>
              </a:solidFill>
              <a:latin typeface="Franklin Gothic Medium" panose="020B0603020102020204"/>
            </a:endParaRPr>
          </a:p>
          <a:p>
            <a:pPr marL="228600" lvl="0" indent="-228600" eaLnBrk="0" fontAlgn="base" hangingPunct="0">
              <a:lnSpc>
                <a:spcPct val="90000"/>
              </a:lnSpc>
              <a:spcBef>
                <a:spcPts val="1800"/>
              </a:spcBef>
              <a:spcAft>
                <a:spcPct val="0"/>
              </a:spcAft>
              <a:buSzPct val="100000"/>
              <a:buNone/>
            </a:pPr>
            <a:r>
              <a:rPr lang="en-US" dirty="0">
                <a:solidFill>
                  <a:schemeClr val="bg1"/>
                </a:solidFill>
                <a:latin typeface="Franklin Gothic Medium" panose="020B0603020102020204"/>
              </a:rPr>
              <a:t>  -if it is confined to the thyroid alone, it may be treated by thyroid lobectomy with subsequent adjuvant radiotherapy and chemotherapy; otherwise it is treated by chemoradiation alone.</a:t>
            </a:r>
            <a:endParaRPr lang="en-US" dirty="0">
              <a:solidFill>
                <a:schemeClr val="bg1"/>
              </a:solidFill>
            </a:endParaRPr>
          </a:p>
          <a:p>
            <a:endParaRPr lang="en-US" dirty="0"/>
          </a:p>
        </p:txBody>
      </p:sp>
    </p:spTree>
    <p:extLst>
      <p:ext uri="{BB962C8B-B14F-4D97-AF65-F5344CB8AC3E}">
        <p14:creationId xmlns:p14="http://schemas.microsoft.com/office/powerpoint/2010/main" val="131241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a:spLocks noGrp="1"/>
          </p:cNvSpPr>
          <p:nvPr>
            <p:ph idx="1"/>
          </p:nvPr>
        </p:nvSpPr>
        <p:spPr>
          <a:xfrm>
            <a:off x="609600" y="1600200"/>
            <a:ext cx="10972800" cy="305929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indent="-228600" eaLnBrk="0" fontAlgn="base" hangingPunct="0">
              <a:lnSpc>
                <a:spcPct val="90000"/>
              </a:lnSpc>
              <a:spcBef>
                <a:spcPts val="600"/>
              </a:spcBef>
              <a:spcAft>
                <a:spcPct val="0"/>
              </a:spcAft>
              <a:buSzPct val="100000"/>
              <a:buFont typeface="Arial" panose="020B0604020202020204" pitchFamily="34" charset="0"/>
              <a:buChar char="▪"/>
            </a:pPr>
            <a:r>
              <a:rPr lang="en-US" sz="3200" dirty="0">
                <a:solidFill>
                  <a:srgbClr val="FF0000"/>
                </a:solidFill>
                <a:latin typeface="Franklin Gothic Medium" panose="020B0603020102020204"/>
                <a:sym typeface="Wingdings" panose="05000000000000000000" pitchFamily="2" charset="2"/>
              </a:rPr>
              <a:t>Cyst</a:t>
            </a:r>
            <a:r>
              <a:rPr lang="en-US" sz="3200" dirty="0">
                <a:solidFill>
                  <a:srgbClr val="FFC000"/>
                </a:solidFill>
                <a:latin typeface="Franklin Gothic Medium" panose="020B0603020102020204"/>
                <a:sym typeface="Wingdings" panose="05000000000000000000" pitchFamily="2" charset="2"/>
              </a:rPr>
              <a:t> </a:t>
            </a:r>
            <a:r>
              <a:rPr lang="en-US" sz="3200" dirty="0">
                <a:solidFill>
                  <a:schemeClr val="bg1"/>
                </a:solidFill>
                <a:latin typeface="Franklin Gothic Medium" panose="020B0603020102020204"/>
                <a:sym typeface="Wingdings" panose="05000000000000000000" pitchFamily="2" charset="2"/>
              </a:rPr>
              <a:t>: aspirate and follow up every 3 months .</a:t>
            </a:r>
          </a:p>
          <a:p>
            <a:pPr lvl="1" indent="-228600" eaLnBrk="0" fontAlgn="base" hangingPunct="0">
              <a:lnSpc>
                <a:spcPct val="90000"/>
              </a:lnSpc>
              <a:spcBef>
                <a:spcPts val="600"/>
              </a:spcBef>
              <a:spcAft>
                <a:spcPct val="0"/>
              </a:spcAft>
              <a:buSzPct val="100000"/>
              <a:buFont typeface="Arial" panose="020B0604020202020204" pitchFamily="34" charset="0"/>
              <a:buChar char="▪"/>
            </a:pPr>
            <a:endParaRPr lang="en-US" sz="3200" dirty="0">
              <a:solidFill>
                <a:srgbClr val="404040"/>
              </a:solidFill>
              <a:latin typeface="Franklin Gothic Medium" panose="020B0603020102020204"/>
              <a:sym typeface="Wingdings" panose="05000000000000000000" pitchFamily="2" charset="2"/>
            </a:endParaRPr>
          </a:p>
          <a:p>
            <a:pPr lvl="1" indent="-228600" eaLnBrk="0" fontAlgn="base" hangingPunct="0">
              <a:lnSpc>
                <a:spcPct val="90000"/>
              </a:lnSpc>
              <a:spcBef>
                <a:spcPts val="600"/>
              </a:spcBef>
              <a:spcAft>
                <a:spcPct val="0"/>
              </a:spcAft>
              <a:buSzPct val="100000"/>
              <a:buFont typeface="Arial" panose="020B0604020202020204" pitchFamily="34" charset="0"/>
              <a:buChar char="▪"/>
            </a:pPr>
            <a:r>
              <a:rPr lang="en-US" sz="3200" dirty="0">
                <a:solidFill>
                  <a:srgbClr val="FF0000"/>
                </a:solidFill>
                <a:latin typeface="Franklin Gothic Medium" panose="020B0603020102020204"/>
                <a:sym typeface="Wingdings" panose="05000000000000000000" pitchFamily="2" charset="2"/>
              </a:rPr>
              <a:t>Recurrent cyst after 3 attempts of aspiration ,</a:t>
            </a:r>
            <a:endParaRPr lang="en-US" sz="3200" dirty="0">
              <a:solidFill>
                <a:schemeClr val="bg1"/>
              </a:solidFill>
              <a:latin typeface="Franklin Gothic Medium" panose="020B0603020102020204"/>
              <a:sym typeface="Wingdings" panose="05000000000000000000" pitchFamily="2" charset="2"/>
            </a:endParaRPr>
          </a:p>
          <a:p>
            <a:pPr marL="228600" lvl="1" indent="0" eaLnBrk="0" fontAlgn="base" hangingPunct="0">
              <a:lnSpc>
                <a:spcPct val="90000"/>
              </a:lnSpc>
              <a:spcBef>
                <a:spcPts val="600"/>
              </a:spcBef>
              <a:spcAft>
                <a:spcPct val="0"/>
              </a:spcAft>
              <a:buSzPct val="100000"/>
              <a:buNone/>
            </a:pPr>
            <a:r>
              <a:rPr lang="en-US" sz="3200" dirty="0">
                <a:solidFill>
                  <a:srgbClr val="FF0000"/>
                </a:solidFill>
                <a:latin typeface="Franklin Gothic Medium" panose="020B0603020102020204"/>
                <a:sym typeface="Wingdings" panose="05000000000000000000" pitchFamily="2" charset="2"/>
              </a:rPr>
              <a:t>Large cyst &gt;3-4cm and complex cysts with solid and cystic components : </a:t>
            </a:r>
            <a:r>
              <a:rPr lang="en-US" sz="3200" dirty="0">
                <a:solidFill>
                  <a:schemeClr val="bg1"/>
                </a:solidFill>
                <a:latin typeface="Franklin Gothic Medium" panose="020B0603020102020204"/>
                <a:sym typeface="Wingdings" panose="05000000000000000000" pitchFamily="2" charset="2"/>
              </a:rPr>
              <a:t>unilateral thyroid lobectomy.</a:t>
            </a:r>
          </a:p>
          <a:p>
            <a:pPr lvl="1" indent="-228600" eaLnBrk="0" fontAlgn="base" hangingPunct="0">
              <a:lnSpc>
                <a:spcPct val="90000"/>
              </a:lnSpc>
              <a:spcBef>
                <a:spcPts val="600"/>
              </a:spcBef>
              <a:spcAft>
                <a:spcPct val="0"/>
              </a:spcAft>
              <a:buSzPct val="100000"/>
            </a:pPr>
            <a:endParaRPr lang="en-US" sz="3200" dirty="0">
              <a:solidFill>
                <a:srgbClr val="404040"/>
              </a:solidFill>
              <a:latin typeface="Franklin Gothic Medium" panose="020B0603020102020204"/>
              <a:sym typeface="Wingdings" panose="05000000000000000000" pitchFamily="2" charset="2"/>
            </a:endParaRPr>
          </a:p>
        </p:txBody>
      </p:sp>
    </p:spTree>
    <p:extLst>
      <p:ext uri="{BB962C8B-B14F-4D97-AF65-F5344CB8AC3E}">
        <p14:creationId xmlns:p14="http://schemas.microsoft.com/office/powerpoint/2010/main" val="113156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 of surgery </a:t>
            </a:r>
          </a:p>
        </p:txBody>
      </p:sp>
      <p:sp>
        <p:nvSpPr>
          <p:cNvPr id="3" name="Content Placeholder 2"/>
          <p:cNvSpPr>
            <a:spLocks noGrp="1"/>
          </p:cNvSpPr>
          <p:nvPr>
            <p:ph idx="1"/>
          </p:nvPr>
        </p:nvSpPr>
        <p:spPr/>
        <p:txBody>
          <a:bodyPr/>
          <a:lstStyle/>
          <a:p>
            <a:pPr marL="109855" indent="0">
              <a:buNone/>
            </a:pPr>
            <a:r>
              <a:rPr lang="en-US" dirty="0">
                <a:solidFill>
                  <a:schemeClr val="bg1"/>
                </a:solidFill>
              </a:rPr>
              <a:t>1- hemorrhage </a:t>
            </a:r>
          </a:p>
          <a:p>
            <a:pPr marL="109855" indent="0">
              <a:buNone/>
            </a:pPr>
            <a:r>
              <a:rPr lang="en-US" dirty="0">
                <a:solidFill>
                  <a:schemeClr val="bg1"/>
                </a:solidFill>
              </a:rPr>
              <a:t>2- damage to the external branch of the superior laryngeal nerve.</a:t>
            </a:r>
          </a:p>
          <a:p>
            <a:pPr marL="109855" indent="0">
              <a:buNone/>
            </a:pPr>
            <a:r>
              <a:rPr lang="en-US" dirty="0">
                <a:solidFill>
                  <a:schemeClr val="bg1"/>
                </a:solidFill>
              </a:rPr>
              <a:t>3-Damage to the recurrent laryngeal nerve.</a:t>
            </a:r>
          </a:p>
          <a:p>
            <a:pPr marL="109855" indent="0">
              <a:buNone/>
            </a:pPr>
            <a:r>
              <a:rPr lang="en-US" dirty="0">
                <a:solidFill>
                  <a:schemeClr val="bg1"/>
                </a:solidFill>
              </a:rPr>
              <a:t>4-hypothyroidism. ( within 2-3weeks)</a:t>
            </a:r>
          </a:p>
          <a:p>
            <a:pPr marL="109855" indent="0">
              <a:buNone/>
            </a:pPr>
            <a:r>
              <a:rPr lang="en-US" dirty="0">
                <a:solidFill>
                  <a:schemeClr val="bg1"/>
                </a:solidFill>
              </a:rPr>
              <a:t>5-hypoparathyroidism.</a:t>
            </a:r>
          </a:p>
          <a:p>
            <a:pPr marL="109855" indent="0">
              <a:buNone/>
            </a:pPr>
            <a:r>
              <a:rPr lang="en-US" dirty="0">
                <a:solidFill>
                  <a:schemeClr val="bg1"/>
                </a:solidFill>
              </a:rPr>
              <a:t>6-respiratory obstruction </a:t>
            </a:r>
          </a:p>
          <a:p>
            <a:pPr marL="109855" indent="0">
              <a:buNone/>
            </a:pPr>
            <a:r>
              <a:rPr lang="en-US" dirty="0">
                <a:solidFill>
                  <a:schemeClr val="bg1"/>
                </a:solidFill>
              </a:rPr>
              <a:t>7- thyroid crisis ( in surgery  or immediately after it  ) </a:t>
            </a:r>
          </a:p>
          <a:p>
            <a:pPr marL="109855" inden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2149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0539"/>
            <a:ext cx="10972800" cy="4709160"/>
          </a:xfrm>
        </p:spPr>
        <p:txBody>
          <a:bodyPr/>
          <a:lstStyle/>
          <a:p>
            <a:r>
              <a:rPr lang="en-US" dirty="0">
                <a:solidFill>
                  <a:schemeClr val="bg1"/>
                </a:solidFill>
              </a:rPr>
              <a:t>Radioiodine: indicated in functioning nodule, contraindicated in pregnancy , lactation ,children .</a:t>
            </a:r>
          </a:p>
          <a:p>
            <a:endParaRPr lang="en-US" dirty="0">
              <a:solidFill>
                <a:schemeClr val="bg1"/>
              </a:solidFill>
            </a:endParaRPr>
          </a:p>
          <a:p>
            <a:r>
              <a:rPr lang="en-US" dirty="0">
                <a:solidFill>
                  <a:schemeClr val="bg1"/>
                </a:solidFill>
              </a:rPr>
              <a:t> Percutaneous ethanol injection , and laser photocoagulation</a:t>
            </a:r>
          </a:p>
        </p:txBody>
      </p:sp>
    </p:spTree>
    <p:extLst>
      <p:ext uri="{BB962C8B-B14F-4D97-AF65-F5344CB8AC3E}">
        <p14:creationId xmlns:p14="http://schemas.microsoft.com/office/powerpoint/2010/main" val="38108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3984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solidFill>
                  <a:schemeClr val="bg1"/>
                </a:solidFill>
              </a:rPr>
              <a:t>1) AGES system </a:t>
            </a:r>
          </a:p>
          <a:p>
            <a:endParaRPr lang="en-US" dirty="0">
              <a:solidFill>
                <a:schemeClr val="bg1"/>
              </a:solidFill>
            </a:endParaRPr>
          </a:p>
          <a:p>
            <a:r>
              <a:rPr lang="en-US" dirty="0">
                <a:solidFill>
                  <a:schemeClr val="bg1"/>
                </a:solidFill>
              </a:rPr>
              <a:t>2)AMES system </a:t>
            </a:r>
          </a:p>
          <a:p>
            <a:endParaRPr lang="en-US" dirty="0">
              <a:solidFill>
                <a:schemeClr val="bg1"/>
              </a:solidFill>
            </a:endParaRPr>
          </a:p>
          <a:p>
            <a:r>
              <a:rPr lang="en-US" dirty="0">
                <a:solidFill>
                  <a:schemeClr val="bg1"/>
                </a:solidFill>
              </a:rPr>
              <a:t>3) MACIS system </a:t>
            </a:r>
          </a:p>
          <a:p>
            <a:endParaRPr lang="en-US" dirty="0"/>
          </a:p>
        </p:txBody>
      </p:sp>
      <p:sp>
        <p:nvSpPr>
          <p:cNvPr id="3" name="Title 2"/>
          <p:cNvSpPr>
            <a:spLocks noGrp="1"/>
          </p:cNvSpPr>
          <p:nvPr>
            <p:ph type="title"/>
          </p:nvPr>
        </p:nvSpPr>
        <p:spPr/>
        <p:txBody>
          <a:bodyPr/>
          <a:lstStyle/>
          <a:p>
            <a:r>
              <a:rPr lang="en-US" dirty="0"/>
              <a:t>Prognosis </a:t>
            </a:r>
          </a:p>
        </p:txBody>
      </p:sp>
      <p:graphicFrame>
        <p:nvGraphicFramePr>
          <p:cNvPr id="4" name="Table 3"/>
          <p:cNvGraphicFramePr>
            <a:graphicFrameLocks noGrp="1"/>
          </p:cNvGraphicFramePr>
          <p:nvPr/>
        </p:nvGraphicFramePr>
        <p:xfrm>
          <a:off x="6256020" y="2047873"/>
          <a:ext cx="5560568" cy="3145681"/>
        </p:xfrm>
        <a:graphic>
          <a:graphicData uri="http://schemas.openxmlformats.org/drawingml/2006/table">
            <a:tbl>
              <a:tblPr firstRow="1" bandRow="1">
                <a:tableStyleId>{00A15C55-8517-42AA-B614-E9B94910E393}</a:tableStyleId>
              </a:tblPr>
              <a:tblGrid>
                <a:gridCol w="2780284">
                  <a:extLst>
                    <a:ext uri="{9D8B030D-6E8A-4147-A177-3AD203B41FA5}">
                      <a16:colId xmlns:a16="http://schemas.microsoft.com/office/drawing/2014/main" val="1180593027"/>
                    </a:ext>
                  </a:extLst>
                </a:gridCol>
                <a:gridCol w="2780284">
                  <a:extLst>
                    <a:ext uri="{9D8B030D-6E8A-4147-A177-3AD203B41FA5}">
                      <a16:colId xmlns:a16="http://schemas.microsoft.com/office/drawing/2014/main" val="1563787338"/>
                    </a:ext>
                  </a:extLst>
                </a:gridCol>
              </a:tblGrid>
              <a:tr h="1048905">
                <a:tc>
                  <a:txBody>
                    <a:bodyPr/>
                    <a:lstStyle/>
                    <a:p>
                      <a:r>
                        <a:rPr lang="en-US" dirty="0"/>
                        <a:t>High risk group </a:t>
                      </a:r>
                    </a:p>
                  </a:txBody>
                  <a:tcPr/>
                </a:tc>
                <a:tc>
                  <a:txBody>
                    <a:bodyPr/>
                    <a:lstStyle/>
                    <a:p>
                      <a:r>
                        <a:rPr lang="en-US" dirty="0"/>
                        <a:t>Low</a:t>
                      </a:r>
                      <a:r>
                        <a:rPr lang="en-US" baseline="0" dirty="0"/>
                        <a:t> risk group </a:t>
                      </a:r>
                      <a:endParaRPr lang="en-US" dirty="0"/>
                    </a:p>
                  </a:txBody>
                  <a:tcPr/>
                </a:tc>
                <a:extLst>
                  <a:ext uri="{0D108BD9-81ED-4DB2-BD59-A6C34878D82A}">
                    <a16:rowId xmlns:a16="http://schemas.microsoft.com/office/drawing/2014/main" val="3013722496"/>
                  </a:ext>
                </a:extLst>
              </a:tr>
              <a:tr h="524194">
                <a:tc>
                  <a:txBody>
                    <a:bodyPr/>
                    <a:lstStyle/>
                    <a:p>
                      <a:r>
                        <a:rPr lang="en-US" dirty="0"/>
                        <a:t>Older</a:t>
                      </a:r>
                      <a:r>
                        <a:rPr lang="en-US" baseline="0" dirty="0"/>
                        <a:t> </a:t>
                      </a:r>
                      <a:endParaRPr lang="en-US" dirty="0"/>
                    </a:p>
                  </a:txBody>
                  <a:tcPr/>
                </a:tc>
                <a:tc>
                  <a:txBody>
                    <a:bodyPr/>
                    <a:lstStyle/>
                    <a:p>
                      <a:r>
                        <a:rPr lang="en-US" dirty="0"/>
                        <a:t>Young </a:t>
                      </a:r>
                    </a:p>
                  </a:txBody>
                  <a:tcPr/>
                </a:tc>
                <a:extLst>
                  <a:ext uri="{0D108BD9-81ED-4DB2-BD59-A6C34878D82A}">
                    <a16:rowId xmlns:a16="http://schemas.microsoft.com/office/drawing/2014/main" val="47575806"/>
                  </a:ext>
                </a:extLst>
              </a:tr>
              <a:tr h="524194">
                <a:tc>
                  <a:txBody>
                    <a:bodyPr/>
                    <a:lstStyle/>
                    <a:p>
                      <a:r>
                        <a:rPr lang="en-US" dirty="0"/>
                        <a:t>Poorly differentiated</a:t>
                      </a:r>
                      <a:r>
                        <a:rPr lang="en-US" baseline="0" dirty="0"/>
                        <a:t> </a:t>
                      </a:r>
                      <a:endParaRPr lang="en-US" dirty="0"/>
                    </a:p>
                  </a:txBody>
                  <a:tcPr/>
                </a:tc>
                <a:tc>
                  <a:txBody>
                    <a:bodyPr/>
                    <a:lstStyle/>
                    <a:p>
                      <a:r>
                        <a:rPr lang="en-US" dirty="0"/>
                        <a:t>Well-differentiated</a:t>
                      </a:r>
                      <a:r>
                        <a:rPr lang="en-US" baseline="0" dirty="0"/>
                        <a:t> </a:t>
                      </a:r>
                      <a:endParaRPr lang="en-US" dirty="0"/>
                    </a:p>
                  </a:txBody>
                  <a:tcPr/>
                </a:tc>
                <a:extLst>
                  <a:ext uri="{0D108BD9-81ED-4DB2-BD59-A6C34878D82A}">
                    <a16:rowId xmlns:a16="http://schemas.microsoft.com/office/drawing/2014/main" val="1482838587"/>
                  </a:ext>
                </a:extLst>
              </a:tr>
              <a:tr h="524194">
                <a:tc>
                  <a:txBody>
                    <a:bodyPr/>
                    <a:lstStyle/>
                    <a:p>
                      <a:r>
                        <a:rPr lang="en-US" dirty="0"/>
                        <a:t>Metastases </a:t>
                      </a:r>
                    </a:p>
                  </a:txBody>
                  <a:tcPr/>
                </a:tc>
                <a:tc>
                  <a:txBody>
                    <a:bodyPr/>
                    <a:lstStyle/>
                    <a:p>
                      <a:r>
                        <a:rPr lang="en-US" dirty="0"/>
                        <a:t>No metastases </a:t>
                      </a:r>
                    </a:p>
                  </a:txBody>
                  <a:tcPr/>
                </a:tc>
                <a:extLst>
                  <a:ext uri="{0D108BD9-81ED-4DB2-BD59-A6C34878D82A}">
                    <a16:rowId xmlns:a16="http://schemas.microsoft.com/office/drawing/2014/main" val="866055155"/>
                  </a:ext>
                </a:extLst>
              </a:tr>
              <a:tr h="524194">
                <a:tc>
                  <a:txBody>
                    <a:bodyPr/>
                    <a:lstStyle/>
                    <a:p>
                      <a:r>
                        <a:rPr lang="en-US" dirty="0"/>
                        <a:t>Large</a:t>
                      </a:r>
                      <a:r>
                        <a:rPr lang="en-US" baseline="0" dirty="0"/>
                        <a:t> primary lesion </a:t>
                      </a:r>
                      <a:endParaRPr lang="en-US" dirty="0"/>
                    </a:p>
                  </a:txBody>
                  <a:tcPr/>
                </a:tc>
                <a:tc>
                  <a:txBody>
                    <a:bodyPr/>
                    <a:lstStyle/>
                    <a:p>
                      <a:r>
                        <a:rPr lang="en-US" dirty="0"/>
                        <a:t>Small primary lesion </a:t>
                      </a:r>
                    </a:p>
                  </a:txBody>
                  <a:tcPr/>
                </a:tc>
                <a:extLst>
                  <a:ext uri="{0D108BD9-81ED-4DB2-BD59-A6C34878D82A}">
                    <a16:rowId xmlns:a16="http://schemas.microsoft.com/office/drawing/2014/main" val="3141270720"/>
                  </a:ext>
                </a:extLst>
              </a:tr>
            </a:tbl>
          </a:graphicData>
        </a:graphic>
      </p:graphicFrame>
    </p:spTree>
    <p:extLst>
      <p:ext uri="{BB962C8B-B14F-4D97-AF65-F5344CB8AC3E}">
        <p14:creationId xmlns:p14="http://schemas.microsoft.com/office/powerpoint/2010/main" val="11233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29ACB-6BB8-473A-B532-89D171323E7E}"/>
              </a:ext>
            </a:extLst>
          </p:cNvPr>
          <p:cNvSpPr>
            <a:spLocks noGrp="1"/>
          </p:cNvSpPr>
          <p:nvPr>
            <p:ph type="title"/>
          </p:nvPr>
        </p:nvSpPr>
        <p:spPr>
          <a:xfrm rot="20750799">
            <a:off x="342313" y="2511399"/>
            <a:ext cx="10972800" cy="1143000"/>
          </a:xfrm>
        </p:spPr>
        <p:txBody>
          <a:bodyPr>
            <a:noAutofit/>
          </a:bodyPr>
          <a:lstStyle/>
          <a:p>
            <a:r>
              <a:rPr lang="en-US" sz="8000" dirty="0"/>
              <a:t>Thank You</a:t>
            </a:r>
          </a:p>
        </p:txBody>
      </p:sp>
    </p:spTree>
    <p:extLst>
      <p:ext uri="{BB962C8B-B14F-4D97-AF65-F5344CB8AC3E}">
        <p14:creationId xmlns:p14="http://schemas.microsoft.com/office/powerpoint/2010/main" val="106349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5981700" y="948055"/>
            <a:ext cx="6107430" cy="3764280"/>
          </a:xfrm>
        </p:spPr>
        <p:txBody>
          <a:bodyPr>
            <a:noAutofit/>
          </a:bodyPr>
          <a:lstStyle/>
          <a:p>
            <a:pPr marL="465455" lvl="0" indent="-457200">
              <a:lnSpc>
                <a:spcPct val="110000"/>
              </a:lnSpc>
              <a:spcBef>
                <a:spcPts val="400"/>
              </a:spcBef>
              <a:buClr>
                <a:srgbClr val="1B1E3E"/>
              </a:buClr>
              <a:buSzPct val="150000"/>
              <a:buFont typeface="+mj-lt"/>
              <a:buAutoNum type="arabicPeriod"/>
            </a:pPr>
            <a:r>
              <a:rPr lang="en-GB" dirty="0">
                <a:solidFill>
                  <a:schemeClr val="bg1"/>
                </a:solidFill>
                <a:sym typeface="+mn-ea"/>
              </a:rPr>
              <a:t>Solitary nodules, in general, are more likely to be neoplastic than are multiple nodules.</a:t>
            </a:r>
            <a:endParaRPr dirty="0">
              <a:solidFill>
                <a:schemeClr val="bg1"/>
              </a:solidFill>
            </a:endParaRPr>
          </a:p>
          <a:p>
            <a:pPr marL="465455" lvl="0" indent="-457200">
              <a:lnSpc>
                <a:spcPct val="110000"/>
              </a:lnSpc>
              <a:spcBef>
                <a:spcPts val="400"/>
              </a:spcBef>
              <a:buClr>
                <a:srgbClr val="1B1E3E"/>
              </a:buClr>
              <a:buSzPct val="150000"/>
              <a:buFont typeface="+mj-lt"/>
              <a:buAutoNum type="arabicPeriod"/>
            </a:pPr>
            <a:r>
              <a:rPr lang="en-GB" dirty="0">
                <a:solidFill>
                  <a:schemeClr val="bg1"/>
                </a:solidFill>
                <a:sym typeface="+mn-ea"/>
              </a:rPr>
              <a:t>Nodules in younger patients are more likely to be neoplastic than are those in older patients.</a:t>
            </a:r>
            <a:endParaRPr dirty="0">
              <a:solidFill>
                <a:schemeClr val="bg1"/>
              </a:solidFill>
            </a:endParaRPr>
          </a:p>
          <a:p>
            <a:pPr marL="465455" lvl="0" indent="-457200">
              <a:lnSpc>
                <a:spcPct val="110000"/>
              </a:lnSpc>
              <a:spcBef>
                <a:spcPts val="400"/>
              </a:spcBef>
              <a:buClr>
                <a:srgbClr val="1B1E3E"/>
              </a:buClr>
              <a:buSzPct val="150000"/>
              <a:buFont typeface="+mj-lt"/>
              <a:buAutoNum type="arabicPeriod"/>
            </a:pPr>
            <a:r>
              <a:rPr lang="en-GB" dirty="0">
                <a:solidFill>
                  <a:schemeClr val="bg1"/>
                </a:solidFill>
                <a:sym typeface="+mn-ea"/>
              </a:rPr>
              <a:t>Nodules in males are more likely to be neoplastic than are those in females.</a:t>
            </a:r>
            <a:endParaRPr dirty="0">
              <a:solidFill>
                <a:schemeClr val="bg1"/>
              </a:solidFill>
            </a:endParaRPr>
          </a:p>
          <a:p>
            <a:pPr marL="465455" lvl="0" indent="-457200">
              <a:lnSpc>
                <a:spcPct val="110000"/>
              </a:lnSpc>
              <a:spcBef>
                <a:spcPts val="400"/>
              </a:spcBef>
              <a:buClr>
                <a:srgbClr val="1B1E3E"/>
              </a:buClr>
              <a:buSzPct val="150000"/>
              <a:buFont typeface="+mj-lt"/>
              <a:buAutoNum type="arabicPeriod"/>
            </a:pPr>
            <a:r>
              <a:rPr lang="en-GB" dirty="0">
                <a:solidFill>
                  <a:schemeClr val="bg1"/>
                </a:solidFill>
                <a:sym typeface="+mn-ea"/>
              </a:rPr>
              <a:t>A history of radiation treatment to the head and neck region is associated with an increased incidence of thyroid malignancy.</a:t>
            </a:r>
            <a:endParaRPr dirty="0">
              <a:solidFill>
                <a:schemeClr val="bg1"/>
              </a:solidFill>
            </a:endParaRPr>
          </a:p>
          <a:p>
            <a:pPr marL="465455" lvl="0" indent="-457200">
              <a:lnSpc>
                <a:spcPct val="110000"/>
              </a:lnSpc>
              <a:spcBef>
                <a:spcPts val="400"/>
              </a:spcBef>
              <a:buClr>
                <a:srgbClr val="1B1E3E"/>
              </a:buClr>
              <a:buSzPct val="150000"/>
              <a:buFont typeface="+mj-lt"/>
              <a:buAutoNum type="arabicPeriod"/>
            </a:pPr>
            <a:r>
              <a:rPr lang="en-GB" dirty="0">
                <a:solidFill>
                  <a:schemeClr val="bg1"/>
                </a:solidFill>
                <a:sym typeface="+mn-ea"/>
              </a:rPr>
              <a:t>Nodules that take up radioactive iodine in imaging studies (hot nodules) are more likely to be benign than malignant, reflecting well-differentiated cells</a:t>
            </a:r>
            <a:endParaRPr lang="en-GB" altLang="en-US" dirty="0">
              <a:solidFill>
                <a:schemeClr val="bg1"/>
              </a:solidFill>
              <a:sym typeface="+mn-ea"/>
            </a:endParaRPr>
          </a:p>
        </p:txBody>
      </p:sp>
      <p:sp>
        <p:nvSpPr>
          <p:cNvPr id="6" name="Text Placeholder 5"/>
          <p:cNvSpPr>
            <a:spLocks noGrp="1"/>
          </p:cNvSpPr>
          <p:nvPr>
            <p:ph type="body" sz="half" idx="3"/>
          </p:nvPr>
        </p:nvSpPr>
        <p:spPr>
          <a:xfrm>
            <a:off x="6700098" y="94298"/>
            <a:ext cx="5389033" cy="750887"/>
          </a:xfrm>
        </p:spPr>
        <p:txBody>
          <a:bodyPr/>
          <a:lstStyle/>
          <a:p>
            <a:r>
              <a:rPr lang="en-GB" altLang="en-US" b="1" cap="none">
                <a:ln/>
                <a:solidFill>
                  <a:schemeClr val="accent1"/>
                </a:solidFill>
                <a:effectLst>
                  <a:outerShdw blurRad="38100" dist="25400" dir="5400000" algn="ctr" rotWithShape="0">
                    <a:srgbClr val="6E747A">
                      <a:alpha val="43000"/>
                    </a:srgbClr>
                  </a:outerShdw>
                </a:effectLst>
                <a:uFillTx/>
              </a:rPr>
              <a:t>* Of a given thyroid nodule</a:t>
            </a:r>
          </a:p>
        </p:txBody>
      </p:sp>
      <p:sp>
        <p:nvSpPr>
          <p:cNvPr id="7" name="Content Placeholder 6"/>
          <p:cNvSpPr>
            <a:spLocks noGrp="1"/>
          </p:cNvSpPr>
          <p:nvPr>
            <p:ph sz="quarter" idx="2"/>
          </p:nvPr>
        </p:nvSpPr>
        <p:spPr>
          <a:xfrm>
            <a:off x="142875" y="1201420"/>
            <a:ext cx="5316855" cy="4765040"/>
          </a:xfrm>
        </p:spPr>
        <p:txBody>
          <a:bodyPr>
            <a:normAutofit lnSpcReduction="10000"/>
          </a:bodyPr>
          <a:lstStyle/>
          <a:p>
            <a:pPr marL="651510" indent="-514350">
              <a:lnSpc>
                <a:spcPct val="120000"/>
              </a:lnSpc>
              <a:buSzPct val="100000"/>
              <a:buFont typeface="+mj-lt"/>
              <a:buAutoNum type="arabicPeriod"/>
            </a:pPr>
            <a:r>
              <a:rPr lang="en-GB" altLang="en-US" sz="2600">
                <a:solidFill>
                  <a:schemeClr val="bg1">
                    <a:lumMod val="95000"/>
                    <a:lumOff val="5000"/>
                  </a:schemeClr>
                </a:solidFill>
              </a:rPr>
              <a:t>Hx of previous irradiation</a:t>
            </a:r>
          </a:p>
          <a:p>
            <a:pPr marL="651510" indent="-514350">
              <a:lnSpc>
                <a:spcPct val="120000"/>
              </a:lnSpc>
              <a:buSzPct val="100000"/>
              <a:buFont typeface="+mj-lt"/>
              <a:buAutoNum type="arabicPeriod"/>
            </a:pPr>
            <a:r>
              <a:rPr lang="en-GB" altLang="en-US" sz="2600">
                <a:solidFill>
                  <a:schemeClr val="bg1">
                    <a:lumMod val="95000"/>
                    <a:lumOff val="5000"/>
                  </a:schemeClr>
                </a:solidFill>
              </a:rPr>
              <a:t>Young and elderly patients</a:t>
            </a:r>
          </a:p>
          <a:p>
            <a:pPr marL="651510" indent="-514350">
              <a:lnSpc>
                <a:spcPct val="120000"/>
              </a:lnSpc>
              <a:buSzPct val="100000"/>
              <a:buFont typeface="+mj-lt"/>
              <a:buAutoNum type="arabicPeriod"/>
            </a:pPr>
            <a:r>
              <a:rPr lang="en-GB" altLang="en-US" sz="2600">
                <a:solidFill>
                  <a:schemeClr val="bg1">
                    <a:lumMod val="95000"/>
                    <a:lumOff val="5000"/>
                  </a:schemeClr>
                </a:solidFill>
              </a:rPr>
              <a:t>Male sex</a:t>
            </a:r>
          </a:p>
          <a:p>
            <a:pPr marL="651510" indent="-514350">
              <a:lnSpc>
                <a:spcPct val="120000"/>
              </a:lnSpc>
              <a:buSzPct val="100000"/>
              <a:buFont typeface="+mj-lt"/>
              <a:buAutoNum type="arabicPeriod"/>
            </a:pPr>
            <a:r>
              <a:rPr lang="en-GB" altLang="en-US" sz="2600">
                <a:solidFill>
                  <a:schemeClr val="bg1">
                    <a:lumMod val="95000"/>
                    <a:lumOff val="5000"/>
                  </a:schemeClr>
                </a:solidFill>
              </a:rPr>
              <a:t>Family hx of MEN2</a:t>
            </a:r>
          </a:p>
          <a:p>
            <a:pPr marL="651510" indent="-514350">
              <a:lnSpc>
                <a:spcPct val="120000"/>
              </a:lnSpc>
              <a:buSzPct val="100000"/>
              <a:buFont typeface="+mj-lt"/>
              <a:buAutoNum type="arabicPeriod"/>
            </a:pPr>
            <a:r>
              <a:rPr lang="en-GB" altLang="en-US" sz="2600">
                <a:solidFill>
                  <a:schemeClr val="bg1">
                    <a:lumMod val="95000"/>
                    <a:lumOff val="5000"/>
                  </a:schemeClr>
                </a:solidFill>
              </a:rPr>
              <a:t>Recent onset and rapid growth</a:t>
            </a:r>
          </a:p>
          <a:p>
            <a:pPr marL="651510" indent="-514350">
              <a:lnSpc>
                <a:spcPct val="120000"/>
              </a:lnSpc>
              <a:buSzPct val="100000"/>
              <a:buFont typeface="+mj-lt"/>
              <a:buAutoNum type="arabicPeriod"/>
            </a:pPr>
            <a:r>
              <a:rPr lang="en-GB" altLang="en-US" sz="2600">
                <a:solidFill>
                  <a:schemeClr val="bg1">
                    <a:lumMod val="95000"/>
                    <a:lumOff val="5000"/>
                  </a:schemeClr>
                </a:solidFill>
              </a:rPr>
              <a:t>Painful, hard, irregular nodule with limited mobility</a:t>
            </a:r>
          </a:p>
          <a:p>
            <a:pPr marL="651510" indent="-514350">
              <a:lnSpc>
                <a:spcPct val="120000"/>
              </a:lnSpc>
              <a:buSzPct val="100000"/>
              <a:buFont typeface="+mj-lt"/>
              <a:buAutoNum type="arabicPeriod"/>
            </a:pPr>
            <a:r>
              <a:rPr lang="en-GB" altLang="en-US" sz="2600">
                <a:solidFill>
                  <a:schemeClr val="bg1">
                    <a:lumMod val="95000"/>
                    <a:lumOff val="5000"/>
                  </a:schemeClr>
                </a:solidFill>
              </a:rPr>
              <a:t>Local invasion or lymphatic or blood-borne metastases</a:t>
            </a:r>
          </a:p>
        </p:txBody>
      </p:sp>
      <p:sp>
        <p:nvSpPr>
          <p:cNvPr id="8" name="Text Placeholder 7"/>
          <p:cNvSpPr>
            <a:spLocks noGrp="1"/>
          </p:cNvSpPr>
          <p:nvPr>
            <p:ph type="body" idx="1"/>
          </p:nvPr>
        </p:nvSpPr>
        <p:spPr>
          <a:xfrm>
            <a:off x="142875" y="94615"/>
            <a:ext cx="5519420" cy="1056005"/>
          </a:xfrm>
        </p:spPr>
        <p:txBody>
          <a:bodyPr/>
          <a:lstStyle/>
          <a:p>
            <a:r>
              <a:rPr lang="en-GB" altLang="en-US" b="1" cap="none">
                <a:ln/>
                <a:solidFill>
                  <a:schemeClr val="accent1"/>
                </a:solidFill>
                <a:effectLst>
                  <a:outerShdw blurRad="38100" dist="25400" dir="5400000" algn="ctr" rotWithShape="0">
                    <a:srgbClr val="6E747A">
                      <a:alpha val="43000"/>
                    </a:srgbClr>
                  </a:outerShdw>
                </a:effectLst>
                <a:uFillTx/>
              </a:rPr>
              <a:t>* Findings that raise suspecion for malignancy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478324861_4576a4306b_b-1024x768.jpg"/>
          <p:cNvPicPr>
            <a:picLocks noChangeAspect="1"/>
          </p:cNvPicPr>
          <p:nvPr/>
        </p:nvPicPr>
        <p:blipFill rotWithShape="1">
          <a:blip r:embed="rId2"/>
          <a:srcRect t="19360" b="23418"/>
          <a:stretch>
            <a:fillRect/>
          </a:stretch>
        </p:blipFill>
        <p:spPr>
          <a:xfrm>
            <a:off x="609600" y="998807"/>
            <a:ext cx="10972800" cy="531055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873760"/>
            <a:ext cx="12192635" cy="4733925"/>
          </a:xfrm>
        </p:spPr>
        <p:txBody>
          <a:bodyPr>
            <a:noAutofit/>
          </a:bodyPr>
          <a:lstStyle/>
          <a:p>
            <a:pPr>
              <a:lnSpc>
                <a:spcPct val="115000"/>
              </a:lnSpc>
              <a:spcBef>
                <a:spcPts val="200"/>
              </a:spcBef>
              <a:spcAft>
                <a:spcPts val="200"/>
              </a:spcAft>
              <a:buFont typeface="Wingdings" panose="05000000000000000000" charset="0"/>
              <a:buChar char="v"/>
            </a:pPr>
            <a:r>
              <a:rPr lang="en-GB" altLang="en-US" sz="2500" dirty="0">
                <a:solidFill>
                  <a:schemeClr val="bg1"/>
                </a:solidFill>
                <a:latin typeface="Arial" panose="020B0604020202020204" pitchFamily="34" charset="0"/>
                <a:cs typeface="Arial" panose="020B0604020202020204" pitchFamily="34" charset="0"/>
              </a:rPr>
              <a:t>Also called “ Chronic lymphocytic (autoimmune) thyroiditis”</a:t>
            </a:r>
            <a:endParaRPr lang="en-US" sz="2500" dirty="0">
              <a:solidFill>
                <a:schemeClr val="bg1"/>
              </a:solidFill>
              <a:latin typeface="Arial" panose="020B0604020202020204" pitchFamily="34" charset="0"/>
              <a:cs typeface="Arial" panose="020B0604020202020204" pitchFamily="34" charset="0"/>
            </a:endParaRPr>
          </a:p>
          <a:p>
            <a:pPr>
              <a:lnSpc>
                <a:spcPct val="115000"/>
              </a:lnSpc>
              <a:spcBef>
                <a:spcPts val="200"/>
              </a:spcBef>
              <a:spcAft>
                <a:spcPts val="200"/>
              </a:spcAft>
              <a:buFont typeface="Wingdings" panose="05000000000000000000" charset="0"/>
              <a:buChar char="v"/>
            </a:pPr>
            <a:r>
              <a:rPr lang="en-US" sz="2500" dirty="0">
                <a:solidFill>
                  <a:schemeClr val="bg1"/>
                </a:solidFill>
                <a:latin typeface="Arial" panose="020B0604020202020204" pitchFamily="34" charset="0"/>
                <a:cs typeface="Arial" panose="020B0604020202020204" pitchFamily="34" charset="0"/>
              </a:rPr>
              <a:t>It</a:t>
            </a:r>
            <a:r>
              <a:rPr lang="en-GB" altLang="en-US" sz="2500" dirty="0">
                <a:solidFill>
                  <a:schemeClr val="bg1"/>
                </a:solidFill>
                <a:latin typeface="Arial" panose="020B0604020202020204" pitchFamily="34" charset="0"/>
                <a:cs typeface="Arial" panose="020B0604020202020204" pitchFamily="34" charset="0"/>
              </a:rPr>
              <a:t>’</a:t>
            </a:r>
            <a:r>
              <a:rPr lang="en-US" sz="2500" dirty="0">
                <a:solidFill>
                  <a:schemeClr val="bg1"/>
                </a:solidFill>
                <a:latin typeface="Arial" panose="020B0604020202020204" pitchFamily="34" charset="0"/>
                <a:cs typeface="Arial" panose="020B0604020202020204" pitchFamily="34" charset="0"/>
              </a:rPr>
              <a:t>s an autoimmune disease in which the thyroid gland is gradually destroyed by auto-antibodies. </a:t>
            </a:r>
          </a:p>
          <a:p>
            <a:pPr>
              <a:lnSpc>
                <a:spcPct val="115000"/>
              </a:lnSpc>
              <a:spcBef>
                <a:spcPts val="200"/>
              </a:spcBef>
              <a:spcAft>
                <a:spcPts val="200"/>
              </a:spcAft>
              <a:buFont typeface="Wingdings" panose="05000000000000000000" charset="0"/>
              <a:buChar char="v"/>
            </a:pPr>
            <a:r>
              <a:rPr lang="en-US" sz="2500" dirty="0">
                <a:solidFill>
                  <a:schemeClr val="bg1"/>
                </a:solidFill>
                <a:latin typeface="Arial" panose="020B0604020202020204" pitchFamily="34" charset="0"/>
                <a:cs typeface="Arial" panose="020B0604020202020204" pitchFamily="34" charset="0"/>
              </a:rPr>
              <a:t>Early on, there may be no symptoms. But over time the thyroid may enlarge, forming a painless goiter</a:t>
            </a:r>
          </a:p>
          <a:p>
            <a:pPr>
              <a:lnSpc>
                <a:spcPct val="115000"/>
              </a:lnSpc>
              <a:spcBef>
                <a:spcPts val="200"/>
              </a:spcBef>
              <a:spcAft>
                <a:spcPts val="200"/>
              </a:spcAft>
              <a:buFont typeface="Wingdings" panose="05000000000000000000" charset="0"/>
              <a:buChar char="v"/>
            </a:pPr>
            <a:r>
              <a:rPr lang="en-US" sz="2500" dirty="0">
                <a:solidFill>
                  <a:schemeClr val="bg1"/>
                </a:solidFill>
                <a:latin typeface="Arial" panose="020B0604020202020204" pitchFamily="34" charset="0"/>
                <a:cs typeface="Arial" panose="020B0604020202020204" pitchFamily="34" charset="0"/>
              </a:rPr>
              <a:t>Hashimoto's thyroiditis affects about 5% of the population at some point in their life. It typically begins between the ages of 30 and 50 and is much more common in women than men.</a:t>
            </a:r>
          </a:p>
          <a:p>
            <a:pPr>
              <a:lnSpc>
                <a:spcPct val="115000"/>
              </a:lnSpc>
              <a:spcBef>
                <a:spcPts val="200"/>
              </a:spcBef>
              <a:spcAft>
                <a:spcPts val="200"/>
              </a:spcAft>
              <a:buFont typeface="Wingdings" panose="05000000000000000000" charset="0"/>
              <a:buChar char="v"/>
            </a:pPr>
            <a:r>
              <a:rPr lang="en-GB" altLang="en-US" sz="2500" dirty="0">
                <a:solidFill>
                  <a:schemeClr val="bg1"/>
                </a:solidFill>
                <a:effectLst/>
                <a:latin typeface="Arial" panose="020B0604020202020204" pitchFamily="34" charset="0"/>
                <a:cs typeface="Arial" panose="020B0604020202020204" pitchFamily="34" charset="0"/>
              </a:rPr>
              <a:t>Presentation:</a:t>
            </a:r>
          </a:p>
          <a:p>
            <a:pPr marL="1042670" lvl="1" indent="-457200">
              <a:lnSpc>
                <a:spcPct val="115000"/>
              </a:lnSpc>
              <a:spcBef>
                <a:spcPts val="200"/>
              </a:spcBef>
              <a:spcAft>
                <a:spcPts val="200"/>
              </a:spcAft>
              <a:buFont typeface="Wingdings" panose="05000000000000000000" charset="0"/>
              <a:buAutoNum type="arabicPeriod"/>
            </a:pPr>
            <a:r>
              <a:rPr lang="en-GB" altLang="en-US" sz="2100" dirty="0">
                <a:solidFill>
                  <a:schemeClr val="bg1"/>
                </a:solidFill>
                <a:effectLst/>
                <a:latin typeface="Arial" panose="020B0604020202020204" pitchFamily="34" charset="0"/>
                <a:cs typeface="Arial" panose="020B0604020202020204" pitchFamily="34" charset="0"/>
              </a:rPr>
              <a:t>Presents as a goiter; may be diffuse or nodular with a characterestic bosselated feeling OR</a:t>
            </a:r>
          </a:p>
          <a:p>
            <a:pPr marL="1042670" lvl="1" indent="-457200">
              <a:lnSpc>
                <a:spcPct val="115000"/>
              </a:lnSpc>
              <a:spcBef>
                <a:spcPts val="200"/>
              </a:spcBef>
              <a:spcAft>
                <a:spcPts val="200"/>
              </a:spcAft>
              <a:buFont typeface="Wingdings" panose="05000000000000000000" charset="0"/>
              <a:buAutoNum type="arabicPeriod"/>
            </a:pPr>
            <a:r>
              <a:rPr lang="en-GB" altLang="en-US" sz="2100" dirty="0">
                <a:solidFill>
                  <a:schemeClr val="bg1"/>
                </a:solidFill>
                <a:effectLst/>
                <a:latin typeface="Arial" panose="020B0604020202020204" pitchFamily="34" charset="0"/>
                <a:cs typeface="Arial" panose="020B0604020202020204" pitchFamily="34" charset="0"/>
              </a:rPr>
              <a:t>Established or subclinical thyroid failure</a:t>
            </a:r>
          </a:p>
          <a:p>
            <a:pPr marL="1042670" lvl="1" indent="-457200">
              <a:lnSpc>
                <a:spcPct val="115000"/>
              </a:lnSpc>
              <a:spcBef>
                <a:spcPts val="200"/>
              </a:spcBef>
              <a:spcAft>
                <a:spcPts val="200"/>
              </a:spcAft>
              <a:buFont typeface="Wingdings" panose="05000000000000000000" charset="0"/>
              <a:buAutoNum type="arabicPeriod"/>
            </a:pPr>
            <a:r>
              <a:rPr lang="en-GB" altLang="en-US" sz="2100" dirty="0">
                <a:solidFill>
                  <a:schemeClr val="bg1"/>
                </a:solidFill>
                <a:effectLst/>
                <a:latin typeface="Arial" panose="020B0604020202020204" pitchFamily="34" charset="0"/>
                <a:cs typeface="Arial" panose="020B0604020202020204" pitchFamily="34" charset="0"/>
              </a:rPr>
              <a:t>Presents in association with other thyroid diseases such as toxic goiter</a:t>
            </a:r>
          </a:p>
          <a:p>
            <a:pPr marL="1042670" lvl="1" indent="-457200">
              <a:lnSpc>
                <a:spcPct val="115000"/>
              </a:lnSpc>
              <a:spcBef>
                <a:spcPts val="200"/>
              </a:spcBef>
              <a:spcAft>
                <a:spcPts val="200"/>
              </a:spcAft>
              <a:buFont typeface="Wingdings" panose="05000000000000000000" charset="0"/>
              <a:buAutoNum type="arabicPeriod"/>
            </a:pPr>
            <a:r>
              <a:rPr lang="en-GB" altLang="en-US" sz="2100" dirty="0">
                <a:solidFill>
                  <a:schemeClr val="bg1"/>
                </a:solidFill>
                <a:effectLst/>
                <a:latin typeface="Arial" panose="020B0604020202020204" pitchFamily="34" charset="0"/>
                <a:cs typeface="Arial" panose="020B0604020202020204" pitchFamily="34" charset="0"/>
              </a:rPr>
              <a:t>There may be myxoedema without detectable thyroid enlargement</a:t>
            </a:r>
          </a:p>
        </p:txBody>
      </p:sp>
      <p:pic>
        <p:nvPicPr>
          <p:cNvPr id="4" name="Content Placeholder 3" descr="GettyImages-842618312-650x450[1]"/>
          <p:cNvPicPr>
            <a:picLocks noGrp="1" noChangeAspect="1"/>
          </p:cNvPicPr>
          <p:nvPr>
            <p:ph sz="half" idx="2"/>
          </p:nvPr>
        </p:nvPicPr>
        <p:blipFill>
          <a:blip r:embed="rId2"/>
          <a:stretch>
            <a:fillRect/>
          </a:stretch>
        </p:blipFill>
        <p:spPr>
          <a:xfrm>
            <a:off x="10722610" y="0"/>
            <a:ext cx="1469390" cy="1275715"/>
          </a:xfrm>
          <a:prstGeom prst="rect">
            <a:avLst/>
          </a:prstGeom>
        </p:spPr>
      </p:pic>
      <p:sp>
        <p:nvSpPr>
          <p:cNvPr id="208" name="Google Shape;208;p38"/>
          <p:cNvSpPr txBox="1">
            <a:spLocks noGrp="1"/>
          </p:cNvSpPr>
          <p:nvPr/>
        </p:nvSpPr>
        <p:spPr>
          <a:xfrm>
            <a:off x="0" y="0"/>
            <a:ext cx="6473825" cy="849630"/>
          </a:xfrm>
          <a:prstGeom prst="rect">
            <a:avLst/>
          </a:prstGeom>
          <a:noFill/>
          <a:ln w="38100" cap="flat" cmpd="sng">
            <a:solidFill>
              <a:schemeClr val="accent1"/>
            </a:solidFill>
            <a:prstDash val="solid"/>
            <a:miter lim="800000"/>
            <a:headEnd type="none" w="sm" len="sm"/>
            <a:tailEnd type="none" w="sm" len="sm"/>
          </a:ln>
        </p:spPr>
        <p:txBody>
          <a:bodyPr vert="horz" wrap="square" lIns="91433" tIns="45700" rIns="91433" bIns="45700" anchor="ctr" anchorCtr="0">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solidFill>
                  <a:schemeClr val="accent2"/>
                </a:solidFill>
                <a:effectLst>
                  <a:outerShdw blurRad="114300" dist="101600" dir="2700000" algn="tl" rotWithShape="0">
                    <a:srgbClr val="000000">
                      <a:alpha val="40000"/>
                    </a:srgbClr>
                  </a:outerShdw>
                </a:effectLst>
                <a:latin typeface="+mj-lt"/>
                <a:ea typeface="+mj-ea"/>
                <a:cs typeface="+mj-cs"/>
              </a:defRPr>
            </a:lvl1pPr>
          </a:lstStyle>
          <a:p>
            <a:pPr algn="l">
              <a:spcBef>
                <a:spcPts val="0"/>
              </a:spcBef>
            </a:pPr>
            <a:r>
              <a:rPr lang="en-GB" sz="4000" dirty="0">
                <a:solidFill>
                  <a:schemeClr val="accent1"/>
                </a:solidFill>
                <a:effectLst>
                  <a:outerShdw blurRad="38100" dist="25400" dir="5400000" algn="ctr" rotWithShape="0">
                    <a:srgbClr val="6E747A">
                      <a:alpha val="43000"/>
                    </a:srgbClr>
                  </a:outerShdw>
                </a:effectLst>
                <a:latin typeface="Arial" panose="020B0604020202020204"/>
                <a:ea typeface="Arial" panose="020B0604020202020204"/>
                <a:cs typeface="Arial" panose="020B0604020202020204"/>
                <a:sym typeface="Arial" panose="020B0604020202020204"/>
              </a:rPr>
              <a:t>* Hashimoto’s thyroiditis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edical design template">
  <a:themeElements>
    <a:clrScheme name="Blue Red">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4250</Words>
  <Application>Microsoft Office PowerPoint</Application>
  <PresentationFormat>Widescreen</PresentationFormat>
  <Paragraphs>454</Paragraphs>
  <Slides>67</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67</vt:i4>
      </vt:variant>
    </vt:vector>
  </HeadingPairs>
  <TitlesOfParts>
    <vt:vector size="76" baseType="lpstr">
      <vt:lpstr>Arial</vt:lpstr>
      <vt:lpstr>Calibri</vt:lpstr>
      <vt:lpstr>Franklin Gothic Medium</vt:lpstr>
      <vt:lpstr>Noto Sans Symbols</vt:lpstr>
      <vt:lpstr>Wingdings</vt:lpstr>
      <vt:lpstr>Wingdings 2</vt:lpstr>
      <vt:lpstr>Wingdings 3</vt:lpstr>
      <vt:lpstr>Medical design template</vt:lpstr>
      <vt:lpstr>1_Medical design template</vt:lpstr>
      <vt:lpstr>Solitary thyroid nodules</vt:lpstr>
      <vt:lpstr>PowerPoint Presentation</vt:lpstr>
      <vt:lpstr>PowerPoint Presentation</vt:lpstr>
      <vt:lpstr>PowerPoint Presentation</vt:lpstr>
      <vt:lpstr>**Solitary Thyroid Nodules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Benign thyroid nodules</vt:lpstr>
      <vt:lpstr>* Follicular Adenoma</vt:lpstr>
      <vt:lpstr>PowerPoint Presentation</vt:lpstr>
      <vt:lpstr>PowerPoint Presentation</vt:lpstr>
      <vt:lpstr>* Malignant thyroid nodules</vt:lpstr>
      <vt:lpstr> Malignant Solitary Nodules</vt:lpstr>
      <vt:lpstr>*Overview of Thyroid Carcinoma Types</vt:lpstr>
      <vt:lpstr>PowerPoint Presentation</vt:lpstr>
      <vt:lpstr>1)Papillary carcinoma</vt:lpstr>
      <vt:lpstr>PowerPoint Presentation</vt:lpstr>
      <vt:lpstr>PowerPoint Presentation</vt:lpstr>
      <vt:lpstr>2) Follicular CA</vt:lpstr>
      <vt:lpstr>PowerPoint Presentation</vt:lpstr>
      <vt:lpstr>PowerPoint Presentation</vt:lpstr>
      <vt:lpstr>PowerPoint Presentation</vt:lpstr>
      <vt:lpstr>3) Medullary Carcinoma</vt:lpstr>
      <vt:lpstr>PowerPoint Presentation</vt:lpstr>
      <vt:lpstr>PowerPoint Presentation</vt:lpstr>
      <vt:lpstr>4) Anaplastic Carcinoma</vt:lpstr>
      <vt:lpstr>PowerPoint Presentation</vt:lpstr>
      <vt:lpstr>PowerPoint Presentation</vt:lpstr>
      <vt:lpstr>5) Malignant lymphoma</vt:lpstr>
      <vt:lpstr>* Granulomatous thyroiditis</vt:lpstr>
      <vt:lpstr>PowerPoint Presentation</vt:lpstr>
      <vt:lpstr>DIAGNOSIS</vt:lpstr>
      <vt:lpstr>Lab test </vt:lpstr>
      <vt:lpstr>PowerPoint Presentation</vt:lpstr>
      <vt:lpstr>PowerPoint Presentation</vt:lpstr>
      <vt:lpstr>PowerPoint Presentation</vt:lpstr>
      <vt:lpstr>PowerPoint Presentation</vt:lpstr>
      <vt:lpstr>PowerPoint Presentation</vt:lpstr>
      <vt:lpstr>PowerPoint Presentation</vt:lpstr>
      <vt:lpstr>less used investigations </vt:lpstr>
      <vt:lpstr>PowerPoint Presentation</vt:lpstr>
      <vt:lpstr>PowerPoint Presentation</vt:lpstr>
      <vt:lpstr>Management</vt:lpstr>
      <vt:lpstr>Management </vt:lpstr>
      <vt:lpstr>Indication for surgery </vt:lpstr>
      <vt:lpstr>Procedures </vt:lpstr>
      <vt:lpstr>PowerPoint Presentation</vt:lpstr>
      <vt:lpstr>PowerPoint Presentation</vt:lpstr>
      <vt:lpstr>PowerPoint Presentation</vt:lpstr>
      <vt:lpstr>PowerPoint Presentation</vt:lpstr>
      <vt:lpstr>Complication of surgery </vt:lpstr>
      <vt:lpstr>PowerPoint Presentation</vt:lpstr>
      <vt:lpstr>PowerPoint Presentation</vt:lpstr>
      <vt:lpstr>Prognosis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Solitary thyroid nodules</dc:title>
  <dc:creator>علي عتوم</dc:creator>
  <cp:lastModifiedBy>علي عتوم</cp:lastModifiedBy>
  <cp:revision>47</cp:revision>
  <dcterms:created xsi:type="dcterms:W3CDTF">2021-01-15T21:18:00Z</dcterms:created>
  <dcterms:modified xsi:type="dcterms:W3CDTF">2021-01-26T19:45:44Z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2057-11.2.0.9967</vt:lpwstr>
  </property>
</Properties>
</file>