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0" r:id="rId6"/>
    <p:sldId id="279" r:id="rId7"/>
    <p:sldId id="266" r:id="rId8"/>
    <p:sldId id="267" r:id="rId9"/>
    <p:sldId id="265" r:id="rId10"/>
    <p:sldId id="263" r:id="rId11"/>
    <p:sldId id="27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2911" autoAdjust="0"/>
  </p:normalViewPr>
  <p:slideViewPr>
    <p:cSldViewPr snapToGrid="0">
      <p:cViewPr varScale="1">
        <p:scale>
          <a:sx n="94" d="100"/>
          <a:sy n="94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5347-DF4A-4BC4-9F55-2572FA1529B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16CC-8A0C-44A2-ABD5-E88B8B6E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9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16CC-8A0C-44A2-ABD5-E88B8B6E2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16CC-8A0C-44A2-ABD5-E88B8B6E21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6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16CC-8A0C-44A2-ABD5-E88B8B6E2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16CC-8A0C-44A2-ABD5-E88B8B6E21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16CC-8A0C-44A2-ABD5-E88B8B6E21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832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7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414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1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6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9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5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6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C823-ED51-674D-B06E-FFE5FD079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3429000"/>
            <a:ext cx="6335903" cy="457680"/>
          </a:xfrm>
        </p:spPr>
        <p:txBody>
          <a:bodyPr/>
          <a:lstStyle/>
          <a:p>
            <a:r>
              <a:rPr lang="ar-SA"/>
              <a:t>Ascites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AF52-419E-814E-9543-8F3FE702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6679"/>
            <a:ext cx="9144000" cy="2733195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l"/>
            <a:r>
              <a:rPr lang="en-GB" b="1" dirty="0"/>
              <a:t>Supervised by:-Dr :</a:t>
            </a:r>
            <a:r>
              <a:rPr lang="en-US" b="1" dirty="0" err="1"/>
              <a:t>Diaa</a:t>
            </a:r>
            <a:r>
              <a:rPr lang="en-US" b="1" dirty="0"/>
              <a:t> </a:t>
            </a:r>
            <a:r>
              <a:rPr lang="en-US" b="1" dirty="0" err="1"/>
              <a:t>mobaideen</a:t>
            </a:r>
            <a:endParaRPr lang="en-GB" b="1" dirty="0"/>
          </a:p>
          <a:p>
            <a:endParaRPr lang="en-GB" dirty="0"/>
          </a:p>
          <a:p>
            <a:pPr algn="l"/>
            <a:r>
              <a:rPr lang="en-GB" b="1" dirty="0"/>
              <a:t>Presented</a:t>
            </a:r>
            <a:r>
              <a:rPr lang="en-GB" dirty="0"/>
              <a:t> </a:t>
            </a:r>
            <a:r>
              <a:rPr lang="en-GB" b="1" dirty="0"/>
              <a:t>by:-</a:t>
            </a:r>
            <a:r>
              <a:rPr lang="en-GB" dirty="0"/>
              <a:t> </a:t>
            </a:r>
            <a:r>
              <a:rPr lang="en-US" b="1" dirty="0"/>
              <a:t>Ahmad al </a:t>
            </a:r>
            <a:r>
              <a:rPr lang="en-US" b="1" dirty="0" err="1"/>
              <a:t>dahamsheh</a:t>
            </a:r>
            <a:endParaRPr lang="en-GB" dirty="0"/>
          </a:p>
          <a:p>
            <a:pPr algn="l"/>
            <a:r>
              <a:rPr lang="en-GB" dirty="0"/>
              <a:t>                    </a:t>
            </a:r>
            <a:r>
              <a:rPr lang="en-GB" b="1" dirty="0"/>
              <a:t>      </a:t>
            </a:r>
            <a:r>
              <a:rPr lang="en-US" b="1" dirty="0"/>
              <a:t>Mohammed </a:t>
            </a:r>
            <a:r>
              <a:rPr lang="en-US" b="1" dirty="0" err="1"/>
              <a:t>alnawafleh</a:t>
            </a:r>
            <a:r>
              <a:rPr lang="en-US" b="1" dirty="0"/>
              <a:t> </a:t>
            </a:r>
          </a:p>
          <a:p>
            <a:pPr algn="l"/>
            <a:r>
              <a:rPr lang="en-US" b="1" dirty="0"/>
              <a:t>                           Yousef </a:t>
            </a:r>
            <a:r>
              <a:rPr lang="en-US" b="1" dirty="0" err="1"/>
              <a:t>saraireh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996FD3-5DEB-4B45-90DE-77BEE2C60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30" y="3429000"/>
            <a:ext cx="2416970" cy="2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2B7-EE62-E04A-987F-911F3974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Investigation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D440-5150-E341-82F8-627945956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2" y="1436159"/>
            <a:ext cx="5190777" cy="413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u="sng" dirty="0" err="1">
                <a:solidFill>
                  <a:srgbClr val="FF0000"/>
                </a:solidFill>
              </a:rPr>
              <a:t>Ultasonography</a:t>
            </a:r>
            <a:r>
              <a:rPr lang="en-GB" dirty="0"/>
              <a:t> is the best mean of detecting ascites particularly in the obese patient and those with small volumes of fluid 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Paracentesis</a:t>
            </a:r>
            <a:r>
              <a:rPr lang="en-GB" dirty="0"/>
              <a:t> can be used to obtain ascites fluid for analysis  (Peritoneal cavity is punctured by needle to sample peritoneal fluid) 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52D260F-85FC-9145-88B9-8D1679D9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62552"/>
            <a:ext cx="4693920" cy="3880055"/>
          </a:xfrm>
          <a:prstGeom prst="rect">
            <a:avLst/>
          </a:prstGeom>
        </p:spPr>
      </p:pic>
      <p:pic>
        <p:nvPicPr>
          <p:cNvPr id="1026" name="Picture 2" descr="16. ABDOMINAL PARACENTESIS AND ASCITIC DRAIN INSERTION | Basicmedical Key">
            <a:extLst>
              <a:ext uri="{FF2B5EF4-FFF2-40B4-BE49-F238E27FC236}">
                <a16:creationId xmlns:a16="http://schemas.microsoft.com/office/drawing/2014/main" id="{E15BBE77-F399-59FA-A01E-FF672573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3952767"/>
            <a:ext cx="2822575" cy="25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9F69051-2491-C328-37ED-134B574B1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2" y="4034094"/>
            <a:ext cx="2443480" cy="24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E3DF-23CC-D438-1C41-56CABCC7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0680"/>
            <a:ext cx="9601200" cy="100076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Fluid analysis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8BD2-1337-F183-2633-4F072D4CB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720" y="1463039"/>
            <a:ext cx="5222240" cy="358140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Appearance</a:t>
            </a:r>
            <a:r>
              <a:rPr lang="en-US" b="1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Clear:</a:t>
            </a:r>
            <a:r>
              <a:rPr lang="en-US" dirty="0"/>
              <a:t> cirrhosis, HF, nephrotic.</a:t>
            </a:r>
          </a:p>
          <a:p>
            <a:r>
              <a:rPr lang="en-US" b="1" dirty="0">
                <a:solidFill>
                  <a:srgbClr val="FF0000"/>
                </a:solidFill>
              </a:rPr>
              <a:t>Bloody: </a:t>
            </a:r>
            <a:r>
              <a:rPr lang="en-US" dirty="0"/>
              <a:t>trauma, malignancy or TB (rarely)</a:t>
            </a:r>
          </a:p>
          <a:p>
            <a:r>
              <a:rPr lang="en-US" b="1" dirty="0">
                <a:solidFill>
                  <a:srgbClr val="FF0000"/>
                </a:solidFill>
              </a:rPr>
              <a:t>Turbid: </a:t>
            </a:r>
            <a:r>
              <a:rPr lang="en-US" dirty="0"/>
              <a:t>possible infection (SBP)</a:t>
            </a:r>
          </a:p>
          <a:p>
            <a:r>
              <a:rPr lang="en-US" b="1" dirty="0">
                <a:solidFill>
                  <a:srgbClr val="FF0000"/>
                </a:solidFill>
              </a:rPr>
              <a:t>Milky: </a:t>
            </a:r>
            <a:r>
              <a:rPr lang="en-US" dirty="0" err="1"/>
              <a:t>Chylous</a:t>
            </a:r>
            <a:r>
              <a:rPr lang="en-US" dirty="0"/>
              <a:t> or pancreatic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B642C-1D0D-9613-5C34-B70754791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134" y="1463038"/>
            <a:ext cx="5616186" cy="2956562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2600" b="1" dirty="0">
                <a:solidFill>
                  <a:srgbClr val="FF0000"/>
                </a:solidFill>
              </a:rPr>
              <a:t>CELL COUNT:</a:t>
            </a:r>
          </a:p>
          <a:p>
            <a:pPr marL="0" indent="0">
              <a:buNone/>
            </a:pPr>
            <a:r>
              <a:rPr lang="en-US" sz="2000" dirty="0"/>
              <a:t>Normal ascitic fluid contains fewer than 500 leukocytes/µL and </a:t>
            </a:r>
            <a:r>
              <a:rPr lang="en-US" sz="2000" b="1" dirty="0"/>
              <a:t>fewer</a:t>
            </a:r>
            <a:r>
              <a:rPr lang="en-US" sz="2000" dirty="0"/>
              <a:t> than 250 polymorphonuclear leukocytes (PMNs)/µL. Any inflammatory condition can cause an elevated white blood cell count.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PMN count of greater than 250 cells/µL is highly suggestive of bacterial peritonitis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Polymorphonuclear Leukocytes White Blood Cells">
            <a:extLst>
              <a:ext uri="{FF2B5EF4-FFF2-40B4-BE49-F238E27FC236}">
                <a16:creationId xmlns:a16="http://schemas.microsoft.com/office/drawing/2014/main" id="{A374ACD3-BAC5-BD69-E34C-4F7F16C5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98" y="4211322"/>
            <a:ext cx="4614861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scites Fluid Cell Count">
            <a:extLst>
              <a:ext uri="{FF2B5EF4-FFF2-40B4-BE49-F238E27FC236}">
                <a16:creationId xmlns:a16="http://schemas.microsoft.com/office/drawing/2014/main" id="{FC8B4AA0-BE06-5103-FA98-296E0C24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3828575"/>
            <a:ext cx="4202610" cy="26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1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C62E-5CF6-DCC3-B1E6-CCAABB3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A4DB-2A5D-4E27-7C28-673250A1F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8707120" cy="3581401"/>
          </a:xfrm>
        </p:spPr>
        <p:txBody>
          <a:bodyPr>
            <a:normAutofit/>
          </a:bodyPr>
          <a:lstStyle/>
          <a:p>
            <a:pPr algn="l" rtl="0"/>
            <a:r>
              <a:rPr lang="en-US" sz="2500" dirty="0"/>
              <a:t>Culture/Gram stain</a:t>
            </a:r>
          </a:p>
          <a:p>
            <a:pPr algn="l" rtl="0"/>
            <a:r>
              <a:rPr lang="en-US" sz="2500" dirty="0"/>
              <a:t>Cytological examination: may reveal malignant cell</a:t>
            </a:r>
          </a:p>
          <a:p>
            <a:r>
              <a:rPr lang="en-US" sz="2500" dirty="0"/>
              <a:t>The presence of triglyceride at a level &gt; 1.1 g/L (110 mg/dL) is diagnostic of </a:t>
            </a:r>
            <a:r>
              <a:rPr lang="en-US" sz="2500" dirty="0" err="1"/>
              <a:t>chylous</a:t>
            </a:r>
            <a:r>
              <a:rPr lang="en-US" sz="2500" dirty="0"/>
              <a:t> ascites and suggests anatomical or functional abnormality of lymphatic drainage from the abdomen.</a:t>
            </a:r>
            <a:endParaRPr lang="ar-JO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0847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2B7-EE62-E04A-987F-911F3974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160" y="2891324"/>
            <a:ext cx="10515600" cy="1325563"/>
          </a:xfrm>
        </p:spPr>
        <p:txBody>
          <a:bodyPr>
            <a:noAutofit/>
          </a:bodyPr>
          <a:lstStyle/>
          <a:p>
            <a:r>
              <a:rPr lang="en-US" sz="7000" dirty="0"/>
              <a:t>Management</a:t>
            </a:r>
            <a:br>
              <a:rPr lang="en-US" sz="7000" dirty="0"/>
            </a:b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17258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2B7-EE62-E04A-987F-911F3974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 and water restriction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D440-5150-E341-82F8-627945956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85" y="1820862"/>
            <a:ext cx="11437715" cy="4351338"/>
          </a:xfrm>
        </p:spPr>
        <p:txBody>
          <a:bodyPr>
            <a:normAutofit/>
          </a:bodyPr>
          <a:lstStyle/>
          <a:p>
            <a:r>
              <a:rPr lang="en-US" dirty="0"/>
              <a:t>Restriction of dietary sodium intake is essential to achieve negative sodium balance and a few patients can be managed satisfactorily by this alone</a:t>
            </a:r>
          </a:p>
          <a:p>
            <a:r>
              <a:rPr lang="en-US" dirty="0"/>
              <a:t>. Restriction of sodium intake to 100 mmol/24 </a:t>
            </a:r>
            <a:r>
              <a:rPr lang="en-US" dirty="0" err="1"/>
              <a:t>hrs</a:t>
            </a:r>
            <a:r>
              <a:rPr lang="en-US" dirty="0"/>
              <a:t> (‘no added salt diet’) is usually adequate.</a:t>
            </a:r>
          </a:p>
          <a:p>
            <a:r>
              <a:rPr lang="en-US" dirty="0"/>
              <a:t> Drugs containing relatively large amounts of sodium, and those promoting sodium retention, such as non-steroidal anti-inflammatory drugs (NSAIDs), must be avoided </a:t>
            </a:r>
          </a:p>
          <a:p>
            <a:r>
              <a:rPr lang="en-US" dirty="0"/>
              <a:t>Restriction of water intake to 1.0–1.5 L/24 </a:t>
            </a:r>
            <a:r>
              <a:rPr lang="en-US" dirty="0" err="1"/>
              <a:t>hrs</a:t>
            </a:r>
            <a:r>
              <a:rPr lang="en-US" dirty="0"/>
              <a:t> is necessary only if the plasma sodium falls below 125 mmol/L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5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1C08-B59F-4797-AE6D-26BFCFFD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00D144-C8D0-4C3E-9166-18685BB392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5" y="1255443"/>
            <a:ext cx="8432603" cy="4921520"/>
          </a:xfrm>
        </p:spPr>
      </p:pic>
    </p:spTree>
    <p:extLst>
      <p:ext uri="{BB962C8B-B14F-4D97-AF65-F5344CB8AC3E}">
        <p14:creationId xmlns:p14="http://schemas.microsoft.com/office/powerpoint/2010/main" val="223236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2593-9F34-4F23-BE2B-582B9B3C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EAA5-EA8D-4DAB-96EB-9BEB232AD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887" y="1587629"/>
            <a:ext cx="9808923" cy="45501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Diuretics Most patients require diuretics in addition to sodium restriction</a:t>
            </a:r>
          </a:p>
          <a:p>
            <a:r>
              <a:rPr lang="en-US" dirty="0"/>
              <a:t>Diuresis may be improved if patients are rested in bed, perhaps because renal blood flow increases in the horizontal position</a:t>
            </a:r>
          </a:p>
          <a:p>
            <a:r>
              <a:rPr lang="en-US" b="1" u="sng" dirty="0"/>
              <a:t>Spironolactone (100–400 mg/day): </a:t>
            </a:r>
            <a:r>
              <a:rPr lang="en-US" dirty="0"/>
              <a:t>is the first-line drug because it is a powerful aldosterone antagonist </a:t>
            </a:r>
          </a:p>
          <a:p>
            <a:pPr marL="0" indent="0">
              <a:buNone/>
            </a:pPr>
            <a:r>
              <a:rPr lang="en-US" dirty="0"/>
              <a:t>                SIDE </a:t>
            </a:r>
            <a:r>
              <a:rPr lang="en-US" dirty="0" err="1"/>
              <a:t>EFFECT:painful</a:t>
            </a:r>
            <a:r>
              <a:rPr lang="en-US" dirty="0"/>
              <a:t> </a:t>
            </a:r>
            <a:r>
              <a:rPr lang="en-US" dirty="0" err="1"/>
              <a:t>gynaecomastia</a:t>
            </a:r>
            <a:r>
              <a:rPr lang="en-US" dirty="0"/>
              <a:t> and </a:t>
            </a:r>
            <a:r>
              <a:rPr lang="en-US" dirty="0" err="1"/>
              <a:t>hyperkalaemia</a:t>
            </a:r>
            <a:endParaRPr lang="en-US" dirty="0"/>
          </a:p>
          <a:p>
            <a:r>
              <a:rPr lang="en-US" b="1" i="1" u="sng" dirty="0"/>
              <a:t>amiloride (5–10 mg/day)</a:t>
            </a:r>
            <a:r>
              <a:rPr lang="en-US" dirty="0"/>
              <a:t> can be substitution for spironolactone</a:t>
            </a:r>
          </a:p>
          <a:p>
            <a:r>
              <a:rPr lang="en-US" b="1" i="1" u="sng" dirty="0"/>
              <a:t>loop diuretics, such as furosemide:</a:t>
            </a:r>
            <a:r>
              <a:rPr lang="en-US" dirty="0"/>
              <a:t> but these can lead to fluid and electrolyte imbalance and renal dysfunction</a:t>
            </a:r>
          </a:p>
          <a:p>
            <a:r>
              <a:rPr lang="en-US" dirty="0"/>
              <a:t>Patients who do not respond to doses of 400 mg spironolactone and 160 mg furosemide, or who are unable to tolerate these doses due to </a:t>
            </a:r>
            <a:r>
              <a:rPr lang="en-US" dirty="0" err="1"/>
              <a:t>hyponatraemia</a:t>
            </a:r>
            <a:r>
              <a:rPr lang="en-US" dirty="0"/>
              <a:t> or renal impairment, are considered to have refractory or diuretic-resistant ascites and should be treated by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7741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54EA-D019-4D1D-AAAD-517FB266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26D5-C680-409B-8E99-7E5808201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046" y="1428750"/>
            <a:ext cx="9307882" cy="4351338"/>
          </a:xfrm>
        </p:spPr>
        <p:txBody>
          <a:bodyPr>
            <a:normAutofit/>
          </a:bodyPr>
          <a:lstStyle/>
          <a:p>
            <a:r>
              <a:rPr lang="en-US" dirty="0"/>
              <a:t>First-line treatment of refractory ascites is large-volume paracentesis.</a:t>
            </a:r>
          </a:p>
          <a:p>
            <a:r>
              <a:rPr lang="en-US" dirty="0"/>
              <a:t> Paracentesis to dryness is safe, provided the circulation is supported with an intravenous colloid such as human albumin (6–8 g albumin for each one liter of aspirated fluid if 5 L removed at once ) .</a:t>
            </a:r>
          </a:p>
          <a:p>
            <a:r>
              <a:rPr lang="en-US" dirty="0"/>
              <a:t> Paracentesis can be used as an initial therapy or when other treatments fail</a:t>
            </a:r>
          </a:p>
        </p:txBody>
      </p:sp>
    </p:spTree>
    <p:extLst>
      <p:ext uri="{BB962C8B-B14F-4D97-AF65-F5344CB8AC3E}">
        <p14:creationId xmlns:p14="http://schemas.microsoft.com/office/powerpoint/2010/main" val="229340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83BD-41DA-4639-8940-2903912E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62EF-B833-4154-B1CC-6F0BF3933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97022" cy="4351338"/>
          </a:xfrm>
        </p:spPr>
        <p:txBody>
          <a:bodyPr>
            <a:normAutofit fontScale="92500"/>
          </a:bodyPr>
          <a:lstStyle/>
          <a:p>
            <a:r>
              <a:rPr lang="en-US" b="1" i="1" u="sng" dirty="0"/>
              <a:t>Renal failure </a:t>
            </a:r>
          </a:p>
          <a:p>
            <a:r>
              <a:rPr lang="en-US" dirty="0"/>
              <a:t>It can be pre-renal and due to vasodilatation from sepsis and/or diuretic therapy, or due to hepatorenal syndrome which occurs in 10% of patients with advanced cirrhosis complicated by ascites, </a:t>
            </a:r>
          </a:p>
          <a:p>
            <a:r>
              <a:rPr lang="en-US" b="1" i="1" u="sng" dirty="0"/>
              <a:t>Hepatorenal syndrome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It is a  acute reversible form of renal failure in patient with cirrhosis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Cause:unkown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Triggers: refractory ascites….large volume paracentesis without albumin replacement ….SBP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Caused by combination of VD in splanchnic and VC in renal circulation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first line of treatment : vasopressin (terlipressin) and albumin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Liver transplantation is the best option esp. for type 1</a:t>
            </a:r>
          </a:p>
        </p:txBody>
      </p:sp>
    </p:spTree>
    <p:extLst>
      <p:ext uri="{BB962C8B-B14F-4D97-AF65-F5344CB8AC3E}">
        <p14:creationId xmlns:p14="http://schemas.microsoft.com/office/powerpoint/2010/main" val="372859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9C30-3D56-49B8-AF3A-84E4380A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6AF98F-9893-43E9-AF3E-D673A4E95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74" y="951767"/>
            <a:ext cx="6815954" cy="522043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D6EAC-C1A0-4590-9C66-EB4C780511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39CC-AE2E-6A4E-9B61-45A8E344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Ascites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3913A-D404-6147-96E6-91BCBC10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6" y="1690688"/>
            <a:ext cx="11596688" cy="4333875"/>
          </a:xfrm>
        </p:spPr>
        <p:txBody>
          <a:bodyPr/>
          <a:lstStyle/>
          <a:p>
            <a:r>
              <a:rPr lang="en-GB"/>
              <a:t>Abnormal buildup or accumulation of free fluid in the peritoneal cavity.</a:t>
            </a:r>
          </a:p>
          <a:p>
            <a:r>
              <a:rPr lang="en-GB"/>
              <a:t>Small amounts of ascites are asymptomatic, but with larger accumulations of fluid more than 1 L there is :  </a:t>
            </a:r>
          </a:p>
          <a:p>
            <a:pPr marL="0" indent="0">
              <a:buNone/>
            </a:pPr>
            <a:r>
              <a:rPr lang="en-GB"/>
              <a:t>                                                          * abdominal distension </a:t>
            </a:r>
          </a:p>
          <a:p>
            <a:pPr marL="0" indent="0">
              <a:buNone/>
            </a:pPr>
            <a:r>
              <a:rPr lang="en-GB"/>
              <a:t>                                                           *fullness in the flanks </a:t>
            </a:r>
          </a:p>
          <a:p>
            <a:pPr marL="0" indent="0">
              <a:buNone/>
            </a:pPr>
            <a:r>
              <a:rPr lang="en-GB"/>
              <a:t>                                                            * shifting dullness on percussion </a:t>
            </a:r>
          </a:p>
          <a:p>
            <a:pPr marL="0" indent="0">
              <a:buNone/>
            </a:pPr>
            <a:r>
              <a:rPr lang="en-GB"/>
              <a:t>                                                             * fluid thrill/ fluid wave when ascites marked </a:t>
            </a:r>
          </a:p>
          <a:p>
            <a:pPr marL="0" indent="0">
              <a:buNone/>
            </a:pPr>
            <a:r>
              <a:rPr lang="en-GB"/>
              <a:t>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9207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70F9-AE5A-4EC4-B953-28904C1D5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442453"/>
            <a:ext cx="8558981" cy="5424948"/>
          </a:xfrm>
        </p:spPr>
        <p:txBody>
          <a:bodyPr/>
          <a:lstStyle/>
          <a:p>
            <a:r>
              <a:rPr lang="en-US" b="1" i="1" u="sng" dirty="0"/>
              <a:t>Spontaneous bacterial peritonitis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Infection of ascites fluid without detectable intra abdominal infection and  caused usually by E.coli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Mechanism :</a:t>
            </a:r>
          </a:p>
          <a:p>
            <a:pPr marL="0" indent="0">
              <a:buNone/>
            </a:pPr>
            <a:r>
              <a:rPr lang="en-US" dirty="0"/>
              <a:t>   1.Translocation of gut bacteria through intestinal wall to colonize mesenteric                                 LN ,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thus entering the blood circulation and ascitic fluid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   2.Hematogenous    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S&amp;S: fever –abdominal pain and tenderness—rebound tenderness-no bowel sounds—altered mental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Diagnosis is based 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1.Positive ascitic bacterial culture (monomicrobial)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2.Elevated absolute PMN count in ascitic fluid (more than 250cells /mm3)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Treatment: broad-spectrum antibiotics, such as cefotaxime (5-10 days)</a:t>
            </a:r>
            <a:endParaRPr lang="en-US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2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F860F1-DE5B-49F0-803E-DC5BD2AF5094}"/>
              </a:ext>
            </a:extLst>
          </p:cNvPr>
          <p:cNvSpPr/>
          <p:nvPr/>
        </p:nvSpPr>
        <p:spPr>
          <a:xfrm>
            <a:off x="1131905" y="2767280"/>
            <a:ext cx="46322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500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97AB-9779-BE4A-BAFE-801E7201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Feature of ascites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90EA-1683-174C-802D-1EB36C28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Eversion of umbilicus . </a:t>
            </a:r>
          </a:p>
          <a:p>
            <a:endParaRPr lang="en-GB" dirty="0"/>
          </a:p>
          <a:p>
            <a:r>
              <a:rPr lang="en-GB" dirty="0" err="1"/>
              <a:t>Herniae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Abdominal striae.</a:t>
            </a:r>
          </a:p>
          <a:p>
            <a:endParaRPr lang="en-GB" dirty="0"/>
          </a:p>
          <a:p>
            <a:r>
              <a:rPr lang="en-GB" dirty="0"/>
              <a:t>Divarication of recti and scrotal </a:t>
            </a:r>
            <a:r>
              <a:rPr lang="en-GB" dirty="0" err="1"/>
              <a:t>edema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Dilated superficial abdominal veins due to portal hypertension.</a:t>
            </a:r>
          </a:p>
        </p:txBody>
      </p:sp>
    </p:spTree>
    <p:extLst>
      <p:ext uri="{BB962C8B-B14F-4D97-AF65-F5344CB8AC3E}">
        <p14:creationId xmlns:p14="http://schemas.microsoft.com/office/powerpoint/2010/main" val="398907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A8DF78-1195-6045-A0C9-2CBB9651A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4" y="147658"/>
            <a:ext cx="6453188" cy="367447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6961098F-056E-F443-89A0-9DE5A4D70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4" y="3822131"/>
            <a:ext cx="4592994" cy="301319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5B917B4-B4E5-DE47-BCA0-0F1DA8E8B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51" y="3883852"/>
            <a:ext cx="3849770" cy="28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5060-BF76-36CD-F682-F2CA3916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Causes of ascites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FC82-9F42-2C88-F3EB-0BE0935A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920240"/>
            <a:ext cx="9337040" cy="37795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Systemic causes: </a:t>
            </a:r>
            <a:r>
              <a:rPr lang="en-US" sz="2800" dirty="0"/>
              <a:t>cirrhosis/portal hypertension, heart failure, nephrotic syndrome </a:t>
            </a: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Localized causes</a:t>
            </a:r>
            <a:r>
              <a:rPr lang="en-US" sz="2800" dirty="0"/>
              <a:t>: metastasis, TB, pancreatic. </a:t>
            </a:r>
          </a:p>
        </p:txBody>
      </p:sp>
    </p:spTree>
    <p:extLst>
      <p:ext uri="{BB962C8B-B14F-4D97-AF65-F5344CB8AC3E}">
        <p14:creationId xmlns:p14="http://schemas.microsoft.com/office/powerpoint/2010/main" val="138247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F1A5-05D8-3608-C46E-BE55DD0A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2. Serum-ascites albumin gradient (SAAG)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35BD-AF60-E0A2-A195-3966CCB9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16100"/>
            <a:ext cx="1125855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SAAG = serum albumin − ascitic albumin</a:t>
            </a:r>
          </a:p>
          <a:p>
            <a:r>
              <a:rPr lang="en-US" sz="3600" b="1" dirty="0"/>
              <a:t>SAAG with &gt;1.1 g/dL indicates </a:t>
            </a:r>
            <a:r>
              <a:rPr lang="en-US" sz="3600" b="1" u="sng" dirty="0">
                <a:solidFill>
                  <a:srgbClr val="FF0000"/>
                </a:solidFill>
              </a:rPr>
              <a:t>portal hypertension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SAAG with &lt;1.1 g/dL indicates normal portal pressure</a:t>
            </a:r>
          </a:p>
        </p:txBody>
      </p:sp>
    </p:spTree>
    <p:extLst>
      <p:ext uri="{BB962C8B-B14F-4D97-AF65-F5344CB8AC3E}">
        <p14:creationId xmlns:p14="http://schemas.microsoft.com/office/powerpoint/2010/main" val="171892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B9A1-E413-5D3F-4E56-FC34E539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SAAG with &gt;1.1 g/dL = Portal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DAFC-584A-D830-66A6-672ED684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Normal synthetic function of the liver (&gt;2.5 g/dL of ascetic fluid):</a:t>
            </a:r>
          </a:p>
          <a:p>
            <a:pPr marL="0" indent="0">
              <a:buNone/>
            </a:pPr>
            <a:r>
              <a:rPr lang="en-US" dirty="0"/>
              <a:t>1. Heart failure </a:t>
            </a:r>
            <a:br>
              <a:rPr lang="en-US" dirty="0"/>
            </a:br>
            <a:r>
              <a:rPr lang="en-US" dirty="0"/>
              <a:t>2. Inferior vena cava obstruction </a:t>
            </a:r>
            <a:br>
              <a:rPr lang="en-US" dirty="0"/>
            </a:br>
            <a:r>
              <a:rPr lang="en-US" dirty="0"/>
              <a:t>3. Early Budd-</a:t>
            </a:r>
            <a:r>
              <a:rPr lang="en-US" dirty="0" err="1"/>
              <a:t>chiari</a:t>
            </a:r>
            <a:r>
              <a:rPr lang="en-US" dirty="0"/>
              <a:t> syndrome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Abnormal synthetic function of the liver (&lt;2.5 g/dL of ascetic fluid):</a:t>
            </a:r>
          </a:p>
          <a:p>
            <a:pPr marL="0" indent="0">
              <a:buNone/>
            </a:pPr>
            <a:r>
              <a:rPr lang="en-US" dirty="0"/>
              <a:t>1. Liver cirrhosis</a:t>
            </a:r>
            <a:br>
              <a:rPr lang="en-US" dirty="0"/>
            </a:br>
            <a:r>
              <a:rPr lang="en-US" dirty="0"/>
              <a:t>2. Late Budd-</a:t>
            </a:r>
            <a:r>
              <a:rPr lang="en-US" dirty="0" err="1"/>
              <a:t>chiari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57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B9A1-E413-5D3F-4E56-FC34E539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SAAG with &lt;1.1 g/dL = No portal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DAFC-584A-D830-66A6-672ED684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Low ascetic fluid protein: </a:t>
            </a:r>
            <a:r>
              <a:rPr lang="en-US" dirty="0"/>
              <a:t>Nephrotic syndrome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High ascetic fluid protein: </a:t>
            </a:r>
            <a:r>
              <a:rPr lang="en-US" dirty="0"/>
              <a:t>Cancer, TB, Fungal infection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B1023F0-ACC6-A1EA-C135-695BAA7B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822751"/>
            <a:ext cx="5913437" cy="39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1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AE6D-53A8-3445-916F-267A1967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7422"/>
            <a:ext cx="9601200" cy="99278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Physical examination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0E4A-6EBA-5B44-B404-32D777F5F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941" y="1280210"/>
            <a:ext cx="10172308" cy="427378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Inspection: </a:t>
            </a:r>
            <a:r>
              <a:rPr lang="en-US" dirty="0"/>
              <a:t>abdominal distention and bulging flanks</a:t>
            </a:r>
          </a:p>
          <a:p>
            <a:r>
              <a:rPr lang="en-US" b="1" dirty="0">
                <a:solidFill>
                  <a:srgbClr val="FF0000"/>
                </a:solidFill>
              </a:rPr>
              <a:t>Percussion: </a:t>
            </a:r>
            <a:br>
              <a:rPr lang="en-US" dirty="0"/>
            </a:br>
            <a:r>
              <a:rPr lang="en-US" b="1" dirty="0"/>
              <a:t>1. Puddle sign: </a:t>
            </a:r>
            <a:r>
              <a:rPr lang="en-US" dirty="0"/>
              <a:t>can detect 100-150 ml</a:t>
            </a:r>
            <a:br>
              <a:rPr lang="en-US" dirty="0"/>
            </a:br>
            <a:r>
              <a:rPr lang="en-US" b="1" dirty="0"/>
              <a:t>2. Shifting dullness: </a:t>
            </a:r>
            <a:r>
              <a:rPr lang="en-US" dirty="0"/>
              <a:t>can detect 1-1.5 L</a:t>
            </a:r>
            <a:br>
              <a:rPr lang="en-US" dirty="0"/>
            </a:br>
            <a:r>
              <a:rPr lang="en-US" b="1" dirty="0"/>
              <a:t>3. Transmitted thrill: </a:t>
            </a:r>
            <a:r>
              <a:rPr lang="en-US" dirty="0"/>
              <a:t>&gt;2 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4B3F0-9F88-3A48-AC66-E293297B9640}"/>
              </a:ext>
            </a:extLst>
          </p:cNvPr>
          <p:cNvSpPr txBox="1"/>
          <p:nvPr/>
        </p:nvSpPr>
        <p:spPr>
          <a:xfrm rot="9714589" flipH="1" flipV="1">
            <a:off x="2810059" y="4994327"/>
            <a:ext cx="678288" cy="225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BBAC3-90DA-B74F-BA89-640A3F592759}"/>
              </a:ext>
            </a:extLst>
          </p:cNvPr>
          <p:cNvSpPr txBox="1"/>
          <p:nvPr/>
        </p:nvSpPr>
        <p:spPr>
          <a:xfrm>
            <a:off x="5181600" y="274081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7BFD7-6BE5-184F-B5CB-CE2A508A1132}"/>
              </a:ext>
            </a:extLst>
          </p:cNvPr>
          <p:cNvSpPr txBox="1"/>
          <p:nvPr/>
        </p:nvSpPr>
        <p:spPr>
          <a:xfrm>
            <a:off x="5181600" y="274081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A45A4-CFF9-4043-A9AE-A14B65FDE853}"/>
              </a:ext>
            </a:extLst>
          </p:cNvPr>
          <p:cNvSpPr txBox="1"/>
          <p:nvPr/>
        </p:nvSpPr>
        <p:spPr>
          <a:xfrm>
            <a:off x="5181600" y="274081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350D90-5A72-85A5-985E-5E3394633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280" y="1337078"/>
            <a:ext cx="4450469" cy="356108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Symptoms</a:t>
            </a:r>
          </a:p>
          <a:p>
            <a:pPr marL="0" indent="0">
              <a:buNone/>
            </a:pPr>
            <a:r>
              <a:rPr lang="en-US" b="1" dirty="0"/>
              <a:t>1. Early satiety. </a:t>
            </a:r>
          </a:p>
          <a:p>
            <a:pPr marL="0" indent="0">
              <a:buNone/>
            </a:pPr>
            <a:r>
              <a:rPr lang="en-US" b="1" dirty="0"/>
              <a:t>2. Increased abdominal girth </a:t>
            </a:r>
          </a:p>
          <a:p>
            <a:pPr marL="0" indent="0">
              <a:buNone/>
            </a:pPr>
            <a:r>
              <a:rPr lang="en-US" b="1" dirty="0"/>
              <a:t>3. Weight gain</a:t>
            </a:r>
          </a:p>
          <a:p>
            <a:pPr marL="0" indent="0">
              <a:buNone/>
            </a:pPr>
            <a:r>
              <a:rPr lang="en-US" b="1" dirty="0"/>
              <a:t>4. Respiratory distress </a:t>
            </a:r>
          </a:p>
        </p:txBody>
      </p:sp>
      <p:pic>
        <p:nvPicPr>
          <p:cNvPr id="15" name="Picture 2" descr="Puddle sign | وب سایت شخصی دکتر حسین اصل سلیمانی">
            <a:extLst>
              <a:ext uri="{FF2B5EF4-FFF2-40B4-BE49-F238E27FC236}">
                <a16:creationId xmlns:a16="http://schemas.microsoft.com/office/drawing/2014/main" id="{DEA42729-C939-BDC4-6858-66902BFB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68248"/>
            <a:ext cx="3238500" cy="17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EAC4AE86-D67A-5DD5-A6B7-41AA930D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1" y="5038578"/>
            <a:ext cx="2048209" cy="15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echniques - Liver &amp; Ascites Exam - Physical Diagnosis Skills - University  of Washington School of Medicine">
            <a:extLst>
              <a:ext uri="{FF2B5EF4-FFF2-40B4-BE49-F238E27FC236}">
                <a16:creationId xmlns:a16="http://schemas.microsoft.com/office/drawing/2014/main" id="{6950357F-5C9D-C58A-6AF2-846D0AED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3" y="4944786"/>
            <a:ext cx="2008143" cy="18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1255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1019</Words>
  <Application>Microsoft Office PowerPoint</Application>
  <PresentationFormat>Widescreen</PresentationFormat>
  <Paragraphs>107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BlinkMacSystemFont</vt:lpstr>
      <vt:lpstr>Calibri</vt:lpstr>
      <vt:lpstr>Franklin Gothic Book</vt:lpstr>
      <vt:lpstr>Wingdings</vt:lpstr>
      <vt:lpstr>TF10001025</vt:lpstr>
      <vt:lpstr>Ascites </vt:lpstr>
      <vt:lpstr>Ascites</vt:lpstr>
      <vt:lpstr>Feature of ascites </vt:lpstr>
      <vt:lpstr>PowerPoint Presentation</vt:lpstr>
      <vt:lpstr>Causes of ascites </vt:lpstr>
      <vt:lpstr>2. Serum-ascites albumin gradient (SAAG)</vt:lpstr>
      <vt:lpstr>SAAG with &gt;1.1 g/dL = Portal hypertension</vt:lpstr>
      <vt:lpstr>SAAG with &lt;1.1 g/dL = No portal hypertension</vt:lpstr>
      <vt:lpstr>Physical examination </vt:lpstr>
      <vt:lpstr>Investigation </vt:lpstr>
      <vt:lpstr>Fluid analysis :</vt:lpstr>
      <vt:lpstr>PowerPoint Presentation</vt:lpstr>
      <vt:lpstr>Management </vt:lpstr>
      <vt:lpstr>Sodium and water restriction</vt:lpstr>
      <vt:lpstr>PowerPoint Presentation</vt:lpstr>
      <vt:lpstr>Diuretics</vt:lpstr>
      <vt:lpstr>Paracentesis</vt:lpstr>
      <vt:lpstr>Complications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Ascites</dc:title>
  <dc:creator>halaalaween735@gmail.com</dc:creator>
  <cp:lastModifiedBy>Yousef Ali SARAIREH</cp:lastModifiedBy>
  <cp:revision>31</cp:revision>
  <dcterms:created xsi:type="dcterms:W3CDTF">2020-11-12T22:23:02Z</dcterms:created>
  <dcterms:modified xsi:type="dcterms:W3CDTF">2023-03-28T21:05:34Z</dcterms:modified>
</cp:coreProperties>
</file>