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1" r:id="rId6"/>
    <p:sldId id="353" r:id="rId7"/>
    <p:sldId id="372" r:id="rId8"/>
    <p:sldId id="354" r:id="rId9"/>
    <p:sldId id="355" r:id="rId10"/>
    <p:sldId id="374" r:id="rId11"/>
    <p:sldId id="357" r:id="rId12"/>
    <p:sldId id="359" r:id="rId13"/>
    <p:sldId id="360" r:id="rId14"/>
    <p:sldId id="362" r:id="rId15"/>
    <p:sldId id="363" r:id="rId16"/>
    <p:sldId id="365" r:id="rId17"/>
    <p:sldId id="257" r:id="rId18"/>
    <p:sldId id="258" r:id="rId19"/>
    <p:sldId id="325" r:id="rId20"/>
    <p:sldId id="329" r:id="rId21"/>
    <p:sldId id="307" r:id="rId22"/>
    <p:sldId id="331" r:id="rId23"/>
    <p:sldId id="369" r:id="rId24"/>
    <p:sldId id="271" r:id="rId25"/>
    <p:sldId id="272" r:id="rId26"/>
    <p:sldId id="332" r:id="rId27"/>
    <p:sldId id="333" r:id="rId28"/>
    <p:sldId id="273" r:id="rId29"/>
    <p:sldId id="341" r:id="rId30"/>
    <p:sldId id="370" r:id="rId31"/>
    <p:sldId id="274" r:id="rId32"/>
    <p:sldId id="275" r:id="rId33"/>
    <p:sldId id="371" r:id="rId34"/>
    <p:sldId id="278" r:id="rId35"/>
    <p:sldId id="304" r:id="rId36"/>
    <p:sldId id="279" r:id="rId37"/>
    <p:sldId id="345" r:id="rId38"/>
    <p:sldId id="299" r:id="rId39"/>
    <p:sldId id="300" r:id="rId40"/>
    <p:sldId id="334" r:id="rId41"/>
    <p:sldId id="335" r:id="rId42"/>
    <p:sldId id="298" r:id="rId43"/>
    <p:sldId id="336" r:id="rId44"/>
    <p:sldId id="337" r:id="rId45"/>
    <p:sldId id="367" r:id="rId46"/>
    <p:sldId id="36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9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D9AC-AC69-4ADE-887D-87B3609225B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11B48-1FA4-4795-9B85-FA82804ABD25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8589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95FF-E65F-40EA-A984-BB74AA3E30BB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6C2B-9862-4E91-BDC8-BBC3C6C88AF6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63532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F529-C13C-4FF1-92E2-8252DC32E822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79E4-6DD8-442A-889C-A2D3F15470FF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90676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B2E1-0FA8-4C04-8FFD-34B6483C14FA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046E4-D9A9-4C51-90EC-72B6FCE55347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098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1639-F084-42D7-8ACC-95A67EEF917E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0722-14E2-4180-9DB7-B13FF068B71B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183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ED85-609B-46C3-934A-8102BB83AEE0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372F-854A-4EF2-ACE3-4E54C2CAEBFC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48821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551D-3DD1-450F-BAE7-D2A33FC1833D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61D0E-2C3B-4645-8D7D-BDC3F1843A07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8144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81D8-51DF-4978-B8AE-3F2455DDDFB5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6762B-0C22-4E89-A053-221AF576083E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07579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D730-79FA-470F-BB18-6E11A099E7ED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42F2-091F-42CC-B387-A50A665CE5A6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02416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F7BB-E66C-48E3-B0C9-7747A9C34299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4B61-3E49-48D6-BB87-203C2F2A9616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89461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51E3-EAEF-4C99-B1A2-2285F96DB801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DFE2-C051-4130-A4D3-1F82A24735D0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0236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4A477F-B7F8-44E8-8093-1B3D65CA0D2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8C1CD3-211F-44CB-A9B3-8F03D700BDC6}" type="slidenum">
              <a:rPr lang="ar-SA" altLang="ar-JO"/>
              <a:pPr/>
              <a:t>‹#›</a:t>
            </a:fld>
            <a:endParaRPr lang="en-US" alt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ncbi.nlm.nih.gov/books/NBK9849/figure/A1177/?report=objectonl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RNA-codons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447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ar-JO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Reverse transcription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3- The genetic code is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degenerate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 In contrast, some amino acids can be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specified by more than one codon.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- There are 64 different triplet codons, and only 20 amino acids.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- Unless some amino acids are specified by more than one codon, some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codons would be completely meaningless.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- Therefore, some redundancy is built into the system: some amino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acids are coded for by multiple codons.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- In some cases, the redundant codons are related to each other by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sequence; e.g., leucine is specified by  CUU, CUA, CUC, and CUG. </a:t>
            </a:r>
          </a:p>
          <a:p>
            <a:r>
              <a:rPr lang="en-US" altLang="ar-JO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The codons are the same except for the 3</a:t>
            </a:r>
            <a:r>
              <a:rPr lang="en-US" altLang="ar-JO" sz="26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ar-JO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nucleotide position. </a:t>
            </a:r>
          </a:p>
          <a:p>
            <a:r>
              <a:rPr lang="en-US" altLang="ar-JO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This third position is known as the "wobble" position of the </a:t>
            </a:r>
          </a:p>
          <a:p>
            <a:r>
              <a:rPr lang="en-US" altLang="ar-JO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codon.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This property allows some protection against mutation - if a mutation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occurs at the third position of a codon, there is a good chance that the 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amino acid specified in the encoded protein won't change.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This is because in a number of cases, the identity of the base at the  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third position can wobble, and the same amino acid will still be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specified.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wob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4- The genetic code is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unambiguous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 Each codon specifies a particular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amino acid, and only one amino acid. In other words, the codon ACG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codes for the amino acid threonine, and only threonine.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5- The code is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nearly universal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 Almost all organisms in nature (from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bacteria to humans) use exactly the same genetic code. The rare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exceptions include some changes in the code in mitochondria, and in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a few protozoan species.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Reading frames</a:t>
            </a:r>
            <a:endParaRPr lang="en-US" altLang="ar-JO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think about it, because the genetic code is triplet based, there are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three possible ways a particular message can be read, as shown in the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following figure:</a:t>
            </a:r>
          </a:p>
          <a:p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Clearly, each of these would yield completely different results.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Genetic messages work much the same way: there is one reading frame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that makes sense, and two reading frames that are nonsense.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code contains signals for starting and stopping translation of the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code.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 start codon is AUG, which codes for methionine and encountered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signals for translation to  begin and subsequent triplets are read in the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same reading frame.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Translation continues until a stop codon is encountered.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three stop codons: UAA, UAG, and UGA.</a:t>
            </a:r>
          </a:p>
        </p:txBody>
      </p:sp>
      <p:pic>
        <p:nvPicPr>
          <p:cNvPr id="13315" name="Picture 2" descr="co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2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To be recognized as a stop codon, the triplet must be in the same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reading frame as the start codon.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reading frame between a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start codon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in-frame stop codon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called an 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open reading frame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Translation can take place considering the following sequence: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ar-JO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5'-GUCCCGUG</a:t>
            </a:r>
            <a:r>
              <a:rPr lang="en-US" altLang="ar-JO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AUGCCGAGUUGGAGUCGA</a:t>
            </a:r>
            <a:r>
              <a:rPr lang="en-US" altLang="ar-JO" sz="2200">
                <a:latin typeface="Times New Roman" panose="02020603050405020304" pitchFamily="18" charset="0"/>
                <a:cs typeface="Times New Roman" panose="02020603050405020304" pitchFamily="18" charset="0"/>
              </a:rPr>
              <a:t>UAACUCAGAAU-3'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First, the code is read in a 5' to 3' direction.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read in that direction sets the reading frame, and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subsequent codons are read in frame, until the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stop codon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UAA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is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encountered. </a:t>
            </a:r>
          </a:p>
          <a:p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this sequence, there are nucleotides at either end that are outside of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open reading frame. Because they are outside of the open reading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frame, these nucleotides are not used to code for amino acids. </a:t>
            </a:r>
          </a:p>
          <a:p>
            <a:endParaRPr lang="en-US" altLang="ar-JO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 descr="co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common situation in mRNA molecules, where the region at the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5' end that is not translated is called </a:t>
            </a:r>
            <a:r>
              <a:rPr lang="en-US" altLang="ar-JO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5' untranslated region (5' UTR)  </a:t>
            </a:r>
          </a:p>
          <a:p>
            <a:r>
              <a:rPr lang="en-US" altLang="ar-JO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the 3' end is called the </a:t>
            </a:r>
            <a:r>
              <a:rPr lang="en-US" altLang="ar-JO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3' untranslated region (3' UTR)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Tx/>
              <a:buChar char="-"/>
            </a:pP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sequences, even though they do not encode any polypeptide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sequence, are not wasted: in eukaryotes these regions typically contain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ar-JO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sequences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can affect when a message gets translated,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where in a cell an mRNA is localized, and how long an mRNA lasts in 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cell before it is destroyed.</a:t>
            </a: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position of a codon is said to be a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fourfold degenerate site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any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nucleotide at this position specifies the same amino acid, e.g. the third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position of the glycine codons (GG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GG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GG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GG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is a fourfold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degenerate site, because all nucleotide substitutions at this site are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[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synonymous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]; i.e., they do not change the amino acid. So, only the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third positions of some codons may be fourfold degenerate.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position of a codon is said to be a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twofold degenerate site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only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two of four possible nucleotides at this position specify the same amino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acid. For example, the third position of the glutamic acid codons (GA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GA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is a twofold degenerate site.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position of a codon is said to be a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non-degenerate site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any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mutation at this position results in amino acid substitution.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threefold degenerate site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where changing to three of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four nucleotides may have no effect on the amino acid (depending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on what it is changed to), while changing to the fourth possible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nucleotide always results in an amino acid substitution.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third position of an isoleucine codon: AU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AU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or AU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all encode isoleucine, but AU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encodes methionine.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431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JO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</a:t>
            </a:r>
          </a:p>
        </p:txBody>
      </p:sp>
      <p:pic>
        <p:nvPicPr>
          <p:cNvPr id="17411" name="Picture 5" descr="lyso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process in which cells build proteins (a multi-step process,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beginning with amino acid synthesis and transcription of nuclear DNA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into messenger RNA, which then decoded by the ribosome to produce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proteins).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a protein must be available on short notice or in large quantities,   </a:t>
            </a:r>
          </a:p>
          <a:p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 protein precursor is produced (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proprotein)</a:t>
            </a:r>
            <a:r>
              <a:rPr lang="en-US" altLang="ar-JO" sz="2400">
                <a:latin typeface="Times New Roman" panose="02020603050405020304" pitchFamily="18" charset="0"/>
              </a:rPr>
              <a:t>.</a:t>
            </a:r>
          </a:p>
          <a:p>
            <a:endParaRPr lang="en-US" altLang="ar-JO" sz="2400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proprotein is an inactive protein containing one or more inhibitory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peptides that can be activated when the inhibitory sequence is removed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by proteolysis during posttranslational modification (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trimming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preproprotein is a form that contains a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signal sequence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(an N-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terminal signal peptide) that specifies its insertion into or through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membranes, i.e., targets them for secretion.</a:t>
            </a:r>
            <a:r>
              <a:rPr lang="en-US" altLang="ar-JO" sz="2400">
                <a:latin typeface="Times New Roman" panose="02020603050405020304" pitchFamily="18" charset="0"/>
              </a:rPr>
              <a:t> 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30163"/>
            <a:ext cx="91440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peptide is cleaved off in the endoplasmic reticulum.</a:t>
            </a:r>
            <a:endParaRPr lang="en-US" altLang="ar-JO" sz="24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Preproproteins have both sequences (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inhibitory and signal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still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present.</a:t>
            </a:r>
          </a:p>
          <a:p>
            <a:endParaRPr lang="en-US" altLang="ar-JO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synthesis of protein, a succession of tRNA molecules charged with </a:t>
            </a:r>
          </a:p>
          <a:p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appropriate amino acids have to be brought together with a mRNA </a:t>
            </a:r>
          </a:p>
          <a:p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molecule and matched up by base-pairing through their anti- codons </a:t>
            </a:r>
          </a:p>
          <a:p>
            <a:r>
              <a:rPr lang="en-US" altLang="ar-JO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each of its successive codons. </a:t>
            </a:r>
          </a:p>
          <a:p>
            <a:endParaRPr lang="en-US" altLang="ar-JO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amino acids then have to be linked together to extend the growing </a:t>
            </a:r>
          </a:p>
          <a:p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protein chain, and the tRNAs, relieved of their burdens, have to be </a:t>
            </a:r>
          </a:p>
          <a:p>
            <a:r>
              <a:rPr lang="en-US" altLang="ar-JO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released.</a:t>
            </a:r>
          </a:p>
          <a:p>
            <a:endParaRPr lang="en-US" altLang="ar-JO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These whole complex of processes is carried out by the ribosome,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formed of two main chains of rRNA, and more than 50 different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proteins. </a:t>
            </a:r>
          </a:p>
          <a:p>
            <a:pPr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NAto_protein.jpg                                              001B698EMacintosh HD                   B7C7856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487680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 b="1" u="sng">
                <a:latin typeface="Times New Roman" panose="02020603050405020304" pitchFamily="18" charset="0"/>
              </a:rPr>
              <a:t>Gene expression</a:t>
            </a:r>
          </a:p>
          <a:p>
            <a:pPr eaLnBrk="1" hangingPunct="1"/>
            <a:r>
              <a:rPr lang="en-US" altLang="ar-JO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is synthesis of an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RNA that is complementary to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one of the strands of DNA. </a:t>
            </a:r>
          </a:p>
          <a:p>
            <a:pPr eaLnBrk="1" hangingPunct="1"/>
            <a:r>
              <a:rPr lang="en-US" altLang="ar-JO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ribosomes read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a messenger RNA and make protein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according to its instruction</a:t>
            </a:r>
            <a:r>
              <a:rPr lang="en-US" altLang="ar-JO" sz="2400"/>
              <a:t>. </a:t>
            </a:r>
            <a:endParaRPr lang="en-US" altLang="zh-TW" sz="24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Gene encoding region (ORF)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                transcription</a:t>
            </a:r>
            <a:endParaRPr lang="fr-FR" altLang="zh-TW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zh-TW" sz="2400">
                <a:latin typeface="Times New Roman" panose="02020603050405020304" pitchFamily="18" charset="0"/>
              </a:rPr>
              <a:t>          mRNA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zh-TW" sz="2400">
                <a:latin typeface="Times New Roman" panose="02020603050405020304" pitchFamily="18" charset="0"/>
              </a:rPr>
              <a:t>                translation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zh-TW" sz="2400">
                <a:latin typeface="Times New Roman" panose="02020603050405020304" pitchFamily="18" charset="0"/>
              </a:rPr>
              <a:t>    Precursor protein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zh-TW" sz="2400">
                <a:latin typeface="Times New Roman" panose="02020603050405020304" pitchFamily="18" charset="0"/>
              </a:rPr>
              <a:t>                post - translational  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fr-FR" altLang="zh-TW" sz="2400">
                <a:latin typeface="Times New Roman" panose="02020603050405020304" pitchFamily="18" charset="0"/>
              </a:rPr>
              <a:t>                modifications</a:t>
            </a:r>
            <a:endParaRPr lang="en-US" altLang="zh-TW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      Mature protein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                folding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latin typeface="Times New Roman" panose="02020603050405020304" pitchFamily="18" charset="0"/>
              </a:rPr>
              <a:t>Biologically active protein   </a:t>
            </a:r>
            <a:endParaRPr lang="en-US" altLang="ar-JO" sz="240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030288" y="3998912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029494" y="3237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00101" y="5065712"/>
            <a:ext cx="838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27907" y="6057106"/>
            <a:ext cx="381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6477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en-US" altLang="zh-CN" sz="2800" b="1" u="sng" dirty="0">
                <a:latin typeface="Times New Roman" pitchFamily="18" charset="0"/>
                <a:cs typeface="Times New Roman" pitchFamily="18" charset="0"/>
              </a:rPr>
              <a:t>Reverse transcription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The genetic information carrier of some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biological systems is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instead of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(such as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viruses). 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The information flow is from RNA to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DNA, opposite to the normal process.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- This special replication mode is called </a:t>
            </a:r>
          </a:p>
          <a:p>
            <a:pPr marL="358775" indent="-358775"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reverse transcription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HIV has an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RNA genome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is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duplicated into DNA.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resulting DNA can be merged with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the DNA genome of the host cell.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main enzyme responsible for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synthesis of DNA from an RNA template  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is called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reverse transcriptase (RT)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358775" indent="-358775" eaLnBrk="0" hangingPunct="0"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It has the following activities: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1-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RNA-dependent DNA polymerase    2- RNase        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3- DNA-dependent DNA polymerase 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73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Charging the tRNA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tRNA acts as a translator between mRNA and protein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Each tRNA has a specific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anticodon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an amino acid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acceptor site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Each tRNA also has a specific charger protein (aminoacyl tRNA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synthetases) which can only bind to that particular tRNA and attach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correct amino acid to the acceptor site.  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energy to make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this bond comes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from ATP.</a:t>
            </a:r>
            <a:r>
              <a:rPr lang="en-US" altLang="ar-J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7" name="Picture 6" descr="ÙØªÙØ¬Ø© Ø¨Ø­Ø« Ø§ÙØµÙØ± Ø¹Ù âªphotos of termination stage of protein synthes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6324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Aminoacyl tRNA synthetases</a:t>
            </a: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20 different synthetases one for each amino acid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that can catalyze the covalent bond between the amino acid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and tRNA</a:t>
            </a:r>
          </a:p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 single synthetase may recognize multiple tRNAs for the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same amino acid specified by the mRNA codon to which the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tRNA anticodon binds</a:t>
            </a:r>
          </a:p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Two classes of synthetases, differ in the 3-dimensional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structures, which side of the tRNA they recognize and how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they bind ATP</a:t>
            </a:r>
          </a:p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Class I - monomeric, acylates the 2’OH on the terminal ribose    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Arg, Cys , Gln, Glu, Ile, Leu, Met, Trp Tyr, Val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Class II - dimeric, acylates the 3’OH on the terminal ribose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	Ala, Asn, Asp, Gly, His, Lys, Phe, Ser, Pro, Thr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7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Wobble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If there was one tRNA for each mRNA codon, there would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be 61 different tRNAs but there are fewer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Some tRNAs have anticodons that recognize 2 or more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different codons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Base pairing rules between the third base of a codon and its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tRNA anticodon are not a rigid as DNA to mRNA pairing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Example: U in tRNA can pair with either A or G in the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third position of an mRNA codon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flexibility is called </a:t>
            </a:r>
            <a:r>
              <a:rPr lang="en-US" altLang="ar-JO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wobble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ar-JO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levels of control to ensure that the proper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amino acid is incorporated into protein through: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1- The reaction of amino acyl tRNA synthetase for charging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proper tRNA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2- Matching the specific tRNA to a particular codon of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mRNA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7f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8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464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4724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prokaryotes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specific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sequences in the mRNA around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AUG codon, called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Shine – </a:t>
            </a: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Delgarno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sequences, are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recognized by an initiation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complex consisting of a Met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amino-acyl tRNA, initiation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factors (IFs) and the small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ribosomal subunit.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eukaryotes, there is a process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called 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ribosome scanning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mRNA is moving along the small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subunit of ribosome till finding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codon of initiation (AUG) of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methionine to be located in the P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site.  </a:t>
            </a:r>
          </a:p>
        </p:txBody>
      </p:sp>
      <p:pic>
        <p:nvPicPr>
          <p:cNvPr id="24580" name="Picture 5" descr="ÙØªÙØ¬Ø© Ø¨Ø­Ø« Ø§ÙØµÙØ± Ø¹Ù âªtermination stage of protein synthesis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Initiation</a:t>
            </a:r>
            <a:endParaRPr lang="en-US" altLang="ar-JO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phase of protein synthesis results in the assembly of a functionally  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competent ribosome in which an mRNA has been positioned correctly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so that its start codon is positioned in the P (peptidyl) site and is paired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with the initiator tRNA.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The following ingredients are needed for this phase of protein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synthesis: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1- Two ribosome subunits - 30S and 50S                2- The mRNA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3- Three Initiation Factors - IF1, IF2 (GTP) and IF3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4- The initiator fMet-tRNA</a:t>
            </a:r>
            <a:r>
              <a:rPr lang="en-US" altLang="ar-JO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ar-JO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ar-JO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steps take place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Binding of the ribosome 30S subunit with initiation factor (IF3)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promotes the dissociation of the ribosome into its two component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subunits. </a:t>
            </a: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presence of IF3 permits the assembly of the initiation complex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and prevents binding of the 50S subunit prematurely, IF1 assists IF3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in some way, perhaps by increasing the dissociation rate of the 30S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and 50S subunits of the ribosome.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Binding of the mRNA and the fMet-tRNA</a:t>
            </a:r>
            <a:r>
              <a:rPr lang="en-US" altLang="ar-JO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ar-JO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IF3 assists the mRNA to bind with the 30S subunit of the ribosome so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that the start codon is correctly positioned at the peptidyl site of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ribosome.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mRNA is positioned by means of base-pairing between the 3' end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the 16S rRNA with the Shine- Dalgarno sequence immediately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upstream of the start codon.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IF2(GTP) assists the fMet-tRNA</a:t>
            </a:r>
            <a:r>
              <a:rPr lang="en-US" altLang="ar-JO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ar-JO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bind to the 30S subunit in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correct site - the P site.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At this stage of assembly, the 30S initiation complex is complete and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IF3 can dissociate.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Binding of the ribosome 50S subunit and release of Initiation Factors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Three events now happen "simultaneously".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As the 50S subunit of the ribosome associates with the 30S initiation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complex, GTP hydrolysis occurs on IF2.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This hydrolysis may be helped by the L7/L12 ribosomal proteins rather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than by IF2 itself.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mage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addition to the APE sites there is an mRNA binding groove that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holds onto the message being translated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 site binds an aminoacyl-tRNA (a tRNA bound to an amino acid);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 site binds a peptidyl-tRNA (a tRNA bound to the peptide being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synthesized).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E site binds a free tRNA before it exits the ribosome.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51300" y="3352800"/>
            <a:ext cx="977900" cy="4841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initi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68263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case of HIV, </a:t>
            </a:r>
            <a:r>
              <a:rPr lang="en-US" altLang="ar-JO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reverse transcriptase </a:t>
            </a: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responsible for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synthesizing a complementary DNA strand (cDNA) to the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viral RNA genome.</a:t>
            </a:r>
          </a:p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associated enzyme, </a:t>
            </a:r>
            <a:r>
              <a:rPr lang="en-US" altLang="ar-JO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ribonuclease H</a:t>
            </a: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digests the RNA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strand, and </a:t>
            </a:r>
            <a:r>
              <a:rPr lang="en-US" altLang="ar-JO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reverse transcriptase </a:t>
            </a: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synthesizes DNA  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complementary strand to form a double helix DNA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structure. </a:t>
            </a:r>
          </a:p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DNA is integrated into the host cell's genome by </a:t>
            </a:r>
          </a:p>
          <a:p>
            <a:r>
              <a:rPr lang="en-US" altLang="ar-JO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integrase</a:t>
            </a: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enzyme causing the host cell to generate viral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proteins that reassemble into new viral particles. </a:t>
            </a:r>
          </a:p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However, in retroviruses, the host cell remains intact as the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virus buds out of the cell but in the case of HIV, the host cell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undergoes apoptosis.</a:t>
            </a:r>
          </a:p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Some eukaryotic cells contain an enzyme with reverse </a:t>
            </a:r>
          </a:p>
          <a:p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transcription activity called </a:t>
            </a:r>
            <a:r>
              <a:rPr lang="en-US" altLang="ar-JO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telomerase</a:t>
            </a:r>
            <a:r>
              <a:rPr lang="en-US" altLang="ar-JO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07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358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Eukaryotes use a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scanning mechanism    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to initiate translation.</a:t>
            </a:r>
          </a:p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Recognition of the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AUG triggers GTP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hydrolysis by eIF-2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GTP hydrolysis by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eIF2 is a signal for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binding of the large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subunit and beginning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of translation </a:t>
            </a:r>
          </a:p>
          <a:p>
            <a:pPr eaLnBrk="1" hangingPunct="1"/>
            <a:endParaRPr lang="en-US" altLang="ar-JO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Elongation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Three special Elongation Factors are required for this phase of protein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synthesis: EF- Tu (GTP), EF-Ts and EF-G (GTP).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Elongation phase of protein synthesis consists of a cyclic process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whereby a new aminoacyl-tRNA is positioned in the ribosome, the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amino acid is transferred to the C-terminus of the growing polypeptide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chain, and the whole assembly moves one position along the ribosome: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new codon is now positioned at the A site and awaits a new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aminoacyl-tRNA.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Binding of a new aminoacyl-tRNA at the A site</a:t>
            </a:r>
          </a:p>
          <a:p>
            <a:pPr eaLnBrk="1" hangingPunct="1"/>
            <a:endParaRPr lang="en-US" altLang="ar-JO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At the start of each cycle: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A (aminoacyl) site on the ribosome is empty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P (peptidyl) site contains a peptidyl-tRNA,  and the E (exit) site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contains an uncharged tRNA.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elongation factor, EF- Tu (GTP) binds with an aminoacyl-tRNA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and brings it to the ribosome.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Once the correct aminoacyl-tRNA is positioned in the ribosome, GTP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is hydrolyzed, EF- Tu (GDP) undergoes a conformational change and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then dissociates away from the ribosome.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ways that EF- Tu functions to ensure that the correct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aminoacyl-tRNA is in place: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EF- Tu prevents the aminoacyl end of the charged tRNA from entering 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A site on the ribosome.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ensures that codon- anticodon pairing is checked first before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charged tRNA is irreversibly bound in the A site and a new, potentially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incorrect, peptide bond is made.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GTP hydrolysis is SLOW and EF- Tu cannot dissociate from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ribosome until it occurs.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time prior to GTP hydrolysis allows the final fidelity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check to take place.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Hydrolysis is associated with a conformational change in EF-Tu.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607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391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63357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Elongation step of protein synthesis</a:t>
            </a:r>
          </a:p>
        </p:txBody>
      </p:sp>
      <p:pic>
        <p:nvPicPr>
          <p:cNvPr id="34820" name="Picture 5" descr="ÙØªÙØ¬Ø© Ø¨Ø­Ø« Ø§ÙØµÙØ± Ø¹Ù âªphotos of termination stage of protein synthesis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-The final phase of protein synthesis requires that the finished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polypeptide chain be detached from a tRNA.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can only happen in response to the signal that a stop codon has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been reached.</a:t>
            </a:r>
          </a:p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Binding of Release factors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tRNAs that recognize the stop codons.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Rather stop codons are recognized by release factor RF1 (which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recognizes the UAA and UAG stop codons) or RF2 (which recognizes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 UAA and UGA stop codons).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release factors act at the A site of the ribosome.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third release factor, RF3 (GTP), stimulates the binding of RF1 and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RF2.</a:t>
            </a:r>
          </a:p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the peptidyl-tRNA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Binding of the release factors alters the peptidyltransferase activity with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 nucleophilic  effect. 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hydrolysis of the peptidyl-tRNA and release of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completed polypeptide chain.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uncharged tRNA in the E site can dissociate as can the 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release factors. </a:t>
            </a:r>
          </a:p>
          <a:p>
            <a:pPr eaLnBrk="1" hangingPunct="1"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GTP is hydrolyzed without dissociating tRNA in the P site.</a:t>
            </a:r>
          </a:p>
        </p:txBody>
      </p:sp>
      <p:sp>
        <p:nvSpPr>
          <p:cNvPr id="36867" name="AutoShape 5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ar-JO"/>
          </a:p>
        </p:txBody>
      </p:sp>
      <p:sp>
        <p:nvSpPr>
          <p:cNvPr id="36868" name="AutoShape 7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ar-JO"/>
          </a:p>
        </p:txBody>
      </p:sp>
      <p:sp>
        <p:nvSpPr>
          <p:cNvPr id="36869" name="AutoShape 9" descr="ÙØªÙØ¬Ø© Ø¨Ø­Ø« Ø§ÙØµÙØ± Ø¹Ù âªtermination stage of protein synthesis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JO" altLang="ar-JO"/>
          </a:p>
        </p:txBody>
      </p:sp>
      <p:pic>
        <p:nvPicPr>
          <p:cNvPr id="36870" name="Picture 14" descr="ÙØªÙØ¬Ø© Ø¨Ø­Ø« Ø§ÙØµÙØ± Ø¹Ù âªtermination stage of protein synthes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371600"/>
            <a:ext cx="9140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Diphtheria toxin           Inhibits eEF-2 by ADP-ribosylation of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modified histidine in the factor                             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20638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inhibiting translation</a:t>
            </a:r>
            <a:endParaRPr lang="en-US" altLang="ar-JO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bacterial ribosomal structure and the accessory functions differ in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many respects from its eukaryotic equivalent. The translation reaction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itself can be subdivided into three parts: 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1.Formation of the initiation complex, blocked by Streptomycin and   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Tetracyclins (the latter inhibiting binding of aminoacyl-tRNA to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ribosomal A- site at the 30S ribosomal subunit.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2.Introduction of aminoacyl-tRNA and synthesis of a peptide bond,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inhibited by puromycin (leading to premature termination) and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chloramphenicol (probably inhibiting the peptidyltransferase).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3.Translocation of the mRNA relative to the ribosome blocked by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erythromycin and fusidic acid (the latter preventing release of EF-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G/GDP.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 in eukaryotes</a:t>
            </a:r>
            <a:endParaRPr lang="en-US" altLang="ar-JO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major difference between eukaryotes and prokaryotes is that, in a 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typical eukaryotic cell, protein synthesis takes place in the cytoplasm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while transcription and RNA processing take place in the nucleus.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bacteria, these two processes can be coupled so that protein synthesis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can start even before transcription has finished.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steps of protein synthesis are basically the same in eukaryotic cells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as in prokaryotes. </a:t>
            </a:r>
          </a:p>
          <a:p>
            <a:pPr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ingredients, however, can be different: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1- Ribosomes are larger. 60s and 40s subunits combine to give 80s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    ribosomes which contain 4 RNAs: 28S,5.8S and 5S in 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the 60S subunit; 18S in the 40S 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subunit.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2- While the initiating amino acid in eukaryotic protein synthesis is still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methionine, it is not formylated.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3- Eukaryotic mRNA is capped. This is used as the recognition feature   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for ribosome binding -- not the 18S rRNA.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4- The initiation phase of protein synthesis requires over 10 eukaryotic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initiation factors (eIFs) one of which is the cap binding protein.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58738"/>
            <a:ext cx="9144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The eukaryotic elongation phase closely resembles that in prokaryotes. - The corresponding elongation factors are </a:t>
            </a:r>
            <a:r>
              <a:rPr lang="en-US" altLang="ar-JO" sz="2400">
                <a:solidFill>
                  <a:srgbClr val="35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eEF-1a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altLang="ar-JO" sz="2400">
                <a:solidFill>
                  <a:srgbClr val="001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EF-Tu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US" altLang="ar-JO" sz="2400">
                <a:solidFill>
                  <a:srgbClr val="35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eEF-</a:t>
            </a:r>
          </a:p>
          <a:p>
            <a:r>
              <a:rPr lang="en-US" altLang="ar-JO" sz="2400">
                <a:solidFill>
                  <a:srgbClr val="35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1bg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altLang="ar-JO" sz="2400">
                <a:solidFill>
                  <a:srgbClr val="001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EF-Ts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 </a:t>
            </a:r>
            <a:r>
              <a:rPr lang="en-US" altLang="ar-JO" sz="2400">
                <a:solidFill>
                  <a:srgbClr val="35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eEF-2 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ar-JO" sz="2400">
                <a:solidFill>
                  <a:srgbClr val="0019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EF-G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Eukaryotes require just a single release factor, </a:t>
            </a:r>
            <a:r>
              <a:rPr lang="en-US" altLang="ar-JO" sz="2400">
                <a:solidFill>
                  <a:srgbClr val="35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</a:t>
            </a:r>
            <a:r>
              <a:rPr lang="en-US" altLang="ar-JO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Coordinating protein synthesis with mRNA synthesis</a:t>
            </a:r>
            <a:endParaRPr lang="en-US" altLang="ar-JO" sz="24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has recently been found that the eukaryotic initiation factor eEF-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4G binds not only with other factors in the initiation complex but also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with PABP (poly A binding protein) which binds to the poly A tail of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mRNA.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It is thought that the binding of eEF-4G to PABP serves as a critical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recruitment step for driving downstream translation.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 another sense, however, the binding of eEF-4G to PABP represents a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mechanism to ensure that only mature intact mRNAs are translated.</a:t>
            </a:r>
          </a:p>
        </p:txBody>
      </p:sp>
      <p:pic>
        <p:nvPicPr>
          <p:cNvPr id="40963" name="Picture 2" descr="eIF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525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Telomerase is a reverse transcriptase that lengthens the ends of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linear chromosomes.</a:t>
            </a:r>
          </a:p>
          <a:p>
            <a:pPr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Telomerase carries an RNA template from which it synthesizes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DNA </a:t>
            </a:r>
            <a:r>
              <a:rPr lang="en-US" altLang="ar-JO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repeating sequence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or "</a:t>
            </a:r>
            <a:r>
              <a:rPr lang="en-US" altLang="ar-JO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junk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" DNA.</a:t>
            </a: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This repeated sequence of DNA is important because, every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time a linear chromosome is duplicated, it is shortened in length.</a:t>
            </a:r>
          </a:p>
          <a:p>
            <a:pPr eaLnBrk="1" hangingPunct="1"/>
            <a:endParaRPr lang="en-US" altLang="ar-JO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Telomerase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is often activated in cancer cells to enable cancer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cells to duplicate their genomes indefinitely without losing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important </a:t>
            </a:r>
            <a:r>
              <a:rPr lang="en-US" altLang="ar-JO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protein-coding DNA sequence 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enriches the understanding about the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cancer-causing theory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of viruses</a:t>
            </a: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where cancer genes in RT viruses, and HIV having RT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function).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JO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of telomerase could be part of the process that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allows cancer cells to become immortal.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Most mRNA are translated by more than one ribosome at a time; the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result, a structure in which many ribosomes translate a mRNA in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tandem, is called a polysomes.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2" descr="E:\ImageLibrary1-17\17-FromGeneToProtein\17-20-Polyribosome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Post-translational modifications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They are the chemical modifications of a protein after its translation</a:t>
            </a:r>
            <a:endParaRPr lang="en-US" altLang="zh-TW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- Characterized by: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1- Being numerous and diverse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2- Able to change the charge, conformation or size of protein molecule </a:t>
            </a:r>
            <a:endParaRPr lang="en-US" altLang="zh-TW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Effects:</a:t>
            </a:r>
          </a:p>
          <a:p>
            <a:pPr marL="457200" indent="-457200"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Stability of protein       </a:t>
            </a:r>
          </a:p>
          <a:p>
            <a:pPr marL="457200" indent="-457200"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Biochemical activity (activity regulation)</a:t>
            </a:r>
          </a:p>
          <a:p>
            <a:pPr>
              <a:defRPr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3. Protein targeting (protein localization)</a:t>
            </a:r>
            <a:endParaRPr lang="fr-FR" altLang="zh-TW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4. Protein signaling </a:t>
            </a: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   (protein - protein </a:t>
            </a:r>
          </a:p>
          <a:p>
            <a:pPr>
              <a:defRPr/>
            </a:pPr>
            <a:r>
              <a:rPr lang="fr-FR" altLang="zh-TW" sz="2400" dirty="0">
                <a:latin typeface="Times New Roman" pitchFamily="18" charset="0"/>
                <a:cs typeface="Times New Roman" pitchFamily="18" charset="0"/>
              </a:rPr>
              <a:t>   interaction.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Insulin, which is a low-molecular-weight protein having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two polypeptide chains which fold to allow interchain and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intrachain disulfide bridges.  </a:t>
            </a: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A specific protease then clips out the segment that connects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the two chains which form the functional insulin molecule,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where a propeptide is removed from the middle of the chain;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the resulting protein consists of two polypeptide chains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connected by disulfide bonds.</a:t>
            </a:r>
          </a:p>
          <a:p>
            <a:endParaRPr lang="en-US" altLang="ar-JO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Also, most nascent polypeptides, the initial methionine is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usually taken off during post-translational modification by  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specific aminopeptidases. </a:t>
            </a:r>
          </a:p>
          <a:p>
            <a:endParaRPr lang="en-US" altLang="ar-JO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3- Other modifications, like phosphorylation, are part of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common mechanisms for controlling the behavior of a   </a:t>
            </a:r>
          </a:p>
          <a:p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protein, for instance activating or inactivating an enzyme.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4- Some animal viruses, as poliovirus and hepatitis A virus,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synthesize long polycistronic proteins from one long mRNA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molecule, these proteins must be cleaved at specific sites to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provide the several specific proteins required for viral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function.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5- Collagen, an abundant protein in the extracellular spaces of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higher eukaryotes, is synthesized as procollagen three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polypeptide molecules, that align themselves in a particular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way that is dependent upon the existence of specific amino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terminal peptides.</a:t>
            </a:r>
          </a:p>
          <a:p>
            <a:pPr eaLnBrk="1" hangingPunct="1"/>
            <a:r>
              <a:rPr lang="en-US" altLang="ar-JO" sz="280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Specific enzymes then carry out hydroxylations and oxidations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of specific amino acid residues within the procollagen molecules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to provide cross-links for greater stability with cleavage of the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NH2 terminal end to form a strong, insoluble collagen molecule. </a:t>
            </a:r>
          </a:p>
          <a:p>
            <a:pPr eaLnBrk="1" hangingPunct="1"/>
            <a:endParaRPr lang="en-US" altLang="ar-JO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Types of posttranslational modifications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altLang="ar-JO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Trimming</a:t>
            </a: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Many proteins secretion from the cell are made as: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large precursor molecules but functionally inactive</a:t>
            </a: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Change of protein from non active for active molecule by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removing portions of the protein chain by specialized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endoproteases</a:t>
            </a: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Sites of the cleavage reaction: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Endoplasmic reticulum 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Golgi apparatus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Secretory vesicles</a:t>
            </a:r>
          </a:p>
          <a:p>
            <a:pPr eaLnBrk="1" hangingPunct="1">
              <a:buFontTx/>
              <a:buChar char="-"/>
            </a:pPr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N.B. zymogens which are inactive enzymes, become activated </a:t>
            </a:r>
          </a:p>
          <a:p>
            <a:pPr eaLnBrk="1" hangingPunct="1"/>
            <a:r>
              <a:rPr lang="en-US" altLang="ar-JO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through cleavage when they reach their proper sites of action.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Covalent alterations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Proteins may be activated or inactivated by the covalent attachment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of a variety of chemical groups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Phosphorylation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By adding phosphate group to the hydroxyl groups of (serine,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threonine, tyrosine residues in a protein) which is catalyzed by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protein kinases and reversed by protein phosphatases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phosphorylation may ↓ or ↑ the functional activity of protein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Glycosylation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Many of proteins → become part of a plasma membrane, lysosomes or  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secreted from the cell have carbohydrate chains attached to serine or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threonine hydroxyl groups (O-linked) or the amide nitrogen of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asparagine (N-linked)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Occurs: in the endoplasmic reticulum and golgi apparatus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Used to : target protein to specific organelles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Hydroxylation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As proline and lysine in endoplasmic reticulum by prolyl or lysyl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hydroxylases (e.g. in collagen).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Other covalent modifications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a-Carboxylation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Carboxyl groups can be added to glutamate residues by vitamin K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The resulting carboxyglutamate residues are essential for the activity of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several of the blood-clotting proteins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b- Biotinylated enzyme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Biotin is covalently bound to the amino groups of lysine residues of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biotin-dependent enzymes that catalyze carboxylation reactions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Such as: pyruvate carboxylase</a:t>
            </a:r>
          </a:p>
          <a:p>
            <a:pPr eaLnBrk="1" hangingPunct="1"/>
            <a:endParaRPr lang="en-US" altLang="ar-JO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c- Farnesylated protein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Help anchor proteins in membranes.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Note : many proteins are acetylated.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05200" cy="6900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lnSpc>
                <a:spcPct val="85000"/>
              </a:lnSpc>
              <a:spcBef>
                <a:spcPct val="70000"/>
              </a:spcBef>
              <a:defRPr/>
            </a:pPr>
            <a:r>
              <a:rPr lang="en-US" sz="2800" b="1" u="sng" dirty="0">
                <a:latin typeface="Times New Roman" pitchFamily="18" charset="0"/>
                <a:cs typeface="Arial" charset="0"/>
              </a:rPr>
              <a:t>Alternative splicing (eukaryotes only)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Exons are “coding” regions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Introns are removed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Different combinations of exons form different mRNA resulting in multiple proteins from the same gene</a:t>
            </a:r>
          </a:p>
          <a:p>
            <a:pPr marL="166688" indent="-277813">
              <a:lnSpc>
                <a:spcPct val="85000"/>
              </a:lnSpc>
              <a:spcBef>
                <a:spcPct val="55000"/>
              </a:spcBef>
              <a:defRPr/>
            </a:pPr>
            <a:r>
              <a:rPr lang="en-US" sz="2800" dirty="0">
                <a:latin typeface="Times New Roman" pitchFamily="18" charset="0"/>
                <a:cs typeface="Arial" charset="0"/>
              </a:rPr>
              <a:t>- Humans have 30 to 50 thousand genes but are capable of producing 100,000 proteins.</a:t>
            </a:r>
          </a:p>
        </p:txBody>
      </p:sp>
      <p:pic>
        <p:nvPicPr>
          <p:cNvPr id="6147" name="Picture 2" descr="figure 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JO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Genetic codes</a:t>
            </a:r>
            <a:endParaRPr lang="en-US" altLang="ar-JO"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iologyjunction.com/images/cod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41275"/>
            <a:ext cx="5715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Genetic code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It is the set of rules by which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information encoded in genetic material 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(DNA or mRNA sequences) is translated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into  proteins (amino acid sequences) by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living cells.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With some exceptions, a triplet codon in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a nucleic acid sequence specifies a single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amino acid.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- Because the majority of genes are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encoded with exactly the same code, this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particular code is often referred to as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standard genetic code, though in fact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there are many variant codes.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For example, protein synthesis in human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mitochondria relies on a genetic code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that differs from the standard genetic </a:t>
            </a:r>
          </a:p>
          <a:p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code.  </a:t>
            </a:r>
          </a:p>
        </p:txBody>
      </p:sp>
      <p:pic>
        <p:nvPicPr>
          <p:cNvPr id="9219" name="Picture 2" descr="220px-RNA-cod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52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JO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Characters of genetic code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1- The genetic code is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composed of nucleotide triplets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 In other words,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three nucleotides in mRNA (a codon) specify one amino acid in a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protein.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2- The code is 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non-overlapping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. This means that successive triplets are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read in order and each nucleotide is part of only one triplet codon.</a:t>
            </a: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genetic code is read in groups (or "words") of three nucleotides.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After reading one triplet, the "reading frame" shifts over three letters,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not just one or two. In the following example, the code would </a:t>
            </a:r>
            <a:r>
              <a:rPr lang="en-US" altLang="ar-JO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be </a:t>
            </a:r>
          </a:p>
          <a:p>
            <a:pPr eaLnBrk="1" hangingPunct="1"/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read GAC, ACU, CUG, UGA...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ar-JO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Rather, the code would be read GAC, UGA, CUG, ACU...</a:t>
            </a: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ar-JO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o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o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02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3593</Words>
  <Application>Microsoft Office PowerPoint</Application>
  <PresentationFormat>On-screen Show (4:3)</PresentationFormat>
  <Paragraphs>550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SimSun</vt:lpstr>
      <vt:lpstr>PMingLiU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OF BIOLOGICAL IMPORTANC</dc:title>
  <dc:creator>Samir</dc:creator>
  <cp:lastModifiedBy>Windows User</cp:lastModifiedBy>
  <cp:revision>781</cp:revision>
  <dcterms:created xsi:type="dcterms:W3CDTF">2010-12-25T18:51:50Z</dcterms:created>
  <dcterms:modified xsi:type="dcterms:W3CDTF">2021-02-12T11:10:18Z</dcterms:modified>
</cp:coreProperties>
</file>