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0"/>
  </p:notesMasterIdLst>
  <p:sldIdLst>
    <p:sldId id="376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3" r:id="rId10"/>
    <p:sldId id="354" r:id="rId11"/>
    <p:sldId id="355" r:id="rId12"/>
    <p:sldId id="356" r:id="rId13"/>
    <p:sldId id="357" r:id="rId14"/>
    <p:sldId id="360" r:id="rId15"/>
    <p:sldId id="361" r:id="rId16"/>
    <p:sldId id="362" r:id="rId17"/>
    <p:sldId id="363" r:id="rId18"/>
    <p:sldId id="364" r:id="rId19"/>
    <p:sldId id="366" r:id="rId20"/>
    <p:sldId id="368" r:id="rId21"/>
    <p:sldId id="369" r:id="rId22"/>
    <p:sldId id="370" r:id="rId23"/>
    <p:sldId id="371" r:id="rId24"/>
    <p:sldId id="373" r:id="rId25"/>
    <p:sldId id="374" r:id="rId26"/>
    <p:sldId id="375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Arial Narrow" panose="020B0606020202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17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83EB5-5F79-4A8B-B8A4-78010FE35755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FDAA0-FDB8-4999-9063-AE33A0CA4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8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2B158-8CF3-4EAA-85D9-219316CBF2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4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58237" y="458724"/>
            <a:ext cx="4827524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820" y="60451"/>
            <a:ext cx="8452358" cy="1665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708404"/>
            <a:ext cx="8986520" cy="2659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05000"/>
            <a:ext cx="5994082" cy="492443"/>
          </a:xfrm>
        </p:spPr>
        <p:txBody>
          <a:bodyPr>
            <a:normAutofit fontScale="90000"/>
          </a:bodyPr>
          <a:lstStyle/>
          <a:p>
            <a:pPr marR="5715" algn="ctr">
              <a:spcBef>
                <a:spcPts val="79"/>
              </a:spcBef>
            </a:pPr>
            <a:r>
              <a:rPr lang="en-US" spc="-10" dirty="0"/>
              <a:t>lecture </a:t>
            </a:r>
            <a:r>
              <a:rPr lang="en-US" spc="-5" dirty="0"/>
              <a:t>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685540" y="7821407"/>
            <a:ext cx="6858000" cy="12418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3620" t="35615" r="19515" b="22573"/>
          <a:stretch/>
        </p:blipFill>
        <p:spPr>
          <a:xfrm>
            <a:off x="7220519" y="3932641"/>
            <a:ext cx="1560963" cy="1612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3837684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Dr. Omar Hamdan MD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Anatomical pathology 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Mutah University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School of Medicine- Department of Laboratory medicine &amp; Pathology</a:t>
            </a:r>
            <a:r>
              <a:rPr lang="en-US" sz="1350" dirty="0">
                <a:solidFill>
                  <a:prstClr val="black"/>
                </a:solidFill>
              </a:rPr>
              <a:t/>
            </a:r>
            <a:br>
              <a:rPr lang="en-US" sz="1350" dirty="0">
                <a:solidFill>
                  <a:prstClr val="black"/>
                </a:solidFill>
              </a:rPr>
            </a:br>
            <a:r>
              <a:rPr lang="en-US" sz="1350" b="1" dirty="0" smtClean="0">
                <a:solidFill>
                  <a:prstClr val="black"/>
                </a:solidFill>
              </a:rPr>
              <a:t>Endocrine </a:t>
            </a:r>
            <a:r>
              <a:rPr lang="en-US" sz="1350" b="1" dirty="0">
                <a:solidFill>
                  <a:prstClr val="black"/>
                </a:solidFill>
              </a:rPr>
              <a:t>lectures </a:t>
            </a:r>
            <a:r>
              <a:rPr lang="en-US" sz="1350" b="1" dirty="0" smtClean="0">
                <a:solidFill>
                  <a:prstClr val="black"/>
                </a:solidFill>
              </a:rPr>
              <a:t>2020</a:t>
            </a:r>
            <a:endParaRPr lang="en-US" sz="1350" b="1" dirty="0">
              <a:solidFill>
                <a:prstClr val="black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"/>
    </mc:Choice>
    <mc:Fallback xmlns="">
      <p:transition spd="slow" advTm="7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7778" y="461899"/>
            <a:ext cx="202818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Lab</a:t>
            </a:r>
            <a:r>
              <a:rPr sz="4400" spc="-65" dirty="0"/>
              <a:t> </a:t>
            </a:r>
            <a:r>
              <a:rPr sz="4400" spc="-20" dirty="0"/>
              <a:t>tests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10540" y="1511020"/>
            <a:ext cx="8041005" cy="392811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480"/>
              </a:spcBef>
            </a:pPr>
            <a:r>
              <a:rPr sz="3200" dirty="0">
                <a:latin typeface="Calibri"/>
                <a:cs typeface="Calibri"/>
              </a:rPr>
              <a:t>S</a:t>
            </a:r>
            <a:r>
              <a:rPr sz="3200" i="1" dirty="0">
                <a:latin typeface="Calibri"/>
                <a:cs typeface="Calibri"/>
              </a:rPr>
              <a:t>erum </a:t>
            </a:r>
            <a:r>
              <a:rPr sz="3200" i="1" spc="-5" dirty="0">
                <a:solidFill>
                  <a:srgbClr val="FF0000"/>
                </a:solidFill>
                <a:latin typeface="Calibri"/>
                <a:cs typeface="Calibri"/>
              </a:rPr>
              <a:t>TSH </a:t>
            </a:r>
            <a:r>
              <a:rPr sz="3200" i="1" dirty="0">
                <a:latin typeface="Calibri"/>
                <a:cs typeface="Calibri"/>
              </a:rPr>
              <a:t>is the </a:t>
            </a:r>
            <a:r>
              <a:rPr sz="3200" i="1" spc="-15" dirty="0">
                <a:latin typeface="Calibri"/>
                <a:cs typeface="Calibri"/>
              </a:rPr>
              <a:t>most </a:t>
            </a:r>
            <a:r>
              <a:rPr sz="3200" i="1" spc="-5" dirty="0">
                <a:latin typeface="Calibri"/>
                <a:cs typeface="Calibri"/>
              </a:rPr>
              <a:t>sensitive </a:t>
            </a:r>
            <a:r>
              <a:rPr sz="3200" i="1" dirty="0">
                <a:latin typeface="Calibri"/>
                <a:cs typeface="Calibri"/>
              </a:rPr>
              <a:t>screening </a:t>
            </a:r>
            <a:r>
              <a:rPr sz="3200" i="1" spc="-20" dirty="0">
                <a:latin typeface="Calibri"/>
                <a:cs typeface="Calibri"/>
              </a:rPr>
              <a:t>test</a:t>
            </a:r>
            <a:r>
              <a:rPr sz="3200" i="1" spc="20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427990" marR="1316355" indent="-427990">
              <a:lnSpc>
                <a:spcPts val="3460"/>
              </a:lnSpc>
              <a:spcBef>
                <a:spcPts val="820"/>
              </a:spcBef>
              <a:buAutoNum type="alphaLcPeriod"/>
              <a:tabLst>
                <a:tab pos="427990" algn="l"/>
              </a:tabLst>
            </a:pPr>
            <a:r>
              <a:rPr sz="3200" spc="-5" dirty="0">
                <a:latin typeface="Calibri"/>
                <a:cs typeface="Calibri"/>
              </a:rPr>
              <a:t>The serum TSH </a:t>
            </a:r>
            <a:r>
              <a:rPr sz="3200" spc="-1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increased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primary  </a:t>
            </a:r>
            <a:r>
              <a:rPr sz="3200" spc="-15" dirty="0">
                <a:latin typeface="Calibri"/>
                <a:cs typeface="Calibri"/>
              </a:rPr>
              <a:t>hypothyroidism</a:t>
            </a:r>
            <a:endParaRPr sz="3200">
              <a:latin typeface="Calibri"/>
              <a:cs typeface="Calibri"/>
            </a:endParaRPr>
          </a:p>
          <a:p>
            <a:pPr marL="447675" marR="945515" indent="-447675">
              <a:lnSpc>
                <a:spcPct val="90400"/>
              </a:lnSpc>
              <a:spcBef>
                <a:spcPts val="695"/>
              </a:spcBef>
              <a:buAutoNum type="alphaLcPeriod"/>
              <a:tabLst>
                <a:tab pos="447675" algn="l"/>
              </a:tabLst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TSH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not increased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5" dirty="0">
                <a:latin typeface="Calibri"/>
                <a:cs typeface="Calibri"/>
              </a:rPr>
              <a:t>persons </a:t>
            </a:r>
            <a:r>
              <a:rPr sz="3200" dirty="0">
                <a:latin typeface="Calibri"/>
                <a:cs typeface="Calibri"/>
              </a:rPr>
              <a:t>with  </a:t>
            </a:r>
            <a:r>
              <a:rPr sz="3200" spc="-15" dirty="0">
                <a:latin typeface="Calibri"/>
                <a:cs typeface="Calibri"/>
              </a:rPr>
              <a:t>hypothyroidism </a:t>
            </a:r>
            <a:r>
              <a:rPr sz="3200" spc="-5" dirty="0">
                <a:latin typeface="Calibri"/>
                <a:cs typeface="Calibri"/>
              </a:rPr>
              <a:t>caused </a:t>
            </a:r>
            <a:r>
              <a:rPr sz="3200" spc="-10" dirty="0">
                <a:latin typeface="Calibri"/>
                <a:cs typeface="Calibri"/>
              </a:rPr>
              <a:t>by </a:t>
            </a:r>
            <a:r>
              <a:rPr sz="3200" spc="-5" dirty="0">
                <a:latin typeface="Calibri"/>
                <a:cs typeface="Calibri"/>
              </a:rPr>
              <a:t>primary  hypothalamic or </a:t>
            </a:r>
            <a:r>
              <a:rPr sz="3200" spc="-10" dirty="0">
                <a:latin typeface="Calibri"/>
                <a:cs typeface="Calibri"/>
              </a:rPr>
              <a:t>pituitary</a:t>
            </a:r>
            <a:r>
              <a:rPr sz="3200" spc="5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disease.</a:t>
            </a:r>
            <a:endParaRPr sz="3200">
              <a:latin typeface="Calibri"/>
              <a:cs typeface="Calibri"/>
            </a:endParaRPr>
          </a:p>
          <a:p>
            <a:pPr marL="496570" marR="30480" indent="-496570">
              <a:lnSpc>
                <a:spcPts val="3460"/>
              </a:lnSpc>
              <a:spcBef>
                <a:spcPts val="795"/>
              </a:spcBef>
              <a:buAutoNum type="alphaLcPeriod"/>
              <a:tabLst>
                <a:tab pos="496570" algn="l"/>
                <a:tab pos="497205" algn="l"/>
                <a:tab pos="4311015" algn="l"/>
              </a:tabLst>
            </a:pPr>
            <a:r>
              <a:rPr sz="3200" spc="-5" dirty="0">
                <a:latin typeface="Calibri"/>
                <a:cs typeface="Calibri"/>
              </a:rPr>
              <a:t>Serum </a:t>
            </a:r>
            <a:r>
              <a:rPr sz="3200" spc="15" dirty="0">
                <a:latin typeface="Calibri"/>
                <a:cs typeface="Calibri"/>
              </a:rPr>
              <a:t>T</a:t>
            </a:r>
            <a:r>
              <a:rPr sz="3150" spc="22" baseline="-21164" dirty="0">
                <a:latin typeface="Calibri"/>
                <a:cs typeface="Calibri"/>
              </a:rPr>
              <a:t>4</a:t>
            </a:r>
            <a:r>
              <a:rPr sz="3150" spc="390" baseline="-21164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decreased	</a:t>
            </a:r>
            <a:r>
              <a:rPr sz="3200" spc="-15" dirty="0">
                <a:latin typeface="Calibri"/>
                <a:cs typeface="Calibri"/>
              </a:rPr>
              <a:t>hypothyroidism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20" dirty="0">
                <a:latin typeface="Calibri"/>
                <a:cs typeface="Calibri"/>
              </a:rPr>
              <a:t>any  </a:t>
            </a:r>
            <a:r>
              <a:rPr sz="3200" spc="-5" dirty="0">
                <a:latin typeface="Calibri"/>
                <a:cs typeface="Calibri"/>
              </a:rPr>
              <a:t>origin.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51"/>
    </mc:Choice>
    <mc:Fallback xmlns="">
      <p:transition spd="slow" advTm="43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0221" y="461899"/>
            <a:ext cx="25431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5" dirty="0"/>
              <a:t>Thyroid</a:t>
            </a:r>
            <a:r>
              <a:rPr sz="4400" spc="-15" dirty="0">
                <a:solidFill>
                  <a:srgbClr val="FF0000"/>
                </a:solidFill>
              </a:rPr>
              <a:t>itis</a:t>
            </a:r>
            <a:r>
              <a:rPr sz="4400" spc="-15" dirty="0"/>
              <a:t>.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511020"/>
            <a:ext cx="7223125" cy="451294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  <a:tabLst>
                <a:tab pos="354965" algn="l"/>
              </a:tabLst>
            </a:pPr>
            <a:r>
              <a:rPr sz="3200" dirty="0">
                <a:latin typeface="Arial"/>
                <a:cs typeface="Arial"/>
              </a:rPr>
              <a:t>•	</a:t>
            </a:r>
            <a:r>
              <a:rPr sz="3200" dirty="0">
                <a:latin typeface="Calibri"/>
                <a:cs typeface="Calibri"/>
              </a:rPr>
              <a:t>= </a:t>
            </a:r>
            <a:r>
              <a:rPr sz="3200" spc="-5" dirty="0">
                <a:latin typeface="Calibri"/>
                <a:cs typeface="Calibri"/>
              </a:rPr>
              <a:t>inflammation of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20" dirty="0">
                <a:latin typeface="Calibri"/>
                <a:cs typeface="Calibri"/>
              </a:rPr>
              <a:t>thyroid</a:t>
            </a:r>
            <a:r>
              <a:rPr sz="3200" spc="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gland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libri"/>
                <a:cs typeface="Calibri"/>
              </a:rPr>
              <a:t>Several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types:</a:t>
            </a:r>
            <a:endParaRPr sz="3200">
              <a:latin typeface="Calibri"/>
              <a:cs typeface="Calibri"/>
            </a:endParaRPr>
          </a:p>
          <a:p>
            <a:pPr marL="355600" marR="89471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1. </a:t>
            </a:r>
            <a:r>
              <a:rPr sz="3200" spc="-10" dirty="0">
                <a:latin typeface="Calibri"/>
                <a:cs typeface="Calibri"/>
              </a:rPr>
              <a:t>Chronic Lymphocytic (Hashimoto)  </a:t>
            </a:r>
            <a:r>
              <a:rPr sz="3200" spc="-15" dirty="0">
                <a:latin typeface="Calibri"/>
                <a:cs typeface="Calibri"/>
              </a:rPr>
              <a:t>Thyroiditis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2.Subacute </a:t>
            </a:r>
            <a:r>
              <a:rPr sz="3200" spc="-10" dirty="0">
                <a:latin typeface="Calibri"/>
                <a:cs typeface="Calibri"/>
              </a:rPr>
              <a:t>Granulomatous </a:t>
            </a:r>
            <a:r>
              <a:rPr sz="3200" spc="-5" dirty="0">
                <a:latin typeface="Calibri"/>
                <a:cs typeface="Calibri"/>
              </a:rPr>
              <a:t>(de Quervain)  </a:t>
            </a:r>
            <a:r>
              <a:rPr sz="3200" spc="-15" dirty="0">
                <a:latin typeface="Calibri"/>
                <a:cs typeface="Calibri"/>
              </a:rPr>
              <a:t>Thyroiditis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3. </a:t>
            </a:r>
            <a:r>
              <a:rPr sz="3200" spc="-10" dirty="0">
                <a:latin typeface="Calibri"/>
                <a:cs typeface="Calibri"/>
              </a:rPr>
              <a:t>Subacute Lymphocytic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Thyroiditis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4.Riedel </a:t>
            </a:r>
            <a:r>
              <a:rPr sz="3200" spc="-15" dirty="0">
                <a:latin typeface="Calibri"/>
                <a:cs typeface="Calibri"/>
              </a:rPr>
              <a:t>thyroiditis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5"/>
    </mc:Choice>
    <mc:Fallback xmlns="">
      <p:transition spd="slow" advTm="2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50" rIns="0" bIns="0" rtlCol="0">
            <a:spAutoFit/>
          </a:bodyPr>
          <a:lstStyle/>
          <a:p>
            <a:pPr marL="2110740" marR="5080" indent="-200469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1.Hashimoto </a:t>
            </a:r>
            <a:r>
              <a:rPr spc="-15" dirty="0"/>
              <a:t>thyroiditis.. </a:t>
            </a:r>
            <a:r>
              <a:rPr spc="-5" dirty="0"/>
              <a:t>Named </a:t>
            </a:r>
            <a:r>
              <a:rPr spc="-15" dirty="0"/>
              <a:t>after  </a:t>
            </a:r>
            <a:r>
              <a:rPr spc="-5" dirty="0"/>
              <a:t>a Japanese </a:t>
            </a:r>
            <a:r>
              <a:rPr spc="-70" dirty="0"/>
              <a:t>doctor.</a:t>
            </a:r>
          </a:p>
        </p:txBody>
      </p:sp>
      <p:sp>
        <p:nvSpPr>
          <p:cNvPr id="3" name="object 3"/>
          <p:cNvSpPr/>
          <p:nvPr/>
        </p:nvSpPr>
        <p:spPr>
          <a:xfrm>
            <a:off x="3461003" y="2295144"/>
            <a:ext cx="3218688" cy="3136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5"/>
    </mc:Choice>
    <mc:Fallback xmlns="">
      <p:transition spd="slow" advTm="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15239"/>
            <a:ext cx="8930005" cy="587883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80"/>
              </a:spcBef>
            </a:pPr>
            <a:r>
              <a:rPr sz="3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Chronic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Lymphocytic (Hashimoto)</a:t>
            </a:r>
            <a:r>
              <a:rPr sz="3200" u="heavy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Thyroiditis</a:t>
            </a:r>
            <a:endParaRPr sz="320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3460"/>
              </a:lnSpc>
              <a:spcBef>
                <a:spcPts val="820"/>
              </a:spcBef>
            </a:pPr>
            <a:r>
              <a:rPr sz="3200" i="1" dirty="0">
                <a:latin typeface="Calibri"/>
                <a:cs typeface="Calibri"/>
              </a:rPr>
              <a:t>- Is the </a:t>
            </a:r>
            <a:r>
              <a:rPr sz="3200" i="1" spc="-15" dirty="0">
                <a:latin typeface="Calibri"/>
                <a:cs typeface="Calibri"/>
              </a:rPr>
              <a:t>most </a:t>
            </a:r>
            <a:r>
              <a:rPr sz="3200" i="1" spc="-10" dirty="0">
                <a:latin typeface="Calibri"/>
                <a:cs typeface="Calibri"/>
              </a:rPr>
              <a:t>common cause </a:t>
            </a:r>
            <a:r>
              <a:rPr sz="3200" i="1" spc="-5" dirty="0">
                <a:latin typeface="Calibri"/>
                <a:cs typeface="Calibri"/>
              </a:rPr>
              <a:t>of </a:t>
            </a:r>
            <a:r>
              <a:rPr sz="3200" i="1" spc="-15" dirty="0">
                <a:latin typeface="Calibri"/>
                <a:cs typeface="Calibri"/>
              </a:rPr>
              <a:t>hypothyroidism </a:t>
            </a:r>
            <a:r>
              <a:rPr sz="3200" i="1" dirty="0">
                <a:latin typeface="Calibri"/>
                <a:cs typeface="Calibri"/>
              </a:rPr>
              <a:t>in  </a:t>
            </a:r>
            <a:r>
              <a:rPr sz="3200" i="1" spc="-5" dirty="0">
                <a:latin typeface="Calibri"/>
                <a:cs typeface="Calibri"/>
              </a:rPr>
              <a:t>areas </a:t>
            </a:r>
            <a:r>
              <a:rPr sz="3200" i="1" dirty="0">
                <a:latin typeface="Calibri"/>
                <a:cs typeface="Calibri"/>
              </a:rPr>
              <a:t>of </a:t>
            </a:r>
            <a:r>
              <a:rPr sz="3200" i="1" spc="-5" dirty="0">
                <a:latin typeface="Calibri"/>
                <a:cs typeface="Calibri"/>
              </a:rPr>
              <a:t>the </a:t>
            </a:r>
            <a:r>
              <a:rPr sz="3200" i="1" dirty="0">
                <a:latin typeface="Calibri"/>
                <a:cs typeface="Calibri"/>
              </a:rPr>
              <a:t>world where iodine </a:t>
            </a:r>
            <a:r>
              <a:rPr sz="3200" i="1" spc="-5" dirty="0">
                <a:latin typeface="Calibri"/>
                <a:cs typeface="Calibri"/>
              </a:rPr>
              <a:t>levels are</a:t>
            </a:r>
            <a:r>
              <a:rPr sz="3200" i="1" spc="-35" dirty="0">
                <a:latin typeface="Calibri"/>
                <a:cs typeface="Calibri"/>
              </a:rPr>
              <a:t> </a:t>
            </a:r>
            <a:r>
              <a:rPr sz="3200" i="1" spc="-5" dirty="0">
                <a:latin typeface="Calibri"/>
                <a:cs typeface="Calibri"/>
              </a:rPr>
              <a:t>sufficient.</a:t>
            </a:r>
            <a:endParaRPr sz="3200">
              <a:latin typeface="Calibri"/>
              <a:cs typeface="Calibri"/>
            </a:endParaRPr>
          </a:p>
          <a:p>
            <a:pPr marL="355600" marR="1151890" indent="-251460" algn="just">
              <a:lnSpc>
                <a:spcPts val="3460"/>
              </a:lnSpc>
              <a:spcBef>
                <a:spcPts val="760"/>
              </a:spcBef>
            </a:pPr>
            <a:r>
              <a:rPr sz="3200" dirty="0">
                <a:latin typeface="Calibri"/>
                <a:cs typeface="Calibri"/>
              </a:rPr>
              <a:t>- It is </a:t>
            </a:r>
            <a:r>
              <a:rPr sz="3200" spc="-15" dirty="0">
                <a:latin typeface="Calibri"/>
                <a:cs typeface="Calibri"/>
              </a:rPr>
              <a:t>characterized </a:t>
            </a:r>
            <a:r>
              <a:rPr sz="3200" spc="-10" dirty="0">
                <a:latin typeface="Calibri"/>
                <a:cs typeface="Calibri"/>
              </a:rPr>
              <a:t>by gradual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spc="-15" dirty="0">
                <a:latin typeface="Calibri"/>
                <a:cs typeface="Calibri"/>
              </a:rPr>
              <a:t>failure  </a:t>
            </a:r>
            <a:r>
              <a:rPr sz="3200" spc="-5" dirty="0">
                <a:latin typeface="Calibri"/>
                <a:cs typeface="Calibri"/>
              </a:rPr>
              <a:t>secondary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autoimmune </a:t>
            </a:r>
            <a:r>
              <a:rPr sz="3200" spc="-5" dirty="0">
                <a:latin typeface="Calibri"/>
                <a:cs typeface="Calibri"/>
              </a:rPr>
              <a:t>destruction of the  </a:t>
            </a:r>
            <a:r>
              <a:rPr sz="3200" spc="-20" dirty="0">
                <a:latin typeface="Calibri"/>
                <a:cs typeface="Calibri"/>
              </a:rPr>
              <a:t>thyroid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gland</a:t>
            </a:r>
            <a:endParaRPr sz="3200">
              <a:latin typeface="Calibri"/>
              <a:cs typeface="Calibri"/>
            </a:endParaRPr>
          </a:p>
          <a:p>
            <a:pPr marL="355600" marR="217804" indent="-342900" algn="just">
              <a:lnSpc>
                <a:spcPts val="3460"/>
              </a:lnSpc>
              <a:spcBef>
                <a:spcPts val="760"/>
              </a:spcBef>
              <a:buChar char="-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It is </a:t>
            </a:r>
            <a:r>
              <a:rPr sz="3200" spc="-10" dirty="0">
                <a:latin typeface="Calibri"/>
                <a:cs typeface="Calibri"/>
              </a:rPr>
              <a:t>most </a:t>
            </a:r>
            <a:r>
              <a:rPr sz="3200" spc="-15" dirty="0">
                <a:latin typeface="Calibri"/>
                <a:cs typeface="Calibri"/>
              </a:rPr>
              <a:t>prevalent </a:t>
            </a:r>
            <a:r>
              <a:rPr sz="3200" spc="-10" dirty="0">
                <a:latin typeface="Calibri"/>
                <a:cs typeface="Calibri"/>
              </a:rPr>
              <a:t>between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ages of 45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65  </a:t>
            </a:r>
            <a:r>
              <a:rPr sz="3200" spc="-20" dirty="0">
                <a:latin typeface="Calibri"/>
                <a:cs typeface="Calibri"/>
              </a:rPr>
              <a:t>years </a:t>
            </a:r>
            <a:r>
              <a:rPr sz="3200" dirty="0">
                <a:latin typeface="Calibri"/>
                <a:cs typeface="Calibri"/>
              </a:rPr>
              <a:t>and is </a:t>
            </a:r>
            <a:r>
              <a:rPr sz="3200" spc="-10" dirty="0">
                <a:latin typeface="Calibri"/>
                <a:cs typeface="Calibri"/>
              </a:rPr>
              <a:t>more </a:t>
            </a:r>
            <a:r>
              <a:rPr sz="3200" spc="-5" dirty="0">
                <a:latin typeface="Calibri"/>
                <a:cs typeface="Calibri"/>
              </a:rPr>
              <a:t>common in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women </a:t>
            </a:r>
            <a:r>
              <a:rPr sz="3200" dirty="0">
                <a:latin typeface="Calibri"/>
                <a:cs typeface="Calibri"/>
              </a:rPr>
              <a:t>than in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men</a:t>
            </a:r>
            <a:endParaRPr sz="3200">
              <a:latin typeface="Calibri"/>
              <a:cs typeface="Calibri"/>
            </a:endParaRPr>
          </a:p>
          <a:p>
            <a:pPr marL="12700" marR="1306195" algn="just">
              <a:lnSpc>
                <a:spcPts val="3460"/>
              </a:lnSpc>
              <a:spcBef>
                <a:spcPts val="760"/>
              </a:spcBef>
            </a:pP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*NOTE: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ALL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THYROID 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DISEASES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ARE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MORE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 </a:t>
            </a:r>
            <a:r>
              <a:rPr sz="3200" b="1" dirty="0">
                <a:latin typeface="Calibri"/>
                <a:cs typeface="Calibri"/>
              </a:rPr>
              <a:t>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WOMEN</a:t>
            </a:r>
            <a:endParaRPr sz="3200">
              <a:latin typeface="Calibri"/>
              <a:cs typeface="Calibri"/>
            </a:endParaRPr>
          </a:p>
          <a:p>
            <a:pPr marL="355600" marR="30480" indent="-342900" algn="just">
              <a:lnSpc>
                <a:spcPts val="3460"/>
              </a:lnSpc>
              <a:spcBef>
                <a:spcPts val="765"/>
              </a:spcBef>
              <a:buFont typeface="Calibri"/>
              <a:buChar char="-"/>
              <a:tabLst>
                <a:tab pos="412115" algn="l"/>
              </a:tabLst>
            </a:pPr>
            <a:r>
              <a:rPr dirty="0"/>
              <a:t>	</a:t>
            </a:r>
            <a:r>
              <a:rPr sz="3200" dirty="0">
                <a:latin typeface="Calibri"/>
                <a:cs typeface="Calibri"/>
              </a:rPr>
              <a:t>It </a:t>
            </a:r>
            <a:r>
              <a:rPr sz="3200" spc="-10" dirty="0">
                <a:latin typeface="Calibri"/>
                <a:cs typeface="Calibri"/>
              </a:rPr>
              <a:t>can </a:t>
            </a:r>
            <a:r>
              <a:rPr sz="3200" dirty="0">
                <a:latin typeface="Calibri"/>
                <a:cs typeface="Calibri"/>
              </a:rPr>
              <a:t>occur in </a:t>
            </a:r>
            <a:r>
              <a:rPr sz="3200" spc="-10" dirty="0">
                <a:latin typeface="Calibri"/>
                <a:cs typeface="Calibri"/>
              </a:rPr>
              <a:t>children </a:t>
            </a:r>
            <a:r>
              <a:rPr sz="3200" dirty="0">
                <a:latin typeface="Calibri"/>
                <a:cs typeface="Calibri"/>
              </a:rPr>
              <a:t>and is a major </a:t>
            </a:r>
            <a:r>
              <a:rPr sz="3200" spc="-5" dirty="0">
                <a:latin typeface="Calibri"/>
                <a:cs typeface="Calibri"/>
              </a:rPr>
              <a:t>cause of non-  endemic </a:t>
            </a:r>
            <a:r>
              <a:rPr sz="3200" spc="-15" dirty="0">
                <a:latin typeface="Calibri"/>
                <a:cs typeface="Calibri"/>
              </a:rPr>
              <a:t>goiter </a:t>
            </a:r>
            <a:r>
              <a:rPr sz="3200" spc="-5" dirty="0">
                <a:latin typeface="Calibri"/>
                <a:cs typeface="Calibri"/>
              </a:rPr>
              <a:t>in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children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62"/>
    </mc:Choice>
    <mc:Fallback xmlns="">
      <p:transition spd="slow" advTm="72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8866" y="461899"/>
            <a:ext cx="29057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0" dirty="0"/>
              <a:t>HASHIMOTO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180681" y="1600200"/>
            <a:ext cx="6782637" cy="4526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06"/>
    </mc:Choice>
    <mc:Fallback xmlns="">
      <p:transition spd="slow" advTm="12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72567"/>
            <a:ext cx="8814435" cy="496760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3200" dirty="0">
                <a:latin typeface="Arial Narrow"/>
                <a:cs typeface="Arial Narrow"/>
              </a:rPr>
              <a:t>.</a:t>
            </a:r>
            <a:endParaRPr sz="3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3200" spc="-25" dirty="0">
                <a:latin typeface="Calibri"/>
                <a:cs typeface="Calibri"/>
              </a:rPr>
              <a:t>HASHIMOTO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- A </a:t>
            </a:r>
            <a:r>
              <a:rPr sz="3200" spc="-10" dirty="0">
                <a:latin typeface="Calibri"/>
                <a:cs typeface="Calibri"/>
              </a:rPr>
              <a:t>significant genetic component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0" dirty="0">
                <a:latin typeface="Calibri"/>
                <a:cs typeface="Calibri"/>
              </a:rPr>
              <a:t>supported by</a:t>
            </a:r>
            <a:r>
              <a:rPr sz="3200" spc="10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endParaRPr sz="3200">
              <a:latin typeface="Calibri"/>
              <a:cs typeface="Calibri"/>
            </a:endParaRPr>
          </a:p>
          <a:p>
            <a:pPr marL="402590" marR="489584" indent="-402590">
              <a:lnSpc>
                <a:spcPct val="100000"/>
              </a:lnSpc>
              <a:spcBef>
                <a:spcPts val="770"/>
              </a:spcBef>
              <a:buAutoNum type="alphaLcPeriod"/>
              <a:tabLst>
                <a:tab pos="402590" algn="l"/>
                <a:tab pos="2747010" algn="l"/>
                <a:tab pos="4986020" algn="l"/>
              </a:tabLst>
            </a:pPr>
            <a:r>
              <a:rPr sz="3200" spc="-10" dirty="0">
                <a:latin typeface="Calibri"/>
                <a:cs typeface="Calibri"/>
              </a:rPr>
              <a:t>Concordance	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disease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	40% of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monozygotic  </a:t>
            </a:r>
            <a:r>
              <a:rPr sz="3200" spc="-5" dirty="0">
                <a:latin typeface="Calibri"/>
                <a:cs typeface="Calibri"/>
              </a:rPr>
              <a:t>twins,</a:t>
            </a:r>
            <a:endParaRPr sz="3200">
              <a:latin typeface="Calibri"/>
              <a:cs typeface="Calibri"/>
            </a:endParaRPr>
          </a:p>
          <a:p>
            <a:pPr marL="527685" marR="180340" indent="-424180">
              <a:lnSpc>
                <a:spcPct val="100000"/>
              </a:lnSpc>
              <a:spcBef>
                <a:spcPts val="770"/>
              </a:spcBef>
              <a:buAutoNum type="alphaLcPeriod"/>
              <a:tabLst>
                <a:tab pos="513715" algn="l"/>
              </a:tabLst>
            </a:pP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presence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circulating </a:t>
            </a:r>
            <a:r>
              <a:rPr sz="3200" spc="-15" dirty="0">
                <a:latin typeface="Calibri"/>
                <a:cs typeface="Calibri"/>
              </a:rPr>
              <a:t>antithyroid </a:t>
            </a:r>
            <a:r>
              <a:rPr sz="3200" spc="-5" dirty="0">
                <a:latin typeface="Calibri"/>
                <a:cs typeface="Calibri"/>
              </a:rPr>
              <a:t>antibodies  </a:t>
            </a:r>
            <a:r>
              <a:rPr sz="3200" dirty="0">
                <a:latin typeface="Calibri"/>
                <a:cs typeface="Calibri"/>
              </a:rPr>
              <a:t>in 50%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5" dirty="0">
                <a:latin typeface="Calibri"/>
                <a:cs typeface="Calibri"/>
              </a:rPr>
              <a:t>asymptomatic </a:t>
            </a:r>
            <a:r>
              <a:rPr sz="3200" spc="-5" dirty="0">
                <a:latin typeface="Calibri"/>
                <a:cs typeface="Calibri"/>
              </a:rPr>
              <a:t>siblings of </a:t>
            </a:r>
            <a:r>
              <a:rPr sz="3200" spc="-30" dirty="0">
                <a:latin typeface="Calibri"/>
                <a:cs typeface="Calibri"/>
              </a:rPr>
              <a:t>affected  </a:t>
            </a:r>
            <a:r>
              <a:rPr sz="3200" spc="-10" dirty="0">
                <a:latin typeface="Calibri"/>
                <a:cs typeface="Calibri"/>
              </a:rPr>
              <a:t>patients</a:t>
            </a:r>
            <a:r>
              <a:rPr sz="3200" dirty="0">
                <a:latin typeface="Calibri"/>
                <a:cs typeface="Calibri"/>
              </a:rPr>
              <a:t> 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5"/>
    </mc:Choice>
    <mc:Fallback xmlns="">
      <p:transition spd="slow" advTm="36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179" y="0"/>
            <a:ext cx="18669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07975" algn="l"/>
              </a:tabLst>
            </a:pPr>
            <a:r>
              <a:rPr sz="3200" dirty="0">
                <a:latin typeface="Arial Narrow"/>
                <a:cs typeface="Arial Narrow"/>
              </a:rPr>
              <a:t>-	</a:t>
            </a:r>
            <a:r>
              <a:rPr sz="3000" b="1" i="1" u="heavy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Clinically</a:t>
            </a:r>
            <a:r>
              <a:rPr sz="3000" b="1" i="1" spc="-60" dirty="0">
                <a:latin typeface="Arial Narrow"/>
                <a:cs typeface="Arial Narrow"/>
              </a:rPr>
              <a:t> </a:t>
            </a:r>
            <a:r>
              <a:rPr sz="3000" dirty="0">
                <a:latin typeface="Arial Narrow"/>
                <a:cs typeface="Arial Narrow"/>
              </a:rPr>
              <a:t>,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493521"/>
            <a:ext cx="8554720" cy="569595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527685" marR="109220" indent="-515620">
              <a:lnSpc>
                <a:spcPts val="3240"/>
              </a:lnSpc>
              <a:spcBef>
                <a:spcPts val="50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b="1" i="1" spc="-10" dirty="0">
                <a:latin typeface="Calibri"/>
                <a:cs typeface="Calibri"/>
              </a:rPr>
              <a:t>Painless </a:t>
            </a:r>
            <a:r>
              <a:rPr sz="3000" i="1" spc="-10" dirty="0">
                <a:latin typeface="Calibri"/>
                <a:cs typeface="Calibri"/>
              </a:rPr>
              <a:t>thyroid </a:t>
            </a:r>
            <a:r>
              <a:rPr sz="3000" i="1" spc="-5" dirty="0">
                <a:latin typeface="Calibri"/>
                <a:cs typeface="Calibri"/>
              </a:rPr>
              <a:t>enlargement </a:t>
            </a:r>
            <a:r>
              <a:rPr sz="3000" i="1" spc="-10" dirty="0">
                <a:latin typeface="Calibri"/>
                <a:cs typeface="Calibri"/>
              </a:rPr>
              <a:t>associated </a:t>
            </a:r>
            <a:r>
              <a:rPr sz="3000" i="1" dirty="0">
                <a:latin typeface="Calibri"/>
                <a:cs typeface="Calibri"/>
              </a:rPr>
              <a:t>with </a:t>
            </a:r>
            <a:r>
              <a:rPr sz="3000" i="1" spc="-5" dirty="0">
                <a:latin typeface="Calibri"/>
                <a:cs typeface="Calibri"/>
              </a:rPr>
              <a:t>some  degree of</a:t>
            </a:r>
            <a:r>
              <a:rPr sz="3000" i="1" spc="-15" dirty="0">
                <a:latin typeface="Calibri"/>
                <a:cs typeface="Calibri"/>
              </a:rPr>
              <a:t> </a:t>
            </a:r>
            <a:r>
              <a:rPr sz="3000" i="1" spc="-10" dirty="0">
                <a:solidFill>
                  <a:srgbClr val="FF0000"/>
                </a:solidFill>
                <a:latin typeface="Calibri"/>
                <a:cs typeface="Calibri"/>
              </a:rPr>
              <a:t>hypothyroidism</a:t>
            </a:r>
            <a:r>
              <a:rPr sz="3000" i="1" spc="-10" dirty="0">
                <a:latin typeface="Calibri"/>
                <a:cs typeface="Calibri"/>
              </a:rPr>
              <a:t>,</a:t>
            </a:r>
            <a:endParaRPr sz="3000">
              <a:latin typeface="Calibri"/>
              <a:cs typeface="Calibri"/>
            </a:endParaRPr>
          </a:p>
          <a:p>
            <a:pPr marL="527685" marR="64135" indent="-515620">
              <a:lnSpc>
                <a:spcPct val="90000"/>
              </a:lnSpc>
              <a:spcBef>
                <a:spcPts val="675"/>
              </a:spcBef>
              <a:buFont typeface="Calibri"/>
              <a:buAutoNum type="arabicPeriod"/>
              <a:tabLst>
                <a:tab pos="612775" algn="l"/>
                <a:tab pos="613410" algn="l"/>
                <a:tab pos="902335" algn="l"/>
                <a:tab pos="2707005" algn="l"/>
              </a:tabLst>
            </a:pPr>
            <a:r>
              <a:rPr dirty="0"/>
              <a:t>	</a:t>
            </a:r>
            <a:r>
              <a:rPr sz="3000" dirty="0">
                <a:latin typeface="Calibri"/>
                <a:cs typeface="Calibri"/>
              </a:rPr>
              <a:t>-	In the </a:t>
            </a:r>
            <a:r>
              <a:rPr sz="3000" spc="-5" dirty="0">
                <a:latin typeface="Calibri"/>
                <a:cs typeface="Calibri"/>
              </a:rPr>
              <a:t>usual </a:t>
            </a:r>
            <a:r>
              <a:rPr sz="3000" spc="-10" dirty="0">
                <a:latin typeface="Calibri"/>
                <a:cs typeface="Calibri"/>
              </a:rPr>
              <a:t>clinical </a:t>
            </a:r>
            <a:r>
              <a:rPr sz="3000" spc="-15" dirty="0">
                <a:latin typeface="Calibri"/>
                <a:cs typeface="Calibri"/>
              </a:rPr>
              <a:t>course, hypothyroidism  develops </a:t>
            </a:r>
            <a:r>
              <a:rPr sz="3000" spc="-10" dirty="0">
                <a:latin typeface="Calibri"/>
                <a:cs typeface="Calibri"/>
              </a:rPr>
              <a:t>gradually; </a:t>
            </a:r>
            <a:r>
              <a:rPr sz="3000" spc="-45" dirty="0">
                <a:latin typeface="Calibri"/>
                <a:cs typeface="Calibri"/>
              </a:rPr>
              <a:t>however, </a:t>
            </a:r>
            <a:r>
              <a:rPr sz="3000" dirty="0">
                <a:latin typeface="Calibri"/>
                <a:cs typeface="Calibri"/>
              </a:rPr>
              <a:t>it </a:t>
            </a:r>
            <a:r>
              <a:rPr sz="3000" i="1" dirty="0">
                <a:latin typeface="Calibri"/>
                <a:cs typeface="Calibri"/>
              </a:rPr>
              <a:t>may </a:t>
            </a:r>
            <a:r>
              <a:rPr sz="3000" i="1" spc="-5" dirty="0">
                <a:latin typeface="Calibri"/>
                <a:cs typeface="Calibri"/>
              </a:rPr>
              <a:t>be </a:t>
            </a:r>
            <a:r>
              <a:rPr sz="3000" i="1" spc="-10" dirty="0">
                <a:latin typeface="Calibri"/>
                <a:cs typeface="Calibri"/>
              </a:rPr>
              <a:t>preceded by  </a:t>
            </a:r>
            <a:r>
              <a:rPr sz="3000" i="1" spc="-5" dirty="0">
                <a:latin typeface="Calibri"/>
                <a:cs typeface="Calibri"/>
              </a:rPr>
              <a:t>transient </a:t>
            </a:r>
            <a:r>
              <a:rPr sz="3000" i="1" spc="-20" dirty="0">
                <a:latin typeface="Calibri"/>
                <a:cs typeface="Calibri"/>
              </a:rPr>
              <a:t>thyrotoxicosis </a:t>
            </a:r>
            <a:r>
              <a:rPr sz="3000" spc="-5" dirty="0">
                <a:latin typeface="Calibri"/>
                <a:cs typeface="Calibri"/>
              </a:rPr>
              <a:t>due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spc="-10" dirty="0">
                <a:latin typeface="Calibri"/>
                <a:cs typeface="Calibri"/>
              </a:rPr>
              <a:t>disruption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20" dirty="0">
                <a:latin typeface="Calibri"/>
                <a:cs typeface="Calibri"/>
              </a:rPr>
              <a:t>thyroid  </a:t>
            </a:r>
            <a:r>
              <a:rPr sz="3000" spc="-15" dirty="0">
                <a:latin typeface="Calibri"/>
                <a:cs typeface="Calibri"/>
              </a:rPr>
              <a:t>follicles</a:t>
            </a:r>
            <a:r>
              <a:rPr sz="3000" spc="1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,and	</a:t>
            </a:r>
            <a:r>
              <a:rPr sz="3000" spc="-10" dirty="0">
                <a:latin typeface="Calibri"/>
                <a:cs typeface="Calibri"/>
              </a:rPr>
              <a:t>secondary release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20" dirty="0">
                <a:latin typeface="Calibri"/>
                <a:cs typeface="Calibri"/>
              </a:rPr>
              <a:t>thyroid  </a:t>
            </a:r>
            <a:r>
              <a:rPr sz="3000" spc="-5" dirty="0">
                <a:latin typeface="Calibri"/>
                <a:cs typeface="Calibri"/>
              </a:rPr>
              <a:t>hormones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(</a:t>
            </a:r>
            <a:r>
              <a:rPr sz="3000" i="1" spc="-15" dirty="0">
                <a:latin typeface="Calibri"/>
                <a:cs typeface="Calibri"/>
              </a:rPr>
              <a:t>hashitoxicosis</a:t>
            </a:r>
            <a:r>
              <a:rPr sz="3000" spc="-15" dirty="0">
                <a:latin typeface="Calibri"/>
                <a:cs typeface="Calibri"/>
              </a:rPr>
              <a:t>).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 marR="5080">
              <a:lnSpc>
                <a:spcPct val="90000"/>
              </a:lnSpc>
            </a:pPr>
            <a:r>
              <a:rPr sz="3000" spc="-5" dirty="0">
                <a:latin typeface="Calibri"/>
                <a:cs typeface="Calibri"/>
              </a:rPr>
              <a:t>SO: </a:t>
            </a:r>
            <a:r>
              <a:rPr sz="3000" spc="-15" dirty="0">
                <a:latin typeface="Calibri"/>
                <a:cs typeface="Calibri"/>
              </a:rPr>
              <a:t>at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5" dirty="0">
                <a:latin typeface="Calibri"/>
                <a:cs typeface="Calibri"/>
              </a:rPr>
              <a:t>beginning of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disease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5" dirty="0">
                <a:latin typeface="Calibri"/>
                <a:cs typeface="Calibri"/>
              </a:rPr>
              <a:t>destruction </a:t>
            </a:r>
            <a:r>
              <a:rPr sz="3000" spc="-10" dirty="0">
                <a:latin typeface="Calibri"/>
                <a:cs typeface="Calibri"/>
              </a:rPr>
              <a:t>by  autoimmune </a:t>
            </a:r>
            <a:r>
              <a:rPr sz="3000" spc="-5" dirty="0">
                <a:latin typeface="Calibri"/>
                <a:cs typeface="Calibri"/>
              </a:rPr>
              <a:t>antibodies might cause </a:t>
            </a:r>
            <a:r>
              <a:rPr sz="3000" spc="-10" dirty="0">
                <a:latin typeface="Calibri"/>
                <a:cs typeface="Calibri"/>
              </a:rPr>
              <a:t>increased release 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20" dirty="0">
                <a:latin typeface="Calibri"/>
                <a:cs typeface="Calibri"/>
              </a:rPr>
              <a:t>thyroid </a:t>
            </a:r>
            <a:r>
              <a:rPr sz="3000" spc="-5" dirty="0">
                <a:latin typeface="Calibri"/>
                <a:cs typeface="Calibri"/>
              </a:rPr>
              <a:t>hormones </a:t>
            </a:r>
            <a:r>
              <a:rPr sz="3000" spc="-15" dirty="0">
                <a:latin typeface="Calibri"/>
                <a:cs typeface="Calibri"/>
              </a:rPr>
              <a:t>from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destructed </a:t>
            </a:r>
            <a:r>
              <a:rPr sz="3000" spc="-15" dirty="0">
                <a:latin typeface="Calibri"/>
                <a:cs typeface="Calibri"/>
              </a:rPr>
              <a:t>follicles </a:t>
            </a:r>
            <a:r>
              <a:rPr sz="3000" spc="-5" dirty="0">
                <a:latin typeface="Calibri"/>
                <a:cs typeface="Calibri"/>
              </a:rPr>
              <a:t>but  </a:t>
            </a:r>
            <a:r>
              <a:rPr sz="3000" spc="-15" dirty="0">
                <a:latin typeface="Calibri"/>
                <a:cs typeface="Calibri"/>
              </a:rPr>
              <a:t>later there </a:t>
            </a:r>
            <a:r>
              <a:rPr sz="3000" dirty="0">
                <a:latin typeface="Calibri"/>
                <a:cs typeface="Calibri"/>
              </a:rPr>
              <a:t>is </a:t>
            </a:r>
            <a:r>
              <a:rPr sz="3000" spc="-5" dirty="0">
                <a:latin typeface="Calibri"/>
                <a:cs typeface="Calibri"/>
              </a:rPr>
              <a:t>so </a:t>
            </a:r>
            <a:r>
              <a:rPr sz="3000" dirty="0">
                <a:latin typeface="Calibri"/>
                <a:cs typeface="Calibri"/>
              </a:rPr>
              <a:t>much </a:t>
            </a:r>
            <a:r>
              <a:rPr sz="3000" spc="-5" dirty="0">
                <a:latin typeface="Calibri"/>
                <a:cs typeface="Calibri"/>
              </a:rPr>
              <a:t>destruction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5" dirty="0">
                <a:latin typeface="Calibri"/>
                <a:cs typeface="Calibri"/>
              </a:rPr>
              <a:t>no </a:t>
            </a:r>
            <a:r>
              <a:rPr sz="3000" spc="-15" dirty="0">
                <a:latin typeface="Calibri"/>
                <a:cs typeface="Calibri"/>
              </a:rPr>
              <a:t>new </a:t>
            </a:r>
            <a:r>
              <a:rPr sz="3000" spc="-10" dirty="0">
                <a:latin typeface="Calibri"/>
                <a:cs typeface="Calibri"/>
              </a:rPr>
              <a:t>colloid </a:t>
            </a:r>
            <a:r>
              <a:rPr sz="3000" dirty="0">
                <a:latin typeface="Calibri"/>
                <a:cs typeface="Calibri"/>
              </a:rPr>
              <a:t>is  </a:t>
            </a:r>
            <a:r>
              <a:rPr sz="3000" spc="-15" dirty="0">
                <a:latin typeface="Calibri"/>
                <a:cs typeface="Calibri"/>
              </a:rPr>
              <a:t>formed, </a:t>
            </a:r>
            <a:r>
              <a:rPr sz="3000" spc="-10" dirty="0">
                <a:latin typeface="Calibri"/>
                <a:cs typeface="Calibri"/>
              </a:rPr>
              <a:t>resulting in</a:t>
            </a:r>
            <a:r>
              <a:rPr sz="3000" spc="2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hypothyroidism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52"/>
    </mc:Choice>
    <mc:Fallback xmlns="">
      <p:transition spd="slow" advTm="61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50" rIns="0" bIns="0" rtlCol="0">
            <a:spAutoFit/>
          </a:bodyPr>
          <a:lstStyle/>
          <a:p>
            <a:pPr marL="2967355" marR="5080" indent="-293116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Decreased iodine </a:t>
            </a:r>
            <a:r>
              <a:rPr spc="-40" dirty="0"/>
              <a:t>uptake </a:t>
            </a:r>
            <a:r>
              <a:rPr spc="-5" dirty="0"/>
              <a:t>in </a:t>
            </a:r>
            <a:r>
              <a:rPr spc="-10" dirty="0"/>
              <a:t>Hashimoto  </a:t>
            </a:r>
            <a:r>
              <a:rPr spc="-20" dirty="0"/>
              <a:t>thyroiditis</a:t>
            </a:r>
          </a:p>
        </p:txBody>
      </p:sp>
      <p:sp>
        <p:nvSpPr>
          <p:cNvPr id="3" name="object 3"/>
          <p:cNvSpPr/>
          <p:nvPr/>
        </p:nvSpPr>
        <p:spPr>
          <a:xfrm>
            <a:off x="1078991" y="2205227"/>
            <a:ext cx="6985000" cy="3314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1"/>
    </mc:Choice>
    <mc:Fallback xmlns="">
      <p:transition spd="slow" advTm="2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29286"/>
            <a:ext cx="8904605" cy="600075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  <a:tabLst>
                <a:tab pos="461645" algn="l"/>
              </a:tabLst>
            </a:pPr>
            <a:r>
              <a:rPr sz="3600" dirty="0">
                <a:latin typeface="Calibri"/>
                <a:cs typeface="Calibri"/>
              </a:rPr>
              <a:t>-	</a:t>
            </a:r>
            <a:r>
              <a:rPr sz="3600" spc="-20" dirty="0">
                <a:latin typeface="Calibri"/>
                <a:cs typeface="Calibri"/>
              </a:rPr>
              <a:t>Patients </a:t>
            </a:r>
            <a:r>
              <a:rPr sz="3600" spc="-5" dirty="0">
                <a:latin typeface="Calibri"/>
                <a:cs typeface="Calibri"/>
              </a:rPr>
              <a:t>with </a:t>
            </a:r>
            <a:r>
              <a:rPr sz="3600" spc="-10" dirty="0">
                <a:latin typeface="Calibri"/>
                <a:cs typeface="Calibri"/>
              </a:rPr>
              <a:t>Hashimoto </a:t>
            </a:r>
            <a:r>
              <a:rPr sz="3600" spc="-15" dirty="0">
                <a:latin typeface="Calibri"/>
                <a:cs typeface="Calibri"/>
              </a:rPr>
              <a:t>thyroiditis </a:t>
            </a:r>
            <a:r>
              <a:rPr sz="3600" spc="-10" dirty="0">
                <a:latin typeface="Calibri"/>
                <a:cs typeface="Calibri"/>
              </a:rPr>
              <a:t>often</a:t>
            </a:r>
            <a:r>
              <a:rPr sz="3600" spc="-5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:</a:t>
            </a:r>
            <a:endParaRPr sz="3600">
              <a:latin typeface="Calibri"/>
              <a:cs typeface="Calibri"/>
            </a:endParaRPr>
          </a:p>
          <a:p>
            <a:pPr marL="462280" indent="-450215">
              <a:lnSpc>
                <a:spcPct val="100000"/>
              </a:lnSpc>
              <a:spcBef>
                <a:spcPts val="409"/>
              </a:spcBef>
              <a:buAutoNum type="arabicPeriod"/>
              <a:tabLst>
                <a:tab pos="462915" algn="l"/>
              </a:tabLst>
            </a:pPr>
            <a:r>
              <a:rPr sz="3600" spc="-25" dirty="0">
                <a:latin typeface="Calibri"/>
                <a:cs typeface="Calibri"/>
              </a:rPr>
              <a:t>Have </a:t>
            </a:r>
            <a:r>
              <a:rPr sz="3600" i="1" spc="-10" dirty="0">
                <a:latin typeface="Calibri"/>
                <a:cs typeface="Calibri"/>
              </a:rPr>
              <a:t>other </a:t>
            </a:r>
            <a:r>
              <a:rPr sz="3600" i="1" spc="-15" dirty="0">
                <a:latin typeface="Calibri"/>
                <a:cs typeface="Calibri"/>
              </a:rPr>
              <a:t>autoimmune</a:t>
            </a:r>
            <a:r>
              <a:rPr sz="3600" i="1" spc="45" dirty="0">
                <a:latin typeface="Calibri"/>
                <a:cs typeface="Calibri"/>
              </a:rPr>
              <a:t> </a:t>
            </a:r>
            <a:r>
              <a:rPr sz="3600" i="1" spc="-5" dirty="0">
                <a:latin typeface="Calibri"/>
                <a:cs typeface="Calibri"/>
              </a:rPr>
              <a:t>diseases</a:t>
            </a:r>
            <a:endParaRPr sz="3600">
              <a:latin typeface="Calibri"/>
              <a:cs typeface="Calibri"/>
            </a:endParaRPr>
          </a:p>
          <a:p>
            <a:pPr marL="355600" marR="5080" indent="-342900">
              <a:lnSpc>
                <a:spcPts val="3890"/>
              </a:lnSpc>
              <a:spcBef>
                <a:spcPts val="919"/>
              </a:spcBef>
              <a:buAutoNum type="arabicPeriod"/>
              <a:tabLst>
                <a:tab pos="462915" algn="l"/>
                <a:tab pos="5916930" algn="l"/>
              </a:tabLst>
            </a:pPr>
            <a:r>
              <a:rPr sz="3600" spc="-15" dirty="0">
                <a:latin typeface="Calibri"/>
                <a:cs typeface="Calibri"/>
              </a:rPr>
              <a:t>Are </a:t>
            </a:r>
            <a:r>
              <a:rPr sz="3600" spc="-20" dirty="0">
                <a:latin typeface="Calibri"/>
                <a:cs typeface="Calibri"/>
              </a:rPr>
              <a:t>at </a:t>
            </a:r>
            <a:r>
              <a:rPr sz="3600" i="1" dirty="0">
                <a:latin typeface="Calibri"/>
                <a:cs typeface="Calibri"/>
              </a:rPr>
              <a:t>increased risk </a:t>
            </a:r>
            <a:r>
              <a:rPr sz="3600" i="1" spc="-20" dirty="0">
                <a:latin typeface="Calibri"/>
                <a:cs typeface="Calibri"/>
              </a:rPr>
              <a:t>for </a:t>
            </a:r>
            <a:r>
              <a:rPr sz="3600" i="1" dirty="0">
                <a:latin typeface="Calibri"/>
                <a:cs typeface="Calibri"/>
              </a:rPr>
              <a:t>the </a:t>
            </a:r>
            <a:r>
              <a:rPr sz="3600" i="1" spc="-10" dirty="0">
                <a:latin typeface="Calibri"/>
                <a:cs typeface="Calibri"/>
              </a:rPr>
              <a:t>development </a:t>
            </a:r>
            <a:r>
              <a:rPr sz="3600" i="1" spc="-5" dirty="0">
                <a:latin typeface="Calibri"/>
                <a:cs typeface="Calibri"/>
              </a:rPr>
              <a:t>of </a:t>
            </a:r>
            <a:r>
              <a:rPr sz="3600" i="1" dirty="0">
                <a:solidFill>
                  <a:srgbClr val="FF0000"/>
                </a:solidFill>
                <a:latin typeface="Calibri"/>
                <a:cs typeface="Calibri"/>
              </a:rPr>
              <a:t>B  </a:t>
            </a:r>
            <a:r>
              <a:rPr sz="3600" i="1" spc="-10" dirty="0">
                <a:solidFill>
                  <a:srgbClr val="FF0000"/>
                </a:solidFill>
                <a:latin typeface="Calibri"/>
                <a:cs typeface="Calibri"/>
              </a:rPr>
              <a:t>cell</a:t>
            </a:r>
            <a:r>
              <a:rPr sz="36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i="1" spc="-5" dirty="0">
                <a:solidFill>
                  <a:srgbClr val="FF0000"/>
                </a:solidFill>
                <a:latin typeface="Calibri"/>
                <a:cs typeface="Calibri"/>
              </a:rPr>
              <a:t>non-Hodgkin</a:t>
            </a:r>
            <a:r>
              <a:rPr sz="3600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i="1" spc="-5" dirty="0">
                <a:solidFill>
                  <a:srgbClr val="FF0000"/>
                </a:solidFill>
                <a:latin typeface="Calibri"/>
                <a:cs typeface="Calibri"/>
              </a:rPr>
              <a:t>lymphomas	</a:t>
            </a:r>
            <a:r>
              <a:rPr sz="3600" spc="-5" dirty="0">
                <a:solidFill>
                  <a:srgbClr val="FF0000"/>
                </a:solidFill>
                <a:latin typeface="Calibri"/>
                <a:cs typeface="Calibri"/>
              </a:rPr>
              <a:t>within </a:t>
            </a:r>
            <a:r>
              <a:rPr sz="3600" spc="-10" dirty="0">
                <a:solidFill>
                  <a:srgbClr val="FF0000"/>
                </a:solidFill>
                <a:latin typeface="Calibri"/>
                <a:cs typeface="Calibri"/>
              </a:rPr>
              <a:t>the  </a:t>
            </a:r>
            <a:r>
              <a:rPr sz="3600" spc="-25" dirty="0">
                <a:solidFill>
                  <a:srgbClr val="FF0000"/>
                </a:solidFill>
                <a:latin typeface="Calibri"/>
                <a:cs typeface="Calibri"/>
              </a:rPr>
              <a:t>thyroid</a:t>
            </a:r>
            <a:r>
              <a:rPr sz="36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0000"/>
                </a:solidFill>
                <a:latin typeface="Calibri"/>
                <a:cs typeface="Calibri"/>
              </a:rPr>
              <a:t>gland.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36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Note</a:t>
            </a:r>
            <a:r>
              <a:rPr sz="3600" spc="-10" dirty="0">
                <a:latin typeface="Calibri"/>
                <a:cs typeface="Calibri"/>
              </a:rPr>
              <a:t>:</a:t>
            </a:r>
            <a:endParaRPr sz="3600">
              <a:latin typeface="Calibri"/>
              <a:cs typeface="Calibri"/>
            </a:endParaRPr>
          </a:p>
          <a:p>
            <a:pPr marL="355600" marR="99695" indent="-342900">
              <a:lnSpc>
                <a:spcPct val="90000"/>
              </a:lnSpc>
              <a:spcBef>
                <a:spcPts val="865"/>
              </a:spcBef>
              <a:tabLst>
                <a:tab pos="461645" algn="l"/>
              </a:tabLst>
            </a:pPr>
            <a:r>
              <a:rPr sz="3600" dirty="0">
                <a:latin typeface="Calibri"/>
                <a:cs typeface="Calibri"/>
              </a:rPr>
              <a:t>-		</a:t>
            </a:r>
            <a:r>
              <a:rPr sz="3600" spc="-5" dirty="0">
                <a:latin typeface="Calibri"/>
                <a:cs typeface="Calibri"/>
              </a:rPr>
              <a:t>The </a:t>
            </a:r>
            <a:r>
              <a:rPr sz="3600" spc="-10" dirty="0">
                <a:latin typeface="Calibri"/>
                <a:cs typeface="Calibri"/>
              </a:rPr>
              <a:t>relationship </a:t>
            </a:r>
            <a:r>
              <a:rPr sz="3600" spc="-15" dirty="0">
                <a:latin typeface="Calibri"/>
                <a:cs typeface="Calibri"/>
              </a:rPr>
              <a:t>between </a:t>
            </a:r>
            <a:r>
              <a:rPr sz="3600" spc="-10" dirty="0">
                <a:latin typeface="Calibri"/>
                <a:cs typeface="Calibri"/>
              </a:rPr>
              <a:t>Hashimoto </a:t>
            </a:r>
            <a:r>
              <a:rPr sz="3600" spc="-5" dirty="0">
                <a:latin typeface="Calibri"/>
                <a:cs typeface="Calibri"/>
              </a:rPr>
              <a:t>disease  </a:t>
            </a:r>
            <a:r>
              <a:rPr sz="3600" dirty="0">
                <a:latin typeface="Calibri"/>
                <a:cs typeface="Calibri"/>
              </a:rPr>
              <a:t>and </a:t>
            </a:r>
            <a:r>
              <a:rPr sz="3600" spc="-20" dirty="0">
                <a:latin typeface="Calibri"/>
                <a:cs typeface="Calibri"/>
              </a:rPr>
              <a:t>thyroid </a:t>
            </a:r>
            <a:r>
              <a:rPr sz="3600" dirty="0">
                <a:latin typeface="Calibri"/>
                <a:cs typeface="Calibri"/>
              </a:rPr>
              <a:t>epithelial </a:t>
            </a:r>
            <a:r>
              <a:rPr sz="3600" spc="-15" dirty="0">
                <a:latin typeface="Calibri"/>
                <a:cs typeface="Calibri"/>
              </a:rPr>
              <a:t>cancers </a:t>
            </a:r>
            <a:r>
              <a:rPr sz="3600" spc="-10" dirty="0">
                <a:latin typeface="Calibri"/>
                <a:cs typeface="Calibri"/>
              </a:rPr>
              <a:t>remains  </a:t>
            </a:r>
            <a:r>
              <a:rPr sz="3600" spc="-20" dirty="0">
                <a:latin typeface="Calibri"/>
                <a:cs typeface="Calibri"/>
              </a:rPr>
              <a:t>controversial, </a:t>
            </a:r>
            <a:r>
              <a:rPr sz="3600" spc="-5" dirty="0">
                <a:latin typeface="Calibri"/>
                <a:cs typeface="Calibri"/>
              </a:rPr>
              <a:t>with some morphologic </a:t>
            </a:r>
            <a:r>
              <a:rPr sz="3600" dirty="0">
                <a:latin typeface="Calibri"/>
                <a:cs typeface="Calibri"/>
              </a:rPr>
              <a:t>and  molecular </a:t>
            </a:r>
            <a:r>
              <a:rPr sz="3600" spc="-5" dirty="0">
                <a:latin typeface="Calibri"/>
                <a:cs typeface="Calibri"/>
              </a:rPr>
              <a:t>studies </a:t>
            </a:r>
            <a:r>
              <a:rPr sz="3600" spc="-10" dirty="0">
                <a:latin typeface="Calibri"/>
                <a:cs typeface="Calibri"/>
              </a:rPr>
              <a:t>suggesting </a:t>
            </a:r>
            <a:r>
              <a:rPr sz="3600" dirty="0">
                <a:latin typeface="Calibri"/>
                <a:cs typeface="Calibri"/>
              </a:rPr>
              <a:t>a </a:t>
            </a:r>
            <a:r>
              <a:rPr sz="3600" spc="-5" dirty="0">
                <a:latin typeface="Calibri"/>
                <a:cs typeface="Calibri"/>
              </a:rPr>
              <a:t>predisposition  </a:t>
            </a:r>
            <a:r>
              <a:rPr sz="3600" spc="-25" dirty="0">
                <a:latin typeface="Calibri"/>
                <a:cs typeface="Calibri"/>
              </a:rPr>
              <a:t>to </a:t>
            </a:r>
            <a:r>
              <a:rPr sz="3600" spc="-5" dirty="0">
                <a:latin typeface="Calibri"/>
                <a:cs typeface="Calibri"/>
              </a:rPr>
              <a:t>papillary</a:t>
            </a:r>
            <a:r>
              <a:rPr sz="3600" spc="-3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carcinomas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73"/>
    </mc:Choice>
    <mc:Fallback xmlns="">
      <p:transition spd="slow" advTm="41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2645" y="466470"/>
            <a:ext cx="49187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Hashimoto</a:t>
            </a:r>
            <a:r>
              <a:rPr sz="4400" spc="-45" dirty="0"/>
              <a:t> </a:t>
            </a:r>
            <a:r>
              <a:rPr sz="4400" spc="-20" dirty="0"/>
              <a:t>thyroiditis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0" y="1904998"/>
            <a:ext cx="8610600" cy="4952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20"/>
    </mc:Choice>
    <mc:Fallback xmlns="">
      <p:transition spd="slow" advTm="10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917" x="6340475" y="5037138"/>
          <p14:tracePt t="27137" x="6313488" y="5037138"/>
          <p14:tracePt t="27150" x="6276975" y="5037138"/>
          <p14:tracePt t="27162" x="6205538" y="5037138"/>
          <p14:tracePt t="27175" x="6108700" y="5027613"/>
          <p14:tracePt t="27187" x="6054725" y="5018088"/>
          <p14:tracePt t="27200" x="5991225" y="5010150"/>
          <p14:tracePt t="27213" x="5946775" y="4983163"/>
          <p14:tracePt t="27228" x="5884863" y="4956175"/>
          <p14:tracePt t="27245" x="5795963" y="4946650"/>
          <p14:tracePt t="27262" x="5581650" y="4902200"/>
          <p14:tracePt t="27278" x="5500688" y="4902200"/>
          <p14:tracePt t="27295" x="5438775" y="4894263"/>
          <p14:tracePt t="27312" x="5224463" y="4894263"/>
          <p14:tracePt t="27329" x="5126038" y="4894263"/>
          <p14:tracePt t="27346" x="5018088" y="4919663"/>
          <p14:tracePt t="27362" x="4973638" y="4938713"/>
          <p14:tracePt t="27378" x="4956175" y="4938713"/>
          <p14:tracePt t="27395" x="4946650" y="4946650"/>
          <p14:tracePt t="27412" x="4929188" y="4946650"/>
          <p14:tracePt t="27532" x="4938713" y="4965700"/>
          <p14:tracePt t="27545" x="4956175" y="4973638"/>
          <p14:tracePt t="27557" x="4983163" y="5000625"/>
          <p14:tracePt t="27569" x="5062538" y="5027613"/>
          <p14:tracePt t="27582" x="5133975" y="5054600"/>
          <p14:tracePt t="27595" x="5197475" y="5081588"/>
          <p14:tracePt t="27612" x="5251450" y="5116513"/>
          <p14:tracePt t="27629" x="5322888" y="5143500"/>
          <p14:tracePt t="27645" x="5491163" y="5241925"/>
          <p14:tracePt t="27662" x="5581650" y="5313363"/>
          <p14:tracePt t="27681" x="5680075" y="5411788"/>
          <p14:tracePt t="27695" x="5715000" y="5456238"/>
          <p14:tracePt t="27712" x="5732463" y="5465763"/>
          <p14:tracePt t="27729" x="5732463" y="5473700"/>
          <p14:tracePt t="27746" x="5732463" y="5483225"/>
          <p14:tracePt t="27791" x="5724525" y="5491163"/>
          <p14:tracePt t="27804" x="5688013" y="5500688"/>
          <p14:tracePt t="27816" x="5643563" y="5510213"/>
          <p14:tracePt t="27829" x="5599113" y="5510213"/>
          <p14:tracePt t="27846" x="5572125" y="5510213"/>
          <p14:tracePt t="27862" x="5545138" y="5510213"/>
          <p14:tracePt t="27879" x="5518150" y="5510213"/>
          <p14:tracePt t="27895" x="5510213" y="5510213"/>
          <p14:tracePt t="28173" x="5527675" y="5491163"/>
          <p14:tracePt t="28186" x="5537200" y="5483225"/>
          <p14:tracePt t="28199" x="5554663" y="5465763"/>
          <p14:tracePt t="28211" x="5562600" y="5456238"/>
          <p14:tracePt t="28223" x="5589588" y="5438775"/>
          <p14:tracePt t="28236" x="5599113" y="5429250"/>
          <p14:tracePt t="28249" x="5608638" y="5419725"/>
          <p14:tracePt t="28284" x="5608638" y="5411788"/>
          <p14:tracePt t="28309" x="5616575" y="5411788"/>
          <p14:tracePt t="28346" x="5626100" y="5394325"/>
          <p14:tracePt t="28358" x="5634038" y="5384800"/>
          <p14:tracePt t="28396" x="5643563" y="5375275"/>
          <p14:tracePt t="28495" x="5653088" y="5375275"/>
          <p14:tracePt t="28506" x="5670550" y="5367338"/>
          <p14:tracePt t="28518" x="5670550" y="5357813"/>
          <p14:tracePt t="29000" x="5680075" y="5357813"/>
          <p14:tracePt t="29209" x="5705475" y="5340350"/>
          <p14:tracePt t="29221" x="5724525" y="5340350"/>
          <p14:tracePt t="29234" x="5732463" y="5340350"/>
          <p14:tracePt t="29247" x="5741988" y="5340350"/>
          <p14:tracePt t="29262" x="5759450" y="5330825"/>
          <p14:tracePt t="29283" x="5768975" y="5330825"/>
          <p14:tracePt t="29307" x="5776913" y="5330825"/>
          <p14:tracePt t="29333" x="5786438" y="5330825"/>
          <p14:tracePt t="29357" x="5795963" y="5330825"/>
          <p14:tracePt t="29382" x="5803900" y="5330825"/>
          <p14:tracePt t="29419" x="5813425" y="5330825"/>
          <p14:tracePt t="29555" x="5813425" y="5340350"/>
          <p14:tracePt t="29580" x="5813425" y="5348288"/>
          <p14:tracePt t="29591" x="5786438" y="5367338"/>
          <p14:tracePt t="29603" x="5741988" y="5375275"/>
          <p14:tracePt t="29617" x="5653088" y="5419725"/>
          <p14:tracePt t="29629" x="5581650" y="5446713"/>
          <p14:tracePt t="29646" x="5518150" y="5473700"/>
          <p14:tracePt t="29663" x="5473700" y="5483225"/>
          <p14:tracePt t="29679" x="5402263" y="5491163"/>
          <p14:tracePt t="29696" x="5340350" y="5491163"/>
          <p14:tracePt t="29713" x="5286375" y="5491163"/>
          <p14:tracePt t="29729" x="5214938" y="5491163"/>
          <p14:tracePt t="29746" x="5205413" y="5483225"/>
          <p14:tracePt t="29763" x="5187950" y="5473700"/>
          <p14:tracePt t="29779" x="5180013" y="5465763"/>
          <p14:tracePt t="29796" x="5180013" y="5456238"/>
          <p14:tracePt t="29813" x="5180013" y="5446713"/>
          <p14:tracePt t="29829" x="5180013" y="5438775"/>
          <p14:tracePt t="29875" x="5180013" y="5429250"/>
          <p14:tracePt t="29924" x="5232400" y="5402263"/>
          <p14:tracePt t="29937" x="5295900" y="5375275"/>
          <p14:tracePt t="29950" x="5348288" y="5357813"/>
          <p14:tracePt t="29962" x="5375275" y="5340350"/>
          <p14:tracePt t="29974" x="5411788" y="5330825"/>
          <p14:tracePt t="29986" x="5429250" y="5322888"/>
          <p14:tracePt t="29999" x="5446713" y="5322888"/>
          <p14:tracePt t="30013" x="5473700" y="5322888"/>
          <p14:tracePt t="30029" x="5500688" y="5322888"/>
          <p14:tracePt t="30046" x="5545138" y="5322888"/>
          <p14:tracePt t="30063" x="5626100" y="5330825"/>
          <p14:tracePt t="30079" x="5653088" y="5330825"/>
          <p14:tracePt t="30096" x="5680075" y="5348288"/>
          <p14:tracePt t="30113" x="5688013" y="5348288"/>
          <p14:tracePt t="30146" x="5697538" y="5357813"/>
          <p14:tracePt t="30220" x="5697538" y="5367338"/>
          <p14:tracePt t="30257" x="5680075" y="5375275"/>
          <p14:tracePt t="30270" x="5653088" y="5375275"/>
          <p14:tracePt t="30283" x="5616575" y="5375275"/>
          <p14:tracePt t="30294" x="5581650" y="5375275"/>
          <p14:tracePt t="30306" x="5554663" y="5375275"/>
          <p14:tracePt t="30319" x="5527675" y="5375275"/>
          <p14:tracePt t="30332" x="5510213" y="5375275"/>
          <p14:tracePt t="30346" x="5500688" y="5375275"/>
          <p14:tracePt t="30363" x="5491163" y="5375275"/>
          <p14:tracePt t="30382" x="5483225" y="5375275"/>
          <p14:tracePt t="30396" x="5483225" y="5367338"/>
          <p14:tracePt t="30443" x="5483225" y="5357813"/>
          <p14:tracePt t="30479" x="5483225" y="5348288"/>
          <p14:tracePt t="30516" x="5483225" y="5340350"/>
          <p14:tracePt t="30529" x="5483225" y="5330825"/>
          <p14:tracePt t="30541" x="5518150" y="5286375"/>
          <p14:tracePt t="30553" x="5599113" y="5251450"/>
          <p14:tracePt t="30566" x="5680075" y="5197475"/>
          <p14:tracePt t="30579" x="5741988" y="5170488"/>
          <p14:tracePt t="30596" x="5776913" y="5153025"/>
          <p14:tracePt t="30613" x="5813425" y="5153025"/>
          <p14:tracePt t="30630" x="5857875" y="5153025"/>
          <p14:tracePt t="30646" x="5884863" y="5170488"/>
          <p14:tracePt t="30663" x="5946775" y="5241925"/>
          <p14:tracePt t="30680" x="5983288" y="5286375"/>
          <p14:tracePt t="30696" x="6000750" y="5295900"/>
          <p14:tracePt t="30713" x="6018213" y="5313363"/>
          <p14:tracePt t="30746" x="6018213" y="5322888"/>
          <p14:tracePt t="30764" x="6010275" y="5330825"/>
          <p14:tracePt t="30780" x="5991225" y="5330825"/>
          <p14:tracePt t="30796" x="5965825" y="5340350"/>
          <p14:tracePt t="30813" x="5929313" y="5340350"/>
          <p14:tracePt t="30830" x="5919788" y="5340350"/>
          <p14:tracePt t="30846" x="5894388" y="5340350"/>
          <p14:tracePt t="30863" x="5875338" y="5313363"/>
          <p14:tracePt t="30880" x="5867400" y="5286375"/>
          <p14:tracePt t="30897" x="5848350" y="5251450"/>
          <p14:tracePt t="30913" x="5848350" y="5232400"/>
          <p14:tracePt t="30930" x="5840413" y="5205413"/>
          <p14:tracePt t="30947" x="5840413" y="5187950"/>
          <p14:tracePt t="30963" x="5840413" y="5180013"/>
          <p14:tracePt t="31010" x="5840413" y="5170488"/>
          <p14:tracePt t="31144" x="5857875" y="5170488"/>
          <p14:tracePt t="31157" x="5867400" y="5170488"/>
          <p14:tracePt t="31169" x="5875338" y="5170488"/>
          <p14:tracePt t="31183" x="5875338" y="5160963"/>
          <p14:tracePt t="31196" x="5884863" y="5160963"/>
          <p14:tracePt t="31213" x="5894388" y="5160963"/>
          <p14:tracePt t="31233" x="5902325" y="5160963"/>
          <p14:tracePt t="31246" x="5911850" y="5160963"/>
          <p14:tracePt t="31263" x="5919788" y="5153025"/>
          <p14:tracePt t="31280" x="5938838" y="5153025"/>
          <p14:tracePt t="31296" x="5956300" y="5153025"/>
          <p14:tracePt t="31313" x="5965825" y="5153025"/>
          <p14:tracePt t="31330" x="5973763" y="5153025"/>
          <p14:tracePt t="31347" x="5983288" y="5153025"/>
          <p14:tracePt t="31363" x="5983288" y="5143500"/>
          <p14:tracePt t="31380" x="6000750" y="5126038"/>
          <p14:tracePt t="31397" x="6000750" y="5108575"/>
          <p14:tracePt t="31413" x="6018213" y="5089525"/>
          <p14:tracePt t="31430" x="6037263" y="5010150"/>
          <p14:tracePt t="31447" x="6045200" y="4991100"/>
          <p14:tracePt t="31463" x="6062663" y="4973638"/>
          <p14:tracePt t="31480" x="6062663" y="4946650"/>
          <p14:tracePt t="31497" x="6062663" y="4929188"/>
          <p14:tracePt t="31514" x="6062663" y="4902200"/>
          <p14:tracePt t="31530" x="6062663" y="4884738"/>
          <p14:tracePt t="31547" x="6062663" y="4848225"/>
          <p14:tracePt t="31563" x="6037263" y="4724400"/>
          <p14:tracePt t="31580" x="6010275" y="4643438"/>
          <p14:tracePt t="31597" x="5991225" y="4581525"/>
          <p14:tracePt t="31613" x="5929313" y="4510088"/>
          <p14:tracePt t="31630" x="5867400" y="4473575"/>
          <p14:tracePt t="31647" x="5795963" y="4456113"/>
          <p14:tracePt t="31663" x="5634038" y="4446588"/>
          <p14:tracePt t="31680" x="5562600" y="4446588"/>
          <p14:tracePt t="31697" x="5456238" y="4456113"/>
          <p14:tracePt t="31713" x="5160963" y="4527550"/>
          <p14:tracePt t="31730" x="5081588" y="4562475"/>
          <p14:tracePt t="31747" x="5045075" y="4581525"/>
          <p14:tracePt t="31763" x="5010150" y="4608513"/>
          <p14:tracePt t="31780" x="5000625" y="4633913"/>
          <p14:tracePt t="31797" x="4983163" y="4741863"/>
          <p14:tracePt t="31813" x="4973638" y="4830763"/>
          <p14:tracePt t="31830" x="4973638" y="4911725"/>
          <p14:tracePt t="31847" x="4965700" y="5045075"/>
          <p14:tracePt t="31863" x="4965700" y="5108575"/>
          <p14:tracePt t="31880" x="4973638" y="5187950"/>
          <p14:tracePt t="31897" x="5037138" y="5340350"/>
          <p14:tracePt t="31913" x="5099050" y="5375275"/>
          <p14:tracePt t="31930" x="5276850" y="5419725"/>
          <p14:tracePt t="31947" x="5518150" y="5456238"/>
          <p14:tracePt t="31963" x="5616575" y="5465763"/>
          <p14:tracePt t="31980" x="5715000" y="5465763"/>
          <p14:tracePt t="31997" x="5919788" y="5465763"/>
          <p14:tracePt t="32013" x="6000750" y="5429250"/>
          <p14:tracePt t="32030" x="6072188" y="5357813"/>
          <p14:tracePt t="32047" x="6215063" y="5224463"/>
          <p14:tracePt t="32063" x="6303963" y="5153025"/>
          <p14:tracePt t="32081" x="6419850" y="5054600"/>
          <p14:tracePt t="32097" x="6465888" y="4973638"/>
          <p14:tracePt t="32113" x="6491288" y="4902200"/>
          <p14:tracePt t="32131" x="6527800" y="4705350"/>
          <p14:tracePt t="32147" x="6537325" y="4625975"/>
          <p14:tracePt t="32164" x="6545263" y="4572000"/>
          <p14:tracePt t="32181" x="6545263" y="4456113"/>
          <p14:tracePt t="32197" x="6545263" y="4384675"/>
          <p14:tracePt t="32214" x="6545263" y="4295775"/>
          <p14:tracePt t="32230" x="6545263" y="4143375"/>
          <p14:tracePt t="32247" x="6537325" y="4089400"/>
          <p14:tracePt t="32264" x="6527800" y="4062413"/>
          <p14:tracePt t="32280" x="6500813" y="4027488"/>
          <p14:tracePt t="32297" x="6491288" y="4017963"/>
          <p14:tracePt t="32314" x="6473825" y="4017963"/>
          <p14:tracePt t="32330" x="6465888" y="4017963"/>
          <p14:tracePt t="32637" x="6473825" y="4000500"/>
          <p14:tracePt t="32650" x="6483350" y="3983038"/>
          <p14:tracePt t="32662" x="6500813" y="3965575"/>
          <p14:tracePt t="32674" x="6545263" y="3938588"/>
          <p14:tracePt t="32687" x="6616700" y="3902075"/>
          <p14:tracePt t="32700" x="6705600" y="3875088"/>
          <p14:tracePt t="32714" x="6769100" y="3840163"/>
          <p14:tracePt t="32730" x="6823075" y="3803650"/>
          <p14:tracePt t="32748" x="6894513" y="3741738"/>
          <p14:tracePt t="32764" x="6902450" y="3724275"/>
          <p14:tracePt t="32781" x="6919913" y="3714750"/>
          <p14:tracePt t="32797" x="6919913" y="3687763"/>
          <p14:tracePt t="32830" x="6919913" y="3670300"/>
          <p14:tracePt t="32847" x="6894513" y="3598863"/>
          <p14:tracePt t="32864" x="6884988" y="3581400"/>
          <p14:tracePt t="32880" x="6867525" y="3554413"/>
          <p14:tracePt t="32897" x="6831013" y="3527425"/>
          <p14:tracePt t="32914" x="6769100" y="3527425"/>
          <p14:tracePt t="32930" x="6705600" y="3527425"/>
          <p14:tracePt t="32947" x="6616700" y="3527425"/>
          <p14:tracePt t="32964" x="6589713" y="3544888"/>
          <p14:tracePt t="32981" x="6554788" y="3581400"/>
          <p14:tracePt t="32997" x="6537325" y="3633788"/>
          <p14:tracePt t="33014" x="6527800" y="3687763"/>
          <p14:tracePt t="33031" x="6500813" y="3795713"/>
          <p14:tracePt t="33047" x="6500813" y="3840163"/>
          <p14:tracePt t="33064" x="6500813" y="3875088"/>
          <p14:tracePt t="33080" x="6500813" y="3990975"/>
          <p14:tracePt t="33097" x="6500813" y="4081463"/>
          <p14:tracePt t="33114" x="6510338" y="4160838"/>
          <p14:tracePt t="33131" x="6545263" y="4259263"/>
          <p14:tracePt t="33147" x="6572250" y="4276725"/>
          <p14:tracePt t="33164" x="6616700" y="4295775"/>
          <p14:tracePt t="33181" x="6796088" y="4330700"/>
          <p14:tracePt t="33197" x="6867525" y="4340225"/>
          <p14:tracePt t="33214" x="6938963" y="4348163"/>
          <p14:tracePt t="33231" x="7126288" y="4348163"/>
          <p14:tracePt t="33247" x="7251700" y="4340225"/>
          <p14:tracePt t="33264" x="7348538" y="4303713"/>
          <p14:tracePt t="33281" x="7491413" y="4187825"/>
          <p14:tracePt t="33297" x="7537450" y="4089400"/>
          <p14:tracePt t="33314" x="7581900" y="4000500"/>
          <p14:tracePt t="33331" x="7653338" y="3803650"/>
          <p14:tracePt t="33347" x="7680325" y="3670300"/>
          <p14:tracePt t="33364" x="7724775" y="3330575"/>
          <p14:tracePt t="33381" x="7724775" y="3232150"/>
          <p14:tracePt t="33398" x="7705725" y="3160713"/>
          <p14:tracePt t="33414" x="7599363" y="3054350"/>
          <p14:tracePt t="33430" x="7500938" y="3036888"/>
          <p14:tracePt t="33447" x="7331075" y="3027363"/>
          <p14:tracePt t="33464" x="7126288" y="3027363"/>
          <p14:tracePt t="33481" x="7062788" y="3036888"/>
          <p14:tracePt t="33497" x="7027863" y="3044825"/>
          <p14:tracePt t="33514" x="6973888" y="3108325"/>
          <p14:tracePt t="33531" x="6956425" y="3125788"/>
          <p14:tracePt t="33548" x="6911975" y="3286125"/>
          <p14:tracePt t="33564" x="6894513" y="3411538"/>
          <p14:tracePt t="33581" x="6875463" y="3509963"/>
          <p14:tracePt t="33598" x="6875463" y="3679825"/>
          <p14:tracePt t="33614" x="6875463" y="3776663"/>
          <p14:tracePt t="33631" x="6911975" y="3894138"/>
          <p14:tracePt t="33647" x="6965950" y="4081463"/>
          <p14:tracePt t="33664" x="7000875" y="4133850"/>
          <p14:tracePt t="33681" x="7037388" y="4160838"/>
          <p14:tracePt t="33697" x="7197725" y="4197350"/>
          <p14:tracePt t="33714" x="7286625" y="4197350"/>
          <p14:tracePt t="33731" x="7375525" y="4197350"/>
          <p14:tracePt t="33747" x="7483475" y="4187825"/>
          <p14:tracePt t="33764" x="7527925" y="4143375"/>
          <p14:tracePt t="33781" x="7554913" y="4108450"/>
          <p14:tracePt t="33797" x="7626350" y="3929063"/>
          <p14:tracePt t="33814" x="7661275" y="3830638"/>
          <p14:tracePt t="33831" x="7680325" y="3741738"/>
          <p14:tracePt t="33847" x="7697788" y="3527425"/>
          <p14:tracePt t="33864" x="7697788" y="3384550"/>
          <p14:tracePt t="33881" x="7616825" y="3205163"/>
          <p14:tracePt t="33897" x="7572375" y="3152775"/>
          <p14:tracePt t="33914" x="7518400" y="3116263"/>
          <p14:tracePt t="33931" x="7323138" y="3081338"/>
          <p14:tracePt t="33947" x="7215188" y="3071813"/>
          <p14:tracePt t="33964" x="7143750" y="3071813"/>
          <p14:tracePt t="33981" x="7027863" y="3108325"/>
          <p14:tracePt t="33998" x="6991350" y="3133725"/>
          <p14:tracePt t="34014" x="6938963" y="3197225"/>
          <p14:tracePt t="34031" x="6831013" y="3402013"/>
          <p14:tracePt t="34048" x="6777038" y="3509963"/>
          <p14:tracePt t="34064" x="6742113" y="3589338"/>
          <p14:tracePt t="34081" x="6715125" y="3741738"/>
          <p14:tracePt t="34098" x="6715125" y="3822700"/>
          <p14:tracePt t="34114" x="6715125" y="3919538"/>
          <p14:tracePt t="34131" x="6751638" y="4054475"/>
          <p14:tracePt t="34147" x="6786563" y="4098925"/>
          <p14:tracePt t="34165" x="6804025" y="4116388"/>
          <p14:tracePt t="34181" x="6858000" y="4143375"/>
          <p14:tracePt t="34197" x="6875463" y="4152900"/>
          <p14:tracePt t="34214" x="6894513" y="4170363"/>
          <p14:tracePt t="34231" x="6946900" y="4170363"/>
          <p14:tracePt t="34248" x="6983413" y="4170363"/>
          <p14:tracePt t="34264" x="7072313" y="4170363"/>
          <p14:tracePt t="34281" x="7116763" y="4170363"/>
          <p14:tracePt t="34298" x="7170738" y="4170363"/>
          <p14:tracePt t="34314" x="7224713" y="4133850"/>
          <p14:tracePt t="34331" x="7259638" y="4125913"/>
          <p14:tracePt t="34348" x="7277100" y="4081463"/>
          <p14:tracePt t="34364" x="7323138" y="3990975"/>
          <p14:tracePt t="34381" x="7348538" y="3938588"/>
          <p14:tracePt t="34398" x="7367588" y="3884613"/>
          <p14:tracePt t="34414" x="7394575" y="3813175"/>
          <p14:tracePt t="34431" x="7394575" y="3795713"/>
          <p14:tracePt t="34448" x="7402513" y="3786188"/>
          <p14:tracePt t="34464" x="7402513" y="3751263"/>
          <p14:tracePt t="34481" x="7402513" y="3741738"/>
          <p14:tracePt t="34498" x="7402513" y="3724275"/>
          <p14:tracePt t="34514" x="7402513" y="3697288"/>
          <p14:tracePt t="34531" x="7394575" y="3697288"/>
          <p14:tracePt t="34535" x="7385050" y="3679825"/>
          <p14:tracePt t="34548" x="7385050" y="3670300"/>
          <p14:tracePt t="34564" x="7375525" y="3660775"/>
          <p14:tracePt t="34581" x="7367588" y="3660775"/>
          <p14:tracePt t="34622" x="7358063" y="3660775"/>
          <p14:tracePt t="34733" x="7348538" y="3660775"/>
          <p14:tracePt t="34745" x="7348538" y="3670300"/>
          <p14:tracePt t="34770" x="7340600" y="3670300"/>
          <p14:tracePt t="34795" x="7331075" y="3679825"/>
          <p14:tracePt t="34807" x="7323138" y="3687763"/>
          <p14:tracePt t="34819" x="7323138" y="3697288"/>
          <p14:tracePt t="34843" x="7304088" y="3705225"/>
          <p14:tracePt t="34856" x="7286625" y="3705225"/>
          <p14:tracePt t="34869" x="7277100" y="3705225"/>
          <p14:tracePt t="34882" x="7269163" y="3714750"/>
          <p14:tracePt t="34898" x="7259638" y="3724275"/>
          <p14:tracePt t="34919" x="7251700" y="3724275"/>
          <p14:tracePt t="35152" x="7242175" y="3741738"/>
          <p14:tracePt t="35165" x="7242175" y="3759200"/>
          <p14:tracePt t="35176" x="7232650" y="3786188"/>
          <p14:tracePt t="35189" x="7232650" y="3830638"/>
          <p14:tracePt t="35202" x="7232650" y="3848100"/>
          <p14:tracePt t="35226" x="7232650" y="3857625"/>
          <p14:tracePt t="35300" x="7224713" y="3875088"/>
          <p14:tracePt t="35312" x="7224713" y="3884613"/>
          <p14:tracePt t="35325" x="7224713" y="3894138"/>
          <p14:tracePt t="35411" x="7242175" y="3911600"/>
          <p14:tracePt t="35424" x="7304088" y="3919538"/>
          <p14:tracePt t="35436" x="7375525" y="3929063"/>
          <p14:tracePt t="35449" x="7429500" y="3929063"/>
          <p14:tracePt t="35464" x="7466013" y="3929063"/>
          <p14:tracePt t="35481" x="7510463" y="3929063"/>
          <p14:tracePt t="35498" x="7572375" y="3929063"/>
          <p14:tracePt t="35515" x="7626350" y="3929063"/>
          <p14:tracePt t="35531" x="7643813" y="3929063"/>
          <p14:tracePt t="35536" x="7670800" y="3919538"/>
          <p14:tracePt t="35548" x="7688263" y="3911600"/>
          <p14:tracePt t="35565" x="7705725" y="3894138"/>
          <p14:tracePt t="35582" x="7715250" y="3884613"/>
          <p14:tracePt t="35598" x="7751763" y="3803650"/>
          <p14:tracePt t="35614" x="7759700" y="3751263"/>
          <p14:tracePt t="35631" x="7769225" y="3714750"/>
          <p14:tracePt t="35648" x="7777163" y="3652838"/>
          <p14:tracePt t="35665" x="7777163" y="3625850"/>
          <p14:tracePt t="35682" x="7777163" y="3581400"/>
          <p14:tracePt t="35698" x="7769225" y="3554413"/>
          <p14:tracePt t="35715" x="7751763" y="3509963"/>
          <p14:tracePt t="35732" x="7715250" y="3419475"/>
          <p14:tracePt t="35748" x="7680325" y="3340100"/>
          <p14:tracePt t="35765" x="7653338" y="3276600"/>
          <p14:tracePt t="35782" x="7572375" y="3197225"/>
          <p14:tracePt t="35798" x="7537450" y="3152775"/>
          <p14:tracePt t="35815" x="7510463" y="3108325"/>
          <p14:tracePt t="35831" x="7446963" y="3036888"/>
          <p14:tracePt t="35848" x="7419975" y="3000375"/>
          <p14:tracePt t="35865" x="7402513" y="2946400"/>
          <p14:tracePt t="35882" x="7331075" y="2894013"/>
          <p14:tracePt t="35898" x="7277100" y="2874963"/>
          <p14:tracePt t="35915" x="7081838" y="2894013"/>
          <p14:tracePt t="35932" x="6991350" y="2919413"/>
          <p14:tracePt t="35948" x="6911975" y="2965450"/>
          <p14:tracePt t="35965" x="6858000" y="3000375"/>
          <p14:tracePt t="35982" x="6697663" y="3054350"/>
          <p14:tracePt t="35998" x="6616700" y="3081338"/>
          <p14:tracePt t="36015" x="6500813" y="3143250"/>
          <p14:tracePt t="36032" x="6465888" y="3170238"/>
          <p14:tracePt t="36048" x="6446838" y="3205163"/>
          <p14:tracePt t="36065" x="6411913" y="3330575"/>
          <p14:tracePt t="36082" x="6394450" y="3446463"/>
          <p14:tracePt t="36099" x="6384925" y="3527425"/>
          <p14:tracePt t="36115" x="6357938" y="3660775"/>
          <p14:tracePt t="36132" x="6348413" y="3724275"/>
          <p14:tracePt t="36148" x="6348413" y="3803650"/>
          <p14:tracePt t="36165" x="6348413" y="4010025"/>
          <p14:tracePt t="36182" x="6348413" y="4089400"/>
          <p14:tracePt t="36199" x="6348413" y="4187825"/>
          <p14:tracePt t="36215" x="6367463" y="4232275"/>
          <p14:tracePt t="36232" x="6384925" y="4286250"/>
          <p14:tracePt t="36249" x="6411913" y="4348163"/>
          <p14:tracePt t="36265" x="6518275" y="4527550"/>
          <p14:tracePt t="36282" x="6608763" y="4598988"/>
          <p14:tracePt t="36298" x="6751638" y="4697413"/>
          <p14:tracePt t="36315" x="6804025" y="4732338"/>
          <p14:tracePt t="36332" x="6867525" y="4759325"/>
          <p14:tracePt t="36348" x="7054850" y="4830763"/>
          <p14:tracePt t="36365" x="7170738" y="4857750"/>
          <p14:tracePt t="36382" x="7259638" y="4884738"/>
          <p14:tracePt t="36398" x="7375525" y="4938713"/>
          <p14:tracePt t="36415" x="7419975" y="4946650"/>
          <p14:tracePt t="36432" x="7466013" y="4946650"/>
          <p14:tracePt t="36448" x="7608888" y="4946650"/>
          <p14:tracePt t="36465" x="7680325" y="4929188"/>
          <p14:tracePt t="36482" x="7724775" y="4894263"/>
          <p14:tracePt t="36498" x="7796213" y="4840288"/>
          <p14:tracePt t="36515" x="7813675" y="4822825"/>
          <p14:tracePt t="36532" x="7840663" y="4776788"/>
          <p14:tracePt t="36548" x="7840663" y="4768850"/>
          <p14:tracePt t="36565" x="7840663" y="4759325"/>
          <p14:tracePt t="36582" x="7840663" y="4751388"/>
          <p14:tracePt t="36682" x="7831138" y="4776788"/>
          <p14:tracePt t="36693" x="7759700" y="4830763"/>
          <p14:tracePt t="36706" x="7688263" y="4894263"/>
          <p14:tracePt t="36719" x="7608888" y="4946650"/>
          <p14:tracePt t="36732" x="7554913" y="5018088"/>
          <p14:tracePt t="36748" x="7491413" y="5072063"/>
          <p14:tracePt t="36765" x="7429500" y="5099050"/>
          <p14:tracePt t="36782" x="7170738" y="5108575"/>
          <p14:tracePt t="36798" x="7027863" y="5072063"/>
          <p14:tracePt t="36816" x="6848475" y="5010150"/>
          <p14:tracePt t="36832" x="6742113" y="4965700"/>
          <p14:tracePt t="36848" x="6616700" y="4919663"/>
          <p14:tracePt t="36865" x="6456363" y="4848225"/>
          <p14:tracePt t="36882" x="6394450" y="4803775"/>
          <p14:tracePt t="36899" x="6313488" y="4751388"/>
          <p14:tracePt t="36915" x="6197600" y="4687888"/>
          <p14:tracePt t="36932" x="5973763" y="4429125"/>
          <p14:tracePt t="36949" x="5911850" y="4313238"/>
          <p14:tracePt t="36965" x="5830888" y="4133850"/>
          <p14:tracePt t="36982" x="5813425" y="3965575"/>
          <p14:tracePt t="36999" x="5795963" y="3768725"/>
          <p14:tracePt t="37015" x="5786438" y="3482975"/>
          <p14:tracePt t="37032" x="5786438" y="3322638"/>
          <p14:tracePt t="37049" x="5786438" y="3125788"/>
          <p14:tracePt t="37065" x="5786438" y="2901950"/>
          <p14:tracePt t="37082" x="5795963" y="2803525"/>
          <p14:tracePt t="37099" x="5803900" y="2697163"/>
          <p14:tracePt t="37115" x="5867400" y="2419350"/>
          <p14:tracePt t="37132" x="5919788" y="2330450"/>
          <p14:tracePt t="37149" x="5983288" y="2251075"/>
          <p14:tracePt t="37165" x="6143625" y="2017713"/>
          <p14:tracePt t="37182" x="6205538" y="1928813"/>
          <p14:tracePt t="37199" x="6330950" y="1758950"/>
          <p14:tracePt t="37215" x="6429375" y="1714500"/>
          <p14:tracePt t="37232" x="6572250" y="1670050"/>
          <p14:tracePt t="37249" x="6796088" y="1652588"/>
          <p14:tracePt t="37265" x="6929438" y="1652588"/>
          <p14:tracePt t="37282" x="7126288" y="1652588"/>
          <p14:tracePt t="37299" x="7412038" y="1751013"/>
          <p14:tracePt t="37315" x="7500938" y="1857375"/>
          <p14:tracePt t="37333" x="7599363" y="1965325"/>
          <p14:tracePt t="37349" x="7777163" y="2160588"/>
          <p14:tracePt t="37365" x="7831138" y="2224088"/>
          <p14:tracePt t="37383" x="7902575" y="2374900"/>
          <p14:tracePt t="37399" x="7929563" y="2473325"/>
          <p14:tracePt t="37415" x="7929563" y="2581275"/>
          <p14:tracePt t="37432" x="7929563" y="2697163"/>
          <p14:tracePt t="37448" x="7929563" y="2751138"/>
          <p14:tracePt t="37465" x="7929563" y="2795588"/>
          <p14:tracePt t="37482" x="7867650" y="2982913"/>
          <p14:tracePt t="37499" x="7813675" y="3089275"/>
          <p14:tracePt t="37515" x="7769225" y="3187700"/>
          <p14:tracePt t="37532" x="7697788" y="3303588"/>
          <p14:tracePt t="37549" x="7670800" y="3340100"/>
          <p14:tracePt t="37565" x="7661275" y="3357563"/>
          <p14:tracePt t="37582" x="7661275" y="3375025"/>
          <p14:tracePt t="37599" x="7661275" y="3384550"/>
          <p14:tracePt t="37632" x="7661275" y="3394075"/>
          <p14:tracePt t="37692" x="7661275" y="3402013"/>
          <p14:tracePt t="37705" x="7670800" y="3446463"/>
          <p14:tracePt t="37717" x="7705725" y="3527425"/>
          <p14:tracePt t="37729" x="7742238" y="3581400"/>
          <p14:tracePt t="37741" x="7769225" y="3625850"/>
          <p14:tracePt t="37754" x="7777163" y="3652838"/>
          <p14:tracePt t="37766" x="7796213" y="3670300"/>
          <p14:tracePt t="37782" x="7804150" y="3687763"/>
          <p14:tracePt t="37799" x="7804150" y="3705225"/>
          <p14:tracePt t="37815" x="7804150" y="3741738"/>
          <p14:tracePt t="37832" x="7804150" y="3759200"/>
          <p14:tracePt t="37849" x="7804150" y="3776663"/>
          <p14:tracePt t="37865" x="7759700" y="3803650"/>
          <p14:tracePt t="37882" x="7742238" y="3803650"/>
          <p14:tracePt t="37899" x="7697788" y="3803650"/>
          <p14:tracePt t="37916" x="7616825" y="3803650"/>
          <p14:tracePt t="37932" x="7562850" y="3795713"/>
          <p14:tracePt t="37950" x="7439025" y="3751263"/>
          <p14:tracePt t="37966" x="7348538" y="3714750"/>
          <p14:tracePt t="37982" x="7286625" y="3697288"/>
          <p14:tracePt t="37999" x="7215188" y="3625850"/>
          <p14:tracePt t="38016" x="7205663" y="3581400"/>
          <p14:tracePt t="38032" x="7180263" y="3482975"/>
          <p14:tracePt t="38037" x="7180263" y="3340100"/>
          <p14:tracePt t="38050" x="7180263" y="3232150"/>
          <p14:tracePt t="38066" x="7180263" y="3179763"/>
          <p14:tracePt t="38082" x="7188200" y="3133725"/>
          <p14:tracePt t="38099" x="7205663" y="3098800"/>
          <p14:tracePt t="38148" x="7215188" y="3098800"/>
          <p14:tracePt t="38160" x="7224713" y="3098800"/>
          <p14:tracePt t="38173" x="7259638" y="3108325"/>
          <p14:tracePt t="38186" x="7304088" y="3143250"/>
          <p14:tracePt t="38199" x="7348538" y="3224213"/>
          <p14:tracePt t="38216" x="7394575" y="3340100"/>
          <p14:tracePt t="38233" x="7456488" y="3536950"/>
          <p14:tracePt t="38249" x="7466013" y="3589338"/>
          <p14:tracePt t="38266" x="7466013" y="3616325"/>
          <p14:tracePt t="38283" x="7466013" y="3670300"/>
          <p14:tracePt t="38299" x="7466013" y="3687763"/>
          <p14:tracePt t="38316" x="7446963" y="3705225"/>
          <p14:tracePt t="38333" x="7402513" y="3732213"/>
          <p14:tracePt t="38349" x="7340600" y="3751263"/>
          <p14:tracePt t="38366" x="7286625" y="3751263"/>
          <p14:tracePt t="38382" x="7232650" y="3759200"/>
          <p14:tracePt t="38399" x="7215188" y="3759200"/>
          <p14:tracePt t="38416" x="7205663" y="3759200"/>
          <p14:tracePt t="38432" x="7197725" y="3751263"/>
          <p14:tracePt t="38518" x="7197725" y="3786188"/>
          <p14:tracePt t="38531" x="7215188" y="3830638"/>
          <p14:tracePt t="38542" x="7232650" y="3857625"/>
          <p14:tracePt t="38554" x="7259638" y="3902075"/>
          <p14:tracePt t="38568" x="7277100" y="3938588"/>
          <p14:tracePt t="38582" x="7304088" y="3983038"/>
          <p14:tracePt t="38599" x="7313613" y="4054475"/>
          <p14:tracePt t="38616" x="7323138" y="4108450"/>
          <p14:tracePt t="38632" x="7340600" y="4152900"/>
          <p14:tracePt t="38649" x="7340600" y="4170363"/>
          <p14:tracePt t="38682" x="7331075" y="4170363"/>
          <p14:tracePt t="38699" x="7323138" y="4170363"/>
          <p14:tracePt t="38716" x="7296150" y="4143375"/>
          <p14:tracePt t="38733" x="7296150" y="4133850"/>
          <p14:tracePt t="38749" x="7296150" y="4125913"/>
          <p14:tracePt t="38766" x="7296150" y="4108450"/>
          <p14:tracePt t="38802" x="7296150" y="4098925"/>
          <p14:tracePt t="38816" x="7304088" y="4098925"/>
          <p14:tracePt t="38851" x="7313613" y="4098925"/>
          <p14:tracePt t="38887" x="7313613" y="4089400"/>
          <p14:tracePt t="38912" x="7348538" y="4054475"/>
          <p14:tracePt t="38925" x="7402513" y="4000500"/>
          <p14:tracePt t="38937" x="7446963" y="3938588"/>
          <p14:tracePt t="38950" x="7491413" y="3848100"/>
          <p14:tracePt t="38966" x="7537450" y="3759200"/>
          <p14:tracePt t="38983" x="7589838" y="3687763"/>
          <p14:tracePt t="38999" x="7688263" y="3571875"/>
          <p14:tracePt t="39016" x="7724775" y="3500438"/>
          <p14:tracePt t="39033" x="7751763" y="3402013"/>
          <p14:tracePt t="39037" x="7769225" y="3268663"/>
          <p14:tracePt t="39049" x="7769225" y="3133725"/>
          <p14:tracePt t="39066" x="7732713" y="3027363"/>
          <p14:tracePt t="39083" x="7670800" y="2938463"/>
          <p14:tracePt t="39099" x="7500938" y="2840038"/>
          <p14:tracePt t="39116" x="7412038" y="2840038"/>
          <p14:tracePt t="39133" x="7153275" y="2840038"/>
          <p14:tracePt t="39149" x="7054850" y="2847975"/>
          <p14:tracePt t="39167" x="6973888" y="2867025"/>
          <p14:tracePt t="39183" x="6894513" y="2938463"/>
          <p14:tracePt t="39199" x="6831013" y="3027363"/>
          <p14:tracePt t="39216" x="6777038" y="3187700"/>
          <p14:tracePt t="39233" x="6670675" y="3465513"/>
          <p14:tracePt t="39249" x="6653213" y="3554413"/>
          <p14:tracePt t="39266" x="6643688" y="3625850"/>
          <p14:tracePt t="39283" x="6634163" y="3776663"/>
          <p14:tracePt t="39299" x="6643688" y="3867150"/>
          <p14:tracePt t="39316" x="6670675" y="3956050"/>
          <p14:tracePt t="39333" x="6715125" y="4044950"/>
          <p14:tracePt t="39349" x="6732588" y="4081463"/>
          <p14:tracePt t="39366" x="6759575" y="4089400"/>
          <p14:tracePt t="39383" x="6813550" y="4116388"/>
          <p14:tracePt t="39399" x="6840538" y="4133850"/>
          <p14:tracePt t="39416" x="6884988" y="4152900"/>
          <p14:tracePt t="39433" x="7010400" y="4170363"/>
          <p14:tracePt t="39450" x="7062788" y="4170363"/>
          <p14:tracePt t="39467" x="7153275" y="4170363"/>
          <p14:tracePt t="39483" x="7188200" y="4160838"/>
          <p14:tracePt t="39499" x="7224713" y="4143375"/>
          <p14:tracePt t="39516" x="7277100" y="4116388"/>
          <p14:tracePt t="39533" x="7323138" y="4089400"/>
          <p14:tracePt t="39550" x="7367588" y="4062413"/>
          <p14:tracePt t="39566" x="7439025" y="4017963"/>
          <p14:tracePt t="39583" x="7446963" y="4000500"/>
          <p14:tracePt t="39599" x="7466013" y="3946525"/>
          <p14:tracePt t="39616" x="7491413" y="3830638"/>
          <p14:tracePt t="39633" x="7491413" y="3776663"/>
          <p14:tracePt t="39650" x="7491413" y="3741738"/>
          <p14:tracePt t="39666" x="7429500" y="3687763"/>
          <p14:tracePt t="39683" x="7385050" y="3660775"/>
          <p14:tracePt t="39700" x="7296150" y="3652838"/>
          <p14:tracePt t="39716" x="7259638" y="3652838"/>
          <p14:tracePt t="39733" x="7188200" y="3652838"/>
          <p14:tracePt t="39750" x="7037388" y="3652838"/>
          <p14:tracePt t="39766" x="6991350" y="3670300"/>
          <p14:tracePt t="39783" x="6956425" y="3679825"/>
          <p14:tracePt t="39799" x="6929438" y="3714750"/>
          <p14:tracePt t="39816" x="6919913" y="3751263"/>
          <p14:tracePt t="39833" x="6911975" y="3795713"/>
          <p14:tracePt t="39850" x="6894513" y="3902075"/>
          <p14:tracePt t="39866" x="6894513" y="3946525"/>
          <p14:tracePt t="39883" x="6894513" y="3990975"/>
          <p14:tracePt t="39900" x="6894513" y="4037013"/>
          <p14:tracePt t="39916" x="6894513" y="4054475"/>
          <p14:tracePt t="39933" x="6894513" y="4062413"/>
          <p14:tracePt t="39949" x="6911975" y="4071938"/>
          <p14:tracePt t="39966" x="6919913" y="4081463"/>
          <p14:tracePt t="40000" x="6938963" y="4081463"/>
          <p14:tracePt t="40033" x="6983413" y="4081463"/>
          <p14:tracePt t="40050" x="7000875" y="4081463"/>
          <p14:tracePt t="40066" x="7027863" y="4071938"/>
          <p14:tracePt t="40083" x="7054850" y="4054475"/>
          <p14:tracePt t="40100" x="7062788" y="4054475"/>
          <p14:tracePt t="40116" x="7062788" y="4044950"/>
          <p14:tracePt t="40170" x="7062788" y="4037013"/>
          <p14:tracePt t="40195" x="7072313" y="4037013"/>
          <p14:tracePt t="40231" x="7116763" y="3983038"/>
          <p14:tracePt t="40243" x="7197725" y="3894138"/>
          <p14:tracePt t="40256" x="7259638" y="3813175"/>
          <p14:tracePt t="40269" x="7313613" y="3759200"/>
          <p14:tracePt t="40283" x="7348538" y="3687763"/>
          <p14:tracePt t="40300" x="7375525" y="3643313"/>
          <p14:tracePt t="40316" x="7412038" y="3455988"/>
          <p14:tracePt t="40333" x="7419975" y="3340100"/>
          <p14:tracePt t="40350" x="7446963" y="3241675"/>
          <p14:tracePt t="40367" x="7473950" y="3089275"/>
          <p14:tracePt t="40383" x="7483475" y="3036888"/>
          <p14:tracePt t="40400" x="7491413" y="2955925"/>
          <p14:tracePt t="40416" x="7500938" y="2822575"/>
          <p14:tracePt t="40433" x="7500938" y="2776538"/>
          <p14:tracePt t="40450" x="7500938" y="2741613"/>
          <p14:tracePt t="40467" x="7466013" y="2670175"/>
          <p14:tracePt t="40483" x="7456488" y="2643188"/>
          <p14:tracePt t="40500" x="7419975" y="2625725"/>
          <p14:tracePt t="40516" x="7313613" y="2616200"/>
          <p14:tracePt t="40533" x="7242175" y="2616200"/>
          <p14:tracePt t="40550" x="7126288" y="2616200"/>
          <p14:tracePt t="40567" x="7054850" y="2616200"/>
          <p14:tracePt t="40583" x="6956425" y="2616200"/>
          <p14:tracePt t="40600" x="6688138" y="2625725"/>
          <p14:tracePt t="40617" x="6608763" y="2660650"/>
          <p14:tracePt t="40633" x="6510338" y="2687638"/>
          <p14:tracePt t="40650" x="6242050" y="2840038"/>
          <p14:tracePt t="40667" x="6143625" y="2911475"/>
          <p14:tracePt t="40683" x="6072188" y="2990850"/>
          <p14:tracePt t="40700" x="6000750" y="3089275"/>
          <p14:tracePt t="40717" x="5991225" y="3116263"/>
          <p14:tracePt t="40733" x="5965825" y="3160713"/>
          <p14:tracePt t="40750" x="5946775" y="3286125"/>
          <p14:tracePt t="40766" x="5938838" y="3402013"/>
          <p14:tracePt t="40783" x="5929313" y="3517900"/>
          <p14:tracePt t="40800" x="5929313" y="3660775"/>
          <p14:tracePt t="40817" x="5929313" y="3724275"/>
          <p14:tracePt t="40834" x="5973763" y="3803650"/>
          <p14:tracePt t="40850" x="6000750" y="3875088"/>
          <p14:tracePt t="40866" x="6054725" y="3938588"/>
          <p14:tracePt t="40884" x="6251575" y="4054475"/>
          <p14:tracePt t="40900" x="6340475" y="4098925"/>
          <p14:tracePt t="40917" x="6402388" y="4116388"/>
          <p14:tracePt t="40933" x="6581775" y="4125913"/>
          <p14:tracePt t="40950" x="6724650" y="4125913"/>
          <p14:tracePt t="40967" x="6858000" y="4125913"/>
          <p14:tracePt t="40983" x="7081838" y="4125913"/>
          <p14:tracePt t="41000" x="7224713" y="4125913"/>
          <p14:tracePt t="41017" x="7348538" y="4108450"/>
          <p14:tracePt t="41034" x="7518400" y="3990975"/>
          <p14:tracePt t="41050" x="7589838" y="3911600"/>
          <p14:tracePt t="41067" x="7670800" y="3848100"/>
          <p14:tracePt t="41083" x="7804150" y="3714750"/>
          <p14:tracePt t="41100" x="7867650" y="3625850"/>
          <p14:tracePt t="41118" x="7920038" y="3402013"/>
          <p14:tracePt t="41134" x="7947025" y="3322638"/>
          <p14:tracePt t="41150" x="7947025" y="3251200"/>
          <p14:tracePt t="41167" x="7947025" y="3214688"/>
          <p14:tracePt t="41183" x="7929563" y="3125788"/>
          <p14:tracePt t="41200" x="7894638" y="3044825"/>
          <p14:tracePt t="41217" x="7831138" y="2928938"/>
          <p14:tracePt t="41233" x="7697788" y="2768600"/>
          <p14:tracePt t="41250" x="7634288" y="2714625"/>
          <p14:tracePt t="41267" x="7456488" y="2660650"/>
          <p14:tracePt t="41284" x="7313613" y="2660650"/>
          <p14:tracePt t="41300" x="7205663" y="2660650"/>
          <p14:tracePt t="41317" x="7045325" y="2714625"/>
          <p14:tracePt t="41334" x="6884988" y="2840038"/>
          <p14:tracePt t="41350" x="6697663" y="2965450"/>
          <p14:tracePt t="41367" x="6446838" y="3179763"/>
          <p14:tracePt t="41383" x="6384925" y="3313113"/>
          <p14:tracePt t="41400" x="6313488" y="3598863"/>
          <p14:tracePt t="41416" x="6251575" y="3956050"/>
          <p14:tracePt t="41433" x="6232525" y="4054475"/>
          <p14:tracePt t="41451" x="6232525" y="4251325"/>
          <p14:tracePt t="41467" x="6242050" y="4340225"/>
          <p14:tracePt t="41484" x="6251575" y="4411663"/>
          <p14:tracePt t="41500" x="6269038" y="4465638"/>
          <p14:tracePt t="41517" x="6276975" y="4518025"/>
          <p14:tracePt t="41534" x="6296025" y="4527550"/>
          <p14:tracePt t="41537" x="6313488" y="4527550"/>
          <p14:tracePt t="41785" x="6313488" y="4554538"/>
          <p14:tracePt t="41797" x="6313488" y="4572000"/>
          <p14:tracePt t="41808" x="6323013" y="4589463"/>
          <p14:tracePt t="41821" x="6323013" y="4625975"/>
          <p14:tracePt t="41836" x="6323013" y="4697413"/>
          <p14:tracePt t="41850" x="6323013" y="4813300"/>
          <p14:tracePt t="41867" x="6323013" y="4929188"/>
          <p14:tracePt t="41884" x="6286500" y="5268913"/>
          <p14:tracePt t="41900" x="6276975" y="5375275"/>
          <p14:tracePt t="41917" x="6259513" y="5446713"/>
          <p14:tracePt t="41934" x="6188075" y="5554663"/>
          <p14:tracePt t="41951" x="6099175" y="5616575"/>
          <p14:tracePt t="41967" x="6018213" y="5661025"/>
          <p14:tracePt t="41984" x="5919788" y="5751513"/>
          <p14:tracePt t="42000" x="5884863" y="5795963"/>
          <p14:tracePt t="42017" x="5857875" y="5848350"/>
          <p14:tracePt t="42034" x="5840413" y="5884863"/>
          <p14:tracePt t="42051" x="5830888" y="5929313"/>
          <p14:tracePt t="42055" x="5813425" y="5965825"/>
          <p14:tracePt t="42068" x="5803900" y="6000750"/>
          <p14:tracePt t="42084" x="5795963" y="6045200"/>
          <p14:tracePt t="42100" x="5795963" y="6081713"/>
          <p14:tracePt t="42117" x="5795963" y="6161088"/>
          <p14:tracePt t="42134" x="5795963" y="6242050"/>
          <p14:tracePt t="42150" x="5803900" y="6276975"/>
          <p14:tracePt t="42167" x="5803900" y="6340475"/>
          <p14:tracePt t="42184" x="5803900" y="6348413"/>
          <p14:tracePt t="42229" x="5776913" y="6357938"/>
          <p14:tracePt t="42240" x="5741988" y="6357938"/>
          <p14:tracePt t="42253" x="5705475" y="6357938"/>
          <p14:tracePt t="42267" x="5670550" y="6357938"/>
          <p14:tracePt t="42284" x="5643563" y="6340475"/>
          <p14:tracePt t="42301" x="5626100" y="6303963"/>
          <p14:tracePt t="42317" x="5626100" y="6286500"/>
          <p14:tracePt t="42334" x="5626100" y="6259513"/>
          <p14:tracePt t="42350" x="5670550" y="6197600"/>
          <p14:tracePt t="42367" x="5732463" y="6143625"/>
          <p14:tracePt t="42384" x="5803900" y="6099175"/>
          <p14:tracePt t="42401" x="5884863" y="6054725"/>
          <p14:tracePt t="42417" x="5902325" y="6054725"/>
          <p14:tracePt t="42434" x="5911850" y="6054725"/>
          <p14:tracePt t="42450" x="5929313" y="6054725"/>
          <p14:tracePt t="42467" x="5938838" y="6054725"/>
          <p14:tracePt t="42484" x="5938838" y="6062663"/>
          <p14:tracePt t="42500" x="5938838" y="6072188"/>
          <p14:tracePt t="42524" x="5938838" y="6081713"/>
          <p14:tracePt t="42560" x="5929313" y="6081713"/>
          <p14:tracePt t="42573" x="5919788" y="6081713"/>
          <p14:tracePt t="42586" x="5911850" y="6081713"/>
          <p14:tracePt t="42598" x="5902325" y="6062663"/>
          <p14:tracePt t="42610" x="5902325" y="6054725"/>
          <p14:tracePt t="42636" x="5902325" y="6045200"/>
          <p14:tracePt t="42672" x="5911850" y="6045200"/>
          <p14:tracePt t="42685" x="5929313" y="6037263"/>
          <p14:tracePt t="42697" x="5938838" y="6037263"/>
          <p14:tracePt t="42709" x="5956300" y="6037263"/>
          <p14:tracePt t="42721" x="5965825" y="6037263"/>
          <p14:tracePt t="42745" x="5965825" y="6045200"/>
          <p14:tracePt t="42758" x="5956300" y="6062663"/>
          <p14:tracePt t="42771" x="5902325" y="6089650"/>
          <p14:tracePt t="42784" x="5795963" y="6116638"/>
          <p14:tracePt t="42801" x="5661025" y="6126163"/>
          <p14:tracePt t="42817" x="5572125" y="6134100"/>
          <p14:tracePt t="42834" x="5411788" y="6126163"/>
          <p14:tracePt t="42850" x="5313363" y="6099175"/>
          <p14:tracePt t="42867" x="5205413" y="6081713"/>
          <p14:tracePt t="42884" x="5037138" y="5938838"/>
          <p14:tracePt t="42901" x="4965700" y="5813425"/>
          <p14:tracePt t="42918" x="4857750" y="5634038"/>
          <p14:tracePt t="42934" x="4803775" y="5562600"/>
          <p14:tracePt t="42951" x="4768850" y="5527675"/>
          <p14:tracePt t="42967" x="4724400" y="5473700"/>
          <p14:tracePt t="42984" x="4679950" y="5438775"/>
          <p14:tracePt t="43001" x="4652963" y="5419725"/>
          <p14:tracePt t="43018" x="4625975" y="5402263"/>
          <p14:tracePt t="43034" x="4616450" y="5402263"/>
          <p14:tracePt t="43051" x="4616450" y="5384800"/>
          <p14:tracePt t="43190" x="4616450" y="5394325"/>
          <p14:tracePt t="43251" x="4616450" y="5402263"/>
          <p14:tracePt t="43276" x="4616450" y="5411788"/>
          <p14:tracePt t="43547" x="4670425" y="5367338"/>
          <p14:tracePt t="43559" x="4786313" y="5224463"/>
          <p14:tracePt t="43572" x="5108575" y="4991100"/>
          <p14:tracePt t="43584" x="5402263" y="4741863"/>
          <p14:tracePt t="43601" x="5697538" y="4419600"/>
          <p14:tracePt t="43618" x="6081713" y="4133850"/>
          <p14:tracePt t="43634" x="6537325" y="3705225"/>
          <p14:tracePt t="43651" x="6688138" y="3438525"/>
          <p14:tracePt t="43667" x="6823075" y="3268663"/>
          <p14:tracePt t="43684" x="6983413" y="3054350"/>
          <p14:tracePt t="43701" x="7045325" y="2946400"/>
          <p14:tracePt t="43718" x="7089775" y="2867025"/>
          <p14:tracePt t="43734" x="7089775" y="2803525"/>
          <p14:tracePt t="43793" x="7089775" y="2813050"/>
          <p14:tracePt t="43806" x="7089775" y="2830513"/>
          <p14:tracePt t="43818" x="7081838" y="2847975"/>
          <p14:tracePt t="43831" x="7081838" y="2857500"/>
          <p14:tracePt t="43843" x="7081838" y="2867025"/>
          <p14:tracePt t="43855" x="7081838" y="2874963"/>
          <p14:tracePt t="43868" x="7081838" y="2884488"/>
          <p14:tracePt t="43978" x="7081838" y="2894013"/>
          <p14:tracePt t="43991" x="7081838" y="2911475"/>
          <p14:tracePt t="44004" x="7081838" y="2919413"/>
          <p14:tracePt t="44016" x="7081838" y="2928938"/>
          <p14:tracePt t="44028" x="7081838" y="2946400"/>
          <p14:tracePt t="44041" x="7081838" y="2965450"/>
          <p14:tracePt t="44054" x="7081838" y="2982913"/>
          <p14:tracePt t="44068" x="7081838" y="3000375"/>
          <p14:tracePt t="44085" x="7081838" y="3017838"/>
          <p14:tracePt t="44101" x="7089775" y="3054350"/>
          <p14:tracePt t="44118" x="7108825" y="3081338"/>
          <p14:tracePt t="44135" x="7143750" y="3108325"/>
          <p14:tracePt t="44151" x="7340600" y="3205163"/>
          <p14:tracePt t="44168" x="7483475" y="3303588"/>
          <p14:tracePt t="44184" x="7608888" y="3438525"/>
          <p14:tracePt t="44201" x="7804150" y="3652838"/>
          <p14:tracePt t="44218" x="7939088" y="3759200"/>
          <p14:tracePt t="44234" x="8081963" y="3894138"/>
          <p14:tracePt t="44251" x="8215313" y="4133850"/>
          <p14:tracePt t="44268" x="8242300" y="4214813"/>
          <p14:tracePt t="44285" x="8251825" y="4251325"/>
          <p14:tracePt t="44301" x="8251825" y="4322763"/>
          <p14:tracePt t="44318" x="8259763" y="4330700"/>
          <p14:tracePt t="44335" x="8269288" y="4357688"/>
          <p14:tracePt t="44351" x="8277225" y="4384675"/>
          <p14:tracePt t="44368" x="8286750" y="4411663"/>
          <p14:tracePt t="44385" x="8304213" y="4473575"/>
          <p14:tracePt t="44401" x="8348663" y="4679950"/>
          <p14:tracePt t="44418" x="8367713" y="4776788"/>
          <p14:tracePt t="44434" x="8402638" y="4956175"/>
          <p14:tracePt t="44451" x="8420100" y="5062538"/>
          <p14:tracePt t="44468" x="8456613" y="5205413"/>
          <p14:tracePt t="44485" x="8483600" y="5446713"/>
          <p14:tracePt t="44842" x="8483600" y="5438775"/>
          <p14:tracePt t="45063" x="8412163" y="5438775"/>
          <p14:tracePt t="45076" x="8296275" y="5483225"/>
          <p14:tracePt t="45088" x="8027988" y="5616575"/>
          <p14:tracePt t="45101" x="7626350" y="5795963"/>
          <p14:tracePt t="45112" x="7215188" y="5946775"/>
          <p14:tracePt t="45125" x="6769100" y="6143625"/>
          <p14:tracePt t="45138" x="6429375" y="6348413"/>
          <p14:tracePt t="45151" x="6054725" y="6537325"/>
          <p14:tracePt t="45168" x="5830888" y="6616700"/>
          <p14:tracePt t="45185" x="5732463" y="6643688"/>
          <p14:tracePt t="45201" x="5653088" y="6643688"/>
          <p14:tracePt t="45218" x="5643563" y="6643688"/>
          <p14:tracePt t="45235" x="5634038" y="6643688"/>
          <p14:tracePt t="45252" x="5626100" y="6643688"/>
          <p14:tracePt t="45285" x="5616575" y="6616700"/>
          <p14:tracePt t="45335" x="5599113" y="6608763"/>
          <p14:tracePt t="45347" x="5572125" y="6608763"/>
          <p14:tracePt t="45359" x="5537200" y="6599238"/>
          <p14:tracePt t="45372" x="5483225" y="6599238"/>
          <p14:tracePt t="45385" x="5456238" y="6589713"/>
          <p14:tracePt t="45402" x="5446713" y="6581775"/>
          <p14:tracePt t="45418" x="5429250" y="6572250"/>
          <p14:tracePt t="45435" x="5429250" y="6554788"/>
          <p14:tracePt t="45451" x="5429250" y="6545263"/>
          <p14:tracePt t="45469" x="5429250" y="6527800"/>
          <p14:tracePt t="45485" x="5429250" y="6518275"/>
          <p14:tracePt t="45502" x="5429250" y="6500813"/>
          <p14:tracePt t="45519" x="5473700" y="6465888"/>
          <p14:tracePt t="45535" x="5608638" y="6323013"/>
          <p14:tracePt t="45552" x="5670550" y="6224588"/>
          <p14:tracePt t="45568" x="5741988" y="6126163"/>
          <p14:tracePt t="45585" x="5759450" y="6108700"/>
          <p14:tracePt t="45602" x="5768975" y="6099175"/>
          <p14:tracePt t="45618" x="5776913" y="6089650"/>
          <p14:tracePt t="45741" x="5786438" y="6089650"/>
          <p14:tracePt t="45803" x="5795963" y="6089650"/>
          <p14:tracePt t="46370" x="5732463" y="6081713"/>
          <p14:tracePt t="46383" x="5634038" y="6062663"/>
          <p14:tracePt t="46395" x="5545138" y="6054725"/>
          <p14:tracePt t="46406" x="5465763" y="6045200"/>
          <p14:tracePt t="46421" x="5357813" y="6018213"/>
          <p14:tracePt t="46435" x="5259388" y="6010275"/>
          <p14:tracePt t="46452" x="5187950" y="5991225"/>
          <p14:tracePt t="46469" x="5126038" y="5973763"/>
          <p14:tracePt t="46485" x="5116513" y="5965825"/>
          <p14:tracePt t="46502" x="5108575" y="5956300"/>
          <p14:tracePt t="46593" x="5108575" y="5946775"/>
          <p14:tracePt t="46629" x="5108575" y="5938838"/>
          <p14:tracePt t="46642" x="5089525" y="5919788"/>
          <p14:tracePt t="46655" x="5072063" y="5902325"/>
          <p14:tracePt t="46666" x="5045075" y="5857875"/>
          <p14:tracePt t="46678" x="4991100" y="5813425"/>
          <p14:tracePt t="46690" x="4911725" y="5768975"/>
          <p14:tracePt t="46704" x="4848225" y="5741988"/>
          <p14:tracePt t="46718" x="4795838" y="5705475"/>
          <p14:tracePt t="46735" x="4751388" y="5670550"/>
          <p14:tracePt t="46752" x="4724400" y="5634038"/>
          <p14:tracePt t="46769" x="4697413" y="5616575"/>
          <p14:tracePt t="46785" x="4687888" y="5581650"/>
          <p14:tracePt t="46802" x="4670425" y="5554663"/>
          <p14:tracePt t="46819" x="4670425" y="5545138"/>
          <p14:tracePt t="46835" x="4660900" y="5545138"/>
          <p14:tracePt t="47171" x="4652963" y="5537200"/>
          <p14:tracePt t="47184" x="4625975" y="5500688"/>
          <p14:tracePt t="47196" x="4589463" y="5384800"/>
          <p14:tracePt t="47208" x="4527550" y="5241925"/>
          <p14:tracePt t="47222" x="4429125" y="4991100"/>
          <p14:tracePt t="47236" x="4276725" y="4598988"/>
          <p14:tracePt t="47252" x="4098925" y="4313238"/>
          <p14:tracePt t="47269" x="3946525" y="4071938"/>
          <p14:tracePt t="47286" x="3768725" y="3643313"/>
          <p14:tracePt t="47302" x="3724275" y="3509963"/>
          <p14:tracePt t="47319" x="3660775" y="3384550"/>
          <p14:tracePt t="47336" x="3625850" y="3340100"/>
          <p14:tracePt t="47352" x="3589338" y="3295650"/>
          <p14:tracePt t="47369" x="3527425" y="3241675"/>
          <p14:tracePt t="47386" x="3482975" y="3214688"/>
          <p14:tracePt t="47402" x="3455988" y="3179763"/>
          <p14:tracePt t="47419" x="3394075" y="3054350"/>
          <p14:tracePt t="47436" x="3367088" y="3017838"/>
          <p14:tracePt t="47452" x="3348038" y="2973388"/>
          <p14:tracePt t="47469" x="3330575" y="2928938"/>
          <p14:tracePt t="47485" x="3322638" y="2911475"/>
          <p14:tracePt t="47503" x="3313113" y="2901950"/>
          <p14:tracePt t="50804" x="3313113" y="2894013"/>
          <p14:tracePt t="50829" x="3313113" y="2884488"/>
          <p14:tracePt t="50854" x="3322638" y="2884488"/>
          <p14:tracePt t="50867" x="3330575" y="2884488"/>
          <p14:tracePt t="50879" x="3330575" y="2874963"/>
          <p14:tracePt t="50891" x="3340100" y="2874963"/>
          <p14:tracePt t="50904" x="3348038" y="2874963"/>
          <p14:tracePt t="50920" x="3357563" y="2874963"/>
          <p14:tracePt t="50937" x="3367088" y="2874963"/>
          <p14:tracePt t="50964" x="3375025" y="2867025"/>
          <p14:tracePt t="50990" x="3384550" y="2867025"/>
          <p14:tracePt t="51002" x="3394075" y="2867025"/>
          <p14:tracePt t="51026" x="3402013" y="2867025"/>
          <p14:tracePt t="51040" x="3419475" y="2867025"/>
          <p14:tracePt t="51051" x="3429000" y="2867025"/>
          <p14:tracePt t="51075" x="3446463" y="2867025"/>
          <p14:tracePt t="51100" x="3455988" y="2867025"/>
          <p14:tracePt t="51113" x="3465513" y="2867025"/>
          <p14:tracePt t="51125" x="3473450" y="2867025"/>
          <p14:tracePt t="51139" x="3490913" y="2867025"/>
          <p14:tracePt t="51154" x="3509963" y="2867025"/>
          <p14:tracePt t="51170" x="3544888" y="2867025"/>
          <p14:tracePt t="51187" x="3598863" y="2867025"/>
          <p14:tracePt t="51204" x="3616325" y="2867025"/>
          <p14:tracePt t="51220" x="3625850" y="2857500"/>
          <p14:tracePt t="51237" x="3660775" y="2857500"/>
          <p14:tracePt t="51254" x="3687763" y="2857500"/>
          <p14:tracePt t="51270" x="3741738" y="2857500"/>
          <p14:tracePt t="51287" x="3857625" y="2857500"/>
          <p14:tracePt t="51304" x="3919538" y="2857500"/>
          <p14:tracePt t="51320" x="3990975" y="2857500"/>
          <p14:tracePt t="51337" x="4224338" y="2857500"/>
          <p14:tracePt t="51354" x="4330700" y="2867025"/>
          <p14:tracePt t="51371" x="4446588" y="2884488"/>
          <p14:tracePt t="51387" x="4741863" y="2990850"/>
          <p14:tracePt t="51404" x="4848225" y="3108325"/>
          <p14:tracePt t="51421" x="4991100" y="3303588"/>
          <p14:tracePt t="51437" x="5045075" y="3367088"/>
          <p14:tracePt t="51453" x="5089525" y="3419475"/>
          <p14:tracePt t="51470" x="5133975" y="3473450"/>
          <p14:tracePt t="51487" x="5133975" y="3490913"/>
          <p14:tracePt t="51742" x="5153025" y="3490913"/>
          <p14:tracePt t="51754" x="5160963" y="3490913"/>
          <p14:tracePt t="51767" x="5180013" y="3490913"/>
          <p14:tracePt t="51779" x="5224463" y="3482975"/>
          <p14:tracePt t="51792" x="5303838" y="3465513"/>
          <p14:tracePt t="51804" x="5384800" y="3438525"/>
          <p14:tracePt t="51820" x="5473700" y="3411538"/>
          <p14:tracePt t="51837" x="5572125" y="3384550"/>
          <p14:tracePt t="51854" x="5884863" y="3330575"/>
          <p14:tracePt t="51870" x="5991225" y="3330575"/>
          <p14:tracePt t="51887" x="6072188" y="3330575"/>
          <p14:tracePt t="51904" x="6170613" y="3330575"/>
          <p14:tracePt t="51921" x="6188075" y="3330575"/>
          <p14:tracePt t="51937" x="6197600" y="3330575"/>
          <p14:tracePt t="51954" x="6205538" y="3330575"/>
          <p14:tracePt t="52000" x="6215063" y="3322638"/>
          <p14:tracePt t="52013" x="6215063" y="3313113"/>
          <p14:tracePt t="52025" x="6242050" y="3276600"/>
          <p14:tracePt t="52039" x="6276975" y="3224213"/>
          <p14:tracePt t="52054" x="6313488" y="3179763"/>
          <p14:tracePt t="52070" x="6340475" y="3108325"/>
          <p14:tracePt t="52087" x="6375400" y="2965450"/>
          <p14:tracePt t="52104" x="6384925" y="2919413"/>
          <p14:tracePt t="52121" x="6394450" y="2901950"/>
          <p14:tracePt t="52137" x="6394450" y="2894013"/>
          <p14:tracePt t="52154" x="6394450" y="2884488"/>
          <p14:tracePt t="52171" x="6394450" y="2874963"/>
          <p14:tracePt t="52187" x="6313488" y="2840038"/>
          <p14:tracePt t="52204" x="6242050" y="2813050"/>
          <p14:tracePt t="52221" x="6197600" y="2795588"/>
          <p14:tracePt t="52237" x="6108700" y="2768600"/>
          <p14:tracePt t="52254" x="6054725" y="2751138"/>
          <p14:tracePt t="52271" x="5848350" y="2741613"/>
          <p14:tracePt t="52287" x="5768975" y="2741613"/>
          <p14:tracePt t="52304" x="5697538" y="2741613"/>
          <p14:tracePt t="52321" x="5438775" y="2795588"/>
          <p14:tracePt t="52337" x="5313363" y="2830513"/>
          <p14:tracePt t="52354" x="5232400" y="2867025"/>
          <p14:tracePt t="52371" x="5133975" y="2928938"/>
          <p14:tracePt t="52387" x="5099050" y="2982913"/>
          <p14:tracePt t="52404" x="5072063" y="3044825"/>
          <p14:tracePt t="52421" x="5018088" y="3179763"/>
          <p14:tracePt t="52437" x="5000625" y="3251200"/>
          <p14:tracePt t="52454" x="4991100" y="3313113"/>
          <p14:tracePt t="52471" x="4991100" y="3446463"/>
          <p14:tracePt t="52487" x="5000625" y="3581400"/>
          <p14:tracePt t="52505" x="5054600" y="3786188"/>
          <p14:tracePt t="52521" x="5089525" y="3848100"/>
          <p14:tracePt t="52537" x="5133975" y="3929063"/>
          <p14:tracePt t="52555" x="5394325" y="4116388"/>
          <p14:tracePt t="52571" x="5545138" y="4232275"/>
          <p14:tracePt t="52587" x="5688013" y="4313238"/>
          <p14:tracePt t="52604" x="6089650" y="4402138"/>
          <p14:tracePt t="52621" x="6215063" y="4438650"/>
          <p14:tracePt t="52638" x="6303963" y="4456113"/>
          <p14:tracePt t="52654" x="6500813" y="4483100"/>
          <p14:tracePt t="52671" x="6616700" y="4500563"/>
          <p14:tracePt t="52687" x="6705600" y="4510088"/>
          <p14:tracePt t="52704" x="6858000" y="4518025"/>
          <p14:tracePt t="52721" x="6929438" y="4518025"/>
          <p14:tracePt t="52738" x="7000875" y="4518025"/>
          <p14:tracePt t="52754" x="7143750" y="4473575"/>
          <p14:tracePt t="52771" x="7188200" y="4419600"/>
          <p14:tracePt t="52787" x="7205663" y="4367213"/>
          <p14:tracePt t="52804" x="7242175" y="4241800"/>
          <p14:tracePt t="52821" x="7251700" y="4197350"/>
          <p14:tracePt t="52838" x="7259638" y="4125913"/>
          <p14:tracePt t="52854" x="7259638" y="4000500"/>
          <p14:tracePt t="52871" x="7259638" y="3884613"/>
          <p14:tracePt t="52888" x="7259638" y="3670300"/>
          <p14:tracePt t="52904" x="7259638" y="3598863"/>
          <p14:tracePt t="52921" x="7259638" y="3554413"/>
          <p14:tracePt t="52938" x="7259638" y="3455988"/>
          <p14:tracePt t="52954" x="7259638" y="3429000"/>
          <p14:tracePt t="52971" x="7259638" y="3402013"/>
          <p14:tracePt t="52988" x="7259638" y="3367088"/>
          <p14:tracePt t="53004" x="7242175" y="3330575"/>
          <p14:tracePt t="53021" x="7232650" y="3313113"/>
          <p14:tracePt t="53038" x="7180263" y="3232150"/>
          <p14:tracePt t="53054" x="7126288" y="3187700"/>
          <p14:tracePt t="53071" x="7081838" y="3143250"/>
          <p14:tracePt t="53088" x="7010400" y="3044825"/>
          <p14:tracePt t="53104" x="6983413" y="2973388"/>
          <p14:tracePt t="53121" x="6946900" y="2874963"/>
          <p14:tracePt t="53137" x="6867525" y="2732088"/>
          <p14:tracePt t="53154" x="6804025" y="2687638"/>
          <p14:tracePt t="53172" x="6589713" y="2643188"/>
          <p14:tracePt t="53188" x="6500813" y="2633663"/>
          <p14:tracePt t="53204" x="6429375" y="2625725"/>
          <p14:tracePt t="53221" x="6205538" y="2625725"/>
          <p14:tracePt t="53238" x="6108700" y="2625725"/>
          <p14:tracePt t="53254" x="6027738" y="2625725"/>
          <p14:tracePt t="53271" x="5884863" y="2670175"/>
          <p14:tracePt t="53288" x="5813425" y="2724150"/>
          <p14:tracePt t="53304" x="5732463" y="2803525"/>
          <p14:tracePt t="53321" x="5599113" y="2946400"/>
          <p14:tracePt t="53338" x="5554663" y="3009900"/>
          <p14:tracePt t="53354" x="5527675" y="3062288"/>
          <p14:tracePt t="53371" x="5473700" y="3214688"/>
          <p14:tracePt t="53388" x="5473700" y="3340100"/>
          <p14:tracePt t="53404" x="5473700" y="3465513"/>
          <p14:tracePt t="53421" x="5491163" y="3660775"/>
          <p14:tracePt t="53441" x="5545138" y="3803650"/>
          <p14:tracePt t="53455" x="5670550" y="4089400"/>
          <p14:tracePt t="53471" x="5875338" y="4384675"/>
          <p14:tracePt t="53487" x="5956300" y="4473575"/>
          <p14:tracePt t="53504" x="6296025" y="4705350"/>
          <p14:tracePt t="53521" x="6510338" y="4830763"/>
          <p14:tracePt t="53538" x="6634163" y="4929188"/>
          <p14:tracePt t="53554" x="6919913" y="5027613"/>
          <p14:tracePt t="53571" x="7045325" y="5062538"/>
          <p14:tracePt t="53588" x="7134225" y="5089525"/>
          <p14:tracePt t="53591" x="7197725" y="5108575"/>
          <p14:tracePt t="53604" x="7242175" y="5116513"/>
          <p14:tracePt t="53621" x="7269163" y="5116513"/>
          <p14:tracePt t="53638" x="7296150" y="5116513"/>
          <p14:tracePt t="53654" x="7340600" y="5116513"/>
          <p14:tracePt t="53671" x="7358063" y="5116513"/>
          <p14:tracePt t="53688" x="7429500" y="5089525"/>
          <p14:tracePt t="53704" x="7483475" y="5054600"/>
          <p14:tracePt t="53721" x="7518400" y="5010150"/>
          <p14:tracePt t="53739" x="7545388" y="4875213"/>
          <p14:tracePt t="53754" x="7545388" y="4830763"/>
          <p14:tracePt t="53771" x="7545388" y="4776788"/>
          <p14:tracePt t="53788" x="7545388" y="4705350"/>
          <p14:tracePt t="53805" x="7518400" y="4660900"/>
          <p14:tracePt t="53821" x="7491413" y="4589463"/>
          <p14:tracePt t="53838" x="7419975" y="4348163"/>
          <p14:tracePt t="53854" x="7375525" y="4268788"/>
          <p14:tracePt t="53871" x="7331075" y="4205288"/>
          <p14:tracePt t="53888" x="7232650" y="4125913"/>
          <p14:tracePt t="53905" x="7180263" y="4108450"/>
          <p14:tracePt t="53921" x="7089775" y="4081463"/>
          <p14:tracePt t="53938" x="6902450" y="4044950"/>
          <p14:tracePt t="53955" x="6823075" y="4037013"/>
          <p14:tracePt t="53971" x="6777038" y="4027488"/>
          <p14:tracePt t="53988" x="6680200" y="4027488"/>
          <p14:tracePt t="54005" x="6616700" y="4027488"/>
          <p14:tracePt t="54022" x="6537325" y="4027488"/>
          <p14:tracePt t="54038" x="6367463" y="4037013"/>
          <p14:tracePt t="54055" x="6303963" y="4054475"/>
          <p14:tracePt t="54072" x="6242050" y="4098925"/>
          <p14:tracePt t="54088" x="6215063" y="4143375"/>
          <p14:tracePt t="54105" x="6188075" y="4214813"/>
          <p14:tracePt t="54121" x="6126163" y="4419600"/>
          <p14:tracePt t="54138" x="6099175" y="4518025"/>
          <p14:tracePt t="54155" x="6062663" y="4572000"/>
          <p14:tracePt t="54171" x="6010275" y="4660900"/>
          <p14:tracePt t="54188" x="5991225" y="4687888"/>
          <p14:tracePt t="54205" x="5973763" y="4714875"/>
          <p14:tracePt t="54221" x="5965825" y="4759325"/>
          <p14:tracePt t="54238" x="5956300" y="4759325"/>
          <p14:tracePt t="54255" x="5956300" y="4768850"/>
          <p14:tracePt t="55046" x="5965825" y="4768850"/>
          <p14:tracePt t="55453" x="5973763" y="4768850"/>
          <p14:tracePt t="55651" x="5983288" y="4768850"/>
          <p14:tracePt t="55676" x="5991225" y="4768850"/>
          <p14:tracePt t="55687" x="6000750" y="4768850"/>
          <p14:tracePt t="55700" x="6010275" y="4768850"/>
          <p14:tracePt t="55712" x="6027738" y="4768850"/>
          <p14:tracePt t="55726" x="6081713" y="4768850"/>
          <p14:tracePt t="55739" x="6143625" y="4768850"/>
          <p14:tracePt t="55756" x="6180138" y="4768850"/>
          <p14:tracePt t="55772" x="6215063" y="4759325"/>
          <p14:tracePt t="55789" x="6242050" y="4759325"/>
          <p14:tracePt t="55822" x="6251575" y="4759325"/>
          <p14:tracePt t="55839" x="6259513" y="4759325"/>
          <p14:tracePt t="55897" x="6259513" y="4768850"/>
          <p14:tracePt t="55910" x="6259513" y="4786313"/>
          <p14:tracePt t="55921" x="6259513" y="4813300"/>
          <p14:tracePt t="55935" x="6259513" y="4848225"/>
          <p14:tracePt t="55947" x="6259513" y="4867275"/>
          <p14:tracePt t="55960" x="6259513" y="4884738"/>
          <p14:tracePt t="55972" x="6259513" y="4911725"/>
          <p14:tracePt t="55988" x="6259513" y="4938713"/>
          <p14:tracePt t="56005" x="6259513" y="4973638"/>
          <p14:tracePt t="56022" x="6232525" y="5081588"/>
          <p14:tracePt t="56039" x="6215063" y="5126038"/>
          <p14:tracePt t="56055" x="6205538" y="5133975"/>
          <p14:tracePt t="56072" x="6161088" y="5153025"/>
          <p14:tracePt t="56089" x="6126163" y="5143500"/>
          <p14:tracePt t="56106" x="5965825" y="5081588"/>
          <p14:tracePt t="56122" x="5894388" y="5037138"/>
          <p14:tracePt t="56139" x="5830888" y="4991100"/>
          <p14:tracePt t="56155" x="5768975" y="4956175"/>
          <p14:tracePt t="56172" x="5653088" y="4911725"/>
          <p14:tracePt t="56189" x="5626100" y="4902200"/>
          <p14:tracePt t="56205" x="5599113" y="4894263"/>
          <p14:tracePt t="56222" x="5581650" y="4884738"/>
          <p14:tracePt t="56255" x="5562600" y="4884738"/>
          <p14:tracePt t="56272" x="5554663" y="4884738"/>
          <p14:tracePt t="56289" x="5554663" y="4875213"/>
          <p14:tracePt t="56305" x="5545138" y="4875213"/>
          <p14:tracePt t="56342" x="5545138" y="4867275"/>
          <p14:tracePt t="56366" x="5545138" y="4857750"/>
          <p14:tracePt t="56403" x="5554663" y="4830763"/>
          <p14:tracePt t="56415" x="5599113" y="4803775"/>
          <p14:tracePt t="56427" x="5643563" y="4759325"/>
          <p14:tracePt t="56443" x="5688013" y="4714875"/>
          <p14:tracePt t="56455" x="5732463" y="4670425"/>
          <p14:tracePt t="56472" x="5759450" y="4652963"/>
          <p14:tracePt t="56489" x="5813425" y="4625975"/>
          <p14:tracePt t="56505" x="5830888" y="4608513"/>
          <p14:tracePt t="56522" x="5857875" y="4608513"/>
          <p14:tracePt t="56539" x="5919788" y="4608513"/>
          <p14:tracePt t="56555" x="5973763" y="4608513"/>
          <p14:tracePt t="56572" x="6010275" y="4608513"/>
          <p14:tracePt t="56589" x="6072188" y="4625975"/>
          <p14:tracePt t="56606" x="6099175" y="4652963"/>
          <p14:tracePt t="56622" x="6126163" y="4697413"/>
          <p14:tracePt t="56639" x="6153150" y="4786313"/>
          <p14:tracePt t="56655" x="6161088" y="4830763"/>
          <p14:tracePt t="56672" x="6161088" y="4857750"/>
          <p14:tracePt t="56689" x="6170613" y="4894263"/>
          <p14:tracePt t="56705" x="6170613" y="4902200"/>
          <p14:tracePt t="56723" x="6170613" y="4956175"/>
          <p14:tracePt t="56739" x="6161088" y="4991100"/>
          <p14:tracePt t="56756" x="6143625" y="5037138"/>
          <p14:tracePt t="56772" x="6108700" y="5099050"/>
          <p14:tracePt t="56789" x="6099175" y="5126038"/>
          <p14:tracePt t="56806" x="6081713" y="5143500"/>
          <p14:tracePt t="56822" x="5973763" y="5197475"/>
          <p14:tracePt t="56839" x="5911850" y="5224463"/>
          <p14:tracePt t="56856" x="5857875" y="5241925"/>
          <p14:tracePt t="56872" x="5786438" y="5259388"/>
          <p14:tracePt t="56889" x="5768975" y="5268913"/>
          <p14:tracePt t="56906" x="5751513" y="5268913"/>
          <p14:tracePt t="56922" x="5705475" y="5268913"/>
          <p14:tracePt t="56939" x="5680075" y="5268913"/>
          <p14:tracePt t="56956" x="5626100" y="5259388"/>
          <p14:tracePt t="56972" x="5599113" y="5241925"/>
          <p14:tracePt t="56989" x="5589588" y="5232400"/>
          <p14:tracePt t="57006" x="5562600" y="5205413"/>
          <p14:tracePt t="57022" x="5554663" y="5197475"/>
          <p14:tracePt t="57039" x="5545138" y="5170488"/>
          <p14:tracePt t="57056" x="5545138" y="5108575"/>
          <p14:tracePt t="57072" x="5545138" y="5054600"/>
          <p14:tracePt t="57089" x="5545138" y="5018088"/>
          <p14:tracePt t="57093" x="5545138" y="4991100"/>
          <p14:tracePt t="57106" x="5545138" y="4965700"/>
          <p14:tracePt t="57122" x="5545138" y="4946650"/>
          <p14:tracePt t="57139" x="5545138" y="4938713"/>
          <p14:tracePt t="57156" x="5554663" y="4919663"/>
          <p14:tracePt t="57172" x="5572125" y="4884738"/>
          <p14:tracePt t="57189" x="5608638" y="4857750"/>
          <p14:tracePt t="57206" x="5670550" y="4768850"/>
          <p14:tracePt t="57222" x="5697538" y="4751388"/>
          <p14:tracePt t="57239" x="5715000" y="4714875"/>
          <p14:tracePt t="57256" x="5751513" y="4697413"/>
          <p14:tracePt t="57272" x="5759450" y="4697413"/>
          <p14:tracePt t="57290" x="5786438" y="4697413"/>
          <p14:tracePt t="57306" x="5803900" y="4697413"/>
          <p14:tracePt t="57322" x="5822950" y="4697413"/>
          <p14:tracePt t="57340" x="5919788" y="4768850"/>
          <p14:tracePt t="57356" x="5965825" y="4822825"/>
          <p14:tracePt t="57373" x="6010275" y="4875213"/>
          <p14:tracePt t="57389" x="6054725" y="4946650"/>
          <p14:tracePt t="57406" x="6072188" y="4965700"/>
          <p14:tracePt t="57422" x="6081713" y="4991100"/>
          <p14:tracePt t="57439" x="6081713" y="5037138"/>
          <p14:tracePt t="57456" x="6081713" y="5062538"/>
          <p14:tracePt t="57472" x="6081713" y="5099050"/>
          <p14:tracePt t="57489" x="6081713" y="5170488"/>
          <p14:tracePt t="57506" x="6037263" y="5214938"/>
          <p14:tracePt t="57522" x="5956300" y="5259388"/>
          <p14:tracePt t="57539" x="5822950" y="5322888"/>
          <p14:tracePt t="57556" x="5768975" y="5322888"/>
          <p14:tracePt t="57574" x="5705475" y="5340350"/>
          <p14:tracePt t="57589" x="5680075" y="5340350"/>
          <p14:tracePt t="57606" x="5653088" y="5340350"/>
          <p14:tracePt t="57623" x="5589588" y="5340350"/>
          <p14:tracePt t="57639" x="5545138" y="5340350"/>
          <p14:tracePt t="57656" x="5518150" y="5330825"/>
          <p14:tracePt t="57673" x="5483225" y="5313363"/>
          <p14:tracePt t="57689" x="5446713" y="5276850"/>
          <p14:tracePt t="57706" x="5429250" y="5232400"/>
          <p14:tracePt t="57723" x="5411788" y="5170488"/>
          <p14:tracePt t="57739" x="5402263" y="5143500"/>
          <p14:tracePt t="57756" x="5402263" y="5133975"/>
          <p14:tracePt t="57772" x="5402263" y="5116513"/>
          <p14:tracePt t="57820" x="5402263" y="5108575"/>
          <p14:tracePt t="57845" x="5402263" y="5089525"/>
          <p14:tracePt t="57859" x="5402263" y="5081588"/>
          <p14:tracePt t="57870" x="5402263" y="5062538"/>
          <p14:tracePt t="57883" x="5411788" y="5045075"/>
          <p14:tracePt t="57895" x="5419725" y="5018088"/>
          <p14:tracePt t="57909" x="5456238" y="4973638"/>
          <p14:tracePt t="57923" x="5483225" y="4946650"/>
          <p14:tracePt t="57939" x="5510213" y="4919663"/>
          <p14:tracePt t="57956" x="5537200" y="4894263"/>
          <p14:tracePt t="57973" x="5554663" y="4875213"/>
          <p14:tracePt t="58006" x="5562600" y="4857750"/>
          <p14:tracePt t="58068" x="5554663" y="4848225"/>
          <p14:tracePt t="58080" x="5518150" y="4840288"/>
          <p14:tracePt t="58093" x="5491163" y="4830763"/>
          <p14:tracePt t="58104" x="5465763" y="4813300"/>
          <p14:tracePt t="58117" x="5438775" y="4803775"/>
          <p14:tracePt t="58129" x="5429250" y="4786313"/>
          <p14:tracePt t="58143" x="5411788" y="4786313"/>
          <p14:tracePt t="58156" x="5394325" y="4776788"/>
          <p14:tracePt t="58173" x="5375275" y="4776788"/>
          <p14:tracePt t="58190" x="5357813" y="4776788"/>
          <p14:tracePt t="58206" x="5340350" y="4776788"/>
          <p14:tracePt t="58223" x="5340350" y="4786313"/>
          <p14:tracePt t="58240" x="5313363" y="4813300"/>
          <p14:tracePt t="58256" x="5303838" y="4830763"/>
          <p14:tracePt t="58273" x="5295900" y="4875213"/>
          <p14:tracePt t="58290" x="5286375" y="5010150"/>
          <p14:tracePt t="58306" x="5286375" y="5054600"/>
          <p14:tracePt t="58323" x="5286375" y="5081588"/>
          <p14:tracePt t="58339" x="5322888" y="5133975"/>
          <p14:tracePt t="58356" x="5340350" y="5153025"/>
          <p14:tracePt t="58373" x="5357813" y="5170488"/>
          <p14:tracePt t="58389" x="5394325" y="5180013"/>
          <p14:tracePt t="58406" x="5411788" y="5187950"/>
          <p14:tracePt t="58423" x="5419725" y="5197475"/>
          <p14:tracePt t="58440" x="5438775" y="5197475"/>
          <p14:tracePt t="58456" x="5446713" y="5197475"/>
          <p14:tracePt t="58473" x="5473700" y="5197475"/>
          <p14:tracePt t="58489" x="5491163" y="5187950"/>
          <p14:tracePt t="58506" x="5527675" y="5180013"/>
          <p14:tracePt t="58523" x="5581650" y="5160963"/>
          <p14:tracePt t="58540" x="5599113" y="5143500"/>
          <p14:tracePt t="58556" x="5616575" y="5126038"/>
          <p14:tracePt t="58573" x="5643563" y="5072063"/>
          <p14:tracePt t="58590" x="5653088" y="5045075"/>
          <p14:tracePt t="58606" x="5670550" y="5000625"/>
          <p14:tracePt t="58623" x="5680075" y="4929188"/>
          <p14:tracePt t="58640" x="5680075" y="4911725"/>
          <p14:tracePt t="58656" x="5680075" y="4884738"/>
          <p14:tracePt t="58673" x="5680075" y="4857750"/>
          <p14:tracePt t="58690" x="5680075" y="4848225"/>
          <p14:tracePt t="58706" x="5680075" y="4830763"/>
          <p14:tracePt t="58723" x="5670550" y="4786313"/>
          <p14:tracePt t="58740" x="5661025" y="4768850"/>
          <p14:tracePt t="58756" x="5634038" y="4724400"/>
          <p14:tracePt t="58773" x="5581650" y="4652963"/>
          <p14:tracePt t="58790" x="5537200" y="4633913"/>
          <p14:tracePt t="58807" x="5491163" y="4598988"/>
          <p14:tracePt t="58823" x="5473700" y="4598988"/>
          <p14:tracePt t="58856" x="5465763" y="4598988"/>
          <p14:tracePt t="58873" x="5465763" y="4608513"/>
          <p14:tracePt t="58890" x="5465763" y="4616450"/>
          <p14:tracePt t="58906" x="5465763" y="4625975"/>
          <p14:tracePt t="58930" x="5465763" y="4633913"/>
          <p14:tracePt t="58944" x="5465763" y="4643438"/>
          <p14:tracePt t="59239" x="5483225" y="4643438"/>
          <p14:tracePt t="59251" x="5510213" y="4643438"/>
          <p14:tracePt t="59264" x="5518150" y="4643438"/>
          <p14:tracePt t="59277" x="5527675" y="4643438"/>
          <p14:tracePt t="59290" x="5537200" y="4643438"/>
          <p14:tracePt t="59306" x="5554663" y="4643438"/>
          <p14:tracePt t="59324" x="5572125" y="4643438"/>
          <p14:tracePt t="59356" x="5581650" y="4643438"/>
          <p14:tracePt t="59411" x="5572125" y="4633913"/>
          <p14:tracePt t="59425" x="5562600" y="4616450"/>
          <p14:tracePt t="59436" x="5527675" y="4589463"/>
          <p14:tracePt t="59449" x="5456238" y="4554538"/>
          <p14:tracePt t="59461" x="5375275" y="4527550"/>
          <p14:tracePt t="59473" x="5322888" y="4510088"/>
          <p14:tracePt t="59490" x="5286375" y="4500563"/>
          <p14:tracePt t="59507" x="5259388" y="4500563"/>
          <p14:tracePt t="59523" x="5224463" y="4500563"/>
          <p14:tracePt t="59540" x="5205413" y="4527550"/>
          <p14:tracePt t="59557" x="5205413" y="4545013"/>
          <p14:tracePt t="59573" x="5197475" y="4679950"/>
          <p14:tracePt t="59590" x="5187950" y="4751388"/>
          <p14:tracePt t="59606" x="5187950" y="4813300"/>
          <p14:tracePt t="59623" x="5187950" y="4911725"/>
          <p14:tracePt t="59640" x="5187950" y="4991100"/>
          <p14:tracePt t="59657" x="5187950" y="5089525"/>
          <p14:tracePt t="59673" x="5232400" y="5251450"/>
          <p14:tracePt t="59690" x="5268913" y="5295900"/>
          <p14:tracePt t="59707" x="5348288" y="5322888"/>
          <p14:tracePt t="59723" x="5411788" y="5330825"/>
          <p14:tracePt t="59740" x="5456238" y="5330825"/>
          <p14:tracePt t="59757" x="5527675" y="5330825"/>
          <p14:tracePt t="59773" x="5554663" y="5303838"/>
          <p14:tracePt t="59790" x="5589588" y="5251450"/>
          <p14:tracePt t="59807" x="5680075" y="5045075"/>
          <p14:tracePt t="59823" x="5732463" y="4929188"/>
          <p14:tracePt t="59840" x="5795963" y="4822825"/>
          <p14:tracePt t="59857" x="5956300" y="4330700"/>
          <p14:tracePt t="59873" x="5973763" y="4187825"/>
          <p14:tracePt t="59890" x="5973763" y="4071938"/>
          <p14:tracePt t="59907" x="5857875" y="3830638"/>
          <p14:tracePt t="59923" x="5795963" y="3741738"/>
          <p14:tracePt t="59941" x="5670550" y="3679825"/>
          <p14:tracePt t="59957" x="5589588" y="3679825"/>
          <p14:tracePt t="59973" x="5500688" y="3679825"/>
          <p14:tracePt t="59990" x="5367338" y="3759200"/>
          <p14:tracePt t="60007" x="5330825" y="3813175"/>
          <p14:tracePt t="60023" x="5295900" y="3867150"/>
          <p14:tracePt t="60040" x="5251450" y="3983038"/>
          <p14:tracePt t="60057" x="5232400" y="4044950"/>
          <p14:tracePt t="60073" x="5232400" y="4152900"/>
          <p14:tracePt t="60090" x="5232400" y="4402138"/>
          <p14:tracePt t="60107" x="5232400" y="4500563"/>
          <p14:tracePt t="60124" x="5251450" y="4572000"/>
          <p14:tracePt t="60140" x="5340350" y="4732338"/>
          <p14:tracePt t="60157" x="5446713" y="4822825"/>
          <p14:tracePt t="60173" x="5545138" y="4884738"/>
          <p14:tracePt t="60191" x="5705475" y="4946650"/>
          <p14:tracePt t="60207" x="5813425" y="4946650"/>
          <p14:tracePt t="60224" x="5956300" y="4946650"/>
          <p14:tracePt t="60240" x="6153150" y="4884738"/>
          <p14:tracePt t="60257" x="6215063" y="4822825"/>
          <p14:tracePt t="60274" x="6276975" y="4714875"/>
          <p14:tracePt t="60290" x="6296025" y="4652963"/>
          <p14:tracePt t="60307" x="6303963" y="4554538"/>
          <p14:tracePt t="60324" x="6303963" y="4241800"/>
          <p14:tracePt t="60340" x="6276975" y="4133850"/>
          <p14:tracePt t="60357" x="6224588" y="4071938"/>
          <p14:tracePt t="60374" x="5973763" y="3973513"/>
          <p14:tracePt t="60390" x="5884863" y="3956050"/>
          <p14:tracePt t="60407" x="5840413" y="3956050"/>
          <p14:tracePt t="60424" x="5786438" y="3956050"/>
          <p14:tracePt t="60440" x="5768975" y="3956050"/>
          <p14:tracePt t="60457" x="5759450" y="3983038"/>
          <p14:tracePt t="60473" x="5724525" y="4098925"/>
          <p14:tracePt t="60490" x="5724525" y="4224338"/>
          <p14:tracePt t="60507" x="5715000" y="4367213"/>
          <p14:tracePt t="60524" x="5715000" y="4589463"/>
          <p14:tracePt t="60540" x="5715000" y="4759325"/>
          <p14:tracePt t="60558" x="5776913" y="4991100"/>
          <p14:tracePt t="60574" x="5803900" y="5027613"/>
          <p14:tracePt t="60590" x="5830888" y="5062538"/>
          <p14:tracePt t="60607" x="5956300" y="5099050"/>
          <p14:tracePt t="60624" x="6018213" y="5108575"/>
          <p14:tracePt t="60640" x="6045200" y="5108575"/>
          <p14:tracePt t="60657" x="6081713" y="5108575"/>
          <p14:tracePt t="60718" x="6089650" y="5099050"/>
          <p14:tracePt t="60731" x="6089650" y="5081588"/>
          <p14:tracePt t="60744" x="6099175" y="5037138"/>
          <p14:tracePt t="60756" x="6099175" y="4973638"/>
          <p14:tracePt t="60767" x="6089650" y="4919663"/>
          <p14:tracePt t="60780" x="6037263" y="4875213"/>
          <p14:tracePt t="60793" x="5946775" y="4840288"/>
          <p14:tracePt t="60807" x="5857875" y="4813300"/>
          <p14:tracePt t="60824" x="5795963" y="4795838"/>
          <p14:tracePt t="60841" x="5680075" y="4795838"/>
          <p14:tracePt t="60857" x="5581650" y="4795838"/>
          <p14:tracePt t="60874" x="5537200" y="4795838"/>
          <p14:tracePt t="60891" x="5473700" y="4830763"/>
          <p14:tracePt t="60907" x="5446713" y="4875213"/>
          <p14:tracePt t="60924" x="5438775" y="4946650"/>
          <p14:tracePt t="60940" x="5429250" y="5054600"/>
          <p14:tracePt t="60957" x="5429250" y="5108575"/>
          <p14:tracePt t="60974" x="5429250" y="5143500"/>
          <p14:tracePt t="60991" x="5438775" y="5214938"/>
          <p14:tracePt t="61007" x="5438775" y="5259388"/>
          <p14:tracePt t="61024" x="5456238" y="5286375"/>
          <p14:tracePt t="61040" x="5500688" y="5340350"/>
          <p14:tracePt t="61057" x="5545138" y="5357813"/>
          <p14:tracePt t="61074" x="5581650" y="5384800"/>
          <p14:tracePt t="61090" x="5643563" y="5402263"/>
          <p14:tracePt t="61107" x="5661025" y="5402263"/>
          <p14:tracePt t="61124" x="5670550" y="5402263"/>
          <p14:tracePt t="61434" x="5670550" y="5394325"/>
          <p14:tracePt t="61445" x="5670550" y="5384800"/>
          <p14:tracePt t="61459" x="5680075" y="5375275"/>
          <p14:tracePt t="61470" x="5680075" y="5367338"/>
          <p14:tracePt t="61482" x="5680075" y="5357813"/>
          <p14:tracePt t="61495" x="5680075" y="5330825"/>
          <p14:tracePt t="61509" x="5680075" y="5322888"/>
          <p14:tracePt t="61524" x="5661025" y="5286375"/>
          <p14:tracePt t="61540" x="5643563" y="5251450"/>
          <p14:tracePt t="61558" x="5518150" y="5180013"/>
          <p14:tracePt t="61574" x="5456238" y="5160963"/>
          <p14:tracePt t="61591" x="5394325" y="5143500"/>
          <p14:tracePt t="61607" x="5340350" y="5133975"/>
          <p14:tracePt t="61624" x="5330825" y="5133975"/>
          <p14:tracePt t="61641" x="5322888" y="5133975"/>
          <p14:tracePt t="61657" x="5322888" y="5153025"/>
          <p14:tracePt t="61674" x="5313363" y="5197475"/>
          <p14:tracePt t="61693" x="5286375" y="5303838"/>
          <p14:tracePt t="61707" x="5276850" y="5348288"/>
          <p14:tracePt t="61724" x="5268913" y="5375275"/>
          <p14:tracePt t="61741" x="5268913" y="5402263"/>
          <p14:tracePt t="61757" x="5268913" y="5411788"/>
          <p14:tracePt t="61774" x="5268913" y="5419725"/>
          <p14:tracePt t="61807" x="5276850" y="5429250"/>
          <p14:tracePt t="61824" x="5295900" y="5429250"/>
          <p14:tracePt t="61841" x="5340350" y="5429250"/>
          <p14:tracePt t="61857" x="5394325" y="5429250"/>
          <p14:tracePt t="61874" x="5456238" y="5419725"/>
          <p14:tracePt t="61891" x="5554663" y="5394325"/>
          <p14:tracePt t="61907" x="5581650" y="5375275"/>
          <p14:tracePt t="61924" x="5599113" y="5367338"/>
          <p14:tracePt t="61941" x="5616575" y="5348288"/>
          <p14:tracePt t="61957" x="5626100" y="5340350"/>
          <p14:tracePt t="61974" x="5626100" y="5330825"/>
          <p14:tracePt t="61991" x="5616575" y="5295900"/>
          <p14:tracePt t="62007" x="5581650" y="5259388"/>
          <p14:tracePt t="62025" x="5518150" y="5197475"/>
          <p14:tracePt t="62041" x="5456238" y="5180013"/>
          <p14:tracePt t="62057" x="5394325" y="5153025"/>
          <p14:tracePt t="62075" x="5303838" y="5126038"/>
          <p14:tracePt t="62091" x="5268913" y="5126038"/>
          <p14:tracePt t="62107" x="5251450" y="5116513"/>
          <p14:tracePt t="62112" x="5224463" y="5116513"/>
          <p14:tracePt t="62127" x="5205413" y="5116513"/>
          <p14:tracePt t="62141" x="5187950" y="5116513"/>
          <p14:tracePt t="62158" x="5160963" y="5116513"/>
          <p14:tracePt t="62174" x="5089525" y="5153025"/>
          <p14:tracePt t="62191" x="5054600" y="5187950"/>
          <p14:tracePt t="62207" x="5018088" y="5241925"/>
          <p14:tracePt t="62224" x="4973638" y="5313363"/>
          <p14:tracePt t="62241" x="4965700" y="5330825"/>
          <p14:tracePt t="62258" x="4965700" y="5357813"/>
          <p14:tracePt t="62274" x="4956175" y="5384800"/>
          <p14:tracePt t="62291" x="4956175" y="5402263"/>
          <p14:tracePt t="62324" x="4956175" y="5429250"/>
          <p14:tracePt t="62358" x="4991100" y="5456238"/>
          <p14:tracePt t="62374" x="5018088" y="5473700"/>
          <p14:tracePt t="62391" x="5062538" y="5483225"/>
          <p14:tracePt t="62408" x="5099050" y="5483225"/>
          <p14:tracePt t="62424" x="5116513" y="5483225"/>
          <p14:tracePt t="62441" x="5126038" y="5483225"/>
          <p14:tracePt t="62457" x="5143500" y="5473700"/>
          <p14:tracePt t="62474" x="5160963" y="5473700"/>
          <p14:tracePt t="62491" x="5180013" y="5456238"/>
          <p14:tracePt t="62508" x="5205413" y="5438775"/>
          <p14:tracePt t="62524" x="5251450" y="5411788"/>
          <p14:tracePt t="62541" x="5276850" y="5394325"/>
          <p14:tracePt t="62558" x="5357813" y="5313363"/>
          <p14:tracePt t="62574" x="5384800" y="5251450"/>
          <p14:tracePt t="62591" x="5411788" y="5197475"/>
          <p14:tracePt t="62595" x="5429250" y="5143500"/>
          <p14:tracePt t="62608" x="5429250" y="5116513"/>
          <p14:tracePt t="62624" x="5429250" y="5099050"/>
          <p14:tracePt t="62641" x="5429250" y="5072063"/>
          <p14:tracePt t="62658" x="5429250" y="5062538"/>
          <p14:tracePt t="62674" x="5384800" y="5045075"/>
          <p14:tracePt t="62691" x="5259388" y="5045075"/>
          <p14:tracePt t="62708" x="5224463" y="5045075"/>
          <p14:tracePt t="62724" x="5187950" y="5045075"/>
          <p14:tracePt t="62741" x="5153025" y="5045075"/>
          <p14:tracePt t="62758" x="5143500" y="5045075"/>
          <p14:tracePt t="62774" x="5116513" y="5045075"/>
          <p14:tracePt t="62791" x="5099050" y="5072063"/>
          <p14:tracePt t="62808" x="5089525" y="5081588"/>
          <p14:tracePt t="62824" x="5081588" y="5099050"/>
          <p14:tracePt t="62841" x="5062538" y="5187950"/>
          <p14:tracePt t="62858" x="5062538" y="5232400"/>
          <p14:tracePt t="62874" x="5054600" y="5286375"/>
          <p14:tracePt t="62891" x="5054600" y="5348288"/>
          <p14:tracePt t="62908" x="5054600" y="5367338"/>
          <p14:tracePt t="62925" x="5062538" y="5419725"/>
          <p14:tracePt t="62941" x="5072063" y="5438775"/>
          <p14:tracePt t="62958" x="5089525" y="5465763"/>
          <p14:tracePt t="62975" x="5116513" y="5483225"/>
          <p14:tracePt t="62991" x="5133975" y="5483225"/>
          <p14:tracePt t="63008" x="5153025" y="5491163"/>
          <p14:tracePt t="63024" x="5197475" y="5491163"/>
          <p14:tracePt t="63042" x="5340350" y="5491163"/>
          <p14:tracePt t="63058" x="5402263" y="5473700"/>
          <p14:tracePt t="63074" x="5473700" y="5456238"/>
          <p14:tracePt t="63091" x="5491163" y="5446713"/>
          <p14:tracePt t="63108" x="5510213" y="5429250"/>
          <p14:tracePt t="63125" x="5518150" y="5429250"/>
          <p14:tracePt t="63173" x="5518150" y="5419725"/>
          <p14:tracePt t="63197" x="5527675" y="5411788"/>
          <p14:tracePt t="63211" x="5537200" y="5394325"/>
          <p14:tracePt t="63222" x="5545138" y="5375275"/>
          <p14:tracePt t="63235" x="5562600" y="5357813"/>
          <p14:tracePt t="63247" x="5581650" y="5313363"/>
          <p14:tracePt t="63261" x="5599113" y="5276850"/>
          <p14:tracePt t="63274" x="5616575" y="5241925"/>
          <p14:tracePt t="63291" x="5616575" y="5214938"/>
          <p14:tracePt t="63308" x="5616575" y="5180013"/>
          <p14:tracePt t="63325" x="5616575" y="5170488"/>
          <p14:tracePt t="63341" x="5608638" y="5153025"/>
          <p14:tracePt t="63358" x="5562600" y="5133975"/>
          <p14:tracePt t="63375" x="5537200" y="5116513"/>
          <p14:tracePt t="63391" x="5510213" y="5116513"/>
          <p14:tracePt t="63408" x="5465763" y="5099050"/>
          <p14:tracePt t="63425" x="5429250" y="5089525"/>
          <p14:tracePt t="63441" x="5357813" y="5089525"/>
          <p14:tracePt t="63458" x="5259388" y="5089525"/>
          <p14:tracePt t="63475" x="5232400" y="5099050"/>
          <p14:tracePt t="63492" x="5197475" y="5116513"/>
          <p14:tracePt t="63508" x="5160963" y="5143500"/>
          <p14:tracePt t="63524" x="5153025" y="5180013"/>
          <p14:tracePt t="63542" x="5116513" y="5259388"/>
          <p14:tracePt t="63558" x="5099050" y="5303838"/>
          <p14:tracePt t="63575" x="5089525" y="5357813"/>
          <p14:tracePt t="63592" x="5089525" y="5419725"/>
          <p14:tracePt t="63608" x="5089525" y="5438775"/>
          <p14:tracePt t="63625" x="5089525" y="5465763"/>
          <p14:tracePt t="63641" x="5089525" y="5500688"/>
          <p14:tracePt t="63658" x="5099050" y="5518150"/>
          <p14:tracePt t="63675" x="5108575" y="5545138"/>
          <p14:tracePt t="63691" x="5143500" y="5599113"/>
          <p14:tracePt t="63708" x="5153025" y="5608638"/>
          <p14:tracePt t="63725" x="5170488" y="5626100"/>
          <p14:tracePt t="63741" x="5205413" y="5626100"/>
          <p14:tracePt t="63758" x="5224463" y="5626100"/>
          <p14:tracePt t="63775" x="5259388" y="5626100"/>
          <p14:tracePt t="63791" x="5322888" y="5626100"/>
          <p14:tracePt t="63808" x="5348288" y="5616575"/>
          <p14:tracePt t="63825" x="5375275" y="5608638"/>
          <p14:tracePt t="63842" x="5384800" y="5599113"/>
          <p14:tracePt t="63888" x="5394325" y="5599113"/>
          <p14:tracePt t="63926" x="5402263" y="5581650"/>
          <p14:tracePt t="63937" x="5411788" y="5562600"/>
          <p14:tracePt t="63962" x="5419725" y="5554663"/>
          <p14:tracePt t="63974" x="5419725" y="5545138"/>
          <p14:tracePt t="63987" x="5438775" y="5545138"/>
          <p14:tracePt t="63998" x="5438775" y="5537200"/>
          <p14:tracePt t="64012" x="5456238" y="5537200"/>
          <p14:tracePt t="64025" x="5456238" y="5527675"/>
          <p14:tracePt t="64041" x="5465763" y="5518150"/>
          <p14:tracePt t="64058" x="5473700" y="5518150"/>
          <p14:tracePt t="64075" x="5483225" y="5518150"/>
          <p14:tracePt t="64092" x="5500688" y="5510213"/>
          <p14:tracePt t="64111" x="5510213" y="5500688"/>
          <p14:tracePt t="64136" x="5510213" y="5491163"/>
          <p14:tracePt t="64147" x="5518150" y="5491163"/>
          <p14:tracePt t="64677" x="5518150" y="5483225"/>
          <p14:tracePt t="64702" x="5545138" y="5446713"/>
          <p14:tracePt t="64714" x="5562600" y="5419725"/>
          <p14:tracePt t="64727" x="5589588" y="5384800"/>
          <p14:tracePt t="64739" x="5626100" y="5357813"/>
          <p14:tracePt t="64751" x="5634038" y="5340350"/>
          <p14:tracePt t="64763" x="5643563" y="5330825"/>
          <p14:tracePt t="64777" x="5661025" y="5322888"/>
          <p14:tracePt t="64801" x="5670550" y="5322888"/>
          <p14:tracePt t="65011" x="5661025" y="5330825"/>
          <p14:tracePt t="65023" x="5653088" y="5357813"/>
          <p14:tracePt t="65035" x="5634038" y="5384800"/>
          <p14:tracePt t="65047" x="5626100" y="5429250"/>
          <p14:tracePt t="65061" x="5616575" y="5446713"/>
          <p14:tracePt t="65075" x="5599113" y="5465763"/>
          <p14:tracePt t="65092" x="5589588" y="5483225"/>
          <p14:tracePt t="65109" x="5589588" y="5500688"/>
          <p14:tracePt t="65125" x="5581650" y="5500688"/>
          <p14:tracePt t="65282" x="5608638" y="5491163"/>
          <p14:tracePt t="65295" x="5643563" y="5473700"/>
          <p14:tracePt t="65306" x="5715000" y="5446713"/>
          <p14:tracePt t="65318" x="5776913" y="5429250"/>
          <p14:tracePt t="65331" x="5830888" y="5402263"/>
          <p14:tracePt t="65345" x="5857875" y="5394325"/>
          <p14:tracePt t="65359" x="5884863" y="5384800"/>
          <p14:tracePt t="65375" x="5894388" y="5384800"/>
          <p14:tracePt t="65392" x="5902325" y="5375275"/>
          <p14:tracePt t="65409" x="5911850" y="5375275"/>
          <p14:tracePt t="65762" x="5956300" y="5375275"/>
          <p14:tracePt t="65775" x="6027738" y="5375275"/>
          <p14:tracePt t="65787" x="6072188" y="5375275"/>
          <p14:tracePt t="65800" x="6134100" y="5375275"/>
          <p14:tracePt t="65813" x="6232525" y="5375275"/>
          <p14:tracePt t="65825" x="6348413" y="5375275"/>
          <p14:tracePt t="65842" x="6446838" y="5375275"/>
          <p14:tracePt t="65859" x="6518275" y="5375275"/>
          <p14:tracePt t="65875" x="6599238" y="5375275"/>
          <p14:tracePt t="65892" x="6634163" y="5375275"/>
          <p14:tracePt t="65909" x="6661150" y="5375275"/>
          <p14:tracePt t="65925" x="6680200" y="5375275"/>
          <p14:tracePt t="65959" x="6680200" y="5367338"/>
          <p14:tracePt t="65985" x="6680200" y="5357813"/>
          <p14:tracePt t="65997" x="6680200" y="5340350"/>
          <p14:tracePt t="66012" x="6680200" y="5295900"/>
          <p14:tracePt t="66026" x="6688138" y="5232400"/>
          <p14:tracePt t="66042" x="6705600" y="5160963"/>
          <p14:tracePt t="66059" x="6742113" y="5027613"/>
          <p14:tracePt t="66076" x="6759575" y="4911725"/>
          <p14:tracePt t="66092" x="6759575" y="4786313"/>
          <p14:tracePt t="66096" x="6777038" y="4670425"/>
          <p14:tracePt t="66109" x="6777038" y="4581525"/>
          <p14:tracePt t="66126" x="6777038" y="4510088"/>
          <p14:tracePt t="66142" x="6751638" y="4438650"/>
          <p14:tracePt t="66159" x="6670675" y="4214813"/>
          <p14:tracePt t="66176" x="6626225" y="4116388"/>
          <p14:tracePt t="66193" x="6562725" y="4010025"/>
          <p14:tracePt t="66209" x="6545263" y="4000500"/>
          <p14:tracePt t="66226" x="6518275" y="3973513"/>
          <p14:tracePt t="66243" x="6465888" y="3965575"/>
          <p14:tracePt t="66259" x="6419850" y="3956050"/>
          <p14:tracePt t="66276" x="6323013" y="3956050"/>
          <p14:tracePt t="66293" x="6153150" y="3983038"/>
          <p14:tracePt t="66309" x="6099175" y="4062413"/>
          <p14:tracePt t="66326" x="6027738" y="4224338"/>
          <p14:tracePt t="66342" x="5929313" y="4456113"/>
          <p14:tracePt t="66359" x="5902325" y="4545013"/>
          <p14:tracePt t="66376" x="5884863" y="4652963"/>
          <p14:tracePt t="66392" x="5884863" y="4894263"/>
          <p14:tracePt t="66409" x="5894388" y="5010150"/>
          <p14:tracePt t="66427" x="5938838" y="5126038"/>
          <p14:tracePt t="66442" x="6054725" y="5545138"/>
          <p14:tracePt t="66459" x="6143625" y="5705475"/>
          <p14:tracePt t="66477" x="6367463" y="5867400"/>
          <p14:tracePt t="66493" x="6446838" y="5938838"/>
          <p14:tracePt t="66509" x="6510338" y="6000750"/>
          <p14:tracePt t="66526" x="6608763" y="6116638"/>
          <p14:tracePt t="66542" x="6643688" y="6153150"/>
          <p14:tracePt t="66559" x="6661150" y="6153150"/>
          <p14:tracePt t="66576" x="6670675" y="6153150"/>
          <p14:tracePt t="66593" x="6680200" y="6153150"/>
          <p14:tracePt t="66614" x="6751638" y="6062663"/>
          <p14:tracePt t="66627" x="6823075" y="5973763"/>
          <p14:tracePt t="66642" x="6867525" y="5875338"/>
          <p14:tracePt t="66659" x="6911975" y="5759450"/>
          <p14:tracePt t="66676" x="6956425" y="5456238"/>
          <p14:tracePt t="66692" x="6956425" y="5330825"/>
          <p14:tracePt t="66709" x="6965950" y="5180013"/>
          <p14:tracePt t="66726" x="6965950" y="4768850"/>
          <p14:tracePt t="66742" x="6965950" y="4633913"/>
          <p14:tracePt t="66759" x="6965950" y="4518025"/>
          <p14:tracePt t="66776" x="6965950" y="4241800"/>
          <p14:tracePt t="66792" x="6929438" y="4125913"/>
          <p14:tracePt t="66810" x="6840538" y="3983038"/>
          <p14:tracePt t="66826" x="6759575" y="3946525"/>
          <p14:tracePt t="66842" x="6715125" y="3929063"/>
          <p14:tracePt t="66860" x="6626225" y="3911600"/>
          <p14:tracePt t="66876" x="6562725" y="3911600"/>
          <p14:tracePt t="66893" x="6483350" y="3911600"/>
          <p14:tracePt t="66909" x="6251575" y="3911600"/>
          <p14:tracePt t="66926" x="6161088" y="3911600"/>
          <p14:tracePt t="66943" x="6027738" y="3919538"/>
          <p14:tracePt t="66959" x="5626100" y="4017963"/>
          <p14:tracePt t="66976" x="5537200" y="4098925"/>
          <p14:tracePt t="66993" x="5438775" y="4268788"/>
          <p14:tracePt t="67009" x="5322888" y="4518025"/>
          <p14:tracePt t="67026" x="5268913" y="4589463"/>
          <p14:tracePt t="67043" x="5232400" y="4670425"/>
          <p14:tracePt t="67060" x="5180013" y="4867275"/>
          <p14:tracePt t="67076" x="5153025" y="4983163"/>
          <p14:tracePt t="67092" x="5143500" y="5072063"/>
          <p14:tracePt t="67097" x="5143500" y="5153025"/>
          <p14:tracePt t="67109" x="5143500" y="5251450"/>
          <p14:tracePt t="67126" x="5170488" y="5384800"/>
          <p14:tracePt t="67143" x="5232400" y="5616575"/>
          <p14:tracePt t="67160" x="5251450" y="5680075"/>
          <p14:tracePt t="67176" x="5268913" y="5715000"/>
          <p14:tracePt t="67193" x="5303838" y="5768975"/>
          <p14:tracePt t="67209" x="5330825" y="5786438"/>
          <p14:tracePt t="67226" x="5340350" y="5786438"/>
          <p14:tracePt t="67243" x="5348288" y="5803900"/>
          <p14:tracePt t="67259" x="5357813" y="5803900"/>
          <p14:tracePt t="68635" x="5384800" y="5768975"/>
          <p14:tracePt t="68648" x="5411788" y="5715000"/>
          <p14:tracePt t="68661" x="5438775" y="5661025"/>
          <p14:tracePt t="68673" x="5456238" y="5589588"/>
          <p14:tracePt t="68685" x="5473700" y="5456238"/>
          <p14:tracePt t="68697" x="5500688" y="5251450"/>
          <p14:tracePt t="68710" x="5527675" y="5126038"/>
          <p14:tracePt t="68726" x="5537200" y="5018088"/>
          <p14:tracePt t="68743" x="5545138" y="4919663"/>
          <p14:tracePt t="68760" x="5545138" y="4714875"/>
          <p14:tracePt t="68776" x="5545138" y="4643438"/>
          <p14:tracePt t="68793" x="5537200" y="4581525"/>
          <p14:tracePt t="68810" x="5465763" y="4510088"/>
          <p14:tracePt t="68827" x="5367338" y="4483100"/>
          <p14:tracePt t="68843" x="5214938" y="4473575"/>
          <p14:tracePt t="68860" x="4946650" y="4483100"/>
          <p14:tracePt t="68877" x="4643438" y="4510088"/>
          <p14:tracePt t="68894" x="4276725" y="4679950"/>
          <p14:tracePt t="68910" x="4089400" y="4803775"/>
          <p14:tracePt t="68926" x="3884613" y="4902200"/>
          <p14:tracePt t="68944" x="3724275" y="5037138"/>
          <p14:tracePt t="68960" x="3687763" y="5054600"/>
          <p14:tracePt t="68977" x="3670300" y="5072063"/>
          <p14:tracePt t="69351" x="3660775" y="5072063"/>
          <p14:tracePt t="69364" x="3633788" y="5072063"/>
          <p14:tracePt t="69376" x="3562350" y="5045075"/>
          <p14:tracePt t="69388" x="3500438" y="5010150"/>
          <p14:tracePt t="69401" x="3429000" y="4956175"/>
          <p14:tracePt t="69414" x="3357563" y="4867275"/>
          <p14:tracePt t="69427" x="3268663" y="4776788"/>
          <p14:tracePt t="69443" x="3133725" y="4687888"/>
          <p14:tracePt t="69460" x="3027363" y="4625975"/>
          <p14:tracePt t="69477" x="2901950" y="4545013"/>
          <p14:tracePt t="69493" x="2867025" y="4518025"/>
          <p14:tracePt t="69511" x="2822575" y="4483100"/>
          <p14:tracePt t="69527" x="2795588" y="4473575"/>
          <p14:tracePt t="69543" x="2795588" y="4465638"/>
          <p14:tracePt t="69561" x="2786063" y="4465638"/>
          <p14:tracePt t="69577" x="2776538" y="4465638"/>
          <p14:tracePt t="69593" x="2776538" y="4456113"/>
          <p14:tracePt t="69820" x="2786063" y="4456113"/>
          <p14:tracePt t="69832" x="2795588" y="4456113"/>
          <p14:tracePt t="69844" x="2813050" y="4465638"/>
          <p14:tracePt t="69857" x="2830513" y="4473575"/>
          <p14:tracePt t="69869" x="2857500" y="4483100"/>
          <p14:tracePt t="69882" x="2901950" y="4500563"/>
          <p14:tracePt t="69894" x="2928938" y="4518025"/>
          <p14:tracePt t="69910" x="2955925" y="4537075"/>
          <p14:tracePt t="69927" x="2982913" y="4562475"/>
          <p14:tracePt t="69943" x="3036888" y="4625975"/>
          <p14:tracePt t="69960" x="3054350" y="4652963"/>
          <p14:tracePt t="69977" x="3089275" y="4687888"/>
          <p14:tracePt t="69994" x="3152775" y="4732338"/>
          <p14:tracePt t="70010" x="3197225" y="4759325"/>
          <p14:tracePt t="70027" x="3205163" y="4768850"/>
          <p14:tracePt t="70044" x="3232150" y="4795838"/>
          <p14:tracePt t="70060" x="3241675" y="4813300"/>
          <p14:tracePt t="70078" x="3241675" y="4902200"/>
          <p14:tracePt t="70094" x="3241675" y="4965700"/>
          <p14:tracePt t="70110" x="3232150" y="5027613"/>
          <p14:tracePt t="70127" x="3214688" y="5072063"/>
          <p14:tracePt t="70144" x="3170238" y="5126038"/>
          <p14:tracePt t="70160" x="3143250" y="5160963"/>
          <p14:tracePt t="70177" x="3089275" y="5241925"/>
          <p14:tracePt t="70194" x="3044825" y="5322888"/>
          <p14:tracePt t="70210" x="3000375" y="5394325"/>
          <p14:tracePt t="70227" x="2867025" y="5518150"/>
          <p14:tracePt t="70244" x="2741613" y="5572125"/>
          <p14:tracePt t="70260" x="2633663" y="5589588"/>
          <p14:tracePt t="70277" x="2482850" y="5608638"/>
          <p14:tracePt t="70294" x="2411413" y="5608638"/>
          <p14:tracePt t="70310" x="2330450" y="5599113"/>
          <p14:tracePt t="70327" x="2187575" y="5545138"/>
          <p14:tracePt t="70344" x="2152650" y="5527675"/>
          <p14:tracePt t="70361" x="2108200" y="5483225"/>
          <p14:tracePt t="70377" x="2098675" y="5483225"/>
          <p14:tracePt t="70394" x="2089150" y="5473700"/>
          <p14:tracePt t="70411" x="2089150" y="5456238"/>
          <p14:tracePt t="70427" x="2089150" y="5446713"/>
          <p14:tracePt t="70461" x="2089150" y="5429250"/>
          <p14:tracePt t="70498" x="2089150" y="5419725"/>
          <p14:tracePt t="70683" x="2081213" y="5419725"/>
          <p14:tracePt t="70695" x="2071688" y="5411788"/>
          <p14:tracePt t="70707" x="2062163" y="5411788"/>
          <p14:tracePt t="70719" x="2062163" y="5402263"/>
          <p14:tracePt t="70732" x="2044700" y="5394325"/>
          <p14:tracePt t="70745" x="2027238" y="5384800"/>
          <p14:tracePt t="70761" x="2017713" y="5375275"/>
          <p14:tracePt t="70777" x="1990725" y="5367338"/>
          <p14:tracePt t="70794" x="1955800" y="5348288"/>
          <p14:tracePt t="70811" x="1946275" y="5340350"/>
          <p14:tracePt t="70827" x="1938338" y="5322888"/>
          <p14:tracePt t="70844" x="1928813" y="5286375"/>
          <p14:tracePt t="70861" x="1928813" y="5251450"/>
          <p14:tracePt t="70877" x="1928813" y="5224463"/>
          <p14:tracePt t="70894" x="1928813" y="5187950"/>
          <p14:tracePt t="70911" x="1928813" y="5180013"/>
          <p14:tracePt t="70927" x="1928813" y="5170488"/>
          <p14:tracePt t="70944" x="1928813" y="5160963"/>
          <p14:tracePt t="70966" x="1946275" y="5153025"/>
          <p14:tracePt t="70980" x="1965325" y="5143500"/>
          <p14:tracePt t="70994" x="1982788" y="5133975"/>
          <p14:tracePt t="71011" x="1990725" y="5126038"/>
          <p14:tracePt t="71028" x="2027238" y="5099050"/>
          <p14:tracePt t="71044" x="2036763" y="5081588"/>
          <p14:tracePt t="71077" x="2044700" y="5081588"/>
          <p14:tracePt t="71300" x="2044700" y="5072063"/>
          <p14:tracePt t="71348" x="2044700" y="5062538"/>
          <p14:tracePt t="71361" x="2044700" y="5054600"/>
          <p14:tracePt t="71422" x="2044700" y="5010150"/>
          <p14:tracePt t="71434" x="2054225" y="4973638"/>
          <p14:tracePt t="71448" x="2071688" y="4938713"/>
          <p14:tracePt t="71460" x="2071688" y="4929188"/>
          <p14:tracePt t="71472" x="2081213" y="4919663"/>
          <p14:tracePt t="71484" x="2089150" y="4919663"/>
          <p14:tracePt t="71522" x="2108200" y="4919663"/>
          <p14:tracePt t="71534" x="2125663" y="4919663"/>
          <p14:tracePt t="71547" x="2152650" y="4919663"/>
          <p14:tracePt t="71558" x="2179638" y="4919663"/>
          <p14:tracePt t="71571" x="2197100" y="4919663"/>
          <p14:tracePt t="71583" x="2214563" y="4919663"/>
          <p14:tracePt t="71597" x="2241550" y="4919663"/>
          <p14:tracePt t="71611" x="2251075" y="4919663"/>
          <p14:tracePt t="71627" x="2259013" y="4929188"/>
          <p14:tracePt t="71645" x="2303463" y="4991100"/>
          <p14:tracePt t="71661" x="2330450" y="5045075"/>
          <p14:tracePt t="71678" x="2384425" y="5116513"/>
          <p14:tracePt t="71694" x="2455863" y="5224463"/>
          <p14:tracePt t="71711" x="2465388" y="5241925"/>
          <p14:tracePt t="71728" x="2465388" y="5251450"/>
          <p14:tracePt t="71744" x="2465388" y="5259388"/>
          <p14:tracePt t="71768" x="2455863" y="5259388"/>
          <p14:tracePt t="71781" x="2446338" y="5259388"/>
          <p14:tracePt t="71794" x="2428875" y="5259388"/>
          <p14:tracePt t="71811" x="2401888" y="5259388"/>
          <p14:tracePt t="71828" x="2374900" y="5259388"/>
          <p14:tracePt t="71844" x="2339975" y="5232400"/>
          <p14:tracePt t="71861" x="2330450" y="5205413"/>
          <p14:tracePt t="71878" x="2295525" y="5153025"/>
          <p14:tracePt t="71894" x="2286000" y="5126038"/>
          <p14:tracePt t="71911" x="2276475" y="5108575"/>
          <p14:tracePt t="71928" x="2259013" y="5072063"/>
          <p14:tracePt t="71944" x="2259013" y="5054600"/>
          <p14:tracePt t="71961" x="2251075" y="5037138"/>
          <p14:tracePt t="71978" x="2251075" y="5010150"/>
          <p14:tracePt t="71994" x="2251075" y="5000625"/>
          <p14:tracePt t="72011" x="2251075" y="4991100"/>
          <p14:tracePt t="72028" x="2259013" y="4973638"/>
          <p14:tracePt t="72044" x="2276475" y="4965700"/>
          <p14:tracePt t="72061" x="2286000" y="4946650"/>
          <p14:tracePt t="72077" x="2312988" y="4919663"/>
          <p14:tracePt t="72094" x="2330450" y="4919663"/>
          <p14:tracePt t="72111" x="2347913" y="4911725"/>
          <p14:tracePt t="72128" x="2393950" y="4911725"/>
          <p14:tracePt t="72144" x="2419350" y="4911725"/>
          <p14:tracePt t="72161" x="2455863" y="4911725"/>
          <p14:tracePt t="72178" x="2509838" y="4929188"/>
          <p14:tracePt t="72194" x="2536825" y="4946650"/>
          <p14:tracePt t="72212" x="2562225" y="4973638"/>
          <p14:tracePt t="72228" x="2571750" y="5000625"/>
          <p14:tracePt t="72244" x="2581275" y="5027613"/>
          <p14:tracePt t="72261" x="2581275" y="5099050"/>
          <p14:tracePt t="72278" x="2581275" y="5153025"/>
          <p14:tracePt t="72294" x="2581275" y="5205413"/>
          <p14:tracePt t="72311" x="2536825" y="5313363"/>
          <p14:tracePt t="72328" x="2482850" y="5357813"/>
          <p14:tracePt t="72344" x="2384425" y="5411788"/>
          <p14:tracePt t="72361" x="2187575" y="5446713"/>
          <p14:tracePt t="72378" x="2116138" y="5456238"/>
          <p14:tracePt t="72395" x="2036763" y="5465763"/>
          <p14:tracePt t="72411" x="1830388" y="5465763"/>
          <p14:tracePt t="72428" x="1751013" y="5465763"/>
          <p14:tracePt t="72444" x="1697038" y="5446713"/>
          <p14:tracePt t="72461" x="1616075" y="5411788"/>
          <p14:tracePt t="72478" x="1589088" y="5384800"/>
          <p14:tracePt t="72495" x="1544638" y="5322888"/>
          <p14:tracePt t="72511" x="1517650" y="5259388"/>
          <p14:tracePt t="72528" x="1509713" y="5214938"/>
          <p14:tracePt t="72545" x="1509713" y="5126038"/>
          <p14:tracePt t="72561" x="1509713" y="5099050"/>
          <p14:tracePt t="72578" x="1509713" y="5072063"/>
          <p14:tracePt t="72595" x="1517650" y="5037138"/>
          <p14:tracePt t="72611" x="1517650" y="5027613"/>
          <p14:tracePt t="72628" x="1527175" y="5018088"/>
          <p14:tracePt t="72645" x="1544638" y="5000625"/>
          <p14:tracePt t="72661" x="1554163" y="4991100"/>
          <p14:tracePt t="72678" x="1562100" y="4991100"/>
          <p14:tracePt t="72695" x="1581150" y="4983163"/>
          <p14:tracePt t="72711" x="1581150" y="4973638"/>
          <p14:tracePt t="72728" x="1589088" y="4973638"/>
          <p14:tracePt t="74038" x="1589088" y="4929188"/>
          <p14:tracePt t="74049" x="1581150" y="4875213"/>
          <p14:tracePt t="74061" x="1562100" y="4803775"/>
          <p14:tracePt t="74074" x="1554163" y="4714875"/>
          <p14:tracePt t="74086" x="1544638" y="4643438"/>
          <p14:tracePt t="74099" x="1536700" y="4608513"/>
          <p14:tracePt t="74112" x="1536700" y="4581525"/>
          <p14:tracePt t="74129" x="1536700" y="4545013"/>
          <p14:tracePt t="74145" x="1536700" y="4510088"/>
          <p14:tracePt t="74162" x="1571625" y="4375150"/>
          <p14:tracePt t="74178" x="1625600" y="4286250"/>
          <p14:tracePt t="74196" x="1697038" y="4205288"/>
          <p14:tracePt t="74212" x="1714500" y="4187825"/>
          <p14:tracePt t="74228" x="1731963" y="4187825"/>
          <p14:tracePt t="74245" x="1795463" y="4170363"/>
          <p14:tracePt t="74262" x="1812925" y="4160838"/>
          <p14:tracePt t="74278" x="1830388" y="4160838"/>
          <p14:tracePt t="74295" x="1847850" y="4160838"/>
          <p14:tracePt t="74312" x="1901825" y="4160838"/>
          <p14:tracePt t="74328" x="1938338" y="4187825"/>
          <p14:tracePt t="74345" x="2054225" y="4295775"/>
          <p14:tracePt t="74362" x="2098675" y="4357688"/>
          <p14:tracePt t="74379" x="2133600" y="4411663"/>
          <p14:tracePt t="74395" x="2197100" y="4518025"/>
          <p14:tracePt t="74412" x="2214563" y="4572000"/>
          <p14:tracePt t="74429" x="2224088" y="4625975"/>
          <p14:tracePt t="74445" x="2241550" y="4697413"/>
          <p14:tracePt t="74462" x="2241550" y="4724400"/>
          <p14:tracePt t="74479" x="2241550" y="4751388"/>
          <p14:tracePt t="74495" x="2241550" y="4803775"/>
          <p14:tracePt t="74512" x="2241550" y="4830763"/>
          <p14:tracePt t="74529" x="2241550" y="4857750"/>
          <p14:tracePt t="74545" x="2232025" y="4875213"/>
          <p14:tracePt t="74562" x="2232025" y="4884738"/>
          <p14:tracePt t="74579" x="2232025" y="4894263"/>
          <p14:tracePt t="74595" x="2224088" y="4929188"/>
          <p14:tracePt t="74612" x="2214563" y="4946650"/>
          <p14:tracePt t="74629" x="2214563" y="4973638"/>
          <p14:tracePt t="74645" x="2187575" y="5062538"/>
          <p14:tracePt t="74662" x="2152650" y="5126038"/>
          <p14:tracePt t="74679" x="2017713" y="5180013"/>
          <p14:tracePt t="74695" x="1928813" y="5180013"/>
          <p14:tracePt t="74712" x="1857375" y="5180013"/>
          <p14:tracePt t="74729" x="1598613" y="5010150"/>
          <p14:tracePt t="74745" x="1428750" y="4884738"/>
          <p14:tracePt t="74762" x="1330325" y="4776788"/>
          <p14:tracePt t="74779" x="1214438" y="4616450"/>
          <p14:tracePt t="74795" x="1169988" y="4527550"/>
          <p14:tracePt t="74812" x="1143000" y="4419600"/>
          <p14:tracePt t="74829" x="1098550" y="4276725"/>
          <p14:tracePt t="74846" x="1098550" y="4232275"/>
          <p14:tracePt t="74862" x="1098550" y="4170363"/>
          <p14:tracePt t="74879" x="1098550" y="4116388"/>
          <p14:tracePt t="74895" x="1098550" y="4071938"/>
          <p14:tracePt t="74912" x="1125538" y="3902075"/>
          <p14:tracePt t="74929" x="1143000" y="3840163"/>
          <p14:tracePt t="74945" x="1160463" y="3795713"/>
          <p14:tracePt t="74962" x="1187450" y="3732213"/>
          <p14:tracePt t="74979" x="1204913" y="3724275"/>
          <p14:tracePt t="74995" x="1223963" y="3705225"/>
          <p14:tracePt t="75012" x="1268413" y="3687763"/>
          <p14:tracePt t="75029" x="1322388" y="3679825"/>
          <p14:tracePt t="75046" x="1393825" y="3679825"/>
          <p14:tracePt t="75062" x="1500188" y="3670300"/>
          <p14:tracePt t="75079" x="1536700" y="3670300"/>
          <p14:tracePt t="75096" x="1589088" y="3670300"/>
          <p14:tracePt t="75112" x="1616075" y="3670300"/>
          <p14:tracePt t="75129" x="1643063" y="3679825"/>
          <p14:tracePt t="75146" x="1724025" y="3714750"/>
          <p14:tracePt t="75162" x="1768475" y="3724275"/>
          <p14:tracePt t="75179" x="1812925" y="3759200"/>
          <p14:tracePt t="75196" x="1866900" y="3848100"/>
          <p14:tracePt t="75212" x="1893888" y="3911600"/>
          <p14:tracePt t="75229" x="1911350" y="3965575"/>
          <p14:tracePt t="75246" x="1946275" y="4054475"/>
          <p14:tracePt t="75262" x="1955800" y="4071938"/>
          <p14:tracePt t="75279" x="1973263" y="4098925"/>
          <p14:tracePt t="75296" x="1973263" y="4125913"/>
          <p14:tracePt t="75579" x="1955800" y="4125913"/>
          <p14:tracePt t="75591" x="1938338" y="4125913"/>
          <p14:tracePt t="75603" x="1919288" y="4125913"/>
          <p14:tracePt t="75616" x="1901825" y="4125913"/>
          <p14:tracePt t="75629" x="1893888" y="4125913"/>
          <p14:tracePt t="75645" x="1884363" y="4125913"/>
          <p14:tracePt t="75662" x="1866900" y="4125913"/>
          <p14:tracePt t="75679" x="1847850" y="4108450"/>
          <p14:tracePt t="75696" x="1839913" y="4098925"/>
          <p14:tracePt t="75712" x="1830388" y="4089400"/>
          <p14:tracePt t="75729" x="1812925" y="4071938"/>
          <p14:tracePt t="75746" x="1803400" y="4062413"/>
          <p14:tracePt t="75763" x="1795463" y="4044950"/>
          <p14:tracePt t="75779" x="1795463" y="4017963"/>
          <p14:tracePt t="75796" x="1795463" y="3973513"/>
          <p14:tracePt t="75812" x="1795463" y="3911600"/>
          <p14:tracePt t="75829" x="1795463" y="3884613"/>
          <p14:tracePt t="75846" x="1795463" y="3875088"/>
          <p14:tracePt t="75862" x="1795463" y="3848100"/>
          <p14:tracePt t="75896" x="1795463" y="3840163"/>
          <p14:tracePt t="75912" x="1803400" y="3840163"/>
          <p14:tracePt t="75972" x="1812925" y="3840163"/>
          <p14:tracePt t="76022" x="1830388" y="3840163"/>
          <p14:tracePt t="76035" x="1839913" y="3840163"/>
          <p14:tracePt t="76047" x="1847850" y="3840163"/>
          <p14:tracePt t="76059" x="1847850" y="3848100"/>
          <p14:tracePt t="76072" x="1857375" y="3848100"/>
          <p14:tracePt t="76084" x="1866900" y="3857625"/>
          <p14:tracePt t="76108" x="1874838" y="3867150"/>
          <p14:tracePt t="76121" x="1884363" y="3875088"/>
          <p14:tracePt t="76133" x="1884363" y="3894138"/>
          <p14:tracePt t="76146" x="1893888" y="3919538"/>
          <p14:tracePt t="76163" x="1911350" y="3946525"/>
          <p14:tracePt t="76179" x="1919288" y="3973513"/>
          <p14:tracePt t="76196" x="1928813" y="4017963"/>
          <p14:tracePt t="76212" x="1938338" y="4044950"/>
          <p14:tracePt t="76229" x="1938338" y="4062413"/>
          <p14:tracePt t="76246" x="1928813" y="4179888"/>
          <p14:tracePt t="76262" x="1901825" y="4241800"/>
          <p14:tracePt t="76280" x="1857375" y="4322763"/>
          <p14:tracePt t="76296" x="1839913" y="4348163"/>
          <p14:tracePt t="76313" x="1839913" y="4367213"/>
          <p14:tracePt t="76330" x="1812925" y="4375150"/>
          <p14:tracePt t="76346" x="1795463" y="4384675"/>
          <p14:tracePt t="76362" x="1776413" y="4384675"/>
          <p14:tracePt t="76379" x="1697038" y="4394200"/>
          <p14:tracePt t="76396" x="1633538" y="4394200"/>
          <p14:tracePt t="76413" x="1562100" y="4394200"/>
          <p14:tracePt t="76429" x="1482725" y="4394200"/>
          <p14:tracePt t="76446" x="1465263" y="4394200"/>
          <p14:tracePt t="76463" x="1446213" y="4384675"/>
          <p14:tracePt t="76479" x="1419225" y="4375150"/>
          <p14:tracePt t="76496" x="1411288" y="4367213"/>
          <p14:tracePt t="76516" x="1401763" y="4348163"/>
          <p14:tracePt t="76529" x="1393825" y="4330700"/>
          <p14:tracePt t="76546" x="1393825" y="4322763"/>
          <p14:tracePt t="76563" x="1393825" y="4313238"/>
          <p14:tracePt t="76579" x="1384300" y="4295775"/>
          <p14:tracePt t="76701" x="1374775" y="4295775"/>
          <p14:tracePt t="76712" x="1366838" y="4295775"/>
          <p14:tracePt t="76725" x="1357313" y="4303713"/>
          <p14:tracePt t="76737" x="1339850" y="4303713"/>
          <p14:tracePt t="76750" x="1322388" y="4303713"/>
          <p14:tracePt t="76762" x="1312863" y="4303713"/>
          <p14:tracePt t="76779" x="1303338" y="4303713"/>
          <p14:tracePt t="76796" x="1285875" y="4303713"/>
          <p14:tracePt t="76813" x="1276350" y="4303713"/>
          <p14:tracePt t="76829" x="1268413" y="4295775"/>
          <p14:tracePt t="76846" x="1258888" y="4286250"/>
          <p14:tracePt t="76863" x="1258888" y="4276725"/>
          <p14:tracePt t="76886" x="1258888" y="4268788"/>
          <p14:tracePt t="77478" x="1258888" y="4259263"/>
          <p14:tracePt t="77490" x="1258888" y="4232275"/>
          <p14:tracePt t="77502" x="1258888" y="4187825"/>
          <p14:tracePt t="77516" x="1258888" y="4125913"/>
          <p14:tracePt t="77529" x="1258888" y="4081463"/>
          <p14:tracePt t="77546" x="1258888" y="3983038"/>
          <p14:tracePt t="77563" x="1285875" y="3732213"/>
          <p14:tracePt t="77580" x="1285875" y="3643313"/>
          <p14:tracePt t="77596" x="1295400" y="3554413"/>
          <p14:tracePt t="77600" x="1295400" y="3473450"/>
          <p14:tracePt t="77613" x="1303338" y="3375025"/>
          <p14:tracePt t="77630" x="1303338" y="3303588"/>
          <p14:tracePt t="77646" x="1303338" y="3232150"/>
          <p14:tracePt t="77663" x="1312863" y="3170238"/>
          <p14:tracePt t="77680" x="1312863" y="3143250"/>
          <p14:tracePt t="77696" x="1312863" y="3133725"/>
          <p14:tracePt t="77713" x="1330325" y="3089275"/>
          <p14:tracePt t="77730" x="1347788" y="3062288"/>
          <p14:tracePt t="77746" x="1357313" y="3044825"/>
          <p14:tracePt t="77763" x="1374775" y="2965450"/>
          <p14:tracePt t="77780" x="1374775" y="2928938"/>
          <p14:tracePt t="77796" x="1374775" y="2894013"/>
          <p14:tracePt t="77813" x="1374775" y="2847975"/>
          <p14:tracePt t="77830" x="1357313" y="2822575"/>
          <p14:tracePt t="77847" x="1330325" y="2813050"/>
          <p14:tracePt t="77863" x="1303338" y="2813050"/>
          <p14:tracePt t="77880" x="1258888" y="2822575"/>
          <p14:tracePt t="77896" x="990600" y="2973388"/>
          <p14:tracePt t="77913" x="857250" y="3071813"/>
          <p14:tracePt t="77930" x="785813" y="3143250"/>
          <p14:tracePt t="77946" x="660400" y="3232150"/>
          <p14:tracePt t="77963" x="608013" y="3259138"/>
          <p14:tracePt t="77980" x="581025" y="3295650"/>
          <p14:tracePt t="77996" x="517525" y="3394075"/>
          <p14:tracePt t="78013" x="509588" y="3490913"/>
          <p14:tracePt t="78030" x="500063" y="3581400"/>
          <p14:tracePt t="78046" x="500063" y="3724275"/>
          <p14:tracePt t="78063" x="500063" y="3795713"/>
          <p14:tracePt t="78081" x="554038" y="4098925"/>
          <p14:tracePt t="78096" x="581025" y="4241800"/>
          <p14:tracePt t="78113" x="615950" y="4348163"/>
          <p14:tracePt t="78130" x="669925" y="4598988"/>
          <p14:tracePt t="78146" x="696913" y="4759325"/>
          <p14:tracePt t="78163" x="714375" y="4894263"/>
          <p14:tracePt t="78180" x="750888" y="5081588"/>
          <p14:tracePt t="78196" x="768350" y="5205413"/>
          <p14:tracePt t="78213" x="785813" y="5322888"/>
          <p14:tracePt t="78230" x="830263" y="5510213"/>
          <p14:tracePt t="78247" x="874713" y="5581650"/>
          <p14:tracePt t="78263" x="928688" y="5653088"/>
          <p14:tracePt t="78280" x="1108075" y="5848350"/>
          <p14:tracePt t="78296" x="1169988" y="5965825"/>
          <p14:tracePt t="78313" x="1223963" y="6018213"/>
          <p14:tracePt t="78330" x="1268413" y="6062663"/>
          <p14:tracePt t="78347" x="1285875" y="6081713"/>
          <p14:tracePt t="78364" x="1330325" y="6081713"/>
          <p14:tracePt t="78380" x="1347788" y="6081713"/>
          <p14:tracePt t="78397" x="1393825" y="6081713"/>
          <p14:tracePt t="78414" x="1562100" y="6072188"/>
          <p14:tracePt t="78430" x="1625600" y="6045200"/>
          <p14:tracePt t="78447" x="1687513" y="6010275"/>
          <p14:tracePt t="78463" x="1731963" y="5965825"/>
          <p14:tracePt t="78480" x="1822450" y="5875338"/>
          <p14:tracePt t="78496" x="1857375" y="5848350"/>
          <p14:tracePt t="78513" x="1928813" y="5786438"/>
          <p14:tracePt t="78530" x="1946275" y="5768975"/>
          <p14:tracePt t="78546" x="1982788" y="5741988"/>
          <p14:tracePt t="78563" x="2000250" y="5688013"/>
          <p14:tracePt t="78580" x="2009775" y="5634038"/>
          <p14:tracePt t="78597" x="2009775" y="5599113"/>
          <p14:tracePt t="78601" x="2009775" y="5572125"/>
          <p14:tracePt t="78613" x="2009775" y="5537200"/>
          <p14:tracePt t="78630" x="2009775" y="5510213"/>
          <p14:tracePt t="78647" x="2009775" y="5473700"/>
          <p14:tracePt t="78663" x="2009775" y="5438775"/>
          <p14:tracePt t="78680" x="2009775" y="5419725"/>
          <p14:tracePt t="78697" x="2009775" y="5394325"/>
          <p14:tracePt t="78713" x="2009775" y="5348288"/>
          <p14:tracePt t="78730" x="2000250" y="5313363"/>
          <p14:tracePt t="78747" x="1965325" y="5214938"/>
          <p14:tracePt t="78763" x="1946275" y="5126038"/>
          <p14:tracePt t="78780" x="1928813" y="5054600"/>
          <p14:tracePt t="78797" x="1893888" y="4965700"/>
          <p14:tracePt t="78813" x="1884363" y="4938713"/>
          <p14:tracePt t="78830" x="1874838" y="4911725"/>
          <p14:tracePt t="78847" x="1857375" y="4875213"/>
          <p14:tracePt t="78863" x="1857375" y="4867275"/>
          <p14:tracePt t="78880" x="1847850" y="4840288"/>
          <p14:tracePt t="78897" x="1822450" y="4776788"/>
          <p14:tracePt t="78913" x="1822450" y="4768850"/>
          <p14:tracePt t="78931" x="1803400" y="4732338"/>
          <p14:tracePt t="78947" x="1795463" y="4732338"/>
          <p14:tracePt t="78963" x="1785938" y="4724400"/>
          <p14:tracePt t="78981" x="1776413" y="4714875"/>
          <p14:tracePt t="78997" x="1758950" y="4714875"/>
          <p14:tracePt t="79013" x="1751013" y="4714875"/>
          <p14:tracePt t="79030" x="1731963" y="4714875"/>
          <p14:tracePt t="79047" x="1724025" y="4714875"/>
          <p14:tracePt t="79063" x="1704975" y="4714875"/>
          <p14:tracePt t="79080" x="1679575" y="4724400"/>
          <p14:tracePt t="79097" x="1670050" y="4732338"/>
          <p14:tracePt t="79114" x="1660525" y="4741863"/>
          <p14:tracePt t="79130" x="1643063" y="4776788"/>
          <p14:tracePt t="79147" x="1633538" y="4803775"/>
          <p14:tracePt t="79164" x="1625600" y="4813300"/>
          <p14:tracePt t="79180" x="1608138" y="4848225"/>
          <p14:tracePt t="79197" x="1608138" y="4867275"/>
          <p14:tracePt t="79213" x="1598613" y="4875213"/>
          <p14:tracePt t="79230" x="1589088" y="4991100"/>
          <p14:tracePt t="79248" x="1581150" y="5072063"/>
          <p14:tracePt t="79263" x="1581150" y="5143500"/>
          <p14:tracePt t="79280" x="1581150" y="5214938"/>
          <p14:tracePt t="79297" x="1581150" y="5241925"/>
          <p14:tracePt t="79314" x="1581150" y="5276850"/>
          <p14:tracePt t="79330" x="1581150" y="5286375"/>
          <p14:tracePt t="79347" x="1581150" y="5303838"/>
          <p14:tracePt t="79364" x="1608138" y="5322888"/>
          <p14:tracePt t="79380" x="1616075" y="5330825"/>
          <p14:tracePt t="79397" x="1625600" y="5340350"/>
          <p14:tracePt t="79414" x="1633538" y="5340350"/>
          <p14:tracePt t="79500" x="1643063" y="5340350"/>
          <p14:tracePt t="79525" x="1652588" y="5340350"/>
          <p14:tracePt t="79574" x="1660525" y="5330825"/>
          <p14:tracePt t="79622" x="1679575" y="5313363"/>
          <p14:tracePt t="79635" x="1697038" y="5303838"/>
          <p14:tracePt t="79647" x="1704975" y="5295900"/>
          <p14:tracePt t="79660" x="1714500" y="5286375"/>
          <p14:tracePt t="79672" x="1714500" y="5276850"/>
          <p14:tracePt t="79697" x="1714500" y="5268913"/>
          <p14:tracePt t="79795" x="1714500" y="5259388"/>
          <p14:tracePt t="79832" x="1704975" y="5259388"/>
          <p14:tracePt t="79857" x="1697038" y="5259388"/>
          <p14:tracePt t="79882" x="1687513" y="5259388"/>
          <p14:tracePt t="79894" x="1687513" y="5268913"/>
          <p14:tracePt t="79906" x="1679575" y="5268913"/>
          <p14:tracePt t="79918" x="1679575" y="5286375"/>
          <p14:tracePt t="79931" x="1670050" y="5303838"/>
          <p14:tracePt t="79947" x="1660525" y="5322888"/>
          <p14:tracePt t="79964" x="1660525" y="5348288"/>
          <p14:tracePt t="79981" x="1660525" y="5375275"/>
          <p14:tracePt t="79997" x="1660525" y="5394325"/>
          <p14:tracePt t="80708" x="1670050" y="5394325"/>
          <p14:tracePt t="80721" x="1687513" y="5394325"/>
          <p14:tracePt t="80734" x="1697038" y="5394325"/>
          <p14:tracePt t="80746" x="1714500" y="5384800"/>
          <p14:tracePt t="80758" x="1731963" y="5384800"/>
          <p14:tracePt t="80770" x="1751013" y="5384800"/>
          <p14:tracePt t="80784" x="1776413" y="5402263"/>
          <p14:tracePt t="80797" x="1812925" y="5419725"/>
          <p14:tracePt t="80814" x="1857375" y="5456238"/>
          <p14:tracePt t="80831" x="1893888" y="5491163"/>
          <p14:tracePt t="80848" x="1928813" y="5545138"/>
          <p14:tracePt t="80864" x="1938338" y="5581650"/>
          <p14:tracePt t="80881" x="1946275" y="5616575"/>
          <p14:tracePt t="80897" x="1946275" y="5626100"/>
          <p14:tracePt t="80931" x="1946275" y="5634038"/>
          <p14:tracePt t="80992" x="1938338" y="5634038"/>
          <p14:tracePt t="81029" x="1928813" y="5634038"/>
          <p14:tracePt t="81090" x="1928813" y="5616575"/>
          <p14:tracePt t="81128" x="1928813" y="5608638"/>
          <p14:tracePt t="81152" x="1928813" y="5589588"/>
          <p14:tracePt t="81164" x="1928813" y="5562600"/>
          <p14:tracePt t="81177" x="1938338" y="5545138"/>
          <p14:tracePt t="81189" x="1938338" y="5537200"/>
          <p14:tracePt t="81202" x="1938338" y="5527675"/>
          <p14:tracePt t="81251" x="1946275" y="5518150"/>
          <p14:tracePt t="81300" x="1955800" y="5483225"/>
          <p14:tracePt t="81313" x="1955800" y="5456238"/>
          <p14:tracePt t="81324" x="1973263" y="5429250"/>
          <p14:tracePt t="81337" x="1982788" y="5402263"/>
          <p14:tracePt t="81350" x="2000250" y="5340350"/>
          <p14:tracePt t="81364" x="2009775" y="5241925"/>
          <p14:tracePt t="81381" x="2017713" y="5153025"/>
          <p14:tracePt t="81398" x="2027238" y="5037138"/>
          <p14:tracePt t="81414" x="2027238" y="4973638"/>
          <p14:tracePt t="81431" x="2027238" y="4902200"/>
          <p14:tracePt t="81448" x="2027238" y="4795838"/>
          <p14:tracePt t="81464" x="2027238" y="4616450"/>
          <p14:tracePt t="81481" x="2027238" y="4545013"/>
          <p14:tracePt t="81498" x="2027238" y="4348163"/>
          <p14:tracePt t="81514" x="2027238" y="4179888"/>
          <p14:tracePt t="81531" x="2027238" y="4062413"/>
          <p14:tracePt t="81548" x="2027238" y="3848100"/>
          <p14:tracePt t="81564" x="2027238" y="3670300"/>
          <p14:tracePt t="81581" x="2027238" y="3554413"/>
          <p14:tracePt t="81598" x="2009775" y="3411538"/>
          <p14:tracePt t="81614" x="1982788" y="3375025"/>
          <p14:tracePt t="81631" x="1955800" y="3348038"/>
          <p14:tracePt t="81648" x="1822450" y="3322638"/>
          <p14:tracePt t="81665" x="1758950" y="3313113"/>
          <p14:tracePt t="81681" x="1704975" y="3313113"/>
          <p14:tracePt t="81698" x="1643063" y="3313113"/>
          <p14:tracePt t="81714" x="1616075" y="3313113"/>
          <p14:tracePt t="81731" x="1581150" y="3313113"/>
          <p14:tracePt t="81748" x="1500188" y="3357563"/>
          <p14:tracePt t="81764" x="1401763" y="3402013"/>
          <p14:tracePt t="81781" x="1214438" y="3732213"/>
          <p14:tracePt t="81798" x="1169988" y="3840163"/>
          <p14:tracePt t="81814" x="1143000" y="3919538"/>
          <p14:tracePt t="81831" x="1098550" y="4062413"/>
          <p14:tracePt t="81848" x="1089025" y="4179888"/>
          <p14:tracePt t="81864" x="1089025" y="4303713"/>
          <p14:tracePt t="81881" x="1089025" y="4483100"/>
          <p14:tracePt t="81898" x="1098550" y="4554538"/>
          <p14:tracePt t="81915" x="1116013" y="4633913"/>
          <p14:tracePt t="81931" x="1196975" y="4857750"/>
          <p14:tracePt t="81948" x="1285875" y="4965700"/>
          <p14:tracePt t="81965" x="1357313" y="5027613"/>
          <p14:tracePt t="81981" x="1482725" y="5143500"/>
          <p14:tracePt t="81998" x="1517650" y="5205413"/>
          <p14:tracePt t="82015" x="1608138" y="5357813"/>
          <p14:tracePt t="82031" x="1643063" y="5438775"/>
          <p14:tracePt t="82048" x="1687513" y="5491163"/>
          <p14:tracePt t="82064" x="1812925" y="5572125"/>
          <p14:tracePt t="82081" x="1847850" y="5599113"/>
          <p14:tracePt t="82098" x="1893888" y="5626100"/>
          <p14:tracePt t="82102" x="1919288" y="5634038"/>
          <p14:tracePt t="82115" x="1938338" y="5643563"/>
          <p14:tracePt t="82131" x="1955800" y="5653088"/>
          <p14:tracePt t="82148" x="1965325" y="5653088"/>
          <p14:tracePt t="82165" x="1990725" y="5653088"/>
          <p14:tracePt t="82181" x="2000250" y="5653088"/>
          <p14:tracePt t="82198" x="2009775" y="5653088"/>
          <p14:tracePt t="82215" x="2017713" y="5643563"/>
          <p14:tracePt t="82231" x="2027238" y="5616575"/>
          <p14:tracePt t="82248" x="2044700" y="5545138"/>
          <p14:tracePt t="82265" x="2098675" y="5394325"/>
          <p14:tracePt t="82281" x="2116138" y="5322888"/>
          <p14:tracePt t="82298" x="2133600" y="5276850"/>
          <p14:tracePt t="82315" x="2143125" y="5214938"/>
          <p14:tracePt t="82331" x="2143125" y="5180013"/>
          <p14:tracePt t="82348" x="2116138" y="5062538"/>
          <p14:tracePt t="82365" x="2089150" y="5027613"/>
          <p14:tracePt t="82381" x="2071688" y="4983163"/>
          <p14:tracePt t="82398" x="2036763" y="4956175"/>
          <p14:tracePt t="82415" x="2036763" y="4946650"/>
          <p14:tracePt t="82431" x="2027238" y="4938713"/>
          <p14:tracePt t="82694" x="2027238" y="4965700"/>
          <p14:tracePt t="82705" x="2027238" y="4991100"/>
          <p14:tracePt t="82719" x="2027238" y="5018088"/>
          <p14:tracePt t="82730" x="2027238" y="5045075"/>
          <p14:tracePt t="82743" x="2027238" y="5062538"/>
          <p14:tracePt t="82755" x="2027238" y="5089525"/>
          <p14:tracePt t="82769" x="2027238" y="5116513"/>
          <p14:tracePt t="82781" x="2027238" y="5153025"/>
          <p14:tracePt t="82798" x="2027238" y="5197475"/>
          <p14:tracePt t="82815" x="2027238" y="5251450"/>
          <p14:tracePt t="82831" x="2036763" y="5313363"/>
          <p14:tracePt t="82848" x="2044700" y="5340350"/>
          <p14:tracePt t="82865" x="2054225" y="5375275"/>
          <p14:tracePt t="82882" x="2054225" y="5384800"/>
          <p14:tracePt t="82898" x="2062163" y="5394325"/>
          <p14:tracePt t="82915" x="2071688" y="5429250"/>
          <p14:tracePt t="82948" x="2089150" y="5446713"/>
          <p14:tracePt t="82965" x="2108200" y="5483225"/>
          <p14:tracePt t="82982" x="2125663" y="5500688"/>
          <p14:tracePt t="82998" x="2133600" y="5510213"/>
          <p14:tracePt t="83015" x="2143125" y="5518150"/>
          <p14:tracePt t="83052" x="2152650" y="5518150"/>
          <p14:tracePt t="83088" x="2160588" y="5510213"/>
          <p14:tracePt t="83101" x="2179638" y="5483225"/>
          <p14:tracePt t="83113" x="2197100" y="5456238"/>
          <p14:tracePt t="83125" x="2197100" y="5429250"/>
          <p14:tracePt t="83138" x="2205038" y="5402263"/>
          <p14:tracePt t="83151" x="2214563" y="5357813"/>
          <p14:tracePt t="83165" x="2214563" y="5303838"/>
          <p14:tracePt t="83182" x="2224088" y="5214938"/>
          <p14:tracePt t="83198" x="2224088" y="5133975"/>
          <p14:tracePt t="83215" x="2224088" y="5010150"/>
          <p14:tracePt t="83232" x="2214563" y="4965700"/>
          <p14:tracePt t="83248" x="2187575" y="4857750"/>
          <p14:tracePt t="83265" x="2160588" y="4786313"/>
          <p14:tracePt t="83282" x="2125663" y="4705350"/>
          <p14:tracePt t="83298" x="2000250" y="4598988"/>
          <p14:tracePt t="83315" x="1946275" y="4562475"/>
          <p14:tracePt t="83332" x="1893888" y="4527550"/>
          <p14:tracePt t="83348" x="1830388" y="4483100"/>
          <p14:tracePt t="83365" x="1803400" y="4473575"/>
          <p14:tracePt t="83382" x="1785938" y="4465638"/>
          <p14:tracePt t="83398" x="1751013" y="4465638"/>
          <p14:tracePt t="83415" x="1724025" y="4465638"/>
          <p14:tracePt t="83432" x="1697038" y="4465638"/>
          <p14:tracePt t="83448" x="1608138" y="4491038"/>
          <p14:tracePt t="83465" x="1571625" y="4500563"/>
          <p14:tracePt t="83482" x="1517650" y="4572000"/>
          <p14:tracePt t="83498" x="1500188" y="4625975"/>
          <p14:tracePt t="83515" x="1482725" y="4705350"/>
          <p14:tracePt t="83532" x="1455738" y="4857750"/>
          <p14:tracePt t="83548" x="1455738" y="4929188"/>
          <p14:tracePt t="83565" x="1455738" y="4983163"/>
          <p14:tracePt t="83582" x="1455738" y="5224463"/>
          <p14:tracePt t="83598" x="1455738" y="5340350"/>
          <p14:tracePt t="83615" x="1465263" y="5411788"/>
          <p14:tracePt t="83632" x="1517650" y="5527675"/>
          <p14:tracePt t="83649" x="1562100" y="5572125"/>
          <p14:tracePt t="83665" x="1625600" y="5634038"/>
          <p14:tracePt t="83682" x="1741488" y="5715000"/>
          <p14:tracePt t="83698" x="1785938" y="5759450"/>
          <p14:tracePt t="83715" x="1822450" y="5786438"/>
          <p14:tracePt t="83732" x="1857375" y="5813425"/>
          <p14:tracePt t="83748" x="1874838" y="5822950"/>
          <p14:tracePt t="83782" x="1893888" y="5822950"/>
          <p14:tracePt t="83799" x="1901825" y="5822950"/>
          <p14:tracePt t="83815" x="1911350" y="5822950"/>
          <p14:tracePt t="83832" x="1919288" y="5822950"/>
          <p14:tracePt t="83848" x="1928813" y="5803900"/>
          <p14:tracePt t="83865" x="1946275" y="5741988"/>
          <p14:tracePt t="83882" x="1955800" y="5715000"/>
          <p14:tracePt t="83899" x="1965325" y="5688013"/>
          <p14:tracePt t="83915" x="1973263" y="5626100"/>
          <p14:tracePt t="83932" x="1973263" y="5589588"/>
          <p14:tracePt t="83949" x="1973263" y="5518150"/>
          <p14:tracePt t="83965" x="1973263" y="5402263"/>
          <p14:tracePt t="83982" x="1973263" y="5375275"/>
          <p14:tracePt t="83999" x="1973263" y="5340350"/>
          <p14:tracePt t="84015" x="1965325" y="5330825"/>
          <p14:tracePt t="84032" x="1955800" y="5313363"/>
          <p14:tracePt t="84075" x="1955800" y="5303838"/>
          <p14:tracePt t="84149" x="1946275" y="5303838"/>
          <p14:tracePt t="84321" x="1946275" y="5295900"/>
          <p14:tracePt t="84335" x="1946275" y="5276850"/>
          <p14:tracePt t="84346" x="1946275" y="5268913"/>
          <p14:tracePt t="84358" x="1946275" y="5251450"/>
          <p14:tracePt t="84370" x="1946275" y="5224463"/>
          <p14:tracePt t="84384" x="1938338" y="5205413"/>
          <p14:tracePt t="84399" x="1938338" y="5197475"/>
          <p14:tracePt t="84415" x="1938338" y="5187950"/>
          <p14:tracePt t="84432" x="1928813" y="5153025"/>
          <p14:tracePt t="84465" x="1928813" y="5133975"/>
          <p14:tracePt t="84482" x="1911350" y="5116513"/>
          <p14:tracePt t="84499" x="1911350" y="5108575"/>
          <p14:tracePt t="84515" x="1901825" y="5108575"/>
          <p14:tracePt t="84532" x="1893888" y="5099050"/>
          <p14:tracePt t="84548" x="1884363" y="5099050"/>
          <p14:tracePt t="84582" x="1874838" y="5099050"/>
          <p14:tracePt t="84630" x="1866900" y="5099050"/>
          <p14:tracePt t="84654" x="1847850" y="5116513"/>
          <p14:tracePt t="84667" x="1822450" y="5133975"/>
          <p14:tracePt t="84679" x="1785938" y="5180013"/>
          <p14:tracePt t="84691" x="1751013" y="5286375"/>
          <p14:tracePt t="84704" x="1704975" y="5446713"/>
          <p14:tracePt t="84716" x="1679575" y="5562600"/>
          <p14:tracePt t="84732" x="1670050" y="5670550"/>
          <p14:tracePt t="84749" x="1660525" y="5786438"/>
          <p14:tracePt t="84766" x="1660525" y="6000750"/>
          <p14:tracePt t="84782" x="1660525" y="6072188"/>
          <p14:tracePt t="84799" x="1660525" y="6134100"/>
          <p14:tracePt t="84816" x="1724025" y="6224588"/>
          <p14:tracePt t="84832" x="1795463" y="6269038"/>
          <p14:tracePt t="84849" x="1874838" y="6296025"/>
          <p14:tracePt t="84865" x="1973263" y="6313488"/>
          <p14:tracePt t="84882" x="2000250" y="6313488"/>
          <p14:tracePt t="84899" x="2027238" y="6313488"/>
          <p14:tracePt t="84915" x="2098675" y="6286500"/>
          <p14:tracePt t="84932" x="2133600" y="6232525"/>
          <p14:tracePt t="84949" x="2276475" y="5946775"/>
          <p14:tracePt t="84966" x="2357438" y="5724525"/>
          <p14:tracePt t="84982" x="2411413" y="5527675"/>
          <p14:tracePt t="84999" x="2438400" y="5276850"/>
          <p14:tracePt t="85016" x="2401888" y="4857750"/>
          <p14:tracePt t="85032" x="2330450" y="4724400"/>
          <p14:tracePt t="85049" x="2187575" y="4402138"/>
          <p14:tracePt t="85066" x="2133600" y="4303713"/>
          <p14:tracePt t="85082" x="2081213" y="4241800"/>
          <p14:tracePt t="85099" x="1928813" y="4170363"/>
          <p14:tracePt t="85116" x="1822450" y="4152900"/>
          <p14:tracePt t="85132" x="1731963" y="4143375"/>
          <p14:tracePt t="85149" x="1652588" y="4143375"/>
          <p14:tracePt t="85166" x="1625600" y="4143375"/>
          <p14:tracePt t="85182" x="1598613" y="4143375"/>
          <p14:tracePt t="85199" x="1562100" y="4143375"/>
          <p14:tracePt t="85216" x="1554163" y="4152900"/>
          <p14:tracePt t="85233" x="1482725" y="4232275"/>
          <p14:tracePt t="85249" x="1465263" y="4303713"/>
          <p14:tracePt t="85265" x="1438275" y="4367213"/>
          <p14:tracePt t="85283" x="1428750" y="4411663"/>
          <p14:tracePt t="85299" x="1419225" y="4483100"/>
          <p14:tracePt t="85316" x="1419225" y="4510088"/>
          <p14:tracePt t="85332" x="1428750" y="4562475"/>
          <p14:tracePt t="85349" x="1455738" y="4598988"/>
          <p14:tracePt t="85366" x="1465263" y="4625975"/>
          <p14:tracePt t="85382" x="1509713" y="4705350"/>
          <p14:tracePt t="85399" x="1536700" y="4741863"/>
          <p14:tracePt t="85416" x="1554163" y="4776788"/>
          <p14:tracePt t="85432" x="1625600" y="4848225"/>
          <p14:tracePt t="85449" x="1679575" y="4875213"/>
          <p14:tracePt t="85466" x="1758950" y="4894263"/>
          <p14:tracePt t="85482" x="1911350" y="4929188"/>
          <p14:tracePt t="85499" x="1946275" y="4929188"/>
          <p14:tracePt t="85888" x="1955800" y="4867275"/>
          <p14:tracePt t="85899" x="1982788" y="4776788"/>
          <p14:tracePt t="85912" x="2036763" y="4670425"/>
          <p14:tracePt t="85924" x="2125663" y="4419600"/>
          <p14:tracePt t="85937" x="2214563" y="4152900"/>
          <p14:tracePt t="85949" x="2259013" y="4000500"/>
          <p14:tracePt t="85966" x="2303463" y="3894138"/>
          <p14:tracePt t="85983" x="2322513" y="3795713"/>
          <p14:tracePt t="85999" x="2339975" y="3616325"/>
          <p14:tracePt t="86016" x="2339975" y="3554413"/>
          <p14:tracePt t="86033" x="2339975" y="3517900"/>
          <p14:tracePt t="86049" x="2330450" y="3465513"/>
          <p14:tracePt t="86066" x="2330450" y="3446463"/>
          <p14:tracePt t="86083" x="2312988" y="3429000"/>
          <p14:tracePt t="86099" x="2312988" y="3419475"/>
          <p14:tracePt t="86116" x="2303463" y="3411538"/>
          <p14:tracePt t="86135" x="2286000" y="3402013"/>
          <p14:tracePt t="86149" x="2286000" y="3384550"/>
          <p14:tracePt t="86166" x="2268538" y="3375025"/>
          <p14:tracePt t="86183" x="2251075" y="3340100"/>
          <p14:tracePt t="86200" x="2232025" y="3303588"/>
          <p14:tracePt t="86216" x="2232025" y="3268663"/>
          <p14:tracePt t="86233" x="2214563" y="3205163"/>
          <p14:tracePt t="86250" x="2205038" y="3205163"/>
          <p14:tracePt t="86266" x="2197100" y="3187700"/>
          <p14:tracePt t="86283" x="2179638" y="3187700"/>
          <p14:tracePt t="86300" x="2170113" y="3187700"/>
          <p14:tracePt t="86316" x="2160588" y="3187700"/>
          <p14:tracePt t="86333" x="2152650" y="3187700"/>
          <p14:tracePt t="86349" x="2133600" y="3179763"/>
          <p14:tracePt t="86370" x="2116138" y="3170238"/>
          <p14:tracePt t="86383" x="2116138" y="3160713"/>
          <p14:tracePt t="86400" x="2098675" y="3152775"/>
          <p14:tracePt t="86418" x="2017713" y="3133725"/>
          <p14:tracePt t="86433" x="1955800" y="3125788"/>
          <p14:tracePt t="86450" x="1919288" y="3125788"/>
          <p14:tracePt t="86467" x="1866900" y="3108325"/>
          <p14:tracePt t="86483" x="1847850" y="3098800"/>
          <p14:tracePt t="86499" x="1830388" y="3098800"/>
          <p14:tracePt t="86516" x="1812925" y="3098800"/>
          <p14:tracePt t="86603" x="1803400" y="3098800"/>
          <p14:tracePt t="86615" x="1795463" y="3098800"/>
          <p14:tracePt t="86627" x="1785938" y="3116263"/>
          <p14:tracePt t="86639" x="1776413" y="3143250"/>
          <p14:tracePt t="86653" x="1758950" y="3205163"/>
          <p14:tracePt t="86666" x="1741488" y="3286125"/>
          <p14:tracePt t="86683" x="1731963" y="3348038"/>
          <p14:tracePt t="86699" x="1714500" y="3394075"/>
          <p14:tracePt t="86716" x="1687513" y="3500438"/>
          <p14:tracePt t="86733" x="1670050" y="3598863"/>
          <p14:tracePt t="86750" x="1652588" y="3822700"/>
          <p14:tracePt t="86766" x="1643063" y="3894138"/>
          <p14:tracePt t="86783" x="1643063" y="3956050"/>
          <p14:tracePt t="86800" x="1643063" y="4143375"/>
          <p14:tracePt t="86816" x="1643063" y="4276725"/>
          <p14:tracePt t="86833" x="1643063" y="4357688"/>
          <p14:tracePt t="86850" x="1643063" y="4465638"/>
          <p14:tracePt t="86866" x="1643063" y="4491038"/>
          <p14:tracePt t="86883" x="1660525" y="4537075"/>
          <p14:tracePt t="86900" x="1687513" y="4581525"/>
          <p14:tracePt t="86916" x="1714500" y="4616450"/>
          <p14:tracePt t="86933" x="1731963" y="4643438"/>
          <p14:tracePt t="86950" x="1776413" y="4705350"/>
          <p14:tracePt t="86966" x="1785938" y="4724400"/>
          <p14:tracePt t="86984" x="1803400" y="4732338"/>
          <p14:tracePt t="87022" x="1812925" y="4732338"/>
          <p14:tracePt t="87293" x="1812925" y="4724400"/>
          <p14:tracePt t="87330" x="1812925" y="4705350"/>
          <p14:tracePt t="87343" x="1822450" y="4697413"/>
          <p14:tracePt t="87355" x="1830388" y="4679950"/>
          <p14:tracePt t="87369" x="1830388" y="4670425"/>
          <p14:tracePt t="87383" x="1830388" y="4643438"/>
          <p14:tracePt t="87400" x="1839913" y="4572000"/>
          <p14:tracePt t="87416" x="1847850" y="4456113"/>
          <p14:tracePt t="87433" x="1857375" y="4402138"/>
          <p14:tracePt t="87450" x="1857375" y="4367213"/>
          <p14:tracePt t="87466" x="1857375" y="4322763"/>
          <p14:tracePt t="87483" x="1857375" y="4303713"/>
          <p14:tracePt t="87500" x="1857375" y="4295775"/>
          <p14:tracePt t="87516" x="1857375" y="4286250"/>
          <p14:tracePt t="87550" x="1857375" y="4276725"/>
          <p14:tracePt t="87786" x="1857375" y="4286250"/>
          <p14:tracePt t="88045" x="1857375" y="4276725"/>
          <p14:tracePt t="88094" x="1857375" y="4268788"/>
          <p14:tracePt t="88120" x="1857375" y="4251325"/>
          <p14:tracePt t="88144" x="1857375" y="4214813"/>
          <p14:tracePt t="88156" x="1857375" y="4197350"/>
          <p14:tracePt t="88170" x="1857375" y="4179888"/>
          <p14:tracePt t="88181" x="1857375" y="4160838"/>
          <p14:tracePt t="88193" x="1857375" y="4143375"/>
          <p14:tracePt t="88205" x="1857375" y="4116388"/>
          <p14:tracePt t="88219" x="1857375" y="4098925"/>
          <p14:tracePt t="88233" x="1857375" y="4071938"/>
          <p14:tracePt t="88250" x="1857375" y="4037013"/>
          <p14:tracePt t="88267" x="1847850" y="4000500"/>
          <p14:tracePt t="88283" x="1768475" y="3965575"/>
          <p14:tracePt t="88300" x="1714500" y="3946525"/>
          <p14:tracePt t="88317" x="1633538" y="3938588"/>
          <p14:tracePt t="88333" x="1616075" y="3929063"/>
          <p14:tracePt t="88350" x="1608138" y="3929063"/>
          <p14:tracePt t="88367" x="1598613" y="3929063"/>
          <p14:tracePt t="88390" x="1589088" y="3929063"/>
          <p14:tracePt t="88404" x="1589088" y="3946525"/>
          <p14:tracePt t="88417" x="1581150" y="4000500"/>
          <p14:tracePt t="88434" x="1571625" y="4081463"/>
          <p14:tracePt t="88450" x="1562100" y="4160838"/>
          <p14:tracePt t="88467" x="1562100" y="4402138"/>
          <p14:tracePt t="88483" x="1562100" y="4598988"/>
          <p14:tracePt t="88500" x="1562100" y="4714875"/>
          <p14:tracePt t="88517" x="1562100" y="4894263"/>
          <p14:tracePt t="88533" x="1562100" y="4965700"/>
          <p14:tracePt t="88550" x="1598613" y="5072063"/>
          <p14:tracePt t="88567" x="1616075" y="5089525"/>
          <p14:tracePt t="88584" x="1643063" y="5108575"/>
          <p14:tracePt t="88600" x="1724025" y="5089525"/>
          <p14:tracePt t="88617" x="1758950" y="5081588"/>
          <p14:tracePt t="88633" x="1795463" y="5054600"/>
          <p14:tracePt t="88650" x="1830388" y="5010150"/>
          <p14:tracePt t="88667" x="1839913" y="5000625"/>
          <p14:tracePt t="88684" x="1839913" y="4991100"/>
          <p14:tracePt t="88700" x="1839913" y="4983163"/>
          <p14:tracePt t="88717" x="1839913" y="4973638"/>
          <p14:tracePt t="88734" x="1839913" y="4965700"/>
          <p14:tracePt t="88750" x="1839913" y="4938713"/>
          <p14:tracePt t="88767" x="1839913" y="4929188"/>
          <p14:tracePt t="88784" x="1839913" y="4911725"/>
          <p14:tracePt t="88800" x="1839913" y="4867275"/>
          <p14:tracePt t="88817" x="1839913" y="4857750"/>
          <p14:tracePt t="88834" x="1839913" y="4848225"/>
          <p14:tracePt t="88958" x="1839913" y="4840288"/>
          <p14:tracePt t="89180" x="1847850" y="4840288"/>
          <p14:tracePt t="89303" x="1847850" y="4848225"/>
          <p14:tracePt t="89315" x="1857375" y="4848225"/>
          <p14:tracePt t="89340" x="1866900" y="4848225"/>
          <p14:tracePt t="89389" x="1866900" y="4857750"/>
          <p14:tracePt t="89403" x="1874838" y="4857750"/>
          <p14:tracePt t="89414" x="1874838" y="4867275"/>
          <p14:tracePt t="89439" x="1884363" y="4867275"/>
          <p14:tracePt t="89464" x="1893888" y="4867275"/>
          <p14:tracePt t="89476" x="1901825" y="4867275"/>
          <p14:tracePt t="89513" x="1911350" y="4867275"/>
          <p14:tracePt t="89550" x="1938338" y="4867275"/>
          <p14:tracePt t="89561" x="1973263" y="4840288"/>
          <p14:tracePt t="89574" x="1982788" y="4813300"/>
          <p14:tracePt t="89592" x="2009775" y="4759325"/>
          <p14:tracePt t="89601" x="2017713" y="4724400"/>
          <p14:tracePt t="89617" x="2017713" y="4687888"/>
          <p14:tracePt t="89634" x="2000250" y="4616450"/>
          <p14:tracePt t="89651" x="1955800" y="4572000"/>
          <p14:tracePt t="89667" x="1884363" y="4483100"/>
          <p14:tracePt t="89684" x="1803400" y="4340225"/>
          <p14:tracePt t="89701" x="1670050" y="4081463"/>
          <p14:tracePt t="89717" x="1616075" y="3973513"/>
          <p14:tracePt t="89734" x="1465263" y="3589338"/>
          <p14:tracePt t="89751" x="1339850" y="3394075"/>
          <p14:tracePt t="89767" x="1250950" y="3268663"/>
          <p14:tracePt t="89784" x="1125538" y="3143250"/>
          <p14:tracePt t="89801" x="1098550" y="3116263"/>
          <p14:tracePt t="89817" x="1089025" y="3089275"/>
          <p14:tracePt t="89834" x="1081088" y="3081338"/>
          <p14:tracePt t="89850" x="1062038" y="3071813"/>
          <p14:tracePt t="89867" x="1062038" y="3062288"/>
          <p14:tracePt t="89884" x="1054100" y="3062288"/>
          <p14:tracePt t="89969" x="1062038" y="3071813"/>
          <p14:tracePt t="89982" x="1089025" y="3098800"/>
          <p14:tracePt t="89994" x="1152525" y="3152775"/>
          <p14:tracePt t="90005" x="1268413" y="3340100"/>
          <p14:tracePt t="90019" x="1384300" y="3598863"/>
          <p14:tracePt t="90034" x="1482725" y="3776663"/>
          <p14:tracePt t="90051" x="1536700" y="3938588"/>
          <p14:tracePt t="90068" x="1687513" y="4384675"/>
          <p14:tracePt t="90084" x="1768475" y="4562475"/>
          <p14:tracePt t="90101" x="1847850" y="4741863"/>
          <p14:tracePt t="90105" x="1928813" y="4991100"/>
          <p14:tracePt t="90118" x="1990725" y="5205413"/>
          <p14:tracePt t="90134" x="2017713" y="5303838"/>
          <p14:tracePt t="90151" x="2027238" y="5357813"/>
          <p14:tracePt t="90167" x="2036763" y="5394325"/>
          <p14:tracePt t="90216" x="2017713" y="5394325"/>
          <p14:tracePt t="90228" x="1990725" y="5357813"/>
          <p14:tracePt t="90241" x="1938338" y="5286375"/>
          <p14:tracePt t="90253" x="1866900" y="5116513"/>
          <p14:tracePt t="90267" x="1795463" y="4965700"/>
          <p14:tracePt t="90284" x="1751013" y="4848225"/>
          <p14:tracePt t="90301" x="1643063" y="4589463"/>
          <p14:tracePt t="90317" x="1571625" y="4473575"/>
          <p14:tracePt t="90334" x="1517650" y="4384675"/>
          <p14:tracePt t="90351" x="1411288" y="4303713"/>
          <p14:tracePt t="90367" x="1393825" y="4295775"/>
          <p14:tracePt t="90425" x="1411288" y="4322763"/>
          <p14:tracePt t="90438" x="1438275" y="4375150"/>
          <p14:tracePt t="90450" x="1473200" y="4483100"/>
          <p14:tracePt t="90461" x="1509713" y="4572000"/>
          <p14:tracePt t="90474" x="1536700" y="4652963"/>
          <p14:tracePt t="90487" x="1581150" y="4732338"/>
          <p14:tracePt t="90501" x="1608138" y="4857750"/>
          <p14:tracePt t="90517" x="1643063" y="4991100"/>
          <p14:tracePt t="90535" x="1687513" y="5214938"/>
          <p14:tracePt t="90551" x="1714500" y="5268913"/>
          <p14:tracePt t="91066" x="1714500" y="5259388"/>
          <p14:tracePt t="91078" x="1714500" y="5232400"/>
          <p14:tracePt t="91090" x="1687513" y="5170488"/>
          <p14:tracePt t="91105" x="1660525" y="5099050"/>
          <p14:tracePt t="91118" x="1616075" y="5027613"/>
          <p14:tracePt t="91134" x="1554163" y="4965700"/>
          <p14:tracePt t="91151" x="1509713" y="4911725"/>
          <p14:tracePt t="91168" x="1419225" y="4822825"/>
          <p14:tracePt t="91185" x="1384300" y="4768850"/>
          <p14:tracePt t="91201" x="1303338" y="4581525"/>
          <p14:tracePt t="91218" x="1241425" y="4483100"/>
          <p14:tracePt t="91234" x="1169988" y="4384675"/>
          <p14:tracePt t="91251" x="1054100" y="4251325"/>
          <p14:tracePt t="91268" x="1027113" y="4170363"/>
          <p14:tracePt t="91285" x="1009650" y="4108450"/>
          <p14:tracePt t="91301" x="1000125" y="4027488"/>
          <p14:tracePt t="91318" x="1000125" y="4000500"/>
          <p14:tracePt t="91335" x="1000125" y="3983038"/>
          <p14:tracePt t="91351" x="1017588" y="3983038"/>
          <p14:tracePt t="91368" x="1081088" y="3983038"/>
          <p14:tracePt t="91385" x="1204913" y="4000500"/>
          <p14:tracePt t="91401" x="1250950" y="4010025"/>
          <p14:tracePt t="91418" x="1330325" y="4037013"/>
          <p14:tracePt t="91435" x="1544638" y="4089400"/>
          <p14:tracePt t="91451" x="1643063" y="4125913"/>
          <p14:tracePt t="91468" x="1731963" y="4170363"/>
          <p14:tracePt t="91485" x="1874838" y="4251325"/>
          <p14:tracePt t="91501" x="1938338" y="4286250"/>
          <p14:tracePt t="91518" x="2000250" y="4322763"/>
          <p14:tracePt t="91534" x="2098675" y="4456113"/>
          <p14:tracePt t="91551" x="2125663" y="4527550"/>
          <p14:tracePt t="91568" x="2143125" y="4598988"/>
          <p14:tracePt t="91585" x="2152650" y="4660900"/>
          <p14:tracePt t="91601" x="2152650" y="4679950"/>
          <p14:tracePt t="91619" x="2152650" y="4687888"/>
          <p14:tracePt t="91635" x="2143125" y="4687888"/>
          <p14:tracePt t="91651" x="2133600" y="4687888"/>
          <p14:tracePt t="91669" x="2044700" y="4633913"/>
          <p14:tracePt t="91685" x="1990725" y="4581525"/>
          <p14:tracePt t="91701" x="1946275" y="4518025"/>
          <p14:tracePt t="91718" x="1901825" y="4465638"/>
          <p14:tracePt t="91735" x="1830388" y="4357688"/>
          <p14:tracePt t="91751" x="1785938" y="4303713"/>
          <p14:tracePt t="91768" x="1704975" y="4108450"/>
          <p14:tracePt t="91785" x="1679575" y="3990975"/>
          <p14:tracePt t="91801" x="1670050" y="3902075"/>
          <p14:tracePt t="91818" x="1670050" y="3776663"/>
          <p14:tracePt t="91835" x="1670050" y="3724275"/>
          <p14:tracePt t="91851" x="1697038" y="3687763"/>
          <p14:tracePt t="91868" x="1724025" y="3643313"/>
          <p14:tracePt t="91885" x="1724025" y="3633788"/>
          <p14:tracePt t="91901" x="1731963" y="3633788"/>
          <p14:tracePt t="91935" x="1731963" y="3643313"/>
          <p14:tracePt t="91952" x="1751013" y="3670300"/>
          <p14:tracePt t="91968" x="1758950" y="3687763"/>
          <p14:tracePt t="91985" x="1776413" y="3705225"/>
          <p14:tracePt t="92002" x="1795463" y="3759200"/>
          <p14:tracePt t="92018" x="1803400" y="3822700"/>
          <p14:tracePt t="92035" x="1830388" y="3911600"/>
          <p14:tracePt t="92051" x="1874838" y="4037013"/>
          <p14:tracePt t="92068" x="1901825" y="4089400"/>
          <p14:tracePt t="92085" x="1938338" y="4143375"/>
          <p14:tracePt t="92102" x="2000250" y="4295775"/>
          <p14:tracePt t="92118" x="2017713" y="4375150"/>
          <p14:tracePt t="92135" x="2036763" y="4438650"/>
          <p14:tracePt t="92151" x="2044700" y="4510088"/>
          <p14:tracePt t="92168" x="2044700" y="4527550"/>
          <p14:tracePt t="92202" x="2044700" y="4537075"/>
          <p14:tracePt t="92218" x="2044700" y="4545013"/>
          <p14:tracePt t="92286" x="2027238" y="4545013"/>
          <p14:tracePt t="92310" x="2009775" y="4537075"/>
          <p14:tracePt t="92323" x="2000250" y="4510088"/>
          <p14:tracePt t="92335" x="1982788" y="4465638"/>
          <p14:tracePt t="92348" x="1973263" y="4429125"/>
          <p14:tracePt t="92360" x="1965325" y="4384675"/>
          <p14:tracePt t="92372" x="1946275" y="4348163"/>
          <p14:tracePt t="92385" x="1946275" y="4295775"/>
          <p14:tracePt t="92401" x="1938338" y="4232275"/>
          <p14:tracePt t="92418" x="1919288" y="4143375"/>
          <p14:tracePt t="92435" x="1893888" y="3938588"/>
          <p14:tracePt t="92452" x="1874838" y="3848100"/>
          <p14:tracePt t="92468" x="1857375" y="3768725"/>
          <p14:tracePt t="92485" x="1785938" y="3544888"/>
          <p14:tracePt t="92502" x="1758950" y="3446463"/>
          <p14:tracePt t="92518" x="1643063" y="3313113"/>
          <p14:tracePt t="92535" x="1581150" y="3268663"/>
          <p14:tracePt t="92551" x="1517650" y="3224213"/>
          <p14:tracePt t="92568" x="1428750" y="3170238"/>
          <p14:tracePt t="92585" x="1393825" y="3160713"/>
          <p14:tracePt t="92602" x="1339850" y="3152775"/>
          <p14:tracePt t="92618" x="1231900" y="3143250"/>
          <p14:tracePt t="92635" x="1204913" y="3143250"/>
          <p14:tracePt t="92652" x="1169988" y="3152775"/>
          <p14:tracePt t="92668" x="1108075" y="3197225"/>
          <p14:tracePt t="92685" x="1089025" y="3241675"/>
          <p14:tracePt t="92702" x="1071563" y="3303588"/>
          <p14:tracePt t="92718" x="1054100" y="3500438"/>
          <p14:tracePt t="92735" x="1054100" y="3598863"/>
          <p14:tracePt t="92752" x="1054100" y="3670300"/>
          <p14:tracePt t="92768" x="1054100" y="3857625"/>
          <p14:tracePt t="92785" x="1071563" y="3990975"/>
          <p14:tracePt t="92802" x="1160463" y="4197350"/>
          <p14:tracePt t="92818" x="1223963" y="4259263"/>
          <p14:tracePt t="92835" x="1295400" y="4340225"/>
          <p14:tracePt t="92852" x="1401763" y="4518025"/>
          <p14:tracePt t="92868" x="1455738" y="4625975"/>
          <p14:tracePt t="92885" x="1500188" y="4705350"/>
          <p14:tracePt t="92902" x="1633538" y="4803775"/>
          <p14:tracePt t="92918" x="1724025" y="4848225"/>
          <p14:tracePt t="92935" x="1785938" y="4875213"/>
          <p14:tracePt t="92952" x="1893888" y="4929188"/>
          <p14:tracePt t="92968" x="1919288" y="4946650"/>
          <p14:tracePt t="92985" x="1938338" y="4956175"/>
          <p14:tracePt t="93002" x="2000250" y="4973638"/>
          <p14:tracePt t="93018" x="2036763" y="4973638"/>
          <p14:tracePt t="93036" x="2098675" y="4973638"/>
          <p14:tracePt t="93052" x="2214563" y="4929188"/>
          <p14:tracePt t="93068" x="2251075" y="4875213"/>
          <p14:tracePt t="93086" x="2330450" y="4687888"/>
          <p14:tracePt t="93102" x="2339975" y="4554538"/>
          <p14:tracePt t="93119" x="2347913" y="4446588"/>
          <p14:tracePt t="93135" x="2347913" y="4259263"/>
          <p14:tracePt t="93152" x="2347913" y="4125913"/>
          <p14:tracePt t="93169" x="2330450" y="4010025"/>
          <p14:tracePt t="93185" x="2205038" y="3795713"/>
          <p14:tracePt t="93202" x="2116138" y="3705225"/>
          <p14:tracePt t="93219" x="2027238" y="3581400"/>
          <p14:tracePt t="93235" x="1874838" y="3286125"/>
          <p14:tracePt t="93252" x="1812925" y="3197225"/>
          <p14:tracePt t="93269" x="1731963" y="3116263"/>
          <p14:tracePt t="93285" x="1544638" y="3000375"/>
          <p14:tracePt t="93302" x="1473200" y="2946400"/>
          <p14:tracePt t="93319" x="1419225" y="2928938"/>
          <p14:tracePt t="93335" x="1374775" y="2919413"/>
          <p14:tracePt t="93352" x="1366838" y="2919413"/>
          <p14:tracePt t="93369" x="1357313" y="2919413"/>
          <p14:tracePt t="93408" x="1357313" y="2928938"/>
          <p14:tracePt t="93421" x="1357313" y="2938463"/>
          <p14:tracePt t="93435" x="1347788" y="2955925"/>
          <p14:tracePt t="93452" x="1339850" y="2982913"/>
          <p14:tracePt t="93468" x="1322388" y="3062288"/>
          <p14:tracePt t="93485" x="1312863" y="3143250"/>
          <p14:tracePt t="93502" x="1303338" y="3232150"/>
          <p14:tracePt t="93518" x="1303338" y="3348038"/>
          <p14:tracePt t="93535" x="1303338" y="3394075"/>
          <p14:tracePt t="93552" x="1303338" y="3455988"/>
          <p14:tracePt t="93569" x="1330325" y="3660775"/>
          <p14:tracePt t="93585" x="1347788" y="3759200"/>
          <p14:tracePt t="93602" x="1374775" y="3830638"/>
          <p14:tracePt t="93619" x="1465263" y="3946525"/>
          <p14:tracePt t="93635" x="1536700" y="4017963"/>
          <p14:tracePt t="93653" x="1697038" y="4197350"/>
          <p14:tracePt t="93669" x="1758950" y="4276725"/>
          <p14:tracePt t="93685" x="1803400" y="4330700"/>
          <p14:tracePt t="93702" x="1866900" y="4394200"/>
          <p14:tracePt t="93719" x="1911350" y="4419600"/>
          <p14:tracePt t="93735" x="1938338" y="4429125"/>
          <p14:tracePt t="93752" x="2009775" y="4429125"/>
          <p14:tracePt t="93769" x="2071688" y="4429125"/>
          <p14:tracePt t="93785" x="2108200" y="4429125"/>
          <p14:tracePt t="93802" x="2160588" y="4429125"/>
          <p14:tracePt t="93819" x="2170113" y="4429125"/>
          <p14:tracePt t="93876" x="2170113" y="4419600"/>
          <p14:tracePt t="93889" x="2170113" y="4411663"/>
          <p14:tracePt t="93901" x="2170113" y="4384675"/>
          <p14:tracePt t="93913" x="2160588" y="4322763"/>
          <p14:tracePt t="93925" x="2133600" y="4251325"/>
          <p14:tracePt t="93938" x="2081213" y="4187825"/>
          <p14:tracePt t="93952" x="2036763" y="4133850"/>
          <p14:tracePt t="93969" x="1990725" y="4071938"/>
          <p14:tracePt t="93986" x="1955800" y="4000500"/>
          <p14:tracePt t="94002" x="1857375" y="3786188"/>
          <p14:tracePt t="94019" x="1803400" y="3697288"/>
          <p14:tracePt t="94035" x="1751013" y="3616325"/>
          <p14:tracePt t="94052" x="1554163" y="3490913"/>
          <p14:tracePt t="94069" x="1473200" y="3429000"/>
          <p14:tracePt t="94085" x="1366838" y="3330575"/>
          <p14:tracePt t="94102" x="1339850" y="3295650"/>
          <p14:tracePt t="94119" x="1312863" y="3276600"/>
          <p14:tracePt t="94124" x="1303338" y="3276600"/>
          <p14:tracePt t="94147" x="1295400" y="3276600"/>
          <p14:tracePt t="94159" x="1295400" y="3286125"/>
          <p14:tracePt t="94173" x="1295400" y="3313113"/>
          <p14:tracePt t="94186" x="1295400" y="3322638"/>
          <p14:tracePt t="94202" x="1295400" y="3330575"/>
          <p14:tracePt t="94220" x="1295400" y="3384550"/>
          <p14:tracePt t="94236" x="1295400" y="3419475"/>
          <p14:tracePt t="94252" x="1295400" y="3473450"/>
          <p14:tracePt t="94269" x="1303338" y="3616325"/>
          <p14:tracePt t="94286" x="1312863" y="3687763"/>
          <p14:tracePt t="94302" x="1322388" y="3751263"/>
          <p14:tracePt t="94319" x="1330325" y="3786188"/>
          <p14:tracePt t="94336" x="1357313" y="3857625"/>
          <p14:tracePt t="94352" x="1393825" y="3902075"/>
          <p14:tracePt t="94369" x="1509713" y="4062413"/>
          <p14:tracePt t="94386" x="1581150" y="4143375"/>
          <p14:tracePt t="94402" x="1643063" y="4205288"/>
          <p14:tracePt t="94419" x="1731963" y="4276725"/>
          <p14:tracePt t="94436" x="1751013" y="4295775"/>
          <p14:tracePt t="94453" x="1768475" y="4303713"/>
          <p14:tracePt t="94469" x="1803400" y="4322763"/>
          <p14:tracePt t="94486" x="1812925" y="4322763"/>
          <p14:tracePt t="94503" x="1830388" y="4330700"/>
          <p14:tracePt t="94578" x="1830388" y="4322763"/>
          <p14:tracePt t="94590" x="1830388" y="4313238"/>
          <p14:tracePt t="94604" x="1830388" y="4295775"/>
          <p14:tracePt t="94615" x="1830388" y="4232275"/>
          <p14:tracePt t="94628" x="1830388" y="4179888"/>
          <p14:tracePt t="94640" x="1822450" y="4143375"/>
          <p14:tracePt t="94654" x="1812925" y="4089400"/>
          <p14:tracePt t="94669" x="1795463" y="4044950"/>
          <p14:tracePt t="94686" x="1768475" y="3990975"/>
          <p14:tracePt t="94702" x="1633538" y="3813175"/>
          <p14:tracePt t="94719" x="1527175" y="3714750"/>
          <p14:tracePt t="94736" x="1455738" y="3652838"/>
          <p14:tracePt t="94752" x="1347788" y="3562350"/>
          <p14:tracePt t="94769" x="1312863" y="3527425"/>
          <p14:tracePt t="94786" x="1285875" y="3490913"/>
          <p14:tracePt t="94802" x="1223963" y="3446463"/>
          <p14:tracePt t="94819" x="1179513" y="3419475"/>
          <p14:tracePt t="94836" x="1108075" y="3394075"/>
          <p14:tracePt t="94852" x="1081088" y="3384550"/>
          <p14:tracePt t="94869" x="1062038" y="3384550"/>
          <p14:tracePt t="94886" x="1036638" y="3384550"/>
          <p14:tracePt t="94902" x="1017588" y="3384550"/>
          <p14:tracePt t="94919" x="1017588" y="3394075"/>
          <p14:tracePt t="94936" x="1000125" y="3419475"/>
          <p14:tracePt t="94952" x="1000125" y="3429000"/>
          <p14:tracePt t="94969" x="990600" y="3438525"/>
          <p14:tracePt t="94986" x="990600" y="3465513"/>
          <p14:tracePt t="95002" x="990600" y="3490913"/>
          <p14:tracePt t="95019" x="990600" y="3527425"/>
          <p14:tracePt t="95036" x="990600" y="3660775"/>
          <p14:tracePt t="95052" x="1017588" y="3714750"/>
          <p14:tracePt t="95070" x="1062038" y="3768725"/>
          <p14:tracePt t="95086" x="1179513" y="3902075"/>
          <p14:tracePt t="95103" x="1241425" y="4010025"/>
          <p14:tracePt t="95107" x="1285875" y="4125913"/>
          <p14:tracePt t="95120" x="1330325" y="4224338"/>
          <p14:tracePt t="95136" x="1374775" y="4286250"/>
          <p14:tracePt t="95152" x="1419225" y="4340225"/>
          <p14:tracePt t="95170" x="1554163" y="4411663"/>
          <p14:tracePt t="95186" x="1633538" y="4456113"/>
          <p14:tracePt t="95203" x="1704975" y="4483100"/>
          <p14:tracePt t="95219" x="1795463" y="4510088"/>
          <p14:tracePt t="95236" x="1822450" y="4518025"/>
          <p14:tracePt t="95253" x="1847850" y="4518025"/>
          <p14:tracePt t="95269" x="1884363" y="4518025"/>
          <p14:tracePt t="95286" x="1911350" y="4510088"/>
          <p14:tracePt t="95303" x="1928813" y="4500563"/>
          <p14:tracePt t="95319" x="1982788" y="4456113"/>
          <p14:tracePt t="95336" x="2017713" y="4429125"/>
          <p14:tracePt t="95353" x="2044700" y="4384675"/>
          <p14:tracePt t="95369" x="2071688" y="4251325"/>
          <p14:tracePt t="95386" x="2089150" y="4143375"/>
          <p14:tracePt t="95403" x="2089150" y="4062413"/>
          <p14:tracePt t="95419" x="2089150" y="3894138"/>
          <p14:tracePt t="95436" x="2071688" y="3759200"/>
          <p14:tracePt t="95453" x="1965325" y="3473450"/>
          <p14:tracePt t="95469" x="1911350" y="3375025"/>
          <p14:tracePt t="95486" x="1874838" y="3286125"/>
          <p14:tracePt t="95503" x="1776413" y="3036888"/>
          <p14:tracePt t="95519" x="1741488" y="2928938"/>
          <p14:tracePt t="95536" x="1697038" y="2847975"/>
          <p14:tracePt t="95553" x="1562100" y="2732088"/>
          <p14:tracePt t="95569" x="1490663" y="2687638"/>
          <p14:tracePt t="95586" x="1411288" y="2660650"/>
          <p14:tracePt t="95603" x="1330325" y="2616200"/>
          <p14:tracePt t="95619" x="1295400" y="2598738"/>
          <p14:tracePt t="95636" x="1268413" y="2589213"/>
          <p14:tracePt t="95653" x="1231900" y="2589213"/>
          <p14:tracePt t="95669" x="1196975" y="2598738"/>
          <p14:tracePt t="95687" x="1036638" y="2652713"/>
          <p14:tracePt t="95703" x="955675" y="2679700"/>
          <p14:tracePt t="95719" x="911225" y="2705100"/>
          <p14:tracePt t="95737" x="874713" y="2741613"/>
          <p14:tracePt t="95753" x="857250" y="2759075"/>
          <p14:tracePt t="95769" x="847725" y="2803525"/>
          <p14:tracePt t="95786" x="822325" y="2982913"/>
          <p14:tracePt t="95803" x="812800" y="3062288"/>
          <p14:tracePt t="95819" x="812800" y="3116263"/>
          <p14:tracePt t="95836" x="812800" y="3241675"/>
          <p14:tracePt t="95853" x="830263" y="3322638"/>
          <p14:tracePt t="95869" x="839788" y="3446463"/>
          <p14:tracePt t="95886" x="893763" y="3660775"/>
          <p14:tracePt t="95903" x="938213" y="3741738"/>
          <p14:tracePt t="95919" x="982663" y="3813175"/>
          <p14:tracePt t="95936" x="1116013" y="4098925"/>
          <p14:tracePt t="95953" x="1179513" y="4214813"/>
          <p14:tracePt t="95970" x="1231900" y="4303713"/>
          <p14:tracePt t="95986" x="1322388" y="4456113"/>
          <p14:tracePt t="96003" x="1347788" y="4554538"/>
          <p14:tracePt t="96019" x="1438275" y="4741863"/>
          <p14:tracePt t="96036" x="1490663" y="4813300"/>
          <p14:tracePt t="96053" x="1581150" y="4867275"/>
          <p14:tracePt t="96069" x="1704975" y="4919663"/>
          <p14:tracePt t="96086" x="1758950" y="4946650"/>
          <p14:tracePt t="96103" x="1803400" y="4965700"/>
          <p14:tracePt t="96107" x="1839913" y="4973638"/>
          <p14:tracePt t="96119" x="1866900" y="4991100"/>
          <p14:tracePt t="96136" x="1911350" y="4991100"/>
          <p14:tracePt t="96153" x="1946275" y="5000625"/>
          <p14:tracePt t="96170" x="2062163" y="5000625"/>
          <p14:tracePt t="96186" x="2125663" y="5000625"/>
          <p14:tracePt t="96204" x="2187575" y="5000625"/>
          <p14:tracePt t="96220" x="2214563" y="5000625"/>
          <p14:tracePt t="96236" x="2232025" y="4983163"/>
          <p14:tracePt t="96253" x="2276475" y="4911725"/>
          <p14:tracePt t="96270" x="2339975" y="4813300"/>
          <p14:tracePt t="96286" x="2374900" y="4687888"/>
          <p14:tracePt t="96303" x="2446338" y="4589463"/>
          <p14:tracePt t="96320" x="2517775" y="4429125"/>
          <p14:tracePt t="96336" x="2527300" y="4357688"/>
          <p14:tracePt t="96353" x="2517775" y="4125913"/>
          <p14:tracePt t="96370" x="2465388" y="4017963"/>
          <p14:tracePt t="96386" x="2419350" y="3929063"/>
          <p14:tracePt t="96403" x="2312988" y="3724275"/>
          <p14:tracePt t="96420" x="2259013" y="3562350"/>
          <p14:tracePt t="96436" x="2205038" y="3429000"/>
          <p14:tracePt t="96453" x="2062163" y="3224213"/>
          <p14:tracePt t="96470" x="1919288" y="3062288"/>
          <p14:tracePt t="96486" x="1803400" y="2857500"/>
          <p14:tracePt t="96503" x="1652588" y="2589213"/>
          <p14:tracePt t="96520" x="1608138" y="2500313"/>
          <p14:tracePt t="96537" x="1509713" y="2374900"/>
          <p14:tracePt t="96553" x="1455738" y="2322513"/>
          <p14:tracePt t="96570" x="1393825" y="2268538"/>
          <p14:tracePt t="96587" x="1339850" y="2232025"/>
          <p14:tracePt t="96603" x="1250950" y="2205038"/>
          <p14:tracePt t="96620" x="1223963" y="2205038"/>
          <p14:tracePt t="96636" x="1204913" y="2214563"/>
          <p14:tracePt t="96653" x="1160463" y="2276475"/>
          <p14:tracePt t="96670" x="1143000" y="2303463"/>
          <p14:tracePt t="96686" x="1089025" y="2384425"/>
          <p14:tracePt t="96703" x="1071563" y="2419350"/>
          <p14:tracePt t="96720" x="1044575" y="2446338"/>
          <p14:tracePt t="96736" x="982663" y="2554288"/>
          <p14:tracePt t="96753" x="946150" y="2633663"/>
          <p14:tracePt t="96770" x="938213" y="2732088"/>
          <p14:tracePt t="96786" x="938213" y="2894013"/>
          <p14:tracePt t="96803" x="955675" y="2955925"/>
          <p14:tracePt t="96820" x="982663" y="3027363"/>
          <p14:tracePt t="96836" x="1044575" y="3214688"/>
          <p14:tracePt t="96853" x="1071563" y="3340100"/>
          <p14:tracePt t="96870" x="1116013" y="3509963"/>
          <p14:tracePt t="96886" x="1143000" y="3571875"/>
          <p14:tracePt t="96903" x="1169988" y="3652838"/>
          <p14:tracePt t="96920" x="1241425" y="3822700"/>
          <p14:tracePt t="96937" x="1295400" y="3911600"/>
          <p14:tracePt t="96953" x="1357313" y="3973513"/>
          <p14:tracePt t="96970" x="1482725" y="4062413"/>
          <p14:tracePt t="96987" x="1536700" y="4081463"/>
          <p14:tracePt t="97003" x="1581150" y="4108450"/>
          <p14:tracePt t="97020" x="1625600" y="4125913"/>
          <p14:tracePt t="97036" x="1643063" y="4133850"/>
          <p14:tracePt t="97053" x="1660525" y="4133850"/>
          <p14:tracePt t="97070" x="1687513" y="4133850"/>
          <p14:tracePt t="97086" x="1697038" y="4133850"/>
          <p14:tracePt t="97104" x="1731963" y="4125913"/>
          <p14:tracePt t="97120" x="1751013" y="4116388"/>
          <p14:tracePt t="97137" x="1776413" y="4081463"/>
          <p14:tracePt t="97154" x="1795463" y="3983038"/>
          <p14:tracePt t="97170" x="1803400" y="3919538"/>
          <p14:tracePt t="97187" x="1803400" y="3857625"/>
          <p14:tracePt t="97203" x="1803400" y="3759200"/>
          <p14:tracePt t="97220" x="1776413" y="3705225"/>
          <p14:tracePt t="97237" x="1731963" y="3633788"/>
          <p14:tracePt t="97253" x="1643063" y="3429000"/>
          <p14:tracePt t="97270" x="1598613" y="3348038"/>
          <p14:tracePt t="97287" x="1562100" y="3276600"/>
          <p14:tracePt t="97303" x="1438275" y="3160713"/>
          <p14:tracePt t="97320" x="1339850" y="3098800"/>
          <p14:tracePt t="97337" x="1250950" y="3027363"/>
          <p14:tracePt t="97353" x="1116013" y="2884488"/>
          <p14:tracePt t="97370" x="1071563" y="2840038"/>
          <p14:tracePt t="97388" x="973138" y="2786063"/>
          <p14:tracePt t="97403" x="911225" y="2776538"/>
          <p14:tracePt t="97420" x="874713" y="2776538"/>
          <p14:tracePt t="97437" x="803275" y="2803525"/>
          <p14:tracePt t="97453" x="776288" y="2874963"/>
          <p14:tracePt t="97470" x="741363" y="2928938"/>
          <p14:tracePt t="97487" x="704850" y="3027363"/>
          <p14:tracePt t="97503" x="687388" y="3081338"/>
          <p14:tracePt t="97520" x="687388" y="3116263"/>
          <p14:tracePt t="97537" x="669925" y="3205163"/>
          <p14:tracePt t="97553" x="669925" y="3276600"/>
          <p14:tracePt t="97570" x="660400" y="3375025"/>
          <p14:tracePt t="97587" x="669925" y="3536950"/>
          <p14:tracePt t="97603" x="679450" y="3589338"/>
          <p14:tracePt t="97620" x="696913" y="3633788"/>
          <p14:tracePt t="97637" x="750888" y="3759200"/>
          <p14:tracePt t="97653" x="795338" y="3848100"/>
          <p14:tracePt t="97671" x="911225" y="4017963"/>
          <p14:tracePt t="97687" x="955675" y="4071938"/>
          <p14:tracePt t="97703" x="1000125" y="4125913"/>
          <p14:tracePt t="97721" x="1089025" y="4197350"/>
          <p14:tracePt t="97737" x="1133475" y="4214813"/>
          <p14:tracePt t="97754" x="1187450" y="4232275"/>
          <p14:tracePt t="97770" x="1366838" y="4268788"/>
          <p14:tracePt t="97787" x="1438275" y="4276725"/>
          <p14:tracePt t="97803" x="1500188" y="4286250"/>
          <p14:tracePt t="97820" x="1571625" y="4286250"/>
          <p14:tracePt t="97837" x="1598613" y="4286250"/>
          <p14:tracePt t="97854" x="1625600" y="4276725"/>
          <p14:tracePt t="97870" x="1679575" y="4232275"/>
          <p14:tracePt t="97887" x="1697038" y="4224338"/>
          <p14:tracePt t="97904" x="1724025" y="4187825"/>
          <p14:tracePt t="97920" x="1731963" y="4125913"/>
          <p14:tracePt t="97937" x="1741488" y="4062413"/>
          <p14:tracePt t="97953" x="1741488" y="4000500"/>
          <p14:tracePt t="97970" x="1731963" y="3894138"/>
          <p14:tracePt t="97987" x="1704975" y="3840163"/>
          <p14:tracePt t="98004" x="1660525" y="3759200"/>
          <p14:tracePt t="98020" x="1643063" y="3714750"/>
          <p14:tracePt t="98037" x="1625600" y="3652838"/>
          <p14:tracePt t="98054" x="1581150" y="3517900"/>
          <p14:tracePt t="98070" x="1562100" y="3473450"/>
          <p14:tracePt t="98087" x="1544638" y="3419475"/>
          <p14:tracePt t="98104" x="1509713" y="3348038"/>
          <p14:tracePt t="98120" x="1482725" y="3313113"/>
          <p14:tracePt t="98137" x="1455738" y="3276600"/>
          <p14:tracePt t="98153" x="1384300" y="3232150"/>
          <p14:tracePt t="98170" x="1357313" y="3197225"/>
          <p14:tracePt t="98187" x="1322388" y="3179763"/>
          <p14:tracePt t="98204" x="1295400" y="3152775"/>
          <p14:tracePt t="98220" x="1285875" y="3152775"/>
          <p14:tracePt t="98238" x="1276350" y="3152775"/>
          <p14:tracePt t="98276" x="1276350" y="3160713"/>
          <p14:tracePt t="98289" x="1276350" y="3170238"/>
          <p14:tracePt t="98313" x="1276350" y="3187700"/>
          <p14:tracePt t="98326" x="1276350" y="3205163"/>
          <p14:tracePt t="98339" x="1285875" y="3214688"/>
          <p14:tracePt t="98354" x="1295400" y="3232150"/>
          <p14:tracePt t="98370" x="1303338" y="3259138"/>
          <p14:tracePt t="98387" x="1330325" y="3286125"/>
          <p14:tracePt t="98404" x="1347788" y="3313113"/>
          <p14:tracePt t="98420" x="1374775" y="3340100"/>
          <p14:tracePt t="98437" x="1401763" y="3411538"/>
          <p14:tracePt t="98454" x="1419225" y="3446463"/>
          <p14:tracePt t="98470" x="1438275" y="3473450"/>
          <p14:tracePt t="98487" x="1465263" y="3490913"/>
          <p14:tracePt t="98504" x="1465263" y="3500438"/>
          <p14:tracePt t="98520" x="1473200" y="3500438"/>
          <p14:tracePt t="98537" x="1482725" y="3509963"/>
          <p14:tracePt t="98554" x="1490663" y="3509963"/>
          <p14:tracePt t="98584" x="1490663" y="3500438"/>
          <p14:tracePt t="98597" x="1490663" y="3482975"/>
          <p14:tracePt t="98609" x="1490663" y="3465513"/>
          <p14:tracePt t="98623" x="1490663" y="3438525"/>
          <p14:tracePt t="98637" x="1490663" y="3411538"/>
          <p14:tracePt t="98654" x="1490663" y="3384550"/>
          <p14:tracePt t="98671" x="1473200" y="3330575"/>
          <p14:tracePt t="98687" x="1465263" y="3303588"/>
          <p14:tracePt t="98704" x="1438275" y="3241675"/>
          <p14:tracePt t="98720" x="1357313" y="3062288"/>
          <p14:tracePt t="98737" x="1285875" y="2973388"/>
          <p14:tracePt t="98754" x="1204913" y="2911475"/>
          <p14:tracePt t="98770" x="1098550" y="2813050"/>
          <p14:tracePt t="98787" x="1054100" y="2786063"/>
          <p14:tracePt t="98804" x="1017588" y="2768600"/>
          <p14:tracePt t="98820" x="946150" y="2741613"/>
          <p14:tracePt t="98838" x="919163" y="2741613"/>
          <p14:tracePt t="98854" x="911225" y="2741613"/>
          <p14:tracePt t="98870" x="901700" y="2741613"/>
          <p14:tracePt t="98907" x="893763" y="2759075"/>
          <p14:tracePt t="98918" x="884238" y="2776538"/>
          <p14:tracePt t="98929" x="874713" y="2803525"/>
          <p14:tracePt t="98942" x="866775" y="2840038"/>
          <p14:tracePt t="98954" x="857250" y="2894013"/>
          <p14:tracePt t="98970" x="857250" y="2955925"/>
          <p14:tracePt t="98987" x="857250" y="3009900"/>
          <p14:tracePt t="99004" x="857250" y="3081338"/>
          <p14:tracePt t="99021" x="866775" y="3108325"/>
          <p14:tracePt t="99037" x="884238" y="3133725"/>
          <p14:tracePt t="99054" x="938213" y="3214688"/>
          <p14:tracePt t="99070" x="965200" y="3295650"/>
          <p14:tracePt t="99087" x="982663" y="3375025"/>
          <p14:tracePt t="99104" x="1044575" y="3509963"/>
          <p14:tracePt t="99121" x="1071563" y="3562350"/>
          <p14:tracePt t="99138" x="1143000" y="3660775"/>
          <p14:tracePt t="99154" x="1196975" y="3714750"/>
          <p14:tracePt t="99171" x="1268413" y="3786188"/>
          <p14:tracePt t="99188" x="1384300" y="3911600"/>
          <p14:tracePt t="99204" x="1419225" y="3965575"/>
          <p14:tracePt t="99221" x="1438275" y="4000500"/>
          <p14:tracePt t="99237" x="1482725" y="4027488"/>
          <p14:tracePt t="99254" x="1490663" y="4037013"/>
          <p14:tracePt t="99271" x="1509713" y="4037013"/>
          <p14:tracePt t="99312" x="1517650" y="4037013"/>
          <p14:tracePt t="99348" x="1517650" y="4017963"/>
          <p14:tracePt t="99361" x="1527175" y="3973513"/>
          <p14:tracePt t="99374" x="1536700" y="3919538"/>
          <p14:tracePt t="99386" x="1554163" y="3875088"/>
          <p14:tracePt t="99398" x="1571625" y="3840163"/>
          <p14:tracePt t="99410" x="1581150" y="3813175"/>
          <p14:tracePt t="99424" x="1581150" y="3786188"/>
          <p14:tracePt t="99437" x="1581150" y="3759200"/>
          <p14:tracePt t="99454" x="1581150" y="3714750"/>
          <p14:tracePt t="99471" x="1571625" y="3581400"/>
          <p14:tracePt t="99487" x="1554163" y="3500438"/>
          <p14:tracePt t="99504" x="1527175" y="3438525"/>
          <p14:tracePt t="99521" x="1482725" y="3313113"/>
          <p14:tracePt t="99537" x="1446213" y="3251200"/>
          <p14:tracePt t="99554" x="1384300" y="3152775"/>
          <p14:tracePt t="99571" x="1160463" y="2946400"/>
          <p14:tracePt t="99587" x="1071563" y="2901950"/>
          <p14:tracePt t="99604" x="990600" y="2874963"/>
          <p14:tracePt t="99621" x="928688" y="2867025"/>
          <p14:tracePt t="99637" x="911225" y="2867025"/>
          <p14:tracePt t="99654" x="874713" y="2938463"/>
          <p14:tracePt t="99671" x="795338" y="3143250"/>
          <p14:tracePt t="99688" x="768350" y="3232150"/>
          <p14:tracePt t="99705" x="750888" y="3402013"/>
          <p14:tracePt t="99721" x="750888" y="3544888"/>
          <p14:tracePt t="99737" x="758825" y="3679825"/>
          <p14:tracePt t="99755" x="822325" y="3875088"/>
          <p14:tracePt t="99771" x="847725" y="3973513"/>
          <p14:tracePt t="99787" x="884238" y="4143375"/>
          <p14:tracePt t="99804" x="955675" y="4394200"/>
          <p14:tracePt t="99821" x="982663" y="4465638"/>
          <p14:tracePt t="99838" x="1044575" y="4527550"/>
          <p14:tracePt t="99854" x="1204913" y="4652963"/>
          <p14:tracePt t="99871" x="1285875" y="4705350"/>
          <p14:tracePt t="99887" x="1347788" y="4741863"/>
          <p14:tracePt t="99904" x="1428750" y="4786313"/>
          <p14:tracePt t="99921" x="1455738" y="4786313"/>
          <p14:tracePt t="99938" x="1490663" y="4768850"/>
          <p14:tracePt t="99954" x="1562100" y="4705350"/>
          <p14:tracePt t="99971" x="1608138" y="4679950"/>
          <p14:tracePt t="99988" x="1660525" y="4608513"/>
          <p14:tracePt t="100004" x="1697038" y="4572000"/>
          <p14:tracePt t="100021" x="1714500" y="4537075"/>
          <p14:tracePt t="100038" x="1731963" y="4446588"/>
          <p14:tracePt t="100054" x="1741488" y="4348163"/>
          <p14:tracePt t="100071" x="1741488" y="4276725"/>
          <p14:tracePt t="100088" x="1741488" y="4143375"/>
          <p14:tracePt t="100104" x="1741488" y="4108450"/>
          <p14:tracePt t="100121" x="1741488" y="4062413"/>
          <p14:tracePt t="100126" x="1741488" y="4010025"/>
          <p14:tracePt t="100138" x="1704975" y="3938588"/>
          <p14:tracePt t="100154" x="1670050" y="3822700"/>
          <p14:tracePt t="100171" x="1616075" y="3714750"/>
          <p14:tracePt t="100188" x="1527175" y="3554413"/>
          <p14:tracePt t="100204" x="1490663" y="3473450"/>
          <p14:tracePt t="100221" x="1465263" y="3384550"/>
          <p14:tracePt t="100238" x="1411288" y="3205163"/>
          <p14:tracePt t="100254" x="1366838" y="3133725"/>
          <p14:tracePt t="100271" x="1347788" y="3098800"/>
          <p14:tracePt t="100288" x="1303338" y="3054350"/>
          <p14:tracePt t="100304" x="1276350" y="3044825"/>
          <p14:tracePt t="100322" x="1231900" y="3027363"/>
          <p14:tracePt t="100338" x="1204913" y="3027363"/>
          <p14:tracePt t="100354" x="1179513" y="3027363"/>
          <p14:tracePt t="100371" x="1152525" y="3027363"/>
          <p14:tracePt t="100388" x="1133475" y="3036888"/>
          <p14:tracePt t="100405" x="1116013" y="3036888"/>
          <p14:tracePt t="100421" x="1098550" y="3081338"/>
          <p14:tracePt t="100438" x="1081088" y="3125788"/>
          <p14:tracePt t="100454" x="1062038" y="3160713"/>
          <p14:tracePt t="100471" x="1036638" y="3259138"/>
          <p14:tracePt t="100488" x="1017588" y="3295650"/>
          <p14:tracePt t="100505" x="1000125" y="3330575"/>
          <p14:tracePt t="100521" x="955675" y="3402013"/>
          <p14:tracePt t="100538" x="946150" y="3446463"/>
          <p14:tracePt t="100555" x="928688" y="3544888"/>
          <p14:tracePt t="100571" x="901700" y="3705225"/>
          <p14:tracePt t="100588" x="893763" y="3776663"/>
          <p14:tracePt t="100605" x="901700" y="3911600"/>
          <p14:tracePt t="100621" x="919163" y="4017963"/>
          <p14:tracePt t="100638" x="955675" y="4125913"/>
          <p14:tracePt t="100655" x="1027113" y="4303713"/>
          <p14:tracePt t="100671" x="1062038" y="4367213"/>
          <p14:tracePt t="100688" x="1108075" y="4429125"/>
          <p14:tracePt t="100704" x="1223963" y="4581525"/>
          <p14:tracePt t="100721" x="1312863" y="4660900"/>
          <p14:tracePt t="100738" x="1393825" y="4732338"/>
          <p14:tracePt t="100754" x="1509713" y="4813300"/>
          <p14:tracePt t="100771" x="1544638" y="4822825"/>
          <p14:tracePt t="100788" x="1589088" y="4830763"/>
          <p14:tracePt t="100805" x="1660525" y="4830763"/>
          <p14:tracePt t="100821" x="1704975" y="4822825"/>
          <p14:tracePt t="100838" x="1758950" y="4786313"/>
          <p14:tracePt t="100855" x="1847850" y="4670425"/>
          <p14:tracePt t="100871" x="1893888" y="4608513"/>
          <p14:tracePt t="100888" x="1928813" y="4554538"/>
          <p14:tracePt t="100905" x="1965325" y="4438650"/>
          <p14:tracePt t="100921" x="1973263" y="4384675"/>
          <p14:tracePt t="100938" x="1982788" y="4322763"/>
          <p14:tracePt t="100955" x="1982788" y="4133850"/>
          <p14:tracePt t="100971" x="1982788" y="4062413"/>
          <p14:tracePt t="100988" x="1946275" y="3919538"/>
          <p14:tracePt t="101005" x="1911350" y="3867150"/>
          <p14:tracePt t="101021" x="1866900" y="3803650"/>
          <p14:tracePt t="101038" x="1758950" y="3625850"/>
          <p14:tracePt t="101055" x="1697038" y="3536950"/>
          <p14:tracePt t="101071" x="1660525" y="3455988"/>
          <p14:tracePt t="101088" x="1581150" y="3303588"/>
          <p14:tracePt t="101105" x="1544638" y="3224213"/>
          <p14:tracePt t="101122" x="1509713" y="3160713"/>
          <p14:tracePt t="101127" x="1455738" y="3044825"/>
          <p14:tracePt t="101138" x="1384300" y="2982913"/>
          <p14:tracePt t="101155" x="1312863" y="2919413"/>
          <p14:tracePt t="101172" x="1204913" y="2857500"/>
          <p14:tracePt t="101188" x="1187450" y="2847975"/>
          <p14:tracePt t="101205" x="1169988" y="2840038"/>
          <p14:tracePt t="101222" x="1160463" y="2840038"/>
          <p14:tracePt t="101238" x="1152525" y="2840038"/>
          <p14:tracePt t="101272" x="1143000" y="2874963"/>
          <p14:tracePt t="101288" x="1143000" y="2911475"/>
          <p14:tracePt t="101305" x="1133475" y="2955925"/>
          <p14:tracePt t="101321" x="1125538" y="3054350"/>
          <p14:tracePt t="101338" x="1116013" y="3089275"/>
          <p14:tracePt t="101355" x="1108075" y="3133725"/>
          <p14:tracePt t="101371" x="1098550" y="3232150"/>
          <p14:tracePt t="101388" x="1089025" y="3313113"/>
          <p14:tracePt t="101405" x="1089025" y="3394075"/>
          <p14:tracePt t="101421" x="1089025" y="3527425"/>
          <p14:tracePt t="101438" x="1089025" y="3589338"/>
          <p14:tracePt t="101456" x="1098550" y="3759200"/>
          <p14:tracePt t="101471" x="1125538" y="3867150"/>
          <p14:tracePt t="101488" x="1133475" y="3946525"/>
          <p14:tracePt t="101505" x="1179513" y="4098925"/>
          <p14:tracePt t="101521" x="1214438" y="4160838"/>
          <p14:tracePt t="101538" x="1250950" y="4251325"/>
          <p14:tracePt t="101555" x="1366838" y="4446588"/>
          <p14:tracePt t="101572" x="1419225" y="4527550"/>
          <p14:tracePt t="101588" x="1455738" y="4581525"/>
          <p14:tracePt t="101605" x="1527175" y="4670425"/>
          <p14:tracePt t="101622" x="1544638" y="4679950"/>
          <p14:tracePt t="101638" x="1562100" y="4697413"/>
          <p14:tracePt t="101655" x="1616075" y="4724400"/>
          <p14:tracePt t="101672" x="1633538" y="4724400"/>
          <p14:tracePt t="101688" x="1670050" y="4724400"/>
          <p14:tracePt t="101705" x="1776413" y="4724400"/>
          <p14:tracePt t="101722" x="1830388" y="4724400"/>
          <p14:tracePt t="101739" x="1874838" y="4679950"/>
          <p14:tracePt t="101755" x="1901825" y="4643438"/>
          <p14:tracePt t="101772" x="1919288" y="4589463"/>
          <p14:tracePt t="101788" x="1946275" y="4394200"/>
          <p14:tracePt t="101805" x="1955800" y="4313238"/>
          <p14:tracePt t="101822" x="1955800" y="4241800"/>
          <p14:tracePt t="101838" x="1955800" y="4037013"/>
          <p14:tracePt t="101855" x="1938338" y="3884613"/>
          <p14:tracePt t="101872" x="1893888" y="3759200"/>
          <p14:tracePt t="101888" x="1768475" y="3581400"/>
          <p14:tracePt t="101905" x="1679575" y="3465513"/>
          <p14:tracePt t="101922" x="1589088" y="3303588"/>
          <p14:tracePt t="101938" x="1482725" y="3089275"/>
          <p14:tracePt t="101955" x="1419225" y="3009900"/>
          <p14:tracePt t="101972" x="1366838" y="2946400"/>
          <p14:tracePt t="101988" x="1214438" y="2786063"/>
          <p14:tracePt t="102005" x="1143000" y="2741613"/>
          <p14:tracePt t="102022" x="1027113" y="2643188"/>
          <p14:tracePt t="102038" x="1000125" y="2633663"/>
          <p14:tracePt t="102055" x="990600" y="2625725"/>
          <p14:tracePt t="102072" x="965200" y="2625725"/>
          <p14:tracePt t="102105" x="965200" y="2652713"/>
          <p14:tracePt t="102122" x="965200" y="2724150"/>
          <p14:tracePt t="102138" x="965200" y="2751138"/>
          <p14:tracePt t="102155" x="965200" y="2786063"/>
          <p14:tracePt t="102172" x="965200" y="2857500"/>
          <p14:tracePt t="102188" x="965200" y="2901950"/>
          <p14:tracePt t="102205" x="982663" y="2955925"/>
          <p14:tracePt t="102222" x="1009650" y="3108325"/>
          <p14:tracePt t="102238" x="1044575" y="3170238"/>
          <p14:tracePt t="102255" x="1081088" y="3224213"/>
          <p14:tracePt t="102272" x="1169988" y="3303588"/>
          <p14:tracePt t="102288" x="1223963" y="3357563"/>
          <p14:tracePt t="102306" x="1303338" y="3473450"/>
          <p14:tracePt t="102322" x="1357313" y="3571875"/>
          <p14:tracePt t="102338" x="1384300" y="3633788"/>
          <p14:tracePt t="102355" x="1446213" y="3741738"/>
          <p14:tracePt t="102372" x="1490663" y="3776663"/>
          <p14:tracePt t="102389" x="1544638" y="3813175"/>
          <p14:tracePt t="102405" x="1660525" y="3857625"/>
          <p14:tracePt t="102422" x="1704975" y="3884613"/>
          <p14:tracePt t="102438" x="1751013" y="3894138"/>
          <p14:tracePt t="102455" x="1785938" y="3911600"/>
          <p14:tracePt t="102472" x="1812925" y="3911600"/>
          <p14:tracePt t="102489" x="1830388" y="3911600"/>
          <p14:tracePt t="102505" x="1857375" y="3911600"/>
          <p14:tracePt t="102522" x="1866900" y="3911600"/>
          <p14:tracePt t="102538" x="1874838" y="3911600"/>
          <p14:tracePt t="102572" x="1874838" y="3902075"/>
          <p14:tracePt t="102628" x="1884363" y="3857625"/>
          <p14:tracePt t="102640" x="1884363" y="3813175"/>
          <p14:tracePt t="102651" x="1884363" y="3759200"/>
          <p14:tracePt t="102664" x="1884363" y="3714750"/>
          <p14:tracePt t="102676" x="1884363" y="3679825"/>
          <p14:tracePt t="102690" x="1884363" y="3652838"/>
          <p14:tracePt t="102705" x="1874838" y="3616325"/>
          <p14:tracePt t="102722" x="1866900" y="3589338"/>
          <p14:tracePt t="102738" x="1830388" y="3500438"/>
          <p14:tracePt t="102755" x="1803400" y="3419475"/>
          <p14:tracePt t="102772" x="1785938" y="3357563"/>
          <p14:tracePt t="102789" x="1704975" y="3241675"/>
          <p14:tracePt t="102805" x="1633538" y="3179763"/>
          <p14:tracePt t="102822" x="1562100" y="3108325"/>
          <p14:tracePt t="102839" x="1438275" y="2901950"/>
          <p14:tracePt t="102855" x="1401763" y="2822575"/>
          <p14:tracePt t="102873" x="1330325" y="2697163"/>
          <p14:tracePt t="102888" x="1295400" y="2652713"/>
          <p14:tracePt t="102906" x="1250950" y="2633663"/>
          <p14:tracePt t="102922" x="1204913" y="2625725"/>
          <p14:tracePt t="102939" x="1071563" y="2625725"/>
          <p14:tracePt t="102955" x="1027113" y="2633663"/>
          <p14:tracePt t="102972" x="973138" y="2724150"/>
          <p14:tracePt t="102989" x="946150" y="2840038"/>
          <p14:tracePt t="103005" x="928688" y="2965450"/>
          <p14:tracePt t="103022" x="911225" y="3170238"/>
          <p14:tracePt t="103039" x="911225" y="3330575"/>
          <p14:tracePt t="103055" x="911225" y="3500438"/>
          <p14:tracePt t="103072" x="919163" y="3714750"/>
          <p14:tracePt t="103089" x="938213" y="3830638"/>
          <p14:tracePt t="103105" x="1000125" y="4010025"/>
          <p14:tracePt t="103122" x="1152525" y="4313238"/>
          <p14:tracePt t="103139" x="1223963" y="4402138"/>
          <p14:tracePt t="103156" x="1285875" y="4500563"/>
          <p14:tracePt t="103172" x="1374775" y="4795838"/>
          <p14:tracePt t="103189" x="1411288" y="4875213"/>
          <p14:tracePt t="103205" x="1490663" y="5000625"/>
          <p14:tracePt t="103222" x="1544638" y="5045075"/>
          <p14:tracePt t="103239" x="1608138" y="5062538"/>
          <p14:tracePt t="103255" x="1751013" y="5099050"/>
          <p14:tracePt t="103272" x="1795463" y="5099050"/>
          <p14:tracePt t="103289" x="1839913" y="5099050"/>
          <p14:tracePt t="103306" x="1919288" y="5081588"/>
          <p14:tracePt t="103322" x="1965325" y="5054600"/>
          <p14:tracePt t="103339" x="2036763" y="5027613"/>
          <p14:tracePt t="103355" x="2197100" y="4911725"/>
          <p14:tracePt t="103372" x="2241550" y="4822825"/>
          <p14:tracePt t="103389" x="2276475" y="4741863"/>
          <p14:tracePt t="103405" x="2312988" y="4616450"/>
          <p14:tracePt t="103422" x="2312988" y="4554538"/>
          <p14:tracePt t="103439" x="2322513" y="4429125"/>
          <p14:tracePt t="103455" x="2322513" y="4322763"/>
          <p14:tracePt t="103472" x="2312988" y="4224338"/>
          <p14:tracePt t="103489" x="2251075" y="4054475"/>
          <p14:tracePt t="103505" x="2187575" y="3990975"/>
          <p14:tracePt t="103522" x="2098675" y="3919538"/>
          <p14:tracePt t="103539" x="1965325" y="3741738"/>
          <p14:tracePt t="103555" x="1911350" y="3625850"/>
          <p14:tracePt t="103572" x="1847850" y="3527425"/>
          <p14:tracePt t="103589" x="1731963" y="3367088"/>
          <p14:tracePt t="103605" x="1633538" y="3276600"/>
          <p14:tracePt t="103622" x="1544638" y="3197225"/>
          <p14:tracePt t="103626" x="1473200" y="3133725"/>
          <p14:tracePt t="103639" x="1428750" y="3071813"/>
          <p14:tracePt t="103656" x="1393825" y="3017838"/>
          <p14:tracePt t="103673" x="1330325" y="2965450"/>
          <p14:tracePt t="103689" x="1312863" y="2965450"/>
          <p14:tracePt t="103706" x="1285875" y="2965450"/>
          <p14:tracePt t="103723" x="1196975" y="2982913"/>
          <p14:tracePt t="103739" x="1116013" y="3027363"/>
          <p14:tracePt t="103756" x="1062038" y="3081338"/>
          <p14:tracePt t="103772" x="1000125" y="3160713"/>
          <p14:tracePt t="103789" x="982663" y="3197225"/>
          <p14:tracePt t="103806" x="965200" y="3224213"/>
          <p14:tracePt t="103822" x="938213" y="3295650"/>
          <p14:tracePt t="103839" x="938213" y="3348038"/>
          <p14:tracePt t="103856" x="928688" y="3419475"/>
          <p14:tracePt t="103872" x="911225" y="3625850"/>
          <p14:tracePt t="103889" x="911225" y="3705225"/>
          <p14:tracePt t="103906" x="911225" y="3768725"/>
          <p14:tracePt t="103922" x="928688" y="3884613"/>
          <p14:tracePt t="103939" x="946150" y="3973513"/>
          <p14:tracePt t="103956" x="982663" y="4081463"/>
          <p14:tracePt t="103972" x="1108075" y="4295775"/>
          <p14:tracePt t="103989" x="1179513" y="4367213"/>
          <p14:tracePt t="104006" x="1303338" y="4510088"/>
          <p14:tracePt t="104022" x="1366838" y="4616450"/>
          <p14:tracePt t="104039" x="1419225" y="4732338"/>
          <p14:tracePt t="104056" x="1536700" y="4884738"/>
          <p14:tracePt t="104072" x="1625600" y="4938713"/>
          <p14:tracePt t="104089" x="1714500" y="4965700"/>
          <p14:tracePt t="104106" x="1847850" y="4991100"/>
          <p14:tracePt t="104122" x="1884363" y="4991100"/>
          <p14:tracePt t="104139" x="1919288" y="4983163"/>
          <p14:tracePt t="104156" x="2009775" y="4884738"/>
          <p14:tracePt t="104172" x="2062163" y="4776788"/>
          <p14:tracePt t="104189" x="2098675" y="4679950"/>
          <p14:tracePt t="104206" x="2133600" y="4518025"/>
          <p14:tracePt t="104222" x="2125663" y="4429125"/>
          <p14:tracePt t="104239" x="2081213" y="4348163"/>
          <p14:tracePt t="104256" x="1955800" y="4062413"/>
          <p14:tracePt t="104272" x="1901825" y="3946525"/>
          <p14:tracePt t="104289" x="1839913" y="3857625"/>
          <p14:tracePt t="104306" x="1571625" y="3616325"/>
          <p14:tracePt t="104322" x="1446213" y="3465513"/>
          <p14:tracePt t="104340" x="1285875" y="3295650"/>
          <p14:tracePt t="104356" x="1196975" y="3232150"/>
          <p14:tracePt t="104372" x="1089025" y="3197225"/>
          <p14:tracePt t="104389" x="911225" y="3152775"/>
          <p14:tracePt t="104406" x="866775" y="3143250"/>
          <p14:tracePt t="104422" x="839788" y="3133725"/>
          <p14:tracePt t="104439" x="803275" y="3133725"/>
          <p14:tracePt t="104487" x="803275" y="3143250"/>
          <p14:tracePt t="104500" x="803275" y="3170238"/>
          <p14:tracePt t="104513" x="795338" y="3197225"/>
          <p14:tracePt t="104526" x="795338" y="3224213"/>
          <p14:tracePt t="104539" x="795338" y="3251200"/>
          <p14:tracePt t="104556" x="795338" y="3295650"/>
          <p14:tracePt t="104573" x="795338" y="3375025"/>
          <p14:tracePt t="104589" x="795338" y="3402013"/>
          <p14:tracePt t="104606" x="795338" y="3419475"/>
          <p14:tracePt t="104623" x="795338" y="3455988"/>
          <p14:tracePt t="104639" x="795338" y="3465513"/>
          <p14:tracePt t="104656" x="795338" y="34734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5110" y="461899"/>
            <a:ext cx="357377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0" dirty="0"/>
              <a:t>hypothyroidism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333244" y="2142743"/>
            <a:ext cx="3863340" cy="33299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"/>
    </mc:Choice>
    <mc:Fallback xmlns="">
      <p:transition spd="slow" advTm="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160" marR="5080"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Hurthle cells: </a:t>
            </a:r>
            <a:r>
              <a:rPr spc="-25" dirty="0"/>
              <a:t>large </a:t>
            </a:r>
            <a:r>
              <a:rPr spc="-5" dirty="0"/>
              <a:t>cells with </a:t>
            </a:r>
            <a:r>
              <a:rPr spc="-10" dirty="0"/>
              <a:t>abundant  </a:t>
            </a:r>
            <a:r>
              <a:rPr spc="-5" dirty="0"/>
              <a:t>eosinophilic </a:t>
            </a:r>
            <a:r>
              <a:rPr spc="-10" dirty="0"/>
              <a:t>cytoplasm, due </a:t>
            </a:r>
            <a:r>
              <a:rPr spc="-20" dirty="0"/>
              <a:t>to  </a:t>
            </a:r>
            <a:r>
              <a:rPr spc="-10" dirty="0"/>
              <a:t>increased</a:t>
            </a:r>
            <a:r>
              <a:rPr spc="-5" dirty="0"/>
              <a:t> </a:t>
            </a:r>
            <a:r>
              <a:rPr spc="-10" dirty="0"/>
              <a:t>mitochondria</a:t>
            </a:r>
          </a:p>
        </p:txBody>
      </p:sp>
      <p:sp>
        <p:nvSpPr>
          <p:cNvPr id="3" name="object 3"/>
          <p:cNvSpPr/>
          <p:nvPr/>
        </p:nvSpPr>
        <p:spPr>
          <a:xfrm>
            <a:off x="4306823" y="2339339"/>
            <a:ext cx="3732276" cy="2874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8180" y="2215895"/>
            <a:ext cx="3252216" cy="28742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4"/>
    </mc:Choice>
    <mc:Fallback xmlns="">
      <p:transition spd="slow" advTm="1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6" x="3027363" y="3679825"/>
          <p14:tracePt t="1167" x="3125788" y="3554413"/>
          <p14:tracePt t="1181" x="3303588" y="3330575"/>
          <p14:tracePt t="1192" x="3438525" y="3152775"/>
          <p14:tracePt t="1205" x="3554413" y="3036888"/>
          <p14:tracePt t="1218" x="3687763" y="2919413"/>
          <p14:tracePt t="1231" x="3911600" y="2741613"/>
          <p14:tracePt t="1247" x="4089400" y="2589213"/>
          <p14:tracePt t="1263" x="4197350" y="2517775"/>
          <p14:tracePt t="1280" x="4357688" y="2438400"/>
          <p14:tracePt t="1296" x="4456113" y="2428875"/>
          <p14:tracePt t="1313" x="4537075" y="2428875"/>
          <p14:tracePt t="1330" x="4616450" y="2455863"/>
          <p14:tracePt t="1347" x="4633913" y="2473325"/>
          <p14:tracePt t="1363" x="4652963" y="2490788"/>
          <p14:tracePt t="1380" x="4660900" y="2517775"/>
          <p14:tracePt t="1440" x="4581525" y="2473325"/>
          <p14:tracePt t="1451" x="4465638" y="2411413"/>
          <p14:tracePt t="1465" x="4340225" y="2322513"/>
          <p14:tracePt t="1476" x="4152900" y="2232025"/>
          <p14:tracePt t="1489" x="3848100" y="2081213"/>
          <p14:tracePt t="1501" x="3616325" y="1866900"/>
          <p14:tracePt t="1515" x="3367088" y="1670050"/>
          <p14:tracePt t="1530" x="3081338" y="1490663"/>
          <p14:tracePt t="1547" x="2894013" y="1384300"/>
          <p14:tracePt t="1564" x="2714625" y="1268413"/>
          <p14:tracePt t="1822" x="2724150" y="1241425"/>
          <p14:tracePt t="1834" x="2803525" y="1143000"/>
          <p14:tracePt t="1846" x="2938463" y="965200"/>
          <p14:tracePt t="1859" x="3081338" y="830263"/>
          <p14:tracePt t="1871" x="3295650" y="714375"/>
          <p14:tracePt t="1884" x="3536950" y="625475"/>
          <p14:tracePt t="1897" x="3670300" y="615950"/>
          <p14:tracePt t="1913" x="3768725" y="615950"/>
          <p14:tracePt t="1931" x="3867150" y="642938"/>
          <p14:tracePt t="1947" x="4133850" y="1081088"/>
          <p14:tracePt t="1963" x="4179888" y="1312863"/>
          <p14:tracePt t="1980" x="4179888" y="1795463"/>
          <p14:tracePt t="1997" x="3929063" y="2598738"/>
          <p14:tracePt t="2014" x="3830638" y="2803525"/>
          <p14:tracePt t="2179" x="3902075" y="2786063"/>
          <p14:tracePt t="2191" x="4000500" y="2724150"/>
          <p14:tracePt t="2204" x="4125913" y="2660650"/>
          <p14:tracePt t="2217" x="4357688" y="2544763"/>
          <p14:tracePt t="2230" x="4545013" y="2438400"/>
          <p14:tracePt t="2247" x="4652963" y="2347913"/>
          <p14:tracePt t="2264" x="4724400" y="2276475"/>
          <p14:tracePt t="2280" x="4848225" y="2143125"/>
          <p14:tracePt t="2297" x="4929188" y="2036763"/>
          <p14:tracePt t="2314" x="5160963" y="1679575"/>
          <p14:tracePt t="2330" x="5224463" y="1581150"/>
          <p14:tracePt t="2347" x="5268913" y="1473200"/>
          <p14:tracePt t="2364" x="5295900" y="1393825"/>
          <p14:tracePt t="2381" x="5303838" y="1179513"/>
          <p14:tracePt t="2397" x="5295900" y="1081088"/>
          <p14:tracePt t="2414" x="5153025" y="946150"/>
          <p14:tracePt t="2430" x="5045075" y="884238"/>
          <p14:tracePt t="2447" x="4973638" y="847725"/>
          <p14:tracePt t="2464" x="4822825" y="768350"/>
          <p14:tracePt t="2481" x="4724400" y="750888"/>
          <p14:tracePt t="2497" x="4608513" y="731838"/>
          <p14:tracePt t="2514" x="4419600" y="750888"/>
          <p14:tracePt t="2531" x="4357688" y="803275"/>
          <p14:tracePt t="2547" x="4303713" y="893763"/>
          <p14:tracePt t="2564" x="4224338" y="1295400"/>
          <p14:tracePt t="2581" x="4224338" y="1428750"/>
          <p14:tracePt t="2598" x="4251325" y="1847850"/>
          <p14:tracePt t="2614" x="4303713" y="2036763"/>
          <p14:tracePt t="2631" x="4367213" y="2152650"/>
          <p14:tracePt t="2647" x="4643438" y="2357438"/>
          <p14:tracePt t="2664" x="4786313" y="2428875"/>
          <p14:tracePt t="2956" x="4830763" y="2482850"/>
          <p14:tracePt t="2968" x="4965700" y="2562225"/>
          <p14:tracePt t="2982" x="5170488" y="2670175"/>
          <p14:tracePt t="2993" x="5375275" y="2768600"/>
          <p14:tracePt t="3006" x="5680075" y="2874963"/>
          <p14:tracePt t="3018" x="5956300" y="3000375"/>
          <p14:tracePt t="3032" x="6170613" y="3143250"/>
          <p14:tracePt t="3047" x="6348413" y="3348038"/>
          <p14:tracePt t="3064" x="6456363" y="3500438"/>
          <p14:tracePt t="3081" x="6572250" y="3679825"/>
          <p14:tracePt t="3097" x="6572250" y="3751263"/>
          <p14:tracePt t="3114" x="6545263" y="3840163"/>
          <p14:tracePt t="3131" x="6419850" y="4044950"/>
          <p14:tracePt t="3147" x="6367463" y="4116388"/>
          <p14:tracePt t="3165" x="6153150" y="4187825"/>
          <p14:tracePt t="3181" x="6018213" y="4197350"/>
          <p14:tracePt t="3197" x="5929313" y="4197350"/>
          <p14:tracePt t="3214" x="5840413" y="4197350"/>
          <p14:tracePt t="3231" x="5724525" y="4133850"/>
          <p14:tracePt t="3247" x="5661025" y="4044950"/>
          <p14:tracePt t="3264" x="5599113" y="3875088"/>
          <p14:tracePt t="3280" x="5599113" y="3786188"/>
          <p14:tracePt t="3297" x="5634038" y="3679825"/>
          <p14:tracePt t="3314" x="5840413" y="3232150"/>
          <p14:tracePt t="3331" x="6072188" y="3054350"/>
          <p14:tracePt t="3348" x="6348413" y="2911475"/>
          <p14:tracePt t="3364" x="6884988" y="2751138"/>
          <p14:tracePt t="3381" x="7108825" y="2751138"/>
          <p14:tracePt t="3397" x="7269163" y="2759075"/>
          <p14:tracePt t="3414" x="7446963" y="2867025"/>
          <p14:tracePt t="3431" x="7510463" y="2973388"/>
          <p14:tracePt t="3448" x="7562850" y="3160713"/>
          <p14:tracePt t="3464" x="7527925" y="3429000"/>
          <p14:tracePt t="3481" x="7456488" y="3652838"/>
          <p14:tracePt t="3498" x="7242175" y="4089400"/>
          <p14:tracePt t="3514" x="7045325" y="4232275"/>
          <p14:tracePt t="3531" x="6894513" y="4303713"/>
          <p14:tracePt t="3548" x="6616700" y="4375150"/>
          <p14:tracePt t="3564" x="6438900" y="4375150"/>
          <p14:tracePt t="3581" x="6286500" y="4375150"/>
          <p14:tracePt t="3597" x="6108700" y="4303713"/>
          <p14:tracePt t="3614" x="6027738" y="4241800"/>
          <p14:tracePt t="3631" x="5938838" y="4108450"/>
          <p14:tracePt t="3648" x="5813425" y="3867150"/>
          <p14:tracePt t="3664" x="5795963" y="3768725"/>
          <p14:tracePt t="3681" x="5822950" y="3625850"/>
          <p14:tracePt t="3698" x="6045200" y="3160713"/>
          <p14:tracePt t="3714" x="6215063" y="2982913"/>
          <p14:tracePt t="3732" x="6545263" y="2830513"/>
          <p14:tracePt t="3748" x="6965950" y="2732088"/>
          <p14:tracePt t="3764" x="7161213" y="2732088"/>
          <p14:tracePt t="3781" x="7402513" y="2830513"/>
          <p14:tracePt t="3797" x="7439025" y="2919413"/>
          <p14:tracePt t="3814" x="7446963" y="3098800"/>
          <p14:tracePt t="3831" x="7439025" y="3286125"/>
          <p14:tracePt t="3848" x="7161213" y="3598863"/>
          <p14:tracePt t="3864" x="7000875" y="3822700"/>
          <p14:tracePt t="3881" x="6518275" y="4081463"/>
          <p14:tracePt t="3898" x="6330950" y="4116388"/>
          <p14:tracePt t="3914" x="6215063" y="4116388"/>
          <p14:tracePt t="3920" x="6099175" y="4098925"/>
          <p14:tracePt t="3931" x="5965825" y="4017963"/>
          <p14:tracePt t="3948" x="5848350" y="3919538"/>
          <p14:tracePt t="3965" x="5786438" y="3830638"/>
          <p14:tracePt t="3981" x="5741988" y="3705225"/>
          <p14:tracePt t="3998" x="5751513" y="3608388"/>
          <p14:tracePt t="4014" x="5875338" y="3419475"/>
          <p14:tracePt t="4031" x="6197600" y="3108325"/>
          <p14:tracePt t="4048" x="6446838" y="3000375"/>
          <p14:tracePt t="4065" x="6715125" y="2911475"/>
          <p14:tracePt t="4081" x="6983413" y="2894013"/>
          <p14:tracePt t="4098" x="7126288" y="2928938"/>
          <p14:tracePt t="4115" x="7251700" y="3017838"/>
          <p14:tracePt t="4131" x="7394575" y="3438525"/>
          <p14:tracePt t="4148" x="7394575" y="3581400"/>
          <p14:tracePt t="4164" x="7180263" y="4197350"/>
          <p14:tracePt t="4181" x="7045325" y="4411663"/>
          <p14:tracePt t="4198" x="6946900" y="4581525"/>
          <p14:tracePt t="4214" x="6626225" y="4848225"/>
          <p14:tracePt t="4231" x="6438900" y="4884738"/>
          <p14:tracePt t="4248" x="6330950" y="4884738"/>
          <p14:tracePt t="4264" x="6126163" y="4759325"/>
          <p14:tracePt t="4281" x="6000750" y="4670425"/>
          <p14:tracePt t="4298" x="5902325" y="4518025"/>
          <p14:tracePt t="4314" x="5768975" y="4098925"/>
          <p14:tracePt t="4331" x="5768975" y="3929063"/>
          <p14:tracePt t="4349" x="5956300" y="3322638"/>
          <p14:tracePt t="4365" x="6126163" y="3062288"/>
          <p14:tracePt t="4381" x="6330950" y="2813050"/>
          <p14:tracePt t="4398" x="6946900" y="2322513"/>
          <p14:tracePt t="4415" x="7143750" y="2259013"/>
          <p14:tracePt t="4431" x="7269163" y="2259013"/>
          <p14:tracePt t="4448" x="7572375" y="2455863"/>
          <p14:tracePt t="4464" x="7634288" y="2571750"/>
          <p14:tracePt t="4481" x="7653338" y="2679700"/>
          <p14:tracePt t="4498" x="7616825" y="3017838"/>
          <p14:tracePt t="4514" x="7466013" y="3197225"/>
          <p14:tracePt t="4531" x="7348538" y="3313113"/>
          <p14:tracePt t="4548" x="7134225" y="3438525"/>
          <p14:tracePt t="4565" x="6919913" y="3490913"/>
          <p14:tracePt t="4581" x="6742113" y="3500438"/>
          <p14:tracePt t="4598" x="6545263" y="3482975"/>
          <p14:tracePt t="4614" x="6446838" y="3438525"/>
          <p14:tracePt t="4632" x="6286500" y="3340100"/>
          <p14:tracePt t="4648" x="6242050" y="3259138"/>
          <p14:tracePt t="4665" x="6224588" y="3170238"/>
          <p14:tracePt t="4681" x="6224588" y="3071813"/>
          <p14:tracePt t="4698" x="6402388" y="2901950"/>
          <p14:tracePt t="4715" x="6491288" y="2847975"/>
          <p14:tracePt t="4731" x="6724650" y="2776538"/>
          <p14:tracePt t="4748" x="6848475" y="2776538"/>
          <p14:tracePt t="4765" x="6946900" y="2795588"/>
          <p14:tracePt t="4781" x="7027863" y="2928938"/>
          <p14:tracePt t="4798" x="7054850" y="3081338"/>
          <p14:tracePt t="4815" x="7054850" y="3224213"/>
          <p14:tracePt t="4831" x="6946900" y="3473450"/>
          <p14:tracePt t="4848" x="6777038" y="3652838"/>
          <p14:tracePt t="4865" x="6634163" y="3795713"/>
          <p14:tracePt t="4881" x="6473825" y="3911600"/>
          <p14:tracePt t="4898" x="6384925" y="3919538"/>
          <p14:tracePt t="4915" x="6205538" y="3902075"/>
          <p14:tracePt t="4932" x="6134100" y="3822700"/>
          <p14:tracePt t="4948" x="6081713" y="3759200"/>
          <p14:tracePt t="4965" x="6054725" y="3679825"/>
          <p14:tracePt t="4981" x="6010275" y="3554413"/>
          <p14:tracePt t="4998" x="6010275" y="3455988"/>
          <p14:tracePt t="5015" x="6224588" y="3116263"/>
          <p14:tracePt t="5031" x="6419850" y="2990850"/>
          <p14:tracePt t="5048" x="6581775" y="2901950"/>
          <p14:tracePt t="5065" x="7018338" y="2847975"/>
          <p14:tracePt t="5081" x="7134225" y="2847975"/>
          <p14:tracePt t="5098" x="7224713" y="2867025"/>
          <p14:tracePt t="5115" x="7304088" y="3017838"/>
          <p14:tracePt t="5131" x="7313613" y="3170238"/>
          <p14:tracePt t="5148" x="7313613" y="3276600"/>
          <p14:tracePt t="5165" x="7286625" y="3581400"/>
          <p14:tracePt t="5181" x="7205663" y="3786188"/>
          <p14:tracePt t="5198" x="7099300" y="3938588"/>
          <p14:tracePt t="5215" x="6848475" y="4098925"/>
          <p14:tracePt t="5231" x="6759575" y="4125913"/>
          <p14:tracePt t="5249" x="6643688" y="4125913"/>
          <p14:tracePt t="5265" x="6599238" y="4125913"/>
          <p14:tracePt t="5281" x="6554788" y="4116388"/>
          <p14:tracePt t="5298" x="6491288" y="4037013"/>
          <p14:tracePt t="5315" x="6483350" y="3965575"/>
          <p14:tracePt t="5331" x="6483350" y="3875088"/>
          <p14:tracePt t="5348" x="6589713" y="3714750"/>
          <p14:tracePt t="5365" x="6643688" y="3660775"/>
          <p14:tracePt t="5382" x="6715125" y="3608388"/>
          <p14:tracePt t="5398" x="6848475" y="3589338"/>
          <p14:tracePt t="5415" x="6911975" y="3598863"/>
          <p14:tracePt t="5431" x="6946900" y="3625850"/>
          <p14:tracePt t="5448" x="6973888" y="3759200"/>
          <p14:tracePt t="5465" x="6946900" y="3857625"/>
          <p14:tracePt t="5482" x="6858000" y="3983038"/>
          <p14:tracePt t="5498" x="6724650" y="4116388"/>
          <p14:tracePt t="5515" x="6661150" y="4143375"/>
          <p14:tracePt t="5532" x="6572250" y="4160838"/>
          <p14:tracePt t="5548" x="6375400" y="4160838"/>
          <p14:tracePt t="5565" x="6303963" y="4143375"/>
          <p14:tracePt t="5582" x="6259513" y="4098925"/>
          <p14:tracePt t="5598" x="6188075" y="3894138"/>
          <p14:tracePt t="5615" x="6170613" y="3795713"/>
          <p14:tracePt t="5632" x="6170613" y="3616325"/>
          <p14:tracePt t="5648" x="6188075" y="3490913"/>
          <p14:tracePt t="5665" x="6259513" y="3348038"/>
          <p14:tracePt t="5682" x="6599238" y="3125788"/>
          <p14:tracePt t="5698" x="6705600" y="3089275"/>
          <p14:tracePt t="5715" x="6786563" y="3081338"/>
          <p14:tracePt t="5732" x="6973888" y="3089275"/>
          <p14:tracePt t="5748" x="7054850" y="3133725"/>
          <p14:tracePt t="5765" x="7116763" y="3214688"/>
          <p14:tracePt t="5782" x="7161213" y="3411538"/>
          <p14:tracePt t="5798" x="7170738" y="3482975"/>
          <p14:tracePt t="5815" x="7170738" y="3554413"/>
          <p14:tracePt t="5832" x="7037388" y="3884613"/>
          <p14:tracePt t="5848" x="6929438" y="4017963"/>
          <p14:tracePt t="5865" x="6804025" y="4160838"/>
          <p14:tracePt t="5882" x="6759575" y="4197350"/>
          <p14:tracePt t="5898" x="6705600" y="4224338"/>
          <p14:tracePt t="5915" x="6616700" y="4232275"/>
          <p14:tracePt t="5932" x="6589713" y="4232275"/>
          <p14:tracePt t="5948" x="6554788" y="4232275"/>
          <p14:tracePt t="5965" x="6510338" y="4187825"/>
          <p14:tracePt t="5982" x="6491288" y="4125913"/>
          <p14:tracePt t="5998" x="6491288" y="4027488"/>
          <p14:tracePt t="6015" x="6537325" y="3803650"/>
          <p14:tracePt t="6032" x="6616700" y="3714750"/>
          <p14:tracePt t="6048" x="6697663" y="3589338"/>
          <p14:tracePt t="6065" x="6929438" y="3268663"/>
          <p14:tracePt t="6082" x="7161213" y="3152775"/>
          <p14:tracePt t="6099" x="7340600" y="3089275"/>
          <p14:tracePt t="6115" x="7537450" y="3062288"/>
          <p14:tracePt t="6132" x="7608888" y="3062288"/>
          <p14:tracePt t="6148" x="7742238" y="3170238"/>
          <p14:tracePt t="6165" x="7786688" y="3259138"/>
          <p14:tracePt t="6182" x="7813675" y="3348038"/>
          <p14:tracePt t="6198" x="7804150" y="3482975"/>
          <p14:tracePt t="6215" x="7759700" y="3571875"/>
          <p14:tracePt t="6232" x="7705725" y="3670300"/>
          <p14:tracePt t="6248" x="7599363" y="3848100"/>
          <p14:tracePt t="6265" x="7554913" y="3902075"/>
          <p14:tracePt t="6282" x="7510463" y="3929063"/>
          <p14:tracePt t="6298" x="7412038" y="3938588"/>
          <p14:tracePt t="6315" x="7340600" y="3938588"/>
          <p14:tracePt t="6332" x="7269163" y="3919538"/>
          <p14:tracePt t="6348" x="7180263" y="3795713"/>
          <p14:tracePt t="6365" x="7153275" y="3751263"/>
          <p14:tracePt t="6382" x="7126288" y="3643313"/>
          <p14:tracePt t="6399" x="7126288" y="3581400"/>
          <p14:tracePt t="6415" x="7153275" y="3517900"/>
          <p14:tracePt t="6432" x="7205663" y="3446463"/>
          <p14:tracePt t="6449" x="7375525" y="3268663"/>
          <p14:tracePt t="6465" x="7429500" y="3232150"/>
          <p14:tracePt t="6482" x="7466013" y="3241675"/>
          <p14:tracePt t="6499" x="7473950" y="3268663"/>
          <p14:tracePt t="6515" x="7473950" y="3313113"/>
          <p14:tracePt t="6532" x="7439025" y="3438525"/>
          <p14:tracePt t="6549" x="7313613" y="3527425"/>
          <p14:tracePt t="6565" x="7197725" y="3598863"/>
          <p14:tracePt t="6582" x="7045325" y="3759200"/>
          <p14:tracePt t="6599" x="6991350" y="3786188"/>
          <p14:tracePt t="6616" x="6894513" y="3795713"/>
          <p14:tracePt t="6632" x="6858000" y="3768725"/>
          <p14:tracePt t="6649" x="6831013" y="3741738"/>
          <p14:tracePt t="6666" x="6823075" y="3625850"/>
          <p14:tracePt t="6682" x="6884988" y="3544888"/>
          <p14:tracePt t="6699" x="6946900" y="3482975"/>
          <p14:tracePt t="6715" x="7010400" y="3419475"/>
          <p14:tracePt t="6732" x="7153275" y="3375025"/>
          <p14:tracePt t="6749" x="7215188" y="3375025"/>
          <p14:tracePt t="6765" x="7277100" y="3438525"/>
          <p14:tracePt t="6782" x="7269163" y="3490913"/>
          <p14:tracePt t="6799" x="7215188" y="3571875"/>
          <p14:tracePt t="6816" x="7062788" y="3795713"/>
          <p14:tracePt t="6832" x="6973888" y="3884613"/>
          <p14:tracePt t="6849" x="6840538" y="3956050"/>
          <p14:tracePt t="6865" x="6616700" y="4010025"/>
          <p14:tracePt t="6882" x="6562725" y="4010025"/>
          <p14:tracePt t="6899" x="6510338" y="4010025"/>
          <p14:tracePt t="6904" x="6483350" y="3990975"/>
          <p14:tracePt t="6916" x="6438900" y="3929063"/>
          <p14:tracePt t="6932" x="6394450" y="3857625"/>
          <p14:tracePt t="6949" x="6357938" y="3776663"/>
          <p14:tracePt t="6965" x="6259513" y="3670300"/>
          <p14:tracePt t="6982" x="6215063" y="3625850"/>
          <p14:tracePt t="6999" x="6161088" y="3589338"/>
          <p14:tracePt t="7015" x="6099175" y="3536950"/>
          <p14:tracePt t="7032" x="6062663" y="3500438"/>
          <p14:tracePt t="7049" x="6000750" y="3419475"/>
          <p14:tracePt t="7065" x="5956300" y="3375025"/>
          <p14:tracePt t="7082" x="5902325" y="3330575"/>
          <p14:tracePt t="7099" x="5776913" y="3276600"/>
          <p14:tracePt t="7116" x="5724525" y="3268663"/>
          <p14:tracePt t="7132" x="5697538" y="3268663"/>
          <p14:tracePt t="7149" x="5688013" y="3303588"/>
          <p14:tracePt t="7166" x="5688013" y="3330575"/>
          <p14:tracePt t="7182" x="5688013" y="3394075"/>
          <p14:tracePt t="7199" x="5688013" y="3490913"/>
          <p14:tracePt t="7215" x="5688013" y="3544888"/>
          <p14:tracePt t="7233" x="5724525" y="3714750"/>
          <p14:tracePt t="7249" x="5732463" y="3795713"/>
          <p14:tracePt t="7266" x="5759450" y="3875088"/>
          <p14:tracePt t="7282" x="5776913" y="3919538"/>
          <p14:tracePt t="7299" x="5822950" y="3983038"/>
          <p14:tracePt t="7316" x="5857875" y="4010025"/>
          <p14:tracePt t="7332" x="5911850" y="4037013"/>
          <p14:tracePt t="7349" x="5938838" y="4044950"/>
          <p14:tracePt t="7365" x="5991225" y="4062413"/>
          <p14:tracePt t="7382" x="6170613" y="4062413"/>
          <p14:tracePt t="7399" x="6269038" y="4054475"/>
          <p14:tracePt t="7416" x="6340475" y="4037013"/>
          <p14:tracePt t="7419" x="6402388" y="4010025"/>
          <p14:tracePt t="7432" x="6473825" y="3973513"/>
          <p14:tracePt t="7449" x="6545263" y="3911600"/>
          <p14:tracePt t="7466" x="6626225" y="3840163"/>
          <p14:tracePt t="7482" x="6777038" y="3679825"/>
          <p14:tracePt t="7499" x="6823075" y="3616325"/>
          <p14:tracePt t="7516" x="6831013" y="3581400"/>
          <p14:tracePt t="7532" x="6831013" y="3527425"/>
          <p14:tracePt t="7549" x="6831013" y="3482975"/>
          <p14:tracePt t="7566" x="6751638" y="3348038"/>
          <p14:tracePt t="7582" x="6653213" y="3232150"/>
          <p14:tracePt t="7599" x="6562725" y="3125788"/>
          <p14:tracePt t="7616" x="6419850" y="2965450"/>
          <p14:tracePt t="7632" x="6330950" y="2919413"/>
          <p14:tracePt t="7649" x="6188075" y="2847975"/>
          <p14:tracePt t="7666" x="5991225" y="2813050"/>
          <p14:tracePt t="7682" x="5946775" y="2813050"/>
          <p14:tracePt t="7699" x="5902325" y="2813050"/>
          <p14:tracePt t="7715" x="5857875" y="2840038"/>
          <p14:tracePt t="7732" x="5813425" y="2884488"/>
          <p14:tracePt t="7749" x="5768975" y="2946400"/>
          <p14:tracePt t="7766" x="5670550" y="3187700"/>
          <p14:tracePt t="7782" x="5643563" y="3295650"/>
          <p14:tracePt t="7799" x="5616575" y="3375025"/>
          <p14:tracePt t="7816" x="5589588" y="3536950"/>
          <p14:tracePt t="7832" x="5572125" y="3616325"/>
          <p14:tracePt t="7850" x="5572125" y="3795713"/>
          <p14:tracePt t="7866" x="5599113" y="3857625"/>
          <p14:tracePt t="7882" x="5643563" y="3884613"/>
          <p14:tracePt t="7899" x="5759450" y="3929063"/>
          <p14:tracePt t="7916" x="5813425" y="3938588"/>
          <p14:tracePt t="7933" x="5875338" y="3938588"/>
          <p14:tracePt t="7949" x="6072188" y="3867150"/>
          <p14:tracePt t="7966" x="6170613" y="3803650"/>
          <p14:tracePt t="7982" x="6242050" y="3741738"/>
          <p14:tracePt t="7999" x="6313488" y="3625850"/>
          <p14:tracePt t="8016" x="6340475" y="3554413"/>
          <p14:tracePt t="8232" x="6330950" y="3554413"/>
          <p14:tracePt t="8245" x="6205538" y="3571875"/>
          <p14:tracePt t="8258" x="6062663" y="3608388"/>
          <p14:tracePt t="8270" x="5670550" y="3660775"/>
          <p14:tracePt t="8282" x="5295900" y="3705225"/>
          <p14:tracePt t="8299" x="4902200" y="3724275"/>
          <p14:tracePt t="8316" x="4537075" y="3724275"/>
          <p14:tracePt t="8333" x="3990975" y="3705225"/>
          <p14:tracePt t="8349" x="3714750" y="3660775"/>
          <p14:tracePt t="8367" x="3268663" y="3581400"/>
          <p14:tracePt t="8383" x="2982913" y="3517900"/>
          <p14:tracePt t="8399" x="2813050" y="3465513"/>
          <p14:tracePt t="8416" x="2562225" y="3348038"/>
          <p14:tracePt t="8433" x="2473325" y="3276600"/>
          <p14:tracePt t="8449" x="2428875" y="3241675"/>
          <p14:tracePt t="8466" x="2419350" y="3214688"/>
          <p14:tracePt t="8504" x="2455863" y="3224213"/>
          <p14:tracePt t="8516" x="2517775" y="3295650"/>
          <p14:tracePt t="8533" x="2571750" y="3384550"/>
          <p14:tracePt t="8549" x="2625725" y="3455988"/>
          <p14:tracePt t="8566" x="2660650" y="3598863"/>
          <p14:tracePt t="8583" x="2660650" y="3652838"/>
          <p14:tracePt t="8599" x="2660650" y="3705225"/>
          <p14:tracePt t="8616" x="2652713" y="3741738"/>
          <p14:tracePt t="8649" x="2643188" y="3741738"/>
          <p14:tracePt t="8666" x="2643188" y="3714750"/>
          <p14:tracePt t="8683" x="2643188" y="3697288"/>
          <p14:tracePt t="8700" x="2643188" y="3679825"/>
          <p14:tracePt t="8716" x="2652713" y="3670300"/>
          <p14:tracePt t="8733" x="2679700" y="3670300"/>
          <p14:tracePt t="8749" x="2724150" y="3670300"/>
          <p14:tracePt t="8766" x="2751138" y="3679825"/>
          <p14:tracePt t="8799" x="2751138" y="3697288"/>
          <p14:tracePt t="8816" x="2741613" y="3714750"/>
          <p14:tracePt t="8832" x="2724150" y="3724275"/>
          <p14:tracePt t="8849" x="2714625" y="3724275"/>
          <p14:tracePt t="8898" x="2741613" y="3705225"/>
          <p14:tracePt t="8910" x="2822575" y="3687763"/>
          <p14:tracePt t="8923" x="2884488" y="3670300"/>
          <p14:tracePt t="8936" x="2919413" y="3660775"/>
          <p14:tracePt t="8950" x="2955925" y="3660775"/>
          <p14:tracePt t="8966" x="2973388" y="3660775"/>
          <p14:tracePt t="8983" x="2990850" y="3679825"/>
          <p14:tracePt t="8999" x="2990850" y="3705225"/>
          <p14:tracePt t="9016" x="2990850" y="3724275"/>
          <p14:tracePt t="9033" x="2990850" y="3776663"/>
          <p14:tracePt t="9049" x="2982913" y="3786188"/>
          <p14:tracePt t="9083" x="2973388" y="3786188"/>
          <p14:tracePt t="9107" x="2973388" y="3759200"/>
          <p14:tracePt t="9120" x="2973388" y="3732213"/>
          <p14:tracePt t="9133" x="2990850" y="3697288"/>
          <p14:tracePt t="9149" x="3036888" y="3670300"/>
          <p14:tracePt t="9166" x="3071813" y="3660775"/>
          <p14:tracePt t="9183" x="3108325" y="3660775"/>
          <p14:tracePt t="9217" x="3108325" y="3679825"/>
          <p14:tracePt t="9233" x="3071813" y="3776663"/>
          <p14:tracePt t="9250" x="3009900" y="3857625"/>
          <p14:tracePt t="9267" x="2919413" y="3929063"/>
          <p14:tracePt t="9283" x="2901950" y="3938588"/>
          <p14:tracePt t="9300" x="2884488" y="3938588"/>
          <p14:tracePt t="9317" x="2874963" y="3938588"/>
          <p14:tracePt t="9333" x="2857500" y="3919538"/>
          <p14:tracePt t="9350" x="2857500" y="3894138"/>
          <p14:tracePt t="9366" x="2857500" y="3884613"/>
          <p14:tracePt t="9383" x="2857500" y="3875088"/>
          <p14:tracePt t="9416" x="2857500" y="3867150"/>
          <p14:tracePt t="9502" x="2857500" y="3875088"/>
          <p14:tracePt t="9515" x="2867025" y="3875088"/>
          <p14:tracePt t="9527" x="2874963" y="3884613"/>
          <p14:tracePt t="9539" x="2884488" y="3894138"/>
          <p14:tracePt t="9552" x="2911475" y="3902075"/>
          <p14:tracePt t="9566" x="2938463" y="3911600"/>
          <p14:tracePt t="9583" x="2982913" y="3919538"/>
          <p14:tracePt t="9600" x="3027363" y="3938588"/>
          <p14:tracePt t="9616" x="3044825" y="3946525"/>
          <p14:tracePt t="9633" x="3054350" y="3946525"/>
          <p14:tracePt t="9650" x="3098800" y="3946525"/>
          <p14:tracePt t="9666" x="3108325" y="3946525"/>
          <p14:tracePt t="9683" x="3125788" y="3956050"/>
          <p14:tracePt t="9700" x="3170238" y="3965575"/>
          <p14:tracePt t="9716" x="3179763" y="3965575"/>
          <p14:tracePt t="9733" x="3187700" y="3965575"/>
          <p14:tracePt t="9750" x="3205163" y="3983038"/>
          <p14:tracePt t="9766" x="3224213" y="3983038"/>
          <p14:tracePt t="9783" x="3241675" y="3990975"/>
          <p14:tracePt t="9800" x="3276600" y="4000500"/>
          <p14:tracePt t="9816" x="3295650" y="4000500"/>
          <p14:tracePt t="9834" x="3402013" y="4000500"/>
          <p14:tracePt t="9850" x="3509963" y="3990975"/>
          <p14:tracePt t="9866" x="3625850" y="3946525"/>
          <p14:tracePt t="9884" x="4062413" y="3857625"/>
          <p14:tracePt t="9900" x="4224338" y="3822700"/>
          <p14:tracePt t="9917" x="4348163" y="3786188"/>
          <p14:tracePt t="9921" x="4473575" y="3751263"/>
          <p14:tracePt t="9936" x="4608513" y="3724275"/>
          <p14:tracePt t="9950" x="4705350" y="3705225"/>
          <p14:tracePt t="9967" x="4776788" y="3705225"/>
          <p14:tracePt t="9983" x="4848225" y="3705225"/>
          <p14:tracePt t="10000" x="4867275" y="3705225"/>
          <p14:tracePt t="10033" x="4875213" y="3705225"/>
          <p14:tracePt t="10119" x="4875213" y="3724275"/>
          <p14:tracePt t="10131" x="4884738" y="3741738"/>
          <p14:tracePt t="10143" x="4894263" y="3751263"/>
          <p14:tracePt t="10155" x="4919663" y="3776663"/>
          <p14:tracePt t="10169" x="4946650" y="3795713"/>
          <p14:tracePt t="10183" x="5018088" y="3840163"/>
          <p14:tracePt t="10200" x="5089525" y="3902075"/>
          <p14:tracePt t="10217" x="5170488" y="4010025"/>
          <p14:tracePt t="10233" x="5187950" y="4027488"/>
          <p14:tracePt t="10250" x="5197475" y="4037013"/>
          <p14:tracePt t="10267" x="5205413" y="4037013"/>
          <p14:tracePt t="10300" x="5205413" y="4017963"/>
          <p14:tracePt t="10316" x="5232400" y="3857625"/>
          <p14:tracePt t="10333" x="5251450" y="3768725"/>
          <p14:tracePt t="10350" x="5303838" y="3608388"/>
          <p14:tracePt t="10367" x="5643563" y="3179763"/>
          <p14:tracePt t="10383" x="5822950" y="3027363"/>
          <p14:tracePt t="10400" x="6153150" y="2625725"/>
          <p14:tracePt t="10417" x="6269038" y="2438400"/>
          <p14:tracePt t="10434" x="6323013" y="2357438"/>
          <p14:tracePt t="10796" x="6303963" y="2357438"/>
          <p14:tracePt t="10809" x="6276975" y="2357438"/>
          <p14:tracePt t="10821" x="6224588" y="2419350"/>
          <p14:tracePt t="10835" x="6108700" y="2616200"/>
          <p14:tracePt t="10850" x="5991225" y="2847975"/>
          <p14:tracePt t="10867" x="5902325" y="3017838"/>
          <p14:tracePt t="10883" x="5795963" y="3473450"/>
          <p14:tracePt t="10900" x="5768975" y="3589338"/>
          <p14:tracePt t="10917" x="5751513" y="3697288"/>
          <p14:tracePt t="10933" x="5741988" y="3894138"/>
          <p14:tracePt t="10950" x="5732463" y="4000500"/>
          <p14:tracePt t="10967" x="5732463" y="4089400"/>
          <p14:tracePt t="10984" x="5732463" y="4224338"/>
          <p14:tracePt t="11000" x="5741988" y="4251325"/>
          <p14:tracePt t="11017" x="5741988" y="4276725"/>
          <p14:tracePt t="11033" x="5759450" y="4313238"/>
          <p14:tracePt t="11050" x="5768975" y="4322763"/>
          <p14:tracePt t="11067" x="5786438" y="4340225"/>
          <p14:tracePt t="11084" x="5813425" y="4340225"/>
          <p14:tracePt t="11100" x="5848350" y="4348163"/>
          <p14:tracePt t="11117" x="5973763" y="4348163"/>
          <p14:tracePt t="11134" x="6018213" y="4348163"/>
          <p14:tracePt t="11150" x="6054725" y="4348163"/>
          <p14:tracePt t="11167" x="6126163" y="4340225"/>
          <p14:tracePt t="11184" x="6161088" y="4330700"/>
          <p14:tracePt t="11200" x="6188075" y="4322763"/>
          <p14:tracePt t="11217" x="6215063" y="4303713"/>
          <p14:tracePt t="11250" x="6215063" y="4286250"/>
          <p14:tracePt t="11267" x="6143625" y="4160838"/>
          <p14:tracePt t="11283" x="6072188" y="4037013"/>
          <p14:tracePt t="11300" x="5956300" y="3929063"/>
          <p14:tracePt t="11317" x="5537200" y="3625850"/>
          <p14:tracePt t="11334" x="5375275" y="3419475"/>
          <p14:tracePt t="11350" x="4919663" y="3143250"/>
          <p14:tracePt t="11367" x="4776788" y="3098800"/>
          <p14:tracePt t="11384" x="4679950" y="3081338"/>
          <p14:tracePt t="11400" x="4518025" y="3081338"/>
          <p14:tracePt t="11417" x="4456113" y="3125788"/>
          <p14:tracePt t="11434" x="4394200" y="3259138"/>
          <p14:tracePt t="11438" x="4340225" y="3367088"/>
          <p14:tracePt t="11450" x="4313238" y="3465513"/>
          <p14:tracePt t="11467" x="4313238" y="3562350"/>
          <p14:tracePt t="11484" x="4322763" y="3697288"/>
          <p14:tracePt t="11500" x="4438650" y="3983038"/>
          <p14:tracePt t="11517" x="4491038" y="4081463"/>
          <p14:tracePt t="11534" x="4554538" y="4143375"/>
          <p14:tracePt t="11550" x="4679950" y="4322763"/>
          <p14:tracePt t="11567" x="4795838" y="4411663"/>
          <p14:tracePt t="11584" x="5133975" y="4545013"/>
          <p14:tracePt t="11600" x="5276850" y="4545013"/>
          <p14:tracePt t="11617" x="5554663" y="4527550"/>
          <p14:tracePt t="11634" x="6018213" y="4330700"/>
          <p14:tracePt t="11650" x="6323013" y="4179888"/>
          <p14:tracePt t="11667" x="6537325" y="4054475"/>
          <p14:tracePt t="11684" x="6867525" y="3643313"/>
          <p14:tracePt t="11700" x="7027863" y="3402013"/>
          <p14:tracePt t="11717" x="7205663" y="3133725"/>
          <p14:tracePt t="11734" x="7367588" y="2509838"/>
          <p14:tracePt t="11750" x="7367588" y="2366963"/>
          <p14:tracePt t="11767" x="7304088" y="2224088"/>
          <p14:tracePt t="11784" x="7072313" y="1965325"/>
          <p14:tracePt t="11800" x="6965950" y="1874838"/>
          <p14:tracePt t="11817" x="6769100" y="1795463"/>
          <p14:tracePt t="11834" x="6456363" y="1741488"/>
          <p14:tracePt t="11850" x="6375400" y="1741488"/>
          <p14:tracePt t="11868" x="6180138" y="1776413"/>
          <p14:tracePt t="11884" x="6062663" y="1884363"/>
          <p14:tracePt t="11900" x="5991225" y="1973263"/>
          <p14:tracePt t="11918" x="5902325" y="2108200"/>
          <p14:tracePt t="11935" x="5884863" y="2170113"/>
          <p14:tracePt t="11951" x="5875338" y="2268538"/>
          <p14:tracePt t="11968" x="5867400" y="2562225"/>
          <p14:tracePt t="11984" x="5857875" y="2670175"/>
          <p14:tracePt t="12001" x="5857875" y="2741613"/>
          <p14:tracePt t="12017" x="5857875" y="2847975"/>
          <p14:tracePt t="12034" x="5867400" y="2938463"/>
          <p14:tracePt t="12051" x="5929313" y="30273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50" rIns="0" bIns="0" rtlCol="0">
            <a:spAutoFit/>
          </a:bodyPr>
          <a:lstStyle/>
          <a:p>
            <a:pPr marL="2620010" marR="5080" indent="-178244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Hurthle </a:t>
            </a:r>
            <a:r>
              <a:rPr spc="-5" dirty="0"/>
              <a:t>cell </a:t>
            </a:r>
            <a:r>
              <a:rPr spc="-10" dirty="0"/>
              <a:t>cytoplasm </a:t>
            </a:r>
            <a:r>
              <a:rPr spc="-15" dirty="0"/>
              <a:t>is </a:t>
            </a:r>
            <a:r>
              <a:rPr spc="-5" dirty="0"/>
              <a:t>full </a:t>
            </a:r>
            <a:r>
              <a:rPr spc="-10" dirty="0"/>
              <a:t>of  mitochondria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2107692"/>
            <a:ext cx="8229600" cy="3511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7"/>
    </mc:Choice>
    <mc:Fallback xmlns="">
      <p:transition spd="slow" advTm="17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315213"/>
            <a:ext cx="8980805" cy="587692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355600" marR="1308100" indent="-342900">
              <a:lnSpc>
                <a:spcPts val="3820"/>
              </a:lnSpc>
              <a:spcBef>
                <a:spcPts val="245"/>
              </a:spcBef>
              <a:tabLst>
                <a:tab pos="749935" algn="l"/>
              </a:tabLst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		2.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Subacute </a:t>
            </a:r>
            <a:r>
              <a:rPr sz="3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Granulomatous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(de Quervain) 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Thyroiditis</a:t>
            </a:r>
            <a:endParaRPr sz="3200">
              <a:latin typeface="Calibri"/>
              <a:cs typeface="Calibri"/>
            </a:endParaRPr>
          </a:p>
          <a:p>
            <a:pPr marL="320040" indent="-307975">
              <a:lnSpc>
                <a:spcPct val="100000"/>
              </a:lnSpc>
              <a:spcBef>
                <a:spcPts val="665"/>
              </a:spcBef>
              <a:buChar char="-"/>
              <a:tabLst>
                <a:tab pos="320040" algn="l"/>
                <a:tab pos="320675" algn="l"/>
              </a:tabLst>
            </a:pPr>
            <a:r>
              <a:rPr sz="3200" dirty="0">
                <a:latin typeface="Calibri"/>
                <a:cs typeface="Calibri"/>
              </a:rPr>
              <a:t>Is much </a:t>
            </a:r>
            <a:r>
              <a:rPr sz="3200" spc="-5" dirty="0">
                <a:latin typeface="Calibri"/>
                <a:cs typeface="Calibri"/>
              </a:rPr>
              <a:t>less common than </a:t>
            </a:r>
            <a:r>
              <a:rPr sz="3200" spc="-10" dirty="0">
                <a:latin typeface="Calibri"/>
                <a:cs typeface="Calibri"/>
              </a:rPr>
              <a:t>Hashimoto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disease</a:t>
            </a:r>
            <a:endParaRPr sz="3200">
              <a:latin typeface="Calibri"/>
              <a:cs typeface="Calibri"/>
            </a:endParaRPr>
          </a:p>
          <a:p>
            <a:pPr marL="228600" indent="-216535">
              <a:lnSpc>
                <a:spcPct val="100000"/>
              </a:lnSpc>
              <a:spcBef>
                <a:spcPts val="750"/>
              </a:spcBef>
              <a:buChar char="-"/>
              <a:tabLst>
                <a:tab pos="229235" algn="l"/>
              </a:tabLst>
            </a:pPr>
            <a:r>
              <a:rPr sz="3200" dirty="0">
                <a:latin typeface="Calibri"/>
                <a:cs typeface="Calibri"/>
              </a:rPr>
              <a:t>Is </a:t>
            </a:r>
            <a:r>
              <a:rPr sz="3200" spc="-10" dirty="0">
                <a:latin typeface="Calibri"/>
                <a:cs typeface="Calibri"/>
              </a:rPr>
              <a:t>most </a:t>
            </a:r>
            <a:r>
              <a:rPr sz="3200" spc="-5" dirty="0">
                <a:latin typeface="Calibri"/>
                <a:cs typeface="Calibri"/>
              </a:rPr>
              <a:t>common </a:t>
            </a:r>
            <a:r>
              <a:rPr sz="3200" spc="-10" dirty="0">
                <a:latin typeface="Calibri"/>
                <a:cs typeface="Calibri"/>
              </a:rPr>
              <a:t>between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ages of 30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50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and,</a:t>
            </a:r>
            <a:endParaRPr sz="3200">
              <a:latin typeface="Calibri"/>
              <a:cs typeface="Calibri"/>
            </a:endParaRPr>
          </a:p>
          <a:p>
            <a:pPr marL="320040" indent="-307975">
              <a:lnSpc>
                <a:spcPct val="100000"/>
              </a:lnSpc>
              <a:spcBef>
                <a:spcPts val="765"/>
              </a:spcBef>
              <a:buChar char="-"/>
              <a:tabLst>
                <a:tab pos="320040" algn="l"/>
                <a:tab pos="320675" algn="l"/>
              </a:tabLst>
            </a:pPr>
            <a:r>
              <a:rPr sz="3200" spc="-10" dirty="0">
                <a:latin typeface="Calibri"/>
                <a:cs typeface="Calibri"/>
              </a:rPr>
              <a:t>More frequently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women </a:t>
            </a:r>
            <a:r>
              <a:rPr sz="3200" dirty="0">
                <a:latin typeface="Calibri"/>
                <a:cs typeface="Calibri"/>
              </a:rPr>
              <a:t>than in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men.</a:t>
            </a:r>
            <a:endParaRPr sz="3200">
              <a:latin typeface="Calibri"/>
              <a:cs typeface="Calibri"/>
            </a:endParaRPr>
          </a:p>
          <a:p>
            <a:pPr marL="229235" marR="685165" indent="-229235">
              <a:lnSpc>
                <a:spcPct val="100000"/>
              </a:lnSpc>
              <a:spcBef>
                <a:spcPts val="770"/>
              </a:spcBef>
              <a:buChar char="-"/>
              <a:tabLst>
                <a:tab pos="229235" algn="l"/>
              </a:tabLst>
            </a:pPr>
            <a:r>
              <a:rPr sz="3200" dirty="0">
                <a:latin typeface="Calibri"/>
                <a:cs typeface="Calibri"/>
              </a:rPr>
              <a:t>Is </a:t>
            </a:r>
            <a:r>
              <a:rPr sz="3200" spc="-10" dirty="0">
                <a:latin typeface="Calibri"/>
                <a:cs typeface="Calibri"/>
              </a:rPr>
              <a:t>believed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be caused </a:t>
            </a:r>
            <a:r>
              <a:rPr sz="3200" spc="-10" dirty="0">
                <a:latin typeface="Calibri"/>
                <a:cs typeface="Calibri"/>
              </a:rPr>
              <a:t>by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viral infection </a:t>
            </a:r>
            <a:r>
              <a:rPr sz="3200" dirty="0">
                <a:latin typeface="Calibri"/>
                <a:cs typeface="Calibri"/>
              </a:rPr>
              <a:t>and a  majority of </a:t>
            </a:r>
            <a:r>
              <a:rPr sz="3200" spc="-10" dirty="0">
                <a:latin typeface="Calibri"/>
                <a:cs typeface="Calibri"/>
              </a:rPr>
              <a:t>patients </a:t>
            </a:r>
            <a:r>
              <a:rPr sz="3200" spc="-25" dirty="0">
                <a:latin typeface="Calibri"/>
                <a:cs typeface="Calibri"/>
              </a:rPr>
              <a:t>have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5" dirty="0">
                <a:latin typeface="Calibri"/>
                <a:cs typeface="Calibri"/>
              </a:rPr>
              <a:t>history </a:t>
            </a:r>
            <a:r>
              <a:rPr sz="3200" dirty="0">
                <a:latin typeface="Calibri"/>
                <a:cs typeface="Calibri"/>
              </a:rPr>
              <a:t>of an </a:t>
            </a:r>
            <a:r>
              <a:rPr sz="3200" spc="-5" dirty="0">
                <a:latin typeface="Calibri"/>
                <a:cs typeface="Calibri"/>
              </a:rPr>
              <a:t>upper  </a:t>
            </a:r>
            <a:r>
              <a:rPr sz="3200" spc="-20" dirty="0">
                <a:latin typeface="Calibri"/>
                <a:cs typeface="Calibri"/>
              </a:rPr>
              <a:t>respiratory </a:t>
            </a:r>
            <a:r>
              <a:rPr sz="3200" spc="-15" dirty="0">
                <a:latin typeface="Calibri"/>
                <a:cs typeface="Calibri"/>
              </a:rPr>
              <a:t>infection just </a:t>
            </a:r>
            <a:r>
              <a:rPr sz="3200" spc="-25" dirty="0">
                <a:latin typeface="Calibri"/>
                <a:cs typeface="Calibri"/>
              </a:rPr>
              <a:t>before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onset of  </a:t>
            </a:r>
            <a:r>
              <a:rPr sz="3200" spc="-15" dirty="0">
                <a:latin typeface="Calibri"/>
                <a:cs typeface="Calibri"/>
              </a:rPr>
              <a:t>thyroiditis.</a:t>
            </a:r>
            <a:endParaRPr sz="3200">
              <a:latin typeface="Calibri"/>
              <a:cs typeface="Calibri"/>
            </a:endParaRPr>
          </a:p>
          <a:p>
            <a:pPr marL="355600" marR="970915" indent="-251460">
              <a:lnSpc>
                <a:spcPct val="100000"/>
              </a:lnSpc>
              <a:spcBef>
                <a:spcPts val="775"/>
              </a:spcBef>
            </a:pP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Gross-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dirty="0">
                <a:latin typeface="Calibri"/>
                <a:cs typeface="Calibri"/>
              </a:rPr>
              <a:t>gland </a:t>
            </a:r>
            <a:r>
              <a:rPr sz="3200" spc="-5" dirty="0">
                <a:latin typeface="Calibri"/>
                <a:cs typeface="Calibri"/>
              </a:rPr>
              <a:t>has </a:t>
            </a:r>
            <a:r>
              <a:rPr sz="3200" spc="-15" dirty="0">
                <a:latin typeface="Calibri"/>
                <a:cs typeface="Calibri"/>
              </a:rPr>
              <a:t>intact </a:t>
            </a:r>
            <a:r>
              <a:rPr sz="3200" spc="-10" dirty="0">
                <a:latin typeface="Calibri"/>
                <a:cs typeface="Calibri"/>
              </a:rPr>
              <a:t>capsule,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0" dirty="0">
                <a:latin typeface="Calibri"/>
                <a:cs typeface="Calibri"/>
              </a:rPr>
              <a:t>may </a:t>
            </a:r>
            <a:r>
              <a:rPr sz="3200" spc="-5" dirty="0">
                <a:latin typeface="Calibri"/>
                <a:cs typeface="Calibri"/>
              </a:rPr>
              <a:t>be  </a:t>
            </a:r>
            <a:r>
              <a:rPr sz="3200" spc="-15" dirty="0">
                <a:latin typeface="Calibri"/>
                <a:cs typeface="Calibri"/>
              </a:rPr>
              <a:t>unilaterally </a:t>
            </a: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spc="-15" dirty="0">
                <a:latin typeface="Calibri"/>
                <a:cs typeface="Calibri"/>
              </a:rPr>
              <a:t>bilaterally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enlarged.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25"/>
    </mc:Choice>
    <mc:Fallback xmlns="">
      <p:transition spd="slow" advTm="4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47015"/>
            <a:ext cx="8936990" cy="6407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5"/>
              </a:spcBef>
              <a:tabLst>
                <a:tab pos="399415" algn="l"/>
              </a:tabLst>
            </a:pPr>
            <a:r>
              <a:rPr sz="3200" dirty="0">
                <a:latin typeface="Arial Narrow"/>
                <a:cs typeface="Arial Narrow"/>
              </a:rPr>
              <a:t>-	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Clinical </a:t>
            </a:r>
            <a:r>
              <a:rPr sz="3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Features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355600" marR="1216660" indent="-342900">
              <a:lnSpc>
                <a:spcPts val="3070"/>
              </a:lnSpc>
              <a:spcBef>
                <a:spcPts val="745"/>
              </a:spcBef>
              <a:tabLst>
                <a:tab pos="6762115" algn="l"/>
              </a:tabLst>
            </a:pPr>
            <a:r>
              <a:rPr sz="3200" spc="-10" dirty="0">
                <a:latin typeface="Calibri"/>
                <a:cs typeface="Calibri"/>
              </a:rPr>
              <a:t>-Acute onset </a:t>
            </a:r>
            <a:r>
              <a:rPr sz="3200" spc="-15" dirty="0">
                <a:latin typeface="Calibri"/>
                <a:cs typeface="Calibri"/>
              </a:rPr>
              <a:t>characterized by</a:t>
            </a:r>
            <a:r>
              <a:rPr sz="3200" spc="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neck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pain	</a:t>
            </a:r>
            <a:r>
              <a:rPr sz="3200" dirty="0">
                <a:latin typeface="Calibri"/>
                <a:cs typeface="Calibri"/>
              </a:rPr>
              <a:t>(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with  </a:t>
            </a:r>
            <a:r>
              <a:rPr sz="3200" spc="-5" dirty="0">
                <a:latin typeface="Calibri"/>
                <a:cs typeface="Calibri"/>
              </a:rPr>
              <a:t>swallowing)</a:t>
            </a:r>
            <a:endParaRPr sz="3200">
              <a:latin typeface="Calibri"/>
              <a:cs typeface="Calibri"/>
            </a:endParaRPr>
          </a:p>
          <a:p>
            <a:pPr marL="320040" marR="5080" indent="-320040">
              <a:lnSpc>
                <a:spcPts val="3070"/>
              </a:lnSpc>
              <a:spcBef>
                <a:spcPts val="775"/>
              </a:spcBef>
              <a:buClr>
                <a:srgbClr val="000000"/>
              </a:buClr>
              <a:buChar char="-"/>
              <a:tabLst>
                <a:tab pos="320040" algn="l"/>
                <a:tab pos="320675" algn="l"/>
              </a:tabLst>
            </a:pPr>
            <a:r>
              <a:rPr sz="3200" spc="-65" dirty="0">
                <a:solidFill>
                  <a:srgbClr val="FF0000"/>
                </a:solidFill>
                <a:latin typeface="Calibri"/>
                <a:cs typeface="Calibri"/>
              </a:rPr>
              <a:t>Fever,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malaise </a:t>
            </a:r>
            <a:r>
              <a:rPr sz="3200" spc="-5" dirty="0">
                <a:latin typeface="Calibri"/>
                <a:cs typeface="Calibri"/>
              </a:rPr>
              <a:t>(tiredness),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variable enlargement 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 the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thyroid.</a:t>
            </a:r>
            <a:endParaRPr sz="3200">
              <a:latin typeface="Calibri"/>
              <a:cs typeface="Calibri"/>
            </a:endParaRPr>
          </a:p>
          <a:p>
            <a:pPr marL="355600" marR="205104" indent="-342900">
              <a:lnSpc>
                <a:spcPct val="80000"/>
              </a:lnSpc>
              <a:spcBef>
                <a:spcPts val="795"/>
              </a:spcBef>
              <a:buFont typeface="Calibri"/>
              <a:buChar char="-"/>
              <a:tabLst>
                <a:tab pos="411480" algn="l"/>
                <a:tab pos="412115" algn="l"/>
              </a:tabLst>
            </a:pPr>
            <a:r>
              <a:rPr dirty="0"/>
              <a:t>	</a:t>
            </a:r>
            <a:r>
              <a:rPr sz="3200" spc="-35" dirty="0">
                <a:solidFill>
                  <a:srgbClr val="FF0000"/>
                </a:solidFill>
                <a:latin typeface="Calibri"/>
                <a:cs typeface="Calibri"/>
              </a:rPr>
              <a:t>Transient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hyperthyroidism </a:t>
            </a:r>
            <a:r>
              <a:rPr sz="3200" spc="-20" dirty="0">
                <a:latin typeface="Calibri"/>
                <a:cs typeface="Calibri"/>
              </a:rPr>
              <a:t>may </a:t>
            </a:r>
            <a:r>
              <a:rPr sz="3200" spc="-5" dirty="0">
                <a:latin typeface="Calibri"/>
                <a:cs typeface="Calibri"/>
              </a:rPr>
              <a:t>occur </a:t>
            </a:r>
            <a:r>
              <a:rPr sz="3200" dirty="0">
                <a:latin typeface="Calibri"/>
                <a:cs typeface="Calibri"/>
              </a:rPr>
              <a:t>as a </a:t>
            </a:r>
            <a:r>
              <a:rPr sz="3200" spc="-5" dirty="0">
                <a:latin typeface="Calibri"/>
                <a:cs typeface="Calibri"/>
              </a:rPr>
              <a:t>result of  disruption of </a:t>
            </a:r>
            <a:r>
              <a:rPr sz="3200" spc="-15" dirty="0">
                <a:latin typeface="Calibri"/>
                <a:cs typeface="Calibri"/>
              </a:rPr>
              <a:t>follicles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release of </a:t>
            </a:r>
            <a:r>
              <a:rPr sz="3200" spc="-20" dirty="0">
                <a:latin typeface="Calibri"/>
                <a:cs typeface="Calibri"/>
              </a:rPr>
              <a:t>excessive  </a:t>
            </a:r>
            <a:r>
              <a:rPr sz="3200" spc="-5" dirty="0">
                <a:latin typeface="Calibri"/>
                <a:cs typeface="Calibri"/>
              </a:rPr>
              <a:t>hormones.</a:t>
            </a:r>
            <a:endParaRPr sz="32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tabLst>
                <a:tab pos="411480" algn="l"/>
              </a:tabLst>
            </a:pPr>
            <a:r>
              <a:rPr sz="3200" dirty="0">
                <a:latin typeface="Calibri"/>
                <a:cs typeface="Calibri"/>
              </a:rPr>
              <a:t>-	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leukocyte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count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sz="32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increased</a:t>
            </a:r>
            <a:r>
              <a:rPr sz="3200" spc="-5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355600" marR="43180" indent="-342900">
              <a:lnSpc>
                <a:spcPts val="3429"/>
              </a:lnSpc>
              <a:spcBef>
                <a:spcPts val="795"/>
              </a:spcBef>
            </a:pPr>
            <a:r>
              <a:rPr sz="3200" dirty="0">
                <a:latin typeface="Arial Narrow"/>
                <a:cs typeface="Arial Narrow"/>
              </a:rPr>
              <a:t>-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10" dirty="0">
                <a:latin typeface="Calibri"/>
                <a:cs typeface="Calibri"/>
              </a:rPr>
              <a:t>progression </a:t>
            </a:r>
            <a:r>
              <a:rPr sz="3200" spc="-5" dirty="0">
                <a:latin typeface="Calibri"/>
                <a:cs typeface="Calibri"/>
              </a:rPr>
              <a:t>of disease </a:t>
            </a:r>
            <a:r>
              <a:rPr sz="3200" dirty="0">
                <a:latin typeface="Calibri"/>
                <a:cs typeface="Calibri"/>
              </a:rPr>
              <a:t>and gland </a:t>
            </a:r>
            <a:r>
              <a:rPr sz="3200" spc="-5" dirty="0">
                <a:latin typeface="Calibri"/>
                <a:cs typeface="Calibri"/>
              </a:rPr>
              <a:t>destruction, </a:t>
            </a:r>
            <a:r>
              <a:rPr sz="3200" dirty="0">
                <a:latin typeface="Calibri"/>
                <a:cs typeface="Calibri"/>
              </a:rPr>
              <a:t>a  </a:t>
            </a:r>
            <a:r>
              <a:rPr sz="3200" spc="-10" dirty="0">
                <a:latin typeface="Calibri"/>
                <a:cs typeface="Calibri"/>
              </a:rPr>
              <a:t>transient </a:t>
            </a:r>
            <a:r>
              <a:rPr sz="3200" spc="-20" dirty="0">
                <a:latin typeface="Calibri"/>
                <a:cs typeface="Calibri"/>
              </a:rPr>
              <a:t>hypothyroid </a:t>
            </a:r>
            <a:r>
              <a:rPr sz="3200" spc="-5" dirty="0">
                <a:latin typeface="Calibri"/>
                <a:cs typeface="Calibri"/>
              </a:rPr>
              <a:t>phase </a:t>
            </a:r>
            <a:r>
              <a:rPr sz="3200" spc="-20" dirty="0">
                <a:latin typeface="Calibri"/>
                <a:cs typeface="Calibri"/>
              </a:rPr>
              <a:t>may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ensue.</a:t>
            </a:r>
            <a:endParaRPr sz="3200">
              <a:latin typeface="Calibri"/>
              <a:cs typeface="Calibri"/>
            </a:endParaRPr>
          </a:p>
          <a:p>
            <a:pPr marL="355600" marR="102235" indent="-342900">
              <a:lnSpc>
                <a:spcPts val="3460"/>
              </a:lnSpc>
              <a:spcBef>
                <a:spcPts val="775"/>
              </a:spcBef>
              <a:tabLst>
                <a:tab pos="320040" algn="l"/>
              </a:tabLst>
            </a:pPr>
            <a:r>
              <a:rPr sz="3200" dirty="0">
                <a:latin typeface="Calibri"/>
                <a:cs typeface="Calibri"/>
              </a:rPr>
              <a:t>-	</a:t>
            </a:r>
            <a:r>
              <a:rPr sz="3200" spc="-5" dirty="0">
                <a:latin typeface="Calibri"/>
                <a:cs typeface="Calibri"/>
              </a:rPr>
              <a:t>The condition typically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self-limited</a:t>
            </a:r>
            <a:r>
              <a:rPr sz="3200" spc="-10" dirty="0">
                <a:latin typeface="Calibri"/>
                <a:cs typeface="Calibri"/>
              </a:rPr>
              <a:t>,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10" dirty="0">
                <a:latin typeface="Calibri"/>
                <a:cs typeface="Calibri"/>
              </a:rPr>
              <a:t>most  patients returning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5" dirty="0">
                <a:latin typeface="Calibri"/>
                <a:cs typeface="Calibri"/>
              </a:rPr>
              <a:t>euthyroid </a:t>
            </a:r>
            <a:r>
              <a:rPr sz="3200" spc="-35" dirty="0">
                <a:latin typeface="Calibri"/>
                <a:cs typeface="Calibri"/>
              </a:rPr>
              <a:t>state </a:t>
            </a:r>
            <a:r>
              <a:rPr sz="3200" dirty="0">
                <a:latin typeface="Calibri"/>
                <a:cs typeface="Calibri"/>
              </a:rPr>
              <a:t>within 6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8  </a:t>
            </a:r>
            <a:r>
              <a:rPr sz="3200" spc="-10" dirty="0">
                <a:latin typeface="Calibri"/>
                <a:cs typeface="Calibri"/>
              </a:rPr>
              <a:t>weeks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57"/>
    </mc:Choice>
    <mc:Fallback xmlns="">
      <p:transition spd="slow" advTm="56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6518" y="496950"/>
            <a:ext cx="73494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Subacute </a:t>
            </a:r>
            <a:r>
              <a:rPr spc="-15" dirty="0"/>
              <a:t>granulomatous</a:t>
            </a:r>
            <a:r>
              <a:rPr spc="-35" dirty="0"/>
              <a:t> </a:t>
            </a:r>
            <a:r>
              <a:rPr spc="-20" dirty="0"/>
              <a:t>thyroiditis</a:t>
            </a:r>
          </a:p>
        </p:txBody>
      </p:sp>
      <p:sp>
        <p:nvSpPr>
          <p:cNvPr id="3" name="object 3"/>
          <p:cNvSpPr/>
          <p:nvPr/>
        </p:nvSpPr>
        <p:spPr>
          <a:xfrm>
            <a:off x="1411224" y="1417319"/>
            <a:ext cx="5955791" cy="4671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85488" y="3855720"/>
            <a:ext cx="1266825" cy="36893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17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0"/>
              </a:spcBef>
            </a:pPr>
            <a:r>
              <a:rPr sz="1800" dirty="0">
                <a:latin typeface="Calibri"/>
                <a:cs typeface="Calibri"/>
              </a:rPr>
              <a:t>GIANT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CELL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62"/>
    </mc:Choice>
    <mc:Fallback xmlns="">
      <p:transition spd="slow" advTm="83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88" x="6323013" y="5000625"/>
          <p14:tracePt t="23662" x="6313488" y="5000625"/>
          <p14:tracePt t="23675" x="6276975" y="4991100"/>
          <p14:tracePt t="23687" x="6205538" y="4965700"/>
          <p14:tracePt t="23699" x="6045200" y="4929188"/>
          <p14:tracePt t="23712" x="5857875" y="4875213"/>
          <p14:tracePt t="23725" x="5705475" y="4813300"/>
          <p14:tracePt t="23742" x="5572125" y="4759325"/>
          <p14:tracePt t="23759" x="5394325" y="4687888"/>
          <p14:tracePt t="23776" x="5205413" y="4537075"/>
          <p14:tracePt t="23792" x="5153025" y="4483100"/>
          <p14:tracePt t="23809" x="5126038" y="4446588"/>
          <p14:tracePt t="23826" x="5108575" y="4394200"/>
          <p14:tracePt t="23842" x="5108575" y="4384675"/>
          <p14:tracePt t="23859" x="5108575" y="4375150"/>
          <p14:tracePt t="23910" x="5170488" y="4357688"/>
          <p14:tracePt t="23921" x="5259388" y="4340225"/>
          <p14:tracePt t="23934" x="5348288" y="4313238"/>
          <p14:tracePt t="23946" x="5429250" y="4286250"/>
          <p14:tracePt t="23959" x="5510213" y="4251325"/>
          <p14:tracePt t="23975" x="5599113" y="4241800"/>
          <p14:tracePt t="23992" x="5715000" y="4232275"/>
          <p14:tracePt t="24009" x="5857875" y="4241800"/>
          <p14:tracePt t="24026" x="5902325" y="4251325"/>
          <p14:tracePt t="24042" x="5929313" y="4276725"/>
          <p14:tracePt t="24059" x="5983288" y="4340225"/>
          <p14:tracePt t="24076" x="6010275" y="4367213"/>
          <p14:tracePt t="24092" x="6037263" y="4419600"/>
          <p14:tracePt t="24109" x="6072188" y="4537075"/>
          <p14:tracePt t="24126" x="6081713" y="4598988"/>
          <p14:tracePt t="24142" x="6089650" y="4652963"/>
          <p14:tracePt t="24159" x="6081713" y="4670425"/>
          <p14:tracePt t="24176" x="6062663" y="4697413"/>
          <p14:tracePt t="24193" x="5983288" y="4795838"/>
          <p14:tracePt t="24209" x="5938838" y="4848225"/>
          <p14:tracePt t="24226" x="5830888" y="4911725"/>
          <p14:tracePt t="24242" x="5589588" y="5037138"/>
          <p14:tracePt t="24259" x="5527675" y="5072063"/>
          <p14:tracePt t="24276" x="5465763" y="5099050"/>
          <p14:tracePt t="24292" x="5402263" y="5099050"/>
          <p14:tracePt t="24309" x="5375275" y="5089525"/>
          <p14:tracePt t="24326" x="5348288" y="5072063"/>
          <p14:tracePt t="24342" x="5303838" y="5037138"/>
          <p14:tracePt t="24359" x="5286375" y="5027613"/>
          <p14:tracePt t="24377" x="5276850" y="5010150"/>
          <p14:tracePt t="24392" x="5276850" y="5000625"/>
          <p14:tracePt t="24415" x="5276850" y="4991100"/>
          <p14:tracePt t="24429" x="5286375" y="4973638"/>
          <p14:tracePt t="24442" x="5295900" y="4956175"/>
          <p14:tracePt t="24459" x="5313363" y="4938713"/>
          <p14:tracePt t="24476" x="5357813" y="4902200"/>
          <p14:tracePt t="24492" x="5375275" y="4875213"/>
          <p14:tracePt t="24509" x="5411788" y="4857750"/>
          <p14:tracePt t="24526" x="5527675" y="4776788"/>
          <p14:tracePt t="24542" x="5589588" y="4741863"/>
          <p14:tracePt t="24559" x="5653088" y="4724400"/>
          <p14:tracePt t="24576" x="5732463" y="4724400"/>
          <p14:tracePt t="24592" x="5759450" y="4741863"/>
          <p14:tracePt t="24609" x="5795963" y="4768850"/>
          <p14:tracePt t="24626" x="5857875" y="4822825"/>
          <p14:tracePt t="24643" x="5894388" y="4848225"/>
          <p14:tracePt t="24659" x="5929313" y="4867275"/>
          <p14:tracePt t="24676" x="5956300" y="4884738"/>
          <p14:tracePt t="24692" x="5956300" y="4894263"/>
          <p14:tracePt t="24710" x="5946775" y="4902200"/>
          <p14:tracePt t="24726" x="5911850" y="4911725"/>
          <p14:tracePt t="24743" x="5867400" y="4929188"/>
          <p14:tracePt t="24759" x="5786438" y="4956175"/>
          <p14:tracePt t="24776" x="5697538" y="4956175"/>
          <p14:tracePt t="24793" x="5589588" y="4965700"/>
          <p14:tracePt t="24809" x="5465763" y="4965700"/>
          <p14:tracePt t="24826" x="5419725" y="4965700"/>
          <p14:tracePt t="24843" x="5394325" y="4965700"/>
          <p14:tracePt t="24859" x="5357813" y="4965700"/>
          <p14:tracePt t="24876" x="5340350" y="4956175"/>
          <p14:tracePt t="24893" x="5330825" y="4946650"/>
          <p14:tracePt t="24909" x="5313363" y="4938713"/>
          <p14:tracePt t="24926" x="5313363" y="4929188"/>
          <p14:tracePt t="24943" x="5313363" y="4919663"/>
          <p14:tracePt t="24959" x="5313363" y="4884738"/>
          <p14:tracePt t="24976" x="5322888" y="4848225"/>
          <p14:tracePt t="24993" x="5367338" y="4759325"/>
          <p14:tracePt t="25009" x="5384800" y="4724400"/>
          <p14:tracePt t="25026" x="5411788" y="4705350"/>
          <p14:tracePt t="25043" x="5518150" y="4652963"/>
          <p14:tracePt t="25059" x="5608638" y="4633913"/>
          <p14:tracePt t="25076" x="5705475" y="4616450"/>
          <p14:tracePt t="25093" x="5840413" y="4616450"/>
          <p14:tracePt t="25109" x="5902325" y="4625975"/>
          <p14:tracePt t="25126" x="6000750" y="4660900"/>
          <p14:tracePt t="25143" x="6197600" y="4840288"/>
          <p14:tracePt t="25159" x="6259513" y="4929188"/>
          <p14:tracePt t="25176" x="6296025" y="5010150"/>
          <p14:tracePt t="25193" x="6313488" y="5054600"/>
          <p14:tracePt t="25209" x="6313488" y="5081588"/>
          <p14:tracePt t="25226" x="6276975" y="5116513"/>
          <p14:tracePt t="25243" x="6045200" y="5160963"/>
          <p14:tracePt t="25259" x="5938838" y="5197475"/>
          <p14:tracePt t="25276" x="5813425" y="5214938"/>
          <p14:tracePt t="25293" x="5473700" y="5251450"/>
          <p14:tracePt t="25309" x="5367338" y="5251450"/>
          <p14:tracePt t="25327" x="5205413" y="5251450"/>
          <p14:tracePt t="25343" x="5108575" y="5241925"/>
          <p14:tracePt t="25360" x="5045075" y="5224463"/>
          <p14:tracePt t="25376" x="4946650" y="5170488"/>
          <p14:tracePt t="25393" x="4929188" y="5153025"/>
          <p14:tracePt t="25409" x="4911725" y="5143500"/>
          <p14:tracePt t="25426" x="4894263" y="5126038"/>
          <p14:tracePt t="25443" x="4894263" y="5116513"/>
          <p14:tracePt t="25459" x="4894263" y="5099050"/>
          <p14:tracePt t="25476" x="4894263" y="5089525"/>
          <p14:tracePt t="25510" x="4894263" y="5081588"/>
          <p14:tracePt t="25526" x="4894263" y="5072063"/>
          <p14:tracePt t="25585" x="4894263" y="5062538"/>
          <p14:tracePt t="25647" x="4902200" y="5054600"/>
          <p14:tracePt t="25660" x="4946650" y="5037138"/>
          <p14:tracePt t="25675" x="4983163" y="5000625"/>
          <p14:tracePt t="25684" x="5010150" y="4983163"/>
          <p14:tracePt t="25698" x="5027613" y="4973638"/>
          <p14:tracePt t="25709" x="5045075" y="4956175"/>
          <p14:tracePt t="25726" x="5054600" y="4956175"/>
          <p14:tracePt t="25743" x="5081588" y="4946650"/>
          <p14:tracePt t="25759" x="5099050" y="4946650"/>
          <p14:tracePt t="25776" x="5116513" y="4946650"/>
          <p14:tracePt t="25793" x="5133975" y="4946650"/>
          <p14:tracePt t="25810" x="5214938" y="4946650"/>
          <p14:tracePt t="25826" x="5251450" y="4973638"/>
          <p14:tracePt t="25843" x="5295900" y="5000625"/>
          <p14:tracePt t="25860" x="5367338" y="5099050"/>
          <p14:tracePt t="25876" x="5394325" y="5143500"/>
          <p14:tracePt t="25881" x="5402263" y="5170488"/>
          <p14:tracePt t="25910" x="5411788" y="5197475"/>
          <p14:tracePt t="25926" x="5411788" y="5224463"/>
          <p14:tracePt t="25943" x="5411788" y="5251450"/>
          <p14:tracePt t="25960" x="5411788" y="5259388"/>
          <p14:tracePt t="25976" x="5411788" y="5268913"/>
          <p14:tracePt t="25993" x="5394325" y="5286375"/>
          <p14:tracePt t="26010" x="5375275" y="5295900"/>
          <p14:tracePt t="26026" x="5330825" y="5313363"/>
          <p14:tracePt t="26043" x="5224463" y="5348288"/>
          <p14:tracePt t="26060" x="5170488" y="5357813"/>
          <p14:tracePt t="26076" x="5133975" y="5357813"/>
          <p14:tracePt t="26093" x="5072063" y="5348288"/>
          <p14:tracePt t="26110" x="5027613" y="5340350"/>
          <p14:tracePt t="26126" x="4965700" y="5322888"/>
          <p14:tracePt t="26143" x="4840288" y="5295900"/>
          <p14:tracePt t="26160" x="4803775" y="5276850"/>
          <p14:tracePt t="26177" x="4751388" y="5241925"/>
          <p14:tracePt t="26193" x="4732338" y="5232400"/>
          <p14:tracePt t="26210" x="4714875" y="5205413"/>
          <p14:tracePt t="26227" x="4705350" y="5160963"/>
          <p14:tracePt t="26243" x="4705350" y="5133975"/>
          <p14:tracePt t="26260" x="4705350" y="5099050"/>
          <p14:tracePt t="26276" x="4714875" y="5018088"/>
          <p14:tracePt t="26293" x="4759325" y="4956175"/>
          <p14:tracePt t="26310" x="4840288" y="4894263"/>
          <p14:tracePt t="26326" x="5072063" y="4786313"/>
          <p14:tracePt t="26343" x="5170488" y="4741863"/>
          <p14:tracePt t="26360" x="5295900" y="4697413"/>
          <p14:tracePt t="26376" x="5697538" y="4608513"/>
          <p14:tracePt t="26393" x="5830888" y="4598988"/>
          <p14:tracePt t="26409" x="6062663" y="4581525"/>
          <p14:tracePt t="26426" x="6367463" y="4562475"/>
          <p14:tracePt t="26443" x="6446838" y="4554538"/>
          <p14:tracePt t="26459" x="6491288" y="4537075"/>
          <p14:tracePt t="26476" x="6518275" y="4510088"/>
          <p14:tracePt t="26493" x="6527800" y="4491038"/>
          <p14:tracePt t="26510" x="6537325" y="4473575"/>
          <p14:tracePt t="26526" x="6562725" y="4276725"/>
          <p14:tracePt t="26543" x="6562725" y="4197350"/>
          <p14:tracePt t="26559" x="6554788" y="3983038"/>
          <p14:tracePt t="26576" x="6510338" y="3884613"/>
          <p14:tracePt t="26593" x="6473825" y="3803650"/>
          <p14:tracePt t="26609" x="6286500" y="3714750"/>
          <p14:tracePt t="26626" x="6153150" y="3697288"/>
          <p14:tracePt t="26643" x="6045200" y="3679825"/>
          <p14:tracePt t="26659" x="5875338" y="3660775"/>
          <p14:tracePt t="26676" x="5759450" y="3660775"/>
          <p14:tracePt t="26693" x="5653088" y="3660775"/>
          <p14:tracePt t="26710" x="5527675" y="3670300"/>
          <p14:tracePt t="26726" x="5491163" y="3687763"/>
          <p14:tracePt t="26743" x="5465763" y="3724275"/>
          <p14:tracePt t="26760" x="5411788" y="3848100"/>
          <p14:tracePt t="26777" x="5402263" y="3919538"/>
          <p14:tracePt t="26793" x="5384800" y="4037013"/>
          <p14:tracePt t="26810" x="5384800" y="4071938"/>
          <p14:tracePt t="26826" x="5384800" y="4098925"/>
          <p14:tracePt t="26843" x="5402263" y="4133850"/>
          <p14:tracePt t="26860" x="5419725" y="4133850"/>
          <p14:tracePt t="26877" x="5473700" y="4143375"/>
          <p14:tracePt t="26880" x="5572125" y="4152900"/>
          <p14:tracePt t="26893" x="5653088" y="4152900"/>
          <p14:tracePt t="26910" x="5724525" y="4152900"/>
          <p14:tracePt t="26927" x="5768975" y="4143375"/>
          <p14:tracePt t="26943" x="5830888" y="4108450"/>
          <p14:tracePt t="26960" x="5857875" y="4089400"/>
          <p14:tracePt t="26977" x="5894388" y="4054475"/>
          <p14:tracePt t="26993" x="5973763" y="3911600"/>
          <p14:tracePt t="27010" x="6037263" y="3830638"/>
          <p14:tracePt t="27027" x="6054725" y="3786188"/>
          <p14:tracePt t="27043" x="6062663" y="3732213"/>
          <p14:tracePt t="27060" x="6062663" y="3724275"/>
          <p14:tracePt t="27077" x="6054725" y="3714750"/>
          <p14:tracePt t="27337" x="6072188" y="3679825"/>
          <p14:tracePt t="27349" x="6116638" y="3608388"/>
          <p14:tracePt t="27362" x="6170613" y="3536950"/>
          <p14:tracePt t="27373" x="6224588" y="3473450"/>
          <p14:tracePt t="27386" x="6276975" y="3419475"/>
          <p14:tracePt t="27398" x="6348413" y="3367088"/>
          <p14:tracePt t="27413" x="6483350" y="3313113"/>
          <p14:tracePt t="27427" x="6581775" y="3268663"/>
          <p14:tracePt t="27443" x="6661150" y="3224213"/>
          <p14:tracePt t="27460" x="6759575" y="3197225"/>
          <p14:tracePt t="27477" x="6786563" y="3197225"/>
          <p14:tracePt t="27493" x="6804025" y="3197225"/>
          <p14:tracePt t="27510" x="6840538" y="3232150"/>
          <p14:tracePt t="27527" x="6858000" y="3259138"/>
          <p14:tracePt t="27543" x="6867525" y="3286125"/>
          <p14:tracePt t="27560" x="6875463" y="3340100"/>
          <p14:tracePt t="27577" x="6875463" y="3357563"/>
          <p14:tracePt t="27594" x="6875463" y="3402013"/>
          <p14:tracePt t="27610" x="6840538" y="3509963"/>
          <p14:tracePt t="27627" x="6831013" y="3536950"/>
          <p14:tracePt t="27643" x="6823075" y="3554413"/>
          <p14:tracePt t="27677" x="6813550" y="3554413"/>
          <p14:tracePt t="27707" x="6804025" y="3544888"/>
          <p14:tracePt t="27720" x="6796088" y="3517900"/>
          <p14:tracePt t="27731" x="6777038" y="3490913"/>
          <p14:tracePt t="27746" x="6777038" y="3465513"/>
          <p14:tracePt t="27760" x="6777038" y="3438525"/>
          <p14:tracePt t="27777" x="6777038" y="3419475"/>
          <p14:tracePt t="27794" x="6786563" y="3384550"/>
          <p14:tracePt t="27810" x="6796088" y="3357563"/>
          <p14:tracePt t="27827" x="6804025" y="3330575"/>
          <p14:tracePt t="27844" x="6813550" y="3313113"/>
          <p14:tracePt t="27860" x="6813550" y="3303588"/>
          <p14:tracePt t="27881" x="6813550" y="3295650"/>
          <p14:tracePt t="27905" x="6823075" y="3295650"/>
          <p14:tracePt t="27954" x="6823075" y="3303588"/>
          <p14:tracePt t="27979" x="6823075" y="3313113"/>
          <p14:tracePt t="28003" x="6823075" y="3330575"/>
          <p14:tracePt t="28027" x="6813550" y="3330575"/>
          <p14:tracePt t="28040" x="6796088" y="3330575"/>
          <p14:tracePt t="28052" x="6786563" y="3330575"/>
          <p14:tracePt t="28065" x="6777038" y="3330575"/>
          <p14:tracePt t="28078" x="6759575" y="3330575"/>
          <p14:tracePt t="28094" x="6732588" y="3330575"/>
          <p14:tracePt t="28110" x="6715125" y="3322638"/>
          <p14:tracePt t="28127" x="6697663" y="3276600"/>
          <p14:tracePt t="28144" x="6688138" y="3232150"/>
          <p14:tracePt t="28160" x="6688138" y="3197225"/>
          <p14:tracePt t="28177" x="6742113" y="3125788"/>
          <p14:tracePt t="28194" x="6796088" y="3089275"/>
          <p14:tracePt t="28210" x="6831013" y="3054350"/>
          <p14:tracePt t="28227" x="6919913" y="3009900"/>
          <p14:tracePt t="28244" x="6956425" y="3000375"/>
          <p14:tracePt t="28261" x="7081838" y="2982913"/>
          <p14:tracePt t="28277" x="7126288" y="2982913"/>
          <p14:tracePt t="28294" x="7161213" y="2982913"/>
          <p14:tracePt t="28311" x="7188200" y="2982913"/>
          <p14:tracePt t="28327" x="7232650" y="3017838"/>
          <p14:tracePt t="28344" x="7242175" y="3054350"/>
          <p14:tracePt t="28360" x="7242175" y="3224213"/>
          <p14:tracePt t="28377" x="7242175" y="3286125"/>
          <p14:tracePt t="28394" x="7242175" y="3322638"/>
          <p14:tracePt t="28398" x="7242175" y="3340100"/>
          <p14:tracePt t="28411" x="7242175" y="3348038"/>
          <p14:tracePt t="28427" x="7242175" y="3357563"/>
          <p14:tracePt t="28444" x="7224713" y="3367088"/>
          <p14:tracePt t="28461" x="7143750" y="3394075"/>
          <p14:tracePt t="28478" x="7089775" y="3394075"/>
          <p14:tracePt t="28494" x="7054850" y="3394075"/>
          <p14:tracePt t="28511" x="7000875" y="3394075"/>
          <p14:tracePt t="28527" x="6983413" y="3394075"/>
          <p14:tracePt t="28544" x="6965950" y="3357563"/>
          <p14:tracePt t="28561" x="6946900" y="3295650"/>
          <p14:tracePt t="28577" x="6938963" y="3259138"/>
          <p14:tracePt t="28594" x="6938963" y="3205163"/>
          <p14:tracePt t="28627" x="6938963" y="3197225"/>
          <p14:tracePt t="28755" x="6946900" y="3205163"/>
          <p14:tracePt t="28767" x="6946900" y="3214688"/>
          <p14:tracePt t="28781" x="6956425" y="3224213"/>
          <p14:tracePt t="28977" x="6956425" y="3232150"/>
          <p14:tracePt t="29249" x="6946900" y="3232150"/>
          <p14:tracePt t="29692" x="6956425" y="3232150"/>
          <p14:tracePt t="29704" x="6965950" y="3241675"/>
          <p14:tracePt t="29716" x="6973888" y="3241675"/>
          <p14:tracePt t="29730" x="6991350" y="3241675"/>
          <p14:tracePt t="29754" x="7000875" y="3241675"/>
          <p14:tracePt t="29791" x="6991350" y="3241675"/>
          <p14:tracePt t="29802" x="6965950" y="3241675"/>
          <p14:tracePt t="29816" x="6929438" y="3232150"/>
          <p14:tracePt t="29827" x="6823075" y="3187700"/>
          <p14:tracePt t="29840" x="6661150" y="3116263"/>
          <p14:tracePt t="29852" x="6473825" y="3017838"/>
          <p14:tracePt t="29865" x="6259513" y="2965450"/>
          <p14:tracePt t="29878" x="5973763" y="2911475"/>
          <p14:tracePt t="29894" x="5759450" y="2857500"/>
          <p14:tracePt t="29911" x="5634038" y="2822575"/>
          <p14:tracePt t="29928" x="5367338" y="2786063"/>
          <p14:tracePt t="29945" x="5259388" y="2759075"/>
          <p14:tracePt t="29961" x="5205413" y="2732088"/>
          <p14:tracePt t="29978" x="5160963" y="2714625"/>
          <p14:tracePt t="29994" x="5153025" y="2697163"/>
          <p14:tracePt t="30012" x="5153025" y="2679700"/>
          <p14:tracePt t="30028" x="5153025" y="2670175"/>
          <p14:tracePt t="30296" x="5143500" y="2670175"/>
          <p14:tracePt t="30309" x="5133975" y="2660650"/>
          <p14:tracePt t="30320" x="5116513" y="2660650"/>
          <p14:tracePt t="30333" x="5089525" y="2643188"/>
          <p14:tracePt t="30347" x="5062538" y="2625725"/>
          <p14:tracePt t="30361" x="5045075" y="2589213"/>
          <p14:tracePt t="30378" x="5018088" y="2571750"/>
          <p14:tracePt t="30394" x="5010150" y="2527300"/>
          <p14:tracePt t="30411" x="5000625" y="2517775"/>
          <p14:tracePt t="30493" x="5000625" y="2536825"/>
          <p14:tracePt t="30518" x="5000625" y="2544763"/>
          <p14:tracePt t="30531" x="5000625" y="2554288"/>
          <p14:tracePt t="30568" x="5000625" y="2562225"/>
          <p14:tracePt t="30667" x="5000625" y="2554288"/>
          <p14:tracePt t="30679" x="5000625" y="2544763"/>
          <p14:tracePt t="30691" x="5000625" y="2536825"/>
          <p14:tracePt t="30703" x="5000625" y="2527300"/>
          <p14:tracePt t="30728" x="5000625" y="2517775"/>
          <p14:tracePt t="30814" x="5000625" y="2527300"/>
          <p14:tracePt t="30826" x="5000625" y="2536825"/>
          <p14:tracePt t="30850" x="5000625" y="2544763"/>
          <p14:tracePt t="30924" x="5000625" y="2536825"/>
          <p14:tracePt t="30949" x="5000625" y="2527300"/>
          <p14:tracePt t="30987" x="5000625" y="2517775"/>
          <p14:tracePt t="31516" x="5018088" y="2517775"/>
          <p14:tracePt t="31530" x="5062538" y="2500313"/>
          <p14:tracePt t="31541" x="5153025" y="2482850"/>
          <p14:tracePt t="31554" x="5251450" y="2438400"/>
          <p14:tracePt t="31566" x="5348288" y="2401888"/>
          <p14:tracePt t="31579" x="5510213" y="2357438"/>
          <p14:tracePt t="31595" x="5751513" y="2303463"/>
          <p14:tracePt t="31612" x="5875338" y="2259013"/>
          <p14:tracePt t="31629" x="6072188" y="2179638"/>
          <p14:tracePt t="31645" x="6170613" y="2152650"/>
          <p14:tracePt t="31662" x="6259513" y="2133600"/>
          <p14:tracePt t="31679" x="6330950" y="2125663"/>
          <p14:tracePt t="31695" x="6340475" y="2125663"/>
          <p14:tracePt t="31712" x="6357938" y="2125663"/>
          <p14:tracePt t="31728" x="6367463" y="2116138"/>
          <p14:tracePt t="31825" x="6394450" y="2108200"/>
          <p14:tracePt t="31837" x="6429375" y="2071688"/>
          <p14:tracePt t="31850" x="6483350" y="2027238"/>
          <p14:tracePt t="31862" x="6545263" y="1990725"/>
          <p14:tracePt t="31878" x="6562725" y="1982788"/>
          <p14:tracePt t="31895" x="6572250" y="1982788"/>
          <p14:tracePt t="31912" x="6581775" y="1973263"/>
          <p14:tracePt t="31936" x="6581775" y="1965325"/>
          <p14:tracePt t="31985" x="6572250" y="1965325"/>
          <p14:tracePt t="32022" x="6562725" y="1965325"/>
          <p14:tracePt t="32035" x="6545263" y="1965325"/>
          <p14:tracePt t="32059" x="6537325" y="1965325"/>
          <p14:tracePt t="32084" x="6527800" y="1965325"/>
          <p14:tracePt t="32601" x="6510338" y="1982788"/>
          <p14:tracePt t="32615" x="6465888" y="2027238"/>
          <p14:tracePt t="32627" x="6313488" y="2108200"/>
          <p14:tracePt t="32639" x="6143625" y="2214563"/>
          <p14:tracePt t="32651" x="5911850" y="2330450"/>
          <p14:tracePt t="32665" x="5634038" y="2455863"/>
          <p14:tracePt t="32679" x="5429250" y="2554288"/>
          <p14:tracePt t="32695" x="5330825" y="2625725"/>
          <p14:tracePt t="32712" x="5259388" y="2679700"/>
          <p14:tracePt t="32729" x="5187950" y="2759075"/>
          <p14:tracePt t="32745" x="5153025" y="2768600"/>
          <p14:tracePt t="32762" x="5072063" y="2813050"/>
          <p14:tracePt t="32779" x="5018088" y="2840038"/>
          <p14:tracePt t="32795" x="4991100" y="2857500"/>
          <p14:tracePt t="32812" x="4956175" y="2874963"/>
          <p14:tracePt t="32846" x="4946650" y="2874963"/>
          <p14:tracePt t="32862" x="4946650" y="2884488"/>
          <p14:tracePt t="32879" x="4938713" y="2894013"/>
          <p14:tracePt t="32895" x="4919663" y="2894013"/>
          <p14:tracePt t="32912" x="4911725" y="2901950"/>
          <p14:tracePt t="32929" x="4894263" y="2911475"/>
          <p14:tracePt t="32945" x="4894263" y="2919413"/>
          <p14:tracePt t="32962" x="4884738" y="2919413"/>
          <p14:tracePt t="32979" x="4875213" y="2919413"/>
          <p14:tracePt t="32998" x="4867275" y="2919413"/>
          <p14:tracePt t="33490" x="4857750" y="2919413"/>
          <p14:tracePt t="33527" x="4848225" y="2919413"/>
          <p14:tracePt t="33539" x="4840288" y="2911475"/>
          <p14:tracePt t="33551" x="4840288" y="2894013"/>
          <p14:tracePt t="33566" x="4830763" y="2894013"/>
          <p14:tracePt t="33579" x="4822825" y="2884488"/>
          <p14:tracePt t="33637" x="4822825" y="2874963"/>
          <p14:tracePt t="33749" x="4830763" y="2874963"/>
          <p14:tracePt t="33773" x="4840288" y="2867025"/>
          <p14:tracePt t="33797" x="4857750" y="2867025"/>
          <p14:tracePt t="33811" x="4867275" y="2857500"/>
          <p14:tracePt t="33822" x="4875213" y="2857500"/>
          <p14:tracePt t="33835" x="4894263" y="2847975"/>
          <p14:tracePt t="33848" x="4911725" y="2847975"/>
          <p14:tracePt t="33862" x="4929188" y="2847975"/>
          <p14:tracePt t="33879" x="4938713" y="2847975"/>
          <p14:tracePt t="33896" x="4956175" y="2847975"/>
          <p14:tracePt t="33913" x="4965700" y="2847975"/>
          <p14:tracePt t="33929" x="4973638" y="2847975"/>
          <p14:tracePt t="33947" x="4983163" y="2857500"/>
          <p14:tracePt t="34007" x="4991100" y="2857500"/>
          <p14:tracePt t="34045" x="5018088" y="2840038"/>
          <p14:tracePt t="34057" x="5062538" y="2786063"/>
          <p14:tracePt t="34068" x="5133975" y="2724150"/>
          <p14:tracePt t="34082" x="5214938" y="2616200"/>
          <p14:tracePt t="34096" x="5268913" y="2554288"/>
          <p14:tracePt t="34113" x="5303838" y="2509838"/>
          <p14:tracePt t="34129" x="5322888" y="2482850"/>
          <p14:tracePt t="34146" x="5322888" y="2473325"/>
          <p14:tracePt t="34163" x="5322888" y="2465388"/>
          <p14:tracePt t="34182" x="5322888" y="2446338"/>
          <p14:tracePt t="34196" x="5303838" y="2428875"/>
          <p14:tracePt t="34213" x="5276850" y="2411413"/>
          <p14:tracePt t="34230" x="5205413" y="2393950"/>
          <p14:tracePt t="34246" x="5160963" y="2384425"/>
          <p14:tracePt t="34263" x="5126038" y="2384425"/>
          <p14:tracePt t="34279" x="5072063" y="2374900"/>
          <p14:tracePt t="34296" x="5045075" y="2374900"/>
          <p14:tracePt t="34312" x="5037138" y="2374900"/>
          <p14:tracePt t="34329" x="5010150" y="2374900"/>
          <p14:tracePt t="34346" x="4973638" y="2384425"/>
          <p14:tracePt t="34363" x="4946650" y="2384425"/>
          <p14:tracePt t="34379" x="4894263" y="2393950"/>
          <p14:tracePt t="34396" x="4884738" y="2401888"/>
          <p14:tracePt t="34413" x="4857750" y="2411413"/>
          <p14:tracePt t="34429" x="4857750" y="2419350"/>
          <p14:tracePt t="34760" x="4867275" y="2419350"/>
          <p14:tracePt t="34772" x="4875213" y="2419350"/>
          <p14:tracePt t="34785" x="4894263" y="2419350"/>
          <p14:tracePt t="34799" x="4911725" y="2419350"/>
          <p14:tracePt t="34813" x="4929188" y="2419350"/>
          <p14:tracePt t="34829" x="4938713" y="2419350"/>
          <p14:tracePt t="34846" x="4965700" y="2419350"/>
          <p14:tracePt t="34879" x="4973638" y="2419350"/>
          <p14:tracePt t="34896" x="4973638" y="2428875"/>
          <p14:tracePt t="34913" x="4973638" y="2446338"/>
          <p14:tracePt t="34929" x="4973638" y="2455863"/>
          <p14:tracePt t="34946" x="4973638" y="2473325"/>
          <p14:tracePt t="34983" x="4965700" y="2482850"/>
          <p14:tracePt t="34996" x="4956175" y="2482850"/>
          <p14:tracePt t="35013" x="4946650" y="2490788"/>
          <p14:tracePt t="35029" x="4938713" y="2490788"/>
          <p14:tracePt t="35046" x="4919663" y="2490788"/>
          <p14:tracePt t="35063" x="4911725" y="2482850"/>
          <p14:tracePt t="35079" x="4902200" y="2473325"/>
          <p14:tracePt t="35096" x="4902200" y="2465388"/>
          <p14:tracePt t="35113" x="4902200" y="2455863"/>
          <p14:tracePt t="35130" x="4902200" y="2446338"/>
          <p14:tracePt t="35146" x="4902200" y="2438400"/>
          <p14:tracePt t="35163" x="4911725" y="2428875"/>
          <p14:tracePt t="35180" x="4946650" y="2411413"/>
          <p14:tracePt t="35196" x="4983163" y="2393950"/>
          <p14:tracePt t="35213" x="5045075" y="2374900"/>
          <p14:tracePt t="35230" x="5153025" y="2347913"/>
          <p14:tracePt t="35246" x="5170488" y="2347913"/>
          <p14:tracePt t="35280" x="5180013" y="2347913"/>
          <p14:tracePt t="35709" x="5187950" y="2347913"/>
          <p14:tracePt t="35771" x="5197475" y="2347913"/>
          <p14:tracePt t="35796" x="5205413" y="2347913"/>
          <p14:tracePt t="35819" x="5214938" y="2347913"/>
          <p14:tracePt t="35844" x="5224463" y="2347913"/>
          <p14:tracePt t="35857" x="5224463" y="2357438"/>
          <p14:tracePt t="36782" x="5241925" y="2357438"/>
          <p14:tracePt t="36793" x="5259388" y="2357438"/>
          <p14:tracePt t="36806" x="5286375" y="2357438"/>
          <p14:tracePt t="36818" x="5303838" y="2357438"/>
          <p14:tracePt t="36833" x="5322888" y="2357438"/>
          <p14:tracePt t="36847" x="5348288" y="2357438"/>
          <p14:tracePt t="36863" x="5384800" y="2347913"/>
          <p14:tracePt t="36880" x="5510213" y="2339975"/>
          <p14:tracePt t="36897" x="5545138" y="2339975"/>
          <p14:tracePt t="36914" x="5581650" y="2339975"/>
          <p14:tracePt t="36918" x="5608638" y="2339975"/>
          <p14:tracePt t="36931" x="5616575" y="2357438"/>
          <p14:tracePt t="36947" x="5634038" y="2357438"/>
          <p14:tracePt t="36964" x="5643563" y="2374900"/>
          <p14:tracePt t="36980" x="5643563" y="2401888"/>
          <p14:tracePt t="36997" x="5643563" y="2428875"/>
          <p14:tracePt t="37014" x="5643563" y="2446338"/>
          <p14:tracePt t="37030" x="5643563" y="2482850"/>
          <p14:tracePt t="37066" x="5643563" y="2490788"/>
          <p14:tracePt t="37080" x="5634038" y="2500313"/>
          <p14:tracePt t="37097" x="5616575" y="2500313"/>
          <p14:tracePt t="37114" x="5581650" y="2517775"/>
          <p14:tracePt t="37130" x="5518150" y="2517775"/>
          <p14:tracePt t="37147" x="5491163" y="2517775"/>
          <p14:tracePt t="37163" x="5473700" y="2509838"/>
          <p14:tracePt t="37180" x="5456238" y="2500313"/>
          <p14:tracePt t="37197" x="5446713" y="2482850"/>
          <p14:tracePt t="37214" x="5446713" y="2473325"/>
          <p14:tracePt t="37247" x="5446713" y="2465388"/>
          <p14:tracePt t="37264" x="5446713" y="2446338"/>
          <p14:tracePt t="37280" x="5446713" y="2438400"/>
          <p14:tracePt t="37314" x="5446713" y="2428875"/>
          <p14:tracePt t="37336" x="5456238" y="2428875"/>
          <p14:tracePt t="37373" x="5465763" y="2428875"/>
          <p14:tracePt t="37399" x="5510213" y="2419350"/>
          <p14:tracePt t="37411" x="5537200" y="2411413"/>
          <p14:tracePt t="37423" x="5562600" y="2401888"/>
          <p14:tracePt t="37435" x="5581650" y="2393950"/>
          <p14:tracePt t="37448" x="5589588" y="2393950"/>
          <p14:tracePt t="37464" x="5599113" y="2393950"/>
          <p14:tracePt t="37480" x="5608638" y="2393950"/>
          <p14:tracePt t="37497" x="5616575" y="2393950"/>
          <p14:tracePt t="38236" x="5626100" y="2393950"/>
          <p14:tracePt t="38261" x="5653088" y="2393950"/>
          <p14:tracePt t="38273" x="5670550" y="2393950"/>
          <p14:tracePt t="38285" x="5688013" y="2393950"/>
          <p14:tracePt t="38298" x="5697538" y="2393950"/>
          <p14:tracePt t="38314" x="5705475" y="2393950"/>
          <p14:tracePt t="38331" x="5715000" y="2393950"/>
          <p14:tracePt t="38347" x="5724525" y="2393950"/>
          <p14:tracePt t="38631" x="5724525" y="2384425"/>
          <p14:tracePt t="38692" x="5724525" y="2347913"/>
          <p14:tracePt t="38705" x="5724525" y="2312988"/>
          <p14:tracePt t="38718" x="5732463" y="2276475"/>
          <p14:tracePt t="38730" x="5732463" y="2259013"/>
          <p14:tracePt t="38742" x="5732463" y="2251075"/>
          <p14:tracePt t="38767" x="5732463" y="2241550"/>
          <p14:tracePt t="38816" x="5732463" y="2232025"/>
          <p14:tracePt t="38852" x="5732463" y="2224088"/>
          <p14:tracePt t="38866" x="5724525" y="2224088"/>
          <p14:tracePt t="38877" x="5715000" y="2224088"/>
          <p14:tracePt t="38890" x="5705475" y="2224088"/>
          <p14:tracePt t="38902" x="5697538" y="2224088"/>
          <p14:tracePt t="38915" x="5688013" y="2224088"/>
          <p14:tracePt t="38931" x="5680075" y="2224088"/>
          <p14:tracePt t="38948" x="5670550" y="2224088"/>
          <p14:tracePt t="38964" x="5634038" y="2224088"/>
          <p14:tracePt t="38981" x="5626100" y="2224088"/>
          <p14:tracePt t="38998" x="5616575" y="2232025"/>
          <p14:tracePt t="39014" x="5599113" y="2268538"/>
          <p14:tracePt t="39031" x="5589588" y="2268538"/>
          <p14:tracePt t="39048" x="5589588" y="2276475"/>
          <p14:tracePt t="39064" x="5581650" y="2295525"/>
          <p14:tracePt t="39101" x="5572125" y="2303463"/>
          <p14:tracePt t="39766" x="5581650" y="2303463"/>
          <p14:tracePt t="39839" x="5581650" y="2295525"/>
          <p14:tracePt t="39876" x="5581650" y="2286000"/>
          <p14:tracePt t="39926" x="5581650" y="2276475"/>
          <p14:tracePt t="39975" x="5581650" y="2268538"/>
          <p14:tracePt t="40024" x="5581650" y="2259013"/>
          <p14:tracePt t="40036" x="5581650" y="2251075"/>
          <p14:tracePt t="40049" x="5581650" y="2241550"/>
          <p14:tracePt t="40073" x="5572125" y="2241550"/>
          <p14:tracePt t="40086" x="5562600" y="2232025"/>
          <p14:tracePt t="40098" x="5537200" y="2224088"/>
          <p14:tracePt t="40111" x="5500688" y="2214563"/>
          <p14:tracePt t="40122" x="5473700" y="2214563"/>
          <p14:tracePt t="40136" x="5456238" y="2205038"/>
          <p14:tracePt t="40148" x="5456238" y="2197100"/>
          <p14:tracePt t="40165" x="5446713" y="2197100"/>
          <p14:tracePt t="40181" x="5438775" y="2197100"/>
          <p14:tracePt t="40296" x="5456238" y="2197100"/>
          <p14:tracePt t="40308" x="5491163" y="2197100"/>
          <p14:tracePt t="40320" x="5527675" y="2197100"/>
          <p14:tracePt t="40334" x="5562600" y="2197100"/>
          <p14:tracePt t="40348" x="5589588" y="2205038"/>
          <p14:tracePt t="40365" x="5608638" y="2224088"/>
          <p14:tracePt t="40382" x="5634038" y="2241550"/>
          <p14:tracePt t="40398" x="5634038" y="2251075"/>
          <p14:tracePt t="40415" x="5653088" y="2259013"/>
          <p14:tracePt t="40432" x="5661025" y="2295525"/>
          <p14:tracePt t="40448" x="5661025" y="2330450"/>
          <p14:tracePt t="40465" x="5661025" y="2384425"/>
          <p14:tracePt t="40482" x="5661025" y="2438400"/>
          <p14:tracePt t="40498" x="5661025" y="2446338"/>
          <p14:tracePt t="40515" x="5661025" y="2455863"/>
          <p14:tracePt t="40532" x="5661025" y="2482850"/>
          <p14:tracePt t="40548" x="5643563" y="2482850"/>
          <p14:tracePt t="40566" x="5626100" y="2490788"/>
          <p14:tracePt t="40582" x="5616575" y="2490788"/>
          <p14:tracePt t="40598" x="5599113" y="2490788"/>
          <p14:tracePt t="40615" x="5537200" y="2465388"/>
          <p14:tracePt t="40631" x="5483225" y="2428875"/>
          <p14:tracePt t="40648" x="5411788" y="2357438"/>
          <p14:tracePt t="40665" x="5348288" y="2276475"/>
          <p14:tracePt t="40682" x="5286375" y="2179638"/>
          <p14:tracePt t="40698" x="5276850" y="2152650"/>
          <p14:tracePt t="40715" x="5276850" y="2133600"/>
          <p14:tracePt t="40732" x="5276850" y="2125663"/>
          <p14:tracePt t="40826" x="5268913" y="2125663"/>
          <p14:tracePt t="40850" x="5259388" y="2125663"/>
          <p14:tracePt t="40900" x="5251450" y="2125663"/>
          <p14:tracePt t="40912" x="5241925" y="2125663"/>
          <p14:tracePt t="40937" x="5232400" y="2125663"/>
          <p14:tracePt t="41122" x="5241925" y="2125663"/>
          <p14:tracePt t="41136" x="5286375" y="2125663"/>
          <p14:tracePt t="41146" x="5357813" y="2125663"/>
          <p14:tracePt t="41159" x="5411788" y="2125663"/>
          <p14:tracePt t="41171" x="5465763" y="2152650"/>
          <p14:tracePt t="41185" x="5491163" y="2179638"/>
          <p14:tracePt t="41198" x="5518150" y="2232025"/>
          <p14:tracePt t="41215" x="5537200" y="2303463"/>
          <p14:tracePt t="41232" x="5554663" y="2428875"/>
          <p14:tracePt t="41248" x="5554663" y="2465388"/>
          <p14:tracePt t="41265" x="5554663" y="2509838"/>
          <p14:tracePt t="41282" x="5554663" y="2598738"/>
          <p14:tracePt t="41298" x="5554663" y="2633663"/>
          <p14:tracePt t="41315" x="5545138" y="2705100"/>
          <p14:tracePt t="41332" x="5491163" y="2830513"/>
          <p14:tracePt t="41348" x="5446713" y="2894013"/>
          <p14:tracePt t="41365" x="5384800" y="2938463"/>
          <p14:tracePt t="41382" x="5251450" y="3000375"/>
          <p14:tracePt t="41398" x="5197475" y="3009900"/>
          <p14:tracePt t="41415" x="5160963" y="3027363"/>
          <p14:tracePt t="41432" x="5108575" y="3036888"/>
          <p14:tracePt t="41448" x="5081588" y="3044825"/>
          <p14:tracePt t="41465" x="5054600" y="3054350"/>
          <p14:tracePt t="41469" x="5037138" y="3054350"/>
          <p14:tracePt t="41482" x="5010150" y="3054350"/>
          <p14:tracePt t="41498" x="4973638" y="3054350"/>
          <p14:tracePt t="41516" x="4902200" y="3054350"/>
          <p14:tracePt t="41532" x="4884738" y="3054350"/>
          <p14:tracePt t="41548" x="4857750" y="3054350"/>
          <p14:tracePt t="41565" x="4822825" y="3054350"/>
          <p14:tracePt t="41582" x="4803775" y="3036888"/>
          <p14:tracePt t="41598" x="4795838" y="3027363"/>
          <p14:tracePt t="41615" x="4786313" y="3009900"/>
          <p14:tracePt t="41632" x="4776788" y="3009900"/>
          <p14:tracePt t="41649" x="4768850" y="3000375"/>
          <p14:tracePt t="41665" x="4768850" y="2982913"/>
          <p14:tracePt t="41682" x="4768850" y="2965450"/>
          <p14:tracePt t="41698" x="4768850" y="2946400"/>
          <p14:tracePt t="41715" x="4768850" y="2919413"/>
          <p14:tracePt t="41732" x="4768850" y="2901950"/>
          <p14:tracePt t="41748" x="4768850" y="2874963"/>
          <p14:tracePt t="41765" x="4768850" y="2840038"/>
          <p14:tracePt t="41782" x="4768850" y="2803525"/>
          <p14:tracePt t="41799" x="4795838" y="2759075"/>
          <p14:tracePt t="41815" x="4795838" y="2732088"/>
          <p14:tracePt t="41832" x="4813300" y="2705100"/>
          <p14:tracePt t="41849" x="4830763" y="2660650"/>
          <p14:tracePt t="41865" x="4840288" y="2652713"/>
          <p14:tracePt t="41882" x="4840288" y="2643188"/>
          <p14:tracePt t="41899" x="4857750" y="2625725"/>
          <p14:tracePt t="41915" x="4884738" y="2616200"/>
          <p14:tracePt t="41932" x="4911725" y="2608263"/>
          <p14:tracePt t="41949" x="4965700" y="2598738"/>
          <p14:tracePt t="41965" x="4983163" y="2598738"/>
          <p14:tracePt t="41982" x="5010150" y="2598738"/>
          <p14:tracePt t="41999" x="5037138" y="2608263"/>
          <p14:tracePt t="42015" x="5054600" y="2625725"/>
          <p14:tracePt t="42032" x="5143500" y="2679700"/>
          <p14:tracePt t="42049" x="5197475" y="2687638"/>
          <p14:tracePt t="42065" x="5232400" y="2697163"/>
          <p14:tracePt t="42082" x="5259388" y="2714625"/>
          <p14:tracePt t="42099" x="5268913" y="2714625"/>
          <p14:tracePt t="42115" x="5276850" y="2714625"/>
          <p14:tracePt t="42149" x="5286375" y="2714625"/>
          <p14:tracePt t="42355" x="5295900" y="2714625"/>
          <p14:tracePt t="42379" x="5303838" y="2697163"/>
          <p14:tracePt t="42392" x="5313363" y="2679700"/>
          <p14:tracePt t="42405" x="5322888" y="2679700"/>
          <p14:tracePt t="42418" x="5330825" y="2660650"/>
          <p14:tracePt t="42432" x="5340350" y="2660650"/>
          <p14:tracePt t="42449" x="5357813" y="2643188"/>
          <p14:tracePt t="42577" x="5357813" y="2633663"/>
          <p14:tracePt t="42589" x="5348288" y="2633663"/>
          <p14:tracePt t="42602" x="5340350" y="2633663"/>
          <p14:tracePt t="42613" x="5322888" y="2633663"/>
          <p14:tracePt t="42626" x="5303838" y="2633663"/>
          <p14:tracePt t="42638" x="5286375" y="2633663"/>
          <p14:tracePt t="42652" x="5268913" y="2633663"/>
          <p14:tracePt t="42666" x="5251450" y="2633663"/>
          <p14:tracePt t="42682" x="5232400" y="2633663"/>
          <p14:tracePt t="42699" x="5214938" y="2633663"/>
          <p14:tracePt t="42716" x="5205413" y="2633663"/>
          <p14:tracePt t="42836" x="5251450" y="2705100"/>
          <p14:tracePt t="42848" x="5295900" y="2768600"/>
          <p14:tracePt t="42861" x="5340350" y="2813050"/>
          <p14:tracePt t="42872" x="5367338" y="2857500"/>
          <p14:tracePt t="42886" x="5384800" y="2867025"/>
          <p14:tracePt t="42899" x="5402263" y="2874963"/>
          <p14:tracePt t="42916" x="5419725" y="2901950"/>
          <p14:tracePt t="42933" x="5446713" y="2911475"/>
          <p14:tracePt t="42949" x="5446713" y="2919413"/>
          <p14:tracePt t="42966" x="5456238" y="2919413"/>
          <p14:tracePt t="43279" x="5465763" y="2919413"/>
          <p14:tracePt t="43797" x="5473700" y="2919413"/>
          <p14:tracePt t="43809" x="5483225" y="2919413"/>
          <p14:tracePt t="43822" x="5491163" y="2919413"/>
          <p14:tracePt t="43836" x="5510213" y="2919413"/>
          <p14:tracePt t="43849" x="5518150" y="2938463"/>
          <p14:tracePt t="43866" x="5527675" y="2938463"/>
          <p14:tracePt t="43883" x="5537200" y="2946400"/>
          <p14:tracePt t="43899" x="5545138" y="2946400"/>
          <p14:tracePt t="43916" x="5554663" y="2955925"/>
          <p14:tracePt t="43994" x="5562600" y="2955925"/>
          <p14:tracePt t="44019" x="5572125" y="2946400"/>
          <p14:tracePt t="44032" x="5581650" y="2938463"/>
          <p14:tracePt t="44044" x="5581650" y="2911475"/>
          <p14:tracePt t="44056" x="5599113" y="2884488"/>
          <p14:tracePt t="44069" x="5608638" y="2840038"/>
          <p14:tracePt t="44083" x="5626100" y="2759075"/>
          <p14:tracePt t="44099" x="5626100" y="2687638"/>
          <p14:tracePt t="44116" x="5626100" y="2633663"/>
          <p14:tracePt t="44133" x="5626100" y="2571750"/>
          <p14:tracePt t="44149" x="5626100" y="2554288"/>
          <p14:tracePt t="44167" x="5626100" y="2517775"/>
          <p14:tracePt t="44183" x="5616575" y="2490788"/>
          <p14:tracePt t="44200" x="5589588" y="2465388"/>
          <p14:tracePt t="44216" x="5554663" y="2393950"/>
          <p14:tracePt t="44233" x="5527675" y="2366963"/>
          <p14:tracePt t="44249" x="5518150" y="2347913"/>
          <p14:tracePt t="44266" x="5473700" y="2339975"/>
          <p14:tracePt t="44283" x="5419725" y="2339975"/>
          <p14:tracePt t="44299" x="5367338" y="2339975"/>
          <p14:tracePt t="44316" x="5295900" y="2339975"/>
          <p14:tracePt t="44333" x="5268913" y="2339975"/>
          <p14:tracePt t="44349" x="5259388" y="2347913"/>
          <p14:tracePt t="44366" x="5232400" y="2384425"/>
          <p14:tracePt t="44383" x="5214938" y="2411413"/>
          <p14:tracePt t="44399" x="5180013" y="2428875"/>
          <p14:tracePt t="44416" x="5037138" y="2517775"/>
          <p14:tracePt t="44433" x="4938713" y="2544763"/>
          <p14:tracePt t="44450" x="4875213" y="2608263"/>
          <p14:tracePt t="44453" x="4830763" y="2652713"/>
          <p14:tracePt t="44466" x="4803775" y="2714625"/>
          <p14:tracePt t="44483" x="4786313" y="2776538"/>
          <p14:tracePt t="44500" x="4768850" y="2928938"/>
          <p14:tracePt t="44516" x="4768850" y="2982913"/>
          <p14:tracePt t="44533" x="4768850" y="3017838"/>
          <p14:tracePt t="44550" x="4786313" y="3098800"/>
          <p14:tracePt t="44566" x="4840288" y="3160713"/>
          <p14:tracePt t="44993" x="4830763" y="3160713"/>
          <p14:tracePt t="45425" x="4840288" y="3170238"/>
          <p14:tracePt t="45437" x="4840288" y="3179763"/>
          <p14:tracePt t="45450" x="4848225" y="3187700"/>
          <p14:tracePt t="45462" x="4857750" y="3187700"/>
          <p14:tracePt t="45487" x="4867275" y="3197225"/>
          <p14:tracePt t="45536" x="4884738" y="3205163"/>
          <p14:tracePt t="45548" x="4894263" y="3205163"/>
          <p14:tracePt t="45561" x="4911725" y="3205163"/>
          <p14:tracePt t="45572" x="4919663" y="3205163"/>
          <p14:tracePt t="45586" x="4929188" y="3205163"/>
          <p14:tracePt t="45600" x="4938713" y="3205163"/>
          <p14:tracePt t="45616" x="4946650" y="3205163"/>
          <p14:tracePt t="45745" x="4946650" y="3179763"/>
          <p14:tracePt t="45757" x="4946650" y="3160713"/>
          <p14:tracePt t="45770" x="4919663" y="3143250"/>
          <p14:tracePt t="45783" x="4894263" y="3116263"/>
          <p14:tracePt t="45795" x="4840288" y="3098800"/>
          <p14:tracePt t="45807" x="4803775" y="3089275"/>
          <p14:tracePt t="45820" x="4776788" y="3089275"/>
          <p14:tracePt t="45833" x="4751388" y="3081338"/>
          <p14:tracePt t="45850" x="4724400" y="3071813"/>
          <p14:tracePt t="45867" x="4697413" y="3071813"/>
          <p14:tracePt t="45883" x="4608513" y="3071813"/>
          <p14:tracePt t="45900" x="4554538" y="3081338"/>
          <p14:tracePt t="45917" x="4527550" y="3098800"/>
          <p14:tracePt t="45933" x="4483100" y="3133725"/>
          <p14:tracePt t="45950" x="4465638" y="3143250"/>
          <p14:tracePt t="45955" x="4456113" y="3160713"/>
          <p14:tracePt t="45968" x="4438650" y="3179763"/>
          <p14:tracePt t="45983" x="4438650" y="3187700"/>
          <p14:tracePt t="46000" x="4429125" y="3205163"/>
          <p14:tracePt t="46017" x="4411663" y="3232150"/>
          <p14:tracePt t="46033" x="4411663" y="3241675"/>
          <p14:tracePt t="46050" x="4411663" y="3259138"/>
          <p14:tracePt t="46067" x="4411663" y="3286125"/>
          <p14:tracePt t="46522" x="4394200" y="3286125"/>
          <p14:tracePt t="46536" x="4357688" y="3268663"/>
          <p14:tracePt t="46546" x="4303713" y="3241675"/>
          <p14:tracePt t="46559" x="4251325" y="3224213"/>
          <p14:tracePt t="46571" x="4214813" y="3224213"/>
          <p14:tracePt t="46585" x="4170363" y="3214688"/>
          <p14:tracePt t="46600" x="4108450" y="3214688"/>
          <p14:tracePt t="46617" x="4017963" y="3214688"/>
          <p14:tracePt t="46634" x="3884613" y="3224213"/>
          <p14:tracePt t="46650" x="3848100" y="3232150"/>
          <p14:tracePt t="46667" x="3822700" y="3251200"/>
          <p14:tracePt t="46684" x="3795713" y="3286125"/>
          <p14:tracePt t="46700" x="3776663" y="3295650"/>
          <p14:tracePt t="46717" x="3776663" y="3313113"/>
          <p14:tracePt t="46734" x="3759200" y="3330575"/>
          <p14:tracePt t="46750" x="3751263" y="3348038"/>
          <p14:tracePt t="46767" x="3751263" y="3375025"/>
          <p14:tracePt t="46784" x="3751263" y="3394075"/>
          <p14:tracePt t="47286" x="3786188" y="3384550"/>
          <p14:tracePt t="47299" x="3830638" y="3348038"/>
          <p14:tracePt t="47311" x="3911600" y="3276600"/>
          <p14:tracePt t="47323" x="4152900" y="3133725"/>
          <p14:tracePt t="47337" x="4375150" y="2938463"/>
          <p14:tracePt t="47351" x="4554538" y="2803525"/>
          <p14:tracePt t="47367" x="4786313" y="2687638"/>
          <p14:tracePt t="47385" x="5099050" y="2589213"/>
          <p14:tracePt t="47401" x="5143500" y="2571750"/>
          <p14:tracePt t="47417" x="5187950" y="2562225"/>
          <p14:tracePt t="47434" x="5214938" y="2554288"/>
          <p14:tracePt t="47450" x="5232400" y="2554288"/>
          <p14:tracePt t="47467" x="5251450" y="2554288"/>
          <p14:tracePt t="47484" x="5276850" y="2554288"/>
          <p14:tracePt t="47501" x="5286375" y="2554288"/>
          <p14:tracePt t="47517" x="5313363" y="2554288"/>
          <p14:tracePt t="47534" x="5357813" y="2571750"/>
          <p14:tracePt t="47551" x="5367338" y="2581275"/>
          <p14:tracePt t="47567" x="5384800" y="2598738"/>
          <p14:tracePt t="47584" x="5411788" y="2679700"/>
          <p14:tracePt t="47600" x="5429250" y="2741613"/>
          <p14:tracePt t="47618" x="5446713" y="2786063"/>
          <p14:tracePt t="47634" x="5465763" y="2847975"/>
          <p14:tracePt t="47651" x="5473700" y="2894013"/>
          <p14:tracePt t="47668" x="5483225" y="2919413"/>
          <p14:tracePt t="47684" x="5483225" y="2938463"/>
          <p14:tracePt t="47701" x="5483225" y="2955925"/>
          <p14:tracePt t="47717" x="5483225" y="2965450"/>
          <p14:tracePt t="47779" x="5446713" y="2965450"/>
          <p14:tracePt t="47792" x="5411788" y="2955925"/>
          <p14:tracePt t="47804" x="5384800" y="2938463"/>
          <p14:tracePt t="47816" x="5357813" y="2928938"/>
          <p14:tracePt t="47828" x="5348288" y="2919413"/>
          <p14:tracePt t="47841" x="5340350" y="2911475"/>
          <p14:tracePt t="47866" x="5330825" y="2911475"/>
          <p14:tracePt t="47878" x="5330825" y="2901950"/>
          <p14:tracePt t="47940" x="5330825" y="2894013"/>
          <p14:tracePt t="47977" x="5330825" y="2884488"/>
          <p14:tracePt t="48272" x="5340350" y="2884488"/>
          <p14:tracePt t="48297" x="5340350" y="2894013"/>
          <p14:tracePt t="48889" x="5340350" y="2901950"/>
          <p14:tracePt t="48902" x="5348288" y="2911475"/>
          <p14:tracePt t="48914" x="5348288" y="2919413"/>
          <p14:tracePt t="48926" x="5367338" y="2938463"/>
          <p14:tracePt t="48939" x="5394325" y="2982913"/>
          <p14:tracePt t="48951" x="5438775" y="3017838"/>
          <p14:tracePt t="48968" x="5491163" y="3054350"/>
          <p14:tracePt t="48985" x="5562600" y="3089275"/>
          <p14:tracePt t="49001" x="5634038" y="3143250"/>
          <p14:tracePt t="49018" x="5688013" y="3179763"/>
          <p14:tracePt t="49035" x="5741988" y="3232150"/>
          <p14:tracePt t="49051" x="5946775" y="3429000"/>
          <p14:tracePt t="49068" x="6010275" y="3517900"/>
          <p14:tracePt t="49085" x="6108700" y="3652838"/>
          <p14:tracePt t="49101" x="6134100" y="3687763"/>
          <p14:tracePt t="49118" x="6153150" y="3724275"/>
          <p14:tracePt t="49135" x="6170613" y="3768725"/>
          <p14:tracePt t="49151" x="6170613" y="3776663"/>
          <p14:tracePt t="49168" x="6170613" y="3786188"/>
          <p14:tracePt t="49185" x="6170613" y="3795713"/>
          <p14:tracePt t="49271" x="6153150" y="3795713"/>
          <p14:tracePt t="49284" x="6143625" y="3795713"/>
          <p14:tracePt t="49295" x="6134100" y="3795713"/>
          <p14:tracePt t="49308" x="6116638" y="3795713"/>
          <p14:tracePt t="49320" x="6099175" y="3795713"/>
          <p14:tracePt t="49335" x="6081713" y="3795713"/>
          <p14:tracePt t="49357" x="6062663" y="3795713"/>
          <p14:tracePt t="49371" x="6045200" y="3795713"/>
          <p14:tracePt t="49385" x="6027738" y="3795713"/>
          <p14:tracePt t="49401" x="6018213" y="3786188"/>
          <p14:tracePt t="49418" x="6000750" y="3776663"/>
          <p14:tracePt t="49435" x="5991225" y="3759200"/>
          <p14:tracePt t="49451" x="5983288" y="3751263"/>
          <p14:tracePt t="49456" x="5973763" y="3741738"/>
          <p14:tracePt t="49469" x="5973763" y="3724275"/>
          <p14:tracePt t="49485" x="5965825" y="3714750"/>
          <p14:tracePt t="49501" x="5965825" y="3705225"/>
          <p14:tracePt t="49518" x="5965825" y="3697288"/>
          <p14:tracePt t="49554" x="5965825" y="3687763"/>
          <p14:tracePt t="49579" x="5965825" y="3679825"/>
          <p14:tracePt t="49604" x="5965825" y="3670300"/>
          <p14:tracePt t="49617" x="5965825" y="3660775"/>
          <p14:tracePt t="49629" x="5965825" y="3652838"/>
          <p14:tracePt t="49641" x="5965825" y="3643313"/>
          <p14:tracePt t="49654" x="5965825" y="3608388"/>
          <p14:tracePt t="49668" x="5965825" y="3589338"/>
          <p14:tracePt t="49685" x="5965825" y="3571875"/>
          <p14:tracePt t="49702" x="5956300" y="3527425"/>
          <p14:tracePt t="49718" x="5946775" y="3517900"/>
          <p14:tracePt t="49735" x="5946775" y="3500438"/>
          <p14:tracePt t="49751" x="5911850" y="3438525"/>
          <p14:tracePt t="49768" x="5875338" y="3411538"/>
          <p14:tracePt t="49785" x="5830888" y="3394075"/>
          <p14:tracePt t="49801" x="5803900" y="3367088"/>
          <p14:tracePt t="49818" x="5786438" y="3357563"/>
          <p14:tracePt t="49835" x="5768975" y="3348038"/>
          <p14:tracePt t="49851" x="5759450" y="3348038"/>
          <p14:tracePt t="49868" x="5751513" y="3348038"/>
          <p14:tracePt t="49913" x="5741988" y="3357563"/>
          <p14:tracePt t="49938" x="5741988" y="3367088"/>
          <p14:tracePt t="49949" x="5741988" y="3384550"/>
          <p14:tracePt t="49961" x="5741988" y="3402013"/>
          <p14:tracePt t="49974" x="5732463" y="3429000"/>
          <p14:tracePt t="49988" x="5724525" y="3455988"/>
          <p14:tracePt t="50001" x="5715000" y="3482975"/>
          <p14:tracePt t="50018" x="5715000" y="3509963"/>
          <p14:tracePt t="50035" x="5697538" y="3562350"/>
          <p14:tracePt t="50052" x="5688013" y="3608388"/>
          <p14:tracePt t="50068" x="5688013" y="3633788"/>
          <p14:tracePt t="50085" x="5688013" y="3687763"/>
          <p14:tracePt t="50102" x="5688013" y="3697288"/>
          <p14:tracePt t="50824" x="5688013" y="3687763"/>
          <p14:tracePt t="51355" x="5688013" y="3679825"/>
          <p14:tracePt t="51368" x="5688013" y="3670300"/>
          <p14:tracePt t="51392" x="5688013" y="3660775"/>
          <p14:tracePt t="51405" x="5697538" y="3652838"/>
          <p14:tracePt t="51417" x="5697538" y="3643313"/>
          <p14:tracePt t="51429" x="5697538" y="3633788"/>
          <p14:tracePt t="51440" x="5715000" y="3625850"/>
          <p14:tracePt t="51455" x="5715000" y="3608388"/>
          <p14:tracePt t="51469" x="5732463" y="3571875"/>
          <p14:tracePt t="51485" x="5741988" y="3536950"/>
          <p14:tracePt t="51502" x="5759450" y="3490913"/>
          <p14:tracePt t="51519" x="5768975" y="3438525"/>
          <p14:tracePt t="51536" x="5768975" y="3429000"/>
          <p14:tracePt t="51552" x="5768975" y="3411538"/>
          <p14:tracePt t="51613" x="5759450" y="3411538"/>
          <p14:tracePt t="51675" x="5751513" y="3411538"/>
          <p14:tracePt t="51713" x="5732463" y="3419475"/>
          <p14:tracePt t="51725" x="5724525" y="3455988"/>
          <p14:tracePt t="51737" x="5705475" y="3490913"/>
          <p14:tracePt t="51749" x="5680075" y="3527425"/>
          <p14:tracePt t="51761" x="5634038" y="3589338"/>
          <p14:tracePt t="51774" x="5572125" y="3633788"/>
          <p14:tracePt t="51787" x="5500688" y="3687763"/>
          <p14:tracePt t="51802" x="5456238" y="3741738"/>
          <p14:tracePt t="51819" x="5419725" y="3822700"/>
          <p14:tracePt t="51836" x="5357813" y="3938588"/>
          <p14:tracePt t="51852" x="5348288" y="3973513"/>
          <p14:tracePt t="51869" x="5340350" y="4017963"/>
          <p14:tracePt t="51886" x="5322888" y="4044950"/>
          <p14:tracePt t="51902" x="5322888" y="4054475"/>
          <p14:tracePt t="51935" x="5322888" y="4062413"/>
          <p14:tracePt t="52058" x="5330825" y="4044950"/>
          <p14:tracePt t="52071" x="5367338" y="4010025"/>
          <p14:tracePt t="52082" x="5429250" y="3946525"/>
          <p14:tracePt t="52094" x="5500688" y="3884613"/>
          <p14:tracePt t="52107" x="5562600" y="3813175"/>
          <p14:tracePt t="52119" x="5599113" y="3768725"/>
          <p14:tracePt t="52136" x="5626100" y="3732213"/>
          <p14:tracePt t="52152" x="5643563" y="3697288"/>
          <p14:tracePt t="52169" x="5670550" y="3544888"/>
          <p14:tracePt t="52186" x="5688013" y="3455988"/>
          <p14:tracePt t="52202" x="5688013" y="3394075"/>
          <p14:tracePt t="52219" x="5697538" y="3340100"/>
          <p14:tracePt t="52236" x="5697538" y="3322638"/>
          <p14:tracePt t="52279" x="5680075" y="3322638"/>
          <p14:tracePt t="52292" x="5661025" y="3322638"/>
          <p14:tracePt t="52305" x="5643563" y="3330575"/>
          <p14:tracePt t="52319" x="5572125" y="3419475"/>
          <p14:tracePt t="52336" x="5473700" y="3544888"/>
          <p14:tracePt t="52353" x="5313363" y="3751263"/>
          <p14:tracePt t="52369" x="5276850" y="3803650"/>
          <p14:tracePt t="52386" x="5251450" y="3848100"/>
          <p14:tracePt t="52402" x="5241925" y="3867150"/>
          <p14:tracePt t="52419" x="5241925" y="3875088"/>
          <p14:tracePt t="52436" x="5241925" y="3884613"/>
          <p14:tracePt t="52477" x="5241925" y="3902075"/>
          <p14:tracePt t="52490" x="5241925" y="3938588"/>
          <p14:tracePt t="52502" x="5241925" y="3946525"/>
          <p14:tracePt t="52519" x="5241925" y="3956050"/>
          <p14:tracePt t="52536" x="5241925" y="3965575"/>
          <p14:tracePt t="52648" x="5241925" y="3956050"/>
          <p14:tracePt t="52661" x="5251450" y="3956050"/>
          <p14:tracePt t="52710" x="5251450" y="3946525"/>
          <p14:tracePt t="52797" x="5251450" y="3938588"/>
          <p14:tracePt t="52823" x="5259388" y="3938588"/>
          <p14:tracePt t="52847" x="5268913" y="3938588"/>
          <p14:tracePt t="52872" x="5286375" y="3938588"/>
          <p14:tracePt t="52884" x="5313363" y="3929063"/>
          <p14:tracePt t="52897" x="5322888" y="3929063"/>
          <p14:tracePt t="52908" x="5340350" y="3929063"/>
          <p14:tracePt t="52933" x="5348288" y="3929063"/>
          <p14:tracePt t="52958" x="5357813" y="3929063"/>
          <p14:tracePt t="52970" x="5367338" y="3929063"/>
          <p14:tracePt t="53007" x="5375275" y="3929063"/>
          <p14:tracePt t="53032" x="5384800" y="3938588"/>
          <p14:tracePt t="53044" x="5384800" y="3956050"/>
          <p14:tracePt t="53069" x="5384800" y="3965575"/>
          <p14:tracePt t="53081" x="5394325" y="3973513"/>
          <p14:tracePt t="53093" x="5394325" y="3983038"/>
          <p14:tracePt t="53107" x="5394325" y="3990975"/>
          <p14:tracePt t="53119" x="5402263" y="3990975"/>
          <p14:tracePt t="53136" x="5402263" y="4010025"/>
          <p14:tracePt t="53156" x="5411788" y="4017963"/>
          <p14:tracePt t="53241" x="5411788" y="4027488"/>
          <p14:tracePt t="53278" x="5411788" y="4037013"/>
          <p14:tracePt t="53290" x="5394325" y="4037013"/>
          <p14:tracePt t="53303" x="5394325" y="4044950"/>
          <p14:tracePt t="53315" x="5375275" y="4054475"/>
          <p14:tracePt t="53328" x="5375275" y="4062413"/>
          <p14:tracePt t="53341" x="5357813" y="4071938"/>
          <p14:tracePt t="53353" x="5340350" y="4081463"/>
          <p14:tracePt t="53369" x="5322888" y="4081463"/>
          <p14:tracePt t="53386" x="5295900" y="4089400"/>
          <p14:tracePt t="53403" x="5214938" y="4108450"/>
          <p14:tracePt t="53419" x="5187950" y="4116388"/>
          <p14:tracePt t="53436" x="5170488" y="4116388"/>
          <p14:tracePt t="53453" x="5133975" y="4133850"/>
          <p14:tracePt t="53469" x="5126038" y="4133850"/>
          <p14:tracePt t="53486" x="5108575" y="4133850"/>
          <p14:tracePt t="53503" x="5072063" y="4133850"/>
          <p14:tracePt t="53519" x="5045075" y="4125913"/>
          <p14:tracePt t="53537" x="4991100" y="4116388"/>
          <p14:tracePt t="53553" x="4965700" y="4108450"/>
          <p14:tracePt t="53569" x="4956175" y="4108450"/>
          <p14:tracePt t="53587" x="4929188" y="4081463"/>
          <p14:tracePt t="53619" x="4919663" y="4071938"/>
          <p14:tracePt t="53636" x="4911725" y="4062413"/>
          <p14:tracePt t="53653" x="4902200" y="4054475"/>
          <p14:tracePt t="53686" x="4902200" y="4044950"/>
          <p14:tracePt t="53703" x="4902200" y="4037013"/>
          <p14:tracePt t="53734" x="4902200" y="4027488"/>
          <p14:tracePt t="53771" x="4902200" y="4017963"/>
          <p14:tracePt t="53784" x="4902200" y="4000500"/>
          <p14:tracePt t="53797" x="4902200" y="3990975"/>
          <p14:tracePt t="53808" x="4902200" y="3973513"/>
          <p14:tracePt t="53823" x="4902200" y="3946525"/>
          <p14:tracePt t="53836" x="4902200" y="3919538"/>
          <p14:tracePt t="53853" x="4911725" y="3902075"/>
          <p14:tracePt t="53870" x="4929188" y="3867150"/>
          <p14:tracePt t="53886" x="4938713" y="3857625"/>
          <p14:tracePt t="53903" x="4946650" y="3840163"/>
          <p14:tracePt t="53919" x="4965700" y="3830638"/>
          <p14:tracePt t="53936" x="4983163" y="3813175"/>
          <p14:tracePt t="53953" x="5010150" y="3813175"/>
          <p14:tracePt t="53970" x="5045075" y="3795713"/>
          <p14:tracePt t="53986" x="5062538" y="3795713"/>
          <p14:tracePt t="54003" x="5081588" y="3776663"/>
          <p14:tracePt t="54020" x="5099050" y="3768725"/>
          <p14:tracePt t="54036" x="5116513" y="3768725"/>
          <p14:tracePt t="54054" x="5143500" y="3759200"/>
          <p14:tracePt t="54070" x="5160963" y="3759200"/>
          <p14:tracePt t="54086" x="5187950" y="3759200"/>
          <p14:tracePt t="54104" x="5232400" y="3759200"/>
          <p14:tracePt t="54119" x="5251450" y="3759200"/>
          <p14:tracePt t="54136" x="5268913" y="3759200"/>
          <p14:tracePt t="54153" x="5276850" y="3768725"/>
          <p14:tracePt t="54170" x="5276850" y="3776663"/>
          <p14:tracePt t="54203" x="5286375" y="3786188"/>
          <p14:tracePt t="54253" x="5295900" y="3786188"/>
          <p14:tracePt t="54265" x="5303838" y="3795713"/>
          <p14:tracePt t="54277" x="5313363" y="3795713"/>
          <p14:tracePt t="54290" x="5322888" y="3795713"/>
          <p14:tracePt t="54303" x="5330825" y="3803650"/>
          <p14:tracePt t="54320" x="5348288" y="3803650"/>
          <p14:tracePt t="54336" x="5357813" y="3803650"/>
          <p14:tracePt t="54353" x="5402263" y="3822700"/>
          <p14:tracePt t="54370" x="5419725" y="3830638"/>
          <p14:tracePt t="54387" x="5446713" y="3840163"/>
          <p14:tracePt t="54403" x="5483225" y="3875088"/>
          <p14:tracePt t="54420" x="5500688" y="3894138"/>
          <p14:tracePt t="54437" x="5518150" y="3946525"/>
          <p14:tracePt t="54453" x="5537200" y="3973513"/>
          <p14:tracePt t="54470" x="5537200" y="3990975"/>
          <p14:tracePt t="54473" x="5537200" y="4000500"/>
          <p14:tracePt t="54486" x="5545138" y="4017963"/>
          <p14:tracePt t="54503" x="5554663" y="4037013"/>
          <p14:tracePt t="54520" x="5562600" y="4054475"/>
          <p14:tracePt t="54537" x="5581650" y="4089400"/>
          <p14:tracePt t="54553" x="5599113" y="4098925"/>
          <p14:tracePt t="54570" x="5608638" y="4108450"/>
          <p14:tracePt t="54587" x="5634038" y="4143375"/>
          <p14:tracePt t="54603" x="5653088" y="4160838"/>
          <p14:tracePt t="54620" x="5670550" y="4197350"/>
          <p14:tracePt t="54637" x="5697538" y="4259263"/>
          <p14:tracePt t="54653" x="5697538" y="4276725"/>
          <p14:tracePt t="54670" x="5697538" y="4286250"/>
          <p14:tracePt t="54687" x="5697538" y="4295775"/>
          <p14:tracePt t="54703" x="5688013" y="4303713"/>
          <p14:tracePt t="54720" x="5670550" y="4303713"/>
          <p14:tracePt t="54737" x="5634038" y="4313238"/>
          <p14:tracePt t="54753" x="5589588" y="4330700"/>
          <p14:tracePt t="54770" x="5465763" y="4357688"/>
          <p14:tracePt t="54786" x="5322888" y="4367213"/>
          <p14:tracePt t="54803" x="5160963" y="4394200"/>
          <p14:tracePt t="54820" x="4965700" y="4402138"/>
          <p14:tracePt t="54836" x="4875213" y="4402138"/>
          <p14:tracePt t="54853" x="4786313" y="4402138"/>
          <p14:tracePt t="54870" x="4652963" y="4419600"/>
          <p14:tracePt t="54887" x="4616450" y="4419600"/>
          <p14:tracePt t="54904" x="4545013" y="4446588"/>
          <p14:tracePt t="55152" x="4545013" y="4456113"/>
          <p14:tracePt t="55164" x="4527550" y="4483100"/>
          <p14:tracePt t="55177" x="4500563" y="4510088"/>
          <p14:tracePt t="55190" x="4429125" y="4581525"/>
          <p14:tracePt t="55203" x="4348163" y="4660900"/>
          <p14:tracePt t="55220" x="4268788" y="4822825"/>
          <p14:tracePt t="55237" x="4170363" y="5089525"/>
          <p14:tracePt t="55254" x="4143375" y="5160963"/>
          <p14:tracePt t="55270" x="4125913" y="5197475"/>
          <p14:tracePt t="55287" x="4108450" y="5241925"/>
          <p14:tracePt t="55303" x="4108450" y="5251450"/>
          <p14:tracePt t="55320" x="4108450" y="5268913"/>
          <p14:tracePt t="55337" x="4108450" y="5295900"/>
          <p14:tracePt t="55353" x="4108450" y="5313363"/>
          <p14:tracePt t="55370" x="4108450" y="5330825"/>
          <p14:tracePt t="55387" x="4108450" y="5384800"/>
          <p14:tracePt t="55404" x="4116388" y="5394325"/>
          <p14:tracePt t="55420" x="4116388" y="5402263"/>
          <p14:tracePt t="55437" x="4133850" y="5429250"/>
          <p14:tracePt t="55453" x="4143375" y="5446713"/>
          <p14:tracePt t="55470" x="4152900" y="5465763"/>
          <p14:tracePt t="55474" x="4170363" y="5465763"/>
          <p14:tracePt t="55487" x="4187825" y="5473700"/>
          <p14:tracePt t="55503" x="4197350" y="5473700"/>
          <p14:tracePt t="55520" x="4214813" y="5473700"/>
          <p14:tracePt t="55537" x="4241800" y="5473700"/>
          <p14:tracePt t="55553" x="4251325" y="5473700"/>
          <p14:tracePt t="55570" x="4268788" y="5473700"/>
          <p14:tracePt t="55586" x="4322763" y="5456238"/>
          <p14:tracePt t="55603" x="4340225" y="5446713"/>
          <p14:tracePt t="55620" x="4367213" y="5419725"/>
          <p14:tracePt t="55637" x="4384675" y="5411788"/>
          <p14:tracePt t="55818" x="4394200" y="5411788"/>
          <p14:tracePt t="55831" x="4402138" y="5411788"/>
          <p14:tracePt t="55843" x="4411663" y="5411788"/>
          <p14:tracePt t="55857" x="4419600" y="5411788"/>
          <p14:tracePt t="55870" x="4438650" y="5411788"/>
          <p14:tracePt t="55887" x="4446588" y="5411788"/>
          <p14:tracePt t="55903" x="4483100" y="5402263"/>
          <p14:tracePt t="55920" x="4491038" y="5402263"/>
          <p14:tracePt t="55937" x="4510088" y="5394325"/>
          <p14:tracePt t="56187" x="4510088" y="5384800"/>
          <p14:tracePt t="56200" x="4527550" y="5367338"/>
          <p14:tracePt t="56213" x="4545013" y="5322888"/>
          <p14:tracePt t="56225" x="4589463" y="5251450"/>
          <p14:tracePt t="56238" x="4670425" y="5062538"/>
          <p14:tracePt t="56254" x="4840288" y="4822825"/>
          <p14:tracePt t="56270" x="5010150" y="4616450"/>
          <p14:tracePt t="56287" x="5170488" y="4446588"/>
          <p14:tracePt t="56304" x="5214938" y="4384675"/>
          <p14:tracePt t="56320" x="5251450" y="4340225"/>
          <p14:tracePt t="56337" x="5276850" y="4286250"/>
          <p14:tracePt t="56354" x="5276850" y="4268788"/>
          <p14:tracePt t="56387" x="5286375" y="4268788"/>
          <p14:tracePt t="56404" x="5303838" y="4268788"/>
          <p14:tracePt t="56420" x="5330825" y="4259263"/>
          <p14:tracePt t="56437" x="5419725" y="4251325"/>
          <p14:tracePt t="56454" x="5465763" y="4251325"/>
          <p14:tracePt t="56471" x="5510213" y="4251325"/>
          <p14:tracePt t="56487" x="5537200" y="4232275"/>
          <p14:tracePt t="56504" x="5545138" y="4224338"/>
          <p14:tracePt t="56520" x="5562600" y="4205288"/>
          <p14:tracePt t="56537" x="5572125" y="4205288"/>
          <p14:tracePt t="56554" x="5581650" y="4187825"/>
          <p14:tracePt t="56631" x="5589588" y="4187825"/>
          <p14:tracePt t="56657" x="5599113" y="4187825"/>
          <p14:tracePt t="56668" x="5608638" y="4187825"/>
          <p14:tracePt t="56718" x="5608638" y="4179888"/>
          <p14:tracePt t="56792" x="5608638" y="4170363"/>
          <p14:tracePt t="56807" x="5608638" y="4160838"/>
          <p14:tracePt t="56817" x="5599113" y="4152900"/>
          <p14:tracePt t="56829" x="5599113" y="4143375"/>
          <p14:tracePt t="56842" x="5581650" y="4133850"/>
          <p14:tracePt t="56855" x="5581650" y="4125913"/>
          <p14:tracePt t="56870" x="5554663" y="4098925"/>
          <p14:tracePt t="56887" x="5537200" y="4081463"/>
          <p14:tracePt t="56904" x="5465763" y="4037013"/>
          <p14:tracePt t="56921" x="5419725" y="4010025"/>
          <p14:tracePt t="56937" x="5402263" y="4000500"/>
          <p14:tracePt t="56954" x="5367338" y="3973513"/>
          <p14:tracePt t="56971" x="5348288" y="3973513"/>
          <p14:tracePt t="56987" x="5330825" y="3973513"/>
          <p14:tracePt t="57004" x="5276850" y="3973513"/>
          <p14:tracePt t="57021" x="5241925" y="3965575"/>
          <p14:tracePt t="57037" x="5197475" y="3965575"/>
          <p14:tracePt t="57054" x="5143500" y="3965575"/>
          <p14:tracePt t="57071" x="5126038" y="3956050"/>
          <p14:tracePt t="57089" x="5116513" y="3946525"/>
          <p14:tracePt t="57104" x="5108575" y="3946525"/>
          <p14:tracePt t="57137" x="5108575" y="3938588"/>
          <p14:tracePt t="57154" x="5108575" y="3929063"/>
          <p14:tracePt t="57171" x="5099050" y="3929063"/>
          <p14:tracePt t="57187" x="5099050" y="3919538"/>
          <p14:tracePt t="57224" x="5099050" y="3911600"/>
          <p14:tracePt t="57286" x="5116513" y="3911600"/>
          <p14:tracePt t="57297" x="5126038" y="3911600"/>
          <p14:tracePt t="57310" x="5180013" y="3911600"/>
          <p14:tracePt t="57323" x="5232400" y="3911600"/>
          <p14:tracePt t="57337" x="5259388" y="3911600"/>
          <p14:tracePt t="57354" x="5286375" y="3911600"/>
          <p14:tracePt t="57371" x="5340350" y="3911600"/>
          <p14:tracePt t="57387" x="5367338" y="3919538"/>
          <p14:tracePt t="57404" x="5394325" y="3946525"/>
          <p14:tracePt t="57421" x="5456238" y="4017963"/>
          <p14:tracePt t="57437" x="5473700" y="4089400"/>
          <p14:tracePt t="57454" x="5500688" y="4152900"/>
          <p14:tracePt t="57458" x="5518150" y="4205288"/>
          <p14:tracePt t="57471" x="5527675" y="4251325"/>
          <p14:tracePt t="57487" x="5537200" y="4295775"/>
          <p14:tracePt t="57504" x="5537200" y="4330700"/>
          <p14:tracePt t="57521" x="5545138" y="4465638"/>
          <p14:tracePt t="57541" x="5545138" y="4527550"/>
          <p14:tracePt t="57554" x="5545138" y="4572000"/>
          <p14:tracePt t="57571" x="5537200" y="4633913"/>
          <p14:tracePt t="57588" x="5527675" y="4660900"/>
          <p14:tracePt t="57604" x="5510213" y="4679950"/>
          <p14:tracePt t="57621" x="5394325" y="4741863"/>
          <p14:tracePt t="57638" x="5322888" y="4759325"/>
          <p14:tracePt t="57654" x="5180013" y="4840288"/>
          <p14:tracePt t="57671" x="5089525" y="4857750"/>
          <p14:tracePt t="57688" x="4965700" y="4857750"/>
          <p14:tracePt t="57704" x="4724400" y="4857750"/>
          <p14:tracePt t="57721" x="4643438" y="4840288"/>
          <p14:tracePt t="57738" x="4589463" y="4813300"/>
          <p14:tracePt t="57754" x="4446588" y="4751388"/>
          <p14:tracePt t="57771" x="4375150" y="4724400"/>
          <p14:tracePt t="57788" x="4313238" y="4697413"/>
          <p14:tracePt t="57804" x="4224338" y="4660900"/>
          <p14:tracePt t="57821" x="4205288" y="4643438"/>
          <p14:tracePt t="57838" x="4187825" y="4625975"/>
          <p14:tracePt t="57854" x="4170363" y="4589463"/>
          <p14:tracePt t="57871" x="4160838" y="4581525"/>
          <p14:tracePt t="57888" x="4152900" y="4545013"/>
          <p14:tracePt t="57904" x="4152900" y="4527550"/>
          <p14:tracePt t="57921" x="4152900" y="4500563"/>
          <p14:tracePt t="57938" x="4152900" y="4438650"/>
          <p14:tracePt t="57954" x="4152900" y="4419600"/>
          <p14:tracePt t="57971" x="4152900" y="4394200"/>
          <p14:tracePt t="57988" x="4152900" y="4367213"/>
          <p14:tracePt t="58004" x="4152900" y="4348163"/>
          <p14:tracePt t="58021" x="4152900" y="4330700"/>
          <p14:tracePt t="58038" x="4187825" y="4268788"/>
          <p14:tracePt t="58054" x="4205288" y="4224338"/>
          <p14:tracePt t="58296" x="4224338" y="4187825"/>
          <p14:tracePt t="58309" x="4251325" y="4125913"/>
          <p14:tracePt t="58321" x="4276725" y="4054475"/>
          <p14:tracePt t="58334" x="4313238" y="3965575"/>
          <p14:tracePt t="58346" x="4357688" y="3822700"/>
          <p14:tracePt t="58359" x="4419600" y="3562350"/>
          <p14:tracePt t="58371" x="4465638" y="3394075"/>
          <p14:tracePt t="58388" x="4518025" y="3295650"/>
          <p14:tracePt t="58404" x="4562475" y="3224213"/>
          <p14:tracePt t="58421" x="4724400" y="3089275"/>
          <p14:tracePt t="58438" x="4786313" y="3017838"/>
          <p14:tracePt t="58454" x="4830763" y="2938463"/>
          <p14:tracePt t="58458" x="4867275" y="2867025"/>
          <p14:tracePt t="58471" x="4884738" y="2840038"/>
          <p14:tracePt t="58488" x="4894263" y="2822575"/>
          <p14:tracePt t="58505" x="4894263" y="2803525"/>
          <p14:tracePt t="58521" x="4894263" y="2795588"/>
          <p14:tracePt t="58538" x="4902200" y="2795588"/>
          <p14:tracePt t="58555" x="4902200" y="2786063"/>
          <p14:tracePt t="58571" x="4902200" y="2768600"/>
          <p14:tracePt t="58588" x="4902200" y="2759075"/>
          <p14:tracePt t="58604" x="4902200" y="2732088"/>
          <p14:tracePt t="58621" x="4902200" y="2724150"/>
          <p14:tracePt t="58666" x="4902200" y="2714625"/>
          <p14:tracePt t="58740" x="4894263" y="2724150"/>
          <p14:tracePt t="58753" x="4875213" y="2786063"/>
          <p14:tracePt t="58765" x="4848225" y="2894013"/>
          <p14:tracePt t="58778" x="4813300" y="2982913"/>
          <p14:tracePt t="58791" x="4786313" y="3062288"/>
          <p14:tracePt t="58805" x="4751388" y="3133725"/>
          <p14:tracePt t="58821" x="4751388" y="3179763"/>
          <p14:tracePt t="58839" x="4732338" y="3251200"/>
          <p14:tracePt t="58855" x="4724400" y="3303588"/>
          <p14:tracePt t="58871" x="4724400" y="3367088"/>
          <p14:tracePt t="58889" x="4714875" y="3490913"/>
          <p14:tracePt t="58905" x="4705350" y="3527425"/>
          <p14:tracePt t="58921" x="4705350" y="3554413"/>
          <p14:tracePt t="58938" x="4697413" y="3598863"/>
          <p14:tracePt t="58955" x="4697413" y="3608388"/>
          <p14:tracePt t="58972" x="4697413" y="3616325"/>
          <p14:tracePt t="58988" x="4697413" y="3633788"/>
          <p14:tracePt t="59005" x="4705350" y="3660775"/>
          <p14:tracePt t="59021" x="4724400" y="3687763"/>
          <p14:tracePt t="59038" x="4768850" y="3751263"/>
          <p14:tracePt t="59055" x="4768850" y="3759200"/>
          <p14:tracePt t="59071" x="4776788" y="3759200"/>
          <p14:tracePt t="59110" x="4786313" y="3759200"/>
          <p14:tracePt t="59123" x="4795838" y="3776663"/>
          <p14:tracePt t="59138" x="4813300" y="3776663"/>
          <p14:tracePt t="59155" x="4822825" y="3795713"/>
          <p14:tracePt t="59172" x="4830763" y="3803650"/>
          <p14:tracePt t="59188" x="4830763" y="3813175"/>
          <p14:tracePt t="59222" x="4830763" y="3822700"/>
          <p14:tracePt t="59238" x="4830763" y="3830638"/>
          <p14:tracePt t="59255" x="4830763" y="3840163"/>
          <p14:tracePt t="59272" x="4830763" y="3857625"/>
          <p14:tracePt t="59288" x="4830763" y="3867150"/>
          <p14:tracePt t="59333" x="4822825" y="3867150"/>
          <p14:tracePt t="62096" x="4822825" y="3857625"/>
          <p14:tracePt t="62109" x="4840288" y="3857625"/>
          <p14:tracePt t="62121" x="4857750" y="3857625"/>
          <p14:tracePt t="62134" x="4875213" y="3848100"/>
          <p14:tracePt t="62145" x="4894263" y="3840163"/>
          <p14:tracePt t="62160" x="4911725" y="3830638"/>
          <p14:tracePt t="62172" x="4938713" y="3830638"/>
          <p14:tracePt t="62189" x="4983163" y="3822700"/>
          <p14:tracePt t="62206" x="5027613" y="3822700"/>
          <p14:tracePt t="62223" x="5116513" y="3813175"/>
          <p14:tracePt t="62239" x="5143500" y="3813175"/>
          <p14:tracePt t="62256" x="5160963" y="3813175"/>
          <p14:tracePt t="62272" x="5187950" y="3813175"/>
          <p14:tracePt t="62289" x="5205413" y="3813175"/>
          <p14:tracePt t="62306" x="5214938" y="3813175"/>
          <p14:tracePt t="62504" x="5214938" y="3822700"/>
          <p14:tracePt t="62515" x="5214938" y="3840163"/>
          <p14:tracePt t="62529" x="5214938" y="3848100"/>
          <p14:tracePt t="62542" x="5214938" y="3857625"/>
          <p14:tracePt t="62556" x="5214938" y="3875088"/>
          <p14:tracePt t="62572" x="5205413" y="3894138"/>
          <p14:tracePt t="62589" x="5187950" y="3911600"/>
          <p14:tracePt t="62606" x="5180013" y="3911600"/>
          <p14:tracePt t="62622" x="5160963" y="3911600"/>
          <p14:tracePt t="62639" x="5133975" y="3911600"/>
          <p14:tracePt t="62656" x="5108575" y="3911600"/>
          <p14:tracePt t="62673" x="5089525" y="3911600"/>
          <p14:tracePt t="62689" x="5062538" y="3884613"/>
          <p14:tracePt t="62706" x="5054600" y="3867150"/>
          <p14:tracePt t="62723" x="5045075" y="3848100"/>
          <p14:tracePt t="62739" x="5045075" y="3830638"/>
          <p14:tracePt t="62756" x="5045075" y="3822700"/>
          <p14:tracePt t="62775" x="5045075" y="3813175"/>
          <p14:tracePt t="62836" x="5054600" y="3813175"/>
          <p14:tracePt t="62849" x="5062538" y="3813175"/>
          <p14:tracePt t="62861" x="5072063" y="3813175"/>
          <p14:tracePt t="62875" x="5089525" y="3830638"/>
          <p14:tracePt t="62889" x="5099050" y="3848100"/>
          <p14:tracePt t="62906" x="5108575" y="3867150"/>
          <p14:tracePt t="62923" x="5108575" y="3902075"/>
          <p14:tracePt t="62940" x="5108575" y="3919538"/>
          <p14:tracePt t="62956" x="5108575" y="3929063"/>
          <p14:tracePt t="62973" x="5099050" y="3938588"/>
          <p14:tracePt t="62990" x="5089525" y="3938588"/>
          <p14:tracePt t="63010" x="5072063" y="3938588"/>
          <p14:tracePt t="63023" x="5045075" y="3938588"/>
          <p14:tracePt t="63040" x="5037138" y="3919538"/>
          <p14:tracePt t="63056" x="5018088" y="3902075"/>
          <p14:tracePt t="63073" x="4991100" y="3822700"/>
          <p14:tracePt t="63089" x="4991100" y="3795713"/>
          <p14:tracePt t="63106" x="4991100" y="3776663"/>
          <p14:tracePt t="63123" x="4991100" y="3759200"/>
          <p14:tracePt t="63140" x="4991100" y="3751263"/>
          <p14:tracePt t="63156" x="5010150" y="3714750"/>
          <p14:tracePt t="63173" x="5027613" y="3705225"/>
          <p14:tracePt t="63190" x="5045075" y="3687763"/>
          <p14:tracePt t="63206" x="5153025" y="3670300"/>
          <p14:tracePt t="63223" x="5205413" y="3670300"/>
          <p14:tracePt t="63240" x="5241925" y="3670300"/>
          <p14:tracePt t="63256" x="5276850" y="3670300"/>
          <p14:tracePt t="63273" x="5286375" y="3670300"/>
          <p14:tracePt t="63290" x="5295900" y="3679825"/>
          <p14:tracePt t="63306" x="5295900" y="3705225"/>
          <p14:tracePt t="63323" x="5295900" y="3732213"/>
          <p14:tracePt t="63339" x="5295900" y="3759200"/>
          <p14:tracePt t="63356" x="5286375" y="3803650"/>
          <p14:tracePt t="63373" x="5268913" y="3840163"/>
          <p14:tracePt t="63390" x="5241925" y="3848100"/>
          <p14:tracePt t="63406" x="5116513" y="3875088"/>
          <p14:tracePt t="63423" x="5062538" y="3875088"/>
          <p14:tracePt t="63441" x="4983163" y="3875088"/>
          <p14:tracePt t="63456" x="4946650" y="3875088"/>
          <p14:tracePt t="63473" x="4902200" y="3848100"/>
          <p14:tracePt t="63490" x="4822825" y="3786188"/>
          <p14:tracePt t="63506" x="4803775" y="3768725"/>
          <p14:tracePt t="63523" x="4795838" y="3751263"/>
          <p14:tracePt t="63540" x="4795838" y="3741738"/>
          <p14:tracePt t="63556" x="4795838" y="3724275"/>
          <p14:tracePt t="63573" x="4813300" y="3724275"/>
          <p14:tracePt t="63589" x="4867275" y="3687763"/>
          <p14:tracePt t="63606" x="4894263" y="3687763"/>
          <p14:tracePt t="63623" x="4938713" y="3670300"/>
          <p14:tracePt t="63640" x="5089525" y="3670300"/>
          <p14:tracePt t="63656" x="5187950" y="3670300"/>
          <p14:tracePt t="63673" x="5259388" y="3687763"/>
          <p14:tracePt t="63690" x="5348288" y="3840163"/>
          <p14:tracePt t="63706" x="5375275" y="3938588"/>
          <p14:tracePt t="63723" x="5384800" y="4010025"/>
          <p14:tracePt t="63740" x="5384800" y="4098925"/>
          <p14:tracePt t="63756" x="5375275" y="4133850"/>
          <p14:tracePt t="63773" x="5357813" y="4170363"/>
          <p14:tracePt t="63790" x="5170488" y="4214813"/>
          <p14:tracePt t="63806" x="5062538" y="4224338"/>
          <p14:tracePt t="63823" x="4894263" y="4241800"/>
          <p14:tracePt t="63840" x="4803775" y="4241800"/>
          <p14:tracePt t="63856" x="4679950" y="4224338"/>
          <p14:tracePt t="63873" x="4510088" y="4170363"/>
          <p14:tracePt t="63890" x="4465638" y="4143375"/>
          <p14:tracePt t="63906" x="4429125" y="4108450"/>
          <p14:tracePt t="63923" x="4411663" y="4017963"/>
          <p14:tracePt t="63940" x="4411663" y="3965575"/>
          <p14:tracePt t="63956" x="4411663" y="3919538"/>
          <p14:tracePt t="63961" x="4411663" y="3867150"/>
          <p14:tracePt t="63974" x="4438650" y="3840163"/>
          <p14:tracePt t="63990" x="4473575" y="3803650"/>
          <p14:tracePt t="64007" x="4527550" y="3776663"/>
          <p14:tracePt t="64023" x="4670425" y="3741738"/>
          <p14:tracePt t="64040" x="4741863" y="3741738"/>
          <p14:tracePt t="64056" x="4848225" y="3741738"/>
          <p14:tracePt t="64073" x="4911725" y="3751263"/>
          <p14:tracePt t="64090" x="4991100" y="3776663"/>
          <p14:tracePt t="64107" x="5108575" y="3875088"/>
          <p14:tracePt t="64123" x="5133975" y="3894138"/>
          <p14:tracePt t="64140" x="5133975" y="3919538"/>
          <p14:tracePt t="64157" x="5133975" y="3946525"/>
          <p14:tracePt t="64173" x="5126038" y="3965575"/>
          <p14:tracePt t="64190" x="5099050" y="3973513"/>
          <p14:tracePt t="64207" x="5018088" y="4000500"/>
          <p14:tracePt t="64223" x="4991100" y="4010025"/>
          <p14:tracePt t="64240" x="4965700" y="4010025"/>
          <p14:tracePt t="64257" x="4911725" y="4010025"/>
          <p14:tracePt t="64273" x="4902200" y="4000500"/>
          <p14:tracePt t="64291" x="4884738" y="3965575"/>
          <p14:tracePt t="64307" x="4884738" y="3956050"/>
          <p14:tracePt t="64323" x="4884738" y="3938588"/>
          <p14:tracePt t="64357" x="4894263" y="3938588"/>
          <p14:tracePt t="64373" x="4911725" y="3938588"/>
          <p14:tracePt t="64390" x="5000625" y="3929063"/>
          <p14:tracePt t="64407" x="5045075" y="3938588"/>
          <p14:tracePt t="64423" x="5089525" y="3965575"/>
          <p14:tracePt t="64440" x="5126038" y="4010025"/>
          <p14:tracePt t="64456" x="5133975" y="4017963"/>
          <p14:tracePt t="64473" x="5133975" y="4027488"/>
          <p14:tracePt t="64490" x="5099050" y="4037013"/>
          <p14:tracePt t="64507" x="5045075" y="4054475"/>
          <p14:tracePt t="64523" x="4991100" y="4054475"/>
          <p14:tracePt t="64540" x="4919663" y="4054475"/>
          <p14:tracePt t="64557" x="4884738" y="4054475"/>
          <p14:tracePt t="64575" x="4751388" y="4010025"/>
          <p14:tracePt t="64590" x="4679950" y="3956050"/>
          <p14:tracePt t="64607" x="4633913" y="3884613"/>
          <p14:tracePt t="64624" x="4589463" y="3786188"/>
          <p14:tracePt t="64640" x="4589463" y="3759200"/>
          <p14:tracePt t="64657" x="4589463" y="3741738"/>
          <p14:tracePt t="64690" x="4660900" y="3724275"/>
          <p14:tracePt t="64707" x="4724400" y="3714750"/>
          <p14:tracePt t="64724" x="4822825" y="3705225"/>
          <p14:tracePt t="64740" x="4857750" y="3705225"/>
          <p14:tracePt t="64757" x="4884738" y="3705225"/>
          <p14:tracePt t="64773" x="4929188" y="3724275"/>
          <p14:tracePt t="64790" x="4946650" y="3741738"/>
          <p14:tracePt t="64807" x="4946650" y="3759200"/>
          <p14:tracePt t="64823" x="4946650" y="3776663"/>
          <p14:tracePt t="64840" x="4946650" y="3795713"/>
          <p14:tracePt t="64857" x="4911725" y="3830638"/>
          <p14:tracePt t="64873" x="4902200" y="3840163"/>
          <p14:tracePt t="64890" x="4894263" y="3840163"/>
          <p14:tracePt t="64907" x="4867275" y="3840163"/>
          <p14:tracePt t="64924" x="4848225" y="3813175"/>
          <p14:tracePt t="64940" x="4848225" y="3803650"/>
          <p14:tracePt t="64957" x="4848225" y="3795713"/>
          <p14:tracePt t="64974" x="4848225" y="3786188"/>
          <p14:tracePt t="65069" x="4894263" y="3786188"/>
          <p14:tracePt t="65081" x="4929188" y="3786188"/>
          <p14:tracePt t="65094" x="5000625" y="3786188"/>
          <p14:tracePt t="65107" x="5045075" y="3786188"/>
          <p14:tracePt t="65124" x="5072063" y="3786188"/>
          <p14:tracePt t="65141" x="5126038" y="3786188"/>
          <p14:tracePt t="65157" x="5143500" y="3795713"/>
          <p14:tracePt t="65173" x="5153025" y="3795713"/>
          <p14:tracePt t="65191" x="5160963" y="3795713"/>
          <p14:tracePt t="65207" x="5170488" y="3795713"/>
          <p14:tracePt t="65315" x="5180013" y="3795713"/>
          <p14:tracePt t="65340" x="5180013" y="3776663"/>
          <p14:tracePt t="65352" x="5180013" y="3751263"/>
          <p14:tracePt t="65365" x="5180013" y="3732213"/>
          <p14:tracePt t="65377" x="5180013" y="3714750"/>
          <p14:tracePt t="65390" x="5180013" y="3697288"/>
          <p14:tracePt t="65407" x="5180013" y="3687763"/>
          <p14:tracePt t="65424" x="5180013" y="3679825"/>
          <p14:tracePt t="65440" x="5180013" y="3670300"/>
          <p14:tracePt t="65457" x="5170488" y="3660775"/>
          <p14:tracePt t="65475" x="5153025" y="3643313"/>
          <p14:tracePt t="65490" x="5143500" y="3633788"/>
          <p14:tracePt t="65507" x="5133975" y="3625850"/>
          <p14:tracePt t="65524" x="5081588" y="3616325"/>
          <p14:tracePt t="65540" x="5045075" y="3616325"/>
          <p14:tracePt t="65557" x="5000625" y="3616325"/>
          <p14:tracePt t="65574" x="4946650" y="3625850"/>
          <p14:tracePt t="65590" x="4929188" y="3633788"/>
          <p14:tracePt t="65607" x="4919663" y="3652838"/>
          <p14:tracePt t="65624" x="4902200" y="3687763"/>
          <p14:tracePt t="65640" x="4884738" y="3697288"/>
          <p14:tracePt t="65657" x="4884738" y="3705225"/>
          <p14:tracePt t="65674" x="4857750" y="3732213"/>
          <p14:tracePt t="65690" x="4848225" y="3741738"/>
          <p14:tracePt t="65707" x="4848225" y="3751263"/>
          <p14:tracePt t="65724" x="4830763" y="3768725"/>
          <p14:tracePt t="65757" x="4822825" y="3776663"/>
          <p14:tracePt t="65774" x="4813300" y="3786188"/>
          <p14:tracePt t="65895" x="4813300" y="3776663"/>
          <p14:tracePt t="65920" x="4813300" y="3768725"/>
          <p14:tracePt t="65932" x="4813300" y="3741738"/>
          <p14:tracePt t="65945" x="4813300" y="3705225"/>
          <p14:tracePt t="65960" x="4830763" y="3643313"/>
          <p14:tracePt t="65974" x="4857750" y="3589338"/>
          <p14:tracePt t="65990" x="4884738" y="3536950"/>
          <p14:tracePt t="66007" x="4919663" y="3490913"/>
          <p14:tracePt t="66024" x="4929188" y="3473450"/>
          <p14:tracePt t="66041" x="4946650" y="3473450"/>
          <p14:tracePt t="66057" x="4983163" y="3455988"/>
          <p14:tracePt t="66074" x="5010150" y="3446463"/>
          <p14:tracePt t="66091" x="5108575" y="3446463"/>
          <p14:tracePt t="66107" x="5153025" y="3446463"/>
          <p14:tracePt t="66124" x="5180013" y="3446463"/>
          <p14:tracePt t="66141" x="5259388" y="3473450"/>
          <p14:tracePt t="66157" x="5313363" y="3490913"/>
          <p14:tracePt t="66174" x="5411788" y="3536950"/>
          <p14:tracePt t="66191" x="5562600" y="3660775"/>
          <p14:tracePt t="66207" x="5626100" y="3759200"/>
          <p14:tracePt t="66224" x="5661025" y="3848100"/>
          <p14:tracePt t="66241" x="5724525" y="3965575"/>
          <p14:tracePt t="66257" x="5751513" y="4017963"/>
          <p14:tracePt t="66274" x="5768975" y="4054475"/>
          <p14:tracePt t="66291" x="5786438" y="4089400"/>
          <p14:tracePt t="66307" x="5803900" y="4098925"/>
          <p14:tracePt t="66324" x="5803900" y="4108450"/>
          <p14:tracePt t="66340" x="5822950" y="4108450"/>
          <p14:tracePt t="66374" x="5822950" y="4116388"/>
          <p14:tracePt t="66390" x="5822950" y="4143375"/>
          <p14:tracePt t="66407" x="5830888" y="4160838"/>
          <p14:tracePt t="66424" x="5830888" y="4197350"/>
          <p14:tracePt t="66440" x="5840413" y="4205288"/>
          <p14:tracePt t="66457" x="5840413" y="4224338"/>
          <p14:tracePt t="66474" x="5840413" y="4259263"/>
          <p14:tracePt t="66490" x="5840413" y="4276725"/>
          <p14:tracePt t="66507" x="5813425" y="4303713"/>
          <p14:tracePt t="66524" x="5759450" y="4384675"/>
          <p14:tracePt t="66540" x="5724525" y="4446588"/>
          <p14:tracePt t="66557" x="5670550" y="4500563"/>
          <p14:tracePt t="66574" x="5473700" y="4633913"/>
          <p14:tracePt t="66590" x="5375275" y="4670425"/>
          <p14:tracePt t="66607" x="5303838" y="4687888"/>
          <p14:tracePt t="66624" x="5116513" y="4724400"/>
          <p14:tracePt t="66640" x="4991100" y="4741863"/>
          <p14:tracePt t="66657" x="4867275" y="4751388"/>
          <p14:tracePt t="66674" x="4732338" y="4768850"/>
          <p14:tracePt t="66690" x="4687888" y="4768850"/>
          <p14:tracePt t="66707" x="4652963" y="4768850"/>
          <p14:tracePt t="66724" x="4572000" y="4751388"/>
          <p14:tracePt t="66740" x="4518025" y="4732338"/>
          <p14:tracePt t="66757" x="4411663" y="4679950"/>
          <p14:tracePt t="66774" x="4375150" y="4670425"/>
          <p14:tracePt t="66790" x="4348163" y="4633913"/>
          <p14:tracePt t="66807" x="4303713" y="4581525"/>
          <p14:tracePt t="66824" x="4295775" y="4554538"/>
          <p14:tracePt t="66840" x="4276725" y="4545013"/>
          <p14:tracePt t="66857" x="4259263" y="4510088"/>
          <p14:tracePt t="66874" x="4259263" y="4500563"/>
          <p14:tracePt t="66890" x="4251325" y="4483100"/>
          <p14:tracePt t="66907" x="4241800" y="4465638"/>
          <p14:tracePt t="66924" x="4241800" y="4456113"/>
          <p14:tracePt t="66941" x="4232275" y="4446588"/>
          <p14:tracePt t="66957" x="4224338" y="4438650"/>
          <p14:tracePt t="66974" x="4224338" y="4429125"/>
          <p14:tracePt t="66991" x="4224338" y="4419600"/>
          <p14:tracePt t="67007" x="4224338" y="4394200"/>
          <p14:tracePt t="67024" x="4224338" y="4367213"/>
          <p14:tracePt t="67040" x="4224338" y="4313238"/>
          <p14:tracePt t="67057" x="4224338" y="4286250"/>
          <p14:tracePt t="67074" x="4224338" y="4268788"/>
          <p14:tracePt t="67091" x="4241800" y="4241800"/>
          <p14:tracePt t="67107" x="4241800" y="4224338"/>
          <p14:tracePt t="67124" x="4251325" y="4224338"/>
          <p14:tracePt t="67141" x="4268788" y="4197350"/>
          <p14:tracePt t="67158" x="4276725" y="4187825"/>
          <p14:tracePt t="67174" x="4286250" y="4170363"/>
          <p14:tracePt t="67191" x="4340225" y="4125913"/>
          <p14:tracePt t="67208" x="4375150" y="4089400"/>
          <p14:tracePt t="67224" x="4429125" y="4037013"/>
          <p14:tracePt t="67241" x="4527550" y="3946525"/>
          <p14:tracePt t="67258" x="4554538" y="3919538"/>
          <p14:tracePt t="67275" x="4616450" y="3884613"/>
          <p14:tracePt t="67291" x="4643438" y="3867150"/>
          <p14:tracePt t="67307" x="4705350" y="3857625"/>
          <p14:tracePt t="67324" x="4795838" y="3848100"/>
          <p14:tracePt t="67341" x="4929188" y="3830638"/>
          <p14:tracePt t="67358" x="4965700" y="3830638"/>
          <p14:tracePt t="67374" x="5037138" y="3830638"/>
          <p14:tracePt t="67391" x="5099050" y="3830638"/>
          <p14:tracePt t="67408" x="5180013" y="3830638"/>
          <p14:tracePt t="67424" x="5322888" y="3867150"/>
          <p14:tracePt t="67441" x="5357813" y="3884613"/>
          <p14:tracePt t="67458" x="5394325" y="3902075"/>
          <p14:tracePt t="67474" x="5446713" y="3965575"/>
          <p14:tracePt t="67491" x="5465763" y="3990975"/>
          <p14:tracePt t="67508" x="5491163" y="4017963"/>
          <p14:tracePt t="67524" x="5527675" y="4071938"/>
          <p14:tracePt t="67541" x="5554663" y="4108450"/>
          <p14:tracePt t="67558" x="5572125" y="4125913"/>
          <p14:tracePt t="67574" x="5608638" y="4160838"/>
          <p14:tracePt t="67591" x="5616575" y="4170363"/>
          <p14:tracePt t="67608" x="5626100" y="4179888"/>
          <p14:tracePt t="67624" x="5626100" y="4187825"/>
          <p14:tracePt t="67658" x="5634038" y="4187825"/>
          <p14:tracePt t="67695" x="5634038" y="4205288"/>
          <p14:tracePt t="67707" x="5634038" y="4214813"/>
          <p14:tracePt t="67720" x="5626100" y="4214813"/>
          <p14:tracePt t="67732" x="5626100" y="4232275"/>
          <p14:tracePt t="67745" x="5616575" y="4241800"/>
          <p14:tracePt t="67758" x="5608638" y="4259263"/>
          <p14:tracePt t="67774" x="5599113" y="4268788"/>
          <p14:tracePt t="67791" x="5589588" y="4286250"/>
          <p14:tracePt t="67808" x="5589588" y="4303713"/>
          <p14:tracePt t="67824" x="5572125" y="4313238"/>
          <p14:tracePt t="67842" x="5562600" y="4348163"/>
          <p14:tracePt t="67858" x="5545138" y="4357688"/>
          <p14:tracePt t="67875" x="5537200" y="4367213"/>
          <p14:tracePt t="67891" x="5527675" y="4375150"/>
          <p14:tracePt t="67908" x="5483225" y="4384675"/>
          <p14:tracePt t="67924" x="5465763" y="4384675"/>
          <p14:tracePt t="67942" x="5384800" y="4384675"/>
          <p14:tracePt t="67958" x="5348288" y="4384675"/>
          <p14:tracePt t="67975" x="5313363" y="4384675"/>
          <p14:tracePt t="67979" x="5286375" y="4357688"/>
          <p14:tracePt t="67992" x="5276850" y="4348163"/>
          <p14:tracePt t="68008" x="5251450" y="4322763"/>
          <p14:tracePt t="68024" x="5251450" y="4303713"/>
          <p14:tracePt t="68041" x="5214938" y="4259263"/>
          <p14:tracePt t="68058" x="5214938" y="4241800"/>
          <p14:tracePt t="68075" x="5197475" y="4224338"/>
          <p14:tracePt t="68091" x="5180013" y="4187825"/>
          <p14:tracePt t="68108" x="5170488" y="4160838"/>
          <p14:tracePt t="68125" x="5170488" y="4143375"/>
          <p14:tracePt t="68141" x="5160963" y="4125913"/>
          <p14:tracePt t="68158" x="5160963" y="4108450"/>
          <p14:tracePt t="68175" x="5160963" y="4081463"/>
          <p14:tracePt t="68214" x="5160963" y="4071938"/>
          <p14:tracePt t="68250" x="5160963" y="4062413"/>
          <p14:tracePt t="68287" x="5170488" y="4062413"/>
          <p14:tracePt t="68323" x="5180013" y="4062413"/>
          <p14:tracePt t="68336" x="5187950" y="4062413"/>
          <p14:tracePt t="68348" x="5197475" y="4062413"/>
          <p14:tracePt t="68362" x="5205413" y="4071938"/>
          <p14:tracePt t="68375" x="5214938" y="4071938"/>
          <p14:tracePt t="68391" x="5251450" y="4098925"/>
          <p14:tracePt t="68408" x="5268913" y="4108450"/>
          <p14:tracePt t="68425" x="5303838" y="4152900"/>
          <p14:tracePt t="68441" x="5313363" y="4160838"/>
          <p14:tracePt t="68458" x="5330825" y="4197350"/>
          <p14:tracePt t="68461" x="5330825" y="4232275"/>
          <p14:tracePt t="68475" x="5340350" y="4268788"/>
          <p14:tracePt t="68491" x="5340350" y="4303713"/>
          <p14:tracePt t="68509" x="5340350" y="4322763"/>
          <p14:tracePt t="69076" x="5340350" y="4330700"/>
          <p14:tracePt t="69101" x="5340350" y="4348163"/>
          <p14:tracePt t="69113" x="5340350" y="4367213"/>
          <p14:tracePt t="69125" x="5340350" y="4375150"/>
          <p14:tracePt t="69138" x="5340350" y="4402138"/>
          <p14:tracePt t="69150" x="5340350" y="4419600"/>
          <p14:tracePt t="69163" x="5340350" y="4446588"/>
          <p14:tracePt t="69175" x="5340350" y="4456113"/>
          <p14:tracePt t="69192" x="5340350" y="4473575"/>
          <p14:tracePt t="69213" x="5340350" y="4483100"/>
          <p14:tracePt t="69409" x="5340350" y="4500563"/>
          <p14:tracePt t="69434" x="5340350" y="4510088"/>
          <p14:tracePt t="69447" x="5330825" y="4518025"/>
          <p14:tracePt t="69458" x="5330825" y="4527550"/>
          <p14:tracePt t="69471" x="5322888" y="4527550"/>
          <p14:tracePt t="69582" x="5313363" y="4527550"/>
          <p14:tracePt t="70050" x="5322888" y="4527550"/>
          <p14:tracePt t="70063" x="5330825" y="4527550"/>
          <p14:tracePt t="70088" x="5340350" y="4527550"/>
          <p14:tracePt t="70099" x="5348288" y="4527550"/>
          <p14:tracePt t="70112" x="5357813" y="4527550"/>
          <p14:tracePt t="70124" x="5367338" y="4527550"/>
          <p14:tracePt t="70137" x="5384800" y="4527550"/>
          <p14:tracePt t="70149" x="5394325" y="4527550"/>
          <p14:tracePt t="70162" x="5402263" y="4527550"/>
          <p14:tracePt t="70175" x="5411788" y="4527550"/>
          <p14:tracePt t="70192" x="5419725" y="4527550"/>
          <p14:tracePt t="70212" x="5429250" y="4527550"/>
          <p14:tracePt t="70235" x="5438775" y="4527550"/>
          <p14:tracePt t="70248" x="5446713" y="4527550"/>
          <p14:tracePt t="70309" x="5446713" y="4518025"/>
          <p14:tracePt t="70433" x="5446713" y="4510088"/>
          <p14:tracePt t="71382" x="5456238" y="4510088"/>
          <p14:tracePt t="71555" x="5483225" y="4483100"/>
          <p14:tracePt t="71568" x="5518150" y="4446588"/>
          <p14:tracePt t="71579" x="5572125" y="4411663"/>
          <p14:tracePt t="71593" x="5626100" y="4384675"/>
          <p14:tracePt t="71609" x="5670550" y="4367213"/>
          <p14:tracePt t="71626" x="5688013" y="4357688"/>
          <p14:tracePt t="71643" x="5724525" y="4330700"/>
          <p14:tracePt t="71659" x="5732463" y="4303713"/>
          <p14:tracePt t="71676" x="5759450" y="4286250"/>
          <p14:tracePt t="71692" x="5795963" y="4205288"/>
          <p14:tracePt t="71709" x="5822950" y="4152900"/>
          <p14:tracePt t="71726" x="5857875" y="4098925"/>
          <p14:tracePt t="71742" x="5919788" y="4027488"/>
          <p14:tracePt t="71759" x="5929313" y="4010025"/>
          <p14:tracePt t="71776" x="5946775" y="3983038"/>
          <p14:tracePt t="71793" x="5956300" y="3965575"/>
          <p14:tracePt t="71809" x="5956300" y="3946525"/>
          <p14:tracePt t="71826" x="5956300" y="3929063"/>
          <p14:tracePt t="71843" x="5956300" y="3919538"/>
          <p14:tracePt t="71876" x="5946775" y="3875088"/>
          <p14:tracePt t="71893" x="5946775" y="3848100"/>
          <p14:tracePt t="71909" x="5929313" y="3803650"/>
          <p14:tracePt t="71926" x="5902325" y="3697288"/>
          <p14:tracePt t="71942" x="5884863" y="3643313"/>
          <p14:tracePt t="71959" x="5848350" y="3589338"/>
          <p14:tracePt t="71963" x="5822950" y="3527425"/>
          <p14:tracePt t="71976" x="5768975" y="3455988"/>
          <p14:tracePt t="71993" x="5653088" y="3367088"/>
          <p14:tracePt t="72009" x="5446713" y="3340100"/>
          <p14:tracePt t="72026" x="4830763" y="3384550"/>
          <p14:tracePt t="72043" x="4491038" y="3500438"/>
          <p14:tracePt t="72060" x="4027488" y="3633788"/>
          <p14:tracePt t="72076" x="3875088" y="3679825"/>
          <p14:tracePt t="72093" x="3776663" y="3714750"/>
          <p14:tracePt t="72109" x="3687763" y="3751263"/>
          <p14:tracePt t="72126" x="3670300" y="3759200"/>
          <p14:tracePt t="72143" x="3660775" y="3776663"/>
          <p14:tracePt t="72159" x="3643313" y="3803650"/>
          <p14:tracePt t="72176" x="3625850" y="3830638"/>
          <p14:tracePt t="72193" x="3616325" y="3894138"/>
          <p14:tracePt t="72209" x="3608388" y="4062413"/>
          <p14:tracePt t="72226" x="3608388" y="4133850"/>
          <p14:tracePt t="72243" x="3608388" y="4205288"/>
          <p14:tracePt t="72259" x="3633788" y="4402138"/>
          <p14:tracePt t="72276" x="3660775" y="4572000"/>
          <p14:tracePt t="72293" x="3724275" y="4751388"/>
          <p14:tracePt t="72309" x="3768725" y="4822825"/>
          <p14:tracePt t="72326" x="3830638" y="4875213"/>
          <p14:tracePt t="72343" x="3983038" y="4973638"/>
          <p14:tracePt t="72360" x="4054475" y="5018088"/>
          <p14:tracePt t="72376" x="4089400" y="5037138"/>
          <p14:tracePt t="72393" x="4152900" y="5045075"/>
          <p14:tracePt t="72410" x="4357688" y="5027613"/>
          <p14:tracePt t="72426" x="4465638" y="5010150"/>
          <p14:tracePt t="72443" x="4589463" y="4965700"/>
          <p14:tracePt t="72459" x="4625975" y="4938713"/>
          <p14:tracePt t="72476" x="4652963" y="4902200"/>
          <p14:tracePt t="72493" x="4705350" y="4803775"/>
          <p14:tracePt t="72510" x="4724400" y="4714875"/>
          <p14:tracePt t="72526" x="4741863" y="4581525"/>
          <p14:tracePt t="72543" x="4776788" y="4384675"/>
          <p14:tracePt t="72560" x="4776788" y="4322763"/>
          <p14:tracePt t="72576" x="4786313" y="4276725"/>
          <p14:tracePt t="72593" x="4786313" y="4187825"/>
          <p14:tracePt t="82453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21335"/>
            <a:ext cx="8719820" cy="538543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842010">
              <a:lnSpc>
                <a:spcPct val="100000"/>
              </a:lnSpc>
              <a:spcBef>
                <a:spcPts val="840"/>
              </a:spcBef>
            </a:pPr>
            <a:r>
              <a:rPr sz="3200" dirty="0">
                <a:latin typeface="Arial Narrow"/>
                <a:cs typeface="Arial Narrow"/>
              </a:rPr>
              <a:t>3.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Subacute Lymphocytic </a:t>
            </a:r>
            <a:r>
              <a:rPr sz="3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Thyroiditis</a:t>
            </a:r>
            <a:r>
              <a:rPr sz="3200" u="heavy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320040" indent="-307975">
              <a:lnSpc>
                <a:spcPct val="100000"/>
              </a:lnSpc>
              <a:spcBef>
                <a:spcPts val="745"/>
              </a:spcBef>
              <a:buChar char="-"/>
              <a:tabLst>
                <a:tab pos="320040" algn="l"/>
                <a:tab pos="320675" algn="l"/>
              </a:tabLst>
            </a:pPr>
            <a:r>
              <a:rPr sz="3200" spc="-5" dirty="0">
                <a:latin typeface="Calibri"/>
                <a:cs typeface="Calibri"/>
              </a:rPr>
              <a:t>Also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known </a:t>
            </a:r>
            <a:r>
              <a:rPr sz="3200" dirty="0">
                <a:latin typeface="Calibri"/>
                <a:cs typeface="Calibri"/>
              </a:rPr>
              <a:t>as </a:t>
            </a:r>
            <a:r>
              <a:rPr sz="3200" i="1" spc="-10" dirty="0">
                <a:solidFill>
                  <a:srgbClr val="FF0000"/>
                </a:solidFill>
                <a:latin typeface="Calibri"/>
                <a:cs typeface="Calibri"/>
              </a:rPr>
              <a:t>silent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or </a:t>
            </a:r>
            <a:r>
              <a:rPr sz="3200" i="1" spc="-5" dirty="0">
                <a:solidFill>
                  <a:srgbClr val="FF0000"/>
                </a:solidFill>
                <a:latin typeface="Calibri"/>
                <a:cs typeface="Calibri"/>
              </a:rPr>
              <a:t>painless</a:t>
            </a:r>
            <a:r>
              <a:rPr sz="3200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thyroiditis;</a:t>
            </a:r>
            <a:endParaRPr sz="3200">
              <a:latin typeface="Calibri"/>
              <a:cs typeface="Calibri"/>
            </a:endParaRPr>
          </a:p>
          <a:p>
            <a:pPr marL="320040" marR="596900" indent="-320040">
              <a:lnSpc>
                <a:spcPct val="100000"/>
              </a:lnSpc>
              <a:spcBef>
                <a:spcPts val="770"/>
              </a:spcBef>
              <a:buChar char="-"/>
              <a:tabLst>
                <a:tab pos="320040" algn="l"/>
                <a:tab pos="320675" algn="l"/>
              </a:tabLst>
            </a:pPr>
            <a:r>
              <a:rPr sz="3200" dirty="0">
                <a:latin typeface="Calibri"/>
                <a:cs typeface="Calibri"/>
              </a:rPr>
              <a:t>And in a </a:t>
            </a:r>
            <a:r>
              <a:rPr sz="3200" spc="-10" dirty="0">
                <a:latin typeface="Calibri"/>
                <a:cs typeface="Calibri"/>
              </a:rPr>
              <a:t>subset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patients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onset of disease  </a:t>
            </a:r>
            <a:r>
              <a:rPr sz="3200" spc="-20" dirty="0">
                <a:latin typeface="Calibri"/>
                <a:cs typeface="Calibri"/>
              </a:rPr>
              <a:t>follows </a:t>
            </a:r>
            <a:r>
              <a:rPr sz="3200" dirty="0">
                <a:latin typeface="Calibri"/>
                <a:cs typeface="Calibri"/>
              </a:rPr>
              <a:t>- </a:t>
            </a:r>
            <a:r>
              <a:rPr sz="3200" spc="-5" dirty="0">
                <a:latin typeface="Calibri"/>
                <a:cs typeface="Calibri"/>
              </a:rPr>
              <a:t>pregnancy (</a:t>
            </a:r>
            <a:r>
              <a:rPr sz="3200" i="1" spc="-5" dirty="0">
                <a:solidFill>
                  <a:srgbClr val="FF0000"/>
                </a:solidFill>
                <a:latin typeface="Calibri"/>
                <a:cs typeface="Calibri"/>
              </a:rPr>
              <a:t>postpartum</a:t>
            </a:r>
            <a:r>
              <a:rPr sz="3200" i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i="1" spc="-10" dirty="0">
                <a:solidFill>
                  <a:srgbClr val="FF0000"/>
                </a:solidFill>
                <a:latin typeface="Calibri"/>
                <a:cs typeface="Calibri"/>
              </a:rPr>
              <a:t>thyroiditis</a:t>
            </a:r>
            <a:r>
              <a:rPr sz="3200" spc="-10" dirty="0">
                <a:latin typeface="Calibri"/>
                <a:cs typeface="Calibri"/>
              </a:rPr>
              <a:t>).</a:t>
            </a:r>
            <a:endParaRPr sz="3200">
              <a:latin typeface="Calibri"/>
              <a:cs typeface="Calibri"/>
            </a:endParaRPr>
          </a:p>
          <a:p>
            <a:pPr marL="320040" marR="102235" indent="-320040">
              <a:lnSpc>
                <a:spcPct val="100000"/>
              </a:lnSpc>
              <a:spcBef>
                <a:spcPts val="770"/>
              </a:spcBef>
              <a:buChar char="-"/>
              <a:tabLst>
                <a:tab pos="320040" algn="l"/>
                <a:tab pos="320675" algn="l"/>
                <a:tab pos="5458460" algn="l"/>
              </a:tabLst>
            </a:pPr>
            <a:r>
              <a:rPr sz="3200" spc="-10" dirty="0">
                <a:latin typeface="Calibri"/>
                <a:cs typeface="Calibri"/>
              </a:rPr>
              <a:t>Most </a:t>
            </a:r>
            <a:r>
              <a:rPr sz="3200" spc="-20" dirty="0">
                <a:latin typeface="Calibri"/>
                <a:cs typeface="Calibri"/>
              </a:rPr>
              <a:t>likely to</a:t>
            </a:r>
            <a:r>
              <a:rPr sz="3200" spc="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be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autoimmune	</a:t>
            </a:r>
            <a:r>
              <a:rPr sz="3200" spc="-5" dirty="0">
                <a:latin typeface="Calibri"/>
                <a:cs typeface="Calibri"/>
              </a:rPr>
              <a:t>because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circulating  </a:t>
            </a:r>
            <a:r>
              <a:rPr sz="3200" spc="-15" dirty="0">
                <a:latin typeface="Calibri"/>
                <a:cs typeface="Calibri"/>
              </a:rPr>
              <a:t>antithyroid </a:t>
            </a:r>
            <a:r>
              <a:rPr sz="3200" spc="-5" dirty="0">
                <a:latin typeface="Calibri"/>
                <a:cs typeface="Calibri"/>
              </a:rPr>
              <a:t>antibodies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20" dirty="0">
                <a:latin typeface="Calibri"/>
                <a:cs typeface="Calibri"/>
              </a:rPr>
              <a:t>found </a:t>
            </a:r>
            <a:r>
              <a:rPr sz="3200" dirty="0">
                <a:latin typeface="Calibri"/>
                <a:cs typeface="Calibri"/>
              </a:rPr>
              <a:t>in a </a:t>
            </a:r>
            <a:r>
              <a:rPr sz="3200" spc="-5" dirty="0">
                <a:latin typeface="Calibri"/>
                <a:cs typeface="Calibri"/>
              </a:rPr>
              <a:t>majority </a:t>
            </a:r>
            <a:r>
              <a:rPr sz="3200" dirty="0">
                <a:latin typeface="Calibri"/>
                <a:cs typeface="Calibri"/>
              </a:rPr>
              <a:t>of  </a:t>
            </a:r>
            <a:r>
              <a:rPr sz="3200" spc="-10" dirty="0">
                <a:latin typeface="Calibri"/>
                <a:cs typeface="Calibri"/>
              </a:rPr>
              <a:t>patients</a:t>
            </a:r>
            <a:endParaRPr sz="3200">
              <a:latin typeface="Calibri"/>
              <a:cs typeface="Calibri"/>
            </a:endParaRPr>
          </a:p>
          <a:p>
            <a:pPr marL="320040" marR="5080" indent="-320040">
              <a:lnSpc>
                <a:spcPct val="100000"/>
              </a:lnSpc>
              <a:spcBef>
                <a:spcPts val="775"/>
              </a:spcBef>
              <a:buChar char="-"/>
              <a:tabLst>
                <a:tab pos="320040" algn="l"/>
                <a:tab pos="320675" algn="l"/>
              </a:tabLst>
            </a:pPr>
            <a:r>
              <a:rPr sz="3200" dirty="0">
                <a:latin typeface="Calibri"/>
                <a:cs typeface="Calibri"/>
              </a:rPr>
              <a:t>It </a:t>
            </a:r>
            <a:r>
              <a:rPr sz="3200" spc="-10" dirty="0">
                <a:latin typeface="Calibri"/>
                <a:cs typeface="Calibri"/>
              </a:rPr>
              <a:t>mostly </a:t>
            </a:r>
            <a:r>
              <a:rPr sz="3200" spc="-25" dirty="0">
                <a:latin typeface="Calibri"/>
                <a:cs typeface="Calibri"/>
              </a:rPr>
              <a:t>affects </a:t>
            </a:r>
            <a:r>
              <a:rPr sz="3200" spc="-5" dirty="0">
                <a:latin typeface="Calibri"/>
                <a:cs typeface="Calibri"/>
              </a:rPr>
              <a:t>middle-aged </a:t>
            </a:r>
            <a:r>
              <a:rPr sz="3200" spc="-10" dirty="0">
                <a:latin typeface="Calibri"/>
                <a:cs typeface="Calibri"/>
              </a:rPr>
              <a:t>women, </a:t>
            </a:r>
            <a:r>
              <a:rPr sz="3200" dirty="0">
                <a:latin typeface="Calibri"/>
                <a:cs typeface="Calibri"/>
              </a:rPr>
              <a:t>who </a:t>
            </a:r>
            <a:r>
              <a:rPr sz="3200" spc="-10" dirty="0">
                <a:latin typeface="Calibri"/>
                <a:cs typeface="Calibri"/>
              </a:rPr>
              <a:t>present  </a:t>
            </a:r>
            <a:r>
              <a:rPr sz="3200" dirty="0">
                <a:latin typeface="Calibri"/>
                <a:cs typeface="Calibri"/>
              </a:rPr>
              <a:t>with a </a:t>
            </a:r>
            <a:r>
              <a:rPr sz="3200" i="1" spc="-5" dirty="0">
                <a:latin typeface="Calibri"/>
                <a:cs typeface="Calibri"/>
              </a:rPr>
              <a:t>painless </a:t>
            </a:r>
            <a:r>
              <a:rPr sz="3200" spc="-5" dirty="0">
                <a:latin typeface="Calibri"/>
                <a:cs typeface="Calibri"/>
              </a:rPr>
              <a:t>neck </a:t>
            </a:r>
            <a:r>
              <a:rPr sz="3200" dirty="0">
                <a:latin typeface="Calibri"/>
                <a:cs typeface="Calibri"/>
              </a:rPr>
              <a:t>mass </a:t>
            </a: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spc="-20" dirty="0">
                <a:latin typeface="Calibri"/>
                <a:cs typeface="Calibri"/>
              </a:rPr>
              <a:t>features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spc="-20" dirty="0">
                <a:latin typeface="Calibri"/>
                <a:cs typeface="Calibri"/>
              </a:rPr>
              <a:t>thyrotoxicosis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5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1"/>
    </mc:Choice>
    <mc:Fallback xmlns="">
      <p:transition spd="slow" advTm="2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97535"/>
            <a:ext cx="8906510" cy="489712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406650">
              <a:lnSpc>
                <a:spcPct val="100000"/>
              </a:lnSpc>
              <a:spcBef>
                <a:spcPts val="840"/>
              </a:spcBef>
            </a:pPr>
            <a:r>
              <a:rPr sz="3200" i="1" dirty="0">
                <a:latin typeface="Arial Narrow"/>
                <a:cs typeface="Arial Narrow"/>
              </a:rPr>
              <a:t>4. </a:t>
            </a:r>
            <a:r>
              <a:rPr sz="32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Riedel</a:t>
            </a:r>
            <a:r>
              <a:rPr sz="3200" i="1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thyroiditis,:</a:t>
            </a:r>
            <a:endParaRPr sz="32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745"/>
              </a:spcBef>
              <a:tabLst>
                <a:tab pos="3175000" algn="l"/>
              </a:tabLst>
            </a:pPr>
            <a:r>
              <a:rPr sz="3200" dirty="0">
                <a:latin typeface="Calibri"/>
                <a:cs typeface="Calibri"/>
              </a:rPr>
              <a:t>A </a:t>
            </a:r>
            <a:r>
              <a:rPr sz="3200" spc="-25" dirty="0">
                <a:latin typeface="Calibri"/>
                <a:cs typeface="Calibri"/>
              </a:rPr>
              <a:t>rare </a:t>
            </a:r>
            <a:r>
              <a:rPr sz="3200" spc="-10" dirty="0">
                <a:latin typeface="Calibri"/>
                <a:cs typeface="Calibri"/>
              </a:rPr>
              <a:t>disorder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	unknown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etiology,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Calibri"/>
              <a:buChar char="-"/>
              <a:tabLst>
                <a:tab pos="411480" algn="l"/>
                <a:tab pos="412115" algn="l"/>
              </a:tabLst>
            </a:pPr>
            <a:r>
              <a:rPr dirty="0"/>
              <a:t>	</a:t>
            </a:r>
            <a:r>
              <a:rPr sz="3200" spc="-15" dirty="0">
                <a:latin typeface="Calibri"/>
                <a:cs typeface="Calibri"/>
              </a:rPr>
              <a:t>Characterized </a:t>
            </a:r>
            <a:r>
              <a:rPr sz="3200" spc="-10" dirty="0">
                <a:latin typeface="Calibri"/>
                <a:cs typeface="Calibri"/>
              </a:rPr>
              <a:t>by </a:t>
            </a:r>
            <a:r>
              <a:rPr sz="3200" spc="-15" dirty="0">
                <a:latin typeface="Calibri"/>
                <a:cs typeface="Calibri"/>
              </a:rPr>
              <a:t>extensive fibrosis </a:t>
            </a:r>
            <a:r>
              <a:rPr sz="3200" spc="-10" dirty="0">
                <a:latin typeface="Calibri"/>
                <a:cs typeface="Calibri"/>
              </a:rPr>
              <a:t>involving </a:t>
            </a:r>
            <a:r>
              <a:rPr sz="3200" dirty="0">
                <a:latin typeface="Calibri"/>
                <a:cs typeface="Calibri"/>
              </a:rPr>
              <a:t>the 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adjacent </a:t>
            </a:r>
            <a:r>
              <a:rPr sz="3200" spc="-10" dirty="0">
                <a:latin typeface="Calibri"/>
                <a:cs typeface="Calibri"/>
              </a:rPr>
              <a:t>structures simulating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20" dirty="0">
                <a:latin typeface="Calibri"/>
                <a:cs typeface="Calibri"/>
              </a:rPr>
              <a:t>thyroid  </a:t>
            </a:r>
            <a:r>
              <a:rPr sz="3200" spc="-5" dirty="0">
                <a:latin typeface="Calibri"/>
                <a:cs typeface="Calibri"/>
              </a:rPr>
              <a:t>neoplasm</a:t>
            </a:r>
            <a:endParaRPr sz="3200">
              <a:latin typeface="Calibri"/>
              <a:cs typeface="Calibri"/>
            </a:endParaRPr>
          </a:p>
          <a:p>
            <a:pPr marL="355600" marR="250190" indent="-342900">
              <a:lnSpc>
                <a:spcPct val="100000"/>
              </a:lnSpc>
              <a:spcBef>
                <a:spcPts val="770"/>
              </a:spcBef>
              <a:buChar char="-"/>
              <a:tabLst>
                <a:tab pos="354965" algn="l"/>
                <a:tab pos="355600" algn="l"/>
              </a:tabLst>
            </a:pPr>
            <a:r>
              <a:rPr sz="3200" spc="-20" dirty="0">
                <a:latin typeface="Calibri"/>
                <a:cs typeface="Calibri"/>
              </a:rPr>
              <a:t>May </a:t>
            </a:r>
            <a:r>
              <a:rPr sz="3200" spc="-5" dirty="0">
                <a:latin typeface="Calibri"/>
                <a:cs typeface="Calibri"/>
              </a:rPr>
              <a:t>be </a:t>
            </a:r>
            <a:r>
              <a:rPr sz="3200" spc="-10" dirty="0">
                <a:latin typeface="Calibri"/>
                <a:cs typeface="Calibri"/>
              </a:rPr>
              <a:t>associated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5" dirty="0">
                <a:latin typeface="Calibri"/>
                <a:cs typeface="Calibri"/>
              </a:rPr>
              <a:t>idiopathic </a:t>
            </a:r>
            <a:r>
              <a:rPr sz="3200" spc="-15" dirty="0">
                <a:latin typeface="Calibri"/>
                <a:cs typeface="Calibri"/>
              </a:rPr>
              <a:t>fibrosis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other  parts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the </a:t>
            </a:r>
            <a:r>
              <a:rPr sz="3200" spc="-50" dirty="0">
                <a:latin typeface="Calibri"/>
                <a:cs typeface="Calibri"/>
              </a:rPr>
              <a:t>body, </a:t>
            </a:r>
            <a:r>
              <a:rPr sz="3200" spc="-5" dirty="0">
                <a:latin typeface="Calibri"/>
                <a:cs typeface="Calibri"/>
              </a:rPr>
              <a:t>such </a:t>
            </a:r>
            <a:r>
              <a:rPr sz="3200" dirty="0">
                <a:latin typeface="Calibri"/>
                <a:cs typeface="Calibri"/>
              </a:rPr>
              <a:t>as the</a:t>
            </a:r>
            <a:r>
              <a:rPr sz="3200" spc="10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retroperitoneum</a:t>
            </a:r>
            <a:endParaRPr sz="3200">
              <a:latin typeface="Calibri"/>
              <a:cs typeface="Calibri"/>
            </a:endParaRPr>
          </a:p>
          <a:p>
            <a:pPr marL="355600" marR="231775" indent="-251460">
              <a:lnSpc>
                <a:spcPct val="100000"/>
              </a:lnSpc>
              <a:spcBef>
                <a:spcPts val="775"/>
              </a:spcBef>
              <a:tabLst>
                <a:tab pos="411480" algn="l"/>
              </a:tabLst>
            </a:pPr>
            <a:r>
              <a:rPr sz="3200" dirty="0">
                <a:latin typeface="Calibri"/>
                <a:cs typeface="Calibri"/>
              </a:rPr>
              <a:t>-		</a:t>
            </a:r>
            <a:r>
              <a:rPr sz="3200" spc="-5" dirty="0">
                <a:latin typeface="Calibri"/>
                <a:cs typeface="Calibri"/>
              </a:rPr>
              <a:t>The presence of </a:t>
            </a:r>
            <a:r>
              <a:rPr sz="3200" spc="-10" dirty="0">
                <a:latin typeface="Calibri"/>
                <a:cs typeface="Calibri"/>
              </a:rPr>
              <a:t>circulating </a:t>
            </a:r>
            <a:r>
              <a:rPr sz="3200" spc="-15" dirty="0">
                <a:latin typeface="Calibri"/>
                <a:cs typeface="Calibri"/>
              </a:rPr>
              <a:t>antithyroid </a:t>
            </a:r>
            <a:r>
              <a:rPr sz="3200" spc="-10" dirty="0">
                <a:latin typeface="Calibri"/>
                <a:cs typeface="Calibri"/>
              </a:rPr>
              <a:t>antibodies 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most patients suggests </a:t>
            </a:r>
            <a:r>
              <a:rPr sz="3200" dirty="0">
                <a:latin typeface="Calibri"/>
                <a:cs typeface="Calibri"/>
              </a:rPr>
              <a:t>an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autoimmune</a:t>
            </a:r>
            <a:r>
              <a:rPr sz="3200" spc="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etiology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0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26"/>
    </mc:Choice>
    <mc:Fallback xmlns="">
      <p:transition spd="slow" advTm="6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3971" y="458724"/>
            <a:ext cx="14560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G</a:t>
            </a:r>
            <a:r>
              <a:rPr sz="4400" spc="5" dirty="0"/>
              <a:t>o</a:t>
            </a:r>
            <a:r>
              <a:rPr sz="4400" dirty="0"/>
              <a:t>i</a:t>
            </a:r>
            <a:r>
              <a:rPr sz="4400" spc="-50" dirty="0"/>
              <a:t>t</a:t>
            </a:r>
            <a:r>
              <a:rPr sz="4400" spc="-5" dirty="0"/>
              <a:t>e</a:t>
            </a:r>
            <a:r>
              <a:rPr sz="4400" dirty="0"/>
              <a:t>r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310185" y="1678675"/>
            <a:ext cx="6073254" cy="42171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4"/>
    </mc:Choice>
    <mc:Fallback xmlns="">
      <p:transition spd="slow" advTm="4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3971" y="458724"/>
            <a:ext cx="14560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G</a:t>
            </a:r>
            <a:r>
              <a:rPr sz="4400" spc="5" dirty="0"/>
              <a:t>o</a:t>
            </a:r>
            <a:r>
              <a:rPr sz="4400" dirty="0"/>
              <a:t>i</a:t>
            </a:r>
            <a:r>
              <a:rPr sz="4400" spc="-50" dirty="0"/>
              <a:t>t</a:t>
            </a:r>
            <a:r>
              <a:rPr sz="4400" spc="-5" dirty="0"/>
              <a:t>e</a:t>
            </a:r>
            <a:r>
              <a:rPr sz="4400" dirty="0"/>
              <a:t>r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516358" y="2117975"/>
            <a:ext cx="5744340" cy="3339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6"/>
    </mc:Choice>
    <mc:Fallback xmlns="">
      <p:transition spd="slow" advTm="37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4074" y="458724"/>
            <a:ext cx="33750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0" dirty="0"/>
              <a:t>Graves</a:t>
            </a:r>
            <a:r>
              <a:rPr sz="4400" spc="-35" dirty="0"/>
              <a:t> </a:t>
            </a:r>
            <a:r>
              <a:rPr sz="4400" spc="-5" dirty="0"/>
              <a:t>disease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520443"/>
            <a:ext cx="7639050" cy="404876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Named </a:t>
            </a:r>
            <a:r>
              <a:rPr sz="3000" spc="-15" dirty="0">
                <a:latin typeface="Calibri"/>
                <a:cs typeface="Calibri"/>
              </a:rPr>
              <a:t>after </a:t>
            </a:r>
            <a:r>
              <a:rPr sz="3000" dirty="0">
                <a:latin typeface="Calibri"/>
                <a:cs typeface="Calibri"/>
              </a:rPr>
              <a:t>an </a:t>
            </a:r>
            <a:r>
              <a:rPr sz="3000" spc="-5" dirty="0">
                <a:latin typeface="Calibri"/>
                <a:cs typeface="Calibri"/>
              </a:rPr>
              <a:t>Irish </a:t>
            </a:r>
            <a:r>
              <a:rPr sz="3000" spc="-10" dirty="0">
                <a:latin typeface="Calibri"/>
                <a:cs typeface="Calibri"/>
              </a:rPr>
              <a:t>surgeon: </a:t>
            </a:r>
            <a:r>
              <a:rPr sz="3000" spc="-15" dirty="0">
                <a:latin typeface="Calibri"/>
                <a:cs typeface="Calibri"/>
              </a:rPr>
              <a:t>Robert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Graves.</a:t>
            </a:r>
            <a:endParaRPr sz="3000">
              <a:latin typeface="Calibri"/>
              <a:cs typeface="Calibri"/>
            </a:endParaRPr>
          </a:p>
          <a:p>
            <a:pPr marL="355600" marR="113664" indent="-342900" algn="just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15" dirty="0">
                <a:latin typeface="Calibri"/>
                <a:cs typeface="Calibri"/>
              </a:rPr>
              <a:t>Robert </a:t>
            </a:r>
            <a:r>
              <a:rPr sz="3000" spc="-25" dirty="0">
                <a:latin typeface="Calibri"/>
                <a:cs typeface="Calibri"/>
              </a:rPr>
              <a:t>Invented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seconds-hand </a:t>
            </a:r>
            <a:r>
              <a:rPr sz="3000" dirty="0">
                <a:latin typeface="Calibri"/>
                <a:cs typeface="Calibri"/>
              </a:rPr>
              <a:t>on </a:t>
            </a:r>
            <a:r>
              <a:rPr sz="3000" spc="-20" dirty="0">
                <a:latin typeface="Calibri"/>
                <a:cs typeface="Calibri"/>
              </a:rPr>
              <a:t>watches  </a:t>
            </a:r>
            <a:r>
              <a:rPr sz="3000" spc="-5" dirty="0">
                <a:latin typeface="Calibri"/>
                <a:cs typeface="Calibri"/>
              </a:rPr>
              <a:t>and he used the timing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the pulse using the  </a:t>
            </a:r>
            <a:r>
              <a:rPr sz="3000" spc="-25" dirty="0">
                <a:latin typeface="Calibri"/>
                <a:cs typeface="Calibri"/>
              </a:rPr>
              <a:t>watch.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440690" algn="l"/>
                <a:tab pos="441325" algn="l"/>
                <a:tab pos="2308860" algn="l"/>
              </a:tabLst>
            </a:pPr>
            <a:r>
              <a:rPr dirty="0"/>
              <a:t>	</a:t>
            </a:r>
            <a:r>
              <a:rPr sz="3000" spc="-15" dirty="0">
                <a:latin typeface="Calibri"/>
                <a:cs typeface="Calibri"/>
              </a:rPr>
              <a:t>Introduced	</a:t>
            </a:r>
            <a:r>
              <a:rPr sz="3000" spc="-5" dirty="0">
                <a:latin typeface="Calibri"/>
                <a:cs typeface="Calibri"/>
              </a:rPr>
              <a:t>giving </a:t>
            </a:r>
            <a:r>
              <a:rPr sz="3000" spc="-15" dirty="0">
                <a:latin typeface="Calibri"/>
                <a:cs typeface="Calibri"/>
              </a:rPr>
              <a:t>food </a:t>
            </a:r>
            <a:r>
              <a:rPr sz="3000" spc="-5" dirty="0">
                <a:latin typeface="Calibri"/>
                <a:cs typeface="Calibri"/>
              </a:rPr>
              <a:t>and liquids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15" dirty="0">
                <a:latin typeface="Calibri"/>
                <a:cs typeface="Calibri"/>
              </a:rPr>
              <a:t>patients </a:t>
            </a:r>
            <a:r>
              <a:rPr sz="3000" spc="-5" dirty="0">
                <a:latin typeface="Calibri"/>
                <a:cs typeface="Calibri"/>
              </a:rPr>
              <a:t>with </a:t>
            </a:r>
            <a:r>
              <a:rPr sz="3000" spc="-30" dirty="0">
                <a:latin typeface="Calibri"/>
                <a:cs typeface="Calibri"/>
              </a:rPr>
              <a:t>fever  </a:t>
            </a:r>
            <a:r>
              <a:rPr sz="3000" spc="-15" dirty="0">
                <a:latin typeface="Calibri"/>
                <a:cs typeface="Calibri"/>
              </a:rPr>
              <a:t>instead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withholding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nourishment.</a:t>
            </a:r>
            <a:endParaRPr sz="3000">
              <a:latin typeface="Calibri"/>
              <a:cs typeface="Calibri"/>
            </a:endParaRPr>
          </a:p>
          <a:p>
            <a:pPr marL="355600" marR="408305" indent="-34290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One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20" dirty="0">
                <a:latin typeface="Calibri"/>
                <a:cs typeface="Calibri"/>
              </a:rPr>
              <a:t>first </a:t>
            </a:r>
            <a:r>
              <a:rPr sz="3000" spc="-15" dirty="0">
                <a:latin typeface="Calibri"/>
                <a:cs typeface="Calibri"/>
              </a:rPr>
              <a:t>doctors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15" dirty="0">
                <a:latin typeface="Calibri"/>
                <a:cs typeface="Calibri"/>
              </a:rPr>
              <a:t>introduce </a:t>
            </a:r>
            <a:r>
              <a:rPr sz="3000" spc="-5" dirty="0">
                <a:latin typeface="Calibri"/>
                <a:cs typeface="Calibri"/>
              </a:rPr>
              <a:t>bedside  learning.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46"/>
    </mc:Choice>
    <mc:Fallback xmlns="">
      <p:transition spd="slow" advTm="37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93319"/>
            <a:ext cx="8902700" cy="604393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83820" algn="ctr">
              <a:lnSpc>
                <a:spcPct val="100000"/>
              </a:lnSpc>
              <a:spcBef>
                <a:spcPts val="760"/>
              </a:spcBef>
            </a:pP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HYPOTHYROIDISM</a:t>
            </a:r>
            <a:endParaRPr sz="3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Primary</a:t>
            </a:r>
            <a:r>
              <a:rPr sz="3200" b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causes</a:t>
            </a:r>
            <a:endParaRPr sz="3200">
              <a:latin typeface="Calibri"/>
              <a:cs typeface="Calibri"/>
            </a:endParaRPr>
          </a:p>
          <a:p>
            <a:pPr marL="355600" marR="944244" indent="-342900">
              <a:lnSpc>
                <a:spcPct val="100000"/>
              </a:lnSpc>
              <a:spcBef>
                <a:spcPts val="740"/>
              </a:spcBef>
              <a:buFont typeface="Calibri"/>
              <a:buAutoNum type="alphaLcPeriod"/>
              <a:tabLst>
                <a:tab pos="403225" algn="l"/>
                <a:tab pos="803275" algn="l"/>
              </a:tabLst>
            </a:pPr>
            <a:r>
              <a:rPr dirty="0"/>
              <a:t>	</a:t>
            </a:r>
            <a:r>
              <a:rPr sz="3200" dirty="0">
                <a:latin typeface="Calibri"/>
                <a:cs typeface="Calibri"/>
              </a:rPr>
              <a:t>-	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Worldwide</a:t>
            </a:r>
            <a:r>
              <a:rPr sz="3200" spc="-15" dirty="0">
                <a:latin typeface="Calibri"/>
                <a:cs typeface="Calibri"/>
              </a:rPr>
              <a:t>,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most </a:t>
            </a:r>
            <a:r>
              <a:rPr sz="3200" spc="-5" dirty="0">
                <a:latin typeface="Calibri"/>
                <a:cs typeface="Calibri"/>
              </a:rPr>
              <a:t>common cause of  </a:t>
            </a:r>
            <a:r>
              <a:rPr sz="3200" spc="-15" dirty="0">
                <a:latin typeface="Calibri"/>
                <a:cs typeface="Calibri"/>
              </a:rPr>
              <a:t>hypothyroidism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dietary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deficiency of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 iodine</a:t>
            </a:r>
            <a:r>
              <a:rPr sz="3200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355600" marR="1363345" indent="-342900">
              <a:lnSpc>
                <a:spcPct val="100000"/>
              </a:lnSpc>
              <a:spcBef>
                <a:spcPts val="775"/>
              </a:spcBef>
              <a:buFont typeface="Calibri"/>
              <a:buAutoNum type="alphaLcPeriod"/>
              <a:tabLst>
                <a:tab pos="513715" algn="l"/>
                <a:tab pos="514350" algn="l"/>
                <a:tab pos="4154804" algn="l"/>
              </a:tabLst>
            </a:pPr>
            <a:r>
              <a:rPr dirty="0"/>
              <a:t>	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most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developed </a:t>
            </a:r>
            <a:r>
              <a:rPr sz="3200" spc="-10" dirty="0">
                <a:latin typeface="Calibri"/>
                <a:cs typeface="Calibri"/>
              </a:rPr>
              <a:t>countries, autoimmune  </a:t>
            </a:r>
            <a:r>
              <a:rPr sz="3200" spc="-5" dirty="0">
                <a:latin typeface="Calibri"/>
                <a:cs typeface="Calibri"/>
              </a:rPr>
              <a:t>diseases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predominate	</a:t>
            </a:r>
            <a:r>
              <a:rPr sz="3200" spc="-5" dirty="0">
                <a:latin typeface="Calibri"/>
                <a:cs typeface="Calibri"/>
              </a:rPr>
              <a:t>such </a:t>
            </a:r>
            <a:r>
              <a:rPr sz="3200" dirty="0">
                <a:latin typeface="Calibri"/>
                <a:cs typeface="Calibri"/>
              </a:rPr>
              <a:t>as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Hashimoto 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thyroiditis</a:t>
            </a:r>
            <a:endParaRPr sz="3200">
              <a:latin typeface="Calibri"/>
              <a:cs typeface="Calibri"/>
            </a:endParaRPr>
          </a:p>
          <a:p>
            <a:pPr marL="288290" marR="768350" indent="-276225">
              <a:lnSpc>
                <a:spcPct val="109700"/>
              </a:lnSpc>
              <a:spcBef>
                <a:spcPts val="420"/>
              </a:spcBef>
              <a:buClr>
                <a:srgbClr val="000000"/>
              </a:buClr>
              <a:buAutoNum type="alphaLcPeriod"/>
              <a:tabLst>
                <a:tab pos="380365" algn="l"/>
                <a:tab pos="4422140" algn="l"/>
              </a:tabLst>
            </a:pP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Genetic </a:t>
            </a:r>
            <a:r>
              <a:rPr sz="3200" spc="-20" dirty="0">
                <a:latin typeface="Calibri"/>
                <a:cs typeface="Calibri"/>
              </a:rPr>
              <a:t>defects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such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as	</a:t>
            </a:r>
            <a:r>
              <a:rPr sz="3200" i="1" spc="-15" dirty="0">
                <a:latin typeface="Calibri"/>
                <a:cs typeface="Calibri"/>
              </a:rPr>
              <a:t>Thyroid </a:t>
            </a:r>
            <a:r>
              <a:rPr sz="3200" i="1" spc="-5" dirty="0">
                <a:latin typeface="Calibri"/>
                <a:cs typeface="Calibri"/>
              </a:rPr>
              <a:t>dysgenesis or  </a:t>
            </a:r>
            <a:r>
              <a:rPr sz="3200" spc="-10" dirty="0">
                <a:latin typeface="Calibri"/>
                <a:cs typeface="Calibri"/>
              </a:rPr>
              <a:t>congenital biosynthetic </a:t>
            </a:r>
            <a:r>
              <a:rPr sz="3200" spc="-20" dirty="0">
                <a:latin typeface="Calibri"/>
                <a:cs typeface="Calibri"/>
              </a:rPr>
              <a:t>defect </a:t>
            </a:r>
            <a:r>
              <a:rPr sz="3200" spc="-10" dirty="0">
                <a:latin typeface="Calibri"/>
                <a:cs typeface="Calibri"/>
              </a:rPr>
              <a:t>(dyshormogentic  goitre).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Secondary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causes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Pituitary </a:t>
            </a: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spc="-10" dirty="0">
                <a:latin typeface="Calibri"/>
                <a:cs typeface="Calibri"/>
              </a:rPr>
              <a:t>hypothalamic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45" dirty="0">
                <a:latin typeface="Calibri"/>
                <a:cs typeface="Calibri"/>
              </a:rPr>
              <a:t>disorder.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4"/>
    </mc:Choice>
    <mc:Fallback xmlns="">
      <p:transition spd="slow" advTm="4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14883"/>
            <a:ext cx="8825230" cy="588073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498725">
              <a:lnSpc>
                <a:spcPct val="100000"/>
              </a:lnSpc>
              <a:spcBef>
                <a:spcPts val="459"/>
              </a:spcBef>
            </a:pPr>
            <a:r>
              <a:rPr sz="3200" b="1" u="heavy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GRAVES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DISEASE</a:t>
            </a:r>
            <a:endParaRPr sz="3200">
              <a:latin typeface="Calibri"/>
              <a:cs typeface="Calibri"/>
            </a:endParaRPr>
          </a:p>
          <a:p>
            <a:pPr marL="355600" marR="346710" indent="-158750">
              <a:lnSpc>
                <a:spcPct val="90000"/>
              </a:lnSpc>
              <a:spcBef>
                <a:spcPts val="745"/>
              </a:spcBef>
            </a:pP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most common cause </a:t>
            </a:r>
            <a:r>
              <a:rPr sz="3200" spc="-5" dirty="0">
                <a:latin typeface="Calibri"/>
                <a:cs typeface="Calibri"/>
              </a:rPr>
              <a:t>of endogenous  </a:t>
            </a:r>
            <a:r>
              <a:rPr sz="3200" spc="-15" dirty="0">
                <a:latin typeface="Calibri"/>
                <a:cs typeface="Calibri"/>
              </a:rPr>
              <a:t>hyperthyroidism </a:t>
            </a:r>
            <a:r>
              <a:rPr sz="3200" spc="-5" dirty="0">
                <a:latin typeface="Calibri"/>
                <a:cs typeface="Calibri"/>
              </a:rPr>
              <a:t>with </a:t>
            </a:r>
            <a:r>
              <a:rPr sz="3200" dirty="0">
                <a:latin typeface="Calibri"/>
                <a:cs typeface="Calibri"/>
              </a:rPr>
              <a:t>a peak </a:t>
            </a:r>
            <a:r>
              <a:rPr sz="3200" spc="-5" dirty="0">
                <a:latin typeface="Calibri"/>
                <a:cs typeface="Calibri"/>
              </a:rPr>
              <a:t>incidence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women  between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ages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20 and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40.</a:t>
            </a:r>
            <a:endParaRPr sz="3200">
              <a:latin typeface="Calibri"/>
              <a:cs typeface="Calibri"/>
            </a:endParaRPr>
          </a:p>
          <a:p>
            <a:pPr marL="104775">
              <a:lnSpc>
                <a:spcPct val="100000"/>
              </a:lnSpc>
              <a:spcBef>
                <a:spcPts val="455"/>
              </a:spcBef>
            </a:pPr>
            <a:r>
              <a:rPr sz="3200" spc="-45" dirty="0">
                <a:latin typeface="Calibri"/>
                <a:cs typeface="Calibri"/>
              </a:rPr>
              <a:t>Triad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manifestations:</a:t>
            </a:r>
            <a:endParaRPr sz="3200">
              <a:latin typeface="Calibri"/>
              <a:cs typeface="Calibri"/>
            </a:endParaRPr>
          </a:p>
          <a:p>
            <a:pPr marL="537210" indent="-433070">
              <a:lnSpc>
                <a:spcPct val="100000"/>
              </a:lnSpc>
              <a:spcBef>
                <a:spcPts val="359"/>
              </a:spcBef>
              <a:buAutoNum type="alphaUcPeriod"/>
              <a:tabLst>
                <a:tab pos="537845" algn="l"/>
              </a:tabLst>
            </a:pPr>
            <a:r>
              <a:rPr sz="32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Thyrotoxicosis</a:t>
            </a:r>
            <a:r>
              <a:rPr sz="3200" spc="-20" dirty="0">
                <a:latin typeface="Calibri"/>
                <a:cs typeface="Calibri"/>
              </a:rPr>
              <a:t>, </a:t>
            </a:r>
            <a:r>
              <a:rPr sz="3200" spc="-5" dirty="0">
                <a:latin typeface="Calibri"/>
                <a:cs typeface="Calibri"/>
              </a:rPr>
              <a:t>All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patients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90200"/>
              </a:lnSpc>
              <a:spcBef>
                <a:spcPts val="735"/>
              </a:spcBef>
              <a:buAutoNum type="alphaUcPeriod"/>
              <a:tabLst>
                <a:tab pos="429259" algn="l"/>
              </a:tabLst>
            </a:pPr>
            <a:r>
              <a:rPr sz="3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Localized, infiltrative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dermopathy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( </a:t>
            </a:r>
            <a:r>
              <a:rPr sz="3200" spc="-10" dirty="0">
                <a:latin typeface="Calibri"/>
                <a:cs typeface="Calibri"/>
              </a:rPr>
              <a:t>pretibial  </a:t>
            </a:r>
            <a:r>
              <a:rPr sz="3200" spc="-15" dirty="0">
                <a:latin typeface="Calibri"/>
                <a:cs typeface="Calibri"/>
              </a:rPr>
              <a:t>myxedema), </a:t>
            </a:r>
            <a:r>
              <a:rPr sz="3200" dirty="0">
                <a:latin typeface="Calibri"/>
                <a:cs typeface="Calibri"/>
              </a:rPr>
              <a:t>minority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cases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5" dirty="0">
                <a:latin typeface="Calibri"/>
                <a:cs typeface="Calibri"/>
              </a:rPr>
              <a:t>involves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skin  </a:t>
            </a:r>
            <a:r>
              <a:rPr sz="3200" spc="-10" dirty="0">
                <a:latin typeface="Calibri"/>
                <a:cs typeface="Calibri"/>
              </a:rPr>
              <a:t>overlying </a:t>
            </a:r>
            <a:r>
              <a:rPr sz="3200" dirty="0">
                <a:latin typeface="Calibri"/>
                <a:cs typeface="Calibri"/>
              </a:rPr>
              <a:t>the shins, and </a:t>
            </a:r>
            <a:r>
              <a:rPr sz="3200" spc="-15" dirty="0">
                <a:latin typeface="Calibri"/>
                <a:cs typeface="Calibri"/>
              </a:rPr>
              <a:t>manifests </a:t>
            </a:r>
            <a:r>
              <a:rPr sz="3200" dirty="0">
                <a:latin typeface="Calibri"/>
                <a:cs typeface="Calibri"/>
              </a:rPr>
              <a:t>as </a:t>
            </a:r>
            <a:r>
              <a:rPr sz="3200" spc="-10" dirty="0">
                <a:latin typeface="Calibri"/>
                <a:cs typeface="Calibri"/>
              </a:rPr>
              <a:t>scaly  </a:t>
            </a:r>
            <a:r>
              <a:rPr sz="3200" spc="-15" dirty="0">
                <a:latin typeface="Calibri"/>
                <a:cs typeface="Calibri"/>
              </a:rPr>
              <a:t>thickening</a:t>
            </a:r>
            <a:endParaRPr sz="3200">
              <a:latin typeface="Calibri"/>
              <a:cs typeface="Calibri"/>
            </a:endParaRPr>
          </a:p>
          <a:p>
            <a:pPr marL="355600" marR="1449705" indent="-342900">
              <a:lnSpc>
                <a:spcPts val="3500"/>
              </a:lnSpc>
              <a:spcBef>
                <a:spcPts val="760"/>
              </a:spcBef>
              <a:buAutoNum type="alphaUcPeriod"/>
              <a:tabLst>
                <a:tab pos="425450" algn="l"/>
                <a:tab pos="3277870" algn="l"/>
              </a:tabLst>
            </a:pPr>
            <a:r>
              <a:rPr sz="3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Infiltrative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ophthalmopathy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15" dirty="0">
                <a:latin typeface="Calibri"/>
                <a:cs typeface="Calibri"/>
              </a:rPr>
              <a:t>resultant  exophthalmos</a:t>
            </a:r>
            <a:r>
              <a:rPr sz="3200" dirty="0">
                <a:latin typeface="Calibri"/>
                <a:cs typeface="Calibri"/>
              </a:rPr>
              <a:t> in	40%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patients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87"/>
    </mc:Choice>
    <mc:Fallback xmlns="">
      <p:transition spd="slow" advTm="4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37235"/>
            <a:ext cx="8975090" cy="5688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57225" indent="-342900">
              <a:lnSpc>
                <a:spcPct val="100000"/>
              </a:lnSpc>
              <a:spcBef>
                <a:spcPts val="100"/>
              </a:spcBef>
            </a:pPr>
            <a:r>
              <a:rPr sz="3000" spc="-15" dirty="0">
                <a:latin typeface="Calibri"/>
                <a:cs typeface="Calibri"/>
              </a:rPr>
              <a:t>Exophthalmos </a:t>
            </a:r>
            <a:r>
              <a:rPr sz="3000" spc="-5" dirty="0">
                <a:latin typeface="Calibri"/>
                <a:cs typeface="Calibri"/>
              </a:rPr>
              <a:t>is the </a:t>
            </a:r>
            <a:r>
              <a:rPr sz="3000" spc="-10" dirty="0">
                <a:latin typeface="Calibri"/>
                <a:cs typeface="Calibri"/>
              </a:rPr>
              <a:t>result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0" dirty="0">
                <a:latin typeface="Calibri"/>
                <a:cs typeface="Calibri"/>
              </a:rPr>
              <a:t>increased volume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the  </a:t>
            </a:r>
            <a:r>
              <a:rPr sz="3000" spc="-15" dirty="0">
                <a:latin typeface="Calibri"/>
                <a:cs typeface="Calibri"/>
              </a:rPr>
              <a:t>retro-orbital connective </a:t>
            </a:r>
            <a:r>
              <a:rPr sz="3000" spc="-5" dirty="0">
                <a:latin typeface="Calibri"/>
                <a:cs typeface="Calibri"/>
              </a:rPr>
              <a:t>tissues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by</a:t>
            </a:r>
            <a:endParaRPr sz="3000">
              <a:latin typeface="Calibri"/>
              <a:cs typeface="Calibri"/>
            </a:endParaRPr>
          </a:p>
          <a:p>
            <a:pPr marL="527050" indent="-514350">
              <a:lnSpc>
                <a:spcPct val="100000"/>
              </a:lnSpc>
              <a:spcBef>
                <a:spcPts val="695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sz="3000" spc="-20" dirty="0">
                <a:latin typeface="Calibri"/>
                <a:cs typeface="Calibri"/>
              </a:rPr>
              <a:t>Marked </a:t>
            </a:r>
            <a:r>
              <a:rPr sz="3000" spc="-15" dirty="0">
                <a:latin typeface="Calibri"/>
                <a:cs typeface="Calibri"/>
              </a:rPr>
              <a:t>infiltration </a:t>
            </a:r>
            <a:r>
              <a:rPr sz="3000" dirty="0">
                <a:latin typeface="Calibri"/>
                <a:cs typeface="Calibri"/>
              </a:rPr>
              <a:t>of T </a:t>
            </a:r>
            <a:r>
              <a:rPr sz="3000" spc="-10" dirty="0">
                <a:latin typeface="Calibri"/>
                <a:cs typeface="Calibri"/>
              </a:rPr>
              <a:t>cells </a:t>
            </a:r>
            <a:r>
              <a:rPr sz="3000" spc="-5" dirty="0">
                <a:latin typeface="Calibri"/>
                <a:cs typeface="Calibri"/>
              </a:rPr>
              <a:t>with </a:t>
            </a:r>
            <a:r>
              <a:rPr sz="3000" spc="-10" dirty="0">
                <a:latin typeface="Calibri"/>
                <a:cs typeface="Calibri"/>
              </a:rPr>
              <a:t>inflammatory</a:t>
            </a:r>
            <a:r>
              <a:rPr sz="3000" spc="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edema</a:t>
            </a:r>
            <a:endParaRPr sz="3000">
              <a:latin typeface="Calibri"/>
              <a:cs typeface="Calibri"/>
            </a:endParaRPr>
          </a:p>
          <a:p>
            <a:pPr marL="612775" indent="-600075">
              <a:lnSpc>
                <a:spcPct val="100000"/>
              </a:lnSpc>
              <a:spcBef>
                <a:spcPts val="695"/>
              </a:spcBef>
              <a:buAutoNum type="arabicPeriod"/>
              <a:tabLst>
                <a:tab pos="612140" algn="l"/>
                <a:tab pos="612775" algn="l"/>
                <a:tab pos="3315335" algn="l"/>
              </a:tabLst>
            </a:pPr>
            <a:r>
              <a:rPr sz="3000" spc="-10" dirty="0">
                <a:latin typeface="Calibri"/>
                <a:cs typeface="Calibri"/>
              </a:rPr>
              <a:t>Accumulation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of	</a:t>
            </a:r>
            <a:r>
              <a:rPr sz="3000" spc="-10" dirty="0">
                <a:latin typeface="Calibri"/>
                <a:cs typeface="Calibri"/>
              </a:rPr>
              <a:t>glycosaminoglycans</a:t>
            </a:r>
            <a:endParaRPr sz="3000">
              <a:latin typeface="Calibri"/>
              <a:cs typeface="Calibri"/>
            </a:endParaRPr>
          </a:p>
          <a:p>
            <a:pPr marL="527050" indent="-514350">
              <a:lnSpc>
                <a:spcPct val="100000"/>
              </a:lnSpc>
              <a:spcBef>
                <a:spcPts val="790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sz="3000" spc="-10" dirty="0">
                <a:latin typeface="Calibri"/>
                <a:cs typeface="Calibri"/>
              </a:rPr>
              <a:t>Increased </a:t>
            </a:r>
            <a:r>
              <a:rPr sz="3000" spc="-15" dirty="0">
                <a:latin typeface="Calibri"/>
                <a:cs typeface="Calibri"/>
              </a:rPr>
              <a:t>numbers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0" dirty="0">
                <a:latin typeface="Calibri"/>
                <a:cs typeface="Calibri"/>
              </a:rPr>
              <a:t>adipocytes </a:t>
            </a:r>
            <a:r>
              <a:rPr sz="3000" spc="-25" dirty="0">
                <a:latin typeface="Calibri"/>
                <a:cs typeface="Calibri"/>
              </a:rPr>
              <a:t>(fatty</a:t>
            </a:r>
            <a:r>
              <a:rPr sz="3000" spc="2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infiltration).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00">
              <a:latin typeface="Calibri"/>
              <a:cs typeface="Calibri"/>
            </a:endParaRPr>
          </a:p>
          <a:p>
            <a:pPr marL="355600" marR="6858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These </a:t>
            </a:r>
            <a:r>
              <a:rPr sz="3000" spc="-10" dirty="0">
                <a:latin typeface="Calibri"/>
                <a:cs typeface="Calibri"/>
              </a:rPr>
              <a:t>changes </a:t>
            </a:r>
            <a:r>
              <a:rPr sz="3000" spc="-5" dirty="0">
                <a:latin typeface="Calibri"/>
                <a:cs typeface="Calibri"/>
              </a:rPr>
              <a:t>displace the </a:t>
            </a:r>
            <a:r>
              <a:rPr sz="3000" spc="-15" dirty="0">
                <a:latin typeface="Calibri"/>
                <a:cs typeface="Calibri"/>
              </a:rPr>
              <a:t>eyeball forward, </a:t>
            </a:r>
            <a:r>
              <a:rPr sz="3000" spc="-10" dirty="0">
                <a:latin typeface="Calibri"/>
                <a:cs typeface="Calibri"/>
              </a:rPr>
              <a:t>potentially  </a:t>
            </a:r>
            <a:r>
              <a:rPr sz="3000" spc="-20" dirty="0">
                <a:latin typeface="Calibri"/>
                <a:cs typeface="Calibri"/>
              </a:rPr>
              <a:t>interfering </a:t>
            </a:r>
            <a:r>
              <a:rPr sz="3000" spc="-5" dirty="0">
                <a:latin typeface="Calibri"/>
                <a:cs typeface="Calibri"/>
              </a:rPr>
              <a:t>with the function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15" dirty="0">
                <a:latin typeface="Calibri"/>
                <a:cs typeface="Calibri"/>
              </a:rPr>
              <a:t>extraocular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muscles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-"/>
            </a:pPr>
            <a:endParaRPr sz="4050">
              <a:latin typeface="Calibri"/>
              <a:cs typeface="Calibri"/>
            </a:endParaRPr>
          </a:p>
          <a:p>
            <a:pPr marL="355600" marR="348615" indent="-342900">
              <a:lnSpc>
                <a:spcPct val="100000"/>
              </a:lnSpc>
              <a:buChar char="-"/>
              <a:tabLst>
                <a:tab pos="354965" algn="l"/>
                <a:tab pos="355600" algn="l"/>
                <a:tab pos="4566285" algn="l"/>
              </a:tabLst>
            </a:pP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Exophthalmos</a:t>
            </a:r>
            <a:r>
              <a:rPr sz="3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-20" dirty="0">
                <a:solidFill>
                  <a:srgbClr val="FF0000"/>
                </a:solidFill>
                <a:latin typeface="Calibri"/>
                <a:cs typeface="Calibri"/>
              </a:rPr>
              <a:t>may</a:t>
            </a:r>
            <a:r>
              <a:rPr sz="3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persist	after 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successful </a:t>
            </a: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treatment  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3000" spc="-20" dirty="0">
                <a:solidFill>
                  <a:srgbClr val="FF0000"/>
                </a:solidFill>
                <a:latin typeface="Calibri"/>
                <a:cs typeface="Calibri"/>
              </a:rPr>
              <a:t>thyrotoxicosis, 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sz="3000" spc="-20" dirty="0">
                <a:solidFill>
                  <a:srgbClr val="FF0000"/>
                </a:solidFill>
                <a:latin typeface="Calibri"/>
                <a:cs typeface="Calibri"/>
              </a:rPr>
              <a:t>may 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result 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in 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corneal</a:t>
            </a:r>
            <a:r>
              <a:rPr sz="30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-30" dirty="0">
                <a:solidFill>
                  <a:srgbClr val="FF0000"/>
                </a:solidFill>
                <a:latin typeface="Calibri"/>
                <a:cs typeface="Calibri"/>
              </a:rPr>
              <a:t>injury</a:t>
            </a:r>
            <a:r>
              <a:rPr sz="3000" spc="-30" dirty="0">
                <a:latin typeface="Calibri"/>
                <a:cs typeface="Calibri"/>
              </a:rPr>
              <a:t>.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8"/>
    </mc:Choice>
    <mc:Fallback xmlns="">
      <p:transition spd="slow" advTm="4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4369" y="458724"/>
            <a:ext cx="32353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exophthalmus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8229600" cy="4525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9"/>
    </mc:Choice>
    <mc:Fallback xmlns="">
      <p:transition spd="slow" advTm="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3241" y="458724"/>
            <a:ext cx="45173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Pretibial</a:t>
            </a:r>
            <a:r>
              <a:rPr sz="4400" spc="-70" dirty="0"/>
              <a:t> </a:t>
            </a:r>
            <a:r>
              <a:rPr sz="4400" spc="-30" dirty="0"/>
              <a:t>myxedema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115403" y="2210937"/>
            <a:ext cx="4503761" cy="3589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9"/>
    </mc:Choice>
    <mc:Fallback xmlns="">
      <p:transition spd="slow" advTm="8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36219"/>
            <a:ext cx="8677910" cy="4615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73660" indent="-342900">
              <a:lnSpc>
                <a:spcPct val="99800"/>
              </a:lnSpc>
              <a:spcBef>
                <a:spcPts val="105"/>
              </a:spcBef>
              <a:tabLst>
                <a:tab pos="3070225" algn="l"/>
                <a:tab pos="7327265" algn="l"/>
              </a:tabLst>
            </a:pPr>
            <a:r>
              <a:rPr sz="3200" b="1" u="heavy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PATHOGENESIS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r>
              <a:rPr sz="3200" dirty="0">
                <a:latin typeface="Calibri"/>
                <a:cs typeface="Calibri"/>
              </a:rPr>
              <a:t>-	</a:t>
            </a:r>
            <a:r>
              <a:rPr sz="3200" spc="-5" dirty="0">
                <a:latin typeface="Calibri"/>
                <a:cs typeface="Calibri"/>
              </a:rPr>
              <a:t>Genetic </a:t>
            </a:r>
            <a:r>
              <a:rPr sz="3200" spc="-25" dirty="0">
                <a:latin typeface="Calibri"/>
                <a:cs typeface="Calibri"/>
              </a:rPr>
              <a:t>factors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10" dirty="0">
                <a:latin typeface="Calibri"/>
                <a:cs typeface="Calibri"/>
              </a:rPr>
              <a:t>important </a:t>
            </a:r>
            <a:r>
              <a:rPr sz="3200" dirty="0">
                <a:latin typeface="Calibri"/>
                <a:cs typeface="Calibri"/>
              </a:rPr>
              <a:t>in  the </a:t>
            </a:r>
            <a:r>
              <a:rPr sz="3200" spc="-10" dirty="0">
                <a:latin typeface="Calibri"/>
                <a:cs typeface="Calibri"/>
              </a:rPr>
              <a:t>causation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25" dirty="0">
                <a:latin typeface="Calibri"/>
                <a:cs typeface="Calibri"/>
              </a:rPr>
              <a:t>Graves </a:t>
            </a:r>
            <a:r>
              <a:rPr sz="3200" spc="-5" dirty="0">
                <a:latin typeface="Calibri"/>
                <a:cs typeface="Calibri"/>
              </a:rPr>
              <a:t>disease, </a:t>
            </a:r>
            <a:r>
              <a:rPr sz="3200" dirty="0">
                <a:latin typeface="Calibri"/>
                <a:cs typeface="Calibri"/>
              </a:rPr>
              <a:t>the incidence is  </a:t>
            </a:r>
            <a:r>
              <a:rPr sz="3200" spc="-10" dirty="0">
                <a:latin typeface="Calibri"/>
                <a:cs typeface="Calibri"/>
              </a:rPr>
              <a:t>increased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5" dirty="0">
                <a:latin typeface="Calibri"/>
                <a:cs typeface="Calibri"/>
              </a:rPr>
              <a:t>relatives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25" dirty="0">
                <a:latin typeface="Calibri"/>
                <a:cs typeface="Calibri"/>
              </a:rPr>
              <a:t>affected </a:t>
            </a:r>
            <a:r>
              <a:rPr sz="3200" spc="-10" dirty="0">
                <a:latin typeface="Calibri"/>
                <a:cs typeface="Calibri"/>
              </a:rPr>
              <a:t>patients, </a:t>
            </a:r>
            <a:r>
              <a:rPr sz="3200" dirty="0">
                <a:latin typeface="Calibri"/>
                <a:cs typeface="Calibri"/>
              </a:rPr>
              <a:t>and the  </a:t>
            </a:r>
            <a:r>
              <a:rPr sz="3200" spc="-10" dirty="0">
                <a:latin typeface="Calibri"/>
                <a:cs typeface="Calibri"/>
              </a:rPr>
              <a:t>concordance </a:t>
            </a:r>
            <a:r>
              <a:rPr sz="3200" spc="-35" dirty="0">
                <a:latin typeface="Calibri"/>
                <a:cs typeface="Calibri"/>
              </a:rPr>
              <a:t>rate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5" dirty="0">
                <a:latin typeface="Calibri"/>
                <a:cs typeface="Calibri"/>
              </a:rPr>
              <a:t>monozygotic</a:t>
            </a:r>
            <a:r>
              <a:rPr sz="3200" spc="6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twins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is	</a:t>
            </a:r>
            <a:r>
              <a:rPr sz="3200" spc="-5" dirty="0">
                <a:latin typeface="Calibri"/>
                <a:cs typeface="Calibri"/>
              </a:rPr>
              <a:t>60%.</a:t>
            </a:r>
            <a:endParaRPr sz="3200">
              <a:latin typeface="Calibri"/>
              <a:cs typeface="Calibri"/>
            </a:endParaRPr>
          </a:p>
          <a:p>
            <a:pPr marL="355600" marR="918844" indent="-342900">
              <a:lnSpc>
                <a:spcPct val="101200"/>
              </a:lnSpc>
              <a:spcBef>
                <a:spcPts val="725"/>
              </a:spcBef>
              <a:tabLst>
                <a:tab pos="320040" algn="l"/>
                <a:tab pos="2468245" algn="l"/>
              </a:tabLst>
            </a:pPr>
            <a:r>
              <a:rPr sz="3200" dirty="0">
                <a:latin typeface="Calibri"/>
                <a:cs typeface="Calibri"/>
              </a:rPr>
              <a:t>-	A </a:t>
            </a:r>
            <a:r>
              <a:rPr sz="3200" spc="-10" dirty="0">
                <a:latin typeface="Calibri"/>
                <a:cs typeface="Calibri"/>
              </a:rPr>
              <a:t>genetic </a:t>
            </a:r>
            <a:r>
              <a:rPr sz="3200" spc="-5" dirty="0">
                <a:latin typeface="Calibri"/>
                <a:cs typeface="Calibri"/>
              </a:rPr>
              <a:t>susceptibility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0" dirty="0">
                <a:latin typeface="Calibri"/>
                <a:cs typeface="Calibri"/>
              </a:rPr>
              <a:t>associated </a:t>
            </a:r>
            <a:r>
              <a:rPr sz="3200" dirty="0">
                <a:latin typeface="Calibri"/>
                <a:cs typeface="Calibri"/>
              </a:rPr>
              <a:t>with the  </a:t>
            </a:r>
            <a:r>
              <a:rPr sz="3200" spc="-10" dirty="0">
                <a:latin typeface="Calibri"/>
                <a:cs typeface="Calibri"/>
              </a:rPr>
              <a:t>presence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	HLA-DR3.</a:t>
            </a:r>
            <a:endParaRPr sz="3200">
              <a:latin typeface="Calibri"/>
              <a:cs typeface="Calibri"/>
            </a:endParaRPr>
          </a:p>
          <a:p>
            <a:pPr marL="355600" marR="5080" indent="-250825">
              <a:lnSpc>
                <a:spcPct val="100299"/>
              </a:lnSpc>
              <a:spcBef>
                <a:spcPts val="755"/>
              </a:spcBef>
            </a:pPr>
            <a:r>
              <a:rPr sz="3200" dirty="0">
                <a:latin typeface="Calibri"/>
                <a:cs typeface="Calibri"/>
              </a:rPr>
              <a:t>- it is </a:t>
            </a:r>
            <a:r>
              <a:rPr sz="3200" spc="-20" dirty="0">
                <a:latin typeface="Calibri"/>
                <a:cs typeface="Calibri"/>
              </a:rPr>
              <a:t>characterized </a:t>
            </a:r>
            <a:r>
              <a:rPr sz="3200" spc="-5" dirty="0">
                <a:latin typeface="Calibri"/>
                <a:cs typeface="Calibri"/>
              </a:rPr>
              <a:t>by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20" dirty="0">
                <a:latin typeface="Calibri"/>
                <a:cs typeface="Calibri"/>
              </a:rPr>
              <a:t>breakdown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5" dirty="0">
                <a:latin typeface="Calibri"/>
                <a:cs typeface="Calibri"/>
              </a:rPr>
              <a:t>self-tolerance  to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spc="-10" dirty="0">
                <a:latin typeface="Calibri"/>
                <a:cs typeface="Calibri"/>
              </a:rPr>
              <a:t>autoantigens, </a:t>
            </a:r>
            <a:r>
              <a:rPr sz="3200" dirty="0">
                <a:latin typeface="Calibri"/>
                <a:cs typeface="Calibri"/>
              </a:rPr>
              <a:t>and is the </a:t>
            </a:r>
            <a:r>
              <a:rPr sz="3200" spc="-10" dirty="0">
                <a:latin typeface="Calibri"/>
                <a:cs typeface="Calibri"/>
              </a:rPr>
              <a:t>production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dirty="0">
                <a:latin typeface="Calibri"/>
                <a:cs typeface="Calibri"/>
              </a:rPr>
              <a:t>multiple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autoantibodies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64"/>
    </mc:Choice>
    <mc:Fallback xmlns="">
      <p:transition spd="slow" advTm="3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35711"/>
            <a:ext cx="8910320" cy="4972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latin typeface="Calibri"/>
                <a:cs typeface="Calibri"/>
              </a:rPr>
              <a:t>Autoantibodies </a:t>
            </a:r>
            <a:r>
              <a:rPr sz="2700" dirty="0">
                <a:latin typeface="Calibri"/>
                <a:cs typeface="Calibri"/>
              </a:rPr>
              <a:t>in </a:t>
            </a:r>
            <a:r>
              <a:rPr sz="2700" spc="-30" dirty="0">
                <a:latin typeface="Calibri"/>
                <a:cs typeface="Calibri"/>
              </a:rPr>
              <a:t>GRAVES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: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1. </a:t>
            </a:r>
            <a:r>
              <a:rPr sz="27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Thyroid-stimulating</a:t>
            </a:r>
            <a:r>
              <a:rPr sz="27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immunoglobulin:</a:t>
            </a:r>
            <a:endParaRPr sz="2700">
              <a:latin typeface="Calibri"/>
              <a:cs typeface="Calibri"/>
            </a:endParaRPr>
          </a:p>
          <a:p>
            <a:pPr marL="355600" marR="495300" indent="-342900">
              <a:lnSpc>
                <a:spcPts val="2620"/>
              </a:lnSpc>
              <a:spcBef>
                <a:spcPts val="650"/>
              </a:spcBef>
              <a:tabLst>
                <a:tab pos="354965" algn="l"/>
              </a:tabLst>
            </a:pPr>
            <a:r>
              <a:rPr sz="2700" dirty="0">
                <a:latin typeface="Calibri"/>
                <a:cs typeface="Calibri"/>
              </a:rPr>
              <a:t>-	An </a:t>
            </a:r>
            <a:r>
              <a:rPr sz="2700" spc="-5" dirty="0">
                <a:latin typeface="Calibri"/>
                <a:cs typeface="Calibri"/>
              </a:rPr>
              <a:t>IgG </a:t>
            </a:r>
            <a:r>
              <a:rPr sz="2700" spc="-10" dirty="0">
                <a:latin typeface="Calibri"/>
                <a:cs typeface="Calibri"/>
              </a:rPr>
              <a:t>antibody </a:t>
            </a:r>
            <a:r>
              <a:rPr sz="2700" spc="-5" dirty="0">
                <a:latin typeface="Calibri"/>
                <a:cs typeface="Calibri"/>
              </a:rPr>
              <a:t>binds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the TSH </a:t>
            </a:r>
            <a:r>
              <a:rPr sz="2700" spc="-15" dirty="0">
                <a:latin typeface="Calibri"/>
                <a:cs typeface="Calibri"/>
              </a:rPr>
              <a:t>receptor </a:t>
            </a:r>
            <a:r>
              <a:rPr sz="2700" spc="-10" dirty="0">
                <a:latin typeface="Calibri"/>
                <a:cs typeface="Calibri"/>
              </a:rPr>
              <a:t>and </a:t>
            </a:r>
            <a:r>
              <a:rPr sz="2700" dirty="0">
                <a:solidFill>
                  <a:srgbClr val="FF0000"/>
                </a:solidFill>
                <a:latin typeface="Calibri"/>
                <a:cs typeface="Calibri"/>
              </a:rPr>
              <a:t>mimics </a:t>
            </a:r>
            <a:r>
              <a:rPr sz="2700" spc="-10" dirty="0">
                <a:solidFill>
                  <a:srgbClr val="FF0000"/>
                </a:solidFill>
                <a:latin typeface="Calibri"/>
                <a:cs typeface="Calibri"/>
              </a:rPr>
              <a:t>the  </a:t>
            </a:r>
            <a:r>
              <a:rPr sz="2700" spc="-5" dirty="0">
                <a:solidFill>
                  <a:srgbClr val="FF0000"/>
                </a:solidFill>
                <a:latin typeface="Calibri"/>
                <a:cs typeface="Calibri"/>
              </a:rPr>
              <a:t>action </a:t>
            </a:r>
            <a:r>
              <a:rPr sz="2700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2700" spc="-5" dirty="0">
                <a:solidFill>
                  <a:srgbClr val="FF0000"/>
                </a:solidFill>
                <a:latin typeface="Calibri"/>
                <a:cs typeface="Calibri"/>
              </a:rPr>
              <a:t>TSH</a:t>
            </a:r>
            <a:r>
              <a:rPr sz="2700" spc="-5" dirty="0">
                <a:latin typeface="Calibri"/>
                <a:cs typeface="Calibri"/>
              </a:rPr>
              <a:t>, with </a:t>
            </a:r>
            <a:r>
              <a:rPr sz="2700" spc="-20" dirty="0">
                <a:latin typeface="Calibri"/>
                <a:cs typeface="Calibri"/>
              </a:rPr>
              <a:t>resultant </a:t>
            </a:r>
            <a:r>
              <a:rPr sz="2700" spc="-10" dirty="0">
                <a:latin typeface="Calibri"/>
                <a:cs typeface="Calibri"/>
              </a:rPr>
              <a:t>increased</a:t>
            </a:r>
            <a:r>
              <a:rPr sz="2700" spc="-5" dirty="0">
                <a:latin typeface="Calibri"/>
                <a:cs typeface="Calibri"/>
              </a:rPr>
              <a:t> hormones</a:t>
            </a:r>
            <a:endParaRPr sz="2700">
              <a:latin typeface="Calibri"/>
              <a:cs typeface="Calibri"/>
            </a:endParaRPr>
          </a:p>
          <a:p>
            <a:pPr marL="12700">
              <a:lnSpc>
                <a:spcPts val="3180"/>
              </a:lnSpc>
            </a:pP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2. </a:t>
            </a:r>
            <a:r>
              <a:rPr sz="27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Thyroid </a:t>
            </a:r>
            <a:r>
              <a:rPr sz="27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growth-stimulating</a:t>
            </a:r>
            <a:r>
              <a:rPr sz="2700" u="heavy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immunoglobulins</a:t>
            </a:r>
            <a:r>
              <a:rPr sz="2700" spc="-5" dirty="0">
                <a:latin typeface="Calibri"/>
                <a:cs typeface="Calibri"/>
              </a:rPr>
              <a:t>: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ts val="2620"/>
              </a:lnSpc>
              <a:spcBef>
                <a:spcPts val="580"/>
              </a:spcBef>
              <a:tabLst>
                <a:tab pos="3140710" algn="l"/>
              </a:tabLst>
            </a:pPr>
            <a:r>
              <a:rPr sz="2700" dirty="0">
                <a:latin typeface="Calibri"/>
                <a:cs typeface="Calibri"/>
              </a:rPr>
              <a:t>- </a:t>
            </a:r>
            <a:r>
              <a:rPr sz="2700" spc="-15" dirty="0">
                <a:latin typeface="Calibri"/>
                <a:cs typeface="Calibri"/>
              </a:rPr>
              <a:t>Directed </a:t>
            </a:r>
            <a:r>
              <a:rPr sz="2700" spc="-20" dirty="0">
                <a:latin typeface="Calibri"/>
                <a:cs typeface="Calibri"/>
              </a:rPr>
              <a:t>against </a:t>
            </a:r>
            <a:r>
              <a:rPr sz="2700" spc="-5" dirty="0">
                <a:latin typeface="Calibri"/>
                <a:cs typeface="Calibri"/>
              </a:rPr>
              <a:t>the </a:t>
            </a:r>
            <a:r>
              <a:rPr sz="2700" spc="-10" dirty="0">
                <a:latin typeface="Calibri"/>
                <a:cs typeface="Calibri"/>
              </a:rPr>
              <a:t>TSH </a:t>
            </a:r>
            <a:r>
              <a:rPr sz="2700" spc="-40" dirty="0">
                <a:latin typeface="Calibri"/>
                <a:cs typeface="Calibri"/>
              </a:rPr>
              <a:t>receptor, </a:t>
            </a:r>
            <a:r>
              <a:rPr sz="2700" spc="-10" dirty="0">
                <a:latin typeface="Calibri"/>
                <a:cs typeface="Calibri"/>
              </a:rPr>
              <a:t>and </a:t>
            </a:r>
            <a:r>
              <a:rPr sz="2700" spc="-25" dirty="0">
                <a:latin typeface="Calibri"/>
                <a:cs typeface="Calibri"/>
              </a:rPr>
              <a:t>have </a:t>
            </a:r>
            <a:r>
              <a:rPr sz="2700" spc="-10" dirty="0">
                <a:latin typeface="Calibri"/>
                <a:cs typeface="Calibri"/>
              </a:rPr>
              <a:t>been implicated </a:t>
            </a:r>
            <a:r>
              <a:rPr sz="2700" dirty="0">
                <a:latin typeface="Calibri"/>
                <a:cs typeface="Calibri"/>
              </a:rPr>
              <a:t>in  </a:t>
            </a:r>
            <a:r>
              <a:rPr sz="2700" spc="-5" dirty="0">
                <a:latin typeface="Calibri"/>
                <a:cs typeface="Calibri"/>
              </a:rPr>
              <a:t>the </a:t>
            </a:r>
            <a:r>
              <a:rPr sz="2700" spc="-20" dirty="0">
                <a:solidFill>
                  <a:srgbClr val="FF0000"/>
                </a:solidFill>
                <a:latin typeface="Calibri"/>
                <a:cs typeface="Calibri"/>
              </a:rPr>
              <a:t>proliferation</a:t>
            </a:r>
            <a:r>
              <a:rPr sz="27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of	</a:t>
            </a:r>
            <a:r>
              <a:rPr sz="2700" spc="-10" dirty="0">
                <a:latin typeface="Calibri"/>
                <a:cs typeface="Calibri"/>
              </a:rPr>
              <a:t>follicular</a:t>
            </a:r>
            <a:r>
              <a:rPr sz="2700" spc="-5" dirty="0">
                <a:latin typeface="Calibri"/>
                <a:cs typeface="Calibri"/>
              </a:rPr>
              <a:t> epithelium</a:t>
            </a:r>
            <a:endParaRPr sz="2700">
              <a:latin typeface="Calibri"/>
              <a:cs typeface="Calibri"/>
            </a:endParaRPr>
          </a:p>
          <a:p>
            <a:pPr marL="12700">
              <a:lnSpc>
                <a:spcPts val="3229"/>
              </a:lnSpc>
              <a:spcBef>
                <a:spcPts val="60"/>
              </a:spcBef>
            </a:pP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3. </a:t>
            </a:r>
            <a:r>
              <a:rPr sz="27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TSH-binding inhibitor</a:t>
            </a:r>
            <a:r>
              <a:rPr sz="2700" u="heavy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immunoglobulins</a:t>
            </a:r>
            <a:r>
              <a:rPr sz="2700" spc="-5" dirty="0">
                <a:latin typeface="Calibri"/>
                <a:cs typeface="Calibri"/>
              </a:rPr>
              <a:t>:</a:t>
            </a:r>
            <a:endParaRPr sz="2700">
              <a:latin typeface="Calibri"/>
              <a:cs typeface="Calibri"/>
            </a:endParaRPr>
          </a:p>
          <a:p>
            <a:pPr marL="355600" marR="13335" indent="-342900">
              <a:lnSpc>
                <a:spcPct val="80200"/>
              </a:lnSpc>
              <a:spcBef>
                <a:spcPts val="630"/>
              </a:spcBef>
              <a:tabLst>
                <a:tab pos="272415" algn="l"/>
                <a:tab pos="6047105" algn="l"/>
              </a:tabLst>
            </a:pPr>
            <a:r>
              <a:rPr sz="2700" dirty="0">
                <a:latin typeface="Calibri"/>
                <a:cs typeface="Calibri"/>
              </a:rPr>
              <a:t>-	</a:t>
            </a:r>
            <a:r>
              <a:rPr sz="2700" spc="-20" dirty="0">
                <a:latin typeface="Calibri"/>
                <a:cs typeface="Calibri"/>
              </a:rPr>
              <a:t>Prevent </a:t>
            </a:r>
            <a:r>
              <a:rPr sz="2700" spc="-10" dirty="0">
                <a:latin typeface="Calibri"/>
                <a:cs typeface="Calibri"/>
              </a:rPr>
              <a:t>TSH </a:t>
            </a:r>
            <a:r>
              <a:rPr sz="2700" spc="-15" dirty="0">
                <a:latin typeface="Calibri"/>
                <a:cs typeface="Calibri"/>
              </a:rPr>
              <a:t>from </a:t>
            </a:r>
            <a:r>
              <a:rPr sz="2700" spc="-5" dirty="0">
                <a:latin typeface="Calibri"/>
                <a:cs typeface="Calibri"/>
              </a:rPr>
              <a:t>binding </a:t>
            </a:r>
            <a:r>
              <a:rPr sz="2700" spc="-20" dirty="0">
                <a:latin typeface="Calibri"/>
                <a:cs typeface="Calibri"/>
              </a:rPr>
              <a:t>to </a:t>
            </a:r>
            <a:r>
              <a:rPr sz="2700" dirty="0">
                <a:latin typeface="Calibri"/>
                <a:cs typeface="Calibri"/>
              </a:rPr>
              <a:t>its </a:t>
            </a:r>
            <a:r>
              <a:rPr sz="2700" spc="-15" dirty="0">
                <a:latin typeface="Calibri"/>
                <a:cs typeface="Calibri"/>
              </a:rPr>
              <a:t>receptor </a:t>
            </a:r>
            <a:r>
              <a:rPr sz="2700" dirty="0">
                <a:latin typeface="Calibri"/>
                <a:cs typeface="Calibri"/>
              </a:rPr>
              <a:t>on </a:t>
            </a:r>
            <a:r>
              <a:rPr sz="2700" spc="-20" dirty="0">
                <a:latin typeface="Calibri"/>
                <a:cs typeface="Calibri"/>
              </a:rPr>
              <a:t>thyroid </a:t>
            </a:r>
            <a:r>
              <a:rPr sz="2700" spc="-5" dirty="0">
                <a:latin typeface="Calibri"/>
                <a:cs typeface="Calibri"/>
              </a:rPr>
              <a:t>cells </a:t>
            </a:r>
            <a:r>
              <a:rPr sz="2700" spc="-10" dirty="0">
                <a:latin typeface="Calibri"/>
                <a:cs typeface="Calibri"/>
              </a:rPr>
              <a:t>and  </a:t>
            </a:r>
            <a:r>
              <a:rPr sz="2700" dirty="0">
                <a:latin typeface="Calibri"/>
                <a:cs typeface="Calibri"/>
              </a:rPr>
              <a:t>in </a:t>
            </a:r>
            <a:r>
              <a:rPr sz="2700" spc="-5" dirty="0">
                <a:latin typeface="Calibri"/>
                <a:cs typeface="Calibri"/>
              </a:rPr>
              <a:t>so doing </a:t>
            </a:r>
            <a:r>
              <a:rPr sz="27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may </a:t>
            </a: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actually inhibit </a:t>
            </a:r>
            <a:r>
              <a:rPr sz="27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thyroid </a:t>
            </a: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cell function</a:t>
            </a:r>
            <a:r>
              <a:rPr sz="2700" spc="-5" dirty="0">
                <a:latin typeface="Calibri"/>
                <a:cs typeface="Calibri"/>
              </a:rPr>
              <a:t>, </a:t>
            </a:r>
            <a:r>
              <a:rPr sz="2700" dirty="0">
                <a:latin typeface="Calibri"/>
                <a:cs typeface="Calibri"/>
              </a:rPr>
              <a:t>a </a:t>
            </a:r>
            <a:r>
              <a:rPr sz="2700" spc="-5" dirty="0">
                <a:latin typeface="Calibri"/>
                <a:cs typeface="Calibri"/>
              </a:rPr>
              <a:t>finding  </a:t>
            </a:r>
            <a:r>
              <a:rPr sz="2700" spc="-10" dirty="0">
                <a:latin typeface="Calibri"/>
                <a:cs typeface="Calibri"/>
              </a:rPr>
              <a:t>explains </a:t>
            </a:r>
            <a:r>
              <a:rPr sz="2700" spc="-25" dirty="0">
                <a:latin typeface="Calibri"/>
                <a:cs typeface="Calibri"/>
              </a:rPr>
              <a:t>why </a:t>
            </a:r>
            <a:r>
              <a:rPr sz="2700" spc="-5" dirty="0">
                <a:latin typeface="Calibri"/>
                <a:cs typeface="Calibri"/>
              </a:rPr>
              <a:t>some </a:t>
            </a:r>
            <a:r>
              <a:rPr sz="2700" spc="-15" dirty="0">
                <a:latin typeface="Calibri"/>
                <a:cs typeface="Calibri"/>
              </a:rPr>
              <a:t>patients</a:t>
            </a:r>
            <a:r>
              <a:rPr sz="2700" spc="7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with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30" dirty="0">
                <a:latin typeface="Calibri"/>
                <a:cs typeface="Calibri"/>
              </a:rPr>
              <a:t>Graves	</a:t>
            </a:r>
            <a:r>
              <a:rPr sz="2700" spc="-15" dirty="0">
                <a:latin typeface="Calibri"/>
                <a:cs typeface="Calibri"/>
              </a:rPr>
              <a:t>spontaneously  </a:t>
            </a:r>
            <a:r>
              <a:rPr sz="2700" spc="-10" dirty="0">
                <a:latin typeface="Calibri"/>
                <a:cs typeface="Calibri"/>
              </a:rPr>
              <a:t>develop episodes </a:t>
            </a:r>
            <a:r>
              <a:rPr sz="2700" dirty="0">
                <a:latin typeface="Calibri"/>
                <a:cs typeface="Calibri"/>
              </a:rPr>
              <a:t>of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hypothyroidism.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0"/>
    </mc:Choice>
    <mc:Fallback xmlns="">
      <p:transition spd="slow" advTm="5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4767" rIns="0" bIns="0" rtlCol="0">
            <a:spAutoFit/>
          </a:bodyPr>
          <a:lstStyle/>
          <a:p>
            <a:pPr marL="1466850" marR="5080" indent="-618490">
              <a:lnSpc>
                <a:spcPts val="3790"/>
              </a:lnSpc>
              <a:spcBef>
                <a:spcPts val="265"/>
              </a:spcBef>
            </a:pPr>
            <a:r>
              <a:rPr sz="3200" spc="-10" dirty="0"/>
              <a:t>Note </a:t>
            </a:r>
            <a:r>
              <a:rPr sz="3200" dirty="0"/>
              <a:t>the </a:t>
            </a:r>
            <a:r>
              <a:rPr sz="3200" spc="-5" dirty="0"/>
              <a:t>autoantibodies </a:t>
            </a:r>
            <a:r>
              <a:rPr sz="3200" dirty="0"/>
              <a:t>in </a:t>
            </a:r>
            <a:r>
              <a:rPr sz="3200" spc="-50" dirty="0"/>
              <a:t>Grave’s </a:t>
            </a:r>
            <a:r>
              <a:rPr sz="3200" spc="-10" dirty="0"/>
              <a:t>cause  </a:t>
            </a:r>
            <a:r>
              <a:rPr sz="3200" spc="-5" dirty="0"/>
              <a:t>stimulation </a:t>
            </a:r>
            <a:r>
              <a:rPr sz="3200" dirty="0"/>
              <a:t>of hormone</a:t>
            </a:r>
            <a:r>
              <a:rPr sz="3200" spc="-30" dirty="0"/>
              <a:t> </a:t>
            </a:r>
            <a:r>
              <a:rPr sz="3200" spc="-10" dirty="0"/>
              <a:t>synthesis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193162" y="1890282"/>
            <a:ext cx="5879547" cy="4447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6"/>
    </mc:Choice>
    <mc:Fallback xmlns="">
      <p:transition spd="slow" advTm="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388619"/>
            <a:ext cx="8894445" cy="1973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99800"/>
              </a:lnSpc>
              <a:spcBef>
                <a:spcPts val="105"/>
              </a:spcBef>
            </a:pPr>
            <a:r>
              <a:rPr sz="3200" u="heavy" spc="-10" dirty="0">
                <a:uFill>
                  <a:solidFill>
                    <a:srgbClr val="000000"/>
                  </a:solidFill>
                </a:uFill>
              </a:rPr>
              <a:t>Note:</a:t>
            </a:r>
            <a:r>
              <a:rPr sz="3200" spc="-10" dirty="0"/>
              <a:t> </a:t>
            </a:r>
            <a:r>
              <a:rPr sz="3200" dirty="0"/>
              <a:t>The </a:t>
            </a:r>
            <a:r>
              <a:rPr sz="3200" spc="-20" dirty="0"/>
              <a:t>coexistence </a:t>
            </a:r>
            <a:r>
              <a:rPr sz="3200" spc="-5" dirty="0"/>
              <a:t>of stimulating </a:t>
            </a:r>
            <a:r>
              <a:rPr sz="3200" i="1" dirty="0">
                <a:latin typeface="Calibri"/>
                <a:cs typeface="Calibri"/>
              </a:rPr>
              <a:t>and </a:t>
            </a:r>
            <a:r>
              <a:rPr sz="3200" dirty="0"/>
              <a:t>inhibiting  immunoglobulins in the </a:t>
            </a:r>
            <a:r>
              <a:rPr sz="3200" spc="-5" dirty="0"/>
              <a:t>serum </a:t>
            </a:r>
            <a:r>
              <a:rPr sz="3200" dirty="0"/>
              <a:t>of the </a:t>
            </a:r>
            <a:r>
              <a:rPr sz="3200" spc="-5" dirty="0"/>
              <a:t>same </a:t>
            </a:r>
            <a:r>
              <a:rPr sz="3200" spc="-10" dirty="0"/>
              <a:t>patient  </a:t>
            </a:r>
            <a:r>
              <a:rPr sz="3200" spc="-20" dirty="0"/>
              <a:t>may </a:t>
            </a:r>
            <a:r>
              <a:rPr sz="3200" spc="-10" dirty="0"/>
              <a:t>explain </a:t>
            </a:r>
            <a:r>
              <a:rPr sz="3200" spc="-20" dirty="0"/>
              <a:t>why </a:t>
            </a:r>
            <a:r>
              <a:rPr sz="3200" spc="-5" dirty="0"/>
              <a:t>some </a:t>
            </a:r>
            <a:r>
              <a:rPr sz="3200" spc="-10" dirty="0"/>
              <a:t>patients </a:t>
            </a:r>
            <a:r>
              <a:rPr sz="3200" spc="-5" dirty="0"/>
              <a:t>with </a:t>
            </a:r>
            <a:r>
              <a:rPr sz="3200" spc="-30" dirty="0"/>
              <a:t>Graves </a:t>
            </a:r>
            <a:r>
              <a:rPr sz="3200" spc="-5" dirty="0"/>
              <a:t>disease  spontaneously </a:t>
            </a:r>
            <a:r>
              <a:rPr sz="3200" spc="-10" dirty="0"/>
              <a:t>develop </a:t>
            </a:r>
            <a:r>
              <a:rPr sz="3200" spc="-5" dirty="0"/>
              <a:t>episodes </a:t>
            </a:r>
            <a:r>
              <a:rPr sz="3200" dirty="0"/>
              <a:t>of </a:t>
            </a:r>
            <a:r>
              <a:rPr sz="3200" spc="-15" dirty="0"/>
              <a:t>hypothyroidism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28"/>
    </mc:Choice>
    <mc:Fallback xmlns="">
      <p:transition spd="slow" advTm="1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607820"/>
            <a:ext cx="7724775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55600" marR="5080" indent="-342900">
              <a:lnSpc>
                <a:spcPts val="3790"/>
              </a:lnSpc>
              <a:spcBef>
                <a:spcPts val="265"/>
              </a:spcBef>
              <a:tabLst>
                <a:tab pos="2726055" algn="l"/>
              </a:tabLst>
            </a:pPr>
            <a:r>
              <a:rPr sz="3200" u="heavy" spc="-15" dirty="0">
                <a:uFill>
                  <a:solidFill>
                    <a:srgbClr val="000000"/>
                  </a:solidFill>
                </a:uFill>
              </a:rPr>
              <a:t>Gross</a:t>
            </a:r>
            <a:r>
              <a:rPr sz="3200" spc="-15" dirty="0"/>
              <a:t>: </a:t>
            </a:r>
            <a:r>
              <a:rPr sz="3200" spc="-5" dirty="0">
                <a:solidFill>
                  <a:srgbClr val="FF0000"/>
                </a:solidFill>
              </a:rPr>
              <a:t>Diffuse </a:t>
            </a:r>
            <a:r>
              <a:rPr sz="3200" spc="-10" dirty="0">
                <a:solidFill>
                  <a:srgbClr val="FF0000"/>
                </a:solidFill>
              </a:rPr>
              <a:t>Symmetrical </a:t>
            </a:r>
            <a:r>
              <a:rPr sz="3200" spc="-10" dirty="0"/>
              <a:t>enlargement </a:t>
            </a:r>
            <a:r>
              <a:rPr sz="3200" spc="-5" dirty="0"/>
              <a:t>of </a:t>
            </a:r>
            <a:r>
              <a:rPr sz="3200" dirty="0"/>
              <a:t>the  </a:t>
            </a:r>
            <a:r>
              <a:rPr sz="3200" spc="-20" dirty="0"/>
              <a:t>thyroid</a:t>
            </a:r>
            <a:r>
              <a:rPr sz="3200" spc="15" dirty="0"/>
              <a:t> </a:t>
            </a:r>
            <a:r>
              <a:rPr sz="3200" dirty="0"/>
              <a:t>gland	with </a:t>
            </a:r>
            <a:r>
              <a:rPr sz="3200" spc="-15" dirty="0"/>
              <a:t>intact</a:t>
            </a:r>
            <a:r>
              <a:rPr sz="3200" spc="5" dirty="0"/>
              <a:t> </a:t>
            </a:r>
            <a:r>
              <a:rPr sz="3200" spc="-10" dirty="0"/>
              <a:t>capsule,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159000" y="2793644"/>
            <a:ext cx="5676900" cy="3655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"/>
    </mc:Choice>
    <mc:Fallback xmlns="">
      <p:transition spd="slow" advTm="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8684" rIns="0" bIns="0" rtlCol="0">
            <a:spAutoFit/>
          </a:bodyPr>
          <a:lstStyle/>
          <a:p>
            <a:pPr marL="3413125" marR="5080" indent="-2687955">
              <a:lnSpc>
                <a:spcPct val="100000"/>
              </a:lnSpc>
              <a:spcBef>
                <a:spcPts val="100"/>
              </a:spcBef>
            </a:pPr>
            <a:r>
              <a:rPr sz="4000" spc="-15" dirty="0"/>
              <a:t>Laboratory </a:t>
            </a:r>
            <a:r>
              <a:rPr sz="4000" spc="-5" dirty="0"/>
              <a:t>findings and </a:t>
            </a:r>
            <a:r>
              <a:rPr sz="4000" spc="-15" dirty="0"/>
              <a:t>radiologic  </a:t>
            </a:r>
            <a:r>
              <a:rPr sz="4000" spc="-5" dirty="0"/>
              <a:t>findings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23240" y="1607820"/>
            <a:ext cx="7886065" cy="305244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32740" marR="163830" indent="-332740">
              <a:lnSpc>
                <a:spcPts val="3790"/>
              </a:lnSpc>
              <a:spcBef>
                <a:spcPts val="265"/>
              </a:spcBef>
              <a:buChar char="-"/>
              <a:tabLst>
                <a:tab pos="332740" algn="l"/>
                <a:tab pos="333375" algn="l"/>
              </a:tabLst>
            </a:pPr>
            <a:r>
              <a:rPr sz="3200" spc="-20" dirty="0">
                <a:latin typeface="Calibri"/>
                <a:cs typeface="Calibri"/>
              </a:rPr>
              <a:t>Elevated </a:t>
            </a:r>
            <a:r>
              <a:rPr sz="3200" spc="-5" dirty="0">
                <a:latin typeface="Calibri"/>
                <a:cs typeface="Calibri"/>
              </a:rPr>
              <a:t>serum </a:t>
            </a:r>
            <a:r>
              <a:rPr sz="3200" spc="-15" dirty="0">
                <a:latin typeface="Calibri"/>
                <a:cs typeface="Calibri"/>
              </a:rPr>
              <a:t>free 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150" baseline="-18518" dirty="0">
                <a:latin typeface="Calibri"/>
                <a:cs typeface="Calibri"/>
              </a:rPr>
              <a:t>4 </a:t>
            </a:r>
            <a:r>
              <a:rPr sz="3200" dirty="0">
                <a:latin typeface="Calibri"/>
                <a:cs typeface="Calibri"/>
              </a:rPr>
              <a:t>and T</a:t>
            </a:r>
            <a:r>
              <a:rPr sz="3150" baseline="-18518" dirty="0">
                <a:latin typeface="Calibri"/>
                <a:cs typeface="Calibri"/>
              </a:rPr>
              <a:t>3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depressed  </a:t>
            </a:r>
            <a:r>
              <a:rPr sz="3200" spc="-5" dirty="0">
                <a:latin typeface="Calibri"/>
                <a:cs typeface="Calibri"/>
              </a:rPr>
              <a:t>serum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TSH</a:t>
            </a:r>
            <a:endParaRPr sz="3200">
              <a:latin typeface="Calibri"/>
              <a:cs typeface="Calibri"/>
            </a:endParaRPr>
          </a:p>
          <a:p>
            <a:pPr marL="332740" marR="17780" indent="-332740">
              <a:lnSpc>
                <a:spcPct val="100600"/>
              </a:lnSpc>
              <a:spcBef>
                <a:spcPts val="630"/>
              </a:spcBef>
              <a:buChar char="-"/>
              <a:tabLst>
                <a:tab pos="332740" algn="l"/>
                <a:tab pos="333375" algn="l"/>
                <a:tab pos="1788795" algn="l"/>
              </a:tabLst>
            </a:pPr>
            <a:r>
              <a:rPr sz="3200" spc="-10" dirty="0">
                <a:latin typeface="Calibri"/>
                <a:cs typeface="Calibri"/>
              </a:rPr>
              <a:t>Because </a:t>
            </a:r>
            <a:r>
              <a:rPr sz="3200" spc="-5" dirty="0">
                <a:latin typeface="Calibri"/>
                <a:cs typeface="Calibri"/>
              </a:rPr>
              <a:t>of ongoing </a:t>
            </a:r>
            <a:r>
              <a:rPr sz="3200" spc="-10" dirty="0">
                <a:latin typeface="Calibri"/>
                <a:cs typeface="Calibri"/>
              </a:rPr>
              <a:t>stimulation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20" dirty="0">
                <a:latin typeface="Calibri"/>
                <a:cs typeface="Calibri"/>
              </a:rPr>
              <a:t>thyroid  </a:t>
            </a:r>
            <a:r>
              <a:rPr sz="3200" spc="-10" dirty="0">
                <a:latin typeface="Calibri"/>
                <a:cs typeface="Calibri"/>
              </a:rPr>
              <a:t>follicles	radioactive </a:t>
            </a:r>
            <a:r>
              <a:rPr sz="3200" dirty="0">
                <a:latin typeface="Calibri"/>
                <a:cs typeface="Calibri"/>
              </a:rPr>
              <a:t>iodine </a:t>
            </a:r>
            <a:r>
              <a:rPr sz="3200" spc="-25" dirty="0">
                <a:latin typeface="Calibri"/>
                <a:cs typeface="Calibri"/>
              </a:rPr>
              <a:t>uptake </a:t>
            </a:r>
            <a:r>
              <a:rPr sz="3200" dirty="0">
                <a:latin typeface="Calibri"/>
                <a:cs typeface="Calibri"/>
              </a:rPr>
              <a:t>is  </a:t>
            </a:r>
            <a:r>
              <a:rPr sz="3200" spc="-10" dirty="0">
                <a:latin typeface="Calibri"/>
                <a:cs typeface="Calibri"/>
              </a:rPr>
              <a:t>increased,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radioiodine scans </a:t>
            </a:r>
            <a:r>
              <a:rPr sz="3200" spc="-5" dirty="0">
                <a:latin typeface="Calibri"/>
                <a:cs typeface="Calibri"/>
              </a:rPr>
              <a:t>show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FF0000"/>
                </a:solidFill>
                <a:latin typeface="Calibri"/>
                <a:cs typeface="Calibri"/>
              </a:rPr>
              <a:t>diffuse </a:t>
            </a:r>
            <a:r>
              <a:rPr sz="3200" i="1" spc="-30" dirty="0">
                <a:solidFill>
                  <a:srgbClr val="FF0000"/>
                </a:solidFill>
                <a:latin typeface="Calibri"/>
                <a:cs typeface="Calibri"/>
              </a:rPr>
              <a:t>uptake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iodine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36"/>
    </mc:Choice>
    <mc:Fallback xmlns="">
      <p:transition spd="slow" advTm="5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5110" y="461899"/>
            <a:ext cx="357377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0" dirty="0"/>
              <a:t>hypothyroidism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527175"/>
            <a:ext cx="7999095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Calibri"/>
                <a:cs typeface="Calibri"/>
              </a:rPr>
              <a:t>It </a:t>
            </a:r>
            <a:r>
              <a:rPr sz="3000" spc="-5" dirty="0">
                <a:latin typeface="Calibri"/>
                <a:cs typeface="Calibri"/>
              </a:rPr>
              <a:t>causes </a:t>
            </a:r>
            <a:r>
              <a:rPr sz="3000" spc="-10" dirty="0">
                <a:latin typeface="Calibri"/>
                <a:cs typeface="Calibri"/>
              </a:rPr>
              <a:t>two clinical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syndromes.</a:t>
            </a:r>
            <a:endParaRPr sz="3000">
              <a:latin typeface="Calibri"/>
              <a:cs typeface="Calibri"/>
            </a:endParaRPr>
          </a:p>
          <a:p>
            <a:pPr marL="355600" marR="297180" indent="-3429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10" dirty="0">
                <a:solidFill>
                  <a:srgbClr val="FF0000"/>
                </a:solidFill>
                <a:latin typeface="Calibri"/>
                <a:cs typeface="Calibri"/>
              </a:rPr>
              <a:t>Cretinism</a:t>
            </a:r>
            <a:r>
              <a:rPr sz="3000" spc="-10" dirty="0">
                <a:latin typeface="Calibri"/>
                <a:cs typeface="Calibri"/>
              </a:rPr>
              <a:t>.. </a:t>
            </a:r>
            <a:r>
              <a:rPr sz="3000" spc="-15" dirty="0">
                <a:latin typeface="Calibri"/>
                <a:cs typeface="Calibri"/>
              </a:rPr>
              <a:t>Hypothyroidism </a:t>
            </a:r>
            <a:r>
              <a:rPr sz="3000" dirty="0">
                <a:latin typeface="Calibri"/>
                <a:cs typeface="Calibri"/>
              </a:rPr>
              <a:t>in </a:t>
            </a:r>
            <a:r>
              <a:rPr sz="3000" spc="-15" dirty="0">
                <a:latin typeface="Calibri"/>
                <a:cs typeface="Calibri"/>
              </a:rPr>
              <a:t>infancy </a:t>
            </a:r>
            <a:r>
              <a:rPr sz="3000" dirty="0">
                <a:latin typeface="Calibri"/>
                <a:cs typeface="Calibri"/>
              </a:rPr>
              <a:t>and early  </a:t>
            </a:r>
            <a:r>
              <a:rPr sz="3000" spc="-5" dirty="0">
                <a:latin typeface="Calibri"/>
                <a:cs typeface="Calibri"/>
              </a:rPr>
              <a:t>childhood</a:t>
            </a:r>
            <a:endParaRPr sz="3000">
              <a:latin typeface="Calibri"/>
              <a:cs typeface="Calibri"/>
            </a:endParaRPr>
          </a:p>
          <a:p>
            <a:pPr marL="355600" marR="494030" indent="-3429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Myxedema</a:t>
            </a:r>
            <a:r>
              <a:rPr sz="3000" spc="-15" dirty="0">
                <a:latin typeface="Calibri"/>
                <a:cs typeface="Calibri"/>
              </a:rPr>
              <a:t>… </a:t>
            </a:r>
            <a:r>
              <a:rPr sz="3000" spc="-20" dirty="0">
                <a:latin typeface="Calibri"/>
                <a:cs typeface="Calibri"/>
              </a:rPr>
              <a:t>hypothyroidism </a:t>
            </a:r>
            <a:r>
              <a:rPr sz="3000" dirty="0">
                <a:latin typeface="Calibri"/>
                <a:cs typeface="Calibri"/>
              </a:rPr>
              <a:t>in </a:t>
            </a:r>
            <a:r>
              <a:rPr sz="3000" spc="-5" dirty="0">
                <a:latin typeface="Calibri"/>
                <a:cs typeface="Calibri"/>
              </a:rPr>
              <a:t>older </a:t>
            </a:r>
            <a:r>
              <a:rPr sz="3000" spc="-10" dirty="0">
                <a:latin typeface="Calibri"/>
                <a:cs typeface="Calibri"/>
              </a:rPr>
              <a:t>children  </a:t>
            </a:r>
            <a:r>
              <a:rPr sz="3000" dirty="0">
                <a:latin typeface="Calibri"/>
                <a:cs typeface="Calibri"/>
              </a:rPr>
              <a:t>and adults.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•"/>
            </a:pPr>
            <a:endParaRPr sz="37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20" dirty="0">
                <a:latin typeface="Calibri"/>
                <a:cs typeface="Calibri"/>
              </a:rPr>
              <a:t>difference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20" dirty="0">
                <a:latin typeface="Calibri"/>
                <a:cs typeface="Calibri"/>
              </a:rPr>
              <a:t>features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15" dirty="0">
                <a:latin typeface="Calibri"/>
                <a:cs typeface="Calibri"/>
              </a:rPr>
              <a:t>hypothyroidism  </a:t>
            </a:r>
            <a:r>
              <a:rPr sz="3000" spc="-5" dirty="0">
                <a:latin typeface="Calibri"/>
                <a:cs typeface="Calibri"/>
              </a:rPr>
              <a:t>among </a:t>
            </a:r>
            <a:r>
              <a:rPr sz="3000" dirty="0">
                <a:latin typeface="Calibri"/>
                <a:cs typeface="Calibri"/>
              </a:rPr>
              <a:t>these </a:t>
            </a:r>
            <a:r>
              <a:rPr sz="3000" spc="-10" dirty="0">
                <a:latin typeface="Calibri"/>
                <a:cs typeface="Calibri"/>
              </a:rPr>
              <a:t>age </a:t>
            </a:r>
            <a:r>
              <a:rPr sz="3000" spc="-15" dirty="0">
                <a:latin typeface="Calibri"/>
                <a:cs typeface="Calibri"/>
              </a:rPr>
              <a:t>groups </a:t>
            </a:r>
            <a:r>
              <a:rPr sz="3000" dirty="0">
                <a:latin typeface="Calibri"/>
                <a:cs typeface="Calibri"/>
              </a:rPr>
              <a:t>is </a:t>
            </a:r>
            <a:r>
              <a:rPr sz="3000" spc="-5" dirty="0">
                <a:latin typeface="Calibri"/>
                <a:cs typeface="Calibri"/>
              </a:rPr>
              <a:t>because </a:t>
            </a:r>
            <a:r>
              <a:rPr sz="3000" spc="-20" dirty="0">
                <a:latin typeface="Calibri"/>
                <a:cs typeface="Calibri"/>
              </a:rPr>
              <a:t>thyroid  </a:t>
            </a:r>
            <a:r>
              <a:rPr sz="3000" spc="-5" dirty="0">
                <a:latin typeface="Calibri"/>
                <a:cs typeface="Calibri"/>
              </a:rPr>
              <a:t>hormones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10" dirty="0">
                <a:latin typeface="Calibri"/>
                <a:cs typeface="Calibri"/>
              </a:rPr>
              <a:t>vital </a:t>
            </a:r>
            <a:r>
              <a:rPr sz="3000" dirty="0">
                <a:latin typeface="Calibri"/>
                <a:cs typeface="Calibri"/>
              </a:rPr>
              <a:t>early in </a:t>
            </a:r>
            <a:r>
              <a:rPr sz="3000" spc="-20" dirty="0">
                <a:latin typeface="Calibri"/>
                <a:cs typeface="Calibri"/>
              </a:rPr>
              <a:t>life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spc="-15" dirty="0">
                <a:latin typeface="Calibri"/>
                <a:cs typeface="Calibri"/>
              </a:rPr>
              <a:t>brain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5" dirty="0">
                <a:latin typeface="Calibri"/>
                <a:cs typeface="Calibri"/>
              </a:rPr>
              <a:t>body  </a:t>
            </a:r>
            <a:r>
              <a:rPr sz="3000" spc="-10" dirty="0">
                <a:latin typeface="Calibri"/>
                <a:cs typeface="Calibri"/>
              </a:rPr>
              <a:t>development.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07"/>
    </mc:Choice>
    <mc:Fallback xmlns="">
      <p:transition spd="slow" advTm="4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754" y="491235"/>
            <a:ext cx="79775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DIFFUSE </a:t>
            </a:r>
            <a:r>
              <a:rPr sz="4000" dirty="0"/>
              <a:t>AND </a:t>
            </a:r>
            <a:r>
              <a:rPr sz="4000" spc="-25" dirty="0"/>
              <a:t>MULTINODULAR</a:t>
            </a:r>
            <a:r>
              <a:rPr sz="4000" spc="-75" dirty="0"/>
              <a:t> </a:t>
            </a:r>
            <a:r>
              <a:rPr sz="4000" dirty="0"/>
              <a:t>GOITER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35940" y="1608835"/>
            <a:ext cx="7975600" cy="4329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18465" indent="-342900">
              <a:lnSpc>
                <a:spcPct val="100000"/>
              </a:lnSpc>
              <a:spcBef>
                <a:spcPts val="100"/>
              </a:spcBef>
            </a:pPr>
            <a:r>
              <a:rPr sz="3000" spc="-15" dirty="0">
                <a:latin typeface="Calibri"/>
                <a:cs typeface="Calibri"/>
              </a:rPr>
              <a:t>Enlargement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15" dirty="0">
                <a:latin typeface="Calibri"/>
                <a:cs typeface="Calibri"/>
              </a:rPr>
              <a:t>thyroid, </a:t>
            </a:r>
            <a:r>
              <a:rPr sz="3000" dirty="0">
                <a:latin typeface="Calibri"/>
                <a:cs typeface="Calibri"/>
              </a:rPr>
              <a:t>or </a:t>
            </a:r>
            <a:r>
              <a:rPr sz="3000" i="1" spc="-40" dirty="0">
                <a:latin typeface="Calibri"/>
                <a:cs typeface="Calibri"/>
              </a:rPr>
              <a:t>goiter, </a:t>
            </a:r>
            <a:r>
              <a:rPr sz="3000" spc="-5" dirty="0">
                <a:latin typeface="Calibri"/>
                <a:cs typeface="Calibri"/>
              </a:rPr>
              <a:t>is the </a:t>
            </a:r>
            <a:r>
              <a:rPr sz="3000" spc="-10" dirty="0">
                <a:latin typeface="Calibri"/>
                <a:cs typeface="Calibri"/>
              </a:rPr>
              <a:t>most  </a:t>
            </a:r>
            <a:r>
              <a:rPr sz="3000" spc="-5" dirty="0">
                <a:latin typeface="Calibri"/>
                <a:cs typeface="Calibri"/>
              </a:rPr>
              <a:t>common </a:t>
            </a:r>
            <a:r>
              <a:rPr sz="3000" spc="-20" dirty="0">
                <a:latin typeface="Calibri"/>
                <a:cs typeface="Calibri"/>
              </a:rPr>
              <a:t>manifestation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20" dirty="0">
                <a:latin typeface="Calibri"/>
                <a:cs typeface="Calibri"/>
              </a:rPr>
              <a:t>thyroid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disease</a:t>
            </a:r>
            <a:endParaRPr sz="3000">
              <a:latin typeface="Calibri"/>
              <a:cs typeface="Calibri"/>
            </a:endParaRPr>
          </a:p>
          <a:p>
            <a:pPr marL="98425">
              <a:lnSpc>
                <a:spcPct val="100000"/>
              </a:lnSpc>
              <a:spcBef>
                <a:spcPts val="695"/>
              </a:spcBef>
            </a:pPr>
            <a:r>
              <a:rPr sz="30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Mechanism</a:t>
            </a:r>
            <a:r>
              <a:rPr sz="3000" i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0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ct val="100499"/>
              </a:lnSpc>
              <a:spcBef>
                <a:spcPts val="680"/>
              </a:spcBef>
              <a:tabLst>
                <a:tab pos="299720" algn="l"/>
                <a:tab pos="3308350" algn="l"/>
                <a:tab pos="4815205" algn="l"/>
              </a:tabLst>
            </a:pPr>
            <a:r>
              <a:rPr sz="3000" i="1" dirty="0">
                <a:latin typeface="Calibri"/>
                <a:cs typeface="Calibri"/>
              </a:rPr>
              <a:t>-	</a:t>
            </a:r>
            <a:r>
              <a:rPr sz="3000" i="1" spc="-5" dirty="0">
                <a:latin typeface="Calibri"/>
                <a:cs typeface="Calibri"/>
              </a:rPr>
              <a:t>The </a:t>
            </a:r>
            <a:r>
              <a:rPr sz="3000" i="1" spc="-10" dirty="0">
                <a:latin typeface="Calibri"/>
                <a:cs typeface="Calibri"/>
              </a:rPr>
              <a:t>goiters </a:t>
            </a:r>
            <a:r>
              <a:rPr sz="3000" i="1" spc="-5" dirty="0">
                <a:latin typeface="Calibri"/>
                <a:cs typeface="Calibri"/>
              </a:rPr>
              <a:t>reflect impaired </a:t>
            </a:r>
            <a:r>
              <a:rPr sz="3000" i="1" spc="-15" dirty="0">
                <a:latin typeface="Calibri"/>
                <a:cs typeface="Calibri"/>
              </a:rPr>
              <a:t>synthesis </a:t>
            </a:r>
            <a:r>
              <a:rPr sz="3000" i="1" spc="-5" dirty="0">
                <a:latin typeface="Calibri"/>
                <a:cs typeface="Calibri"/>
              </a:rPr>
              <a:t>of </a:t>
            </a:r>
            <a:r>
              <a:rPr sz="3000" i="1" spc="-15" dirty="0">
                <a:latin typeface="Calibri"/>
                <a:cs typeface="Calibri"/>
              </a:rPr>
              <a:t>thyroid  </a:t>
            </a:r>
            <a:r>
              <a:rPr sz="3000" i="1" spc="-5" dirty="0">
                <a:latin typeface="Calibri"/>
                <a:cs typeface="Calibri"/>
              </a:rPr>
              <a:t>hormone </a:t>
            </a:r>
            <a:r>
              <a:rPr sz="3000" spc="-10" dirty="0">
                <a:latin typeface="Calibri"/>
                <a:cs typeface="Calibri"/>
              </a:rPr>
              <a:t>often caused by dietary </a:t>
            </a:r>
            <a:r>
              <a:rPr sz="3000" spc="-5" dirty="0">
                <a:latin typeface="Calibri"/>
                <a:cs typeface="Calibri"/>
              </a:rPr>
              <a:t>iodine  </a:t>
            </a:r>
            <a:r>
              <a:rPr sz="3000" spc="-10" dirty="0">
                <a:latin typeface="Calibri"/>
                <a:cs typeface="Calibri"/>
              </a:rPr>
              <a:t>deficiency </a:t>
            </a:r>
            <a:r>
              <a:rPr sz="3000" spc="-5" dirty="0">
                <a:latin typeface="Calibri"/>
                <a:cs typeface="Calibri"/>
              </a:rPr>
              <a:t>and this leads </a:t>
            </a:r>
            <a:r>
              <a:rPr sz="3000" spc="-20" dirty="0">
                <a:latin typeface="Calibri"/>
                <a:cs typeface="Calibri"/>
              </a:rPr>
              <a:t>to to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compensatory  </a:t>
            </a:r>
            <a:r>
              <a:rPr sz="3000" spc="-5" dirty="0">
                <a:latin typeface="Calibri"/>
                <a:cs typeface="Calibri"/>
              </a:rPr>
              <a:t>rise in the serum TSH, which in turn </a:t>
            </a:r>
            <a:r>
              <a:rPr sz="3000" spc="-10" dirty="0">
                <a:latin typeface="Calibri"/>
                <a:cs typeface="Calibri"/>
              </a:rPr>
              <a:t>causes  hyperplasia</a:t>
            </a:r>
            <a:r>
              <a:rPr sz="3000" dirty="0">
                <a:latin typeface="Calibri"/>
                <a:cs typeface="Calibri"/>
              </a:rPr>
              <a:t> of</a:t>
            </a:r>
            <a:r>
              <a:rPr sz="3000" spc="-5" dirty="0">
                <a:latin typeface="Calibri"/>
                <a:cs typeface="Calibri"/>
              </a:rPr>
              <a:t> the	</a:t>
            </a:r>
            <a:r>
              <a:rPr sz="3000" spc="-10" dirty="0">
                <a:latin typeface="Calibri"/>
                <a:cs typeface="Calibri"/>
              </a:rPr>
              <a:t>follicular	cells </a:t>
            </a:r>
            <a:r>
              <a:rPr sz="3000" spc="-5" dirty="0">
                <a:latin typeface="Calibri"/>
                <a:cs typeface="Calibri"/>
              </a:rPr>
              <a:t>and, </a:t>
            </a:r>
            <a:r>
              <a:rPr sz="3000" spc="-30" dirty="0">
                <a:latin typeface="Calibri"/>
                <a:cs typeface="Calibri"/>
              </a:rPr>
              <a:t>ultimately,  </a:t>
            </a:r>
            <a:r>
              <a:rPr sz="3000" spc="-10" dirty="0">
                <a:latin typeface="Calibri"/>
                <a:cs typeface="Calibri"/>
              </a:rPr>
              <a:t>gross </a:t>
            </a:r>
            <a:r>
              <a:rPr sz="3000" spc="-15" dirty="0">
                <a:latin typeface="Calibri"/>
                <a:cs typeface="Calibri"/>
              </a:rPr>
              <a:t>enlargement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20" dirty="0">
                <a:latin typeface="Calibri"/>
                <a:cs typeface="Calibri"/>
              </a:rPr>
              <a:t>thyroid </a:t>
            </a:r>
            <a:r>
              <a:rPr sz="3000" spc="-5" dirty="0">
                <a:latin typeface="Calibri"/>
                <a:cs typeface="Calibri"/>
              </a:rPr>
              <a:t>gland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.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89"/>
    </mc:Choice>
    <mc:Fallback xmlns="">
      <p:transition spd="slow" advTm="32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91083"/>
            <a:ext cx="8984615" cy="578040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spc="-15" dirty="0">
                <a:latin typeface="Calibri"/>
                <a:cs typeface="Calibri"/>
              </a:rPr>
              <a:t>Goiters </a:t>
            </a:r>
            <a:r>
              <a:rPr sz="3200" b="1" spc="-10" dirty="0">
                <a:latin typeface="Calibri"/>
                <a:cs typeface="Calibri"/>
              </a:rPr>
              <a:t>can </a:t>
            </a:r>
            <a:r>
              <a:rPr sz="3200" b="1" spc="-5" dirty="0">
                <a:latin typeface="Calibri"/>
                <a:cs typeface="Calibri"/>
              </a:rPr>
              <a:t>be endemic </a:t>
            </a:r>
            <a:r>
              <a:rPr sz="3200" b="1" dirty="0">
                <a:latin typeface="Calibri"/>
                <a:cs typeface="Calibri"/>
              </a:rPr>
              <a:t>or</a:t>
            </a:r>
            <a:r>
              <a:rPr sz="3200" b="1" spc="20" dirty="0">
                <a:latin typeface="Calibri"/>
                <a:cs typeface="Calibri"/>
              </a:rPr>
              <a:t> </a:t>
            </a:r>
            <a:r>
              <a:rPr sz="3200" b="1" spc="-15" dirty="0">
                <a:latin typeface="Calibri"/>
                <a:cs typeface="Calibri"/>
              </a:rPr>
              <a:t>sporadic</a:t>
            </a:r>
            <a:r>
              <a:rPr sz="3200" spc="-15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355600" marR="86995" indent="-342900">
              <a:lnSpc>
                <a:spcPct val="101299"/>
              </a:lnSpc>
              <a:spcBef>
                <a:spcPts val="720"/>
              </a:spcBef>
            </a:pPr>
            <a:r>
              <a:rPr sz="32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Endemic </a:t>
            </a:r>
            <a:r>
              <a:rPr sz="32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goiter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:Occurs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geographic </a:t>
            </a:r>
            <a:r>
              <a:rPr sz="3200" spc="-15" dirty="0">
                <a:latin typeface="Calibri"/>
                <a:cs typeface="Calibri"/>
              </a:rPr>
              <a:t>areas where </a:t>
            </a:r>
            <a:r>
              <a:rPr sz="3200" dirty="0">
                <a:latin typeface="Calibri"/>
                <a:cs typeface="Calibri"/>
              </a:rPr>
              <a:t>the  </a:t>
            </a:r>
            <a:r>
              <a:rPr sz="3200" spc="-5" dirty="0">
                <a:latin typeface="Calibri"/>
                <a:cs typeface="Calibri"/>
              </a:rPr>
              <a:t>soil, </a:t>
            </a:r>
            <a:r>
              <a:rPr sz="3200" spc="-65" dirty="0">
                <a:latin typeface="Calibri"/>
                <a:cs typeface="Calibri"/>
              </a:rPr>
              <a:t>water,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0" dirty="0">
                <a:latin typeface="Calibri"/>
                <a:cs typeface="Calibri"/>
              </a:rPr>
              <a:t>food </a:t>
            </a:r>
            <a:r>
              <a:rPr sz="3200" dirty="0">
                <a:latin typeface="Calibri"/>
                <a:cs typeface="Calibri"/>
              </a:rPr>
              <a:t>supply </a:t>
            </a:r>
            <a:r>
              <a:rPr sz="3200" spc="-15" dirty="0">
                <a:latin typeface="Calibri"/>
                <a:cs typeface="Calibri"/>
              </a:rPr>
              <a:t>contain </a:t>
            </a:r>
            <a:r>
              <a:rPr sz="3200" spc="-10" dirty="0">
                <a:latin typeface="Calibri"/>
                <a:cs typeface="Calibri"/>
              </a:rPr>
              <a:t>little</a:t>
            </a:r>
            <a:r>
              <a:rPr sz="3200" spc="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iodine.</a:t>
            </a:r>
            <a:endParaRPr sz="3200">
              <a:latin typeface="Calibri"/>
              <a:cs typeface="Calibri"/>
            </a:endParaRPr>
          </a:p>
          <a:p>
            <a:pPr marL="320040" marR="140970" indent="-320040">
              <a:lnSpc>
                <a:spcPts val="3790"/>
              </a:lnSpc>
              <a:spcBef>
                <a:spcPts val="935"/>
              </a:spcBef>
              <a:buChar char="-"/>
              <a:tabLst>
                <a:tab pos="320040" algn="l"/>
                <a:tab pos="320675" algn="l"/>
                <a:tab pos="5734050" algn="l"/>
              </a:tabLst>
            </a:pP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term </a:t>
            </a:r>
            <a:r>
              <a:rPr sz="3200" i="1" dirty="0">
                <a:latin typeface="Calibri"/>
                <a:cs typeface="Calibri"/>
              </a:rPr>
              <a:t>endemic </a:t>
            </a:r>
            <a:r>
              <a:rPr sz="3200" dirty="0">
                <a:latin typeface="Calibri"/>
                <a:cs typeface="Calibri"/>
              </a:rPr>
              <a:t>is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used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when	</a:t>
            </a:r>
            <a:r>
              <a:rPr sz="3200" spc="-20" dirty="0">
                <a:latin typeface="Calibri"/>
                <a:cs typeface="Calibri"/>
              </a:rPr>
              <a:t>goiters are </a:t>
            </a:r>
            <a:r>
              <a:rPr sz="3200" spc="-15" dirty="0">
                <a:latin typeface="Calibri"/>
                <a:cs typeface="Calibri"/>
              </a:rPr>
              <a:t>present 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5" dirty="0">
                <a:latin typeface="Calibri"/>
                <a:cs typeface="Calibri"/>
              </a:rPr>
              <a:t>more </a:t>
            </a:r>
            <a:r>
              <a:rPr sz="3200" dirty="0">
                <a:latin typeface="Calibri"/>
                <a:cs typeface="Calibri"/>
              </a:rPr>
              <a:t>than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10%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population </a:t>
            </a:r>
            <a:r>
              <a:rPr sz="3200" dirty="0">
                <a:latin typeface="Calibri"/>
                <a:cs typeface="Calibri"/>
              </a:rPr>
              <a:t>in a </a:t>
            </a:r>
            <a:r>
              <a:rPr sz="3200" spc="-5" dirty="0">
                <a:latin typeface="Calibri"/>
                <a:cs typeface="Calibri"/>
              </a:rPr>
              <a:t>given  </a:t>
            </a:r>
            <a:r>
              <a:rPr sz="3200" spc="-10" dirty="0">
                <a:latin typeface="Calibri"/>
                <a:cs typeface="Calibri"/>
              </a:rPr>
              <a:t>region.</a:t>
            </a:r>
            <a:endParaRPr sz="3200">
              <a:latin typeface="Calibri"/>
              <a:cs typeface="Calibri"/>
            </a:endParaRPr>
          </a:p>
          <a:p>
            <a:pPr marL="320040" marR="5080" indent="-320040">
              <a:lnSpc>
                <a:spcPct val="100299"/>
              </a:lnSpc>
              <a:spcBef>
                <a:spcPts val="645"/>
              </a:spcBef>
              <a:buChar char="-"/>
              <a:tabLst>
                <a:tab pos="320040" algn="l"/>
                <a:tab pos="320675" algn="l"/>
                <a:tab pos="3729990" algn="l"/>
              </a:tabLst>
            </a:pPr>
            <a:r>
              <a:rPr sz="3200" spc="-5" dirty="0">
                <a:latin typeface="Calibri"/>
                <a:cs typeface="Calibri"/>
              </a:rPr>
              <a:t>Such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conditions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are	</a:t>
            </a:r>
            <a:r>
              <a:rPr sz="3200" spc="-5" dirty="0">
                <a:latin typeface="Calibri"/>
                <a:cs typeface="Calibri"/>
              </a:rPr>
              <a:t>common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mountainous </a:t>
            </a:r>
            <a:r>
              <a:rPr sz="3200" spc="-10" dirty="0">
                <a:latin typeface="Calibri"/>
                <a:cs typeface="Calibri"/>
              </a:rPr>
              <a:t>areas 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world, </a:t>
            </a:r>
            <a:r>
              <a:rPr sz="3200" dirty="0">
                <a:latin typeface="Calibri"/>
                <a:cs typeface="Calibri"/>
              </a:rPr>
              <a:t>including the </a:t>
            </a:r>
            <a:r>
              <a:rPr sz="3200" spc="-15" dirty="0">
                <a:latin typeface="Calibri"/>
                <a:cs typeface="Calibri"/>
              </a:rPr>
              <a:t>Himalayas </a:t>
            </a:r>
            <a:r>
              <a:rPr sz="3200" dirty="0">
                <a:latin typeface="Calibri"/>
                <a:cs typeface="Calibri"/>
              </a:rPr>
              <a:t>and the Andes  but </a:t>
            </a:r>
            <a:r>
              <a:rPr sz="3200" spc="-5" dirty="0">
                <a:latin typeface="Calibri"/>
                <a:cs typeface="Calibri"/>
              </a:rPr>
              <a:t>with </a:t>
            </a:r>
            <a:r>
              <a:rPr sz="3200" spc="-10" dirty="0">
                <a:latin typeface="Calibri"/>
                <a:cs typeface="Calibri"/>
              </a:rPr>
              <a:t>increasing availability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iodine  </a:t>
            </a:r>
            <a:r>
              <a:rPr sz="3200" spc="-10" dirty="0">
                <a:latin typeface="Calibri"/>
                <a:cs typeface="Calibri"/>
              </a:rPr>
              <a:t>supplementation,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frequency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severity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dirty="0">
                <a:latin typeface="Calibri"/>
                <a:cs typeface="Calibri"/>
              </a:rPr>
              <a:t>endemic </a:t>
            </a:r>
            <a:r>
              <a:rPr sz="3200" spc="-10" dirty="0">
                <a:latin typeface="Calibri"/>
                <a:cs typeface="Calibri"/>
              </a:rPr>
              <a:t>goiter </a:t>
            </a:r>
            <a:r>
              <a:rPr sz="3200" spc="-20" dirty="0">
                <a:latin typeface="Calibri"/>
                <a:cs typeface="Calibri"/>
              </a:rPr>
              <a:t>have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declined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26"/>
    </mc:Choice>
    <mc:Fallback xmlns="">
      <p:transition spd="slow" advTm="4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39" y="377443"/>
            <a:ext cx="9004935" cy="605790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95"/>
              </a:spcBef>
            </a:pP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Sporadic </a:t>
            </a:r>
            <a:r>
              <a:rPr sz="3000" i="1" spc="-10" dirty="0">
                <a:solidFill>
                  <a:srgbClr val="FF0000"/>
                </a:solidFill>
                <a:latin typeface="Calibri"/>
                <a:cs typeface="Calibri"/>
              </a:rPr>
              <a:t>goiter </a:t>
            </a:r>
            <a:r>
              <a:rPr sz="3000" dirty="0">
                <a:latin typeface="Calibri"/>
                <a:cs typeface="Calibri"/>
              </a:rPr>
              <a:t>: </a:t>
            </a:r>
            <a:r>
              <a:rPr sz="3000" spc="-5" dirty="0">
                <a:latin typeface="Calibri"/>
                <a:cs typeface="Calibri"/>
              </a:rPr>
              <a:t>Less common than endemic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spc="-55" dirty="0">
                <a:latin typeface="Calibri"/>
                <a:cs typeface="Calibri"/>
              </a:rPr>
              <a:t>goiter.</a:t>
            </a:r>
            <a:endParaRPr sz="3000">
              <a:latin typeface="Calibri"/>
              <a:cs typeface="Calibri"/>
            </a:endParaRPr>
          </a:p>
          <a:p>
            <a:pPr marL="325120" marR="38100" indent="-325120">
              <a:lnSpc>
                <a:spcPct val="100000"/>
              </a:lnSpc>
              <a:spcBef>
                <a:spcPts val="695"/>
              </a:spcBef>
              <a:buChar char="-"/>
              <a:tabLst>
                <a:tab pos="325120" algn="l"/>
                <a:tab pos="325755" algn="l"/>
                <a:tab pos="6790055" algn="l"/>
              </a:tabLst>
            </a:pPr>
            <a:r>
              <a:rPr sz="3000" spc="-10" dirty="0">
                <a:latin typeface="Calibri"/>
                <a:cs typeface="Calibri"/>
              </a:rPr>
              <a:t>more </a:t>
            </a:r>
            <a:r>
              <a:rPr sz="3000" spc="-5" dirty="0">
                <a:latin typeface="Calibri"/>
                <a:cs typeface="Calibri"/>
              </a:rPr>
              <a:t>common in </a:t>
            </a:r>
            <a:r>
              <a:rPr sz="3000" spc="-15" dirty="0">
                <a:latin typeface="Calibri"/>
                <a:cs typeface="Calibri"/>
              </a:rPr>
              <a:t>females </a:t>
            </a:r>
            <a:r>
              <a:rPr sz="3000" spc="-5" dirty="0">
                <a:latin typeface="Calibri"/>
                <a:cs typeface="Calibri"/>
              </a:rPr>
              <a:t>than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in males,	with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5" dirty="0">
                <a:latin typeface="Calibri"/>
                <a:cs typeface="Calibri"/>
              </a:rPr>
              <a:t>peak  </a:t>
            </a:r>
            <a:r>
              <a:rPr sz="3000" spc="-10" dirty="0">
                <a:latin typeface="Calibri"/>
                <a:cs typeface="Calibri"/>
              </a:rPr>
              <a:t>incidence </a:t>
            </a:r>
            <a:r>
              <a:rPr sz="3000" spc="-5" dirty="0">
                <a:latin typeface="Calibri"/>
                <a:cs typeface="Calibri"/>
              </a:rPr>
              <a:t>in puberty </a:t>
            </a:r>
            <a:r>
              <a:rPr sz="3000" dirty="0">
                <a:latin typeface="Calibri"/>
                <a:cs typeface="Calibri"/>
              </a:rPr>
              <a:t>or </a:t>
            </a:r>
            <a:r>
              <a:rPr sz="3000" spc="-10" dirty="0">
                <a:latin typeface="Calibri"/>
                <a:cs typeface="Calibri"/>
              </a:rPr>
              <a:t>young </a:t>
            </a:r>
            <a:r>
              <a:rPr sz="3000" spc="-5" dirty="0">
                <a:latin typeface="Calibri"/>
                <a:cs typeface="Calibri"/>
              </a:rPr>
              <a:t>adulthood, when </a:t>
            </a:r>
            <a:r>
              <a:rPr sz="3000" spc="-15" dirty="0">
                <a:latin typeface="Calibri"/>
                <a:cs typeface="Calibri"/>
              </a:rPr>
              <a:t>there </a:t>
            </a:r>
            <a:r>
              <a:rPr sz="3000" spc="-5" dirty="0">
                <a:latin typeface="Calibri"/>
                <a:cs typeface="Calibri"/>
              </a:rPr>
              <a:t>is  </a:t>
            </a:r>
            <a:r>
              <a:rPr sz="3000" dirty="0">
                <a:latin typeface="Calibri"/>
                <a:cs typeface="Calibri"/>
              </a:rPr>
              <a:t>an </a:t>
            </a:r>
            <a:r>
              <a:rPr sz="3000" spc="-10" dirty="0">
                <a:latin typeface="Calibri"/>
                <a:cs typeface="Calibri"/>
              </a:rPr>
              <a:t>increased physiologic </a:t>
            </a:r>
            <a:r>
              <a:rPr sz="3000" spc="-5" dirty="0">
                <a:latin typeface="Calibri"/>
                <a:cs typeface="Calibri"/>
              </a:rPr>
              <a:t>demand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baseline="-19444" dirty="0">
                <a:latin typeface="Calibri"/>
                <a:cs typeface="Calibri"/>
              </a:rPr>
              <a:t>4</a:t>
            </a:r>
            <a:r>
              <a:rPr sz="3000" dirty="0">
                <a:latin typeface="Calibri"/>
                <a:cs typeface="Calibri"/>
              </a:rPr>
              <a:t>.</a:t>
            </a:r>
            <a:endParaRPr sz="3000">
              <a:latin typeface="Calibri"/>
              <a:cs typeface="Calibri"/>
            </a:endParaRPr>
          </a:p>
          <a:p>
            <a:pPr marL="410845" indent="-373380">
              <a:lnSpc>
                <a:spcPct val="100000"/>
              </a:lnSpc>
              <a:spcBef>
                <a:spcPts val="695"/>
              </a:spcBef>
              <a:buChar char="-"/>
              <a:tabLst>
                <a:tab pos="410845" algn="l"/>
                <a:tab pos="411480" algn="l"/>
              </a:tabLst>
            </a:pPr>
            <a:r>
              <a:rPr sz="3000" spc="-5" dirty="0">
                <a:latin typeface="Calibri"/>
                <a:cs typeface="Calibri"/>
              </a:rPr>
              <a:t>It </a:t>
            </a:r>
            <a:r>
              <a:rPr sz="3000" spc="-20" dirty="0">
                <a:latin typeface="Calibri"/>
                <a:cs typeface="Calibri"/>
              </a:rPr>
              <a:t>may </a:t>
            </a:r>
            <a:r>
              <a:rPr sz="3000" spc="-5" dirty="0">
                <a:latin typeface="Calibri"/>
                <a:cs typeface="Calibri"/>
              </a:rPr>
              <a:t>be </a:t>
            </a:r>
            <a:r>
              <a:rPr sz="3000" spc="-10" dirty="0">
                <a:latin typeface="Calibri"/>
                <a:cs typeface="Calibri"/>
              </a:rPr>
              <a:t>caused by </a:t>
            </a:r>
            <a:r>
              <a:rPr sz="3000" spc="-20" dirty="0">
                <a:latin typeface="Calibri"/>
                <a:cs typeface="Calibri"/>
              </a:rPr>
              <a:t>several </a:t>
            </a:r>
            <a:r>
              <a:rPr sz="3000" spc="-5" dirty="0">
                <a:latin typeface="Calibri"/>
                <a:cs typeface="Calibri"/>
              </a:rPr>
              <a:t>conditions, including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the:</a:t>
            </a:r>
            <a:endParaRPr sz="3000">
              <a:latin typeface="Calibri"/>
              <a:cs typeface="Calibri"/>
            </a:endParaRPr>
          </a:p>
          <a:p>
            <a:pPr marL="381000" marR="842644" indent="-342900" algn="just">
              <a:lnSpc>
                <a:spcPct val="100000"/>
              </a:lnSpc>
              <a:spcBef>
                <a:spcPts val="795"/>
              </a:spcBef>
              <a:buAutoNum type="alphaLcPeriod"/>
              <a:tabLst>
                <a:tab pos="403860" algn="l"/>
              </a:tabLst>
            </a:pPr>
            <a:r>
              <a:rPr sz="3000" spc="-15" dirty="0">
                <a:latin typeface="Calibri"/>
                <a:cs typeface="Calibri"/>
              </a:rPr>
              <a:t>Ingestion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5" dirty="0">
                <a:latin typeface="Calibri"/>
                <a:cs typeface="Calibri"/>
              </a:rPr>
              <a:t>substances </a:t>
            </a:r>
            <a:r>
              <a:rPr sz="3000" spc="-10" dirty="0">
                <a:latin typeface="Calibri"/>
                <a:cs typeface="Calibri"/>
              </a:rPr>
              <a:t>that </a:t>
            </a:r>
            <a:r>
              <a:rPr sz="3000" spc="-25" dirty="0">
                <a:latin typeface="Calibri"/>
                <a:cs typeface="Calibri"/>
              </a:rPr>
              <a:t>interfere </a:t>
            </a:r>
            <a:r>
              <a:rPr sz="3000" spc="-5" dirty="0">
                <a:latin typeface="Calibri"/>
                <a:cs typeface="Calibri"/>
              </a:rPr>
              <a:t>with </a:t>
            </a:r>
            <a:r>
              <a:rPr sz="3000" spc="-20" dirty="0">
                <a:latin typeface="Calibri"/>
                <a:cs typeface="Calibri"/>
              </a:rPr>
              <a:t>thyroid  </a:t>
            </a:r>
            <a:r>
              <a:rPr sz="3000" dirty="0">
                <a:latin typeface="Calibri"/>
                <a:cs typeface="Calibri"/>
              </a:rPr>
              <a:t>hormone </a:t>
            </a:r>
            <a:r>
              <a:rPr sz="3000" spc="-15" dirty="0">
                <a:latin typeface="Calibri"/>
                <a:cs typeface="Calibri"/>
              </a:rPr>
              <a:t>synthesis </a:t>
            </a:r>
            <a:r>
              <a:rPr sz="3000" dirty="0">
                <a:latin typeface="Calibri"/>
                <a:cs typeface="Calibri"/>
              </a:rPr>
              <a:t>, </a:t>
            </a:r>
            <a:r>
              <a:rPr sz="3000" spc="-5" dirty="0">
                <a:latin typeface="Calibri"/>
                <a:cs typeface="Calibri"/>
              </a:rPr>
              <a:t>such </a:t>
            </a:r>
            <a:r>
              <a:rPr sz="3000" dirty="0">
                <a:latin typeface="Calibri"/>
                <a:cs typeface="Calibri"/>
              </a:rPr>
              <a:t>as </a:t>
            </a:r>
            <a:r>
              <a:rPr sz="3000" spc="-25" dirty="0">
                <a:latin typeface="Calibri"/>
                <a:cs typeface="Calibri"/>
              </a:rPr>
              <a:t>excessive </a:t>
            </a:r>
            <a:r>
              <a:rPr sz="3000" spc="-10" dirty="0">
                <a:latin typeface="Calibri"/>
                <a:cs typeface="Calibri"/>
              </a:rPr>
              <a:t>calcium </a:t>
            </a:r>
            <a:r>
              <a:rPr sz="3000" spc="-5" dirty="0">
                <a:latin typeface="Calibri"/>
                <a:cs typeface="Calibri"/>
              </a:rPr>
              <a:t>and  </a:t>
            </a:r>
            <a:r>
              <a:rPr sz="3000" spc="-20" dirty="0">
                <a:latin typeface="Calibri"/>
                <a:cs typeface="Calibri"/>
              </a:rPr>
              <a:t>vegetables </a:t>
            </a:r>
            <a:r>
              <a:rPr sz="3000" spc="-5" dirty="0">
                <a:latin typeface="Calibri"/>
                <a:cs typeface="Calibri"/>
              </a:rPr>
              <a:t>such </a:t>
            </a:r>
            <a:r>
              <a:rPr sz="3000" dirty="0">
                <a:latin typeface="Calibri"/>
                <a:cs typeface="Calibri"/>
              </a:rPr>
              <a:t>as </a:t>
            </a:r>
            <a:r>
              <a:rPr sz="3000" spc="-15" dirty="0">
                <a:latin typeface="Calibri"/>
                <a:cs typeface="Calibri"/>
              </a:rPr>
              <a:t>cabbage, </a:t>
            </a:r>
            <a:r>
              <a:rPr sz="3000" spc="-30" dirty="0">
                <a:latin typeface="Calibri"/>
                <a:cs typeface="Calibri"/>
              </a:rPr>
              <a:t>cauliflower, </a:t>
            </a:r>
            <a:r>
              <a:rPr sz="3000" spc="-10" dirty="0">
                <a:latin typeface="Calibri"/>
                <a:cs typeface="Calibri"/>
              </a:rPr>
              <a:t>sprouts,</a:t>
            </a:r>
            <a:r>
              <a:rPr sz="3000" spc="3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.</a:t>
            </a:r>
            <a:endParaRPr sz="3000">
              <a:latin typeface="Calibri"/>
              <a:cs typeface="Calibri"/>
            </a:endParaRPr>
          </a:p>
          <a:p>
            <a:pPr marL="381000" marR="30480" indent="-342900">
              <a:lnSpc>
                <a:spcPct val="100000"/>
              </a:lnSpc>
              <a:spcBef>
                <a:spcPts val="695"/>
              </a:spcBef>
              <a:buFont typeface="Calibri"/>
              <a:buAutoNum type="alphaLcPeriod"/>
              <a:tabLst>
                <a:tab pos="421005" algn="l"/>
              </a:tabLst>
            </a:pPr>
            <a:r>
              <a:rPr dirty="0"/>
              <a:t>	</a:t>
            </a:r>
            <a:r>
              <a:rPr sz="3000" spc="-10" dirty="0">
                <a:latin typeface="Calibri"/>
                <a:cs typeface="Calibri"/>
              </a:rPr>
              <a:t>Hereditary enzymatic </a:t>
            </a:r>
            <a:r>
              <a:rPr sz="3000" spc="-25" dirty="0">
                <a:latin typeface="Calibri"/>
                <a:cs typeface="Calibri"/>
              </a:rPr>
              <a:t>defects </a:t>
            </a:r>
            <a:r>
              <a:rPr sz="3000" spc="-10" dirty="0">
                <a:latin typeface="Calibri"/>
                <a:cs typeface="Calibri"/>
              </a:rPr>
              <a:t>that </a:t>
            </a:r>
            <a:r>
              <a:rPr sz="3000" spc="-25" dirty="0">
                <a:latin typeface="Calibri"/>
                <a:cs typeface="Calibri"/>
              </a:rPr>
              <a:t>interfere </a:t>
            </a:r>
            <a:r>
              <a:rPr sz="3000" spc="-5" dirty="0">
                <a:latin typeface="Calibri"/>
                <a:cs typeface="Calibri"/>
              </a:rPr>
              <a:t>with  </a:t>
            </a:r>
            <a:r>
              <a:rPr sz="3000" spc="-20" dirty="0">
                <a:latin typeface="Calibri"/>
                <a:cs typeface="Calibri"/>
              </a:rPr>
              <a:t>thyroid </a:t>
            </a:r>
            <a:r>
              <a:rPr sz="3000" dirty="0">
                <a:latin typeface="Calibri"/>
                <a:cs typeface="Calibri"/>
              </a:rPr>
              <a:t>hormone </a:t>
            </a:r>
            <a:r>
              <a:rPr sz="3000" spc="-15" dirty="0">
                <a:latin typeface="Calibri"/>
                <a:cs typeface="Calibri"/>
              </a:rPr>
              <a:t>synthesis </a:t>
            </a:r>
            <a:r>
              <a:rPr sz="3000" i="1" spc="-5" dirty="0">
                <a:latin typeface="Calibri"/>
                <a:cs typeface="Calibri"/>
              </a:rPr>
              <a:t>(dyshormonogenetic</a:t>
            </a:r>
            <a:r>
              <a:rPr sz="3000" i="1" spc="1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goiter).</a:t>
            </a:r>
            <a:endParaRPr sz="3000">
              <a:latin typeface="Calibri"/>
              <a:cs typeface="Calibri"/>
            </a:endParaRPr>
          </a:p>
          <a:p>
            <a:pPr marL="381000" marR="1380490" indent="-342900">
              <a:lnSpc>
                <a:spcPct val="100000"/>
              </a:lnSpc>
              <a:spcBef>
                <a:spcPts val="720"/>
              </a:spcBef>
            </a:pPr>
            <a:r>
              <a:rPr sz="3000" spc="-10" dirty="0">
                <a:latin typeface="Calibri"/>
                <a:cs typeface="Calibri"/>
              </a:rPr>
              <a:t>-In most cases,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cause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0" dirty="0">
                <a:latin typeface="Calibri"/>
                <a:cs typeface="Calibri"/>
              </a:rPr>
              <a:t>sporadic </a:t>
            </a:r>
            <a:r>
              <a:rPr sz="3000" spc="-15" dirty="0">
                <a:latin typeface="Calibri"/>
                <a:cs typeface="Calibri"/>
              </a:rPr>
              <a:t>goiter </a:t>
            </a:r>
            <a:r>
              <a:rPr sz="3000" spc="-5" dirty="0">
                <a:latin typeface="Calibri"/>
                <a:cs typeface="Calibri"/>
              </a:rPr>
              <a:t>is </a:t>
            </a:r>
            <a:r>
              <a:rPr sz="3000" dirty="0">
                <a:latin typeface="Calibri"/>
                <a:cs typeface="Calibri"/>
              </a:rPr>
              <a:t>not  </a:t>
            </a:r>
            <a:r>
              <a:rPr sz="3000" spc="-15" dirty="0">
                <a:latin typeface="Calibri"/>
                <a:cs typeface="Calibri"/>
              </a:rPr>
              <a:t>apparent.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1"/>
    </mc:Choice>
    <mc:Fallback xmlns="">
      <p:transition spd="slow" advTm="3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61035"/>
            <a:ext cx="8888095" cy="605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3000" u="heavy" spc="-6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0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MORPHOLOGY</a:t>
            </a:r>
            <a:r>
              <a:rPr sz="3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endParaRPr sz="3000">
              <a:latin typeface="Calibri"/>
              <a:cs typeface="Calibri"/>
            </a:endParaRPr>
          </a:p>
          <a:p>
            <a:pPr marL="355600" marR="1131570" indent="-342900" algn="just">
              <a:lnSpc>
                <a:spcPct val="79000"/>
              </a:lnSpc>
              <a:spcBef>
                <a:spcPts val="755"/>
              </a:spcBef>
            </a:pPr>
            <a:r>
              <a:rPr sz="3000" dirty="0">
                <a:latin typeface="Calibri"/>
                <a:cs typeface="Calibri"/>
              </a:rPr>
              <a:t>- </a:t>
            </a:r>
            <a:r>
              <a:rPr sz="3000" spc="-25" dirty="0">
                <a:latin typeface="Calibri"/>
                <a:cs typeface="Calibri"/>
              </a:rPr>
              <a:t>Initially, </a:t>
            </a:r>
            <a:r>
              <a:rPr sz="3000" spc="-5" dirty="0">
                <a:latin typeface="Calibri"/>
                <a:cs typeface="Calibri"/>
              </a:rPr>
              <a:t>the gland is </a:t>
            </a:r>
            <a:r>
              <a:rPr sz="3000" spc="-10" dirty="0">
                <a:latin typeface="Calibri"/>
                <a:cs typeface="Calibri"/>
              </a:rPr>
              <a:t>diffusely </a:t>
            </a:r>
            <a:r>
              <a:rPr sz="3000" spc="-5" dirty="0">
                <a:latin typeface="Calibri"/>
                <a:cs typeface="Calibri"/>
              </a:rPr>
              <a:t>and </a:t>
            </a:r>
            <a:r>
              <a:rPr sz="3000" spc="-15" dirty="0">
                <a:latin typeface="Calibri"/>
                <a:cs typeface="Calibri"/>
              </a:rPr>
              <a:t>symmetrically  enlarged </a:t>
            </a:r>
            <a:r>
              <a:rPr sz="3000" spc="-10" dirty="0">
                <a:latin typeface="Calibri"/>
                <a:cs typeface="Calibri"/>
              </a:rPr>
              <a:t>(diffuse </a:t>
            </a:r>
            <a:r>
              <a:rPr sz="3000" spc="-15" dirty="0">
                <a:latin typeface="Calibri"/>
                <a:cs typeface="Calibri"/>
              </a:rPr>
              <a:t>goiter) </a:t>
            </a:r>
            <a:r>
              <a:rPr sz="3000" spc="-5" dirty="0">
                <a:latin typeface="Calibri"/>
                <a:cs typeface="Calibri"/>
              </a:rPr>
              <a:t>but </a:t>
            </a:r>
            <a:r>
              <a:rPr sz="3000" spc="-20" dirty="0">
                <a:latin typeface="Calibri"/>
                <a:cs typeface="Calibri"/>
              </a:rPr>
              <a:t>later </a:t>
            </a:r>
            <a:r>
              <a:rPr sz="3000" dirty="0">
                <a:latin typeface="Calibri"/>
                <a:cs typeface="Calibri"/>
              </a:rPr>
              <a:t>on </a:t>
            </a:r>
            <a:r>
              <a:rPr sz="3000" spc="-5" dirty="0">
                <a:latin typeface="Calibri"/>
                <a:cs typeface="Calibri"/>
              </a:rPr>
              <a:t>it </a:t>
            </a:r>
            <a:r>
              <a:rPr sz="3000" spc="-10" dirty="0">
                <a:latin typeface="Calibri"/>
                <a:cs typeface="Calibri"/>
              </a:rPr>
              <a:t>becomes  </a:t>
            </a:r>
            <a:r>
              <a:rPr sz="3000" spc="-5" dirty="0">
                <a:latin typeface="Calibri"/>
                <a:cs typeface="Calibri"/>
              </a:rPr>
              <a:t>multinodular </a:t>
            </a:r>
            <a:r>
              <a:rPr sz="3000" spc="-55" dirty="0">
                <a:latin typeface="Calibri"/>
                <a:cs typeface="Calibri"/>
              </a:rPr>
              <a:t>goiter.</a:t>
            </a:r>
            <a:endParaRPr sz="30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3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 </a:t>
            </a:r>
            <a:r>
              <a:rPr sz="3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microscopic</a:t>
            </a:r>
            <a:r>
              <a:rPr sz="30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0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examination,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ts val="2900"/>
              </a:lnSpc>
              <a:spcBef>
                <a:spcPts val="680"/>
              </a:spcBef>
              <a:buFont typeface="Calibri"/>
              <a:buAutoNum type="alphaLcPeriod"/>
              <a:tabLst>
                <a:tab pos="548640" algn="l"/>
                <a:tab pos="549910" algn="l"/>
              </a:tabLst>
            </a:pPr>
            <a:r>
              <a:rPr dirty="0"/>
              <a:t>	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follicular epithelium </a:t>
            </a:r>
            <a:r>
              <a:rPr sz="3000" spc="-20" dirty="0">
                <a:latin typeface="Calibri"/>
                <a:cs typeface="Calibri"/>
              </a:rPr>
              <a:t>may </a:t>
            </a:r>
            <a:r>
              <a:rPr sz="3000" spc="-5" dirty="0">
                <a:latin typeface="Calibri"/>
                <a:cs typeface="Calibri"/>
              </a:rPr>
              <a:t>be </a:t>
            </a:r>
            <a:r>
              <a:rPr sz="3000" spc="-15" dirty="0">
                <a:latin typeface="Calibri"/>
                <a:cs typeface="Calibri"/>
              </a:rPr>
              <a:t>hyperplastic </a:t>
            </a:r>
            <a:r>
              <a:rPr sz="3000" spc="-5" dirty="0">
                <a:latin typeface="Calibri"/>
                <a:cs typeface="Calibri"/>
              </a:rPr>
              <a:t>in the  early </a:t>
            </a:r>
            <a:r>
              <a:rPr sz="3000" spc="-20" dirty="0">
                <a:latin typeface="Calibri"/>
                <a:cs typeface="Calibri"/>
              </a:rPr>
              <a:t>stages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disease </a:t>
            </a:r>
            <a:r>
              <a:rPr sz="3000" dirty="0">
                <a:latin typeface="Calibri"/>
                <a:cs typeface="Calibri"/>
              </a:rPr>
              <a:t>or </a:t>
            </a:r>
            <a:r>
              <a:rPr sz="3000" spc="-20" dirty="0">
                <a:latin typeface="Calibri"/>
                <a:cs typeface="Calibri"/>
              </a:rPr>
              <a:t>flattened </a:t>
            </a:r>
            <a:r>
              <a:rPr sz="3000" spc="-5" dirty="0">
                <a:latin typeface="Calibri"/>
                <a:cs typeface="Calibri"/>
              </a:rPr>
              <a:t>and cuboidal during  periods </a:t>
            </a:r>
            <a:r>
              <a:rPr sz="3000" dirty="0">
                <a:latin typeface="Calibri"/>
                <a:cs typeface="Calibri"/>
              </a:rPr>
              <a:t>of</a:t>
            </a:r>
            <a:r>
              <a:rPr sz="3000" spc="-15" dirty="0">
                <a:latin typeface="Calibri"/>
                <a:cs typeface="Calibri"/>
              </a:rPr>
              <a:t> involution.</a:t>
            </a:r>
            <a:endParaRPr sz="3000">
              <a:latin typeface="Calibri"/>
              <a:cs typeface="Calibri"/>
            </a:endParaRPr>
          </a:p>
          <a:p>
            <a:pPr marL="355600" marR="1070610" indent="-342900">
              <a:lnSpc>
                <a:spcPts val="2900"/>
              </a:lnSpc>
              <a:spcBef>
                <a:spcPts val="710"/>
              </a:spcBef>
              <a:buFont typeface="Calibri"/>
              <a:buAutoNum type="alphaLcPeriod"/>
              <a:tabLst>
                <a:tab pos="480695" algn="l"/>
                <a:tab pos="481330" algn="l"/>
              </a:tabLst>
            </a:pPr>
            <a:r>
              <a:rPr dirty="0"/>
              <a:t>	</a:t>
            </a:r>
            <a:r>
              <a:rPr sz="3000" spc="-5" dirty="0">
                <a:latin typeface="Calibri"/>
                <a:cs typeface="Calibri"/>
              </a:rPr>
              <a:t>Colloid is </a:t>
            </a:r>
            <a:r>
              <a:rPr sz="3000" spc="-10" dirty="0">
                <a:latin typeface="Calibri"/>
                <a:cs typeface="Calibri"/>
              </a:rPr>
              <a:t>abundant </a:t>
            </a:r>
            <a:r>
              <a:rPr sz="3000" spc="-5" dirty="0">
                <a:latin typeface="Calibri"/>
                <a:cs typeface="Calibri"/>
              </a:rPr>
              <a:t>in the </a:t>
            </a:r>
            <a:r>
              <a:rPr sz="3000" spc="-25" dirty="0">
                <a:latin typeface="Calibri"/>
                <a:cs typeface="Calibri"/>
              </a:rPr>
              <a:t>latter </a:t>
            </a:r>
            <a:r>
              <a:rPr sz="3000" spc="-5" dirty="0">
                <a:latin typeface="Calibri"/>
                <a:cs typeface="Calibri"/>
              </a:rPr>
              <a:t>periods (colloid  </a:t>
            </a:r>
            <a:r>
              <a:rPr sz="3000" spc="-10" dirty="0">
                <a:latin typeface="Calibri"/>
                <a:cs typeface="Calibri"/>
              </a:rPr>
              <a:t>goiter).</a:t>
            </a:r>
            <a:endParaRPr sz="3000">
              <a:latin typeface="Calibri"/>
              <a:cs typeface="Calibri"/>
            </a:endParaRPr>
          </a:p>
          <a:p>
            <a:pPr marL="355600" marR="123189" indent="-342900">
              <a:lnSpc>
                <a:spcPct val="79800"/>
              </a:lnSpc>
              <a:spcBef>
                <a:spcPts val="750"/>
              </a:spcBef>
              <a:buAutoNum type="alphaLcPeriod"/>
              <a:tabLst>
                <a:tab pos="355600" algn="l"/>
                <a:tab pos="2080260" algn="l"/>
                <a:tab pos="7506970" algn="l"/>
              </a:tabLst>
            </a:pPr>
            <a:r>
              <a:rPr sz="3000" spc="-5" dirty="0">
                <a:latin typeface="Calibri"/>
                <a:cs typeface="Calibri"/>
              </a:rPr>
              <a:t>With time, </a:t>
            </a:r>
            <a:r>
              <a:rPr sz="3000" spc="-20" dirty="0">
                <a:latin typeface="Calibri"/>
                <a:cs typeface="Calibri"/>
              </a:rPr>
              <a:t>recurrent </a:t>
            </a:r>
            <a:r>
              <a:rPr sz="3000" spc="-5" dirty="0">
                <a:latin typeface="Calibri"/>
                <a:cs typeface="Calibri"/>
              </a:rPr>
              <a:t>episodes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0" dirty="0">
                <a:latin typeface="Calibri"/>
                <a:cs typeface="Calibri"/>
              </a:rPr>
              <a:t>hyperplasia </a:t>
            </a:r>
            <a:r>
              <a:rPr sz="3000" spc="-5" dirty="0">
                <a:latin typeface="Calibri"/>
                <a:cs typeface="Calibri"/>
              </a:rPr>
              <a:t>and  </a:t>
            </a:r>
            <a:r>
              <a:rPr sz="3000" spc="-15" dirty="0">
                <a:latin typeface="Calibri"/>
                <a:cs typeface="Calibri"/>
              </a:rPr>
              <a:t>involution	</a:t>
            </a:r>
            <a:r>
              <a:rPr sz="3000" spc="-10" dirty="0">
                <a:latin typeface="Calibri"/>
                <a:cs typeface="Calibri"/>
              </a:rPr>
              <a:t>produce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more irregular </a:t>
            </a:r>
            <a:r>
              <a:rPr sz="3000" spc="-15" dirty="0">
                <a:latin typeface="Calibri"/>
                <a:cs typeface="Calibri"/>
              </a:rPr>
              <a:t>enlargement </a:t>
            </a:r>
            <a:r>
              <a:rPr sz="3000" dirty="0">
                <a:latin typeface="Calibri"/>
                <a:cs typeface="Calibri"/>
              </a:rPr>
              <a:t>of  </a:t>
            </a:r>
            <a:r>
              <a:rPr sz="3000" spc="-5" dirty="0">
                <a:latin typeface="Calibri"/>
                <a:cs typeface="Calibri"/>
              </a:rPr>
              <a:t>th</a:t>
            </a:r>
            <a:r>
              <a:rPr sz="3000" spc="-1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t</a:t>
            </a:r>
            <a:r>
              <a:rPr sz="3000" spc="-60" dirty="0">
                <a:latin typeface="Calibri"/>
                <a:cs typeface="Calibri"/>
              </a:rPr>
              <a:t>h</a:t>
            </a:r>
            <a:r>
              <a:rPr sz="3000" dirty="0">
                <a:latin typeface="Calibri"/>
                <a:cs typeface="Calibri"/>
              </a:rPr>
              <a:t>y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spc="5" dirty="0">
                <a:latin typeface="Calibri"/>
                <a:cs typeface="Calibri"/>
              </a:rPr>
              <a:t>o</a:t>
            </a:r>
            <a:r>
              <a:rPr sz="3000" spc="-5" dirty="0">
                <a:latin typeface="Calibri"/>
                <a:cs typeface="Calibri"/>
              </a:rPr>
              <a:t>id</a:t>
            </a:r>
            <a:r>
              <a:rPr sz="3000" dirty="0">
                <a:latin typeface="Calibri"/>
                <a:cs typeface="Calibri"/>
              </a:rPr>
              <a:t>,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40" dirty="0">
                <a:latin typeface="Calibri"/>
                <a:cs typeface="Calibri"/>
              </a:rPr>
              <a:t>t</a:t>
            </a:r>
            <a:r>
              <a:rPr sz="3000" spc="-1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rm</a:t>
            </a:r>
            <a:r>
              <a:rPr sz="3000" spc="-1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d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m</a:t>
            </a:r>
            <a:r>
              <a:rPr sz="3000" spc="-5" dirty="0">
                <a:latin typeface="Calibri"/>
                <a:cs typeface="Calibri"/>
              </a:rPr>
              <a:t>ultin</a:t>
            </a:r>
            <a:r>
              <a:rPr sz="3000" spc="5" dirty="0">
                <a:latin typeface="Calibri"/>
                <a:cs typeface="Calibri"/>
              </a:rPr>
              <a:t>o</a:t>
            </a:r>
            <a:r>
              <a:rPr sz="3000" spc="-5" dirty="0">
                <a:latin typeface="Calibri"/>
                <a:cs typeface="Calibri"/>
              </a:rPr>
              <a:t>dul</a:t>
            </a:r>
            <a:r>
              <a:rPr sz="3000" dirty="0">
                <a:latin typeface="Calibri"/>
                <a:cs typeface="Calibri"/>
              </a:rPr>
              <a:t>ar </a:t>
            </a:r>
            <a:r>
              <a:rPr sz="3000" spc="-25" dirty="0">
                <a:latin typeface="Calibri"/>
                <a:cs typeface="Calibri"/>
              </a:rPr>
              <a:t>g</a:t>
            </a:r>
            <a:r>
              <a:rPr sz="3000" spc="5" dirty="0">
                <a:latin typeface="Calibri"/>
                <a:cs typeface="Calibri"/>
              </a:rPr>
              <a:t>o</a:t>
            </a:r>
            <a:r>
              <a:rPr sz="3000" spc="-5" dirty="0">
                <a:latin typeface="Calibri"/>
                <a:cs typeface="Calibri"/>
              </a:rPr>
              <a:t>i</a:t>
            </a:r>
            <a:r>
              <a:rPr sz="3000" spc="-40" dirty="0">
                <a:latin typeface="Calibri"/>
                <a:cs typeface="Calibri"/>
              </a:rPr>
              <a:t>t</a:t>
            </a:r>
            <a:r>
              <a:rPr sz="3000" spc="-1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r a</a:t>
            </a:r>
            <a:r>
              <a:rPr sz="3000" spc="-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d	</a:t>
            </a:r>
            <a:r>
              <a:rPr sz="3000" spc="-5" dirty="0">
                <a:latin typeface="Calibri"/>
                <a:cs typeface="Calibri"/>
              </a:rPr>
              <a:t>vi</a:t>
            </a:r>
            <a:r>
              <a:rPr sz="300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tuall</a:t>
            </a:r>
            <a:r>
              <a:rPr sz="3000" dirty="0">
                <a:latin typeface="Calibri"/>
                <a:cs typeface="Calibri"/>
              </a:rPr>
              <a:t>y  </a:t>
            </a:r>
            <a:r>
              <a:rPr sz="3000" spc="-5" dirty="0">
                <a:latin typeface="Calibri"/>
                <a:cs typeface="Calibri"/>
              </a:rPr>
              <a:t>all </a:t>
            </a:r>
            <a:r>
              <a:rPr sz="3000" spc="-10" dirty="0">
                <a:latin typeface="Calibri"/>
                <a:cs typeface="Calibri"/>
              </a:rPr>
              <a:t>long-standing diffuse </a:t>
            </a:r>
            <a:r>
              <a:rPr sz="3000" spc="-20" dirty="0">
                <a:latin typeface="Calibri"/>
                <a:cs typeface="Calibri"/>
              </a:rPr>
              <a:t>goiters convert into  </a:t>
            </a:r>
            <a:r>
              <a:rPr sz="3000" spc="-5" dirty="0">
                <a:latin typeface="Calibri"/>
                <a:cs typeface="Calibri"/>
              </a:rPr>
              <a:t>multinodular </a:t>
            </a:r>
            <a:r>
              <a:rPr sz="3000" spc="-20" dirty="0">
                <a:latin typeface="Calibri"/>
                <a:cs typeface="Calibri"/>
              </a:rPr>
              <a:t>goiters</a:t>
            </a:r>
            <a:r>
              <a:rPr sz="3000" spc="-20" dirty="0">
                <a:latin typeface="Arial Narrow"/>
                <a:cs typeface="Arial Narrow"/>
              </a:rPr>
              <a:t>.</a:t>
            </a:r>
            <a:endParaRPr sz="3000">
              <a:latin typeface="Arial Narrow"/>
              <a:cs typeface="Arial Narro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89"/>
    </mc:Choice>
    <mc:Fallback xmlns="">
      <p:transition spd="slow" advTm="4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4375" y="458724"/>
            <a:ext cx="26358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mechanism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148097" y="1752600"/>
            <a:ext cx="6153565" cy="4418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"/>
    </mc:Choice>
    <mc:Fallback xmlns="">
      <p:transition spd="slow" advTm="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0216" y="458724"/>
            <a:ext cx="56845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Macroscopic</a:t>
            </a:r>
            <a:r>
              <a:rPr sz="4400" spc="-75" dirty="0"/>
              <a:t> </a:t>
            </a:r>
            <a:r>
              <a:rPr sz="4400" spc="-10" dirty="0"/>
              <a:t>appearance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607820"/>
            <a:ext cx="7982584" cy="14916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2900">
              <a:lnSpc>
                <a:spcPct val="100299"/>
              </a:lnSpc>
              <a:spcBef>
                <a:spcPts val="85"/>
              </a:spcBef>
              <a:buFont typeface="Arial"/>
              <a:buChar char="•"/>
              <a:tabLst>
                <a:tab pos="354965" algn="l"/>
                <a:tab pos="355600" algn="l"/>
                <a:tab pos="2393950" algn="l"/>
              </a:tabLst>
            </a:pPr>
            <a:r>
              <a:rPr sz="3200" dirty="0">
                <a:latin typeface="Calibri"/>
                <a:cs typeface="Calibri"/>
              </a:rPr>
              <a:t>Multinodular </a:t>
            </a:r>
            <a:r>
              <a:rPr sz="3200" spc="-20" dirty="0">
                <a:latin typeface="Calibri"/>
                <a:cs typeface="Calibri"/>
              </a:rPr>
              <a:t>goiters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cause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multilobulated, 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asymmetrically </a:t>
            </a:r>
            <a:r>
              <a:rPr sz="3200" spc="-10" dirty="0">
                <a:latin typeface="Calibri"/>
                <a:cs typeface="Calibri"/>
              </a:rPr>
              <a:t>enlarged </a:t>
            </a:r>
            <a:r>
              <a:rPr sz="3200" dirty="0">
                <a:latin typeface="Calibri"/>
                <a:cs typeface="Calibri"/>
              </a:rPr>
              <a:t>glands . Old </a:t>
            </a:r>
            <a:r>
              <a:rPr sz="3200" spc="-5" dirty="0">
                <a:latin typeface="Calibri"/>
                <a:cs typeface="Calibri"/>
              </a:rPr>
              <a:t>lesions  </a:t>
            </a:r>
            <a:r>
              <a:rPr sz="3200" spc="-10" dirty="0">
                <a:latin typeface="Calibri"/>
                <a:cs typeface="Calibri"/>
              </a:rPr>
              <a:t>often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show	</a:t>
            </a:r>
            <a:r>
              <a:rPr sz="3200" spc="-10" dirty="0">
                <a:latin typeface="Calibri"/>
                <a:cs typeface="Calibri"/>
              </a:rPr>
              <a:t>fibrosis, </a:t>
            </a:r>
            <a:r>
              <a:rPr sz="3200" spc="-5" dirty="0">
                <a:latin typeface="Calibri"/>
                <a:cs typeface="Calibri"/>
              </a:rPr>
              <a:t>hemorrhage,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calcification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200" y="3428999"/>
            <a:ext cx="8229600" cy="3045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49"/>
    </mc:Choice>
    <mc:Fallback xmlns="">
      <p:transition spd="slow" advTm="71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3" x="6946900" y="5018088"/>
          <p14:tracePt t="5802" x="6894513" y="5000625"/>
          <p14:tracePt t="5815" x="6715125" y="4938713"/>
          <p14:tracePt t="5827" x="6276975" y="4813300"/>
          <p14:tracePt t="5841" x="5894388" y="4732338"/>
          <p14:tracePt t="5855" x="5465763" y="4652963"/>
          <p14:tracePt t="5872" x="5089525" y="4581525"/>
          <p14:tracePt t="5889" x="4483100" y="4491038"/>
          <p14:tracePt t="5905" x="4259263" y="4491038"/>
          <p14:tracePt t="5922" x="4152900" y="4491038"/>
          <p14:tracePt t="5938" x="4037013" y="4491038"/>
          <p14:tracePt t="5955" x="4010025" y="4491038"/>
          <p14:tracePt t="5972" x="3990975" y="4491038"/>
          <p14:tracePt t="6222" x="3973513" y="4500563"/>
          <p14:tracePt t="6234" x="3929063" y="4518025"/>
          <p14:tracePt t="6247" x="3830638" y="4545013"/>
          <p14:tracePt t="6259" x="3741738" y="4581525"/>
          <p14:tracePt t="6272" x="3670300" y="4589463"/>
          <p14:tracePt t="6288" x="3598863" y="4598988"/>
          <p14:tracePt t="6305" x="3517900" y="4598988"/>
          <p14:tracePt t="6322" x="3367088" y="4589463"/>
          <p14:tracePt t="6338" x="3322638" y="4581525"/>
          <p14:tracePt t="6355" x="3303588" y="4562475"/>
          <p14:tracePt t="6372" x="3295650" y="4554538"/>
          <p14:tracePt t="6388" x="3295650" y="4545013"/>
          <p14:tracePt t="6409" x="3286125" y="4545013"/>
          <p14:tracePt t="6432" x="3286125" y="4527550"/>
          <p14:tracePt t="6444" x="3295650" y="4500563"/>
          <p14:tracePt t="6458" x="3313113" y="4473575"/>
          <p14:tracePt t="6472" x="3357563" y="4446588"/>
          <p14:tracePt t="6488" x="3402013" y="4419600"/>
          <p14:tracePt t="6505" x="3482975" y="4375150"/>
          <p14:tracePt t="6522" x="3517900" y="4367213"/>
          <p14:tracePt t="6538" x="3562350" y="4357688"/>
          <p14:tracePt t="6555" x="3643313" y="4348163"/>
          <p14:tracePt t="6572" x="3705225" y="4348163"/>
          <p14:tracePt t="6588" x="3741738" y="4348163"/>
          <p14:tracePt t="6605" x="3813175" y="4357688"/>
          <p14:tracePt t="6622" x="3830638" y="4384675"/>
          <p14:tracePt t="6638" x="3857625" y="4419600"/>
          <p14:tracePt t="6655" x="3902075" y="4554538"/>
          <p14:tracePt t="6672" x="3911600" y="4608513"/>
          <p14:tracePt t="6688" x="3919538" y="4660900"/>
          <p14:tracePt t="6705" x="3919538" y="4732338"/>
          <p14:tracePt t="6722" x="3919538" y="4768850"/>
          <p14:tracePt t="6738" x="3911600" y="4803775"/>
          <p14:tracePt t="6755" x="3902075" y="4848225"/>
          <p14:tracePt t="6772" x="3894138" y="4875213"/>
          <p14:tracePt t="6777" x="3884613" y="4884738"/>
          <p14:tracePt t="6791" x="3875088" y="4894263"/>
          <p14:tracePt t="6805" x="3867150" y="4902200"/>
          <p14:tracePt t="6822" x="3857625" y="4911725"/>
          <p14:tracePt t="6851" x="3822700" y="4911725"/>
          <p14:tracePt t="6863" x="3786188" y="4902200"/>
          <p14:tracePt t="6876" x="3751263" y="4875213"/>
          <p14:tracePt t="6888" x="3724275" y="4857750"/>
          <p14:tracePt t="6905" x="3697288" y="4840288"/>
          <p14:tracePt t="6922" x="3687763" y="4813300"/>
          <p14:tracePt t="6939" x="3679825" y="4776788"/>
          <p14:tracePt t="6955" x="3679825" y="4741863"/>
          <p14:tracePt t="6973" x="3705225" y="4581525"/>
          <p14:tracePt t="6989" x="3751263" y="4473575"/>
          <p14:tracePt t="7005" x="3822700" y="4375150"/>
          <p14:tracePt t="7023" x="3929063" y="4214813"/>
          <p14:tracePt t="7039" x="3956050" y="4170363"/>
          <p14:tracePt t="7055" x="3956050" y="4160838"/>
          <p14:tracePt t="7072" x="3973513" y="4160838"/>
          <p14:tracePt t="7089" x="3990975" y="4160838"/>
          <p14:tracePt t="7105" x="4010025" y="4160838"/>
          <p14:tracePt t="7122" x="4044950" y="4179888"/>
          <p14:tracePt t="7139" x="4071938" y="4214813"/>
          <p14:tracePt t="7155" x="4089400" y="4241800"/>
          <p14:tracePt t="7172" x="4108450" y="4375150"/>
          <p14:tracePt t="7189" x="4108450" y="4483100"/>
          <p14:tracePt t="7205" x="4108450" y="4589463"/>
          <p14:tracePt t="7222" x="4071938" y="4803775"/>
          <p14:tracePt t="7239" x="4037013" y="4902200"/>
          <p14:tracePt t="7255" x="4017963" y="4965700"/>
          <p14:tracePt t="7272" x="3990975" y="5000625"/>
          <p14:tracePt t="7289" x="3973513" y="5010150"/>
          <p14:tracePt t="7305" x="3919538" y="5000625"/>
          <p14:tracePt t="7322" x="3732213" y="4919663"/>
          <p14:tracePt t="7339" x="3643313" y="4884738"/>
          <p14:tracePt t="7355" x="3536950" y="4768850"/>
          <p14:tracePt t="7372" x="3490913" y="4714875"/>
          <p14:tracePt t="7389" x="3438525" y="4616450"/>
          <p14:tracePt t="7405" x="3384550" y="4322763"/>
          <p14:tracePt t="7422" x="3375025" y="4197350"/>
          <p14:tracePt t="7439" x="3375025" y="4054475"/>
          <p14:tracePt t="7455" x="3375025" y="3625850"/>
          <p14:tracePt t="7472" x="3375025" y="3517900"/>
          <p14:tracePt t="7489" x="3375025" y="3446463"/>
          <p14:tracePt t="7506" x="3375025" y="3394075"/>
          <p14:tracePt t="7522" x="3375025" y="3384550"/>
          <p14:tracePt t="7538" x="3330575" y="3375025"/>
          <p14:tracePt t="7555" x="3170238" y="3375025"/>
          <p14:tracePt t="7572" x="3098800" y="3394075"/>
          <p14:tracePt t="7589" x="3017838" y="3429000"/>
          <p14:tracePt t="7606" x="2786063" y="3598863"/>
          <p14:tracePt t="7622" x="2670175" y="3768725"/>
          <p14:tracePt t="7639" x="2598738" y="3902075"/>
          <p14:tracePt t="7656" x="2527300" y="4044950"/>
          <p14:tracePt t="7672" x="2527300" y="4089400"/>
          <p14:tracePt t="7689" x="2527300" y="4197350"/>
          <p14:tracePt t="7706" x="2527300" y="4259263"/>
          <p14:tracePt t="7722" x="2527300" y="4348163"/>
          <p14:tracePt t="7739" x="2589213" y="4473575"/>
          <p14:tracePt t="7756" x="2633663" y="4527550"/>
          <p14:tracePt t="7772" x="2697163" y="4562475"/>
          <p14:tracePt t="7776" x="2759075" y="4589463"/>
          <p14:tracePt t="7789" x="2822575" y="4616450"/>
          <p14:tracePt t="7806" x="2867025" y="4625975"/>
          <p14:tracePt t="7822" x="2911475" y="4625975"/>
          <p14:tracePt t="7839" x="3017838" y="4625975"/>
          <p14:tracePt t="7855" x="3089275" y="4625975"/>
          <p14:tracePt t="7872" x="3152775" y="4625975"/>
          <p14:tracePt t="7889" x="3232150" y="4625975"/>
          <p14:tracePt t="7905" x="3251200" y="4616450"/>
          <p14:tracePt t="7922" x="3295650" y="4572000"/>
          <p14:tracePt t="7939" x="3295650" y="4545013"/>
          <p14:tracePt t="7956" x="3303588" y="4510088"/>
          <p14:tracePt t="7972" x="3313113" y="4473575"/>
          <p14:tracePt t="8006" x="3313113" y="4438650"/>
          <p14:tracePt t="8022" x="3313113" y="4394200"/>
          <p14:tracePt t="8039" x="3313113" y="4367213"/>
          <p14:tracePt t="8056" x="3313113" y="4348163"/>
          <p14:tracePt t="8072" x="3313113" y="4313238"/>
          <p14:tracePt t="8089" x="3313113" y="4295775"/>
          <p14:tracePt t="8106" x="3295650" y="4276725"/>
          <p14:tracePt t="8122" x="3268663" y="4224338"/>
          <p14:tracePt t="8139" x="3232150" y="4179888"/>
          <p14:tracePt t="8156" x="3187700" y="4125913"/>
          <p14:tracePt t="8172" x="3108325" y="4037013"/>
          <p14:tracePt t="8189" x="3081338" y="4017963"/>
          <p14:tracePt t="8206" x="3044825" y="3990975"/>
          <p14:tracePt t="8223" x="3036888" y="3973513"/>
          <p14:tracePt t="8239" x="3017838" y="3965575"/>
          <p14:tracePt t="8256" x="2990850" y="3956050"/>
          <p14:tracePt t="8272" x="2973388" y="3956050"/>
          <p14:tracePt t="8289" x="2955925" y="3956050"/>
          <p14:tracePt t="8306" x="2919413" y="3956050"/>
          <p14:tracePt t="8322" x="2901950" y="3956050"/>
          <p14:tracePt t="8339" x="2894013" y="3956050"/>
          <p14:tracePt t="8356" x="2874963" y="3956050"/>
          <p14:tracePt t="8380" x="2867025" y="3956050"/>
          <p14:tracePt t="8749" x="2847975" y="3946525"/>
          <p14:tracePt t="8762" x="2822575" y="3929063"/>
          <p14:tracePt t="8775" x="2751138" y="3902075"/>
          <p14:tracePt t="8787" x="2670175" y="3867150"/>
          <p14:tracePt t="8799" x="2608263" y="3840163"/>
          <p14:tracePt t="8812" x="2554288" y="3822700"/>
          <p14:tracePt t="8825" x="2527300" y="3803650"/>
          <p14:tracePt t="8839" x="2490788" y="3795713"/>
          <p14:tracePt t="8856" x="2465388" y="3786188"/>
          <p14:tracePt t="8873" x="2411413" y="3786188"/>
          <p14:tracePt t="8889" x="2384425" y="3786188"/>
          <p14:tracePt t="8923" x="2374900" y="3786188"/>
          <p14:tracePt t="8996" x="2374900" y="3857625"/>
          <p14:tracePt t="9009" x="2366963" y="3938588"/>
          <p14:tracePt t="9021" x="2357438" y="4010025"/>
          <p14:tracePt t="9034" x="2347913" y="4062413"/>
          <p14:tracePt t="9046" x="2339975" y="4098925"/>
          <p14:tracePt t="9059" x="2339975" y="4116388"/>
          <p14:tracePt t="9073" x="2339975" y="4133850"/>
          <p14:tracePt t="9089" x="2339975" y="4160838"/>
          <p14:tracePt t="9107" x="2339975" y="4187825"/>
          <p14:tracePt t="9123" x="2339975" y="4205288"/>
          <p14:tracePt t="9139" x="2347913" y="4224338"/>
          <p14:tracePt t="9156" x="2374900" y="4251325"/>
          <p14:tracePt t="9173" x="2401888" y="4251325"/>
          <p14:tracePt t="9189" x="2428875" y="4259263"/>
          <p14:tracePt t="9206" x="2465388" y="4268788"/>
          <p14:tracePt t="9223" x="2482850" y="4276725"/>
          <p14:tracePt t="9239" x="2500313" y="4276725"/>
          <p14:tracePt t="9256" x="2527300" y="4276725"/>
          <p14:tracePt t="9273" x="2536825" y="4276725"/>
          <p14:tracePt t="9289" x="2544763" y="4276725"/>
          <p14:tracePt t="9306" x="2554288" y="4268788"/>
          <p14:tracePt t="9323" x="2571750" y="4232275"/>
          <p14:tracePt t="9339" x="2581275" y="4205288"/>
          <p14:tracePt t="9356" x="2589213" y="4197350"/>
          <p14:tracePt t="9390" x="2571750" y="4197350"/>
          <p14:tracePt t="9406" x="2544763" y="4197350"/>
          <p14:tracePt t="9423" x="2517775" y="4197350"/>
          <p14:tracePt t="9440" x="2482850" y="4232275"/>
          <p14:tracePt t="9456" x="2455863" y="4276725"/>
          <p14:tracePt t="9473" x="2419350" y="4322763"/>
          <p14:tracePt t="9490" x="2347913" y="4394200"/>
          <p14:tracePt t="9506" x="2322513" y="4429125"/>
          <p14:tracePt t="9523" x="2286000" y="4473575"/>
          <p14:tracePt t="9539" x="2259013" y="4598988"/>
          <p14:tracePt t="9556" x="2259013" y="4670425"/>
          <p14:tracePt t="9573" x="2259013" y="4724400"/>
          <p14:tracePt t="9590" x="2259013" y="4813300"/>
          <p14:tracePt t="9606" x="2286000" y="4840288"/>
          <p14:tracePt t="9624" x="2339975" y="4867275"/>
          <p14:tracePt t="9639" x="2347913" y="4867275"/>
          <p14:tracePt t="9656" x="2366963" y="4867275"/>
          <p14:tracePt t="9673" x="2393950" y="4875213"/>
          <p14:tracePt t="9724" x="2401888" y="4875213"/>
          <p14:tracePt t="9748" x="2401888" y="4857750"/>
          <p14:tracePt t="9761" x="2401888" y="4803775"/>
          <p14:tracePt t="9773" x="2401888" y="4759325"/>
          <p14:tracePt t="9786" x="2374900" y="4714875"/>
          <p14:tracePt t="9797" x="2347913" y="4679950"/>
          <p14:tracePt t="9811" x="2295525" y="4652963"/>
          <p14:tracePt t="9823" x="2232025" y="4625975"/>
          <p14:tracePt t="9840" x="2187575" y="4616450"/>
          <p14:tracePt t="9856" x="2160588" y="4616450"/>
          <p14:tracePt t="9873" x="2143125" y="4616450"/>
          <p14:tracePt t="9921" x="2133600" y="4616450"/>
          <p14:tracePt t="9933" x="2125663" y="4643438"/>
          <p14:tracePt t="9946" x="2125663" y="4679950"/>
          <p14:tracePt t="9959" x="2116138" y="4714875"/>
          <p14:tracePt t="9973" x="2116138" y="4768850"/>
          <p14:tracePt t="9990" x="2116138" y="4803775"/>
          <p14:tracePt t="10007" x="2116138" y="4840288"/>
          <p14:tracePt t="10023" x="2116138" y="4857750"/>
          <p14:tracePt t="10040" x="2116138" y="4867275"/>
          <p14:tracePt t="10056" x="2152650" y="4884738"/>
          <p14:tracePt t="10073" x="2187575" y="4884738"/>
          <p14:tracePt t="10090" x="2224088" y="4884738"/>
          <p14:tracePt t="10106" x="2276475" y="4884738"/>
          <p14:tracePt t="10123" x="2303463" y="4875213"/>
          <p14:tracePt t="10140" x="2322513" y="4857750"/>
          <p14:tracePt t="10156" x="2366963" y="4741863"/>
          <p14:tracePt t="10173" x="2393950" y="4625975"/>
          <p14:tracePt t="10190" x="2411413" y="4518025"/>
          <p14:tracePt t="10206" x="2438400" y="4224338"/>
          <p14:tracePt t="10223" x="2438400" y="4054475"/>
          <p14:tracePt t="10241" x="2438400" y="3857625"/>
          <p14:tracePt t="10256" x="2411413" y="3813175"/>
          <p14:tracePt t="10273" x="2384425" y="3776663"/>
          <p14:tracePt t="10290" x="2357438" y="3759200"/>
          <p14:tracePt t="10306" x="2295525" y="3741738"/>
          <p14:tracePt t="10323" x="2241550" y="3741738"/>
          <p14:tracePt t="10340" x="2160588" y="3741738"/>
          <p14:tracePt t="10356" x="2116138" y="3768725"/>
          <p14:tracePt t="10373" x="2081213" y="3795713"/>
          <p14:tracePt t="10390" x="2009775" y="3946525"/>
          <p14:tracePt t="10406" x="1990725" y="4044950"/>
          <p14:tracePt t="10423" x="1973263" y="4133850"/>
          <p14:tracePt t="10440" x="1955800" y="4241800"/>
          <p14:tracePt t="10456" x="1955800" y="4295775"/>
          <p14:tracePt t="10473" x="1955800" y="4340225"/>
          <p14:tracePt t="10490" x="1955800" y="4429125"/>
          <p14:tracePt t="10507" x="1955800" y="4473575"/>
          <p14:tracePt t="10523" x="1990725" y="4545013"/>
          <p14:tracePt t="10540" x="2036763" y="4562475"/>
          <p14:tracePt t="10557" x="2098675" y="4581525"/>
          <p14:tracePt t="10574" x="2259013" y="4581525"/>
          <p14:tracePt t="10590" x="2322513" y="4581525"/>
          <p14:tracePt t="10607" x="2374900" y="4581525"/>
          <p14:tracePt t="10623" x="2411413" y="4545013"/>
          <p14:tracePt t="10640" x="2517775" y="4446588"/>
          <p14:tracePt t="10657" x="2544763" y="4411663"/>
          <p14:tracePt t="10673" x="2608263" y="4322763"/>
          <p14:tracePt t="10690" x="2625725" y="4268788"/>
          <p14:tracePt t="10707" x="2625725" y="4197350"/>
          <p14:tracePt t="10723" x="2616200" y="3973513"/>
          <p14:tracePt t="10740" x="2581275" y="3894138"/>
          <p14:tracePt t="10757" x="2527300" y="3840163"/>
          <p14:tracePt t="10761" x="2490788" y="3813175"/>
          <p14:tracePt t="10773" x="2455863" y="3813175"/>
          <p14:tracePt t="10790" x="2401888" y="3813175"/>
          <p14:tracePt t="10807" x="2295525" y="3857625"/>
          <p14:tracePt t="10824" x="2224088" y="3929063"/>
          <p14:tracePt t="10840" x="2152650" y="4000500"/>
          <p14:tracePt t="10857" x="2062163" y="4160838"/>
          <p14:tracePt t="10873" x="2036763" y="4224338"/>
          <p14:tracePt t="10890" x="2017713" y="4268788"/>
          <p14:tracePt t="10907" x="2017713" y="4367213"/>
          <p14:tracePt t="10923" x="2017713" y="4429125"/>
          <p14:tracePt t="10940" x="2036763" y="4500563"/>
          <p14:tracePt t="10957" x="2098675" y="4633913"/>
          <p14:tracePt t="10973" x="2160588" y="4670425"/>
          <p14:tracePt t="10990" x="2224088" y="4697413"/>
          <p14:tracePt t="11007" x="2339975" y="4732338"/>
          <p14:tracePt t="11023" x="2374900" y="4741863"/>
          <p14:tracePt t="11040" x="2411413" y="4741863"/>
          <p14:tracePt t="11057" x="2490788" y="4732338"/>
          <p14:tracePt t="11073" x="2544763" y="4687888"/>
          <p14:tracePt t="11090" x="2598738" y="4616450"/>
          <p14:tracePt t="11107" x="2687638" y="4465638"/>
          <p14:tracePt t="11123" x="2714625" y="4402138"/>
          <p14:tracePt t="11141" x="2732088" y="4322763"/>
          <p14:tracePt t="11157" x="2732088" y="4295775"/>
          <p14:tracePt t="11173" x="2732088" y="4286250"/>
          <p14:tracePt t="11190" x="2732088" y="4276725"/>
          <p14:tracePt t="11488" x="2759075" y="4268788"/>
          <p14:tracePt t="11499" x="2776538" y="4251325"/>
          <p14:tracePt t="11512" x="2813050" y="4232275"/>
          <p14:tracePt t="11525" x="2901950" y="4214813"/>
          <p14:tracePt t="11540" x="2990850" y="4197350"/>
          <p14:tracePt t="11557" x="3062288" y="4187825"/>
          <p14:tracePt t="11573" x="3187700" y="4187825"/>
          <p14:tracePt t="11590" x="3286125" y="4187825"/>
          <p14:tracePt t="11607" x="3394075" y="4187825"/>
          <p14:tracePt t="11624" x="3544888" y="4224338"/>
          <p14:tracePt t="11640" x="3581400" y="4259263"/>
          <p14:tracePt t="11657" x="3625850" y="4313238"/>
          <p14:tracePt t="11674" x="3652838" y="4394200"/>
          <p14:tracePt t="11690" x="3670300" y="4429125"/>
          <p14:tracePt t="11707" x="3679825" y="4473575"/>
          <p14:tracePt t="11724" x="3687763" y="4518025"/>
          <p14:tracePt t="11740" x="3697288" y="4527550"/>
          <p14:tracePt t="11758" x="3697288" y="4537075"/>
          <p14:tracePt t="11832" x="3697288" y="4518025"/>
          <p14:tracePt t="11845" x="3697288" y="4465638"/>
          <p14:tracePt t="11857" x="3697288" y="4402138"/>
          <p14:tracePt t="11869" x="3697288" y="4357688"/>
          <p14:tracePt t="11882" x="3697288" y="4295775"/>
          <p14:tracePt t="11894" x="3687763" y="4214813"/>
          <p14:tracePt t="11907" x="3660775" y="4125913"/>
          <p14:tracePt t="11924" x="3633788" y="4037013"/>
          <p14:tracePt t="11940" x="3608388" y="3973513"/>
          <p14:tracePt t="11957" x="3500438" y="3894138"/>
          <p14:tracePt t="11974" x="3446463" y="3867150"/>
          <p14:tracePt t="11990" x="3394075" y="3848100"/>
          <p14:tracePt t="12007" x="3322638" y="3840163"/>
          <p14:tracePt t="12024" x="3313113" y="3840163"/>
          <p14:tracePt t="12057" x="3303588" y="3840163"/>
          <p14:tracePt t="12079" x="3295650" y="3840163"/>
          <p14:tracePt t="12092" x="3295650" y="3867150"/>
          <p14:tracePt t="12107" x="3286125" y="3911600"/>
          <p14:tracePt t="12124" x="3286125" y="4000500"/>
          <p14:tracePt t="12141" x="3286125" y="4133850"/>
          <p14:tracePt t="12157" x="3286125" y="4205288"/>
          <p14:tracePt t="12174" x="3322638" y="4295775"/>
          <p14:tracePt t="12190" x="3429000" y="4608513"/>
          <p14:tracePt t="12207" x="3490913" y="4705350"/>
          <p14:tracePt t="12224" x="3554413" y="4822825"/>
          <p14:tracePt t="12240" x="3633788" y="5018088"/>
          <p14:tracePt t="12257" x="3670300" y="5126038"/>
          <p14:tracePt t="12274" x="3697288" y="5214938"/>
          <p14:tracePt t="12278" x="3705225" y="5268913"/>
          <p14:tracePt t="12290" x="3724275" y="5313363"/>
          <p14:tracePt t="12307" x="3724275" y="5330825"/>
          <p14:tracePt t="12325" x="3741738" y="5357813"/>
          <p14:tracePt t="12341" x="3741738" y="5367338"/>
          <p14:tracePt t="12399" x="3741738" y="5340350"/>
          <p14:tracePt t="12411" x="3732213" y="5313363"/>
          <p14:tracePt t="12424" x="3714750" y="5241925"/>
          <p14:tracePt t="12436" x="3705225" y="5143500"/>
          <p14:tracePt t="12449" x="3687763" y="5062538"/>
          <p14:tracePt t="12462" x="3679825" y="4956175"/>
          <p14:tracePt t="12474" x="3652838" y="4768850"/>
          <p14:tracePt t="12491" x="3598863" y="4510088"/>
          <p14:tracePt t="12507" x="3544888" y="4286250"/>
          <p14:tracePt t="12524" x="3402013" y="3848100"/>
          <p14:tracePt t="12540" x="3357563" y="3679825"/>
          <p14:tracePt t="12557" x="3322638" y="3562350"/>
          <p14:tracePt t="12574" x="3286125" y="3455988"/>
          <p14:tracePt t="12591" x="3286125" y="3438525"/>
          <p14:tracePt t="12607" x="3276600" y="3429000"/>
          <p14:tracePt t="12624" x="3276600" y="3419475"/>
          <p14:tracePt t="12721" x="3268663" y="3446463"/>
          <p14:tracePt t="12732" x="3268663" y="3482975"/>
          <p14:tracePt t="12745" x="3268663" y="3554413"/>
          <p14:tracePt t="12758" x="3259138" y="3625850"/>
          <p14:tracePt t="12774" x="3251200" y="3679825"/>
          <p14:tracePt t="12791" x="3251200" y="3732213"/>
          <p14:tracePt t="12807" x="3251200" y="3848100"/>
          <p14:tracePt t="12824" x="3251200" y="3990975"/>
          <p14:tracePt t="12841" x="3251200" y="4125913"/>
          <p14:tracePt t="12857" x="3268663" y="4340225"/>
          <p14:tracePt t="12874" x="3276600" y="4438650"/>
          <p14:tracePt t="12890" x="3295650" y="4510088"/>
          <p14:tracePt t="12907" x="3322638" y="4679950"/>
          <p14:tracePt t="12924" x="3340100" y="4732338"/>
          <p14:tracePt t="12941" x="3367088" y="4795838"/>
          <p14:tracePt t="12957" x="3384550" y="4813300"/>
          <p14:tracePt t="12974" x="3394075" y="4822825"/>
          <p14:tracePt t="13090" x="3394075" y="4776788"/>
          <p14:tracePt t="13103" x="3394075" y="4670425"/>
          <p14:tracePt t="13115" x="3375025" y="4562475"/>
          <p14:tracePt t="13128" x="3348038" y="4411663"/>
          <p14:tracePt t="13141" x="3340100" y="4116388"/>
          <p14:tracePt t="13158" x="3322638" y="3894138"/>
          <p14:tracePt t="13174" x="3313113" y="3732213"/>
          <p14:tracePt t="13191" x="3295650" y="3429000"/>
          <p14:tracePt t="13208" x="3276600" y="3322638"/>
          <p14:tracePt t="13225" x="3259138" y="3214688"/>
          <p14:tracePt t="13241" x="3251200" y="3197225"/>
          <p14:tracePt t="13257" x="3241675" y="3197225"/>
          <p14:tracePt t="13349" x="3241675" y="3205163"/>
          <p14:tracePt t="13362" x="3241675" y="3251200"/>
          <p14:tracePt t="13374" x="3241675" y="3313113"/>
          <p14:tracePt t="13386" x="3251200" y="3375025"/>
          <p14:tracePt t="13398" x="3276600" y="3438525"/>
          <p14:tracePt t="13411" x="3313113" y="3527425"/>
          <p14:tracePt t="13424" x="3375025" y="3687763"/>
          <p14:tracePt t="13441" x="3455988" y="3848100"/>
          <p14:tracePt t="13458" x="3500438" y="3946525"/>
          <p14:tracePt t="13474" x="3581400" y="4089400"/>
          <p14:tracePt t="13491" x="3616325" y="4143375"/>
          <p14:tracePt t="13508" x="3670300" y="4259263"/>
          <p14:tracePt t="13524" x="3687763" y="4295775"/>
          <p14:tracePt t="13541" x="3714750" y="4322763"/>
          <p14:tracePt t="13558" x="3732213" y="4357688"/>
          <p14:tracePt t="13591" x="3741738" y="4357688"/>
          <p14:tracePt t="13633" x="3751263" y="4357688"/>
          <p14:tracePt t="13657" x="3759200" y="4357688"/>
          <p14:tracePt t="13682" x="3768725" y="4357688"/>
          <p14:tracePt t="13768" x="3776663" y="4340225"/>
          <p14:tracePt t="13781" x="3786188" y="4322763"/>
          <p14:tracePt t="13794" x="3795713" y="4295775"/>
          <p14:tracePt t="13806" x="3803650" y="4276725"/>
          <p14:tracePt t="13817" x="3803650" y="4251325"/>
          <p14:tracePt t="13830" x="3803650" y="4224338"/>
          <p14:tracePt t="13844" x="3803650" y="4179888"/>
          <p14:tracePt t="13858" x="3803650" y="4116388"/>
          <p14:tracePt t="13874" x="3803650" y="4081463"/>
          <p14:tracePt t="13891" x="3768725" y="4017963"/>
          <p14:tracePt t="13908" x="3751263" y="4000500"/>
          <p14:tracePt t="13924" x="3732213" y="3990975"/>
          <p14:tracePt t="13941" x="3705225" y="3973513"/>
          <p14:tracePt t="13958" x="3697288" y="3956050"/>
          <p14:tracePt t="13974" x="3687763" y="3946525"/>
          <p14:tracePt t="13991" x="3670300" y="3919538"/>
          <p14:tracePt t="14008" x="3660775" y="3919538"/>
          <p14:tracePt t="14053" x="3660775" y="3911600"/>
          <p14:tracePt t="14077" x="3652838" y="3911600"/>
          <p14:tracePt t="14089" x="3652838" y="3902075"/>
          <p14:tracePt t="14101" x="3643313" y="3902075"/>
          <p14:tracePt t="14150" x="3633788" y="3902075"/>
          <p14:tracePt t="14175" x="3625850" y="3902075"/>
          <p14:tracePt t="14187" x="3616325" y="3902075"/>
          <p14:tracePt t="14213" x="3616325" y="3911600"/>
          <p14:tracePt t="14225" x="3608388" y="3919538"/>
          <p14:tracePt t="14238" x="3608388" y="3929063"/>
          <p14:tracePt t="14249" x="3608388" y="3956050"/>
          <p14:tracePt t="14262" x="3608388" y="3983038"/>
          <p14:tracePt t="14274" x="3608388" y="4027488"/>
          <p14:tracePt t="14291" x="3608388" y="4071938"/>
          <p14:tracePt t="14308" x="3616325" y="4089400"/>
          <p14:tracePt t="14324" x="3625850" y="4108450"/>
          <p14:tracePt t="14341" x="3633788" y="4116388"/>
          <p14:tracePt t="14385" x="3643313" y="4116388"/>
          <p14:tracePt t="14397" x="3643313" y="4108450"/>
          <p14:tracePt t="14411" x="3643313" y="4098925"/>
          <p14:tracePt t="14425" x="3643313" y="4071938"/>
          <p14:tracePt t="14441" x="3652838" y="4027488"/>
          <p14:tracePt t="14458" x="3652838" y="4000500"/>
          <p14:tracePt t="14475" x="3652838" y="3990975"/>
          <p14:tracePt t="14491" x="3652838" y="3983038"/>
          <p14:tracePt t="14570" x="3660775" y="3973513"/>
          <p14:tracePt t="14952" x="3670300" y="3983038"/>
          <p14:tracePt t="14964" x="3670300" y="4000500"/>
          <p14:tracePt t="14977" x="3679825" y="4027488"/>
          <p14:tracePt t="14989" x="3687763" y="4062413"/>
          <p14:tracePt t="15001" x="3687763" y="4098925"/>
          <p14:tracePt t="15014" x="3687763" y="4205288"/>
          <p14:tracePt t="15027" x="3705225" y="4367213"/>
          <p14:tracePt t="15041" x="3714750" y="4491038"/>
          <p14:tracePt t="15058" x="3724275" y="4608513"/>
          <p14:tracePt t="15075" x="3732213" y="4857750"/>
          <p14:tracePt t="15091" x="3732213" y="4929188"/>
          <p14:tracePt t="15108" x="3732213" y="4965700"/>
          <p14:tracePt t="15125" x="3732213" y="4991100"/>
          <p14:tracePt t="15142" x="3732213" y="5027613"/>
          <p14:tracePt t="15158" x="3741738" y="5054600"/>
          <p14:tracePt t="15175" x="3741738" y="5108575"/>
          <p14:tracePt t="15208" x="3741738" y="5116513"/>
          <p14:tracePt t="15273" x="3741738" y="5126038"/>
          <p14:tracePt t="15285" x="3724275" y="5133975"/>
          <p14:tracePt t="15310" x="3714750" y="5143500"/>
          <p14:tracePt t="15334" x="3714750" y="5153025"/>
          <p14:tracePt t="15347" x="3705225" y="5153025"/>
          <p14:tracePt t="15951" x="3714750" y="5153025"/>
          <p14:tracePt t="15963" x="3732213" y="5153025"/>
          <p14:tracePt t="15975" x="3751263" y="5170488"/>
          <p14:tracePt t="15988" x="3759200" y="5180013"/>
          <p14:tracePt t="16000" x="3768725" y="5197475"/>
          <p14:tracePt t="16013" x="3786188" y="5232400"/>
          <p14:tracePt t="16025" x="3795713" y="5251450"/>
          <p14:tracePt t="16042" x="3803650" y="5276850"/>
          <p14:tracePt t="16059" x="3813175" y="5303838"/>
          <p14:tracePt t="16075" x="3822700" y="5348288"/>
          <p14:tracePt t="16092" x="3830638" y="5394325"/>
          <p14:tracePt t="16108" x="3840163" y="5411788"/>
          <p14:tracePt t="16125" x="3848100" y="5456238"/>
          <p14:tracePt t="16142" x="3848100" y="5465763"/>
          <p14:tracePt t="16159" x="3857625" y="5483225"/>
          <p14:tracePt t="16370" x="3857625" y="5491163"/>
          <p14:tracePt t="16826" x="3867150" y="5456238"/>
          <p14:tracePt t="16839" x="3911600" y="5394325"/>
          <p14:tracePt t="16851" x="3973513" y="5330825"/>
          <p14:tracePt t="16864" x="4017963" y="5276850"/>
          <p14:tracePt t="16876" x="4044950" y="5241925"/>
          <p14:tracePt t="16892" x="4062413" y="5214938"/>
          <p14:tracePt t="16909" x="4071938" y="5205413"/>
          <p14:tracePt t="16925" x="4071938" y="5187950"/>
          <p14:tracePt t="16942" x="4071938" y="5180013"/>
          <p14:tracePt t="17073" x="4071938" y="5160963"/>
          <p14:tracePt t="17085" x="4071938" y="5153025"/>
          <p14:tracePt t="17111" x="4071938" y="5133975"/>
          <p14:tracePt t="17123" x="4062413" y="5108575"/>
          <p14:tracePt t="17134" x="4044950" y="5099050"/>
          <p14:tracePt t="17147" x="4037013" y="5081588"/>
          <p14:tracePt t="17161" x="4027488" y="5062538"/>
          <p14:tracePt t="17175" x="4017963" y="5054600"/>
          <p14:tracePt t="17192" x="4010025" y="5045075"/>
          <p14:tracePt t="17220" x="4010025" y="5037138"/>
          <p14:tracePt t="17246" x="4010025" y="5018088"/>
          <p14:tracePt t="17258" x="4010025" y="5000625"/>
          <p14:tracePt t="17271" x="4010025" y="4983163"/>
          <p14:tracePt t="17283" x="4017963" y="4965700"/>
          <p14:tracePt t="17296" x="4017963" y="4946650"/>
          <p14:tracePt t="17332" x="4017963" y="4938713"/>
          <p14:tracePt t="17430" x="4017963" y="4929188"/>
          <p14:tracePt t="17454" x="4017963" y="4919663"/>
          <p14:tracePt t="17467" x="4017963" y="4911725"/>
          <p14:tracePt t="17480" x="4017963" y="4894263"/>
          <p14:tracePt t="17492" x="4017963" y="4875213"/>
          <p14:tracePt t="17505" x="4017963" y="4867275"/>
          <p14:tracePt t="17516" x="4017963" y="4857750"/>
          <p14:tracePt t="23422" x="4037013" y="4857750"/>
          <p14:tracePt t="23434" x="4044950" y="4857750"/>
          <p14:tracePt t="23448" x="4054475" y="4857750"/>
          <p14:tracePt t="23471" x="4062413" y="4857750"/>
          <p14:tracePt t="23483" x="4071938" y="4857750"/>
          <p14:tracePt t="23497" x="4081463" y="4857750"/>
          <p14:tracePt t="23508" x="4089400" y="4857750"/>
          <p14:tracePt t="23521" x="4098925" y="4857750"/>
          <p14:tracePt t="23546" x="4116388" y="4857750"/>
          <p14:tracePt t="23557" x="4143375" y="4857750"/>
          <p14:tracePt t="23570" x="4152900" y="4857750"/>
          <p14:tracePt t="23582" x="4170363" y="4857750"/>
          <p14:tracePt t="23596" x="4179888" y="4857750"/>
          <p14:tracePt t="23611" x="4187825" y="4857750"/>
          <p14:tracePt t="23632" x="4197350" y="4857750"/>
          <p14:tracePt t="23668" x="4205288" y="4857750"/>
          <p14:tracePt t="23792" x="4205288" y="4848225"/>
          <p14:tracePt t="23829" x="4197350" y="4840288"/>
          <p14:tracePt t="23841" x="4187825" y="4830763"/>
          <p14:tracePt t="23854" x="4179888" y="4822825"/>
          <p14:tracePt t="23866" x="4152900" y="4803775"/>
          <p14:tracePt t="23878" x="4125913" y="4803775"/>
          <p14:tracePt t="23895" x="4108450" y="4786313"/>
          <p14:tracePt t="23911" x="4089400" y="4768850"/>
          <p14:tracePt t="23928" x="4062413" y="4724400"/>
          <p14:tracePt t="23945" x="4037013" y="4697413"/>
          <p14:tracePt t="23961" x="4017963" y="4670425"/>
          <p14:tracePt t="23978" x="3973513" y="4616450"/>
          <p14:tracePt t="23995" x="3956050" y="4598988"/>
          <p14:tracePt t="24011" x="3919538" y="4589463"/>
          <p14:tracePt t="24028" x="3830638" y="4562475"/>
          <p14:tracePt t="24045" x="3803650" y="4554538"/>
          <p14:tracePt t="24061" x="3786188" y="4545013"/>
          <p14:tracePt t="24078" x="3751263" y="4545013"/>
          <p14:tracePt t="24095" x="3741738" y="4545013"/>
          <p14:tracePt t="24112" x="3697288" y="4562475"/>
          <p14:tracePt t="24128" x="3670300" y="4608513"/>
          <p14:tracePt t="24145" x="3616325" y="4679950"/>
          <p14:tracePt t="24161" x="3465513" y="4822825"/>
          <p14:tracePt t="24178" x="3411538" y="4867275"/>
          <p14:tracePt t="24195" x="3367088" y="4911725"/>
          <p14:tracePt t="24211" x="3322638" y="4973638"/>
          <p14:tracePt t="24228" x="3322638" y="5010150"/>
          <p14:tracePt t="24245" x="3322638" y="5027613"/>
          <p14:tracePt t="24261" x="3367088" y="5116513"/>
          <p14:tracePt t="24278" x="3465513" y="5143500"/>
          <p14:tracePt t="24295" x="3581400" y="5153025"/>
          <p14:tracePt t="24312" x="3687763" y="5153025"/>
          <p14:tracePt t="24532" x="3679825" y="5153025"/>
          <p14:tracePt t="24544" x="3652838" y="5143500"/>
          <p14:tracePt t="24557" x="3589338" y="5126038"/>
          <p14:tracePt t="24569" x="3517900" y="5089525"/>
          <p14:tracePt t="24582" x="3438525" y="5018088"/>
          <p14:tracePt t="24595" x="3357563" y="4938713"/>
          <p14:tracePt t="24611" x="3268663" y="4867275"/>
          <p14:tracePt t="24628" x="3170238" y="4813300"/>
          <p14:tracePt t="24645" x="2955925" y="4732338"/>
          <p14:tracePt t="24661" x="2894013" y="4705350"/>
          <p14:tracePt t="24679" x="2830513" y="4697413"/>
          <p14:tracePt t="24695" x="2803525" y="4697413"/>
          <p14:tracePt t="24712" x="2786063" y="4697413"/>
          <p14:tracePt t="24728" x="2768600" y="4697413"/>
          <p14:tracePt t="24745" x="2751138" y="4697413"/>
          <p14:tracePt t="24762" x="2751138" y="4714875"/>
          <p14:tracePt t="24778" x="2732088" y="4732338"/>
          <p14:tracePt t="24795" x="2724150" y="4759325"/>
          <p14:tracePt t="24812" x="2724150" y="4776788"/>
          <p14:tracePt t="24816" x="2732088" y="4803775"/>
          <p14:tracePt t="24828" x="2741613" y="4840288"/>
          <p14:tracePt t="24845" x="2768600" y="4875213"/>
          <p14:tracePt t="24862" x="2786063" y="4894263"/>
          <p14:tracePt t="24878" x="2840038" y="4919663"/>
          <p14:tracePt t="24895" x="2894013" y="4919663"/>
          <p14:tracePt t="24912" x="2973388" y="4919663"/>
          <p14:tracePt t="24928" x="3179763" y="4884738"/>
          <p14:tracePt t="24945" x="3348038" y="4803775"/>
          <p14:tracePt t="24962" x="3830638" y="4581525"/>
          <p14:tracePt t="24978" x="3990975" y="4491038"/>
          <p14:tracePt t="24995" x="4179888" y="4402138"/>
          <p14:tracePt t="25012" x="4357688" y="4340225"/>
          <p14:tracePt t="25028" x="4527550" y="4232275"/>
          <p14:tracePt t="25045" x="4598988" y="4160838"/>
          <p14:tracePt t="25062" x="4679950" y="4017963"/>
          <p14:tracePt t="25079" x="4714875" y="3983038"/>
          <p14:tracePt t="25095" x="4741863" y="3956050"/>
          <p14:tracePt t="25112" x="4741863" y="3946525"/>
          <p14:tracePt t="25145" x="4741863" y="3929063"/>
          <p14:tracePt t="25162" x="4670425" y="3884613"/>
          <p14:tracePt t="25178" x="4616450" y="3867150"/>
          <p14:tracePt t="25195" x="4510088" y="3840163"/>
          <p14:tracePt t="25212" x="4152900" y="3776663"/>
          <p14:tracePt t="25228" x="3813175" y="3776663"/>
          <p14:tracePt t="25246" x="3295650" y="3759200"/>
          <p14:tracePt t="25262" x="3081338" y="3759200"/>
          <p14:tracePt t="25279" x="2894013" y="3786188"/>
          <p14:tracePt t="25296" x="2705100" y="3867150"/>
          <p14:tracePt t="25312" x="2633663" y="3919538"/>
          <p14:tracePt t="25328" x="2589213" y="4010025"/>
          <p14:tracePt t="25345" x="2517775" y="4187825"/>
          <p14:tracePt t="25362" x="2500313" y="4251325"/>
          <p14:tracePt t="25378" x="2482850" y="4303713"/>
          <p14:tracePt t="25395" x="2473325" y="4419600"/>
          <p14:tracePt t="25412" x="2473325" y="4500563"/>
          <p14:tracePt t="25428" x="2473325" y="4589463"/>
          <p14:tracePt t="25445" x="2517775" y="4751388"/>
          <p14:tracePt t="25462" x="2554288" y="4803775"/>
          <p14:tracePt t="25478" x="2581275" y="4830763"/>
          <p14:tracePt t="25496" x="2714625" y="4884738"/>
          <p14:tracePt t="25512" x="2847975" y="4911725"/>
          <p14:tracePt t="25529" x="2955925" y="4919663"/>
          <p14:tracePt t="25545" x="3330575" y="4902200"/>
          <p14:tracePt t="25562" x="3581400" y="4875213"/>
          <p14:tracePt t="25579" x="3884613" y="4768850"/>
          <p14:tracePt t="25595" x="4027488" y="4687888"/>
          <p14:tracePt t="25612" x="4116388" y="4616450"/>
          <p14:tracePt t="25628" x="4152900" y="4562475"/>
          <p14:tracePt t="25645" x="4160838" y="4527550"/>
          <p14:tracePt t="25662" x="4160838" y="4500563"/>
          <p14:tracePt t="25678" x="4062413" y="4411663"/>
          <p14:tracePt t="25695" x="4000500" y="4357688"/>
          <p14:tracePt t="25712" x="3911600" y="4330700"/>
          <p14:tracePt t="25729" x="3473450" y="4268788"/>
          <p14:tracePt t="25745" x="3313113" y="4232275"/>
          <p14:tracePt t="25762" x="3205163" y="4214813"/>
          <p14:tracePt t="25779" x="2946400" y="4205288"/>
          <p14:tracePt t="25795" x="2857500" y="4205288"/>
          <p14:tracePt t="25812" x="2813050" y="4205288"/>
          <p14:tracePt t="25817" x="2759075" y="4214813"/>
          <p14:tracePt t="25829" x="2732088" y="4224338"/>
          <p14:tracePt t="25845" x="2705100" y="4251325"/>
          <p14:tracePt t="25863" x="2679700" y="4276725"/>
          <p14:tracePt t="25879" x="2660650" y="4303713"/>
          <p14:tracePt t="25895" x="2652713" y="4322763"/>
          <p14:tracePt t="25914" x="2643188" y="4330700"/>
          <p14:tracePt t="25929" x="2643188" y="4340225"/>
          <p14:tracePt t="25962" x="2643188" y="4348163"/>
          <p14:tracePt t="26184" x="2643188" y="4357688"/>
          <p14:tracePt t="26208" x="2652713" y="4367213"/>
          <p14:tracePt t="26246" x="2660650" y="4375150"/>
          <p14:tracePt t="26259" x="2670175" y="4384675"/>
          <p14:tracePt t="26271" x="2687638" y="4394200"/>
          <p14:tracePt t="26284" x="2697163" y="4394200"/>
          <p14:tracePt t="26296" x="2714625" y="4394200"/>
          <p14:tracePt t="26312" x="2732088" y="4402138"/>
          <p14:tracePt t="26329" x="2751138" y="4402138"/>
          <p14:tracePt t="26345" x="2786063" y="4402138"/>
          <p14:tracePt t="26362" x="2795588" y="4411663"/>
          <p14:tracePt t="26379" x="2803525" y="4411663"/>
          <p14:tracePt t="26396" x="2822575" y="4411663"/>
          <p14:tracePt t="26429" x="2830513" y="4411663"/>
          <p14:tracePt t="26468" x="2840038" y="4419600"/>
          <p14:tracePt t="26579" x="2857500" y="4419600"/>
          <p14:tracePt t="26591" x="2874963" y="4419600"/>
          <p14:tracePt t="26604" x="2901950" y="4419600"/>
          <p14:tracePt t="26616" x="2928938" y="4419600"/>
          <p14:tracePt t="26629" x="2946400" y="4419600"/>
          <p14:tracePt t="26645" x="2955925" y="4419600"/>
          <p14:tracePt t="26662" x="2965450" y="4419600"/>
          <p14:tracePt t="26679" x="2982913" y="4402138"/>
          <p14:tracePt t="26696" x="2990850" y="4402138"/>
          <p14:tracePt t="26712" x="3000375" y="4394200"/>
          <p14:tracePt t="26729" x="3009900" y="4384675"/>
          <p14:tracePt t="26762" x="3009900" y="4375150"/>
          <p14:tracePt t="27356" x="3036888" y="4357688"/>
          <p14:tracePt t="27368" x="3062288" y="4340225"/>
          <p14:tracePt t="27381" x="3108325" y="4303713"/>
          <p14:tracePt t="27393" x="3152775" y="4276725"/>
          <p14:tracePt t="27405" x="3187700" y="4251325"/>
          <p14:tracePt t="27417" x="3224213" y="4224338"/>
          <p14:tracePt t="27431" x="3268663" y="4214813"/>
          <p14:tracePt t="27446" x="3367088" y="4187825"/>
          <p14:tracePt t="27462" x="3455988" y="4170363"/>
          <p14:tracePt t="27479" x="3571875" y="4160838"/>
          <p14:tracePt t="27496" x="3598863" y="4160838"/>
          <p14:tracePt t="27513" x="3633788" y="4170363"/>
          <p14:tracePt t="27529" x="3660775" y="4205288"/>
          <p14:tracePt t="27546" x="3679825" y="4232275"/>
          <p14:tracePt t="27563" x="3687763" y="4268788"/>
          <p14:tracePt t="27579" x="3687763" y="4402138"/>
          <p14:tracePt t="27596" x="3687763" y="4446588"/>
          <p14:tracePt t="27612" x="3687763" y="4483100"/>
          <p14:tracePt t="27629" x="3679825" y="4537075"/>
          <p14:tracePt t="27646" x="3660775" y="4562475"/>
          <p14:tracePt t="27665" x="3633788" y="4598988"/>
          <p14:tracePt t="27679" x="3616325" y="4616450"/>
          <p14:tracePt t="27696" x="3598863" y="4625975"/>
          <p14:tracePt t="27713" x="3581400" y="4633913"/>
          <p14:tracePt t="27729" x="3571875" y="4643438"/>
          <p14:tracePt t="27746" x="3562350" y="4643438"/>
          <p14:tracePt t="27812" x="3571875" y="4625975"/>
          <p14:tracePt t="27825" x="3581400" y="4608513"/>
          <p14:tracePt t="27837" x="3598863" y="4581525"/>
          <p14:tracePt t="27850" x="3608388" y="4562475"/>
          <p14:tracePt t="27863" x="3625850" y="4545013"/>
          <p14:tracePt t="27879" x="3643313" y="4527550"/>
          <p14:tracePt t="27896" x="3652838" y="4527550"/>
          <p14:tracePt t="27913" x="3705225" y="4510088"/>
          <p14:tracePt t="27930" x="3741738" y="4510088"/>
          <p14:tracePt t="27947" x="3776663" y="4510088"/>
          <p14:tracePt t="27963" x="3795713" y="4510088"/>
          <p14:tracePt t="27979" x="3803650" y="4510088"/>
          <p14:tracePt t="27996" x="3813175" y="4510088"/>
          <p14:tracePt t="28013" x="3822700" y="4510088"/>
          <p14:tracePt t="28029" x="3822700" y="4518025"/>
          <p14:tracePt t="28096" x="3813175" y="4518025"/>
          <p14:tracePt t="28109" x="3803650" y="4500563"/>
          <p14:tracePt t="28121" x="3786188" y="4483100"/>
          <p14:tracePt t="28133" x="3768725" y="4446588"/>
          <p14:tracePt t="28146" x="3751263" y="4419600"/>
          <p14:tracePt t="28163" x="3751263" y="4402138"/>
          <p14:tracePt t="28179" x="3751263" y="4394200"/>
          <p14:tracePt t="28196" x="3741738" y="4384675"/>
          <p14:tracePt t="28293" x="3732213" y="4384675"/>
          <p14:tracePt t="28750" x="3732213" y="4394200"/>
          <p14:tracePt t="28762" x="3732213" y="4411663"/>
          <p14:tracePt t="28775" x="3741738" y="4438650"/>
          <p14:tracePt t="28787" x="3751263" y="4465638"/>
          <p14:tracePt t="28799" x="3751263" y="4500563"/>
          <p14:tracePt t="28813" x="3759200" y="4527550"/>
          <p14:tracePt t="28829" x="3759200" y="4545013"/>
          <p14:tracePt t="28846" x="3759200" y="4562475"/>
          <p14:tracePt t="28863" x="3759200" y="4608513"/>
          <p14:tracePt t="28879" x="3759200" y="4616450"/>
          <p14:tracePt t="28896" x="3759200" y="4625975"/>
          <p14:tracePt t="28959" x="3786188" y="4616450"/>
          <p14:tracePt t="28970" x="3848100" y="4598988"/>
          <p14:tracePt t="28983" x="3911600" y="4581525"/>
          <p14:tracePt t="28995" x="3973513" y="4554538"/>
          <p14:tracePt t="29008" x="4027488" y="4537075"/>
          <p14:tracePt t="29020" x="4089400" y="4527550"/>
          <p14:tracePt t="29033" x="4125913" y="4518025"/>
          <p14:tracePt t="29046" x="4152900" y="4518025"/>
          <p14:tracePt t="29063" x="4160838" y="4518025"/>
          <p14:tracePt t="29143" x="4133850" y="4518025"/>
          <p14:tracePt t="29155" x="4125913" y="4518025"/>
          <p14:tracePt t="29168" x="4116388" y="4518025"/>
          <p14:tracePt t="29587" x="4125913" y="4518025"/>
          <p14:tracePt t="29599" x="4160838" y="4518025"/>
          <p14:tracePt t="29612" x="4197350" y="4518025"/>
          <p14:tracePt t="29623" x="4232275" y="4518025"/>
          <p14:tracePt t="29636" x="4259263" y="4518025"/>
          <p14:tracePt t="29649" x="4286250" y="4518025"/>
          <p14:tracePt t="29663" x="4322763" y="4518025"/>
          <p14:tracePt t="29679" x="4357688" y="4518025"/>
          <p14:tracePt t="29696" x="4394200" y="4527550"/>
          <p14:tracePt t="29713" x="4491038" y="4554538"/>
          <p14:tracePt t="29730" x="4518025" y="4572000"/>
          <p14:tracePt t="29746" x="4545013" y="4581525"/>
          <p14:tracePt t="29763" x="4589463" y="4625975"/>
          <p14:tracePt t="29780" x="4616450" y="4643438"/>
          <p14:tracePt t="29796" x="4652963" y="4660900"/>
          <p14:tracePt t="29813" x="4724400" y="4705350"/>
          <p14:tracePt t="29830" x="4759325" y="4724400"/>
          <p14:tracePt t="29846" x="4803775" y="4741863"/>
          <p14:tracePt t="29863" x="4830763" y="4751388"/>
          <p14:tracePt t="29880" x="4840288" y="4759325"/>
          <p14:tracePt t="29897" x="4848225" y="4768850"/>
          <p14:tracePt t="29914" x="4857750" y="4768850"/>
          <p14:tracePt t="30006" x="4848225" y="4768850"/>
          <p14:tracePt t="30019" x="4822825" y="4768850"/>
          <p14:tracePt t="30032" x="4795838" y="4768850"/>
          <p14:tracePt t="30044" x="4776788" y="4768850"/>
          <p14:tracePt t="30055" x="4741863" y="4759325"/>
          <p14:tracePt t="30068" x="4724400" y="4759325"/>
          <p14:tracePt t="30081" x="4714875" y="4751388"/>
          <p14:tracePt t="30096" x="4697413" y="4751388"/>
          <p14:tracePt t="30113" x="4679950" y="4751388"/>
          <p14:tracePt t="30130" x="4633913" y="4741863"/>
          <p14:tracePt t="30146" x="4589463" y="4732338"/>
          <p14:tracePt t="30163" x="4518025" y="4732338"/>
          <p14:tracePt t="30180" x="4411663" y="4732338"/>
          <p14:tracePt t="30196" x="4340225" y="4732338"/>
          <p14:tracePt t="30213" x="4205288" y="4732338"/>
          <p14:tracePt t="30230" x="3990975" y="4741863"/>
          <p14:tracePt t="30247" x="3911600" y="4759325"/>
          <p14:tracePt t="30263" x="3840163" y="4768850"/>
          <p14:tracePt t="30280" x="3643313" y="4776788"/>
          <p14:tracePt t="30297" x="3562350" y="4786313"/>
          <p14:tracePt t="30314" x="3517900" y="4795838"/>
          <p14:tracePt t="30330" x="3446463" y="4803775"/>
          <p14:tracePt t="30347" x="3419475" y="4803775"/>
          <p14:tracePt t="30364" x="3402013" y="4803775"/>
          <p14:tracePt t="30380" x="3367088" y="4803775"/>
          <p14:tracePt t="30710" x="3375025" y="4803775"/>
          <p14:tracePt t="30723" x="3384550" y="4803775"/>
          <p14:tracePt t="30735" x="3394075" y="4803775"/>
          <p14:tracePt t="30749" x="3402013" y="4803775"/>
          <p14:tracePt t="30764" x="3419475" y="4803775"/>
          <p14:tracePt t="30780" x="3455988" y="4803775"/>
          <p14:tracePt t="30797" x="3500438" y="4803775"/>
          <p14:tracePt t="30814" x="3517900" y="4803775"/>
          <p14:tracePt t="30831" x="3536950" y="4813300"/>
          <p14:tracePt t="30847" x="3554413" y="4813300"/>
          <p14:tracePt t="30864" x="3562350" y="4813300"/>
          <p14:tracePt t="30932" x="3562350" y="4803775"/>
          <p14:tracePt t="30944" x="3562350" y="4786313"/>
          <p14:tracePt t="30957" x="3562350" y="4751388"/>
          <p14:tracePt t="30969" x="3562350" y="4714875"/>
          <p14:tracePt t="30983" x="3562350" y="4660900"/>
          <p14:tracePt t="30997" x="3562350" y="4625975"/>
          <p14:tracePt t="31014" x="3554413" y="4598988"/>
          <p14:tracePt t="31031" x="3554413" y="4527550"/>
          <p14:tracePt t="31047" x="3554413" y="4500563"/>
          <p14:tracePt t="31064" x="3554413" y="4483100"/>
          <p14:tracePt t="31080" x="3554413" y="4465638"/>
          <p14:tracePt t="31129" x="3554413" y="4473575"/>
          <p14:tracePt t="31142" x="3562350" y="4473575"/>
          <p14:tracePt t="31154" x="3589338" y="4491038"/>
          <p14:tracePt t="31168" x="3670300" y="4510088"/>
          <p14:tracePt t="31180" x="3759200" y="4527550"/>
          <p14:tracePt t="31197" x="3857625" y="4562475"/>
          <p14:tracePt t="31214" x="3956050" y="4589463"/>
          <p14:tracePt t="31231" x="4295775" y="4679950"/>
          <p14:tracePt t="31247" x="4402138" y="4724400"/>
          <p14:tracePt t="31264" x="4500563" y="4768850"/>
          <p14:tracePt t="31281" x="4724400" y="4867275"/>
          <p14:tracePt t="31297" x="4830763" y="4902200"/>
          <p14:tracePt t="31314" x="4946650" y="4938713"/>
          <p14:tracePt t="31331" x="4973638" y="4938713"/>
          <p14:tracePt t="31347" x="4991100" y="4911725"/>
          <p14:tracePt t="31599" x="5072063" y="4919663"/>
          <p14:tracePt t="31611" x="5153025" y="4929188"/>
          <p14:tracePt t="31623" x="5232400" y="4929188"/>
          <p14:tracePt t="31635" x="5367338" y="4929188"/>
          <p14:tracePt t="31648" x="5608638" y="4911725"/>
          <p14:tracePt t="31664" x="5857875" y="4884738"/>
          <p14:tracePt t="31680" x="6251575" y="4867275"/>
          <p14:tracePt t="31697" x="6884988" y="4848225"/>
          <p14:tracePt t="31714" x="7259638" y="4894263"/>
          <p14:tracePt t="31731" x="7545388" y="4946650"/>
          <p14:tracePt t="31747" x="8126413" y="5037138"/>
          <p14:tracePt t="31764" x="8313738" y="5062538"/>
          <p14:tracePt t="31781" x="8491538" y="5089525"/>
          <p14:tracePt t="31798" x="8823325" y="5099050"/>
          <p14:tracePt t="31814" x="8920163" y="5099050"/>
          <p14:tracePt t="31832" x="9063038" y="5045075"/>
          <p14:tracePt t="32043" x="9072563" y="3482975"/>
          <p14:tracePt t="32055" x="8956675" y="3455988"/>
          <p14:tracePt t="32068" x="8715375" y="3446463"/>
          <p14:tracePt t="32079" x="8518525" y="3446463"/>
          <p14:tracePt t="32092" x="8348663" y="3446463"/>
          <p14:tracePt t="32104" x="8072438" y="3482975"/>
          <p14:tracePt t="32117" x="7804150" y="3536950"/>
          <p14:tracePt t="32131" x="7643813" y="3608388"/>
          <p14:tracePt t="32148" x="7510463" y="3732213"/>
          <p14:tracePt t="32165" x="7215188" y="3956050"/>
          <p14:tracePt t="32181" x="7134225" y="4027488"/>
          <p14:tracePt t="32197" x="7081838" y="4081463"/>
          <p14:tracePt t="32214" x="7018338" y="4143375"/>
          <p14:tracePt t="32231" x="7018338" y="4160838"/>
          <p14:tracePt t="32247" x="7018338" y="4187825"/>
          <p14:tracePt t="32264" x="7018338" y="4232275"/>
          <p14:tracePt t="32281" x="7018338" y="4241800"/>
          <p14:tracePt t="32298" x="7018338" y="4276725"/>
          <p14:tracePt t="32314" x="7037388" y="4340225"/>
          <p14:tracePt t="32331" x="7054850" y="4348163"/>
          <p14:tracePt t="32348" x="7099300" y="4375150"/>
          <p14:tracePt t="32364" x="7205663" y="4402138"/>
          <p14:tracePt t="32381" x="7259638" y="4411663"/>
          <p14:tracePt t="32398" x="7331075" y="4411663"/>
          <p14:tracePt t="32414" x="7367588" y="4411663"/>
          <p14:tracePt t="32431" x="7412038" y="4411663"/>
          <p14:tracePt t="32448" x="7545388" y="4394200"/>
          <p14:tracePt t="32464" x="7608888" y="4348163"/>
          <p14:tracePt t="32481" x="7661275" y="4303713"/>
          <p14:tracePt t="32498" x="7724775" y="4259263"/>
          <p14:tracePt t="32515" x="7732713" y="4241800"/>
          <p14:tracePt t="32531" x="7742238" y="4241800"/>
          <p14:tracePt t="32547" x="7742238" y="4232275"/>
          <p14:tracePt t="32581" x="7742238" y="4224338"/>
          <p14:tracePt t="32683" x="7742238" y="4214813"/>
          <p14:tracePt t="34754" x="7742238" y="4205288"/>
          <p14:tracePt t="34804" x="7742238" y="4187825"/>
          <p14:tracePt t="34817" x="7742238" y="4179888"/>
          <p14:tracePt t="34828" x="7742238" y="4170363"/>
          <p14:tracePt t="34865" x="7742238" y="4152900"/>
          <p14:tracePt t="34878" x="7742238" y="4143375"/>
          <p14:tracePt t="34889" x="7742238" y="4125913"/>
          <p14:tracePt t="34914" x="7742238" y="4116388"/>
          <p14:tracePt t="35113" x="7742238" y="4133850"/>
          <p14:tracePt t="35125" x="7742238" y="4143375"/>
          <p14:tracePt t="35138" x="7742238" y="4170363"/>
          <p14:tracePt t="35152" x="7742238" y="4179888"/>
          <p14:tracePt t="35165" x="7742238" y="4205288"/>
          <p14:tracePt t="35182" x="7742238" y="4224338"/>
          <p14:tracePt t="35199" x="7724775" y="4251325"/>
          <p14:tracePt t="35215" x="7688263" y="4322763"/>
          <p14:tracePt t="35232" x="7670800" y="4340225"/>
          <p14:tracePt t="35265" x="7661275" y="4340225"/>
          <p14:tracePt t="35299" x="7661275" y="4303713"/>
          <p14:tracePt t="35311" x="7661275" y="4251325"/>
          <p14:tracePt t="35323" x="7688263" y="4205288"/>
          <p14:tracePt t="35337" x="7705725" y="4133850"/>
          <p14:tracePt t="35349" x="7732713" y="4062413"/>
          <p14:tracePt t="35365" x="7777163" y="3938588"/>
          <p14:tracePt t="35382" x="7796213" y="3840163"/>
          <p14:tracePt t="35399" x="7831138" y="3759200"/>
          <p14:tracePt t="35415" x="7831138" y="3751263"/>
          <p14:tracePt t="35532" x="7831138" y="3759200"/>
          <p14:tracePt t="35643" x="7831138" y="3768725"/>
          <p14:tracePt t="35668" x="7831138" y="3776663"/>
          <p14:tracePt t="35681" x="7831138" y="3786188"/>
          <p14:tracePt t="35693" x="7831138" y="3803650"/>
          <p14:tracePt t="35706" x="7831138" y="3813175"/>
          <p14:tracePt t="35719" x="7831138" y="3822700"/>
          <p14:tracePt t="35742" x="7831138" y="3830638"/>
          <p14:tracePt t="36063" x="7831138" y="3840163"/>
          <p14:tracePt t="36076" x="7831138" y="3848100"/>
          <p14:tracePt t="36101" x="7831138" y="3857625"/>
          <p14:tracePt t="36112" x="7831138" y="3867150"/>
          <p14:tracePt t="36125" x="7831138" y="3875088"/>
          <p14:tracePt t="36137" x="7831138" y="3884613"/>
          <p14:tracePt t="36151" x="7831138" y="3894138"/>
          <p14:tracePt t="36166" x="7831138" y="3902075"/>
          <p14:tracePt t="36182" x="7831138" y="3911600"/>
          <p14:tracePt t="36200" x="7831138" y="3919538"/>
          <p14:tracePt t="36324" x="7831138" y="3911600"/>
          <p14:tracePt t="36346" x="7831138" y="3902075"/>
          <p14:tracePt t="36359" x="7831138" y="3894138"/>
          <p14:tracePt t="36371" x="7840663" y="3894138"/>
          <p14:tracePt t="36396" x="7840663" y="3884613"/>
          <p14:tracePt t="36470" x="7831138" y="3884613"/>
          <p14:tracePt t="36483" x="7796213" y="3884613"/>
          <p14:tracePt t="36495" x="7724775" y="3884613"/>
          <p14:tracePt t="36507" x="7653338" y="3884613"/>
          <p14:tracePt t="36520" x="7581900" y="3884613"/>
          <p14:tracePt t="36533" x="7483475" y="3884613"/>
          <p14:tracePt t="36549" x="7358063" y="3884613"/>
          <p14:tracePt t="36566" x="7251700" y="3884613"/>
          <p14:tracePt t="36582" x="7108825" y="3902075"/>
          <p14:tracePt t="36599" x="7037388" y="3946525"/>
          <p14:tracePt t="36616" x="6956425" y="3983038"/>
          <p14:tracePt t="36632" x="6804025" y="4116388"/>
          <p14:tracePt t="36649" x="6751638" y="4170363"/>
          <p14:tracePt t="36667" x="6705600" y="4232275"/>
          <p14:tracePt t="36682" x="6680200" y="4259263"/>
          <p14:tracePt t="36699" x="6653213" y="4268788"/>
          <p14:tracePt t="36716" x="6581775" y="4295775"/>
          <p14:tracePt t="36732" x="6500813" y="4322763"/>
          <p14:tracePt t="36749" x="6394450" y="4348163"/>
          <p14:tracePt t="36766" x="6205538" y="4419600"/>
          <p14:tracePt t="36782" x="6116638" y="4483100"/>
          <p14:tracePt t="36799" x="5946775" y="4572000"/>
          <p14:tracePt t="36816" x="5697538" y="4732338"/>
          <p14:tracePt t="36833" x="5626100" y="4786313"/>
          <p14:tracePt t="36849" x="5589588" y="4813300"/>
          <p14:tracePt t="36866" x="5572125" y="4840288"/>
          <p14:tracePt t="36927" x="5572125" y="4857750"/>
          <p14:tracePt t="36938" x="5581650" y="4857750"/>
          <p14:tracePt t="36952" x="5599113" y="4867275"/>
          <p14:tracePt t="36963" x="5626100" y="4884738"/>
          <p14:tracePt t="36976" x="5643563" y="4894263"/>
          <p14:tracePt t="36988" x="5670550" y="4911725"/>
          <p14:tracePt t="37002" x="5697538" y="4919663"/>
          <p14:tracePt t="37016" x="5732463" y="4938713"/>
          <p14:tracePt t="37033" x="5751513" y="4946650"/>
          <p14:tracePt t="37050" x="5776913" y="4956175"/>
          <p14:tracePt t="37066" x="5813425" y="4956175"/>
          <p14:tracePt t="37083" x="5840413" y="4956175"/>
          <p14:tracePt t="37099" x="5884863" y="4902200"/>
          <p14:tracePt t="37116" x="5911850" y="4867275"/>
          <p14:tracePt t="37133" x="5946775" y="4830763"/>
          <p14:tracePt t="38628" x="5938838" y="4830763"/>
          <p14:tracePt t="38640" x="5911850" y="4830763"/>
          <p14:tracePt t="38654" x="5813425" y="4830763"/>
          <p14:tracePt t="38665" x="5688013" y="4875213"/>
          <p14:tracePt t="38678" x="5491163" y="4956175"/>
          <p14:tracePt t="38690" x="5099050" y="5108575"/>
          <p14:tracePt t="38703" x="4786313" y="5268913"/>
          <p14:tracePt t="38717" x="4510088" y="5394325"/>
          <p14:tracePt t="38733" x="4214813" y="5510213"/>
          <p14:tracePt t="38750" x="4017963" y="5572125"/>
          <p14:tracePt t="38767" x="3857625" y="5616575"/>
          <p14:tracePt t="38783" x="3840163" y="5616575"/>
          <p14:tracePt t="39688" x="3795713" y="5616575"/>
          <p14:tracePt t="39702" x="3741738" y="5616575"/>
          <p14:tracePt t="39714" x="3652838" y="5616575"/>
          <p14:tracePt t="39726" x="3536950" y="5608638"/>
          <p14:tracePt t="39739" x="3394075" y="5554663"/>
          <p14:tracePt t="39752" x="3303588" y="5491163"/>
          <p14:tracePt t="39767" x="3224213" y="5411788"/>
          <p14:tracePt t="39784" x="3170238" y="5340350"/>
          <p14:tracePt t="39800" x="3071813" y="5224463"/>
          <p14:tracePt t="39817" x="3027363" y="5170488"/>
          <p14:tracePt t="39834" x="2990850" y="5133975"/>
          <p14:tracePt t="39850" x="2911475" y="5072063"/>
          <p14:tracePt t="39867" x="2884488" y="5054600"/>
          <p14:tracePt t="39884" x="2867025" y="5045075"/>
          <p14:tracePt t="39900" x="2847975" y="5027613"/>
          <p14:tracePt t="39917" x="2840038" y="5027613"/>
          <p14:tracePt t="39960" x="2884488" y="4991100"/>
          <p14:tracePt t="39972" x="3027363" y="4848225"/>
          <p14:tracePt t="39986" x="3179763" y="4714875"/>
          <p14:tracePt t="39997" x="3348038" y="4598988"/>
          <p14:tracePt t="40010" x="3625850" y="4473575"/>
          <p14:tracePt t="40022" x="3795713" y="4375150"/>
          <p14:tracePt t="40037" x="3911600" y="4276725"/>
          <p14:tracePt t="40050" x="3973513" y="4187825"/>
          <p14:tracePt t="40067" x="4037013" y="4125913"/>
          <p14:tracePt t="40084" x="4108450" y="4071938"/>
          <p14:tracePt t="40101" x="4125913" y="4062413"/>
          <p14:tracePt t="40117" x="4133850" y="4062413"/>
          <p14:tracePt t="40367" x="4133850" y="4054475"/>
          <p14:tracePt t="40379" x="4133850" y="4044950"/>
          <p14:tracePt t="40391" x="4125913" y="4044950"/>
          <p14:tracePt t="40405" x="4081463" y="4037013"/>
          <p14:tracePt t="40417" x="4017963" y="4027488"/>
          <p14:tracePt t="40434" x="3965575" y="4027488"/>
          <p14:tracePt t="40450" x="3929063" y="4027488"/>
          <p14:tracePt t="40467" x="3875088" y="4027488"/>
          <p14:tracePt t="40484" x="3857625" y="4027488"/>
          <p14:tracePt t="40501" x="3830638" y="4027488"/>
          <p14:tracePt t="40517" x="3822700" y="4027488"/>
          <p14:tracePt t="40601" x="3830638" y="4027488"/>
          <p14:tracePt t="40614" x="3848100" y="4027488"/>
          <p14:tracePt t="40625" x="3857625" y="4027488"/>
          <p14:tracePt t="40638" x="3867150" y="4027488"/>
          <p14:tracePt t="40663" x="3875088" y="4037013"/>
          <p14:tracePt t="40885" x="3875088" y="4027488"/>
          <p14:tracePt t="40897" x="3875088" y="4017963"/>
          <p14:tracePt t="40922" x="3867150" y="4010025"/>
          <p14:tracePt t="40947" x="3857625" y="4010025"/>
          <p14:tracePt t="41143" x="3857625" y="4017963"/>
          <p14:tracePt t="41181" x="3857625" y="4027488"/>
          <p14:tracePt t="41218" x="3857625" y="4037013"/>
          <p14:tracePt t="41242" x="3857625" y="4044950"/>
          <p14:tracePt t="41267" x="3857625" y="4054475"/>
          <p14:tracePt t="41280" x="3867150" y="4054475"/>
          <p14:tracePt t="41316" x="3867150" y="4062413"/>
          <p14:tracePt t="41563" x="3867150" y="4054475"/>
          <p14:tracePt t="41588" x="3867150" y="4044950"/>
          <p14:tracePt t="41600" x="3867150" y="4037013"/>
          <p14:tracePt t="41612" x="3867150" y="4027488"/>
          <p14:tracePt t="41638" x="3867150" y="4017963"/>
          <p14:tracePt t="41662" x="3867150" y="4010025"/>
          <p14:tracePt t="41834" x="3867150" y="4017963"/>
          <p14:tracePt t="41847" x="3867150" y="4027488"/>
          <p14:tracePt t="41859" x="3867150" y="4037013"/>
          <p14:tracePt t="41872" x="3867150" y="4044950"/>
          <p14:tracePt t="41897" x="3867150" y="4054475"/>
          <p14:tracePt t="42180" x="3867150" y="4044950"/>
          <p14:tracePt t="42205" x="3867150" y="4037013"/>
          <p14:tracePt t="42217" x="3867150" y="4027488"/>
          <p14:tracePt t="42242" x="3857625" y="4017963"/>
          <p14:tracePt t="42254" x="3857625" y="4010025"/>
          <p14:tracePt t="42266" x="3848100" y="4000500"/>
          <p14:tracePt t="42278" x="3848100" y="3983038"/>
          <p14:tracePt t="42291" x="3840163" y="3983038"/>
          <p14:tracePt t="42304" x="3830638" y="3973513"/>
          <p14:tracePt t="42501" x="3830638" y="3990975"/>
          <p14:tracePt t="42525" x="3840163" y="4000500"/>
          <p14:tracePt t="42538" x="3840163" y="4010025"/>
          <p14:tracePt t="42575" x="3840163" y="4017963"/>
          <p14:tracePt t="42588" x="3848100" y="4017963"/>
          <p14:tracePt t="42598" x="3848100" y="4027488"/>
          <p14:tracePt t="42611" x="3848100" y="4037013"/>
          <p14:tracePt t="42637" x="3848100" y="4044950"/>
          <p14:tracePt t="42648" x="3857625" y="4054475"/>
          <p14:tracePt t="42674" x="3857625" y="4062413"/>
          <p14:tracePt t="42687" x="3857625" y="4071938"/>
          <p14:tracePt t="42698" x="3867150" y="4071938"/>
          <p14:tracePt t="42747" x="3867150" y="4081463"/>
          <p14:tracePt t="42833" x="3867150" y="4071938"/>
          <p14:tracePt t="42858" x="3867150" y="4062413"/>
          <p14:tracePt t="42882" x="3867150" y="4054475"/>
          <p14:tracePt t="42895" x="3867150" y="4044950"/>
          <p14:tracePt t="42921" x="3867150" y="4037013"/>
          <p14:tracePt t="42932" x="3867150" y="4027488"/>
          <p14:tracePt t="42944" x="3857625" y="4027488"/>
          <p14:tracePt t="43130" x="3857625" y="4037013"/>
          <p14:tracePt t="43154" x="3857625" y="4044950"/>
          <p14:tracePt t="43179" x="3857625" y="4062413"/>
          <p14:tracePt t="43191" x="3857625" y="4071938"/>
          <p14:tracePt t="43205" x="3857625" y="4081463"/>
          <p14:tracePt t="43326" x="3857625" y="4071938"/>
          <p14:tracePt t="43351" x="3857625" y="4062413"/>
          <p14:tracePt t="43364" x="3857625" y="4054475"/>
          <p14:tracePt t="43376" x="3848100" y="4044950"/>
          <p14:tracePt t="43389" x="3848100" y="4037013"/>
          <p14:tracePt t="43402" x="3848100" y="4027488"/>
          <p14:tracePt t="43418" x="3840163" y="4027488"/>
          <p14:tracePt t="43435" x="3830638" y="4017963"/>
          <p14:tracePt t="43561" x="3830638" y="4027488"/>
          <p14:tracePt t="43573" x="3830638" y="4037013"/>
          <p14:tracePt t="43585" x="3830638" y="4044950"/>
          <p14:tracePt t="43598" x="3830638" y="4062413"/>
          <p14:tracePt t="43610" x="3830638" y="4071938"/>
          <p14:tracePt t="43623" x="3830638" y="4081463"/>
          <p14:tracePt t="43635" x="3830638" y="4098925"/>
          <p14:tracePt t="43652" x="3830638" y="4108450"/>
          <p14:tracePt t="43759" x="3830638" y="4098925"/>
          <p14:tracePt t="43783" x="3830638" y="4089400"/>
          <p14:tracePt t="43833" x="3830638" y="4081463"/>
          <p14:tracePt t="44054" x="3830638" y="4071938"/>
          <p14:tracePt t="44067" x="3830638" y="4062413"/>
          <p14:tracePt t="44079" x="3822700" y="4062413"/>
          <p14:tracePt t="44092" x="3822700" y="4054475"/>
          <p14:tracePt t="44202" x="3822700" y="4071938"/>
          <p14:tracePt t="44215" x="3822700" y="4098925"/>
          <p14:tracePt t="44227" x="3813175" y="4125913"/>
          <p14:tracePt t="44240" x="3803650" y="4143375"/>
          <p14:tracePt t="44252" x="3803650" y="4152900"/>
          <p14:tracePt t="44277" x="3786188" y="4152900"/>
          <p14:tracePt t="44301" x="3776663" y="4143375"/>
          <p14:tracePt t="44313" x="3776663" y="4133850"/>
          <p14:tracePt t="44326" x="3768725" y="4116388"/>
          <p14:tracePt t="44339" x="3768725" y="4108450"/>
          <p14:tracePt t="44352" x="3768725" y="4098925"/>
          <p14:tracePt t="44597" x="3768725" y="4108450"/>
          <p14:tracePt t="44622" x="3768725" y="4116388"/>
          <p14:tracePt t="44646" x="3768725" y="4133850"/>
          <p14:tracePt t="44659" x="3759200" y="4143375"/>
          <p14:tracePt t="44672" x="3751263" y="4160838"/>
          <p14:tracePt t="44684" x="3732213" y="4197350"/>
          <p14:tracePt t="44696" x="3714750" y="4276725"/>
          <p14:tracePt t="44709" x="3697288" y="4348163"/>
          <p14:tracePt t="44722" x="3679825" y="4411663"/>
          <p14:tracePt t="44735" x="3670300" y="4446588"/>
          <p14:tracePt t="44752" x="3670300" y="4491038"/>
          <p14:tracePt t="44769" x="3670300" y="4527550"/>
          <p14:tracePt t="44785" x="3660775" y="4527550"/>
          <p14:tracePt t="44802" x="3660775" y="4537075"/>
          <p14:tracePt t="44868" x="3660775" y="4527550"/>
          <p14:tracePt t="44881" x="3660775" y="4518025"/>
          <p14:tracePt t="44893" x="3660775" y="4500563"/>
          <p14:tracePt t="44906" x="3660775" y="4465638"/>
          <p14:tracePt t="44919" x="3660775" y="4411663"/>
          <p14:tracePt t="44935" x="3670300" y="4340225"/>
          <p14:tracePt t="44952" x="3714750" y="4268788"/>
          <p14:tracePt t="44969" x="3786188" y="4152900"/>
          <p14:tracePt t="44985" x="3813175" y="4125913"/>
          <p14:tracePt t="45002" x="3822700" y="4108450"/>
          <p14:tracePt t="45019" x="3840163" y="4098925"/>
          <p14:tracePt t="45035" x="3848100" y="4098925"/>
          <p14:tracePt t="45053" x="3857625" y="4125913"/>
          <p14:tracePt t="45069" x="3867150" y="4160838"/>
          <p14:tracePt t="45085" x="3867150" y="4214813"/>
          <p14:tracePt t="45102" x="3867150" y="4419600"/>
          <p14:tracePt t="45119" x="3867150" y="4500563"/>
          <p14:tracePt t="45135" x="3857625" y="4572000"/>
          <p14:tracePt t="45152" x="3803650" y="4751388"/>
          <p14:tracePt t="45169" x="3776663" y="4857750"/>
          <p14:tracePt t="45185" x="3732213" y="4929188"/>
          <p14:tracePt t="45202" x="3670300" y="5037138"/>
          <p14:tracePt t="45219" x="3633788" y="5072063"/>
          <p14:tracePt t="45235" x="3625850" y="5081588"/>
          <p14:tracePt t="45252" x="3598863" y="5116513"/>
          <p14:tracePt t="45269" x="3589338" y="5126038"/>
          <p14:tracePt t="45286" x="3581400" y="5133975"/>
          <p14:tracePt t="45302" x="3581400" y="5143500"/>
          <p14:tracePt t="45374" x="3581400" y="5160963"/>
          <p14:tracePt t="45387" x="3571875" y="5187950"/>
          <p14:tracePt t="45399" x="3562350" y="5241925"/>
          <p14:tracePt t="45411" x="3554413" y="5295900"/>
          <p14:tracePt t="45424" x="3536950" y="5330825"/>
          <p14:tracePt t="45436" x="3536950" y="5367338"/>
          <p14:tracePt t="45452" x="3527425" y="5394325"/>
          <p14:tracePt t="45469" x="3517900" y="5394325"/>
          <p14:tracePt t="45535" x="3517900" y="5384800"/>
          <p14:tracePt t="45546" x="3517900" y="5348288"/>
          <p14:tracePt t="45558" x="3517900" y="5295900"/>
          <p14:tracePt t="45572" x="3527425" y="5205413"/>
          <p14:tracePt t="45585" x="3571875" y="5143500"/>
          <p14:tracePt t="45602" x="3633788" y="5072063"/>
          <p14:tracePt t="45619" x="3697288" y="5018088"/>
          <p14:tracePt t="45636" x="3786188" y="4965700"/>
          <p14:tracePt t="45652" x="3813175" y="4956175"/>
          <p14:tracePt t="45670" x="3822700" y="4946650"/>
          <p14:tracePt t="45686" x="3830638" y="4946650"/>
          <p14:tracePt t="45856" x="3830638" y="4956175"/>
          <p14:tracePt t="46422" x="3830638" y="4946650"/>
          <p14:tracePt t="47310" x="3946525" y="4830763"/>
          <p14:tracePt t="47324" x="4081463" y="4724400"/>
          <p14:tracePt t="47335" x="4170363" y="4652963"/>
          <p14:tracePt t="47348" x="4259263" y="4608513"/>
          <p14:tracePt t="47359" x="4322763" y="4572000"/>
          <p14:tracePt t="47373" x="4375150" y="4554538"/>
          <p14:tracePt t="47386" x="4411663" y="4545013"/>
          <p14:tracePt t="47403" x="4429125" y="4545013"/>
          <p14:tracePt t="47420" x="4438650" y="4545013"/>
          <p14:tracePt t="47458" x="4429125" y="4554538"/>
          <p14:tracePt t="47472" x="4384675" y="4572000"/>
          <p14:tracePt t="47483" x="4330700" y="4598988"/>
          <p14:tracePt t="47496" x="4251325" y="4616450"/>
          <p14:tracePt t="47508" x="4133850" y="4633913"/>
          <p14:tracePt t="47521" x="4054475" y="4633913"/>
          <p14:tracePt t="47536" x="4010025" y="4633913"/>
          <p14:tracePt t="47553" x="3973513" y="4633913"/>
          <p14:tracePt t="47570" x="3938588" y="4625975"/>
          <p14:tracePt t="47586" x="3929063" y="4616450"/>
          <p14:tracePt t="47603" x="3929063" y="4608513"/>
          <p14:tracePt t="47620" x="3929063" y="4598988"/>
          <p14:tracePt t="47636" x="3929063" y="4589463"/>
          <p14:tracePt t="47681" x="3911600" y="4598988"/>
          <p14:tracePt t="47693" x="3884613" y="4643438"/>
          <p14:tracePt t="47707" x="3813175" y="4724400"/>
          <p14:tracePt t="47717" x="3751263" y="4840288"/>
          <p14:tracePt t="47729" x="3705225" y="4938713"/>
          <p14:tracePt t="47742" x="3652838" y="5027613"/>
          <p14:tracePt t="47755" x="3625850" y="5089525"/>
          <p14:tracePt t="47770" x="3608388" y="5153025"/>
          <p14:tracePt t="47786" x="3589338" y="5224463"/>
          <p14:tracePt t="47803" x="3571875" y="5367338"/>
          <p14:tracePt t="47820" x="3571875" y="5394325"/>
          <p14:tracePt t="47836" x="3562350" y="5411788"/>
          <p14:tracePt t="47853" x="3562350" y="5419725"/>
          <p14:tracePt t="47915" x="3562350" y="5446713"/>
          <p14:tracePt t="47927" x="3562350" y="5465763"/>
          <p14:tracePt t="47940" x="3562350" y="5483225"/>
          <p14:tracePt t="47952" x="3562350" y="5500688"/>
          <p14:tracePt t="47964" x="3562350" y="5518150"/>
          <p14:tracePt t="47976" x="3562350" y="5537200"/>
          <p14:tracePt t="47989" x="3562350" y="5554663"/>
          <p14:tracePt t="48003" x="3562350" y="5562600"/>
          <p14:tracePt t="48025" x="3562350" y="5572125"/>
          <p14:tracePt t="48100" x="3589338" y="5572125"/>
          <p14:tracePt t="48112" x="3608388" y="5562600"/>
          <p14:tracePt t="48125" x="3633788" y="5554663"/>
          <p14:tracePt t="48137" x="3652838" y="5545138"/>
          <p14:tracePt t="48153" x="3670300" y="5537200"/>
          <p14:tracePt t="48170" x="3697288" y="5527675"/>
          <p14:tracePt t="48186" x="3714750" y="5527675"/>
          <p14:tracePt t="48224" x="3714750" y="5518150"/>
          <p14:tracePt t="48309" x="3724275" y="5500688"/>
          <p14:tracePt t="48323" x="3732213" y="5465763"/>
          <p14:tracePt t="48333" x="3741738" y="5456238"/>
          <p14:tracePt t="48347" x="3741738" y="5446713"/>
          <p14:tracePt t="48359" x="3751263" y="5438775"/>
          <p14:tracePt t="48373" x="3751263" y="5411788"/>
          <p14:tracePt t="48386" x="3759200" y="5394325"/>
          <p14:tracePt t="48421" x="3759200" y="5384800"/>
          <p14:tracePt t="48470" x="3741738" y="5384800"/>
          <p14:tracePt t="48482" x="3724275" y="5384800"/>
          <p14:tracePt t="48495" x="3705225" y="5394325"/>
          <p14:tracePt t="48507" x="3679825" y="5402263"/>
          <p14:tracePt t="48520" x="3633788" y="5438775"/>
          <p14:tracePt t="48537" x="3608388" y="5465763"/>
          <p14:tracePt t="48553" x="3589338" y="5473700"/>
          <p14:tracePt t="48570" x="3581400" y="5510213"/>
          <p14:tracePt t="48587" x="3581400" y="5527675"/>
          <p14:tracePt t="48604" x="3608388" y="5554663"/>
          <p14:tracePt t="48620" x="3633788" y="5581650"/>
          <p14:tracePt t="48637" x="3652838" y="5589588"/>
          <p14:tracePt t="48654" x="3687763" y="5608638"/>
          <p14:tracePt t="48670" x="3697288" y="5608638"/>
          <p14:tracePt t="48686" x="3724275" y="5608638"/>
          <p14:tracePt t="48703" x="3768725" y="5599113"/>
          <p14:tracePt t="48720" x="3822700" y="5572125"/>
          <p14:tracePt t="48737" x="3884613" y="5545138"/>
          <p14:tracePt t="48753" x="3983038" y="5456238"/>
          <p14:tracePt t="48770" x="4010025" y="5402263"/>
          <p14:tracePt t="48787" x="4017963" y="5384800"/>
          <p14:tracePt t="48803" x="4017963" y="5367338"/>
          <p14:tracePt t="48820" x="4017963" y="5340350"/>
          <p14:tracePt t="48837" x="4000500" y="5303838"/>
          <p14:tracePt t="48853" x="3894138" y="5232400"/>
          <p14:tracePt t="48870" x="3848100" y="5205413"/>
          <p14:tracePt t="48887" x="3822700" y="5187950"/>
          <p14:tracePt t="48904" x="3786188" y="5180013"/>
          <p14:tracePt t="48920" x="3768725" y="5180013"/>
          <p14:tracePt t="48963" x="3741738" y="5224463"/>
          <p14:tracePt t="48975" x="3697288" y="5313363"/>
          <p14:tracePt t="48989" x="3643313" y="5394325"/>
          <p14:tracePt t="49003" x="3589338" y="5446713"/>
          <p14:tracePt t="49020" x="3527425" y="5491163"/>
          <p14:tracePt t="49037" x="3429000" y="5545138"/>
          <p14:tracePt t="49053" x="3394075" y="5554663"/>
          <p14:tracePt t="49070" x="3375025" y="5554663"/>
          <p14:tracePt t="49087" x="3330575" y="5554663"/>
          <p14:tracePt t="49103" x="3313113" y="5554663"/>
          <p14:tracePt t="49120" x="3295650" y="5554663"/>
          <p14:tracePt t="49137" x="3268663" y="5537200"/>
          <p14:tracePt t="49153" x="3251200" y="5527675"/>
          <p14:tracePt t="49170" x="3241675" y="5527675"/>
          <p14:tracePt t="49187" x="3232150" y="5518150"/>
          <p14:tracePt t="49283" x="3214688" y="5518150"/>
          <p14:tracePt t="49295" x="3197225" y="5527675"/>
          <p14:tracePt t="49308" x="3179763" y="5527675"/>
          <p14:tracePt t="49321" x="3160713" y="5545138"/>
          <p14:tracePt t="49337" x="3152775" y="5545138"/>
          <p14:tracePt t="49354" x="3143250" y="5545138"/>
          <p14:tracePt t="49370" x="3125788" y="5554663"/>
          <p14:tracePt t="49394" x="3116263" y="5554663"/>
          <p14:tracePt t="49408" x="3108325" y="5554663"/>
          <p14:tracePt t="49420" x="3098800" y="5554663"/>
          <p14:tracePt t="49444" x="3089275" y="5545138"/>
          <p14:tracePt t="49457" x="3089275" y="5537200"/>
          <p14:tracePt t="49470" x="3081338" y="5527675"/>
          <p14:tracePt t="49487" x="3071813" y="5510213"/>
          <p14:tracePt t="49503" x="3054350" y="5483225"/>
          <p14:tracePt t="49520" x="3009900" y="5419725"/>
          <p14:tracePt t="49537" x="2982913" y="5394325"/>
          <p14:tracePt t="49554" x="2955925" y="5348288"/>
          <p14:tracePt t="49570" x="2946400" y="5330825"/>
          <p14:tracePt t="49587" x="2946400" y="5313363"/>
          <p14:tracePt t="49604" x="2946400" y="5295900"/>
          <p14:tracePt t="49715" x="2946400" y="5303838"/>
          <p14:tracePt t="49727" x="2946400" y="5313363"/>
          <p14:tracePt t="49741" x="2946400" y="5330825"/>
          <p14:tracePt t="49752" x="2938463" y="5348288"/>
          <p14:tracePt t="49765" x="2938463" y="5357813"/>
          <p14:tracePt t="49777" x="2928938" y="5375275"/>
          <p14:tracePt t="49838" x="2928938" y="5367338"/>
          <p14:tracePt t="49851" x="2928938" y="5357813"/>
          <p14:tracePt t="49864" x="2928938" y="5348288"/>
          <p14:tracePt t="49888" x="2928938" y="5340350"/>
          <p14:tracePt t="50011" x="2919413" y="5340350"/>
          <p14:tracePt t="50048" x="2919413" y="5330825"/>
          <p14:tracePt t="58629" x="2919413" y="5313363"/>
          <p14:tracePt t="58641" x="2938463" y="5303838"/>
          <p14:tracePt t="58653" x="2946400" y="5276850"/>
          <p14:tracePt t="58665" x="2973388" y="5241925"/>
          <p14:tracePt t="58678" x="3017838" y="5187950"/>
          <p14:tracePt t="58691" x="3081338" y="5133975"/>
          <p14:tracePt t="58707" x="3143250" y="5099050"/>
          <p14:tracePt t="58724" x="3179763" y="5072063"/>
          <p14:tracePt t="58740" x="3214688" y="5037138"/>
          <p14:tracePt t="58774" x="3224213" y="5027613"/>
          <p14:tracePt t="59084" x="3232150" y="5027613"/>
          <p14:tracePt t="59110" x="3241675" y="5018088"/>
          <p14:tracePt t="59122" x="3241675" y="5010150"/>
          <p14:tracePt t="59134" x="3259138" y="5010150"/>
          <p14:tracePt t="59147" x="3276600" y="5010150"/>
          <p14:tracePt t="59160" x="3295650" y="5000625"/>
          <p14:tracePt t="59174" x="3303588" y="4991100"/>
          <p14:tracePt t="59190" x="3313113" y="4991100"/>
          <p14:tracePt t="59233" x="3313113" y="4983163"/>
          <p14:tracePt t="59283" x="3313113" y="4965700"/>
          <p14:tracePt t="59294" x="3303588" y="4946650"/>
          <p14:tracePt t="59307" x="3295650" y="4919663"/>
          <p14:tracePt t="59319" x="3286125" y="4894263"/>
          <p14:tracePt t="59332" x="3276600" y="4867275"/>
          <p14:tracePt t="59344" x="3276600" y="4848225"/>
          <p14:tracePt t="59357" x="3276600" y="4830763"/>
          <p14:tracePt t="59374" x="3276600" y="4822825"/>
          <p14:tracePt t="59391" x="3276600" y="4813300"/>
          <p14:tracePt t="59407" x="3276600" y="4786313"/>
          <p14:tracePt t="59440" x="3276600" y="4776788"/>
          <p14:tracePt t="59603" x="3286125" y="4776788"/>
          <p14:tracePt t="59615" x="3322638" y="4776788"/>
          <p14:tracePt t="59628" x="3348038" y="4776788"/>
          <p14:tracePt t="59641" x="3375025" y="4768850"/>
          <p14:tracePt t="59657" x="3402013" y="4741863"/>
          <p14:tracePt t="59674" x="3438525" y="4697413"/>
          <p14:tracePt t="59691" x="3544888" y="4554538"/>
          <p14:tracePt t="59707" x="3608388" y="4500563"/>
          <p14:tracePt t="59724" x="3643313" y="4446588"/>
          <p14:tracePt t="59741" x="3679825" y="4357688"/>
          <p14:tracePt t="59757" x="3679825" y="4322763"/>
          <p14:tracePt t="59774" x="3679825" y="4259263"/>
          <p14:tracePt t="59791" x="3679825" y="4160838"/>
          <p14:tracePt t="59807" x="3679825" y="4125913"/>
          <p14:tracePt t="59824" x="3714750" y="4062413"/>
          <p14:tracePt t="59841" x="3724275" y="4054475"/>
          <p14:tracePt t="59887" x="3732213" y="4054475"/>
          <p14:tracePt t="59924" x="3741738" y="4054475"/>
          <p14:tracePt t="59936" x="3741738" y="4062413"/>
          <p14:tracePt t="59948" x="3751263" y="4062413"/>
          <p14:tracePt t="59961" x="3751263" y="4071938"/>
          <p14:tracePt t="60404" x="3751263" y="4062413"/>
          <p14:tracePt t="61367" x="3705225" y="4089400"/>
          <p14:tracePt t="61379" x="3660775" y="4143375"/>
          <p14:tracePt t="61392" x="3608388" y="4214813"/>
          <p14:tracePt t="61404" x="3536950" y="4276725"/>
          <p14:tracePt t="61415" x="3473450" y="4348163"/>
          <p14:tracePt t="61429" x="3348038" y="4456113"/>
          <p14:tracePt t="61441" x="3205163" y="4598988"/>
          <p14:tracePt t="61458" x="3125788" y="4705350"/>
          <p14:tracePt t="61475" x="3062288" y="4786313"/>
          <p14:tracePt t="61491" x="3017838" y="4857750"/>
          <p14:tracePt t="61508" x="3009900" y="4867275"/>
          <p14:tracePt t="61541" x="3009900" y="4875213"/>
          <p14:tracePt t="61578" x="3000375" y="4902200"/>
          <p14:tracePt t="61588" x="2990850" y="4911725"/>
          <p14:tracePt t="61601" x="2990850" y="4919663"/>
          <p14:tracePt t="61613" x="2990850" y="4929188"/>
          <p14:tracePt t="61626" x="2982913" y="4929188"/>
          <p14:tracePt t="61641" x="2965450" y="5000625"/>
          <p14:tracePt t="61658" x="2938463" y="5108575"/>
          <p14:tracePt t="61675" x="2884488" y="5268913"/>
          <p14:tracePt t="61691" x="2857500" y="5322888"/>
          <p14:tracePt t="61708" x="2847975" y="5340350"/>
          <p14:tracePt t="61725" x="2840038" y="5357813"/>
          <p14:tracePt t="61810" x="2847975" y="5357813"/>
          <p14:tracePt t="61823" x="2857500" y="5357813"/>
          <p14:tracePt t="61847" x="2867025" y="5357813"/>
          <p14:tracePt t="61897" x="2874963" y="5357813"/>
          <p14:tracePt t="61909" x="2884488" y="5357813"/>
          <p14:tracePt t="63734" x="2847975" y="5357813"/>
          <p14:tracePt t="63746" x="2803525" y="5367338"/>
          <p14:tracePt t="63759" x="2768600" y="5384800"/>
          <p14:tracePt t="63771" x="2714625" y="5411788"/>
          <p14:tracePt t="63783" x="2633663" y="5446713"/>
          <p14:tracePt t="63796" x="2473325" y="5527675"/>
          <p14:tracePt t="63809" x="2322513" y="5626100"/>
          <p14:tracePt t="63825" x="2205038" y="5705475"/>
          <p14:tracePt t="63842" x="2108200" y="5776913"/>
          <p14:tracePt t="63859" x="1812925" y="5867400"/>
          <p14:tracePt t="63875" x="1731963" y="5884863"/>
          <p14:tracePt t="63892" x="1679575" y="5902325"/>
          <p14:tracePt t="63909" x="1643063" y="5902325"/>
          <p14:tracePt t="63926" x="1633538" y="5902325"/>
          <p14:tracePt t="63993" x="1643063" y="5867400"/>
          <p14:tracePt t="64006" x="1660525" y="5803900"/>
          <p14:tracePt t="64018" x="1687513" y="5732463"/>
          <p14:tracePt t="64030" x="1731963" y="5670550"/>
          <p14:tracePt t="64043" x="1751013" y="5616575"/>
          <p14:tracePt t="64059" x="1758950" y="5562600"/>
          <p14:tracePt t="64076" x="1776413" y="5537200"/>
          <p14:tracePt t="64092" x="1785938" y="5491163"/>
          <p14:tracePt t="64125" x="1785938" y="5483225"/>
          <p14:tracePt t="64240" x="1776413" y="5483225"/>
          <p14:tracePt t="64302" x="1768475" y="5483225"/>
          <p14:tracePt t="64351" x="1758950" y="5483225"/>
          <p14:tracePt t="64425" x="1751013" y="5491163"/>
          <p14:tracePt t="64437" x="1751013" y="5500688"/>
          <p14:tracePt t="64449" x="1741488" y="5518150"/>
          <p14:tracePt t="64463" x="1741488" y="5527675"/>
          <p14:tracePt t="64476" x="1731963" y="5537200"/>
          <p14:tracePt t="64492" x="1724025" y="5554663"/>
          <p14:tracePt t="64509" x="1724025" y="5562600"/>
          <p14:tracePt t="64745" x="1704975" y="5572125"/>
          <p14:tracePt t="64757" x="1697038" y="5572125"/>
          <p14:tracePt t="64770" x="1679575" y="5581650"/>
          <p14:tracePt t="64782" x="1670050" y="5589588"/>
          <p14:tracePt t="64796" x="1660525" y="5589588"/>
          <p14:tracePt t="65165" x="1660525" y="5599113"/>
          <p14:tracePt t="65190" x="1660525" y="5616575"/>
          <p14:tracePt t="66028" x="1660525" y="5626100"/>
          <p14:tracePt t="66040" x="1660525" y="5634038"/>
          <p14:tracePt t="66164" x="1660525" y="5626100"/>
          <p14:tracePt t="66176" x="1652588" y="5616575"/>
          <p14:tracePt t="66201" x="1643063" y="5599113"/>
          <p14:tracePt t="66226" x="1633538" y="5589588"/>
          <p14:tracePt t="66361" x="1643063" y="5589588"/>
          <p14:tracePt t="66374" x="1652588" y="5572125"/>
          <p14:tracePt t="66385" x="1670050" y="5562600"/>
          <p14:tracePt t="66682" x="1660525" y="5562600"/>
          <p14:tracePt t="66695" x="1616075" y="5562600"/>
          <p14:tracePt t="66707" x="1571625" y="5581650"/>
          <p14:tracePt t="66719" x="1536700" y="5608638"/>
          <p14:tracePt t="66731" x="1500188" y="5634038"/>
          <p14:tracePt t="66744" x="1482725" y="5661025"/>
          <p14:tracePt t="66760" x="1455738" y="5680075"/>
          <p14:tracePt t="66776" x="1446213" y="5688013"/>
          <p14:tracePt t="66793" x="1438275" y="5697538"/>
          <p14:tracePt t="67446" x="1446213" y="5697538"/>
          <p14:tracePt t="67459" x="1455738" y="5697538"/>
          <p14:tracePt t="67484" x="1465263" y="5697538"/>
          <p14:tracePt t="69527" x="0" y="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6832" y="16763"/>
            <a:ext cx="7510145" cy="1600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1270" algn="ctr">
              <a:lnSpc>
                <a:spcPct val="99100"/>
              </a:lnSpc>
              <a:spcBef>
                <a:spcPts val="135"/>
              </a:spcBef>
            </a:pPr>
            <a:r>
              <a:rPr sz="3200" dirty="0"/>
              <a:t>Multinodular </a:t>
            </a:r>
            <a:r>
              <a:rPr sz="3200" spc="-10" dirty="0"/>
              <a:t>goiter: </a:t>
            </a:r>
            <a:r>
              <a:rPr sz="3200" spc="-20" dirty="0"/>
              <a:t>thyroid </a:t>
            </a:r>
            <a:r>
              <a:rPr sz="3200" spc="-10" dirty="0"/>
              <a:t>shows </a:t>
            </a:r>
            <a:r>
              <a:rPr sz="3200" spc="-20" dirty="0"/>
              <a:t>several  </a:t>
            </a:r>
            <a:r>
              <a:rPr sz="3200" dirty="0"/>
              <a:t>nodules, </a:t>
            </a:r>
            <a:r>
              <a:rPr sz="3200" spc="-5" dirty="0"/>
              <a:t>some </a:t>
            </a:r>
            <a:r>
              <a:rPr sz="3200" spc="-20" dirty="0"/>
              <a:t>are </a:t>
            </a:r>
            <a:r>
              <a:rPr sz="3200" dirty="0"/>
              <a:t>hemorrhagic (HN), </a:t>
            </a:r>
            <a:r>
              <a:rPr sz="3200" spc="-15" dirty="0"/>
              <a:t>others  contain </a:t>
            </a:r>
            <a:r>
              <a:rPr sz="3200" spc="-5" dirty="0"/>
              <a:t>colloid </a:t>
            </a:r>
            <a:r>
              <a:rPr sz="3200" dirty="0"/>
              <a:t>(CN) and some </a:t>
            </a:r>
            <a:r>
              <a:rPr sz="3200" spc="-5" dirty="0"/>
              <a:t>become</a:t>
            </a:r>
            <a:r>
              <a:rPr sz="3200" spc="-30" dirty="0"/>
              <a:t> </a:t>
            </a:r>
            <a:r>
              <a:rPr sz="3200" spc="-15" dirty="0"/>
              <a:t>cystic</a:t>
            </a:r>
            <a:r>
              <a:rPr sz="4000" spc="-15" dirty="0"/>
              <a:t>.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675240" y="2093644"/>
            <a:ext cx="5398659" cy="3634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26279" y="2249423"/>
            <a:ext cx="1072896" cy="58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75632" y="2295144"/>
            <a:ext cx="652272" cy="573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0" y="2278133"/>
            <a:ext cx="978408" cy="4846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0" y="2278133"/>
            <a:ext cx="978535" cy="485140"/>
          </a:xfrm>
          <a:custGeom>
            <a:avLst/>
            <a:gdLst/>
            <a:ahLst/>
            <a:cxnLst/>
            <a:rect l="l" t="t" r="r" b="b"/>
            <a:pathLst>
              <a:path w="978535" h="485139">
                <a:moveTo>
                  <a:pt x="0" y="121158"/>
                </a:moveTo>
                <a:lnTo>
                  <a:pt x="736092" y="121158"/>
                </a:lnTo>
                <a:lnTo>
                  <a:pt x="736092" y="0"/>
                </a:lnTo>
                <a:lnTo>
                  <a:pt x="978408" y="242316"/>
                </a:lnTo>
                <a:lnTo>
                  <a:pt x="736092" y="484632"/>
                </a:lnTo>
                <a:lnTo>
                  <a:pt x="736092" y="363473"/>
                </a:lnTo>
                <a:lnTo>
                  <a:pt x="0" y="363473"/>
                </a:lnTo>
                <a:lnTo>
                  <a:pt x="0" y="121158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42668" y="2358644"/>
            <a:ext cx="316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47871" y="4312920"/>
            <a:ext cx="1072896" cy="591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60647" y="4361688"/>
            <a:ext cx="722376" cy="569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93591" y="4343400"/>
            <a:ext cx="978408" cy="4846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93591" y="4343400"/>
            <a:ext cx="978535" cy="485140"/>
          </a:xfrm>
          <a:custGeom>
            <a:avLst/>
            <a:gdLst/>
            <a:ahLst/>
            <a:cxnLst/>
            <a:rect l="l" t="t" r="r" b="b"/>
            <a:pathLst>
              <a:path w="978535" h="485139">
                <a:moveTo>
                  <a:pt x="0" y="121158"/>
                </a:moveTo>
                <a:lnTo>
                  <a:pt x="736092" y="121158"/>
                </a:lnTo>
                <a:lnTo>
                  <a:pt x="736092" y="0"/>
                </a:lnTo>
                <a:lnTo>
                  <a:pt x="978408" y="242316"/>
                </a:lnTo>
                <a:lnTo>
                  <a:pt x="736092" y="484632"/>
                </a:lnTo>
                <a:lnTo>
                  <a:pt x="736092" y="363473"/>
                </a:lnTo>
                <a:lnTo>
                  <a:pt x="0" y="363473"/>
                </a:lnTo>
                <a:lnTo>
                  <a:pt x="0" y="121158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71472" y="4797552"/>
            <a:ext cx="1072896" cy="5913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29967" y="4846320"/>
            <a:ext cx="633983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17700" y="4828032"/>
            <a:ext cx="978408" cy="4846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17700" y="4828032"/>
            <a:ext cx="978535" cy="485140"/>
          </a:xfrm>
          <a:custGeom>
            <a:avLst/>
            <a:gdLst/>
            <a:ahLst/>
            <a:cxnLst/>
            <a:rect l="l" t="t" r="r" b="b"/>
            <a:pathLst>
              <a:path w="978535" h="485139">
                <a:moveTo>
                  <a:pt x="0" y="121158"/>
                </a:moveTo>
                <a:lnTo>
                  <a:pt x="736092" y="121158"/>
                </a:lnTo>
                <a:lnTo>
                  <a:pt x="736092" y="0"/>
                </a:lnTo>
                <a:lnTo>
                  <a:pt x="978408" y="242316"/>
                </a:lnTo>
                <a:lnTo>
                  <a:pt x="736092" y="484632"/>
                </a:lnTo>
                <a:lnTo>
                  <a:pt x="736092" y="363473"/>
                </a:lnTo>
                <a:lnTo>
                  <a:pt x="0" y="363473"/>
                </a:lnTo>
                <a:lnTo>
                  <a:pt x="0" y="121158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98687" y="4422140"/>
            <a:ext cx="2017395" cy="78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0452" y="458724"/>
            <a:ext cx="44424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multinodular</a:t>
            </a:r>
            <a:r>
              <a:rPr sz="4400" spc="-45" dirty="0"/>
              <a:t> </a:t>
            </a:r>
            <a:r>
              <a:rPr sz="4400" spc="-15" dirty="0"/>
              <a:t>goiter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691977" y="1977080"/>
            <a:ext cx="6697362" cy="3929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93"/>
    </mc:Choice>
    <mc:Fallback xmlns="">
      <p:transition spd="slow" advTm="8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7316" y="458724"/>
            <a:ext cx="12896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N</a:t>
            </a:r>
            <a:r>
              <a:rPr sz="4400" spc="10" dirty="0"/>
              <a:t>o</a:t>
            </a:r>
            <a:r>
              <a:rPr sz="4400" spc="-50" dirty="0"/>
              <a:t>t</a:t>
            </a:r>
            <a:r>
              <a:rPr sz="4400" spc="-5" dirty="0"/>
              <a:t>e: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607820"/>
            <a:ext cx="7879080" cy="401827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20040" marR="5080" indent="-320040">
              <a:lnSpc>
                <a:spcPts val="3790"/>
              </a:lnSpc>
              <a:spcBef>
                <a:spcPts val="265"/>
              </a:spcBef>
              <a:buChar char="-"/>
              <a:tabLst>
                <a:tab pos="320040" algn="l"/>
                <a:tab pos="320675" algn="l"/>
                <a:tab pos="3894454" algn="l"/>
              </a:tabLst>
            </a:pPr>
            <a:r>
              <a:rPr sz="3200" dirty="0">
                <a:latin typeface="Calibri"/>
                <a:cs typeface="Calibri"/>
              </a:rPr>
              <a:t>Multinodular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goiters	</a:t>
            </a:r>
            <a:r>
              <a:rPr sz="3200" spc="-5" dirty="0">
                <a:latin typeface="Calibri"/>
                <a:cs typeface="Calibri"/>
              </a:rPr>
              <a:t>typically </a:t>
            </a:r>
            <a:r>
              <a:rPr sz="3200" spc="-20" dirty="0">
                <a:latin typeface="Calibri"/>
                <a:cs typeface="Calibri"/>
              </a:rPr>
              <a:t>are </a:t>
            </a:r>
            <a:r>
              <a:rPr sz="3200" dirty="0">
                <a:latin typeface="Calibri"/>
                <a:cs typeface="Calibri"/>
              </a:rPr>
              <a:t>hormonally  </a:t>
            </a:r>
            <a:r>
              <a:rPr sz="3200" spc="-10" dirty="0">
                <a:latin typeface="Calibri"/>
                <a:cs typeface="Calibri"/>
              </a:rPr>
              <a:t>silent </a:t>
            </a:r>
            <a:r>
              <a:rPr sz="3200" dirty="0">
                <a:latin typeface="Calibri"/>
                <a:cs typeface="Calibri"/>
              </a:rPr>
              <a:t>( no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hyperthyroidism)</a:t>
            </a:r>
            <a:endParaRPr sz="3200">
              <a:latin typeface="Calibri"/>
              <a:cs typeface="Calibri"/>
            </a:endParaRPr>
          </a:p>
          <a:p>
            <a:pPr marL="320040" marR="163830" indent="-320040">
              <a:lnSpc>
                <a:spcPct val="100000"/>
              </a:lnSpc>
              <a:spcBef>
                <a:spcPts val="655"/>
              </a:spcBef>
              <a:buChar char="-"/>
              <a:tabLst>
                <a:tab pos="320040" algn="l"/>
                <a:tab pos="320675" algn="l"/>
              </a:tabLst>
            </a:pPr>
            <a:r>
              <a:rPr sz="3200" spc="-50" dirty="0">
                <a:latin typeface="Calibri"/>
                <a:cs typeface="Calibri"/>
              </a:rPr>
              <a:t>however, </a:t>
            </a:r>
            <a:r>
              <a:rPr sz="3200" dirty="0">
                <a:latin typeface="Calibri"/>
                <a:cs typeface="Calibri"/>
              </a:rPr>
              <a:t>10%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patients can </a:t>
            </a:r>
            <a:r>
              <a:rPr sz="3200" spc="-15" dirty="0">
                <a:latin typeface="Calibri"/>
                <a:cs typeface="Calibri"/>
              </a:rPr>
              <a:t>manifest </a:t>
            </a:r>
            <a:r>
              <a:rPr sz="3200" spc="-5" dirty="0">
                <a:latin typeface="Calibri"/>
                <a:cs typeface="Calibri"/>
              </a:rPr>
              <a:t>with  </a:t>
            </a:r>
            <a:r>
              <a:rPr sz="3200" spc="-20" dirty="0">
                <a:latin typeface="Calibri"/>
                <a:cs typeface="Calibri"/>
              </a:rPr>
              <a:t>thyrotoxicosis </a:t>
            </a:r>
            <a:r>
              <a:rPr sz="3200" dirty="0">
                <a:latin typeface="Calibri"/>
                <a:cs typeface="Calibri"/>
              </a:rPr>
              <a:t>due </a:t>
            </a:r>
            <a:r>
              <a:rPr sz="3200" spc="-15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development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 autonomous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nodules </a:t>
            </a:r>
            <a:r>
              <a:rPr sz="3200" spc="-10" dirty="0">
                <a:latin typeface="Calibri"/>
                <a:cs typeface="Calibri"/>
              </a:rPr>
              <a:t>producing </a:t>
            </a:r>
            <a:r>
              <a:rPr sz="3200" dirty="0">
                <a:latin typeface="Calibri"/>
                <a:cs typeface="Calibri"/>
              </a:rPr>
              <a:t>hormone  </a:t>
            </a:r>
            <a:r>
              <a:rPr sz="3200" spc="-5" dirty="0">
                <a:latin typeface="Calibri"/>
                <a:cs typeface="Calibri"/>
              </a:rPr>
              <a:t>independent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5" dirty="0">
                <a:latin typeface="Calibri"/>
                <a:cs typeface="Calibri"/>
              </a:rPr>
              <a:t>TSH </a:t>
            </a:r>
            <a:r>
              <a:rPr sz="3200" spc="-10" dirty="0">
                <a:latin typeface="Calibri"/>
                <a:cs typeface="Calibri"/>
              </a:rPr>
              <a:t>stimulation </a:t>
            </a:r>
            <a:r>
              <a:rPr sz="3200" dirty="0">
                <a:latin typeface="Calibri"/>
                <a:cs typeface="Calibri"/>
              </a:rPr>
              <a:t>and this  </a:t>
            </a:r>
            <a:r>
              <a:rPr sz="3200" spc="-5" dirty="0">
                <a:latin typeface="Calibri"/>
                <a:cs typeface="Calibri"/>
              </a:rPr>
              <a:t>condition, </a:t>
            </a:r>
            <a:r>
              <a:rPr sz="3200" spc="-10" dirty="0">
                <a:latin typeface="Calibri"/>
                <a:cs typeface="Calibri"/>
              </a:rPr>
              <a:t>called </a:t>
            </a:r>
            <a:r>
              <a:rPr sz="3200" spc="-20" dirty="0">
                <a:latin typeface="Calibri"/>
                <a:cs typeface="Calibri"/>
              </a:rPr>
              <a:t>toxic </a:t>
            </a:r>
            <a:r>
              <a:rPr sz="3200" dirty="0">
                <a:latin typeface="Calibri"/>
                <a:cs typeface="Calibri"/>
              </a:rPr>
              <a:t>multinodular </a:t>
            </a:r>
            <a:r>
              <a:rPr sz="3200" spc="-15" dirty="0">
                <a:latin typeface="Calibri"/>
                <a:cs typeface="Calibri"/>
              </a:rPr>
              <a:t>goiter </a:t>
            </a: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Plummer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syndrome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5"/>
    </mc:Choice>
    <mc:Fallback xmlns="">
      <p:transition spd="slow" advTm="4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50" rIns="0" bIns="0" rtlCol="0">
            <a:spAutoFit/>
          </a:bodyPr>
          <a:lstStyle/>
          <a:p>
            <a:pPr marL="2931160" marR="5080" indent="-263588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Decreased </a:t>
            </a:r>
            <a:r>
              <a:rPr spc="-25" dirty="0"/>
              <a:t>thyroid </a:t>
            </a:r>
            <a:r>
              <a:rPr spc="-5" dirty="0"/>
              <a:t>hormones </a:t>
            </a:r>
            <a:r>
              <a:rPr spc="-10" dirty="0"/>
              <a:t>during  pregnancy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59178"/>
            <a:ext cx="7952105" cy="422148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48895" indent="-3429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5" dirty="0">
                <a:latin typeface="Calibri"/>
                <a:cs typeface="Calibri"/>
              </a:rPr>
              <a:t>Normally, </a:t>
            </a:r>
            <a:r>
              <a:rPr sz="3200" spc="-10" dirty="0">
                <a:latin typeface="Calibri"/>
                <a:cs typeface="Calibri"/>
              </a:rPr>
              <a:t>maternal </a:t>
            </a:r>
            <a:r>
              <a:rPr sz="3200" spc="-5" dirty="0">
                <a:latin typeface="Calibri"/>
                <a:cs typeface="Calibri"/>
              </a:rPr>
              <a:t>hormones that </a:t>
            </a:r>
            <a:r>
              <a:rPr sz="3200" spc="-10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critical 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30" dirty="0">
                <a:latin typeface="Calibri"/>
                <a:cs typeface="Calibri"/>
              </a:rPr>
              <a:t>fetal </a:t>
            </a:r>
            <a:r>
              <a:rPr sz="3200" spc="-15" dirty="0">
                <a:latin typeface="Calibri"/>
                <a:cs typeface="Calibri"/>
              </a:rPr>
              <a:t>brain </a:t>
            </a:r>
            <a:r>
              <a:rPr sz="3200" spc="-10" dirty="0">
                <a:latin typeface="Calibri"/>
                <a:cs typeface="Calibri"/>
              </a:rPr>
              <a:t>development, </a:t>
            </a:r>
            <a:r>
              <a:rPr sz="3200" dirty="0">
                <a:latin typeface="Calibri"/>
                <a:cs typeface="Calibri"/>
              </a:rPr>
              <a:t>including </a:t>
            </a:r>
            <a:r>
              <a:rPr sz="3200" spc="-5" dirty="0">
                <a:latin typeface="Calibri"/>
                <a:cs typeface="Calibri"/>
              </a:rPr>
              <a:t>T3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5" dirty="0">
                <a:latin typeface="Calibri"/>
                <a:cs typeface="Calibri"/>
              </a:rPr>
              <a:t>T4,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cross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placenta</a:t>
            </a:r>
            <a:r>
              <a:rPr sz="3200" spc="-10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355600" marR="403225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If </a:t>
            </a:r>
            <a:r>
              <a:rPr sz="3200" spc="-10" dirty="0">
                <a:latin typeface="Calibri"/>
                <a:cs typeface="Calibri"/>
              </a:rPr>
              <a:t>maternal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spc="-5" dirty="0">
                <a:latin typeface="Calibri"/>
                <a:cs typeface="Calibri"/>
              </a:rPr>
              <a:t>deficiency </a:t>
            </a:r>
            <a:r>
              <a:rPr sz="3200" spc="-10" dirty="0">
                <a:latin typeface="Calibri"/>
                <a:cs typeface="Calibri"/>
              </a:rPr>
              <a:t>is present  </a:t>
            </a:r>
            <a:r>
              <a:rPr sz="3200" spc="-25" dirty="0">
                <a:latin typeface="Calibri"/>
                <a:cs typeface="Calibri"/>
              </a:rPr>
              <a:t>before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development </a:t>
            </a:r>
            <a:r>
              <a:rPr sz="3200" dirty="0">
                <a:latin typeface="Calibri"/>
                <a:cs typeface="Calibri"/>
              </a:rPr>
              <a:t>of the </a:t>
            </a:r>
            <a:r>
              <a:rPr sz="3200" spc="-30" dirty="0">
                <a:latin typeface="Calibri"/>
                <a:cs typeface="Calibri"/>
              </a:rPr>
              <a:t>fetal </a:t>
            </a:r>
            <a:r>
              <a:rPr sz="3200" spc="-20" dirty="0">
                <a:latin typeface="Calibri"/>
                <a:cs typeface="Calibri"/>
              </a:rPr>
              <a:t>thyroid  </a:t>
            </a:r>
            <a:r>
              <a:rPr sz="3200" dirty="0">
                <a:latin typeface="Calibri"/>
                <a:cs typeface="Calibri"/>
              </a:rPr>
              <a:t>gland, </a:t>
            </a:r>
            <a:r>
              <a:rPr sz="3200" spc="-10" dirty="0">
                <a:latin typeface="Calibri"/>
                <a:cs typeface="Calibri"/>
              </a:rPr>
              <a:t>mental </a:t>
            </a:r>
            <a:r>
              <a:rPr sz="3200" spc="-15" dirty="0">
                <a:latin typeface="Calibri"/>
                <a:cs typeface="Calibri"/>
              </a:rPr>
              <a:t>retardation </a:t>
            </a:r>
            <a:r>
              <a:rPr sz="3200" dirty="0">
                <a:latin typeface="Calibri"/>
                <a:cs typeface="Calibri"/>
              </a:rPr>
              <a:t>is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severe.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90000"/>
              </a:lnSpc>
              <a:spcBef>
                <a:spcPts val="7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Reduction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maternal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spc="-5" dirty="0">
                <a:latin typeface="Calibri"/>
                <a:cs typeface="Calibri"/>
              </a:rPr>
              <a:t>hormones </a:t>
            </a:r>
            <a:r>
              <a:rPr sz="3200" spc="-15" dirty="0">
                <a:latin typeface="Calibri"/>
                <a:cs typeface="Calibri"/>
              </a:rPr>
              <a:t>later 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25" dirty="0">
                <a:latin typeface="Calibri"/>
                <a:cs typeface="Calibri"/>
              </a:rPr>
              <a:t>pregnancy, </a:t>
            </a:r>
            <a:r>
              <a:rPr sz="3200" spc="-15" dirty="0">
                <a:latin typeface="Calibri"/>
                <a:cs typeface="Calibri"/>
              </a:rPr>
              <a:t>after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30" dirty="0">
                <a:latin typeface="Calibri"/>
                <a:cs typeface="Calibri"/>
              </a:rPr>
              <a:t>fetal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spc="-5" dirty="0">
                <a:latin typeface="Calibri"/>
                <a:cs typeface="Calibri"/>
              </a:rPr>
              <a:t>has  developed, allows normal </a:t>
            </a:r>
            <a:r>
              <a:rPr sz="3200" spc="-15" dirty="0">
                <a:latin typeface="Calibri"/>
                <a:cs typeface="Calibri"/>
              </a:rPr>
              <a:t>brain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development.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6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8"/>
    </mc:Choice>
    <mc:Fallback xmlns="">
      <p:transition spd="slow" advTm="4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315213"/>
            <a:ext cx="8961755" cy="363283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527685" marR="403860" indent="-330835">
              <a:lnSpc>
                <a:spcPts val="3820"/>
              </a:lnSpc>
              <a:spcBef>
                <a:spcPts val="24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Cretinism</a:t>
            </a:r>
            <a:r>
              <a:rPr sz="3200" b="1" spc="-10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:</a:t>
            </a:r>
            <a:r>
              <a:rPr sz="3200" i="1" spc="-30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efers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15" dirty="0">
                <a:latin typeface="Calibri"/>
                <a:cs typeface="Calibri"/>
              </a:rPr>
              <a:t>hypothyroidism </a:t>
            </a:r>
            <a:r>
              <a:rPr sz="3200" spc="-5" dirty="0">
                <a:latin typeface="Calibri"/>
                <a:cs typeface="Calibri"/>
              </a:rPr>
              <a:t>developing </a:t>
            </a:r>
            <a:r>
              <a:rPr sz="3200" dirty="0">
                <a:latin typeface="Calibri"/>
                <a:cs typeface="Calibri"/>
              </a:rPr>
              <a:t>in  </a:t>
            </a:r>
            <a:r>
              <a:rPr sz="3200" spc="-15" dirty="0">
                <a:latin typeface="Calibri"/>
                <a:cs typeface="Calibri"/>
              </a:rPr>
              <a:t>infancy </a:t>
            </a: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dirty="0">
                <a:latin typeface="Calibri"/>
                <a:cs typeface="Calibri"/>
              </a:rPr>
              <a:t>early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childhood</a:t>
            </a:r>
            <a:endParaRPr sz="3200">
              <a:latin typeface="Calibri"/>
              <a:cs typeface="Calibri"/>
            </a:endParaRPr>
          </a:p>
          <a:p>
            <a:pPr marL="527685" marR="396240" indent="-515620">
              <a:lnSpc>
                <a:spcPct val="100000"/>
              </a:lnSpc>
              <a:spcBef>
                <a:spcPts val="640"/>
              </a:spcBef>
              <a:buAutoNum type="arabicPeriod"/>
              <a:tabLst>
                <a:tab pos="527685" algn="l"/>
                <a:tab pos="528320" algn="l"/>
                <a:tab pos="3830320" algn="l"/>
              </a:tabLst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Endemic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cretinism</a:t>
            </a:r>
            <a:r>
              <a:rPr sz="3200" spc="-10" dirty="0">
                <a:latin typeface="Calibri"/>
                <a:cs typeface="Calibri"/>
              </a:rPr>
              <a:t>: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dietary </a:t>
            </a:r>
            <a:r>
              <a:rPr sz="3200" spc="-5" dirty="0">
                <a:latin typeface="Calibri"/>
                <a:cs typeface="Calibri"/>
              </a:rPr>
              <a:t>iodine deficiency is  </a:t>
            </a:r>
            <a:r>
              <a:rPr sz="3200" dirty="0">
                <a:latin typeface="Calibri"/>
                <a:cs typeface="Calibri"/>
              </a:rPr>
              <a:t>endemic,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including	mountainous </a:t>
            </a:r>
            <a:r>
              <a:rPr sz="3200" spc="-10" dirty="0">
                <a:latin typeface="Calibri"/>
                <a:cs typeface="Calibri"/>
              </a:rPr>
              <a:t>areas </a:t>
            </a:r>
            <a:r>
              <a:rPr sz="3200" dirty="0">
                <a:latin typeface="Calibri"/>
                <a:cs typeface="Calibri"/>
              </a:rPr>
              <a:t>( the  </a:t>
            </a:r>
            <a:r>
              <a:rPr sz="3200" spc="-15" dirty="0">
                <a:latin typeface="Calibri"/>
                <a:cs typeface="Calibri"/>
              </a:rPr>
              <a:t>Himalayas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)</a:t>
            </a:r>
            <a:endParaRPr sz="3200">
              <a:latin typeface="Calibri"/>
              <a:cs typeface="Calibri"/>
            </a:endParaRPr>
          </a:p>
          <a:p>
            <a:pPr marL="321945" marR="5080" indent="-321945">
              <a:lnSpc>
                <a:spcPct val="100000"/>
              </a:lnSpc>
              <a:spcBef>
                <a:spcPts val="775"/>
              </a:spcBef>
              <a:buFont typeface="Calibri"/>
              <a:buAutoNum type="arabicPeriod"/>
              <a:tabLst>
                <a:tab pos="321945" algn="l"/>
                <a:tab pos="3825875" algn="l"/>
              </a:tabLst>
            </a:pPr>
            <a:r>
              <a:rPr sz="32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i="1" u="heavy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i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Sporadic</a:t>
            </a:r>
            <a:r>
              <a:rPr sz="3200" i="1" u="heavy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i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cretinism</a:t>
            </a:r>
            <a:r>
              <a:rPr sz="3200" i="1" spc="-5" dirty="0">
                <a:latin typeface="Calibri"/>
                <a:cs typeface="Calibri"/>
              </a:rPr>
              <a:t>.	</a:t>
            </a:r>
            <a:r>
              <a:rPr sz="3200" spc="-5" dirty="0">
                <a:latin typeface="Calibri"/>
                <a:cs typeface="Calibri"/>
              </a:rPr>
              <a:t>Caused </a:t>
            </a:r>
            <a:r>
              <a:rPr sz="3200" spc="-10" dirty="0">
                <a:latin typeface="Calibri"/>
                <a:cs typeface="Calibri"/>
              </a:rPr>
              <a:t>by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enzyme 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defects </a:t>
            </a:r>
            <a:r>
              <a:rPr sz="3200" spc="-10" dirty="0">
                <a:latin typeface="Calibri"/>
                <a:cs typeface="Calibri"/>
              </a:rPr>
              <a:t>that  </a:t>
            </a:r>
            <a:r>
              <a:rPr sz="3200" spc="-25" dirty="0">
                <a:latin typeface="Calibri"/>
                <a:cs typeface="Calibri"/>
              </a:rPr>
              <a:t>interfere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spc="-5" dirty="0">
                <a:latin typeface="Calibri"/>
                <a:cs typeface="Calibri"/>
              </a:rPr>
              <a:t>hormone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synthesis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7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6"/>
    </mc:Choice>
    <mc:Fallback xmlns="">
      <p:transition spd="slow" advTm="30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800074"/>
            <a:ext cx="8669655" cy="3830954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Clinical </a:t>
            </a:r>
            <a:r>
              <a:rPr sz="32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features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cretinism</a:t>
            </a:r>
            <a:r>
              <a:rPr sz="3200" u="heavy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include:</a:t>
            </a:r>
            <a:endParaRPr sz="3200">
              <a:latin typeface="Calibri"/>
              <a:cs typeface="Calibri"/>
            </a:endParaRPr>
          </a:p>
          <a:p>
            <a:pPr marL="229235" marR="577850" indent="-229235">
              <a:lnSpc>
                <a:spcPct val="100000"/>
              </a:lnSpc>
              <a:spcBef>
                <a:spcPts val="770"/>
              </a:spcBef>
              <a:buChar char="-"/>
              <a:tabLst>
                <a:tab pos="229235" algn="l"/>
              </a:tabLst>
            </a:pPr>
            <a:r>
              <a:rPr sz="3200" spc="-5" dirty="0">
                <a:latin typeface="Calibri"/>
                <a:cs typeface="Calibri"/>
              </a:rPr>
              <a:t>Impaired </a:t>
            </a:r>
            <a:r>
              <a:rPr sz="3200" spc="-10" dirty="0">
                <a:latin typeface="Calibri"/>
                <a:cs typeface="Calibri"/>
              </a:rPr>
              <a:t>development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25" dirty="0">
                <a:latin typeface="Calibri"/>
                <a:cs typeface="Calibri"/>
              </a:rPr>
              <a:t>skeletal </a:t>
            </a:r>
            <a:r>
              <a:rPr sz="3200" spc="-30" dirty="0">
                <a:latin typeface="Calibri"/>
                <a:cs typeface="Calibri"/>
              </a:rPr>
              <a:t>system- </a:t>
            </a:r>
            <a:r>
              <a:rPr sz="3200" spc="-5" dirty="0">
                <a:latin typeface="Calibri"/>
                <a:cs typeface="Calibri"/>
              </a:rPr>
              <a:t>short  </a:t>
            </a:r>
            <a:r>
              <a:rPr sz="3200" spc="-20" dirty="0">
                <a:latin typeface="Calibri"/>
                <a:cs typeface="Calibri"/>
              </a:rPr>
              <a:t>stature,</a:t>
            </a:r>
            <a:endParaRPr sz="3200">
              <a:latin typeface="Calibri"/>
              <a:cs typeface="Calibri"/>
            </a:endParaRPr>
          </a:p>
          <a:p>
            <a:pPr marL="229235" marR="5080" indent="-229235">
              <a:lnSpc>
                <a:spcPct val="100000"/>
              </a:lnSpc>
              <a:spcBef>
                <a:spcPts val="770"/>
              </a:spcBef>
              <a:buChar char="-"/>
              <a:tabLst>
                <a:tab pos="229235" algn="l"/>
              </a:tabLst>
            </a:pPr>
            <a:r>
              <a:rPr sz="3200" spc="-15" dirty="0">
                <a:latin typeface="Calibri"/>
                <a:cs typeface="Calibri"/>
              </a:rPr>
              <a:t>Coarse </a:t>
            </a:r>
            <a:r>
              <a:rPr sz="3200" spc="-10" dirty="0">
                <a:latin typeface="Calibri"/>
                <a:cs typeface="Calibri"/>
              </a:rPr>
              <a:t>facial </a:t>
            </a:r>
            <a:r>
              <a:rPr sz="3200" spc="-20" dirty="0">
                <a:latin typeface="Calibri"/>
                <a:cs typeface="Calibri"/>
              </a:rPr>
              <a:t>features, </a:t>
            </a:r>
            <a:r>
              <a:rPr sz="3200" spc="-10" dirty="0">
                <a:latin typeface="Calibri"/>
                <a:cs typeface="Calibri"/>
              </a:rPr>
              <a:t>protruding tongue, umbilical  </a:t>
            </a:r>
            <a:r>
              <a:rPr sz="3200" spc="-5" dirty="0">
                <a:latin typeface="Calibri"/>
                <a:cs typeface="Calibri"/>
              </a:rPr>
              <a:t>hernia.</a:t>
            </a:r>
            <a:endParaRPr sz="3200">
              <a:latin typeface="Calibri"/>
              <a:cs typeface="Calibri"/>
            </a:endParaRPr>
          </a:p>
          <a:p>
            <a:pPr marL="355600" marR="544195" indent="-342900">
              <a:lnSpc>
                <a:spcPct val="100000"/>
              </a:lnSpc>
              <a:spcBef>
                <a:spcPts val="770"/>
              </a:spcBef>
              <a:buChar char="-"/>
              <a:tabLst>
                <a:tab pos="354965" algn="l"/>
                <a:tab pos="355600" algn="l"/>
              </a:tabLst>
            </a:pPr>
            <a:r>
              <a:rPr sz="3200" spc="-15" dirty="0">
                <a:latin typeface="Calibri"/>
                <a:cs typeface="Calibri"/>
              </a:rPr>
              <a:t>Central </a:t>
            </a:r>
            <a:r>
              <a:rPr sz="3200" spc="-5" dirty="0">
                <a:latin typeface="Calibri"/>
                <a:cs typeface="Calibri"/>
              </a:rPr>
              <a:t>nervous </a:t>
            </a:r>
            <a:r>
              <a:rPr sz="3200" spc="-30" dirty="0">
                <a:latin typeface="Calibri"/>
                <a:cs typeface="Calibri"/>
              </a:rPr>
              <a:t>system </a:t>
            </a:r>
            <a:r>
              <a:rPr sz="3200" spc="-10" dirty="0">
                <a:latin typeface="Calibri"/>
                <a:cs typeface="Calibri"/>
              </a:rPr>
              <a:t>problems </a:t>
            </a:r>
            <a:r>
              <a:rPr sz="3200" dirty="0">
                <a:latin typeface="Calibri"/>
                <a:cs typeface="Calibri"/>
              </a:rPr>
              <a:t>, </a:t>
            </a:r>
            <a:r>
              <a:rPr sz="3200" spc="-5" dirty="0">
                <a:latin typeface="Calibri"/>
                <a:cs typeface="Calibri"/>
              </a:rPr>
              <a:t>with </a:t>
            </a:r>
            <a:r>
              <a:rPr sz="3200" spc="-15" dirty="0">
                <a:latin typeface="Calibri"/>
                <a:cs typeface="Calibri"/>
              </a:rPr>
              <a:t>mental  </a:t>
            </a:r>
            <a:r>
              <a:rPr sz="3200" spc="-20" dirty="0">
                <a:latin typeface="Calibri"/>
                <a:cs typeface="Calibri"/>
              </a:rPr>
              <a:t>retardation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99632" y="4372355"/>
            <a:ext cx="2429256" cy="1885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6"/>
    </mc:Choice>
    <mc:Fallback xmlns="">
      <p:transition spd="slow" advTm="1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2357" y="192150"/>
            <a:ext cx="64801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</a:t>
            </a:r>
            <a:r>
              <a:rPr b="1" i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yxedema. </a:t>
            </a:r>
            <a:r>
              <a:rPr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 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Gull </a:t>
            </a:r>
            <a:r>
              <a:rPr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syndrome</a:t>
            </a:r>
            <a:r>
              <a:rPr b="1" u="heavy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33881"/>
            <a:ext cx="7922895" cy="423418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28930" indent="-316865">
              <a:lnSpc>
                <a:spcPct val="100000"/>
              </a:lnSpc>
              <a:spcBef>
                <a:spcPts val="409"/>
              </a:spcBef>
              <a:buAutoNum type="alphaLcPeriod"/>
              <a:tabLst>
                <a:tab pos="329565" algn="l"/>
              </a:tabLst>
            </a:pPr>
            <a:r>
              <a:rPr sz="2600" spc="-10" dirty="0">
                <a:latin typeface="Calibri"/>
                <a:cs typeface="Calibri"/>
              </a:rPr>
              <a:t>cold intolerance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obesity</a:t>
            </a:r>
            <a:endParaRPr sz="2600">
              <a:latin typeface="Calibri"/>
              <a:cs typeface="Calibri"/>
            </a:endParaRPr>
          </a:p>
          <a:p>
            <a:pPr marL="355600" marR="186690" indent="-342900">
              <a:lnSpc>
                <a:spcPts val="2810"/>
              </a:lnSpc>
              <a:spcBef>
                <a:spcPts val="665"/>
              </a:spcBef>
              <a:buAutoNum type="alphaLcPeriod"/>
              <a:tabLst>
                <a:tab pos="344170" algn="l"/>
              </a:tabLst>
            </a:pPr>
            <a:r>
              <a:rPr sz="2600" spc="-10" dirty="0">
                <a:latin typeface="Calibri"/>
                <a:cs typeface="Calibri"/>
              </a:rPr>
              <a:t>Generalized apathy </a:t>
            </a:r>
            <a:r>
              <a:rPr sz="2600" dirty="0">
                <a:latin typeface="Calibri"/>
                <a:cs typeface="Calibri"/>
              </a:rPr>
              <a:t>and </a:t>
            </a:r>
            <a:r>
              <a:rPr sz="2600" spc="-10" dirty="0">
                <a:latin typeface="Calibri"/>
                <a:cs typeface="Calibri"/>
              </a:rPr>
              <a:t>mental </a:t>
            </a:r>
            <a:r>
              <a:rPr sz="2600" dirty="0">
                <a:latin typeface="Calibri"/>
                <a:cs typeface="Calibri"/>
              </a:rPr>
              <a:t>sluggishness </a:t>
            </a:r>
            <a:r>
              <a:rPr sz="2600" spc="-5" dirty="0">
                <a:latin typeface="Calibri"/>
                <a:cs typeface="Calibri"/>
              </a:rPr>
              <a:t>that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-1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  early </a:t>
            </a:r>
            <a:r>
              <a:rPr sz="2600" spc="-15" dirty="0">
                <a:latin typeface="Calibri"/>
                <a:cs typeface="Calibri"/>
              </a:rPr>
              <a:t>stages </a:t>
            </a:r>
            <a:r>
              <a:rPr sz="2600" spc="-5" dirty="0">
                <a:latin typeface="Calibri"/>
                <a:cs typeface="Calibri"/>
              </a:rPr>
              <a:t>of disease </a:t>
            </a:r>
            <a:r>
              <a:rPr sz="2600" spc="-15" dirty="0">
                <a:latin typeface="Calibri"/>
                <a:cs typeface="Calibri"/>
              </a:rPr>
              <a:t>may </a:t>
            </a:r>
            <a:r>
              <a:rPr sz="2600" dirty="0">
                <a:latin typeface="Calibri"/>
                <a:cs typeface="Calibri"/>
              </a:rPr>
              <a:t>mimic</a:t>
            </a:r>
            <a:r>
              <a:rPr sz="2600" spc="-5" dirty="0">
                <a:latin typeface="Calibri"/>
                <a:cs typeface="Calibri"/>
              </a:rPr>
              <a:t> depression</a:t>
            </a:r>
            <a:endParaRPr sz="2600">
              <a:latin typeface="Calibri"/>
              <a:cs typeface="Calibri"/>
            </a:endParaRPr>
          </a:p>
          <a:p>
            <a:pPr marL="310515" indent="-298450">
              <a:lnSpc>
                <a:spcPct val="100000"/>
              </a:lnSpc>
              <a:spcBef>
                <a:spcPts val="270"/>
              </a:spcBef>
              <a:buAutoNum type="alphaLcPeriod"/>
              <a:tabLst>
                <a:tab pos="311150" algn="l"/>
              </a:tabLst>
            </a:pPr>
            <a:r>
              <a:rPr sz="2600" spc="-5" dirty="0">
                <a:latin typeface="Calibri"/>
                <a:cs typeface="Calibri"/>
              </a:rPr>
              <a:t>Broadening </a:t>
            </a:r>
            <a:r>
              <a:rPr sz="2600" dirty="0">
                <a:latin typeface="Calibri"/>
                <a:cs typeface="Calibri"/>
              </a:rPr>
              <a:t>and </a:t>
            </a:r>
            <a:r>
              <a:rPr sz="2600" spc="-10" dirty="0">
                <a:latin typeface="Calibri"/>
                <a:cs typeface="Calibri"/>
              </a:rPr>
              <a:t>coarsening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spc="-10" dirty="0">
                <a:latin typeface="Calibri"/>
                <a:cs typeface="Calibri"/>
              </a:rPr>
              <a:t>facial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features</a:t>
            </a:r>
            <a:endParaRPr sz="2600">
              <a:latin typeface="Calibri"/>
              <a:cs typeface="Calibri"/>
            </a:endParaRPr>
          </a:p>
          <a:p>
            <a:pPr marL="321310" indent="-309245">
              <a:lnSpc>
                <a:spcPct val="100000"/>
              </a:lnSpc>
              <a:spcBef>
                <a:spcPts val="60"/>
              </a:spcBef>
              <a:buFont typeface="Arial Narrow"/>
              <a:buAutoNum type="alphaLcPeriod"/>
              <a:tabLst>
                <a:tab pos="321945" algn="l"/>
              </a:tabLst>
            </a:pPr>
            <a:r>
              <a:rPr sz="2600" spc="-10" dirty="0">
                <a:latin typeface="Calibri"/>
                <a:cs typeface="Calibri"/>
              </a:rPr>
              <a:t>Enlargement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tongue, </a:t>
            </a:r>
            <a:r>
              <a:rPr sz="2600" dirty="0">
                <a:latin typeface="Calibri"/>
                <a:cs typeface="Calibri"/>
              </a:rPr>
              <a:t>and </a:t>
            </a:r>
            <a:r>
              <a:rPr sz="2600" spc="-5" dirty="0">
                <a:latin typeface="Calibri"/>
                <a:cs typeface="Calibri"/>
              </a:rPr>
              <a:t>deepening of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9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voice.</a:t>
            </a:r>
            <a:endParaRPr sz="2600">
              <a:latin typeface="Calibri"/>
              <a:cs typeface="Calibri"/>
            </a:endParaRPr>
          </a:p>
          <a:p>
            <a:pPr marL="334645" indent="-322580">
              <a:lnSpc>
                <a:spcPct val="100000"/>
              </a:lnSpc>
              <a:buAutoNum type="alphaLcPeriod"/>
              <a:tabLst>
                <a:tab pos="335280" algn="l"/>
              </a:tabLst>
            </a:pPr>
            <a:r>
              <a:rPr sz="2600" spc="-10" dirty="0">
                <a:latin typeface="Calibri"/>
                <a:cs typeface="Calibri"/>
              </a:rPr>
              <a:t>Bowel </a:t>
            </a:r>
            <a:r>
              <a:rPr sz="2600" dirty="0">
                <a:latin typeface="Calibri"/>
                <a:cs typeface="Calibri"/>
              </a:rPr>
              <a:t>motility is </a:t>
            </a:r>
            <a:r>
              <a:rPr sz="2600" spc="-5" dirty="0">
                <a:latin typeface="Calibri"/>
                <a:cs typeface="Calibri"/>
              </a:rPr>
              <a:t>decreased, resulting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constipation.</a:t>
            </a:r>
            <a:endParaRPr sz="2600">
              <a:latin typeface="Calibri"/>
              <a:cs typeface="Calibri"/>
            </a:endParaRPr>
          </a:p>
          <a:p>
            <a:pPr marL="398145" marR="427990" indent="-398145">
              <a:lnSpc>
                <a:spcPts val="2500"/>
              </a:lnSpc>
              <a:spcBef>
                <a:spcPts val="600"/>
              </a:spcBef>
              <a:buAutoNum type="alphaLcPeriod"/>
              <a:tabLst>
                <a:tab pos="398145" algn="l"/>
                <a:tab pos="398780" algn="l"/>
              </a:tabLst>
            </a:pPr>
            <a:r>
              <a:rPr sz="2600" spc="-10" dirty="0">
                <a:latin typeface="Calibri"/>
                <a:cs typeface="Calibri"/>
              </a:rPr>
              <a:t>Pericardial effusions are common;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10" dirty="0">
                <a:latin typeface="Calibri"/>
                <a:cs typeface="Calibri"/>
              </a:rPr>
              <a:t>later </a:t>
            </a:r>
            <a:r>
              <a:rPr sz="2600" spc="-15" dirty="0">
                <a:latin typeface="Calibri"/>
                <a:cs typeface="Calibri"/>
              </a:rPr>
              <a:t>stages, </a:t>
            </a:r>
            <a:r>
              <a:rPr sz="2600" dirty="0">
                <a:latin typeface="Calibri"/>
                <a:cs typeface="Calibri"/>
              </a:rPr>
              <a:t>the  </a:t>
            </a:r>
            <a:r>
              <a:rPr sz="2600" spc="-5" dirty="0">
                <a:latin typeface="Calibri"/>
                <a:cs typeface="Calibri"/>
              </a:rPr>
              <a:t>heart </a:t>
            </a:r>
            <a:r>
              <a:rPr sz="2600" dirty="0">
                <a:latin typeface="Calibri"/>
                <a:cs typeface="Calibri"/>
              </a:rPr>
              <a:t>is </a:t>
            </a:r>
            <a:r>
              <a:rPr sz="2600" spc="-10" dirty="0">
                <a:latin typeface="Calibri"/>
                <a:cs typeface="Calibri"/>
              </a:rPr>
              <a:t>enlarged, </a:t>
            </a:r>
            <a:r>
              <a:rPr sz="2600" dirty="0">
                <a:latin typeface="Calibri"/>
                <a:cs typeface="Calibri"/>
              </a:rPr>
              <a:t>and </a:t>
            </a:r>
            <a:r>
              <a:rPr sz="2600" spc="-5" dirty="0">
                <a:latin typeface="Calibri"/>
                <a:cs typeface="Calibri"/>
              </a:rPr>
              <a:t>heart </a:t>
            </a:r>
            <a:r>
              <a:rPr sz="2600" spc="-15" dirty="0">
                <a:latin typeface="Calibri"/>
                <a:cs typeface="Calibri"/>
              </a:rPr>
              <a:t>failure </a:t>
            </a:r>
            <a:r>
              <a:rPr sz="2600" spc="-20" dirty="0">
                <a:latin typeface="Calibri"/>
                <a:cs typeface="Calibri"/>
              </a:rPr>
              <a:t>may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supervene.</a:t>
            </a:r>
            <a:endParaRPr sz="2600">
              <a:latin typeface="Calibri"/>
              <a:cs typeface="Calibri"/>
            </a:endParaRPr>
          </a:p>
          <a:p>
            <a:pPr marL="527685" marR="5080" indent="-515620">
              <a:lnSpc>
                <a:spcPts val="2500"/>
              </a:lnSpc>
              <a:spcBef>
                <a:spcPts val="620"/>
              </a:spcBef>
              <a:buAutoNum type="alphaLcPeriod"/>
              <a:tabLst>
                <a:tab pos="527685" algn="l"/>
                <a:tab pos="528320" algn="l"/>
                <a:tab pos="5071110" algn="l"/>
              </a:tabLst>
            </a:pPr>
            <a:r>
              <a:rPr sz="2600" spc="-5" dirty="0">
                <a:latin typeface="Calibri"/>
                <a:cs typeface="Calibri"/>
              </a:rPr>
              <a:t>Mucopolysaccharide-rich </a:t>
            </a:r>
            <a:r>
              <a:rPr sz="2600" spc="-10" dirty="0">
                <a:latin typeface="Calibri"/>
                <a:cs typeface="Calibri"/>
              </a:rPr>
              <a:t>edematous </a:t>
            </a:r>
            <a:r>
              <a:rPr sz="2600" spc="-5" dirty="0">
                <a:latin typeface="Calibri"/>
                <a:cs typeface="Calibri"/>
              </a:rPr>
              <a:t>fluid accumulates 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5" dirty="0">
                <a:latin typeface="Calibri"/>
                <a:cs typeface="Calibri"/>
              </a:rPr>
              <a:t>skin, subcutaneous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tissue,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and	</a:t>
            </a:r>
            <a:r>
              <a:rPr sz="2600" spc="-5" dirty="0">
                <a:latin typeface="Calibri"/>
                <a:cs typeface="Calibri"/>
              </a:rPr>
              <a:t>number </a:t>
            </a:r>
            <a:r>
              <a:rPr sz="2600" dirty="0">
                <a:latin typeface="Calibri"/>
                <a:cs typeface="Calibri"/>
              </a:rPr>
              <a:t>of </a:t>
            </a:r>
            <a:r>
              <a:rPr sz="2600" spc="-5" dirty="0">
                <a:latin typeface="Calibri"/>
                <a:cs typeface="Calibri"/>
              </a:rPr>
              <a:t>visceral  sites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5"/>
    </mc:Choice>
    <mc:Fallback xmlns="">
      <p:transition spd="slow" advTm="3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0738" y="508404"/>
            <a:ext cx="7596839" cy="614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5"/>
    </mc:Choice>
    <mc:Fallback xmlns="">
      <p:transition spd="slow" advTm="31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3056</TotalTime>
  <Words>853</Words>
  <Application>Microsoft Office PowerPoint</Application>
  <PresentationFormat>On-screen Show (4:3)</PresentationFormat>
  <Paragraphs>172</Paragraphs>
  <Slides>48</Slides>
  <Notes>1</Notes>
  <HiddenSlides>0</HiddenSlides>
  <MMClips>47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Calibri</vt:lpstr>
      <vt:lpstr>Arial Narrow</vt:lpstr>
      <vt:lpstr>Times New Roman</vt:lpstr>
      <vt:lpstr>Arial</vt:lpstr>
      <vt:lpstr>Office Theme</vt:lpstr>
      <vt:lpstr>lecture 1</vt:lpstr>
      <vt:lpstr>hypothyroidism</vt:lpstr>
      <vt:lpstr>PowerPoint Presentation</vt:lpstr>
      <vt:lpstr>hypothyroidism</vt:lpstr>
      <vt:lpstr>Decreased thyroid hormones during  pregnancy</vt:lpstr>
      <vt:lpstr>PowerPoint Presentation</vt:lpstr>
      <vt:lpstr>PowerPoint Presentation</vt:lpstr>
      <vt:lpstr>Myxedema. or Gull syndrome :</vt:lpstr>
      <vt:lpstr>PowerPoint Presentation</vt:lpstr>
      <vt:lpstr>Lab tests</vt:lpstr>
      <vt:lpstr>Thyroiditis.</vt:lpstr>
      <vt:lpstr>1.Hashimoto thyroiditis.. Named after  a Japanese doctor.</vt:lpstr>
      <vt:lpstr>PowerPoint Presentation</vt:lpstr>
      <vt:lpstr>HASHIMOTO</vt:lpstr>
      <vt:lpstr>PowerPoint Presentation</vt:lpstr>
      <vt:lpstr>- Clinically ,</vt:lpstr>
      <vt:lpstr>Decreased iodine uptake in Hashimoto  thyroiditis</vt:lpstr>
      <vt:lpstr>PowerPoint Presentation</vt:lpstr>
      <vt:lpstr>Hashimoto thyroiditis</vt:lpstr>
      <vt:lpstr>Hurthle cells: large cells with abundant  eosinophilic cytoplasm, due to  increased mitochondria</vt:lpstr>
      <vt:lpstr>Hurthle cell cytoplasm is full of  mitochondria</vt:lpstr>
      <vt:lpstr>PowerPoint Presentation</vt:lpstr>
      <vt:lpstr>PowerPoint Presentation</vt:lpstr>
      <vt:lpstr>Subacute granulomatous thyroiditis</vt:lpstr>
      <vt:lpstr>PowerPoint Presentation</vt:lpstr>
      <vt:lpstr>PowerPoint Presentation</vt:lpstr>
      <vt:lpstr>Goiter</vt:lpstr>
      <vt:lpstr>Goiter</vt:lpstr>
      <vt:lpstr>Graves disease</vt:lpstr>
      <vt:lpstr>PowerPoint Presentation</vt:lpstr>
      <vt:lpstr>PowerPoint Presentation</vt:lpstr>
      <vt:lpstr>exophthalmus</vt:lpstr>
      <vt:lpstr>Pretibial myxedema</vt:lpstr>
      <vt:lpstr>PowerPoint Presentation</vt:lpstr>
      <vt:lpstr>PowerPoint Presentation</vt:lpstr>
      <vt:lpstr>Note the autoantibodies in Grave’s cause  stimulation of hormone synthesis</vt:lpstr>
      <vt:lpstr>Note: The coexistence of stimulating and inhibiting  immunoglobulins in the serum of the same patient  may explain why some patients with Graves disease  spontaneously develop episodes of hypothyroidism</vt:lpstr>
      <vt:lpstr>Gross: Diffuse Symmetrical enlargement of the  thyroid gland with intact capsule,</vt:lpstr>
      <vt:lpstr>Laboratory findings and radiologic  findings</vt:lpstr>
      <vt:lpstr>DIFFUSE AND MULTINODULAR GOITER</vt:lpstr>
      <vt:lpstr>PowerPoint Presentation</vt:lpstr>
      <vt:lpstr>PowerPoint Presentation</vt:lpstr>
      <vt:lpstr>PowerPoint Presentation</vt:lpstr>
      <vt:lpstr>mechanism</vt:lpstr>
      <vt:lpstr>Macroscopic appearance</vt:lpstr>
      <vt:lpstr>Multinodular goiter: thyroid shows several  nodules, some are hemorrhagic (HN), others  contain colloid (CN) and some become cystic.</vt:lpstr>
      <vt:lpstr>multinodular goiter</vt:lpstr>
      <vt:lpstr>Note: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Dr.Islam Xayadne</dc:creator>
  <cp:lastModifiedBy>islam xayadneh</cp:lastModifiedBy>
  <cp:revision>13</cp:revision>
  <dcterms:created xsi:type="dcterms:W3CDTF">2020-01-23T01:41:46Z</dcterms:created>
  <dcterms:modified xsi:type="dcterms:W3CDTF">2020-03-20T18:21:05Z</dcterms:modified>
</cp:coreProperties>
</file>