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1" r:id="rId4"/>
    <p:sldId id="259" r:id="rId5"/>
    <p:sldId id="260" r:id="rId6"/>
    <p:sldId id="282" r:id="rId7"/>
    <p:sldId id="271" r:id="rId8"/>
    <p:sldId id="258" r:id="rId9"/>
    <p:sldId id="262" r:id="rId10"/>
    <p:sldId id="263" r:id="rId11"/>
    <p:sldId id="273" r:id="rId12"/>
    <p:sldId id="272" r:id="rId13"/>
    <p:sldId id="284" r:id="rId14"/>
    <p:sldId id="283" r:id="rId15"/>
    <p:sldId id="285" r:id="rId16"/>
    <p:sldId id="286"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2" d="100"/>
          <a:sy n="82" d="100"/>
        </p:scale>
        <p:origin x="3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71C45-D723-F8FE-7D51-773CBDED26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n-GB"/>
          </a:p>
        </p:txBody>
      </p:sp>
      <p:sp>
        <p:nvSpPr>
          <p:cNvPr id="3" name="Date Placeholder 2">
            <a:extLst>
              <a:ext uri="{FF2B5EF4-FFF2-40B4-BE49-F238E27FC236}">
                <a16:creationId xmlns:a16="http://schemas.microsoft.com/office/drawing/2014/main" id="{8B5889EE-7DE6-DB96-1FB8-36FBF6E73C0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019EA31-612B-4322-9627-3C2F14FA2F61}" type="datetimeFigureOut">
              <a:rPr lang="en-GB"/>
              <a:pPr>
                <a:defRPr/>
              </a:pPr>
              <a:t>28/02/2023</a:t>
            </a:fld>
            <a:endParaRPr lang="en-GB"/>
          </a:p>
        </p:txBody>
      </p:sp>
      <p:sp>
        <p:nvSpPr>
          <p:cNvPr id="4" name="Slide Image Placeholder 3">
            <a:extLst>
              <a:ext uri="{FF2B5EF4-FFF2-40B4-BE49-F238E27FC236}">
                <a16:creationId xmlns:a16="http://schemas.microsoft.com/office/drawing/2014/main" id="{437531F2-EC57-1791-960A-487EC18A9F6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5812A4B-F302-A529-5C10-1766CD382F7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E1EAC37-1522-EB44-EE0B-00CFF93373C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n-GB"/>
          </a:p>
        </p:txBody>
      </p:sp>
      <p:sp>
        <p:nvSpPr>
          <p:cNvPr id="7" name="Slide Number Placeholder 6">
            <a:extLst>
              <a:ext uri="{FF2B5EF4-FFF2-40B4-BE49-F238E27FC236}">
                <a16:creationId xmlns:a16="http://schemas.microsoft.com/office/drawing/2014/main" id="{5AECD903-B3DC-E381-2FC9-4BDF52387D0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4DA9A7-D17D-4B84-8A98-E24F68CD1E5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A4E603-61E5-050B-E656-3CF0E2256746}"/>
              </a:ext>
            </a:extLst>
          </p:cNvPr>
          <p:cNvSpPr>
            <a:spLocks noGrp="1"/>
          </p:cNvSpPr>
          <p:nvPr>
            <p:ph type="dt" sz="half" idx="10"/>
          </p:nvPr>
        </p:nvSpPr>
        <p:spPr/>
        <p:txBody>
          <a:bodyPr/>
          <a:lstStyle>
            <a:lvl1pPr>
              <a:defRPr/>
            </a:lvl1pPr>
          </a:lstStyle>
          <a:p>
            <a:pPr>
              <a:defRPr/>
            </a:pPr>
            <a:fld id="{88992109-010B-455C-998F-0DC797C1FF53}" type="datetimeFigureOut">
              <a:rPr lang="en-GB"/>
              <a:pPr>
                <a:defRPr/>
              </a:pPr>
              <a:t>28/02/2023</a:t>
            </a:fld>
            <a:endParaRPr lang="en-GB"/>
          </a:p>
        </p:txBody>
      </p:sp>
      <p:sp>
        <p:nvSpPr>
          <p:cNvPr id="5" name="Footer Placeholder 4">
            <a:extLst>
              <a:ext uri="{FF2B5EF4-FFF2-40B4-BE49-F238E27FC236}">
                <a16:creationId xmlns:a16="http://schemas.microsoft.com/office/drawing/2014/main" id="{C41264E1-121C-9559-221F-E73C64CF155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9144609-1EE3-6BD6-5CF5-A7D3C8416E5E}"/>
              </a:ext>
            </a:extLst>
          </p:cNvPr>
          <p:cNvSpPr>
            <a:spLocks noGrp="1"/>
          </p:cNvSpPr>
          <p:nvPr>
            <p:ph type="sldNum" sz="quarter" idx="12"/>
          </p:nvPr>
        </p:nvSpPr>
        <p:spPr/>
        <p:txBody>
          <a:bodyPr/>
          <a:lstStyle>
            <a:lvl1pPr>
              <a:defRPr/>
            </a:lvl1pPr>
          </a:lstStyle>
          <a:p>
            <a:fld id="{5B426A5C-D839-4458-AF70-B267BBE64C43}" type="slidenum">
              <a:rPr lang="en-GB" altLang="en-US"/>
              <a:pPr/>
              <a:t>‹#›</a:t>
            </a:fld>
            <a:endParaRPr lang="en-GB" altLang="en-US"/>
          </a:p>
        </p:txBody>
      </p:sp>
    </p:spTree>
    <p:extLst>
      <p:ext uri="{BB962C8B-B14F-4D97-AF65-F5344CB8AC3E}">
        <p14:creationId xmlns:p14="http://schemas.microsoft.com/office/powerpoint/2010/main" val="74836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59B06-30CD-541D-660F-E40C28EA77A6}"/>
              </a:ext>
            </a:extLst>
          </p:cNvPr>
          <p:cNvSpPr>
            <a:spLocks noGrp="1"/>
          </p:cNvSpPr>
          <p:nvPr>
            <p:ph type="dt" sz="half" idx="10"/>
          </p:nvPr>
        </p:nvSpPr>
        <p:spPr/>
        <p:txBody>
          <a:bodyPr/>
          <a:lstStyle>
            <a:lvl1pPr>
              <a:defRPr/>
            </a:lvl1pPr>
          </a:lstStyle>
          <a:p>
            <a:pPr>
              <a:defRPr/>
            </a:pPr>
            <a:fld id="{C7BF557D-8823-4742-8B6B-0DD937A1631E}" type="datetimeFigureOut">
              <a:rPr lang="en-GB"/>
              <a:pPr>
                <a:defRPr/>
              </a:pPr>
              <a:t>28/02/2023</a:t>
            </a:fld>
            <a:endParaRPr lang="en-GB"/>
          </a:p>
        </p:txBody>
      </p:sp>
      <p:sp>
        <p:nvSpPr>
          <p:cNvPr id="5" name="Footer Placeholder 4">
            <a:extLst>
              <a:ext uri="{FF2B5EF4-FFF2-40B4-BE49-F238E27FC236}">
                <a16:creationId xmlns:a16="http://schemas.microsoft.com/office/drawing/2014/main" id="{9DCF27BE-ADE8-9765-5BC5-EFE964C4C82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16AD8C-B379-19E9-B59D-D62AF8E52FAA}"/>
              </a:ext>
            </a:extLst>
          </p:cNvPr>
          <p:cNvSpPr>
            <a:spLocks noGrp="1"/>
          </p:cNvSpPr>
          <p:nvPr>
            <p:ph type="sldNum" sz="quarter" idx="12"/>
          </p:nvPr>
        </p:nvSpPr>
        <p:spPr/>
        <p:txBody>
          <a:bodyPr/>
          <a:lstStyle>
            <a:lvl1pPr>
              <a:defRPr/>
            </a:lvl1pPr>
          </a:lstStyle>
          <a:p>
            <a:fld id="{6773D07D-7833-471F-8B66-510081606577}" type="slidenum">
              <a:rPr lang="en-GB" altLang="en-US"/>
              <a:pPr/>
              <a:t>‹#›</a:t>
            </a:fld>
            <a:endParaRPr lang="en-GB" altLang="en-US"/>
          </a:p>
        </p:txBody>
      </p:sp>
    </p:spTree>
    <p:extLst>
      <p:ext uri="{BB962C8B-B14F-4D97-AF65-F5344CB8AC3E}">
        <p14:creationId xmlns:p14="http://schemas.microsoft.com/office/powerpoint/2010/main" val="312575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5AD9E-E96F-388D-3B69-B718BFA68376}"/>
              </a:ext>
            </a:extLst>
          </p:cNvPr>
          <p:cNvSpPr>
            <a:spLocks noGrp="1"/>
          </p:cNvSpPr>
          <p:nvPr>
            <p:ph type="dt" sz="half" idx="10"/>
          </p:nvPr>
        </p:nvSpPr>
        <p:spPr/>
        <p:txBody>
          <a:bodyPr/>
          <a:lstStyle>
            <a:lvl1pPr>
              <a:defRPr/>
            </a:lvl1pPr>
          </a:lstStyle>
          <a:p>
            <a:pPr>
              <a:defRPr/>
            </a:pPr>
            <a:fld id="{64387FCE-6237-4F9E-A390-53A571ECFE05}" type="datetimeFigureOut">
              <a:rPr lang="en-GB"/>
              <a:pPr>
                <a:defRPr/>
              </a:pPr>
              <a:t>28/02/2023</a:t>
            </a:fld>
            <a:endParaRPr lang="en-GB"/>
          </a:p>
        </p:txBody>
      </p:sp>
      <p:sp>
        <p:nvSpPr>
          <p:cNvPr id="5" name="Footer Placeholder 4">
            <a:extLst>
              <a:ext uri="{FF2B5EF4-FFF2-40B4-BE49-F238E27FC236}">
                <a16:creationId xmlns:a16="http://schemas.microsoft.com/office/drawing/2014/main" id="{4167C303-5AAA-019A-FB28-35E0FF4ECEB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FC81B75-DBBE-338B-C891-DBA57243A13A}"/>
              </a:ext>
            </a:extLst>
          </p:cNvPr>
          <p:cNvSpPr>
            <a:spLocks noGrp="1"/>
          </p:cNvSpPr>
          <p:nvPr>
            <p:ph type="sldNum" sz="quarter" idx="12"/>
          </p:nvPr>
        </p:nvSpPr>
        <p:spPr/>
        <p:txBody>
          <a:bodyPr/>
          <a:lstStyle>
            <a:lvl1pPr>
              <a:defRPr/>
            </a:lvl1pPr>
          </a:lstStyle>
          <a:p>
            <a:fld id="{B556125A-26EE-42FC-93C8-F50C8E41EB46}" type="slidenum">
              <a:rPr lang="en-GB" altLang="en-US"/>
              <a:pPr/>
              <a:t>‹#›</a:t>
            </a:fld>
            <a:endParaRPr lang="en-GB" altLang="en-US"/>
          </a:p>
        </p:txBody>
      </p:sp>
    </p:spTree>
    <p:extLst>
      <p:ext uri="{BB962C8B-B14F-4D97-AF65-F5344CB8AC3E}">
        <p14:creationId xmlns:p14="http://schemas.microsoft.com/office/powerpoint/2010/main" val="300765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A2EF8-FC6D-9831-AAEE-DB5F1981523B}"/>
              </a:ext>
            </a:extLst>
          </p:cNvPr>
          <p:cNvSpPr>
            <a:spLocks noGrp="1"/>
          </p:cNvSpPr>
          <p:nvPr>
            <p:ph type="dt" sz="half" idx="10"/>
          </p:nvPr>
        </p:nvSpPr>
        <p:spPr/>
        <p:txBody>
          <a:bodyPr/>
          <a:lstStyle>
            <a:lvl1pPr>
              <a:defRPr/>
            </a:lvl1pPr>
          </a:lstStyle>
          <a:p>
            <a:pPr>
              <a:defRPr/>
            </a:pPr>
            <a:fld id="{48E73E84-C75E-4DF7-8444-07CB0E811AD2}" type="datetimeFigureOut">
              <a:rPr lang="en-GB"/>
              <a:pPr>
                <a:defRPr/>
              </a:pPr>
              <a:t>28/02/2023</a:t>
            </a:fld>
            <a:endParaRPr lang="en-GB"/>
          </a:p>
        </p:txBody>
      </p:sp>
      <p:sp>
        <p:nvSpPr>
          <p:cNvPr id="5" name="Footer Placeholder 4">
            <a:extLst>
              <a:ext uri="{FF2B5EF4-FFF2-40B4-BE49-F238E27FC236}">
                <a16:creationId xmlns:a16="http://schemas.microsoft.com/office/drawing/2014/main" id="{8E633683-70E7-502E-E444-A8EC73998C8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EF0ED07-9F1C-6DD1-1F8F-8EF9D26CA20E}"/>
              </a:ext>
            </a:extLst>
          </p:cNvPr>
          <p:cNvSpPr>
            <a:spLocks noGrp="1"/>
          </p:cNvSpPr>
          <p:nvPr>
            <p:ph type="sldNum" sz="quarter" idx="12"/>
          </p:nvPr>
        </p:nvSpPr>
        <p:spPr/>
        <p:txBody>
          <a:bodyPr/>
          <a:lstStyle>
            <a:lvl1pPr>
              <a:defRPr/>
            </a:lvl1pPr>
          </a:lstStyle>
          <a:p>
            <a:fld id="{6C19902F-9AED-43FF-91FE-CFE283979C84}" type="slidenum">
              <a:rPr lang="en-GB" altLang="en-US"/>
              <a:pPr/>
              <a:t>‹#›</a:t>
            </a:fld>
            <a:endParaRPr lang="en-GB" altLang="en-US"/>
          </a:p>
        </p:txBody>
      </p:sp>
    </p:spTree>
    <p:extLst>
      <p:ext uri="{BB962C8B-B14F-4D97-AF65-F5344CB8AC3E}">
        <p14:creationId xmlns:p14="http://schemas.microsoft.com/office/powerpoint/2010/main" val="222065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6BFE53-7501-850F-E9C8-9439E656EE1D}"/>
              </a:ext>
            </a:extLst>
          </p:cNvPr>
          <p:cNvSpPr>
            <a:spLocks noGrp="1"/>
          </p:cNvSpPr>
          <p:nvPr>
            <p:ph type="dt" sz="half" idx="10"/>
          </p:nvPr>
        </p:nvSpPr>
        <p:spPr/>
        <p:txBody>
          <a:bodyPr/>
          <a:lstStyle>
            <a:lvl1pPr>
              <a:defRPr/>
            </a:lvl1pPr>
          </a:lstStyle>
          <a:p>
            <a:pPr>
              <a:defRPr/>
            </a:pPr>
            <a:fld id="{E47CFEF2-C7AA-474A-97CE-2689B84B7E85}" type="datetimeFigureOut">
              <a:rPr lang="en-GB"/>
              <a:pPr>
                <a:defRPr/>
              </a:pPr>
              <a:t>28/02/2023</a:t>
            </a:fld>
            <a:endParaRPr lang="en-GB"/>
          </a:p>
        </p:txBody>
      </p:sp>
      <p:sp>
        <p:nvSpPr>
          <p:cNvPr id="5" name="Footer Placeholder 4">
            <a:extLst>
              <a:ext uri="{FF2B5EF4-FFF2-40B4-BE49-F238E27FC236}">
                <a16:creationId xmlns:a16="http://schemas.microsoft.com/office/drawing/2014/main" id="{8D069D90-022B-8B97-E767-E36861D18F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FFA3DBA-2583-0622-7164-725F869B0042}"/>
              </a:ext>
            </a:extLst>
          </p:cNvPr>
          <p:cNvSpPr>
            <a:spLocks noGrp="1"/>
          </p:cNvSpPr>
          <p:nvPr>
            <p:ph type="sldNum" sz="quarter" idx="12"/>
          </p:nvPr>
        </p:nvSpPr>
        <p:spPr/>
        <p:txBody>
          <a:bodyPr/>
          <a:lstStyle>
            <a:lvl1pPr>
              <a:defRPr/>
            </a:lvl1pPr>
          </a:lstStyle>
          <a:p>
            <a:fld id="{3A53391F-E60B-4C55-B3BE-F9E69CA79B4A}" type="slidenum">
              <a:rPr lang="en-GB" altLang="en-US"/>
              <a:pPr/>
              <a:t>‹#›</a:t>
            </a:fld>
            <a:endParaRPr lang="en-GB" altLang="en-US"/>
          </a:p>
        </p:txBody>
      </p:sp>
    </p:spTree>
    <p:extLst>
      <p:ext uri="{BB962C8B-B14F-4D97-AF65-F5344CB8AC3E}">
        <p14:creationId xmlns:p14="http://schemas.microsoft.com/office/powerpoint/2010/main" val="374187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388A9C9-9E39-8D2A-0E9C-B301ACF1C7D6}"/>
              </a:ext>
            </a:extLst>
          </p:cNvPr>
          <p:cNvSpPr>
            <a:spLocks noGrp="1"/>
          </p:cNvSpPr>
          <p:nvPr>
            <p:ph type="dt" sz="half" idx="10"/>
          </p:nvPr>
        </p:nvSpPr>
        <p:spPr/>
        <p:txBody>
          <a:bodyPr/>
          <a:lstStyle>
            <a:lvl1pPr>
              <a:defRPr/>
            </a:lvl1pPr>
          </a:lstStyle>
          <a:p>
            <a:pPr>
              <a:defRPr/>
            </a:pPr>
            <a:fld id="{C583B244-AA0E-443B-B878-3F13805340A8}" type="datetimeFigureOut">
              <a:rPr lang="en-GB"/>
              <a:pPr>
                <a:defRPr/>
              </a:pPr>
              <a:t>28/02/2023</a:t>
            </a:fld>
            <a:endParaRPr lang="en-GB"/>
          </a:p>
        </p:txBody>
      </p:sp>
      <p:sp>
        <p:nvSpPr>
          <p:cNvPr id="6" name="Footer Placeholder 4">
            <a:extLst>
              <a:ext uri="{FF2B5EF4-FFF2-40B4-BE49-F238E27FC236}">
                <a16:creationId xmlns:a16="http://schemas.microsoft.com/office/drawing/2014/main" id="{594332DD-B0A5-150E-DC62-C44D1CA386D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5B88395-68D0-161D-79B0-3DE8A03EB05D}"/>
              </a:ext>
            </a:extLst>
          </p:cNvPr>
          <p:cNvSpPr>
            <a:spLocks noGrp="1"/>
          </p:cNvSpPr>
          <p:nvPr>
            <p:ph type="sldNum" sz="quarter" idx="12"/>
          </p:nvPr>
        </p:nvSpPr>
        <p:spPr/>
        <p:txBody>
          <a:bodyPr/>
          <a:lstStyle>
            <a:lvl1pPr>
              <a:defRPr/>
            </a:lvl1pPr>
          </a:lstStyle>
          <a:p>
            <a:fld id="{2EDA5615-A4AB-43DA-A539-9CA0BEA9E82B}" type="slidenum">
              <a:rPr lang="en-GB" altLang="en-US"/>
              <a:pPr/>
              <a:t>‹#›</a:t>
            </a:fld>
            <a:endParaRPr lang="en-GB" altLang="en-US"/>
          </a:p>
        </p:txBody>
      </p:sp>
    </p:spTree>
    <p:extLst>
      <p:ext uri="{BB962C8B-B14F-4D97-AF65-F5344CB8AC3E}">
        <p14:creationId xmlns:p14="http://schemas.microsoft.com/office/powerpoint/2010/main" val="308476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A40588B-A24D-D9D8-78D4-D59E2635CECF}"/>
              </a:ext>
            </a:extLst>
          </p:cNvPr>
          <p:cNvSpPr>
            <a:spLocks noGrp="1"/>
          </p:cNvSpPr>
          <p:nvPr>
            <p:ph type="dt" sz="half" idx="10"/>
          </p:nvPr>
        </p:nvSpPr>
        <p:spPr/>
        <p:txBody>
          <a:bodyPr/>
          <a:lstStyle>
            <a:lvl1pPr>
              <a:defRPr/>
            </a:lvl1pPr>
          </a:lstStyle>
          <a:p>
            <a:pPr>
              <a:defRPr/>
            </a:pPr>
            <a:fld id="{0F4EF9EE-0C5F-4F7C-97F4-046783772229}" type="datetimeFigureOut">
              <a:rPr lang="en-GB"/>
              <a:pPr>
                <a:defRPr/>
              </a:pPr>
              <a:t>28/02/2023</a:t>
            </a:fld>
            <a:endParaRPr lang="en-GB"/>
          </a:p>
        </p:txBody>
      </p:sp>
      <p:sp>
        <p:nvSpPr>
          <p:cNvPr id="8" name="Footer Placeholder 4">
            <a:extLst>
              <a:ext uri="{FF2B5EF4-FFF2-40B4-BE49-F238E27FC236}">
                <a16:creationId xmlns:a16="http://schemas.microsoft.com/office/drawing/2014/main" id="{09333C0F-31F9-B018-B274-3C902DCD549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2CBD04E-4937-7F25-99AD-4FD5062C6D22}"/>
              </a:ext>
            </a:extLst>
          </p:cNvPr>
          <p:cNvSpPr>
            <a:spLocks noGrp="1"/>
          </p:cNvSpPr>
          <p:nvPr>
            <p:ph type="sldNum" sz="quarter" idx="12"/>
          </p:nvPr>
        </p:nvSpPr>
        <p:spPr/>
        <p:txBody>
          <a:bodyPr/>
          <a:lstStyle>
            <a:lvl1pPr>
              <a:defRPr/>
            </a:lvl1pPr>
          </a:lstStyle>
          <a:p>
            <a:fld id="{9040DE19-DAC7-4CA9-9F46-EC2848061568}" type="slidenum">
              <a:rPr lang="en-GB" altLang="en-US"/>
              <a:pPr/>
              <a:t>‹#›</a:t>
            </a:fld>
            <a:endParaRPr lang="en-GB" altLang="en-US"/>
          </a:p>
        </p:txBody>
      </p:sp>
    </p:spTree>
    <p:extLst>
      <p:ext uri="{BB962C8B-B14F-4D97-AF65-F5344CB8AC3E}">
        <p14:creationId xmlns:p14="http://schemas.microsoft.com/office/powerpoint/2010/main" val="337614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DDB6DE1-5A42-F0E6-BB51-AFB7936DBB6E}"/>
              </a:ext>
            </a:extLst>
          </p:cNvPr>
          <p:cNvSpPr>
            <a:spLocks noGrp="1"/>
          </p:cNvSpPr>
          <p:nvPr>
            <p:ph type="dt" sz="half" idx="10"/>
          </p:nvPr>
        </p:nvSpPr>
        <p:spPr/>
        <p:txBody>
          <a:bodyPr/>
          <a:lstStyle>
            <a:lvl1pPr>
              <a:defRPr/>
            </a:lvl1pPr>
          </a:lstStyle>
          <a:p>
            <a:pPr>
              <a:defRPr/>
            </a:pPr>
            <a:fld id="{72086EB8-F862-473A-92F3-9B12A5935517}" type="datetimeFigureOut">
              <a:rPr lang="en-GB"/>
              <a:pPr>
                <a:defRPr/>
              </a:pPr>
              <a:t>28/02/2023</a:t>
            </a:fld>
            <a:endParaRPr lang="en-GB"/>
          </a:p>
        </p:txBody>
      </p:sp>
      <p:sp>
        <p:nvSpPr>
          <p:cNvPr id="4" name="Footer Placeholder 4">
            <a:extLst>
              <a:ext uri="{FF2B5EF4-FFF2-40B4-BE49-F238E27FC236}">
                <a16:creationId xmlns:a16="http://schemas.microsoft.com/office/drawing/2014/main" id="{5A879C1B-3C6D-0861-1450-41EA6F5D456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A7E55D0-7615-972A-EF12-1BE3576D097A}"/>
              </a:ext>
            </a:extLst>
          </p:cNvPr>
          <p:cNvSpPr>
            <a:spLocks noGrp="1"/>
          </p:cNvSpPr>
          <p:nvPr>
            <p:ph type="sldNum" sz="quarter" idx="12"/>
          </p:nvPr>
        </p:nvSpPr>
        <p:spPr/>
        <p:txBody>
          <a:bodyPr/>
          <a:lstStyle>
            <a:lvl1pPr>
              <a:defRPr/>
            </a:lvl1pPr>
          </a:lstStyle>
          <a:p>
            <a:fld id="{FB17317F-983F-4096-9CB5-5CE5E4F2DFC7}" type="slidenum">
              <a:rPr lang="en-GB" altLang="en-US"/>
              <a:pPr/>
              <a:t>‹#›</a:t>
            </a:fld>
            <a:endParaRPr lang="en-GB" altLang="en-US"/>
          </a:p>
        </p:txBody>
      </p:sp>
    </p:spTree>
    <p:extLst>
      <p:ext uri="{BB962C8B-B14F-4D97-AF65-F5344CB8AC3E}">
        <p14:creationId xmlns:p14="http://schemas.microsoft.com/office/powerpoint/2010/main" val="267983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40C870-8E14-5061-B7D9-CB09476D9C4E}"/>
              </a:ext>
            </a:extLst>
          </p:cNvPr>
          <p:cNvSpPr>
            <a:spLocks noGrp="1"/>
          </p:cNvSpPr>
          <p:nvPr>
            <p:ph type="dt" sz="half" idx="10"/>
          </p:nvPr>
        </p:nvSpPr>
        <p:spPr/>
        <p:txBody>
          <a:bodyPr/>
          <a:lstStyle>
            <a:lvl1pPr>
              <a:defRPr/>
            </a:lvl1pPr>
          </a:lstStyle>
          <a:p>
            <a:pPr>
              <a:defRPr/>
            </a:pPr>
            <a:fld id="{7837829C-A959-4698-B941-B0AEECAD2A0A}" type="datetimeFigureOut">
              <a:rPr lang="en-GB"/>
              <a:pPr>
                <a:defRPr/>
              </a:pPr>
              <a:t>28/02/2023</a:t>
            </a:fld>
            <a:endParaRPr lang="en-GB"/>
          </a:p>
        </p:txBody>
      </p:sp>
      <p:sp>
        <p:nvSpPr>
          <p:cNvPr id="3" name="Footer Placeholder 4">
            <a:extLst>
              <a:ext uri="{FF2B5EF4-FFF2-40B4-BE49-F238E27FC236}">
                <a16:creationId xmlns:a16="http://schemas.microsoft.com/office/drawing/2014/main" id="{896BD90E-DE2E-CEFA-F26D-F4FA5C413DF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24A3B61-85B4-BE83-947F-75AEEDE3DD37}"/>
              </a:ext>
            </a:extLst>
          </p:cNvPr>
          <p:cNvSpPr>
            <a:spLocks noGrp="1"/>
          </p:cNvSpPr>
          <p:nvPr>
            <p:ph type="sldNum" sz="quarter" idx="12"/>
          </p:nvPr>
        </p:nvSpPr>
        <p:spPr/>
        <p:txBody>
          <a:bodyPr/>
          <a:lstStyle>
            <a:lvl1pPr>
              <a:defRPr/>
            </a:lvl1pPr>
          </a:lstStyle>
          <a:p>
            <a:fld id="{16E32E6D-FA7C-498F-80C4-9F03291C1EFF}" type="slidenum">
              <a:rPr lang="en-GB" altLang="en-US"/>
              <a:pPr/>
              <a:t>‹#›</a:t>
            </a:fld>
            <a:endParaRPr lang="en-GB" altLang="en-US"/>
          </a:p>
        </p:txBody>
      </p:sp>
    </p:spTree>
    <p:extLst>
      <p:ext uri="{BB962C8B-B14F-4D97-AF65-F5344CB8AC3E}">
        <p14:creationId xmlns:p14="http://schemas.microsoft.com/office/powerpoint/2010/main" val="181830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CDF911E-D92E-0344-E8FC-8196BBD37850}"/>
              </a:ext>
            </a:extLst>
          </p:cNvPr>
          <p:cNvSpPr>
            <a:spLocks noGrp="1"/>
          </p:cNvSpPr>
          <p:nvPr>
            <p:ph type="dt" sz="half" idx="10"/>
          </p:nvPr>
        </p:nvSpPr>
        <p:spPr/>
        <p:txBody>
          <a:bodyPr/>
          <a:lstStyle>
            <a:lvl1pPr>
              <a:defRPr/>
            </a:lvl1pPr>
          </a:lstStyle>
          <a:p>
            <a:pPr>
              <a:defRPr/>
            </a:pPr>
            <a:fld id="{0EEA83C6-973C-4752-93C3-B8F62E1AE759}" type="datetimeFigureOut">
              <a:rPr lang="en-GB"/>
              <a:pPr>
                <a:defRPr/>
              </a:pPr>
              <a:t>28/02/2023</a:t>
            </a:fld>
            <a:endParaRPr lang="en-GB"/>
          </a:p>
        </p:txBody>
      </p:sp>
      <p:sp>
        <p:nvSpPr>
          <p:cNvPr id="6" name="Footer Placeholder 4">
            <a:extLst>
              <a:ext uri="{FF2B5EF4-FFF2-40B4-BE49-F238E27FC236}">
                <a16:creationId xmlns:a16="http://schemas.microsoft.com/office/drawing/2014/main" id="{E949E004-0F69-D37C-571D-702001B88A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A669246-4F4A-EF01-9C2A-D9B55B7564C3}"/>
              </a:ext>
            </a:extLst>
          </p:cNvPr>
          <p:cNvSpPr>
            <a:spLocks noGrp="1"/>
          </p:cNvSpPr>
          <p:nvPr>
            <p:ph type="sldNum" sz="quarter" idx="12"/>
          </p:nvPr>
        </p:nvSpPr>
        <p:spPr/>
        <p:txBody>
          <a:bodyPr/>
          <a:lstStyle>
            <a:lvl1pPr>
              <a:defRPr/>
            </a:lvl1pPr>
          </a:lstStyle>
          <a:p>
            <a:fld id="{C8A754E2-9588-4799-89B5-8E6D3868C37D}" type="slidenum">
              <a:rPr lang="en-GB" altLang="en-US"/>
              <a:pPr/>
              <a:t>‹#›</a:t>
            </a:fld>
            <a:endParaRPr lang="en-GB" altLang="en-US"/>
          </a:p>
        </p:txBody>
      </p:sp>
    </p:spTree>
    <p:extLst>
      <p:ext uri="{BB962C8B-B14F-4D97-AF65-F5344CB8AC3E}">
        <p14:creationId xmlns:p14="http://schemas.microsoft.com/office/powerpoint/2010/main" val="15391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B494FF0-23C7-F180-6352-4707CFBA8EA0}"/>
              </a:ext>
            </a:extLst>
          </p:cNvPr>
          <p:cNvSpPr>
            <a:spLocks noGrp="1"/>
          </p:cNvSpPr>
          <p:nvPr>
            <p:ph type="dt" sz="half" idx="10"/>
          </p:nvPr>
        </p:nvSpPr>
        <p:spPr/>
        <p:txBody>
          <a:bodyPr/>
          <a:lstStyle>
            <a:lvl1pPr>
              <a:defRPr/>
            </a:lvl1pPr>
          </a:lstStyle>
          <a:p>
            <a:pPr>
              <a:defRPr/>
            </a:pPr>
            <a:fld id="{F5A2A564-AE11-4C16-8766-4BA16C6F6DD0}" type="datetimeFigureOut">
              <a:rPr lang="en-GB"/>
              <a:pPr>
                <a:defRPr/>
              </a:pPr>
              <a:t>28/02/2023</a:t>
            </a:fld>
            <a:endParaRPr lang="en-GB"/>
          </a:p>
        </p:txBody>
      </p:sp>
      <p:sp>
        <p:nvSpPr>
          <p:cNvPr id="6" name="Footer Placeholder 4">
            <a:extLst>
              <a:ext uri="{FF2B5EF4-FFF2-40B4-BE49-F238E27FC236}">
                <a16:creationId xmlns:a16="http://schemas.microsoft.com/office/drawing/2014/main" id="{A3E97C25-4EDE-6C8E-A2C5-807BB4B7FA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06971A9-EEE7-6555-34CC-8D0BFB73C311}"/>
              </a:ext>
            </a:extLst>
          </p:cNvPr>
          <p:cNvSpPr>
            <a:spLocks noGrp="1"/>
          </p:cNvSpPr>
          <p:nvPr>
            <p:ph type="sldNum" sz="quarter" idx="12"/>
          </p:nvPr>
        </p:nvSpPr>
        <p:spPr/>
        <p:txBody>
          <a:bodyPr/>
          <a:lstStyle>
            <a:lvl1pPr>
              <a:defRPr/>
            </a:lvl1pPr>
          </a:lstStyle>
          <a:p>
            <a:fld id="{559A2004-C72A-4E29-A9C0-FD61EF377BAC}" type="slidenum">
              <a:rPr lang="en-GB" altLang="en-US"/>
              <a:pPr/>
              <a:t>‹#›</a:t>
            </a:fld>
            <a:endParaRPr lang="en-GB" altLang="en-US"/>
          </a:p>
        </p:txBody>
      </p:sp>
    </p:spTree>
    <p:extLst>
      <p:ext uri="{BB962C8B-B14F-4D97-AF65-F5344CB8AC3E}">
        <p14:creationId xmlns:p14="http://schemas.microsoft.com/office/powerpoint/2010/main" val="2595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C83ED4-7890-A188-4C77-62ED191BE82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A3575DC-CB81-B3B9-6D44-2061DCFC2F3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8452FC0-C133-B28C-78F4-EA23C924D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1999029-FBAE-46AE-A729-B78524C78A55}" type="datetimeFigureOut">
              <a:rPr lang="en-GB"/>
              <a:pPr>
                <a:defRPr/>
              </a:pPr>
              <a:t>28/02/2023</a:t>
            </a:fld>
            <a:endParaRPr lang="en-GB"/>
          </a:p>
        </p:txBody>
      </p:sp>
      <p:sp>
        <p:nvSpPr>
          <p:cNvPr id="5" name="Footer Placeholder 4">
            <a:extLst>
              <a:ext uri="{FF2B5EF4-FFF2-40B4-BE49-F238E27FC236}">
                <a16:creationId xmlns:a16="http://schemas.microsoft.com/office/drawing/2014/main" id="{DE5F5B28-8DD6-F6E7-F3FC-186BBEB7B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41509C63-9531-BF67-5E2B-94771328579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24A6687-B164-46A7-882F-E6CE3C9B7F1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7.xml" /><Relationship Id="rId4" Type="http://schemas.openxmlformats.org/officeDocument/2006/relationships/image" Target="../media/image17.png" /></Relationships>
</file>

<file path=ppt/slides/_rels/slide16.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5.emf"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Muscle | Systems, Types, Tissue, &amp; Facts | Britannica">
            <a:extLst>
              <a:ext uri="{FF2B5EF4-FFF2-40B4-BE49-F238E27FC236}">
                <a16:creationId xmlns:a16="http://schemas.microsoft.com/office/drawing/2014/main" id="{67D200B5-C1AE-E34E-1418-34E88E3F756F}"/>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67990" y="260086"/>
            <a:ext cx="8595360" cy="6484130"/>
          </a:xfrm>
          <a:prstGeom prst="rect">
            <a:avLst/>
          </a:prstGeom>
          <a:noFill/>
          <a:extLst>
            <a:ext uri="{909E8E84-426E-40DD-AFC4-6F175D3DCCD1}">
              <a14:hiddenFill xmlns:a14="http://schemas.microsoft.com/office/drawing/2010/main">
                <a:solidFill>
                  <a:srgbClr val="FFFFFF"/>
                </a:solidFill>
              </a14:hiddenFill>
            </a:ext>
          </a:extLst>
        </p:spPr>
      </p:pic>
      <p:sp>
        <p:nvSpPr>
          <p:cNvPr id="3075" name="Title 1">
            <a:extLst>
              <a:ext uri="{FF2B5EF4-FFF2-40B4-BE49-F238E27FC236}">
                <a16:creationId xmlns:a16="http://schemas.microsoft.com/office/drawing/2014/main" id="{8FF9B157-DDB5-B4AC-1118-A202D3BF640C}"/>
              </a:ext>
            </a:extLst>
          </p:cNvPr>
          <p:cNvSpPr>
            <a:spLocks noGrp="1"/>
          </p:cNvSpPr>
          <p:nvPr>
            <p:ph type="ctrTitle"/>
          </p:nvPr>
        </p:nvSpPr>
        <p:spPr>
          <a:xfrm>
            <a:off x="3222625" y="1293813"/>
            <a:ext cx="6913563" cy="2151062"/>
          </a:xfrm>
          <a:solidFill>
            <a:schemeClr val="accent1"/>
          </a:solidFill>
        </p:spPr>
        <p:txBody>
          <a:bodyPr/>
          <a:lstStyle/>
          <a:p>
            <a:r>
              <a:rPr lang="en-US" altLang="en-US" sz="7200"/>
              <a:t>MSS MODULE</a:t>
            </a:r>
            <a:br>
              <a:rPr lang="en-US" altLang="en-US" sz="7200"/>
            </a:br>
            <a:r>
              <a:rPr lang="en-US" altLang="en-US" sz="7200"/>
              <a:t>HISTOLOGY </a:t>
            </a:r>
            <a:endParaRPr lang="en-GB" altLang="en-US" sz="7200"/>
          </a:p>
        </p:txBody>
      </p:sp>
      <p:sp>
        <p:nvSpPr>
          <p:cNvPr id="3076" name="Subtitle 2">
            <a:extLst>
              <a:ext uri="{FF2B5EF4-FFF2-40B4-BE49-F238E27FC236}">
                <a16:creationId xmlns:a16="http://schemas.microsoft.com/office/drawing/2014/main" id="{1FC8409F-9A85-76A8-1099-E309276B1C93}"/>
              </a:ext>
            </a:extLst>
          </p:cNvPr>
          <p:cNvSpPr>
            <a:spLocks noGrp="1"/>
          </p:cNvSpPr>
          <p:nvPr>
            <p:ph type="subTitle" idx="1"/>
          </p:nvPr>
        </p:nvSpPr>
        <p:spPr>
          <a:xfrm>
            <a:off x="4624388" y="3876675"/>
            <a:ext cx="5643562" cy="2224088"/>
          </a:xfrm>
          <a:solidFill>
            <a:schemeClr val="accent1"/>
          </a:solidFill>
        </p:spPr>
        <p:txBody>
          <a:bodyPr/>
          <a:lstStyle/>
          <a:p>
            <a:r>
              <a:rPr lang="en-GB" altLang="en-US" sz="4800"/>
              <a:t>Muscle Tissue</a:t>
            </a:r>
          </a:p>
          <a:p>
            <a:r>
              <a:rPr lang="en-US" altLang="en-US" sz="4800"/>
              <a:t>Dr AMAL ALBTOOSH</a:t>
            </a:r>
            <a:endParaRPr lang="en-GB" altLang="en-US" sz="4800"/>
          </a:p>
        </p:txBody>
      </p:sp>
      <p:pic>
        <p:nvPicPr>
          <p:cNvPr id="4" name="Picture 3">
            <a:extLst>
              <a:ext uri="{FF2B5EF4-FFF2-40B4-BE49-F238E27FC236}">
                <a16:creationId xmlns:a16="http://schemas.microsoft.com/office/drawing/2014/main" id="{EF71369B-EEE2-0157-B2DD-5EEB9A01A3A8}"/>
              </a:ext>
            </a:extLst>
          </p:cNvPr>
          <p:cNvPicPr>
            <a:picLocks noChangeAspect="1"/>
          </p:cNvPicPr>
          <p:nvPr/>
        </p:nvPicPr>
        <p:blipFill rotWithShape="1">
          <a:blip r:embed="rId3"/>
          <a:srcRect l="11066" t="32778" r="14268" b="39602"/>
          <a:stretch/>
        </p:blipFill>
        <p:spPr>
          <a:xfrm rot="19060177">
            <a:off x="-92635" y="1339448"/>
            <a:ext cx="4574393" cy="1692175"/>
          </a:xfrm>
          <a:prstGeom prst="round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E7EC75-168D-A7CF-70BB-44962502B814}"/>
              </a:ext>
            </a:extLst>
          </p:cNvPr>
          <p:cNvSpPr/>
          <p:nvPr/>
        </p:nvSpPr>
        <p:spPr>
          <a:xfrm>
            <a:off x="465138" y="828675"/>
            <a:ext cx="6457950" cy="532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2000" dirty="0">
                <a:solidFill>
                  <a:srgbClr val="FF0000"/>
                </a:solidFill>
                <a:latin typeface="Arial" panose="020B0604020202020204" pitchFamily="34" charset="0"/>
              </a:rPr>
              <a:t>Skeletal muscle cross-striations </a:t>
            </a:r>
          </a:p>
          <a:p>
            <a:pPr eaLnBrk="1" fontAlgn="auto" hangingPunct="1">
              <a:spcBef>
                <a:spcPts val="0"/>
              </a:spcBef>
              <a:spcAft>
                <a:spcPts val="0"/>
              </a:spcAft>
              <a:defRPr/>
            </a:pPr>
            <a:r>
              <a:rPr lang="en-US" sz="2000" b="1" dirty="0">
                <a:solidFill>
                  <a:srgbClr val="262223"/>
                </a:solidFill>
                <a:latin typeface="Arial" panose="020B0604020202020204" pitchFamily="34" charset="0"/>
              </a:rPr>
              <a:t>1. A bands </a:t>
            </a:r>
            <a:r>
              <a:rPr lang="en-US" sz="2000" dirty="0">
                <a:solidFill>
                  <a:srgbClr val="262223"/>
                </a:solidFill>
                <a:latin typeface="Times New Roman" panose="02020603050405020304" pitchFamily="18" charset="0"/>
              </a:rPr>
              <a:t>are anisotropic with polarized light; they usually stain dark. They contain </a:t>
            </a:r>
            <a:r>
              <a:rPr lang="en-US" sz="2000" b="1" dirty="0">
                <a:solidFill>
                  <a:srgbClr val="262223"/>
                </a:solidFill>
                <a:latin typeface="Arial" panose="020B0604020202020204" pitchFamily="34" charset="0"/>
              </a:rPr>
              <a:t>both thin </a:t>
            </a:r>
            <a:r>
              <a:rPr lang="en-US" sz="2000" dirty="0">
                <a:solidFill>
                  <a:srgbClr val="262223"/>
                </a:solidFill>
                <a:latin typeface="Times New Roman" panose="02020603050405020304" pitchFamily="18" charset="0"/>
              </a:rPr>
              <a:t>and </a:t>
            </a:r>
            <a:r>
              <a:rPr lang="en-US" sz="2000" b="1" dirty="0">
                <a:solidFill>
                  <a:srgbClr val="262223"/>
                </a:solidFill>
                <a:latin typeface="Arial" panose="020B0604020202020204" pitchFamily="34" charset="0"/>
              </a:rPr>
              <a:t>thick filaments, </a:t>
            </a:r>
            <a:r>
              <a:rPr lang="en-US" sz="2000" dirty="0">
                <a:solidFill>
                  <a:srgbClr val="262223"/>
                </a:solidFill>
                <a:latin typeface="Times New Roman" panose="02020603050405020304" pitchFamily="18" charset="0"/>
              </a:rPr>
              <a:t>which overlap and interdigitate. Six thin filaments surround each thick filament</a:t>
            </a:r>
            <a:r>
              <a:rPr lang="en-GB" sz="2000" dirty="0">
                <a:solidFill>
                  <a:srgbClr val="4B4645"/>
                </a:solidFill>
                <a:latin typeface="Times New Roman" panose="02020603050405020304" pitchFamily="18" charset="0"/>
              </a:rPr>
              <a:t>.</a:t>
            </a:r>
          </a:p>
          <a:p>
            <a:pPr eaLnBrk="1" fontAlgn="auto" hangingPunct="1">
              <a:spcBef>
                <a:spcPts val="0"/>
              </a:spcBef>
              <a:spcAft>
                <a:spcPts val="0"/>
              </a:spcAft>
              <a:defRPr/>
            </a:pPr>
            <a:r>
              <a:rPr lang="en-US" sz="2000" dirty="0">
                <a:solidFill>
                  <a:srgbClr val="262223"/>
                </a:solidFill>
                <a:latin typeface="Times New Roman" panose="02020603050405020304" pitchFamily="18" charset="0"/>
              </a:rPr>
              <a:t>2. I </a:t>
            </a:r>
            <a:r>
              <a:rPr lang="en-US" sz="2000" b="1" dirty="0">
                <a:solidFill>
                  <a:srgbClr val="262223"/>
                </a:solidFill>
                <a:latin typeface="Arial" panose="020B0604020202020204" pitchFamily="34" charset="0"/>
              </a:rPr>
              <a:t>bands </a:t>
            </a:r>
            <a:r>
              <a:rPr lang="en-US" sz="2000" dirty="0">
                <a:solidFill>
                  <a:srgbClr val="262223"/>
                </a:solidFill>
                <a:latin typeface="Times New Roman" panose="02020603050405020304" pitchFamily="18" charset="0"/>
              </a:rPr>
              <a:t>are isotropic with polarized light and appear lightly stained in routine histologic preparations</a:t>
            </a:r>
            <a:r>
              <a:rPr lang="en-US" sz="2000" dirty="0">
                <a:solidFill>
                  <a:srgbClr val="4B4645"/>
                </a:solidFill>
                <a:latin typeface="Times New Roman" panose="02020603050405020304" pitchFamily="18" charset="0"/>
              </a:rPr>
              <a:t>.</a:t>
            </a:r>
            <a:r>
              <a:rPr lang="ar-JO" sz="2000" dirty="0">
                <a:solidFill>
                  <a:srgbClr val="4B4645"/>
                </a:solidFill>
                <a:latin typeface="Times New Roman" panose="02020603050405020304" pitchFamily="18" charset="0"/>
              </a:rPr>
              <a:t> </a:t>
            </a:r>
            <a:r>
              <a:rPr lang="en-US" sz="2000" dirty="0">
                <a:solidFill>
                  <a:srgbClr val="262223"/>
                </a:solidFill>
                <a:latin typeface="Times New Roman" panose="02020603050405020304" pitchFamily="18" charset="0"/>
              </a:rPr>
              <a:t>They contain only </a:t>
            </a:r>
            <a:r>
              <a:rPr lang="en-US" sz="2000" b="1" dirty="0">
                <a:solidFill>
                  <a:srgbClr val="262223"/>
                </a:solidFill>
                <a:latin typeface="Arial" panose="020B0604020202020204" pitchFamily="34" charset="0"/>
              </a:rPr>
              <a:t>thin filaments</a:t>
            </a:r>
            <a:r>
              <a:rPr lang="en-US" sz="2000" b="1" dirty="0">
                <a:solidFill>
                  <a:srgbClr val="4B4645"/>
                </a:solidFill>
                <a:latin typeface="Arial" panose="020B0604020202020204" pitchFamily="34" charset="0"/>
              </a:rPr>
              <a:t>.</a:t>
            </a:r>
          </a:p>
          <a:p>
            <a:pPr eaLnBrk="1" fontAlgn="auto" hangingPunct="1">
              <a:spcBef>
                <a:spcPts val="0"/>
              </a:spcBef>
              <a:spcAft>
                <a:spcPts val="0"/>
              </a:spcAft>
              <a:defRPr/>
            </a:pPr>
            <a:r>
              <a:rPr lang="en-US" sz="2000" b="1" dirty="0">
                <a:solidFill>
                  <a:srgbClr val="262223"/>
                </a:solidFill>
                <a:latin typeface="Arial" panose="020B0604020202020204" pitchFamily="34" charset="0"/>
              </a:rPr>
              <a:t>3. H bands </a:t>
            </a:r>
            <a:r>
              <a:rPr lang="en-US" sz="2000" dirty="0">
                <a:solidFill>
                  <a:srgbClr val="262223"/>
                </a:solidFill>
                <a:latin typeface="Times New Roman" panose="02020603050405020304" pitchFamily="18" charset="0"/>
              </a:rPr>
              <a:t>are light regions transecting A bands; they consist of </a:t>
            </a:r>
            <a:r>
              <a:rPr lang="en-US" sz="2000" b="1" dirty="0">
                <a:solidFill>
                  <a:srgbClr val="262223"/>
                </a:solidFill>
                <a:latin typeface="Arial" panose="020B0604020202020204" pitchFamily="34" charset="0"/>
              </a:rPr>
              <a:t>thick filaments </a:t>
            </a:r>
            <a:r>
              <a:rPr lang="en-US" sz="2000" dirty="0">
                <a:solidFill>
                  <a:srgbClr val="262223"/>
                </a:solidFill>
                <a:latin typeface="Times New Roman" panose="02020603050405020304" pitchFamily="18" charset="0"/>
              </a:rPr>
              <a:t>only</a:t>
            </a:r>
            <a:r>
              <a:rPr lang="en-US" sz="2000" dirty="0">
                <a:solidFill>
                  <a:srgbClr val="4B4645"/>
                </a:solidFill>
                <a:latin typeface="Times New Roman" panose="02020603050405020304" pitchFamily="18" charset="0"/>
              </a:rPr>
              <a:t>.</a:t>
            </a:r>
          </a:p>
          <a:p>
            <a:pPr eaLnBrk="1" fontAlgn="auto" hangingPunct="1">
              <a:spcBef>
                <a:spcPts val="0"/>
              </a:spcBef>
              <a:spcAft>
                <a:spcPts val="0"/>
              </a:spcAft>
              <a:defRPr/>
            </a:pPr>
            <a:r>
              <a:rPr lang="en-US" sz="2000" b="1" dirty="0">
                <a:solidFill>
                  <a:srgbClr val="262223"/>
                </a:solidFill>
                <a:latin typeface="Arial" panose="020B0604020202020204" pitchFamily="34" charset="0"/>
              </a:rPr>
              <a:t>4. M lines </a:t>
            </a:r>
            <a:r>
              <a:rPr lang="en-US" sz="2000" dirty="0">
                <a:solidFill>
                  <a:srgbClr val="262223"/>
                </a:solidFill>
                <a:latin typeface="Times New Roman" panose="02020603050405020304" pitchFamily="18" charset="0"/>
              </a:rPr>
              <a:t>are narrow</a:t>
            </a:r>
            <a:r>
              <a:rPr lang="en-US" sz="2000" dirty="0">
                <a:solidFill>
                  <a:srgbClr val="4B4645"/>
                </a:solidFill>
                <a:latin typeface="Times New Roman" panose="02020603050405020304" pitchFamily="18" charset="0"/>
              </a:rPr>
              <a:t>, </a:t>
            </a:r>
            <a:r>
              <a:rPr lang="en-US" sz="2000" dirty="0">
                <a:solidFill>
                  <a:srgbClr val="262223"/>
                </a:solidFill>
                <a:latin typeface="Times New Roman" panose="02020603050405020304" pitchFamily="18" charset="0"/>
              </a:rPr>
              <a:t>dark regions at the center of</a:t>
            </a:r>
            <a:r>
              <a:rPr lang="ar-JO" sz="2000" dirty="0">
                <a:solidFill>
                  <a:srgbClr val="262223"/>
                </a:solidFill>
                <a:latin typeface="Times New Roman" panose="02020603050405020304" pitchFamily="18" charset="0"/>
              </a:rPr>
              <a:t> </a:t>
            </a:r>
            <a:r>
              <a:rPr lang="en-US" sz="2000" dirty="0">
                <a:solidFill>
                  <a:srgbClr val="262223"/>
                </a:solidFill>
                <a:latin typeface="Times New Roman" panose="02020603050405020304" pitchFamily="18" charset="0"/>
              </a:rPr>
              <a:t>H bands formed by several cross-connections</a:t>
            </a:r>
            <a:r>
              <a:rPr lang="ar-JO" sz="2000" dirty="0">
                <a:solidFill>
                  <a:srgbClr val="262223"/>
                </a:solidFill>
                <a:latin typeface="Times New Roman" panose="02020603050405020304" pitchFamily="18" charset="0"/>
              </a:rPr>
              <a:t> ) </a:t>
            </a:r>
            <a:r>
              <a:rPr lang="en-US" sz="2000" b="1" dirty="0">
                <a:solidFill>
                  <a:srgbClr val="262223"/>
                </a:solidFill>
                <a:latin typeface="Arial" panose="020B0604020202020204" pitchFamily="34" charset="0"/>
              </a:rPr>
              <a:t>M-bridges) </a:t>
            </a:r>
            <a:r>
              <a:rPr lang="en-US" sz="2000" dirty="0">
                <a:solidFill>
                  <a:srgbClr val="262223"/>
                </a:solidFill>
                <a:latin typeface="Times New Roman" panose="02020603050405020304" pitchFamily="18" charset="0"/>
              </a:rPr>
              <a:t>at the centers of adjacent thick filaments.</a:t>
            </a:r>
          </a:p>
          <a:p>
            <a:pPr eaLnBrk="1" fontAlgn="auto" hangingPunct="1">
              <a:spcBef>
                <a:spcPts val="0"/>
              </a:spcBef>
              <a:spcAft>
                <a:spcPts val="0"/>
              </a:spcAft>
              <a:defRPr/>
            </a:pPr>
            <a:r>
              <a:rPr lang="en-US" sz="2000" b="1" dirty="0">
                <a:solidFill>
                  <a:srgbClr val="262223"/>
                </a:solidFill>
                <a:latin typeface="Arial" panose="020B0604020202020204" pitchFamily="34" charset="0"/>
              </a:rPr>
              <a:t>5. Z disks (lines) </a:t>
            </a:r>
            <a:r>
              <a:rPr lang="en-US" sz="2000" dirty="0">
                <a:solidFill>
                  <a:srgbClr val="262223"/>
                </a:solidFill>
                <a:latin typeface="Times New Roman" panose="02020603050405020304" pitchFamily="18" charset="0"/>
              </a:rPr>
              <a:t>are dense regions bisecting each I band.</a:t>
            </a:r>
          </a:p>
          <a:p>
            <a:pPr eaLnBrk="1" fontAlgn="auto" hangingPunct="1">
              <a:spcBef>
                <a:spcPts val="0"/>
              </a:spcBef>
              <a:spcAft>
                <a:spcPts val="0"/>
              </a:spcAft>
              <a:defRPr/>
            </a:pPr>
            <a:r>
              <a:rPr lang="en-US" sz="2000" b="1" u="sng" dirty="0"/>
              <a:t>The basic contractile unit of the skeletal muscle cell is the sarcomere</a:t>
            </a:r>
            <a:endParaRPr lang="en-US" sz="2000" b="1" u="sng" dirty="0">
              <a:solidFill>
                <a:srgbClr val="262223"/>
              </a:solidFill>
              <a:latin typeface="Times New Roman" panose="02020603050405020304" pitchFamily="18" charset="0"/>
            </a:endParaRPr>
          </a:p>
          <a:p>
            <a:pPr eaLnBrk="1" fontAlgn="auto" hangingPunct="1">
              <a:spcBef>
                <a:spcPts val="0"/>
              </a:spcBef>
              <a:spcAft>
                <a:spcPts val="0"/>
              </a:spcAft>
              <a:defRPr/>
            </a:pPr>
            <a:endParaRPr lang="en-GB" sz="2000" dirty="0"/>
          </a:p>
        </p:txBody>
      </p:sp>
      <p:pic>
        <p:nvPicPr>
          <p:cNvPr id="12291" name="Picture 2" descr="Sarcomere - Wikipedia">
            <a:extLst>
              <a:ext uri="{FF2B5EF4-FFF2-40B4-BE49-F238E27FC236}">
                <a16:creationId xmlns:a16="http://schemas.microsoft.com/office/drawing/2014/main" id="{BDE82F8B-7A18-5069-2CE6-6CEA69997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365250"/>
            <a:ext cx="455771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273130-48AF-97E1-A423-993896135CAA}"/>
              </a:ext>
            </a:extLst>
          </p:cNvPr>
          <p:cNvSpPr/>
          <p:nvPr/>
        </p:nvSpPr>
        <p:spPr>
          <a:xfrm>
            <a:off x="365125" y="704850"/>
            <a:ext cx="5160963" cy="56943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US" sz="2800" dirty="0"/>
              <a:t>Triad of skeletal muscle:</a:t>
            </a:r>
          </a:p>
          <a:p>
            <a:pPr eaLnBrk="1" fontAlgn="auto" hangingPunct="1">
              <a:spcBef>
                <a:spcPts val="0"/>
              </a:spcBef>
              <a:spcAft>
                <a:spcPts val="0"/>
              </a:spcAft>
              <a:defRPr/>
            </a:pPr>
            <a:r>
              <a:rPr lang="en-US" sz="2800" dirty="0"/>
              <a:t>Tubular invaginations, T tubules (transverse tubules), of the muscle cell membrane penetrate deep into the sarcoplasm and surround myofibrils in such a manner that at the junction of each A and I band these tubules become associated with the dilated terminal cisternae of the sarcoplasmic reticulum (smooth endoplasmic reticulum), forming triads.</a:t>
            </a:r>
            <a:endParaRPr lang="en-GB" sz="2800" dirty="0"/>
          </a:p>
        </p:txBody>
      </p:sp>
      <p:pic>
        <p:nvPicPr>
          <p:cNvPr id="13315" name="Picture 2" descr="1023 T-tubule.jpg">
            <a:extLst>
              <a:ext uri="{FF2B5EF4-FFF2-40B4-BE49-F238E27FC236}">
                <a16:creationId xmlns:a16="http://schemas.microsoft.com/office/drawing/2014/main" id="{0E29093F-5440-F372-AABB-0B66A8707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1192213"/>
            <a:ext cx="54959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9193058A-E068-265B-564E-57098167EE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384300"/>
            <a:ext cx="11558587"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CDA73DD3-D722-7CB2-91C1-13FF7176C110}"/>
              </a:ext>
            </a:extLst>
          </p:cNvPr>
          <p:cNvPicPr>
            <a:picLocks noChangeAspect="1"/>
          </p:cNvPicPr>
          <p:nvPr/>
        </p:nvPicPr>
        <p:blipFill>
          <a:blip r:embed="rId2">
            <a:extLst>
              <a:ext uri="{28A0092B-C50C-407E-A947-70E740481C1C}">
                <a14:useLocalDpi xmlns:a14="http://schemas.microsoft.com/office/drawing/2010/main" val="0"/>
              </a:ext>
            </a:extLst>
          </a:blip>
          <a:srcRect t="6746"/>
          <a:stretch>
            <a:fillRect/>
          </a:stretch>
        </p:blipFill>
        <p:spPr bwMode="auto">
          <a:xfrm>
            <a:off x="-442913" y="492125"/>
            <a:ext cx="6538913"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FD54164-F111-060E-E9EF-CEFC83A42E7F}"/>
              </a:ext>
            </a:extLst>
          </p:cNvPr>
          <p:cNvSpPr/>
          <p:nvPr/>
        </p:nvSpPr>
        <p:spPr>
          <a:xfrm>
            <a:off x="7269163" y="757238"/>
            <a:ext cx="4102100" cy="9540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US" sz="2800" dirty="0"/>
              <a:t>SPECIALIZED DIFFUSE RECEPTORS</a:t>
            </a:r>
            <a:endParaRPr lang="en-GB" sz="2800" dirty="0"/>
          </a:p>
        </p:txBody>
      </p:sp>
      <p:sp>
        <p:nvSpPr>
          <p:cNvPr id="15364" name="Rectangle 3">
            <a:extLst>
              <a:ext uri="{FF2B5EF4-FFF2-40B4-BE49-F238E27FC236}">
                <a16:creationId xmlns:a16="http://schemas.microsoft.com/office/drawing/2014/main" id="{2BDE54AF-CFB0-EC13-A102-BFB8C32170D6}"/>
              </a:ext>
            </a:extLst>
          </p:cNvPr>
          <p:cNvSpPr>
            <a:spLocks noChangeArrowheads="1"/>
          </p:cNvSpPr>
          <p:nvPr/>
        </p:nvSpPr>
        <p:spPr bwMode="auto">
          <a:xfrm>
            <a:off x="5780088" y="2268538"/>
            <a:ext cx="6096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en-US" altLang="en-US"/>
              <a:t>Specialized diffuse receptors, dendritic nerve endings in the skin, fascia, muscles, joints, and tendons, respond to stimuli related to deep touch, pressure, temperature, pain, and proprioception. </a:t>
            </a:r>
          </a:p>
          <a:p>
            <a:pPr eaLnBrk="1" hangingPunct="1">
              <a:buFontTx/>
              <a:buAutoNum type="arabicPeriod"/>
            </a:pPr>
            <a:r>
              <a:rPr lang="en-US" altLang="en-US"/>
              <a:t> These receptors are specialized to receive only one type of sensory stimulus, although they will respond to other types of stimuli provided that the stimulus is sufficiently intense.</a:t>
            </a:r>
          </a:p>
          <a:p>
            <a:pPr eaLnBrk="1" hangingPunct="1">
              <a:buFontTx/>
              <a:buAutoNum type="arabicPeriod"/>
            </a:pPr>
            <a:r>
              <a:rPr lang="en-US" altLang="en-US"/>
              <a:t> They are divided morphologically into free nerve terminals and encapsulated nerve endings, which are ensheathed in a connective tissue capsule. </a:t>
            </a:r>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5D15DF-91CE-D9D7-1050-DE947216AC1A}"/>
              </a:ext>
            </a:extLst>
          </p:cNvPr>
          <p:cNvSpPr/>
          <p:nvPr/>
        </p:nvSpPr>
        <p:spPr>
          <a:xfrm>
            <a:off x="854075" y="288925"/>
            <a:ext cx="6905625" cy="5878513"/>
          </a:xfrm>
          <a:prstGeom prst="rect">
            <a:avLst/>
          </a:prstGeom>
        </p:spPr>
        <p:txBody>
          <a:bodyPr>
            <a:spAutoFit/>
          </a:bodyPr>
          <a:lstStyle/>
          <a:p>
            <a:pPr eaLnBrk="1" fontAlgn="auto" hangingPunct="1">
              <a:spcBef>
                <a:spcPts val="0"/>
              </a:spcBef>
              <a:spcAft>
                <a:spcPts val="0"/>
              </a:spcAft>
              <a:defRPr/>
            </a:pPr>
            <a:r>
              <a:rPr lang="en-US" sz="2400" b="1" dirty="0">
                <a:latin typeface="+mn-lt"/>
              </a:rPr>
              <a:t>Sensory receptors may be categorized into three groups</a:t>
            </a:r>
            <a:r>
              <a:rPr lang="en-US" dirty="0">
                <a:latin typeface="+mn-lt"/>
              </a:rPr>
              <a:t>:</a:t>
            </a:r>
            <a:endParaRPr lang="ar-JO" dirty="0">
              <a:latin typeface="+mn-lt"/>
            </a:endParaRPr>
          </a:p>
          <a:p>
            <a:pPr marL="285750" indent="-285750" eaLnBrk="1" fontAlgn="auto" hangingPunct="1">
              <a:spcBef>
                <a:spcPts val="0"/>
              </a:spcBef>
              <a:spcAft>
                <a:spcPts val="0"/>
              </a:spcAft>
              <a:buFont typeface="Wingdings" panose="05000000000000000000" pitchFamily="2" charset="2"/>
              <a:buChar char="q"/>
              <a:defRPr/>
            </a:pPr>
            <a:r>
              <a:rPr lang="en-US" dirty="0">
                <a:latin typeface="+mn-lt"/>
              </a:rPr>
              <a:t> </a:t>
            </a:r>
            <a:r>
              <a:rPr lang="en-US" b="1" u="sng" dirty="0">
                <a:latin typeface="+mn-lt"/>
              </a:rPr>
              <a:t>EXTERORECEPTORS</a:t>
            </a:r>
            <a:r>
              <a:rPr lang="en-US" dirty="0">
                <a:latin typeface="+mn-lt"/>
              </a:rPr>
              <a:t>, which access information from the</a:t>
            </a:r>
            <a:r>
              <a:rPr lang="en-US" u="sng" dirty="0">
                <a:latin typeface="+mn-lt"/>
              </a:rPr>
              <a:t> OUTSIDE ENVIRONMENT</a:t>
            </a:r>
            <a:r>
              <a:rPr lang="ar-JO" u="sng" dirty="0">
                <a:latin typeface="+mn-lt"/>
              </a:rPr>
              <a:t>.</a:t>
            </a:r>
            <a:r>
              <a:rPr lang="en-US" u="sng" dirty="0">
                <a:latin typeface="+mn-lt"/>
              </a:rPr>
              <a:t> </a:t>
            </a:r>
            <a:endParaRPr lang="ar-JO" u="sng" dirty="0">
              <a:latin typeface="+mn-lt"/>
            </a:endParaRPr>
          </a:p>
          <a:p>
            <a:pPr marL="285750" indent="-285750" eaLnBrk="1" fontAlgn="auto" hangingPunct="1">
              <a:spcBef>
                <a:spcPts val="0"/>
              </a:spcBef>
              <a:spcAft>
                <a:spcPts val="0"/>
              </a:spcAft>
              <a:buFont typeface="Wingdings" panose="05000000000000000000" pitchFamily="2" charset="2"/>
              <a:buChar char="q"/>
              <a:defRPr/>
            </a:pPr>
            <a:r>
              <a:rPr lang="en-US" b="1" u="sng" dirty="0">
                <a:latin typeface="+mn-lt"/>
              </a:rPr>
              <a:t>PROPRIOCEPTORS</a:t>
            </a:r>
            <a:r>
              <a:rPr lang="en-US" dirty="0">
                <a:latin typeface="+mn-lt"/>
              </a:rPr>
              <a:t>, which access information from </a:t>
            </a:r>
            <a:r>
              <a:rPr lang="en-US" u="sng" dirty="0">
                <a:latin typeface="+mn-lt"/>
              </a:rPr>
              <a:t>MUSCLES, TENDONS, AND JOINT STRUCTURES</a:t>
            </a:r>
            <a:r>
              <a:rPr lang="en-US" dirty="0">
                <a:latin typeface="+mn-lt"/>
              </a:rPr>
              <a:t>;</a:t>
            </a:r>
          </a:p>
          <a:p>
            <a:pPr marL="285750" indent="-285750" eaLnBrk="1" fontAlgn="auto" hangingPunct="1">
              <a:spcBef>
                <a:spcPts val="0"/>
              </a:spcBef>
              <a:spcAft>
                <a:spcPts val="0"/>
              </a:spcAft>
              <a:buFont typeface="Wingdings" panose="05000000000000000000" pitchFamily="2" charset="2"/>
              <a:buChar char="q"/>
              <a:defRPr/>
            </a:pPr>
            <a:r>
              <a:rPr lang="en-US" b="1" u="sng" dirty="0">
                <a:latin typeface="+mn-lt"/>
              </a:rPr>
              <a:t> INTEROCEPTORS</a:t>
            </a:r>
            <a:r>
              <a:rPr lang="en-US" dirty="0">
                <a:latin typeface="+mn-lt"/>
              </a:rPr>
              <a:t>, which access information from within </a:t>
            </a:r>
            <a:r>
              <a:rPr lang="en-US" u="sng" dirty="0">
                <a:latin typeface="+mn-lt"/>
              </a:rPr>
              <a:t>THE INTERNAL ENVIRONMENT. </a:t>
            </a:r>
          </a:p>
          <a:p>
            <a:pPr eaLnBrk="1" fontAlgn="auto" hangingPunct="1">
              <a:spcBef>
                <a:spcPts val="0"/>
              </a:spcBef>
              <a:spcAft>
                <a:spcPts val="0"/>
              </a:spcAft>
              <a:defRPr/>
            </a:pPr>
            <a:r>
              <a:rPr lang="en-US" sz="2000" b="1" dirty="0">
                <a:latin typeface="+mn-lt"/>
              </a:rPr>
              <a:t>The type of INFORMATION received is also a manner of classification of receptors</a:t>
            </a:r>
            <a:r>
              <a:rPr lang="en-US" dirty="0">
                <a:latin typeface="+mn-lt"/>
              </a:rPr>
              <a:t>:</a:t>
            </a:r>
          </a:p>
          <a:p>
            <a:pPr marL="285750" indent="-285750" eaLnBrk="1" fontAlgn="auto" hangingPunct="1">
              <a:spcBef>
                <a:spcPts val="0"/>
              </a:spcBef>
              <a:spcAft>
                <a:spcPts val="0"/>
              </a:spcAft>
              <a:buFont typeface="Wingdings" panose="05000000000000000000" pitchFamily="2" charset="2"/>
              <a:buChar char="Ø"/>
              <a:defRPr/>
            </a:pPr>
            <a:r>
              <a:rPr lang="en-US" b="1" u="sng" dirty="0">
                <a:latin typeface="+mn-lt"/>
              </a:rPr>
              <a:t> MECHANORECEPTORS </a:t>
            </a:r>
            <a:r>
              <a:rPr lang="en-US" dirty="0">
                <a:latin typeface="+mn-lt"/>
              </a:rPr>
              <a:t>Four major types of mechanoreceptors are specialized to provide information to the central nervous system about </a:t>
            </a:r>
            <a:r>
              <a:rPr lang="en-US" b="1" dirty="0">
                <a:latin typeface="+mn-lt"/>
              </a:rPr>
              <a:t>touch, pressure, vibration, and cutaneous tension</a:t>
            </a:r>
            <a:r>
              <a:rPr lang="en-US" dirty="0">
                <a:latin typeface="+mn-lt"/>
              </a:rPr>
              <a:t>: </a:t>
            </a:r>
            <a:r>
              <a:rPr lang="en-US" b="1" dirty="0">
                <a:latin typeface="+mn-lt"/>
              </a:rPr>
              <a:t>Meissner's corpuscles, Pacinian corpuscles, Merkel's disks, and </a:t>
            </a:r>
            <a:r>
              <a:rPr lang="en-US" b="1" dirty="0" err="1">
                <a:latin typeface="+mn-lt"/>
              </a:rPr>
              <a:t>Ruffini's</a:t>
            </a:r>
            <a:r>
              <a:rPr lang="en-US" b="1" dirty="0">
                <a:latin typeface="+mn-lt"/>
              </a:rPr>
              <a:t> corpuscles</a:t>
            </a:r>
            <a:endParaRPr lang="en-US"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n-US" b="1" u="sng" dirty="0">
                <a:latin typeface="+mn-lt"/>
              </a:rPr>
              <a:t>THERMORECEPTORS</a:t>
            </a:r>
            <a:r>
              <a:rPr lang="en-US" dirty="0">
                <a:latin typeface="+mn-lt"/>
              </a:rPr>
              <a:t> are activated by either heat or cold.</a:t>
            </a:r>
          </a:p>
          <a:p>
            <a:pPr marL="285750" indent="-285750" eaLnBrk="1" fontAlgn="auto" hangingPunct="1">
              <a:spcBef>
                <a:spcPts val="0"/>
              </a:spcBef>
              <a:spcAft>
                <a:spcPts val="0"/>
              </a:spcAft>
              <a:buFont typeface="Wingdings" panose="05000000000000000000" pitchFamily="2" charset="2"/>
              <a:buChar char="Ø"/>
              <a:defRPr/>
            </a:pPr>
            <a:r>
              <a:rPr lang="en-US" b="1" u="sng" dirty="0">
                <a:latin typeface="+mn-lt"/>
              </a:rPr>
              <a:t>NOCICEPTORS</a:t>
            </a:r>
            <a:r>
              <a:rPr lang="en-US" dirty="0">
                <a:latin typeface="+mn-lt"/>
              </a:rPr>
              <a:t>, also known as pain receptors, are activated by stimuli that are painful such as extreme temperatures that are hot or cold enough to cause damage to the tissues, pressure, or touch that are intense enough to cause damage to the tissues. </a:t>
            </a:r>
            <a:endParaRPr lang="en-GB"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7B1B4C-F0EB-9B16-1FBC-6F78F8A42C42}"/>
              </a:ext>
            </a:extLst>
          </p:cNvPr>
          <p:cNvSpPr/>
          <p:nvPr/>
        </p:nvSpPr>
        <p:spPr>
          <a:xfrm>
            <a:off x="352425" y="496888"/>
            <a:ext cx="4829175" cy="1385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2800" dirty="0"/>
              <a:t>Proprioceptive receptors are of two types, muscle spindles and Golgi tendon organs</a:t>
            </a:r>
            <a:endParaRPr lang="en-GB" sz="2800" dirty="0"/>
          </a:p>
        </p:txBody>
      </p:sp>
      <p:sp>
        <p:nvSpPr>
          <p:cNvPr id="3" name="Rectangle 2">
            <a:extLst>
              <a:ext uri="{FF2B5EF4-FFF2-40B4-BE49-F238E27FC236}">
                <a16:creationId xmlns:a16="http://schemas.microsoft.com/office/drawing/2014/main" id="{030F8A53-A2F1-D912-B900-D79654136B86}"/>
              </a:ext>
            </a:extLst>
          </p:cNvPr>
          <p:cNvSpPr/>
          <p:nvPr/>
        </p:nvSpPr>
        <p:spPr>
          <a:xfrm>
            <a:off x="433388" y="2100263"/>
            <a:ext cx="6096000" cy="92233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eaLnBrk="1" fontAlgn="auto" hangingPunct="1">
              <a:spcBef>
                <a:spcPts val="0"/>
              </a:spcBef>
              <a:spcAft>
                <a:spcPts val="0"/>
              </a:spcAft>
              <a:defRPr/>
            </a:pPr>
            <a:r>
              <a:rPr lang="en-US" dirty="0"/>
              <a:t>The muscle spindle (neuromuscular spindle) is an elongated, fusiform sensory organ within skeletal muscle that functions primarily as a stretch receptor</a:t>
            </a:r>
            <a:endParaRPr lang="en-GB" dirty="0"/>
          </a:p>
        </p:txBody>
      </p:sp>
      <p:pic>
        <p:nvPicPr>
          <p:cNvPr id="17412" name="Picture 2" descr="Cross section through skeletal muscle showing a muscle spindle.">
            <a:extLst>
              <a:ext uri="{FF2B5EF4-FFF2-40B4-BE49-F238E27FC236}">
                <a16:creationId xmlns:a16="http://schemas.microsoft.com/office/drawing/2014/main" id="{ABFFD73D-AA29-4BEA-13C3-57274692D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3" y="685800"/>
            <a:ext cx="42195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Histology Muscle Lab Stephen Ernst, Ph.D. / Matt Velkey, Ph.D. - ppt video  online download">
            <a:extLst>
              <a:ext uri="{FF2B5EF4-FFF2-40B4-BE49-F238E27FC236}">
                <a16:creationId xmlns:a16="http://schemas.microsoft.com/office/drawing/2014/main" id="{069241F2-85AE-4BC9-099E-BDA99C438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599"/>
          <a:stretch>
            <a:fillRect/>
          </a:stretch>
        </p:blipFill>
        <p:spPr bwMode="auto">
          <a:xfrm>
            <a:off x="7307263" y="3833813"/>
            <a:ext cx="41148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a:extLst>
              <a:ext uri="{FF2B5EF4-FFF2-40B4-BE49-F238E27FC236}">
                <a16:creationId xmlns:a16="http://schemas.microsoft.com/office/drawing/2014/main" id="{F5AC0E7D-052B-D1D3-C71F-3478A193A8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 y="3240088"/>
            <a:ext cx="6126163"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F9E95-74C1-6EB6-AFF2-B7889F212DC0}"/>
              </a:ext>
            </a:extLst>
          </p:cNvPr>
          <p:cNvSpPr/>
          <p:nvPr/>
        </p:nvSpPr>
        <p:spPr>
          <a:xfrm>
            <a:off x="352425" y="496888"/>
            <a:ext cx="4829175" cy="1385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2800"/>
              <a:t>Proprioceptive receptors are of two types, muscle spindles and Golgi tendon organs</a:t>
            </a:r>
            <a:endParaRPr lang="en-GB" sz="2800" dirty="0"/>
          </a:p>
        </p:txBody>
      </p:sp>
      <p:sp>
        <p:nvSpPr>
          <p:cNvPr id="4" name="Rectangle 3">
            <a:extLst>
              <a:ext uri="{FF2B5EF4-FFF2-40B4-BE49-F238E27FC236}">
                <a16:creationId xmlns:a16="http://schemas.microsoft.com/office/drawing/2014/main" id="{8DB16785-D0A5-5BE6-AFFB-DB78065B7759}"/>
              </a:ext>
            </a:extLst>
          </p:cNvPr>
          <p:cNvSpPr/>
          <p:nvPr/>
        </p:nvSpPr>
        <p:spPr>
          <a:xfrm>
            <a:off x="550863" y="2336800"/>
            <a:ext cx="6096000"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fontAlgn="auto" hangingPunct="1">
              <a:spcBef>
                <a:spcPts val="0"/>
              </a:spcBef>
              <a:spcAft>
                <a:spcPts val="0"/>
              </a:spcAft>
              <a:defRPr/>
            </a:pPr>
            <a:r>
              <a:rPr lang="en-US" dirty="0"/>
              <a:t>The GTOs, composed of encapsulated collagen fibers that are surrounded by terminal branches of type </a:t>
            </a:r>
            <a:r>
              <a:rPr lang="en-US" dirty="0" err="1"/>
              <a:t>lb</a:t>
            </a:r>
            <a:r>
              <a:rPr lang="en-US" dirty="0"/>
              <a:t> sensory nerves, are located in tendons, where they counteract the effects of muscle spindles</a:t>
            </a:r>
            <a:endParaRPr lang="en-GB" dirty="0"/>
          </a:p>
        </p:txBody>
      </p:sp>
      <p:pic>
        <p:nvPicPr>
          <p:cNvPr id="18436" name="Picture 5">
            <a:extLst>
              <a:ext uri="{FF2B5EF4-FFF2-40B4-BE49-F238E27FC236}">
                <a16:creationId xmlns:a16="http://schemas.microsoft.com/office/drawing/2014/main" id="{784F92FD-C12A-E1E0-2B00-098CFD3991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2988" y="3689350"/>
            <a:ext cx="3125787"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a:extLst>
              <a:ext uri="{FF2B5EF4-FFF2-40B4-BE49-F238E27FC236}">
                <a16:creationId xmlns:a16="http://schemas.microsoft.com/office/drawing/2014/main" id="{4B9BAC7C-AF43-C800-F2E0-724E495978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6863" y="1770063"/>
            <a:ext cx="55451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11E8E5-2D2E-C738-A7F0-8D484581E48B}"/>
              </a:ext>
            </a:extLst>
          </p:cNvPr>
          <p:cNvSpPr/>
          <p:nvPr/>
        </p:nvSpPr>
        <p:spPr>
          <a:xfrm>
            <a:off x="1711325" y="1985963"/>
            <a:ext cx="7577138" cy="39703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eaLnBrk="1" fontAlgn="auto" hangingPunct="1">
              <a:spcBef>
                <a:spcPts val="0"/>
              </a:spcBef>
              <a:spcAft>
                <a:spcPts val="0"/>
              </a:spcAft>
              <a:buFont typeface="Wingdings" panose="05000000000000000000" pitchFamily="2" charset="2"/>
              <a:buChar char="v"/>
              <a:defRPr/>
            </a:pPr>
            <a:r>
              <a:rPr lang="en-US" dirty="0">
                <a:solidFill>
                  <a:srgbClr val="000000"/>
                </a:solidFill>
                <a:latin typeface="MinionPro-Regular"/>
              </a:rPr>
              <a:t>Despite its complexity, the human body is composed of</a:t>
            </a:r>
          </a:p>
          <a:p>
            <a:pPr eaLnBrk="1" fontAlgn="auto" hangingPunct="1">
              <a:spcBef>
                <a:spcPts val="0"/>
              </a:spcBef>
              <a:spcAft>
                <a:spcPts val="0"/>
              </a:spcAft>
              <a:defRPr/>
            </a:pPr>
            <a:r>
              <a:rPr lang="en-US" dirty="0">
                <a:solidFill>
                  <a:srgbClr val="000000"/>
                </a:solidFill>
                <a:latin typeface="MinionPro-Regular"/>
              </a:rPr>
              <a:t>only </a:t>
            </a:r>
            <a:r>
              <a:rPr lang="en-US" b="1" u="sng" dirty="0">
                <a:solidFill>
                  <a:srgbClr val="FF0000"/>
                </a:solidFill>
                <a:latin typeface="ITCFranklinGothicStd-Demi"/>
              </a:rPr>
              <a:t>FOUR BASIC TYPES OF TISSUE: </a:t>
            </a:r>
            <a:r>
              <a:rPr lang="en-US" b="1" u="sng" dirty="0">
                <a:solidFill>
                  <a:srgbClr val="FF0000"/>
                </a:solidFill>
                <a:latin typeface="MinionPro-Regular"/>
              </a:rPr>
              <a:t>EPITHELIAL, CONNECTIVE,</a:t>
            </a:r>
          </a:p>
          <a:p>
            <a:pPr eaLnBrk="1" fontAlgn="auto" hangingPunct="1">
              <a:spcBef>
                <a:spcPts val="0"/>
              </a:spcBef>
              <a:spcAft>
                <a:spcPts val="0"/>
              </a:spcAft>
              <a:defRPr/>
            </a:pPr>
            <a:r>
              <a:rPr lang="en-US" b="1" u="sng" dirty="0">
                <a:solidFill>
                  <a:srgbClr val="FF0000"/>
                </a:solidFill>
                <a:latin typeface="MinionPro-Regular"/>
              </a:rPr>
              <a:t>MUSCULAR, AND NERVOUS</a:t>
            </a:r>
            <a:r>
              <a:rPr lang="en-US" dirty="0">
                <a:solidFill>
                  <a:srgbClr val="000000"/>
                </a:solidFill>
                <a:latin typeface="MinionPro-Regular"/>
              </a:rPr>
              <a:t>. </a:t>
            </a:r>
          </a:p>
          <a:p>
            <a:pPr marL="285750" indent="-285750" eaLnBrk="1" fontAlgn="auto" hangingPunct="1">
              <a:spcBef>
                <a:spcPts val="0"/>
              </a:spcBef>
              <a:spcAft>
                <a:spcPts val="0"/>
              </a:spcAft>
              <a:buFont typeface="Wingdings" panose="05000000000000000000" pitchFamily="2" charset="2"/>
              <a:buChar char="v"/>
              <a:defRPr/>
            </a:pPr>
            <a:r>
              <a:rPr lang="en-US" dirty="0">
                <a:solidFill>
                  <a:srgbClr val="000000"/>
                </a:solidFill>
                <a:latin typeface="MinionPro-Regular"/>
              </a:rPr>
              <a:t>Muscle tissue is composed of cells that optimize the universal cell property of </a:t>
            </a:r>
            <a:r>
              <a:rPr lang="en-US" dirty="0">
                <a:solidFill>
                  <a:srgbClr val="0080FF"/>
                </a:solidFill>
                <a:latin typeface="ITCFranklinGothicStd-Demi"/>
              </a:rPr>
              <a:t>contractility </a:t>
            </a:r>
            <a:r>
              <a:rPr lang="en-US" dirty="0">
                <a:solidFill>
                  <a:srgbClr val="000000"/>
                </a:solidFill>
                <a:latin typeface="MinionPro-Regular"/>
              </a:rPr>
              <a:t>.</a:t>
            </a:r>
          </a:p>
          <a:p>
            <a:pPr marL="285750" indent="-285750" eaLnBrk="1" fontAlgn="auto" hangingPunct="1">
              <a:spcBef>
                <a:spcPts val="0"/>
              </a:spcBef>
              <a:spcAft>
                <a:spcPts val="0"/>
              </a:spcAft>
              <a:buFont typeface="Wingdings" panose="05000000000000000000" pitchFamily="2" charset="2"/>
              <a:buChar char="v"/>
              <a:defRPr/>
            </a:pPr>
            <a:endParaRPr lang="en-US" dirty="0">
              <a:solidFill>
                <a:srgbClr val="000000"/>
              </a:solidFill>
              <a:latin typeface="MinionPro-Regular"/>
            </a:endParaRPr>
          </a:p>
          <a:p>
            <a:pPr marL="285750" indent="-285750" eaLnBrk="1" fontAlgn="auto" hangingPunct="1">
              <a:spcBef>
                <a:spcPts val="0"/>
              </a:spcBef>
              <a:spcAft>
                <a:spcPts val="0"/>
              </a:spcAft>
              <a:buFont typeface="Wingdings" panose="05000000000000000000" pitchFamily="2" charset="2"/>
              <a:buChar char="v"/>
              <a:defRPr/>
            </a:pPr>
            <a:r>
              <a:rPr lang="en-US" dirty="0">
                <a:solidFill>
                  <a:srgbClr val="000000"/>
                </a:solidFill>
                <a:latin typeface="MinionPro-Regular"/>
              </a:rPr>
              <a:t> Three types of muscle tissue can be distinguished</a:t>
            </a:r>
          </a:p>
          <a:p>
            <a:pPr eaLnBrk="1" fontAlgn="auto" hangingPunct="1">
              <a:spcBef>
                <a:spcPts val="0"/>
              </a:spcBef>
              <a:spcAft>
                <a:spcPts val="0"/>
              </a:spcAft>
              <a:defRPr/>
            </a:pPr>
            <a:r>
              <a:rPr lang="en-US" dirty="0">
                <a:solidFill>
                  <a:srgbClr val="000000"/>
                </a:solidFill>
                <a:latin typeface="MinionPro-Regular"/>
              </a:rPr>
              <a:t>on the basis of </a:t>
            </a:r>
            <a:r>
              <a:rPr lang="en-US" b="1" u="sng" dirty="0">
                <a:solidFill>
                  <a:srgbClr val="000000"/>
                </a:solidFill>
                <a:latin typeface="MinionPro-Regular"/>
              </a:rPr>
              <a:t>morphologic</a:t>
            </a:r>
            <a:r>
              <a:rPr lang="en-US" dirty="0">
                <a:solidFill>
                  <a:srgbClr val="000000"/>
                </a:solidFill>
                <a:latin typeface="MinionPro-Regular"/>
              </a:rPr>
              <a:t> and </a:t>
            </a:r>
            <a:r>
              <a:rPr lang="en-US" b="1" u="sng" dirty="0">
                <a:solidFill>
                  <a:srgbClr val="000000"/>
                </a:solidFill>
                <a:latin typeface="MinionPro-Regular"/>
              </a:rPr>
              <a:t>functional </a:t>
            </a:r>
            <a:r>
              <a:rPr lang="en-US" dirty="0">
                <a:solidFill>
                  <a:srgbClr val="000000"/>
                </a:solidFill>
                <a:latin typeface="MinionPro-Regular"/>
              </a:rPr>
              <a:t>characteristics, with </a:t>
            </a:r>
            <a:r>
              <a:rPr lang="en-US" b="1" u="sng" dirty="0">
                <a:solidFill>
                  <a:srgbClr val="000000"/>
                </a:solidFill>
                <a:latin typeface="MinionPro-Regular"/>
              </a:rPr>
              <a:t>the structure of each adapted to its</a:t>
            </a:r>
          </a:p>
          <a:p>
            <a:pPr eaLnBrk="1" fontAlgn="auto" hangingPunct="1">
              <a:spcBef>
                <a:spcPts val="0"/>
              </a:spcBef>
              <a:spcAft>
                <a:spcPts val="0"/>
              </a:spcAft>
              <a:defRPr/>
            </a:pPr>
            <a:r>
              <a:rPr lang="en-GB" b="1" u="sng" dirty="0">
                <a:solidFill>
                  <a:srgbClr val="000000"/>
                </a:solidFill>
                <a:latin typeface="MinionPro-Regular"/>
              </a:rPr>
              <a:t>physiologic role.</a:t>
            </a:r>
          </a:p>
          <a:p>
            <a:pPr marL="285750" indent="-285750" eaLnBrk="1" fontAlgn="auto" hangingPunct="1">
              <a:spcBef>
                <a:spcPts val="0"/>
              </a:spcBef>
              <a:spcAft>
                <a:spcPts val="0"/>
              </a:spcAft>
              <a:buFont typeface="Wingdings" panose="05000000000000000000" pitchFamily="2" charset="2"/>
              <a:buChar char="v"/>
              <a:defRPr/>
            </a:pPr>
            <a:r>
              <a:rPr lang="en-US" dirty="0">
                <a:solidFill>
                  <a:srgbClr val="000000"/>
                </a:solidFill>
                <a:latin typeface="MinionPro-Regular"/>
              </a:rPr>
              <a:t>In all types of muscle, contraction is caused by the sliding</a:t>
            </a:r>
            <a:r>
              <a:rPr lang="ar-JO" dirty="0">
                <a:solidFill>
                  <a:srgbClr val="000000"/>
                </a:solidFill>
                <a:latin typeface="MinionPro-Regular"/>
              </a:rPr>
              <a:t> </a:t>
            </a:r>
            <a:r>
              <a:rPr lang="en-US" dirty="0">
                <a:solidFill>
                  <a:srgbClr val="000000"/>
                </a:solidFill>
                <a:latin typeface="MinionPro-Regular"/>
              </a:rPr>
              <a:t>interaction of thick myosin filaments along thin actin filaments.</a:t>
            </a:r>
          </a:p>
          <a:p>
            <a:pPr eaLnBrk="1" fontAlgn="auto" hangingPunct="1">
              <a:spcBef>
                <a:spcPts val="0"/>
              </a:spcBef>
              <a:spcAft>
                <a:spcPts val="0"/>
              </a:spcAft>
              <a:defRPr/>
            </a:pPr>
            <a:endParaRPr lang="en-GB" b="1" u="sng" dirty="0">
              <a:solidFill>
                <a:srgbClr val="000000"/>
              </a:solidFill>
              <a:latin typeface="MinionPro-Regular"/>
            </a:endParaRPr>
          </a:p>
          <a:p>
            <a:pPr eaLnBrk="1" fontAlgn="auto" hangingPunct="1">
              <a:spcBef>
                <a:spcPts val="0"/>
              </a:spcBef>
              <a:spcAft>
                <a:spcPts val="0"/>
              </a:spcAft>
              <a:defRPr/>
            </a:pPr>
            <a:endParaRPr lang="en-US" dirty="0">
              <a:solidFill>
                <a:srgbClr val="000000"/>
              </a:solidFill>
              <a:latin typeface="MinionPro-Regular"/>
            </a:endParaRPr>
          </a:p>
        </p:txBody>
      </p:sp>
      <p:sp>
        <p:nvSpPr>
          <p:cNvPr id="5" name="Rectangle 4">
            <a:extLst>
              <a:ext uri="{FF2B5EF4-FFF2-40B4-BE49-F238E27FC236}">
                <a16:creationId xmlns:a16="http://schemas.microsoft.com/office/drawing/2014/main" id="{D8A39A40-1BC9-CE04-359B-87EB86CAEECF}"/>
              </a:ext>
            </a:extLst>
          </p:cNvPr>
          <p:cNvSpPr/>
          <p:nvPr/>
        </p:nvSpPr>
        <p:spPr>
          <a:xfrm>
            <a:off x="3273425" y="436563"/>
            <a:ext cx="3435350" cy="70643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eaLnBrk="1" fontAlgn="auto" hangingPunct="1">
              <a:spcBef>
                <a:spcPts val="0"/>
              </a:spcBef>
              <a:spcAft>
                <a:spcPts val="0"/>
              </a:spcAft>
              <a:defRPr/>
            </a:pPr>
            <a:r>
              <a:rPr lang="en-GB" sz="4000" dirty="0">
                <a:solidFill>
                  <a:srgbClr val="333333"/>
                </a:solidFill>
                <a:latin typeface="ITCFranklinGothicStd-Book"/>
              </a:rPr>
              <a:t>Muscle Tissue</a:t>
            </a:r>
            <a:endParaRPr lang="en-GB"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AA2FC-24CE-7CFD-6CA7-46BB233AED3C}"/>
              </a:ext>
            </a:extLst>
          </p:cNvPr>
          <p:cNvSpPr/>
          <p:nvPr/>
        </p:nvSpPr>
        <p:spPr>
          <a:xfrm>
            <a:off x="1247775" y="1711325"/>
            <a:ext cx="7021513" cy="41544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eaLnBrk="1" fontAlgn="auto" hangingPunct="1">
              <a:spcBef>
                <a:spcPts val="0"/>
              </a:spcBef>
              <a:spcAft>
                <a:spcPts val="0"/>
              </a:spcAft>
              <a:buFont typeface="Wingdings" panose="05000000000000000000" pitchFamily="2" charset="2"/>
              <a:buChar char="q"/>
              <a:defRPr/>
            </a:pPr>
            <a:r>
              <a:rPr lang="en-US" sz="2400" dirty="0">
                <a:solidFill>
                  <a:srgbClr val="000000"/>
                </a:solidFill>
                <a:latin typeface="MinionPro-Regular"/>
              </a:rPr>
              <a:t>The cytoplasm of muscle </a:t>
            </a:r>
            <a:r>
              <a:rPr lang="en-GB" sz="2400" dirty="0">
                <a:solidFill>
                  <a:srgbClr val="000000"/>
                </a:solidFill>
                <a:latin typeface="MinionPro-Regular"/>
              </a:rPr>
              <a:t>cells is often called </a:t>
            </a:r>
            <a:r>
              <a:rPr lang="en-GB" sz="2400" dirty="0">
                <a:solidFill>
                  <a:srgbClr val="0080FF"/>
                </a:solidFill>
                <a:latin typeface="ITCFranklinGothicStd-Demi"/>
              </a:rPr>
              <a:t>sarcoplasm </a:t>
            </a:r>
            <a:r>
              <a:rPr lang="en-GB" sz="2400" dirty="0">
                <a:solidFill>
                  <a:srgbClr val="000000"/>
                </a:solidFill>
                <a:latin typeface="MinionPro-Regular"/>
              </a:rPr>
              <a:t>(Gr. </a:t>
            </a:r>
            <a:r>
              <a:rPr lang="en-GB" sz="2400" i="1" dirty="0" err="1">
                <a:solidFill>
                  <a:srgbClr val="000000"/>
                </a:solidFill>
                <a:latin typeface="MinionPro-It"/>
              </a:rPr>
              <a:t>Sarkos</a:t>
            </a:r>
            <a:r>
              <a:rPr lang="en-GB" sz="2400" i="1" dirty="0">
                <a:solidFill>
                  <a:srgbClr val="000000"/>
                </a:solidFill>
                <a:latin typeface="MinionPro-It"/>
              </a:rPr>
              <a:t>: </a:t>
            </a:r>
            <a:r>
              <a:rPr lang="en-GB" sz="2400" dirty="0">
                <a:solidFill>
                  <a:srgbClr val="000000"/>
                </a:solidFill>
                <a:latin typeface="MinionPro-Regular"/>
              </a:rPr>
              <a:t>flesh </a:t>
            </a:r>
            <a:r>
              <a:rPr lang="en-GB" sz="2400" dirty="0">
                <a:solidFill>
                  <a:srgbClr val="000000"/>
                </a:solidFill>
                <a:latin typeface="MathematicalPiLTStd"/>
              </a:rPr>
              <a:t>+ </a:t>
            </a:r>
            <a:r>
              <a:rPr lang="en-GB" sz="2400" i="1" dirty="0">
                <a:solidFill>
                  <a:srgbClr val="000000"/>
                </a:solidFill>
                <a:latin typeface="MinionPro-It"/>
              </a:rPr>
              <a:t>plasma: </a:t>
            </a:r>
            <a:r>
              <a:rPr lang="en-US" sz="2400" dirty="0">
                <a:solidFill>
                  <a:srgbClr val="000000"/>
                </a:solidFill>
                <a:latin typeface="MinionPro-Regular"/>
              </a:rPr>
              <a:t>thing formed)</a:t>
            </a:r>
          </a:p>
          <a:p>
            <a:pPr marL="285750" indent="-285750" eaLnBrk="1" fontAlgn="auto" hangingPunct="1">
              <a:spcBef>
                <a:spcPts val="0"/>
              </a:spcBef>
              <a:spcAft>
                <a:spcPts val="0"/>
              </a:spcAft>
              <a:buFont typeface="Wingdings" panose="05000000000000000000" pitchFamily="2" charset="2"/>
              <a:buChar char="q"/>
              <a:defRPr/>
            </a:pPr>
            <a:r>
              <a:rPr lang="en-US" sz="2400" dirty="0">
                <a:solidFill>
                  <a:srgbClr val="000000"/>
                </a:solidFill>
                <a:latin typeface="MinionPro-Regular"/>
              </a:rPr>
              <a:t>The smooth ER is the </a:t>
            </a:r>
            <a:r>
              <a:rPr lang="en-US" sz="2400" dirty="0">
                <a:solidFill>
                  <a:srgbClr val="0080FF"/>
                </a:solidFill>
                <a:latin typeface="ITCFranklinGothicStd-Demi"/>
              </a:rPr>
              <a:t>sarcoplasmic reticulum</a:t>
            </a:r>
            <a:r>
              <a:rPr lang="en-US" sz="2400" dirty="0">
                <a:solidFill>
                  <a:srgbClr val="000000"/>
                </a:solidFill>
                <a:latin typeface="MinionPro-Regular"/>
              </a:rPr>
              <a:t>, and the muscle cell membrane and its external lamina are</a:t>
            </a:r>
          </a:p>
          <a:p>
            <a:pPr eaLnBrk="1" fontAlgn="auto" hangingPunct="1">
              <a:spcBef>
                <a:spcPts val="0"/>
              </a:spcBef>
              <a:spcAft>
                <a:spcPts val="0"/>
              </a:spcAft>
              <a:defRPr/>
            </a:pPr>
            <a:r>
              <a:rPr lang="fi-FI" sz="2400" dirty="0">
                <a:solidFill>
                  <a:srgbClr val="000000"/>
                </a:solidFill>
                <a:latin typeface="MinionPro-Regular"/>
              </a:rPr>
              <a:t>the </a:t>
            </a:r>
            <a:r>
              <a:rPr lang="fi-FI" sz="2400" dirty="0">
                <a:solidFill>
                  <a:srgbClr val="0080FF"/>
                </a:solidFill>
                <a:latin typeface="ITCFranklinGothicStd-Demi"/>
              </a:rPr>
              <a:t>sarcolemma </a:t>
            </a:r>
            <a:r>
              <a:rPr lang="fi-FI" sz="2400" dirty="0">
                <a:solidFill>
                  <a:srgbClr val="000000"/>
                </a:solidFill>
                <a:latin typeface="MinionPro-Regular"/>
              </a:rPr>
              <a:t>( </a:t>
            </a:r>
            <a:r>
              <a:rPr lang="fi-FI" sz="2400" i="1" dirty="0">
                <a:solidFill>
                  <a:srgbClr val="000000"/>
                </a:solidFill>
                <a:latin typeface="MinionPro-It"/>
              </a:rPr>
              <a:t>sarkos </a:t>
            </a:r>
            <a:r>
              <a:rPr lang="fi-FI" sz="2400" dirty="0">
                <a:solidFill>
                  <a:srgbClr val="000000"/>
                </a:solidFill>
                <a:latin typeface="MathematicalPiLTStd"/>
              </a:rPr>
              <a:t>+ </a:t>
            </a:r>
            <a:r>
              <a:rPr lang="fi-FI" sz="2400" dirty="0">
                <a:solidFill>
                  <a:srgbClr val="000000"/>
                </a:solidFill>
                <a:latin typeface="MinionPro-Regular"/>
              </a:rPr>
              <a:t>Gr. </a:t>
            </a:r>
            <a:r>
              <a:rPr lang="fi-FI" sz="2400" i="1" dirty="0">
                <a:solidFill>
                  <a:srgbClr val="000000"/>
                </a:solidFill>
                <a:latin typeface="MinionPro-It"/>
              </a:rPr>
              <a:t>lemma </a:t>
            </a:r>
            <a:r>
              <a:rPr lang="fi-FI" sz="2400" dirty="0">
                <a:solidFill>
                  <a:srgbClr val="000000"/>
                </a:solidFill>
                <a:latin typeface="MinionPro-Regular"/>
              </a:rPr>
              <a:t>, husk).</a:t>
            </a:r>
          </a:p>
          <a:p>
            <a:pPr marL="285750" indent="-285750" eaLnBrk="1" fontAlgn="auto" hangingPunct="1">
              <a:spcBef>
                <a:spcPts val="0"/>
              </a:spcBef>
              <a:spcAft>
                <a:spcPts val="0"/>
              </a:spcAft>
              <a:buFont typeface="Wingdings" panose="05000000000000000000" pitchFamily="2" charset="2"/>
              <a:buChar char="q"/>
              <a:defRPr/>
            </a:pPr>
            <a:r>
              <a:rPr lang="fi-FI" sz="2400" dirty="0">
                <a:solidFill>
                  <a:srgbClr val="000000"/>
                </a:solidFill>
                <a:latin typeface="MinionPro-Regular"/>
              </a:rPr>
              <a:t>Most terms related to muscles start with or contain: myo-</a:t>
            </a:r>
          </a:p>
          <a:p>
            <a:pPr eaLnBrk="1" fontAlgn="auto" hangingPunct="1">
              <a:spcBef>
                <a:spcPts val="0"/>
              </a:spcBef>
              <a:spcAft>
                <a:spcPts val="0"/>
              </a:spcAft>
              <a:defRPr/>
            </a:pPr>
            <a:r>
              <a:rPr lang="fi-FI" sz="2400" dirty="0">
                <a:solidFill>
                  <a:srgbClr val="000000"/>
                </a:solidFill>
                <a:latin typeface="MinionPro-Regular"/>
              </a:rPr>
              <a:t>Examples: myoplast, myotube.</a:t>
            </a:r>
          </a:p>
          <a:p>
            <a:pPr eaLnBrk="1" fontAlgn="auto" hangingPunct="1">
              <a:spcBef>
                <a:spcPts val="0"/>
              </a:spcBef>
              <a:spcAft>
                <a:spcPts val="0"/>
              </a:spcAft>
              <a:defRPr/>
            </a:pPr>
            <a:r>
              <a:rPr lang="fi-FI" sz="2400" dirty="0">
                <a:solidFill>
                  <a:srgbClr val="000000"/>
                </a:solidFill>
                <a:latin typeface="MinionPro-Regular"/>
              </a:rPr>
              <a:t>epimyisum</a:t>
            </a:r>
            <a:endParaRPr lang="en-GB" sz="2400" dirty="0"/>
          </a:p>
        </p:txBody>
      </p:sp>
      <p:sp>
        <p:nvSpPr>
          <p:cNvPr id="3" name="TextBox 2">
            <a:extLst>
              <a:ext uri="{FF2B5EF4-FFF2-40B4-BE49-F238E27FC236}">
                <a16:creationId xmlns:a16="http://schemas.microsoft.com/office/drawing/2014/main" id="{67877BFA-FF9F-0629-1350-D33CEFCE27BA}"/>
              </a:ext>
            </a:extLst>
          </p:cNvPr>
          <p:cNvSpPr txBox="1"/>
          <p:nvPr/>
        </p:nvSpPr>
        <p:spPr>
          <a:xfrm>
            <a:off x="1460500" y="666750"/>
            <a:ext cx="6596063"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4000" dirty="0"/>
              <a:t>MUSCLES’ RELATED TERMS</a:t>
            </a:r>
            <a:endParaRPr lang="en-GB"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6AE85A-148E-D7A8-3D90-973AA544CBCB}"/>
              </a:ext>
            </a:extLst>
          </p:cNvPr>
          <p:cNvSpPr/>
          <p:nvPr/>
        </p:nvSpPr>
        <p:spPr>
          <a:xfrm>
            <a:off x="635000" y="296863"/>
            <a:ext cx="6096000" cy="1968500"/>
          </a:xfrm>
          <a:prstGeom prst="rect">
            <a:avLst/>
          </a:prstGeom>
        </p:spPr>
        <p:txBody>
          <a:bodyPr>
            <a:spAutoFit/>
          </a:bodyPr>
          <a:lstStyle/>
          <a:p>
            <a:pPr eaLnBrk="1" fontAlgn="auto" hangingPunct="1">
              <a:spcBef>
                <a:spcPts val="0"/>
              </a:spcBef>
              <a:spcAft>
                <a:spcPts val="0"/>
              </a:spcAft>
              <a:defRPr/>
            </a:pPr>
            <a:r>
              <a:rPr lang="en-US" sz="3200" dirty="0">
                <a:solidFill>
                  <a:srgbClr val="008080"/>
                </a:solidFill>
                <a:latin typeface="MinionPro-Regular"/>
              </a:rPr>
              <a:t>■ </a:t>
            </a:r>
            <a:r>
              <a:rPr lang="en-US" dirty="0">
                <a:solidFill>
                  <a:srgbClr val="0080FF"/>
                </a:solidFill>
                <a:latin typeface="ITCFranklinGothicStd-Demi"/>
              </a:rPr>
              <a:t>Cardiac muscle: </a:t>
            </a:r>
          </a:p>
          <a:p>
            <a:pPr marL="285750" indent="-285750" eaLnBrk="1" fontAlgn="auto" hangingPunct="1">
              <a:spcBef>
                <a:spcPts val="0"/>
              </a:spcBef>
              <a:spcAft>
                <a:spcPts val="0"/>
              </a:spcAft>
              <a:buFont typeface="Wingdings" panose="05000000000000000000" pitchFamily="2" charset="2"/>
              <a:buChar char="ü"/>
              <a:defRPr/>
            </a:pPr>
            <a:r>
              <a:rPr lang="en-US" dirty="0">
                <a:solidFill>
                  <a:srgbClr val="000000"/>
                </a:solidFill>
                <a:latin typeface="MinionPro-Regular"/>
              </a:rPr>
              <a:t>cross-striations </a:t>
            </a:r>
          </a:p>
          <a:p>
            <a:pPr marL="285750" indent="-285750" eaLnBrk="1" fontAlgn="auto" hangingPunct="1">
              <a:spcBef>
                <a:spcPts val="0"/>
              </a:spcBef>
              <a:spcAft>
                <a:spcPts val="0"/>
              </a:spcAft>
              <a:buFont typeface="Wingdings" panose="05000000000000000000" pitchFamily="2" charset="2"/>
              <a:buChar char="ü"/>
              <a:defRPr/>
            </a:pPr>
            <a:r>
              <a:rPr lang="en-US" dirty="0">
                <a:solidFill>
                  <a:srgbClr val="000000"/>
                </a:solidFill>
                <a:latin typeface="MinionPro-Regular"/>
              </a:rPr>
              <a:t> composed of elongated, often branched cells bound to one another at structures called </a:t>
            </a:r>
            <a:r>
              <a:rPr lang="en-US" dirty="0">
                <a:solidFill>
                  <a:srgbClr val="0080FF"/>
                </a:solidFill>
                <a:latin typeface="ITCFranklinGothicStd-Demi"/>
              </a:rPr>
              <a:t>intercalated discs </a:t>
            </a:r>
            <a:r>
              <a:rPr lang="en-US" dirty="0">
                <a:solidFill>
                  <a:srgbClr val="000000"/>
                </a:solidFill>
                <a:latin typeface="MinionPro-Regular"/>
              </a:rPr>
              <a:t>that are unique to cardiac muscle. </a:t>
            </a:r>
          </a:p>
          <a:p>
            <a:pPr marL="285750" indent="-285750" eaLnBrk="1" fontAlgn="auto" hangingPunct="1">
              <a:spcBef>
                <a:spcPts val="0"/>
              </a:spcBef>
              <a:spcAft>
                <a:spcPts val="0"/>
              </a:spcAft>
              <a:buFont typeface="Wingdings" panose="05000000000000000000" pitchFamily="2" charset="2"/>
              <a:buChar char="ü"/>
              <a:defRPr/>
            </a:pPr>
            <a:r>
              <a:rPr lang="en-US" dirty="0">
                <a:solidFill>
                  <a:srgbClr val="000000"/>
                </a:solidFill>
                <a:latin typeface="MinionPro-Regular"/>
              </a:rPr>
              <a:t>Contraction is involuntary, </a:t>
            </a:r>
            <a:r>
              <a:rPr lang="en-GB" dirty="0">
                <a:solidFill>
                  <a:srgbClr val="000000"/>
                </a:solidFill>
                <a:latin typeface="MinionPro-Regular"/>
              </a:rPr>
              <a:t>vigorous, and rhythmic.</a:t>
            </a:r>
          </a:p>
        </p:txBody>
      </p:sp>
      <p:pic>
        <p:nvPicPr>
          <p:cNvPr id="6147" name="Picture 3">
            <a:extLst>
              <a:ext uri="{FF2B5EF4-FFF2-40B4-BE49-F238E27FC236}">
                <a16:creationId xmlns:a16="http://schemas.microsoft.com/office/drawing/2014/main" id="{98C309E6-AF57-8826-FD9C-5AAC47505E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296863"/>
            <a:ext cx="3109913"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DCD21D70-2370-D355-A636-8862E1D632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543175"/>
            <a:ext cx="48466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29E9C8-2841-4CA0-A595-B5EC1F944D6D}"/>
              </a:ext>
            </a:extLst>
          </p:cNvPr>
          <p:cNvSpPr/>
          <p:nvPr/>
        </p:nvSpPr>
        <p:spPr>
          <a:xfrm>
            <a:off x="447675" y="125413"/>
            <a:ext cx="6096000" cy="1414462"/>
          </a:xfrm>
          <a:prstGeom prst="rect">
            <a:avLst/>
          </a:prstGeom>
        </p:spPr>
        <p:txBody>
          <a:bodyPr>
            <a:spAutoFit/>
          </a:bodyPr>
          <a:lstStyle/>
          <a:p>
            <a:pPr eaLnBrk="1" fontAlgn="auto" hangingPunct="1">
              <a:spcBef>
                <a:spcPts val="0"/>
              </a:spcBef>
              <a:spcAft>
                <a:spcPts val="0"/>
              </a:spcAft>
              <a:defRPr/>
            </a:pPr>
            <a:r>
              <a:rPr lang="en-US" sz="3200" dirty="0">
                <a:solidFill>
                  <a:srgbClr val="008080"/>
                </a:solidFill>
                <a:latin typeface="MinionPro-Regular"/>
              </a:rPr>
              <a:t>■ </a:t>
            </a:r>
            <a:r>
              <a:rPr lang="en-US" dirty="0">
                <a:solidFill>
                  <a:srgbClr val="0080FF"/>
                </a:solidFill>
                <a:latin typeface="ITCFranklinGothicStd-Demi"/>
              </a:rPr>
              <a:t>Smooth muscle </a:t>
            </a:r>
            <a:r>
              <a:rPr lang="en-US" dirty="0">
                <a:solidFill>
                  <a:srgbClr val="000000"/>
                </a:solidFill>
                <a:latin typeface="MinionPro-Regular"/>
              </a:rPr>
              <a:t>consists of:</a:t>
            </a:r>
          </a:p>
          <a:p>
            <a:pPr marL="285750" indent="-285750" eaLnBrk="1" fontAlgn="auto" hangingPunct="1">
              <a:spcBef>
                <a:spcPts val="0"/>
              </a:spcBef>
              <a:spcAft>
                <a:spcPts val="0"/>
              </a:spcAft>
              <a:buFont typeface="Wingdings" panose="05000000000000000000" pitchFamily="2" charset="2"/>
              <a:buChar char="ü"/>
              <a:defRPr/>
            </a:pPr>
            <a:r>
              <a:rPr lang="en-US" dirty="0">
                <a:solidFill>
                  <a:srgbClr val="000000"/>
                </a:solidFill>
                <a:latin typeface="MinionPro-Regular"/>
              </a:rPr>
              <a:t>collections of fusiform cells that:</a:t>
            </a:r>
          </a:p>
          <a:p>
            <a:pPr marL="285750" indent="-285750" eaLnBrk="1" fontAlgn="auto" hangingPunct="1">
              <a:spcBef>
                <a:spcPts val="0"/>
              </a:spcBef>
              <a:spcAft>
                <a:spcPts val="0"/>
              </a:spcAft>
              <a:buFont typeface="Wingdings" panose="05000000000000000000" pitchFamily="2" charset="2"/>
              <a:buChar char="Ø"/>
              <a:defRPr/>
            </a:pPr>
            <a:r>
              <a:rPr lang="en-US" dirty="0">
                <a:solidFill>
                  <a:srgbClr val="000000"/>
                </a:solidFill>
                <a:latin typeface="MinionPro-Regular"/>
              </a:rPr>
              <a:t> </a:t>
            </a:r>
            <a:r>
              <a:rPr lang="en-US" u="sng" dirty="0">
                <a:solidFill>
                  <a:srgbClr val="000000"/>
                </a:solidFill>
                <a:latin typeface="MinionPro-Regular"/>
              </a:rPr>
              <a:t>lack striations </a:t>
            </a:r>
            <a:endParaRPr lang="en-US" dirty="0">
              <a:solidFill>
                <a:srgbClr val="000000"/>
              </a:solidFill>
              <a:latin typeface="MinionPro-Regular"/>
            </a:endParaRPr>
          </a:p>
          <a:p>
            <a:pPr marL="285750" indent="-285750" eaLnBrk="1" fontAlgn="auto" hangingPunct="1">
              <a:spcBef>
                <a:spcPts val="0"/>
              </a:spcBef>
              <a:spcAft>
                <a:spcPts val="0"/>
              </a:spcAft>
              <a:buFont typeface="Wingdings" panose="05000000000000000000" pitchFamily="2" charset="2"/>
              <a:buChar char="Ø"/>
              <a:defRPr/>
            </a:pPr>
            <a:r>
              <a:rPr lang="en-US" dirty="0">
                <a:solidFill>
                  <a:srgbClr val="000000"/>
                </a:solidFill>
                <a:latin typeface="MinionPro-Regular"/>
              </a:rPr>
              <a:t> have </a:t>
            </a:r>
            <a:r>
              <a:rPr lang="en-US" u="sng" dirty="0">
                <a:solidFill>
                  <a:srgbClr val="000000"/>
                </a:solidFill>
                <a:latin typeface="MinionPro-Regular"/>
              </a:rPr>
              <a:t>slow</a:t>
            </a:r>
            <a:r>
              <a:rPr lang="en-US" dirty="0">
                <a:solidFill>
                  <a:srgbClr val="000000"/>
                </a:solidFill>
                <a:latin typeface="MinionPro-Regular"/>
              </a:rPr>
              <a:t>, </a:t>
            </a:r>
            <a:r>
              <a:rPr lang="en-US" u="sng" dirty="0">
                <a:solidFill>
                  <a:srgbClr val="000000"/>
                </a:solidFill>
                <a:latin typeface="MinionPro-Regular"/>
              </a:rPr>
              <a:t>involuntary </a:t>
            </a:r>
            <a:r>
              <a:rPr lang="en-GB" u="sng" dirty="0">
                <a:solidFill>
                  <a:srgbClr val="000000"/>
                </a:solidFill>
                <a:latin typeface="MinionPro-Regular"/>
              </a:rPr>
              <a:t>contractions.</a:t>
            </a:r>
          </a:p>
        </p:txBody>
      </p:sp>
      <p:pic>
        <p:nvPicPr>
          <p:cNvPr id="7171" name="Picture 3">
            <a:extLst>
              <a:ext uri="{FF2B5EF4-FFF2-40B4-BE49-F238E27FC236}">
                <a16:creationId xmlns:a16="http://schemas.microsoft.com/office/drawing/2014/main" id="{86844CFF-0548-4EAE-04F2-4A24E56D43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9488" y="1612900"/>
            <a:ext cx="1690687"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60729587-8B4F-48AB-C962-986397BCD0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812925"/>
            <a:ext cx="387667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02DB17D6-2F18-A229-A59D-7FFA833876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306388"/>
            <a:ext cx="84851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B9784-86B9-2165-E747-71520819AF29}"/>
              </a:ext>
            </a:extLst>
          </p:cNvPr>
          <p:cNvSpPr/>
          <p:nvPr/>
        </p:nvSpPr>
        <p:spPr>
          <a:xfrm>
            <a:off x="263525" y="365125"/>
            <a:ext cx="5262563" cy="6740525"/>
          </a:xfrm>
          <a:prstGeom prst="rect">
            <a:avLst/>
          </a:prstGeom>
        </p:spPr>
        <p:txBody>
          <a:bodyPr>
            <a:spAutoFit/>
          </a:bodyPr>
          <a:lstStyle/>
          <a:p>
            <a:pPr eaLnBrk="1" fontAlgn="auto" hangingPunct="1">
              <a:spcBef>
                <a:spcPts val="0"/>
              </a:spcBef>
              <a:spcAft>
                <a:spcPts val="0"/>
              </a:spcAft>
              <a:defRPr/>
            </a:pPr>
            <a:r>
              <a:rPr lang="en-US" sz="2400" dirty="0">
                <a:latin typeface="+mn-lt"/>
              </a:rPr>
              <a:t>Macroscopic Muscle Structure</a:t>
            </a:r>
          </a:p>
          <a:p>
            <a:pPr eaLnBrk="1" fontAlgn="auto" hangingPunct="1">
              <a:spcBef>
                <a:spcPts val="0"/>
              </a:spcBef>
              <a:spcAft>
                <a:spcPts val="0"/>
              </a:spcAft>
              <a:defRPr/>
            </a:pPr>
            <a:r>
              <a:rPr lang="en-US" sz="2400" b="1" dirty="0">
                <a:latin typeface="+mn-lt"/>
              </a:rPr>
              <a:t>Connective tissue investments :</a:t>
            </a:r>
          </a:p>
          <a:p>
            <a:pPr marL="285750" indent="-285750" eaLnBrk="1" fontAlgn="auto" hangingPunct="1">
              <a:spcBef>
                <a:spcPts val="0"/>
              </a:spcBef>
              <a:spcAft>
                <a:spcPts val="0"/>
              </a:spcAft>
              <a:buFont typeface="Wingdings" panose="05000000000000000000" pitchFamily="2" charset="2"/>
              <a:buChar char="ü"/>
              <a:defRPr/>
            </a:pPr>
            <a:r>
              <a:rPr lang="en-US" sz="2400" b="1" dirty="0">
                <a:latin typeface="+mn-lt"/>
              </a:rPr>
              <a:t> </a:t>
            </a:r>
            <a:r>
              <a:rPr lang="en-US" sz="2400" dirty="0">
                <a:latin typeface="+mn-lt"/>
              </a:rPr>
              <a:t>An </a:t>
            </a:r>
            <a:r>
              <a:rPr lang="en-US" sz="2400" b="1" u="sng" dirty="0">
                <a:latin typeface="+mn-lt"/>
              </a:rPr>
              <a:t>ENTIRE SKELETAL MUSCLE </a:t>
            </a:r>
            <a:r>
              <a:rPr lang="en-US" sz="2400" dirty="0">
                <a:latin typeface="+mn-lt"/>
              </a:rPr>
              <a:t>(such as the biceps) is surrounded by a thick connective tissue known</a:t>
            </a:r>
            <a:r>
              <a:rPr lang="ar-JO" sz="2400" dirty="0">
                <a:latin typeface="+mn-lt"/>
              </a:rPr>
              <a:t> </a:t>
            </a:r>
            <a:r>
              <a:rPr lang="en-US" sz="2400" dirty="0">
                <a:latin typeface="+mn-lt"/>
              </a:rPr>
              <a:t>as the </a:t>
            </a:r>
            <a:r>
              <a:rPr lang="en-US" sz="2400" b="1" u="sng" dirty="0">
                <a:latin typeface="+mn-lt"/>
              </a:rPr>
              <a:t>EPIMYSIUM</a:t>
            </a:r>
            <a:r>
              <a:rPr lang="en-US" sz="2400" b="1" dirty="0">
                <a:latin typeface="+mn-lt"/>
              </a:rPr>
              <a:t>: </a:t>
            </a:r>
            <a:r>
              <a:rPr lang="en-US" sz="2400" dirty="0">
                <a:latin typeface="+mn-lt"/>
              </a:rPr>
              <a:t>which forms </a:t>
            </a:r>
            <a:r>
              <a:rPr lang="en-US" sz="2400" b="1" dirty="0">
                <a:latin typeface="+mn-lt"/>
              </a:rPr>
              <a:t>aponeuroses </a:t>
            </a:r>
            <a:r>
              <a:rPr lang="en-US" sz="2400" dirty="0">
                <a:latin typeface="+mn-lt"/>
              </a:rPr>
              <a:t>that connect skeletal muscle to skeletal muscle, and </a:t>
            </a:r>
            <a:r>
              <a:rPr lang="en-US" sz="2400" b="1" dirty="0">
                <a:latin typeface="+mn-lt"/>
              </a:rPr>
              <a:t>tendons </a:t>
            </a:r>
            <a:r>
              <a:rPr lang="en-US" sz="2400" dirty="0">
                <a:latin typeface="+mn-lt"/>
              </a:rPr>
              <a:t>that connect skeletal muscle to bone.</a:t>
            </a:r>
          </a:p>
          <a:p>
            <a:pPr marL="285750" indent="-285750" eaLnBrk="1" fontAlgn="auto" hangingPunct="1">
              <a:spcBef>
                <a:spcPts val="0"/>
              </a:spcBef>
              <a:spcAft>
                <a:spcPts val="0"/>
              </a:spcAft>
              <a:buFont typeface="Wingdings" panose="05000000000000000000" pitchFamily="2" charset="2"/>
              <a:buChar char="ü"/>
              <a:defRPr/>
            </a:pPr>
            <a:r>
              <a:rPr lang="en-US" sz="2400" dirty="0">
                <a:latin typeface="+mn-lt"/>
              </a:rPr>
              <a:t> </a:t>
            </a:r>
            <a:r>
              <a:rPr lang="en-US" sz="2400" b="1" u="sng" dirty="0">
                <a:latin typeface="+mn-lt"/>
              </a:rPr>
              <a:t>FASCICLES</a:t>
            </a:r>
            <a:r>
              <a:rPr lang="en-US" sz="2400" b="1" dirty="0">
                <a:latin typeface="+mn-lt"/>
              </a:rPr>
              <a:t> </a:t>
            </a:r>
            <a:r>
              <a:rPr lang="en-US" sz="2400" dirty="0">
                <a:latin typeface="+mn-lt"/>
              </a:rPr>
              <a:t>(small bundles of muscle cells)are surrounded by a </a:t>
            </a:r>
            <a:r>
              <a:rPr lang="en-US" sz="2400" b="1" u="sng" dirty="0">
                <a:latin typeface="+mn-lt"/>
              </a:rPr>
              <a:t>PERIMYSIUM</a:t>
            </a:r>
            <a:r>
              <a:rPr lang="en-US" sz="2400" b="1" dirty="0">
                <a:latin typeface="+mn-lt"/>
              </a:rPr>
              <a:t>.</a:t>
            </a:r>
          </a:p>
          <a:p>
            <a:pPr marL="285750" indent="-285750" eaLnBrk="1" fontAlgn="auto" hangingPunct="1">
              <a:spcBef>
                <a:spcPts val="0"/>
              </a:spcBef>
              <a:spcAft>
                <a:spcPts val="0"/>
              </a:spcAft>
              <a:buFont typeface="Wingdings" panose="05000000000000000000" pitchFamily="2" charset="2"/>
              <a:buChar char="ü"/>
              <a:defRPr/>
            </a:pPr>
            <a:r>
              <a:rPr lang="en-US" sz="2400" b="1" dirty="0">
                <a:latin typeface="+mn-lt"/>
              </a:rPr>
              <a:t> </a:t>
            </a:r>
            <a:r>
              <a:rPr lang="en-US" sz="2400" dirty="0">
                <a:latin typeface="+mn-lt"/>
              </a:rPr>
              <a:t>whereas individual </a:t>
            </a:r>
            <a:r>
              <a:rPr lang="en-US" sz="2400" b="1" u="sng" dirty="0">
                <a:latin typeface="+mn-lt"/>
              </a:rPr>
              <a:t>SKELETAL MUSCLE CELLS </a:t>
            </a:r>
            <a:r>
              <a:rPr lang="en-US" sz="2400" dirty="0">
                <a:latin typeface="+mn-lt"/>
              </a:rPr>
              <a:t>are surrounded by an </a:t>
            </a:r>
            <a:r>
              <a:rPr lang="en-US" sz="2400" b="1" u="sng" dirty="0">
                <a:latin typeface="+mn-lt"/>
              </a:rPr>
              <a:t>ENDOMYSIUM</a:t>
            </a:r>
            <a:r>
              <a:rPr lang="en-US" sz="2400" b="1" dirty="0">
                <a:latin typeface="+mn-lt"/>
              </a:rPr>
              <a:t> </a:t>
            </a:r>
            <a:r>
              <a:rPr lang="en-US" sz="2400" dirty="0">
                <a:latin typeface="+mn-lt"/>
              </a:rPr>
              <a:t>composed of reticular fibers and an external lamina.</a:t>
            </a:r>
          </a:p>
          <a:p>
            <a:pPr eaLnBrk="1" fontAlgn="auto" hangingPunct="1">
              <a:spcBef>
                <a:spcPts val="0"/>
              </a:spcBef>
              <a:spcAft>
                <a:spcPts val="0"/>
              </a:spcAft>
              <a:defRPr/>
            </a:pPr>
            <a:endParaRPr lang="en-US" sz="2400" dirty="0">
              <a:latin typeface="+mn-lt"/>
            </a:endParaRPr>
          </a:p>
        </p:txBody>
      </p:sp>
      <p:pic>
        <p:nvPicPr>
          <p:cNvPr id="9219" name="Picture 2" descr="http://people.eku.edu/ritchisong/301images/muscle_structure.jpg">
            <a:extLst>
              <a:ext uri="{FF2B5EF4-FFF2-40B4-BE49-F238E27FC236}">
                <a16:creationId xmlns:a16="http://schemas.microsoft.com/office/drawing/2014/main" id="{6CC76F35-9265-636A-D9C3-4188F7D14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87"/>
          <a:stretch>
            <a:fillRect/>
          </a:stretch>
        </p:blipFill>
        <p:spPr bwMode="auto">
          <a:xfrm>
            <a:off x="5732463" y="2279650"/>
            <a:ext cx="6459537"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D3FC203-F3DF-8DFB-B06B-5E427F9D1EA3}"/>
              </a:ext>
            </a:extLst>
          </p:cNvPr>
          <p:cNvSpPr>
            <a:spLocks noChangeArrowheads="1"/>
          </p:cNvSpPr>
          <p:nvPr/>
        </p:nvSpPr>
        <p:spPr bwMode="auto">
          <a:xfrm>
            <a:off x="709613" y="520700"/>
            <a:ext cx="6096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008080"/>
                </a:solidFill>
                <a:latin typeface="MinionPro-Regular"/>
              </a:rPr>
              <a:t>■ </a:t>
            </a:r>
            <a:r>
              <a:rPr lang="en-US" altLang="en-US">
                <a:solidFill>
                  <a:srgbClr val="0080FF"/>
                </a:solidFill>
                <a:latin typeface="ITCFranklinGothicStd-Demi"/>
              </a:rPr>
              <a:t>Skeletal muscle </a:t>
            </a:r>
            <a:r>
              <a:rPr lang="en-US" altLang="en-US">
                <a:solidFill>
                  <a:srgbClr val="000000"/>
                </a:solidFill>
                <a:latin typeface="MinionPro-Regular"/>
              </a:rPr>
              <a:t>contains bundles of very long,</a:t>
            </a:r>
          </a:p>
          <a:p>
            <a:pPr eaLnBrk="1" hangingPunct="1"/>
            <a:r>
              <a:rPr lang="en-US" altLang="en-US">
                <a:solidFill>
                  <a:srgbClr val="000000"/>
                </a:solidFill>
                <a:latin typeface="MinionPro-Regular"/>
              </a:rPr>
              <a:t>multinucleated cells with cross-striations. Their</a:t>
            </a:r>
          </a:p>
          <a:p>
            <a:pPr eaLnBrk="1" hangingPunct="1"/>
            <a:r>
              <a:rPr lang="en-US" altLang="en-US">
                <a:solidFill>
                  <a:srgbClr val="000000"/>
                </a:solidFill>
                <a:latin typeface="MinionPro-Regular"/>
              </a:rPr>
              <a:t>contraction is quick, forceful, and usually under</a:t>
            </a:r>
          </a:p>
          <a:p>
            <a:pPr eaLnBrk="1" hangingPunct="1"/>
            <a:r>
              <a:rPr lang="en-GB" altLang="en-US">
                <a:solidFill>
                  <a:srgbClr val="000000"/>
                </a:solidFill>
                <a:latin typeface="MinionPro-Regular"/>
              </a:rPr>
              <a:t>voluntary control.</a:t>
            </a:r>
          </a:p>
        </p:txBody>
      </p:sp>
      <p:pic>
        <p:nvPicPr>
          <p:cNvPr id="10243" name="Picture 3">
            <a:extLst>
              <a:ext uri="{FF2B5EF4-FFF2-40B4-BE49-F238E27FC236}">
                <a16:creationId xmlns:a16="http://schemas.microsoft.com/office/drawing/2014/main" id="{F1C23250-46ED-F478-0039-D85C22ADC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5613" y="787400"/>
            <a:ext cx="409575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95B971A2-6B66-71BB-F51D-ABABA82C5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2287588"/>
            <a:ext cx="43053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481BA-B125-EE00-45E6-398F5B57F261}"/>
              </a:ext>
            </a:extLst>
          </p:cNvPr>
          <p:cNvSpPr/>
          <p:nvPr/>
        </p:nvSpPr>
        <p:spPr>
          <a:xfrm>
            <a:off x="693738" y="700088"/>
            <a:ext cx="8723312" cy="5848350"/>
          </a:xfrm>
          <a:prstGeom prst="rect">
            <a:avLst/>
          </a:prstGeom>
        </p:spPr>
        <p:txBody>
          <a:bodyPr>
            <a:spAutoFit/>
          </a:bodyPr>
          <a:lstStyle/>
          <a:p>
            <a:pPr eaLnBrk="1" fontAlgn="auto" hangingPunct="1">
              <a:spcBef>
                <a:spcPts val="0"/>
              </a:spcBef>
              <a:spcAft>
                <a:spcPts val="0"/>
              </a:spcAft>
              <a:defRPr/>
            </a:pPr>
            <a:r>
              <a:rPr lang="en-GB" sz="3200" dirty="0">
                <a:solidFill>
                  <a:srgbClr val="8DE6E6"/>
                </a:solidFill>
                <a:latin typeface="ZapfDingbatsStd"/>
              </a:rPr>
              <a:t>❯ </a:t>
            </a:r>
            <a:r>
              <a:rPr lang="en-GB" sz="3200" dirty="0">
                <a:solidFill>
                  <a:srgbClr val="008080"/>
                </a:solidFill>
                <a:latin typeface="ITCFranklinGothicStd-Demi"/>
              </a:rPr>
              <a:t>SKELETAL MUSCLE</a:t>
            </a:r>
          </a:p>
          <a:p>
            <a:pPr marL="285750" indent="-285750" eaLnBrk="1" fontAlgn="auto" hangingPunct="1">
              <a:spcBef>
                <a:spcPts val="0"/>
              </a:spcBef>
              <a:spcAft>
                <a:spcPts val="0"/>
              </a:spcAft>
              <a:buFont typeface="Wingdings" panose="05000000000000000000" pitchFamily="2" charset="2"/>
              <a:buChar char="ü"/>
              <a:defRPr/>
            </a:pPr>
            <a:r>
              <a:rPr lang="en-US" dirty="0">
                <a:solidFill>
                  <a:srgbClr val="0080FF"/>
                </a:solidFill>
                <a:latin typeface="ITCFranklinGothicStd-Demi"/>
              </a:rPr>
              <a:t>Skeletal </a:t>
            </a:r>
            <a:r>
              <a:rPr lang="en-US" dirty="0">
                <a:solidFill>
                  <a:srgbClr val="000000"/>
                </a:solidFill>
                <a:latin typeface="MinionPro-Regular"/>
              </a:rPr>
              <a:t>(or </a:t>
            </a:r>
            <a:r>
              <a:rPr lang="en-US" dirty="0">
                <a:solidFill>
                  <a:srgbClr val="0080FF"/>
                </a:solidFill>
                <a:latin typeface="ITCFranklinGothicStd-Demi"/>
              </a:rPr>
              <a:t>striated </a:t>
            </a:r>
            <a:r>
              <a:rPr lang="en-US" dirty="0">
                <a:solidFill>
                  <a:srgbClr val="000000"/>
                </a:solidFill>
                <a:latin typeface="MinionPro-Regular"/>
              </a:rPr>
              <a:t>) </a:t>
            </a:r>
            <a:r>
              <a:rPr lang="en-US" dirty="0">
                <a:solidFill>
                  <a:srgbClr val="0080FF"/>
                </a:solidFill>
                <a:latin typeface="ITCFranklinGothicStd-Demi"/>
              </a:rPr>
              <a:t>muscle </a:t>
            </a:r>
            <a:r>
              <a:rPr lang="en-US" dirty="0">
                <a:solidFill>
                  <a:srgbClr val="000000"/>
                </a:solidFill>
                <a:latin typeface="MinionPro-Regular"/>
              </a:rPr>
              <a:t>consists of </a:t>
            </a:r>
            <a:r>
              <a:rPr lang="en-US" dirty="0">
                <a:solidFill>
                  <a:srgbClr val="0080FF"/>
                </a:solidFill>
                <a:latin typeface="ITCFranklinGothicStd-Demi"/>
              </a:rPr>
              <a:t>muscle fibers</a:t>
            </a:r>
            <a:r>
              <a:rPr lang="en-US" dirty="0">
                <a:solidFill>
                  <a:srgbClr val="000000"/>
                </a:solidFill>
                <a:latin typeface="MinionPro-Regular"/>
              </a:rPr>
              <a:t>, which are long, cylindrical multinucleated cells with diameters of 10 to 100 </a:t>
            </a:r>
            <a:r>
              <a:rPr lang="en-US" dirty="0" err="1">
                <a:solidFill>
                  <a:srgbClr val="000000"/>
                </a:solidFill>
                <a:latin typeface="MathematicalPiLTStd"/>
              </a:rPr>
              <a:t>μ</a:t>
            </a:r>
            <a:r>
              <a:rPr lang="en-US" dirty="0" err="1">
                <a:solidFill>
                  <a:srgbClr val="000000"/>
                </a:solidFill>
                <a:latin typeface="MinionPro-Regular"/>
              </a:rPr>
              <a:t>m</a:t>
            </a:r>
            <a:r>
              <a:rPr lang="en-US" dirty="0">
                <a:solidFill>
                  <a:srgbClr val="000000"/>
                </a:solidFill>
                <a:latin typeface="MinionPro-Regular"/>
              </a:rPr>
              <a:t>. </a:t>
            </a:r>
          </a:p>
          <a:p>
            <a:pPr marL="285750" indent="-285750" eaLnBrk="1" fontAlgn="auto" hangingPunct="1">
              <a:spcBef>
                <a:spcPts val="0"/>
              </a:spcBef>
              <a:spcAft>
                <a:spcPts val="0"/>
              </a:spcAft>
              <a:buFont typeface="Wingdings" panose="05000000000000000000" pitchFamily="2" charset="2"/>
              <a:buChar char="ü"/>
              <a:defRPr/>
            </a:pPr>
            <a:r>
              <a:rPr lang="en-US" dirty="0">
                <a:latin typeface="+mn-lt"/>
              </a:rPr>
              <a:t>Elongated nuclei are found peripherally just under the sarcolemma,</a:t>
            </a:r>
          </a:p>
          <a:p>
            <a:pPr marL="285750" indent="-285750" eaLnBrk="1" fontAlgn="auto" hangingPunct="1">
              <a:spcBef>
                <a:spcPts val="0"/>
              </a:spcBef>
              <a:spcAft>
                <a:spcPts val="0"/>
              </a:spcAft>
              <a:buFont typeface="Wingdings" panose="05000000000000000000" pitchFamily="2" charset="2"/>
              <a:buChar char="ü"/>
              <a:defRPr/>
            </a:pPr>
            <a:r>
              <a:rPr lang="en-US" dirty="0">
                <a:latin typeface="+mn-lt"/>
              </a:rPr>
              <a:t> a characteristic nuclear location unique to skeletal muscle fibers/cells.</a:t>
            </a:r>
          </a:p>
          <a:p>
            <a:pPr marL="285750" indent="-285750" eaLnBrk="1" fontAlgn="auto" hangingPunct="1">
              <a:spcBef>
                <a:spcPts val="0"/>
              </a:spcBef>
              <a:spcAft>
                <a:spcPts val="0"/>
              </a:spcAft>
              <a:buFont typeface="Wingdings" panose="05000000000000000000" pitchFamily="2" charset="2"/>
              <a:buChar char="ü"/>
              <a:defRPr/>
            </a:pPr>
            <a:r>
              <a:rPr lang="en-US" dirty="0">
                <a:latin typeface="+mn-lt"/>
              </a:rPr>
              <a:t> A small population of reserve progenitor cells called muscle satellite cells remains adjacent to most fibers of differentiated skeletal muscle.</a:t>
            </a:r>
          </a:p>
          <a:p>
            <a:pPr eaLnBrk="1" fontAlgn="auto" hangingPunct="1">
              <a:spcBef>
                <a:spcPts val="0"/>
              </a:spcBef>
              <a:spcAft>
                <a:spcPts val="0"/>
              </a:spcAft>
              <a:defRPr/>
            </a:pPr>
            <a:endParaRPr lang="en-US" dirty="0">
              <a:latin typeface="+mn-lt"/>
            </a:endParaRPr>
          </a:p>
          <a:p>
            <a:pPr marL="285750" indent="-285750" eaLnBrk="1" fontAlgn="auto" hangingPunct="1">
              <a:spcBef>
                <a:spcPts val="0"/>
              </a:spcBef>
              <a:spcAft>
                <a:spcPts val="0"/>
              </a:spcAft>
              <a:buFont typeface="Wingdings" panose="05000000000000000000" pitchFamily="2" charset="2"/>
              <a:buChar char="ü"/>
              <a:defRPr/>
            </a:pPr>
            <a:r>
              <a:rPr lang="en-US" dirty="0">
                <a:latin typeface="+mn-lt"/>
              </a:rPr>
              <a:t> Types of skeletal muscle cells include:</a:t>
            </a:r>
          </a:p>
          <a:p>
            <a:pPr marL="285750" indent="-285750" eaLnBrk="1" fontAlgn="auto" hangingPunct="1">
              <a:spcBef>
                <a:spcPts val="0"/>
              </a:spcBef>
              <a:spcAft>
                <a:spcPts val="0"/>
              </a:spcAft>
              <a:buFont typeface="Wingdings" panose="05000000000000000000" pitchFamily="2" charset="2"/>
              <a:buChar char="q"/>
              <a:defRPr/>
            </a:pPr>
            <a:r>
              <a:rPr lang="en-US" dirty="0">
                <a:latin typeface="+mn-lt"/>
              </a:rPr>
              <a:t> </a:t>
            </a:r>
            <a:r>
              <a:rPr lang="en-US" b="1" dirty="0">
                <a:solidFill>
                  <a:srgbClr val="FF0000"/>
                </a:solidFill>
                <a:latin typeface="+mn-lt"/>
              </a:rPr>
              <a:t>RED (TYPE I), </a:t>
            </a:r>
            <a:r>
              <a:rPr lang="en-US" dirty="0">
                <a:latin typeface="+mn-lt"/>
              </a:rPr>
              <a:t>distinguished by its slow contraction and its ability not to fatigue easily;</a:t>
            </a:r>
          </a:p>
          <a:p>
            <a:pPr marL="285750" indent="-285750" eaLnBrk="1" fontAlgn="auto" hangingPunct="1">
              <a:spcBef>
                <a:spcPts val="0"/>
              </a:spcBef>
              <a:spcAft>
                <a:spcPts val="0"/>
              </a:spcAft>
              <a:buFont typeface="Wingdings" panose="05000000000000000000" pitchFamily="2" charset="2"/>
              <a:buChar char="q"/>
              <a:defRPr/>
            </a:pPr>
            <a:r>
              <a:rPr lang="en-US" dirty="0">
                <a:latin typeface="+mn-lt"/>
              </a:rPr>
              <a:t> </a:t>
            </a:r>
            <a:r>
              <a:rPr lang="en-US" b="1" u="sng" dirty="0">
                <a:latin typeface="+mn-lt"/>
              </a:rPr>
              <a:t>WHITE (TYPE </a:t>
            </a:r>
            <a:r>
              <a:rPr lang="en-US" b="1" u="sng" dirty="0" err="1">
                <a:latin typeface="+mn-lt"/>
              </a:rPr>
              <a:t>IIb</a:t>
            </a:r>
            <a:r>
              <a:rPr lang="en-US" b="1" u="sng" dirty="0">
                <a:latin typeface="+mn-lt"/>
              </a:rPr>
              <a:t>), </a:t>
            </a:r>
            <a:r>
              <a:rPr lang="en-US" dirty="0">
                <a:latin typeface="+mn-lt"/>
              </a:rPr>
              <a:t>which contracts rapidly but fatigues easily;</a:t>
            </a:r>
          </a:p>
          <a:p>
            <a:pPr marL="285750" indent="-285750" eaLnBrk="1" fontAlgn="auto" hangingPunct="1">
              <a:spcBef>
                <a:spcPts val="0"/>
              </a:spcBef>
              <a:spcAft>
                <a:spcPts val="0"/>
              </a:spcAft>
              <a:buFont typeface="Wingdings" panose="05000000000000000000" pitchFamily="2" charset="2"/>
              <a:buChar char="q"/>
              <a:defRPr/>
            </a:pPr>
            <a:r>
              <a:rPr lang="en-US" dirty="0">
                <a:latin typeface="+mn-lt"/>
              </a:rPr>
              <a:t> </a:t>
            </a:r>
            <a:r>
              <a:rPr lang="en-US" b="1" u="sng" dirty="0">
                <a:latin typeface="+mn-lt"/>
              </a:rPr>
              <a:t>INTERMEDIATE (TYPE </a:t>
            </a:r>
            <a:r>
              <a:rPr lang="en-US" b="1" u="sng" dirty="0" err="1">
                <a:latin typeface="+mn-lt"/>
              </a:rPr>
              <a:t>IIa</a:t>
            </a:r>
            <a:r>
              <a:rPr lang="en-US" b="1" u="sng" dirty="0">
                <a:latin typeface="+mn-lt"/>
              </a:rPr>
              <a:t>) </a:t>
            </a:r>
            <a:r>
              <a:rPr lang="en-US" dirty="0">
                <a:latin typeface="+mn-lt"/>
              </a:rPr>
              <a:t>with characteristics that resemble both types I and </a:t>
            </a:r>
            <a:r>
              <a:rPr lang="en-US" dirty="0" err="1">
                <a:latin typeface="+mn-lt"/>
              </a:rPr>
              <a:t>IIb</a:t>
            </a:r>
            <a:r>
              <a:rPr lang="en-US" dirty="0">
                <a:latin typeface="+mn-lt"/>
              </a:rPr>
              <a:t>. </a:t>
            </a:r>
          </a:p>
          <a:p>
            <a:pPr marL="285750" indent="-285750" eaLnBrk="1" fontAlgn="auto" hangingPunct="1">
              <a:spcBef>
                <a:spcPts val="0"/>
              </a:spcBef>
              <a:spcAft>
                <a:spcPts val="0"/>
              </a:spcAft>
              <a:buFont typeface="Wingdings" panose="05000000000000000000" pitchFamily="2" charset="2"/>
              <a:buChar char="q"/>
              <a:defRPr/>
            </a:pPr>
            <a:r>
              <a:rPr lang="en-US" dirty="0">
                <a:latin typeface="+mn-lt"/>
              </a:rPr>
              <a:t> These three cell types differ from each other in their content of:</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 myoglobin ( a protein that is similar to hemoglobin in that it binds 0</a:t>
            </a:r>
            <a:r>
              <a:rPr lang="en-US" baseline="-25000" dirty="0">
                <a:latin typeface="+mn-lt"/>
              </a:rPr>
              <a:t>2</a:t>
            </a:r>
            <a:r>
              <a:rPr lang="en-US" dirty="0">
                <a:latin typeface="+mn-lt"/>
              </a:rPr>
              <a:t>)</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 number of mitochondria</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 concentration of various enzymes, and rate of contraction </a:t>
            </a:r>
          </a:p>
          <a:p>
            <a:pPr marL="285750" indent="-285750" eaLnBrk="1" fontAlgn="auto" hangingPunct="1">
              <a:spcBef>
                <a:spcPts val="0"/>
              </a:spcBef>
              <a:spcAft>
                <a:spcPts val="0"/>
              </a:spcAft>
              <a:buFont typeface="Arial" panose="020B0604020202020204" pitchFamily="34" charset="0"/>
              <a:buChar char="•"/>
              <a:defRPr/>
            </a:pPr>
            <a:r>
              <a:rPr lang="en-US" dirty="0">
                <a:latin typeface="+mn-lt"/>
              </a:rPr>
              <a:t> A change in innervation can change a fiber's type: If a red fiber is denervated and its innervation is replaced with that of a white fiber, the red fiber will change its characteristics and will become a white fiber</a:t>
            </a:r>
          </a:p>
          <a:p>
            <a:pPr marL="285750" indent="-285750" eaLnBrk="1" fontAlgn="auto" hangingPunct="1">
              <a:spcBef>
                <a:spcPts val="0"/>
              </a:spcBef>
              <a:spcAft>
                <a:spcPts val="0"/>
              </a:spcAft>
              <a:buFont typeface="Wingdings" panose="05000000000000000000" pitchFamily="2" charset="2"/>
              <a:buChar char="ü"/>
              <a:defRPr/>
            </a:pPr>
            <a:endParaRPr lang="en-US" dirty="0">
              <a:solidFill>
                <a:srgbClr val="000000"/>
              </a:solidFill>
              <a:latin typeface="MinionPro-Regul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8894</TotalTime>
  <Words>1022</Words>
  <Application>Microsoft Office PowerPoint</Application>
  <PresentationFormat>Widescreen</PresentationFormat>
  <Paragraphs>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MSS MODULE HISTOLOGY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razanemad852@gmail.com</cp:lastModifiedBy>
  <cp:revision>74</cp:revision>
  <dcterms:created xsi:type="dcterms:W3CDTF">2023-02-22T15:23:19Z</dcterms:created>
  <dcterms:modified xsi:type="dcterms:W3CDTF">2023-02-28T19:57:13Z</dcterms:modified>
</cp:coreProperties>
</file>