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9.xml" ContentType="application/vnd.openxmlformats-officedocument.presentationml.slide+xml"/>
  <Override PartName="/ppt/slides/slide1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3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6" r:id="rId2"/>
    <p:sldId id="291" r:id="rId3"/>
    <p:sldId id="261" r:id="rId4"/>
    <p:sldId id="257" r:id="rId5"/>
    <p:sldId id="258" r:id="rId6"/>
    <p:sldId id="293" r:id="rId7"/>
    <p:sldId id="265" r:id="rId8"/>
    <p:sldId id="284" r:id="rId9"/>
    <p:sldId id="294" r:id="rId10"/>
    <p:sldId id="285" r:id="rId11"/>
    <p:sldId id="266" r:id="rId12"/>
    <p:sldId id="271" r:id="rId13"/>
    <p:sldId id="270" r:id="rId14"/>
    <p:sldId id="272" r:id="rId15"/>
    <p:sldId id="295" r:id="rId16"/>
    <p:sldId id="267" r:id="rId17"/>
    <p:sldId id="273" r:id="rId18"/>
    <p:sldId id="263" r:id="rId19"/>
    <p:sldId id="292" r:id="rId20"/>
    <p:sldId id="286" r:id="rId21"/>
    <p:sldId id="260" r:id="rId22"/>
    <p:sldId id="289" r:id="rId23"/>
    <p:sldId id="279" r:id="rId24"/>
    <p:sldId id="278" r:id="rId25"/>
    <p:sldId id="290" r:id="rId26"/>
    <p:sldId id="281" r:id="rId27"/>
    <p:sldId id="283" r:id="rId28"/>
    <p:sldId id="282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ah, Hassan" initials="JH" lastIdx="1" clrIdx="0">
    <p:extLst>
      <p:ext uri="{19B8F6BF-5375-455C-9EA6-DF929625EA0E}">
        <p15:presenceInfo xmlns:p15="http://schemas.microsoft.com/office/powerpoint/2012/main" userId="Judah, Has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226" autoAdjust="0"/>
  </p:normalViewPr>
  <p:slideViewPr>
    <p:cSldViewPr>
      <p:cViewPr varScale="1">
        <p:scale>
          <a:sx n="59" d="100"/>
          <a:sy n="59" d="100"/>
        </p:scale>
        <p:origin x="9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EE159-BD9B-4279-ABC1-C895F7F8012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7187858-AD63-42FD-96B6-71F0FA676440}">
      <dgm:prSet/>
      <dgm:spPr/>
      <dgm:t>
        <a:bodyPr/>
        <a:lstStyle/>
        <a:p>
          <a:r>
            <a:rPr lang="en-US"/>
            <a:t>Definitions</a:t>
          </a:r>
        </a:p>
      </dgm:t>
    </dgm:pt>
    <dgm:pt modelId="{D4F876C6-2D3E-4AAA-BC76-B1B66489A567}" type="parTrans" cxnId="{1B8FCE9E-336C-46B6-8320-1018F05094F4}">
      <dgm:prSet/>
      <dgm:spPr/>
      <dgm:t>
        <a:bodyPr/>
        <a:lstStyle/>
        <a:p>
          <a:endParaRPr lang="en-US"/>
        </a:p>
      </dgm:t>
    </dgm:pt>
    <dgm:pt modelId="{33D4D8FC-8C09-40C7-8EDD-7E3A50A01B1E}" type="sibTrans" cxnId="{1B8FCE9E-336C-46B6-8320-1018F05094F4}">
      <dgm:prSet/>
      <dgm:spPr/>
      <dgm:t>
        <a:bodyPr/>
        <a:lstStyle/>
        <a:p>
          <a:endParaRPr lang="en-US"/>
        </a:p>
      </dgm:t>
    </dgm:pt>
    <dgm:pt modelId="{E7B90D41-92B5-4E51-9F31-F1CBC9B5F22C}">
      <dgm:prSet/>
      <dgm:spPr/>
      <dgm:t>
        <a:bodyPr/>
        <a:lstStyle/>
        <a:p>
          <a:r>
            <a:rPr lang="en-US"/>
            <a:t>Types of problems, decisions, and conditions of DM.</a:t>
          </a:r>
        </a:p>
      </dgm:t>
    </dgm:pt>
    <dgm:pt modelId="{B444B3A4-73A6-421E-9CCD-594DA352C813}" type="parTrans" cxnId="{EE6E9B97-0340-4EA2-97C1-82C1F36D3FE7}">
      <dgm:prSet/>
      <dgm:spPr/>
      <dgm:t>
        <a:bodyPr/>
        <a:lstStyle/>
        <a:p>
          <a:endParaRPr lang="en-US"/>
        </a:p>
      </dgm:t>
    </dgm:pt>
    <dgm:pt modelId="{60E54040-BA18-4D1D-AEFC-FD8D0B4CD0F3}" type="sibTrans" cxnId="{EE6E9B97-0340-4EA2-97C1-82C1F36D3FE7}">
      <dgm:prSet/>
      <dgm:spPr/>
      <dgm:t>
        <a:bodyPr/>
        <a:lstStyle/>
        <a:p>
          <a:endParaRPr lang="en-US"/>
        </a:p>
      </dgm:t>
    </dgm:pt>
    <dgm:pt modelId="{FF431A7C-F14C-4C3E-AD64-D0FA432E2F33}">
      <dgm:prSet/>
      <dgm:spPr/>
      <dgm:t>
        <a:bodyPr/>
        <a:lstStyle/>
        <a:p>
          <a:r>
            <a:rPr lang="en-GB"/>
            <a:t>Models of decision making</a:t>
          </a:r>
          <a:endParaRPr lang="en-US"/>
        </a:p>
      </dgm:t>
    </dgm:pt>
    <dgm:pt modelId="{B54C671C-1F98-43A9-B27F-2F9939685A36}" type="parTrans" cxnId="{F5333184-A315-426E-BFF0-D0C259D705D0}">
      <dgm:prSet/>
      <dgm:spPr/>
      <dgm:t>
        <a:bodyPr/>
        <a:lstStyle/>
        <a:p>
          <a:endParaRPr lang="en-US"/>
        </a:p>
      </dgm:t>
    </dgm:pt>
    <dgm:pt modelId="{D20EA3D9-419D-48BF-A858-C09FB4728C10}" type="sibTrans" cxnId="{F5333184-A315-426E-BFF0-D0C259D705D0}">
      <dgm:prSet/>
      <dgm:spPr/>
      <dgm:t>
        <a:bodyPr/>
        <a:lstStyle/>
        <a:p>
          <a:endParaRPr lang="en-US"/>
        </a:p>
      </dgm:t>
    </dgm:pt>
    <dgm:pt modelId="{0C6B3135-34E0-4F4F-BC7F-15EF36387949}">
      <dgm:prSet/>
      <dgm:spPr/>
      <dgm:t>
        <a:bodyPr/>
        <a:lstStyle/>
        <a:p>
          <a:r>
            <a:rPr lang="en-US"/>
            <a:t>Evidence Based Decision Making.</a:t>
          </a:r>
        </a:p>
      </dgm:t>
    </dgm:pt>
    <dgm:pt modelId="{B99BBF49-D49B-4C04-A792-09B56B0CEF1C}" type="parTrans" cxnId="{4D9FEBCC-3C1E-4C61-B0CC-BD43DE3B152E}">
      <dgm:prSet/>
      <dgm:spPr/>
      <dgm:t>
        <a:bodyPr/>
        <a:lstStyle/>
        <a:p>
          <a:endParaRPr lang="en-US"/>
        </a:p>
      </dgm:t>
    </dgm:pt>
    <dgm:pt modelId="{04E43DE3-68F8-4623-9B2F-26EDF39CD980}" type="sibTrans" cxnId="{4D9FEBCC-3C1E-4C61-B0CC-BD43DE3B152E}">
      <dgm:prSet/>
      <dgm:spPr/>
      <dgm:t>
        <a:bodyPr/>
        <a:lstStyle/>
        <a:p>
          <a:endParaRPr lang="en-US"/>
        </a:p>
      </dgm:t>
    </dgm:pt>
    <dgm:pt modelId="{6EF42DAD-632E-4F46-B163-845F76AA7B47}" type="pres">
      <dgm:prSet presAssocID="{D61EE159-BD9B-4279-ABC1-C895F7F801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7059E10-F2FC-4F4D-898C-E65D0B0AB04D}" type="pres">
      <dgm:prSet presAssocID="{D7187858-AD63-42FD-96B6-71F0FA67644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CA8299-9E9A-4066-B83B-6A067C03B567}" type="pres">
      <dgm:prSet presAssocID="{33D4D8FC-8C09-40C7-8EDD-7E3A50A01B1E}" presName="spacer" presStyleCnt="0"/>
      <dgm:spPr/>
      <dgm:t>
        <a:bodyPr/>
        <a:lstStyle/>
        <a:p>
          <a:endParaRPr lang="en-GB"/>
        </a:p>
      </dgm:t>
    </dgm:pt>
    <dgm:pt modelId="{8B9C13A0-1F46-4189-8D8B-C503811A5A0E}" type="pres">
      <dgm:prSet presAssocID="{E7B90D41-92B5-4E51-9F31-F1CBC9B5F22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85A859-25E6-452A-9152-04C1E0D1B14B}" type="pres">
      <dgm:prSet presAssocID="{60E54040-BA18-4D1D-AEFC-FD8D0B4CD0F3}" presName="spacer" presStyleCnt="0"/>
      <dgm:spPr/>
      <dgm:t>
        <a:bodyPr/>
        <a:lstStyle/>
        <a:p>
          <a:endParaRPr lang="en-GB"/>
        </a:p>
      </dgm:t>
    </dgm:pt>
    <dgm:pt modelId="{3C6CA389-9AE7-480E-B9B7-246A22D7CCD6}" type="pres">
      <dgm:prSet presAssocID="{FF431A7C-F14C-4C3E-AD64-D0FA432E2F3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2F6EABA-D39C-479B-8F32-8A966802E48C}" type="pres">
      <dgm:prSet presAssocID="{D20EA3D9-419D-48BF-A858-C09FB4728C10}" presName="spacer" presStyleCnt="0"/>
      <dgm:spPr/>
      <dgm:t>
        <a:bodyPr/>
        <a:lstStyle/>
        <a:p>
          <a:endParaRPr lang="en-GB"/>
        </a:p>
      </dgm:t>
    </dgm:pt>
    <dgm:pt modelId="{B564CB52-3577-498D-A883-0D7DD187485A}" type="pres">
      <dgm:prSet presAssocID="{0C6B3135-34E0-4F4F-BC7F-15EF3638794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FE35544-778C-4555-BB2C-B0CDDA6C946A}" type="presOf" srcId="{FF431A7C-F14C-4C3E-AD64-D0FA432E2F33}" destId="{3C6CA389-9AE7-480E-B9B7-246A22D7CCD6}" srcOrd="0" destOrd="0" presId="urn:microsoft.com/office/officeart/2005/8/layout/vList2"/>
    <dgm:cxn modelId="{EE6E9B97-0340-4EA2-97C1-82C1F36D3FE7}" srcId="{D61EE159-BD9B-4279-ABC1-C895F7F80123}" destId="{E7B90D41-92B5-4E51-9F31-F1CBC9B5F22C}" srcOrd="1" destOrd="0" parTransId="{B444B3A4-73A6-421E-9CCD-594DA352C813}" sibTransId="{60E54040-BA18-4D1D-AEFC-FD8D0B4CD0F3}"/>
    <dgm:cxn modelId="{4D9FEBCC-3C1E-4C61-B0CC-BD43DE3B152E}" srcId="{D61EE159-BD9B-4279-ABC1-C895F7F80123}" destId="{0C6B3135-34E0-4F4F-BC7F-15EF36387949}" srcOrd="3" destOrd="0" parTransId="{B99BBF49-D49B-4C04-A792-09B56B0CEF1C}" sibTransId="{04E43DE3-68F8-4623-9B2F-26EDF39CD980}"/>
    <dgm:cxn modelId="{4B70B940-5DC9-4D99-AB6C-2A283B847775}" type="presOf" srcId="{0C6B3135-34E0-4F4F-BC7F-15EF36387949}" destId="{B564CB52-3577-498D-A883-0D7DD187485A}" srcOrd="0" destOrd="0" presId="urn:microsoft.com/office/officeart/2005/8/layout/vList2"/>
    <dgm:cxn modelId="{1B8FCE9E-336C-46B6-8320-1018F05094F4}" srcId="{D61EE159-BD9B-4279-ABC1-C895F7F80123}" destId="{D7187858-AD63-42FD-96B6-71F0FA676440}" srcOrd="0" destOrd="0" parTransId="{D4F876C6-2D3E-4AAA-BC76-B1B66489A567}" sibTransId="{33D4D8FC-8C09-40C7-8EDD-7E3A50A01B1E}"/>
    <dgm:cxn modelId="{80798266-D71D-40D5-9C11-E252673D1F87}" type="presOf" srcId="{E7B90D41-92B5-4E51-9F31-F1CBC9B5F22C}" destId="{8B9C13A0-1F46-4189-8D8B-C503811A5A0E}" srcOrd="0" destOrd="0" presId="urn:microsoft.com/office/officeart/2005/8/layout/vList2"/>
    <dgm:cxn modelId="{F09B7B51-A298-4CF8-A52A-50A772D83BAF}" type="presOf" srcId="{D7187858-AD63-42FD-96B6-71F0FA676440}" destId="{47059E10-F2FC-4F4D-898C-E65D0B0AB04D}" srcOrd="0" destOrd="0" presId="urn:microsoft.com/office/officeart/2005/8/layout/vList2"/>
    <dgm:cxn modelId="{F5333184-A315-426E-BFF0-D0C259D705D0}" srcId="{D61EE159-BD9B-4279-ABC1-C895F7F80123}" destId="{FF431A7C-F14C-4C3E-AD64-D0FA432E2F33}" srcOrd="2" destOrd="0" parTransId="{B54C671C-1F98-43A9-B27F-2F9939685A36}" sibTransId="{D20EA3D9-419D-48BF-A858-C09FB4728C10}"/>
    <dgm:cxn modelId="{9CFA780E-6C83-4861-A6EF-BD32C6467E4A}" type="presOf" srcId="{D61EE159-BD9B-4279-ABC1-C895F7F80123}" destId="{6EF42DAD-632E-4F46-B163-845F76AA7B47}" srcOrd="0" destOrd="0" presId="urn:microsoft.com/office/officeart/2005/8/layout/vList2"/>
    <dgm:cxn modelId="{4B08BF4D-0573-45AA-8DF4-B6DD54DC76BD}" type="presParOf" srcId="{6EF42DAD-632E-4F46-B163-845F76AA7B47}" destId="{47059E10-F2FC-4F4D-898C-E65D0B0AB04D}" srcOrd="0" destOrd="0" presId="urn:microsoft.com/office/officeart/2005/8/layout/vList2"/>
    <dgm:cxn modelId="{0142E777-3B26-4A8F-90B6-69D45F7D479B}" type="presParOf" srcId="{6EF42DAD-632E-4F46-B163-845F76AA7B47}" destId="{0ACA8299-9E9A-4066-B83B-6A067C03B567}" srcOrd="1" destOrd="0" presId="urn:microsoft.com/office/officeart/2005/8/layout/vList2"/>
    <dgm:cxn modelId="{5D1D203B-E24C-4746-8DFA-E66CD64F81FE}" type="presParOf" srcId="{6EF42DAD-632E-4F46-B163-845F76AA7B47}" destId="{8B9C13A0-1F46-4189-8D8B-C503811A5A0E}" srcOrd="2" destOrd="0" presId="urn:microsoft.com/office/officeart/2005/8/layout/vList2"/>
    <dgm:cxn modelId="{4080782D-2EB2-45D9-9D2E-C731D20A9697}" type="presParOf" srcId="{6EF42DAD-632E-4F46-B163-845F76AA7B47}" destId="{F885A859-25E6-452A-9152-04C1E0D1B14B}" srcOrd="3" destOrd="0" presId="urn:microsoft.com/office/officeart/2005/8/layout/vList2"/>
    <dgm:cxn modelId="{743861D0-B167-4ACE-BCED-7199D4443FF4}" type="presParOf" srcId="{6EF42DAD-632E-4F46-B163-845F76AA7B47}" destId="{3C6CA389-9AE7-480E-B9B7-246A22D7CCD6}" srcOrd="4" destOrd="0" presId="urn:microsoft.com/office/officeart/2005/8/layout/vList2"/>
    <dgm:cxn modelId="{2F898012-CCD0-42C3-BD7B-96DA040EAB25}" type="presParOf" srcId="{6EF42DAD-632E-4F46-B163-845F76AA7B47}" destId="{52F6EABA-D39C-479B-8F32-8A966802E48C}" srcOrd="5" destOrd="0" presId="urn:microsoft.com/office/officeart/2005/8/layout/vList2"/>
    <dgm:cxn modelId="{1BC7E849-5B9C-42EC-88CE-781BFCB2A765}" type="presParOf" srcId="{6EF42DAD-632E-4F46-B163-845F76AA7B47}" destId="{B564CB52-3577-498D-A883-0D7DD187485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2F740A-7F72-4382-9F6A-1DBF1FB9DDDE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680E02E-3C87-48A6-A22C-1642B27A7FE8}">
      <dgm:prSet phldrT="[Text]" custT="1"/>
      <dgm:spPr/>
      <dgm:t>
        <a:bodyPr/>
        <a:lstStyle/>
        <a:p>
          <a:r>
            <a:rPr lang="en-GB" sz="2900" b="0" i="0" dirty="0" smtClean="0"/>
            <a:t>Strategic:</a:t>
          </a:r>
        </a:p>
        <a:p>
          <a:r>
            <a:rPr lang="en-GB" sz="2400" b="1" i="0" dirty="0" smtClean="0">
              <a:solidFill>
                <a:srgbClr val="FF0000"/>
              </a:solidFill>
            </a:rPr>
            <a:t>Broad scope</a:t>
          </a:r>
        </a:p>
        <a:p>
          <a:r>
            <a:rPr lang="en-GB" sz="2000" b="0" i="0" dirty="0" smtClean="0"/>
            <a:t>Product Selection</a:t>
          </a:r>
        </a:p>
        <a:p>
          <a:r>
            <a:rPr lang="en-GB" sz="2000" b="0" i="0" dirty="0" smtClean="0"/>
            <a:t>New Construction</a:t>
          </a:r>
        </a:p>
        <a:p>
          <a:r>
            <a:rPr lang="en-GB" sz="2000" b="0" i="0" dirty="0" smtClean="0"/>
            <a:t>Location Decisions</a:t>
          </a:r>
        </a:p>
        <a:p>
          <a:r>
            <a:rPr lang="en-GB" sz="2000" b="0" i="0" dirty="0" smtClean="0"/>
            <a:t>Technology Choices</a:t>
          </a:r>
          <a:endParaRPr lang="en-GB" sz="2900" dirty="0"/>
        </a:p>
      </dgm:t>
    </dgm:pt>
    <dgm:pt modelId="{BEDF2319-398E-4893-BA3B-A3100D5409B6}" type="parTrans" cxnId="{F0934D10-F190-45EF-B533-19590D8DAA1A}">
      <dgm:prSet/>
      <dgm:spPr/>
      <dgm:t>
        <a:bodyPr/>
        <a:lstStyle/>
        <a:p>
          <a:endParaRPr lang="en-GB"/>
        </a:p>
      </dgm:t>
    </dgm:pt>
    <dgm:pt modelId="{00F75272-55BA-46A0-9538-C6690B0604DC}" type="sibTrans" cxnId="{F0934D10-F190-45EF-B533-19590D8DAA1A}">
      <dgm:prSet/>
      <dgm:spPr/>
      <dgm:t>
        <a:bodyPr/>
        <a:lstStyle/>
        <a:p>
          <a:endParaRPr lang="en-GB"/>
        </a:p>
      </dgm:t>
    </dgm:pt>
    <dgm:pt modelId="{8D043C3F-30B7-4E20-A0A4-A7D75F3B0335}">
      <dgm:prSet phldrT="[Text]" custT="1"/>
      <dgm:spPr/>
      <dgm:t>
        <a:bodyPr/>
        <a:lstStyle/>
        <a:p>
          <a:pPr algn="ctr"/>
          <a:r>
            <a:rPr lang="en-GB" sz="2900" b="0" i="0" dirty="0" smtClean="0"/>
            <a:t>Tactical:</a:t>
          </a:r>
        </a:p>
        <a:p>
          <a:pPr algn="ctr"/>
          <a:r>
            <a:rPr lang="en-GB" sz="2400" b="1" i="0" dirty="0" smtClean="0">
              <a:solidFill>
                <a:srgbClr val="FF0000"/>
              </a:solidFill>
            </a:rPr>
            <a:t>Moderate scope</a:t>
          </a:r>
        </a:p>
        <a:p>
          <a:pPr algn="l"/>
          <a:r>
            <a:rPr lang="en-GB" sz="2000" b="0" i="0" dirty="0" smtClean="0"/>
            <a:t>Staffing levels</a:t>
          </a:r>
        </a:p>
        <a:p>
          <a:pPr algn="l"/>
          <a:r>
            <a:rPr lang="en-GB" sz="2000" b="0" i="0" dirty="0" smtClean="0"/>
            <a:t>Supply Chain</a:t>
          </a:r>
        </a:p>
        <a:p>
          <a:pPr algn="l"/>
          <a:r>
            <a:rPr lang="en-GB" sz="2000" b="0" i="0" dirty="0" smtClean="0"/>
            <a:t>Equipment Selection</a:t>
          </a:r>
        </a:p>
        <a:p>
          <a:pPr algn="l"/>
          <a:r>
            <a:rPr lang="en-GB" sz="2000" b="0" i="0" dirty="0" smtClean="0"/>
            <a:t> Financial Resource</a:t>
          </a:r>
          <a:endParaRPr lang="en-GB" sz="2000" b="0" i="0" dirty="0" smtClean="0"/>
        </a:p>
        <a:p>
          <a:pPr algn="ctr"/>
          <a:endParaRPr lang="en-GB" sz="2200" b="0" i="0" dirty="0" smtClean="0"/>
        </a:p>
      </dgm:t>
    </dgm:pt>
    <dgm:pt modelId="{C9EB577F-4379-4AA8-BC27-EADD830158AE}" type="parTrans" cxnId="{EDA76320-7790-4DD1-93F7-29B4EEDA2541}">
      <dgm:prSet/>
      <dgm:spPr/>
      <dgm:t>
        <a:bodyPr/>
        <a:lstStyle/>
        <a:p>
          <a:endParaRPr lang="en-GB"/>
        </a:p>
      </dgm:t>
    </dgm:pt>
    <dgm:pt modelId="{225A86A6-CFC7-41FC-B45B-3E75C1ED4965}" type="sibTrans" cxnId="{EDA76320-7790-4DD1-93F7-29B4EEDA2541}">
      <dgm:prSet/>
      <dgm:spPr/>
      <dgm:t>
        <a:bodyPr/>
        <a:lstStyle/>
        <a:p>
          <a:endParaRPr lang="en-GB"/>
        </a:p>
      </dgm:t>
    </dgm:pt>
    <dgm:pt modelId="{23EF22C0-D0A3-4CBD-BF6C-321CC2A5DCAC}">
      <dgm:prSet phldrT="[Text]" custT="1"/>
      <dgm:spPr/>
      <dgm:t>
        <a:bodyPr/>
        <a:lstStyle/>
        <a:p>
          <a:pPr algn="ctr"/>
          <a:r>
            <a:rPr lang="en-GB" sz="3300" b="0" i="0" dirty="0" smtClean="0"/>
            <a:t>Operational:</a:t>
          </a:r>
        </a:p>
        <a:p>
          <a:pPr algn="l"/>
          <a:r>
            <a:rPr lang="en-GB" sz="2400" b="1" i="0" dirty="0" smtClean="0">
              <a:solidFill>
                <a:srgbClr val="FF0000"/>
              </a:solidFill>
            </a:rPr>
            <a:t>Narrow scope</a:t>
          </a:r>
        </a:p>
        <a:p>
          <a:pPr algn="l"/>
          <a:r>
            <a:rPr lang="en-GB" sz="2000" b="0" i="0" dirty="0" smtClean="0"/>
            <a:t>Scheduling </a:t>
          </a:r>
        </a:p>
        <a:p>
          <a:pPr algn="l"/>
          <a:r>
            <a:rPr lang="en-GB" sz="2000" b="0" i="0" dirty="0" smtClean="0"/>
            <a:t>Controlling Quality</a:t>
          </a:r>
          <a:endParaRPr lang="en-GB" sz="2000" b="0" i="0" dirty="0" smtClean="0"/>
        </a:p>
        <a:p>
          <a:pPr algn="ctr"/>
          <a:endParaRPr lang="en-GB" sz="3300" dirty="0"/>
        </a:p>
      </dgm:t>
    </dgm:pt>
    <dgm:pt modelId="{50B644F8-E717-4FF5-9821-5498AB85CB36}" type="parTrans" cxnId="{3081507A-F8C6-4B48-8250-D6DD9F7E81D1}">
      <dgm:prSet/>
      <dgm:spPr/>
      <dgm:t>
        <a:bodyPr/>
        <a:lstStyle/>
        <a:p>
          <a:endParaRPr lang="en-GB"/>
        </a:p>
      </dgm:t>
    </dgm:pt>
    <dgm:pt modelId="{6D5175CC-B15F-48D7-9AD3-5926FE19541F}" type="sibTrans" cxnId="{3081507A-F8C6-4B48-8250-D6DD9F7E81D1}">
      <dgm:prSet/>
      <dgm:spPr/>
      <dgm:t>
        <a:bodyPr/>
        <a:lstStyle/>
        <a:p>
          <a:endParaRPr lang="en-GB"/>
        </a:p>
      </dgm:t>
    </dgm:pt>
    <dgm:pt modelId="{3D15275C-DC24-4C62-802F-2B5806784883}" type="pres">
      <dgm:prSet presAssocID="{602F740A-7F72-4382-9F6A-1DBF1FB9DDDE}" presName="Name0" presStyleCnt="0">
        <dgm:presLayoutVars>
          <dgm:dir/>
          <dgm:resizeHandles val="exact"/>
        </dgm:presLayoutVars>
      </dgm:prSet>
      <dgm:spPr/>
    </dgm:pt>
    <dgm:pt modelId="{CE385A1A-232F-4FE0-82C8-744092C8D443}" type="pres">
      <dgm:prSet presAssocID="{E680E02E-3C87-48A6-A22C-1642B27A7F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478D2C4-4B12-487C-94B7-968B560F3519}" type="pres">
      <dgm:prSet presAssocID="{00F75272-55BA-46A0-9538-C6690B0604DC}" presName="sibTrans" presStyleCnt="0"/>
      <dgm:spPr/>
    </dgm:pt>
    <dgm:pt modelId="{624F3F79-01AC-47F0-979B-647130CD4D1C}" type="pres">
      <dgm:prSet presAssocID="{8D043C3F-30B7-4E20-A0A4-A7D75F3B033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A427FD5-0AC5-4A35-8D99-52AC0A1ED85A}" type="pres">
      <dgm:prSet presAssocID="{225A86A6-CFC7-41FC-B45B-3E75C1ED4965}" presName="sibTrans" presStyleCnt="0"/>
      <dgm:spPr/>
    </dgm:pt>
    <dgm:pt modelId="{E0657724-CCB9-4EAD-B95C-64F743F8FD31}" type="pres">
      <dgm:prSet presAssocID="{23EF22C0-D0A3-4CBD-BF6C-321CC2A5DCA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5F81A23-726F-4F21-A554-EDB29BFD0329}" type="presOf" srcId="{8D043C3F-30B7-4E20-A0A4-A7D75F3B0335}" destId="{624F3F79-01AC-47F0-979B-647130CD4D1C}" srcOrd="0" destOrd="0" presId="urn:microsoft.com/office/officeart/2005/8/layout/hList6"/>
    <dgm:cxn modelId="{3081507A-F8C6-4B48-8250-D6DD9F7E81D1}" srcId="{602F740A-7F72-4382-9F6A-1DBF1FB9DDDE}" destId="{23EF22C0-D0A3-4CBD-BF6C-321CC2A5DCAC}" srcOrd="2" destOrd="0" parTransId="{50B644F8-E717-4FF5-9821-5498AB85CB36}" sibTransId="{6D5175CC-B15F-48D7-9AD3-5926FE19541F}"/>
    <dgm:cxn modelId="{BCA02740-B08F-4DE8-A9CF-DEB38683ACBF}" type="presOf" srcId="{602F740A-7F72-4382-9F6A-1DBF1FB9DDDE}" destId="{3D15275C-DC24-4C62-802F-2B5806784883}" srcOrd="0" destOrd="0" presId="urn:microsoft.com/office/officeart/2005/8/layout/hList6"/>
    <dgm:cxn modelId="{898EA174-2FB1-4060-A166-B88A0BE39C5A}" type="presOf" srcId="{23EF22C0-D0A3-4CBD-BF6C-321CC2A5DCAC}" destId="{E0657724-CCB9-4EAD-B95C-64F743F8FD31}" srcOrd="0" destOrd="0" presId="urn:microsoft.com/office/officeart/2005/8/layout/hList6"/>
    <dgm:cxn modelId="{11CBEBB4-6A4B-4546-80B4-07A81AEC4B13}" type="presOf" srcId="{E680E02E-3C87-48A6-A22C-1642B27A7FE8}" destId="{CE385A1A-232F-4FE0-82C8-744092C8D443}" srcOrd="0" destOrd="0" presId="urn:microsoft.com/office/officeart/2005/8/layout/hList6"/>
    <dgm:cxn modelId="{EDA76320-7790-4DD1-93F7-29B4EEDA2541}" srcId="{602F740A-7F72-4382-9F6A-1DBF1FB9DDDE}" destId="{8D043C3F-30B7-4E20-A0A4-A7D75F3B0335}" srcOrd="1" destOrd="0" parTransId="{C9EB577F-4379-4AA8-BC27-EADD830158AE}" sibTransId="{225A86A6-CFC7-41FC-B45B-3E75C1ED4965}"/>
    <dgm:cxn modelId="{F0934D10-F190-45EF-B533-19590D8DAA1A}" srcId="{602F740A-7F72-4382-9F6A-1DBF1FB9DDDE}" destId="{E680E02E-3C87-48A6-A22C-1642B27A7FE8}" srcOrd="0" destOrd="0" parTransId="{BEDF2319-398E-4893-BA3B-A3100D5409B6}" sibTransId="{00F75272-55BA-46A0-9538-C6690B0604DC}"/>
    <dgm:cxn modelId="{52D6CC23-2474-48BD-83A0-E1A4A9DD7AEA}" type="presParOf" srcId="{3D15275C-DC24-4C62-802F-2B5806784883}" destId="{CE385A1A-232F-4FE0-82C8-744092C8D443}" srcOrd="0" destOrd="0" presId="urn:microsoft.com/office/officeart/2005/8/layout/hList6"/>
    <dgm:cxn modelId="{C61596F1-660E-4E99-B107-7DE7B9BA2A25}" type="presParOf" srcId="{3D15275C-DC24-4C62-802F-2B5806784883}" destId="{F478D2C4-4B12-487C-94B7-968B560F3519}" srcOrd="1" destOrd="0" presId="urn:microsoft.com/office/officeart/2005/8/layout/hList6"/>
    <dgm:cxn modelId="{FB82BBB5-A612-4B23-A288-234AAD3D4AEA}" type="presParOf" srcId="{3D15275C-DC24-4C62-802F-2B5806784883}" destId="{624F3F79-01AC-47F0-979B-647130CD4D1C}" srcOrd="2" destOrd="0" presId="urn:microsoft.com/office/officeart/2005/8/layout/hList6"/>
    <dgm:cxn modelId="{125E2D57-2E9B-4E97-A21F-0B5685EA9C8A}" type="presParOf" srcId="{3D15275C-DC24-4C62-802F-2B5806784883}" destId="{DA427FD5-0AC5-4A35-8D99-52AC0A1ED85A}" srcOrd="3" destOrd="0" presId="urn:microsoft.com/office/officeart/2005/8/layout/hList6"/>
    <dgm:cxn modelId="{2510B12A-F7EC-4A95-8450-259078501C37}" type="presParOf" srcId="{3D15275C-DC24-4C62-802F-2B5806784883}" destId="{E0657724-CCB9-4EAD-B95C-64F743F8FD3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B2C3D5-EE13-4444-A5D1-DE469F9803B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8A7BF2-D40B-48E8-BD67-39B02EDF537B}">
      <dgm:prSet/>
      <dgm:spPr/>
      <dgm:t>
        <a:bodyPr/>
        <a:lstStyle/>
        <a:p>
          <a:r>
            <a:rPr lang="en-US"/>
            <a:t>Evidence-based Medicine (EBM)</a:t>
          </a:r>
        </a:p>
      </dgm:t>
    </dgm:pt>
    <dgm:pt modelId="{488871B3-6539-4136-89DD-80A7ABEE02AE}" type="parTrans" cxnId="{F33E52E5-9A79-449E-9914-2CA65462FA76}">
      <dgm:prSet/>
      <dgm:spPr/>
      <dgm:t>
        <a:bodyPr/>
        <a:lstStyle/>
        <a:p>
          <a:endParaRPr lang="en-US"/>
        </a:p>
      </dgm:t>
    </dgm:pt>
    <dgm:pt modelId="{986ADA84-4589-4209-9759-32C26725472B}" type="sibTrans" cxnId="{F33E52E5-9A79-449E-9914-2CA65462FA76}">
      <dgm:prSet/>
      <dgm:spPr/>
      <dgm:t>
        <a:bodyPr/>
        <a:lstStyle/>
        <a:p>
          <a:endParaRPr lang="en-US"/>
        </a:p>
      </dgm:t>
    </dgm:pt>
    <dgm:pt modelId="{0FCAD6AB-DA8C-45B9-B08C-616A0CE1419F}">
      <dgm:prSet/>
      <dgm:spPr/>
      <dgm:t>
        <a:bodyPr/>
        <a:lstStyle/>
        <a:p>
          <a:r>
            <a:rPr lang="en-US"/>
            <a:t>Patient care based on evidence from the best available studies</a:t>
          </a:r>
        </a:p>
      </dgm:t>
    </dgm:pt>
    <dgm:pt modelId="{60B19CEA-A981-46A8-A64E-587296EC88FE}" type="parTrans" cxnId="{4BECCA2E-7BBD-449B-A802-0A82202E997D}">
      <dgm:prSet/>
      <dgm:spPr/>
      <dgm:t>
        <a:bodyPr/>
        <a:lstStyle/>
        <a:p>
          <a:endParaRPr lang="en-US"/>
        </a:p>
      </dgm:t>
    </dgm:pt>
    <dgm:pt modelId="{A65907C1-97E9-4D7F-8FE8-D67F085FB8DD}" type="sibTrans" cxnId="{4BECCA2E-7BBD-449B-A802-0A82202E997D}">
      <dgm:prSet/>
      <dgm:spPr/>
      <dgm:t>
        <a:bodyPr/>
        <a:lstStyle/>
        <a:p>
          <a:endParaRPr lang="en-US"/>
        </a:p>
      </dgm:t>
    </dgm:pt>
    <dgm:pt modelId="{33B7B896-0225-4E6F-959B-B1D465C8EFA3}">
      <dgm:prSet/>
      <dgm:spPr/>
      <dgm:t>
        <a:bodyPr/>
        <a:lstStyle/>
        <a:p>
          <a:r>
            <a:rPr lang="en-US"/>
            <a:t>Evidence-based Decision Making </a:t>
          </a:r>
        </a:p>
      </dgm:t>
    </dgm:pt>
    <dgm:pt modelId="{796ED3DE-EAFE-4540-809B-593AFB89C6AA}" type="parTrans" cxnId="{1358DA6D-39FC-4F6C-84F7-CCCC4BBCC6D5}">
      <dgm:prSet/>
      <dgm:spPr/>
      <dgm:t>
        <a:bodyPr/>
        <a:lstStyle/>
        <a:p>
          <a:endParaRPr lang="en-US"/>
        </a:p>
      </dgm:t>
    </dgm:pt>
    <dgm:pt modelId="{D8507C95-4D51-41C7-9492-02998C45D429}" type="sibTrans" cxnId="{1358DA6D-39FC-4F6C-84F7-CCCC4BBCC6D5}">
      <dgm:prSet/>
      <dgm:spPr/>
      <dgm:t>
        <a:bodyPr/>
        <a:lstStyle/>
        <a:p>
          <a:endParaRPr lang="en-US"/>
        </a:p>
      </dgm:t>
    </dgm:pt>
    <dgm:pt modelId="{2DDED7FC-4B9F-4D1C-A819-DEB5D2995D2B}">
      <dgm:prSet/>
      <dgm:spPr/>
      <dgm:t>
        <a:bodyPr/>
        <a:lstStyle/>
        <a:p>
          <a:r>
            <a:rPr lang="en-US" dirty="0"/>
            <a:t>Evidence-based decision-making Decisions should be based on a combination of critical thinking and the ‘best available evidence‘.</a:t>
          </a:r>
        </a:p>
      </dgm:t>
    </dgm:pt>
    <dgm:pt modelId="{1ACF5493-37F6-44B2-9AAD-48545DCD9DAC}" type="parTrans" cxnId="{025A3E8A-E830-48EE-9184-C51F209FBD6F}">
      <dgm:prSet/>
      <dgm:spPr/>
      <dgm:t>
        <a:bodyPr/>
        <a:lstStyle/>
        <a:p>
          <a:endParaRPr lang="en-US"/>
        </a:p>
      </dgm:t>
    </dgm:pt>
    <dgm:pt modelId="{E4E922F9-0795-4634-8139-7BEC4178A803}" type="sibTrans" cxnId="{025A3E8A-E830-48EE-9184-C51F209FBD6F}">
      <dgm:prSet/>
      <dgm:spPr/>
      <dgm:t>
        <a:bodyPr/>
        <a:lstStyle/>
        <a:p>
          <a:endParaRPr lang="en-US"/>
        </a:p>
      </dgm:t>
    </dgm:pt>
    <dgm:pt modelId="{64BF0B13-703F-4273-A92D-7E5DB67E657D}">
      <dgm:prSet/>
      <dgm:spPr/>
      <dgm:t>
        <a:bodyPr/>
        <a:lstStyle/>
        <a:p>
          <a:r>
            <a:rPr lang="en-US"/>
            <a:t>EBM extended to include population-based decision making in the form of guidelines and formulary decisions using formal evidence criteria and deliberative processes</a:t>
          </a:r>
        </a:p>
      </dgm:t>
    </dgm:pt>
    <dgm:pt modelId="{B78504E8-BF65-48F8-9B17-339A62045500}" type="parTrans" cxnId="{8F60410C-9FC5-42BE-B192-E86055F1ABE4}">
      <dgm:prSet/>
      <dgm:spPr/>
      <dgm:t>
        <a:bodyPr/>
        <a:lstStyle/>
        <a:p>
          <a:endParaRPr lang="en-US"/>
        </a:p>
      </dgm:t>
    </dgm:pt>
    <dgm:pt modelId="{413789B2-525E-46B0-9727-B7D33BF8CF9A}" type="sibTrans" cxnId="{8F60410C-9FC5-42BE-B192-E86055F1ABE4}">
      <dgm:prSet/>
      <dgm:spPr/>
      <dgm:t>
        <a:bodyPr/>
        <a:lstStyle/>
        <a:p>
          <a:endParaRPr lang="en-US"/>
        </a:p>
      </dgm:t>
    </dgm:pt>
    <dgm:pt modelId="{5C7EC13D-03C9-4E90-BAE8-40B309A01AD6}" type="pres">
      <dgm:prSet presAssocID="{E9B2C3D5-EE13-4444-A5D1-DE469F9803B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7850776-E53B-4CE3-8FA3-ED39C013020D}" type="pres">
      <dgm:prSet presAssocID="{2B8A7BF2-D40B-48E8-BD67-39B02EDF537B}" presName="parentLin" presStyleCnt="0"/>
      <dgm:spPr/>
    </dgm:pt>
    <dgm:pt modelId="{F1BF8F64-5267-4856-9DC6-F3042E06B3AF}" type="pres">
      <dgm:prSet presAssocID="{2B8A7BF2-D40B-48E8-BD67-39B02EDF537B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5C4C557C-D3FF-436C-9F47-AB39A34E71AF}" type="pres">
      <dgm:prSet presAssocID="{2B8A7BF2-D40B-48E8-BD67-39B02EDF537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19445-482A-4F1A-B814-69B006AD80D2}" type="pres">
      <dgm:prSet presAssocID="{2B8A7BF2-D40B-48E8-BD67-39B02EDF537B}" presName="negativeSpace" presStyleCnt="0"/>
      <dgm:spPr/>
    </dgm:pt>
    <dgm:pt modelId="{F26E9341-F781-4281-8ABA-4F2E284E0C8B}" type="pres">
      <dgm:prSet presAssocID="{2B8A7BF2-D40B-48E8-BD67-39B02EDF537B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182AA93-6C41-43D6-A0D7-15075D92DB39}" type="pres">
      <dgm:prSet presAssocID="{986ADA84-4589-4209-9759-32C26725472B}" presName="spaceBetweenRectangles" presStyleCnt="0"/>
      <dgm:spPr/>
    </dgm:pt>
    <dgm:pt modelId="{668A025B-90FD-4855-B8AA-541A5FB6B06C}" type="pres">
      <dgm:prSet presAssocID="{33B7B896-0225-4E6F-959B-B1D465C8EFA3}" presName="parentLin" presStyleCnt="0"/>
      <dgm:spPr/>
    </dgm:pt>
    <dgm:pt modelId="{4C3E899B-321C-4D14-9D55-4A2AD00E4EB8}" type="pres">
      <dgm:prSet presAssocID="{33B7B896-0225-4E6F-959B-B1D465C8EFA3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7FCB5821-EA16-4A71-895C-0268581C78EF}" type="pres">
      <dgm:prSet presAssocID="{33B7B896-0225-4E6F-959B-B1D465C8EF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A53535-320C-40C5-B495-AC8174CCA41A}" type="pres">
      <dgm:prSet presAssocID="{33B7B896-0225-4E6F-959B-B1D465C8EFA3}" presName="negativeSpace" presStyleCnt="0"/>
      <dgm:spPr/>
    </dgm:pt>
    <dgm:pt modelId="{CBD7A449-1D7D-48EF-B74C-5C461C38763A}" type="pres">
      <dgm:prSet presAssocID="{33B7B896-0225-4E6F-959B-B1D465C8EFA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DC210DC-0808-4532-BB2E-90D6882E77A2}" type="presOf" srcId="{2DDED7FC-4B9F-4D1C-A819-DEB5D2995D2B}" destId="{CBD7A449-1D7D-48EF-B74C-5C461C38763A}" srcOrd="0" destOrd="0" presId="urn:microsoft.com/office/officeart/2005/8/layout/list1"/>
    <dgm:cxn modelId="{1358DA6D-39FC-4F6C-84F7-CCCC4BBCC6D5}" srcId="{E9B2C3D5-EE13-4444-A5D1-DE469F9803BF}" destId="{33B7B896-0225-4E6F-959B-B1D465C8EFA3}" srcOrd="1" destOrd="0" parTransId="{796ED3DE-EAFE-4540-809B-593AFB89C6AA}" sibTransId="{D8507C95-4D51-41C7-9492-02998C45D429}"/>
    <dgm:cxn modelId="{F33E52E5-9A79-449E-9914-2CA65462FA76}" srcId="{E9B2C3D5-EE13-4444-A5D1-DE469F9803BF}" destId="{2B8A7BF2-D40B-48E8-BD67-39B02EDF537B}" srcOrd="0" destOrd="0" parTransId="{488871B3-6539-4136-89DD-80A7ABEE02AE}" sibTransId="{986ADA84-4589-4209-9759-32C26725472B}"/>
    <dgm:cxn modelId="{B843527F-B5C8-45A6-94E3-610EE91668E5}" type="presOf" srcId="{33B7B896-0225-4E6F-959B-B1D465C8EFA3}" destId="{4C3E899B-321C-4D14-9D55-4A2AD00E4EB8}" srcOrd="0" destOrd="0" presId="urn:microsoft.com/office/officeart/2005/8/layout/list1"/>
    <dgm:cxn modelId="{B784E749-DEE4-418D-8241-B5B1808E43C5}" type="presOf" srcId="{E9B2C3D5-EE13-4444-A5D1-DE469F9803BF}" destId="{5C7EC13D-03C9-4E90-BAE8-40B309A01AD6}" srcOrd="0" destOrd="0" presId="urn:microsoft.com/office/officeart/2005/8/layout/list1"/>
    <dgm:cxn modelId="{C7A94DAF-F520-4E0D-8BD9-865ADD285D1C}" type="presOf" srcId="{33B7B896-0225-4E6F-959B-B1D465C8EFA3}" destId="{7FCB5821-EA16-4A71-895C-0268581C78EF}" srcOrd="1" destOrd="0" presId="urn:microsoft.com/office/officeart/2005/8/layout/list1"/>
    <dgm:cxn modelId="{B8F78953-7C42-4743-AC91-83C963F426A0}" type="presOf" srcId="{2B8A7BF2-D40B-48E8-BD67-39B02EDF537B}" destId="{5C4C557C-D3FF-436C-9F47-AB39A34E71AF}" srcOrd="1" destOrd="0" presId="urn:microsoft.com/office/officeart/2005/8/layout/list1"/>
    <dgm:cxn modelId="{025A3E8A-E830-48EE-9184-C51F209FBD6F}" srcId="{33B7B896-0225-4E6F-959B-B1D465C8EFA3}" destId="{2DDED7FC-4B9F-4D1C-A819-DEB5D2995D2B}" srcOrd="0" destOrd="0" parTransId="{1ACF5493-37F6-44B2-9AAD-48545DCD9DAC}" sibTransId="{E4E922F9-0795-4634-8139-7BEC4178A803}"/>
    <dgm:cxn modelId="{7B701A06-62F0-4589-B8D4-7D37E0791C7B}" type="presOf" srcId="{64BF0B13-703F-4273-A92D-7E5DB67E657D}" destId="{CBD7A449-1D7D-48EF-B74C-5C461C38763A}" srcOrd="0" destOrd="1" presId="urn:microsoft.com/office/officeart/2005/8/layout/list1"/>
    <dgm:cxn modelId="{3EDA8AB6-AEC5-4CB9-859B-99C96929CAFA}" type="presOf" srcId="{2B8A7BF2-D40B-48E8-BD67-39B02EDF537B}" destId="{F1BF8F64-5267-4856-9DC6-F3042E06B3AF}" srcOrd="0" destOrd="0" presId="urn:microsoft.com/office/officeart/2005/8/layout/list1"/>
    <dgm:cxn modelId="{8F60410C-9FC5-42BE-B192-E86055F1ABE4}" srcId="{33B7B896-0225-4E6F-959B-B1D465C8EFA3}" destId="{64BF0B13-703F-4273-A92D-7E5DB67E657D}" srcOrd="1" destOrd="0" parTransId="{B78504E8-BF65-48F8-9B17-339A62045500}" sibTransId="{413789B2-525E-46B0-9727-B7D33BF8CF9A}"/>
    <dgm:cxn modelId="{4BECCA2E-7BBD-449B-A802-0A82202E997D}" srcId="{2B8A7BF2-D40B-48E8-BD67-39B02EDF537B}" destId="{0FCAD6AB-DA8C-45B9-B08C-616A0CE1419F}" srcOrd="0" destOrd="0" parTransId="{60B19CEA-A981-46A8-A64E-587296EC88FE}" sibTransId="{A65907C1-97E9-4D7F-8FE8-D67F085FB8DD}"/>
    <dgm:cxn modelId="{8DAE8E99-285D-4ACA-8FD1-E0F618C32747}" type="presOf" srcId="{0FCAD6AB-DA8C-45B9-B08C-616A0CE1419F}" destId="{F26E9341-F781-4281-8ABA-4F2E284E0C8B}" srcOrd="0" destOrd="0" presId="urn:microsoft.com/office/officeart/2005/8/layout/list1"/>
    <dgm:cxn modelId="{6F6A42C0-C3FF-4F0C-B178-D08314735CF6}" type="presParOf" srcId="{5C7EC13D-03C9-4E90-BAE8-40B309A01AD6}" destId="{B7850776-E53B-4CE3-8FA3-ED39C013020D}" srcOrd="0" destOrd="0" presId="urn:microsoft.com/office/officeart/2005/8/layout/list1"/>
    <dgm:cxn modelId="{831C1948-DDA4-420E-A537-B0189694254C}" type="presParOf" srcId="{B7850776-E53B-4CE3-8FA3-ED39C013020D}" destId="{F1BF8F64-5267-4856-9DC6-F3042E06B3AF}" srcOrd="0" destOrd="0" presId="urn:microsoft.com/office/officeart/2005/8/layout/list1"/>
    <dgm:cxn modelId="{9F3FE606-1F0A-40E3-8B5F-6613C198C298}" type="presParOf" srcId="{B7850776-E53B-4CE3-8FA3-ED39C013020D}" destId="{5C4C557C-D3FF-436C-9F47-AB39A34E71AF}" srcOrd="1" destOrd="0" presId="urn:microsoft.com/office/officeart/2005/8/layout/list1"/>
    <dgm:cxn modelId="{82FE4FAD-F41E-4480-AD03-DB00F1D02BF6}" type="presParOf" srcId="{5C7EC13D-03C9-4E90-BAE8-40B309A01AD6}" destId="{66719445-482A-4F1A-B814-69B006AD80D2}" srcOrd="1" destOrd="0" presId="urn:microsoft.com/office/officeart/2005/8/layout/list1"/>
    <dgm:cxn modelId="{4426ACEC-916B-47E8-AB43-8C3C1C067BF8}" type="presParOf" srcId="{5C7EC13D-03C9-4E90-BAE8-40B309A01AD6}" destId="{F26E9341-F781-4281-8ABA-4F2E284E0C8B}" srcOrd="2" destOrd="0" presId="urn:microsoft.com/office/officeart/2005/8/layout/list1"/>
    <dgm:cxn modelId="{CEC106E3-8BEB-4334-9A42-720B1EFDA950}" type="presParOf" srcId="{5C7EC13D-03C9-4E90-BAE8-40B309A01AD6}" destId="{B182AA93-6C41-43D6-A0D7-15075D92DB39}" srcOrd="3" destOrd="0" presId="urn:microsoft.com/office/officeart/2005/8/layout/list1"/>
    <dgm:cxn modelId="{482F7C30-1077-4F49-BD2C-50E8E725D2E6}" type="presParOf" srcId="{5C7EC13D-03C9-4E90-BAE8-40B309A01AD6}" destId="{668A025B-90FD-4855-B8AA-541A5FB6B06C}" srcOrd="4" destOrd="0" presId="urn:microsoft.com/office/officeart/2005/8/layout/list1"/>
    <dgm:cxn modelId="{AA055697-A047-4817-9A6A-AF54CA838952}" type="presParOf" srcId="{668A025B-90FD-4855-B8AA-541A5FB6B06C}" destId="{4C3E899B-321C-4D14-9D55-4A2AD00E4EB8}" srcOrd="0" destOrd="0" presId="urn:microsoft.com/office/officeart/2005/8/layout/list1"/>
    <dgm:cxn modelId="{0E6DA992-9594-4D63-BB9A-A21327E9CE1E}" type="presParOf" srcId="{668A025B-90FD-4855-B8AA-541A5FB6B06C}" destId="{7FCB5821-EA16-4A71-895C-0268581C78EF}" srcOrd="1" destOrd="0" presId="urn:microsoft.com/office/officeart/2005/8/layout/list1"/>
    <dgm:cxn modelId="{F565EFC6-8CE2-44EE-9FF9-28508366B044}" type="presParOf" srcId="{5C7EC13D-03C9-4E90-BAE8-40B309A01AD6}" destId="{CBA53535-320C-40C5-B495-AC8174CCA41A}" srcOrd="5" destOrd="0" presId="urn:microsoft.com/office/officeart/2005/8/layout/list1"/>
    <dgm:cxn modelId="{7F9A9DA4-D736-4EF3-A69F-F4EEC806B274}" type="presParOf" srcId="{5C7EC13D-03C9-4E90-BAE8-40B309A01AD6}" destId="{CBD7A449-1D7D-48EF-B74C-5C461C38763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59E10-F2FC-4F4D-898C-E65D0B0AB04D}">
      <dsp:nvSpPr>
        <dsp:cNvPr id="0" name=""/>
        <dsp:cNvSpPr/>
      </dsp:nvSpPr>
      <dsp:spPr>
        <a:xfrm>
          <a:off x="0" y="711549"/>
          <a:ext cx="7886700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Definitions</a:t>
          </a:r>
        </a:p>
      </dsp:txBody>
      <dsp:txXfrm>
        <a:off x="32784" y="744333"/>
        <a:ext cx="7821132" cy="606012"/>
      </dsp:txXfrm>
    </dsp:sp>
    <dsp:sp modelId="{8B9C13A0-1F46-4189-8D8B-C503811A5A0E}">
      <dsp:nvSpPr>
        <dsp:cNvPr id="0" name=""/>
        <dsp:cNvSpPr/>
      </dsp:nvSpPr>
      <dsp:spPr>
        <a:xfrm>
          <a:off x="0" y="1463769"/>
          <a:ext cx="7886700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Types of problems, decisions, and conditions of DM.</a:t>
          </a:r>
        </a:p>
      </dsp:txBody>
      <dsp:txXfrm>
        <a:off x="32784" y="1496553"/>
        <a:ext cx="7821132" cy="606012"/>
      </dsp:txXfrm>
    </dsp:sp>
    <dsp:sp modelId="{3C6CA389-9AE7-480E-B9B7-246A22D7CCD6}">
      <dsp:nvSpPr>
        <dsp:cNvPr id="0" name=""/>
        <dsp:cNvSpPr/>
      </dsp:nvSpPr>
      <dsp:spPr>
        <a:xfrm>
          <a:off x="0" y="2215989"/>
          <a:ext cx="7886700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/>
            <a:t>Models of decision making</a:t>
          </a:r>
          <a:endParaRPr lang="en-US" sz="2800" kern="1200"/>
        </a:p>
      </dsp:txBody>
      <dsp:txXfrm>
        <a:off x="32784" y="2248773"/>
        <a:ext cx="7821132" cy="606012"/>
      </dsp:txXfrm>
    </dsp:sp>
    <dsp:sp modelId="{B564CB52-3577-498D-A883-0D7DD187485A}">
      <dsp:nvSpPr>
        <dsp:cNvPr id="0" name=""/>
        <dsp:cNvSpPr/>
      </dsp:nvSpPr>
      <dsp:spPr>
        <a:xfrm>
          <a:off x="0" y="2968209"/>
          <a:ext cx="7886700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Evidence Based Decision Making.</a:t>
          </a:r>
        </a:p>
      </dsp:txBody>
      <dsp:txXfrm>
        <a:off x="32784" y="3000993"/>
        <a:ext cx="7821132" cy="60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85A1A-232F-4FE0-82C8-744092C8D443}">
      <dsp:nvSpPr>
        <dsp:cNvPr id="0" name=""/>
        <dsp:cNvSpPr/>
      </dsp:nvSpPr>
      <dsp:spPr>
        <a:xfrm rot="16200000">
          <a:off x="-1060323" y="1061314"/>
          <a:ext cx="4699719" cy="2577089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415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b="0" i="0" kern="1200" dirty="0" smtClean="0"/>
            <a:t>Strategic: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i="0" kern="1200" dirty="0" smtClean="0">
              <a:solidFill>
                <a:srgbClr val="FF0000"/>
              </a:solidFill>
            </a:rPr>
            <a:t>Broad scope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Product Selection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New Construction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Location Decisions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Technology Choices</a:t>
          </a:r>
          <a:endParaRPr lang="en-GB" sz="2900" kern="1200" dirty="0"/>
        </a:p>
      </dsp:txBody>
      <dsp:txXfrm rot="5400000">
        <a:off x="992" y="939943"/>
        <a:ext cx="2577089" cy="2819831"/>
      </dsp:txXfrm>
    </dsp:sp>
    <dsp:sp modelId="{624F3F79-01AC-47F0-979B-647130CD4D1C}">
      <dsp:nvSpPr>
        <dsp:cNvPr id="0" name=""/>
        <dsp:cNvSpPr/>
      </dsp:nvSpPr>
      <dsp:spPr>
        <a:xfrm rot="16200000">
          <a:off x="1710047" y="1061314"/>
          <a:ext cx="4699719" cy="2577089"/>
        </a:xfrm>
        <a:prstGeom prst="flowChartManualOperati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415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b="0" i="0" kern="1200" dirty="0" smtClean="0"/>
            <a:t>Tactical: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i="0" kern="1200" dirty="0" smtClean="0">
              <a:solidFill>
                <a:srgbClr val="FF0000"/>
              </a:solidFill>
            </a:rPr>
            <a:t>Moderate scope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Staffing levels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Supply Chain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Equipment Selection</a:t>
          </a:r>
        </a:p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 Financial Resource</a:t>
          </a:r>
          <a:endParaRPr lang="en-GB" sz="2000" b="0" i="0" kern="1200" dirty="0" smtClean="0"/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200" b="0" i="0" kern="1200" dirty="0" smtClean="0"/>
        </a:p>
      </dsp:txBody>
      <dsp:txXfrm rot="5400000">
        <a:off x="2771362" y="939943"/>
        <a:ext cx="2577089" cy="2819831"/>
      </dsp:txXfrm>
    </dsp:sp>
    <dsp:sp modelId="{E0657724-CCB9-4EAD-B95C-64F743F8FD31}">
      <dsp:nvSpPr>
        <dsp:cNvPr id="0" name=""/>
        <dsp:cNvSpPr/>
      </dsp:nvSpPr>
      <dsp:spPr>
        <a:xfrm rot="16200000">
          <a:off x="4480418" y="1061314"/>
          <a:ext cx="4699719" cy="2577089"/>
        </a:xfrm>
        <a:prstGeom prst="flowChartManualOperati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0955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b="0" i="0" kern="1200" dirty="0" smtClean="0"/>
            <a:t>Operational:</a:t>
          </a:r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i="0" kern="1200" dirty="0" smtClean="0">
              <a:solidFill>
                <a:srgbClr val="FF0000"/>
              </a:solidFill>
            </a:rPr>
            <a:t>Narrow scope</a:t>
          </a:r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Scheduling </a:t>
          </a:r>
        </a:p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i="0" kern="1200" dirty="0" smtClean="0"/>
            <a:t>Controlling Quality</a:t>
          </a:r>
          <a:endParaRPr lang="en-GB" sz="2000" b="0" i="0" kern="1200" dirty="0" smtClean="0"/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3300" kern="1200" dirty="0"/>
        </a:p>
      </dsp:txBody>
      <dsp:txXfrm rot="5400000">
        <a:off x="5541733" y="939943"/>
        <a:ext cx="2577089" cy="28198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E9341-F781-4281-8ABA-4F2E284E0C8B}">
      <dsp:nvSpPr>
        <dsp:cNvPr id="0" name=""/>
        <dsp:cNvSpPr/>
      </dsp:nvSpPr>
      <dsp:spPr>
        <a:xfrm>
          <a:off x="0" y="885743"/>
          <a:ext cx="4697730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96" tIns="354076" rIns="36459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Patient care based on evidence from the best available studies</a:t>
          </a:r>
        </a:p>
      </dsp:txBody>
      <dsp:txXfrm>
        <a:off x="0" y="885743"/>
        <a:ext cx="4697730" cy="963900"/>
      </dsp:txXfrm>
    </dsp:sp>
    <dsp:sp modelId="{5C4C557C-D3FF-436C-9F47-AB39A34E71AF}">
      <dsp:nvSpPr>
        <dsp:cNvPr id="0" name=""/>
        <dsp:cNvSpPr/>
      </dsp:nvSpPr>
      <dsp:spPr>
        <a:xfrm>
          <a:off x="234886" y="634823"/>
          <a:ext cx="3288411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Evidence-based Medicine (EBM)</a:t>
          </a:r>
        </a:p>
      </dsp:txBody>
      <dsp:txXfrm>
        <a:off x="259384" y="659321"/>
        <a:ext cx="3239415" cy="452844"/>
      </dsp:txXfrm>
    </dsp:sp>
    <dsp:sp modelId="{CBD7A449-1D7D-48EF-B74C-5C461C38763A}">
      <dsp:nvSpPr>
        <dsp:cNvPr id="0" name=""/>
        <dsp:cNvSpPr/>
      </dsp:nvSpPr>
      <dsp:spPr>
        <a:xfrm>
          <a:off x="0" y="2192363"/>
          <a:ext cx="4697730" cy="267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596" tIns="354076" rIns="36459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/>
            <a:t>Evidence-based decision-making Decisions should be based on a combination of critical thinking and the ‘best available evidence‘.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/>
            <a:t>EBM extended to include population-based decision making in the form of guidelines and formulary decisions using formal evidence criteria and deliberative processes</a:t>
          </a:r>
        </a:p>
      </dsp:txBody>
      <dsp:txXfrm>
        <a:off x="0" y="2192363"/>
        <a:ext cx="4697730" cy="2677500"/>
      </dsp:txXfrm>
    </dsp:sp>
    <dsp:sp modelId="{7FCB5821-EA16-4A71-895C-0268581C78EF}">
      <dsp:nvSpPr>
        <dsp:cNvPr id="0" name=""/>
        <dsp:cNvSpPr/>
      </dsp:nvSpPr>
      <dsp:spPr>
        <a:xfrm>
          <a:off x="234886" y="1941443"/>
          <a:ext cx="3288411" cy="50184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294" tIns="0" rIns="124294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Evidence-based Decision Making </a:t>
          </a:r>
        </a:p>
      </dsp:txBody>
      <dsp:txXfrm>
        <a:off x="259384" y="1965941"/>
        <a:ext cx="3239415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7153-CB83-479F-A196-AE53E073B581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E4BDE-CE2C-49A3-80ED-9A7736D4C5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5CAA1-4F82-470B-983D-E8BF7B8184CF}" type="slidenum">
              <a:rPr lang="en-US"/>
              <a:pPr/>
              <a:t>8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EEB884-28BB-4B3E-B620-0A206C13659A}" type="slidenum">
              <a:rPr lang="en-US"/>
              <a:pPr/>
              <a:t>10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546B6-DAC3-4136-BDA3-D6A0321447D9}" type="slidenum">
              <a:rPr lang="en-US"/>
              <a:pPr/>
              <a:t>20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97749-1BBC-46CD-8E29-44F1A39A3562}" type="slidenum">
              <a:rPr lang="en-US"/>
              <a:pPr/>
              <a:t>23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Evidence-based medicine is both the process of finding the best evidence to apply to a clinical question, but also the application of that information into clinical care</a:t>
            </a:r>
          </a:p>
        </p:txBody>
      </p:sp>
    </p:spTree>
    <p:extLst>
      <p:ext uri="{BB962C8B-B14F-4D97-AF65-F5344CB8AC3E}">
        <p14:creationId xmlns:p14="http://schemas.microsoft.com/office/powerpoint/2010/main" val="254138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999AD-C765-4798-B4A8-875A4EAA3241}" type="slidenum">
              <a:rPr lang="en-US"/>
              <a:pPr/>
              <a:t>26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66700" indent="-266700"/>
            <a:endParaRPr lang="en-US"/>
          </a:p>
          <a:p>
            <a:pPr marL="266700" indent="-266700"/>
            <a:r>
              <a:rPr lang="en-US"/>
              <a:t>1. Information overload and time constraints:</a:t>
            </a:r>
          </a:p>
          <a:p>
            <a:pPr marL="266700" indent="-266700"/>
            <a:r>
              <a:rPr lang="en-US"/>
              <a:t>	 Easy to become overwhelmed</a:t>
            </a:r>
          </a:p>
          <a:p>
            <a:pPr marL="266700" indent="-266700"/>
            <a:r>
              <a:rPr lang="en-US"/>
              <a:t>	 Vast amount of information and scientific literature </a:t>
            </a:r>
          </a:p>
          <a:p>
            <a:pPr marL="266700" indent="-266700"/>
            <a:r>
              <a:rPr lang="en-US"/>
              <a:t>	 Using an evidence-based approach helps to manage the amount of literature to review</a:t>
            </a:r>
          </a:p>
          <a:p>
            <a:pPr marL="266700" indent="-266700"/>
            <a:r>
              <a:rPr lang="en-US"/>
              <a:t>	 Use one time efficiently. </a:t>
            </a:r>
          </a:p>
          <a:p>
            <a:pPr marL="266700" indent="-266700"/>
            <a:endParaRPr lang="en-US"/>
          </a:p>
          <a:p>
            <a:pPr marL="266700" indent="-266700"/>
            <a:r>
              <a:rPr lang="en-US"/>
              <a:t>2. Public health professionals need high quality evidence-based information to make informed decisions.</a:t>
            </a:r>
          </a:p>
          <a:p>
            <a:pPr marL="266700" indent="-266700"/>
            <a:r>
              <a:rPr lang="en-US"/>
              <a:t>	Using an evidence-based approach, find most relevant research. </a:t>
            </a:r>
          </a:p>
          <a:p>
            <a:pPr marL="266700" indent="-266700"/>
            <a:r>
              <a:rPr lang="en-US"/>
              <a:t>	Decide among several possible interventions, and decide which one is the best and to rule out or discontinue interventions that are not effective.</a:t>
            </a:r>
          </a:p>
          <a:p>
            <a:pPr marL="266700" indent="-266700"/>
            <a:endParaRPr lang="en-US"/>
          </a:p>
          <a:p>
            <a:pPr marL="266700" indent="-266700"/>
            <a:r>
              <a:rPr lang="en-US"/>
              <a:t>3. Public health practitioners &amp; policy makers value scientific knowledge as a basis for making decisions.</a:t>
            </a:r>
          </a:p>
          <a:p>
            <a:pPr marL="266700" indent="-266700"/>
            <a:r>
              <a:rPr lang="en-US"/>
              <a:t>	Trend in public health to say we want to implement this program because it is evidence-based</a:t>
            </a:r>
          </a:p>
          <a:p>
            <a:pPr marL="266700" indent="-266700"/>
            <a:endParaRPr lang="en-US"/>
          </a:p>
          <a:p>
            <a:pPr marL="266700" indent="-266700"/>
            <a:r>
              <a:rPr lang="en-US"/>
              <a:t>4. Decisions should not be based only on intuition, opinion or anecdotal information.</a:t>
            </a:r>
          </a:p>
          <a:p>
            <a:pPr marL="266700" indent="-266700">
              <a:buFontTx/>
              <a:buAutoNum type="arabicPeriod"/>
            </a:pPr>
            <a:endParaRPr lang="en-US"/>
          </a:p>
          <a:p>
            <a:pPr marL="266700" indent="-266700"/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24759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2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9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45300" y="62198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559145-3097-4ABA-90B6-27E1D6A809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7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4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3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8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8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9CDBC-99C6-448E-A7FA-6323891EE20F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59D1D-BFC4-496F-8F5B-9FC5DDEC1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752849"/>
            <a:ext cx="8964488" cy="1332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</a:t>
            </a:r>
            <a:r>
              <a:rPr lang="en-US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making in healthcare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941168"/>
            <a:ext cx="6840760" cy="1764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</a:rPr>
              <a:t>Dr. </a:t>
            </a:r>
            <a:r>
              <a:rPr lang="en-US" sz="2000" b="1" dirty="0" err="1">
                <a:solidFill>
                  <a:schemeClr val="bg1"/>
                </a:solidFill>
              </a:rPr>
              <a:t>Israa</a:t>
            </a:r>
            <a:r>
              <a:rPr lang="en-US" sz="2000" b="1" dirty="0">
                <a:solidFill>
                  <a:schemeClr val="bg1"/>
                </a:solidFill>
              </a:rPr>
              <a:t> Al-</a:t>
            </a:r>
            <a:r>
              <a:rPr lang="en-US" sz="2000" b="1" dirty="0" err="1">
                <a:solidFill>
                  <a:schemeClr val="bg1"/>
                </a:solidFill>
              </a:rPr>
              <a:t>Rawashdeh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MD,MPH,PhD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</a:rPr>
              <a:t>Faculty of Medicine</a:t>
            </a:r>
          </a:p>
          <a:p>
            <a:pPr>
              <a:lnSpc>
                <a:spcPct val="90000"/>
              </a:lnSpc>
            </a:pPr>
            <a:r>
              <a:rPr lang="en-US" sz="2000" b="1" dirty="0" err="1">
                <a:solidFill>
                  <a:schemeClr val="bg1"/>
                </a:solidFill>
              </a:rPr>
              <a:t>Mutah</a:t>
            </a:r>
            <a:r>
              <a:rPr lang="en-US" sz="2000" b="1" dirty="0">
                <a:solidFill>
                  <a:schemeClr val="bg1"/>
                </a:solidFill>
              </a:rPr>
              <a:t> University</a:t>
            </a:r>
          </a:p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2021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9D1D00-B1D9-46FB-B1F7-9EDDE68A2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95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6116" y="49205"/>
            <a:ext cx="5605629" cy="859515"/>
          </a:xfrm>
        </p:spPr>
        <p:txBody>
          <a:bodyPr>
            <a:normAutofit/>
          </a:bodyPr>
          <a:lstStyle/>
          <a:p>
            <a:pPr algn="ctr"/>
            <a:r>
              <a:rPr lang="en-GB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Decision Making Conditions</a:t>
            </a:r>
            <a:endParaRPr lang="en-US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23527" y="908720"/>
            <a:ext cx="5806039" cy="5184576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en-GB" sz="2400" dirty="0"/>
          </a:p>
          <a:p>
            <a:pPr algn="just">
              <a:lnSpc>
                <a:spcPct val="90000"/>
              </a:lnSpc>
            </a:pPr>
            <a:r>
              <a:rPr lang="en-GB" sz="2600" b="1" u="sng" dirty="0">
                <a:solidFill>
                  <a:srgbClr val="7030A0"/>
                </a:solidFill>
              </a:rPr>
              <a:t>Certainty: </a:t>
            </a:r>
            <a:r>
              <a:rPr lang="en-GB" sz="2400" dirty="0"/>
              <a:t>A situation in which a manager can make an accurate decision because the outcome of every alternative choice is </a:t>
            </a:r>
            <a:r>
              <a:rPr lang="en-GB" sz="2400" u="sng" dirty="0"/>
              <a:t>known</a:t>
            </a:r>
            <a:r>
              <a:rPr lang="en-GB" sz="2400" dirty="0"/>
              <a:t>.</a:t>
            </a:r>
          </a:p>
          <a:p>
            <a:pPr algn="just">
              <a:lnSpc>
                <a:spcPct val="90000"/>
              </a:lnSpc>
            </a:pPr>
            <a:endParaRPr lang="en-GB" sz="2400" dirty="0"/>
          </a:p>
          <a:p>
            <a:pPr algn="just">
              <a:lnSpc>
                <a:spcPct val="90000"/>
              </a:lnSpc>
            </a:pPr>
            <a:r>
              <a:rPr lang="en-GB" sz="2600" b="1" u="sng" dirty="0">
                <a:solidFill>
                  <a:srgbClr val="7030A0"/>
                </a:solidFill>
              </a:rPr>
              <a:t>Risk: </a:t>
            </a:r>
            <a:r>
              <a:rPr lang="en-GB" sz="2400" dirty="0"/>
              <a:t>A situation in which the manager is able to estimate the likelihood (probability) of outcomes that result from the choice of particular alternatives but information are incomplete.</a:t>
            </a:r>
          </a:p>
          <a:p>
            <a:pPr algn="just">
              <a:lnSpc>
                <a:spcPct val="90000"/>
              </a:lnSpc>
            </a:pPr>
            <a:endParaRPr lang="en-GB" sz="2400" dirty="0"/>
          </a:p>
          <a:p>
            <a:pPr algn="just">
              <a:lnSpc>
                <a:spcPct val="90000"/>
              </a:lnSpc>
            </a:pPr>
            <a:r>
              <a:rPr lang="en-GB" sz="2600" b="1" u="sng" dirty="0">
                <a:solidFill>
                  <a:srgbClr val="7030A0"/>
                </a:solidFill>
              </a:rPr>
              <a:t>Uncertainty –</a:t>
            </a:r>
            <a:r>
              <a:rPr lang="en-GB" sz="2400" dirty="0"/>
              <a:t>The decision-maker is not aware of all available alternatives, the risks associated with each, and the consequences of each alternative or their probabilities.</a:t>
            </a:r>
          </a:p>
        </p:txBody>
      </p:sp>
      <p:sp>
        <p:nvSpPr>
          <p:cNvPr id="17413" name="Rectangle 73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414" name="Oval 75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415" name="Graphic 70" descr="Onboarding">
            <a:extLst>
              <a:ext uri="{FF2B5EF4-FFF2-40B4-BE49-F238E27FC236}">
                <a16:creationId xmlns:a16="http://schemas.microsoft.com/office/drawing/2014/main" xmlns="" id="{D2F9ABE4-CE89-432B-B60B-D8E79B4F7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F837543A-6020-4505-A233-C9DB4BF740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14" y="182563"/>
            <a:ext cx="5359957" cy="132556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Models of decision making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14" y="1550992"/>
            <a:ext cx="5395466" cy="53070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Rational Model: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Most popular type of models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Based around a cognitive judgment </a:t>
            </a:r>
          </a:p>
          <a:p>
            <a:pPr>
              <a:lnSpc>
                <a:spcPct val="90000"/>
              </a:lnSpc>
              <a:buNone/>
            </a:pPr>
            <a:r>
              <a:rPr lang="en-US" sz="3200" dirty="0" smtClean="0"/>
              <a:t>• </a:t>
            </a:r>
            <a:r>
              <a:rPr lang="en-US" sz="3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 Models: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Incremental Model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Satisficing Model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3200" dirty="0"/>
              <a:t>Garbage-Can Model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35B16301-FB18-48BA-A6DD-C37CAF6F9A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3C0D90E-074A-4F52-9B11-B52BEF4BCB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2" y="2624479"/>
            <a:ext cx="609320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Block Arc 42">
            <a:extLst>
              <a:ext uri="{FF2B5EF4-FFF2-40B4-BE49-F238E27FC236}">
                <a16:creationId xmlns:a16="http://schemas.microsoft.com/office/drawing/2014/main" xmlns="" id="{CABBD4C1-E6F8-46F6-8152-A8A97490B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385863" y="1516981"/>
            <a:ext cx="23876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83BA5EF5-1FE9-4BF9-83BB-269BCDDF61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2" y="0"/>
            <a:ext cx="1736438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B3BCACB-5880-460B-9606-8C433A9AF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79347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88853921-7BC9-4BDE-ACAB-133C683C82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54162" y="4112081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xmlns="" id="{09192968-3AE7-4470-A61C-97294BB927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92895">
            <a:off x="4565205" y="4145122"/>
            <a:ext cx="3062574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3AB72E55-43E4-4356-BFE8-E2102CB0B5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2" y="4962670"/>
            <a:ext cx="1982514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9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Rational (Classical) </a:t>
            </a:r>
            <a:r>
              <a:rPr lang="en-US" dirty="0"/>
              <a:t>model: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462" y="1196752"/>
            <a:ext cx="4468688" cy="5256584"/>
          </a:xfrm>
        </p:spPr>
        <p:txBody>
          <a:bodyPr>
            <a:noAutofit/>
          </a:bodyPr>
          <a:lstStyle/>
          <a:p>
            <a:r>
              <a:rPr lang="en-US" sz="2800" dirty="0"/>
              <a:t>This is the classical, scientific approach to decision-making which views the process as </a:t>
            </a:r>
            <a:r>
              <a:rPr lang="en-US" sz="2800" i="1" dirty="0">
                <a:solidFill>
                  <a:srgbClr val="FF0000"/>
                </a:solidFill>
              </a:rPr>
              <a:t>orderly and rational</a:t>
            </a:r>
            <a:r>
              <a:rPr lang="en-US" sz="2800" dirty="0"/>
              <a:t>. </a:t>
            </a:r>
          </a:p>
          <a:p>
            <a:r>
              <a:rPr lang="en-GB" sz="2800" dirty="0"/>
              <a:t>It is assumed that decision makers have nearly all information about a problem, its causes, and its solutions, where a large number of </a:t>
            </a:r>
            <a:r>
              <a:rPr lang="en-GB" sz="2800" u="sng" dirty="0"/>
              <a:t>alternatives</a:t>
            </a:r>
            <a:r>
              <a:rPr lang="en-GB" sz="2800" dirty="0"/>
              <a:t> can be weighted and the </a:t>
            </a:r>
            <a:r>
              <a:rPr lang="en-GB" sz="2800" u="sng" dirty="0"/>
              <a:t>best one selected</a:t>
            </a:r>
            <a:r>
              <a:rPr lang="en-GB" sz="2800" dirty="0"/>
              <a:t>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1506" name="Picture 2" descr="Image result for rational model of decision mak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736"/>
            <a:ext cx="417646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E4B7C1DD-857C-4D03-AAB3-C5C95BD51A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252662" y="321176"/>
            <a:ext cx="5625623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03" y="112029"/>
            <a:ext cx="5034855" cy="1344975"/>
          </a:xfrm>
        </p:spPr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Non-Rational: Incremental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36DA0A4-A5F2-4D7E-A37D-E8ACEB75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5" y="1268760"/>
            <a:ext cx="5042359" cy="44799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‘Slowly building the blocks’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This model suggests that major decisions are broken down in small steps taking place in </a:t>
            </a:r>
            <a:r>
              <a:rPr lang="en-US" sz="2000" b="1" dirty="0"/>
              <a:t>three</a:t>
            </a:r>
            <a:r>
              <a:rPr lang="en-US" sz="2000" dirty="0"/>
              <a:t> major phases: the identification, development, &amp; selection phases.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Not completely rational; analysis is limited, information is ambiguous and subject to interpretation.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 Incremental </a:t>
            </a:r>
            <a:r>
              <a:rPr lang="en-US" sz="2000" i="1" dirty="0"/>
              <a:t>trial-and-error process.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They correct or avoid mistakes through a succession of incremental changes</a:t>
            </a:r>
          </a:p>
          <a:p>
            <a:pPr>
              <a:lnSpc>
                <a:spcPct val="90000"/>
              </a:lnSpc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F481B-AF88-4F0C-914E-F26E8A908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0"/>
          <a:stretch/>
        </p:blipFill>
        <p:spPr>
          <a:xfrm>
            <a:off x="6089902" y="378167"/>
            <a:ext cx="2814068" cy="1615736"/>
          </a:xfrm>
          <a:prstGeom prst="rect">
            <a:avLst/>
          </a:prstGeom>
        </p:spPr>
      </p:pic>
      <p:pic>
        <p:nvPicPr>
          <p:cNvPr id="22530" name="Picture 2" descr="Image result for muddling through meani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47664" y="5686493"/>
            <a:ext cx="6192688" cy="105947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DA3A64-20AC-44C3-97F5-DFC126F8C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968" y="2302453"/>
            <a:ext cx="2882002" cy="3231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0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Non-Rational: Satisficing Model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51520" y="4293096"/>
            <a:ext cx="8640960" cy="2564904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/>
              <a:t>Satisficing consists of choosing a solution that meets minimum standard of acceptance. 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It is best when </a:t>
            </a:r>
            <a:r>
              <a:rPr lang="en-US" sz="2800" dirty="0"/>
              <a:t>there is insufficient time, information, or ability to handle the complexity associated with the rational </a:t>
            </a:r>
            <a:r>
              <a:rPr lang="en-US" sz="2800" dirty="0" smtClean="0"/>
              <a:t>process.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therefore, stop </a:t>
            </a:r>
            <a:r>
              <a:rPr lang="en-US" sz="2800" dirty="0"/>
              <a:t>seeking alternatives when </a:t>
            </a:r>
            <a:r>
              <a:rPr lang="en-US" sz="2800" dirty="0" smtClean="0"/>
              <a:t>find </a:t>
            </a:r>
            <a:r>
              <a:rPr lang="en-US" sz="2800" dirty="0"/>
              <a:t>one that is </a:t>
            </a:r>
            <a:r>
              <a:rPr lang="en-US" sz="2800" i="1" dirty="0"/>
              <a:t>good enough </a:t>
            </a:r>
            <a:r>
              <a:rPr lang="en-US" sz="2800" dirty="0"/>
              <a:t>(Not seeking the optimal decision).</a:t>
            </a:r>
          </a:p>
          <a:p>
            <a:endParaRPr lang="en-US" sz="2800" dirty="0"/>
          </a:p>
        </p:txBody>
      </p:sp>
      <p:pic>
        <p:nvPicPr>
          <p:cNvPr id="27650" name="Picture 2" descr="Image result for satisficing decision model"/>
          <p:cNvPicPr>
            <a:picLocks noChangeAspect="1" noChangeArrowheads="1"/>
          </p:cNvPicPr>
          <p:nvPr/>
        </p:nvPicPr>
        <p:blipFill>
          <a:blip r:embed="rId2" cstate="print"/>
          <a:srcRect t="29076" b="15540"/>
          <a:stretch>
            <a:fillRect/>
          </a:stretch>
        </p:blipFill>
        <p:spPr bwMode="auto">
          <a:xfrm>
            <a:off x="503548" y="773733"/>
            <a:ext cx="8136904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96652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50" y="96999"/>
            <a:ext cx="8106605" cy="85627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Non-Rational: Garbage can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0668" y="1435100"/>
            <a:ext cx="6259524" cy="5149850"/>
          </a:xfrm>
        </p:spPr>
        <p:txBody>
          <a:bodyPr>
            <a:normAutofit/>
          </a:bodyPr>
          <a:lstStyle/>
          <a:p>
            <a:r>
              <a:rPr lang="en-US" sz="2400" dirty="0"/>
              <a:t>This describes decision-making processes in organizations </a:t>
            </a:r>
            <a:r>
              <a:rPr lang="en-US" sz="2400" dirty="0" smtClean="0"/>
              <a:t>characterized </a:t>
            </a:r>
            <a:r>
              <a:rPr lang="en-US" sz="2400" dirty="0"/>
              <a:t>by </a:t>
            </a:r>
            <a:r>
              <a:rPr lang="en-US" sz="2400" dirty="0" smtClean="0"/>
              <a:t>uncertainty, </a:t>
            </a:r>
            <a:r>
              <a:rPr lang="en-US" sz="2400" dirty="0"/>
              <a:t>where objectives are </a:t>
            </a:r>
            <a:r>
              <a:rPr lang="en-US" sz="2400" dirty="0" smtClean="0"/>
              <a:t>not well defined </a:t>
            </a:r>
            <a:r>
              <a:rPr lang="en-US" sz="2400" dirty="0"/>
              <a:t>or inconsistent for individual decision-makers. </a:t>
            </a:r>
          </a:p>
          <a:p>
            <a:endParaRPr lang="en-US" sz="2400" dirty="0"/>
          </a:p>
          <a:p>
            <a:r>
              <a:rPr lang="en-US" sz="2400" dirty="0"/>
              <a:t>Decisions are made as a result of the interaction between: </a:t>
            </a:r>
            <a:r>
              <a:rPr lang="en-US" sz="2400" b="1" i="1" dirty="0"/>
              <a:t>Problems, solutions, participants,</a:t>
            </a:r>
            <a:r>
              <a:rPr lang="en-US" sz="2400" dirty="0"/>
              <a:t> and </a:t>
            </a:r>
            <a:r>
              <a:rPr lang="en-US" sz="2400" b="1" i="1" dirty="0"/>
              <a:t>choice opportunities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other words, solutions and problems are matched </a:t>
            </a:r>
            <a:r>
              <a:rPr lang="en-US" sz="2400" dirty="0" smtClean="0"/>
              <a:t>rather </a:t>
            </a:r>
            <a:r>
              <a:rPr lang="en-US" sz="2400" dirty="0"/>
              <a:t>than through a step-by-step process</a:t>
            </a:r>
          </a:p>
          <a:p>
            <a:r>
              <a:rPr lang="en-US" sz="2400" dirty="0"/>
              <a:t>Does not follow any orderly steps (Random)</a:t>
            </a:r>
          </a:p>
        </p:txBody>
      </p:sp>
      <p:pic>
        <p:nvPicPr>
          <p:cNvPr id="1026" name="Picture 2" descr="Garbage Can Model - a theory that&#10;contends that decisions in&#10;organizations are random and&#10;unsystematic&#10;0 Extremely organic...">
            <a:extLst>
              <a:ext uri="{FF2B5EF4-FFF2-40B4-BE49-F238E27FC236}">
                <a16:creationId xmlns:a16="http://schemas.microsoft.com/office/drawing/2014/main" xmlns="" id="{E2E36A31-8A06-4D82-878B-B3EFE3F0D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18434" r="1418" b="2652"/>
          <a:stretch/>
        </p:blipFill>
        <p:spPr bwMode="auto">
          <a:xfrm>
            <a:off x="6201966" y="1988840"/>
            <a:ext cx="2782980" cy="35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745" y="278904"/>
            <a:ext cx="432048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Intuition in Decision Making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Represents judgments, insights, or decisions that “come to mind on their own, without explicit awareness of the </a:t>
            </a:r>
            <a:r>
              <a:rPr lang="en-US" dirty="0" smtClean="0"/>
              <a:t>suggested alternatives and </a:t>
            </a:r>
            <a:r>
              <a:rPr lang="en-US" dirty="0"/>
              <a:t>without </a:t>
            </a:r>
            <a:r>
              <a:rPr lang="en-US" dirty="0" smtClean="0"/>
              <a:t>clear </a:t>
            </a:r>
            <a:r>
              <a:rPr lang="en-US" dirty="0"/>
              <a:t>evaluation of the validity of these </a:t>
            </a:r>
            <a:r>
              <a:rPr lang="en-US" dirty="0" smtClean="0"/>
              <a:t>alternatives”.</a:t>
            </a:r>
            <a:endParaRPr lang="en-US" dirty="0"/>
          </a:p>
          <a:p>
            <a:pPr algn="ctr">
              <a:buNone/>
            </a:pPr>
            <a:r>
              <a:rPr lang="en-US" dirty="0"/>
              <a:t>Rapid, automatic and relatively effortless decision-making</a:t>
            </a:r>
          </a:p>
          <a:p>
            <a:pPr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22" name="Picture 2" descr="Image result for intuition in decision making"/>
          <p:cNvPicPr>
            <a:picLocks noChangeAspect="1" noChangeArrowheads="1"/>
          </p:cNvPicPr>
          <p:nvPr/>
        </p:nvPicPr>
        <p:blipFill>
          <a:blip r:embed="rId2" cstate="print"/>
          <a:srcRect b="8472"/>
          <a:stretch>
            <a:fillRect/>
          </a:stretch>
        </p:blipFill>
        <p:spPr bwMode="auto">
          <a:xfrm>
            <a:off x="1187625" y="4806234"/>
            <a:ext cx="6840760" cy="2016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493462"/>
            <a:ext cx="380434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organizational decisions are not made in a logical, rational manner (Daft 2012)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5205"/>
          <a:stretch/>
        </p:blipFill>
        <p:spPr>
          <a:xfrm>
            <a:off x="7134225" y="0"/>
            <a:ext cx="2009775" cy="1700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BA9F48-2549-415B-97F6-B818D987B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44553" cy="1598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00" y="274638"/>
            <a:ext cx="8486600" cy="716631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Has the D?                  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Rogers and  </a:t>
            </a:r>
            <a:r>
              <a:rPr lang="en-GB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Blenko</a:t>
            </a:r>
            <a:r>
              <a:rPr lang="en-GB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2006</a:t>
            </a:r>
            <a:endParaRPr 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0" y="991269"/>
            <a:ext cx="8620272" cy="452596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Proposer (Recommend ): </a:t>
            </a:r>
            <a:r>
              <a:rPr lang="en-US" dirty="0"/>
              <a:t>People in this role are responsible for making a proposal, gathering input, and providing the right data and analysis to make a sensible decision in timely fashion. </a:t>
            </a:r>
          </a:p>
          <a:p>
            <a:r>
              <a:rPr lang="en-US" b="1" dirty="0"/>
              <a:t>Approver (Agree): </a:t>
            </a:r>
            <a:r>
              <a:rPr lang="en-US" dirty="0"/>
              <a:t>Individuals in this role have veto power – yes or no – over the recommendation.</a:t>
            </a:r>
          </a:p>
          <a:p>
            <a:r>
              <a:rPr lang="en-US" b="1" dirty="0"/>
              <a:t> Input:  </a:t>
            </a:r>
            <a:r>
              <a:rPr lang="en-US" dirty="0"/>
              <a:t>These people are consulted on the decision. Because the people who provide input are typically involved in implementation, recommenders have a strong interest in taking their advice seriously.</a:t>
            </a:r>
          </a:p>
          <a:p>
            <a:r>
              <a:rPr lang="en-US" b="1" dirty="0"/>
              <a:t>Ultimate Decision Maker (Decide): </a:t>
            </a:r>
            <a:r>
              <a:rPr lang="en-US" dirty="0"/>
              <a:t>The person is the formal decision maker. The decider is ultimately accountable for the decision, responsible for consequences and has the authority to resolve any problem in the decision-making process and to commit the organization to action. </a:t>
            </a:r>
          </a:p>
          <a:p>
            <a:r>
              <a:rPr lang="en-US" b="1" dirty="0"/>
              <a:t>Executor (Perform): </a:t>
            </a:r>
            <a:r>
              <a:rPr lang="en-US" dirty="0"/>
              <a:t>Once a decision is made, a person or group of people will be responsible for executing it. In some instances, the people responsible for implementing a decision are the same people who recommended it.</a:t>
            </a:r>
          </a:p>
          <a:p>
            <a:endParaRPr lang="en-US" dirty="0"/>
          </a:p>
        </p:txBody>
      </p:sp>
      <p:pic>
        <p:nvPicPr>
          <p:cNvPr id="20482" name="Picture 2" descr="Image result for cro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17232"/>
            <a:ext cx="8640960" cy="134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EC5EEAF-4617-435C-B023-6F770CC52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459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1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45B90E3-AC86-41BE-A621-75C98B4BE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l="14345" r="5655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F4EAD25B-14E9-441D-9258-69AF5918C5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58223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04531D7-AB04-456F-A61C-B6CF16191A96}" type="slidenum">
              <a:rPr lang="en-US" sz="100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00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/>
              <a:t>Characteristics of an Effective Decision-Making</a:t>
            </a:r>
            <a:br>
              <a:rPr lang="en-GB" sz="4000"/>
            </a:br>
            <a:endParaRPr lang="en-US" sz="400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focuses on what is important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is logical and consistent.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acknowledges both subjective and objective thinking and blends analytical with intuitive thinking.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requires only as much information and analysis as is necessary to resolve a particular dilemma.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encourages and guides the gathering of relevant information and informed opinion.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It is straight forward, reliable, easy to use, and flexible</a:t>
            </a:r>
            <a:r>
              <a:rPr lang="en-GB" sz="2000"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852" y="5091762"/>
            <a:ext cx="7703532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200" dirty="0"/>
              <a:t>Evidence Based Decision making</a:t>
            </a:r>
          </a:p>
        </p:txBody>
      </p:sp>
      <p:pic>
        <p:nvPicPr>
          <p:cNvPr id="17410" name="Picture 2" descr="Evidence-Based Decision Making&#10;If doctors can do it... administrators can do it?&#10;NVZD Voorjaarscongres – 4 Juni 2015 - Nye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5810" b="17523"/>
          <a:stretch/>
        </p:blipFill>
        <p:spPr bwMode="auto">
          <a:xfrm>
            <a:off x="20" y="10"/>
            <a:ext cx="9143980" cy="4571990"/>
          </a:xfrm>
          <a:prstGeom prst="rect">
            <a:avLst/>
          </a:prstGeom>
          <a:noFill/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40CA114-B78B-4E3B-A785-96745276B6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457"/>
            <a:ext cx="9144000" cy="22855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Origins of the Evidence-based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7811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1981: Dr. David </a:t>
            </a:r>
            <a:r>
              <a:rPr lang="en-US" dirty="0" err="1"/>
              <a:t>Sackett</a:t>
            </a:r>
            <a:r>
              <a:rPr lang="en-US" dirty="0"/>
              <a:t>, introduced a new method for physicians reading the literature. Called it “critical appraisal.”</a:t>
            </a:r>
          </a:p>
          <a:p>
            <a:pPr>
              <a:buNone/>
            </a:pPr>
            <a:r>
              <a:rPr lang="en-US" dirty="0"/>
              <a:t>1990: Dr. Gordon </a:t>
            </a:r>
            <a:r>
              <a:rPr lang="en-US" dirty="0" err="1"/>
              <a:t>Guyatt</a:t>
            </a:r>
            <a:r>
              <a:rPr lang="en-US" dirty="0"/>
              <a:t>, introduced a new concept he called “Scientific Medicine”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!</a:t>
            </a:r>
          </a:p>
          <a:p>
            <a:pPr>
              <a:buNone/>
            </a:pPr>
            <a:r>
              <a:rPr lang="en-US" dirty="0"/>
              <a:t>1991 </a:t>
            </a:r>
            <a:r>
              <a:rPr lang="en-US" dirty="0" err="1"/>
              <a:t>Guyatt</a:t>
            </a:r>
            <a:r>
              <a:rPr lang="en-US" dirty="0"/>
              <a:t> coined “Evidence-Based Medicine” (EBM). </a:t>
            </a:r>
          </a:p>
          <a:p>
            <a:r>
              <a:rPr lang="en-US" dirty="0"/>
              <a:t>Aimed to improve the quality of information used to make decisions.</a:t>
            </a:r>
          </a:p>
          <a:p>
            <a:r>
              <a:rPr lang="en-US" dirty="0"/>
              <a:t>Migrated to other sectors - dentistry, nursing, management, etc..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Evidence-Based Medicine?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359815" y="1484785"/>
            <a:ext cx="5525727" cy="4531386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100" dirty="0"/>
              <a:t>“The process of finding relevant information in the medical literature to address a specific clinical problem; In short, patient care based on evidence derived from the best available (“gold standard”) studies.”  </a:t>
            </a:r>
          </a:p>
          <a:p>
            <a:pPr>
              <a:buFont typeface="Wingdings" pitchFamily="2" charset="2"/>
              <a:buNone/>
            </a:pPr>
            <a:endParaRPr lang="en-US" sz="2100" dirty="0"/>
          </a:p>
          <a:p>
            <a:pPr>
              <a:buFont typeface="Wingdings" pitchFamily="2" charset="2"/>
              <a:buNone/>
            </a:pPr>
            <a:r>
              <a:rPr lang="en-US" sz="2100" dirty="0"/>
              <a:t>John Last, </a:t>
            </a:r>
            <a:r>
              <a:rPr lang="en-US" sz="2100" i="1" dirty="0"/>
              <a:t>A Dictionary of Epidemiology</a:t>
            </a:r>
            <a:r>
              <a:rPr lang="en-US" sz="2100" dirty="0"/>
              <a:t>, Oxford, 1995</a:t>
            </a:r>
          </a:p>
        </p:txBody>
      </p:sp>
      <p:sp>
        <p:nvSpPr>
          <p:cNvPr id="105477" name="Rectangle 135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89435" y="0"/>
            <a:ext cx="195456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9567" y="2369132"/>
            <a:ext cx="2119736" cy="2119736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1" name="Graphic 70" descr="Fingerprint">
            <a:extLst>
              <a:ext uri="{FF2B5EF4-FFF2-40B4-BE49-F238E27FC236}">
                <a16:creationId xmlns:a16="http://schemas.microsoft.com/office/drawing/2014/main" xmlns="" id="{B5380C7F-D89C-4DAF-9C0B-735DFF4BE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620392"/>
            <a:ext cx="2530602" cy="5504688"/>
          </a:xfrm>
        </p:spPr>
        <p:txBody>
          <a:bodyPr>
            <a:normAutofit/>
          </a:bodyPr>
          <a:lstStyle/>
          <a:p>
            <a:r>
              <a:rPr lang="en-US" b="1"/>
              <a:t>Evidence-based  . . . </a:t>
            </a:r>
          </a:p>
        </p:txBody>
      </p:sp>
      <p:graphicFrame>
        <p:nvGraphicFramePr>
          <p:cNvPr id="111621" name="Rectangle 3">
            <a:extLst>
              <a:ext uri="{FF2B5EF4-FFF2-40B4-BE49-F238E27FC236}">
                <a16:creationId xmlns:a16="http://schemas.microsoft.com/office/drawing/2014/main" xmlns="" id="{44EC400F-5902-44E2-8D93-F2B66210A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6989119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vels of evidence pyrami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334" r="2" b="2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389575E1-3389-451A-A5F7-27854C25C5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429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43" name="Rectangle 73">
            <a:extLst>
              <a:ext uri="{FF2B5EF4-FFF2-40B4-BE49-F238E27FC236}">
                <a16:creationId xmlns:a16="http://schemas.microsoft.com/office/drawing/2014/main" xmlns="" id="{A53CCC5C-D88E-40FB-B30B-23DCDBD01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4"/>
            <a:ext cx="3125451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5125" y="591344"/>
            <a:ext cx="24003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Evidence-Based?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200" dirty="0"/>
              <a:t>So much information, too little time!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problems which requires immediate attention can be better highlighted.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 Reduces expenses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It ensures transparency and accountability.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Value of scientific knowledge for decision making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Need high quality,  filtered information to  make informed decisions </a:t>
            </a:r>
          </a:p>
          <a:p>
            <a:pPr indent="-228600">
              <a:lnSpc>
                <a:spcPct val="90000"/>
              </a:lnSpc>
            </a:pPr>
            <a:r>
              <a:rPr lang="en-US" sz="2200" dirty="0"/>
              <a:t>Decisions should not be based only on intuition, opinion or </a:t>
            </a:r>
            <a:r>
              <a:rPr lang="en-US" sz="2200" dirty="0" smtClean="0"/>
              <a:t>subjective information</a:t>
            </a:r>
            <a:endParaRPr lang="en-US" sz="220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64895" y="6356350"/>
            <a:ext cx="115045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F9E13AE-9460-4E51-B92B-310FB65BFD5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8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rgbClr val="FFFFFF"/>
                </a:solidFill>
              </a:rPr>
              <a:t>Challenges of EBDM</a:t>
            </a:r>
            <a:br>
              <a:rPr lang="en-GB" sz="3700" b="1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94756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2200" dirty="0"/>
              <a:t> Periodic statistics </a:t>
            </a:r>
            <a:r>
              <a:rPr lang="en-GB" sz="2200" dirty="0" smtClean="0"/>
              <a:t>(generated </a:t>
            </a:r>
            <a:r>
              <a:rPr lang="en-GB" sz="2200" dirty="0"/>
              <a:t>from day to day </a:t>
            </a:r>
            <a:r>
              <a:rPr lang="en-GB" sz="2200" dirty="0" smtClean="0"/>
              <a:t>administration) are important source </a:t>
            </a:r>
            <a:r>
              <a:rPr lang="en-GB" sz="2200" dirty="0"/>
              <a:t>of </a:t>
            </a:r>
            <a:r>
              <a:rPr lang="en-GB" sz="2200" dirty="0" smtClean="0"/>
              <a:t>evidence (</a:t>
            </a:r>
            <a:r>
              <a:rPr lang="en-US" sz="2200" dirty="0" smtClean="0"/>
              <a:t>clear</a:t>
            </a:r>
            <a:r>
              <a:rPr lang="en-US" sz="2200" dirty="0"/>
              <a:t>, objective, numerical data </a:t>
            </a:r>
            <a:r>
              <a:rPr lang="en-US" sz="2200" dirty="0" smtClean="0"/>
              <a:t>) are needed.</a:t>
            </a:r>
            <a:endParaRPr lang="en-US" sz="22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200" dirty="0"/>
              <a:t>The availability of statistical information does not </a:t>
            </a:r>
            <a:r>
              <a:rPr lang="en-US" sz="2200" dirty="0" smtClean="0"/>
              <a:t>always </a:t>
            </a:r>
            <a:r>
              <a:rPr lang="en-US" sz="2200" dirty="0"/>
              <a:t>lead to good decision </a:t>
            </a:r>
            <a:r>
              <a:rPr lang="en-US" sz="2200" dirty="0" smtClean="0"/>
              <a:t>making: skill </a:t>
            </a:r>
            <a:r>
              <a:rPr lang="en-US" sz="2200" dirty="0"/>
              <a:t>and knowledge is </a:t>
            </a:r>
            <a:r>
              <a:rPr lang="en-US" sz="2200" dirty="0" smtClean="0"/>
              <a:t>also required to </a:t>
            </a:r>
            <a:r>
              <a:rPr lang="en-US" sz="2200" dirty="0"/>
              <a:t>be able to access, understand, </a:t>
            </a:r>
            <a:r>
              <a:rPr lang="en-US" sz="2200" dirty="0" smtClean="0"/>
              <a:t>analyze </a:t>
            </a:r>
            <a:r>
              <a:rPr lang="en-US" sz="2200" dirty="0"/>
              <a:t>and communicate statistical information.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200" dirty="0"/>
              <a:t>Clear or consistent evidence may not be available at the time of decision making as it generally requires many different kinds of evidence.</a:t>
            </a:r>
          </a:p>
          <a:p>
            <a:pPr>
              <a:lnSpc>
                <a:spcPct val="90000"/>
              </a:lnSpc>
            </a:pPr>
            <a:endParaRPr lang="en-US" sz="2200" dirty="0"/>
          </a:p>
        </p:txBody>
      </p:sp>
      <p:sp>
        <p:nvSpPr>
          <p:cNvPr id="25" name="Arc 20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rgbClr val="FFFFFF"/>
                </a:solidFill>
              </a:rPr>
              <a:t>Challenges of EBDM</a:t>
            </a: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428263" y="591344"/>
            <a:ext cx="5087085" cy="594756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en-GB" sz="20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/>
              <a:t>Politics may influences evaluation design, process and use of findings </a:t>
            </a:r>
            <a:endParaRPr lang="en-GB" sz="20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endParaRPr lang="en-GB" sz="20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2000" dirty="0"/>
              <a:t> Difficulties in  handling sensitive information</a:t>
            </a:r>
          </a:p>
          <a:p>
            <a:pPr>
              <a:lnSpc>
                <a:spcPct val="90000"/>
              </a:lnSpc>
              <a:buNone/>
            </a:pPr>
            <a:endParaRPr lang="en-GB" sz="2000" dirty="0"/>
          </a:p>
          <a:p>
            <a:pPr>
              <a:lnSpc>
                <a:spcPct val="90000"/>
              </a:lnSpc>
              <a:buFont typeface="Wingdings" pitchFamily="2" charset="2"/>
              <a:buChar char="§"/>
            </a:pPr>
            <a:r>
              <a:rPr lang="en-GB" sz="2000" dirty="0"/>
              <a:t> Evaluation findings (Evidences) </a:t>
            </a:r>
            <a:r>
              <a:rPr lang="en-GB" sz="2000" dirty="0" smtClean="0"/>
              <a:t>are not always used </a:t>
            </a:r>
            <a:r>
              <a:rPr lang="en-GB" sz="2000" dirty="0"/>
              <a:t>by the implementation </a:t>
            </a:r>
            <a:r>
              <a:rPr lang="en-GB" sz="2000" dirty="0" smtClean="0"/>
              <a:t>part</a:t>
            </a:r>
            <a:r>
              <a:rPr lang="en-GB" sz="2000" dirty="0" smtClean="0"/>
              <a:t> and maybe </a:t>
            </a:r>
            <a:r>
              <a:rPr lang="en-GB" sz="2000" dirty="0"/>
              <a:t>treated as a fault-finding exercise.</a:t>
            </a:r>
          </a:p>
          <a:p>
            <a:pPr marL="0" indent="0">
              <a:lnSpc>
                <a:spcPct val="90000"/>
              </a:lnSpc>
              <a:buNone/>
            </a:pPr>
            <a:endParaRPr lang="en-GB" sz="2000" dirty="0"/>
          </a:p>
          <a:p>
            <a:pPr marL="0" indent="0">
              <a:lnSpc>
                <a:spcPct val="90000"/>
              </a:lnSpc>
              <a:buNone/>
            </a:pPr>
            <a:endParaRPr lang="en-GB" sz="2000" b="1" dirty="0">
              <a:latin typeface="Book Antiqua" panose="02040602050305030304" pitchFamily="18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man who insists upon seeing with perfect clearness before he decides, never decides</a:t>
            </a:r>
            <a:r>
              <a:rPr lang="en-US" b="1" dirty="0"/>
              <a:t>.</a:t>
            </a:r>
            <a:endParaRPr lang="en-US" dirty="0"/>
          </a:p>
        </p:txBody>
      </p:sp>
      <p:pic>
        <p:nvPicPr>
          <p:cNvPr id="32770" name="Picture 2" descr="Image result for quotes about decision making"/>
          <p:cNvPicPr>
            <a:picLocks noChangeAspect="1" noChangeArrowheads="1"/>
          </p:cNvPicPr>
          <p:nvPr/>
        </p:nvPicPr>
        <p:blipFill>
          <a:blip r:embed="rId2" cstate="print"/>
          <a:srcRect t="14634" b="14634"/>
          <a:stretch>
            <a:fillRect/>
          </a:stretch>
        </p:blipFill>
        <p:spPr bwMode="auto">
          <a:xfrm>
            <a:off x="971600" y="3933056"/>
            <a:ext cx="7128792" cy="20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F065D3F1-1E0F-4BC6-9846-BCE0BCC9DC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8608" y="3790587"/>
            <a:ext cx="3257239" cy="210957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17" y="201822"/>
            <a:ext cx="5573791" cy="2811708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3600" dirty="0"/>
              <a:t>It is a science! It is an art!</a:t>
            </a:r>
            <a:endParaRPr lang="en-US" sz="3600" dirty="0"/>
          </a:p>
          <a:p>
            <a:r>
              <a:rPr lang="en-US" sz="3600" dirty="0"/>
              <a:t>Almost everything that a human being does involves decisions.</a:t>
            </a:r>
          </a:p>
          <a:p>
            <a:r>
              <a:rPr lang="en-GB" sz="3600" dirty="0"/>
              <a:t>Managers must be decision makers.</a:t>
            </a:r>
          </a:p>
          <a:p>
            <a:endParaRPr lang="en-US" sz="17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" b="23568"/>
          <a:stretch/>
        </p:blipFill>
        <p:spPr>
          <a:xfrm>
            <a:off x="5802430" y="0"/>
            <a:ext cx="3353131" cy="276874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D84038B-4A56-439B-A184-79B2D45066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768743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4F96EE13-2C4D-4262-812E-DDE5FC35F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349427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30" name="Picture 6" descr="Recognizing the 20 decision-making biases | by Tai Tsao 曹代 | Insights from  Meeteor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29" y="2832751"/>
            <a:ext cx="5799654" cy="39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5602"/>
          </a:xfrm>
        </p:spPr>
        <p:txBody>
          <a:bodyPr/>
          <a:lstStyle/>
          <a:p>
            <a:pPr algn="ctr"/>
            <a:r>
              <a:rPr lang="en-GB" b="1" dirty="0"/>
              <a:t>Definitions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Autofit/>
          </a:bodyPr>
          <a:lstStyle/>
          <a:p>
            <a:r>
              <a:rPr lang="en-US" sz="3200" dirty="0"/>
              <a:t>A goal-directed </a:t>
            </a:r>
            <a:r>
              <a:rPr lang="en-US" sz="3200" dirty="0" err="1"/>
              <a:t>behaviour</a:t>
            </a:r>
            <a:r>
              <a:rPr lang="en-US" sz="3200" dirty="0"/>
              <a:t> in the presence of options.</a:t>
            </a:r>
          </a:p>
          <a:p>
            <a:r>
              <a:rPr lang="en-US" sz="3200" dirty="0"/>
              <a:t>“The thought process of </a:t>
            </a:r>
            <a:r>
              <a:rPr lang="en-US" sz="3200" u="sng" dirty="0"/>
              <a:t>selecting</a:t>
            </a:r>
            <a:r>
              <a:rPr lang="en-US" sz="3200" dirty="0"/>
              <a:t> a logical choice from the available options.” (Business Dictionary). </a:t>
            </a:r>
          </a:p>
          <a:p>
            <a:r>
              <a:rPr lang="en-US" sz="3200" dirty="0"/>
              <a:t>The process of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identifying </a:t>
            </a:r>
            <a:r>
              <a:rPr lang="en-US" sz="3200" dirty="0"/>
              <a:t>and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solving problems</a:t>
            </a:r>
            <a:r>
              <a:rPr lang="en-US" sz="3200" dirty="0"/>
              <a:t> (Daft 1998).</a:t>
            </a:r>
          </a:p>
          <a:p>
            <a:r>
              <a:rPr lang="en-US" sz="3200" dirty="0"/>
              <a:t>The process of transforming </a:t>
            </a:r>
            <a:r>
              <a:rPr lang="en-US" sz="3200" i="1" dirty="0"/>
              <a:t>inputs into outputs</a:t>
            </a:r>
            <a:r>
              <a:rPr lang="en-US" sz="3200" dirty="0"/>
              <a:t>. The input is information, the output is new information (Herrmann 2015).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2" y="6093296"/>
            <a:ext cx="345638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Is it this simple??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258816" cy="106613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Well; It is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ar-JO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32857"/>
            <a:ext cx="8784976" cy="3634571"/>
          </a:xfrm>
        </p:spPr>
        <p:txBody>
          <a:bodyPr>
            <a:noAutofit/>
          </a:bodyPr>
          <a:lstStyle/>
          <a:p>
            <a:r>
              <a:rPr lang="en-US" sz="3600" dirty="0"/>
              <a:t>Healthcare operates within a complex system. </a:t>
            </a:r>
          </a:p>
          <a:p>
            <a:r>
              <a:rPr lang="en-GB" sz="3600" dirty="0"/>
              <a:t>Making decisions in health care is often complicated by factors such as:</a:t>
            </a:r>
          </a:p>
          <a:p>
            <a:pPr>
              <a:buFontTx/>
              <a:buChar char="-"/>
            </a:pPr>
            <a:r>
              <a:rPr lang="en-GB" sz="3600" dirty="0"/>
              <a:t>Uncertainty of information, </a:t>
            </a:r>
          </a:p>
          <a:p>
            <a:pPr>
              <a:buFontTx/>
              <a:buChar char="-"/>
            </a:pPr>
            <a:r>
              <a:rPr lang="en-GB" sz="3600" dirty="0"/>
              <a:t>Varying interpretations of evidence, and </a:t>
            </a:r>
          </a:p>
          <a:p>
            <a:pPr>
              <a:buFontTx/>
              <a:buChar char="-"/>
            </a:pPr>
            <a:r>
              <a:rPr lang="en-GB" sz="3600" dirty="0"/>
              <a:t>The multiple perspectives of decision makers</a:t>
            </a:r>
            <a:r>
              <a:rPr lang="en-GB" sz="3600" dirty="0" smtClean="0"/>
              <a:t>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0" y="147003"/>
            <a:ext cx="4034171" cy="22692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Therefore,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</a:t>
            </a:r>
            <a:r>
              <a:rPr lang="en-US" sz="3600" dirty="0" smtClean="0"/>
              <a:t>here </a:t>
            </a:r>
            <a:r>
              <a:rPr lang="en-US" sz="3600" dirty="0"/>
              <a:t>will be many economic, political, social and environmental factors both formal and informal which can have an impact on any decision-making process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5516" y="4149080"/>
            <a:ext cx="871296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Remember: </a:t>
            </a:r>
            <a:r>
              <a:rPr lang="en-GB" sz="2400" b="1" dirty="0">
                <a:solidFill>
                  <a:srgbClr val="00B050"/>
                </a:solidFill>
              </a:rPr>
              <a:t>The decision not to do something is as important as the decision to do something, and a non-decision is also an </a:t>
            </a:r>
            <a:r>
              <a:rPr lang="en-GB" sz="2400" b="1" dirty="0" smtClean="0">
                <a:solidFill>
                  <a:srgbClr val="00B050"/>
                </a:solidFill>
              </a:rPr>
              <a:t>output.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8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366" y="79611"/>
            <a:ext cx="7886700" cy="959619"/>
          </a:xfrm>
        </p:spPr>
        <p:txBody>
          <a:bodyPr>
            <a:normAutofit/>
          </a:bodyPr>
          <a:lstStyle/>
          <a:p>
            <a:r>
              <a:rPr lang="en-US" b="1" dirty="0"/>
              <a:t>Types of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32" y="902321"/>
            <a:ext cx="8712968" cy="579124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2500" dirty="0"/>
              <a:t> </a:t>
            </a:r>
            <a:r>
              <a:rPr lang="en-US" sz="2500" u="sng" dirty="0">
                <a:solidFill>
                  <a:srgbClr val="FF0000"/>
                </a:solidFill>
              </a:rPr>
              <a:t>Managerial </a:t>
            </a:r>
            <a:r>
              <a:rPr lang="en-US" sz="2500" u="sng" dirty="0" smtClean="0">
                <a:solidFill>
                  <a:srgbClr val="FF0000"/>
                </a:solidFill>
              </a:rPr>
              <a:t>decision-making typically centers on </a:t>
            </a:r>
            <a:r>
              <a:rPr lang="en-US" sz="2500" i="1" u="sng" dirty="0" smtClean="0">
                <a:solidFill>
                  <a:srgbClr val="FF0000"/>
                </a:solidFill>
              </a:rPr>
              <a:t>three</a:t>
            </a:r>
            <a:r>
              <a:rPr lang="en-US" sz="2500" u="sng" dirty="0" smtClean="0">
                <a:solidFill>
                  <a:srgbClr val="FF0000"/>
                </a:solidFill>
              </a:rPr>
              <a:t> types of problems:</a:t>
            </a:r>
            <a:endParaRPr lang="en-US" sz="2500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500" dirty="0"/>
              <a:t> </a:t>
            </a:r>
            <a:r>
              <a:rPr lang="en-US" sz="3200" dirty="0"/>
              <a:t>- </a:t>
            </a:r>
            <a:r>
              <a:rPr lang="en-US" sz="3200" b="1" u="sng" dirty="0">
                <a:solidFill>
                  <a:srgbClr val="7030A0"/>
                </a:solidFill>
              </a:rPr>
              <a:t>Crisis : </a:t>
            </a:r>
            <a:r>
              <a:rPr lang="en-US" sz="3200" dirty="0"/>
              <a:t>A crisis problem is a serious difficulty requiring immediate action.</a:t>
            </a:r>
          </a:p>
          <a:p>
            <a:pPr>
              <a:lnSpc>
                <a:spcPct val="90000"/>
              </a:lnSpc>
              <a:buNone/>
            </a:pPr>
            <a:r>
              <a:rPr lang="en-US" sz="3200" dirty="0"/>
              <a:t> - </a:t>
            </a:r>
            <a:r>
              <a:rPr lang="en-US" sz="3200" b="1" u="sng" dirty="0">
                <a:solidFill>
                  <a:srgbClr val="7030A0"/>
                </a:solidFill>
              </a:rPr>
              <a:t>Non-Crisis: </a:t>
            </a:r>
            <a:r>
              <a:rPr lang="en-US" sz="3200" dirty="0"/>
              <a:t>A non-crisis problem is an issue that requires resolution but does not have the importance and immediacy characteristics of a crisis. </a:t>
            </a:r>
          </a:p>
          <a:p>
            <a:pPr>
              <a:lnSpc>
                <a:spcPct val="90000"/>
              </a:lnSpc>
              <a:buNone/>
            </a:pPr>
            <a:r>
              <a:rPr lang="en-US" sz="3200" dirty="0"/>
              <a:t>- </a:t>
            </a:r>
            <a:r>
              <a:rPr lang="en-US" sz="3200" b="1" u="sng" dirty="0">
                <a:solidFill>
                  <a:srgbClr val="7030A0"/>
                </a:solidFill>
              </a:rPr>
              <a:t>Opportunity Problems: </a:t>
            </a:r>
            <a:r>
              <a:rPr lang="en-US" sz="3200" dirty="0"/>
              <a:t>An opportunity problem is a situation that offers strong potential for significant organizational gain if appropriate actions are taken.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peed Bump">
            <a:extLst>
              <a:ext uri="{FF2B5EF4-FFF2-40B4-BE49-F238E27FC236}">
                <a16:creationId xmlns:a16="http://schemas.microsoft.com/office/drawing/2014/main" xmlns="" id="{E9C7A217-A9AF-4160-AF7B-EEEF54ADC5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95816" y="21652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35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022" y="365760"/>
            <a:ext cx="7025402" cy="118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Types of decisions (Programmed vs. Non programmed Decisions)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695372"/>
            <a:ext cx="7848872" cy="4973988"/>
          </a:xfrm>
        </p:spPr>
        <p:txBody>
          <a:bodyPr anchor="t">
            <a:normAutofit/>
          </a:bodyPr>
          <a:lstStyle/>
          <a:p>
            <a:r>
              <a:rPr lang="en-US" sz="2800" b="1" u="sng" dirty="0">
                <a:solidFill>
                  <a:srgbClr val="7030A0"/>
                </a:solidFill>
              </a:rPr>
              <a:t>Programmed decision</a:t>
            </a:r>
          </a:p>
          <a:p>
            <a:pPr lvl="1"/>
            <a:r>
              <a:rPr lang="en-US" sz="2100" dirty="0"/>
              <a:t>One that is made regularly, repetitive, routine.</a:t>
            </a:r>
          </a:p>
          <a:p>
            <a:pPr lvl="1"/>
            <a:r>
              <a:rPr lang="en-US" sz="2100" dirty="0"/>
              <a:t>Structured problems (clear problem, obvious criteria)</a:t>
            </a:r>
          </a:p>
          <a:p>
            <a:pPr lvl="1"/>
            <a:r>
              <a:rPr lang="en-GB" sz="2100" dirty="0"/>
              <a:t>Information are available and complete. </a:t>
            </a:r>
          </a:p>
          <a:p>
            <a:pPr lvl="1"/>
            <a:r>
              <a:rPr lang="en-US" sz="2100" dirty="0"/>
              <a:t>Efficiency expected</a:t>
            </a:r>
          </a:p>
          <a:p>
            <a:pPr lvl="1"/>
            <a:r>
              <a:rPr lang="en-US" sz="2100" dirty="0"/>
              <a:t>Examples: Pre-set rules, policies, procedures </a:t>
            </a:r>
          </a:p>
          <a:p>
            <a:r>
              <a:rPr lang="en-US" sz="2800" b="1" u="sng" dirty="0">
                <a:solidFill>
                  <a:srgbClr val="7030A0"/>
                </a:solidFill>
              </a:rPr>
              <a:t>Non-programmed decision</a:t>
            </a:r>
          </a:p>
          <a:p>
            <a:pPr lvl="1"/>
            <a:r>
              <a:rPr lang="en-GB" sz="2100" dirty="0"/>
              <a:t>Non- routine matters of an organization. </a:t>
            </a:r>
          </a:p>
          <a:p>
            <a:pPr lvl="1"/>
            <a:r>
              <a:rPr lang="en-GB" sz="2100" dirty="0"/>
              <a:t>They are unique in nature and every situation requires special attention and occurs much less often than a programmed decisions. </a:t>
            </a:r>
          </a:p>
          <a:p>
            <a:pPr lvl="1"/>
            <a:r>
              <a:rPr lang="en-GB" sz="2100" dirty="0"/>
              <a:t>Unstructured (</a:t>
            </a:r>
            <a:r>
              <a:rPr lang="en-US" sz="2100" dirty="0"/>
              <a:t>Ambiguous or incomplete information)</a:t>
            </a:r>
            <a:endParaRPr lang="en-GB" sz="2100" dirty="0"/>
          </a:p>
          <a:p>
            <a:pPr lvl="1"/>
            <a:r>
              <a:rPr lang="en-US" sz="2100" dirty="0"/>
              <a:t>More “important” problem</a:t>
            </a:r>
          </a:p>
          <a:p>
            <a:pPr lvl="1"/>
            <a:r>
              <a:rPr lang="en-GB" sz="2100" dirty="0"/>
              <a:t>Judgment and creativity</a:t>
            </a:r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7CB4857B-ED7C-444D-9F04-2F885114A1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D18046FB-44EA-4FD8-A585-EA09A319B2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xmlns="" id="{479F5F2B-8B58-4140-AE6A-51F6C67B1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9527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</p:spPr>
        <p:txBody>
          <a:bodyPr/>
          <a:lstStyle/>
          <a:p>
            <a:r>
              <a:rPr lang="en-GB" b="1" dirty="0" smtClean="0">
                <a:latin typeface="Arial Rounded MT Bold" panose="020F0704030504030204" pitchFamily="34" charset="0"/>
              </a:rPr>
              <a:t>Decisions and level of management</a:t>
            </a:r>
            <a:endParaRPr lang="en-GB" b="1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228511"/>
              </p:ext>
            </p:extLst>
          </p:nvPr>
        </p:nvGraphicFramePr>
        <p:xfrm>
          <a:off x="628650" y="1825624"/>
          <a:ext cx="8119814" cy="4699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036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C6ECF21D8D394895988B178CDBBB78" ma:contentTypeVersion="2" ma:contentTypeDescription="Create a new document." ma:contentTypeScope="" ma:versionID="695e0414708e65dfa95e780b0ad8fdc7">
  <xsd:schema xmlns:xsd="http://www.w3.org/2001/XMLSchema" xmlns:xs="http://www.w3.org/2001/XMLSchema" xmlns:p="http://schemas.microsoft.com/office/2006/metadata/properties" xmlns:ns2="6953981d-8640-4453-b34b-78c7feb0cbf1" targetNamespace="http://schemas.microsoft.com/office/2006/metadata/properties" ma:root="true" ma:fieldsID="8fb5509252342fcf4de017b7c43de8be" ns2:_="">
    <xsd:import namespace="6953981d-8640-4453-b34b-78c7feb0cb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3981d-8640-4453-b34b-78c7feb0c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70C600-6A41-42FC-8226-E435BB182EF1}"/>
</file>

<file path=customXml/itemProps2.xml><?xml version="1.0" encoding="utf-8"?>
<ds:datastoreItem xmlns:ds="http://schemas.openxmlformats.org/officeDocument/2006/customXml" ds:itemID="{D9E40CAA-CEDB-4FDE-87D3-E12656617A59}"/>
</file>

<file path=customXml/itemProps3.xml><?xml version="1.0" encoding="utf-8"?>
<ds:datastoreItem xmlns:ds="http://schemas.openxmlformats.org/officeDocument/2006/customXml" ds:itemID="{B8AB3812-510E-44A4-BC2C-1677E4C0CF7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</TotalTime>
  <Words>1564</Words>
  <Application>Microsoft Office PowerPoint</Application>
  <PresentationFormat>On-screen Show (4:3)</PresentationFormat>
  <Paragraphs>186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Rounded MT Bold</vt:lpstr>
      <vt:lpstr>Berlin Sans FB Demi</vt:lpstr>
      <vt:lpstr>Book Antiqua</vt:lpstr>
      <vt:lpstr>Calibri</vt:lpstr>
      <vt:lpstr>Calibri Light</vt:lpstr>
      <vt:lpstr>Impact</vt:lpstr>
      <vt:lpstr>Times New Roman</vt:lpstr>
      <vt:lpstr>Tw Cen MT</vt:lpstr>
      <vt:lpstr>Wingdings</vt:lpstr>
      <vt:lpstr>Office Theme</vt:lpstr>
      <vt:lpstr>Decision making in healthcare</vt:lpstr>
      <vt:lpstr>OUTLINE</vt:lpstr>
      <vt:lpstr>INTRODUCTION</vt:lpstr>
      <vt:lpstr>Definitions</vt:lpstr>
      <vt:lpstr>Well; It is not!</vt:lpstr>
      <vt:lpstr>Therefore,</vt:lpstr>
      <vt:lpstr>Types of problems</vt:lpstr>
      <vt:lpstr>Types of decisions (Programmed vs. Non programmed Decisions)</vt:lpstr>
      <vt:lpstr>Decisions and level of management</vt:lpstr>
      <vt:lpstr>Decision Making Conditions</vt:lpstr>
      <vt:lpstr>Models of decision making </vt:lpstr>
      <vt:lpstr>Rational (Classical) model:</vt:lpstr>
      <vt:lpstr>Non-Rational: Incremental model</vt:lpstr>
      <vt:lpstr>Non-Rational: Satisficing Model </vt:lpstr>
      <vt:lpstr>PowerPoint Presentation</vt:lpstr>
      <vt:lpstr>Non-Rational: Garbage can model</vt:lpstr>
      <vt:lpstr>The Role of Intuition in Decision Making</vt:lpstr>
      <vt:lpstr>Who Has the D?                  Rogers and  Blenko 2006</vt:lpstr>
      <vt:lpstr>PowerPoint Presentation</vt:lpstr>
      <vt:lpstr>Characteristics of an Effective Decision-Making </vt:lpstr>
      <vt:lpstr>Evidence Based Decision making</vt:lpstr>
      <vt:lpstr>Origins of the Evidence-based Movement</vt:lpstr>
      <vt:lpstr>What is Evidence-Based Medicine?</vt:lpstr>
      <vt:lpstr>Evidence-based  . . . </vt:lpstr>
      <vt:lpstr>PowerPoint Presentation</vt:lpstr>
      <vt:lpstr>Why Evidence-Based?</vt:lpstr>
      <vt:lpstr>Challenges of EBDM </vt:lpstr>
      <vt:lpstr>Challenges of EBDM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making in healthcare</dc:title>
  <dc:creator>Judah, Hassan</dc:creator>
  <cp:lastModifiedBy>israa rawashdeh</cp:lastModifiedBy>
  <cp:revision>40</cp:revision>
  <dcterms:created xsi:type="dcterms:W3CDTF">2020-02-04T21:18:19Z</dcterms:created>
  <dcterms:modified xsi:type="dcterms:W3CDTF">2021-03-08T07:29:09Z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0x010100B3C6ECF21D8D394895988B178CDBBB78</vt:lpwstr>
  </property>
</Properties>
</file>