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2" r:id="rId1"/>
  </p:sldMasterIdLst>
  <p:sldIdLst>
    <p:sldId id="256" r:id="rId2"/>
    <p:sldId id="257" r:id="rId3"/>
    <p:sldId id="258" r:id="rId4"/>
    <p:sldId id="259" r:id="rId5"/>
    <p:sldId id="260" r:id="rId6"/>
    <p:sldId id="261" r:id="rId7"/>
    <p:sldId id="262" r:id="rId8"/>
    <p:sldId id="263" r:id="rId9"/>
    <p:sldId id="264" r:id="rId10"/>
    <p:sldId id="265" r:id="rId11"/>
    <p:sldId id="309" r:id="rId12"/>
    <p:sldId id="310" r:id="rId13"/>
    <p:sldId id="311" r:id="rId14"/>
    <p:sldId id="313" r:id="rId15"/>
    <p:sldId id="314" r:id="rId16"/>
    <p:sldId id="312" r:id="rId17"/>
    <p:sldId id="315" r:id="rId18"/>
    <p:sldId id="316" r:id="rId19"/>
    <p:sldId id="266" r:id="rId20"/>
    <p:sldId id="267" r:id="rId21"/>
    <p:sldId id="268" r:id="rId22"/>
    <p:sldId id="269" r:id="rId23"/>
    <p:sldId id="270" r:id="rId24"/>
    <p:sldId id="271" r:id="rId25"/>
    <p:sldId id="317" r:id="rId26"/>
    <p:sldId id="272" r:id="rId27"/>
    <p:sldId id="273" r:id="rId28"/>
    <p:sldId id="274" r:id="rId29"/>
    <p:sldId id="275" r:id="rId30"/>
    <p:sldId id="276" r:id="rId31"/>
    <p:sldId id="307" r:id="rId32"/>
    <p:sldId id="308"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heme" Target="theme/theme1.xml" /><Relationship Id="rId8" Type="http://schemas.openxmlformats.org/officeDocument/2006/relationships/slide" Target="slides/slide7.xml"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CB557-73A2-4CA3-86BE-21DAB8E843A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F2C8433F-50E7-4068-98C8-A3979A9EE401}">
      <dgm:prSet/>
      <dgm:spPr/>
      <dgm:t>
        <a:bodyPr/>
        <a:lstStyle/>
        <a:p>
          <a:r>
            <a:rPr lang="en-US" dirty="0"/>
            <a:t>• Definition of Gynecomastia </a:t>
          </a:r>
        </a:p>
      </dgm:t>
    </dgm:pt>
    <dgm:pt modelId="{42CCA0C5-AAF8-49F6-A1AD-D373370B8571}" type="parTrans" cxnId="{5A2FC637-CDE5-4649-9334-FD3B218689EA}">
      <dgm:prSet/>
      <dgm:spPr/>
      <dgm:t>
        <a:bodyPr/>
        <a:lstStyle/>
        <a:p>
          <a:endParaRPr lang="en-US"/>
        </a:p>
      </dgm:t>
    </dgm:pt>
    <dgm:pt modelId="{9A5AEF39-6CE6-442C-A35D-31E2B255C1B2}" type="sibTrans" cxnId="{5A2FC637-CDE5-4649-9334-FD3B218689EA}">
      <dgm:prSet/>
      <dgm:spPr/>
      <dgm:t>
        <a:bodyPr/>
        <a:lstStyle/>
        <a:p>
          <a:endParaRPr lang="en-US"/>
        </a:p>
      </dgm:t>
    </dgm:pt>
    <dgm:pt modelId="{ECF94EE8-44DC-49AB-9C6B-C79DF8846795}">
      <dgm:prSet/>
      <dgm:spPr/>
      <dgm:t>
        <a:bodyPr/>
        <a:lstStyle/>
        <a:p>
          <a:r>
            <a:rPr lang="en-US" dirty="0"/>
            <a:t>• Signs and symptoms </a:t>
          </a:r>
        </a:p>
      </dgm:t>
    </dgm:pt>
    <dgm:pt modelId="{895083CA-451F-473A-B59E-4EB99903A1C3}" type="parTrans" cxnId="{40EF90E8-7561-4CE0-9276-C9D7FD7D06D2}">
      <dgm:prSet/>
      <dgm:spPr/>
      <dgm:t>
        <a:bodyPr/>
        <a:lstStyle/>
        <a:p>
          <a:endParaRPr lang="en-US"/>
        </a:p>
      </dgm:t>
    </dgm:pt>
    <dgm:pt modelId="{D14D2579-B4E7-4716-A4C4-2EAC48E0384E}" type="sibTrans" cxnId="{40EF90E8-7561-4CE0-9276-C9D7FD7D06D2}">
      <dgm:prSet/>
      <dgm:spPr/>
      <dgm:t>
        <a:bodyPr/>
        <a:lstStyle/>
        <a:p>
          <a:endParaRPr lang="en-US"/>
        </a:p>
      </dgm:t>
    </dgm:pt>
    <dgm:pt modelId="{B9845227-A529-45F4-9D06-D317B8E1B1E4}">
      <dgm:prSet/>
      <dgm:spPr/>
      <dgm:t>
        <a:bodyPr/>
        <a:lstStyle/>
        <a:p>
          <a:r>
            <a:rPr lang="en-US" dirty="0"/>
            <a:t>• Causes </a:t>
          </a:r>
        </a:p>
      </dgm:t>
    </dgm:pt>
    <dgm:pt modelId="{EEBD8417-FFE9-4470-B7DF-CC3943D1EC5A}" type="parTrans" cxnId="{D45CE4D6-D50E-4B6B-A29F-F08C04E01C55}">
      <dgm:prSet/>
      <dgm:spPr/>
      <dgm:t>
        <a:bodyPr/>
        <a:lstStyle/>
        <a:p>
          <a:endParaRPr lang="en-US"/>
        </a:p>
      </dgm:t>
    </dgm:pt>
    <dgm:pt modelId="{D8720C7F-1607-486E-AC04-113ED832DAC3}" type="sibTrans" cxnId="{D45CE4D6-D50E-4B6B-A29F-F08C04E01C55}">
      <dgm:prSet/>
      <dgm:spPr/>
      <dgm:t>
        <a:bodyPr/>
        <a:lstStyle/>
        <a:p>
          <a:endParaRPr lang="en-US"/>
        </a:p>
      </dgm:t>
    </dgm:pt>
    <dgm:pt modelId="{66B4EBA2-C238-4AE0-81C6-D4A047DE8A7D}">
      <dgm:prSet/>
      <dgm:spPr/>
      <dgm:t>
        <a:bodyPr/>
        <a:lstStyle/>
        <a:p>
          <a:r>
            <a:rPr lang="en-US" dirty="0"/>
            <a:t>• Diagnosis </a:t>
          </a:r>
        </a:p>
      </dgm:t>
    </dgm:pt>
    <dgm:pt modelId="{E9D01BCA-D87E-453E-A6D4-4290352BE72A}" type="parTrans" cxnId="{1F64D00A-8B26-4FF5-9E3D-D62E567C3538}">
      <dgm:prSet/>
      <dgm:spPr/>
      <dgm:t>
        <a:bodyPr/>
        <a:lstStyle/>
        <a:p>
          <a:endParaRPr lang="en-US"/>
        </a:p>
      </dgm:t>
    </dgm:pt>
    <dgm:pt modelId="{E7B5E508-9D9D-4920-939A-2D4FC7C5646F}" type="sibTrans" cxnId="{1F64D00A-8B26-4FF5-9E3D-D62E567C3538}">
      <dgm:prSet/>
      <dgm:spPr/>
      <dgm:t>
        <a:bodyPr/>
        <a:lstStyle/>
        <a:p>
          <a:endParaRPr lang="en-US"/>
        </a:p>
      </dgm:t>
    </dgm:pt>
    <dgm:pt modelId="{B3E8B783-6B6F-4AEA-A3F3-220A013107EB}">
      <dgm:prSet/>
      <dgm:spPr/>
      <dgm:t>
        <a:bodyPr/>
        <a:lstStyle/>
        <a:p>
          <a:r>
            <a:rPr lang="en-US"/>
            <a:t>• Treatment by surgery </a:t>
          </a:r>
        </a:p>
      </dgm:t>
    </dgm:pt>
    <dgm:pt modelId="{6477E67F-F924-49ED-979E-F1878A6CFB46}" type="parTrans" cxnId="{629CA079-8D97-4964-8DBC-5E08AB40720B}">
      <dgm:prSet/>
      <dgm:spPr/>
      <dgm:t>
        <a:bodyPr/>
        <a:lstStyle/>
        <a:p>
          <a:endParaRPr lang="en-US"/>
        </a:p>
      </dgm:t>
    </dgm:pt>
    <dgm:pt modelId="{107627CE-4D8E-4AA9-8CD3-61D3A21AD69F}" type="sibTrans" cxnId="{629CA079-8D97-4964-8DBC-5E08AB40720B}">
      <dgm:prSet/>
      <dgm:spPr/>
      <dgm:t>
        <a:bodyPr/>
        <a:lstStyle/>
        <a:p>
          <a:endParaRPr lang="en-US"/>
        </a:p>
      </dgm:t>
    </dgm:pt>
    <dgm:pt modelId="{C786EF50-E44B-4D23-BA0A-7999BA6BCDD1}">
      <dgm:prSet/>
      <dgm:spPr/>
      <dgm:t>
        <a:bodyPr/>
        <a:lstStyle/>
        <a:p>
          <a:r>
            <a:rPr lang="en-US"/>
            <a:t>• Prognosis </a:t>
          </a:r>
        </a:p>
      </dgm:t>
    </dgm:pt>
    <dgm:pt modelId="{4A14EEB1-F1E4-4805-A863-E40C5F6DE251}" type="parTrans" cxnId="{DA0F8C10-7727-414A-BADF-38E5F1FF6065}">
      <dgm:prSet/>
      <dgm:spPr/>
      <dgm:t>
        <a:bodyPr/>
        <a:lstStyle/>
        <a:p>
          <a:endParaRPr lang="en-US"/>
        </a:p>
      </dgm:t>
    </dgm:pt>
    <dgm:pt modelId="{5FE5B7FA-11A4-4247-8F12-DDACA224948C}" type="sibTrans" cxnId="{DA0F8C10-7727-414A-BADF-38E5F1FF6065}">
      <dgm:prSet/>
      <dgm:spPr/>
      <dgm:t>
        <a:bodyPr/>
        <a:lstStyle/>
        <a:p>
          <a:endParaRPr lang="en-US"/>
        </a:p>
      </dgm:t>
    </dgm:pt>
    <dgm:pt modelId="{1A18E5BA-E872-44B4-84C3-87D235A5028F}">
      <dgm:prSet/>
      <dgm:spPr/>
      <dgm:t>
        <a:bodyPr/>
        <a:lstStyle/>
        <a:p>
          <a:r>
            <a:rPr lang="en-US"/>
            <a:t>• Epidemiology </a:t>
          </a:r>
        </a:p>
      </dgm:t>
    </dgm:pt>
    <dgm:pt modelId="{8AC8C9A3-2617-452C-8B97-63BFC57B4647}" type="parTrans" cxnId="{060DF361-05E5-4947-9170-BE7B43A078DF}">
      <dgm:prSet/>
      <dgm:spPr/>
      <dgm:t>
        <a:bodyPr/>
        <a:lstStyle/>
        <a:p>
          <a:endParaRPr lang="en-US"/>
        </a:p>
      </dgm:t>
    </dgm:pt>
    <dgm:pt modelId="{0F4AC3B2-C213-42ED-B19D-D73A047C42BC}" type="sibTrans" cxnId="{060DF361-05E5-4947-9170-BE7B43A078DF}">
      <dgm:prSet/>
      <dgm:spPr/>
      <dgm:t>
        <a:bodyPr/>
        <a:lstStyle/>
        <a:p>
          <a:endParaRPr lang="en-US"/>
        </a:p>
      </dgm:t>
    </dgm:pt>
    <dgm:pt modelId="{2DC8FDFE-60A1-4303-A416-98BF8E11DD94}" type="pres">
      <dgm:prSet presAssocID="{271CB557-73A2-4CA3-86BE-21DAB8E843A6}" presName="linear" presStyleCnt="0">
        <dgm:presLayoutVars>
          <dgm:dir/>
          <dgm:animLvl val="lvl"/>
          <dgm:resizeHandles val="exact"/>
        </dgm:presLayoutVars>
      </dgm:prSet>
      <dgm:spPr/>
    </dgm:pt>
    <dgm:pt modelId="{949668B4-43AC-443E-9DE5-229EE2912F21}" type="pres">
      <dgm:prSet presAssocID="{F2C8433F-50E7-4068-98C8-A3979A9EE401}" presName="parentLin" presStyleCnt="0"/>
      <dgm:spPr/>
    </dgm:pt>
    <dgm:pt modelId="{B1948935-FB35-4278-A1EC-F227D084BA8D}" type="pres">
      <dgm:prSet presAssocID="{F2C8433F-50E7-4068-98C8-A3979A9EE401}" presName="parentLeftMargin" presStyleLbl="node1" presStyleIdx="0" presStyleCnt="7"/>
      <dgm:spPr/>
    </dgm:pt>
    <dgm:pt modelId="{99055588-5C0A-4B87-99F1-FE89163B3F01}" type="pres">
      <dgm:prSet presAssocID="{F2C8433F-50E7-4068-98C8-A3979A9EE401}" presName="parentText" presStyleLbl="node1" presStyleIdx="0" presStyleCnt="7">
        <dgm:presLayoutVars>
          <dgm:chMax val="0"/>
          <dgm:bulletEnabled val="1"/>
        </dgm:presLayoutVars>
      </dgm:prSet>
      <dgm:spPr/>
    </dgm:pt>
    <dgm:pt modelId="{0CA9FE20-95A0-4948-A63F-DE4573A18CBB}" type="pres">
      <dgm:prSet presAssocID="{F2C8433F-50E7-4068-98C8-A3979A9EE401}" presName="negativeSpace" presStyleCnt="0"/>
      <dgm:spPr/>
    </dgm:pt>
    <dgm:pt modelId="{D0CB1E1C-9CDC-41F5-AC7D-88E7882D32B2}" type="pres">
      <dgm:prSet presAssocID="{F2C8433F-50E7-4068-98C8-A3979A9EE401}" presName="childText" presStyleLbl="conFgAcc1" presStyleIdx="0" presStyleCnt="7">
        <dgm:presLayoutVars>
          <dgm:bulletEnabled val="1"/>
        </dgm:presLayoutVars>
      </dgm:prSet>
      <dgm:spPr/>
    </dgm:pt>
    <dgm:pt modelId="{3E96476F-5902-45F5-98C3-9C552E75D311}" type="pres">
      <dgm:prSet presAssocID="{9A5AEF39-6CE6-442C-A35D-31E2B255C1B2}" presName="spaceBetweenRectangles" presStyleCnt="0"/>
      <dgm:spPr/>
    </dgm:pt>
    <dgm:pt modelId="{3DA9B8B0-06B0-4F42-823B-5BA2BB33D7CB}" type="pres">
      <dgm:prSet presAssocID="{ECF94EE8-44DC-49AB-9C6B-C79DF8846795}" presName="parentLin" presStyleCnt="0"/>
      <dgm:spPr/>
    </dgm:pt>
    <dgm:pt modelId="{2926193B-04CA-4D88-96C5-4A0E26D8826C}" type="pres">
      <dgm:prSet presAssocID="{ECF94EE8-44DC-49AB-9C6B-C79DF8846795}" presName="parentLeftMargin" presStyleLbl="node1" presStyleIdx="0" presStyleCnt="7"/>
      <dgm:spPr/>
    </dgm:pt>
    <dgm:pt modelId="{E640609C-7AB2-4C79-8011-4FC6EE1EBF18}" type="pres">
      <dgm:prSet presAssocID="{ECF94EE8-44DC-49AB-9C6B-C79DF8846795}" presName="parentText" presStyleLbl="node1" presStyleIdx="1" presStyleCnt="7">
        <dgm:presLayoutVars>
          <dgm:chMax val="0"/>
          <dgm:bulletEnabled val="1"/>
        </dgm:presLayoutVars>
      </dgm:prSet>
      <dgm:spPr/>
    </dgm:pt>
    <dgm:pt modelId="{EF19F718-C33D-4E1B-AB29-23BE05AEEF7A}" type="pres">
      <dgm:prSet presAssocID="{ECF94EE8-44DC-49AB-9C6B-C79DF8846795}" presName="negativeSpace" presStyleCnt="0"/>
      <dgm:spPr/>
    </dgm:pt>
    <dgm:pt modelId="{EC7F250D-2569-4A5F-A9F4-A78370B81D04}" type="pres">
      <dgm:prSet presAssocID="{ECF94EE8-44DC-49AB-9C6B-C79DF8846795}" presName="childText" presStyleLbl="conFgAcc1" presStyleIdx="1" presStyleCnt="7">
        <dgm:presLayoutVars>
          <dgm:bulletEnabled val="1"/>
        </dgm:presLayoutVars>
      </dgm:prSet>
      <dgm:spPr/>
    </dgm:pt>
    <dgm:pt modelId="{B27D129A-F0B0-4AE4-99E2-B7349DC0B988}" type="pres">
      <dgm:prSet presAssocID="{D14D2579-B4E7-4716-A4C4-2EAC48E0384E}" presName="spaceBetweenRectangles" presStyleCnt="0"/>
      <dgm:spPr/>
    </dgm:pt>
    <dgm:pt modelId="{B82ECA44-EBEA-44BF-8BD2-70E5CD1182E3}" type="pres">
      <dgm:prSet presAssocID="{B9845227-A529-45F4-9D06-D317B8E1B1E4}" presName="parentLin" presStyleCnt="0"/>
      <dgm:spPr/>
    </dgm:pt>
    <dgm:pt modelId="{2AA0205F-1494-4A33-A7D7-B58903C8139D}" type="pres">
      <dgm:prSet presAssocID="{B9845227-A529-45F4-9D06-D317B8E1B1E4}" presName="parentLeftMargin" presStyleLbl="node1" presStyleIdx="1" presStyleCnt="7"/>
      <dgm:spPr/>
    </dgm:pt>
    <dgm:pt modelId="{62CC6AB1-AF52-4720-BD5E-72E6C3D832B7}" type="pres">
      <dgm:prSet presAssocID="{B9845227-A529-45F4-9D06-D317B8E1B1E4}" presName="parentText" presStyleLbl="node1" presStyleIdx="2" presStyleCnt="7">
        <dgm:presLayoutVars>
          <dgm:chMax val="0"/>
          <dgm:bulletEnabled val="1"/>
        </dgm:presLayoutVars>
      </dgm:prSet>
      <dgm:spPr/>
    </dgm:pt>
    <dgm:pt modelId="{53DC6F2C-0948-40B0-A3E5-1B6A851F27C8}" type="pres">
      <dgm:prSet presAssocID="{B9845227-A529-45F4-9D06-D317B8E1B1E4}" presName="negativeSpace" presStyleCnt="0"/>
      <dgm:spPr/>
    </dgm:pt>
    <dgm:pt modelId="{2E14D35F-F25A-4420-91A4-7DF19EAB065C}" type="pres">
      <dgm:prSet presAssocID="{B9845227-A529-45F4-9D06-D317B8E1B1E4}" presName="childText" presStyleLbl="conFgAcc1" presStyleIdx="2" presStyleCnt="7">
        <dgm:presLayoutVars>
          <dgm:bulletEnabled val="1"/>
        </dgm:presLayoutVars>
      </dgm:prSet>
      <dgm:spPr/>
    </dgm:pt>
    <dgm:pt modelId="{C6030D63-6885-4CA6-BB9C-EDC646866154}" type="pres">
      <dgm:prSet presAssocID="{D8720C7F-1607-486E-AC04-113ED832DAC3}" presName="spaceBetweenRectangles" presStyleCnt="0"/>
      <dgm:spPr/>
    </dgm:pt>
    <dgm:pt modelId="{F520B370-46EA-427F-A044-51DBF3C111E4}" type="pres">
      <dgm:prSet presAssocID="{66B4EBA2-C238-4AE0-81C6-D4A047DE8A7D}" presName="parentLin" presStyleCnt="0"/>
      <dgm:spPr/>
    </dgm:pt>
    <dgm:pt modelId="{9160A6AE-ED66-4F2A-9329-72853DA0B88D}" type="pres">
      <dgm:prSet presAssocID="{66B4EBA2-C238-4AE0-81C6-D4A047DE8A7D}" presName="parentLeftMargin" presStyleLbl="node1" presStyleIdx="2" presStyleCnt="7"/>
      <dgm:spPr/>
    </dgm:pt>
    <dgm:pt modelId="{47947920-825B-4B5B-A0F5-8A1E60A9E97E}" type="pres">
      <dgm:prSet presAssocID="{66B4EBA2-C238-4AE0-81C6-D4A047DE8A7D}" presName="parentText" presStyleLbl="node1" presStyleIdx="3" presStyleCnt="7">
        <dgm:presLayoutVars>
          <dgm:chMax val="0"/>
          <dgm:bulletEnabled val="1"/>
        </dgm:presLayoutVars>
      </dgm:prSet>
      <dgm:spPr/>
    </dgm:pt>
    <dgm:pt modelId="{0D4B59D6-1946-4ABB-ADD3-FE4B18E58CD3}" type="pres">
      <dgm:prSet presAssocID="{66B4EBA2-C238-4AE0-81C6-D4A047DE8A7D}" presName="negativeSpace" presStyleCnt="0"/>
      <dgm:spPr/>
    </dgm:pt>
    <dgm:pt modelId="{9C30090D-FF87-4E55-A0D3-913ED5C6A73D}" type="pres">
      <dgm:prSet presAssocID="{66B4EBA2-C238-4AE0-81C6-D4A047DE8A7D}" presName="childText" presStyleLbl="conFgAcc1" presStyleIdx="3" presStyleCnt="7">
        <dgm:presLayoutVars>
          <dgm:bulletEnabled val="1"/>
        </dgm:presLayoutVars>
      </dgm:prSet>
      <dgm:spPr/>
    </dgm:pt>
    <dgm:pt modelId="{D3CEB0F2-3C6D-4AD8-9348-86C9097B5DE5}" type="pres">
      <dgm:prSet presAssocID="{E7B5E508-9D9D-4920-939A-2D4FC7C5646F}" presName="spaceBetweenRectangles" presStyleCnt="0"/>
      <dgm:spPr/>
    </dgm:pt>
    <dgm:pt modelId="{83BF0CAD-C302-4041-A5F3-6B3FF4D7D131}" type="pres">
      <dgm:prSet presAssocID="{B3E8B783-6B6F-4AEA-A3F3-220A013107EB}" presName="parentLin" presStyleCnt="0"/>
      <dgm:spPr/>
    </dgm:pt>
    <dgm:pt modelId="{99B3E3B8-B5F3-4AE5-AEC2-0FB92AD21E7B}" type="pres">
      <dgm:prSet presAssocID="{B3E8B783-6B6F-4AEA-A3F3-220A013107EB}" presName="parentLeftMargin" presStyleLbl="node1" presStyleIdx="3" presStyleCnt="7"/>
      <dgm:spPr/>
    </dgm:pt>
    <dgm:pt modelId="{E702CCAE-BA56-4EBD-A838-D853D0B7B393}" type="pres">
      <dgm:prSet presAssocID="{B3E8B783-6B6F-4AEA-A3F3-220A013107EB}" presName="parentText" presStyleLbl="node1" presStyleIdx="4" presStyleCnt="7">
        <dgm:presLayoutVars>
          <dgm:chMax val="0"/>
          <dgm:bulletEnabled val="1"/>
        </dgm:presLayoutVars>
      </dgm:prSet>
      <dgm:spPr/>
    </dgm:pt>
    <dgm:pt modelId="{FAAD2C7A-E12D-4ADB-A812-68194E693EAE}" type="pres">
      <dgm:prSet presAssocID="{B3E8B783-6B6F-4AEA-A3F3-220A013107EB}" presName="negativeSpace" presStyleCnt="0"/>
      <dgm:spPr/>
    </dgm:pt>
    <dgm:pt modelId="{4E841F24-F3F0-4C59-9569-53CEF5F0CC02}" type="pres">
      <dgm:prSet presAssocID="{B3E8B783-6B6F-4AEA-A3F3-220A013107EB}" presName="childText" presStyleLbl="conFgAcc1" presStyleIdx="4" presStyleCnt="7">
        <dgm:presLayoutVars>
          <dgm:bulletEnabled val="1"/>
        </dgm:presLayoutVars>
      </dgm:prSet>
      <dgm:spPr/>
    </dgm:pt>
    <dgm:pt modelId="{61BD0F3E-33C4-4C68-88AF-1B906EE22D8E}" type="pres">
      <dgm:prSet presAssocID="{107627CE-4D8E-4AA9-8CD3-61D3A21AD69F}" presName="spaceBetweenRectangles" presStyleCnt="0"/>
      <dgm:spPr/>
    </dgm:pt>
    <dgm:pt modelId="{1E206DBC-7D3B-484E-918A-501F45DA0969}" type="pres">
      <dgm:prSet presAssocID="{C786EF50-E44B-4D23-BA0A-7999BA6BCDD1}" presName="parentLin" presStyleCnt="0"/>
      <dgm:spPr/>
    </dgm:pt>
    <dgm:pt modelId="{BB87BCAF-AC97-4641-B1D7-532D57FAD68D}" type="pres">
      <dgm:prSet presAssocID="{C786EF50-E44B-4D23-BA0A-7999BA6BCDD1}" presName="parentLeftMargin" presStyleLbl="node1" presStyleIdx="4" presStyleCnt="7"/>
      <dgm:spPr/>
    </dgm:pt>
    <dgm:pt modelId="{D6680F96-AAF2-49D0-9D69-A2ABCE8B3632}" type="pres">
      <dgm:prSet presAssocID="{C786EF50-E44B-4D23-BA0A-7999BA6BCDD1}" presName="parentText" presStyleLbl="node1" presStyleIdx="5" presStyleCnt="7">
        <dgm:presLayoutVars>
          <dgm:chMax val="0"/>
          <dgm:bulletEnabled val="1"/>
        </dgm:presLayoutVars>
      </dgm:prSet>
      <dgm:spPr/>
    </dgm:pt>
    <dgm:pt modelId="{6A5A0152-37A0-4DD1-8389-0B65876D9526}" type="pres">
      <dgm:prSet presAssocID="{C786EF50-E44B-4D23-BA0A-7999BA6BCDD1}" presName="negativeSpace" presStyleCnt="0"/>
      <dgm:spPr/>
    </dgm:pt>
    <dgm:pt modelId="{2FA20852-B4DD-410F-A6D2-82BF3751777C}" type="pres">
      <dgm:prSet presAssocID="{C786EF50-E44B-4D23-BA0A-7999BA6BCDD1}" presName="childText" presStyleLbl="conFgAcc1" presStyleIdx="5" presStyleCnt="7">
        <dgm:presLayoutVars>
          <dgm:bulletEnabled val="1"/>
        </dgm:presLayoutVars>
      </dgm:prSet>
      <dgm:spPr/>
    </dgm:pt>
    <dgm:pt modelId="{C1D42C57-5FFB-4A8D-82DC-41DE3D6A2BEF}" type="pres">
      <dgm:prSet presAssocID="{5FE5B7FA-11A4-4247-8F12-DDACA224948C}" presName="spaceBetweenRectangles" presStyleCnt="0"/>
      <dgm:spPr/>
    </dgm:pt>
    <dgm:pt modelId="{A3DC407D-C420-4C76-9D15-EEF1451E1E31}" type="pres">
      <dgm:prSet presAssocID="{1A18E5BA-E872-44B4-84C3-87D235A5028F}" presName="parentLin" presStyleCnt="0"/>
      <dgm:spPr/>
    </dgm:pt>
    <dgm:pt modelId="{6967F2FC-F44E-4253-9B3D-3B084667DEC7}" type="pres">
      <dgm:prSet presAssocID="{1A18E5BA-E872-44B4-84C3-87D235A5028F}" presName="parentLeftMargin" presStyleLbl="node1" presStyleIdx="5" presStyleCnt="7"/>
      <dgm:spPr/>
    </dgm:pt>
    <dgm:pt modelId="{2E0B6712-CC2D-45F5-B0A8-AC813276199C}" type="pres">
      <dgm:prSet presAssocID="{1A18E5BA-E872-44B4-84C3-87D235A5028F}" presName="parentText" presStyleLbl="node1" presStyleIdx="6" presStyleCnt="7">
        <dgm:presLayoutVars>
          <dgm:chMax val="0"/>
          <dgm:bulletEnabled val="1"/>
        </dgm:presLayoutVars>
      </dgm:prSet>
      <dgm:spPr/>
    </dgm:pt>
    <dgm:pt modelId="{85799F37-8D9D-4694-88DD-FD78E59877A4}" type="pres">
      <dgm:prSet presAssocID="{1A18E5BA-E872-44B4-84C3-87D235A5028F}" presName="negativeSpace" presStyleCnt="0"/>
      <dgm:spPr/>
    </dgm:pt>
    <dgm:pt modelId="{95D92884-BD98-4D49-8F3E-55A0FD3B2F91}" type="pres">
      <dgm:prSet presAssocID="{1A18E5BA-E872-44B4-84C3-87D235A5028F}" presName="childText" presStyleLbl="conFgAcc1" presStyleIdx="6" presStyleCnt="7">
        <dgm:presLayoutVars>
          <dgm:bulletEnabled val="1"/>
        </dgm:presLayoutVars>
      </dgm:prSet>
      <dgm:spPr/>
    </dgm:pt>
  </dgm:ptLst>
  <dgm:cxnLst>
    <dgm:cxn modelId="{1F64D00A-8B26-4FF5-9E3D-D62E567C3538}" srcId="{271CB557-73A2-4CA3-86BE-21DAB8E843A6}" destId="{66B4EBA2-C238-4AE0-81C6-D4A047DE8A7D}" srcOrd="3" destOrd="0" parTransId="{E9D01BCA-D87E-453E-A6D4-4290352BE72A}" sibTransId="{E7B5E508-9D9D-4920-939A-2D4FC7C5646F}"/>
    <dgm:cxn modelId="{DA0F8C10-7727-414A-BADF-38E5F1FF6065}" srcId="{271CB557-73A2-4CA3-86BE-21DAB8E843A6}" destId="{C786EF50-E44B-4D23-BA0A-7999BA6BCDD1}" srcOrd="5" destOrd="0" parTransId="{4A14EEB1-F1E4-4805-A863-E40C5F6DE251}" sibTransId="{5FE5B7FA-11A4-4247-8F12-DDACA224948C}"/>
    <dgm:cxn modelId="{F8163214-B498-4522-97E8-60EB0958493C}" type="presOf" srcId="{C786EF50-E44B-4D23-BA0A-7999BA6BCDD1}" destId="{BB87BCAF-AC97-4641-B1D7-532D57FAD68D}" srcOrd="0" destOrd="0" presId="urn:microsoft.com/office/officeart/2005/8/layout/list1"/>
    <dgm:cxn modelId="{57BFBE2D-EFBE-4FCB-BE7F-0D2E8155FD67}" type="presOf" srcId="{1A18E5BA-E872-44B4-84C3-87D235A5028F}" destId="{6967F2FC-F44E-4253-9B3D-3B084667DEC7}" srcOrd="0" destOrd="0" presId="urn:microsoft.com/office/officeart/2005/8/layout/list1"/>
    <dgm:cxn modelId="{5A2FC637-CDE5-4649-9334-FD3B218689EA}" srcId="{271CB557-73A2-4CA3-86BE-21DAB8E843A6}" destId="{F2C8433F-50E7-4068-98C8-A3979A9EE401}" srcOrd="0" destOrd="0" parTransId="{42CCA0C5-AAF8-49F6-A1AD-D373370B8571}" sibTransId="{9A5AEF39-6CE6-442C-A35D-31E2B255C1B2}"/>
    <dgm:cxn modelId="{057DC937-85EE-4ADD-8AD5-1F3A4925F5F9}" type="presOf" srcId="{B9845227-A529-45F4-9D06-D317B8E1B1E4}" destId="{62CC6AB1-AF52-4720-BD5E-72E6C3D832B7}" srcOrd="1" destOrd="0" presId="urn:microsoft.com/office/officeart/2005/8/layout/list1"/>
    <dgm:cxn modelId="{060DF361-05E5-4947-9170-BE7B43A078DF}" srcId="{271CB557-73A2-4CA3-86BE-21DAB8E843A6}" destId="{1A18E5BA-E872-44B4-84C3-87D235A5028F}" srcOrd="6" destOrd="0" parTransId="{8AC8C9A3-2617-452C-8B97-63BFC57B4647}" sibTransId="{0F4AC3B2-C213-42ED-B19D-D73A047C42BC}"/>
    <dgm:cxn modelId="{69BE0044-D948-4F4B-A0F2-FE1CA7E1F683}" type="presOf" srcId="{B9845227-A529-45F4-9D06-D317B8E1B1E4}" destId="{2AA0205F-1494-4A33-A7D7-B58903C8139D}" srcOrd="0" destOrd="0" presId="urn:microsoft.com/office/officeart/2005/8/layout/list1"/>
    <dgm:cxn modelId="{D9DE8B4B-A8E1-4633-BA1B-3349EC590325}" type="presOf" srcId="{ECF94EE8-44DC-49AB-9C6B-C79DF8846795}" destId="{2926193B-04CA-4D88-96C5-4A0E26D8826C}" srcOrd="0" destOrd="0" presId="urn:microsoft.com/office/officeart/2005/8/layout/list1"/>
    <dgm:cxn modelId="{FA56D06C-C3F7-427D-B234-9177DEAF06AF}" type="presOf" srcId="{B3E8B783-6B6F-4AEA-A3F3-220A013107EB}" destId="{99B3E3B8-B5F3-4AE5-AEC2-0FB92AD21E7B}" srcOrd="0" destOrd="0" presId="urn:microsoft.com/office/officeart/2005/8/layout/list1"/>
    <dgm:cxn modelId="{91B8BD6F-02CE-48F7-87D2-4BAA24A6A86C}" type="presOf" srcId="{ECF94EE8-44DC-49AB-9C6B-C79DF8846795}" destId="{E640609C-7AB2-4C79-8011-4FC6EE1EBF18}" srcOrd="1" destOrd="0" presId="urn:microsoft.com/office/officeart/2005/8/layout/list1"/>
    <dgm:cxn modelId="{5710AA77-F10E-4325-9A08-3E82A2D0DD37}" type="presOf" srcId="{66B4EBA2-C238-4AE0-81C6-D4A047DE8A7D}" destId="{47947920-825B-4B5B-A0F5-8A1E60A9E97E}" srcOrd="1" destOrd="0" presId="urn:microsoft.com/office/officeart/2005/8/layout/list1"/>
    <dgm:cxn modelId="{629CA079-8D97-4964-8DBC-5E08AB40720B}" srcId="{271CB557-73A2-4CA3-86BE-21DAB8E843A6}" destId="{B3E8B783-6B6F-4AEA-A3F3-220A013107EB}" srcOrd="4" destOrd="0" parTransId="{6477E67F-F924-49ED-979E-F1878A6CFB46}" sibTransId="{107627CE-4D8E-4AA9-8CD3-61D3A21AD69F}"/>
    <dgm:cxn modelId="{73D7CF89-ECD1-4E75-9CD5-949E10F3C171}" type="presOf" srcId="{F2C8433F-50E7-4068-98C8-A3979A9EE401}" destId="{B1948935-FB35-4278-A1EC-F227D084BA8D}" srcOrd="0" destOrd="0" presId="urn:microsoft.com/office/officeart/2005/8/layout/list1"/>
    <dgm:cxn modelId="{365DAB8D-D0B5-4612-B247-534752C84967}" type="presOf" srcId="{1A18E5BA-E872-44B4-84C3-87D235A5028F}" destId="{2E0B6712-CC2D-45F5-B0A8-AC813276199C}" srcOrd="1" destOrd="0" presId="urn:microsoft.com/office/officeart/2005/8/layout/list1"/>
    <dgm:cxn modelId="{DB64439A-E17C-43FC-8708-D932CD01ABE9}" type="presOf" srcId="{271CB557-73A2-4CA3-86BE-21DAB8E843A6}" destId="{2DC8FDFE-60A1-4303-A416-98BF8E11DD94}" srcOrd="0" destOrd="0" presId="urn:microsoft.com/office/officeart/2005/8/layout/list1"/>
    <dgm:cxn modelId="{5E559FA9-0BE5-4662-A047-3BCFAD91E2E4}" type="presOf" srcId="{B3E8B783-6B6F-4AEA-A3F3-220A013107EB}" destId="{E702CCAE-BA56-4EBD-A838-D853D0B7B393}" srcOrd="1" destOrd="0" presId="urn:microsoft.com/office/officeart/2005/8/layout/list1"/>
    <dgm:cxn modelId="{7CAA7CAB-FEA8-43DC-B48C-7CD934B401E2}" type="presOf" srcId="{66B4EBA2-C238-4AE0-81C6-D4A047DE8A7D}" destId="{9160A6AE-ED66-4F2A-9329-72853DA0B88D}" srcOrd="0" destOrd="0" presId="urn:microsoft.com/office/officeart/2005/8/layout/list1"/>
    <dgm:cxn modelId="{42CEEAC9-A7D1-4133-8342-1E979E96EE77}" type="presOf" srcId="{F2C8433F-50E7-4068-98C8-A3979A9EE401}" destId="{99055588-5C0A-4B87-99F1-FE89163B3F01}" srcOrd="1" destOrd="0" presId="urn:microsoft.com/office/officeart/2005/8/layout/list1"/>
    <dgm:cxn modelId="{D45CE4D6-D50E-4B6B-A29F-F08C04E01C55}" srcId="{271CB557-73A2-4CA3-86BE-21DAB8E843A6}" destId="{B9845227-A529-45F4-9D06-D317B8E1B1E4}" srcOrd="2" destOrd="0" parTransId="{EEBD8417-FFE9-4470-B7DF-CC3943D1EC5A}" sibTransId="{D8720C7F-1607-486E-AC04-113ED832DAC3}"/>
    <dgm:cxn modelId="{BE1279E4-C13A-40AC-AF71-DCA1AEC736F0}" type="presOf" srcId="{C786EF50-E44B-4D23-BA0A-7999BA6BCDD1}" destId="{D6680F96-AAF2-49D0-9D69-A2ABCE8B3632}" srcOrd="1" destOrd="0" presId="urn:microsoft.com/office/officeart/2005/8/layout/list1"/>
    <dgm:cxn modelId="{40EF90E8-7561-4CE0-9276-C9D7FD7D06D2}" srcId="{271CB557-73A2-4CA3-86BE-21DAB8E843A6}" destId="{ECF94EE8-44DC-49AB-9C6B-C79DF8846795}" srcOrd="1" destOrd="0" parTransId="{895083CA-451F-473A-B59E-4EB99903A1C3}" sibTransId="{D14D2579-B4E7-4716-A4C4-2EAC48E0384E}"/>
    <dgm:cxn modelId="{B463F2E9-FDA7-4CD7-A9BD-A6D8993365C5}" type="presParOf" srcId="{2DC8FDFE-60A1-4303-A416-98BF8E11DD94}" destId="{949668B4-43AC-443E-9DE5-229EE2912F21}" srcOrd="0" destOrd="0" presId="urn:microsoft.com/office/officeart/2005/8/layout/list1"/>
    <dgm:cxn modelId="{4BFC6638-193B-49D5-BCE4-FBAD64A5A9DC}" type="presParOf" srcId="{949668B4-43AC-443E-9DE5-229EE2912F21}" destId="{B1948935-FB35-4278-A1EC-F227D084BA8D}" srcOrd="0" destOrd="0" presId="urn:microsoft.com/office/officeart/2005/8/layout/list1"/>
    <dgm:cxn modelId="{1301DCF3-5CAB-4916-A15C-CE6BBB2ABE4C}" type="presParOf" srcId="{949668B4-43AC-443E-9DE5-229EE2912F21}" destId="{99055588-5C0A-4B87-99F1-FE89163B3F01}" srcOrd="1" destOrd="0" presId="urn:microsoft.com/office/officeart/2005/8/layout/list1"/>
    <dgm:cxn modelId="{8EC443C9-4A57-4F04-91E3-B1934DD16619}" type="presParOf" srcId="{2DC8FDFE-60A1-4303-A416-98BF8E11DD94}" destId="{0CA9FE20-95A0-4948-A63F-DE4573A18CBB}" srcOrd="1" destOrd="0" presId="urn:microsoft.com/office/officeart/2005/8/layout/list1"/>
    <dgm:cxn modelId="{E36C4981-A147-4CD7-B596-65384A520FB7}" type="presParOf" srcId="{2DC8FDFE-60A1-4303-A416-98BF8E11DD94}" destId="{D0CB1E1C-9CDC-41F5-AC7D-88E7882D32B2}" srcOrd="2" destOrd="0" presId="urn:microsoft.com/office/officeart/2005/8/layout/list1"/>
    <dgm:cxn modelId="{5E2F3D29-A90F-44B4-87A3-FD77A4D308CA}" type="presParOf" srcId="{2DC8FDFE-60A1-4303-A416-98BF8E11DD94}" destId="{3E96476F-5902-45F5-98C3-9C552E75D311}" srcOrd="3" destOrd="0" presId="urn:microsoft.com/office/officeart/2005/8/layout/list1"/>
    <dgm:cxn modelId="{C8F4FDD3-94EE-4BE9-92E5-420D8927D285}" type="presParOf" srcId="{2DC8FDFE-60A1-4303-A416-98BF8E11DD94}" destId="{3DA9B8B0-06B0-4F42-823B-5BA2BB33D7CB}" srcOrd="4" destOrd="0" presId="urn:microsoft.com/office/officeart/2005/8/layout/list1"/>
    <dgm:cxn modelId="{DE7D35E2-71EB-4EE1-8BBE-9077204F9E33}" type="presParOf" srcId="{3DA9B8B0-06B0-4F42-823B-5BA2BB33D7CB}" destId="{2926193B-04CA-4D88-96C5-4A0E26D8826C}" srcOrd="0" destOrd="0" presId="urn:microsoft.com/office/officeart/2005/8/layout/list1"/>
    <dgm:cxn modelId="{5A89B8E9-699F-4062-ABAE-0BCCA79509FE}" type="presParOf" srcId="{3DA9B8B0-06B0-4F42-823B-5BA2BB33D7CB}" destId="{E640609C-7AB2-4C79-8011-4FC6EE1EBF18}" srcOrd="1" destOrd="0" presId="urn:microsoft.com/office/officeart/2005/8/layout/list1"/>
    <dgm:cxn modelId="{08F6DCBE-03F8-44F1-B32B-175C2B337B2E}" type="presParOf" srcId="{2DC8FDFE-60A1-4303-A416-98BF8E11DD94}" destId="{EF19F718-C33D-4E1B-AB29-23BE05AEEF7A}" srcOrd="5" destOrd="0" presId="urn:microsoft.com/office/officeart/2005/8/layout/list1"/>
    <dgm:cxn modelId="{2127D23D-0028-4E52-A3AB-AF8699AE4897}" type="presParOf" srcId="{2DC8FDFE-60A1-4303-A416-98BF8E11DD94}" destId="{EC7F250D-2569-4A5F-A9F4-A78370B81D04}" srcOrd="6" destOrd="0" presId="urn:microsoft.com/office/officeart/2005/8/layout/list1"/>
    <dgm:cxn modelId="{71AA4DE0-2A0C-4342-AEC1-678BC40A803C}" type="presParOf" srcId="{2DC8FDFE-60A1-4303-A416-98BF8E11DD94}" destId="{B27D129A-F0B0-4AE4-99E2-B7349DC0B988}" srcOrd="7" destOrd="0" presId="urn:microsoft.com/office/officeart/2005/8/layout/list1"/>
    <dgm:cxn modelId="{6318B87A-3563-4ADD-A8F8-7EDB9F78B35D}" type="presParOf" srcId="{2DC8FDFE-60A1-4303-A416-98BF8E11DD94}" destId="{B82ECA44-EBEA-44BF-8BD2-70E5CD1182E3}" srcOrd="8" destOrd="0" presId="urn:microsoft.com/office/officeart/2005/8/layout/list1"/>
    <dgm:cxn modelId="{FD09C626-AAC6-49B5-87C7-6CADBF823B38}" type="presParOf" srcId="{B82ECA44-EBEA-44BF-8BD2-70E5CD1182E3}" destId="{2AA0205F-1494-4A33-A7D7-B58903C8139D}" srcOrd="0" destOrd="0" presId="urn:microsoft.com/office/officeart/2005/8/layout/list1"/>
    <dgm:cxn modelId="{9B933E3D-61DB-49BD-9999-DCD28C44C460}" type="presParOf" srcId="{B82ECA44-EBEA-44BF-8BD2-70E5CD1182E3}" destId="{62CC6AB1-AF52-4720-BD5E-72E6C3D832B7}" srcOrd="1" destOrd="0" presId="urn:microsoft.com/office/officeart/2005/8/layout/list1"/>
    <dgm:cxn modelId="{99A5C88D-CFC9-4C06-B744-631F9C5CEF95}" type="presParOf" srcId="{2DC8FDFE-60A1-4303-A416-98BF8E11DD94}" destId="{53DC6F2C-0948-40B0-A3E5-1B6A851F27C8}" srcOrd="9" destOrd="0" presId="urn:microsoft.com/office/officeart/2005/8/layout/list1"/>
    <dgm:cxn modelId="{DCA28060-34D9-4736-8528-FD3D7E181209}" type="presParOf" srcId="{2DC8FDFE-60A1-4303-A416-98BF8E11DD94}" destId="{2E14D35F-F25A-4420-91A4-7DF19EAB065C}" srcOrd="10" destOrd="0" presId="urn:microsoft.com/office/officeart/2005/8/layout/list1"/>
    <dgm:cxn modelId="{9AECF02D-4ADB-4E07-AECD-F45872DBC5A1}" type="presParOf" srcId="{2DC8FDFE-60A1-4303-A416-98BF8E11DD94}" destId="{C6030D63-6885-4CA6-BB9C-EDC646866154}" srcOrd="11" destOrd="0" presId="urn:microsoft.com/office/officeart/2005/8/layout/list1"/>
    <dgm:cxn modelId="{FE579225-5929-420B-8D12-DA943682D28D}" type="presParOf" srcId="{2DC8FDFE-60A1-4303-A416-98BF8E11DD94}" destId="{F520B370-46EA-427F-A044-51DBF3C111E4}" srcOrd="12" destOrd="0" presId="urn:microsoft.com/office/officeart/2005/8/layout/list1"/>
    <dgm:cxn modelId="{0CA2E25A-A176-4E74-99C4-1F5E80843C70}" type="presParOf" srcId="{F520B370-46EA-427F-A044-51DBF3C111E4}" destId="{9160A6AE-ED66-4F2A-9329-72853DA0B88D}" srcOrd="0" destOrd="0" presId="urn:microsoft.com/office/officeart/2005/8/layout/list1"/>
    <dgm:cxn modelId="{E2B23500-91D6-432E-8D4B-AF92D0A764F1}" type="presParOf" srcId="{F520B370-46EA-427F-A044-51DBF3C111E4}" destId="{47947920-825B-4B5B-A0F5-8A1E60A9E97E}" srcOrd="1" destOrd="0" presId="urn:microsoft.com/office/officeart/2005/8/layout/list1"/>
    <dgm:cxn modelId="{F2A2C4BC-DDC8-4EFE-8071-B33DC63D6338}" type="presParOf" srcId="{2DC8FDFE-60A1-4303-A416-98BF8E11DD94}" destId="{0D4B59D6-1946-4ABB-ADD3-FE4B18E58CD3}" srcOrd="13" destOrd="0" presId="urn:microsoft.com/office/officeart/2005/8/layout/list1"/>
    <dgm:cxn modelId="{FAB840EC-29D0-47EB-B416-FD77DB7EF364}" type="presParOf" srcId="{2DC8FDFE-60A1-4303-A416-98BF8E11DD94}" destId="{9C30090D-FF87-4E55-A0D3-913ED5C6A73D}" srcOrd="14" destOrd="0" presId="urn:microsoft.com/office/officeart/2005/8/layout/list1"/>
    <dgm:cxn modelId="{14AC2C8C-0D81-46E6-BE2F-28C924994A04}" type="presParOf" srcId="{2DC8FDFE-60A1-4303-A416-98BF8E11DD94}" destId="{D3CEB0F2-3C6D-4AD8-9348-86C9097B5DE5}" srcOrd="15" destOrd="0" presId="urn:microsoft.com/office/officeart/2005/8/layout/list1"/>
    <dgm:cxn modelId="{72E4F42D-76C2-42A5-99F5-F4D000965AFC}" type="presParOf" srcId="{2DC8FDFE-60A1-4303-A416-98BF8E11DD94}" destId="{83BF0CAD-C302-4041-A5F3-6B3FF4D7D131}" srcOrd="16" destOrd="0" presId="urn:microsoft.com/office/officeart/2005/8/layout/list1"/>
    <dgm:cxn modelId="{92B2982D-91A7-4707-A1AE-EA434DC65C2E}" type="presParOf" srcId="{83BF0CAD-C302-4041-A5F3-6B3FF4D7D131}" destId="{99B3E3B8-B5F3-4AE5-AEC2-0FB92AD21E7B}" srcOrd="0" destOrd="0" presId="urn:microsoft.com/office/officeart/2005/8/layout/list1"/>
    <dgm:cxn modelId="{3F30A72E-5191-4F13-A2FF-984F5E49F890}" type="presParOf" srcId="{83BF0CAD-C302-4041-A5F3-6B3FF4D7D131}" destId="{E702CCAE-BA56-4EBD-A838-D853D0B7B393}" srcOrd="1" destOrd="0" presId="urn:microsoft.com/office/officeart/2005/8/layout/list1"/>
    <dgm:cxn modelId="{734C9B2A-2CA8-40F2-B5AC-8BAA032EFB2C}" type="presParOf" srcId="{2DC8FDFE-60A1-4303-A416-98BF8E11DD94}" destId="{FAAD2C7A-E12D-4ADB-A812-68194E693EAE}" srcOrd="17" destOrd="0" presId="urn:microsoft.com/office/officeart/2005/8/layout/list1"/>
    <dgm:cxn modelId="{2617988A-631E-480D-A390-26A4EA812BC1}" type="presParOf" srcId="{2DC8FDFE-60A1-4303-A416-98BF8E11DD94}" destId="{4E841F24-F3F0-4C59-9569-53CEF5F0CC02}" srcOrd="18" destOrd="0" presId="urn:microsoft.com/office/officeart/2005/8/layout/list1"/>
    <dgm:cxn modelId="{24FBB62A-A49F-4255-B27B-EBAEE66458DB}" type="presParOf" srcId="{2DC8FDFE-60A1-4303-A416-98BF8E11DD94}" destId="{61BD0F3E-33C4-4C68-88AF-1B906EE22D8E}" srcOrd="19" destOrd="0" presId="urn:microsoft.com/office/officeart/2005/8/layout/list1"/>
    <dgm:cxn modelId="{0F7BC72E-F48B-4BEA-9FB3-FE55CA366B74}" type="presParOf" srcId="{2DC8FDFE-60A1-4303-A416-98BF8E11DD94}" destId="{1E206DBC-7D3B-484E-918A-501F45DA0969}" srcOrd="20" destOrd="0" presId="urn:microsoft.com/office/officeart/2005/8/layout/list1"/>
    <dgm:cxn modelId="{EAD7A0D1-45D6-4F3B-A18E-122789C974C9}" type="presParOf" srcId="{1E206DBC-7D3B-484E-918A-501F45DA0969}" destId="{BB87BCAF-AC97-4641-B1D7-532D57FAD68D}" srcOrd="0" destOrd="0" presId="urn:microsoft.com/office/officeart/2005/8/layout/list1"/>
    <dgm:cxn modelId="{39BB8D6F-5BC6-4565-9F68-DDD76253C38B}" type="presParOf" srcId="{1E206DBC-7D3B-484E-918A-501F45DA0969}" destId="{D6680F96-AAF2-49D0-9D69-A2ABCE8B3632}" srcOrd="1" destOrd="0" presId="urn:microsoft.com/office/officeart/2005/8/layout/list1"/>
    <dgm:cxn modelId="{EF911448-FE5F-498F-AD0F-41FA5E8CBDE2}" type="presParOf" srcId="{2DC8FDFE-60A1-4303-A416-98BF8E11DD94}" destId="{6A5A0152-37A0-4DD1-8389-0B65876D9526}" srcOrd="21" destOrd="0" presId="urn:microsoft.com/office/officeart/2005/8/layout/list1"/>
    <dgm:cxn modelId="{19D69B9F-C371-4F43-891A-3CBAB143F2B6}" type="presParOf" srcId="{2DC8FDFE-60A1-4303-A416-98BF8E11DD94}" destId="{2FA20852-B4DD-410F-A6D2-82BF3751777C}" srcOrd="22" destOrd="0" presId="urn:microsoft.com/office/officeart/2005/8/layout/list1"/>
    <dgm:cxn modelId="{DBF929DB-37FB-4117-9D71-A40956E97DFC}" type="presParOf" srcId="{2DC8FDFE-60A1-4303-A416-98BF8E11DD94}" destId="{C1D42C57-5FFB-4A8D-82DC-41DE3D6A2BEF}" srcOrd="23" destOrd="0" presId="urn:microsoft.com/office/officeart/2005/8/layout/list1"/>
    <dgm:cxn modelId="{B4634954-F065-473B-A63C-5A3BEB6325AF}" type="presParOf" srcId="{2DC8FDFE-60A1-4303-A416-98BF8E11DD94}" destId="{A3DC407D-C420-4C76-9D15-EEF1451E1E31}" srcOrd="24" destOrd="0" presId="urn:microsoft.com/office/officeart/2005/8/layout/list1"/>
    <dgm:cxn modelId="{BFF25F3B-75AA-4F1F-9F96-3CAED1D92098}" type="presParOf" srcId="{A3DC407D-C420-4C76-9D15-EEF1451E1E31}" destId="{6967F2FC-F44E-4253-9B3D-3B084667DEC7}" srcOrd="0" destOrd="0" presId="urn:microsoft.com/office/officeart/2005/8/layout/list1"/>
    <dgm:cxn modelId="{29F2B2C3-7090-445E-8364-DFC78E59009F}" type="presParOf" srcId="{A3DC407D-C420-4C76-9D15-EEF1451E1E31}" destId="{2E0B6712-CC2D-45F5-B0A8-AC813276199C}" srcOrd="1" destOrd="0" presId="urn:microsoft.com/office/officeart/2005/8/layout/list1"/>
    <dgm:cxn modelId="{728DAA0D-0DC0-48EE-B004-6AC992A03063}" type="presParOf" srcId="{2DC8FDFE-60A1-4303-A416-98BF8E11DD94}" destId="{85799F37-8D9D-4694-88DD-FD78E59877A4}" srcOrd="25" destOrd="0" presId="urn:microsoft.com/office/officeart/2005/8/layout/list1"/>
    <dgm:cxn modelId="{9286B852-D1A0-4C6F-B319-E3D0B05E68E6}" type="presParOf" srcId="{2DC8FDFE-60A1-4303-A416-98BF8E11DD94}" destId="{95D92884-BD98-4D49-8F3E-55A0FD3B2F91}"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CB50B0-7B8B-4C27-BEC7-8CD19FD2718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EFEA4DC-E631-40C2-882F-44D63D1857A4}">
      <dgm:prSet/>
      <dgm:spPr/>
      <dgm:t>
        <a:bodyPr/>
        <a:lstStyle/>
        <a:p>
          <a:r>
            <a:rPr lang="en-US"/>
            <a:t>A thorough history and physical examination are obtained by a physician. </a:t>
          </a:r>
        </a:p>
      </dgm:t>
    </dgm:pt>
    <dgm:pt modelId="{E5E69D5A-8790-4978-AA3F-E06CD2BDBF38}" type="parTrans" cxnId="{38A0E5FD-80B5-4336-B8C6-1E9A1338508B}">
      <dgm:prSet/>
      <dgm:spPr/>
      <dgm:t>
        <a:bodyPr/>
        <a:lstStyle/>
        <a:p>
          <a:endParaRPr lang="en-US"/>
        </a:p>
      </dgm:t>
    </dgm:pt>
    <dgm:pt modelId="{59584FD2-1B8C-457C-9F80-FA4CAEBC42AB}" type="sibTrans" cxnId="{38A0E5FD-80B5-4336-B8C6-1E9A1338508B}">
      <dgm:prSet/>
      <dgm:spPr/>
      <dgm:t>
        <a:bodyPr/>
        <a:lstStyle/>
        <a:p>
          <a:endParaRPr lang="en-US"/>
        </a:p>
      </dgm:t>
    </dgm:pt>
    <dgm:pt modelId="{1DA21F77-78ED-46DF-99FC-94BB80C4AE0A}">
      <dgm:prSet/>
      <dgm:spPr/>
      <dgm:t>
        <a:bodyPr/>
        <a:lstStyle/>
        <a:p>
          <a:r>
            <a:rPr lang="en-US" dirty="0"/>
            <a:t>Examination includes evaluation of male breast tissue, evaluation of penile size and development, evaluation of testicular development and proper development of secondary sexual characteristics such as the amount and distribution of pubic and underarm hair.</a:t>
          </a:r>
        </a:p>
        <a:p>
          <a:endParaRPr lang="en-US" dirty="0"/>
        </a:p>
      </dgm:t>
    </dgm:pt>
    <dgm:pt modelId="{BA7953BD-4A14-40B6-85CA-D441A4AD787A}" type="parTrans" cxnId="{5BCA83CC-DEF0-4AE3-BFC7-7FE0E7E5F0AC}">
      <dgm:prSet/>
      <dgm:spPr/>
      <dgm:t>
        <a:bodyPr/>
        <a:lstStyle/>
        <a:p>
          <a:endParaRPr lang="en-US"/>
        </a:p>
      </dgm:t>
    </dgm:pt>
    <dgm:pt modelId="{78E526BE-A4FB-4559-831E-1472C43336E6}" type="sibTrans" cxnId="{5BCA83CC-DEF0-4AE3-BFC7-7FE0E7E5F0AC}">
      <dgm:prSet/>
      <dgm:spPr/>
      <dgm:t>
        <a:bodyPr/>
        <a:lstStyle/>
        <a:p>
          <a:pPr rtl="1"/>
          <a:endParaRPr lang="ar-JO"/>
        </a:p>
      </dgm:t>
    </dgm:pt>
    <dgm:pt modelId="{B72D9C7F-A54E-498B-8928-0355FA9612D0}">
      <dgm:prSet/>
      <dgm:spPr/>
      <dgm:t>
        <a:bodyPr/>
        <a:lstStyle/>
        <a:p>
          <a:r>
            <a:rPr lang="en-US"/>
            <a:t>Mammography is the method of choice for radiologic examination of male breast tissue in the diagnosis of gynecomastia when breast cancer is suspected. </a:t>
          </a:r>
        </a:p>
      </dgm:t>
    </dgm:pt>
    <dgm:pt modelId="{96015970-2669-4FE5-9D3F-62F09F5EBB10}" type="parTrans" cxnId="{801917E7-467A-456E-9A5B-EBAB9099B908}">
      <dgm:prSet/>
      <dgm:spPr/>
      <dgm:t>
        <a:bodyPr/>
        <a:lstStyle/>
        <a:p>
          <a:endParaRPr lang="en-US"/>
        </a:p>
      </dgm:t>
    </dgm:pt>
    <dgm:pt modelId="{93DCC0E0-CE2B-4953-92A3-22D7AAC6025B}" type="sibTrans" cxnId="{801917E7-467A-456E-9A5B-EBAB9099B908}">
      <dgm:prSet/>
      <dgm:spPr/>
      <dgm:t>
        <a:bodyPr/>
        <a:lstStyle/>
        <a:p>
          <a:endParaRPr lang="en-US"/>
        </a:p>
      </dgm:t>
    </dgm:pt>
    <dgm:pt modelId="{FCAD7AF2-A120-4C10-9C41-797786F1677D}" type="pres">
      <dgm:prSet presAssocID="{E0CB50B0-7B8B-4C27-BEC7-8CD19FD27189}" presName="linear" presStyleCnt="0">
        <dgm:presLayoutVars>
          <dgm:animLvl val="lvl"/>
          <dgm:resizeHandles val="exact"/>
        </dgm:presLayoutVars>
      </dgm:prSet>
      <dgm:spPr/>
    </dgm:pt>
    <dgm:pt modelId="{70971E1C-F92E-4046-BB1C-268EDAF4D3FC}" type="pres">
      <dgm:prSet presAssocID="{DEFEA4DC-E631-40C2-882F-44D63D1857A4}" presName="parentText" presStyleLbl="node1" presStyleIdx="0" presStyleCnt="3">
        <dgm:presLayoutVars>
          <dgm:chMax val="0"/>
          <dgm:bulletEnabled val="1"/>
        </dgm:presLayoutVars>
      </dgm:prSet>
      <dgm:spPr/>
    </dgm:pt>
    <dgm:pt modelId="{FB925B92-CA55-4140-8BA8-6E5021E9FFAC}" type="pres">
      <dgm:prSet presAssocID="{59584FD2-1B8C-457C-9F80-FA4CAEBC42AB}" presName="spacer" presStyleCnt="0"/>
      <dgm:spPr/>
    </dgm:pt>
    <dgm:pt modelId="{2FAB67E5-6E25-4AC4-A2B4-5A789687FA6C}" type="pres">
      <dgm:prSet presAssocID="{1DA21F77-78ED-46DF-99FC-94BB80C4AE0A}" presName="parentText" presStyleLbl="node1" presStyleIdx="1" presStyleCnt="3">
        <dgm:presLayoutVars>
          <dgm:chMax val="0"/>
          <dgm:bulletEnabled val="1"/>
        </dgm:presLayoutVars>
      </dgm:prSet>
      <dgm:spPr/>
    </dgm:pt>
    <dgm:pt modelId="{A3DDE993-5E8C-4A58-B074-2B0E249C67F3}" type="pres">
      <dgm:prSet presAssocID="{78E526BE-A4FB-4559-831E-1472C43336E6}" presName="spacer" presStyleCnt="0"/>
      <dgm:spPr/>
    </dgm:pt>
    <dgm:pt modelId="{F6F5BBC1-6B0A-404C-8EA2-F0B665A11D3B}" type="pres">
      <dgm:prSet presAssocID="{B72D9C7F-A54E-498B-8928-0355FA9612D0}" presName="parentText" presStyleLbl="node1" presStyleIdx="2" presStyleCnt="3">
        <dgm:presLayoutVars>
          <dgm:chMax val="0"/>
          <dgm:bulletEnabled val="1"/>
        </dgm:presLayoutVars>
      </dgm:prSet>
      <dgm:spPr/>
    </dgm:pt>
  </dgm:ptLst>
  <dgm:cxnLst>
    <dgm:cxn modelId="{BD16430A-E4CE-480A-87CB-F4A15856B663}" type="presOf" srcId="{B72D9C7F-A54E-498B-8928-0355FA9612D0}" destId="{F6F5BBC1-6B0A-404C-8EA2-F0B665A11D3B}" srcOrd="0" destOrd="0" presId="urn:microsoft.com/office/officeart/2005/8/layout/vList2"/>
    <dgm:cxn modelId="{D144AF20-38DD-4C7C-969A-3499DD9F7892}" type="presOf" srcId="{E0CB50B0-7B8B-4C27-BEC7-8CD19FD27189}" destId="{FCAD7AF2-A120-4C10-9C41-797786F1677D}" srcOrd="0" destOrd="0" presId="urn:microsoft.com/office/officeart/2005/8/layout/vList2"/>
    <dgm:cxn modelId="{2AF0DD3F-02BB-4782-AA83-74F62F25074A}" type="presOf" srcId="{1DA21F77-78ED-46DF-99FC-94BB80C4AE0A}" destId="{2FAB67E5-6E25-4AC4-A2B4-5A789687FA6C}" srcOrd="0" destOrd="0" presId="urn:microsoft.com/office/officeart/2005/8/layout/vList2"/>
    <dgm:cxn modelId="{04D2F1B7-5DB9-4EE0-A507-F7110E309ADA}" type="presOf" srcId="{DEFEA4DC-E631-40C2-882F-44D63D1857A4}" destId="{70971E1C-F92E-4046-BB1C-268EDAF4D3FC}" srcOrd="0" destOrd="0" presId="urn:microsoft.com/office/officeart/2005/8/layout/vList2"/>
    <dgm:cxn modelId="{5BCA83CC-DEF0-4AE3-BFC7-7FE0E7E5F0AC}" srcId="{E0CB50B0-7B8B-4C27-BEC7-8CD19FD27189}" destId="{1DA21F77-78ED-46DF-99FC-94BB80C4AE0A}" srcOrd="1" destOrd="0" parTransId="{BA7953BD-4A14-40B6-85CA-D441A4AD787A}" sibTransId="{78E526BE-A4FB-4559-831E-1472C43336E6}"/>
    <dgm:cxn modelId="{801917E7-467A-456E-9A5B-EBAB9099B908}" srcId="{E0CB50B0-7B8B-4C27-BEC7-8CD19FD27189}" destId="{B72D9C7F-A54E-498B-8928-0355FA9612D0}" srcOrd="2" destOrd="0" parTransId="{96015970-2669-4FE5-9D3F-62F09F5EBB10}" sibTransId="{93DCC0E0-CE2B-4953-92A3-22D7AAC6025B}"/>
    <dgm:cxn modelId="{38A0E5FD-80B5-4336-B8C6-1E9A1338508B}" srcId="{E0CB50B0-7B8B-4C27-BEC7-8CD19FD27189}" destId="{DEFEA4DC-E631-40C2-882F-44D63D1857A4}" srcOrd="0" destOrd="0" parTransId="{E5E69D5A-8790-4978-AA3F-E06CD2BDBF38}" sibTransId="{59584FD2-1B8C-457C-9F80-FA4CAEBC42AB}"/>
    <dgm:cxn modelId="{B678FFF5-FAFB-46B4-959B-B8349A10AC63}" type="presParOf" srcId="{FCAD7AF2-A120-4C10-9C41-797786F1677D}" destId="{70971E1C-F92E-4046-BB1C-268EDAF4D3FC}" srcOrd="0" destOrd="0" presId="urn:microsoft.com/office/officeart/2005/8/layout/vList2"/>
    <dgm:cxn modelId="{8A7D3EC2-1F28-45B7-B625-BB9C08FA6D2D}" type="presParOf" srcId="{FCAD7AF2-A120-4C10-9C41-797786F1677D}" destId="{FB925B92-CA55-4140-8BA8-6E5021E9FFAC}" srcOrd="1" destOrd="0" presId="urn:microsoft.com/office/officeart/2005/8/layout/vList2"/>
    <dgm:cxn modelId="{F7F02C62-C414-44E5-BDD7-E610F8B5D944}" type="presParOf" srcId="{FCAD7AF2-A120-4C10-9C41-797786F1677D}" destId="{2FAB67E5-6E25-4AC4-A2B4-5A789687FA6C}" srcOrd="2" destOrd="0" presId="urn:microsoft.com/office/officeart/2005/8/layout/vList2"/>
    <dgm:cxn modelId="{D59DDA08-7FC3-4D28-89B5-819741D51609}" type="presParOf" srcId="{FCAD7AF2-A120-4C10-9C41-797786F1677D}" destId="{A3DDE993-5E8C-4A58-B074-2B0E249C67F3}" srcOrd="3" destOrd="0" presId="urn:microsoft.com/office/officeart/2005/8/layout/vList2"/>
    <dgm:cxn modelId="{FCB44124-5FA8-41CD-8DFA-AC8A70BDEC13}" type="presParOf" srcId="{FCAD7AF2-A120-4C10-9C41-797786F1677D}" destId="{F6F5BBC1-6B0A-404C-8EA2-F0B665A11D3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F5F5DE-9E6B-440F-B128-DAB920AFEE4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D8513F5-A088-470E-9213-16601030D7C1}">
      <dgm:prSet/>
      <dgm:spPr/>
      <dgm:t>
        <a:bodyPr/>
        <a:lstStyle/>
        <a:p>
          <a:r>
            <a:rPr lang="en-US" b="0" i="0" baseline="0"/>
            <a:t>Gynecomastia is not physically harmful, but in some cases it may be an indicator of other more serious underlying conditions, such as testicular cancer. </a:t>
          </a:r>
          <a:endParaRPr lang="en-US"/>
        </a:p>
      </dgm:t>
    </dgm:pt>
    <dgm:pt modelId="{95A71B8E-B670-4B4B-B8AD-B73D3671EEA1}" type="parTrans" cxnId="{EEEFE533-2B63-4E6C-8441-F86ACE79A6A7}">
      <dgm:prSet/>
      <dgm:spPr/>
      <dgm:t>
        <a:bodyPr/>
        <a:lstStyle/>
        <a:p>
          <a:endParaRPr lang="en-US"/>
        </a:p>
      </dgm:t>
    </dgm:pt>
    <dgm:pt modelId="{10E3D44A-3D63-4D60-AAA6-5EC78CA1A71C}" type="sibTrans" cxnId="{EEEFE533-2B63-4E6C-8441-F86ACE79A6A7}">
      <dgm:prSet/>
      <dgm:spPr/>
      <dgm:t>
        <a:bodyPr/>
        <a:lstStyle/>
        <a:p>
          <a:endParaRPr lang="en-US"/>
        </a:p>
      </dgm:t>
    </dgm:pt>
    <dgm:pt modelId="{5F510413-2F13-42CE-AE6F-40F3ECD3D402}">
      <dgm:prSet/>
      <dgm:spPr/>
      <dgm:t>
        <a:bodyPr/>
        <a:lstStyle/>
        <a:p>
          <a:r>
            <a:rPr lang="en-US" b="0" i="0" baseline="0"/>
            <a:t>The glandular tissue typically grows under the influence of hormonal stimulation and is often tender or painful. </a:t>
          </a:r>
          <a:endParaRPr lang="en-US"/>
        </a:p>
      </dgm:t>
    </dgm:pt>
    <dgm:pt modelId="{D3F5D663-F53D-4820-AC33-413977DE32C3}" type="parTrans" cxnId="{600C4A05-0C9D-4929-8EEB-2062EDB51202}">
      <dgm:prSet/>
      <dgm:spPr/>
      <dgm:t>
        <a:bodyPr/>
        <a:lstStyle/>
        <a:p>
          <a:endParaRPr lang="en-US"/>
        </a:p>
      </dgm:t>
    </dgm:pt>
    <dgm:pt modelId="{D2942757-0E88-45C2-B066-CCE80D078BEB}" type="sibTrans" cxnId="{600C4A05-0C9D-4929-8EEB-2062EDB51202}">
      <dgm:prSet/>
      <dgm:spPr/>
      <dgm:t>
        <a:bodyPr/>
        <a:lstStyle/>
        <a:p>
          <a:endParaRPr lang="en-US"/>
        </a:p>
      </dgm:t>
    </dgm:pt>
    <dgm:pt modelId="{E5C964D4-4618-46A7-A5B5-9C3FA4C24A17}">
      <dgm:prSet/>
      <dgm:spPr/>
      <dgm:t>
        <a:bodyPr/>
        <a:lstStyle/>
        <a:p>
          <a:r>
            <a:rPr lang="en-US" b="0" i="0" baseline="0"/>
            <a:t>Losing weight will not reduce the glandular component . </a:t>
          </a:r>
          <a:endParaRPr lang="en-US"/>
        </a:p>
      </dgm:t>
    </dgm:pt>
    <dgm:pt modelId="{82CA50B9-97EC-4CCD-ABEC-B32D8626BC59}" type="parTrans" cxnId="{316940F5-4CA9-41FA-8182-EA1E8D53EB4F}">
      <dgm:prSet/>
      <dgm:spPr/>
      <dgm:t>
        <a:bodyPr/>
        <a:lstStyle/>
        <a:p>
          <a:endParaRPr lang="en-US"/>
        </a:p>
      </dgm:t>
    </dgm:pt>
    <dgm:pt modelId="{41932C0A-61EF-4AD5-9AA0-3F837B52DBB9}" type="sibTrans" cxnId="{316940F5-4CA9-41FA-8182-EA1E8D53EB4F}">
      <dgm:prSet/>
      <dgm:spPr/>
      <dgm:t>
        <a:bodyPr/>
        <a:lstStyle/>
        <a:p>
          <a:endParaRPr lang="en-US"/>
        </a:p>
      </dgm:t>
    </dgm:pt>
    <dgm:pt modelId="{B0B4A28B-5F82-4CAD-91F8-71455154CDF1}" type="pres">
      <dgm:prSet presAssocID="{1CF5F5DE-9E6B-440F-B128-DAB920AFEE41}" presName="linear" presStyleCnt="0">
        <dgm:presLayoutVars>
          <dgm:animLvl val="lvl"/>
          <dgm:resizeHandles val="exact"/>
        </dgm:presLayoutVars>
      </dgm:prSet>
      <dgm:spPr/>
    </dgm:pt>
    <dgm:pt modelId="{40A2B6A5-25AD-4B18-8062-02436108B14F}" type="pres">
      <dgm:prSet presAssocID="{6D8513F5-A088-470E-9213-16601030D7C1}" presName="parentText" presStyleLbl="node1" presStyleIdx="0" presStyleCnt="3">
        <dgm:presLayoutVars>
          <dgm:chMax val="0"/>
          <dgm:bulletEnabled val="1"/>
        </dgm:presLayoutVars>
      </dgm:prSet>
      <dgm:spPr/>
    </dgm:pt>
    <dgm:pt modelId="{2B64C51F-C505-4776-9BA1-B977B13A20AB}" type="pres">
      <dgm:prSet presAssocID="{10E3D44A-3D63-4D60-AAA6-5EC78CA1A71C}" presName="spacer" presStyleCnt="0"/>
      <dgm:spPr/>
    </dgm:pt>
    <dgm:pt modelId="{3DB3287E-78FA-47FF-9050-5E8367DDB8D7}" type="pres">
      <dgm:prSet presAssocID="{5F510413-2F13-42CE-AE6F-40F3ECD3D402}" presName="parentText" presStyleLbl="node1" presStyleIdx="1" presStyleCnt="3">
        <dgm:presLayoutVars>
          <dgm:chMax val="0"/>
          <dgm:bulletEnabled val="1"/>
        </dgm:presLayoutVars>
      </dgm:prSet>
      <dgm:spPr/>
    </dgm:pt>
    <dgm:pt modelId="{4884D8D5-DFB0-4207-A94C-72BD8AE3F4F1}" type="pres">
      <dgm:prSet presAssocID="{D2942757-0E88-45C2-B066-CCE80D078BEB}" presName="spacer" presStyleCnt="0"/>
      <dgm:spPr/>
    </dgm:pt>
    <dgm:pt modelId="{9D5D9743-959D-403F-A6C2-29D1DA3C85C5}" type="pres">
      <dgm:prSet presAssocID="{E5C964D4-4618-46A7-A5B5-9C3FA4C24A17}" presName="parentText" presStyleLbl="node1" presStyleIdx="2" presStyleCnt="3">
        <dgm:presLayoutVars>
          <dgm:chMax val="0"/>
          <dgm:bulletEnabled val="1"/>
        </dgm:presLayoutVars>
      </dgm:prSet>
      <dgm:spPr/>
    </dgm:pt>
  </dgm:ptLst>
  <dgm:cxnLst>
    <dgm:cxn modelId="{600C4A05-0C9D-4929-8EEB-2062EDB51202}" srcId="{1CF5F5DE-9E6B-440F-B128-DAB920AFEE41}" destId="{5F510413-2F13-42CE-AE6F-40F3ECD3D402}" srcOrd="1" destOrd="0" parTransId="{D3F5D663-F53D-4820-AC33-413977DE32C3}" sibTransId="{D2942757-0E88-45C2-B066-CCE80D078BEB}"/>
    <dgm:cxn modelId="{17771512-6D00-47D7-ADB8-3BAC35C3588F}" type="presOf" srcId="{1CF5F5DE-9E6B-440F-B128-DAB920AFEE41}" destId="{B0B4A28B-5F82-4CAD-91F8-71455154CDF1}" srcOrd="0" destOrd="0" presId="urn:microsoft.com/office/officeart/2005/8/layout/vList2"/>
    <dgm:cxn modelId="{890A6F31-4F30-4831-95A7-8455968810CB}" type="presOf" srcId="{5F510413-2F13-42CE-AE6F-40F3ECD3D402}" destId="{3DB3287E-78FA-47FF-9050-5E8367DDB8D7}" srcOrd="0" destOrd="0" presId="urn:microsoft.com/office/officeart/2005/8/layout/vList2"/>
    <dgm:cxn modelId="{EEEFE533-2B63-4E6C-8441-F86ACE79A6A7}" srcId="{1CF5F5DE-9E6B-440F-B128-DAB920AFEE41}" destId="{6D8513F5-A088-470E-9213-16601030D7C1}" srcOrd="0" destOrd="0" parTransId="{95A71B8E-B670-4B4B-B8AD-B73D3671EEA1}" sibTransId="{10E3D44A-3D63-4D60-AAA6-5EC78CA1A71C}"/>
    <dgm:cxn modelId="{4F81194A-4AE4-4756-88D6-3FC6B83A0FDD}" type="presOf" srcId="{6D8513F5-A088-470E-9213-16601030D7C1}" destId="{40A2B6A5-25AD-4B18-8062-02436108B14F}" srcOrd="0" destOrd="0" presId="urn:microsoft.com/office/officeart/2005/8/layout/vList2"/>
    <dgm:cxn modelId="{1ACE7A95-0923-473D-9648-12773D39262F}" type="presOf" srcId="{E5C964D4-4618-46A7-A5B5-9C3FA4C24A17}" destId="{9D5D9743-959D-403F-A6C2-29D1DA3C85C5}" srcOrd="0" destOrd="0" presId="urn:microsoft.com/office/officeart/2005/8/layout/vList2"/>
    <dgm:cxn modelId="{316940F5-4CA9-41FA-8182-EA1E8D53EB4F}" srcId="{1CF5F5DE-9E6B-440F-B128-DAB920AFEE41}" destId="{E5C964D4-4618-46A7-A5B5-9C3FA4C24A17}" srcOrd="2" destOrd="0" parTransId="{82CA50B9-97EC-4CCD-ABEC-B32D8626BC59}" sibTransId="{41932C0A-61EF-4AD5-9AA0-3F837B52DBB9}"/>
    <dgm:cxn modelId="{D98D2FDA-884A-4536-977E-AE57598D21B6}" type="presParOf" srcId="{B0B4A28B-5F82-4CAD-91F8-71455154CDF1}" destId="{40A2B6A5-25AD-4B18-8062-02436108B14F}" srcOrd="0" destOrd="0" presId="urn:microsoft.com/office/officeart/2005/8/layout/vList2"/>
    <dgm:cxn modelId="{2A386E14-2F5F-4008-A4B2-09A868793C2F}" type="presParOf" srcId="{B0B4A28B-5F82-4CAD-91F8-71455154CDF1}" destId="{2B64C51F-C505-4776-9BA1-B977B13A20AB}" srcOrd="1" destOrd="0" presId="urn:microsoft.com/office/officeart/2005/8/layout/vList2"/>
    <dgm:cxn modelId="{E0161565-B641-4CEE-B710-527741BAD51B}" type="presParOf" srcId="{B0B4A28B-5F82-4CAD-91F8-71455154CDF1}" destId="{3DB3287E-78FA-47FF-9050-5E8367DDB8D7}" srcOrd="2" destOrd="0" presId="urn:microsoft.com/office/officeart/2005/8/layout/vList2"/>
    <dgm:cxn modelId="{4E7A17CA-2DB3-4B76-BE6F-53E90F4F03B4}" type="presParOf" srcId="{B0B4A28B-5F82-4CAD-91F8-71455154CDF1}" destId="{4884D8D5-DFB0-4207-A94C-72BD8AE3F4F1}" srcOrd="3" destOrd="0" presId="urn:microsoft.com/office/officeart/2005/8/layout/vList2"/>
    <dgm:cxn modelId="{58AD7CAF-9E1A-44C7-A45B-82C565C9E31D}" type="presParOf" srcId="{B0B4A28B-5F82-4CAD-91F8-71455154CDF1}" destId="{9D5D9743-959D-403F-A6C2-29D1DA3C85C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115759-E007-465D-BDC0-187CCD36016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79EDAAF-AFDD-4EF6-93F1-C6F77C8510FD}">
      <dgm:prSet/>
      <dgm:spPr/>
      <dgm:t>
        <a:bodyPr/>
        <a:lstStyle/>
        <a:p>
          <a:r>
            <a:rPr lang="en-US" b="0" i="0"/>
            <a:t>2.) Breast Reduction </a:t>
          </a:r>
          <a:endParaRPr lang="en-US"/>
        </a:p>
      </dgm:t>
    </dgm:pt>
    <dgm:pt modelId="{2C75585E-F8E7-4FEB-9B42-DD858A45C89A}" type="parTrans" cxnId="{D34B6C14-A389-4A30-BF01-A65CF8D27D97}">
      <dgm:prSet/>
      <dgm:spPr/>
      <dgm:t>
        <a:bodyPr/>
        <a:lstStyle/>
        <a:p>
          <a:endParaRPr lang="en-US"/>
        </a:p>
      </dgm:t>
    </dgm:pt>
    <dgm:pt modelId="{100CC897-0089-4D48-A3AF-4A74D79B4870}" type="sibTrans" cxnId="{D34B6C14-A389-4A30-BF01-A65CF8D27D97}">
      <dgm:prSet/>
      <dgm:spPr/>
      <dgm:t>
        <a:bodyPr/>
        <a:lstStyle/>
        <a:p>
          <a:endParaRPr lang="en-US"/>
        </a:p>
      </dgm:t>
    </dgm:pt>
    <dgm:pt modelId="{D846F61B-094D-4A88-B677-73C179641F0D}">
      <dgm:prSet/>
      <dgm:spPr/>
      <dgm:t>
        <a:bodyPr/>
        <a:lstStyle/>
        <a:p>
          <a:r>
            <a:rPr lang="en-US" b="0" i="0"/>
            <a:t>1.) Breast Augmentation</a:t>
          </a:r>
          <a:endParaRPr lang="en-US"/>
        </a:p>
      </dgm:t>
    </dgm:pt>
    <dgm:pt modelId="{F26960B5-3EBE-42CF-90D5-E964EA731392}" type="parTrans" cxnId="{8798EB95-C3C1-4F17-8D33-0325A40E0A5F}">
      <dgm:prSet/>
      <dgm:spPr/>
      <dgm:t>
        <a:bodyPr/>
        <a:lstStyle/>
        <a:p>
          <a:endParaRPr lang="en-US"/>
        </a:p>
      </dgm:t>
    </dgm:pt>
    <dgm:pt modelId="{730C5BE8-0D39-4335-85C4-3C65A75CFA96}" type="sibTrans" cxnId="{8798EB95-C3C1-4F17-8D33-0325A40E0A5F}">
      <dgm:prSet/>
      <dgm:spPr/>
      <dgm:t>
        <a:bodyPr/>
        <a:lstStyle/>
        <a:p>
          <a:endParaRPr lang="en-US"/>
        </a:p>
      </dgm:t>
    </dgm:pt>
    <dgm:pt modelId="{95A6EBAE-F695-49B3-88FB-E981040ACC23}">
      <dgm:prSet/>
      <dgm:spPr/>
      <dgm:t>
        <a:bodyPr/>
        <a:lstStyle/>
        <a:p>
          <a:r>
            <a:rPr lang="en-US" b="0" i="0"/>
            <a:t>3.) Breast Reconstruction </a:t>
          </a:r>
          <a:endParaRPr lang="en-US"/>
        </a:p>
      </dgm:t>
    </dgm:pt>
    <dgm:pt modelId="{873079BF-3ED8-40FF-A551-888F5E2D39A8}" type="parTrans" cxnId="{E44AFB8D-DAB7-41B2-9E09-D6E34A712AB9}">
      <dgm:prSet/>
      <dgm:spPr/>
      <dgm:t>
        <a:bodyPr/>
        <a:lstStyle/>
        <a:p>
          <a:endParaRPr lang="en-US"/>
        </a:p>
      </dgm:t>
    </dgm:pt>
    <dgm:pt modelId="{2A2FF5FA-2DDC-4264-ADCE-61F1AC49878A}" type="sibTrans" cxnId="{E44AFB8D-DAB7-41B2-9E09-D6E34A712AB9}">
      <dgm:prSet/>
      <dgm:spPr/>
      <dgm:t>
        <a:bodyPr/>
        <a:lstStyle/>
        <a:p>
          <a:endParaRPr lang="en-US"/>
        </a:p>
      </dgm:t>
    </dgm:pt>
    <dgm:pt modelId="{34C87FFE-B9B2-45FF-A5D7-77AFC1B3A0AC}">
      <dgm:prSet/>
      <dgm:spPr/>
      <dgm:t>
        <a:bodyPr/>
        <a:lstStyle/>
        <a:p>
          <a:r>
            <a:rPr lang="en-US" b="0" i="0"/>
            <a:t>4.) Breasts Lifts (Mastopexy)</a:t>
          </a:r>
          <a:endParaRPr lang="en-US"/>
        </a:p>
      </dgm:t>
    </dgm:pt>
    <dgm:pt modelId="{B91E064C-1C66-41D3-A4D3-EB3F16ACE4B5}" type="parTrans" cxnId="{569E8E62-BC54-4C9A-8B33-602ABC9023EE}">
      <dgm:prSet/>
      <dgm:spPr/>
      <dgm:t>
        <a:bodyPr/>
        <a:lstStyle/>
        <a:p>
          <a:endParaRPr lang="en-US"/>
        </a:p>
      </dgm:t>
    </dgm:pt>
    <dgm:pt modelId="{AC4865D5-EC3C-4A63-9764-20D602EC22B7}" type="sibTrans" cxnId="{569E8E62-BC54-4C9A-8B33-602ABC9023EE}">
      <dgm:prSet/>
      <dgm:spPr/>
      <dgm:t>
        <a:bodyPr/>
        <a:lstStyle/>
        <a:p>
          <a:endParaRPr lang="en-US"/>
        </a:p>
      </dgm:t>
    </dgm:pt>
    <dgm:pt modelId="{596CE7A1-1417-4689-B1F5-78E8C008FFFA}" type="pres">
      <dgm:prSet presAssocID="{E2115759-E007-465D-BDC0-187CCD360162}" presName="linear" presStyleCnt="0">
        <dgm:presLayoutVars>
          <dgm:animLvl val="lvl"/>
          <dgm:resizeHandles val="exact"/>
        </dgm:presLayoutVars>
      </dgm:prSet>
      <dgm:spPr/>
    </dgm:pt>
    <dgm:pt modelId="{97F6976E-CC5A-4C4A-ADD0-0F4EC05A1468}" type="pres">
      <dgm:prSet presAssocID="{379EDAAF-AFDD-4EF6-93F1-C6F77C8510FD}" presName="parentText" presStyleLbl="node1" presStyleIdx="0" presStyleCnt="4" custLinFactY="100000" custLinFactNeighborX="561" custLinFactNeighborY="151513">
        <dgm:presLayoutVars>
          <dgm:chMax val="0"/>
          <dgm:bulletEnabled val="1"/>
        </dgm:presLayoutVars>
      </dgm:prSet>
      <dgm:spPr/>
    </dgm:pt>
    <dgm:pt modelId="{3D201F51-7DFF-4216-ABCE-4ADEBC992F75}" type="pres">
      <dgm:prSet presAssocID="{100CC897-0089-4D48-A3AF-4A74D79B4870}" presName="spacer" presStyleCnt="0"/>
      <dgm:spPr/>
    </dgm:pt>
    <dgm:pt modelId="{6185C67D-8EA6-4D8E-9EA5-C85CE23B0DAB}" type="pres">
      <dgm:prSet presAssocID="{D846F61B-094D-4A88-B677-73C179641F0D}" presName="parentText" presStyleLbl="node1" presStyleIdx="1" presStyleCnt="4" custLinFactY="-84815" custLinFactNeighborX="561" custLinFactNeighborY="-100000">
        <dgm:presLayoutVars>
          <dgm:chMax val="0"/>
          <dgm:bulletEnabled val="1"/>
        </dgm:presLayoutVars>
      </dgm:prSet>
      <dgm:spPr/>
    </dgm:pt>
    <dgm:pt modelId="{5D191F9F-F4DB-4C67-9545-25A8C5E13107}" type="pres">
      <dgm:prSet presAssocID="{730C5BE8-0D39-4335-85C4-3C65A75CFA96}" presName="spacer" presStyleCnt="0"/>
      <dgm:spPr/>
    </dgm:pt>
    <dgm:pt modelId="{77E45E10-1264-46F7-B439-DA8C09E17254}" type="pres">
      <dgm:prSet presAssocID="{95A6EBAE-F695-49B3-88FB-E981040ACC23}" presName="parentText" presStyleLbl="node1" presStyleIdx="2" presStyleCnt="4">
        <dgm:presLayoutVars>
          <dgm:chMax val="0"/>
          <dgm:bulletEnabled val="1"/>
        </dgm:presLayoutVars>
      </dgm:prSet>
      <dgm:spPr/>
    </dgm:pt>
    <dgm:pt modelId="{C716AAA6-7C4B-45EB-B72A-EEFA3F634C7F}" type="pres">
      <dgm:prSet presAssocID="{2A2FF5FA-2DDC-4264-ADCE-61F1AC49878A}" presName="spacer" presStyleCnt="0"/>
      <dgm:spPr/>
    </dgm:pt>
    <dgm:pt modelId="{36DB4C28-E387-459D-B7A2-C93AE1CB88CD}" type="pres">
      <dgm:prSet presAssocID="{34C87FFE-B9B2-45FF-A5D7-77AFC1B3A0AC}" presName="parentText" presStyleLbl="node1" presStyleIdx="3" presStyleCnt="4">
        <dgm:presLayoutVars>
          <dgm:chMax val="0"/>
          <dgm:bulletEnabled val="1"/>
        </dgm:presLayoutVars>
      </dgm:prSet>
      <dgm:spPr/>
    </dgm:pt>
  </dgm:ptLst>
  <dgm:cxnLst>
    <dgm:cxn modelId="{D34B6C14-A389-4A30-BF01-A65CF8D27D97}" srcId="{E2115759-E007-465D-BDC0-187CCD360162}" destId="{379EDAAF-AFDD-4EF6-93F1-C6F77C8510FD}" srcOrd="0" destOrd="0" parTransId="{2C75585E-F8E7-4FEB-9B42-DD858A45C89A}" sibTransId="{100CC897-0089-4D48-A3AF-4A74D79B4870}"/>
    <dgm:cxn modelId="{501B5725-73C7-4D70-99A4-3B47A23FA3CC}" type="presOf" srcId="{E2115759-E007-465D-BDC0-187CCD360162}" destId="{596CE7A1-1417-4689-B1F5-78E8C008FFFA}" srcOrd="0" destOrd="0" presId="urn:microsoft.com/office/officeart/2005/8/layout/vList2"/>
    <dgm:cxn modelId="{3FE3072C-D175-4159-BA7A-FFE29BC723B7}" type="presOf" srcId="{379EDAAF-AFDD-4EF6-93F1-C6F77C8510FD}" destId="{97F6976E-CC5A-4C4A-ADD0-0F4EC05A1468}" srcOrd="0" destOrd="0" presId="urn:microsoft.com/office/officeart/2005/8/layout/vList2"/>
    <dgm:cxn modelId="{569E8E62-BC54-4C9A-8B33-602ABC9023EE}" srcId="{E2115759-E007-465D-BDC0-187CCD360162}" destId="{34C87FFE-B9B2-45FF-A5D7-77AFC1B3A0AC}" srcOrd="3" destOrd="0" parTransId="{B91E064C-1C66-41D3-A4D3-EB3F16ACE4B5}" sibTransId="{AC4865D5-EC3C-4A63-9764-20D602EC22B7}"/>
    <dgm:cxn modelId="{3AD9A546-ADE9-40AD-BC48-F9AA7CCEC295}" type="presOf" srcId="{34C87FFE-B9B2-45FF-A5D7-77AFC1B3A0AC}" destId="{36DB4C28-E387-459D-B7A2-C93AE1CB88CD}" srcOrd="0" destOrd="0" presId="urn:microsoft.com/office/officeart/2005/8/layout/vList2"/>
    <dgm:cxn modelId="{DD31647A-03CD-464D-8303-8F36C5E644D8}" type="presOf" srcId="{D846F61B-094D-4A88-B677-73C179641F0D}" destId="{6185C67D-8EA6-4D8E-9EA5-C85CE23B0DAB}" srcOrd="0" destOrd="0" presId="urn:microsoft.com/office/officeart/2005/8/layout/vList2"/>
    <dgm:cxn modelId="{E44AFB8D-DAB7-41B2-9E09-D6E34A712AB9}" srcId="{E2115759-E007-465D-BDC0-187CCD360162}" destId="{95A6EBAE-F695-49B3-88FB-E981040ACC23}" srcOrd="2" destOrd="0" parTransId="{873079BF-3ED8-40FF-A551-888F5E2D39A8}" sibTransId="{2A2FF5FA-2DDC-4264-ADCE-61F1AC49878A}"/>
    <dgm:cxn modelId="{8798EB95-C3C1-4F17-8D33-0325A40E0A5F}" srcId="{E2115759-E007-465D-BDC0-187CCD360162}" destId="{D846F61B-094D-4A88-B677-73C179641F0D}" srcOrd="1" destOrd="0" parTransId="{F26960B5-3EBE-42CF-90D5-E964EA731392}" sibTransId="{730C5BE8-0D39-4335-85C4-3C65A75CFA96}"/>
    <dgm:cxn modelId="{54FD87F3-6A1A-4594-BF63-0640021303B3}" type="presOf" srcId="{95A6EBAE-F695-49B3-88FB-E981040ACC23}" destId="{77E45E10-1264-46F7-B439-DA8C09E17254}" srcOrd="0" destOrd="0" presId="urn:microsoft.com/office/officeart/2005/8/layout/vList2"/>
    <dgm:cxn modelId="{B52EFC97-8D78-41EA-A946-73ABA4F40A8F}" type="presParOf" srcId="{596CE7A1-1417-4689-B1F5-78E8C008FFFA}" destId="{97F6976E-CC5A-4C4A-ADD0-0F4EC05A1468}" srcOrd="0" destOrd="0" presId="urn:microsoft.com/office/officeart/2005/8/layout/vList2"/>
    <dgm:cxn modelId="{F1D8F9E1-563A-4923-ABFC-60235BC5BFD2}" type="presParOf" srcId="{596CE7A1-1417-4689-B1F5-78E8C008FFFA}" destId="{3D201F51-7DFF-4216-ABCE-4ADEBC992F75}" srcOrd="1" destOrd="0" presId="urn:microsoft.com/office/officeart/2005/8/layout/vList2"/>
    <dgm:cxn modelId="{72C084BB-DE1F-44AB-BE37-20FB3CEDDF08}" type="presParOf" srcId="{596CE7A1-1417-4689-B1F5-78E8C008FFFA}" destId="{6185C67D-8EA6-4D8E-9EA5-C85CE23B0DAB}" srcOrd="2" destOrd="0" presId="urn:microsoft.com/office/officeart/2005/8/layout/vList2"/>
    <dgm:cxn modelId="{611E8C8D-03E5-4646-A794-78C6B9D26BBB}" type="presParOf" srcId="{596CE7A1-1417-4689-B1F5-78E8C008FFFA}" destId="{5D191F9F-F4DB-4C67-9545-25A8C5E13107}" srcOrd="3" destOrd="0" presId="urn:microsoft.com/office/officeart/2005/8/layout/vList2"/>
    <dgm:cxn modelId="{6C303A14-1CD7-418E-B54A-9BD5E930A32E}" type="presParOf" srcId="{596CE7A1-1417-4689-B1F5-78E8C008FFFA}" destId="{77E45E10-1264-46F7-B439-DA8C09E17254}" srcOrd="4" destOrd="0" presId="urn:microsoft.com/office/officeart/2005/8/layout/vList2"/>
    <dgm:cxn modelId="{DD2ECF9E-BD28-4135-B0B4-EF48923AD363}" type="presParOf" srcId="{596CE7A1-1417-4689-B1F5-78E8C008FFFA}" destId="{C716AAA6-7C4B-45EB-B72A-EEFA3F634C7F}" srcOrd="5" destOrd="0" presId="urn:microsoft.com/office/officeart/2005/8/layout/vList2"/>
    <dgm:cxn modelId="{8EEB5FD6-782F-4611-9113-9DA7864CA282}" type="presParOf" srcId="{596CE7A1-1417-4689-B1F5-78E8C008FFFA}" destId="{36DB4C28-E387-459D-B7A2-C93AE1CB88C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546397-58A9-4DDC-A13D-5E2656FE34C6}"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1C12FB2B-4757-4131-8ABB-B100517734B4}">
      <dgm:prSet/>
      <dgm:spPr/>
      <dgm:t>
        <a:bodyPr/>
        <a:lstStyle/>
        <a:p>
          <a:r>
            <a:rPr lang="en-US" b="1"/>
            <a:t>Scarring.</a:t>
          </a:r>
          <a:r>
            <a:rPr lang="en-US"/>
            <a:t> </a:t>
          </a:r>
        </a:p>
      </dgm:t>
    </dgm:pt>
    <dgm:pt modelId="{75D0ECBC-ACC7-4E4E-8288-C722081030E7}" type="parTrans" cxnId="{1D52BBD9-07C4-45C6-BA45-9F2B217841C2}">
      <dgm:prSet/>
      <dgm:spPr/>
      <dgm:t>
        <a:bodyPr/>
        <a:lstStyle/>
        <a:p>
          <a:endParaRPr lang="en-US"/>
        </a:p>
      </dgm:t>
    </dgm:pt>
    <dgm:pt modelId="{84DDCE6D-A87B-46A2-9A3B-DD3177279DB5}" type="sibTrans" cxnId="{1D52BBD9-07C4-45C6-BA45-9F2B217841C2}">
      <dgm:prSet/>
      <dgm:spPr/>
      <dgm:t>
        <a:bodyPr/>
        <a:lstStyle/>
        <a:p>
          <a:endParaRPr lang="en-US"/>
        </a:p>
      </dgm:t>
    </dgm:pt>
    <dgm:pt modelId="{055C4CA8-41BC-4CEF-9F40-2E68B9E06B19}">
      <dgm:prSet/>
      <dgm:spPr/>
      <dgm:t>
        <a:bodyPr/>
        <a:lstStyle/>
        <a:p>
          <a:r>
            <a:rPr lang="en-US" b="1"/>
            <a:t>Asymmetry in ear placement.</a:t>
          </a:r>
          <a:r>
            <a:rPr lang="en-US"/>
            <a:t> This could occur as a result of changes during the healing process. Also, surgery might not successfully correct preexisting asymmetry.</a:t>
          </a:r>
        </a:p>
      </dgm:t>
    </dgm:pt>
    <dgm:pt modelId="{B1578B98-875F-43C6-A61E-B8E544688263}" type="parTrans" cxnId="{5C28FEC8-B4D6-444B-BB50-B5F16E887A72}">
      <dgm:prSet/>
      <dgm:spPr/>
      <dgm:t>
        <a:bodyPr/>
        <a:lstStyle/>
        <a:p>
          <a:endParaRPr lang="en-US"/>
        </a:p>
      </dgm:t>
    </dgm:pt>
    <dgm:pt modelId="{D3BCE25D-417A-4F50-A1A4-19F8C8BE4449}" type="sibTrans" cxnId="{5C28FEC8-B4D6-444B-BB50-B5F16E887A72}">
      <dgm:prSet/>
      <dgm:spPr/>
      <dgm:t>
        <a:bodyPr/>
        <a:lstStyle/>
        <a:p>
          <a:endParaRPr lang="en-US"/>
        </a:p>
      </dgm:t>
    </dgm:pt>
    <dgm:pt modelId="{A4D49A2E-76E6-4AD5-B61A-75BA26DF2951}">
      <dgm:prSet/>
      <dgm:spPr/>
      <dgm:t>
        <a:bodyPr/>
        <a:lstStyle/>
        <a:p>
          <a:r>
            <a:rPr lang="en-US" b="1"/>
            <a:t>Changes in skin sensation.</a:t>
          </a:r>
          <a:endParaRPr lang="en-US"/>
        </a:p>
      </dgm:t>
    </dgm:pt>
    <dgm:pt modelId="{05BA7C71-BEE5-40AA-9A1C-A4D7BCDD2A8E}" type="parTrans" cxnId="{394ECFC6-BEA0-4662-A3CD-5368C9031484}">
      <dgm:prSet/>
      <dgm:spPr/>
      <dgm:t>
        <a:bodyPr/>
        <a:lstStyle/>
        <a:p>
          <a:endParaRPr lang="en-US"/>
        </a:p>
      </dgm:t>
    </dgm:pt>
    <dgm:pt modelId="{3380468D-B504-415E-9ECC-521267F55966}" type="sibTrans" cxnId="{394ECFC6-BEA0-4662-A3CD-5368C9031484}">
      <dgm:prSet/>
      <dgm:spPr/>
      <dgm:t>
        <a:bodyPr/>
        <a:lstStyle/>
        <a:p>
          <a:endParaRPr lang="en-US"/>
        </a:p>
      </dgm:t>
    </dgm:pt>
    <dgm:pt modelId="{58B110CE-C850-4142-A5DF-C0500F546941}">
      <dgm:prSet/>
      <dgm:spPr/>
      <dgm:t>
        <a:bodyPr/>
        <a:lstStyle/>
        <a:p>
          <a:r>
            <a:rPr lang="en-US" b="1"/>
            <a:t>Allergic reaction.</a:t>
          </a:r>
          <a:r>
            <a:rPr lang="en-US"/>
            <a:t> </a:t>
          </a:r>
        </a:p>
      </dgm:t>
    </dgm:pt>
    <dgm:pt modelId="{4FA4EF03-D199-4041-8EF6-3B6B7D195731}" type="parTrans" cxnId="{BA25DC41-D13D-4DF8-BB73-16865B842725}">
      <dgm:prSet/>
      <dgm:spPr/>
      <dgm:t>
        <a:bodyPr/>
        <a:lstStyle/>
        <a:p>
          <a:endParaRPr lang="en-US"/>
        </a:p>
      </dgm:t>
    </dgm:pt>
    <dgm:pt modelId="{331DF63D-FEEE-4E3C-8D2A-A191AECD7275}" type="sibTrans" cxnId="{BA25DC41-D13D-4DF8-BB73-16865B842725}">
      <dgm:prSet/>
      <dgm:spPr/>
      <dgm:t>
        <a:bodyPr/>
        <a:lstStyle/>
        <a:p>
          <a:endParaRPr lang="en-US"/>
        </a:p>
      </dgm:t>
    </dgm:pt>
    <dgm:pt modelId="{A4AAE468-CC71-40CD-850B-42F2DA6D82C3}">
      <dgm:prSet/>
      <dgm:spPr/>
      <dgm:t>
        <a:bodyPr/>
        <a:lstStyle/>
        <a:p>
          <a:r>
            <a:rPr lang="en-US" b="1"/>
            <a:t>Problems with stitches.</a:t>
          </a:r>
          <a:r>
            <a:rPr lang="en-US"/>
            <a:t> Stitches used to secure the ear's new shape might work their way to the surface of the skin and need to be removed. This can cause inflammation of the affected skin.</a:t>
          </a:r>
        </a:p>
      </dgm:t>
    </dgm:pt>
    <dgm:pt modelId="{60D84DA0-9A89-4503-923C-8E6DDC01D777}" type="parTrans" cxnId="{4CF511B8-77D7-4C62-B13E-DEA51E087296}">
      <dgm:prSet/>
      <dgm:spPr/>
      <dgm:t>
        <a:bodyPr/>
        <a:lstStyle/>
        <a:p>
          <a:endParaRPr lang="en-US"/>
        </a:p>
      </dgm:t>
    </dgm:pt>
    <dgm:pt modelId="{DBE78450-D0E2-4512-998C-B35CDB3EA330}" type="sibTrans" cxnId="{4CF511B8-77D7-4C62-B13E-DEA51E087296}">
      <dgm:prSet/>
      <dgm:spPr/>
      <dgm:t>
        <a:bodyPr/>
        <a:lstStyle/>
        <a:p>
          <a:endParaRPr lang="en-US"/>
        </a:p>
      </dgm:t>
    </dgm:pt>
    <dgm:pt modelId="{20BE6F2C-814B-4642-AF8E-7B27170F09F3}">
      <dgm:prSet/>
      <dgm:spPr/>
      <dgm:t>
        <a:bodyPr/>
        <a:lstStyle/>
        <a:p>
          <a:r>
            <a:rPr lang="en-US" b="1" dirty="0"/>
            <a:t>Overcorrection.</a:t>
          </a:r>
          <a:r>
            <a:rPr lang="en-US" dirty="0"/>
            <a:t> Otoplasty can create unnatural contours that make ears appear to be pinned back.</a:t>
          </a:r>
        </a:p>
      </dgm:t>
    </dgm:pt>
    <dgm:pt modelId="{3C31F71A-3E4E-4868-87D5-5565A4E2FAEF}" type="parTrans" cxnId="{18526431-C896-4175-8C2B-3AE70EDA0779}">
      <dgm:prSet/>
      <dgm:spPr/>
      <dgm:t>
        <a:bodyPr/>
        <a:lstStyle/>
        <a:p>
          <a:endParaRPr lang="en-US"/>
        </a:p>
      </dgm:t>
    </dgm:pt>
    <dgm:pt modelId="{B70AEB44-967A-49D3-BCAD-793F5D618FFA}" type="sibTrans" cxnId="{18526431-C896-4175-8C2B-3AE70EDA0779}">
      <dgm:prSet/>
      <dgm:spPr/>
      <dgm:t>
        <a:bodyPr/>
        <a:lstStyle/>
        <a:p>
          <a:endParaRPr lang="en-US"/>
        </a:p>
      </dgm:t>
    </dgm:pt>
    <dgm:pt modelId="{1A129B8E-DA2E-44A6-ABA2-23AFCCB5C6F6}" type="pres">
      <dgm:prSet presAssocID="{B3546397-58A9-4DDC-A13D-5E2656FE34C6}" presName="vert0" presStyleCnt="0">
        <dgm:presLayoutVars>
          <dgm:dir/>
          <dgm:animOne val="branch"/>
          <dgm:animLvl val="lvl"/>
        </dgm:presLayoutVars>
      </dgm:prSet>
      <dgm:spPr/>
    </dgm:pt>
    <dgm:pt modelId="{24F7C256-FB0C-40F2-A5C7-54873DE6C017}" type="pres">
      <dgm:prSet presAssocID="{1C12FB2B-4757-4131-8ABB-B100517734B4}" presName="thickLine" presStyleLbl="alignNode1" presStyleIdx="0" presStyleCnt="6"/>
      <dgm:spPr/>
    </dgm:pt>
    <dgm:pt modelId="{4C277946-A8C4-49A2-B098-5E9D732A2F87}" type="pres">
      <dgm:prSet presAssocID="{1C12FB2B-4757-4131-8ABB-B100517734B4}" presName="horz1" presStyleCnt="0"/>
      <dgm:spPr/>
    </dgm:pt>
    <dgm:pt modelId="{E3788C2D-1598-45D0-A162-5C6CED378248}" type="pres">
      <dgm:prSet presAssocID="{1C12FB2B-4757-4131-8ABB-B100517734B4}" presName="tx1" presStyleLbl="revTx" presStyleIdx="0" presStyleCnt="6"/>
      <dgm:spPr/>
    </dgm:pt>
    <dgm:pt modelId="{BF994798-B978-4517-9F48-872C56EFAB3A}" type="pres">
      <dgm:prSet presAssocID="{1C12FB2B-4757-4131-8ABB-B100517734B4}" presName="vert1" presStyleCnt="0"/>
      <dgm:spPr/>
    </dgm:pt>
    <dgm:pt modelId="{4831D217-72C1-4D01-A169-8C8C198A508C}" type="pres">
      <dgm:prSet presAssocID="{055C4CA8-41BC-4CEF-9F40-2E68B9E06B19}" presName="thickLine" presStyleLbl="alignNode1" presStyleIdx="1" presStyleCnt="6"/>
      <dgm:spPr/>
    </dgm:pt>
    <dgm:pt modelId="{B7DBFB66-53F7-4CDD-AE7C-B69CC8C816BD}" type="pres">
      <dgm:prSet presAssocID="{055C4CA8-41BC-4CEF-9F40-2E68B9E06B19}" presName="horz1" presStyleCnt="0"/>
      <dgm:spPr/>
    </dgm:pt>
    <dgm:pt modelId="{637A8D6E-9BCF-445D-9AA8-0A9AA0FD32DD}" type="pres">
      <dgm:prSet presAssocID="{055C4CA8-41BC-4CEF-9F40-2E68B9E06B19}" presName="tx1" presStyleLbl="revTx" presStyleIdx="1" presStyleCnt="6"/>
      <dgm:spPr/>
    </dgm:pt>
    <dgm:pt modelId="{F8D4764A-4F90-4A8C-88D6-49B3E9A78403}" type="pres">
      <dgm:prSet presAssocID="{055C4CA8-41BC-4CEF-9F40-2E68B9E06B19}" presName="vert1" presStyleCnt="0"/>
      <dgm:spPr/>
    </dgm:pt>
    <dgm:pt modelId="{3CD2E403-1EBF-498F-8EF5-6BFAD622D080}" type="pres">
      <dgm:prSet presAssocID="{A4D49A2E-76E6-4AD5-B61A-75BA26DF2951}" presName="thickLine" presStyleLbl="alignNode1" presStyleIdx="2" presStyleCnt="6"/>
      <dgm:spPr/>
    </dgm:pt>
    <dgm:pt modelId="{1C32AFB5-C083-43C5-A72E-1BD31FEDF661}" type="pres">
      <dgm:prSet presAssocID="{A4D49A2E-76E6-4AD5-B61A-75BA26DF2951}" presName="horz1" presStyleCnt="0"/>
      <dgm:spPr/>
    </dgm:pt>
    <dgm:pt modelId="{53B1392C-046B-4BDF-A926-6798E80FD2A8}" type="pres">
      <dgm:prSet presAssocID="{A4D49A2E-76E6-4AD5-B61A-75BA26DF2951}" presName="tx1" presStyleLbl="revTx" presStyleIdx="2" presStyleCnt="6"/>
      <dgm:spPr/>
    </dgm:pt>
    <dgm:pt modelId="{C21E8A45-60F6-4853-95EA-B021E241FDA8}" type="pres">
      <dgm:prSet presAssocID="{A4D49A2E-76E6-4AD5-B61A-75BA26DF2951}" presName="vert1" presStyleCnt="0"/>
      <dgm:spPr/>
    </dgm:pt>
    <dgm:pt modelId="{47A0FDDA-50D6-486E-A4B3-4C2E72CB410F}" type="pres">
      <dgm:prSet presAssocID="{58B110CE-C850-4142-A5DF-C0500F546941}" presName="thickLine" presStyleLbl="alignNode1" presStyleIdx="3" presStyleCnt="6"/>
      <dgm:spPr/>
    </dgm:pt>
    <dgm:pt modelId="{C31751D3-CAE3-426A-97E0-8C55AB5610EB}" type="pres">
      <dgm:prSet presAssocID="{58B110CE-C850-4142-A5DF-C0500F546941}" presName="horz1" presStyleCnt="0"/>
      <dgm:spPr/>
    </dgm:pt>
    <dgm:pt modelId="{A93A8CF1-1A70-4333-A9BF-0336740D806E}" type="pres">
      <dgm:prSet presAssocID="{58B110CE-C850-4142-A5DF-C0500F546941}" presName="tx1" presStyleLbl="revTx" presStyleIdx="3" presStyleCnt="6"/>
      <dgm:spPr/>
    </dgm:pt>
    <dgm:pt modelId="{14C70C36-9C70-445D-868B-2A237A54ECE0}" type="pres">
      <dgm:prSet presAssocID="{58B110CE-C850-4142-A5DF-C0500F546941}" presName="vert1" presStyleCnt="0"/>
      <dgm:spPr/>
    </dgm:pt>
    <dgm:pt modelId="{6ED1E11B-22C5-4640-A433-10857FD2BE83}" type="pres">
      <dgm:prSet presAssocID="{A4AAE468-CC71-40CD-850B-42F2DA6D82C3}" presName="thickLine" presStyleLbl="alignNode1" presStyleIdx="4" presStyleCnt="6"/>
      <dgm:spPr/>
    </dgm:pt>
    <dgm:pt modelId="{D4189E68-9B3B-423F-8846-2AE78ABAC468}" type="pres">
      <dgm:prSet presAssocID="{A4AAE468-CC71-40CD-850B-42F2DA6D82C3}" presName="horz1" presStyleCnt="0"/>
      <dgm:spPr/>
    </dgm:pt>
    <dgm:pt modelId="{67432A6F-2850-49C4-82E9-8D249C087CBD}" type="pres">
      <dgm:prSet presAssocID="{A4AAE468-CC71-40CD-850B-42F2DA6D82C3}" presName="tx1" presStyleLbl="revTx" presStyleIdx="4" presStyleCnt="6"/>
      <dgm:spPr/>
    </dgm:pt>
    <dgm:pt modelId="{FBBF67C1-1979-4081-9DA5-19EA160B6B4D}" type="pres">
      <dgm:prSet presAssocID="{A4AAE468-CC71-40CD-850B-42F2DA6D82C3}" presName="vert1" presStyleCnt="0"/>
      <dgm:spPr/>
    </dgm:pt>
    <dgm:pt modelId="{4310C8D6-EC4F-4CFE-B638-CA644EFEEF28}" type="pres">
      <dgm:prSet presAssocID="{20BE6F2C-814B-4642-AF8E-7B27170F09F3}" presName="thickLine" presStyleLbl="alignNode1" presStyleIdx="5" presStyleCnt="6"/>
      <dgm:spPr/>
    </dgm:pt>
    <dgm:pt modelId="{EE9EF7DD-8AAF-4CD2-ACD3-F4BA270B6132}" type="pres">
      <dgm:prSet presAssocID="{20BE6F2C-814B-4642-AF8E-7B27170F09F3}" presName="horz1" presStyleCnt="0"/>
      <dgm:spPr/>
    </dgm:pt>
    <dgm:pt modelId="{7795F6D4-7A75-49C8-82F2-C3D82346CE4D}" type="pres">
      <dgm:prSet presAssocID="{20BE6F2C-814B-4642-AF8E-7B27170F09F3}" presName="tx1" presStyleLbl="revTx" presStyleIdx="5" presStyleCnt="6"/>
      <dgm:spPr/>
    </dgm:pt>
    <dgm:pt modelId="{EA9DCB44-601C-43A5-8B4D-9BBD3E7068EB}" type="pres">
      <dgm:prSet presAssocID="{20BE6F2C-814B-4642-AF8E-7B27170F09F3}" presName="vert1" presStyleCnt="0"/>
      <dgm:spPr/>
    </dgm:pt>
  </dgm:ptLst>
  <dgm:cxnLst>
    <dgm:cxn modelId="{9D3D4803-2681-432D-8F9C-078D542C10C0}" type="presOf" srcId="{1C12FB2B-4757-4131-8ABB-B100517734B4}" destId="{E3788C2D-1598-45D0-A162-5C6CED378248}" srcOrd="0" destOrd="0" presId="urn:microsoft.com/office/officeart/2008/layout/LinedList"/>
    <dgm:cxn modelId="{18526431-C896-4175-8C2B-3AE70EDA0779}" srcId="{B3546397-58A9-4DDC-A13D-5E2656FE34C6}" destId="{20BE6F2C-814B-4642-AF8E-7B27170F09F3}" srcOrd="5" destOrd="0" parTransId="{3C31F71A-3E4E-4868-87D5-5565A4E2FAEF}" sibTransId="{B70AEB44-967A-49D3-BCAD-793F5D618FFA}"/>
    <dgm:cxn modelId="{BF0F5A3B-E9D0-46AD-A444-9699C21AD513}" type="presOf" srcId="{055C4CA8-41BC-4CEF-9F40-2E68B9E06B19}" destId="{637A8D6E-9BCF-445D-9AA8-0A9AA0FD32DD}" srcOrd="0" destOrd="0" presId="urn:microsoft.com/office/officeart/2008/layout/LinedList"/>
    <dgm:cxn modelId="{BA25DC41-D13D-4DF8-BB73-16865B842725}" srcId="{B3546397-58A9-4DDC-A13D-5E2656FE34C6}" destId="{58B110CE-C850-4142-A5DF-C0500F546941}" srcOrd="3" destOrd="0" parTransId="{4FA4EF03-D199-4041-8EF6-3B6B7D195731}" sibTransId="{331DF63D-FEEE-4E3C-8D2A-A191AECD7275}"/>
    <dgm:cxn modelId="{A4B71853-3480-47F3-980B-3C9379336C5A}" type="presOf" srcId="{A4AAE468-CC71-40CD-850B-42F2DA6D82C3}" destId="{67432A6F-2850-49C4-82E9-8D249C087CBD}" srcOrd="0" destOrd="0" presId="urn:microsoft.com/office/officeart/2008/layout/LinedList"/>
    <dgm:cxn modelId="{30326E75-B4B2-4399-AC78-419C4B7AA60D}" type="presOf" srcId="{58B110CE-C850-4142-A5DF-C0500F546941}" destId="{A93A8CF1-1A70-4333-A9BF-0336740D806E}" srcOrd="0" destOrd="0" presId="urn:microsoft.com/office/officeart/2008/layout/LinedList"/>
    <dgm:cxn modelId="{61D5A576-C7C1-45D8-B553-1B6EC6F8DFD7}" type="presOf" srcId="{B3546397-58A9-4DDC-A13D-5E2656FE34C6}" destId="{1A129B8E-DA2E-44A6-ABA2-23AFCCB5C6F6}" srcOrd="0" destOrd="0" presId="urn:microsoft.com/office/officeart/2008/layout/LinedList"/>
    <dgm:cxn modelId="{3221ABA8-3FFF-4AA3-B51C-F5B291803286}" type="presOf" srcId="{A4D49A2E-76E6-4AD5-B61A-75BA26DF2951}" destId="{53B1392C-046B-4BDF-A926-6798E80FD2A8}" srcOrd="0" destOrd="0" presId="urn:microsoft.com/office/officeart/2008/layout/LinedList"/>
    <dgm:cxn modelId="{4CF511B8-77D7-4C62-B13E-DEA51E087296}" srcId="{B3546397-58A9-4DDC-A13D-5E2656FE34C6}" destId="{A4AAE468-CC71-40CD-850B-42F2DA6D82C3}" srcOrd="4" destOrd="0" parTransId="{60D84DA0-9A89-4503-923C-8E6DDC01D777}" sibTransId="{DBE78450-D0E2-4512-998C-B35CDB3EA330}"/>
    <dgm:cxn modelId="{394ECFC6-BEA0-4662-A3CD-5368C9031484}" srcId="{B3546397-58A9-4DDC-A13D-5E2656FE34C6}" destId="{A4D49A2E-76E6-4AD5-B61A-75BA26DF2951}" srcOrd="2" destOrd="0" parTransId="{05BA7C71-BEE5-40AA-9A1C-A4D7BCDD2A8E}" sibTransId="{3380468D-B504-415E-9ECC-521267F55966}"/>
    <dgm:cxn modelId="{5C28FEC8-B4D6-444B-BB50-B5F16E887A72}" srcId="{B3546397-58A9-4DDC-A13D-5E2656FE34C6}" destId="{055C4CA8-41BC-4CEF-9F40-2E68B9E06B19}" srcOrd="1" destOrd="0" parTransId="{B1578B98-875F-43C6-A61E-B8E544688263}" sibTransId="{D3BCE25D-417A-4F50-A1A4-19F8C8BE4449}"/>
    <dgm:cxn modelId="{1D52BBD9-07C4-45C6-BA45-9F2B217841C2}" srcId="{B3546397-58A9-4DDC-A13D-5E2656FE34C6}" destId="{1C12FB2B-4757-4131-8ABB-B100517734B4}" srcOrd="0" destOrd="0" parTransId="{75D0ECBC-ACC7-4E4E-8288-C722081030E7}" sibTransId="{84DDCE6D-A87B-46A2-9A3B-DD3177279DB5}"/>
    <dgm:cxn modelId="{7406F7EB-05E5-4201-B969-C8D2507D3F0E}" type="presOf" srcId="{20BE6F2C-814B-4642-AF8E-7B27170F09F3}" destId="{7795F6D4-7A75-49C8-82F2-C3D82346CE4D}" srcOrd="0" destOrd="0" presId="urn:microsoft.com/office/officeart/2008/layout/LinedList"/>
    <dgm:cxn modelId="{A0AE1AB4-9825-4000-AE4C-B58AC3C2A9B0}" type="presParOf" srcId="{1A129B8E-DA2E-44A6-ABA2-23AFCCB5C6F6}" destId="{24F7C256-FB0C-40F2-A5C7-54873DE6C017}" srcOrd="0" destOrd="0" presId="urn:microsoft.com/office/officeart/2008/layout/LinedList"/>
    <dgm:cxn modelId="{D3640CA8-04F2-4D65-81E4-0BAEBBB3BCCD}" type="presParOf" srcId="{1A129B8E-DA2E-44A6-ABA2-23AFCCB5C6F6}" destId="{4C277946-A8C4-49A2-B098-5E9D732A2F87}" srcOrd="1" destOrd="0" presId="urn:microsoft.com/office/officeart/2008/layout/LinedList"/>
    <dgm:cxn modelId="{C73EB281-D4DF-40A0-83D3-F4B1809C9D28}" type="presParOf" srcId="{4C277946-A8C4-49A2-B098-5E9D732A2F87}" destId="{E3788C2D-1598-45D0-A162-5C6CED378248}" srcOrd="0" destOrd="0" presId="urn:microsoft.com/office/officeart/2008/layout/LinedList"/>
    <dgm:cxn modelId="{9595AADE-60CA-4257-B5C6-5CD532A19AA0}" type="presParOf" srcId="{4C277946-A8C4-49A2-B098-5E9D732A2F87}" destId="{BF994798-B978-4517-9F48-872C56EFAB3A}" srcOrd="1" destOrd="0" presId="urn:microsoft.com/office/officeart/2008/layout/LinedList"/>
    <dgm:cxn modelId="{017EFF6D-DF6A-42F0-B762-38FF6AD09DE7}" type="presParOf" srcId="{1A129B8E-DA2E-44A6-ABA2-23AFCCB5C6F6}" destId="{4831D217-72C1-4D01-A169-8C8C198A508C}" srcOrd="2" destOrd="0" presId="urn:microsoft.com/office/officeart/2008/layout/LinedList"/>
    <dgm:cxn modelId="{AD0EC60E-0544-40CC-9C54-C3C483BA387B}" type="presParOf" srcId="{1A129B8E-DA2E-44A6-ABA2-23AFCCB5C6F6}" destId="{B7DBFB66-53F7-4CDD-AE7C-B69CC8C816BD}" srcOrd="3" destOrd="0" presId="urn:microsoft.com/office/officeart/2008/layout/LinedList"/>
    <dgm:cxn modelId="{EA6FBAB1-B6FA-4F27-B430-D69A634E5F0D}" type="presParOf" srcId="{B7DBFB66-53F7-4CDD-AE7C-B69CC8C816BD}" destId="{637A8D6E-9BCF-445D-9AA8-0A9AA0FD32DD}" srcOrd="0" destOrd="0" presId="urn:microsoft.com/office/officeart/2008/layout/LinedList"/>
    <dgm:cxn modelId="{1B34098A-916D-4D2A-AA40-19D95AE9D702}" type="presParOf" srcId="{B7DBFB66-53F7-4CDD-AE7C-B69CC8C816BD}" destId="{F8D4764A-4F90-4A8C-88D6-49B3E9A78403}" srcOrd="1" destOrd="0" presId="urn:microsoft.com/office/officeart/2008/layout/LinedList"/>
    <dgm:cxn modelId="{B37FAE5E-8456-42F5-8B4A-DC51E56B0DB1}" type="presParOf" srcId="{1A129B8E-DA2E-44A6-ABA2-23AFCCB5C6F6}" destId="{3CD2E403-1EBF-498F-8EF5-6BFAD622D080}" srcOrd="4" destOrd="0" presId="urn:microsoft.com/office/officeart/2008/layout/LinedList"/>
    <dgm:cxn modelId="{7114363A-A99C-42BD-BE80-9526B6813D26}" type="presParOf" srcId="{1A129B8E-DA2E-44A6-ABA2-23AFCCB5C6F6}" destId="{1C32AFB5-C083-43C5-A72E-1BD31FEDF661}" srcOrd="5" destOrd="0" presId="urn:microsoft.com/office/officeart/2008/layout/LinedList"/>
    <dgm:cxn modelId="{127ADF0E-4902-4F21-911D-C8303EAF98B4}" type="presParOf" srcId="{1C32AFB5-C083-43C5-A72E-1BD31FEDF661}" destId="{53B1392C-046B-4BDF-A926-6798E80FD2A8}" srcOrd="0" destOrd="0" presId="urn:microsoft.com/office/officeart/2008/layout/LinedList"/>
    <dgm:cxn modelId="{C4A25D99-8A03-4A93-BFCE-F885FC22B218}" type="presParOf" srcId="{1C32AFB5-C083-43C5-A72E-1BD31FEDF661}" destId="{C21E8A45-60F6-4853-95EA-B021E241FDA8}" srcOrd="1" destOrd="0" presId="urn:microsoft.com/office/officeart/2008/layout/LinedList"/>
    <dgm:cxn modelId="{7B617707-E80D-452D-8376-8D778903C0F6}" type="presParOf" srcId="{1A129B8E-DA2E-44A6-ABA2-23AFCCB5C6F6}" destId="{47A0FDDA-50D6-486E-A4B3-4C2E72CB410F}" srcOrd="6" destOrd="0" presId="urn:microsoft.com/office/officeart/2008/layout/LinedList"/>
    <dgm:cxn modelId="{E933B07C-DC00-44A8-A401-C82799227B83}" type="presParOf" srcId="{1A129B8E-DA2E-44A6-ABA2-23AFCCB5C6F6}" destId="{C31751D3-CAE3-426A-97E0-8C55AB5610EB}" srcOrd="7" destOrd="0" presId="urn:microsoft.com/office/officeart/2008/layout/LinedList"/>
    <dgm:cxn modelId="{383FC636-2D86-4073-ADB2-BFC4528B37E8}" type="presParOf" srcId="{C31751D3-CAE3-426A-97E0-8C55AB5610EB}" destId="{A93A8CF1-1A70-4333-A9BF-0336740D806E}" srcOrd="0" destOrd="0" presId="urn:microsoft.com/office/officeart/2008/layout/LinedList"/>
    <dgm:cxn modelId="{3C2FDE5A-63AE-4885-8A0E-51260BE543FF}" type="presParOf" srcId="{C31751D3-CAE3-426A-97E0-8C55AB5610EB}" destId="{14C70C36-9C70-445D-868B-2A237A54ECE0}" srcOrd="1" destOrd="0" presId="urn:microsoft.com/office/officeart/2008/layout/LinedList"/>
    <dgm:cxn modelId="{51F19F86-58F8-4505-9249-91E4434288AC}" type="presParOf" srcId="{1A129B8E-DA2E-44A6-ABA2-23AFCCB5C6F6}" destId="{6ED1E11B-22C5-4640-A433-10857FD2BE83}" srcOrd="8" destOrd="0" presId="urn:microsoft.com/office/officeart/2008/layout/LinedList"/>
    <dgm:cxn modelId="{46E9D866-82B5-495B-A10A-CF957969379B}" type="presParOf" srcId="{1A129B8E-DA2E-44A6-ABA2-23AFCCB5C6F6}" destId="{D4189E68-9B3B-423F-8846-2AE78ABAC468}" srcOrd="9" destOrd="0" presId="urn:microsoft.com/office/officeart/2008/layout/LinedList"/>
    <dgm:cxn modelId="{AE2396EB-D96A-4066-9EA6-A24B73758E21}" type="presParOf" srcId="{D4189E68-9B3B-423F-8846-2AE78ABAC468}" destId="{67432A6F-2850-49C4-82E9-8D249C087CBD}" srcOrd="0" destOrd="0" presId="urn:microsoft.com/office/officeart/2008/layout/LinedList"/>
    <dgm:cxn modelId="{9CF335D9-7BAD-47AB-96E0-57DFF6ADEC53}" type="presParOf" srcId="{D4189E68-9B3B-423F-8846-2AE78ABAC468}" destId="{FBBF67C1-1979-4081-9DA5-19EA160B6B4D}" srcOrd="1" destOrd="0" presId="urn:microsoft.com/office/officeart/2008/layout/LinedList"/>
    <dgm:cxn modelId="{5C30A084-A63E-4765-B1C0-AA5EC4F7584A}" type="presParOf" srcId="{1A129B8E-DA2E-44A6-ABA2-23AFCCB5C6F6}" destId="{4310C8D6-EC4F-4CFE-B638-CA644EFEEF28}" srcOrd="10" destOrd="0" presId="urn:microsoft.com/office/officeart/2008/layout/LinedList"/>
    <dgm:cxn modelId="{3526C5A6-5BAE-4FF3-92E8-153125DF3133}" type="presParOf" srcId="{1A129B8E-DA2E-44A6-ABA2-23AFCCB5C6F6}" destId="{EE9EF7DD-8AAF-4CD2-ACD3-F4BA270B6132}" srcOrd="11" destOrd="0" presId="urn:microsoft.com/office/officeart/2008/layout/LinedList"/>
    <dgm:cxn modelId="{72A4CBEE-A28E-441C-BFEB-8C7CC073141B}" type="presParOf" srcId="{EE9EF7DD-8AAF-4CD2-ACD3-F4BA270B6132}" destId="{7795F6D4-7A75-49C8-82F2-C3D82346CE4D}" srcOrd="0" destOrd="0" presId="urn:microsoft.com/office/officeart/2008/layout/LinedList"/>
    <dgm:cxn modelId="{09806EF9-C487-4F1F-9487-0A0EB95DDB15}" type="presParOf" srcId="{EE9EF7DD-8AAF-4CD2-ACD3-F4BA270B6132}" destId="{EA9DCB44-601C-43A5-8B4D-9BBD3E7068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5F8857-6E53-4798-8DE9-0168DDD3BD6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EF574C8-1B6D-4C3D-B063-287E84F23429}">
      <dgm:prSet/>
      <dgm:spPr/>
      <dgm:t>
        <a:bodyPr/>
        <a:lstStyle/>
        <a:p>
          <a:r>
            <a:rPr lang="en-US" dirty="0"/>
            <a:t>In open </a:t>
          </a:r>
          <a:r>
            <a:rPr lang="en-US" dirty="0" err="1"/>
            <a:t>rhinoplasty</a:t>
          </a:r>
          <a:r>
            <a:rPr lang="en-US" dirty="0"/>
            <a:t>, the surgeon makes a small, irregular incision to the </a:t>
          </a:r>
          <a:r>
            <a:rPr lang="en-US" dirty="0" err="1"/>
            <a:t>Columella</a:t>
          </a:r>
          <a:r>
            <a:rPr lang="en-US" dirty="0"/>
            <a:t>, the fleshy, exterior-end of the nasal septum; this </a:t>
          </a:r>
          <a:r>
            <a:rPr lang="en-US" dirty="0" err="1"/>
            <a:t>columellar</a:t>
          </a:r>
          <a:r>
            <a:rPr lang="en-US" dirty="0"/>
            <a:t> incision is additional to the usual set of incisions for a nasal correction. </a:t>
          </a:r>
        </a:p>
      </dgm:t>
    </dgm:pt>
    <dgm:pt modelId="{FCB09D72-F7EC-4170-A730-716D20C10111}" type="parTrans" cxnId="{D05F1D66-315B-4384-9F8D-B81E3E13FFBA}">
      <dgm:prSet/>
      <dgm:spPr/>
      <dgm:t>
        <a:bodyPr/>
        <a:lstStyle/>
        <a:p>
          <a:endParaRPr lang="en-US"/>
        </a:p>
      </dgm:t>
    </dgm:pt>
    <dgm:pt modelId="{C65E3170-8567-4229-9831-93E244BE7D53}" type="sibTrans" cxnId="{D05F1D66-315B-4384-9F8D-B81E3E13FFBA}">
      <dgm:prSet/>
      <dgm:spPr/>
      <dgm:t>
        <a:bodyPr/>
        <a:lstStyle/>
        <a:p>
          <a:endParaRPr lang="en-US"/>
        </a:p>
      </dgm:t>
    </dgm:pt>
    <dgm:pt modelId="{C781BC62-8361-4EDC-A51A-7E345CB0FBA5}">
      <dgm:prSet/>
      <dgm:spPr/>
      <dgm:t>
        <a:bodyPr/>
        <a:lstStyle/>
        <a:p>
          <a:r>
            <a:rPr lang="en-US" dirty="0"/>
            <a:t>In closed </a:t>
          </a:r>
          <a:r>
            <a:rPr lang="en-US" dirty="0" err="1"/>
            <a:t>rhinoplasty</a:t>
          </a:r>
          <a:r>
            <a:rPr lang="en-US" dirty="0"/>
            <a:t>, the surgeon performs every procedural incision </a:t>
          </a:r>
          <a:r>
            <a:rPr lang="en-US" dirty="0" err="1"/>
            <a:t>endonasally</a:t>
          </a:r>
          <a:r>
            <a:rPr lang="en-US" dirty="0"/>
            <a:t> (exclusively within the nose), and does not cut the </a:t>
          </a:r>
          <a:r>
            <a:rPr lang="en-US" dirty="0" err="1"/>
            <a:t>columella</a:t>
          </a:r>
          <a:r>
            <a:rPr lang="en-US" dirty="0"/>
            <a:t>.</a:t>
          </a:r>
        </a:p>
      </dgm:t>
    </dgm:pt>
    <dgm:pt modelId="{FC4A9122-A27B-48F8-BB6C-04712EDED172}" type="parTrans" cxnId="{1C1B2D61-78D9-435F-BB76-E85D89E1674E}">
      <dgm:prSet/>
      <dgm:spPr/>
      <dgm:t>
        <a:bodyPr/>
        <a:lstStyle/>
        <a:p>
          <a:endParaRPr lang="en-US"/>
        </a:p>
      </dgm:t>
    </dgm:pt>
    <dgm:pt modelId="{4F64BB6E-8BF3-4921-A014-112CE7914080}" type="sibTrans" cxnId="{1C1B2D61-78D9-435F-BB76-E85D89E1674E}">
      <dgm:prSet/>
      <dgm:spPr/>
      <dgm:t>
        <a:bodyPr/>
        <a:lstStyle/>
        <a:p>
          <a:endParaRPr lang="en-US"/>
        </a:p>
      </dgm:t>
    </dgm:pt>
    <dgm:pt modelId="{ADE44963-5931-41C6-81F4-E65832E96894}" type="pres">
      <dgm:prSet presAssocID="{3D5F8857-6E53-4798-8DE9-0168DDD3BD6D}" presName="vert0" presStyleCnt="0">
        <dgm:presLayoutVars>
          <dgm:dir/>
          <dgm:animOne val="branch"/>
          <dgm:animLvl val="lvl"/>
        </dgm:presLayoutVars>
      </dgm:prSet>
      <dgm:spPr/>
    </dgm:pt>
    <dgm:pt modelId="{5ACD9159-5AD6-4E62-8014-E2E152D22818}" type="pres">
      <dgm:prSet presAssocID="{6EF574C8-1B6D-4C3D-B063-287E84F23429}" presName="thickLine" presStyleLbl="alignNode1" presStyleIdx="0" presStyleCnt="2"/>
      <dgm:spPr/>
    </dgm:pt>
    <dgm:pt modelId="{248F7FEC-C408-4714-AB40-64D9A36F1D8D}" type="pres">
      <dgm:prSet presAssocID="{6EF574C8-1B6D-4C3D-B063-287E84F23429}" presName="horz1" presStyleCnt="0"/>
      <dgm:spPr/>
    </dgm:pt>
    <dgm:pt modelId="{A26D4D6E-27A5-46B8-8D25-935957C751D5}" type="pres">
      <dgm:prSet presAssocID="{6EF574C8-1B6D-4C3D-B063-287E84F23429}" presName="tx1" presStyleLbl="revTx" presStyleIdx="0" presStyleCnt="2"/>
      <dgm:spPr/>
    </dgm:pt>
    <dgm:pt modelId="{64289952-76F3-43B1-B7F0-5DD2F9FC1488}" type="pres">
      <dgm:prSet presAssocID="{6EF574C8-1B6D-4C3D-B063-287E84F23429}" presName="vert1" presStyleCnt="0"/>
      <dgm:spPr/>
    </dgm:pt>
    <dgm:pt modelId="{93FAD473-5A02-4374-862A-C37232E412F7}" type="pres">
      <dgm:prSet presAssocID="{C781BC62-8361-4EDC-A51A-7E345CB0FBA5}" presName="thickLine" presStyleLbl="alignNode1" presStyleIdx="1" presStyleCnt="2"/>
      <dgm:spPr/>
    </dgm:pt>
    <dgm:pt modelId="{7EA79BA4-3E3E-4471-B5EE-492E8B2FE9EE}" type="pres">
      <dgm:prSet presAssocID="{C781BC62-8361-4EDC-A51A-7E345CB0FBA5}" presName="horz1" presStyleCnt="0"/>
      <dgm:spPr/>
    </dgm:pt>
    <dgm:pt modelId="{03BE99C1-2060-4E23-81A2-75CD8B0EEC76}" type="pres">
      <dgm:prSet presAssocID="{C781BC62-8361-4EDC-A51A-7E345CB0FBA5}" presName="tx1" presStyleLbl="revTx" presStyleIdx="1" presStyleCnt="2"/>
      <dgm:spPr/>
    </dgm:pt>
    <dgm:pt modelId="{798125DE-C427-491E-B2F4-A1844BB909D9}" type="pres">
      <dgm:prSet presAssocID="{C781BC62-8361-4EDC-A51A-7E345CB0FBA5}" presName="vert1" presStyleCnt="0"/>
      <dgm:spPr/>
    </dgm:pt>
  </dgm:ptLst>
  <dgm:cxnLst>
    <dgm:cxn modelId="{55C81A36-5E29-4FC8-9E2E-C83CB46A55E5}" type="presOf" srcId="{C781BC62-8361-4EDC-A51A-7E345CB0FBA5}" destId="{03BE99C1-2060-4E23-81A2-75CD8B0EEC76}" srcOrd="0" destOrd="0" presId="urn:microsoft.com/office/officeart/2008/layout/LinedList"/>
    <dgm:cxn modelId="{1C1B2D61-78D9-435F-BB76-E85D89E1674E}" srcId="{3D5F8857-6E53-4798-8DE9-0168DDD3BD6D}" destId="{C781BC62-8361-4EDC-A51A-7E345CB0FBA5}" srcOrd="1" destOrd="0" parTransId="{FC4A9122-A27B-48F8-BB6C-04712EDED172}" sibTransId="{4F64BB6E-8BF3-4921-A014-112CE7914080}"/>
    <dgm:cxn modelId="{D05F1D66-315B-4384-9F8D-B81E3E13FFBA}" srcId="{3D5F8857-6E53-4798-8DE9-0168DDD3BD6D}" destId="{6EF574C8-1B6D-4C3D-B063-287E84F23429}" srcOrd="0" destOrd="0" parTransId="{FCB09D72-F7EC-4170-A730-716D20C10111}" sibTransId="{C65E3170-8567-4229-9831-93E244BE7D53}"/>
    <dgm:cxn modelId="{0B687992-CF7B-4723-8EE8-0469BA7D5DF1}" type="presOf" srcId="{6EF574C8-1B6D-4C3D-B063-287E84F23429}" destId="{A26D4D6E-27A5-46B8-8D25-935957C751D5}" srcOrd="0" destOrd="0" presId="urn:microsoft.com/office/officeart/2008/layout/LinedList"/>
    <dgm:cxn modelId="{5CEFE5C3-9E29-4B48-8F65-337C3EE0A72B}" type="presOf" srcId="{3D5F8857-6E53-4798-8DE9-0168DDD3BD6D}" destId="{ADE44963-5931-41C6-81F4-E65832E96894}" srcOrd="0" destOrd="0" presId="urn:microsoft.com/office/officeart/2008/layout/LinedList"/>
    <dgm:cxn modelId="{8BA8DF67-DED0-4881-A3B2-F8DC93A23BD8}" type="presParOf" srcId="{ADE44963-5931-41C6-81F4-E65832E96894}" destId="{5ACD9159-5AD6-4E62-8014-E2E152D22818}" srcOrd="0" destOrd="0" presId="urn:microsoft.com/office/officeart/2008/layout/LinedList"/>
    <dgm:cxn modelId="{338673AC-E836-4107-AA38-AEB6868FE7E0}" type="presParOf" srcId="{ADE44963-5931-41C6-81F4-E65832E96894}" destId="{248F7FEC-C408-4714-AB40-64D9A36F1D8D}" srcOrd="1" destOrd="0" presId="urn:microsoft.com/office/officeart/2008/layout/LinedList"/>
    <dgm:cxn modelId="{630A8329-E619-4AB9-902D-6860532421F3}" type="presParOf" srcId="{248F7FEC-C408-4714-AB40-64D9A36F1D8D}" destId="{A26D4D6E-27A5-46B8-8D25-935957C751D5}" srcOrd="0" destOrd="0" presId="urn:microsoft.com/office/officeart/2008/layout/LinedList"/>
    <dgm:cxn modelId="{124BA66E-90A5-44C9-931E-44E41815D08F}" type="presParOf" srcId="{248F7FEC-C408-4714-AB40-64D9A36F1D8D}" destId="{64289952-76F3-43B1-B7F0-5DD2F9FC1488}" srcOrd="1" destOrd="0" presId="urn:microsoft.com/office/officeart/2008/layout/LinedList"/>
    <dgm:cxn modelId="{71B7D135-C9E0-4361-9AC7-BFCF5714BCCB}" type="presParOf" srcId="{ADE44963-5931-41C6-81F4-E65832E96894}" destId="{93FAD473-5A02-4374-862A-C37232E412F7}" srcOrd="2" destOrd="0" presId="urn:microsoft.com/office/officeart/2008/layout/LinedList"/>
    <dgm:cxn modelId="{F489E614-B742-4983-80CF-34CE93C882C0}" type="presParOf" srcId="{ADE44963-5931-41C6-81F4-E65832E96894}" destId="{7EA79BA4-3E3E-4471-B5EE-492E8B2FE9EE}" srcOrd="3" destOrd="0" presId="urn:microsoft.com/office/officeart/2008/layout/LinedList"/>
    <dgm:cxn modelId="{18820BF6-07D0-492E-97B0-C06A0E9F4C21}" type="presParOf" srcId="{7EA79BA4-3E3E-4471-B5EE-492E8B2FE9EE}" destId="{03BE99C1-2060-4E23-81A2-75CD8B0EEC76}" srcOrd="0" destOrd="0" presId="urn:microsoft.com/office/officeart/2008/layout/LinedList"/>
    <dgm:cxn modelId="{1586EFB2-B0E8-43F5-907B-CE898BDFDC67}" type="presParOf" srcId="{7EA79BA4-3E3E-4471-B5EE-492E8B2FE9EE}" destId="{798125DE-C427-491E-B2F4-A1844BB909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0BD7B7-BF33-4287-AF3D-46F96333550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A2641F6-6299-4674-81D5-35CBABFFCDA6}">
      <dgm:prSet/>
      <dgm:spPr/>
      <dgm:t>
        <a:bodyPr/>
        <a:lstStyle/>
        <a:p>
          <a:r>
            <a:rPr lang="en-US"/>
            <a:t>An adverse reaction to the anesthesia</a:t>
          </a:r>
        </a:p>
      </dgm:t>
    </dgm:pt>
    <dgm:pt modelId="{2BED7822-DAB6-4CEB-9DDE-1C696B136CDB}" type="parTrans" cxnId="{F0E1D539-AF49-4959-B386-55D2EFB99499}">
      <dgm:prSet/>
      <dgm:spPr/>
      <dgm:t>
        <a:bodyPr/>
        <a:lstStyle/>
        <a:p>
          <a:endParaRPr lang="en-US"/>
        </a:p>
      </dgm:t>
    </dgm:pt>
    <dgm:pt modelId="{0DD44787-01CF-4D8E-B4D0-259C1969B760}" type="sibTrans" cxnId="{F0E1D539-AF49-4959-B386-55D2EFB99499}">
      <dgm:prSet/>
      <dgm:spPr/>
      <dgm:t>
        <a:bodyPr/>
        <a:lstStyle/>
        <a:p>
          <a:endParaRPr lang="en-US"/>
        </a:p>
      </dgm:t>
    </dgm:pt>
    <dgm:pt modelId="{CE324041-CDF8-45EA-B226-4F1781D0734D}">
      <dgm:prSet/>
      <dgm:spPr/>
      <dgm:t>
        <a:bodyPr/>
        <a:lstStyle/>
        <a:p>
          <a:r>
            <a:rPr lang="en-US"/>
            <a:t>Difficulty breathing through the nose</a:t>
          </a:r>
        </a:p>
      </dgm:t>
    </dgm:pt>
    <dgm:pt modelId="{87024792-FE04-45E7-A501-41E7F2D29DBC}" type="parTrans" cxnId="{7DA4AB1D-F75D-4C87-981C-531061CDB829}">
      <dgm:prSet/>
      <dgm:spPr/>
      <dgm:t>
        <a:bodyPr/>
        <a:lstStyle/>
        <a:p>
          <a:endParaRPr lang="en-US"/>
        </a:p>
      </dgm:t>
    </dgm:pt>
    <dgm:pt modelId="{DE294728-6F80-4287-A9CE-70D5E498CB92}" type="sibTrans" cxnId="{7DA4AB1D-F75D-4C87-981C-531061CDB829}">
      <dgm:prSet/>
      <dgm:spPr/>
      <dgm:t>
        <a:bodyPr/>
        <a:lstStyle/>
        <a:p>
          <a:endParaRPr lang="en-US"/>
        </a:p>
      </dgm:t>
    </dgm:pt>
    <dgm:pt modelId="{43FC8431-9294-4BE9-B059-26B7871B383A}">
      <dgm:prSet/>
      <dgm:spPr/>
      <dgm:t>
        <a:bodyPr/>
        <a:lstStyle/>
        <a:p>
          <a:r>
            <a:rPr lang="en-US"/>
            <a:t>Permanent numbness in and around the nose</a:t>
          </a:r>
        </a:p>
      </dgm:t>
    </dgm:pt>
    <dgm:pt modelId="{A6261A05-60D9-4907-89FD-1228C9726515}" type="parTrans" cxnId="{EABE7198-F641-4391-B518-3EF7822DF3C5}">
      <dgm:prSet/>
      <dgm:spPr/>
      <dgm:t>
        <a:bodyPr/>
        <a:lstStyle/>
        <a:p>
          <a:endParaRPr lang="en-US"/>
        </a:p>
      </dgm:t>
    </dgm:pt>
    <dgm:pt modelId="{4BBCDC39-D091-40E1-9B4A-A28CAA99512C}" type="sibTrans" cxnId="{EABE7198-F641-4391-B518-3EF7822DF3C5}">
      <dgm:prSet/>
      <dgm:spPr/>
      <dgm:t>
        <a:bodyPr/>
        <a:lstStyle/>
        <a:p>
          <a:endParaRPr lang="en-US"/>
        </a:p>
      </dgm:t>
    </dgm:pt>
    <dgm:pt modelId="{ECED5E22-FE0C-4BF2-AF52-9CC9C0BB94E6}">
      <dgm:prSet/>
      <dgm:spPr/>
      <dgm:t>
        <a:bodyPr/>
        <a:lstStyle/>
        <a:p>
          <a:r>
            <a:rPr lang="en-US"/>
            <a:t>The possibility of an uneven-looking nose</a:t>
          </a:r>
        </a:p>
      </dgm:t>
    </dgm:pt>
    <dgm:pt modelId="{B320FAFF-0BA8-4C43-8A8D-B3BB1E9B4DCA}" type="parTrans" cxnId="{5F714916-A808-4C7F-ADB5-0766D2CA45F6}">
      <dgm:prSet/>
      <dgm:spPr/>
      <dgm:t>
        <a:bodyPr/>
        <a:lstStyle/>
        <a:p>
          <a:endParaRPr lang="en-US"/>
        </a:p>
      </dgm:t>
    </dgm:pt>
    <dgm:pt modelId="{23C306F2-3A00-4B20-ABCD-57B747031F55}" type="sibTrans" cxnId="{5F714916-A808-4C7F-ADB5-0766D2CA45F6}">
      <dgm:prSet/>
      <dgm:spPr/>
      <dgm:t>
        <a:bodyPr/>
        <a:lstStyle/>
        <a:p>
          <a:endParaRPr lang="en-US"/>
        </a:p>
      </dgm:t>
    </dgm:pt>
    <dgm:pt modelId="{72C0D3F7-6BC1-4DCA-8ED9-F33FA8F5B672}">
      <dgm:prSet/>
      <dgm:spPr/>
      <dgm:t>
        <a:bodyPr/>
        <a:lstStyle/>
        <a:p>
          <a:r>
            <a:rPr lang="en-US"/>
            <a:t>Pain, discoloration or swelling that may persist</a:t>
          </a:r>
        </a:p>
      </dgm:t>
    </dgm:pt>
    <dgm:pt modelId="{9C477A64-23C1-45EF-B04B-1CA1028F78FB}" type="parTrans" cxnId="{696039A8-C369-4275-94CA-25AFA980D44E}">
      <dgm:prSet/>
      <dgm:spPr/>
      <dgm:t>
        <a:bodyPr/>
        <a:lstStyle/>
        <a:p>
          <a:endParaRPr lang="en-US"/>
        </a:p>
      </dgm:t>
    </dgm:pt>
    <dgm:pt modelId="{E7F94B29-5A09-44B3-90AE-6EB6388A66BD}" type="sibTrans" cxnId="{696039A8-C369-4275-94CA-25AFA980D44E}">
      <dgm:prSet/>
      <dgm:spPr/>
      <dgm:t>
        <a:bodyPr/>
        <a:lstStyle/>
        <a:p>
          <a:endParaRPr lang="en-US"/>
        </a:p>
      </dgm:t>
    </dgm:pt>
    <dgm:pt modelId="{F27514CA-9597-4FC8-BA9B-1CC7B8131016}">
      <dgm:prSet/>
      <dgm:spPr/>
      <dgm:t>
        <a:bodyPr/>
        <a:lstStyle/>
        <a:p>
          <a:r>
            <a:rPr lang="en-US"/>
            <a:t>Scarring</a:t>
          </a:r>
        </a:p>
      </dgm:t>
    </dgm:pt>
    <dgm:pt modelId="{F82A5E2A-6578-42DA-83D4-506E073932F6}" type="parTrans" cxnId="{27CAA5DE-83E6-46AA-B705-689006C8BD42}">
      <dgm:prSet/>
      <dgm:spPr/>
      <dgm:t>
        <a:bodyPr/>
        <a:lstStyle/>
        <a:p>
          <a:endParaRPr lang="en-US"/>
        </a:p>
      </dgm:t>
    </dgm:pt>
    <dgm:pt modelId="{9215549B-B2E4-4F98-B95C-ED4DCADD7B2D}" type="sibTrans" cxnId="{27CAA5DE-83E6-46AA-B705-689006C8BD42}">
      <dgm:prSet/>
      <dgm:spPr/>
      <dgm:t>
        <a:bodyPr/>
        <a:lstStyle/>
        <a:p>
          <a:endParaRPr lang="en-US"/>
        </a:p>
      </dgm:t>
    </dgm:pt>
    <dgm:pt modelId="{7CD90E0D-6437-4910-AAA1-A5D27DA40FEA}">
      <dgm:prSet/>
      <dgm:spPr/>
      <dgm:t>
        <a:bodyPr/>
        <a:lstStyle/>
        <a:p>
          <a:r>
            <a:rPr lang="en-US"/>
            <a:t>A hole in the septum (septal perforation)</a:t>
          </a:r>
        </a:p>
      </dgm:t>
    </dgm:pt>
    <dgm:pt modelId="{734DE2E0-7942-4332-806A-EC2AF12C7E63}" type="parTrans" cxnId="{5B6DD7AE-2DB0-445F-8B48-E120881A85A5}">
      <dgm:prSet/>
      <dgm:spPr/>
      <dgm:t>
        <a:bodyPr/>
        <a:lstStyle/>
        <a:p>
          <a:endParaRPr lang="en-US"/>
        </a:p>
      </dgm:t>
    </dgm:pt>
    <dgm:pt modelId="{256DD9B4-8853-4139-9D77-CA0D164CD0B8}" type="sibTrans" cxnId="{5B6DD7AE-2DB0-445F-8B48-E120881A85A5}">
      <dgm:prSet/>
      <dgm:spPr/>
      <dgm:t>
        <a:bodyPr/>
        <a:lstStyle/>
        <a:p>
          <a:endParaRPr lang="en-US"/>
        </a:p>
      </dgm:t>
    </dgm:pt>
    <dgm:pt modelId="{75733F8C-3709-4258-B66F-2DA964F9CAC7}">
      <dgm:prSet/>
      <dgm:spPr/>
      <dgm:t>
        <a:bodyPr/>
        <a:lstStyle/>
        <a:p>
          <a:r>
            <a:rPr lang="en-US"/>
            <a:t>A need for additional surgery</a:t>
          </a:r>
        </a:p>
      </dgm:t>
    </dgm:pt>
    <dgm:pt modelId="{241CA9EA-9278-457D-8F37-894E1370D181}" type="parTrans" cxnId="{423183B9-15E7-45AE-B9B6-1E2ACB08770D}">
      <dgm:prSet/>
      <dgm:spPr/>
      <dgm:t>
        <a:bodyPr/>
        <a:lstStyle/>
        <a:p>
          <a:endParaRPr lang="en-US"/>
        </a:p>
      </dgm:t>
    </dgm:pt>
    <dgm:pt modelId="{655CD834-B521-451C-B649-3EF6A1EE3699}" type="sibTrans" cxnId="{423183B9-15E7-45AE-B9B6-1E2ACB08770D}">
      <dgm:prSet/>
      <dgm:spPr/>
      <dgm:t>
        <a:bodyPr/>
        <a:lstStyle/>
        <a:p>
          <a:endParaRPr lang="en-US"/>
        </a:p>
      </dgm:t>
    </dgm:pt>
    <dgm:pt modelId="{9CA7072C-F7E1-49AB-A81D-6D7186C87EB7}" type="pres">
      <dgm:prSet presAssocID="{A40BD7B7-BF33-4287-AF3D-46F963335503}" presName="linear" presStyleCnt="0">
        <dgm:presLayoutVars>
          <dgm:animLvl val="lvl"/>
          <dgm:resizeHandles val="exact"/>
        </dgm:presLayoutVars>
      </dgm:prSet>
      <dgm:spPr/>
    </dgm:pt>
    <dgm:pt modelId="{97D8C6DD-3526-43FB-A3FF-9D23381F6691}" type="pres">
      <dgm:prSet presAssocID="{7A2641F6-6299-4674-81D5-35CBABFFCDA6}" presName="parentText" presStyleLbl="node1" presStyleIdx="0" presStyleCnt="8">
        <dgm:presLayoutVars>
          <dgm:chMax val="0"/>
          <dgm:bulletEnabled val="1"/>
        </dgm:presLayoutVars>
      </dgm:prSet>
      <dgm:spPr/>
    </dgm:pt>
    <dgm:pt modelId="{F51C3BA1-C24F-4595-A7A7-FC810EFEAC9E}" type="pres">
      <dgm:prSet presAssocID="{0DD44787-01CF-4D8E-B4D0-259C1969B760}" presName="spacer" presStyleCnt="0"/>
      <dgm:spPr/>
    </dgm:pt>
    <dgm:pt modelId="{2F5219BE-7E36-4929-B33C-2219AED65A70}" type="pres">
      <dgm:prSet presAssocID="{CE324041-CDF8-45EA-B226-4F1781D0734D}" presName="parentText" presStyleLbl="node1" presStyleIdx="1" presStyleCnt="8">
        <dgm:presLayoutVars>
          <dgm:chMax val="0"/>
          <dgm:bulletEnabled val="1"/>
        </dgm:presLayoutVars>
      </dgm:prSet>
      <dgm:spPr/>
    </dgm:pt>
    <dgm:pt modelId="{6540CCD2-D739-4364-A10F-3141B431C655}" type="pres">
      <dgm:prSet presAssocID="{DE294728-6F80-4287-A9CE-70D5E498CB92}" presName="spacer" presStyleCnt="0"/>
      <dgm:spPr/>
    </dgm:pt>
    <dgm:pt modelId="{4FF818FA-A338-4543-B967-8F18E079BF74}" type="pres">
      <dgm:prSet presAssocID="{43FC8431-9294-4BE9-B059-26B7871B383A}" presName="parentText" presStyleLbl="node1" presStyleIdx="2" presStyleCnt="8">
        <dgm:presLayoutVars>
          <dgm:chMax val="0"/>
          <dgm:bulletEnabled val="1"/>
        </dgm:presLayoutVars>
      </dgm:prSet>
      <dgm:spPr/>
    </dgm:pt>
    <dgm:pt modelId="{583BD27B-0EA1-4615-8362-F6593B36EDD5}" type="pres">
      <dgm:prSet presAssocID="{4BBCDC39-D091-40E1-9B4A-A28CAA99512C}" presName="spacer" presStyleCnt="0"/>
      <dgm:spPr/>
    </dgm:pt>
    <dgm:pt modelId="{177990A2-B262-4B44-9792-4193943C861B}" type="pres">
      <dgm:prSet presAssocID="{ECED5E22-FE0C-4BF2-AF52-9CC9C0BB94E6}" presName="parentText" presStyleLbl="node1" presStyleIdx="3" presStyleCnt="8">
        <dgm:presLayoutVars>
          <dgm:chMax val="0"/>
          <dgm:bulletEnabled val="1"/>
        </dgm:presLayoutVars>
      </dgm:prSet>
      <dgm:spPr/>
    </dgm:pt>
    <dgm:pt modelId="{05F27315-B7CE-40BE-A2E2-C0834B1567AC}" type="pres">
      <dgm:prSet presAssocID="{23C306F2-3A00-4B20-ABCD-57B747031F55}" presName="spacer" presStyleCnt="0"/>
      <dgm:spPr/>
    </dgm:pt>
    <dgm:pt modelId="{B4D864E8-8025-4D60-B61C-82D6D3D351B2}" type="pres">
      <dgm:prSet presAssocID="{72C0D3F7-6BC1-4DCA-8ED9-F33FA8F5B672}" presName="parentText" presStyleLbl="node1" presStyleIdx="4" presStyleCnt="8">
        <dgm:presLayoutVars>
          <dgm:chMax val="0"/>
          <dgm:bulletEnabled val="1"/>
        </dgm:presLayoutVars>
      </dgm:prSet>
      <dgm:spPr/>
    </dgm:pt>
    <dgm:pt modelId="{A1F5B5D6-0BBA-45FE-ABF6-083EEC610CB8}" type="pres">
      <dgm:prSet presAssocID="{E7F94B29-5A09-44B3-90AE-6EB6388A66BD}" presName="spacer" presStyleCnt="0"/>
      <dgm:spPr/>
    </dgm:pt>
    <dgm:pt modelId="{24D9C9B9-2827-4B6C-A05B-DA7D55862427}" type="pres">
      <dgm:prSet presAssocID="{F27514CA-9597-4FC8-BA9B-1CC7B8131016}" presName="parentText" presStyleLbl="node1" presStyleIdx="5" presStyleCnt="8" custLinFactNeighborX="279" custLinFactNeighborY="-41997">
        <dgm:presLayoutVars>
          <dgm:chMax val="0"/>
          <dgm:bulletEnabled val="1"/>
        </dgm:presLayoutVars>
      </dgm:prSet>
      <dgm:spPr/>
    </dgm:pt>
    <dgm:pt modelId="{FBD61296-067F-4BC6-A1EB-FC9FBBBE5258}" type="pres">
      <dgm:prSet presAssocID="{9215549B-B2E4-4F98-B95C-ED4DCADD7B2D}" presName="spacer" presStyleCnt="0"/>
      <dgm:spPr/>
    </dgm:pt>
    <dgm:pt modelId="{7586AB63-75F9-438A-9D6C-8378B64F5BA7}" type="pres">
      <dgm:prSet presAssocID="{7CD90E0D-6437-4910-AAA1-A5D27DA40FEA}" presName="parentText" presStyleLbl="node1" presStyleIdx="6" presStyleCnt="8">
        <dgm:presLayoutVars>
          <dgm:chMax val="0"/>
          <dgm:bulletEnabled val="1"/>
        </dgm:presLayoutVars>
      </dgm:prSet>
      <dgm:spPr/>
    </dgm:pt>
    <dgm:pt modelId="{50A8862B-93C5-4D60-98FA-9A56F5DC7CC9}" type="pres">
      <dgm:prSet presAssocID="{256DD9B4-8853-4139-9D77-CA0D164CD0B8}" presName="spacer" presStyleCnt="0"/>
      <dgm:spPr/>
    </dgm:pt>
    <dgm:pt modelId="{E4A03A36-6694-40B2-B192-359B3D069B44}" type="pres">
      <dgm:prSet presAssocID="{75733F8C-3709-4258-B66F-2DA964F9CAC7}" presName="parentText" presStyleLbl="node1" presStyleIdx="7" presStyleCnt="8">
        <dgm:presLayoutVars>
          <dgm:chMax val="0"/>
          <dgm:bulletEnabled val="1"/>
        </dgm:presLayoutVars>
      </dgm:prSet>
      <dgm:spPr/>
    </dgm:pt>
  </dgm:ptLst>
  <dgm:cxnLst>
    <dgm:cxn modelId="{A652FD08-A622-4F5F-AA1F-87B02DF27038}" type="presOf" srcId="{7CD90E0D-6437-4910-AAA1-A5D27DA40FEA}" destId="{7586AB63-75F9-438A-9D6C-8378B64F5BA7}" srcOrd="0" destOrd="0" presId="urn:microsoft.com/office/officeart/2005/8/layout/vList2"/>
    <dgm:cxn modelId="{5F714916-A808-4C7F-ADB5-0766D2CA45F6}" srcId="{A40BD7B7-BF33-4287-AF3D-46F963335503}" destId="{ECED5E22-FE0C-4BF2-AF52-9CC9C0BB94E6}" srcOrd="3" destOrd="0" parTransId="{B320FAFF-0BA8-4C43-8A8D-B3BB1E9B4DCA}" sibTransId="{23C306F2-3A00-4B20-ABCD-57B747031F55}"/>
    <dgm:cxn modelId="{7DA4AB1D-F75D-4C87-981C-531061CDB829}" srcId="{A40BD7B7-BF33-4287-AF3D-46F963335503}" destId="{CE324041-CDF8-45EA-B226-4F1781D0734D}" srcOrd="1" destOrd="0" parTransId="{87024792-FE04-45E7-A501-41E7F2D29DBC}" sibTransId="{DE294728-6F80-4287-A9CE-70D5E498CB92}"/>
    <dgm:cxn modelId="{C192A838-DA6A-41A4-AA83-7F5652C89731}" type="presOf" srcId="{F27514CA-9597-4FC8-BA9B-1CC7B8131016}" destId="{24D9C9B9-2827-4B6C-A05B-DA7D55862427}" srcOrd="0" destOrd="0" presId="urn:microsoft.com/office/officeart/2005/8/layout/vList2"/>
    <dgm:cxn modelId="{F0E1D539-AF49-4959-B386-55D2EFB99499}" srcId="{A40BD7B7-BF33-4287-AF3D-46F963335503}" destId="{7A2641F6-6299-4674-81D5-35CBABFFCDA6}" srcOrd="0" destOrd="0" parTransId="{2BED7822-DAB6-4CEB-9DDE-1C696B136CDB}" sibTransId="{0DD44787-01CF-4D8E-B4D0-259C1969B760}"/>
    <dgm:cxn modelId="{209BAB3B-C817-44AA-A9AC-837C6170E9BC}" type="presOf" srcId="{7A2641F6-6299-4674-81D5-35CBABFFCDA6}" destId="{97D8C6DD-3526-43FB-A3FF-9D23381F6691}" srcOrd="0" destOrd="0" presId="urn:microsoft.com/office/officeart/2005/8/layout/vList2"/>
    <dgm:cxn modelId="{7E9B716D-8A29-44B7-B833-445F0A4FAE93}" type="presOf" srcId="{43FC8431-9294-4BE9-B059-26B7871B383A}" destId="{4FF818FA-A338-4543-B967-8F18E079BF74}" srcOrd="0" destOrd="0" presId="urn:microsoft.com/office/officeart/2005/8/layout/vList2"/>
    <dgm:cxn modelId="{8E662E94-66FD-4964-BDAA-80D014E69549}" type="presOf" srcId="{72C0D3F7-6BC1-4DCA-8ED9-F33FA8F5B672}" destId="{B4D864E8-8025-4D60-B61C-82D6D3D351B2}" srcOrd="0" destOrd="0" presId="urn:microsoft.com/office/officeart/2005/8/layout/vList2"/>
    <dgm:cxn modelId="{0CBA3094-47C5-4E54-8174-BDB78A16A5FA}" type="presOf" srcId="{ECED5E22-FE0C-4BF2-AF52-9CC9C0BB94E6}" destId="{177990A2-B262-4B44-9792-4193943C861B}" srcOrd="0" destOrd="0" presId="urn:microsoft.com/office/officeart/2005/8/layout/vList2"/>
    <dgm:cxn modelId="{EABE7198-F641-4391-B518-3EF7822DF3C5}" srcId="{A40BD7B7-BF33-4287-AF3D-46F963335503}" destId="{43FC8431-9294-4BE9-B059-26B7871B383A}" srcOrd="2" destOrd="0" parTransId="{A6261A05-60D9-4907-89FD-1228C9726515}" sibTransId="{4BBCDC39-D091-40E1-9B4A-A28CAA99512C}"/>
    <dgm:cxn modelId="{BBE337A4-953A-4F73-A317-D3FB5527EDA0}" type="presOf" srcId="{75733F8C-3709-4258-B66F-2DA964F9CAC7}" destId="{E4A03A36-6694-40B2-B192-359B3D069B44}" srcOrd="0" destOrd="0" presId="urn:microsoft.com/office/officeart/2005/8/layout/vList2"/>
    <dgm:cxn modelId="{696039A8-C369-4275-94CA-25AFA980D44E}" srcId="{A40BD7B7-BF33-4287-AF3D-46F963335503}" destId="{72C0D3F7-6BC1-4DCA-8ED9-F33FA8F5B672}" srcOrd="4" destOrd="0" parTransId="{9C477A64-23C1-45EF-B04B-1CA1028F78FB}" sibTransId="{E7F94B29-5A09-44B3-90AE-6EB6388A66BD}"/>
    <dgm:cxn modelId="{10D603AB-D4BD-4260-81C4-35D139CE4A60}" type="presOf" srcId="{CE324041-CDF8-45EA-B226-4F1781D0734D}" destId="{2F5219BE-7E36-4929-B33C-2219AED65A70}" srcOrd="0" destOrd="0" presId="urn:microsoft.com/office/officeart/2005/8/layout/vList2"/>
    <dgm:cxn modelId="{5B6DD7AE-2DB0-445F-8B48-E120881A85A5}" srcId="{A40BD7B7-BF33-4287-AF3D-46F963335503}" destId="{7CD90E0D-6437-4910-AAA1-A5D27DA40FEA}" srcOrd="6" destOrd="0" parTransId="{734DE2E0-7942-4332-806A-EC2AF12C7E63}" sibTransId="{256DD9B4-8853-4139-9D77-CA0D164CD0B8}"/>
    <dgm:cxn modelId="{423183B9-15E7-45AE-B9B6-1E2ACB08770D}" srcId="{A40BD7B7-BF33-4287-AF3D-46F963335503}" destId="{75733F8C-3709-4258-B66F-2DA964F9CAC7}" srcOrd="7" destOrd="0" parTransId="{241CA9EA-9278-457D-8F37-894E1370D181}" sibTransId="{655CD834-B521-451C-B649-3EF6A1EE3699}"/>
    <dgm:cxn modelId="{5A0C71BC-607E-4054-8A8C-8E19DFB2C95E}" type="presOf" srcId="{A40BD7B7-BF33-4287-AF3D-46F963335503}" destId="{9CA7072C-F7E1-49AB-A81D-6D7186C87EB7}" srcOrd="0" destOrd="0" presId="urn:microsoft.com/office/officeart/2005/8/layout/vList2"/>
    <dgm:cxn modelId="{27CAA5DE-83E6-46AA-B705-689006C8BD42}" srcId="{A40BD7B7-BF33-4287-AF3D-46F963335503}" destId="{F27514CA-9597-4FC8-BA9B-1CC7B8131016}" srcOrd="5" destOrd="0" parTransId="{F82A5E2A-6578-42DA-83D4-506E073932F6}" sibTransId="{9215549B-B2E4-4F98-B95C-ED4DCADD7B2D}"/>
    <dgm:cxn modelId="{68279236-AFF7-437B-9B6A-16258035A51E}" type="presParOf" srcId="{9CA7072C-F7E1-49AB-A81D-6D7186C87EB7}" destId="{97D8C6DD-3526-43FB-A3FF-9D23381F6691}" srcOrd="0" destOrd="0" presId="urn:microsoft.com/office/officeart/2005/8/layout/vList2"/>
    <dgm:cxn modelId="{D4F6814F-688A-4079-8EAA-1C10269BED23}" type="presParOf" srcId="{9CA7072C-F7E1-49AB-A81D-6D7186C87EB7}" destId="{F51C3BA1-C24F-4595-A7A7-FC810EFEAC9E}" srcOrd="1" destOrd="0" presId="urn:microsoft.com/office/officeart/2005/8/layout/vList2"/>
    <dgm:cxn modelId="{F236C553-BECD-46BD-BDA7-B29C6F5938F8}" type="presParOf" srcId="{9CA7072C-F7E1-49AB-A81D-6D7186C87EB7}" destId="{2F5219BE-7E36-4929-B33C-2219AED65A70}" srcOrd="2" destOrd="0" presId="urn:microsoft.com/office/officeart/2005/8/layout/vList2"/>
    <dgm:cxn modelId="{EF31390E-6FC3-4AC0-BCDB-9FD4154B5335}" type="presParOf" srcId="{9CA7072C-F7E1-49AB-A81D-6D7186C87EB7}" destId="{6540CCD2-D739-4364-A10F-3141B431C655}" srcOrd="3" destOrd="0" presId="urn:microsoft.com/office/officeart/2005/8/layout/vList2"/>
    <dgm:cxn modelId="{03063CF8-64DC-4E58-A8C9-CC1EC500B49E}" type="presParOf" srcId="{9CA7072C-F7E1-49AB-A81D-6D7186C87EB7}" destId="{4FF818FA-A338-4543-B967-8F18E079BF74}" srcOrd="4" destOrd="0" presId="urn:microsoft.com/office/officeart/2005/8/layout/vList2"/>
    <dgm:cxn modelId="{F736814F-C312-4BBF-8625-0337C4776A84}" type="presParOf" srcId="{9CA7072C-F7E1-49AB-A81D-6D7186C87EB7}" destId="{583BD27B-0EA1-4615-8362-F6593B36EDD5}" srcOrd="5" destOrd="0" presId="urn:microsoft.com/office/officeart/2005/8/layout/vList2"/>
    <dgm:cxn modelId="{DAEA824B-1E92-47A8-BD82-E1C0E8F2205D}" type="presParOf" srcId="{9CA7072C-F7E1-49AB-A81D-6D7186C87EB7}" destId="{177990A2-B262-4B44-9792-4193943C861B}" srcOrd="6" destOrd="0" presId="urn:microsoft.com/office/officeart/2005/8/layout/vList2"/>
    <dgm:cxn modelId="{34035CA3-39A9-4F00-84FF-6B7B86FE3182}" type="presParOf" srcId="{9CA7072C-F7E1-49AB-A81D-6D7186C87EB7}" destId="{05F27315-B7CE-40BE-A2E2-C0834B1567AC}" srcOrd="7" destOrd="0" presId="urn:microsoft.com/office/officeart/2005/8/layout/vList2"/>
    <dgm:cxn modelId="{ADABA6C6-FA9C-42E6-9DE3-892527F9058E}" type="presParOf" srcId="{9CA7072C-F7E1-49AB-A81D-6D7186C87EB7}" destId="{B4D864E8-8025-4D60-B61C-82D6D3D351B2}" srcOrd="8" destOrd="0" presId="urn:microsoft.com/office/officeart/2005/8/layout/vList2"/>
    <dgm:cxn modelId="{9D75F604-D8C0-425E-97DB-EA89055DBB80}" type="presParOf" srcId="{9CA7072C-F7E1-49AB-A81D-6D7186C87EB7}" destId="{A1F5B5D6-0BBA-45FE-ABF6-083EEC610CB8}" srcOrd="9" destOrd="0" presId="urn:microsoft.com/office/officeart/2005/8/layout/vList2"/>
    <dgm:cxn modelId="{2D70BC29-4443-49D7-9843-8F932C22CE00}" type="presParOf" srcId="{9CA7072C-F7E1-49AB-A81D-6D7186C87EB7}" destId="{24D9C9B9-2827-4B6C-A05B-DA7D55862427}" srcOrd="10" destOrd="0" presId="urn:microsoft.com/office/officeart/2005/8/layout/vList2"/>
    <dgm:cxn modelId="{C7238CC7-D20C-4DBD-B265-3837DC19BE0F}" type="presParOf" srcId="{9CA7072C-F7E1-49AB-A81D-6D7186C87EB7}" destId="{FBD61296-067F-4BC6-A1EB-FC9FBBBE5258}" srcOrd="11" destOrd="0" presId="urn:microsoft.com/office/officeart/2005/8/layout/vList2"/>
    <dgm:cxn modelId="{5A46A805-6E52-49CB-9FA1-48276EEB18F3}" type="presParOf" srcId="{9CA7072C-F7E1-49AB-A81D-6D7186C87EB7}" destId="{7586AB63-75F9-438A-9D6C-8378B64F5BA7}" srcOrd="12" destOrd="0" presId="urn:microsoft.com/office/officeart/2005/8/layout/vList2"/>
    <dgm:cxn modelId="{E6E55EF9-91FC-455B-8C74-4AA2703E26B5}" type="presParOf" srcId="{9CA7072C-F7E1-49AB-A81D-6D7186C87EB7}" destId="{50A8862B-93C5-4D60-98FA-9A56F5DC7CC9}" srcOrd="13" destOrd="0" presId="urn:microsoft.com/office/officeart/2005/8/layout/vList2"/>
    <dgm:cxn modelId="{584ABCE7-D3D0-470A-BF12-98DA52BF753C}" type="presParOf" srcId="{9CA7072C-F7E1-49AB-A81D-6D7186C87EB7}" destId="{E4A03A36-6694-40B2-B192-359B3D069B44}"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B1E1C-9CDC-41F5-AC7D-88E7882D32B2}">
      <dsp:nvSpPr>
        <dsp:cNvPr id="0" name=""/>
        <dsp:cNvSpPr/>
      </dsp:nvSpPr>
      <dsp:spPr>
        <a:xfrm>
          <a:off x="0" y="315762"/>
          <a:ext cx="10058399" cy="302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055588-5C0A-4B87-99F1-FE89163B3F01}">
      <dsp:nvSpPr>
        <dsp:cNvPr id="0" name=""/>
        <dsp:cNvSpPr/>
      </dsp:nvSpPr>
      <dsp:spPr>
        <a:xfrm>
          <a:off x="502920" y="138642"/>
          <a:ext cx="7040880"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a:lnSpc>
              <a:spcPct val="90000"/>
            </a:lnSpc>
            <a:spcBef>
              <a:spcPct val="0"/>
            </a:spcBef>
            <a:spcAft>
              <a:spcPct val="35000"/>
            </a:spcAft>
            <a:buNone/>
          </a:pPr>
          <a:r>
            <a:rPr lang="en-US" sz="1200" kern="1200" dirty="0"/>
            <a:t>• Definition of Gynecomastia </a:t>
          </a:r>
        </a:p>
      </dsp:txBody>
      <dsp:txXfrm>
        <a:off x="520213" y="155935"/>
        <a:ext cx="7006294" cy="319654"/>
      </dsp:txXfrm>
    </dsp:sp>
    <dsp:sp modelId="{EC7F250D-2569-4A5F-A9F4-A78370B81D04}">
      <dsp:nvSpPr>
        <dsp:cNvPr id="0" name=""/>
        <dsp:cNvSpPr/>
      </dsp:nvSpPr>
      <dsp:spPr>
        <a:xfrm>
          <a:off x="0" y="860082"/>
          <a:ext cx="10058399" cy="302400"/>
        </a:xfrm>
        <a:prstGeom prst="rect">
          <a:avLst/>
        </a:prstGeom>
        <a:solidFill>
          <a:schemeClr val="lt1">
            <a:alpha val="90000"/>
            <a:hueOff val="0"/>
            <a:satOff val="0"/>
            <a:lumOff val="0"/>
            <a:alphaOff val="0"/>
          </a:schemeClr>
        </a:solidFill>
        <a:ln w="15875" cap="flat" cmpd="sng" algn="ctr">
          <a:solidFill>
            <a:schemeClr val="accent2">
              <a:hueOff val="6506"/>
              <a:satOff val="-4479"/>
              <a:lumOff val="-1144"/>
              <a:alphaOff val="0"/>
            </a:schemeClr>
          </a:solidFill>
          <a:prstDash val="solid"/>
        </a:ln>
        <a:effectLst/>
      </dsp:spPr>
      <dsp:style>
        <a:lnRef idx="2">
          <a:scrgbClr r="0" g="0" b="0"/>
        </a:lnRef>
        <a:fillRef idx="1">
          <a:scrgbClr r="0" g="0" b="0"/>
        </a:fillRef>
        <a:effectRef idx="0">
          <a:scrgbClr r="0" g="0" b="0"/>
        </a:effectRef>
        <a:fontRef idx="minor"/>
      </dsp:style>
    </dsp:sp>
    <dsp:sp modelId="{E640609C-7AB2-4C79-8011-4FC6EE1EBF18}">
      <dsp:nvSpPr>
        <dsp:cNvPr id="0" name=""/>
        <dsp:cNvSpPr/>
      </dsp:nvSpPr>
      <dsp:spPr>
        <a:xfrm>
          <a:off x="502920" y="682962"/>
          <a:ext cx="7040880" cy="354240"/>
        </a:xfrm>
        <a:prstGeom prst="roundRect">
          <a:avLst/>
        </a:prstGeom>
        <a:solidFill>
          <a:schemeClr val="accent2">
            <a:hueOff val="6506"/>
            <a:satOff val="-4479"/>
            <a:lumOff val="-11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a:lnSpc>
              <a:spcPct val="90000"/>
            </a:lnSpc>
            <a:spcBef>
              <a:spcPct val="0"/>
            </a:spcBef>
            <a:spcAft>
              <a:spcPct val="35000"/>
            </a:spcAft>
            <a:buNone/>
          </a:pPr>
          <a:r>
            <a:rPr lang="en-US" sz="1200" kern="1200" dirty="0"/>
            <a:t>• Signs and symptoms </a:t>
          </a:r>
        </a:p>
      </dsp:txBody>
      <dsp:txXfrm>
        <a:off x="520213" y="700255"/>
        <a:ext cx="7006294" cy="319654"/>
      </dsp:txXfrm>
    </dsp:sp>
    <dsp:sp modelId="{2E14D35F-F25A-4420-91A4-7DF19EAB065C}">
      <dsp:nvSpPr>
        <dsp:cNvPr id="0" name=""/>
        <dsp:cNvSpPr/>
      </dsp:nvSpPr>
      <dsp:spPr>
        <a:xfrm>
          <a:off x="0" y="1404402"/>
          <a:ext cx="10058399" cy="302400"/>
        </a:xfrm>
        <a:prstGeom prst="rect">
          <a:avLst/>
        </a:prstGeom>
        <a:solidFill>
          <a:schemeClr val="lt1">
            <a:alpha val="90000"/>
            <a:hueOff val="0"/>
            <a:satOff val="0"/>
            <a:lumOff val="0"/>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dsp:style>
    </dsp:sp>
    <dsp:sp modelId="{62CC6AB1-AF52-4720-BD5E-72E6C3D832B7}">
      <dsp:nvSpPr>
        <dsp:cNvPr id="0" name=""/>
        <dsp:cNvSpPr/>
      </dsp:nvSpPr>
      <dsp:spPr>
        <a:xfrm>
          <a:off x="502920" y="1227282"/>
          <a:ext cx="7040880" cy="354240"/>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a:lnSpc>
              <a:spcPct val="90000"/>
            </a:lnSpc>
            <a:spcBef>
              <a:spcPct val="0"/>
            </a:spcBef>
            <a:spcAft>
              <a:spcPct val="35000"/>
            </a:spcAft>
            <a:buNone/>
          </a:pPr>
          <a:r>
            <a:rPr lang="en-US" sz="1200" kern="1200" dirty="0"/>
            <a:t>• Causes </a:t>
          </a:r>
        </a:p>
      </dsp:txBody>
      <dsp:txXfrm>
        <a:off x="520213" y="1244575"/>
        <a:ext cx="7006294" cy="319654"/>
      </dsp:txXfrm>
    </dsp:sp>
    <dsp:sp modelId="{9C30090D-FF87-4E55-A0D3-913ED5C6A73D}">
      <dsp:nvSpPr>
        <dsp:cNvPr id="0" name=""/>
        <dsp:cNvSpPr/>
      </dsp:nvSpPr>
      <dsp:spPr>
        <a:xfrm>
          <a:off x="0" y="1948722"/>
          <a:ext cx="10058399" cy="302400"/>
        </a:xfrm>
        <a:prstGeom prst="rect">
          <a:avLst/>
        </a:prstGeom>
        <a:solidFill>
          <a:schemeClr val="lt1">
            <a:alpha val="90000"/>
            <a:hueOff val="0"/>
            <a:satOff val="0"/>
            <a:lumOff val="0"/>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dsp:style>
    </dsp:sp>
    <dsp:sp modelId="{47947920-825B-4B5B-A0F5-8A1E60A9E97E}">
      <dsp:nvSpPr>
        <dsp:cNvPr id="0" name=""/>
        <dsp:cNvSpPr/>
      </dsp:nvSpPr>
      <dsp:spPr>
        <a:xfrm>
          <a:off x="502920" y="1771602"/>
          <a:ext cx="7040880" cy="35424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a:lnSpc>
              <a:spcPct val="90000"/>
            </a:lnSpc>
            <a:spcBef>
              <a:spcPct val="0"/>
            </a:spcBef>
            <a:spcAft>
              <a:spcPct val="35000"/>
            </a:spcAft>
            <a:buNone/>
          </a:pPr>
          <a:r>
            <a:rPr lang="en-US" sz="1200" kern="1200" dirty="0"/>
            <a:t>• Diagnosis </a:t>
          </a:r>
        </a:p>
      </dsp:txBody>
      <dsp:txXfrm>
        <a:off x="520213" y="1788895"/>
        <a:ext cx="7006294" cy="319654"/>
      </dsp:txXfrm>
    </dsp:sp>
    <dsp:sp modelId="{4E841F24-F3F0-4C59-9569-53CEF5F0CC02}">
      <dsp:nvSpPr>
        <dsp:cNvPr id="0" name=""/>
        <dsp:cNvSpPr/>
      </dsp:nvSpPr>
      <dsp:spPr>
        <a:xfrm>
          <a:off x="0" y="2493042"/>
          <a:ext cx="10058399" cy="302400"/>
        </a:xfrm>
        <a:prstGeom prst="rect">
          <a:avLst/>
        </a:prstGeom>
        <a:solidFill>
          <a:schemeClr val="lt1">
            <a:alpha val="90000"/>
            <a:hueOff val="0"/>
            <a:satOff val="0"/>
            <a:lumOff val="0"/>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dsp:style>
    </dsp:sp>
    <dsp:sp modelId="{E702CCAE-BA56-4EBD-A838-D853D0B7B393}">
      <dsp:nvSpPr>
        <dsp:cNvPr id="0" name=""/>
        <dsp:cNvSpPr/>
      </dsp:nvSpPr>
      <dsp:spPr>
        <a:xfrm>
          <a:off x="502920" y="2315922"/>
          <a:ext cx="7040880" cy="354240"/>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a:lnSpc>
              <a:spcPct val="90000"/>
            </a:lnSpc>
            <a:spcBef>
              <a:spcPct val="0"/>
            </a:spcBef>
            <a:spcAft>
              <a:spcPct val="35000"/>
            </a:spcAft>
            <a:buNone/>
          </a:pPr>
          <a:r>
            <a:rPr lang="en-US" sz="1200" kern="1200"/>
            <a:t>• Treatment by surgery </a:t>
          </a:r>
        </a:p>
      </dsp:txBody>
      <dsp:txXfrm>
        <a:off x="520213" y="2333215"/>
        <a:ext cx="7006294" cy="319654"/>
      </dsp:txXfrm>
    </dsp:sp>
    <dsp:sp modelId="{2FA20852-B4DD-410F-A6D2-82BF3751777C}">
      <dsp:nvSpPr>
        <dsp:cNvPr id="0" name=""/>
        <dsp:cNvSpPr/>
      </dsp:nvSpPr>
      <dsp:spPr>
        <a:xfrm>
          <a:off x="0" y="3037362"/>
          <a:ext cx="10058399" cy="302400"/>
        </a:xfrm>
        <a:prstGeom prst="rect">
          <a:avLst/>
        </a:prstGeom>
        <a:solidFill>
          <a:schemeClr val="lt1">
            <a:alpha val="90000"/>
            <a:hueOff val="0"/>
            <a:satOff val="0"/>
            <a:lumOff val="0"/>
            <a:alphaOff val="0"/>
          </a:schemeClr>
        </a:solidFill>
        <a:ln w="15875" cap="flat" cmpd="sng" algn="ctr">
          <a:solidFill>
            <a:schemeClr val="accent2">
              <a:hueOff val="32532"/>
              <a:satOff val="-22397"/>
              <a:lumOff val="-5719"/>
              <a:alphaOff val="0"/>
            </a:schemeClr>
          </a:solidFill>
          <a:prstDash val="solid"/>
        </a:ln>
        <a:effectLst/>
      </dsp:spPr>
      <dsp:style>
        <a:lnRef idx="2">
          <a:scrgbClr r="0" g="0" b="0"/>
        </a:lnRef>
        <a:fillRef idx="1">
          <a:scrgbClr r="0" g="0" b="0"/>
        </a:fillRef>
        <a:effectRef idx="0">
          <a:scrgbClr r="0" g="0" b="0"/>
        </a:effectRef>
        <a:fontRef idx="minor"/>
      </dsp:style>
    </dsp:sp>
    <dsp:sp modelId="{D6680F96-AAF2-49D0-9D69-A2ABCE8B3632}">
      <dsp:nvSpPr>
        <dsp:cNvPr id="0" name=""/>
        <dsp:cNvSpPr/>
      </dsp:nvSpPr>
      <dsp:spPr>
        <a:xfrm>
          <a:off x="502920" y="2860242"/>
          <a:ext cx="7040880" cy="354240"/>
        </a:xfrm>
        <a:prstGeom prst="roundRect">
          <a:avLst/>
        </a:prstGeom>
        <a:solidFill>
          <a:schemeClr val="accent2">
            <a:hueOff val="32532"/>
            <a:satOff val="-22397"/>
            <a:lumOff val="-5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a:lnSpc>
              <a:spcPct val="90000"/>
            </a:lnSpc>
            <a:spcBef>
              <a:spcPct val="0"/>
            </a:spcBef>
            <a:spcAft>
              <a:spcPct val="35000"/>
            </a:spcAft>
            <a:buNone/>
          </a:pPr>
          <a:r>
            <a:rPr lang="en-US" sz="1200" kern="1200"/>
            <a:t>• Prognosis </a:t>
          </a:r>
        </a:p>
      </dsp:txBody>
      <dsp:txXfrm>
        <a:off x="520213" y="2877535"/>
        <a:ext cx="7006294" cy="319654"/>
      </dsp:txXfrm>
    </dsp:sp>
    <dsp:sp modelId="{95D92884-BD98-4D49-8F3E-55A0FD3B2F91}">
      <dsp:nvSpPr>
        <dsp:cNvPr id="0" name=""/>
        <dsp:cNvSpPr/>
      </dsp:nvSpPr>
      <dsp:spPr>
        <a:xfrm>
          <a:off x="0" y="3581682"/>
          <a:ext cx="10058399" cy="302400"/>
        </a:xfrm>
        <a:prstGeom prst="rect">
          <a:avLst/>
        </a:prstGeom>
        <a:solidFill>
          <a:schemeClr val="lt1">
            <a:alpha val="90000"/>
            <a:hueOff val="0"/>
            <a:satOff val="0"/>
            <a:lumOff val="0"/>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dsp:style>
    </dsp:sp>
    <dsp:sp modelId="{2E0B6712-CC2D-45F5-B0A8-AC813276199C}">
      <dsp:nvSpPr>
        <dsp:cNvPr id="0" name=""/>
        <dsp:cNvSpPr/>
      </dsp:nvSpPr>
      <dsp:spPr>
        <a:xfrm>
          <a:off x="502920" y="3404562"/>
          <a:ext cx="7040880" cy="35424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33400">
            <a:lnSpc>
              <a:spcPct val="90000"/>
            </a:lnSpc>
            <a:spcBef>
              <a:spcPct val="0"/>
            </a:spcBef>
            <a:spcAft>
              <a:spcPct val="35000"/>
            </a:spcAft>
            <a:buNone/>
          </a:pPr>
          <a:r>
            <a:rPr lang="en-US" sz="1200" kern="1200"/>
            <a:t>• Epidemiology </a:t>
          </a:r>
        </a:p>
      </dsp:txBody>
      <dsp:txXfrm>
        <a:off x="520213" y="3421855"/>
        <a:ext cx="7006294"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71E1C-F92E-4046-BB1C-268EDAF4D3FC}">
      <dsp:nvSpPr>
        <dsp:cNvPr id="0" name=""/>
        <dsp:cNvSpPr/>
      </dsp:nvSpPr>
      <dsp:spPr>
        <a:xfrm>
          <a:off x="0" y="12871"/>
          <a:ext cx="10058399" cy="129968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 thorough history and physical examination are obtained by a physician. </a:t>
          </a:r>
        </a:p>
      </dsp:txBody>
      <dsp:txXfrm>
        <a:off x="63445" y="76316"/>
        <a:ext cx="9931509" cy="1172797"/>
      </dsp:txXfrm>
    </dsp:sp>
    <dsp:sp modelId="{2FAB67E5-6E25-4AC4-A2B4-5A789687FA6C}">
      <dsp:nvSpPr>
        <dsp:cNvPr id="0" name=""/>
        <dsp:cNvSpPr/>
      </dsp:nvSpPr>
      <dsp:spPr>
        <a:xfrm>
          <a:off x="0" y="1361518"/>
          <a:ext cx="10058399" cy="129968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Examination includes evaluation of male breast tissue, evaluation of penile size and development, evaluation of testicular development and proper development of secondary sexual characteristics such as the amount and distribution of pubic and underarm hair.</a:t>
          </a:r>
        </a:p>
        <a:p>
          <a:pPr marL="0" lvl="0" indent="0" algn="l" defTabSz="755650">
            <a:lnSpc>
              <a:spcPct val="90000"/>
            </a:lnSpc>
            <a:spcBef>
              <a:spcPct val="0"/>
            </a:spcBef>
            <a:spcAft>
              <a:spcPct val="35000"/>
            </a:spcAft>
            <a:buNone/>
          </a:pPr>
          <a:endParaRPr lang="en-US" sz="1700" kern="1200" dirty="0"/>
        </a:p>
      </dsp:txBody>
      <dsp:txXfrm>
        <a:off x="63445" y="1424963"/>
        <a:ext cx="9931509" cy="1172797"/>
      </dsp:txXfrm>
    </dsp:sp>
    <dsp:sp modelId="{F6F5BBC1-6B0A-404C-8EA2-F0B665A11D3B}">
      <dsp:nvSpPr>
        <dsp:cNvPr id="0" name=""/>
        <dsp:cNvSpPr/>
      </dsp:nvSpPr>
      <dsp:spPr>
        <a:xfrm>
          <a:off x="0" y="2710166"/>
          <a:ext cx="10058399" cy="129968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Mammography is the method of choice for radiologic examination of male breast tissue in the diagnosis of gynecomastia when breast cancer is suspected. </a:t>
          </a:r>
        </a:p>
      </dsp:txBody>
      <dsp:txXfrm>
        <a:off x="63445" y="2773611"/>
        <a:ext cx="9931509" cy="1172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2B6A5-25AD-4B18-8062-02436108B14F}">
      <dsp:nvSpPr>
        <dsp:cNvPr id="0" name=""/>
        <dsp:cNvSpPr/>
      </dsp:nvSpPr>
      <dsp:spPr>
        <a:xfrm>
          <a:off x="0" y="65992"/>
          <a:ext cx="6254749" cy="17128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Gynecomastia is not physically harmful, but in some cases it may be an indicator of other more serious underlying conditions, such as testicular cancer. </a:t>
          </a:r>
          <a:endParaRPr lang="en-US" sz="2400" kern="1200"/>
        </a:p>
      </dsp:txBody>
      <dsp:txXfrm>
        <a:off x="83616" y="149608"/>
        <a:ext cx="6087517" cy="1545648"/>
      </dsp:txXfrm>
    </dsp:sp>
    <dsp:sp modelId="{3DB3287E-78FA-47FF-9050-5E8367DDB8D7}">
      <dsp:nvSpPr>
        <dsp:cNvPr id="0" name=""/>
        <dsp:cNvSpPr/>
      </dsp:nvSpPr>
      <dsp:spPr>
        <a:xfrm>
          <a:off x="0" y="1847992"/>
          <a:ext cx="6254749" cy="171288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The glandular tissue typically grows under the influence of hormonal stimulation and is often tender or painful. </a:t>
          </a:r>
          <a:endParaRPr lang="en-US" sz="2400" kern="1200"/>
        </a:p>
      </dsp:txBody>
      <dsp:txXfrm>
        <a:off x="83616" y="1931608"/>
        <a:ext cx="6087517" cy="1545648"/>
      </dsp:txXfrm>
    </dsp:sp>
    <dsp:sp modelId="{9D5D9743-959D-403F-A6C2-29D1DA3C85C5}">
      <dsp:nvSpPr>
        <dsp:cNvPr id="0" name=""/>
        <dsp:cNvSpPr/>
      </dsp:nvSpPr>
      <dsp:spPr>
        <a:xfrm>
          <a:off x="0" y="3629992"/>
          <a:ext cx="6254749" cy="171288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Losing weight will not reduce the glandular component . </a:t>
          </a:r>
          <a:endParaRPr lang="en-US" sz="2400" kern="1200"/>
        </a:p>
      </dsp:txBody>
      <dsp:txXfrm>
        <a:off x="83616" y="3713608"/>
        <a:ext cx="6087517" cy="154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6976E-CC5A-4C4A-ADD0-0F4EC05A1468}">
      <dsp:nvSpPr>
        <dsp:cNvPr id="0" name=""/>
        <dsp:cNvSpPr/>
      </dsp:nvSpPr>
      <dsp:spPr>
        <a:xfrm>
          <a:off x="0" y="1101588"/>
          <a:ext cx="10058399" cy="9114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2.) Breast Reduction </a:t>
          </a:r>
          <a:endParaRPr lang="en-US" sz="3800" kern="1200"/>
        </a:p>
      </dsp:txBody>
      <dsp:txXfrm>
        <a:off x="44492" y="1146080"/>
        <a:ext cx="9969415" cy="822446"/>
      </dsp:txXfrm>
    </dsp:sp>
    <dsp:sp modelId="{6185C67D-8EA6-4D8E-9EA5-C85CE23B0DAB}">
      <dsp:nvSpPr>
        <dsp:cNvPr id="0" name=""/>
        <dsp:cNvSpPr/>
      </dsp:nvSpPr>
      <dsp:spPr>
        <a:xfrm>
          <a:off x="0" y="162743"/>
          <a:ext cx="10058399" cy="911430"/>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1.) Breast Augmentation</a:t>
          </a:r>
          <a:endParaRPr lang="en-US" sz="3800" kern="1200"/>
        </a:p>
      </dsp:txBody>
      <dsp:txXfrm>
        <a:off x="44492" y="207235"/>
        <a:ext cx="9969415" cy="822446"/>
      </dsp:txXfrm>
    </dsp:sp>
    <dsp:sp modelId="{77E45E10-1264-46F7-B439-DA8C09E17254}">
      <dsp:nvSpPr>
        <dsp:cNvPr id="0" name=""/>
        <dsp:cNvSpPr/>
      </dsp:nvSpPr>
      <dsp:spPr>
        <a:xfrm>
          <a:off x="0" y="2066082"/>
          <a:ext cx="10058399" cy="911430"/>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3.) Breast Reconstruction </a:t>
          </a:r>
          <a:endParaRPr lang="en-US" sz="3800" kern="1200"/>
        </a:p>
      </dsp:txBody>
      <dsp:txXfrm>
        <a:off x="44492" y="2110574"/>
        <a:ext cx="9969415" cy="822446"/>
      </dsp:txXfrm>
    </dsp:sp>
    <dsp:sp modelId="{36DB4C28-E387-459D-B7A2-C93AE1CB88CD}">
      <dsp:nvSpPr>
        <dsp:cNvPr id="0" name=""/>
        <dsp:cNvSpPr/>
      </dsp:nvSpPr>
      <dsp:spPr>
        <a:xfrm>
          <a:off x="0" y="3086952"/>
          <a:ext cx="10058399" cy="91143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4.) Breasts Lifts (Mastopexy)</a:t>
          </a:r>
          <a:endParaRPr lang="en-US" sz="3800" kern="1200"/>
        </a:p>
      </dsp:txBody>
      <dsp:txXfrm>
        <a:off x="44492" y="3131444"/>
        <a:ext cx="9969415" cy="822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7C256-FB0C-40F2-A5C7-54873DE6C017}">
      <dsp:nvSpPr>
        <dsp:cNvPr id="0" name=""/>
        <dsp:cNvSpPr/>
      </dsp:nvSpPr>
      <dsp:spPr>
        <a:xfrm>
          <a:off x="0" y="1968"/>
          <a:ext cx="10668000"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788C2D-1598-45D0-A162-5C6CED378248}">
      <dsp:nvSpPr>
        <dsp:cNvPr id="0" name=""/>
        <dsp:cNvSpPr/>
      </dsp:nvSpPr>
      <dsp:spPr>
        <a:xfrm>
          <a:off x="0" y="1968"/>
          <a:ext cx="10668000" cy="67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Scarring.</a:t>
          </a:r>
          <a:r>
            <a:rPr lang="en-US" sz="1800" kern="1200"/>
            <a:t> </a:t>
          </a:r>
        </a:p>
      </dsp:txBody>
      <dsp:txXfrm>
        <a:off x="0" y="1968"/>
        <a:ext cx="10668000" cy="671304"/>
      </dsp:txXfrm>
    </dsp:sp>
    <dsp:sp modelId="{4831D217-72C1-4D01-A169-8C8C198A508C}">
      <dsp:nvSpPr>
        <dsp:cNvPr id="0" name=""/>
        <dsp:cNvSpPr/>
      </dsp:nvSpPr>
      <dsp:spPr>
        <a:xfrm>
          <a:off x="0" y="673273"/>
          <a:ext cx="10668000"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A8D6E-9BCF-445D-9AA8-0A9AA0FD32DD}">
      <dsp:nvSpPr>
        <dsp:cNvPr id="0" name=""/>
        <dsp:cNvSpPr/>
      </dsp:nvSpPr>
      <dsp:spPr>
        <a:xfrm>
          <a:off x="0" y="673273"/>
          <a:ext cx="10668000" cy="67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Asymmetry in ear placement.</a:t>
          </a:r>
          <a:r>
            <a:rPr lang="en-US" sz="1800" kern="1200"/>
            <a:t> This could occur as a result of changes during the healing process. Also, surgery might not successfully correct preexisting asymmetry.</a:t>
          </a:r>
        </a:p>
      </dsp:txBody>
      <dsp:txXfrm>
        <a:off x="0" y="673273"/>
        <a:ext cx="10668000" cy="671304"/>
      </dsp:txXfrm>
    </dsp:sp>
    <dsp:sp modelId="{3CD2E403-1EBF-498F-8EF5-6BFAD622D080}">
      <dsp:nvSpPr>
        <dsp:cNvPr id="0" name=""/>
        <dsp:cNvSpPr/>
      </dsp:nvSpPr>
      <dsp:spPr>
        <a:xfrm>
          <a:off x="0" y="1344578"/>
          <a:ext cx="10668000"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1392C-046B-4BDF-A926-6798E80FD2A8}">
      <dsp:nvSpPr>
        <dsp:cNvPr id="0" name=""/>
        <dsp:cNvSpPr/>
      </dsp:nvSpPr>
      <dsp:spPr>
        <a:xfrm>
          <a:off x="0" y="1344578"/>
          <a:ext cx="10668000" cy="67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Changes in skin sensation.</a:t>
          </a:r>
          <a:endParaRPr lang="en-US" sz="1800" kern="1200"/>
        </a:p>
      </dsp:txBody>
      <dsp:txXfrm>
        <a:off x="0" y="1344578"/>
        <a:ext cx="10668000" cy="671304"/>
      </dsp:txXfrm>
    </dsp:sp>
    <dsp:sp modelId="{47A0FDDA-50D6-486E-A4B3-4C2E72CB410F}">
      <dsp:nvSpPr>
        <dsp:cNvPr id="0" name=""/>
        <dsp:cNvSpPr/>
      </dsp:nvSpPr>
      <dsp:spPr>
        <a:xfrm>
          <a:off x="0" y="2015883"/>
          <a:ext cx="10668000"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A8CF1-1A70-4333-A9BF-0336740D806E}">
      <dsp:nvSpPr>
        <dsp:cNvPr id="0" name=""/>
        <dsp:cNvSpPr/>
      </dsp:nvSpPr>
      <dsp:spPr>
        <a:xfrm>
          <a:off x="0" y="2015883"/>
          <a:ext cx="10668000" cy="67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Allergic reaction.</a:t>
          </a:r>
          <a:r>
            <a:rPr lang="en-US" sz="1800" kern="1200"/>
            <a:t> </a:t>
          </a:r>
        </a:p>
      </dsp:txBody>
      <dsp:txXfrm>
        <a:off x="0" y="2015883"/>
        <a:ext cx="10668000" cy="671304"/>
      </dsp:txXfrm>
    </dsp:sp>
    <dsp:sp modelId="{6ED1E11B-22C5-4640-A433-10857FD2BE83}">
      <dsp:nvSpPr>
        <dsp:cNvPr id="0" name=""/>
        <dsp:cNvSpPr/>
      </dsp:nvSpPr>
      <dsp:spPr>
        <a:xfrm>
          <a:off x="0" y="2687187"/>
          <a:ext cx="10668000"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32A6F-2850-49C4-82E9-8D249C087CBD}">
      <dsp:nvSpPr>
        <dsp:cNvPr id="0" name=""/>
        <dsp:cNvSpPr/>
      </dsp:nvSpPr>
      <dsp:spPr>
        <a:xfrm>
          <a:off x="0" y="2687187"/>
          <a:ext cx="10668000" cy="67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Problems with stitches.</a:t>
          </a:r>
          <a:r>
            <a:rPr lang="en-US" sz="1800" kern="1200"/>
            <a:t> Stitches used to secure the ear's new shape might work their way to the surface of the skin and need to be removed. This can cause inflammation of the affected skin.</a:t>
          </a:r>
        </a:p>
      </dsp:txBody>
      <dsp:txXfrm>
        <a:off x="0" y="2687187"/>
        <a:ext cx="10668000" cy="671304"/>
      </dsp:txXfrm>
    </dsp:sp>
    <dsp:sp modelId="{4310C8D6-EC4F-4CFE-B638-CA644EFEEF28}">
      <dsp:nvSpPr>
        <dsp:cNvPr id="0" name=""/>
        <dsp:cNvSpPr/>
      </dsp:nvSpPr>
      <dsp:spPr>
        <a:xfrm>
          <a:off x="0" y="3358492"/>
          <a:ext cx="10668000"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95F6D4-7A75-49C8-82F2-C3D82346CE4D}">
      <dsp:nvSpPr>
        <dsp:cNvPr id="0" name=""/>
        <dsp:cNvSpPr/>
      </dsp:nvSpPr>
      <dsp:spPr>
        <a:xfrm>
          <a:off x="0" y="3358492"/>
          <a:ext cx="10668000" cy="67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Overcorrection.</a:t>
          </a:r>
          <a:r>
            <a:rPr lang="en-US" sz="1800" kern="1200" dirty="0"/>
            <a:t> Otoplasty can create unnatural contours that make ears appear to be pinned back.</a:t>
          </a:r>
        </a:p>
      </dsp:txBody>
      <dsp:txXfrm>
        <a:off x="0" y="3358492"/>
        <a:ext cx="10668000" cy="6713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D9159-5AD6-4E62-8014-E2E152D22818}">
      <dsp:nvSpPr>
        <dsp:cNvPr id="0" name=""/>
        <dsp:cNvSpPr/>
      </dsp:nvSpPr>
      <dsp:spPr>
        <a:xfrm>
          <a:off x="0" y="0"/>
          <a:ext cx="1005839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6D4D6E-27A5-46B8-8D25-935957C751D5}">
      <dsp:nvSpPr>
        <dsp:cNvPr id="0" name=""/>
        <dsp:cNvSpPr/>
      </dsp:nvSpPr>
      <dsp:spPr>
        <a:xfrm>
          <a:off x="0" y="0"/>
          <a:ext cx="10058399" cy="201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In open </a:t>
          </a:r>
          <a:r>
            <a:rPr lang="en-US" sz="3100" kern="1200" dirty="0" err="1"/>
            <a:t>rhinoplasty</a:t>
          </a:r>
          <a:r>
            <a:rPr lang="en-US" sz="3100" kern="1200" dirty="0"/>
            <a:t>, the surgeon makes a small, irregular incision to the </a:t>
          </a:r>
          <a:r>
            <a:rPr lang="en-US" sz="3100" kern="1200" dirty="0" err="1"/>
            <a:t>Columella</a:t>
          </a:r>
          <a:r>
            <a:rPr lang="en-US" sz="3100" kern="1200" dirty="0"/>
            <a:t>, the fleshy, exterior-end of the nasal septum; this </a:t>
          </a:r>
          <a:r>
            <a:rPr lang="en-US" sz="3100" kern="1200" dirty="0" err="1"/>
            <a:t>columellar</a:t>
          </a:r>
          <a:r>
            <a:rPr lang="en-US" sz="3100" kern="1200" dirty="0"/>
            <a:t> incision is additional to the usual set of incisions for a nasal correction. </a:t>
          </a:r>
        </a:p>
      </dsp:txBody>
      <dsp:txXfrm>
        <a:off x="0" y="0"/>
        <a:ext cx="10058399" cy="2011362"/>
      </dsp:txXfrm>
    </dsp:sp>
    <dsp:sp modelId="{93FAD473-5A02-4374-862A-C37232E412F7}">
      <dsp:nvSpPr>
        <dsp:cNvPr id="0" name=""/>
        <dsp:cNvSpPr/>
      </dsp:nvSpPr>
      <dsp:spPr>
        <a:xfrm>
          <a:off x="0" y="2011362"/>
          <a:ext cx="10058399"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E99C1-2060-4E23-81A2-75CD8B0EEC76}">
      <dsp:nvSpPr>
        <dsp:cNvPr id="0" name=""/>
        <dsp:cNvSpPr/>
      </dsp:nvSpPr>
      <dsp:spPr>
        <a:xfrm>
          <a:off x="0" y="2011362"/>
          <a:ext cx="10058399" cy="201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In closed </a:t>
          </a:r>
          <a:r>
            <a:rPr lang="en-US" sz="3100" kern="1200" dirty="0" err="1"/>
            <a:t>rhinoplasty</a:t>
          </a:r>
          <a:r>
            <a:rPr lang="en-US" sz="3100" kern="1200" dirty="0"/>
            <a:t>, the surgeon performs every procedural incision </a:t>
          </a:r>
          <a:r>
            <a:rPr lang="en-US" sz="3100" kern="1200" dirty="0" err="1"/>
            <a:t>endonasally</a:t>
          </a:r>
          <a:r>
            <a:rPr lang="en-US" sz="3100" kern="1200" dirty="0"/>
            <a:t> (exclusively within the nose), and does not cut the </a:t>
          </a:r>
          <a:r>
            <a:rPr lang="en-US" sz="3100" kern="1200" dirty="0" err="1"/>
            <a:t>columella</a:t>
          </a:r>
          <a:r>
            <a:rPr lang="en-US" sz="3100" kern="1200" dirty="0"/>
            <a:t>.</a:t>
          </a:r>
        </a:p>
      </dsp:txBody>
      <dsp:txXfrm>
        <a:off x="0" y="2011362"/>
        <a:ext cx="10058399" cy="20113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8C6DD-3526-43FB-A3FF-9D23381F6691}">
      <dsp:nvSpPr>
        <dsp:cNvPr id="0" name=""/>
        <dsp:cNvSpPr/>
      </dsp:nvSpPr>
      <dsp:spPr>
        <a:xfrm>
          <a:off x="0" y="103002"/>
          <a:ext cx="10058399" cy="4317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An adverse reaction to the anesthesia</a:t>
          </a:r>
        </a:p>
      </dsp:txBody>
      <dsp:txXfrm>
        <a:off x="21075" y="124077"/>
        <a:ext cx="10016249" cy="389580"/>
      </dsp:txXfrm>
    </dsp:sp>
    <dsp:sp modelId="{2F5219BE-7E36-4929-B33C-2219AED65A70}">
      <dsp:nvSpPr>
        <dsp:cNvPr id="0" name=""/>
        <dsp:cNvSpPr/>
      </dsp:nvSpPr>
      <dsp:spPr>
        <a:xfrm>
          <a:off x="0" y="586572"/>
          <a:ext cx="10058399" cy="431730"/>
        </a:xfrm>
        <a:prstGeom prst="roundRect">
          <a:avLst/>
        </a:prstGeom>
        <a:solidFill>
          <a:schemeClr val="accent2">
            <a:hueOff val="5577"/>
            <a:satOff val="-3839"/>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Difficulty breathing through the nose</a:t>
          </a:r>
        </a:p>
      </dsp:txBody>
      <dsp:txXfrm>
        <a:off x="21075" y="607647"/>
        <a:ext cx="10016249" cy="389580"/>
      </dsp:txXfrm>
    </dsp:sp>
    <dsp:sp modelId="{4FF818FA-A338-4543-B967-8F18E079BF74}">
      <dsp:nvSpPr>
        <dsp:cNvPr id="0" name=""/>
        <dsp:cNvSpPr/>
      </dsp:nvSpPr>
      <dsp:spPr>
        <a:xfrm>
          <a:off x="0" y="1070142"/>
          <a:ext cx="10058399" cy="431730"/>
        </a:xfrm>
        <a:prstGeom prst="roundRect">
          <a:avLst/>
        </a:prstGeom>
        <a:solidFill>
          <a:schemeClr val="accent2">
            <a:hueOff val="11154"/>
            <a:satOff val="-7679"/>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Permanent numbness in and around the nose</a:t>
          </a:r>
        </a:p>
      </dsp:txBody>
      <dsp:txXfrm>
        <a:off x="21075" y="1091217"/>
        <a:ext cx="10016249" cy="389580"/>
      </dsp:txXfrm>
    </dsp:sp>
    <dsp:sp modelId="{177990A2-B262-4B44-9792-4193943C861B}">
      <dsp:nvSpPr>
        <dsp:cNvPr id="0" name=""/>
        <dsp:cNvSpPr/>
      </dsp:nvSpPr>
      <dsp:spPr>
        <a:xfrm>
          <a:off x="0" y="1553712"/>
          <a:ext cx="10058399" cy="431730"/>
        </a:xfrm>
        <a:prstGeom prst="roundRect">
          <a:avLst/>
        </a:prstGeom>
        <a:solidFill>
          <a:schemeClr val="accent2">
            <a:hueOff val="16731"/>
            <a:satOff val="-11518"/>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possibility of an uneven-looking nose</a:t>
          </a:r>
        </a:p>
      </dsp:txBody>
      <dsp:txXfrm>
        <a:off x="21075" y="1574787"/>
        <a:ext cx="10016249" cy="389580"/>
      </dsp:txXfrm>
    </dsp:sp>
    <dsp:sp modelId="{B4D864E8-8025-4D60-B61C-82D6D3D351B2}">
      <dsp:nvSpPr>
        <dsp:cNvPr id="0" name=""/>
        <dsp:cNvSpPr/>
      </dsp:nvSpPr>
      <dsp:spPr>
        <a:xfrm>
          <a:off x="0" y="2037282"/>
          <a:ext cx="10058399" cy="431730"/>
        </a:xfrm>
        <a:prstGeom prst="roundRect">
          <a:avLst/>
        </a:prstGeom>
        <a:solidFill>
          <a:schemeClr val="accent2">
            <a:hueOff val="22307"/>
            <a:satOff val="-15358"/>
            <a:lumOff val="-39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Pain, discoloration or swelling that may persist</a:t>
          </a:r>
        </a:p>
      </dsp:txBody>
      <dsp:txXfrm>
        <a:off x="21075" y="2058357"/>
        <a:ext cx="10016249" cy="389580"/>
      </dsp:txXfrm>
    </dsp:sp>
    <dsp:sp modelId="{24D9C9B9-2827-4B6C-A05B-DA7D55862427}">
      <dsp:nvSpPr>
        <dsp:cNvPr id="0" name=""/>
        <dsp:cNvSpPr/>
      </dsp:nvSpPr>
      <dsp:spPr>
        <a:xfrm>
          <a:off x="0" y="2499081"/>
          <a:ext cx="10058399" cy="431730"/>
        </a:xfrm>
        <a:prstGeom prst="roundRect">
          <a:avLst/>
        </a:prstGeom>
        <a:solidFill>
          <a:schemeClr val="accent2">
            <a:hueOff val="27884"/>
            <a:satOff val="-19197"/>
            <a:lumOff val="-490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Scarring</a:t>
          </a:r>
        </a:p>
      </dsp:txBody>
      <dsp:txXfrm>
        <a:off x="21075" y="2520156"/>
        <a:ext cx="10016249" cy="389580"/>
      </dsp:txXfrm>
    </dsp:sp>
    <dsp:sp modelId="{7586AB63-75F9-438A-9D6C-8378B64F5BA7}">
      <dsp:nvSpPr>
        <dsp:cNvPr id="0" name=""/>
        <dsp:cNvSpPr/>
      </dsp:nvSpPr>
      <dsp:spPr>
        <a:xfrm>
          <a:off x="0" y="3004422"/>
          <a:ext cx="10058399" cy="431730"/>
        </a:xfrm>
        <a:prstGeom prst="roundRect">
          <a:avLst/>
        </a:prstGeom>
        <a:solidFill>
          <a:schemeClr val="accent2">
            <a:hueOff val="33461"/>
            <a:satOff val="-23037"/>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hole in the septum (septal perforation)</a:t>
          </a:r>
        </a:p>
      </dsp:txBody>
      <dsp:txXfrm>
        <a:off x="21075" y="3025497"/>
        <a:ext cx="10016249" cy="389580"/>
      </dsp:txXfrm>
    </dsp:sp>
    <dsp:sp modelId="{E4A03A36-6694-40B2-B192-359B3D069B44}">
      <dsp:nvSpPr>
        <dsp:cNvPr id="0" name=""/>
        <dsp:cNvSpPr/>
      </dsp:nvSpPr>
      <dsp:spPr>
        <a:xfrm>
          <a:off x="0" y="3487992"/>
          <a:ext cx="10058399" cy="43173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need for additional surgery</a:t>
          </a:r>
        </a:p>
      </dsp:txBody>
      <dsp:txXfrm>
        <a:off x="21075" y="3509067"/>
        <a:ext cx="10016249"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BB42C9-164A-4107-8098-EA06B1C87CC3}" type="datetimeFigureOut">
              <a:rPr lang="ar-JO" smtClean="0"/>
              <a:t>05/04/1444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5B500C9-225B-4A8E-B330-150A374E9997}" type="slidenum">
              <a:rPr lang="ar-JO" smtClean="0"/>
              <a:t>‹#›</a:t>
            </a:fld>
            <a:endParaRPr lang="ar-J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14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B42C9-164A-4107-8098-EA06B1C87CC3}" type="datetimeFigureOut">
              <a:rPr lang="ar-JO" smtClean="0"/>
              <a:t>05/04/1444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101346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B42C9-164A-4107-8098-EA06B1C87CC3}" type="datetimeFigureOut">
              <a:rPr lang="ar-JO" smtClean="0"/>
              <a:t>05/04/1444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216896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B42C9-164A-4107-8098-EA06B1C87CC3}" type="datetimeFigureOut">
              <a:rPr lang="ar-JO" smtClean="0"/>
              <a:t>05/04/1444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201627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BB42C9-164A-4107-8098-EA06B1C87CC3}" type="datetimeFigureOut">
              <a:rPr lang="ar-JO" smtClean="0"/>
              <a:t>05/04/1444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15B500C9-225B-4A8E-B330-150A374E9997}" type="slidenum">
              <a:rPr lang="ar-JO" smtClean="0"/>
              <a:t>‹#›</a:t>
            </a:fld>
            <a:endParaRPr lang="ar-J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72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BB42C9-164A-4107-8098-EA06B1C87CC3}" type="datetimeFigureOut">
              <a:rPr lang="ar-JO" smtClean="0"/>
              <a:t>05/04/1444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8333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BB42C9-164A-4107-8098-EA06B1C87CC3}" type="datetimeFigureOut">
              <a:rPr lang="ar-JO" smtClean="0"/>
              <a:t>05/04/1444</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16693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BB42C9-164A-4107-8098-EA06B1C87CC3}" type="datetimeFigureOut">
              <a:rPr lang="ar-JO" smtClean="0"/>
              <a:t>05/04/1444</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168606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2BB42C9-164A-4107-8098-EA06B1C87CC3}" type="datetimeFigureOut">
              <a:rPr lang="ar-JO" smtClean="0"/>
              <a:t>05/04/1444</a:t>
            </a:fld>
            <a:endParaRPr lang="ar-J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JO"/>
          </a:p>
        </p:txBody>
      </p:sp>
      <p:sp>
        <p:nvSpPr>
          <p:cNvPr id="9" name="Slide Number Placeholder 8"/>
          <p:cNvSpPr>
            <a:spLocks noGrp="1"/>
          </p:cNvSpPr>
          <p:nvPr>
            <p:ph type="sldNum" sz="quarter" idx="12"/>
          </p:nvPr>
        </p:nvSpPr>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16993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BB42C9-164A-4107-8098-EA06B1C87CC3}" type="datetimeFigureOut">
              <a:rPr lang="ar-JO" smtClean="0"/>
              <a:t>05/04/1444</a:t>
            </a:fld>
            <a:endParaRPr lang="ar-JO"/>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JO"/>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B500C9-225B-4A8E-B330-150A374E9997}" type="slidenum">
              <a:rPr lang="ar-JO" smtClean="0"/>
              <a:t>‹#›</a:t>
            </a:fld>
            <a:endParaRPr lang="ar-JO"/>
          </a:p>
        </p:txBody>
      </p:sp>
    </p:spTree>
    <p:extLst>
      <p:ext uri="{BB962C8B-B14F-4D97-AF65-F5344CB8AC3E}">
        <p14:creationId xmlns:p14="http://schemas.microsoft.com/office/powerpoint/2010/main" val="129127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2BB42C9-164A-4107-8098-EA06B1C87CC3}" type="datetimeFigureOut">
              <a:rPr lang="ar-JO" smtClean="0"/>
              <a:t>05/04/1444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15B500C9-225B-4A8E-B330-150A374E9997}" type="slidenum">
              <a:rPr lang="ar-JO" smtClean="0"/>
              <a:t>‹#›</a:t>
            </a:fld>
            <a:endParaRPr lang="ar-JO"/>
          </a:p>
        </p:txBody>
      </p:sp>
    </p:spTree>
    <p:extLst>
      <p:ext uri="{BB962C8B-B14F-4D97-AF65-F5344CB8AC3E}">
        <p14:creationId xmlns:p14="http://schemas.microsoft.com/office/powerpoint/2010/main" val="301014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2BB42C9-164A-4107-8098-EA06B1C87CC3}" type="datetimeFigureOut">
              <a:rPr lang="ar-JO" smtClean="0"/>
              <a:t>05/04/1444</a:t>
            </a:fld>
            <a:endParaRPr lang="ar-JO"/>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JO"/>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B500C9-225B-4A8E-B330-150A374E9997}" type="slidenum">
              <a:rPr lang="ar-JO" smtClean="0"/>
              <a:t>‹#›</a:t>
            </a:fld>
            <a:endParaRPr lang="ar-JO"/>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92515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2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5.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37.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2.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44.xml.rels><?xml version="1.0" encoding="UTF-8" standalone="yes"?>
<Relationships xmlns="http://schemas.openxmlformats.org/package/2006/relationships"><Relationship Id="rId3" Type="http://schemas.openxmlformats.org/officeDocument/2006/relationships/image" Target="../media/image23.svg" /><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0F0C1F-FF6E-4FE1-9A1C-894772CF4DCB}"/>
              </a:ext>
            </a:extLst>
          </p:cNvPr>
          <p:cNvSpPr>
            <a:spLocks noGrp="1"/>
          </p:cNvSpPr>
          <p:nvPr>
            <p:ph type="ctrTitle"/>
          </p:nvPr>
        </p:nvSpPr>
        <p:spPr>
          <a:xfrm>
            <a:off x="1191492" y="377951"/>
            <a:ext cx="10318418" cy="2214655"/>
          </a:xfrm>
        </p:spPr>
        <p:txBody>
          <a:bodyPr/>
          <a:lstStyle/>
          <a:p>
            <a:r>
              <a:rPr lang="en-US" dirty="0"/>
              <a:t>Aesthetic SURGERY</a:t>
            </a:r>
            <a:endParaRPr lang="ar-JO" dirty="0"/>
          </a:p>
        </p:txBody>
      </p:sp>
      <p:sp>
        <p:nvSpPr>
          <p:cNvPr id="3" name="عنوان فرعي 2">
            <a:extLst>
              <a:ext uri="{FF2B5EF4-FFF2-40B4-BE49-F238E27FC236}">
                <a16:creationId xmlns:a16="http://schemas.microsoft.com/office/drawing/2014/main" id="{F4B2EEDB-AF43-42E3-B254-F37CF8ECE520}"/>
              </a:ext>
            </a:extLst>
          </p:cNvPr>
          <p:cNvSpPr>
            <a:spLocks noGrp="1"/>
          </p:cNvSpPr>
          <p:nvPr>
            <p:ph type="subTitle" idx="1"/>
          </p:nvPr>
        </p:nvSpPr>
        <p:spPr>
          <a:xfrm>
            <a:off x="1191492" y="3197388"/>
            <a:ext cx="8625582" cy="2995594"/>
          </a:xfrm>
        </p:spPr>
        <p:txBody>
          <a:bodyPr>
            <a:noAutofit/>
          </a:bodyPr>
          <a:lstStyle/>
          <a:p>
            <a:r>
              <a:rPr lang="en-US" sz="2800" dirty="0"/>
              <a:t>Supervised by :dr.saleh abualhaj</a:t>
            </a:r>
            <a:endParaRPr lang="ar-JO" sz="2800" dirty="0"/>
          </a:p>
          <a:p>
            <a:r>
              <a:rPr lang="en-US" sz="2800" dirty="0"/>
              <a:t>Done by :</a:t>
            </a:r>
          </a:p>
          <a:p>
            <a:r>
              <a:rPr lang="en-US" sz="2800" dirty="0"/>
              <a:t> </a:t>
            </a:r>
            <a:r>
              <a:rPr lang="en-US" sz="2800" dirty="0">
                <a:solidFill>
                  <a:srgbClr val="FF0000"/>
                </a:solidFill>
              </a:rPr>
              <a:t>hamzah abuameereh</a:t>
            </a:r>
          </a:p>
          <a:p>
            <a:r>
              <a:rPr lang="en-US" sz="2800" dirty="0" err="1">
                <a:solidFill>
                  <a:srgbClr val="FF0000"/>
                </a:solidFill>
              </a:rPr>
              <a:t>Muhannad</a:t>
            </a:r>
            <a:r>
              <a:rPr lang="en-US" sz="2800" dirty="0">
                <a:solidFill>
                  <a:srgbClr val="FF0000"/>
                </a:solidFill>
              </a:rPr>
              <a:t> </a:t>
            </a:r>
            <a:r>
              <a:rPr lang="en-US" sz="2800" dirty="0" err="1">
                <a:solidFill>
                  <a:srgbClr val="FF0000"/>
                </a:solidFill>
              </a:rPr>
              <a:t>murar</a:t>
            </a:r>
            <a:endParaRPr lang="en-US" sz="2800" dirty="0">
              <a:solidFill>
                <a:srgbClr val="FF0000"/>
              </a:solidFill>
            </a:endParaRPr>
          </a:p>
          <a:p>
            <a:r>
              <a:rPr lang="en-US" sz="2800" dirty="0">
                <a:solidFill>
                  <a:srgbClr val="FF0000"/>
                </a:solidFill>
              </a:rPr>
              <a:t>Bayan </a:t>
            </a:r>
            <a:r>
              <a:rPr lang="en-US" sz="2800" dirty="0" err="1">
                <a:solidFill>
                  <a:srgbClr val="FF0000"/>
                </a:solidFill>
              </a:rPr>
              <a:t>alhajaia</a:t>
            </a:r>
            <a:endParaRPr lang="en-US" sz="2800" dirty="0">
              <a:solidFill>
                <a:srgbClr val="FF0000"/>
              </a:solidFill>
            </a:endParaRPr>
          </a:p>
          <a:p>
            <a:r>
              <a:rPr lang="en-US" sz="2800" dirty="0" err="1">
                <a:solidFill>
                  <a:srgbClr val="FF0000"/>
                </a:solidFill>
              </a:rPr>
              <a:t>Nadeen</a:t>
            </a:r>
            <a:r>
              <a:rPr lang="en-US" sz="2800" dirty="0">
                <a:solidFill>
                  <a:srgbClr val="FF0000"/>
                </a:solidFill>
              </a:rPr>
              <a:t> </a:t>
            </a:r>
            <a:r>
              <a:rPr lang="en-US" sz="2800" dirty="0" err="1">
                <a:solidFill>
                  <a:srgbClr val="FF0000"/>
                </a:solidFill>
              </a:rPr>
              <a:t>alqaraleh</a:t>
            </a:r>
            <a:endParaRPr lang="en-US" sz="2800" dirty="0">
              <a:solidFill>
                <a:srgbClr val="FF0000"/>
              </a:solidFill>
            </a:endParaRPr>
          </a:p>
        </p:txBody>
      </p:sp>
    </p:spTree>
    <p:extLst>
      <p:ext uri="{BB962C8B-B14F-4D97-AF65-F5344CB8AC3E}">
        <p14:creationId xmlns:p14="http://schemas.microsoft.com/office/powerpoint/2010/main" val="2634928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13743F2-BB10-40A2-AE13-3700A195EA7A}"/>
              </a:ext>
            </a:extLst>
          </p:cNvPr>
          <p:cNvSpPr>
            <a:spLocks noGrp="1"/>
          </p:cNvSpPr>
          <p:nvPr>
            <p:ph type="title"/>
          </p:nvPr>
        </p:nvSpPr>
        <p:spPr>
          <a:xfrm>
            <a:off x="138545" y="382385"/>
            <a:ext cx="4573203" cy="1058488"/>
          </a:xfrm>
        </p:spPr>
        <p:txBody>
          <a:bodyPr anchor="b">
            <a:normAutofit/>
          </a:bodyPr>
          <a:lstStyle/>
          <a:p>
            <a:r>
              <a:rPr lang="en-US" sz="2800" dirty="0"/>
              <a:t>TREATMENT BY SURGERY </a:t>
            </a:r>
            <a:endParaRPr lang="ar-JO" sz="2800" dirty="0"/>
          </a:p>
        </p:txBody>
      </p:sp>
      <p:sp>
        <p:nvSpPr>
          <p:cNvPr id="3" name="عنصر نائب للمحتوى 2">
            <a:extLst>
              <a:ext uri="{FF2B5EF4-FFF2-40B4-BE49-F238E27FC236}">
                <a16:creationId xmlns:a16="http://schemas.microsoft.com/office/drawing/2014/main" id="{48D9EC7E-8B08-4EC5-8FED-68202661D43A}"/>
              </a:ext>
            </a:extLst>
          </p:cNvPr>
          <p:cNvSpPr>
            <a:spLocks noGrp="1"/>
          </p:cNvSpPr>
          <p:nvPr>
            <p:ph idx="1"/>
          </p:nvPr>
        </p:nvSpPr>
        <p:spPr>
          <a:xfrm>
            <a:off x="304800" y="1613434"/>
            <a:ext cx="4059381" cy="4594953"/>
          </a:xfrm>
        </p:spPr>
        <p:txBody>
          <a:bodyPr>
            <a:normAutofit/>
          </a:bodyPr>
          <a:lstStyle/>
          <a:p>
            <a:r>
              <a:rPr lang="en-US" sz="2400" dirty="0"/>
              <a:t> Complications of mastectomy may include hematoma, surgical wound infection, breast asymmetry, changes in sensation of the breast, necrosis of the areola or nipple, </a:t>
            </a:r>
            <a:r>
              <a:rPr lang="en-US" sz="2400" dirty="0" err="1"/>
              <a:t>seroma</a:t>
            </a:r>
            <a:r>
              <a:rPr lang="en-US" sz="2400" dirty="0"/>
              <a:t>, noticeable or painful scars and contour deformities.</a:t>
            </a:r>
          </a:p>
          <a:p>
            <a:endParaRPr lang="ar-JO" sz="1600" dirty="0"/>
          </a:p>
        </p:txBody>
      </p:sp>
      <p:pic>
        <p:nvPicPr>
          <p:cNvPr id="4" name="Picture 2">
            <a:extLst>
              <a:ext uri="{FF2B5EF4-FFF2-40B4-BE49-F238E27FC236}">
                <a16:creationId xmlns:a16="http://schemas.microsoft.com/office/drawing/2014/main" id="{60E580CE-6723-4D26-A9A4-9DE853344FCF}"/>
              </a:ext>
            </a:extLst>
          </p:cNvPr>
          <p:cNvPicPr>
            <a:picLocks noChangeAspect="1" noChangeArrowheads="1"/>
          </p:cNvPicPr>
          <p:nvPr/>
        </p:nvPicPr>
        <p:blipFill>
          <a:blip r:embed="rId2" cstate="print"/>
          <a:srcRect l="1558" t="2988" r="7792" b="23900"/>
          <a:stretch>
            <a:fillRect/>
          </a:stretch>
        </p:blipFill>
        <p:spPr bwMode="auto">
          <a:xfrm>
            <a:off x="4711748" y="2145932"/>
            <a:ext cx="6074784" cy="2559988"/>
          </a:xfrm>
          <a:prstGeom prst="rect">
            <a:avLst/>
          </a:prstGeom>
          <a:noFill/>
        </p:spPr>
      </p:pic>
    </p:spTree>
    <p:extLst>
      <p:ext uri="{BB962C8B-B14F-4D97-AF65-F5344CB8AC3E}">
        <p14:creationId xmlns:p14="http://schemas.microsoft.com/office/powerpoint/2010/main" val="166260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82E366A-F7BE-4F25-8D15-61D3EEFEEEF4}"/>
              </a:ext>
            </a:extLst>
          </p:cNvPr>
          <p:cNvSpPr>
            <a:spLocks noGrp="1"/>
          </p:cNvSpPr>
          <p:nvPr>
            <p:ph type="title"/>
          </p:nvPr>
        </p:nvSpPr>
        <p:spPr>
          <a:xfrm>
            <a:off x="694268" y="1108363"/>
            <a:ext cx="10820399" cy="853832"/>
          </a:xfrm>
        </p:spPr>
        <p:txBody>
          <a:bodyPr>
            <a:normAutofit fontScale="90000"/>
          </a:bodyPr>
          <a:lstStyle/>
          <a:p>
            <a:pPr algn="ctr"/>
            <a:r>
              <a:rPr lang="en-US" dirty="0"/>
              <a:t>Hopeless with wrinkles ?</a:t>
            </a:r>
            <a:endParaRPr lang="ar-JO" dirty="0"/>
          </a:p>
        </p:txBody>
      </p:sp>
      <p:sp>
        <p:nvSpPr>
          <p:cNvPr id="3" name="عنصر نائب للنص 2">
            <a:extLst>
              <a:ext uri="{FF2B5EF4-FFF2-40B4-BE49-F238E27FC236}">
                <a16:creationId xmlns:a16="http://schemas.microsoft.com/office/drawing/2014/main" id="{722999C3-5E50-42CE-8378-B6B1D0E22628}"/>
              </a:ext>
            </a:extLst>
          </p:cNvPr>
          <p:cNvSpPr>
            <a:spLocks noGrp="1"/>
          </p:cNvSpPr>
          <p:nvPr>
            <p:ph type="body" idx="1"/>
          </p:nvPr>
        </p:nvSpPr>
        <p:spPr>
          <a:xfrm>
            <a:off x="1024467" y="2796598"/>
            <a:ext cx="10490200" cy="1775402"/>
          </a:xfrm>
        </p:spPr>
        <p:txBody>
          <a:bodyPr>
            <a:normAutofit/>
          </a:bodyPr>
          <a:lstStyle/>
          <a:p>
            <a:pPr algn="l"/>
            <a:r>
              <a:rPr lang="en-US" sz="2800" dirty="0"/>
              <a:t>As we age, the fat, muscles, bone, and skin in our face begins to thin. This loss of volume leads to either a sunken or sagging appearance of the face, fine lines, wrinkles, folds, and thin lips.</a:t>
            </a:r>
          </a:p>
          <a:p>
            <a:endParaRPr lang="ar-JO" dirty="0"/>
          </a:p>
        </p:txBody>
      </p:sp>
    </p:spTree>
    <p:extLst>
      <p:ext uri="{BB962C8B-B14F-4D97-AF65-F5344CB8AC3E}">
        <p14:creationId xmlns:p14="http://schemas.microsoft.com/office/powerpoint/2010/main" val="251343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7248524-F729-4F05-AEAD-BC2C435C40DA}"/>
              </a:ext>
            </a:extLst>
          </p:cNvPr>
          <p:cNvSpPr>
            <a:spLocks noGrp="1"/>
          </p:cNvSpPr>
          <p:nvPr>
            <p:ph type="title"/>
          </p:nvPr>
        </p:nvSpPr>
        <p:spPr>
          <a:xfrm>
            <a:off x="1251678" y="949642"/>
            <a:ext cx="4882422" cy="1492132"/>
          </a:xfrm>
        </p:spPr>
        <p:txBody>
          <a:bodyPr>
            <a:normAutofit/>
          </a:bodyPr>
          <a:lstStyle/>
          <a:p>
            <a:r>
              <a:rPr lang="en-US" dirty="0"/>
              <a:t>Injectable fillers</a:t>
            </a:r>
            <a:endParaRPr lang="ar-JO" dirty="0"/>
          </a:p>
        </p:txBody>
      </p:sp>
      <p:sp>
        <p:nvSpPr>
          <p:cNvPr id="3" name="عنصر نائب للمحتوى 2">
            <a:extLst>
              <a:ext uri="{FF2B5EF4-FFF2-40B4-BE49-F238E27FC236}">
                <a16:creationId xmlns:a16="http://schemas.microsoft.com/office/drawing/2014/main" id="{A5AE512D-A9FB-4972-92CE-C6714E6270CD}"/>
              </a:ext>
            </a:extLst>
          </p:cNvPr>
          <p:cNvSpPr>
            <a:spLocks noGrp="1"/>
          </p:cNvSpPr>
          <p:nvPr>
            <p:ph idx="1"/>
          </p:nvPr>
        </p:nvSpPr>
        <p:spPr>
          <a:xfrm>
            <a:off x="1251678" y="2667000"/>
            <a:ext cx="4964065" cy="3212592"/>
          </a:xfrm>
        </p:spPr>
        <p:txBody>
          <a:bodyPr>
            <a:normAutofit/>
          </a:bodyPr>
          <a:lstStyle/>
          <a:p>
            <a:r>
              <a:rPr lang="en-US">
                <a:solidFill>
                  <a:schemeClr val="tx1">
                    <a:lumMod val="85000"/>
                    <a:lumOff val="15000"/>
                  </a:schemeClr>
                </a:solidFill>
              </a:rPr>
              <a:t>Dermal fillers are gel-like substances that are injected beneath the skin to restore lost volume, smooth lines and soften creases, or enhance facial contours , and get a radiant skin at any age without undergoing any surgery</a:t>
            </a:r>
          </a:p>
          <a:p>
            <a:endParaRPr lang="ar-JO">
              <a:solidFill>
                <a:schemeClr val="tx1">
                  <a:lumMod val="85000"/>
                  <a:lumOff val="15000"/>
                </a:schemeClr>
              </a:solidFill>
            </a:endParaRPr>
          </a:p>
        </p:txBody>
      </p:sp>
      <p:pic>
        <p:nvPicPr>
          <p:cNvPr id="4" name="Picture 3">
            <a:extLst>
              <a:ext uri="{FF2B5EF4-FFF2-40B4-BE49-F238E27FC236}">
                <a16:creationId xmlns:a16="http://schemas.microsoft.com/office/drawing/2014/main" id="{0A143B0E-3EE3-4BCC-A519-04B92BCF0D1B}"/>
              </a:ext>
            </a:extLst>
          </p:cNvPr>
          <p:cNvPicPr>
            <a:picLocks noChangeAspect="1"/>
          </p:cNvPicPr>
          <p:nvPr/>
        </p:nvPicPr>
        <p:blipFill>
          <a:blip r:embed="rId2"/>
          <a:stretch>
            <a:fillRect/>
          </a:stretch>
        </p:blipFill>
        <p:spPr>
          <a:xfrm>
            <a:off x="7399261" y="1619392"/>
            <a:ext cx="3217333" cy="3217333"/>
          </a:xfrm>
          <a:prstGeom prst="rect">
            <a:avLst/>
          </a:prstGeom>
        </p:spPr>
      </p:pic>
    </p:spTree>
    <p:extLst>
      <p:ext uri="{BB962C8B-B14F-4D97-AF65-F5344CB8AC3E}">
        <p14:creationId xmlns:p14="http://schemas.microsoft.com/office/powerpoint/2010/main" val="297949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B6AC151-080A-4965-8CCF-D80AF4F26EDE}"/>
              </a:ext>
            </a:extLst>
          </p:cNvPr>
          <p:cNvSpPr>
            <a:spLocks noGrp="1"/>
          </p:cNvSpPr>
          <p:nvPr>
            <p:ph type="title"/>
          </p:nvPr>
        </p:nvSpPr>
        <p:spPr/>
        <p:txBody>
          <a:bodyPr/>
          <a:lstStyle/>
          <a:p>
            <a:r>
              <a:rPr lang="en-US" dirty="0"/>
              <a:t>Types of dermal fillers :</a:t>
            </a:r>
            <a:endParaRPr lang="ar-JO" dirty="0"/>
          </a:p>
        </p:txBody>
      </p:sp>
      <p:sp>
        <p:nvSpPr>
          <p:cNvPr id="3" name="عنصر نائب للمحتوى 2">
            <a:extLst>
              <a:ext uri="{FF2B5EF4-FFF2-40B4-BE49-F238E27FC236}">
                <a16:creationId xmlns:a16="http://schemas.microsoft.com/office/drawing/2014/main" id="{18449423-F56E-46B8-BAD2-C25129EFEAF7}"/>
              </a:ext>
            </a:extLst>
          </p:cNvPr>
          <p:cNvSpPr>
            <a:spLocks noGrp="1"/>
          </p:cNvSpPr>
          <p:nvPr>
            <p:ph idx="1"/>
          </p:nvPr>
        </p:nvSpPr>
        <p:spPr/>
        <p:txBody>
          <a:bodyPr/>
          <a:lstStyle/>
          <a:p>
            <a:pPr marL="0" indent="0">
              <a:lnSpc>
                <a:spcPct val="95000"/>
              </a:lnSpc>
              <a:buNone/>
            </a:pPr>
            <a:r>
              <a:rPr lang="en-US" sz="2000" dirty="0"/>
              <a:t>1) Hyaluronic Acid (HA)</a:t>
            </a:r>
          </a:p>
          <a:p>
            <a:pPr marL="0" indent="0">
              <a:lnSpc>
                <a:spcPct val="95000"/>
              </a:lnSpc>
              <a:buNone/>
            </a:pPr>
            <a:r>
              <a:rPr lang="en-US" sz="2000" dirty="0"/>
              <a:t>2) Calcium </a:t>
            </a:r>
            <a:r>
              <a:rPr lang="en-US" sz="2000" dirty="0" err="1"/>
              <a:t>Hydroxylapatite</a:t>
            </a:r>
            <a:r>
              <a:rPr lang="en-US" sz="2000" dirty="0"/>
              <a:t> (</a:t>
            </a:r>
            <a:r>
              <a:rPr lang="en-US" sz="2000" dirty="0" err="1"/>
              <a:t>CaHA</a:t>
            </a:r>
            <a:r>
              <a:rPr lang="en-US" sz="2000" dirty="0"/>
              <a:t>)</a:t>
            </a:r>
          </a:p>
          <a:p>
            <a:pPr marL="0" indent="0">
              <a:lnSpc>
                <a:spcPct val="95000"/>
              </a:lnSpc>
              <a:buNone/>
            </a:pPr>
            <a:r>
              <a:rPr lang="en-US" sz="2000" dirty="0"/>
              <a:t>3) Poly-L-lactic Acid</a:t>
            </a:r>
          </a:p>
          <a:p>
            <a:pPr marL="0" indent="0">
              <a:lnSpc>
                <a:spcPct val="95000"/>
              </a:lnSpc>
              <a:buNone/>
            </a:pPr>
            <a:r>
              <a:rPr lang="en-US" sz="2000" dirty="0"/>
              <a:t>4) Polymethylmethacrylate (PMMA)</a:t>
            </a:r>
          </a:p>
          <a:p>
            <a:pPr marL="0" indent="0">
              <a:lnSpc>
                <a:spcPct val="95000"/>
              </a:lnSpc>
              <a:buNone/>
            </a:pPr>
            <a:r>
              <a:rPr lang="en-US" sz="2000" dirty="0"/>
              <a:t>5) Autologous fat injections</a:t>
            </a:r>
            <a:endParaRPr lang="ar-JO" dirty="0"/>
          </a:p>
        </p:txBody>
      </p:sp>
      <p:pic>
        <p:nvPicPr>
          <p:cNvPr id="4" name="Picture 3">
            <a:extLst>
              <a:ext uri="{FF2B5EF4-FFF2-40B4-BE49-F238E27FC236}">
                <a16:creationId xmlns:a16="http://schemas.microsoft.com/office/drawing/2014/main" id="{8CA7546C-AE1E-4595-A086-73E50E760FDD}"/>
              </a:ext>
            </a:extLst>
          </p:cNvPr>
          <p:cNvPicPr>
            <a:picLocks noChangeAspect="1"/>
          </p:cNvPicPr>
          <p:nvPr/>
        </p:nvPicPr>
        <p:blipFill>
          <a:blip r:embed="rId2"/>
          <a:stretch>
            <a:fillRect/>
          </a:stretch>
        </p:blipFill>
        <p:spPr>
          <a:xfrm>
            <a:off x="5910102" y="2194560"/>
            <a:ext cx="5026924" cy="3703039"/>
          </a:xfrm>
          <a:prstGeom prst="rect">
            <a:avLst/>
          </a:prstGeom>
        </p:spPr>
      </p:pic>
    </p:spTree>
    <p:extLst>
      <p:ext uri="{BB962C8B-B14F-4D97-AF65-F5344CB8AC3E}">
        <p14:creationId xmlns:p14="http://schemas.microsoft.com/office/powerpoint/2010/main" val="164843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35474AD-BCDF-41AF-8D9F-D1C6DC4A033E}"/>
              </a:ext>
            </a:extLst>
          </p:cNvPr>
          <p:cNvSpPr>
            <a:spLocks noGrp="1"/>
          </p:cNvSpPr>
          <p:nvPr>
            <p:ph type="title"/>
          </p:nvPr>
        </p:nvSpPr>
        <p:spPr/>
        <p:txBody>
          <a:bodyPr/>
          <a:lstStyle/>
          <a:p>
            <a:r>
              <a:rPr lang="en-US" dirty="0"/>
              <a:t>Types of dermal fillers:</a:t>
            </a:r>
            <a:endParaRPr lang="ar-JO" dirty="0"/>
          </a:p>
        </p:txBody>
      </p:sp>
      <p:sp>
        <p:nvSpPr>
          <p:cNvPr id="3" name="عنصر نائب للمحتوى 2">
            <a:extLst>
              <a:ext uri="{FF2B5EF4-FFF2-40B4-BE49-F238E27FC236}">
                <a16:creationId xmlns:a16="http://schemas.microsoft.com/office/drawing/2014/main" id="{1A42C9E3-CAC6-46D8-A2EE-F1D7ECECA4FA}"/>
              </a:ext>
            </a:extLst>
          </p:cNvPr>
          <p:cNvSpPr>
            <a:spLocks noGrp="1"/>
          </p:cNvSpPr>
          <p:nvPr>
            <p:ph idx="1"/>
          </p:nvPr>
        </p:nvSpPr>
        <p:spPr/>
        <p:txBody>
          <a:bodyPr>
            <a:normAutofit/>
          </a:bodyPr>
          <a:lstStyle/>
          <a:p>
            <a:pPr marL="0" indent="0">
              <a:buNone/>
            </a:pPr>
            <a:r>
              <a:rPr lang="en-US" sz="2000" dirty="0"/>
              <a:t> </a:t>
            </a:r>
            <a:r>
              <a:rPr lang="en-US" dirty="0"/>
              <a:t>Hyaluronic acid : </a:t>
            </a:r>
            <a:r>
              <a:rPr lang="en-US" sz="2000" dirty="0"/>
              <a:t>is a naturally occurring substance that is already found in your skin. It helps keep skin plump and hydrated. HA fillers are typically soft and gel-like. The results are temporary, lasting 6 to 12 months or longer before the body gradually and naturally absorbs the particles</a:t>
            </a:r>
            <a:endParaRPr lang="ar-JO" sz="2000" dirty="0"/>
          </a:p>
          <a:p>
            <a:r>
              <a:rPr lang="en-US" dirty="0"/>
              <a:t>Calcium </a:t>
            </a:r>
            <a:r>
              <a:rPr lang="en-US" dirty="0" err="1"/>
              <a:t>Hydroxylapatite</a:t>
            </a:r>
            <a:r>
              <a:rPr lang="en-US" dirty="0"/>
              <a:t> (</a:t>
            </a:r>
            <a:r>
              <a:rPr lang="en-US" dirty="0" err="1"/>
              <a:t>CaHA</a:t>
            </a:r>
            <a:r>
              <a:rPr lang="en-US" dirty="0"/>
              <a:t>): </a:t>
            </a:r>
            <a:r>
              <a:rPr lang="en-US" sz="2000" dirty="0"/>
              <a:t>is also a naturally occurring substance, found primarily in our bones. </a:t>
            </a:r>
            <a:r>
              <a:rPr lang="en-US" sz="2000" dirty="0" err="1"/>
              <a:t>CaHA</a:t>
            </a:r>
            <a:r>
              <a:rPr lang="en-US" sz="2000" dirty="0"/>
              <a:t> filler is typically thicker than that of a hyaluronic acid filler and typically last longer as well, about 12 months for most patients.</a:t>
            </a:r>
            <a:endParaRPr lang="ar-JO" sz="2000" dirty="0"/>
          </a:p>
          <a:p>
            <a:r>
              <a:rPr lang="en-US" sz="2000" dirty="0"/>
              <a:t>Poly-L-lactic Acid : is a biocompatible (meaning it is safe to use in the body), biodegradable synthetic substance . Poly-L-lactic acid is typically used to treat deeper facial wrinkles, and results can last more than 2 years</a:t>
            </a:r>
          </a:p>
          <a:p>
            <a:r>
              <a:rPr lang="en-US" sz="2000" dirty="0"/>
              <a:t>.</a:t>
            </a:r>
          </a:p>
          <a:p>
            <a:endParaRPr lang="ar-JO" dirty="0"/>
          </a:p>
        </p:txBody>
      </p:sp>
    </p:spTree>
    <p:extLst>
      <p:ext uri="{BB962C8B-B14F-4D97-AF65-F5344CB8AC3E}">
        <p14:creationId xmlns:p14="http://schemas.microsoft.com/office/powerpoint/2010/main" val="3682563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F9D4C8-558E-4263-BD99-8BFBA7C755F5}"/>
              </a:ext>
            </a:extLst>
          </p:cNvPr>
          <p:cNvSpPr>
            <a:spLocks noGrp="1"/>
          </p:cNvSpPr>
          <p:nvPr>
            <p:ph type="title"/>
          </p:nvPr>
        </p:nvSpPr>
        <p:spPr/>
        <p:txBody>
          <a:bodyPr/>
          <a:lstStyle/>
          <a:p>
            <a:r>
              <a:rPr lang="en-US" dirty="0"/>
              <a:t>Types of dermal fillers :</a:t>
            </a:r>
            <a:endParaRPr lang="ar-JO" dirty="0"/>
          </a:p>
        </p:txBody>
      </p:sp>
      <p:sp>
        <p:nvSpPr>
          <p:cNvPr id="3" name="عنصر نائب للمحتوى 2">
            <a:extLst>
              <a:ext uri="{FF2B5EF4-FFF2-40B4-BE49-F238E27FC236}">
                <a16:creationId xmlns:a16="http://schemas.microsoft.com/office/drawing/2014/main" id="{1C2F7B36-37B6-4CB8-964F-465DFF84D038}"/>
              </a:ext>
            </a:extLst>
          </p:cNvPr>
          <p:cNvSpPr>
            <a:spLocks noGrp="1"/>
          </p:cNvSpPr>
          <p:nvPr>
            <p:ph idx="1"/>
          </p:nvPr>
        </p:nvSpPr>
        <p:spPr/>
        <p:txBody>
          <a:bodyPr/>
          <a:lstStyle/>
          <a:p>
            <a:r>
              <a:rPr lang="en-US" sz="2000" dirty="0"/>
              <a:t>Polymethylmethacrylate (PMMA) :</a:t>
            </a:r>
            <a:r>
              <a:rPr lang="en-US" dirty="0"/>
              <a:t>is a synthetic, biocompatible substance . In dermal fillers, PMMA takes the form of a “microsphere” or tiny ball, that remains beneath the skin indefinitely to provide continued support. </a:t>
            </a:r>
            <a:endParaRPr lang="en-US" sz="2000" dirty="0"/>
          </a:p>
          <a:p>
            <a:r>
              <a:rPr lang="en-US" sz="2000" dirty="0"/>
              <a:t>Autologous fat injections: are the only injectable filler treatment that requires surgery, but results can last for many years. Your own fat is harvested from another area (autologous means “from the same person”), typically using liposuction.</a:t>
            </a:r>
            <a:endParaRPr lang="ar-JO" dirty="0"/>
          </a:p>
        </p:txBody>
      </p:sp>
    </p:spTree>
    <p:extLst>
      <p:ext uri="{BB962C8B-B14F-4D97-AF65-F5344CB8AC3E}">
        <p14:creationId xmlns:p14="http://schemas.microsoft.com/office/powerpoint/2010/main" val="266605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F5FCA98-E569-46DA-85AB-2BC5AF5EB43C}"/>
              </a:ext>
            </a:extLst>
          </p:cNvPr>
          <p:cNvSpPr>
            <a:spLocks noGrp="1"/>
          </p:cNvSpPr>
          <p:nvPr>
            <p:ph type="title"/>
          </p:nvPr>
        </p:nvSpPr>
        <p:spPr/>
        <p:txBody>
          <a:bodyPr/>
          <a:lstStyle/>
          <a:p>
            <a:r>
              <a:rPr kumimoji="0" lang="en-US" sz="2500" b="0" i="0" u="none" strike="noStrike" kern="1200" cap="none" spc="-50" normalizeH="0" baseline="0" noProof="0" dirty="0">
                <a:ln>
                  <a:noFill/>
                </a:ln>
                <a:solidFill>
                  <a:srgbClr val="000000"/>
                </a:solidFill>
                <a:effectLst/>
                <a:uLnTx/>
                <a:uFillTx/>
                <a:latin typeface="Aharoni"/>
                <a:ea typeface="+mj-ea"/>
                <a:cs typeface="+mj-cs"/>
              </a:rPr>
              <a:t>Note : Patients should be tested for allergies before using fillers made with certain materials, especially animal materials</a:t>
            </a:r>
            <a:endParaRPr lang="ar-JO" dirty="0"/>
          </a:p>
        </p:txBody>
      </p:sp>
      <p:sp>
        <p:nvSpPr>
          <p:cNvPr id="3" name="عنصر نائب للنص 2">
            <a:extLst>
              <a:ext uri="{FF2B5EF4-FFF2-40B4-BE49-F238E27FC236}">
                <a16:creationId xmlns:a16="http://schemas.microsoft.com/office/drawing/2014/main" id="{C0B6CFBF-0548-4F57-B142-F08C57DE0F03}"/>
              </a:ext>
            </a:extLst>
          </p:cNvPr>
          <p:cNvSpPr>
            <a:spLocks noGrp="1"/>
          </p:cNvSpPr>
          <p:nvPr>
            <p:ph type="body" idx="1"/>
          </p:nvPr>
        </p:nvSpPr>
        <p:spPr/>
        <p:txBody>
          <a:bodyPr/>
          <a:lstStyle/>
          <a:p>
            <a:r>
              <a:rPr lang="en-US" dirty="0"/>
              <a:t>Common side effects :</a:t>
            </a:r>
          </a:p>
          <a:p>
            <a:endParaRPr lang="ar-JO" dirty="0"/>
          </a:p>
        </p:txBody>
      </p:sp>
      <p:sp>
        <p:nvSpPr>
          <p:cNvPr id="4" name="عنصر نائب للمحتوى 3">
            <a:extLst>
              <a:ext uri="{FF2B5EF4-FFF2-40B4-BE49-F238E27FC236}">
                <a16:creationId xmlns:a16="http://schemas.microsoft.com/office/drawing/2014/main" id="{2CF61BC6-ACB3-45EC-9580-50BAE2069761}"/>
              </a:ext>
            </a:extLst>
          </p:cNvPr>
          <p:cNvSpPr>
            <a:spLocks noGrp="1"/>
          </p:cNvSpPr>
          <p:nvPr>
            <p:ph sz="half" idx="2"/>
          </p:nvPr>
        </p:nvSpPr>
        <p:spPr/>
        <p:txBody>
          <a:bodyPr/>
          <a:lstStyle/>
          <a:p>
            <a:r>
              <a:rPr lang="en-US" dirty="0"/>
              <a:t>Bruising </a:t>
            </a:r>
          </a:p>
          <a:p>
            <a:r>
              <a:rPr lang="en-US" dirty="0"/>
              <a:t>Redness</a:t>
            </a:r>
          </a:p>
          <a:p>
            <a:r>
              <a:rPr lang="en-US" dirty="0"/>
              <a:t>Pain</a:t>
            </a:r>
          </a:p>
          <a:p>
            <a:r>
              <a:rPr lang="en-US" dirty="0"/>
              <a:t>Swelling</a:t>
            </a:r>
          </a:p>
          <a:p>
            <a:r>
              <a:rPr lang="en-US" dirty="0"/>
              <a:t>Itching and rash</a:t>
            </a:r>
            <a:endParaRPr lang="ar-JO" dirty="0"/>
          </a:p>
        </p:txBody>
      </p:sp>
      <p:sp>
        <p:nvSpPr>
          <p:cNvPr id="5" name="عنصر نائب للنص 4">
            <a:extLst>
              <a:ext uri="{FF2B5EF4-FFF2-40B4-BE49-F238E27FC236}">
                <a16:creationId xmlns:a16="http://schemas.microsoft.com/office/drawing/2014/main" id="{A98D8DD5-31C9-4CD8-8AF5-226867E1690A}"/>
              </a:ext>
            </a:extLst>
          </p:cNvPr>
          <p:cNvSpPr>
            <a:spLocks noGrp="1"/>
          </p:cNvSpPr>
          <p:nvPr>
            <p:ph type="body" sz="quarter" idx="3"/>
          </p:nvPr>
        </p:nvSpPr>
        <p:spPr/>
        <p:txBody>
          <a:bodyPr/>
          <a:lstStyle/>
          <a:p>
            <a:r>
              <a:rPr lang="en-US" dirty="0"/>
              <a:t>Less common side effects :</a:t>
            </a:r>
          </a:p>
          <a:p>
            <a:endParaRPr lang="ar-JO" dirty="0"/>
          </a:p>
        </p:txBody>
      </p:sp>
      <p:sp>
        <p:nvSpPr>
          <p:cNvPr id="6" name="عنصر نائب للمحتوى 5">
            <a:extLst>
              <a:ext uri="{FF2B5EF4-FFF2-40B4-BE49-F238E27FC236}">
                <a16:creationId xmlns:a16="http://schemas.microsoft.com/office/drawing/2014/main" id="{79071252-6D2F-4B08-8E4B-0F2C044C956B}"/>
              </a:ext>
            </a:extLst>
          </p:cNvPr>
          <p:cNvSpPr>
            <a:spLocks noGrp="1"/>
          </p:cNvSpPr>
          <p:nvPr>
            <p:ph sz="quarter" idx="4"/>
          </p:nvPr>
        </p:nvSpPr>
        <p:spPr/>
        <p:txBody>
          <a:bodyPr>
            <a:normAutofit/>
          </a:bodyPr>
          <a:lstStyle/>
          <a:p>
            <a:r>
              <a:rPr lang="en-US" dirty="0"/>
              <a:t>Necrosis </a:t>
            </a:r>
          </a:p>
          <a:p>
            <a:r>
              <a:rPr lang="en-US" dirty="0"/>
              <a:t>Allergic reaction</a:t>
            </a:r>
          </a:p>
          <a:p>
            <a:r>
              <a:rPr lang="en-US" dirty="0"/>
              <a:t>Sore at site of injection</a:t>
            </a:r>
          </a:p>
          <a:p>
            <a:r>
              <a:rPr lang="en-US" dirty="0"/>
              <a:t>Raised bump (needed to be surgically removed)</a:t>
            </a:r>
          </a:p>
          <a:p>
            <a:r>
              <a:rPr lang="en-US" dirty="0"/>
              <a:t>Difficulty in performing activity (back of hands)</a:t>
            </a:r>
          </a:p>
          <a:p>
            <a:endParaRPr lang="ar-JO" dirty="0"/>
          </a:p>
        </p:txBody>
      </p:sp>
      <p:sp>
        <p:nvSpPr>
          <p:cNvPr id="8" name="مربع نص 7">
            <a:extLst>
              <a:ext uri="{FF2B5EF4-FFF2-40B4-BE49-F238E27FC236}">
                <a16:creationId xmlns:a16="http://schemas.microsoft.com/office/drawing/2014/main" id="{C84BA765-6B77-4F4F-B61E-3EC0E74D254D}"/>
              </a:ext>
            </a:extLst>
          </p:cNvPr>
          <p:cNvSpPr txBox="1"/>
          <p:nvPr/>
        </p:nvSpPr>
        <p:spPr>
          <a:xfrm>
            <a:off x="926770" y="5392882"/>
            <a:ext cx="9965634" cy="923330"/>
          </a:xfrm>
          <a:prstGeom prst="rect">
            <a:avLst/>
          </a:prstGeom>
          <a:noFill/>
        </p:spPr>
        <p:txBody>
          <a:bodyPr wrap="square">
            <a:spAutoFit/>
          </a:bodyPr>
          <a:lstStyle/>
          <a:p>
            <a:r>
              <a:rPr lang="en-US" dirty="0"/>
              <a:t>most side effects associated with dermal fillers occur shortly after injection and most go away in less than two weeks. Swelling and pain after hand treatment may last a month or more. In some cases, side effects may appear weeks, months or years after injection.</a:t>
            </a:r>
          </a:p>
        </p:txBody>
      </p:sp>
    </p:spTree>
    <p:extLst>
      <p:ext uri="{BB962C8B-B14F-4D97-AF65-F5344CB8AC3E}">
        <p14:creationId xmlns:p14="http://schemas.microsoft.com/office/powerpoint/2010/main" val="1032447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0ADA4A27-D080-4103-9D8E-F94BAC87554C}"/>
              </a:ext>
            </a:extLst>
          </p:cNvPr>
          <p:cNvPicPr>
            <a:picLocks noGrp="1" noChangeAspect="1"/>
          </p:cNvPicPr>
          <p:nvPr/>
        </p:nvPicPr>
        <p:blipFill>
          <a:blip r:embed="rId2"/>
          <a:stretch>
            <a:fillRect/>
          </a:stretch>
        </p:blipFill>
        <p:spPr>
          <a:xfrm>
            <a:off x="1371600" y="387928"/>
            <a:ext cx="9393382" cy="5985164"/>
          </a:xfrm>
          <a:prstGeom prst="rect">
            <a:avLst/>
          </a:prstGeom>
        </p:spPr>
      </p:pic>
    </p:spTree>
    <p:extLst>
      <p:ext uri="{BB962C8B-B14F-4D97-AF65-F5344CB8AC3E}">
        <p14:creationId xmlns:p14="http://schemas.microsoft.com/office/powerpoint/2010/main" val="2026502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66E7C5-7136-4C12-B3EB-8F5108EAA669}"/>
              </a:ext>
            </a:extLst>
          </p:cNvPr>
          <p:cNvSpPr>
            <a:spLocks noGrp="1"/>
          </p:cNvSpPr>
          <p:nvPr>
            <p:ph type="title"/>
          </p:nvPr>
        </p:nvSpPr>
        <p:spPr>
          <a:xfrm>
            <a:off x="931933" y="1162940"/>
            <a:ext cx="4515598" cy="4532120"/>
          </a:xfrm>
        </p:spPr>
        <p:txBody>
          <a:bodyPr anchor="ctr">
            <a:normAutofit/>
          </a:bodyPr>
          <a:lstStyle/>
          <a:p>
            <a:r>
              <a:rPr lang="en-US" sz="4400" dirty="0">
                <a:solidFill>
                  <a:srgbClr val="2A1A00"/>
                </a:solidFill>
              </a:rPr>
              <a:t>Botox </a:t>
            </a:r>
            <a:endParaRPr lang="ar-JO" sz="4400" dirty="0">
              <a:solidFill>
                <a:srgbClr val="2A1A00"/>
              </a:solidFill>
            </a:endParaRPr>
          </a:p>
        </p:txBody>
      </p:sp>
      <p:sp>
        <p:nvSpPr>
          <p:cNvPr id="3" name="عنصر نائب للمحتوى 2">
            <a:extLst>
              <a:ext uri="{FF2B5EF4-FFF2-40B4-BE49-F238E27FC236}">
                <a16:creationId xmlns:a16="http://schemas.microsoft.com/office/drawing/2014/main" id="{5B51ED96-C1F5-4C6A-980C-B1A66749B2EE}"/>
              </a:ext>
            </a:extLst>
          </p:cNvPr>
          <p:cNvSpPr>
            <a:spLocks noGrp="1"/>
          </p:cNvSpPr>
          <p:nvPr>
            <p:ph idx="1"/>
          </p:nvPr>
        </p:nvSpPr>
        <p:spPr>
          <a:xfrm>
            <a:off x="6749271" y="1128451"/>
            <a:ext cx="4680729" cy="4566609"/>
          </a:xfrm>
        </p:spPr>
        <p:txBody>
          <a:bodyPr anchor="ctr">
            <a:normAutofit/>
          </a:bodyPr>
          <a:lstStyle/>
          <a:p>
            <a:r>
              <a:rPr lang="en-US" sz="2000" dirty="0"/>
              <a:t>A drug made from a bacterial toxin called botulinum toxin made by the bacteria clostridium botulinum , in large amounts, this toxin can cause botulism, an illness that affects the nerves . </a:t>
            </a:r>
          </a:p>
          <a:p>
            <a:pPr>
              <a:lnSpc>
                <a:spcPct val="95000"/>
              </a:lnSpc>
            </a:pPr>
            <a:r>
              <a:rPr lang="en-US" sz="2000" dirty="0"/>
              <a:t>There are 7 main types of botulinum toxin</a:t>
            </a:r>
          </a:p>
          <a:p>
            <a:pPr>
              <a:lnSpc>
                <a:spcPct val="95000"/>
              </a:lnSpc>
            </a:pPr>
            <a:r>
              <a:rPr lang="en-US" sz="2000" dirty="0"/>
              <a:t>Only type A and B are used clinically in medicine</a:t>
            </a:r>
          </a:p>
          <a:p>
            <a:endParaRPr lang="ar-JO" dirty="0"/>
          </a:p>
        </p:txBody>
      </p:sp>
    </p:spTree>
    <p:extLst>
      <p:ext uri="{BB962C8B-B14F-4D97-AF65-F5344CB8AC3E}">
        <p14:creationId xmlns:p14="http://schemas.microsoft.com/office/powerpoint/2010/main" val="1962296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43E379-CEE5-48A2-92E6-AC10CE6E877A}"/>
              </a:ext>
            </a:extLst>
          </p:cNvPr>
          <p:cNvSpPr>
            <a:spLocks noGrp="1"/>
          </p:cNvSpPr>
          <p:nvPr>
            <p:ph type="title"/>
          </p:nvPr>
        </p:nvSpPr>
        <p:spPr/>
        <p:txBody>
          <a:bodyPr>
            <a:normAutofit/>
          </a:bodyPr>
          <a:lstStyle/>
          <a:p>
            <a:r>
              <a:rPr lang="en-US"/>
              <a:t>Mammoplasty</a:t>
            </a:r>
            <a:endParaRPr lang="ar-JO" dirty="0"/>
          </a:p>
        </p:txBody>
      </p:sp>
      <p:pic>
        <p:nvPicPr>
          <p:cNvPr id="4" name="Content Placeholder 3" descr="Scan of a human brain in a neurology clinic">
            <a:extLst>
              <a:ext uri="{FF2B5EF4-FFF2-40B4-BE49-F238E27FC236}">
                <a16:creationId xmlns:a16="http://schemas.microsoft.com/office/drawing/2014/main" id="{5108E3DA-3D6A-4BD8-BCA0-7A00E7684886}"/>
              </a:ext>
            </a:extLst>
          </p:cNvPr>
          <p:cNvPicPr>
            <a:picLocks noChangeAspect="1"/>
          </p:cNvPicPr>
          <p:nvPr/>
        </p:nvPicPr>
        <p:blipFill rotWithShape="1">
          <a:blip r:embed="rId2"/>
          <a:srcRect l="24908" r="3" b="3"/>
          <a:stretch/>
        </p:blipFill>
        <p:spPr>
          <a:xfrm>
            <a:off x="631349" y="1876350"/>
            <a:ext cx="10473833" cy="480081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2904193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759A3DB-8A0E-4112-A84B-2140512DA55A}"/>
              </a:ext>
            </a:extLst>
          </p:cNvPr>
          <p:cNvSpPr>
            <a:spLocks noGrp="1"/>
          </p:cNvSpPr>
          <p:nvPr>
            <p:ph type="title"/>
          </p:nvPr>
        </p:nvSpPr>
        <p:spPr/>
        <p:txBody>
          <a:bodyPr/>
          <a:lstStyle/>
          <a:p>
            <a:r>
              <a:rPr lang="en-US"/>
              <a:t>gyanecomastia</a:t>
            </a:r>
            <a:endParaRPr lang="ar-JO" dirty="0"/>
          </a:p>
        </p:txBody>
      </p:sp>
      <p:graphicFrame>
        <p:nvGraphicFramePr>
          <p:cNvPr id="5" name="Content Placeholder 2">
            <a:extLst>
              <a:ext uri="{FF2B5EF4-FFF2-40B4-BE49-F238E27FC236}">
                <a16:creationId xmlns:a16="http://schemas.microsoft.com/office/drawing/2014/main" id="{6D97F1B0-2E7C-4D1D-8C62-05CBAC8DEC9D}"/>
              </a:ext>
            </a:extLst>
          </p:cNvPr>
          <p:cNvGraphicFramePr>
            <a:graphicFrameLocks noGrp="1"/>
          </p:cNvGraphicFramePr>
          <p:nvPr>
            <p:ph idx="1"/>
            <p:extLst>
              <p:ext uri="{D42A27DB-BD31-4B8C-83A1-F6EECF244321}">
                <p14:modId xmlns:p14="http://schemas.microsoft.com/office/powerpoint/2010/main" val="14260657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245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3D469B-E774-478E-B123-A47C05C7A5BE}"/>
              </a:ext>
            </a:extLst>
          </p:cNvPr>
          <p:cNvSpPr>
            <a:spLocks noGrp="1"/>
          </p:cNvSpPr>
          <p:nvPr>
            <p:ph type="title"/>
          </p:nvPr>
        </p:nvSpPr>
        <p:spPr/>
        <p:txBody>
          <a:bodyPr/>
          <a:lstStyle/>
          <a:p>
            <a:pPr algn="ctr"/>
            <a:r>
              <a:rPr lang="en-US" dirty="0"/>
              <a:t>What is Mammoplasty?</a:t>
            </a:r>
            <a:endParaRPr lang="ar-JO" dirty="0"/>
          </a:p>
        </p:txBody>
      </p:sp>
      <p:sp>
        <p:nvSpPr>
          <p:cNvPr id="3" name="عنصر نائب للمحتوى 2">
            <a:extLst>
              <a:ext uri="{FF2B5EF4-FFF2-40B4-BE49-F238E27FC236}">
                <a16:creationId xmlns:a16="http://schemas.microsoft.com/office/drawing/2014/main" id="{928ABEAC-BA08-4CD3-B37C-8521528F9A58}"/>
              </a:ext>
            </a:extLst>
          </p:cNvPr>
          <p:cNvSpPr>
            <a:spLocks noGrp="1"/>
          </p:cNvSpPr>
          <p:nvPr>
            <p:ph idx="1"/>
          </p:nvPr>
        </p:nvSpPr>
        <p:spPr/>
        <p:txBody>
          <a:bodyPr/>
          <a:lstStyle/>
          <a:p>
            <a:r>
              <a:rPr lang="en-US" b="0" i="0" dirty="0">
                <a:effectLst/>
                <a:latin typeface="Segoe UI Historic" panose="020B0502040204020203" pitchFamily="34" charset="0"/>
              </a:rPr>
              <a:t> Mammoplasty is a surgical procedure to alter the size of breasts by the removal of fat, skin, glandular tissue or breast implants.</a:t>
            </a:r>
          </a:p>
          <a:p>
            <a:r>
              <a:rPr lang="en-US" b="0" i="0" dirty="0">
                <a:effectLst/>
                <a:latin typeface="Segoe UI Historic" panose="020B0502040204020203" pitchFamily="34" charset="0"/>
              </a:rPr>
              <a:t>It improves the shape of the breasts, it is also a solution to counteract drooping of the breasts.</a:t>
            </a:r>
          </a:p>
          <a:p>
            <a:r>
              <a:rPr lang="en-US" b="0" i="0" dirty="0">
                <a:effectLst/>
                <a:latin typeface="Segoe UI Historic" panose="020B0502040204020203" pitchFamily="34" charset="0"/>
              </a:rPr>
              <a:t>It is typically performed on women, the surgery is also performed on men with troubled gynecomastia</a:t>
            </a:r>
            <a:endParaRPr lang="en-US" dirty="0"/>
          </a:p>
          <a:p>
            <a:endParaRPr lang="ar-JO" dirty="0"/>
          </a:p>
        </p:txBody>
      </p:sp>
    </p:spTree>
    <p:extLst>
      <p:ext uri="{BB962C8B-B14F-4D97-AF65-F5344CB8AC3E}">
        <p14:creationId xmlns:p14="http://schemas.microsoft.com/office/powerpoint/2010/main" val="336865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4161CC4-2D99-4E50-A377-3EE9DF8E963E}"/>
              </a:ext>
            </a:extLst>
          </p:cNvPr>
          <p:cNvSpPr>
            <a:spLocks noGrp="1"/>
          </p:cNvSpPr>
          <p:nvPr>
            <p:ph type="title"/>
          </p:nvPr>
        </p:nvSpPr>
        <p:spPr/>
        <p:txBody>
          <a:bodyPr>
            <a:normAutofit/>
          </a:bodyPr>
          <a:lstStyle/>
          <a:p>
            <a:pPr algn="ctr"/>
            <a:r>
              <a:rPr lang="en-US" b="1" dirty="0"/>
              <a:t>Types Of Mammoplasty</a:t>
            </a:r>
            <a:br>
              <a:rPr lang="en-US" b="1" dirty="0"/>
            </a:br>
            <a:endParaRPr lang="ar-JO" dirty="0"/>
          </a:p>
        </p:txBody>
      </p:sp>
      <p:graphicFrame>
        <p:nvGraphicFramePr>
          <p:cNvPr id="4" name="Content Placeholder 2">
            <a:extLst>
              <a:ext uri="{FF2B5EF4-FFF2-40B4-BE49-F238E27FC236}">
                <a16:creationId xmlns:a16="http://schemas.microsoft.com/office/drawing/2014/main" id="{BF532B18-5E85-4FC5-AC73-EDC9AA5D026A}"/>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6463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007F22-E157-4FCB-AA61-254F588D5792}"/>
              </a:ext>
            </a:extLst>
          </p:cNvPr>
          <p:cNvSpPr>
            <a:spLocks noGrp="1"/>
          </p:cNvSpPr>
          <p:nvPr>
            <p:ph type="title"/>
          </p:nvPr>
        </p:nvSpPr>
        <p:spPr>
          <a:xfrm>
            <a:off x="1251678" y="949642"/>
            <a:ext cx="4882422" cy="1492132"/>
          </a:xfrm>
        </p:spPr>
        <p:txBody>
          <a:bodyPr>
            <a:normAutofit/>
          </a:bodyPr>
          <a:lstStyle/>
          <a:p>
            <a:r>
              <a:rPr kumimoji="0" lang="en-US" sz="2000" b="0" i="0" u="none" strike="noStrike" kern="1200" cap="none" spc="-50" normalizeH="0" baseline="0" noProof="0" dirty="0">
                <a:ln>
                  <a:noFill/>
                </a:ln>
                <a:effectLst/>
                <a:uLnTx/>
                <a:uFillTx/>
                <a:latin typeface="Aharoni"/>
                <a:ea typeface="+mj-ea"/>
                <a:cs typeface="+mj-cs"/>
              </a:rPr>
              <a:t>Breast Augmentation</a:t>
            </a:r>
            <a:br>
              <a:rPr kumimoji="0" lang="en-US" sz="2000" b="0" i="0" u="none" strike="noStrike" kern="1200" cap="none" spc="-50" normalizeH="0" baseline="0" noProof="0" dirty="0">
                <a:ln>
                  <a:noFill/>
                </a:ln>
                <a:effectLst/>
                <a:uLnTx/>
                <a:uFillTx/>
                <a:latin typeface="Aharoni"/>
                <a:ea typeface="+mj-ea"/>
                <a:cs typeface="+mj-cs"/>
              </a:rPr>
            </a:br>
            <a:r>
              <a:rPr kumimoji="0" lang="en-US" sz="2000" b="0" i="0" u="none" strike="noStrike" kern="1200" cap="none" spc="-50" normalizeH="0" baseline="0" noProof="0" dirty="0">
                <a:ln>
                  <a:noFill/>
                </a:ln>
                <a:effectLst/>
                <a:uLnTx/>
                <a:uFillTx/>
                <a:latin typeface="Segoe UI Historic" panose="020B0502040204020203" pitchFamily="34" charset="0"/>
                <a:ea typeface="+mj-ea"/>
                <a:cs typeface="+mj-cs"/>
              </a:rPr>
              <a:t>It is the procedure to make the breast larger. It is performed with implants that can be placed under a chest muscle or over a chest muscle. </a:t>
            </a:r>
            <a:endParaRPr lang="ar-JO" sz="2000" dirty="0"/>
          </a:p>
        </p:txBody>
      </p:sp>
      <p:sp>
        <p:nvSpPr>
          <p:cNvPr id="4" name="Content Placeholder 2">
            <a:extLst>
              <a:ext uri="{FF2B5EF4-FFF2-40B4-BE49-F238E27FC236}">
                <a16:creationId xmlns:a16="http://schemas.microsoft.com/office/drawing/2014/main" id="{27439B7C-0613-46A2-863D-21545C774825}"/>
              </a:ext>
            </a:extLst>
          </p:cNvPr>
          <p:cNvSpPr>
            <a:spLocks noGrp="1"/>
          </p:cNvSpPr>
          <p:nvPr>
            <p:ph idx="1"/>
          </p:nvPr>
        </p:nvSpPr>
        <p:spPr>
          <a:xfrm>
            <a:off x="1251678" y="2667000"/>
            <a:ext cx="4964065" cy="3212592"/>
          </a:xfrm>
          <a:prstGeom prst="rect">
            <a:avLst/>
          </a:prstGeom>
        </p:spPr>
        <p:txBody>
          <a:bodyPr vert="horz" lIns="91440" tIns="45720" rIns="91440" bIns="45720" rtlCol="0">
            <a:normAutofit/>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None/>
            </a:pPr>
            <a:r>
              <a:rPr lang="en-US" sz="2000" b="1">
                <a:solidFill>
                  <a:schemeClr val="tx1">
                    <a:lumMod val="85000"/>
                    <a:lumOff val="15000"/>
                  </a:schemeClr>
                </a:solidFill>
              </a:rPr>
              <a:t>Types of Implant :</a:t>
            </a:r>
          </a:p>
          <a:p>
            <a:pPr>
              <a:lnSpc>
                <a:spcPct val="95000"/>
              </a:lnSpc>
            </a:pPr>
            <a:r>
              <a:rPr lang="en-US" sz="2000">
                <a:solidFill>
                  <a:schemeClr val="tx1">
                    <a:lumMod val="85000"/>
                    <a:lumOff val="15000"/>
                  </a:schemeClr>
                </a:solidFill>
              </a:rPr>
              <a:t>Saline (Sterile solution filled implants) </a:t>
            </a:r>
          </a:p>
          <a:p>
            <a:pPr>
              <a:lnSpc>
                <a:spcPct val="95000"/>
              </a:lnSpc>
            </a:pPr>
            <a:r>
              <a:rPr lang="en-US" sz="2000">
                <a:solidFill>
                  <a:schemeClr val="tx1">
                    <a:lumMod val="85000"/>
                    <a:lumOff val="15000"/>
                  </a:schemeClr>
                </a:solidFill>
              </a:rPr>
              <a:t>Silicone (Viscous silicone gel implants) highly advised for women with very little breast tissue and for post mastectomy breast reconstruction patients. </a:t>
            </a:r>
          </a:p>
          <a:p>
            <a:pPr>
              <a:lnSpc>
                <a:spcPct val="95000"/>
              </a:lnSpc>
            </a:pPr>
            <a:r>
              <a:rPr lang="en-US" sz="2000">
                <a:solidFill>
                  <a:schemeClr val="tx1">
                    <a:lumMod val="85000"/>
                    <a:lumOff val="15000"/>
                  </a:schemeClr>
                </a:solidFill>
              </a:rPr>
              <a:t>Pectoral Implants (Reconstructive procedure for cosmetic enhancement of a mans chest wall).</a:t>
            </a:r>
          </a:p>
        </p:txBody>
      </p:sp>
      <p:pic>
        <p:nvPicPr>
          <p:cNvPr id="5" name="Picture 4" descr="Diagram&#10;&#10;Description automatically generated">
            <a:extLst>
              <a:ext uri="{FF2B5EF4-FFF2-40B4-BE49-F238E27FC236}">
                <a16:creationId xmlns:a16="http://schemas.microsoft.com/office/drawing/2014/main" id="{26BAC4DC-FC61-4271-9E1A-B2F6DC87C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261" y="2222642"/>
            <a:ext cx="3217333" cy="2010833"/>
          </a:xfrm>
          <a:prstGeom prst="rect">
            <a:avLst/>
          </a:prstGeom>
        </p:spPr>
      </p:pic>
    </p:spTree>
    <p:extLst>
      <p:ext uri="{BB962C8B-B14F-4D97-AF65-F5344CB8AC3E}">
        <p14:creationId xmlns:p14="http://schemas.microsoft.com/office/powerpoint/2010/main" val="3277505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AF79FC6-E6A6-4423-91DB-A230809EFEF5}"/>
              </a:ext>
            </a:extLst>
          </p:cNvPr>
          <p:cNvSpPr>
            <a:spLocks noGrp="1"/>
          </p:cNvSpPr>
          <p:nvPr>
            <p:ph type="title"/>
          </p:nvPr>
        </p:nvSpPr>
        <p:spPr>
          <a:xfrm>
            <a:off x="931863" y="1163638"/>
            <a:ext cx="4516437" cy="4530725"/>
          </a:xfrm>
          <a:prstGeom prst="rect">
            <a:avLst/>
          </a:prstGeom>
        </p:spPr>
        <p:txBody>
          <a:bodyPr vert="horz" lIns="91440" tIns="45720" rIns="91440" bIns="45720" rtlCol="0" anchor="t">
            <a:norm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r>
              <a:rPr lang="en-US" dirty="0"/>
              <a:t>Breast Reduction</a:t>
            </a:r>
            <a:br>
              <a:rPr lang="en-US" dirty="0"/>
            </a:br>
            <a:r>
              <a:rPr lang="en-US" sz="2700" b="0" i="0" dirty="0">
                <a:solidFill>
                  <a:srgbClr val="050505"/>
                </a:solidFill>
                <a:effectLst/>
                <a:latin typeface="Segoe UI Historic" panose="020B0502040204020203" pitchFamily="34" charset="0"/>
              </a:rPr>
              <a:t>This technique is a surgical procedure to reduce the size of breasts by the removal of fat, skin, glandular tissue </a:t>
            </a:r>
            <a:r>
              <a:rPr lang="en-US" sz="2700" dirty="0">
                <a:solidFill>
                  <a:srgbClr val="050505"/>
                </a:solidFill>
                <a:latin typeface="Segoe UI Historic" panose="020B0502040204020203" pitchFamily="34" charset="0"/>
              </a:rPr>
              <a:t>.</a:t>
            </a:r>
            <a:endParaRPr lang="en-US" sz="2700" dirty="0"/>
          </a:p>
        </p:txBody>
      </p:sp>
      <p:sp>
        <p:nvSpPr>
          <p:cNvPr id="3" name="عنصر نائب للمحتوى 2">
            <a:extLst>
              <a:ext uri="{FF2B5EF4-FFF2-40B4-BE49-F238E27FC236}">
                <a16:creationId xmlns:a16="http://schemas.microsoft.com/office/drawing/2014/main" id="{F130694E-51E0-4F3F-A213-AE37F8832032}"/>
              </a:ext>
            </a:extLst>
          </p:cNvPr>
          <p:cNvSpPr>
            <a:spLocks noGrp="1"/>
          </p:cNvSpPr>
          <p:nvPr>
            <p:ph idx="1"/>
          </p:nvPr>
        </p:nvSpPr>
        <p:spPr>
          <a:xfrm>
            <a:off x="6749271" y="1128451"/>
            <a:ext cx="4680729" cy="4566609"/>
          </a:xfrm>
        </p:spPr>
        <p:txBody>
          <a:bodyPr anchor="ctr">
            <a:normAutofit lnSpcReduction="10000"/>
          </a:bodyPr>
          <a:lstStyle/>
          <a:p>
            <a:pPr marL="365760" marR="0" lvl="0" indent="-365760" algn="l" defTabSz="914400" rtl="0" eaLnBrk="1" fontAlgn="auto" latinLnBrk="0" hangingPunct="1">
              <a:lnSpc>
                <a:spcPct val="105000"/>
              </a:lnSpc>
              <a:spcBef>
                <a:spcPts val="900"/>
              </a:spcBef>
              <a:spcAft>
                <a:spcPts val="0"/>
              </a:spcAft>
              <a:buClr>
                <a:srgbClr val="4D65C3"/>
              </a:buClr>
              <a:buSzTx/>
              <a:buFont typeface="Wingdings" panose="05000000000000000000" pitchFamily="2" charset="2"/>
              <a:buChar char="q"/>
              <a:tabLst/>
              <a:defRPr/>
            </a:pPr>
            <a:r>
              <a:rPr kumimoji="0" lang="en-US" sz="2600" b="1"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How is Breast Reduction Performed?</a:t>
            </a:r>
          </a:p>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22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To remove tissue and skin from the breast, the surgeon first makes one or more cuts in the breast. </a:t>
            </a:r>
          </a:p>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22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After the excess tissue and skin have been removed, the skin is closed with stitches.</a:t>
            </a:r>
          </a:p>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22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It is done usually using general anesthesia.</a:t>
            </a:r>
          </a:p>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22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The surgery usually takes 3 to 5 hours.</a:t>
            </a:r>
            <a:endParaRPr kumimoji="0" lang="en-US" sz="2200" b="0" i="0" u="none" strike="noStrike" kern="1200" cap="none" spc="0" normalizeH="0" baseline="0" noProof="0" dirty="0">
              <a:ln>
                <a:noFill/>
              </a:ln>
              <a:solidFill>
                <a:srgbClr val="000000"/>
              </a:solidFill>
              <a:effectLst/>
              <a:uLnTx/>
              <a:uFillTx/>
              <a:latin typeface="Avenir Next LT Pro"/>
              <a:ea typeface="+mn-ea"/>
              <a:cs typeface="+mn-cs"/>
            </a:endParaRPr>
          </a:p>
          <a:p>
            <a:endParaRPr lang="ar-JO" dirty="0"/>
          </a:p>
        </p:txBody>
      </p:sp>
    </p:spTree>
    <p:extLst>
      <p:ext uri="{BB962C8B-B14F-4D97-AF65-F5344CB8AC3E}">
        <p14:creationId xmlns:p14="http://schemas.microsoft.com/office/powerpoint/2010/main" val="1966675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D8D91E-6F2C-4446-8A90-DB46F5507FDE}"/>
              </a:ext>
            </a:extLst>
          </p:cNvPr>
          <p:cNvSpPr>
            <a:spLocks noGrp="1"/>
          </p:cNvSpPr>
          <p:nvPr>
            <p:ph type="title"/>
          </p:nvPr>
        </p:nvSpPr>
        <p:spPr/>
        <p:txBody>
          <a:bodyPr/>
          <a:lstStyle/>
          <a:p>
            <a:r>
              <a:rPr lang="en-US" dirty="0"/>
              <a:t>Breast reduction</a:t>
            </a:r>
            <a:endParaRPr lang="ar-JO" dirty="0"/>
          </a:p>
        </p:txBody>
      </p:sp>
      <p:pic>
        <p:nvPicPr>
          <p:cNvPr id="4" name="Content Placeholder 4" descr="Diagram&#10;&#10;Description automatically generated">
            <a:extLst>
              <a:ext uri="{FF2B5EF4-FFF2-40B4-BE49-F238E27FC236}">
                <a16:creationId xmlns:a16="http://schemas.microsoft.com/office/drawing/2014/main" id="{AD2DD74A-7717-4045-9498-8B7D62E2A2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038" y="1933575"/>
            <a:ext cx="8096250" cy="3848100"/>
          </a:xfrm>
          <a:prstGeom prst="rect">
            <a:avLst/>
          </a:prstGeom>
        </p:spPr>
      </p:pic>
    </p:spTree>
    <p:extLst>
      <p:ext uri="{BB962C8B-B14F-4D97-AF65-F5344CB8AC3E}">
        <p14:creationId xmlns:p14="http://schemas.microsoft.com/office/powerpoint/2010/main" val="2574321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CE30DF2-B6FD-4DCB-AC47-1F76EBCA3A63}"/>
              </a:ext>
            </a:extLst>
          </p:cNvPr>
          <p:cNvSpPr>
            <a:spLocks noGrp="1"/>
          </p:cNvSpPr>
          <p:nvPr>
            <p:ph type="title"/>
          </p:nvPr>
        </p:nvSpPr>
        <p:spPr/>
        <p:txBody>
          <a:bodyPr/>
          <a:lstStyle/>
          <a:p>
            <a:r>
              <a:rPr lang="en-US" dirty="0"/>
              <a:t>Breast reduction </a:t>
            </a:r>
            <a:endParaRPr lang="ar-JO" dirty="0"/>
          </a:p>
        </p:txBody>
      </p:sp>
      <p:sp>
        <p:nvSpPr>
          <p:cNvPr id="3" name="عنصر نائب للمحتوى 2">
            <a:extLst>
              <a:ext uri="{FF2B5EF4-FFF2-40B4-BE49-F238E27FC236}">
                <a16:creationId xmlns:a16="http://schemas.microsoft.com/office/drawing/2014/main" id="{1052FFC8-8FAE-46F4-A48E-11BDA0F98A03}"/>
              </a:ext>
            </a:extLst>
          </p:cNvPr>
          <p:cNvSpPr>
            <a:spLocks noGrp="1"/>
          </p:cNvSpPr>
          <p:nvPr>
            <p:ph idx="1"/>
          </p:nvPr>
        </p:nvSpPr>
        <p:spPr/>
        <p:txBody>
          <a:bodyPr>
            <a:normAutofit/>
          </a:bodyPr>
          <a:lstStyle/>
          <a:p>
            <a:pPr>
              <a:buFont typeface="Wingdings" panose="05000000000000000000" pitchFamily="2" charset="2"/>
              <a:buChar char="q"/>
            </a:pPr>
            <a:r>
              <a:rPr lang="en-US" b="1" i="0" dirty="0">
                <a:solidFill>
                  <a:srgbClr val="050505"/>
                </a:solidFill>
                <a:effectLst/>
                <a:latin typeface="Segoe UI Historic" panose="020B0502040204020203" pitchFamily="34" charset="0"/>
              </a:rPr>
              <a:t>Risks:-</a:t>
            </a:r>
          </a:p>
          <a:p>
            <a:r>
              <a:rPr lang="en-US" b="0" i="0" dirty="0">
                <a:solidFill>
                  <a:srgbClr val="050505"/>
                </a:solidFill>
                <a:effectLst/>
                <a:latin typeface="Segoe UI Historic" panose="020B0502040204020203" pitchFamily="34" charset="0"/>
              </a:rPr>
              <a:t> </a:t>
            </a:r>
            <a:r>
              <a:rPr lang="en-US" b="0" i="0" dirty="0">
                <a:solidFill>
                  <a:srgbClr val="FF0000"/>
                </a:solidFill>
                <a:effectLst/>
                <a:latin typeface="Segoe UI Historic" panose="020B0502040204020203" pitchFamily="34" charset="0"/>
              </a:rPr>
              <a:t>Scars Unevenly positioned nipples, or breasts that are not the same size or shape.</a:t>
            </a:r>
          </a:p>
          <a:p>
            <a:r>
              <a:rPr lang="en-US" b="0" i="0" dirty="0">
                <a:solidFill>
                  <a:srgbClr val="FF0000"/>
                </a:solidFill>
                <a:effectLst/>
                <a:latin typeface="Segoe UI Historic" panose="020B0502040204020203" pitchFamily="34" charset="0"/>
              </a:rPr>
              <a:t>Inability to breast-feed after surgery.</a:t>
            </a:r>
          </a:p>
          <a:p>
            <a:r>
              <a:rPr lang="en-US" b="0" i="0" dirty="0">
                <a:solidFill>
                  <a:srgbClr val="FF0000"/>
                </a:solidFill>
                <a:effectLst/>
                <a:latin typeface="Segoe UI Historic" panose="020B0502040204020203" pitchFamily="34" charset="0"/>
              </a:rPr>
              <a:t>Excessive bleeding during surgery.</a:t>
            </a:r>
          </a:p>
          <a:p>
            <a:pPr>
              <a:buFont typeface="Wingdings" panose="05000000000000000000" pitchFamily="2" charset="2"/>
              <a:buChar char="q"/>
            </a:pPr>
            <a:r>
              <a:rPr lang="en-US" b="1" i="0" dirty="0">
                <a:solidFill>
                  <a:srgbClr val="FF0000"/>
                </a:solidFill>
                <a:effectLst/>
                <a:latin typeface="Segoe UI Historic" panose="020B0502040204020203" pitchFamily="34" charset="0"/>
              </a:rPr>
              <a:t>Recovery:-</a:t>
            </a:r>
          </a:p>
          <a:p>
            <a:r>
              <a:rPr lang="en-US" b="0" i="0" dirty="0">
                <a:solidFill>
                  <a:srgbClr val="FF0000"/>
                </a:solidFill>
                <a:effectLst/>
                <a:latin typeface="Segoe UI Historic" panose="020B0502040204020203" pitchFamily="34" charset="0"/>
              </a:rPr>
              <a:t>Patient will take one week to resume their normal lives.</a:t>
            </a:r>
          </a:p>
          <a:p>
            <a:r>
              <a:rPr lang="en-US" b="0" i="0" dirty="0">
                <a:solidFill>
                  <a:srgbClr val="FF0000"/>
                </a:solidFill>
                <a:effectLst/>
                <a:latin typeface="Segoe UI Historic" panose="020B0502040204020203" pitchFamily="34" charset="0"/>
              </a:rPr>
              <a:t>The patients whose breast implants were emplaced under the chest wall, shall take a longer time of recovery, due to incision.</a:t>
            </a:r>
          </a:p>
          <a:p>
            <a:r>
              <a:rPr lang="en-US" b="0" i="0" dirty="0">
                <a:solidFill>
                  <a:srgbClr val="FF0000"/>
                </a:solidFill>
                <a:effectLst/>
                <a:latin typeface="Segoe UI Historic" panose="020B0502040204020203" pitchFamily="34" charset="0"/>
              </a:rPr>
              <a:t>To reduce pain and discomfort, exercise is suggestive.</a:t>
            </a:r>
            <a:endParaRPr lang="ar-JO" dirty="0">
              <a:solidFill>
                <a:srgbClr val="FF0000"/>
              </a:solidFill>
            </a:endParaRPr>
          </a:p>
        </p:txBody>
      </p:sp>
    </p:spTree>
    <p:extLst>
      <p:ext uri="{BB962C8B-B14F-4D97-AF65-F5344CB8AC3E}">
        <p14:creationId xmlns:p14="http://schemas.microsoft.com/office/powerpoint/2010/main" val="1969110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2AFF05-B53B-4256-86CA-8269312E9AF2}"/>
              </a:ext>
            </a:extLst>
          </p:cNvPr>
          <p:cNvSpPr>
            <a:spLocks noGrp="1"/>
          </p:cNvSpPr>
          <p:nvPr>
            <p:ph type="title"/>
          </p:nvPr>
        </p:nvSpPr>
        <p:spPr>
          <a:xfrm>
            <a:off x="761996" y="382385"/>
            <a:ext cx="10668004" cy="1113295"/>
          </a:xfrm>
        </p:spPr>
        <p:txBody>
          <a:bodyPr anchor="b">
            <a:normAutofit/>
          </a:bodyPr>
          <a:lstStyle/>
          <a:p>
            <a:pPr algn="ctr"/>
            <a:r>
              <a:rPr lang="en-US" dirty="0"/>
              <a:t>Other Types of Mammoplasty</a:t>
            </a:r>
            <a:endParaRPr lang="ar-JO" dirty="0"/>
          </a:p>
        </p:txBody>
      </p:sp>
      <p:sp>
        <p:nvSpPr>
          <p:cNvPr id="3" name="عنصر نائب للمحتوى 2">
            <a:extLst>
              <a:ext uri="{FF2B5EF4-FFF2-40B4-BE49-F238E27FC236}">
                <a16:creationId xmlns:a16="http://schemas.microsoft.com/office/drawing/2014/main" id="{EED70320-2A56-4921-9451-E5026A25001D}"/>
              </a:ext>
            </a:extLst>
          </p:cNvPr>
          <p:cNvSpPr>
            <a:spLocks noGrp="1"/>
          </p:cNvSpPr>
          <p:nvPr>
            <p:ph idx="1"/>
          </p:nvPr>
        </p:nvSpPr>
        <p:spPr>
          <a:xfrm>
            <a:off x="761996" y="1785257"/>
            <a:ext cx="10668004" cy="3440539"/>
          </a:xfrm>
        </p:spPr>
        <p:txBody>
          <a:bodyPr>
            <a:normAutofit/>
          </a:bodyPr>
          <a:lstStyle/>
          <a:p>
            <a:pPr marL="365760" marR="0" lvl="0" indent="-365760" algn="l" defTabSz="914400" rtl="0" eaLnBrk="1" fontAlgn="auto" latinLnBrk="0" hangingPunct="1">
              <a:lnSpc>
                <a:spcPct val="105000"/>
              </a:lnSpc>
              <a:spcBef>
                <a:spcPts val="900"/>
              </a:spcBef>
              <a:spcAft>
                <a:spcPts val="0"/>
              </a:spcAft>
              <a:buClr>
                <a:srgbClr val="4D65C3"/>
              </a:buClr>
              <a:buSzTx/>
              <a:buFont typeface="Wingdings" panose="05000000000000000000" pitchFamily="2" charset="2"/>
              <a:buChar char="q"/>
              <a:tabLst/>
              <a:defRPr/>
            </a:pPr>
            <a:r>
              <a:rPr kumimoji="0" lang="en-US" sz="2400" b="1"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Breast Reconstruction</a:t>
            </a:r>
          </a:p>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24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 </a:t>
            </a:r>
            <a:r>
              <a:rPr kumimoji="0" lang="en-US" sz="19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The procedure recreates a breast with the desired appearance, contour and volume. The nipple and areola also is recreated. </a:t>
            </a:r>
          </a:p>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19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The appearance, contour and volume of the breast can be recreated with implants or with a woman's own tissue.</a:t>
            </a:r>
          </a:p>
          <a:p>
            <a:pPr marL="365760" marR="0" lvl="0" indent="-365760" algn="l" defTabSz="914400" rtl="0" eaLnBrk="1" fontAlgn="auto" latinLnBrk="0" hangingPunct="1">
              <a:lnSpc>
                <a:spcPct val="105000"/>
              </a:lnSpc>
              <a:spcBef>
                <a:spcPts val="900"/>
              </a:spcBef>
              <a:spcAft>
                <a:spcPts val="0"/>
              </a:spcAft>
              <a:buClr>
                <a:srgbClr val="4D65C3"/>
              </a:buClr>
              <a:buSzTx/>
              <a:buFont typeface="Wingdings" panose="05000000000000000000" pitchFamily="2" charset="2"/>
              <a:buChar char="q"/>
              <a:tabLst/>
              <a:defRPr/>
            </a:pPr>
            <a:r>
              <a:rPr kumimoji="0" lang="en-US" sz="2600" b="1"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Breasts Lifts (Mastopexy)</a:t>
            </a:r>
          </a:p>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1900" b="0" i="0" u="none" strike="noStrike" kern="1200" cap="none" spc="0" normalizeH="0" baseline="0" noProof="0" dirty="0">
                <a:ln>
                  <a:noFill/>
                </a:ln>
                <a:solidFill>
                  <a:srgbClr val="050505"/>
                </a:solidFill>
                <a:effectLst/>
                <a:uLnTx/>
                <a:uFillTx/>
                <a:latin typeface="Segoe UI Historic" panose="020B0502040204020203" pitchFamily="34" charset="0"/>
                <a:ea typeface="+mn-ea"/>
                <a:cs typeface="+mn-cs"/>
              </a:rPr>
              <a:t>This procedure helps in lifting of breast tissue, to give the desired breast shape. Mastopexy is the most widely used technique, as it allows maximum changes to breast.</a:t>
            </a:r>
          </a:p>
          <a:p>
            <a:endParaRPr lang="ar-JO" sz="2400" dirty="0"/>
          </a:p>
        </p:txBody>
      </p:sp>
    </p:spTree>
    <p:extLst>
      <p:ext uri="{BB962C8B-B14F-4D97-AF65-F5344CB8AC3E}">
        <p14:creationId xmlns:p14="http://schemas.microsoft.com/office/powerpoint/2010/main" val="259524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4673F44-C0E7-447F-A262-1162FFFF34FE}"/>
              </a:ext>
            </a:extLst>
          </p:cNvPr>
          <p:cNvSpPr>
            <a:spLocks noGrp="1"/>
          </p:cNvSpPr>
          <p:nvPr>
            <p:ph type="title"/>
          </p:nvPr>
        </p:nvSpPr>
        <p:spPr/>
        <p:txBody>
          <a:bodyPr/>
          <a:lstStyle/>
          <a:p>
            <a:r>
              <a:rPr lang="en-US" dirty="0"/>
              <a:t>Liposuction</a:t>
            </a:r>
            <a:endParaRPr lang="ar-JO" dirty="0"/>
          </a:p>
        </p:txBody>
      </p:sp>
      <p:sp>
        <p:nvSpPr>
          <p:cNvPr id="3" name="عنصر نائب للمحتوى 2">
            <a:extLst>
              <a:ext uri="{FF2B5EF4-FFF2-40B4-BE49-F238E27FC236}">
                <a16:creationId xmlns:a16="http://schemas.microsoft.com/office/drawing/2014/main" id="{F911AB86-4630-480B-B61D-DB4C594A9D32}"/>
              </a:ext>
            </a:extLst>
          </p:cNvPr>
          <p:cNvSpPr>
            <a:spLocks noGrp="1"/>
          </p:cNvSpPr>
          <p:nvPr>
            <p:ph idx="1"/>
          </p:nvPr>
        </p:nvSpPr>
        <p:spPr/>
        <p:txBody>
          <a:bodyPr>
            <a:normAutofit/>
          </a:bodyPr>
          <a:lstStyle/>
          <a:p>
            <a:pPr>
              <a:lnSpc>
                <a:spcPct val="95000"/>
              </a:lnSpc>
            </a:pPr>
            <a:r>
              <a:rPr lang="en-US" sz="2000" dirty="0"/>
              <a:t>It is the aspiration of subcutaneous fat using a cannula attached to a vacuum pump.</a:t>
            </a:r>
          </a:p>
          <a:p>
            <a:pPr>
              <a:lnSpc>
                <a:spcPct val="95000"/>
              </a:lnSpc>
              <a:buClr>
                <a:srgbClr val="8AD0D6"/>
              </a:buClr>
            </a:pPr>
            <a:r>
              <a:rPr lang="en-US" sz="2000" dirty="0"/>
              <a:t>It is one of the most popular ways of body contouring used today.</a:t>
            </a:r>
          </a:p>
          <a:p>
            <a:pPr>
              <a:lnSpc>
                <a:spcPct val="95000"/>
              </a:lnSpc>
              <a:buClr>
                <a:srgbClr val="8AD0D6"/>
              </a:buClr>
            </a:pPr>
            <a:r>
              <a:rPr lang="en-US" sz="2000" dirty="0"/>
              <a:t>Areas where liposuction is most commonly used are:</a:t>
            </a:r>
          </a:p>
          <a:p>
            <a:pPr marL="457200" indent="-457200">
              <a:lnSpc>
                <a:spcPct val="95000"/>
              </a:lnSpc>
              <a:buClr>
                <a:srgbClr val="8AD0D6"/>
              </a:buClr>
              <a:buAutoNum type="arabicPeriod"/>
            </a:pPr>
            <a:r>
              <a:rPr lang="en-US" sz="2000" dirty="0"/>
              <a:t>Abdomen.</a:t>
            </a:r>
          </a:p>
          <a:p>
            <a:pPr marL="457200" indent="-457200">
              <a:lnSpc>
                <a:spcPct val="95000"/>
              </a:lnSpc>
              <a:buClr>
                <a:srgbClr val="8AD0D6"/>
              </a:buClr>
              <a:buAutoNum type="arabicPeriod"/>
            </a:pPr>
            <a:r>
              <a:rPr lang="en-US" sz="2000" dirty="0"/>
              <a:t>Hips.</a:t>
            </a:r>
          </a:p>
          <a:p>
            <a:pPr marL="457200" indent="-457200">
              <a:lnSpc>
                <a:spcPct val="95000"/>
              </a:lnSpc>
              <a:buClr>
                <a:srgbClr val="8AD0D6"/>
              </a:buClr>
              <a:buAutoNum type="arabicPeriod"/>
            </a:pPr>
            <a:r>
              <a:rPr lang="en-US" sz="2000" dirty="0"/>
              <a:t>Thighs.</a:t>
            </a:r>
          </a:p>
          <a:p>
            <a:pPr marL="457200" indent="-457200">
              <a:lnSpc>
                <a:spcPct val="95000"/>
              </a:lnSpc>
              <a:buClr>
                <a:srgbClr val="8AD0D6"/>
              </a:buClr>
              <a:buAutoNum type="arabicPeriod"/>
            </a:pPr>
            <a:r>
              <a:rPr lang="en-US" sz="2000" dirty="0"/>
              <a:t>Neck.</a:t>
            </a:r>
          </a:p>
          <a:p>
            <a:pPr>
              <a:lnSpc>
                <a:spcPct val="95000"/>
              </a:lnSpc>
              <a:buClr>
                <a:srgbClr val="8AD0D6"/>
              </a:buClr>
            </a:pPr>
            <a:r>
              <a:rPr lang="en-US" sz="2000" dirty="0"/>
              <a:t>Note that it is NOT a definitive treatment for Obesity &amp; is not a replacement for a good diet &amp; </a:t>
            </a:r>
            <a:r>
              <a:rPr lang="en-US" sz="2000" dirty="0" err="1"/>
              <a:t>excersice</a:t>
            </a:r>
            <a:r>
              <a:rPr lang="en-US" sz="2000" dirty="0"/>
              <a:t>.</a:t>
            </a:r>
          </a:p>
          <a:p>
            <a:endParaRPr lang="ar-JO" dirty="0"/>
          </a:p>
        </p:txBody>
      </p:sp>
    </p:spTree>
    <p:extLst>
      <p:ext uri="{BB962C8B-B14F-4D97-AF65-F5344CB8AC3E}">
        <p14:creationId xmlns:p14="http://schemas.microsoft.com/office/powerpoint/2010/main" val="2472828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C6ADD7B-78DA-4E80-B6C7-D987357243A8}"/>
              </a:ext>
            </a:extLst>
          </p:cNvPr>
          <p:cNvSpPr>
            <a:spLocks noGrp="1"/>
          </p:cNvSpPr>
          <p:nvPr>
            <p:ph type="title"/>
          </p:nvPr>
        </p:nvSpPr>
        <p:spPr>
          <a:xfrm>
            <a:off x="765051" y="382385"/>
            <a:ext cx="5527033" cy="1492132"/>
          </a:xfrm>
        </p:spPr>
        <p:txBody>
          <a:bodyPr>
            <a:normAutofit/>
          </a:bodyPr>
          <a:lstStyle/>
          <a:p>
            <a:r>
              <a:rPr lang="en-US"/>
              <a:t> Liposuction</a:t>
            </a:r>
            <a:endParaRPr lang="ar-JO" dirty="0"/>
          </a:p>
        </p:txBody>
      </p:sp>
      <p:sp>
        <p:nvSpPr>
          <p:cNvPr id="11" name="Content Placeholder 8">
            <a:extLst>
              <a:ext uri="{FF2B5EF4-FFF2-40B4-BE49-F238E27FC236}">
                <a16:creationId xmlns:a16="http://schemas.microsoft.com/office/drawing/2014/main" id="{4985AB17-19A6-49E9-BD3F-A7AC1B901F86}"/>
              </a:ext>
            </a:extLst>
          </p:cNvPr>
          <p:cNvSpPr>
            <a:spLocks noGrp="1"/>
          </p:cNvSpPr>
          <p:nvPr>
            <p:ph idx="1"/>
          </p:nvPr>
        </p:nvSpPr>
        <p:spPr>
          <a:xfrm>
            <a:off x="765051" y="2286001"/>
            <a:ext cx="5527033" cy="3593591"/>
          </a:xfrm>
        </p:spPr>
        <p:txBody>
          <a:bodyPr>
            <a:normAutofit/>
          </a:bodyPr>
          <a:lstStyle/>
          <a:p>
            <a:pPr>
              <a:lnSpc>
                <a:spcPct val="95000"/>
              </a:lnSpc>
            </a:pPr>
            <a:r>
              <a:rPr lang="en-US" sz="2000" dirty="0"/>
              <a:t>Liposuction encompasses 5 different mechanisms:</a:t>
            </a:r>
          </a:p>
          <a:p>
            <a:pPr marL="0" indent="0">
              <a:lnSpc>
                <a:spcPct val="95000"/>
              </a:lnSpc>
              <a:buClr>
                <a:srgbClr val="8AD0D6"/>
              </a:buClr>
              <a:buNone/>
            </a:pPr>
            <a:endParaRPr lang="en-US" sz="2000" dirty="0"/>
          </a:p>
          <a:p>
            <a:pPr marL="457200" indent="-457200">
              <a:lnSpc>
                <a:spcPct val="95000"/>
              </a:lnSpc>
              <a:buClr>
                <a:srgbClr val="8AD0D6"/>
              </a:buClr>
              <a:buAutoNum type="arabicPeriod"/>
            </a:pPr>
            <a:r>
              <a:rPr lang="en-US" sz="2000" dirty="0"/>
              <a:t>Suction assisted.</a:t>
            </a:r>
          </a:p>
          <a:p>
            <a:pPr marL="457200" indent="-457200">
              <a:lnSpc>
                <a:spcPct val="95000"/>
              </a:lnSpc>
              <a:buClr>
                <a:srgbClr val="8AD0D6"/>
              </a:buClr>
              <a:buAutoNum type="arabicPeriod"/>
            </a:pPr>
            <a:r>
              <a:rPr lang="en-US" sz="2000" dirty="0"/>
              <a:t>Ultrasound assisted.</a:t>
            </a:r>
          </a:p>
          <a:p>
            <a:pPr marL="457200" indent="-457200">
              <a:lnSpc>
                <a:spcPct val="95000"/>
              </a:lnSpc>
              <a:buClr>
                <a:srgbClr val="8AD0D6"/>
              </a:buClr>
              <a:buAutoNum type="arabicPeriod"/>
            </a:pPr>
            <a:r>
              <a:rPr lang="en-US" sz="2000" dirty="0"/>
              <a:t>Power assisted.</a:t>
            </a:r>
          </a:p>
          <a:p>
            <a:pPr marL="457200" indent="-457200">
              <a:lnSpc>
                <a:spcPct val="95000"/>
              </a:lnSpc>
              <a:buClr>
                <a:srgbClr val="8AD0D6"/>
              </a:buClr>
              <a:buAutoNum type="arabicPeriod"/>
            </a:pPr>
            <a:r>
              <a:rPr lang="en-US" sz="2000" dirty="0"/>
              <a:t>External Ultrasound assisted.</a:t>
            </a:r>
          </a:p>
          <a:p>
            <a:pPr marL="457200" indent="-457200">
              <a:lnSpc>
                <a:spcPct val="95000"/>
              </a:lnSpc>
              <a:buClr>
                <a:srgbClr val="8AD0D6"/>
              </a:buClr>
              <a:buAutoNum type="arabicPeriod"/>
            </a:pPr>
            <a:r>
              <a:rPr lang="en-US" sz="2000" dirty="0"/>
              <a:t>Laser assisted.</a:t>
            </a:r>
            <a:br>
              <a:rPr lang="en-US" sz="2000" dirty="0"/>
            </a:br>
            <a:endParaRPr lang="en-US" sz="2000" dirty="0"/>
          </a:p>
          <a:p>
            <a:endParaRPr lang="en-US" dirty="0">
              <a:solidFill>
                <a:schemeClr val="tx1"/>
              </a:solidFill>
            </a:endParaRPr>
          </a:p>
        </p:txBody>
      </p:sp>
      <p:pic>
        <p:nvPicPr>
          <p:cNvPr id="5" name="Picture 5" descr="A picture containing graphical user interface&#10;&#10;Description automatically generated">
            <a:extLst>
              <a:ext uri="{FF2B5EF4-FFF2-40B4-BE49-F238E27FC236}">
                <a16:creationId xmlns:a16="http://schemas.microsoft.com/office/drawing/2014/main" id="{06C55997-DF3C-4107-AF7C-83B07254F710}"/>
              </a:ext>
            </a:extLst>
          </p:cNvPr>
          <p:cNvPicPr>
            <a:picLocks noChangeAspect="1"/>
          </p:cNvPicPr>
          <p:nvPr/>
        </p:nvPicPr>
        <p:blipFill rotWithShape="1">
          <a:blip r:embed="rId2"/>
          <a:srcRect t="6756" r="2" b="1312"/>
          <a:stretch/>
        </p:blipFill>
        <p:spPr>
          <a:xfrm>
            <a:off x="7609827" y="348030"/>
            <a:ext cx="3938170" cy="2715383"/>
          </a:xfrm>
          <a:prstGeom prst="rect">
            <a:avLst/>
          </a:prstGeom>
        </p:spPr>
      </p:pic>
      <p:pic>
        <p:nvPicPr>
          <p:cNvPr id="4" name="Picture 4" descr="A picture containing person, indoor&#10;&#10;Description automatically generated">
            <a:extLst>
              <a:ext uri="{FF2B5EF4-FFF2-40B4-BE49-F238E27FC236}">
                <a16:creationId xmlns:a16="http://schemas.microsoft.com/office/drawing/2014/main" id="{B8B1127D-E08E-4A01-A5FF-F819C01381B4}"/>
              </a:ext>
            </a:extLst>
          </p:cNvPr>
          <p:cNvPicPr>
            <a:picLocks noChangeAspect="1"/>
          </p:cNvPicPr>
          <p:nvPr/>
        </p:nvPicPr>
        <p:blipFill rotWithShape="1">
          <a:blip r:embed="rId3"/>
          <a:srcRect l="3215" r="3" b="3"/>
          <a:stretch/>
        </p:blipFill>
        <p:spPr>
          <a:xfrm>
            <a:off x="7751662" y="3750734"/>
            <a:ext cx="3654500" cy="2520412"/>
          </a:xfrm>
          <a:prstGeom prst="rect">
            <a:avLst/>
          </a:prstGeom>
        </p:spPr>
      </p:pic>
    </p:spTree>
    <p:extLst>
      <p:ext uri="{BB962C8B-B14F-4D97-AF65-F5344CB8AC3E}">
        <p14:creationId xmlns:p14="http://schemas.microsoft.com/office/powerpoint/2010/main" val="3664614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F9AF890-6E3B-4BCE-AA3E-D3F8C3A53405}"/>
              </a:ext>
            </a:extLst>
          </p:cNvPr>
          <p:cNvSpPr>
            <a:spLocks noGrp="1"/>
          </p:cNvSpPr>
          <p:nvPr>
            <p:ph type="title"/>
          </p:nvPr>
        </p:nvSpPr>
        <p:spPr>
          <a:xfrm>
            <a:off x="1251678" y="949642"/>
            <a:ext cx="4882422" cy="1492132"/>
          </a:xfrm>
        </p:spPr>
        <p:txBody>
          <a:bodyPr>
            <a:normAutofit/>
          </a:bodyPr>
          <a:lstStyle/>
          <a:p>
            <a:r>
              <a:rPr lang="en-US" sz="4000" dirty="0"/>
              <a:t>Suction assisted Liposuction (SAP)</a:t>
            </a:r>
            <a:endParaRPr lang="ar-JO" sz="4000" dirty="0"/>
          </a:p>
        </p:txBody>
      </p:sp>
      <p:sp>
        <p:nvSpPr>
          <p:cNvPr id="3" name="عنصر نائب للمحتوى 2">
            <a:extLst>
              <a:ext uri="{FF2B5EF4-FFF2-40B4-BE49-F238E27FC236}">
                <a16:creationId xmlns:a16="http://schemas.microsoft.com/office/drawing/2014/main" id="{7140FE98-A765-4C7A-ACB4-762B7006D424}"/>
              </a:ext>
            </a:extLst>
          </p:cNvPr>
          <p:cNvSpPr>
            <a:spLocks noGrp="1"/>
          </p:cNvSpPr>
          <p:nvPr>
            <p:ph idx="1"/>
          </p:nvPr>
        </p:nvSpPr>
        <p:spPr>
          <a:xfrm>
            <a:off x="1251678" y="2667000"/>
            <a:ext cx="4964065" cy="3212592"/>
          </a:xfrm>
        </p:spPr>
        <p:txBody>
          <a:bodyPr>
            <a:normAutofit/>
          </a:bodyPr>
          <a:lstStyle/>
          <a:p>
            <a:pPr>
              <a:buClr>
                <a:srgbClr val="8AD0D6"/>
              </a:buClr>
            </a:pPr>
            <a:endParaRPr lang="en-US" dirty="0">
              <a:solidFill>
                <a:schemeClr val="tx1">
                  <a:lumMod val="85000"/>
                  <a:lumOff val="15000"/>
                </a:schemeClr>
              </a:solidFill>
            </a:endParaRPr>
          </a:p>
          <a:p>
            <a:pPr marL="285750" indent="-285750">
              <a:buClr>
                <a:srgbClr val="8AD0D6"/>
              </a:buClr>
              <a:buFont typeface="Wingdings" charset="2"/>
              <a:buChar char="Ø"/>
            </a:pPr>
            <a:r>
              <a:rPr lang="en-US" dirty="0">
                <a:solidFill>
                  <a:schemeClr val="tx1">
                    <a:lumMod val="85000"/>
                    <a:lumOff val="15000"/>
                  </a:schemeClr>
                </a:solidFill>
              </a:rPr>
              <a:t>It is simply a cannula attached to a suction vacuum that sucks the fat out.</a:t>
            </a:r>
          </a:p>
          <a:p>
            <a:endParaRPr lang="ar-JO" dirty="0">
              <a:solidFill>
                <a:schemeClr val="tx1">
                  <a:lumMod val="85000"/>
                  <a:lumOff val="15000"/>
                </a:schemeClr>
              </a:solidFill>
            </a:endParaRPr>
          </a:p>
        </p:txBody>
      </p:sp>
      <p:pic>
        <p:nvPicPr>
          <p:cNvPr id="4" name="Picture 5" descr="Diagram&#10;&#10;Description automatically generated">
            <a:extLst>
              <a:ext uri="{FF2B5EF4-FFF2-40B4-BE49-F238E27FC236}">
                <a16:creationId xmlns:a16="http://schemas.microsoft.com/office/drawing/2014/main" id="{ED876458-3D18-4E36-BAC3-03323CB347A3}"/>
              </a:ext>
            </a:extLst>
          </p:cNvPr>
          <p:cNvPicPr>
            <a:picLocks noGrp="1" noChangeAspect="1"/>
          </p:cNvPicPr>
          <p:nvPr/>
        </p:nvPicPr>
        <p:blipFill>
          <a:blip r:embed="rId2"/>
          <a:stretch>
            <a:fillRect/>
          </a:stretch>
        </p:blipFill>
        <p:spPr>
          <a:xfrm>
            <a:off x="7399261" y="2162317"/>
            <a:ext cx="3217333" cy="2131483"/>
          </a:xfrm>
          <a:prstGeom prst="rect">
            <a:avLst/>
          </a:prstGeom>
        </p:spPr>
      </p:pic>
    </p:spTree>
    <p:extLst>
      <p:ext uri="{BB962C8B-B14F-4D97-AF65-F5344CB8AC3E}">
        <p14:creationId xmlns:p14="http://schemas.microsoft.com/office/powerpoint/2010/main" val="306736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6CBC03-2C8D-4EBF-B803-27324E62CEF7}"/>
              </a:ext>
            </a:extLst>
          </p:cNvPr>
          <p:cNvSpPr>
            <a:spLocks noGrp="1"/>
          </p:cNvSpPr>
          <p:nvPr>
            <p:ph type="title"/>
          </p:nvPr>
        </p:nvSpPr>
        <p:spPr>
          <a:xfrm>
            <a:off x="3394362" y="539499"/>
            <a:ext cx="5957455" cy="568036"/>
          </a:xfrm>
        </p:spPr>
        <p:txBody>
          <a:bodyPr anchor="b">
            <a:normAutofit/>
          </a:bodyPr>
          <a:lstStyle/>
          <a:p>
            <a:r>
              <a:rPr lang="en-US" sz="2800" dirty="0">
                <a:solidFill>
                  <a:schemeClr val="accent1"/>
                </a:solidFill>
              </a:rPr>
              <a:t>DEFINITION OF GYNECOMASTIA </a:t>
            </a:r>
            <a:endParaRPr lang="ar-JO" sz="2800" dirty="0">
              <a:solidFill>
                <a:schemeClr val="accent1"/>
              </a:solidFill>
            </a:endParaRPr>
          </a:p>
        </p:txBody>
      </p:sp>
      <p:sp>
        <p:nvSpPr>
          <p:cNvPr id="3" name="عنصر نائب للمحتوى 2">
            <a:extLst>
              <a:ext uri="{FF2B5EF4-FFF2-40B4-BE49-F238E27FC236}">
                <a16:creationId xmlns:a16="http://schemas.microsoft.com/office/drawing/2014/main" id="{25489A4D-C4EC-40EB-ABFF-4254A61617FA}"/>
              </a:ext>
            </a:extLst>
          </p:cNvPr>
          <p:cNvSpPr>
            <a:spLocks noGrp="1"/>
          </p:cNvSpPr>
          <p:nvPr>
            <p:ph idx="1"/>
          </p:nvPr>
        </p:nvSpPr>
        <p:spPr>
          <a:xfrm>
            <a:off x="263273" y="1405684"/>
            <a:ext cx="11430000" cy="4224528"/>
          </a:xfrm>
        </p:spPr>
        <p:txBody>
          <a:bodyPr>
            <a:normAutofit/>
          </a:bodyPr>
          <a:lstStyle/>
          <a:p>
            <a:pPr>
              <a:buNone/>
            </a:pPr>
            <a:r>
              <a:rPr lang="en-US" sz="1600" dirty="0">
                <a:solidFill>
                  <a:srgbClr val="FF0000"/>
                </a:solidFill>
              </a:rPr>
              <a:t>• It is a common endocrine disorder in which there is a benign enlargement of breast tissue in males. </a:t>
            </a:r>
          </a:p>
          <a:p>
            <a:pPr>
              <a:buNone/>
            </a:pPr>
            <a:r>
              <a:rPr lang="en-US" sz="1600" dirty="0">
                <a:solidFill>
                  <a:srgbClr val="FF0000"/>
                </a:solidFill>
              </a:rPr>
              <a:t>• The development of Gynecomastia is usually associated with benign pubertal changes, but in rare cases may be seen in association with certain disease states.</a:t>
            </a:r>
          </a:p>
          <a:p>
            <a:endParaRPr lang="ar-JO" sz="1600" dirty="0">
              <a:solidFill>
                <a:srgbClr val="FF0000"/>
              </a:solidFill>
            </a:endParaRPr>
          </a:p>
        </p:txBody>
      </p:sp>
      <p:pic>
        <p:nvPicPr>
          <p:cNvPr id="4" name="Picture 2">
            <a:extLst>
              <a:ext uri="{FF2B5EF4-FFF2-40B4-BE49-F238E27FC236}">
                <a16:creationId xmlns:a16="http://schemas.microsoft.com/office/drawing/2014/main" id="{8BF1131C-53D8-457D-9705-718EF895050D}"/>
              </a:ext>
            </a:extLst>
          </p:cNvPr>
          <p:cNvPicPr>
            <a:picLocks noChangeAspect="1" noChangeArrowheads="1"/>
          </p:cNvPicPr>
          <p:nvPr/>
        </p:nvPicPr>
        <p:blipFill>
          <a:blip r:embed="rId2" cstate="print"/>
          <a:srcRect b="8471"/>
          <a:stretch>
            <a:fillRect/>
          </a:stretch>
        </p:blipFill>
        <p:spPr bwMode="auto">
          <a:xfrm>
            <a:off x="5715000" y="2109944"/>
            <a:ext cx="5978273" cy="4651074"/>
          </a:xfrm>
          <a:prstGeom prst="rect">
            <a:avLst/>
          </a:prstGeom>
          <a:noFill/>
        </p:spPr>
      </p:pic>
    </p:spTree>
    <p:extLst>
      <p:ext uri="{BB962C8B-B14F-4D97-AF65-F5344CB8AC3E}">
        <p14:creationId xmlns:p14="http://schemas.microsoft.com/office/powerpoint/2010/main" val="2885397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3FA33C-046B-40C5-8D38-1C3C4BC48792}"/>
              </a:ext>
            </a:extLst>
          </p:cNvPr>
          <p:cNvSpPr>
            <a:spLocks noGrp="1"/>
          </p:cNvSpPr>
          <p:nvPr>
            <p:ph type="title"/>
          </p:nvPr>
        </p:nvSpPr>
        <p:spPr>
          <a:xfrm>
            <a:off x="1251679" y="645107"/>
            <a:ext cx="3384329" cy="1640894"/>
          </a:xfrm>
        </p:spPr>
        <p:txBody>
          <a:bodyPr anchor="t">
            <a:normAutofit/>
          </a:bodyPr>
          <a:lstStyle/>
          <a:p>
            <a:r>
              <a:rPr lang="en-US" sz="3400" b="0" i="0" kern="1200" spc="-50" baseline="0" dirty="0">
                <a:latin typeface="+mj-lt"/>
                <a:ea typeface="+mj-ea"/>
                <a:cs typeface="+mj-cs"/>
              </a:rPr>
              <a:t>Ultrasound assisted Liposuction (UAL)</a:t>
            </a:r>
            <a:endParaRPr lang="ar-JO" sz="3400" dirty="0"/>
          </a:p>
        </p:txBody>
      </p:sp>
      <p:sp>
        <p:nvSpPr>
          <p:cNvPr id="3" name="عنصر نائب للمحتوى 2">
            <a:extLst>
              <a:ext uri="{FF2B5EF4-FFF2-40B4-BE49-F238E27FC236}">
                <a16:creationId xmlns:a16="http://schemas.microsoft.com/office/drawing/2014/main" id="{6738596E-6680-4F6E-8E40-DA228EAE4441}"/>
              </a:ext>
            </a:extLst>
          </p:cNvPr>
          <p:cNvSpPr>
            <a:spLocks noGrp="1"/>
          </p:cNvSpPr>
          <p:nvPr>
            <p:ph idx="1"/>
          </p:nvPr>
        </p:nvSpPr>
        <p:spPr>
          <a:xfrm>
            <a:off x="1251679" y="2286001"/>
            <a:ext cx="3384330" cy="3940844"/>
          </a:xfrm>
        </p:spPr>
        <p:txBody>
          <a:bodyPr>
            <a:normAutofit/>
          </a:bodyPr>
          <a:lstStyle/>
          <a:p>
            <a:pPr marL="285750" indent="-285750">
              <a:lnSpc>
                <a:spcPct val="100000"/>
              </a:lnSpc>
              <a:spcBef>
                <a:spcPts val="1000"/>
              </a:spcBef>
              <a:buClr>
                <a:schemeClr val="bg2">
                  <a:lumMod val="40000"/>
                  <a:lumOff val="60000"/>
                </a:schemeClr>
              </a:buClr>
              <a:buSzPct val="80000"/>
              <a:buFont typeface="Wingdings 3" charset="2"/>
              <a:buChar char=""/>
            </a:pPr>
            <a:r>
              <a:rPr lang="en-US" sz="1700" dirty="0"/>
              <a:t>Can be either an internal UAL or an External UAL.</a:t>
            </a:r>
          </a:p>
          <a:p>
            <a:pPr marL="285750" indent="-285750">
              <a:lnSpc>
                <a:spcPct val="100000"/>
              </a:lnSpc>
              <a:spcBef>
                <a:spcPts val="1000"/>
              </a:spcBef>
              <a:buClr>
                <a:schemeClr val="bg2">
                  <a:lumMod val="40000"/>
                  <a:lumOff val="60000"/>
                </a:schemeClr>
              </a:buClr>
              <a:buSzPct val="80000"/>
              <a:buFont typeface="Wingdings 3" charset="2"/>
              <a:buChar char=""/>
            </a:pPr>
            <a:endParaRPr lang="en-US" sz="1700" dirty="0"/>
          </a:p>
          <a:p>
            <a:pPr marL="285750" indent="-285750">
              <a:lnSpc>
                <a:spcPct val="100000"/>
              </a:lnSpc>
              <a:spcBef>
                <a:spcPts val="1000"/>
              </a:spcBef>
              <a:buClr>
                <a:schemeClr val="bg2">
                  <a:lumMod val="40000"/>
                  <a:lumOff val="60000"/>
                </a:schemeClr>
              </a:buClr>
              <a:buSzPct val="80000"/>
              <a:buFont typeface="Wingdings 3" charset="2"/>
              <a:buChar char=""/>
            </a:pPr>
            <a:r>
              <a:rPr lang="en-US" sz="1700" dirty="0"/>
              <a:t>Can remove great amounts of fat tissue &amp; the ability to breakdown fibrous fats.</a:t>
            </a:r>
          </a:p>
          <a:p>
            <a:pPr marL="285750" indent="-285750">
              <a:lnSpc>
                <a:spcPct val="100000"/>
              </a:lnSpc>
              <a:spcBef>
                <a:spcPts val="1000"/>
              </a:spcBef>
              <a:buClr>
                <a:schemeClr val="bg2">
                  <a:lumMod val="40000"/>
                  <a:lumOff val="60000"/>
                </a:schemeClr>
              </a:buClr>
              <a:buSzPct val="80000"/>
              <a:buFont typeface="Wingdings 3" charset="2"/>
              <a:buChar char=""/>
            </a:pPr>
            <a:endParaRPr lang="en-US" sz="1700" dirty="0"/>
          </a:p>
          <a:p>
            <a:pPr marL="285750" indent="-285750">
              <a:lnSpc>
                <a:spcPct val="100000"/>
              </a:lnSpc>
              <a:spcBef>
                <a:spcPts val="1000"/>
              </a:spcBef>
              <a:buClr>
                <a:schemeClr val="bg2">
                  <a:lumMod val="40000"/>
                  <a:lumOff val="60000"/>
                </a:schemeClr>
              </a:buClr>
              <a:buSzPct val="80000"/>
              <a:buFont typeface="Wingdings 3" charset="2"/>
              <a:buChar char=""/>
            </a:pPr>
            <a:r>
              <a:rPr lang="en-US" sz="1700" dirty="0"/>
              <a:t>However, this </a:t>
            </a:r>
            <a:r>
              <a:rPr lang="en-US" sz="1700" dirty="0" err="1"/>
              <a:t>MoA</a:t>
            </a:r>
            <a:r>
              <a:rPr lang="en-US" sz="1700" dirty="0"/>
              <a:t> takes longer times to complete, can cause burns in patients &amp; can result in formation of a Stroma.</a:t>
            </a:r>
          </a:p>
          <a:p>
            <a:pPr marL="285750" indent="-285750">
              <a:lnSpc>
                <a:spcPct val="100000"/>
              </a:lnSpc>
              <a:spcBef>
                <a:spcPts val="1000"/>
              </a:spcBef>
              <a:buClr>
                <a:schemeClr val="bg2">
                  <a:lumMod val="40000"/>
                  <a:lumOff val="60000"/>
                </a:schemeClr>
              </a:buClr>
              <a:buSzPct val="80000"/>
              <a:buFont typeface="Wingdings 3" charset="2"/>
              <a:buChar char=""/>
            </a:pPr>
            <a:endParaRPr lang="en-US" sz="1700" dirty="0"/>
          </a:p>
          <a:p>
            <a:pPr>
              <a:lnSpc>
                <a:spcPct val="100000"/>
              </a:lnSpc>
            </a:pPr>
            <a:endParaRPr lang="ar-JO" sz="1700" dirty="0"/>
          </a:p>
        </p:txBody>
      </p:sp>
      <p:pic>
        <p:nvPicPr>
          <p:cNvPr id="4" name="Picture 4" descr="Diagram&#10;&#10;Description automatically generated">
            <a:extLst>
              <a:ext uri="{FF2B5EF4-FFF2-40B4-BE49-F238E27FC236}">
                <a16:creationId xmlns:a16="http://schemas.microsoft.com/office/drawing/2014/main" id="{D27931B8-460A-4038-8F37-F7F1FD1FF172}"/>
              </a:ext>
            </a:extLst>
          </p:cNvPr>
          <p:cNvPicPr>
            <a:picLocks noGrp="1" noChangeAspect="1"/>
          </p:cNvPicPr>
          <p:nvPr/>
        </p:nvPicPr>
        <p:blipFill>
          <a:blip r:embed="rId2"/>
          <a:stretch>
            <a:fillRect/>
          </a:stretch>
        </p:blipFill>
        <p:spPr>
          <a:xfrm>
            <a:off x="5279472" y="1477390"/>
            <a:ext cx="5995465" cy="3929481"/>
          </a:xfrm>
          <a:prstGeom prst="rect">
            <a:avLst/>
          </a:prstGeom>
        </p:spPr>
      </p:pic>
    </p:spTree>
    <p:extLst>
      <p:ext uri="{BB962C8B-B14F-4D97-AF65-F5344CB8AC3E}">
        <p14:creationId xmlns:p14="http://schemas.microsoft.com/office/powerpoint/2010/main" val="1489338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2533CDB-13C2-46D6-B323-1A14C1353586}"/>
              </a:ext>
            </a:extLst>
          </p:cNvPr>
          <p:cNvSpPr>
            <a:spLocks noGrp="1"/>
          </p:cNvSpPr>
          <p:nvPr>
            <p:ph type="title"/>
          </p:nvPr>
        </p:nvSpPr>
        <p:spPr/>
        <p:txBody>
          <a:bodyPr/>
          <a:lstStyle/>
          <a:p>
            <a:r>
              <a:rPr lang="en-US" dirty="0"/>
              <a:t>Difference between IUAL &amp; EUAL</a:t>
            </a:r>
            <a:endParaRPr lang="ar-JO" dirty="0"/>
          </a:p>
        </p:txBody>
      </p:sp>
      <p:sp>
        <p:nvSpPr>
          <p:cNvPr id="3" name="عنصر نائب للنص 2">
            <a:extLst>
              <a:ext uri="{FF2B5EF4-FFF2-40B4-BE49-F238E27FC236}">
                <a16:creationId xmlns:a16="http://schemas.microsoft.com/office/drawing/2014/main" id="{CA32768C-197D-4E80-B346-B675BB1663C8}"/>
              </a:ext>
            </a:extLst>
          </p:cNvPr>
          <p:cNvSpPr>
            <a:spLocks noGrp="1"/>
          </p:cNvSpPr>
          <p:nvPr>
            <p:ph type="body" idx="1"/>
          </p:nvPr>
        </p:nvSpPr>
        <p:spPr/>
        <p:txBody>
          <a:bodyPr/>
          <a:lstStyle/>
          <a:p>
            <a:r>
              <a:rPr lang="en-US" dirty="0"/>
              <a:t>Internal UAL</a:t>
            </a:r>
          </a:p>
          <a:p>
            <a:endParaRPr lang="ar-JO" dirty="0"/>
          </a:p>
        </p:txBody>
      </p:sp>
      <p:sp>
        <p:nvSpPr>
          <p:cNvPr id="4" name="عنصر نائب للمحتوى 3">
            <a:extLst>
              <a:ext uri="{FF2B5EF4-FFF2-40B4-BE49-F238E27FC236}">
                <a16:creationId xmlns:a16="http://schemas.microsoft.com/office/drawing/2014/main" id="{6219CAC9-AFCD-491B-8058-FB6149CF564D}"/>
              </a:ext>
            </a:extLst>
          </p:cNvPr>
          <p:cNvSpPr>
            <a:spLocks noGrp="1"/>
          </p:cNvSpPr>
          <p:nvPr>
            <p:ph sz="half" idx="2"/>
          </p:nvPr>
        </p:nvSpPr>
        <p:spPr/>
        <p:txBody>
          <a:bodyPr/>
          <a:lstStyle/>
          <a:p>
            <a:r>
              <a:rPr lang="en-US" sz="2000" dirty="0"/>
              <a:t>The source of the ultrasound energy is inside the body (The </a:t>
            </a:r>
            <a:r>
              <a:rPr lang="en-US" sz="2000" dirty="0" err="1"/>
              <a:t>canulla</a:t>
            </a:r>
            <a:r>
              <a:rPr lang="en-US" sz="2000" dirty="0"/>
              <a:t> itself).</a:t>
            </a:r>
          </a:p>
          <a:p>
            <a:pPr>
              <a:buClr>
                <a:srgbClr val="8AD0D6"/>
              </a:buClr>
            </a:pPr>
            <a:r>
              <a:rPr lang="en-US" sz="2000" dirty="0"/>
              <a:t>More risk of burns.</a:t>
            </a:r>
          </a:p>
          <a:p>
            <a:endParaRPr lang="ar-JO" dirty="0"/>
          </a:p>
        </p:txBody>
      </p:sp>
      <p:sp>
        <p:nvSpPr>
          <p:cNvPr id="5" name="عنصر نائب للنص 4">
            <a:extLst>
              <a:ext uri="{FF2B5EF4-FFF2-40B4-BE49-F238E27FC236}">
                <a16:creationId xmlns:a16="http://schemas.microsoft.com/office/drawing/2014/main" id="{D27C2625-1165-410B-ADCF-814322BCD566}"/>
              </a:ext>
            </a:extLst>
          </p:cNvPr>
          <p:cNvSpPr>
            <a:spLocks noGrp="1"/>
          </p:cNvSpPr>
          <p:nvPr>
            <p:ph type="body" sz="quarter" idx="3"/>
          </p:nvPr>
        </p:nvSpPr>
        <p:spPr/>
        <p:txBody>
          <a:bodyPr/>
          <a:lstStyle/>
          <a:p>
            <a:r>
              <a:rPr lang="en-US" dirty="0"/>
              <a:t>External UAL</a:t>
            </a:r>
          </a:p>
          <a:p>
            <a:endParaRPr lang="ar-JO" dirty="0"/>
          </a:p>
        </p:txBody>
      </p:sp>
      <p:sp>
        <p:nvSpPr>
          <p:cNvPr id="6" name="عنصر نائب للمحتوى 5">
            <a:extLst>
              <a:ext uri="{FF2B5EF4-FFF2-40B4-BE49-F238E27FC236}">
                <a16:creationId xmlns:a16="http://schemas.microsoft.com/office/drawing/2014/main" id="{441C4225-2FE0-457F-8569-B84E00ACBBF3}"/>
              </a:ext>
            </a:extLst>
          </p:cNvPr>
          <p:cNvSpPr>
            <a:spLocks noGrp="1"/>
          </p:cNvSpPr>
          <p:nvPr>
            <p:ph sz="quarter" idx="4"/>
          </p:nvPr>
        </p:nvSpPr>
        <p:spPr/>
        <p:txBody>
          <a:bodyPr/>
          <a:lstStyle/>
          <a:p>
            <a:r>
              <a:rPr lang="en-US" sz="2000" dirty="0"/>
              <a:t>The source is found outside the body &amp; the energy has to travel through the skin.</a:t>
            </a:r>
          </a:p>
          <a:p>
            <a:pPr>
              <a:buClr>
                <a:srgbClr val="8AD0D6"/>
              </a:buClr>
            </a:pPr>
            <a:r>
              <a:rPr lang="en-US" sz="2000" dirty="0"/>
              <a:t>Allows for the treatment of larger areas &amp; causes less pain &amp; discomfort for the patient.</a:t>
            </a:r>
          </a:p>
          <a:p>
            <a:endParaRPr lang="ar-JO" dirty="0"/>
          </a:p>
        </p:txBody>
      </p:sp>
      <p:pic>
        <p:nvPicPr>
          <p:cNvPr id="7" name="Picture 7" descr="Diagram&#10;&#10;Description automatically generated">
            <a:extLst>
              <a:ext uri="{FF2B5EF4-FFF2-40B4-BE49-F238E27FC236}">
                <a16:creationId xmlns:a16="http://schemas.microsoft.com/office/drawing/2014/main" id="{FB211FF2-62BF-4E6C-A619-778D1DDBA14C}"/>
              </a:ext>
            </a:extLst>
          </p:cNvPr>
          <p:cNvPicPr>
            <a:picLocks noChangeAspect="1"/>
          </p:cNvPicPr>
          <p:nvPr/>
        </p:nvPicPr>
        <p:blipFill>
          <a:blip r:embed="rId2"/>
          <a:stretch>
            <a:fillRect/>
          </a:stretch>
        </p:blipFill>
        <p:spPr>
          <a:xfrm>
            <a:off x="2026465" y="4183558"/>
            <a:ext cx="7576456" cy="1776976"/>
          </a:xfrm>
          <a:prstGeom prst="rect">
            <a:avLst/>
          </a:prstGeom>
        </p:spPr>
      </p:pic>
    </p:spTree>
    <p:extLst>
      <p:ext uri="{BB962C8B-B14F-4D97-AF65-F5344CB8AC3E}">
        <p14:creationId xmlns:p14="http://schemas.microsoft.com/office/powerpoint/2010/main" val="3625194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6F7352-6F0B-4CB3-B5F4-1892DC4E301C}"/>
              </a:ext>
            </a:extLst>
          </p:cNvPr>
          <p:cNvSpPr>
            <a:spLocks noGrp="1"/>
          </p:cNvSpPr>
          <p:nvPr>
            <p:ph type="title"/>
          </p:nvPr>
        </p:nvSpPr>
        <p:spPr/>
        <p:txBody>
          <a:bodyPr>
            <a:normAutofit/>
          </a:bodyPr>
          <a:lstStyle/>
          <a:p>
            <a:r>
              <a:rPr lang="en-US" dirty="0"/>
              <a:t>Power &amp; Laser assisted Liposuction (PAL &amp; LAL)</a:t>
            </a:r>
            <a:endParaRPr lang="ar-JO" dirty="0"/>
          </a:p>
        </p:txBody>
      </p:sp>
      <p:sp>
        <p:nvSpPr>
          <p:cNvPr id="3" name="عنصر نائب للنص 2">
            <a:extLst>
              <a:ext uri="{FF2B5EF4-FFF2-40B4-BE49-F238E27FC236}">
                <a16:creationId xmlns:a16="http://schemas.microsoft.com/office/drawing/2014/main" id="{773E5884-F3F4-4F5E-A2BB-B1157978A2DD}"/>
              </a:ext>
            </a:extLst>
          </p:cNvPr>
          <p:cNvSpPr>
            <a:spLocks noGrp="1"/>
          </p:cNvSpPr>
          <p:nvPr>
            <p:ph type="body" idx="1"/>
          </p:nvPr>
        </p:nvSpPr>
        <p:spPr/>
        <p:txBody>
          <a:bodyPr/>
          <a:lstStyle/>
          <a:p>
            <a:r>
              <a:rPr lang="en-US" dirty="0"/>
              <a:t>Power assisted</a:t>
            </a:r>
          </a:p>
          <a:p>
            <a:endParaRPr lang="ar-JO" dirty="0"/>
          </a:p>
        </p:txBody>
      </p:sp>
      <p:sp>
        <p:nvSpPr>
          <p:cNvPr id="4" name="عنصر نائب للمحتوى 3">
            <a:extLst>
              <a:ext uri="{FF2B5EF4-FFF2-40B4-BE49-F238E27FC236}">
                <a16:creationId xmlns:a16="http://schemas.microsoft.com/office/drawing/2014/main" id="{46B41455-8EA6-4FB1-9B47-BCF37B85A2E8}"/>
              </a:ext>
            </a:extLst>
          </p:cNvPr>
          <p:cNvSpPr>
            <a:spLocks noGrp="1"/>
          </p:cNvSpPr>
          <p:nvPr>
            <p:ph sz="half" idx="2"/>
          </p:nvPr>
        </p:nvSpPr>
        <p:spPr/>
        <p:txBody>
          <a:bodyPr/>
          <a:lstStyle/>
          <a:p>
            <a:r>
              <a:rPr lang="en-US" dirty="0"/>
              <a:t>Uses a </a:t>
            </a:r>
            <a:r>
              <a:rPr lang="en-US" dirty="0" err="1"/>
              <a:t>powerized</a:t>
            </a:r>
            <a:r>
              <a:rPr lang="en-US" dirty="0"/>
              <a:t> </a:t>
            </a:r>
            <a:r>
              <a:rPr lang="en-US" dirty="0" err="1"/>
              <a:t>canulla</a:t>
            </a:r>
            <a:r>
              <a:rPr lang="en-US" dirty="0"/>
              <a:t> that moves through the fat tissue.</a:t>
            </a:r>
          </a:p>
          <a:p>
            <a:pPr>
              <a:buClr>
                <a:srgbClr val="8AD0D6"/>
              </a:buClr>
            </a:pPr>
            <a:r>
              <a:rPr lang="en-US" dirty="0"/>
              <a:t>Contains no risk of burning unlike UAL.</a:t>
            </a:r>
          </a:p>
          <a:p>
            <a:pPr>
              <a:buClr>
                <a:srgbClr val="8AD0D6"/>
              </a:buClr>
            </a:pPr>
            <a:r>
              <a:rPr lang="en-US" dirty="0"/>
              <a:t>Can easily treat fibrous fat tissue.</a:t>
            </a:r>
          </a:p>
          <a:p>
            <a:endParaRPr lang="ar-JO" dirty="0"/>
          </a:p>
        </p:txBody>
      </p:sp>
      <p:sp>
        <p:nvSpPr>
          <p:cNvPr id="5" name="عنصر نائب للنص 4">
            <a:extLst>
              <a:ext uri="{FF2B5EF4-FFF2-40B4-BE49-F238E27FC236}">
                <a16:creationId xmlns:a16="http://schemas.microsoft.com/office/drawing/2014/main" id="{4C126962-4114-4EBA-8808-3AB5DB48E460}"/>
              </a:ext>
            </a:extLst>
          </p:cNvPr>
          <p:cNvSpPr>
            <a:spLocks noGrp="1"/>
          </p:cNvSpPr>
          <p:nvPr>
            <p:ph type="body" sz="quarter" idx="3"/>
          </p:nvPr>
        </p:nvSpPr>
        <p:spPr/>
        <p:txBody>
          <a:bodyPr/>
          <a:lstStyle/>
          <a:p>
            <a:r>
              <a:rPr lang="en-US" dirty="0"/>
              <a:t>Laser assisted</a:t>
            </a:r>
          </a:p>
          <a:p>
            <a:endParaRPr lang="ar-JO" dirty="0"/>
          </a:p>
        </p:txBody>
      </p:sp>
      <p:sp>
        <p:nvSpPr>
          <p:cNvPr id="6" name="عنصر نائب للمحتوى 5">
            <a:extLst>
              <a:ext uri="{FF2B5EF4-FFF2-40B4-BE49-F238E27FC236}">
                <a16:creationId xmlns:a16="http://schemas.microsoft.com/office/drawing/2014/main" id="{2062D372-48F9-4542-932C-8D7A2DFED79A}"/>
              </a:ext>
            </a:extLst>
          </p:cNvPr>
          <p:cNvSpPr>
            <a:spLocks noGrp="1"/>
          </p:cNvSpPr>
          <p:nvPr>
            <p:ph sz="quarter" idx="4"/>
          </p:nvPr>
        </p:nvSpPr>
        <p:spPr/>
        <p:txBody>
          <a:bodyPr>
            <a:normAutofit/>
          </a:bodyPr>
          <a:lstStyle/>
          <a:p>
            <a:r>
              <a:rPr lang="en-US" dirty="0"/>
              <a:t>It increases the safety standards of the operation.</a:t>
            </a:r>
          </a:p>
          <a:p>
            <a:pPr>
              <a:buClr>
                <a:srgbClr val="8AD0D6"/>
              </a:buClr>
            </a:pPr>
            <a:r>
              <a:rPr lang="en-US" dirty="0"/>
              <a:t>Decreases the time of the operation and the healing time.</a:t>
            </a:r>
          </a:p>
          <a:p>
            <a:pPr>
              <a:buClr>
                <a:srgbClr val="8AD0D6"/>
              </a:buClr>
            </a:pPr>
            <a:r>
              <a:rPr lang="en-US" dirty="0"/>
              <a:t>Painless.</a:t>
            </a:r>
          </a:p>
          <a:p>
            <a:pPr>
              <a:buClr>
                <a:srgbClr val="8AD0D6"/>
              </a:buClr>
            </a:pPr>
            <a:r>
              <a:rPr lang="en-US" dirty="0"/>
              <a:t>More expensive.</a:t>
            </a:r>
            <a:endParaRPr lang="ar-JO" dirty="0"/>
          </a:p>
        </p:txBody>
      </p:sp>
    </p:spTree>
    <p:extLst>
      <p:ext uri="{BB962C8B-B14F-4D97-AF65-F5344CB8AC3E}">
        <p14:creationId xmlns:p14="http://schemas.microsoft.com/office/powerpoint/2010/main" val="2514679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04279B7-069A-4266-A181-EF70875E3A51}"/>
              </a:ext>
            </a:extLst>
          </p:cNvPr>
          <p:cNvSpPr>
            <a:spLocks noGrp="1"/>
          </p:cNvSpPr>
          <p:nvPr>
            <p:ph type="title"/>
          </p:nvPr>
        </p:nvSpPr>
        <p:spPr>
          <a:xfrm>
            <a:off x="665018" y="0"/>
            <a:ext cx="8610600" cy="1293028"/>
          </a:xfrm>
        </p:spPr>
        <p:txBody>
          <a:bodyPr/>
          <a:lstStyle/>
          <a:p>
            <a:r>
              <a:rPr lang="en-US" dirty="0"/>
              <a:t>Risks of Liposuction.</a:t>
            </a:r>
            <a:endParaRPr lang="ar-JO" dirty="0"/>
          </a:p>
        </p:txBody>
      </p:sp>
      <p:sp>
        <p:nvSpPr>
          <p:cNvPr id="3" name="عنصر نائب للمحتوى 2">
            <a:extLst>
              <a:ext uri="{FF2B5EF4-FFF2-40B4-BE49-F238E27FC236}">
                <a16:creationId xmlns:a16="http://schemas.microsoft.com/office/drawing/2014/main" id="{847BC63C-5612-443F-94C0-2A9525BA884B}"/>
              </a:ext>
            </a:extLst>
          </p:cNvPr>
          <p:cNvSpPr>
            <a:spLocks noGrp="1"/>
          </p:cNvSpPr>
          <p:nvPr>
            <p:ph idx="1"/>
          </p:nvPr>
        </p:nvSpPr>
        <p:spPr>
          <a:xfrm>
            <a:off x="1251678" y="1205949"/>
            <a:ext cx="10178322" cy="5393634"/>
          </a:xfrm>
        </p:spPr>
        <p:txBody>
          <a:bodyPr>
            <a:normAutofit/>
          </a:bodyPr>
          <a:lstStyle/>
          <a:p>
            <a:pPr marL="365760" marR="0" lvl="0" indent="-365760" algn="l" defTabSz="914400" rtl="0" eaLnBrk="1" fontAlgn="auto" latinLnBrk="0" hangingPunct="1">
              <a:lnSpc>
                <a:spcPct val="105000"/>
              </a:lnSpc>
              <a:spcBef>
                <a:spcPts val="900"/>
              </a:spcBef>
              <a:spcAft>
                <a:spcPts val="0"/>
              </a:spcAft>
              <a:buClr>
                <a:srgbClr val="4D65C3"/>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venir Next LT Pro"/>
                <a:ea typeface="+mj-lt"/>
                <a:cs typeface="Aharoni"/>
              </a:rPr>
              <a:t>Severe bruising: This can last for several weeks.</a:t>
            </a:r>
            <a:endParaRPr kumimoji="0" lang="en-US" sz="2000" b="0" i="0" u="none" strike="noStrike" kern="1200" cap="none" spc="0" normalizeH="0" baseline="0" noProof="0" dirty="0">
              <a:ln>
                <a:noFill/>
              </a:ln>
              <a:solidFill>
                <a:srgbClr val="FF0000"/>
              </a:solidFill>
              <a:effectLst/>
              <a:uLnTx/>
              <a:uFillTx/>
              <a:latin typeface="Avenir Next LT Pro"/>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venir Next LT Pro"/>
                <a:ea typeface="+mj-lt"/>
                <a:cs typeface="Aharoni"/>
              </a:rPr>
              <a:t>Inflammation</a:t>
            </a:r>
            <a:endParaRPr kumimoji="0" lang="en-US" sz="2000" b="0" i="0" u="none" strike="noStrike" kern="1200" cap="none" spc="0" normalizeH="0" baseline="0" noProof="0" dirty="0">
              <a:ln>
                <a:noFill/>
              </a:ln>
              <a:solidFill>
                <a:srgbClr val="FF0000"/>
              </a:solidFill>
              <a:effectLst/>
              <a:uLnTx/>
              <a:uFillTx/>
              <a:latin typeface="Avenir Next LT Pro"/>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venir Next LT Pro"/>
                <a:ea typeface="+mj-lt"/>
                <a:cs typeface="Aharoni"/>
              </a:rPr>
              <a:t>Thrombophlebitis</a:t>
            </a:r>
            <a:endParaRPr kumimoji="0" lang="en-US" sz="2000" b="0" i="0" u="none" strike="noStrike" kern="1200" cap="none" spc="0" normalizeH="0" baseline="0" noProof="0" dirty="0">
              <a:ln>
                <a:noFill/>
              </a:ln>
              <a:solidFill>
                <a:srgbClr val="FF0000"/>
              </a:solidFill>
              <a:effectLst/>
              <a:uLnTx/>
              <a:uFillTx/>
              <a:latin typeface="Avenir Next LT Pro"/>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venir Next LT Pro"/>
                <a:ea typeface="+mj-lt"/>
                <a:cs typeface="Aharoni"/>
              </a:rPr>
              <a:t>Contour irregularities</a:t>
            </a:r>
            <a:endParaRPr kumimoji="0" lang="en-US" sz="2000" b="0" i="0" u="none" strike="noStrike" kern="1200" cap="none" spc="0" normalizeH="0" baseline="0" noProof="0" dirty="0">
              <a:ln>
                <a:noFill/>
              </a:ln>
              <a:solidFill>
                <a:srgbClr val="FF0000"/>
              </a:solidFill>
              <a:effectLst/>
              <a:uLnTx/>
              <a:uFillTx/>
              <a:latin typeface="Avenir Next LT Pro"/>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venir Next LT Pro"/>
                <a:ea typeface="+mj-lt"/>
                <a:cs typeface="Aharoni"/>
              </a:rPr>
              <a:t>Numbness</a:t>
            </a:r>
            <a:endParaRPr kumimoji="0" lang="en-US" sz="2000" b="0" i="0" u="none" strike="noStrike" kern="1200" cap="none" spc="0" normalizeH="0" baseline="0" noProof="0" dirty="0">
              <a:ln>
                <a:noFill/>
              </a:ln>
              <a:solidFill>
                <a:srgbClr val="FF0000"/>
              </a:solidFill>
              <a:effectLst/>
              <a:uLnTx/>
              <a:uFillTx/>
              <a:latin typeface="Avenir Next LT Pro"/>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venir Next LT Pro"/>
                <a:ea typeface="+mj-lt"/>
                <a:cs typeface="Aharoni"/>
              </a:rPr>
              <a:t>Infections: Rarely, a skin infection may occur after liposuction surgery. Sometimes this needs to be treated surgically, with the risk of scarring.</a:t>
            </a:r>
            <a:endParaRPr kumimoji="0" lang="en-US" sz="2000" b="0" i="0" u="none" strike="noStrike" kern="1200" cap="none" spc="0" normalizeH="0" baseline="0" noProof="0" dirty="0">
              <a:ln>
                <a:noFill/>
              </a:ln>
              <a:solidFill>
                <a:srgbClr val="FF0000"/>
              </a:solidFill>
              <a:effectLst/>
              <a:uLnTx/>
              <a:uFillTx/>
              <a:latin typeface="Avenir Next LT Pro"/>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venir Next LT Pro"/>
                <a:ea typeface="+mj-lt"/>
                <a:cs typeface="Aharoni"/>
              </a:rPr>
              <a:t>Internal organ punctures: This is very rare.</a:t>
            </a:r>
            <a:endParaRPr kumimoji="0" lang="en-US" sz="2000" b="0" i="0" u="none" strike="noStrike" kern="1200" cap="none" spc="0" normalizeH="0" baseline="0" noProof="0" dirty="0">
              <a:ln>
                <a:noFill/>
              </a:ln>
              <a:solidFill>
                <a:srgbClr val="FF0000"/>
              </a:solidFill>
              <a:effectLst/>
              <a:uLnTx/>
              <a:uFillTx/>
              <a:latin typeface="Avenir Next LT Pro"/>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venir Next LT Pro"/>
                <a:ea typeface="+mj-lt"/>
                <a:cs typeface="Aharoni"/>
              </a:rPr>
              <a:t>Kidney or heart problems</a:t>
            </a:r>
            <a:endParaRPr kumimoji="0" lang="en-US" sz="2000" b="0" i="0" u="none" strike="noStrike" kern="1200" cap="none" spc="0" normalizeH="0" baseline="0" noProof="0" dirty="0">
              <a:ln>
                <a:noFill/>
              </a:ln>
              <a:solidFill>
                <a:srgbClr val="FF0000"/>
              </a:solidFill>
              <a:effectLst/>
              <a:uLnTx/>
              <a:uFillTx/>
              <a:latin typeface="Avenir Next LT Pro"/>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venir Next LT Pro"/>
                <a:ea typeface="+mj-lt"/>
                <a:cs typeface="Aharoni"/>
              </a:rPr>
              <a:t>Pulmonary embolism: Fat gets into the blood vessels and travels to the lungs, blocking the circulation in the lungs. This can be life-threatening.</a:t>
            </a:r>
            <a:endParaRPr kumimoji="0" lang="en-US" sz="2000" b="0" i="0" u="none" strike="noStrike" kern="1200" cap="none" spc="0" normalizeH="0" baseline="0" noProof="0" dirty="0">
              <a:ln>
                <a:noFill/>
              </a:ln>
              <a:solidFill>
                <a:srgbClr val="FF0000"/>
              </a:solidFill>
              <a:effectLst/>
              <a:uLnTx/>
              <a:uFillTx/>
              <a:latin typeface="Avenir Next LT Pro"/>
            </a:endParaRPr>
          </a:p>
          <a:p>
            <a:pPr marL="365760" marR="0" lvl="0" indent="-365760" algn="l" defTabSz="914400" rtl="0" eaLnBrk="1" fontAlgn="auto" latinLnBrk="0" hangingPunct="1">
              <a:lnSpc>
                <a:spcPct val="105000"/>
              </a:lnSpc>
              <a:spcBef>
                <a:spcPts val="900"/>
              </a:spcBef>
              <a:spcAft>
                <a:spcPts val="0"/>
              </a:spcAft>
              <a:buClr>
                <a:srgbClr val="8AD0D6"/>
              </a:buClr>
              <a:buSzTx/>
              <a:buFont typeface="Avenir Next LT Pro" panose="020B05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venir Next LT Pro"/>
                <a:ea typeface="+mj-lt"/>
                <a:cs typeface="Aharoni"/>
              </a:rPr>
              <a:t>Skin burns: The cannula movement may cause friction burns to the skin or nerves.</a:t>
            </a:r>
            <a:endParaRPr kumimoji="0" lang="en-US" sz="2000" b="0" i="0" u="none" strike="noStrike" kern="1200" cap="none" spc="0" normalizeH="0" baseline="0" noProof="0" dirty="0">
              <a:ln>
                <a:noFill/>
              </a:ln>
              <a:solidFill>
                <a:srgbClr val="FF0000"/>
              </a:solidFill>
              <a:effectLst/>
              <a:uLnTx/>
              <a:uFillTx/>
              <a:latin typeface="Avenir Next LT Pro"/>
            </a:endParaRPr>
          </a:p>
          <a:p>
            <a:endParaRPr lang="ar-JO" dirty="0">
              <a:solidFill>
                <a:srgbClr val="FF0000"/>
              </a:solidFill>
            </a:endParaRPr>
          </a:p>
        </p:txBody>
      </p:sp>
    </p:spTree>
    <p:extLst>
      <p:ext uri="{BB962C8B-B14F-4D97-AF65-F5344CB8AC3E}">
        <p14:creationId xmlns:p14="http://schemas.microsoft.com/office/powerpoint/2010/main" val="2414648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E00FB2C-0E58-4A94-A8EF-548933FE5997}"/>
              </a:ext>
            </a:extLst>
          </p:cNvPr>
          <p:cNvSpPr>
            <a:spLocks noGrp="1"/>
          </p:cNvSpPr>
          <p:nvPr>
            <p:ph type="title"/>
          </p:nvPr>
        </p:nvSpPr>
        <p:spPr>
          <a:xfrm>
            <a:off x="1251677" y="645105"/>
            <a:ext cx="4357499" cy="1320855"/>
          </a:xfrm>
        </p:spPr>
        <p:txBody>
          <a:bodyPr>
            <a:normAutofit/>
          </a:bodyPr>
          <a:lstStyle/>
          <a:p>
            <a:r>
              <a:rPr lang="en-US" sz="4400"/>
              <a:t> Bat Ears</a:t>
            </a:r>
            <a:endParaRPr lang="ar-JO" sz="4400"/>
          </a:p>
        </p:txBody>
      </p:sp>
      <p:sp>
        <p:nvSpPr>
          <p:cNvPr id="3" name="عنصر نائب للمحتوى 2">
            <a:extLst>
              <a:ext uri="{FF2B5EF4-FFF2-40B4-BE49-F238E27FC236}">
                <a16:creationId xmlns:a16="http://schemas.microsoft.com/office/drawing/2014/main" id="{18AFCA0E-99E3-419D-B130-53551E63EB15}"/>
              </a:ext>
            </a:extLst>
          </p:cNvPr>
          <p:cNvSpPr>
            <a:spLocks noGrp="1"/>
          </p:cNvSpPr>
          <p:nvPr>
            <p:ph idx="1"/>
          </p:nvPr>
        </p:nvSpPr>
        <p:spPr>
          <a:xfrm>
            <a:off x="1251678" y="2286001"/>
            <a:ext cx="4363595" cy="3593591"/>
          </a:xfrm>
        </p:spPr>
        <p:txBody>
          <a:bodyPr>
            <a:normAutofit/>
          </a:bodyPr>
          <a:lstStyle/>
          <a:p>
            <a:r>
              <a:rPr lang="en-US">
                <a:ea typeface="+mj-lt"/>
                <a:cs typeface="+mj-lt"/>
              </a:rPr>
              <a:t>Some people’s ears stick out more than normal. This condition is sometimes referred to as “bat ears”. Ears that stick out do not cause any physical problems.</a:t>
            </a:r>
            <a:endParaRPr lang="en-US"/>
          </a:p>
          <a:p>
            <a:pPr>
              <a:buClr>
                <a:srgbClr val="8AD0D6"/>
              </a:buClr>
            </a:pPr>
            <a:r>
              <a:rPr lang="en-US">
                <a:ea typeface="+mj-lt"/>
                <a:cs typeface="+mj-lt"/>
              </a:rPr>
              <a:t>The main treatment for prominent ears is an operation called </a:t>
            </a:r>
            <a:r>
              <a:rPr lang="en-US" err="1">
                <a:ea typeface="+mj-lt"/>
                <a:cs typeface="+mj-lt"/>
              </a:rPr>
              <a:t>pinnaplasty</a:t>
            </a:r>
            <a:r>
              <a:rPr lang="en-US">
                <a:ea typeface="+mj-lt"/>
                <a:cs typeface="+mj-lt"/>
              </a:rPr>
              <a:t> or otoplasty</a:t>
            </a:r>
            <a:endParaRPr lang="ar-JO"/>
          </a:p>
        </p:txBody>
      </p:sp>
      <p:pic>
        <p:nvPicPr>
          <p:cNvPr id="4" name="Picture 4" descr="A picture containing person, indoor, wall, close&#10;&#10;Description automatically generated">
            <a:extLst>
              <a:ext uri="{FF2B5EF4-FFF2-40B4-BE49-F238E27FC236}">
                <a16:creationId xmlns:a16="http://schemas.microsoft.com/office/drawing/2014/main" id="{1D9379B8-DDC3-48B0-9C96-B92A4CF98310}"/>
              </a:ext>
            </a:extLst>
          </p:cNvPr>
          <p:cNvPicPr>
            <a:picLocks noChangeAspect="1"/>
          </p:cNvPicPr>
          <p:nvPr/>
        </p:nvPicPr>
        <p:blipFill rotWithShape="1">
          <a:blip r:embed="rId2"/>
          <a:srcRect l="10953" r="10702" b="-1"/>
          <a:stretch/>
        </p:blipFill>
        <p:spPr>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4129570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BE033E-70FA-4170-9D98-2F8D775C38B5}"/>
              </a:ext>
            </a:extLst>
          </p:cNvPr>
          <p:cNvSpPr>
            <a:spLocks noGrp="1"/>
          </p:cNvSpPr>
          <p:nvPr>
            <p:ph type="title"/>
          </p:nvPr>
        </p:nvSpPr>
        <p:spPr>
          <a:xfrm>
            <a:off x="754144" y="484631"/>
            <a:ext cx="6340519" cy="1638469"/>
          </a:xfrm>
        </p:spPr>
        <p:txBody>
          <a:bodyPr>
            <a:normAutofit/>
          </a:bodyPr>
          <a:lstStyle/>
          <a:p>
            <a:r>
              <a:rPr lang="en-US"/>
              <a:t>Operation</a:t>
            </a:r>
            <a:endParaRPr lang="ar-JO"/>
          </a:p>
        </p:txBody>
      </p:sp>
      <p:sp>
        <p:nvSpPr>
          <p:cNvPr id="3" name="عنصر نائب للمحتوى 2">
            <a:extLst>
              <a:ext uri="{FF2B5EF4-FFF2-40B4-BE49-F238E27FC236}">
                <a16:creationId xmlns:a16="http://schemas.microsoft.com/office/drawing/2014/main" id="{CAC7A739-080B-4E73-8A81-FD4984D68A10}"/>
              </a:ext>
            </a:extLst>
          </p:cNvPr>
          <p:cNvSpPr>
            <a:spLocks noGrp="1"/>
          </p:cNvSpPr>
          <p:nvPr>
            <p:ph idx="1"/>
          </p:nvPr>
        </p:nvSpPr>
        <p:spPr>
          <a:xfrm>
            <a:off x="765051" y="2443140"/>
            <a:ext cx="6306309" cy="3930227"/>
          </a:xfrm>
        </p:spPr>
        <p:txBody>
          <a:bodyPr>
            <a:normAutofit/>
          </a:bodyPr>
          <a:lstStyle/>
          <a:p>
            <a:pPr>
              <a:buClr>
                <a:srgbClr val="8AD0D6"/>
              </a:buClr>
            </a:pPr>
            <a:r>
              <a:rPr lang="en-US">
                <a:solidFill>
                  <a:srgbClr val="000000"/>
                </a:solidFill>
              </a:rPr>
              <a:t>Treating Bat ears is done by a vertical incision on the back of both ears, thus exposing the cartlage which gives the ear its shape &amp; degree of protrusion.</a:t>
            </a:r>
          </a:p>
          <a:p>
            <a:pPr>
              <a:buClr>
                <a:srgbClr val="8AD0D6"/>
              </a:buClr>
            </a:pPr>
            <a:endParaRPr lang="en-US">
              <a:solidFill>
                <a:srgbClr val="000000"/>
              </a:solidFill>
            </a:endParaRPr>
          </a:p>
          <a:p>
            <a:pPr>
              <a:buClr>
                <a:srgbClr val="8AD0D6"/>
              </a:buClr>
            </a:pPr>
            <a:r>
              <a:rPr lang="en-US">
                <a:solidFill>
                  <a:srgbClr val="000000"/>
                </a:solidFill>
              </a:rPr>
              <a:t>Then we sculpt said cartilage to a satisfactory degree and fold the ear before suturing it in place this will lessen the degree of which the ear is protruding thus pulling the ear to head.</a:t>
            </a:r>
          </a:p>
          <a:p>
            <a:endParaRPr lang="ar-JO">
              <a:solidFill>
                <a:srgbClr val="000000"/>
              </a:solidFill>
            </a:endParaRPr>
          </a:p>
        </p:txBody>
      </p:sp>
      <p:pic>
        <p:nvPicPr>
          <p:cNvPr id="6" name="Picture 4" descr="A picture containing person, person, young, posing&#10;&#10;Description automatically generated">
            <a:extLst>
              <a:ext uri="{FF2B5EF4-FFF2-40B4-BE49-F238E27FC236}">
                <a16:creationId xmlns:a16="http://schemas.microsoft.com/office/drawing/2014/main" id="{458B9B70-346E-41CA-9163-A90FFA40211C}"/>
              </a:ext>
            </a:extLst>
          </p:cNvPr>
          <p:cNvPicPr>
            <a:picLocks noChangeAspect="1"/>
          </p:cNvPicPr>
          <p:nvPr/>
        </p:nvPicPr>
        <p:blipFill rotWithShape="1">
          <a:blip r:embed="rId2"/>
          <a:srcRect l="4426" r="2069" b="-1"/>
          <a:stretch/>
        </p:blipFill>
        <p:spPr>
          <a:xfrm>
            <a:off x="8039879" y="659959"/>
            <a:ext cx="3667489" cy="2608313"/>
          </a:xfrm>
          <a:prstGeom prst="rect">
            <a:avLst/>
          </a:prstGeom>
        </p:spPr>
      </p:pic>
      <p:pic>
        <p:nvPicPr>
          <p:cNvPr id="7" name="Picture 5" descr="A picture containing person, person, close&#10;&#10;Description automatically generated">
            <a:extLst>
              <a:ext uri="{FF2B5EF4-FFF2-40B4-BE49-F238E27FC236}">
                <a16:creationId xmlns:a16="http://schemas.microsoft.com/office/drawing/2014/main" id="{B08D7201-A9CB-4766-9291-4F2C9A4A40F7}"/>
              </a:ext>
            </a:extLst>
          </p:cNvPr>
          <p:cNvPicPr>
            <a:picLocks noChangeAspect="1"/>
          </p:cNvPicPr>
          <p:nvPr/>
        </p:nvPicPr>
        <p:blipFill rotWithShape="1">
          <a:blip r:embed="rId3"/>
          <a:srcRect l="5658" r="-3" b="-3"/>
          <a:stretch/>
        </p:blipFill>
        <p:spPr>
          <a:xfrm>
            <a:off x="8039879" y="3429000"/>
            <a:ext cx="3667489" cy="2818387"/>
          </a:xfrm>
          <a:prstGeom prst="rect">
            <a:avLst/>
          </a:prstGeom>
        </p:spPr>
      </p:pic>
    </p:spTree>
    <p:extLst>
      <p:ext uri="{BB962C8B-B14F-4D97-AF65-F5344CB8AC3E}">
        <p14:creationId xmlns:p14="http://schemas.microsoft.com/office/powerpoint/2010/main" val="2067085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A52DE73-A523-4548-A16A-CF671038D75E}"/>
              </a:ext>
            </a:extLst>
          </p:cNvPr>
          <p:cNvSpPr>
            <a:spLocks noGrp="1"/>
          </p:cNvSpPr>
          <p:nvPr>
            <p:ph type="title"/>
          </p:nvPr>
        </p:nvSpPr>
        <p:spPr>
          <a:xfrm>
            <a:off x="761996" y="382385"/>
            <a:ext cx="10668004" cy="1113295"/>
          </a:xfrm>
        </p:spPr>
        <p:txBody>
          <a:bodyPr anchor="b">
            <a:normAutofit/>
          </a:bodyPr>
          <a:lstStyle/>
          <a:p>
            <a:pPr algn="ctr"/>
            <a:r>
              <a:rPr lang="en-US" dirty="0"/>
              <a:t>Risks</a:t>
            </a:r>
            <a:endParaRPr lang="ar-JO" dirty="0"/>
          </a:p>
        </p:txBody>
      </p:sp>
      <p:graphicFrame>
        <p:nvGraphicFramePr>
          <p:cNvPr id="6" name="Content Placeholder 2">
            <a:extLst>
              <a:ext uri="{FF2B5EF4-FFF2-40B4-BE49-F238E27FC236}">
                <a16:creationId xmlns:a16="http://schemas.microsoft.com/office/drawing/2014/main" id="{68944238-25A6-4A55-A4FB-1AF776B2E911}"/>
              </a:ext>
            </a:extLst>
          </p:cNvPr>
          <p:cNvGraphicFramePr>
            <a:graphicFrameLocks noGrp="1"/>
          </p:cNvGraphicFramePr>
          <p:nvPr>
            <p:ph idx="1"/>
            <p:extLst>
              <p:ext uri="{D42A27DB-BD31-4B8C-83A1-F6EECF244321}">
                <p14:modId xmlns:p14="http://schemas.microsoft.com/office/powerpoint/2010/main" val="730086985"/>
              </p:ext>
            </p:extLst>
          </p:nvPr>
        </p:nvGraphicFramePr>
        <p:xfrm>
          <a:off x="762000" y="1785938"/>
          <a:ext cx="10668000" cy="4031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578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close&#10;&#10;Description automatically generated">
            <a:extLst>
              <a:ext uri="{FF2B5EF4-FFF2-40B4-BE49-F238E27FC236}">
                <a16:creationId xmlns:a16="http://schemas.microsoft.com/office/drawing/2014/main" id="{B0E06C30-F0EF-4318-BD55-41808BD86C33}"/>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عنوان 1">
            <a:extLst>
              <a:ext uri="{FF2B5EF4-FFF2-40B4-BE49-F238E27FC236}">
                <a16:creationId xmlns:a16="http://schemas.microsoft.com/office/drawing/2014/main" id="{34931664-988A-45C6-BBE2-7570CF4F3D01}"/>
              </a:ext>
            </a:extLst>
          </p:cNvPr>
          <p:cNvSpPr>
            <a:spLocks noGrp="1"/>
          </p:cNvSpPr>
          <p:nvPr>
            <p:ph type="title"/>
          </p:nvPr>
        </p:nvSpPr>
        <p:spPr>
          <a:xfrm>
            <a:off x="3255818" y="639682"/>
            <a:ext cx="8610600" cy="1293028"/>
          </a:xfrm>
        </p:spPr>
        <p:txBody>
          <a:bodyPr>
            <a:normAutofit/>
          </a:bodyPr>
          <a:lstStyle/>
          <a:p>
            <a:r>
              <a:rPr lang="en-US" dirty="0"/>
              <a:t>Rhinoplasty</a:t>
            </a:r>
            <a:endParaRPr lang="ar-JO" dirty="0"/>
          </a:p>
        </p:txBody>
      </p:sp>
      <p:sp>
        <p:nvSpPr>
          <p:cNvPr id="3" name="عنصر نائب للمحتوى 2">
            <a:extLst>
              <a:ext uri="{FF2B5EF4-FFF2-40B4-BE49-F238E27FC236}">
                <a16:creationId xmlns:a16="http://schemas.microsoft.com/office/drawing/2014/main" id="{DA3100B2-25A3-4966-970B-053D7587493A}"/>
              </a:ext>
            </a:extLst>
          </p:cNvPr>
          <p:cNvSpPr>
            <a:spLocks noGrp="1"/>
          </p:cNvSpPr>
          <p:nvPr>
            <p:ph idx="1"/>
          </p:nvPr>
        </p:nvSpPr>
        <p:spPr>
          <a:xfrm>
            <a:off x="200891" y="4682837"/>
            <a:ext cx="10820400" cy="1191490"/>
          </a:xfrm>
        </p:spPr>
        <p:txBody>
          <a:bodyPr>
            <a:normAutofit/>
          </a:bodyPr>
          <a:lstStyle/>
          <a:p>
            <a:r>
              <a:rPr lang="en-US" dirty="0">
                <a:solidFill>
                  <a:schemeClr val="bg1"/>
                </a:solidFill>
              </a:rPr>
              <a:t>More commonly know as a Nose job, it is a reconstruction or altering of the nose either for treating a defect or for purely cosmetic reasons</a:t>
            </a:r>
            <a:endParaRPr lang="ar-JO" dirty="0">
              <a:solidFill>
                <a:schemeClr val="bg1"/>
              </a:solidFill>
            </a:endParaRPr>
          </a:p>
        </p:txBody>
      </p:sp>
    </p:spTree>
    <p:extLst>
      <p:ext uri="{BB962C8B-B14F-4D97-AF65-F5344CB8AC3E}">
        <p14:creationId xmlns:p14="http://schemas.microsoft.com/office/powerpoint/2010/main" val="3646426038"/>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4F43EB-BC62-4FBF-BE20-B1005D8AADF5}"/>
              </a:ext>
            </a:extLst>
          </p:cNvPr>
          <p:cNvSpPr>
            <a:spLocks noGrp="1"/>
          </p:cNvSpPr>
          <p:nvPr>
            <p:ph type="title"/>
          </p:nvPr>
        </p:nvSpPr>
        <p:spPr>
          <a:xfrm>
            <a:off x="401781" y="580352"/>
            <a:ext cx="4948160" cy="1357744"/>
          </a:xfrm>
        </p:spPr>
        <p:txBody>
          <a:bodyPr anchor="b">
            <a:noAutofit/>
          </a:bodyPr>
          <a:lstStyle/>
          <a:p>
            <a:r>
              <a:rPr lang="en-US" sz="3200" dirty="0"/>
              <a:t>Types of Rhinoplasty</a:t>
            </a:r>
            <a:endParaRPr lang="ar-JO" sz="3200" dirty="0"/>
          </a:p>
        </p:txBody>
      </p:sp>
      <p:sp>
        <p:nvSpPr>
          <p:cNvPr id="3" name="عنصر نائب للمحتوى 2">
            <a:extLst>
              <a:ext uri="{FF2B5EF4-FFF2-40B4-BE49-F238E27FC236}">
                <a16:creationId xmlns:a16="http://schemas.microsoft.com/office/drawing/2014/main" id="{EB78CDD2-0605-4C6E-9AFB-222917B94FC8}"/>
              </a:ext>
            </a:extLst>
          </p:cNvPr>
          <p:cNvSpPr>
            <a:spLocks noGrp="1"/>
          </p:cNvSpPr>
          <p:nvPr>
            <p:ph idx="1"/>
          </p:nvPr>
        </p:nvSpPr>
        <p:spPr>
          <a:xfrm>
            <a:off x="508216" y="2527834"/>
            <a:ext cx="5407676" cy="3485039"/>
          </a:xfrm>
        </p:spPr>
        <p:txBody>
          <a:bodyPr>
            <a:normAutofit/>
          </a:bodyPr>
          <a:lstStyle/>
          <a:p>
            <a:r>
              <a:rPr lang="en-US" sz="3200" dirty="0"/>
              <a:t>Rhinoplasty can be either OPEN or CLOSED</a:t>
            </a:r>
          </a:p>
          <a:p>
            <a:endParaRPr lang="ar-JO" sz="1600" dirty="0"/>
          </a:p>
        </p:txBody>
      </p:sp>
      <p:pic>
        <p:nvPicPr>
          <p:cNvPr id="7" name="Picture 4" descr="A picture containing diagram&#10;&#10;Description automatically generated">
            <a:extLst>
              <a:ext uri="{FF2B5EF4-FFF2-40B4-BE49-F238E27FC236}">
                <a16:creationId xmlns:a16="http://schemas.microsoft.com/office/drawing/2014/main" id="{91013891-66D1-4968-B99B-78A7366BC3C4}"/>
              </a:ext>
            </a:extLst>
          </p:cNvPr>
          <p:cNvPicPr>
            <a:picLocks noChangeAspect="1"/>
          </p:cNvPicPr>
          <p:nvPr/>
        </p:nvPicPr>
        <p:blipFill rotWithShape="1">
          <a:blip r:embed="rId2"/>
          <a:srcRect l="12294" r="12680"/>
          <a:stretch/>
        </p:blipFill>
        <p:spPr>
          <a:xfrm>
            <a:off x="6652268" y="871296"/>
            <a:ext cx="4881524" cy="4277987"/>
          </a:xfrm>
          <a:prstGeom prst="rect">
            <a:avLst/>
          </a:prstGeom>
        </p:spPr>
      </p:pic>
    </p:spTree>
    <p:extLst>
      <p:ext uri="{BB962C8B-B14F-4D97-AF65-F5344CB8AC3E}">
        <p14:creationId xmlns:p14="http://schemas.microsoft.com/office/powerpoint/2010/main" val="3651468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A0A19E-661F-4554-86B2-5C6B1AF2D747}"/>
              </a:ext>
            </a:extLst>
          </p:cNvPr>
          <p:cNvSpPr>
            <a:spLocks noGrp="1"/>
          </p:cNvSpPr>
          <p:nvPr>
            <p:ph type="title"/>
          </p:nvPr>
        </p:nvSpPr>
        <p:spPr>
          <a:xfrm>
            <a:off x="1911927" y="695100"/>
            <a:ext cx="8610600" cy="1293028"/>
          </a:xfrm>
        </p:spPr>
        <p:txBody>
          <a:bodyPr/>
          <a:lstStyle/>
          <a:p>
            <a:r>
              <a:rPr lang="en-US" dirty="0"/>
              <a:t>Open vs Closed RhinOplasty</a:t>
            </a:r>
            <a:endParaRPr lang="ar-JO" dirty="0"/>
          </a:p>
        </p:txBody>
      </p:sp>
      <p:graphicFrame>
        <p:nvGraphicFramePr>
          <p:cNvPr id="4" name="Content Placeholder 2">
            <a:extLst>
              <a:ext uri="{FF2B5EF4-FFF2-40B4-BE49-F238E27FC236}">
                <a16:creationId xmlns:a16="http://schemas.microsoft.com/office/drawing/2014/main" id="{EABF7DA2-4FB3-484A-AA18-5D946E67A2D9}"/>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924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6B9BA8C-C356-4877-926F-AC0D6C559ED0}"/>
              </a:ext>
            </a:extLst>
          </p:cNvPr>
          <p:cNvSpPr>
            <a:spLocks noGrp="1"/>
          </p:cNvSpPr>
          <p:nvPr>
            <p:ph type="title"/>
          </p:nvPr>
        </p:nvSpPr>
        <p:spPr>
          <a:xfrm>
            <a:off x="761996" y="382385"/>
            <a:ext cx="10668004" cy="1113295"/>
          </a:xfrm>
        </p:spPr>
        <p:txBody>
          <a:bodyPr anchor="b">
            <a:normAutofit/>
          </a:bodyPr>
          <a:lstStyle/>
          <a:p>
            <a:pPr algn="ctr"/>
            <a:r>
              <a:rPr lang="en-US" sz="5400" dirty="0"/>
              <a:t>EPIDEMIOLOGY</a:t>
            </a:r>
            <a:endParaRPr lang="ar-JO" dirty="0"/>
          </a:p>
        </p:txBody>
      </p:sp>
      <p:sp>
        <p:nvSpPr>
          <p:cNvPr id="3" name="عنصر نائب للمحتوى 2">
            <a:extLst>
              <a:ext uri="{FF2B5EF4-FFF2-40B4-BE49-F238E27FC236}">
                <a16:creationId xmlns:a16="http://schemas.microsoft.com/office/drawing/2014/main" id="{48895E71-B266-4ED6-B16C-4B95103B9395}"/>
              </a:ext>
            </a:extLst>
          </p:cNvPr>
          <p:cNvSpPr>
            <a:spLocks noGrp="1"/>
          </p:cNvSpPr>
          <p:nvPr>
            <p:ph idx="1"/>
          </p:nvPr>
        </p:nvSpPr>
        <p:spPr>
          <a:xfrm>
            <a:off x="761996" y="1785257"/>
            <a:ext cx="10668004" cy="3440539"/>
          </a:xfrm>
        </p:spPr>
        <p:txBody>
          <a:bodyPr>
            <a:normAutofit/>
          </a:bodyPr>
          <a:lstStyle/>
          <a:p>
            <a:pPr>
              <a:lnSpc>
                <a:spcPct val="95000"/>
              </a:lnSpc>
              <a:buFont typeface="Wingdings" panose="05000000000000000000" pitchFamily="2" charset="2"/>
              <a:buChar char="q"/>
            </a:pPr>
            <a:r>
              <a:rPr lang="en-US" sz="2400" dirty="0"/>
              <a:t> New CASES of gynecomastia are common in 3 different age populations: newborns, adolescents and men older than 50 years of age. </a:t>
            </a:r>
          </a:p>
          <a:p>
            <a:pPr>
              <a:lnSpc>
                <a:spcPct val="95000"/>
              </a:lnSpc>
              <a:buFont typeface="Wingdings" panose="05000000000000000000" pitchFamily="2" charset="2"/>
              <a:buChar char="q"/>
            </a:pPr>
            <a:r>
              <a:rPr lang="en-US" sz="2400" dirty="0"/>
              <a:t>   Newborn gynecomastia occurs in about 60-90% of male babies and most cases resolve on their own.</a:t>
            </a:r>
          </a:p>
          <a:p>
            <a:pPr>
              <a:lnSpc>
                <a:spcPct val="95000"/>
              </a:lnSpc>
              <a:buFont typeface="Wingdings" panose="05000000000000000000" pitchFamily="2" charset="2"/>
              <a:buChar char="q"/>
            </a:pPr>
            <a:r>
              <a:rPr lang="en-US" sz="2400" dirty="0"/>
              <a:t> During adolescence, up to 70% of males are estimated to exhibit signs of gynecomastia during their adolescence. </a:t>
            </a:r>
          </a:p>
          <a:p>
            <a:pPr>
              <a:lnSpc>
                <a:spcPct val="95000"/>
              </a:lnSpc>
              <a:buFont typeface="Wingdings" panose="05000000000000000000" pitchFamily="2" charset="2"/>
              <a:buChar char="q"/>
            </a:pPr>
            <a:r>
              <a:rPr lang="en-US" sz="2400" dirty="0"/>
              <a:t>    Senile gynecomastia is estimated to be present in 24-65% of men between the ages of fifty and eighty. </a:t>
            </a:r>
            <a:endParaRPr lang="ar-JO" sz="2400" dirty="0"/>
          </a:p>
        </p:txBody>
      </p:sp>
    </p:spTree>
    <p:extLst>
      <p:ext uri="{BB962C8B-B14F-4D97-AF65-F5344CB8AC3E}">
        <p14:creationId xmlns:p14="http://schemas.microsoft.com/office/powerpoint/2010/main" val="3729475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B6B04B4-0DE6-4757-9395-263BF8CBB250}"/>
              </a:ext>
            </a:extLst>
          </p:cNvPr>
          <p:cNvSpPr>
            <a:spLocks noGrp="1"/>
          </p:cNvSpPr>
          <p:nvPr>
            <p:ph type="title"/>
          </p:nvPr>
        </p:nvSpPr>
        <p:spPr>
          <a:xfrm>
            <a:off x="2175163" y="625828"/>
            <a:ext cx="8610600" cy="1293028"/>
          </a:xfrm>
        </p:spPr>
        <p:txBody>
          <a:bodyPr/>
          <a:lstStyle/>
          <a:p>
            <a:pPr algn="ctr"/>
            <a:r>
              <a:rPr lang="en-US" dirty="0"/>
              <a:t>Cont.</a:t>
            </a:r>
            <a:endParaRPr lang="ar-JO" dirty="0"/>
          </a:p>
        </p:txBody>
      </p:sp>
      <p:sp>
        <p:nvSpPr>
          <p:cNvPr id="3" name="عنصر نائب للمحتوى 2">
            <a:extLst>
              <a:ext uri="{FF2B5EF4-FFF2-40B4-BE49-F238E27FC236}">
                <a16:creationId xmlns:a16="http://schemas.microsoft.com/office/drawing/2014/main" id="{446820EB-88EE-46C1-B8E5-55F01F62841D}"/>
              </a:ext>
            </a:extLst>
          </p:cNvPr>
          <p:cNvSpPr>
            <a:spLocks noGrp="1"/>
          </p:cNvSpPr>
          <p:nvPr>
            <p:ph idx="1"/>
          </p:nvPr>
        </p:nvSpPr>
        <p:spPr/>
        <p:txBody>
          <a:bodyPr>
            <a:normAutofit lnSpcReduction="10000"/>
          </a:bodyPr>
          <a:lstStyle/>
          <a:p>
            <a:pPr>
              <a:lnSpc>
                <a:spcPct val="95000"/>
              </a:lnSpc>
            </a:pPr>
            <a:r>
              <a:rPr lang="en-US" sz="2000" dirty="0">
                <a:ea typeface="+mj-lt"/>
                <a:cs typeface="+mj-lt"/>
              </a:rPr>
              <a:t>Closed </a:t>
            </a:r>
            <a:r>
              <a:rPr lang="en-US" sz="2000" dirty="0" err="1">
                <a:ea typeface="+mj-lt"/>
                <a:cs typeface="+mj-lt"/>
              </a:rPr>
              <a:t>rhinoplasty</a:t>
            </a:r>
            <a:r>
              <a:rPr lang="en-US" sz="2000" dirty="0">
                <a:ea typeface="+mj-lt"/>
                <a:cs typeface="+mj-lt"/>
              </a:rPr>
              <a:t> procedure also features:</a:t>
            </a:r>
            <a:endParaRPr lang="en-US" sz="2000" dirty="0"/>
          </a:p>
          <a:p>
            <a:pPr marL="457200" indent="-457200">
              <a:lnSpc>
                <a:spcPct val="95000"/>
              </a:lnSpc>
              <a:buClr>
                <a:srgbClr val="8AD0D6"/>
              </a:buClr>
              <a:buAutoNum type="arabicPeriod"/>
            </a:pPr>
            <a:r>
              <a:rPr lang="en-US" sz="2000" dirty="0">
                <a:ea typeface="+mj-lt"/>
                <a:cs typeface="+mj-lt"/>
              </a:rPr>
              <a:t>Decreased potential for the excessive reduction (cutting) of the nasal-tip support</a:t>
            </a:r>
            <a:endParaRPr lang="en-US" sz="2000" dirty="0"/>
          </a:p>
          <a:p>
            <a:pPr marL="457200" indent="-457200">
              <a:lnSpc>
                <a:spcPct val="95000"/>
              </a:lnSpc>
              <a:buClr>
                <a:srgbClr val="8AD0D6"/>
              </a:buClr>
              <a:buAutoNum type="arabicPeriod"/>
            </a:pPr>
            <a:r>
              <a:rPr lang="en-US" sz="2000" dirty="0">
                <a:ea typeface="+mj-lt"/>
                <a:cs typeface="+mj-lt"/>
              </a:rPr>
              <a:t>Reduced post-operative edema</a:t>
            </a:r>
            <a:endParaRPr lang="en-US" sz="2000" dirty="0"/>
          </a:p>
          <a:p>
            <a:pPr marL="457200" indent="-457200">
              <a:lnSpc>
                <a:spcPct val="95000"/>
              </a:lnSpc>
              <a:buClr>
                <a:srgbClr val="8AD0D6"/>
              </a:buClr>
              <a:buAutoNum type="arabicPeriod"/>
            </a:pPr>
            <a:r>
              <a:rPr lang="en-US" sz="2000" dirty="0">
                <a:ea typeface="+mj-lt"/>
                <a:cs typeface="+mj-lt"/>
              </a:rPr>
              <a:t>Decreased visible scarring</a:t>
            </a:r>
            <a:endParaRPr lang="en-US" sz="2000" dirty="0"/>
          </a:p>
          <a:p>
            <a:pPr marL="457200" indent="-457200">
              <a:lnSpc>
                <a:spcPct val="95000"/>
              </a:lnSpc>
              <a:buClr>
                <a:srgbClr val="8AD0D6"/>
              </a:buClr>
              <a:buAutoNum type="arabicPeriod"/>
            </a:pPr>
            <a:r>
              <a:rPr lang="en-US" sz="2000" dirty="0">
                <a:ea typeface="+mj-lt"/>
                <a:cs typeface="+mj-lt"/>
              </a:rPr>
              <a:t>Decreased iatrogenic damage to the nose</a:t>
            </a:r>
            <a:endParaRPr lang="en-US" sz="2000" dirty="0"/>
          </a:p>
          <a:p>
            <a:pPr marL="457200" indent="-457200">
              <a:lnSpc>
                <a:spcPct val="95000"/>
              </a:lnSpc>
              <a:buClr>
                <a:srgbClr val="8AD0D6"/>
              </a:buClr>
              <a:buAutoNum type="arabicPeriod"/>
            </a:pPr>
            <a:r>
              <a:rPr lang="en-US" sz="2000" dirty="0">
                <a:ea typeface="+mj-lt"/>
                <a:cs typeface="+mj-lt"/>
              </a:rPr>
              <a:t>Increased availability for effecting </a:t>
            </a:r>
            <a:r>
              <a:rPr lang="en-US" sz="2000" i="1" dirty="0">
                <a:ea typeface="+mj-lt"/>
                <a:cs typeface="+mj-lt"/>
              </a:rPr>
              <a:t>in situ</a:t>
            </a:r>
            <a:r>
              <a:rPr lang="en-US" sz="2000" dirty="0">
                <a:ea typeface="+mj-lt"/>
                <a:cs typeface="+mj-lt"/>
              </a:rPr>
              <a:t> procedural and technical changes</a:t>
            </a:r>
            <a:endParaRPr lang="en-US" sz="2000" dirty="0"/>
          </a:p>
          <a:p>
            <a:pPr marL="457200" indent="-457200">
              <a:lnSpc>
                <a:spcPct val="95000"/>
              </a:lnSpc>
              <a:buClr>
                <a:srgbClr val="8AD0D6"/>
              </a:buClr>
              <a:buAutoNum type="arabicPeriod"/>
            </a:pPr>
            <a:r>
              <a:rPr lang="en-US" sz="2000" dirty="0">
                <a:ea typeface="+mj-lt"/>
                <a:cs typeface="+mj-lt"/>
              </a:rPr>
              <a:t>Palpation that allows the surgeon to </a:t>
            </a:r>
            <a:r>
              <a:rPr lang="en-US" sz="2000" i="1" dirty="0">
                <a:ea typeface="+mj-lt"/>
                <a:cs typeface="+mj-lt"/>
              </a:rPr>
              <a:t>feel</a:t>
            </a:r>
            <a:r>
              <a:rPr lang="en-US" sz="2000" dirty="0">
                <a:ea typeface="+mj-lt"/>
                <a:cs typeface="+mj-lt"/>
              </a:rPr>
              <a:t> the interior changes effected to the nose</a:t>
            </a:r>
            <a:endParaRPr lang="en-US" sz="2000" dirty="0"/>
          </a:p>
          <a:p>
            <a:pPr marL="457200" indent="-457200">
              <a:lnSpc>
                <a:spcPct val="95000"/>
              </a:lnSpc>
              <a:buClr>
                <a:srgbClr val="8AD0D6"/>
              </a:buClr>
              <a:buAutoNum type="arabicPeriod"/>
            </a:pPr>
            <a:r>
              <a:rPr lang="en-US" sz="2000" dirty="0">
                <a:ea typeface="+mj-lt"/>
                <a:cs typeface="+mj-lt"/>
              </a:rPr>
              <a:t>Shorter operating room time</a:t>
            </a:r>
            <a:endParaRPr lang="en-US" sz="2000" dirty="0"/>
          </a:p>
          <a:p>
            <a:pPr marL="457200" indent="-457200">
              <a:lnSpc>
                <a:spcPct val="95000"/>
              </a:lnSpc>
              <a:buClr>
                <a:srgbClr val="8AD0D6"/>
              </a:buClr>
              <a:buAutoNum type="arabicPeriod"/>
            </a:pPr>
            <a:r>
              <a:rPr lang="en-US" sz="2000" dirty="0">
                <a:ea typeface="+mj-lt"/>
                <a:cs typeface="+mj-lt"/>
              </a:rPr>
              <a:t>Quicker post-surgical recovery and convalescence for the patient</a:t>
            </a:r>
            <a:endParaRPr lang="en-US" sz="2000" baseline="30000" dirty="0"/>
          </a:p>
          <a:p>
            <a:endParaRPr lang="ar-JO" dirty="0"/>
          </a:p>
        </p:txBody>
      </p:sp>
    </p:spTree>
    <p:extLst>
      <p:ext uri="{BB962C8B-B14F-4D97-AF65-F5344CB8AC3E}">
        <p14:creationId xmlns:p14="http://schemas.microsoft.com/office/powerpoint/2010/main" val="807258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A picture containing blur&#10;&#10;Description automatically generated">
            <a:extLst>
              <a:ext uri="{FF2B5EF4-FFF2-40B4-BE49-F238E27FC236}">
                <a16:creationId xmlns:a16="http://schemas.microsoft.com/office/drawing/2014/main" id="{FA01137D-8B54-4126-A3AC-3FAEF750A75A}"/>
              </a:ext>
            </a:extLst>
          </p:cNvPr>
          <p:cNvPicPr>
            <a:picLocks noChangeAspect="1"/>
          </p:cNvPicPr>
          <p:nvPr/>
        </p:nvPicPr>
        <p:blipFill rotWithShape="1">
          <a:blip r:embed="rId2"/>
          <a:srcRect l="32494" r="12130" b="2"/>
          <a:stretch/>
        </p:blipFill>
        <p:spPr>
          <a:xfrm>
            <a:off x="7338646" y="10"/>
            <a:ext cx="4853354" cy="6857990"/>
          </a:xfrm>
          <a:prstGeom prst="rect">
            <a:avLst/>
          </a:prstGeom>
        </p:spPr>
      </p:pic>
      <p:sp>
        <p:nvSpPr>
          <p:cNvPr id="2" name="عنوان 1">
            <a:extLst>
              <a:ext uri="{FF2B5EF4-FFF2-40B4-BE49-F238E27FC236}">
                <a16:creationId xmlns:a16="http://schemas.microsoft.com/office/drawing/2014/main" id="{12E801AF-F54C-49D7-B042-9182C4D3F062}"/>
              </a:ext>
            </a:extLst>
          </p:cNvPr>
          <p:cNvSpPr>
            <a:spLocks noGrp="1"/>
          </p:cNvSpPr>
          <p:nvPr>
            <p:ph type="title"/>
          </p:nvPr>
        </p:nvSpPr>
        <p:spPr>
          <a:xfrm>
            <a:off x="765051" y="382385"/>
            <a:ext cx="6015897" cy="1492132"/>
          </a:xfrm>
        </p:spPr>
        <p:txBody>
          <a:bodyPr>
            <a:normAutofit/>
          </a:bodyPr>
          <a:lstStyle/>
          <a:p>
            <a:r>
              <a:rPr lang="en-US" dirty="0"/>
              <a:t>Uses of Rhinoplasty</a:t>
            </a:r>
            <a:endParaRPr lang="ar-JO" dirty="0"/>
          </a:p>
        </p:txBody>
      </p:sp>
      <p:sp>
        <p:nvSpPr>
          <p:cNvPr id="3" name="عنصر نائب للمحتوى 2">
            <a:extLst>
              <a:ext uri="{FF2B5EF4-FFF2-40B4-BE49-F238E27FC236}">
                <a16:creationId xmlns:a16="http://schemas.microsoft.com/office/drawing/2014/main" id="{1BDFFAB9-8C0C-4507-B09D-4AED7637FE9D}"/>
              </a:ext>
            </a:extLst>
          </p:cNvPr>
          <p:cNvSpPr>
            <a:spLocks noGrp="1"/>
          </p:cNvSpPr>
          <p:nvPr>
            <p:ph idx="1"/>
          </p:nvPr>
        </p:nvSpPr>
        <p:spPr>
          <a:xfrm>
            <a:off x="765051" y="2286001"/>
            <a:ext cx="6015897" cy="3593591"/>
          </a:xfrm>
        </p:spPr>
        <p:txBody>
          <a:bodyPr>
            <a:normAutofit/>
          </a:bodyPr>
          <a:lstStyle/>
          <a:p>
            <a:pPr marL="365760" marR="0" lvl="0" indent="-365760" defTabSz="914400" rtl="0" eaLnBrk="1" fontAlgn="auto" latinLnBrk="0" hangingPunct="1">
              <a:lnSpc>
                <a:spcPct val="100000"/>
              </a:lnSpc>
              <a:spcBef>
                <a:spcPts val="900"/>
              </a:spcBef>
              <a:spcAft>
                <a:spcPts val="0"/>
              </a:spcAft>
              <a:buClr>
                <a:srgbClr val="4D65C3"/>
              </a:buClr>
              <a:buSzTx/>
              <a:buFont typeface="Avenir Next LT Pro" panose="020B0504020202020204" pitchFamily="34" charset="0"/>
              <a:buChar char="+"/>
              <a:tabLst/>
              <a:defRPr/>
            </a:pPr>
            <a:r>
              <a:rPr kumimoji="0" lang="en-US" b="0" i="0" u="none" strike="noStrike" kern="1200" cap="none" spc="0" normalizeH="0" baseline="0" noProof="0" dirty="0">
                <a:ln>
                  <a:noFill/>
                </a:ln>
                <a:effectLst/>
                <a:uLnTx/>
                <a:uFillTx/>
                <a:latin typeface="Avenir Next LT Pro"/>
                <a:ea typeface="+mn-ea"/>
                <a:cs typeface="+mn-cs"/>
              </a:rPr>
              <a:t>Both types are used for handling these conditions:</a:t>
            </a:r>
          </a:p>
          <a:p>
            <a:pPr marL="457200" marR="0" lvl="0" indent="-457200" defTabSz="914400" rtl="0" eaLnBrk="1" fontAlgn="auto" latinLnBrk="0" hangingPunct="1">
              <a:lnSpc>
                <a:spcPct val="100000"/>
              </a:lnSpc>
              <a:spcBef>
                <a:spcPts val="900"/>
              </a:spcBef>
              <a:spcAft>
                <a:spcPts val="0"/>
              </a:spcAft>
              <a:buClr>
                <a:srgbClr val="8AD0D6"/>
              </a:buClr>
              <a:buSzTx/>
              <a:buFont typeface="Avenir Next LT Pro" panose="020B0504020202020204" pitchFamily="34" charset="0"/>
              <a:buAutoNum type="arabicPeriod"/>
              <a:tabLst/>
              <a:defRPr/>
            </a:pPr>
            <a:r>
              <a:rPr kumimoji="0" lang="en-US" b="0" i="0" u="none" strike="noStrike" kern="1200" cap="none" spc="0" normalizeH="0" baseline="0" noProof="0" dirty="0">
                <a:ln>
                  <a:noFill/>
                </a:ln>
                <a:effectLst/>
                <a:uLnTx/>
                <a:uFillTx/>
                <a:latin typeface="Avenir Next LT Pro"/>
                <a:ea typeface="+mj-lt"/>
                <a:cs typeface="Aharoni"/>
              </a:rPr>
              <a:t>nasal pathologies </a:t>
            </a:r>
          </a:p>
          <a:p>
            <a:pPr marL="457200" marR="0" lvl="0" indent="-457200" defTabSz="914400" rtl="0" eaLnBrk="1" fontAlgn="auto" latinLnBrk="0" hangingPunct="1">
              <a:lnSpc>
                <a:spcPct val="100000"/>
              </a:lnSpc>
              <a:spcBef>
                <a:spcPts val="900"/>
              </a:spcBef>
              <a:spcAft>
                <a:spcPts val="0"/>
              </a:spcAft>
              <a:buClr>
                <a:srgbClr val="8AD0D6"/>
              </a:buClr>
              <a:buSzTx/>
              <a:buFont typeface="Avenir Next LT Pro" panose="020B0504020202020204" pitchFamily="34" charset="0"/>
              <a:buAutoNum type="arabicPeriod"/>
              <a:tabLst/>
              <a:defRPr/>
            </a:pPr>
            <a:r>
              <a:rPr kumimoji="0" lang="en-US" b="0" i="0" u="none" strike="noStrike" kern="1200" cap="none" spc="0" normalizeH="0" baseline="0" noProof="0" dirty="0">
                <a:ln>
                  <a:noFill/>
                </a:ln>
                <a:effectLst/>
                <a:uLnTx/>
                <a:uFillTx/>
                <a:latin typeface="Avenir Next LT Pro"/>
                <a:ea typeface="+mj-lt"/>
                <a:cs typeface="Aharoni"/>
              </a:rPr>
              <a:t>an unsatisfactory aesthetic appearance (Cosmetic Rhinoplasty)</a:t>
            </a:r>
          </a:p>
          <a:p>
            <a:pPr marL="457200" marR="0" lvl="0" indent="-457200" defTabSz="914400" rtl="0" eaLnBrk="1" fontAlgn="auto" latinLnBrk="0" hangingPunct="1">
              <a:lnSpc>
                <a:spcPct val="100000"/>
              </a:lnSpc>
              <a:spcBef>
                <a:spcPts val="900"/>
              </a:spcBef>
              <a:spcAft>
                <a:spcPts val="0"/>
              </a:spcAft>
              <a:buClr>
                <a:srgbClr val="8AD0D6"/>
              </a:buClr>
              <a:buSzTx/>
              <a:buFont typeface="Avenir Next LT Pro" panose="020B0504020202020204" pitchFamily="34" charset="0"/>
              <a:buAutoNum type="arabicPeriod"/>
              <a:tabLst/>
              <a:defRPr/>
            </a:pPr>
            <a:r>
              <a:rPr kumimoji="0" lang="en-US" b="0" i="0" u="none" strike="noStrike" kern="1200" cap="none" spc="0" normalizeH="0" baseline="0" noProof="0" dirty="0">
                <a:ln>
                  <a:noFill/>
                </a:ln>
                <a:effectLst/>
                <a:uLnTx/>
                <a:uFillTx/>
                <a:latin typeface="Avenir Next LT Pro"/>
                <a:ea typeface="+mj-lt"/>
                <a:cs typeface="Aharoni"/>
              </a:rPr>
              <a:t>a failed primary </a:t>
            </a:r>
            <a:r>
              <a:rPr kumimoji="0" lang="en-US" b="0" i="0" u="none" strike="noStrike" kern="1200" cap="none" spc="0" normalizeH="0" baseline="0" noProof="0" dirty="0" err="1">
                <a:ln>
                  <a:noFill/>
                </a:ln>
                <a:effectLst/>
                <a:uLnTx/>
                <a:uFillTx/>
                <a:latin typeface="Avenir Next LT Pro"/>
                <a:ea typeface="+mj-lt"/>
                <a:cs typeface="Aharoni"/>
              </a:rPr>
              <a:t>rhinoplasty</a:t>
            </a:r>
            <a:endParaRPr kumimoji="0" lang="en-US" b="0" i="0" u="none" strike="noStrike" kern="1200" cap="none" spc="0" normalizeH="0" baseline="0" noProof="0" dirty="0">
              <a:ln>
                <a:noFill/>
              </a:ln>
              <a:effectLst/>
              <a:uLnTx/>
              <a:uFillTx/>
              <a:latin typeface="Avenir Next LT Pro"/>
              <a:ea typeface="+mj-lt"/>
              <a:cs typeface="Aharoni"/>
            </a:endParaRPr>
          </a:p>
          <a:p>
            <a:pPr marL="457200" marR="0" lvl="0" indent="-457200" defTabSz="914400" rtl="0" eaLnBrk="1" fontAlgn="auto" latinLnBrk="0" hangingPunct="1">
              <a:lnSpc>
                <a:spcPct val="100000"/>
              </a:lnSpc>
              <a:spcBef>
                <a:spcPts val="900"/>
              </a:spcBef>
              <a:spcAft>
                <a:spcPts val="0"/>
              </a:spcAft>
              <a:buClr>
                <a:srgbClr val="8AD0D6"/>
              </a:buClr>
              <a:buSzTx/>
              <a:buFont typeface="Avenir Next LT Pro" panose="020B0504020202020204" pitchFamily="34" charset="0"/>
              <a:buAutoNum type="arabicPeriod"/>
              <a:tabLst/>
              <a:defRPr/>
            </a:pPr>
            <a:r>
              <a:rPr kumimoji="0" lang="en-US" b="0" i="0" u="none" strike="noStrike" kern="1200" cap="none" spc="0" normalizeH="0" baseline="0" noProof="0" dirty="0">
                <a:ln>
                  <a:noFill/>
                </a:ln>
                <a:effectLst/>
                <a:uLnTx/>
                <a:uFillTx/>
                <a:latin typeface="Avenir Next LT Pro"/>
                <a:ea typeface="+mj-lt"/>
                <a:cs typeface="Aharoni"/>
              </a:rPr>
              <a:t>an obstructed airway</a:t>
            </a:r>
          </a:p>
          <a:p>
            <a:pPr marL="457200" marR="0" lvl="0" indent="-457200" defTabSz="914400" rtl="0" eaLnBrk="1" fontAlgn="auto" latinLnBrk="0" hangingPunct="1">
              <a:lnSpc>
                <a:spcPct val="100000"/>
              </a:lnSpc>
              <a:spcBef>
                <a:spcPts val="900"/>
              </a:spcBef>
              <a:spcAft>
                <a:spcPts val="0"/>
              </a:spcAft>
              <a:buClr>
                <a:srgbClr val="8AD0D6"/>
              </a:buClr>
              <a:buSzTx/>
              <a:buFont typeface="Avenir Next LT Pro" panose="020B0504020202020204" pitchFamily="34" charset="0"/>
              <a:buAutoNum type="arabicPeriod"/>
              <a:tabLst/>
              <a:defRPr/>
            </a:pPr>
            <a:r>
              <a:rPr kumimoji="0" lang="en-US" b="0" i="0" u="none" strike="noStrike" kern="1200" cap="none" spc="0" normalizeH="0" baseline="0" noProof="0" dirty="0">
                <a:ln>
                  <a:noFill/>
                </a:ln>
                <a:effectLst/>
                <a:uLnTx/>
                <a:uFillTx/>
                <a:latin typeface="Avenir Next LT Pro"/>
                <a:ea typeface="+mj-lt"/>
                <a:cs typeface="Aharoni"/>
              </a:rPr>
              <a:t>congenital nose defects and deformities (Cleft lip &amp; palate)</a:t>
            </a:r>
            <a:endParaRPr kumimoji="0" lang="en-US" b="0" i="0" u="none" strike="noStrike" kern="1200" cap="none" spc="0" normalizeH="0" baseline="0" noProof="0" dirty="0">
              <a:ln>
                <a:noFill/>
              </a:ln>
              <a:effectLst/>
              <a:uLnTx/>
              <a:uFillTx/>
              <a:latin typeface="Avenir Next LT Pro"/>
              <a:ea typeface="+mn-ea"/>
              <a:cs typeface="+mn-cs"/>
            </a:endParaRPr>
          </a:p>
          <a:p>
            <a:pPr>
              <a:lnSpc>
                <a:spcPct val="100000"/>
              </a:lnSpc>
            </a:pPr>
            <a:endParaRPr lang="ar-JO" dirty="0"/>
          </a:p>
        </p:txBody>
      </p:sp>
    </p:spTree>
    <p:extLst>
      <p:ext uri="{BB962C8B-B14F-4D97-AF65-F5344CB8AC3E}">
        <p14:creationId xmlns:p14="http://schemas.microsoft.com/office/powerpoint/2010/main" val="1547128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24157DE-3526-48AB-834E-77891506B0FE}"/>
              </a:ext>
            </a:extLst>
          </p:cNvPr>
          <p:cNvSpPr>
            <a:spLocks noGrp="1"/>
          </p:cNvSpPr>
          <p:nvPr>
            <p:ph type="title"/>
          </p:nvPr>
        </p:nvSpPr>
        <p:spPr>
          <a:xfrm>
            <a:off x="931933" y="1176795"/>
            <a:ext cx="4515598" cy="4532120"/>
          </a:xfrm>
        </p:spPr>
        <p:txBody>
          <a:bodyPr anchor="ctr">
            <a:normAutofit/>
          </a:bodyPr>
          <a:lstStyle/>
          <a:p>
            <a:r>
              <a:rPr lang="en-US" sz="3600" dirty="0"/>
              <a:t>Procedure</a:t>
            </a:r>
            <a:endParaRPr lang="ar-JO" sz="4400" dirty="0">
              <a:solidFill>
                <a:srgbClr val="2A1A00"/>
              </a:solidFill>
            </a:endParaRPr>
          </a:p>
        </p:txBody>
      </p:sp>
      <p:sp>
        <p:nvSpPr>
          <p:cNvPr id="3" name="عنصر نائب للمحتوى 2">
            <a:extLst>
              <a:ext uri="{FF2B5EF4-FFF2-40B4-BE49-F238E27FC236}">
                <a16:creationId xmlns:a16="http://schemas.microsoft.com/office/drawing/2014/main" id="{8C5EFC0C-C22F-4AD4-8C9C-61F6ED265CF0}"/>
              </a:ext>
            </a:extLst>
          </p:cNvPr>
          <p:cNvSpPr>
            <a:spLocks noGrp="1"/>
          </p:cNvSpPr>
          <p:nvPr>
            <p:ph idx="1"/>
          </p:nvPr>
        </p:nvSpPr>
        <p:spPr>
          <a:xfrm>
            <a:off x="6749271" y="185530"/>
            <a:ext cx="5040947" cy="6672469"/>
          </a:xfrm>
        </p:spPr>
        <p:txBody>
          <a:bodyPr anchor="ctr">
            <a:normAutofit/>
          </a:bodyPr>
          <a:lstStyle/>
          <a:p>
            <a:pPr>
              <a:lnSpc>
                <a:spcPct val="95000"/>
              </a:lnSpc>
            </a:pPr>
            <a:r>
              <a:rPr lang="en-US" sz="2000" dirty="0">
                <a:ea typeface="+mj-lt"/>
                <a:cs typeface="+mj-lt"/>
              </a:rPr>
              <a:t>Generally, the surgeon first separates the nasal skin and the soft tissue from the </a:t>
            </a:r>
            <a:r>
              <a:rPr lang="en-US" sz="2000" dirty="0" err="1">
                <a:ea typeface="+mj-lt"/>
                <a:cs typeface="+mj-lt"/>
              </a:rPr>
              <a:t>osseo-cartilagenous</a:t>
            </a:r>
            <a:r>
              <a:rPr lang="en-US" sz="2000" dirty="0">
                <a:ea typeface="+mj-lt"/>
                <a:cs typeface="+mj-lt"/>
              </a:rPr>
              <a:t> nasal framework, and then reshapes them, sutures the incisions, and applies either an external or an internal stent, and tape, to immobilize the newly reconstructed nose, and so facilitate the healing of the surgical cuts.</a:t>
            </a:r>
          </a:p>
          <a:p>
            <a:pPr>
              <a:lnSpc>
                <a:spcPct val="95000"/>
              </a:lnSpc>
              <a:buClr>
                <a:srgbClr val="8AD0D6"/>
              </a:buClr>
            </a:pPr>
            <a:r>
              <a:rPr lang="en-US" sz="2000" dirty="0">
                <a:ea typeface="+mj-lt"/>
                <a:cs typeface="+mj-lt"/>
              </a:rPr>
              <a:t>Occasionally, the surgeon uses either an </a:t>
            </a:r>
            <a:r>
              <a:rPr lang="en-US" sz="2000" dirty="0" err="1">
                <a:ea typeface="+mj-lt"/>
                <a:cs typeface="+mj-lt"/>
              </a:rPr>
              <a:t>autologus</a:t>
            </a:r>
            <a:r>
              <a:rPr lang="en-US" sz="2000" dirty="0">
                <a:ea typeface="+mj-lt"/>
                <a:cs typeface="+mj-lt"/>
              </a:rPr>
              <a:t> cartilage graft or a bone graft, or both, in order to strengthen or to alter the nasal contour(s). The autologous grafts usually are harvested from the nasal septum, but, if it has insufficient cartilage, then either a costal cartilage graft or an auricular cartilage graft is harvested from the patient's body</a:t>
            </a:r>
            <a:endParaRPr lang="en-US" sz="2000" dirty="0"/>
          </a:p>
          <a:p>
            <a:endParaRPr lang="ar-JO" dirty="0"/>
          </a:p>
        </p:txBody>
      </p:sp>
    </p:spTree>
    <p:extLst>
      <p:ext uri="{BB962C8B-B14F-4D97-AF65-F5344CB8AC3E}">
        <p14:creationId xmlns:p14="http://schemas.microsoft.com/office/powerpoint/2010/main" val="3697735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87AED6B-B30D-42CA-B7F8-70A41E573246}"/>
              </a:ext>
            </a:extLst>
          </p:cNvPr>
          <p:cNvSpPr>
            <a:spLocks noGrp="1"/>
          </p:cNvSpPr>
          <p:nvPr>
            <p:ph type="title"/>
          </p:nvPr>
        </p:nvSpPr>
        <p:spPr>
          <a:xfrm>
            <a:off x="1790700" y="722810"/>
            <a:ext cx="8610600" cy="1293028"/>
          </a:xfrm>
        </p:spPr>
        <p:txBody>
          <a:bodyPr>
            <a:normAutofit/>
          </a:bodyPr>
          <a:lstStyle/>
          <a:p>
            <a:pPr algn="ctr"/>
            <a:r>
              <a:rPr lang="en-US" sz="6000" dirty="0"/>
              <a:t>Risks</a:t>
            </a:r>
            <a:endParaRPr lang="ar-JO" sz="6000" dirty="0"/>
          </a:p>
        </p:txBody>
      </p:sp>
      <p:graphicFrame>
        <p:nvGraphicFramePr>
          <p:cNvPr id="4" name="Content Placeholder 2">
            <a:extLst>
              <a:ext uri="{FF2B5EF4-FFF2-40B4-BE49-F238E27FC236}">
                <a16:creationId xmlns:a16="http://schemas.microsoft.com/office/drawing/2014/main" id="{4EFA7C6D-5B53-4E13-99F0-ABDB0DBE8EB4}"/>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205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8E7D9B8-822C-49C0-A275-961C23D84D89}"/>
              </a:ext>
            </a:extLst>
          </p:cNvPr>
          <p:cNvSpPr>
            <a:spLocks noGrp="1"/>
          </p:cNvSpPr>
          <p:nvPr>
            <p:ph idx="1"/>
          </p:nvPr>
        </p:nvSpPr>
        <p:spPr>
          <a:xfrm>
            <a:off x="1251678" y="2667000"/>
            <a:ext cx="4964065" cy="3212592"/>
          </a:xfrm>
        </p:spPr>
        <p:txBody>
          <a:bodyPr>
            <a:normAutofit/>
          </a:bodyPr>
          <a:lstStyle/>
          <a:p>
            <a:r>
              <a:rPr lang="en-US" sz="8000" dirty="0">
                <a:solidFill>
                  <a:schemeClr val="tx1">
                    <a:lumMod val="85000"/>
                    <a:lumOff val="15000"/>
                  </a:schemeClr>
                </a:solidFill>
              </a:rPr>
              <a:t>Thank you</a:t>
            </a:r>
          </a:p>
        </p:txBody>
      </p:sp>
      <p:pic>
        <p:nvPicPr>
          <p:cNvPr id="4" name="Graphic 5" descr="Smiling Face with No Fill">
            <a:extLst>
              <a:ext uri="{FF2B5EF4-FFF2-40B4-BE49-F238E27FC236}">
                <a16:creationId xmlns:a16="http://schemas.microsoft.com/office/drawing/2014/main" id="{250FF4B3-E7FC-4368-B33E-08560B8388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4679" y="2201283"/>
            <a:ext cx="3217333" cy="3217333"/>
          </a:xfrm>
          <a:prstGeom prst="rect">
            <a:avLst/>
          </a:prstGeom>
        </p:spPr>
      </p:pic>
    </p:spTree>
    <p:extLst>
      <p:ext uri="{BB962C8B-B14F-4D97-AF65-F5344CB8AC3E}">
        <p14:creationId xmlns:p14="http://schemas.microsoft.com/office/powerpoint/2010/main" val="190366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1030D-1579-4922-BB3F-D30C09C28386}"/>
              </a:ext>
            </a:extLst>
          </p:cNvPr>
          <p:cNvSpPr>
            <a:spLocks noGrp="1"/>
          </p:cNvSpPr>
          <p:nvPr>
            <p:ph type="title"/>
          </p:nvPr>
        </p:nvSpPr>
        <p:spPr>
          <a:xfrm>
            <a:off x="1251678" y="949642"/>
            <a:ext cx="4882422" cy="1492132"/>
          </a:xfrm>
        </p:spPr>
        <p:txBody>
          <a:bodyPr>
            <a:normAutofit/>
          </a:bodyPr>
          <a:lstStyle/>
          <a:p>
            <a:r>
              <a:rPr lang="en-US" dirty="0"/>
              <a:t>SIGNS AND SYMPTOMS </a:t>
            </a:r>
            <a:endParaRPr lang="ar-JO" dirty="0"/>
          </a:p>
        </p:txBody>
      </p:sp>
      <p:sp>
        <p:nvSpPr>
          <p:cNvPr id="3" name="عنصر نائب للمحتوى 2">
            <a:extLst>
              <a:ext uri="{FF2B5EF4-FFF2-40B4-BE49-F238E27FC236}">
                <a16:creationId xmlns:a16="http://schemas.microsoft.com/office/drawing/2014/main" id="{12CB4147-2AD2-40DF-B5AA-7AF86BC2CFFD}"/>
              </a:ext>
            </a:extLst>
          </p:cNvPr>
          <p:cNvSpPr>
            <a:spLocks noGrp="1"/>
          </p:cNvSpPr>
          <p:nvPr>
            <p:ph idx="1"/>
          </p:nvPr>
        </p:nvSpPr>
        <p:spPr>
          <a:xfrm>
            <a:off x="374073" y="2614337"/>
            <a:ext cx="5888182" cy="4008135"/>
          </a:xfrm>
        </p:spPr>
        <p:txBody>
          <a:bodyPr>
            <a:normAutofit/>
          </a:bodyPr>
          <a:lstStyle/>
          <a:p>
            <a:pPr>
              <a:lnSpc>
                <a:spcPct val="100000"/>
              </a:lnSpc>
              <a:buNone/>
            </a:pPr>
            <a:r>
              <a:rPr lang="en-US" sz="1600" dirty="0">
                <a:solidFill>
                  <a:schemeClr val="tx1">
                    <a:lumMod val="85000"/>
                    <a:lumOff val="15000"/>
                  </a:schemeClr>
                </a:solidFill>
              </a:rPr>
              <a:t>o Male breast enlargement with rubbery or firm glandular subcutaneous chest tissue palpated under the areola of the nipple in contrast to softer fatty tissue. </a:t>
            </a:r>
          </a:p>
          <a:p>
            <a:pPr>
              <a:lnSpc>
                <a:spcPct val="100000"/>
              </a:lnSpc>
              <a:buNone/>
            </a:pPr>
            <a:r>
              <a:rPr lang="en-US" sz="1600" dirty="0">
                <a:solidFill>
                  <a:schemeClr val="tx1">
                    <a:lumMod val="85000"/>
                    <a:lumOff val="15000"/>
                  </a:schemeClr>
                </a:solidFill>
              </a:rPr>
              <a:t>o Milky discharge from the nipple is not a typical finding but may be seen in </a:t>
            </a:r>
            <a:r>
              <a:rPr lang="en-US" sz="1600" dirty="0" err="1">
                <a:solidFill>
                  <a:schemeClr val="tx1">
                    <a:lumMod val="85000"/>
                    <a:lumOff val="15000"/>
                  </a:schemeClr>
                </a:solidFill>
              </a:rPr>
              <a:t>gynecomastic</a:t>
            </a:r>
            <a:r>
              <a:rPr lang="en-US" sz="1600" dirty="0">
                <a:solidFill>
                  <a:schemeClr val="tx1">
                    <a:lumMod val="85000"/>
                    <a:lumOff val="15000"/>
                  </a:schemeClr>
                </a:solidFill>
              </a:rPr>
              <a:t> individual with a prolactin secreting tumor.</a:t>
            </a:r>
          </a:p>
          <a:p>
            <a:pPr>
              <a:lnSpc>
                <a:spcPct val="100000"/>
              </a:lnSpc>
              <a:buNone/>
            </a:pPr>
            <a:r>
              <a:rPr lang="en-US" sz="1600" dirty="0">
                <a:solidFill>
                  <a:schemeClr val="tx1">
                    <a:lumMod val="85000"/>
                    <a:lumOff val="15000"/>
                  </a:schemeClr>
                </a:solidFill>
              </a:rPr>
              <a:t> o The enlargement may occur on one side or both. </a:t>
            </a:r>
          </a:p>
          <a:p>
            <a:pPr>
              <a:lnSpc>
                <a:spcPct val="100000"/>
              </a:lnSpc>
              <a:buNone/>
            </a:pPr>
            <a:r>
              <a:rPr lang="en-US" sz="1600" dirty="0">
                <a:solidFill>
                  <a:schemeClr val="tx1">
                    <a:lumMod val="85000"/>
                    <a:lumOff val="15000"/>
                  </a:schemeClr>
                </a:solidFill>
              </a:rPr>
              <a:t>o Males with gynecomastia may appear anxious or stressed due to concerns about the possibility of having breast cancer. </a:t>
            </a:r>
          </a:p>
          <a:p>
            <a:pPr>
              <a:lnSpc>
                <a:spcPct val="100000"/>
              </a:lnSpc>
              <a:buNone/>
            </a:pPr>
            <a:r>
              <a:rPr lang="en-US" sz="1600" dirty="0">
                <a:solidFill>
                  <a:schemeClr val="tx1">
                    <a:lumMod val="85000"/>
                    <a:lumOff val="15000"/>
                  </a:schemeClr>
                </a:solidFill>
              </a:rPr>
              <a:t>o An increase in the diameter of the areola and asymmetry of the chest tissue.</a:t>
            </a:r>
          </a:p>
          <a:p>
            <a:pPr>
              <a:lnSpc>
                <a:spcPct val="100000"/>
              </a:lnSpc>
            </a:pPr>
            <a:endParaRPr lang="ar-JO" sz="1400" dirty="0">
              <a:solidFill>
                <a:schemeClr val="tx1">
                  <a:lumMod val="85000"/>
                  <a:lumOff val="15000"/>
                </a:schemeClr>
              </a:solidFill>
            </a:endParaRPr>
          </a:p>
        </p:txBody>
      </p:sp>
      <p:pic>
        <p:nvPicPr>
          <p:cNvPr id="4" name="Picture 2">
            <a:extLst>
              <a:ext uri="{FF2B5EF4-FFF2-40B4-BE49-F238E27FC236}">
                <a16:creationId xmlns:a16="http://schemas.microsoft.com/office/drawing/2014/main" id="{0D025D49-61E2-45CE-A946-F41307531A76}"/>
              </a:ext>
            </a:extLst>
          </p:cNvPr>
          <p:cNvPicPr>
            <a:picLocks noChangeAspect="1" noChangeArrowheads="1"/>
          </p:cNvPicPr>
          <p:nvPr/>
        </p:nvPicPr>
        <p:blipFill>
          <a:blip r:embed="rId2" cstate="print"/>
          <a:srcRect b="9366"/>
          <a:stretch>
            <a:fillRect/>
          </a:stretch>
        </p:blipFill>
        <p:spPr bwMode="auto">
          <a:xfrm>
            <a:off x="6525491" y="2630278"/>
            <a:ext cx="5250873" cy="2814557"/>
          </a:xfrm>
          <a:prstGeom prst="rect">
            <a:avLst/>
          </a:prstGeom>
          <a:noFill/>
        </p:spPr>
      </p:pic>
    </p:spTree>
    <p:extLst>
      <p:ext uri="{BB962C8B-B14F-4D97-AF65-F5344CB8AC3E}">
        <p14:creationId xmlns:p14="http://schemas.microsoft.com/office/powerpoint/2010/main" val="137825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A061FD0-EC1F-4C8C-9896-318491623AF3}"/>
              </a:ext>
            </a:extLst>
          </p:cNvPr>
          <p:cNvSpPr>
            <a:spLocks noGrp="1"/>
          </p:cNvSpPr>
          <p:nvPr>
            <p:ph type="title"/>
          </p:nvPr>
        </p:nvSpPr>
        <p:spPr>
          <a:xfrm>
            <a:off x="1790700" y="611973"/>
            <a:ext cx="8610600" cy="1293028"/>
          </a:xfrm>
        </p:spPr>
        <p:txBody>
          <a:bodyPr/>
          <a:lstStyle/>
          <a:p>
            <a:pPr algn="ctr"/>
            <a:r>
              <a:rPr lang="en-US" dirty="0"/>
              <a:t>CAUSES</a:t>
            </a:r>
            <a:endParaRPr lang="ar-JO" dirty="0"/>
          </a:p>
        </p:txBody>
      </p:sp>
      <p:sp>
        <p:nvSpPr>
          <p:cNvPr id="3" name="عنصر نائب للمحتوى 2">
            <a:extLst>
              <a:ext uri="{FF2B5EF4-FFF2-40B4-BE49-F238E27FC236}">
                <a16:creationId xmlns:a16="http://schemas.microsoft.com/office/drawing/2014/main" id="{4A2A51DD-36D6-47EB-841C-D286F58D87ED}"/>
              </a:ext>
            </a:extLst>
          </p:cNvPr>
          <p:cNvSpPr>
            <a:spLocks noGrp="1"/>
          </p:cNvSpPr>
          <p:nvPr>
            <p:ph idx="1"/>
          </p:nvPr>
        </p:nvSpPr>
        <p:spPr/>
        <p:txBody>
          <a:bodyPr/>
          <a:lstStyle/>
          <a:p>
            <a:pPr marL="365760" marR="0" lvl="0" indent="-365760" algn="l" defTabSz="914400" rtl="0" eaLnBrk="1" fontAlgn="auto" latinLnBrk="0" hangingPunct="1">
              <a:lnSpc>
                <a:spcPct val="95000"/>
              </a:lnSpc>
              <a:spcBef>
                <a:spcPts val="900"/>
              </a:spcBef>
              <a:spcAft>
                <a:spcPts val="0"/>
              </a:spcAft>
              <a:buClr>
                <a:srgbClr val="4D65C3"/>
              </a:buClr>
              <a:buSzTx/>
              <a:buFont typeface="Wingdings" pitchFamily="2" charset="2"/>
              <a:buChar char="Ø"/>
              <a:tabLst/>
              <a:defRPr/>
            </a:pPr>
            <a:r>
              <a:rPr kumimoji="0" lang="en-US" sz="2200" b="0" i="0" u="none" strike="noStrike" kern="1200" cap="none" spc="0" normalizeH="0" baseline="0" noProof="0" dirty="0">
                <a:ln>
                  <a:noFill/>
                </a:ln>
                <a:solidFill>
                  <a:srgbClr val="FF0000"/>
                </a:solidFill>
                <a:effectLst/>
                <a:uLnTx/>
                <a:uFillTx/>
                <a:latin typeface="Avenir Next LT Pro"/>
                <a:ea typeface="+mn-ea"/>
                <a:cs typeface="+mn-cs"/>
              </a:rPr>
              <a:t>An altered ratio of estrogens to androgens mediated by:</a:t>
            </a:r>
          </a:p>
          <a:p>
            <a:pPr marL="365760" marR="0" lvl="0" indent="-365760" algn="l" defTabSz="914400" rtl="0" eaLnBrk="1" fontAlgn="auto" latinLnBrk="0" hangingPunct="1">
              <a:lnSpc>
                <a:spcPct val="95000"/>
              </a:lnSpc>
              <a:spcBef>
                <a:spcPts val="900"/>
              </a:spcBef>
              <a:spcAft>
                <a:spcPts val="0"/>
              </a:spcAft>
              <a:buClr>
                <a:srgbClr val="4D65C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FF0000"/>
                </a:solidFill>
                <a:effectLst/>
                <a:uLnTx/>
                <a:uFillTx/>
                <a:latin typeface="Avenir Next LT Pro"/>
                <a:ea typeface="+mn-ea"/>
                <a:cs typeface="+mn-cs"/>
              </a:rPr>
              <a:t> an increase in estrogen production. </a:t>
            </a:r>
          </a:p>
          <a:p>
            <a:pPr marL="365760" marR="0" lvl="0" indent="-365760" algn="l" defTabSz="914400" rtl="0" eaLnBrk="1" fontAlgn="auto" latinLnBrk="0" hangingPunct="1">
              <a:lnSpc>
                <a:spcPct val="95000"/>
              </a:lnSpc>
              <a:spcBef>
                <a:spcPts val="900"/>
              </a:spcBef>
              <a:spcAft>
                <a:spcPts val="0"/>
              </a:spcAft>
              <a:buClr>
                <a:srgbClr val="4D65C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FF0000"/>
                </a:solidFill>
                <a:effectLst/>
                <a:uLnTx/>
                <a:uFillTx/>
                <a:latin typeface="Avenir Next LT Pro"/>
                <a:ea typeface="+mn-ea"/>
                <a:cs typeface="+mn-cs"/>
              </a:rPr>
              <a:t> a decrease in androgen production. </a:t>
            </a:r>
          </a:p>
          <a:p>
            <a:pPr marL="365760" marR="0" lvl="0" indent="-365760" algn="l" defTabSz="914400" rtl="0" eaLnBrk="1" fontAlgn="auto" latinLnBrk="0" hangingPunct="1">
              <a:lnSpc>
                <a:spcPct val="95000"/>
              </a:lnSpc>
              <a:spcBef>
                <a:spcPts val="900"/>
              </a:spcBef>
              <a:spcAft>
                <a:spcPts val="0"/>
              </a:spcAft>
              <a:buClr>
                <a:srgbClr val="4D65C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FF0000"/>
                </a:solidFill>
                <a:effectLst/>
                <a:uLnTx/>
                <a:uFillTx/>
                <a:latin typeface="Avenir Next LT Pro"/>
                <a:ea typeface="+mn-ea"/>
                <a:cs typeface="+mn-cs"/>
              </a:rPr>
              <a:t> combination of these two factors. </a:t>
            </a:r>
          </a:p>
          <a:p>
            <a:pPr marL="365760" marR="0" lvl="0" indent="-365760" algn="l" defTabSz="914400" rtl="0" eaLnBrk="1" fontAlgn="auto" latinLnBrk="0" hangingPunct="1">
              <a:lnSpc>
                <a:spcPct val="95000"/>
              </a:lnSpc>
              <a:spcBef>
                <a:spcPts val="900"/>
              </a:spcBef>
              <a:spcAft>
                <a:spcPts val="0"/>
              </a:spcAft>
              <a:buClr>
                <a:srgbClr val="4D65C3"/>
              </a:buClr>
              <a:buSzTx/>
              <a:buFont typeface="Wingdings"/>
              <a:buChar char="Ø"/>
              <a:tabLst/>
              <a:defRPr/>
            </a:pPr>
            <a:r>
              <a:rPr kumimoji="0" lang="en-US" sz="2200" b="0" i="0" u="none" strike="noStrike" kern="1200" cap="none" spc="0" normalizeH="0" baseline="0" noProof="0" dirty="0">
                <a:ln>
                  <a:noFill/>
                </a:ln>
                <a:solidFill>
                  <a:srgbClr val="FF0000"/>
                </a:solidFill>
                <a:effectLst/>
                <a:uLnTx/>
                <a:uFillTx/>
                <a:latin typeface="Avenir Next LT Pro"/>
                <a:ea typeface="+mn-ea"/>
                <a:cs typeface="+mn-cs"/>
              </a:rPr>
              <a:t> Estrogen acts as a growth hormone to increase the size of male breast tissue. </a:t>
            </a:r>
          </a:p>
          <a:p>
            <a:pPr marL="365760" marR="0" lvl="0" indent="-365760" algn="l" defTabSz="914400" rtl="0" eaLnBrk="1" fontAlgn="auto" latinLnBrk="0" hangingPunct="1">
              <a:lnSpc>
                <a:spcPct val="95000"/>
              </a:lnSpc>
              <a:spcBef>
                <a:spcPts val="900"/>
              </a:spcBef>
              <a:spcAft>
                <a:spcPts val="0"/>
              </a:spcAft>
              <a:buClr>
                <a:srgbClr val="4D65C3"/>
              </a:buClr>
              <a:buSzTx/>
              <a:buFont typeface="Wingdings"/>
              <a:buChar char="Ø"/>
              <a:tabLst/>
              <a:defRPr/>
            </a:pPr>
            <a:r>
              <a:rPr kumimoji="0" lang="en-US" sz="2200" b="0" i="0" u="none" strike="noStrike" kern="1200" cap="none" spc="0" normalizeH="0" baseline="0" noProof="0" dirty="0">
                <a:ln>
                  <a:noFill/>
                </a:ln>
                <a:solidFill>
                  <a:srgbClr val="FF0000"/>
                </a:solidFill>
                <a:effectLst/>
                <a:uLnTx/>
                <a:uFillTx/>
                <a:latin typeface="Avenir Next LT Pro"/>
                <a:ea typeface="+mn-ea"/>
                <a:cs typeface="+mn-cs"/>
              </a:rPr>
              <a:t> The cause of gynecomastia is unknown in around 25% of cases. </a:t>
            </a:r>
          </a:p>
          <a:p>
            <a:pPr marL="365760" marR="0" lvl="0" indent="-365760" algn="l" defTabSz="914400" rtl="0" eaLnBrk="1" fontAlgn="auto" latinLnBrk="0" hangingPunct="1">
              <a:lnSpc>
                <a:spcPct val="95000"/>
              </a:lnSpc>
              <a:spcBef>
                <a:spcPts val="900"/>
              </a:spcBef>
              <a:spcAft>
                <a:spcPts val="0"/>
              </a:spcAft>
              <a:buClr>
                <a:srgbClr val="4D65C3"/>
              </a:buClr>
              <a:buSzTx/>
              <a:buFont typeface="Wingdings"/>
              <a:buChar char="Ø"/>
              <a:tabLst/>
              <a:defRPr/>
            </a:pPr>
            <a:endParaRPr kumimoji="0" lang="en-US" sz="2200" b="0" i="0" u="none" strike="noStrike" kern="1200" cap="none" spc="0" normalizeH="0" baseline="0" noProof="0" dirty="0">
              <a:ln>
                <a:noFill/>
              </a:ln>
              <a:solidFill>
                <a:srgbClr val="FF0000"/>
              </a:solidFill>
              <a:effectLst/>
              <a:uLnTx/>
              <a:uFillTx/>
              <a:latin typeface="Avenir Next LT Pro"/>
              <a:ea typeface="+mn-ea"/>
              <a:cs typeface="+mn-cs"/>
            </a:endParaRPr>
          </a:p>
          <a:p>
            <a:endParaRPr lang="ar-JO" dirty="0">
              <a:solidFill>
                <a:srgbClr val="FF0000"/>
              </a:solidFill>
            </a:endParaRPr>
          </a:p>
        </p:txBody>
      </p:sp>
    </p:spTree>
    <p:extLst>
      <p:ext uri="{BB962C8B-B14F-4D97-AF65-F5344CB8AC3E}">
        <p14:creationId xmlns:p14="http://schemas.microsoft.com/office/powerpoint/2010/main" val="347462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7606194-764D-4DB8-A0AF-B02994B44DCB}"/>
              </a:ext>
            </a:extLst>
          </p:cNvPr>
          <p:cNvSpPr>
            <a:spLocks noGrp="1"/>
          </p:cNvSpPr>
          <p:nvPr>
            <p:ph type="title"/>
          </p:nvPr>
        </p:nvSpPr>
        <p:spPr>
          <a:xfrm>
            <a:off x="1790700" y="681246"/>
            <a:ext cx="8610600" cy="1293028"/>
          </a:xfrm>
        </p:spPr>
        <p:txBody>
          <a:bodyPr anchor="ctr">
            <a:normAutofit/>
          </a:bodyPr>
          <a:lstStyle/>
          <a:p>
            <a:pPr algn="ctr"/>
            <a:r>
              <a:rPr lang="en-US" dirty="0"/>
              <a:t>DIAGNOSIS</a:t>
            </a:r>
            <a:endParaRPr lang="ar-JO" dirty="0"/>
          </a:p>
        </p:txBody>
      </p:sp>
      <p:graphicFrame>
        <p:nvGraphicFramePr>
          <p:cNvPr id="4" name="Content Placeholder 2">
            <a:extLst>
              <a:ext uri="{FF2B5EF4-FFF2-40B4-BE49-F238E27FC236}">
                <a16:creationId xmlns:a16="http://schemas.microsoft.com/office/drawing/2014/main" id="{F4A7DC78-09A8-44A5-A564-74F4078C71A4}"/>
              </a:ext>
            </a:extLst>
          </p:cNvPr>
          <p:cNvGraphicFramePr>
            <a:graphicFrameLocks noGrp="1"/>
          </p:cNvGraphicFramePr>
          <p:nvPr>
            <p:ph idx="1"/>
            <p:extLst>
              <p:ext uri="{D42A27DB-BD31-4B8C-83A1-F6EECF244321}">
                <p14:modId xmlns:p14="http://schemas.microsoft.com/office/powerpoint/2010/main" val="3640839162"/>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60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EF5EC23-8EA8-4DA2-87A6-81A129FCE108}"/>
              </a:ext>
            </a:extLst>
          </p:cNvPr>
          <p:cNvSpPr>
            <a:spLocks noGrp="1"/>
          </p:cNvSpPr>
          <p:nvPr>
            <p:ph type="title"/>
          </p:nvPr>
        </p:nvSpPr>
        <p:spPr>
          <a:xfrm>
            <a:off x="1251679" y="644525"/>
            <a:ext cx="3384329" cy="5408866"/>
          </a:xfrm>
        </p:spPr>
        <p:txBody>
          <a:bodyPr anchor="ctr">
            <a:normAutofit/>
          </a:bodyPr>
          <a:lstStyle/>
          <a:p>
            <a:r>
              <a:rPr lang="en-US" sz="4000"/>
              <a:t>PROGNOSIS</a:t>
            </a:r>
            <a:endParaRPr lang="ar-JO" sz="4000"/>
          </a:p>
        </p:txBody>
      </p:sp>
      <p:graphicFrame>
        <p:nvGraphicFramePr>
          <p:cNvPr id="5" name="عنصر نائب للمحتوى 2">
            <a:extLst>
              <a:ext uri="{FF2B5EF4-FFF2-40B4-BE49-F238E27FC236}">
                <a16:creationId xmlns:a16="http://schemas.microsoft.com/office/drawing/2014/main" id="{206855E3-16D3-4064-B0E3-861CB2281D9A}"/>
              </a:ext>
            </a:extLst>
          </p:cNvPr>
          <p:cNvGraphicFramePr>
            <a:graphicFrameLocks noGrp="1"/>
          </p:cNvGraphicFramePr>
          <p:nvPr>
            <p:ph idx="1"/>
            <p:extLst>
              <p:ext uri="{D42A27DB-BD31-4B8C-83A1-F6EECF244321}">
                <p14:modId xmlns:p14="http://schemas.microsoft.com/office/powerpoint/2010/main" val="1017647128"/>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746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1BA1EA-E6BD-4B6B-B1AC-14DB75E1DEAB}"/>
              </a:ext>
            </a:extLst>
          </p:cNvPr>
          <p:cNvSpPr>
            <a:spLocks noGrp="1"/>
          </p:cNvSpPr>
          <p:nvPr>
            <p:ph type="title"/>
          </p:nvPr>
        </p:nvSpPr>
        <p:spPr>
          <a:xfrm>
            <a:off x="761996" y="382385"/>
            <a:ext cx="10668004" cy="1113295"/>
          </a:xfrm>
        </p:spPr>
        <p:txBody>
          <a:bodyPr anchor="b">
            <a:normAutofit/>
          </a:bodyPr>
          <a:lstStyle/>
          <a:p>
            <a:pPr algn="ctr"/>
            <a:r>
              <a:rPr lang="en-US" dirty="0"/>
              <a:t>TREATMENT BY SURGERY </a:t>
            </a:r>
            <a:endParaRPr lang="ar-JO"/>
          </a:p>
        </p:txBody>
      </p:sp>
      <p:sp>
        <p:nvSpPr>
          <p:cNvPr id="3" name="عنصر نائب للمحتوى 2">
            <a:extLst>
              <a:ext uri="{FF2B5EF4-FFF2-40B4-BE49-F238E27FC236}">
                <a16:creationId xmlns:a16="http://schemas.microsoft.com/office/drawing/2014/main" id="{D201FEC1-E759-4229-9542-A703AE5C4F1D}"/>
              </a:ext>
            </a:extLst>
          </p:cNvPr>
          <p:cNvSpPr>
            <a:spLocks noGrp="1"/>
          </p:cNvSpPr>
          <p:nvPr>
            <p:ph idx="1"/>
          </p:nvPr>
        </p:nvSpPr>
        <p:spPr>
          <a:xfrm>
            <a:off x="761996" y="1785257"/>
            <a:ext cx="10668004" cy="3440539"/>
          </a:xfrm>
        </p:spPr>
        <p:txBody>
          <a:bodyPr>
            <a:normAutofit/>
          </a:bodyPr>
          <a:lstStyle/>
          <a:p>
            <a:pPr marL="365760" marR="0" lvl="0" indent="-365760" defTabSz="914400" rtl="0" eaLnBrk="1" fontAlgn="auto" latinLnBrk="0" hangingPunct="1">
              <a:spcBef>
                <a:spcPts val="900"/>
              </a:spcBef>
              <a:spcAft>
                <a:spcPts val="0"/>
              </a:spcAft>
              <a:buClr>
                <a:srgbClr val="4D65C3"/>
              </a:buClr>
              <a:buSzTx/>
              <a:buFont typeface="Wingdings" pitchFamily="2" charset="2"/>
              <a:buChar char="ü"/>
              <a:tabLst/>
              <a:defRPr/>
            </a:pPr>
            <a:r>
              <a:rPr kumimoji="0" lang="en-US" sz="2400" b="0" i="0" u="none" strike="noStrike" kern="1200" cap="none" spc="0" normalizeH="0" baseline="0" noProof="0">
                <a:ln>
                  <a:noFill/>
                </a:ln>
                <a:effectLst/>
                <a:uLnTx/>
                <a:uFillTx/>
                <a:latin typeface="Avenir Next LT Pro"/>
                <a:ea typeface="+mn-ea"/>
                <a:cs typeface="+mn-cs"/>
              </a:rPr>
              <a:t>If chronical gynecomastia is treated then surgical removal of glandular breast tissue is usually required. </a:t>
            </a:r>
          </a:p>
          <a:p>
            <a:pPr marL="365760" marR="0" lvl="0" indent="-365760" defTabSz="914400" rtl="0" eaLnBrk="1" fontAlgn="auto" latinLnBrk="0" hangingPunct="1">
              <a:spcBef>
                <a:spcPts val="900"/>
              </a:spcBef>
              <a:spcAft>
                <a:spcPts val="0"/>
              </a:spcAft>
              <a:buClr>
                <a:srgbClr val="4D65C3"/>
              </a:buClr>
              <a:buSzTx/>
              <a:buFont typeface="Wingdings" pitchFamily="2" charset="2"/>
              <a:buChar char="ü"/>
              <a:tabLst/>
              <a:defRPr/>
            </a:pPr>
            <a:r>
              <a:rPr kumimoji="0" lang="en-US" sz="2400" b="0" i="0" u="none" strike="noStrike" kern="1200" cap="none" spc="0" normalizeH="0" baseline="0" noProof="0">
                <a:ln>
                  <a:noFill/>
                </a:ln>
                <a:effectLst/>
                <a:uLnTx/>
                <a:uFillTx/>
                <a:latin typeface="Avenir Next LT Pro"/>
                <a:ea typeface="+mn-ea"/>
                <a:cs typeface="+mn-cs"/>
              </a:rPr>
              <a:t> Surgical approaches to the treatment of gynecomastia include subcutaneous mastectomy, assisted liposuction mastectomy, laser assisted liposuction and laser-lipolysis without liposuction</a:t>
            </a:r>
            <a:endParaRPr lang="ar-JO" sz="2400"/>
          </a:p>
        </p:txBody>
      </p:sp>
    </p:spTree>
    <p:extLst>
      <p:ext uri="{BB962C8B-B14F-4D97-AF65-F5344CB8AC3E}">
        <p14:creationId xmlns:p14="http://schemas.microsoft.com/office/powerpoint/2010/main" val="102920090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1026</TotalTime>
  <Words>1995</Words>
  <Application>Microsoft Office PowerPoint</Application>
  <PresentationFormat>Widescreen</PresentationFormat>
  <Paragraphs>227</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Retrospect</vt:lpstr>
      <vt:lpstr>Aesthetic SURGERY</vt:lpstr>
      <vt:lpstr>gyanecomastia</vt:lpstr>
      <vt:lpstr>DEFINITION OF GYNECOMASTIA </vt:lpstr>
      <vt:lpstr>EPIDEMIOLOGY</vt:lpstr>
      <vt:lpstr>SIGNS AND SYMPTOMS </vt:lpstr>
      <vt:lpstr>CAUSES</vt:lpstr>
      <vt:lpstr>DIAGNOSIS</vt:lpstr>
      <vt:lpstr>PROGNOSIS</vt:lpstr>
      <vt:lpstr>TREATMENT BY SURGERY </vt:lpstr>
      <vt:lpstr>TREATMENT BY SURGERY </vt:lpstr>
      <vt:lpstr>Hopeless with wrinkles ?</vt:lpstr>
      <vt:lpstr>Injectable fillers</vt:lpstr>
      <vt:lpstr>Types of dermal fillers :</vt:lpstr>
      <vt:lpstr>Types of dermal fillers:</vt:lpstr>
      <vt:lpstr>Types of dermal fillers :</vt:lpstr>
      <vt:lpstr>Note : Patients should be tested for allergies before using fillers made with certain materials, especially animal materials</vt:lpstr>
      <vt:lpstr>PowerPoint Presentation</vt:lpstr>
      <vt:lpstr>Botox </vt:lpstr>
      <vt:lpstr>Mammoplasty</vt:lpstr>
      <vt:lpstr>What is Mammoplasty?</vt:lpstr>
      <vt:lpstr>Types Of Mammoplasty </vt:lpstr>
      <vt:lpstr>Breast Augmentation It is the procedure to make the breast larger. It is performed with implants that can be placed under a chest muscle or over a chest muscle. </vt:lpstr>
      <vt:lpstr>Breast Reduction This technique is a surgical procedure to reduce the size of breasts by the removal of fat, skin, glandular tissue .</vt:lpstr>
      <vt:lpstr>Breast reduction</vt:lpstr>
      <vt:lpstr>Breast reduction </vt:lpstr>
      <vt:lpstr>Other Types of Mammoplasty</vt:lpstr>
      <vt:lpstr>Liposuction</vt:lpstr>
      <vt:lpstr> Liposuction</vt:lpstr>
      <vt:lpstr>Suction assisted Liposuction (SAP)</vt:lpstr>
      <vt:lpstr>Ultrasound assisted Liposuction (UAL)</vt:lpstr>
      <vt:lpstr>Difference between IUAL &amp; EUAL</vt:lpstr>
      <vt:lpstr>Power &amp; Laser assisted Liposuction (PAL &amp; LAL)</vt:lpstr>
      <vt:lpstr>Risks of Liposuction.</vt:lpstr>
      <vt:lpstr> Bat Ears</vt:lpstr>
      <vt:lpstr>Operation</vt:lpstr>
      <vt:lpstr>Risks</vt:lpstr>
      <vt:lpstr>Rhinoplasty</vt:lpstr>
      <vt:lpstr>Types of Rhinoplasty</vt:lpstr>
      <vt:lpstr>Open vs Closed RhinOplasty</vt:lpstr>
      <vt:lpstr>Cont.</vt:lpstr>
      <vt:lpstr>Uses of Rhinoplasty</vt:lpstr>
      <vt:lpstr>Procedure</vt:lpstr>
      <vt:lpstr>Risks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Aesthetic suegery</dc:title>
  <dc:creator>راما البيتوني</dc:creator>
  <cp:lastModifiedBy>962796281345</cp:lastModifiedBy>
  <cp:revision>9</cp:revision>
  <dcterms:created xsi:type="dcterms:W3CDTF">2021-11-19T08:55:44Z</dcterms:created>
  <dcterms:modified xsi:type="dcterms:W3CDTF">2022-10-30T11:23:56Z</dcterms:modified>
</cp:coreProperties>
</file>