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6" r:id="rId1"/>
  </p:sldMasterIdLst>
  <p:notesMasterIdLst>
    <p:notesMasterId r:id="rId41"/>
  </p:notesMasterIdLst>
  <p:sldIdLst>
    <p:sldId id="288" r:id="rId2"/>
    <p:sldId id="256" r:id="rId3"/>
    <p:sldId id="257" r:id="rId4"/>
    <p:sldId id="289" r:id="rId5"/>
    <p:sldId id="286" r:id="rId6"/>
    <p:sldId id="260" r:id="rId7"/>
    <p:sldId id="261" r:id="rId8"/>
    <p:sldId id="262" r:id="rId9"/>
    <p:sldId id="263" r:id="rId10"/>
    <p:sldId id="290" r:id="rId11"/>
    <p:sldId id="291" r:id="rId12"/>
    <p:sldId id="292" r:id="rId13"/>
    <p:sldId id="293" r:id="rId14"/>
    <p:sldId id="264" r:id="rId15"/>
    <p:sldId id="265" r:id="rId16"/>
    <p:sldId id="266" r:id="rId17"/>
    <p:sldId id="267" r:id="rId18"/>
    <p:sldId id="287" r:id="rId19"/>
    <p:sldId id="269" r:id="rId20"/>
    <p:sldId id="270" r:id="rId21"/>
    <p:sldId id="271" r:id="rId22"/>
    <p:sldId id="296" r:id="rId23"/>
    <p:sldId id="297" r:id="rId24"/>
    <p:sldId id="300" r:id="rId25"/>
    <p:sldId id="299" r:id="rId26"/>
    <p:sldId id="301" r:id="rId27"/>
    <p:sldId id="302" r:id="rId28"/>
    <p:sldId id="272" r:id="rId29"/>
    <p:sldId id="273" r:id="rId30"/>
    <p:sldId id="275" r:id="rId31"/>
    <p:sldId id="276" r:id="rId32"/>
    <p:sldId id="277" r:id="rId33"/>
    <p:sldId id="282" r:id="rId34"/>
    <p:sldId id="283" r:id="rId35"/>
    <p:sldId id="294" r:id="rId36"/>
    <p:sldId id="284" r:id="rId37"/>
    <p:sldId id="285" r:id="rId38"/>
    <p:sldId id="274" r:id="rId39"/>
    <p:sldId id="295"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87" autoAdjust="0"/>
  </p:normalViewPr>
  <p:slideViewPr>
    <p:cSldViewPr snapToGrid="0">
      <p:cViewPr>
        <p:scale>
          <a:sx n="78" d="100"/>
          <a:sy n="78" d="100"/>
        </p:scale>
        <p:origin x="87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A06F81-5E49-43E2-972E-3C808D7EC0F7}" type="doc">
      <dgm:prSet loTypeId="urn:microsoft.com/office/officeart/2008/layout/VerticalCurvedList" loCatId="list" qsTypeId="urn:microsoft.com/office/officeart/2005/8/quickstyle/3d1" qsCatId="3D" csTypeId="urn:microsoft.com/office/officeart/2005/8/colors/colorful3" csCatId="colorful" phldr="1"/>
      <dgm:spPr/>
      <dgm:t>
        <a:bodyPr/>
        <a:lstStyle/>
        <a:p>
          <a:endParaRPr lang="en-US"/>
        </a:p>
      </dgm:t>
    </dgm:pt>
    <dgm:pt modelId="{BFD260DC-DE5D-4F7D-8E16-9A2B498DA2A4}">
      <dgm:prSet phldrT="[Text]"/>
      <dgm:spPr/>
      <dgm:t>
        <a:bodyPr/>
        <a:lstStyle/>
        <a:p>
          <a:r>
            <a:rPr lang="en-US" dirty="0"/>
            <a:t>Hyperglycemia</a:t>
          </a:r>
        </a:p>
      </dgm:t>
    </dgm:pt>
    <dgm:pt modelId="{72FB5CA1-2F5D-4844-A50B-A485E5049FC7}" type="parTrans" cxnId="{AECEE243-0DFA-45DE-BDA2-B50BC2F74F1C}">
      <dgm:prSet/>
      <dgm:spPr/>
      <dgm:t>
        <a:bodyPr/>
        <a:lstStyle/>
        <a:p>
          <a:endParaRPr lang="en-US"/>
        </a:p>
      </dgm:t>
    </dgm:pt>
    <dgm:pt modelId="{0C6779F0-041E-4115-BF5B-40284D86DAF7}" type="sibTrans" cxnId="{AECEE243-0DFA-45DE-BDA2-B50BC2F74F1C}">
      <dgm:prSet/>
      <dgm:spPr/>
      <dgm:t>
        <a:bodyPr/>
        <a:lstStyle/>
        <a:p>
          <a:endParaRPr lang="en-US"/>
        </a:p>
      </dgm:t>
    </dgm:pt>
    <dgm:pt modelId="{58D230B4-AF6F-4CED-A205-CC51167ECA8C}">
      <dgm:prSet phldrT="[Text]"/>
      <dgm:spPr/>
      <dgm:t>
        <a:bodyPr/>
        <a:lstStyle/>
        <a:p>
          <a:r>
            <a:rPr lang="en-US" b="0" dirty="0"/>
            <a:t>Glomerular </a:t>
          </a:r>
          <a:r>
            <a:rPr lang="en-US" b="0" dirty="0" err="1"/>
            <a:t>haemodynamics</a:t>
          </a:r>
          <a:r>
            <a:rPr lang="en-US" b="0" dirty="0"/>
            <a:t> </a:t>
          </a:r>
        </a:p>
      </dgm:t>
    </dgm:pt>
    <dgm:pt modelId="{2A002555-9FB3-4B87-A9E9-622CC03E477A}" type="parTrans" cxnId="{9D427830-F3F6-4E41-992D-11D5CCEC4A61}">
      <dgm:prSet/>
      <dgm:spPr/>
      <dgm:t>
        <a:bodyPr/>
        <a:lstStyle/>
        <a:p>
          <a:endParaRPr lang="en-US"/>
        </a:p>
      </dgm:t>
    </dgm:pt>
    <dgm:pt modelId="{0BB1A675-F48D-4DA5-AB2B-F82F4A6AC5C5}" type="sibTrans" cxnId="{9D427830-F3F6-4E41-992D-11D5CCEC4A61}">
      <dgm:prSet/>
      <dgm:spPr/>
      <dgm:t>
        <a:bodyPr/>
        <a:lstStyle/>
        <a:p>
          <a:endParaRPr lang="en-US"/>
        </a:p>
      </dgm:t>
    </dgm:pt>
    <dgm:pt modelId="{F160394A-B3ED-4FC6-AAF9-ABAE2784026E}">
      <dgm:prSet phldrT="[Text]"/>
      <dgm:spPr/>
      <dgm:t>
        <a:bodyPr/>
        <a:lstStyle/>
        <a:p>
          <a:r>
            <a:rPr lang="en-US" b="0"/>
            <a:t>Podocyte function and proteinurea</a:t>
          </a:r>
          <a:endParaRPr lang="en-US" b="0" dirty="0"/>
        </a:p>
      </dgm:t>
    </dgm:pt>
    <dgm:pt modelId="{B1D2B964-FDDC-4595-B2EB-C46CFC2E266E}" type="parTrans" cxnId="{3A10CCFC-2E22-48AC-AB65-856A211710A2}">
      <dgm:prSet/>
      <dgm:spPr/>
      <dgm:t>
        <a:bodyPr/>
        <a:lstStyle/>
        <a:p>
          <a:endParaRPr lang="en-US"/>
        </a:p>
      </dgm:t>
    </dgm:pt>
    <dgm:pt modelId="{4770C06F-CE7F-4656-8E44-197D792E9D6D}" type="sibTrans" cxnId="{3A10CCFC-2E22-48AC-AB65-856A211710A2}">
      <dgm:prSet/>
      <dgm:spPr/>
      <dgm:t>
        <a:bodyPr/>
        <a:lstStyle/>
        <a:p>
          <a:endParaRPr lang="en-US"/>
        </a:p>
      </dgm:t>
    </dgm:pt>
    <dgm:pt modelId="{9D732E45-3CDA-4391-A307-95C897610FF2}">
      <dgm:prSet/>
      <dgm:spPr/>
      <dgm:t>
        <a:bodyPr/>
        <a:lstStyle/>
        <a:p>
          <a:r>
            <a:rPr lang="en-US" dirty="0"/>
            <a:t>Genetics</a:t>
          </a:r>
        </a:p>
      </dgm:t>
    </dgm:pt>
    <dgm:pt modelId="{11A716D5-7302-4ADA-A1B9-6E1AF581F22A}" type="parTrans" cxnId="{98099A1F-D703-4ACC-A367-1BD409592FF7}">
      <dgm:prSet/>
      <dgm:spPr/>
      <dgm:t>
        <a:bodyPr/>
        <a:lstStyle/>
        <a:p>
          <a:endParaRPr lang="en-US"/>
        </a:p>
      </dgm:t>
    </dgm:pt>
    <dgm:pt modelId="{1100E4BE-B832-4166-8656-2BDDFF991A11}" type="sibTrans" cxnId="{98099A1F-D703-4ACC-A367-1BD409592FF7}">
      <dgm:prSet/>
      <dgm:spPr/>
      <dgm:t>
        <a:bodyPr/>
        <a:lstStyle/>
        <a:p>
          <a:endParaRPr lang="en-US"/>
        </a:p>
      </dgm:t>
    </dgm:pt>
    <dgm:pt modelId="{0E8CC249-326D-42E0-8F87-2BBFF8FFFB64}">
      <dgm:prSet/>
      <dgm:spPr/>
      <dgm:t>
        <a:bodyPr/>
        <a:lstStyle/>
        <a:p>
          <a:r>
            <a:rPr lang="en-US" dirty="0"/>
            <a:t>Renin angiotensin system</a:t>
          </a:r>
        </a:p>
      </dgm:t>
    </dgm:pt>
    <dgm:pt modelId="{B65A9EAF-1C74-47CC-A9DB-156267F85836}" type="parTrans" cxnId="{037E918D-6223-4131-A125-BA70879BD9DE}">
      <dgm:prSet/>
      <dgm:spPr/>
      <dgm:t>
        <a:bodyPr/>
        <a:lstStyle/>
        <a:p>
          <a:endParaRPr lang="en-US"/>
        </a:p>
      </dgm:t>
    </dgm:pt>
    <dgm:pt modelId="{16487636-5884-4AF9-88D0-59FC7A8D0820}" type="sibTrans" cxnId="{037E918D-6223-4131-A125-BA70879BD9DE}">
      <dgm:prSet/>
      <dgm:spPr/>
      <dgm:t>
        <a:bodyPr/>
        <a:lstStyle/>
        <a:p>
          <a:endParaRPr lang="en-US"/>
        </a:p>
      </dgm:t>
    </dgm:pt>
    <dgm:pt modelId="{CBA1FF4A-765C-4205-9317-0E519D5D56CC}" type="pres">
      <dgm:prSet presAssocID="{68A06F81-5E49-43E2-972E-3C808D7EC0F7}" presName="Name0" presStyleCnt="0">
        <dgm:presLayoutVars>
          <dgm:chMax val="7"/>
          <dgm:chPref val="7"/>
          <dgm:dir/>
        </dgm:presLayoutVars>
      </dgm:prSet>
      <dgm:spPr/>
    </dgm:pt>
    <dgm:pt modelId="{B0F31176-1E99-4704-9388-F40EFB312230}" type="pres">
      <dgm:prSet presAssocID="{68A06F81-5E49-43E2-972E-3C808D7EC0F7}" presName="Name1" presStyleCnt="0"/>
      <dgm:spPr/>
    </dgm:pt>
    <dgm:pt modelId="{D56EEFE2-04F2-47B2-AE31-285CF893B5A8}" type="pres">
      <dgm:prSet presAssocID="{68A06F81-5E49-43E2-972E-3C808D7EC0F7}" presName="cycle" presStyleCnt="0"/>
      <dgm:spPr/>
    </dgm:pt>
    <dgm:pt modelId="{C112B37E-9417-4ED6-BDD8-161EB4F3333F}" type="pres">
      <dgm:prSet presAssocID="{68A06F81-5E49-43E2-972E-3C808D7EC0F7}" presName="srcNode" presStyleLbl="node1" presStyleIdx="0" presStyleCnt="5"/>
      <dgm:spPr/>
    </dgm:pt>
    <dgm:pt modelId="{333EECA4-001D-466D-9A0F-57A85622195E}" type="pres">
      <dgm:prSet presAssocID="{68A06F81-5E49-43E2-972E-3C808D7EC0F7}" presName="conn" presStyleLbl="parChTrans1D2" presStyleIdx="0" presStyleCnt="1"/>
      <dgm:spPr/>
    </dgm:pt>
    <dgm:pt modelId="{7A389FB7-7F73-44C7-B76A-E85D2657EFE9}" type="pres">
      <dgm:prSet presAssocID="{68A06F81-5E49-43E2-972E-3C808D7EC0F7}" presName="extraNode" presStyleLbl="node1" presStyleIdx="0" presStyleCnt="5"/>
      <dgm:spPr/>
    </dgm:pt>
    <dgm:pt modelId="{57305CC7-2F11-43BC-B2BE-34CE4061A85D}" type="pres">
      <dgm:prSet presAssocID="{68A06F81-5E49-43E2-972E-3C808D7EC0F7}" presName="dstNode" presStyleLbl="node1" presStyleIdx="0" presStyleCnt="5"/>
      <dgm:spPr/>
    </dgm:pt>
    <dgm:pt modelId="{2F96741F-A73E-4755-A3F8-D86462D34F3A}" type="pres">
      <dgm:prSet presAssocID="{BFD260DC-DE5D-4F7D-8E16-9A2B498DA2A4}" presName="text_1" presStyleLbl="node1" presStyleIdx="0" presStyleCnt="5">
        <dgm:presLayoutVars>
          <dgm:bulletEnabled val="1"/>
        </dgm:presLayoutVars>
      </dgm:prSet>
      <dgm:spPr/>
    </dgm:pt>
    <dgm:pt modelId="{3DEB0BB9-B9DE-4CD0-922B-0A5D21E8BB95}" type="pres">
      <dgm:prSet presAssocID="{BFD260DC-DE5D-4F7D-8E16-9A2B498DA2A4}" presName="accent_1" presStyleCnt="0"/>
      <dgm:spPr/>
    </dgm:pt>
    <dgm:pt modelId="{B7882B9A-5EFE-4E50-80A2-7CA78CEF6BCA}" type="pres">
      <dgm:prSet presAssocID="{BFD260DC-DE5D-4F7D-8E16-9A2B498DA2A4}" presName="accentRepeatNode" presStyleLbl="solidFgAcc1" presStyleIdx="0" presStyleCnt="5"/>
      <dgm:spPr/>
    </dgm:pt>
    <dgm:pt modelId="{A1E46E30-27B1-4065-ACE1-7781C161BCAE}" type="pres">
      <dgm:prSet presAssocID="{58D230B4-AF6F-4CED-A205-CC51167ECA8C}" presName="text_2" presStyleLbl="node1" presStyleIdx="1" presStyleCnt="5">
        <dgm:presLayoutVars>
          <dgm:bulletEnabled val="1"/>
        </dgm:presLayoutVars>
      </dgm:prSet>
      <dgm:spPr/>
    </dgm:pt>
    <dgm:pt modelId="{39C3F535-76A7-44A8-8EE0-35E30CC95D3F}" type="pres">
      <dgm:prSet presAssocID="{58D230B4-AF6F-4CED-A205-CC51167ECA8C}" presName="accent_2" presStyleCnt="0"/>
      <dgm:spPr/>
    </dgm:pt>
    <dgm:pt modelId="{A0C26301-EED2-4F0E-92E9-B25CEB0AF0E6}" type="pres">
      <dgm:prSet presAssocID="{58D230B4-AF6F-4CED-A205-CC51167ECA8C}" presName="accentRepeatNode" presStyleLbl="solidFgAcc1" presStyleIdx="1" presStyleCnt="5"/>
      <dgm:spPr/>
    </dgm:pt>
    <dgm:pt modelId="{CE35FA4E-68D7-400F-B824-0D314FB07951}" type="pres">
      <dgm:prSet presAssocID="{F160394A-B3ED-4FC6-AAF9-ABAE2784026E}" presName="text_3" presStyleLbl="node1" presStyleIdx="2" presStyleCnt="5">
        <dgm:presLayoutVars>
          <dgm:bulletEnabled val="1"/>
        </dgm:presLayoutVars>
      </dgm:prSet>
      <dgm:spPr/>
    </dgm:pt>
    <dgm:pt modelId="{8AED6F26-ACAF-4FE0-8304-13E5542558F5}" type="pres">
      <dgm:prSet presAssocID="{F160394A-B3ED-4FC6-AAF9-ABAE2784026E}" presName="accent_3" presStyleCnt="0"/>
      <dgm:spPr/>
    </dgm:pt>
    <dgm:pt modelId="{789732D5-C388-41A3-A8CA-6BDEF15C2002}" type="pres">
      <dgm:prSet presAssocID="{F160394A-B3ED-4FC6-AAF9-ABAE2784026E}" presName="accentRepeatNode" presStyleLbl="solidFgAcc1" presStyleIdx="2" presStyleCnt="5"/>
      <dgm:spPr/>
    </dgm:pt>
    <dgm:pt modelId="{67A214F1-2B9A-416A-9A0C-127FA6D41A87}" type="pres">
      <dgm:prSet presAssocID="{9D732E45-3CDA-4391-A307-95C897610FF2}" presName="text_4" presStyleLbl="node1" presStyleIdx="3" presStyleCnt="5">
        <dgm:presLayoutVars>
          <dgm:bulletEnabled val="1"/>
        </dgm:presLayoutVars>
      </dgm:prSet>
      <dgm:spPr/>
    </dgm:pt>
    <dgm:pt modelId="{AAEA3E8F-CC5B-4849-8D2A-0BC5FA00AD9B}" type="pres">
      <dgm:prSet presAssocID="{9D732E45-3CDA-4391-A307-95C897610FF2}" presName="accent_4" presStyleCnt="0"/>
      <dgm:spPr/>
    </dgm:pt>
    <dgm:pt modelId="{5A1C64DD-899F-4F52-87E1-CF2A01509FE3}" type="pres">
      <dgm:prSet presAssocID="{9D732E45-3CDA-4391-A307-95C897610FF2}" presName="accentRepeatNode" presStyleLbl="solidFgAcc1" presStyleIdx="3" presStyleCnt="5"/>
      <dgm:spPr/>
    </dgm:pt>
    <dgm:pt modelId="{610FF098-0ED7-404B-8D2E-4B946CCA7E38}" type="pres">
      <dgm:prSet presAssocID="{0E8CC249-326D-42E0-8F87-2BBFF8FFFB64}" presName="text_5" presStyleLbl="node1" presStyleIdx="4" presStyleCnt="5">
        <dgm:presLayoutVars>
          <dgm:bulletEnabled val="1"/>
        </dgm:presLayoutVars>
      </dgm:prSet>
      <dgm:spPr/>
    </dgm:pt>
    <dgm:pt modelId="{0AE0DD02-B6C9-42CB-982F-B10A4B53A871}" type="pres">
      <dgm:prSet presAssocID="{0E8CC249-326D-42E0-8F87-2BBFF8FFFB64}" presName="accent_5" presStyleCnt="0"/>
      <dgm:spPr/>
    </dgm:pt>
    <dgm:pt modelId="{6F16E765-B544-43A3-8043-50531BA9E436}" type="pres">
      <dgm:prSet presAssocID="{0E8CC249-326D-42E0-8F87-2BBFF8FFFB64}" presName="accentRepeatNode" presStyleLbl="solidFgAcc1" presStyleIdx="4" presStyleCnt="5"/>
      <dgm:spPr/>
    </dgm:pt>
  </dgm:ptLst>
  <dgm:cxnLst>
    <dgm:cxn modelId="{98099A1F-D703-4ACC-A367-1BD409592FF7}" srcId="{68A06F81-5E49-43E2-972E-3C808D7EC0F7}" destId="{9D732E45-3CDA-4391-A307-95C897610FF2}" srcOrd="3" destOrd="0" parTransId="{11A716D5-7302-4ADA-A1B9-6E1AF581F22A}" sibTransId="{1100E4BE-B832-4166-8656-2BDDFF991A11}"/>
    <dgm:cxn modelId="{04083D2B-A3C8-44DE-89CA-B60F39E910DE}" type="presOf" srcId="{58D230B4-AF6F-4CED-A205-CC51167ECA8C}" destId="{A1E46E30-27B1-4065-ACE1-7781C161BCAE}" srcOrd="0" destOrd="0" presId="urn:microsoft.com/office/officeart/2008/layout/VerticalCurvedList"/>
    <dgm:cxn modelId="{09F1FF2F-48FD-4F37-A50E-06871461D3EE}" type="presOf" srcId="{0C6779F0-041E-4115-BF5B-40284D86DAF7}" destId="{333EECA4-001D-466D-9A0F-57A85622195E}" srcOrd="0" destOrd="0" presId="urn:microsoft.com/office/officeart/2008/layout/VerticalCurvedList"/>
    <dgm:cxn modelId="{9D427830-F3F6-4E41-992D-11D5CCEC4A61}" srcId="{68A06F81-5E49-43E2-972E-3C808D7EC0F7}" destId="{58D230B4-AF6F-4CED-A205-CC51167ECA8C}" srcOrd="1" destOrd="0" parTransId="{2A002555-9FB3-4B87-A9E9-622CC03E477A}" sibTransId="{0BB1A675-F48D-4DA5-AB2B-F82F4A6AC5C5}"/>
    <dgm:cxn modelId="{AECEE243-0DFA-45DE-BDA2-B50BC2F74F1C}" srcId="{68A06F81-5E49-43E2-972E-3C808D7EC0F7}" destId="{BFD260DC-DE5D-4F7D-8E16-9A2B498DA2A4}" srcOrd="0" destOrd="0" parTransId="{72FB5CA1-2F5D-4844-A50B-A485E5049FC7}" sibTransId="{0C6779F0-041E-4115-BF5B-40284D86DAF7}"/>
    <dgm:cxn modelId="{037E918D-6223-4131-A125-BA70879BD9DE}" srcId="{68A06F81-5E49-43E2-972E-3C808D7EC0F7}" destId="{0E8CC249-326D-42E0-8F87-2BBFF8FFFB64}" srcOrd="4" destOrd="0" parTransId="{B65A9EAF-1C74-47CC-A9DB-156267F85836}" sibTransId="{16487636-5884-4AF9-88D0-59FC7A8D0820}"/>
    <dgm:cxn modelId="{7DECA09E-83D4-41FC-AF54-E594A5D2C1B0}" type="presOf" srcId="{9D732E45-3CDA-4391-A307-95C897610FF2}" destId="{67A214F1-2B9A-416A-9A0C-127FA6D41A87}" srcOrd="0" destOrd="0" presId="urn:microsoft.com/office/officeart/2008/layout/VerticalCurvedList"/>
    <dgm:cxn modelId="{FA8912D4-71C5-4E94-AF1E-656F444C63E3}" type="presOf" srcId="{BFD260DC-DE5D-4F7D-8E16-9A2B498DA2A4}" destId="{2F96741F-A73E-4755-A3F8-D86462D34F3A}" srcOrd="0" destOrd="0" presId="urn:microsoft.com/office/officeart/2008/layout/VerticalCurvedList"/>
    <dgm:cxn modelId="{C85F31E5-E887-4312-A253-11C94784C286}" type="presOf" srcId="{0E8CC249-326D-42E0-8F87-2BBFF8FFFB64}" destId="{610FF098-0ED7-404B-8D2E-4B946CCA7E38}" srcOrd="0" destOrd="0" presId="urn:microsoft.com/office/officeart/2008/layout/VerticalCurvedList"/>
    <dgm:cxn modelId="{71EB07F4-7FA6-4798-9701-1F7421E4C279}" type="presOf" srcId="{F160394A-B3ED-4FC6-AAF9-ABAE2784026E}" destId="{CE35FA4E-68D7-400F-B824-0D314FB07951}" srcOrd="0" destOrd="0" presId="urn:microsoft.com/office/officeart/2008/layout/VerticalCurvedList"/>
    <dgm:cxn modelId="{655844F4-AAD1-434F-8642-8F3805105E60}" type="presOf" srcId="{68A06F81-5E49-43E2-972E-3C808D7EC0F7}" destId="{CBA1FF4A-765C-4205-9317-0E519D5D56CC}" srcOrd="0" destOrd="0" presId="urn:microsoft.com/office/officeart/2008/layout/VerticalCurvedList"/>
    <dgm:cxn modelId="{3A10CCFC-2E22-48AC-AB65-856A211710A2}" srcId="{68A06F81-5E49-43E2-972E-3C808D7EC0F7}" destId="{F160394A-B3ED-4FC6-AAF9-ABAE2784026E}" srcOrd="2" destOrd="0" parTransId="{B1D2B964-FDDC-4595-B2EB-C46CFC2E266E}" sibTransId="{4770C06F-CE7F-4656-8E44-197D792E9D6D}"/>
    <dgm:cxn modelId="{BB363998-3151-4F96-BE1A-33DEF6A61932}" type="presParOf" srcId="{CBA1FF4A-765C-4205-9317-0E519D5D56CC}" destId="{B0F31176-1E99-4704-9388-F40EFB312230}" srcOrd="0" destOrd="0" presId="urn:microsoft.com/office/officeart/2008/layout/VerticalCurvedList"/>
    <dgm:cxn modelId="{D39DF6AC-EB14-46DA-B705-5A9F3612436C}" type="presParOf" srcId="{B0F31176-1E99-4704-9388-F40EFB312230}" destId="{D56EEFE2-04F2-47B2-AE31-285CF893B5A8}" srcOrd="0" destOrd="0" presId="urn:microsoft.com/office/officeart/2008/layout/VerticalCurvedList"/>
    <dgm:cxn modelId="{4A744AA9-75F9-40C7-A17A-D35E5EBAA57B}" type="presParOf" srcId="{D56EEFE2-04F2-47B2-AE31-285CF893B5A8}" destId="{C112B37E-9417-4ED6-BDD8-161EB4F3333F}" srcOrd="0" destOrd="0" presId="urn:microsoft.com/office/officeart/2008/layout/VerticalCurvedList"/>
    <dgm:cxn modelId="{5B54AADA-28E1-448C-9E75-BB62FBE70286}" type="presParOf" srcId="{D56EEFE2-04F2-47B2-AE31-285CF893B5A8}" destId="{333EECA4-001D-466D-9A0F-57A85622195E}" srcOrd="1" destOrd="0" presId="urn:microsoft.com/office/officeart/2008/layout/VerticalCurvedList"/>
    <dgm:cxn modelId="{23D2FDDE-3D6B-493F-9284-E739AA8C780D}" type="presParOf" srcId="{D56EEFE2-04F2-47B2-AE31-285CF893B5A8}" destId="{7A389FB7-7F73-44C7-B76A-E85D2657EFE9}" srcOrd="2" destOrd="0" presId="urn:microsoft.com/office/officeart/2008/layout/VerticalCurvedList"/>
    <dgm:cxn modelId="{EAE6AD75-C6E1-44F4-9B7F-FF3874CADCC8}" type="presParOf" srcId="{D56EEFE2-04F2-47B2-AE31-285CF893B5A8}" destId="{57305CC7-2F11-43BC-B2BE-34CE4061A85D}" srcOrd="3" destOrd="0" presId="urn:microsoft.com/office/officeart/2008/layout/VerticalCurvedList"/>
    <dgm:cxn modelId="{B98971CF-5760-473A-BB79-400F98FC372A}" type="presParOf" srcId="{B0F31176-1E99-4704-9388-F40EFB312230}" destId="{2F96741F-A73E-4755-A3F8-D86462D34F3A}" srcOrd="1" destOrd="0" presId="urn:microsoft.com/office/officeart/2008/layout/VerticalCurvedList"/>
    <dgm:cxn modelId="{08258651-B3E8-4BE7-ACA4-7D7BA2AA9971}" type="presParOf" srcId="{B0F31176-1E99-4704-9388-F40EFB312230}" destId="{3DEB0BB9-B9DE-4CD0-922B-0A5D21E8BB95}" srcOrd="2" destOrd="0" presId="urn:microsoft.com/office/officeart/2008/layout/VerticalCurvedList"/>
    <dgm:cxn modelId="{19F6E988-14D0-47EA-86D7-FBB9A7D1E32A}" type="presParOf" srcId="{3DEB0BB9-B9DE-4CD0-922B-0A5D21E8BB95}" destId="{B7882B9A-5EFE-4E50-80A2-7CA78CEF6BCA}" srcOrd="0" destOrd="0" presId="urn:microsoft.com/office/officeart/2008/layout/VerticalCurvedList"/>
    <dgm:cxn modelId="{9A15255A-576F-4B37-A015-AB4A0CD02F05}" type="presParOf" srcId="{B0F31176-1E99-4704-9388-F40EFB312230}" destId="{A1E46E30-27B1-4065-ACE1-7781C161BCAE}" srcOrd="3" destOrd="0" presId="urn:microsoft.com/office/officeart/2008/layout/VerticalCurvedList"/>
    <dgm:cxn modelId="{D528E94C-4028-445C-B63F-993976E4997A}" type="presParOf" srcId="{B0F31176-1E99-4704-9388-F40EFB312230}" destId="{39C3F535-76A7-44A8-8EE0-35E30CC95D3F}" srcOrd="4" destOrd="0" presId="urn:microsoft.com/office/officeart/2008/layout/VerticalCurvedList"/>
    <dgm:cxn modelId="{E667D449-CAF0-44DE-BC12-751F7885F4C8}" type="presParOf" srcId="{39C3F535-76A7-44A8-8EE0-35E30CC95D3F}" destId="{A0C26301-EED2-4F0E-92E9-B25CEB0AF0E6}" srcOrd="0" destOrd="0" presId="urn:microsoft.com/office/officeart/2008/layout/VerticalCurvedList"/>
    <dgm:cxn modelId="{FCF68E17-0B63-48D8-832D-66A677855A43}" type="presParOf" srcId="{B0F31176-1E99-4704-9388-F40EFB312230}" destId="{CE35FA4E-68D7-400F-B824-0D314FB07951}" srcOrd="5" destOrd="0" presId="urn:microsoft.com/office/officeart/2008/layout/VerticalCurvedList"/>
    <dgm:cxn modelId="{93248710-37B4-48FD-B1D2-AC3C8AC4251B}" type="presParOf" srcId="{B0F31176-1E99-4704-9388-F40EFB312230}" destId="{8AED6F26-ACAF-4FE0-8304-13E5542558F5}" srcOrd="6" destOrd="0" presId="urn:microsoft.com/office/officeart/2008/layout/VerticalCurvedList"/>
    <dgm:cxn modelId="{545099C3-9375-4E92-9CD2-B4032E51ADB3}" type="presParOf" srcId="{8AED6F26-ACAF-4FE0-8304-13E5542558F5}" destId="{789732D5-C388-41A3-A8CA-6BDEF15C2002}" srcOrd="0" destOrd="0" presId="urn:microsoft.com/office/officeart/2008/layout/VerticalCurvedList"/>
    <dgm:cxn modelId="{8484B0E7-A20A-4CB9-AB0A-7517859F6B7B}" type="presParOf" srcId="{B0F31176-1E99-4704-9388-F40EFB312230}" destId="{67A214F1-2B9A-416A-9A0C-127FA6D41A87}" srcOrd="7" destOrd="0" presId="urn:microsoft.com/office/officeart/2008/layout/VerticalCurvedList"/>
    <dgm:cxn modelId="{6DA1CB3A-3C80-427C-B492-4FE7E88332C5}" type="presParOf" srcId="{B0F31176-1E99-4704-9388-F40EFB312230}" destId="{AAEA3E8F-CC5B-4849-8D2A-0BC5FA00AD9B}" srcOrd="8" destOrd="0" presId="urn:microsoft.com/office/officeart/2008/layout/VerticalCurvedList"/>
    <dgm:cxn modelId="{A60737E7-7ACE-49FD-BD34-E47392AF6D35}" type="presParOf" srcId="{AAEA3E8F-CC5B-4849-8D2A-0BC5FA00AD9B}" destId="{5A1C64DD-899F-4F52-87E1-CF2A01509FE3}" srcOrd="0" destOrd="0" presId="urn:microsoft.com/office/officeart/2008/layout/VerticalCurvedList"/>
    <dgm:cxn modelId="{4FD6220E-2664-4B03-837C-E8743BAA6B67}" type="presParOf" srcId="{B0F31176-1E99-4704-9388-F40EFB312230}" destId="{610FF098-0ED7-404B-8D2E-4B946CCA7E38}" srcOrd="9" destOrd="0" presId="urn:microsoft.com/office/officeart/2008/layout/VerticalCurvedList"/>
    <dgm:cxn modelId="{39BF5DE2-D29C-4D6D-BC5E-FE1B53F65669}" type="presParOf" srcId="{B0F31176-1E99-4704-9388-F40EFB312230}" destId="{0AE0DD02-B6C9-42CB-982F-B10A4B53A871}" srcOrd="10" destOrd="0" presId="urn:microsoft.com/office/officeart/2008/layout/VerticalCurvedList"/>
    <dgm:cxn modelId="{0416AE84-67F8-4E99-99CE-32C181A75AA7}" type="presParOf" srcId="{0AE0DD02-B6C9-42CB-982F-B10A4B53A871}" destId="{6F16E765-B544-43A3-8043-50531BA9E43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B651E54-56ED-475F-BE7F-62B0A8578663}"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05093B9-9D44-4F09-BFF1-460A85DF845D}">
      <dgm:prSet/>
      <dgm:spPr/>
      <dgm:t>
        <a:bodyPr/>
        <a:lstStyle/>
        <a:p>
          <a:r>
            <a:rPr lang="en-US" i="0" dirty="0"/>
            <a:t>Mechanism of action :</a:t>
          </a:r>
          <a:endParaRPr lang="en-US" dirty="0"/>
        </a:p>
      </dgm:t>
    </dgm:pt>
    <dgm:pt modelId="{7386A3A0-8F15-4C92-A890-102846FB7131}" type="parTrans" cxnId="{B38D03CC-E2F9-42DB-A031-81661193E9FD}">
      <dgm:prSet/>
      <dgm:spPr/>
      <dgm:t>
        <a:bodyPr/>
        <a:lstStyle/>
        <a:p>
          <a:endParaRPr lang="en-US"/>
        </a:p>
      </dgm:t>
    </dgm:pt>
    <dgm:pt modelId="{FE84C2BC-B2C9-4F88-9E3E-E8E963FC487C}" type="sibTrans" cxnId="{B38D03CC-E2F9-42DB-A031-81661193E9FD}">
      <dgm:prSet/>
      <dgm:spPr/>
      <dgm:t>
        <a:bodyPr/>
        <a:lstStyle/>
        <a:p>
          <a:endParaRPr lang="en-US"/>
        </a:p>
      </dgm:t>
    </dgm:pt>
    <dgm:pt modelId="{0AB1C753-D70B-44E2-9484-A45EF155D4DA}">
      <dgm:prSet/>
      <dgm:spPr/>
      <dgm:t>
        <a:bodyPr/>
        <a:lstStyle/>
        <a:p>
          <a:r>
            <a:rPr lang="en-US" i="0" dirty="0"/>
            <a:t>Increase insulin release</a:t>
          </a:r>
          <a:endParaRPr lang="en-US" dirty="0"/>
        </a:p>
      </dgm:t>
    </dgm:pt>
    <dgm:pt modelId="{C29D451E-B6D4-4F01-8C81-28AC76F1FAF3}" type="parTrans" cxnId="{E6E6A3DB-3195-4886-A803-2FD28DEC3CE0}">
      <dgm:prSet/>
      <dgm:spPr/>
      <dgm:t>
        <a:bodyPr/>
        <a:lstStyle/>
        <a:p>
          <a:endParaRPr lang="en-US"/>
        </a:p>
      </dgm:t>
    </dgm:pt>
    <dgm:pt modelId="{4F8EB6A3-FB77-44FE-B767-C2CF3F105E16}" type="sibTrans" cxnId="{E6E6A3DB-3195-4886-A803-2FD28DEC3CE0}">
      <dgm:prSet/>
      <dgm:spPr/>
      <dgm:t>
        <a:bodyPr/>
        <a:lstStyle/>
        <a:p>
          <a:endParaRPr lang="en-US"/>
        </a:p>
      </dgm:t>
    </dgm:pt>
    <dgm:pt modelId="{88153238-C271-4CE3-9360-6FDE079E21FE}">
      <dgm:prSet/>
      <dgm:spPr/>
      <dgm:t>
        <a:bodyPr/>
        <a:lstStyle/>
        <a:p>
          <a:r>
            <a:rPr lang="en-US" i="0"/>
            <a:t>Decrease gastric emptying </a:t>
          </a:r>
          <a:endParaRPr lang="en-US"/>
        </a:p>
      </dgm:t>
    </dgm:pt>
    <dgm:pt modelId="{67DF41B3-6B6C-43DC-BB26-3AA5447E1BE6}" type="parTrans" cxnId="{88B5E1BA-02EA-4BF4-B636-D3C47A0079B3}">
      <dgm:prSet/>
      <dgm:spPr/>
      <dgm:t>
        <a:bodyPr/>
        <a:lstStyle/>
        <a:p>
          <a:endParaRPr lang="en-US"/>
        </a:p>
      </dgm:t>
    </dgm:pt>
    <dgm:pt modelId="{6E0B67AB-3F0F-4BA7-8866-FEC296C88B11}" type="sibTrans" cxnId="{88B5E1BA-02EA-4BF4-B636-D3C47A0079B3}">
      <dgm:prSet/>
      <dgm:spPr/>
      <dgm:t>
        <a:bodyPr/>
        <a:lstStyle/>
        <a:p>
          <a:endParaRPr lang="en-US"/>
        </a:p>
      </dgm:t>
    </dgm:pt>
    <dgm:pt modelId="{33412A96-42E3-4456-A7C6-76DA3F486726}">
      <dgm:prSet/>
      <dgm:spPr/>
      <dgm:t>
        <a:bodyPr/>
        <a:lstStyle/>
        <a:p>
          <a:r>
            <a:rPr lang="en-US" i="0"/>
            <a:t>Decrease appetite. </a:t>
          </a:r>
          <a:endParaRPr lang="en-US"/>
        </a:p>
      </dgm:t>
    </dgm:pt>
    <dgm:pt modelId="{047FA387-CE9B-4901-BFDF-0AD7C99379AD}" type="parTrans" cxnId="{191F663E-2E3F-44AD-8140-FDE01FAD27EC}">
      <dgm:prSet/>
      <dgm:spPr/>
      <dgm:t>
        <a:bodyPr/>
        <a:lstStyle/>
        <a:p>
          <a:endParaRPr lang="en-US"/>
        </a:p>
      </dgm:t>
    </dgm:pt>
    <dgm:pt modelId="{479A88A3-E05A-4D7B-9613-F0F6D76A8A49}" type="sibTrans" cxnId="{191F663E-2E3F-44AD-8140-FDE01FAD27EC}">
      <dgm:prSet/>
      <dgm:spPr/>
      <dgm:t>
        <a:bodyPr/>
        <a:lstStyle/>
        <a:p>
          <a:endParaRPr lang="en-US"/>
        </a:p>
      </dgm:t>
    </dgm:pt>
    <dgm:pt modelId="{E9250B27-D4FC-485C-9A25-A72D6BD7E89D}">
      <dgm:prSet/>
      <dgm:spPr/>
      <dgm:t>
        <a:bodyPr/>
        <a:lstStyle/>
        <a:p>
          <a:r>
            <a:rPr lang="en-US" i="0"/>
            <a:t>Examples:  </a:t>
          </a:r>
          <a:endParaRPr lang="en-US"/>
        </a:p>
      </dgm:t>
    </dgm:pt>
    <dgm:pt modelId="{E1EBF6E1-B368-4CEC-A12F-5D08E10C6DAE}" type="parTrans" cxnId="{032F6161-9562-436D-9F5C-E9CA6AAC58C8}">
      <dgm:prSet/>
      <dgm:spPr/>
      <dgm:t>
        <a:bodyPr/>
        <a:lstStyle/>
        <a:p>
          <a:endParaRPr lang="en-US"/>
        </a:p>
      </dgm:t>
    </dgm:pt>
    <dgm:pt modelId="{825C9BD2-A547-4A40-AE51-9AE7BCEDC764}" type="sibTrans" cxnId="{032F6161-9562-436D-9F5C-E9CA6AAC58C8}">
      <dgm:prSet/>
      <dgm:spPr/>
      <dgm:t>
        <a:bodyPr/>
        <a:lstStyle/>
        <a:p>
          <a:endParaRPr lang="en-US"/>
        </a:p>
      </dgm:t>
    </dgm:pt>
    <dgm:pt modelId="{9343867E-9FCC-4E89-9319-B5B19BCEC59C}">
      <dgm:prSet/>
      <dgm:spPr/>
      <dgm:t>
        <a:bodyPr/>
        <a:lstStyle/>
        <a:p>
          <a:r>
            <a:rPr lang="en-US" i="0"/>
            <a:t>exenatide (Bydureon)</a:t>
          </a:r>
          <a:endParaRPr lang="en-US"/>
        </a:p>
      </dgm:t>
    </dgm:pt>
    <dgm:pt modelId="{B9C74782-D9F6-46B9-808E-96D3A99999AE}" type="parTrans" cxnId="{49B039F4-DF70-4054-8600-A22FBEEE6795}">
      <dgm:prSet/>
      <dgm:spPr/>
      <dgm:t>
        <a:bodyPr/>
        <a:lstStyle/>
        <a:p>
          <a:endParaRPr lang="en-US"/>
        </a:p>
      </dgm:t>
    </dgm:pt>
    <dgm:pt modelId="{F03BBE76-CE5A-4E90-9C69-1BD98F288089}" type="sibTrans" cxnId="{49B039F4-DF70-4054-8600-A22FBEEE6795}">
      <dgm:prSet/>
      <dgm:spPr/>
      <dgm:t>
        <a:bodyPr/>
        <a:lstStyle/>
        <a:p>
          <a:endParaRPr lang="en-US"/>
        </a:p>
      </dgm:t>
    </dgm:pt>
    <dgm:pt modelId="{B5ED3E9C-5108-4C1C-8549-4CF4E428DFE7}">
      <dgm:prSet/>
      <dgm:spPr/>
      <dgm:t>
        <a:bodyPr/>
        <a:lstStyle/>
        <a:p>
          <a:r>
            <a:rPr lang="en-US" i="0"/>
            <a:t>liraglutide (Victoza)</a:t>
          </a:r>
          <a:endParaRPr lang="en-US"/>
        </a:p>
      </dgm:t>
    </dgm:pt>
    <dgm:pt modelId="{B362D9EA-03C5-42C9-B26C-F77711AA5AD4}" type="parTrans" cxnId="{4A374C04-CE50-4823-9E11-8F45B15D5DEB}">
      <dgm:prSet/>
      <dgm:spPr/>
      <dgm:t>
        <a:bodyPr/>
        <a:lstStyle/>
        <a:p>
          <a:endParaRPr lang="en-US"/>
        </a:p>
      </dgm:t>
    </dgm:pt>
    <dgm:pt modelId="{8E67194C-3652-45FF-9218-C19BE3D95E5B}" type="sibTrans" cxnId="{4A374C04-CE50-4823-9E11-8F45B15D5DEB}">
      <dgm:prSet/>
      <dgm:spPr/>
      <dgm:t>
        <a:bodyPr/>
        <a:lstStyle/>
        <a:p>
          <a:endParaRPr lang="en-US"/>
        </a:p>
      </dgm:t>
    </dgm:pt>
    <dgm:pt modelId="{750DC494-C2D2-493D-933B-12C08122B315}">
      <dgm:prSet/>
      <dgm:spPr/>
      <dgm:t>
        <a:bodyPr/>
        <a:lstStyle/>
        <a:p>
          <a:r>
            <a:rPr lang="en-US" i="0"/>
            <a:t>semaglutide (Ozempic)</a:t>
          </a:r>
          <a:endParaRPr lang="en-US"/>
        </a:p>
      </dgm:t>
    </dgm:pt>
    <dgm:pt modelId="{FEB900C8-2E7A-484B-A9FC-CBCAD4BC4CA4}" type="parTrans" cxnId="{234FE7E5-0CCB-4FB5-BCDE-7768044A2251}">
      <dgm:prSet/>
      <dgm:spPr/>
      <dgm:t>
        <a:bodyPr/>
        <a:lstStyle/>
        <a:p>
          <a:endParaRPr lang="en-US"/>
        </a:p>
      </dgm:t>
    </dgm:pt>
    <dgm:pt modelId="{B9CCBF36-36F8-4DB7-A30A-DA6A51A65E71}" type="sibTrans" cxnId="{234FE7E5-0CCB-4FB5-BCDE-7768044A2251}">
      <dgm:prSet/>
      <dgm:spPr/>
      <dgm:t>
        <a:bodyPr/>
        <a:lstStyle/>
        <a:p>
          <a:endParaRPr lang="en-US"/>
        </a:p>
      </dgm:t>
    </dgm:pt>
    <dgm:pt modelId="{A4769BAA-5647-485D-93B4-4BA9E8C01765}">
      <dgm:prSet/>
      <dgm:spPr/>
      <dgm:t>
        <a:bodyPr/>
        <a:lstStyle/>
        <a:p>
          <a:r>
            <a:rPr lang="en-US" i="0"/>
            <a:t>Benefits </a:t>
          </a:r>
          <a:endParaRPr lang="en-US"/>
        </a:p>
      </dgm:t>
    </dgm:pt>
    <dgm:pt modelId="{1CA81AA5-8B2E-49F4-BAF4-8297C8076DF4}" type="parTrans" cxnId="{0E107F18-88B3-4AB6-876E-83609AE4900A}">
      <dgm:prSet/>
      <dgm:spPr/>
      <dgm:t>
        <a:bodyPr/>
        <a:lstStyle/>
        <a:p>
          <a:endParaRPr lang="en-US"/>
        </a:p>
      </dgm:t>
    </dgm:pt>
    <dgm:pt modelId="{07BE1584-F471-4E1C-A98C-78EC269DB199}" type="sibTrans" cxnId="{0E107F18-88B3-4AB6-876E-83609AE4900A}">
      <dgm:prSet/>
      <dgm:spPr/>
      <dgm:t>
        <a:bodyPr/>
        <a:lstStyle/>
        <a:p>
          <a:endParaRPr lang="en-US"/>
        </a:p>
      </dgm:t>
    </dgm:pt>
    <dgm:pt modelId="{57BB21D8-072A-43F7-A1EE-16EE54E11920}">
      <dgm:prSet/>
      <dgm:spPr/>
      <dgm:t>
        <a:bodyPr/>
        <a:lstStyle/>
        <a:p>
          <a:r>
            <a:rPr lang="en-US" i="0"/>
            <a:t>1) decrease CVS disease</a:t>
          </a:r>
          <a:endParaRPr lang="en-US"/>
        </a:p>
      </dgm:t>
    </dgm:pt>
    <dgm:pt modelId="{70CD68A4-0F0F-4F00-949B-26E443FB6E6F}" type="parTrans" cxnId="{F9CC20F8-3698-49C5-A58C-C0E9F211903E}">
      <dgm:prSet/>
      <dgm:spPr/>
      <dgm:t>
        <a:bodyPr/>
        <a:lstStyle/>
        <a:p>
          <a:endParaRPr lang="en-US"/>
        </a:p>
      </dgm:t>
    </dgm:pt>
    <dgm:pt modelId="{47B63B63-DFF2-46B5-8997-05165E0E91A4}" type="sibTrans" cxnId="{F9CC20F8-3698-49C5-A58C-C0E9F211903E}">
      <dgm:prSet/>
      <dgm:spPr/>
      <dgm:t>
        <a:bodyPr/>
        <a:lstStyle/>
        <a:p>
          <a:endParaRPr lang="en-US"/>
        </a:p>
      </dgm:t>
    </dgm:pt>
    <dgm:pt modelId="{41730BA9-6D18-40C6-BC80-59D23E42C61D}">
      <dgm:prSet/>
      <dgm:spPr/>
      <dgm:t>
        <a:bodyPr/>
        <a:lstStyle/>
        <a:p>
          <a:r>
            <a:rPr lang="en-US" i="0"/>
            <a:t>2) decrease chronic kidney</a:t>
          </a:r>
          <a:endParaRPr lang="en-US"/>
        </a:p>
      </dgm:t>
    </dgm:pt>
    <dgm:pt modelId="{7B307A60-978B-4500-8345-3BEB956E90D2}" type="parTrans" cxnId="{55D8FF57-99DE-44B6-972B-9ABE96B8FE3F}">
      <dgm:prSet/>
      <dgm:spPr/>
      <dgm:t>
        <a:bodyPr/>
        <a:lstStyle/>
        <a:p>
          <a:endParaRPr lang="en-US"/>
        </a:p>
      </dgm:t>
    </dgm:pt>
    <dgm:pt modelId="{CB5E06AD-6A7D-4846-B3F0-07AD717B79D2}" type="sibTrans" cxnId="{55D8FF57-99DE-44B6-972B-9ABE96B8FE3F}">
      <dgm:prSet/>
      <dgm:spPr/>
      <dgm:t>
        <a:bodyPr/>
        <a:lstStyle/>
        <a:p>
          <a:endParaRPr lang="en-US"/>
        </a:p>
      </dgm:t>
    </dgm:pt>
    <dgm:pt modelId="{E995A3C3-0E26-4F6B-BB74-939E82A9579C}">
      <dgm:prSet/>
      <dgm:spPr/>
      <dgm:t>
        <a:bodyPr/>
        <a:lstStyle/>
        <a:p>
          <a:r>
            <a:rPr lang="en-US" i="0"/>
            <a:t>disease(semaglutide)</a:t>
          </a:r>
          <a:endParaRPr lang="en-US"/>
        </a:p>
      </dgm:t>
    </dgm:pt>
    <dgm:pt modelId="{57BFCC90-BF8C-4B26-A37C-EF73BBC2F99B}" type="parTrans" cxnId="{E7755CBA-6860-4C7F-B6FA-A08C74388FE4}">
      <dgm:prSet/>
      <dgm:spPr/>
      <dgm:t>
        <a:bodyPr/>
        <a:lstStyle/>
        <a:p>
          <a:endParaRPr lang="en-US"/>
        </a:p>
      </dgm:t>
    </dgm:pt>
    <dgm:pt modelId="{B4BFEB64-DF66-4B24-AC8B-5F6D65BF9FD1}" type="sibTrans" cxnId="{E7755CBA-6860-4C7F-B6FA-A08C74388FE4}">
      <dgm:prSet/>
      <dgm:spPr/>
      <dgm:t>
        <a:bodyPr/>
        <a:lstStyle/>
        <a:p>
          <a:endParaRPr lang="en-US"/>
        </a:p>
      </dgm:t>
    </dgm:pt>
    <dgm:pt modelId="{91DA7E0E-6543-4585-BFB7-580E6B9F9404}">
      <dgm:prSet/>
      <dgm:spPr/>
      <dgm:t>
        <a:bodyPr/>
        <a:lstStyle/>
        <a:p>
          <a:r>
            <a:rPr lang="en-US"/>
            <a:t>Side effects :</a:t>
          </a:r>
        </a:p>
      </dgm:t>
    </dgm:pt>
    <dgm:pt modelId="{90821253-694E-4C8B-995F-835EB0A53ECB}" type="parTrans" cxnId="{022B5F81-EAEF-4D4A-B36B-167A5761F91E}">
      <dgm:prSet/>
      <dgm:spPr/>
      <dgm:t>
        <a:bodyPr/>
        <a:lstStyle/>
        <a:p>
          <a:endParaRPr lang="en-US"/>
        </a:p>
      </dgm:t>
    </dgm:pt>
    <dgm:pt modelId="{89580F5C-D630-4FF3-B974-3E100CFFCA5F}" type="sibTrans" cxnId="{022B5F81-EAEF-4D4A-B36B-167A5761F91E}">
      <dgm:prSet/>
      <dgm:spPr/>
      <dgm:t>
        <a:bodyPr/>
        <a:lstStyle/>
        <a:p>
          <a:endParaRPr lang="en-US"/>
        </a:p>
      </dgm:t>
    </dgm:pt>
    <dgm:pt modelId="{3C7DF624-791A-4013-8666-1486248EC601}">
      <dgm:prSet/>
      <dgm:spPr/>
      <dgm:t>
        <a:bodyPr/>
        <a:lstStyle/>
        <a:p>
          <a:r>
            <a:rPr lang="en-US" i="0"/>
            <a:t>SC</a:t>
          </a:r>
          <a:endParaRPr lang="en-US"/>
        </a:p>
      </dgm:t>
    </dgm:pt>
    <dgm:pt modelId="{4A2937BA-4016-4206-A146-7B71E8ECCF51}" type="parTrans" cxnId="{DC624209-097B-4E8C-88C6-FA7CF61B7402}">
      <dgm:prSet/>
      <dgm:spPr/>
      <dgm:t>
        <a:bodyPr/>
        <a:lstStyle/>
        <a:p>
          <a:endParaRPr lang="en-US"/>
        </a:p>
      </dgm:t>
    </dgm:pt>
    <dgm:pt modelId="{3915AD71-A243-46AE-BEFA-83A07A5B1AE1}" type="sibTrans" cxnId="{DC624209-097B-4E8C-88C6-FA7CF61B7402}">
      <dgm:prSet/>
      <dgm:spPr/>
      <dgm:t>
        <a:bodyPr/>
        <a:lstStyle/>
        <a:p>
          <a:endParaRPr lang="en-US"/>
        </a:p>
      </dgm:t>
    </dgm:pt>
    <dgm:pt modelId="{399ED80F-75F6-4039-965E-26AF17D11D23}">
      <dgm:prSet/>
      <dgm:spPr/>
      <dgm:t>
        <a:bodyPr/>
        <a:lstStyle/>
        <a:p>
          <a:r>
            <a:rPr lang="en-US" i="0"/>
            <a:t>Git upset</a:t>
          </a:r>
          <a:endParaRPr lang="en-US"/>
        </a:p>
      </dgm:t>
    </dgm:pt>
    <dgm:pt modelId="{2827533B-C7FC-4006-9715-B1ACA737EB08}" type="parTrans" cxnId="{B8EAE2DC-8B3A-4A27-82E3-B08642EFCA6E}">
      <dgm:prSet/>
      <dgm:spPr/>
      <dgm:t>
        <a:bodyPr/>
        <a:lstStyle/>
        <a:p>
          <a:endParaRPr lang="en-US"/>
        </a:p>
      </dgm:t>
    </dgm:pt>
    <dgm:pt modelId="{84A6C3F2-9266-499F-ACC2-F6BCA59E3FE8}" type="sibTrans" cxnId="{B8EAE2DC-8B3A-4A27-82E3-B08642EFCA6E}">
      <dgm:prSet/>
      <dgm:spPr/>
      <dgm:t>
        <a:bodyPr/>
        <a:lstStyle/>
        <a:p>
          <a:endParaRPr lang="en-US"/>
        </a:p>
      </dgm:t>
    </dgm:pt>
    <dgm:pt modelId="{C9BA23B6-DCEF-42FE-85DF-8664C15F5F4C}">
      <dgm:prSet/>
      <dgm:spPr/>
      <dgm:t>
        <a:bodyPr/>
        <a:lstStyle/>
        <a:p>
          <a:r>
            <a:rPr lang="en-US" i="0"/>
            <a:t>Pancreatitis </a:t>
          </a:r>
          <a:endParaRPr lang="en-US"/>
        </a:p>
      </dgm:t>
    </dgm:pt>
    <dgm:pt modelId="{79C71314-CCB2-4EC3-ACD2-D5FA0FFE3138}" type="parTrans" cxnId="{E65D3B15-7C40-416E-A305-928588F724E5}">
      <dgm:prSet/>
      <dgm:spPr/>
      <dgm:t>
        <a:bodyPr/>
        <a:lstStyle/>
        <a:p>
          <a:endParaRPr lang="en-US"/>
        </a:p>
      </dgm:t>
    </dgm:pt>
    <dgm:pt modelId="{DF042F30-FD9E-44CC-AFE6-A4C7D079FD1D}" type="sibTrans" cxnId="{E65D3B15-7C40-416E-A305-928588F724E5}">
      <dgm:prSet/>
      <dgm:spPr/>
      <dgm:t>
        <a:bodyPr/>
        <a:lstStyle/>
        <a:p>
          <a:endParaRPr lang="en-US"/>
        </a:p>
      </dgm:t>
    </dgm:pt>
    <dgm:pt modelId="{0A1A1EA5-2D18-4517-A6BA-724A35E240D6}">
      <dgm:prSet/>
      <dgm:spPr/>
      <dgm:t>
        <a:bodyPr/>
        <a:lstStyle/>
        <a:p>
          <a:r>
            <a:rPr lang="en-US" i="0"/>
            <a:t>C cell thyroid carcinoma</a:t>
          </a:r>
          <a:endParaRPr lang="en-US"/>
        </a:p>
      </dgm:t>
    </dgm:pt>
    <dgm:pt modelId="{5CD9E41E-D831-44B6-B788-9A24FAFF11FA}" type="parTrans" cxnId="{210C8244-3995-4567-99E3-0426984C8425}">
      <dgm:prSet/>
      <dgm:spPr/>
      <dgm:t>
        <a:bodyPr/>
        <a:lstStyle/>
        <a:p>
          <a:endParaRPr lang="en-US"/>
        </a:p>
      </dgm:t>
    </dgm:pt>
    <dgm:pt modelId="{2C0117CB-2ECB-4139-9728-AEB2ECE0D7A0}" type="sibTrans" cxnId="{210C8244-3995-4567-99E3-0426984C8425}">
      <dgm:prSet/>
      <dgm:spPr/>
      <dgm:t>
        <a:bodyPr/>
        <a:lstStyle/>
        <a:p>
          <a:endParaRPr lang="en-US"/>
        </a:p>
      </dgm:t>
    </dgm:pt>
    <dgm:pt modelId="{75ED9038-D3EA-4D7C-A26E-6E3418311DA9}">
      <dgm:prSet/>
      <dgm:spPr/>
      <dgm:t>
        <a:bodyPr/>
        <a:lstStyle/>
        <a:p>
          <a:r>
            <a:rPr lang="en-US" i="0"/>
            <a:t>increase heart failure</a:t>
          </a:r>
          <a:endParaRPr lang="en-US"/>
        </a:p>
      </dgm:t>
    </dgm:pt>
    <dgm:pt modelId="{A17BDEFE-B8A5-4802-B1C4-E0F3000891B7}" type="parTrans" cxnId="{FF03EE1F-CEAF-4518-BD4D-699E06227575}">
      <dgm:prSet/>
      <dgm:spPr/>
      <dgm:t>
        <a:bodyPr/>
        <a:lstStyle/>
        <a:p>
          <a:endParaRPr lang="en-US"/>
        </a:p>
      </dgm:t>
    </dgm:pt>
    <dgm:pt modelId="{72743C23-DBCB-4B86-9FF7-C0B1BA6E725D}" type="sibTrans" cxnId="{FF03EE1F-CEAF-4518-BD4D-699E06227575}">
      <dgm:prSet/>
      <dgm:spPr/>
      <dgm:t>
        <a:bodyPr/>
        <a:lstStyle/>
        <a:p>
          <a:endParaRPr lang="en-US"/>
        </a:p>
      </dgm:t>
    </dgm:pt>
    <dgm:pt modelId="{08611524-5023-49D8-91F2-6447B8205722}" type="pres">
      <dgm:prSet presAssocID="{BB651E54-56ED-475F-BE7F-62B0A8578663}" presName="vert0" presStyleCnt="0">
        <dgm:presLayoutVars>
          <dgm:dir/>
          <dgm:animOne val="branch"/>
          <dgm:animLvl val="lvl"/>
        </dgm:presLayoutVars>
      </dgm:prSet>
      <dgm:spPr/>
    </dgm:pt>
    <dgm:pt modelId="{500AA1AE-2D02-4C96-9C0F-7E4B61417157}" type="pres">
      <dgm:prSet presAssocID="{905093B9-9D44-4F09-BFF1-460A85DF845D}" presName="thickLine" presStyleLbl="alignNode1" presStyleIdx="0" presStyleCnt="18"/>
      <dgm:spPr/>
    </dgm:pt>
    <dgm:pt modelId="{341A1D25-0764-45BC-ADE0-681018F8EF17}" type="pres">
      <dgm:prSet presAssocID="{905093B9-9D44-4F09-BFF1-460A85DF845D}" presName="horz1" presStyleCnt="0"/>
      <dgm:spPr/>
    </dgm:pt>
    <dgm:pt modelId="{A0633CB0-2747-4E81-AB06-690862ADCC99}" type="pres">
      <dgm:prSet presAssocID="{905093B9-9D44-4F09-BFF1-460A85DF845D}" presName="tx1" presStyleLbl="revTx" presStyleIdx="0" presStyleCnt="18"/>
      <dgm:spPr/>
    </dgm:pt>
    <dgm:pt modelId="{AC480D1C-2C1F-4964-87F1-139985FDE0FE}" type="pres">
      <dgm:prSet presAssocID="{905093B9-9D44-4F09-BFF1-460A85DF845D}" presName="vert1" presStyleCnt="0"/>
      <dgm:spPr/>
    </dgm:pt>
    <dgm:pt modelId="{224FBA32-E66B-477A-92C5-4296C8BA8ECB}" type="pres">
      <dgm:prSet presAssocID="{0AB1C753-D70B-44E2-9484-A45EF155D4DA}" presName="thickLine" presStyleLbl="alignNode1" presStyleIdx="1" presStyleCnt="18"/>
      <dgm:spPr/>
    </dgm:pt>
    <dgm:pt modelId="{371B3183-C731-4FEA-92C7-34457D9B09ED}" type="pres">
      <dgm:prSet presAssocID="{0AB1C753-D70B-44E2-9484-A45EF155D4DA}" presName="horz1" presStyleCnt="0"/>
      <dgm:spPr/>
    </dgm:pt>
    <dgm:pt modelId="{3C392C1F-D3EA-409C-B4DA-33BF4719F080}" type="pres">
      <dgm:prSet presAssocID="{0AB1C753-D70B-44E2-9484-A45EF155D4DA}" presName="tx1" presStyleLbl="revTx" presStyleIdx="1" presStyleCnt="18"/>
      <dgm:spPr/>
    </dgm:pt>
    <dgm:pt modelId="{45FB7344-EAAF-4D87-926D-8A3FAAECA52F}" type="pres">
      <dgm:prSet presAssocID="{0AB1C753-D70B-44E2-9484-A45EF155D4DA}" presName="vert1" presStyleCnt="0"/>
      <dgm:spPr/>
    </dgm:pt>
    <dgm:pt modelId="{1FE11CD8-757A-42DF-9355-6890DA932F1B}" type="pres">
      <dgm:prSet presAssocID="{88153238-C271-4CE3-9360-6FDE079E21FE}" presName="thickLine" presStyleLbl="alignNode1" presStyleIdx="2" presStyleCnt="18"/>
      <dgm:spPr/>
    </dgm:pt>
    <dgm:pt modelId="{E8D1BAC4-FD9E-4E80-90D4-6EBE8F6DD40D}" type="pres">
      <dgm:prSet presAssocID="{88153238-C271-4CE3-9360-6FDE079E21FE}" presName="horz1" presStyleCnt="0"/>
      <dgm:spPr/>
    </dgm:pt>
    <dgm:pt modelId="{B885358C-496D-4C0A-9AA5-AE7E6D6B4BC2}" type="pres">
      <dgm:prSet presAssocID="{88153238-C271-4CE3-9360-6FDE079E21FE}" presName="tx1" presStyleLbl="revTx" presStyleIdx="2" presStyleCnt="18"/>
      <dgm:spPr/>
    </dgm:pt>
    <dgm:pt modelId="{B0176631-B9EE-469A-92E3-6F8793A3812F}" type="pres">
      <dgm:prSet presAssocID="{88153238-C271-4CE3-9360-6FDE079E21FE}" presName="vert1" presStyleCnt="0"/>
      <dgm:spPr/>
    </dgm:pt>
    <dgm:pt modelId="{83970895-26BB-4659-8FC7-403C5FF0CB4E}" type="pres">
      <dgm:prSet presAssocID="{33412A96-42E3-4456-A7C6-76DA3F486726}" presName="thickLine" presStyleLbl="alignNode1" presStyleIdx="3" presStyleCnt="18"/>
      <dgm:spPr/>
    </dgm:pt>
    <dgm:pt modelId="{F7A6ECED-B2AD-439E-9B69-B881C747A68F}" type="pres">
      <dgm:prSet presAssocID="{33412A96-42E3-4456-A7C6-76DA3F486726}" presName="horz1" presStyleCnt="0"/>
      <dgm:spPr/>
    </dgm:pt>
    <dgm:pt modelId="{BD3B0D21-0F22-486F-85E9-3CAB624A28D4}" type="pres">
      <dgm:prSet presAssocID="{33412A96-42E3-4456-A7C6-76DA3F486726}" presName="tx1" presStyleLbl="revTx" presStyleIdx="3" presStyleCnt="18"/>
      <dgm:spPr/>
    </dgm:pt>
    <dgm:pt modelId="{CBF7C198-0E36-4A58-A6FE-5C65E5384431}" type="pres">
      <dgm:prSet presAssocID="{33412A96-42E3-4456-A7C6-76DA3F486726}" presName="vert1" presStyleCnt="0"/>
      <dgm:spPr/>
    </dgm:pt>
    <dgm:pt modelId="{4732BD02-4649-4101-8185-68D2972F769F}" type="pres">
      <dgm:prSet presAssocID="{E9250B27-D4FC-485C-9A25-A72D6BD7E89D}" presName="thickLine" presStyleLbl="alignNode1" presStyleIdx="4" presStyleCnt="18"/>
      <dgm:spPr/>
    </dgm:pt>
    <dgm:pt modelId="{4BA63F41-2D3A-4814-AEC2-44FF68F28726}" type="pres">
      <dgm:prSet presAssocID="{E9250B27-D4FC-485C-9A25-A72D6BD7E89D}" presName="horz1" presStyleCnt="0"/>
      <dgm:spPr/>
    </dgm:pt>
    <dgm:pt modelId="{4DC481FA-F478-4766-8A5E-F1E08CBD531D}" type="pres">
      <dgm:prSet presAssocID="{E9250B27-D4FC-485C-9A25-A72D6BD7E89D}" presName="tx1" presStyleLbl="revTx" presStyleIdx="4" presStyleCnt="18"/>
      <dgm:spPr/>
    </dgm:pt>
    <dgm:pt modelId="{832CD848-D7F8-4593-B6D2-1E5A63DB20F0}" type="pres">
      <dgm:prSet presAssocID="{E9250B27-D4FC-485C-9A25-A72D6BD7E89D}" presName="vert1" presStyleCnt="0"/>
      <dgm:spPr/>
    </dgm:pt>
    <dgm:pt modelId="{C301A36D-7D0F-4C41-98D4-F8D447EB067A}" type="pres">
      <dgm:prSet presAssocID="{9343867E-9FCC-4E89-9319-B5B19BCEC59C}" presName="thickLine" presStyleLbl="alignNode1" presStyleIdx="5" presStyleCnt="18"/>
      <dgm:spPr/>
    </dgm:pt>
    <dgm:pt modelId="{BBA9378B-FED5-41F2-A8B0-312C0A5BBD50}" type="pres">
      <dgm:prSet presAssocID="{9343867E-9FCC-4E89-9319-B5B19BCEC59C}" presName="horz1" presStyleCnt="0"/>
      <dgm:spPr/>
    </dgm:pt>
    <dgm:pt modelId="{DA502BE2-07CD-497D-97F0-B81FBD735520}" type="pres">
      <dgm:prSet presAssocID="{9343867E-9FCC-4E89-9319-B5B19BCEC59C}" presName="tx1" presStyleLbl="revTx" presStyleIdx="5" presStyleCnt="18"/>
      <dgm:spPr/>
    </dgm:pt>
    <dgm:pt modelId="{F007848F-0E85-4349-8C14-30AEB659131E}" type="pres">
      <dgm:prSet presAssocID="{9343867E-9FCC-4E89-9319-B5B19BCEC59C}" presName="vert1" presStyleCnt="0"/>
      <dgm:spPr/>
    </dgm:pt>
    <dgm:pt modelId="{DCB3554C-CA4C-488C-82DE-430406C84A82}" type="pres">
      <dgm:prSet presAssocID="{B5ED3E9C-5108-4C1C-8549-4CF4E428DFE7}" presName="thickLine" presStyleLbl="alignNode1" presStyleIdx="6" presStyleCnt="18"/>
      <dgm:spPr/>
    </dgm:pt>
    <dgm:pt modelId="{69749D09-D711-4123-9B53-105C255D51D1}" type="pres">
      <dgm:prSet presAssocID="{B5ED3E9C-5108-4C1C-8549-4CF4E428DFE7}" presName="horz1" presStyleCnt="0"/>
      <dgm:spPr/>
    </dgm:pt>
    <dgm:pt modelId="{7A8A0061-64DA-4535-B856-BAEBDDAFA88C}" type="pres">
      <dgm:prSet presAssocID="{B5ED3E9C-5108-4C1C-8549-4CF4E428DFE7}" presName="tx1" presStyleLbl="revTx" presStyleIdx="6" presStyleCnt="18"/>
      <dgm:spPr/>
    </dgm:pt>
    <dgm:pt modelId="{D970FB90-B09A-4853-B605-D05ABFE45A96}" type="pres">
      <dgm:prSet presAssocID="{B5ED3E9C-5108-4C1C-8549-4CF4E428DFE7}" presName="vert1" presStyleCnt="0"/>
      <dgm:spPr/>
    </dgm:pt>
    <dgm:pt modelId="{DF18CE95-7556-4EEE-A912-3DACAD7D4979}" type="pres">
      <dgm:prSet presAssocID="{750DC494-C2D2-493D-933B-12C08122B315}" presName="thickLine" presStyleLbl="alignNode1" presStyleIdx="7" presStyleCnt="18"/>
      <dgm:spPr/>
    </dgm:pt>
    <dgm:pt modelId="{E4B60523-508E-4164-8B33-9EC02D2DEB15}" type="pres">
      <dgm:prSet presAssocID="{750DC494-C2D2-493D-933B-12C08122B315}" presName="horz1" presStyleCnt="0"/>
      <dgm:spPr/>
    </dgm:pt>
    <dgm:pt modelId="{FBAE9225-3DF6-4CCC-ADE0-DB5853307AC2}" type="pres">
      <dgm:prSet presAssocID="{750DC494-C2D2-493D-933B-12C08122B315}" presName="tx1" presStyleLbl="revTx" presStyleIdx="7" presStyleCnt="18"/>
      <dgm:spPr/>
    </dgm:pt>
    <dgm:pt modelId="{214E2E3D-4D3E-4715-AB17-7A308F4B4E7A}" type="pres">
      <dgm:prSet presAssocID="{750DC494-C2D2-493D-933B-12C08122B315}" presName="vert1" presStyleCnt="0"/>
      <dgm:spPr/>
    </dgm:pt>
    <dgm:pt modelId="{D5DDDE15-7BE9-42B8-AFF7-77A65591F2F9}" type="pres">
      <dgm:prSet presAssocID="{A4769BAA-5647-485D-93B4-4BA9E8C01765}" presName="thickLine" presStyleLbl="alignNode1" presStyleIdx="8" presStyleCnt="18"/>
      <dgm:spPr/>
    </dgm:pt>
    <dgm:pt modelId="{C429EF61-A04A-41F9-B803-71B406F68807}" type="pres">
      <dgm:prSet presAssocID="{A4769BAA-5647-485D-93B4-4BA9E8C01765}" presName="horz1" presStyleCnt="0"/>
      <dgm:spPr/>
    </dgm:pt>
    <dgm:pt modelId="{0B0367B0-6E00-46E1-A468-790D3F0B4CD6}" type="pres">
      <dgm:prSet presAssocID="{A4769BAA-5647-485D-93B4-4BA9E8C01765}" presName="tx1" presStyleLbl="revTx" presStyleIdx="8" presStyleCnt="18"/>
      <dgm:spPr/>
    </dgm:pt>
    <dgm:pt modelId="{A62F9D12-88E0-40AF-AFA9-3E2D4FC40722}" type="pres">
      <dgm:prSet presAssocID="{A4769BAA-5647-485D-93B4-4BA9E8C01765}" presName="vert1" presStyleCnt="0"/>
      <dgm:spPr/>
    </dgm:pt>
    <dgm:pt modelId="{4F8BB05B-9F79-4DBE-BAEB-E90C19607DF3}" type="pres">
      <dgm:prSet presAssocID="{57BB21D8-072A-43F7-A1EE-16EE54E11920}" presName="thickLine" presStyleLbl="alignNode1" presStyleIdx="9" presStyleCnt="18"/>
      <dgm:spPr/>
    </dgm:pt>
    <dgm:pt modelId="{554D1ABB-7060-440B-A780-8A804429B753}" type="pres">
      <dgm:prSet presAssocID="{57BB21D8-072A-43F7-A1EE-16EE54E11920}" presName="horz1" presStyleCnt="0"/>
      <dgm:spPr/>
    </dgm:pt>
    <dgm:pt modelId="{EA2CD5B9-CEC4-40A7-B65F-8303BD2AB7CB}" type="pres">
      <dgm:prSet presAssocID="{57BB21D8-072A-43F7-A1EE-16EE54E11920}" presName="tx1" presStyleLbl="revTx" presStyleIdx="9" presStyleCnt="18"/>
      <dgm:spPr/>
    </dgm:pt>
    <dgm:pt modelId="{6B97DB48-7582-4AF9-B751-547AF532DCAF}" type="pres">
      <dgm:prSet presAssocID="{57BB21D8-072A-43F7-A1EE-16EE54E11920}" presName="vert1" presStyleCnt="0"/>
      <dgm:spPr/>
    </dgm:pt>
    <dgm:pt modelId="{45FC8A1D-8D10-4111-881A-B7AB78D61F49}" type="pres">
      <dgm:prSet presAssocID="{41730BA9-6D18-40C6-BC80-59D23E42C61D}" presName="thickLine" presStyleLbl="alignNode1" presStyleIdx="10" presStyleCnt="18"/>
      <dgm:spPr/>
    </dgm:pt>
    <dgm:pt modelId="{9D678DB8-71B6-41C8-A4C9-A154551BEC7C}" type="pres">
      <dgm:prSet presAssocID="{41730BA9-6D18-40C6-BC80-59D23E42C61D}" presName="horz1" presStyleCnt="0"/>
      <dgm:spPr/>
    </dgm:pt>
    <dgm:pt modelId="{061551F6-CB87-4382-8391-BF50742DA227}" type="pres">
      <dgm:prSet presAssocID="{41730BA9-6D18-40C6-BC80-59D23E42C61D}" presName="tx1" presStyleLbl="revTx" presStyleIdx="10" presStyleCnt="18"/>
      <dgm:spPr/>
    </dgm:pt>
    <dgm:pt modelId="{519285B0-68AF-4622-9750-C0153286BC28}" type="pres">
      <dgm:prSet presAssocID="{41730BA9-6D18-40C6-BC80-59D23E42C61D}" presName="vert1" presStyleCnt="0"/>
      <dgm:spPr/>
    </dgm:pt>
    <dgm:pt modelId="{ED7028AB-EFA4-47BC-9249-751955583F96}" type="pres">
      <dgm:prSet presAssocID="{E995A3C3-0E26-4F6B-BB74-939E82A9579C}" presName="thickLine" presStyleLbl="alignNode1" presStyleIdx="11" presStyleCnt="18"/>
      <dgm:spPr/>
    </dgm:pt>
    <dgm:pt modelId="{63BB9140-DBFF-41B1-9F9E-48AA1DD13C52}" type="pres">
      <dgm:prSet presAssocID="{E995A3C3-0E26-4F6B-BB74-939E82A9579C}" presName="horz1" presStyleCnt="0"/>
      <dgm:spPr/>
    </dgm:pt>
    <dgm:pt modelId="{E1DE045B-BC66-44B3-B5A9-D53AAE319364}" type="pres">
      <dgm:prSet presAssocID="{E995A3C3-0E26-4F6B-BB74-939E82A9579C}" presName="tx1" presStyleLbl="revTx" presStyleIdx="11" presStyleCnt="18"/>
      <dgm:spPr/>
    </dgm:pt>
    <dgm:pt modelId="{8308C883-8FC3-4AC9-BF09-93A08C800F06}" type="pres">
      <dgm:prSet presAssocID="{E995A3C3-0E26-4F6B-BB74-939E82A9579C}" presName="vert1" presStyleCnt="0"/>
      <dgm:spPr/>
    </dgm:pt>
    <dgm:pt modelId="{03EE522B-900F-4607-BAD1-217BB2EEFF23}" type="pres">
      <dgm:prSet presAssocID="{91DA7E0E-6543-4585-BFB7-580E6B9F9404}" presName="thickLine" presStyleLbl="alignNode1" presStyleIdx="12" presStyleCnt="18"/>
      <dgm:spPr/>
    </dgm:pt>
    <dgm:pt modelId="{0834BD92-52A2-4457-B9BF-FA222946EF2D}" type="pres">
      <dgm:prSet presAssocID="{91DA7E0E-6543-4585-BFB7-580E6B9F9404}" presName="horz1" presStyleCnt="0"/>
      <dgm:spPr/>
    </dgm:pt>
    <dgm:pt modelId="{C359B6A4-6ED8-483C-BB83-41D05270CFF3}" type="pres">
      <dgm:prSet presAssocID="{91DA7E0E-6543-4585-BFB7-580E6B9F9404}" presName="tx1" presStyleLbl="revTx" presStyleIdx="12" presStyleCnt="18"/>
      <dgm:spPr/>
    </dgm:pt>
    <dgm:pt modelId="{C0537226-DF5C-4AA9-9C6A-E794E2862B1F}" type="pres">
      <dgm:prSet presAssocID="{91DA7E0E-6543-4585-BFB7-580E6B9F9404}" presName="vert1" presStyleCnt="0"/>
      <dgm:spPr/>
    </dgm:pt>
    <dgm:pt modelId="{FF83B83E-FAE1-4822-98F8-3242941A3740}" type="pres">
      <dgm:prSet presAssocID="{3C7DF624-791A-4013-8666-1486248EC601}" presName="thickLine" presStyleLbl="alignNode1" presStyleIdx="13" presStyleCnt="18"/>
      <dgm:spPr/>
    </dgm:pt>
    <dgm:pt modelId="{8065A2C5-ADBB-45C0-8B41-F003F023BE28}" type="pres">
      <dgm:prSet presAssocID="{3C7DF624-791A-4013-8666-1486248EC601}" presName="horz1" presStyleCnt="0"/>
      <dgm:spPr/>
    </dgm:pt>
    <dgm:pt modelId="{7F75BACD-7D43-498B-A015-72D7FA22C9AA}" type="pres">
      <dgm:prSet presAssocID="{3C7DF624-791A-4013-8666-1486248EC601}" presName="tx1" presStyleLbl="revTx" presStyleIdx="13" presStyleCnt="18"/>
      <dgm:spPr/>
    </dgm:pt>
    <dgm:pt modelId="{C871B4F7-C1A9-40FE-8AA7-B393C7C3FD69}" type="pres">
      <dgm:prSet presAssocID="{3C7DF624-791A-4013-8666-1486248EC601}" presName="vert1" presStyleCnt="0"/>
      <dgm:spPr/>
    </dgm:pt>
    <dgm:pt modelId="{72E2AF21-7B5A-4947-96CE-F3EE9888F82C}" type="pres">
      <dgm:prSet presAssocID="{399ED80F-75F6-4039-965E-26AF17D11D23}" presName="thickLine" presStyleLbl="alignNode1" presStyleIdx="14" presStyleCnt="18"/>
      <dgm:spPr/>
    </dgm:pt>
    <dgm:pt modelId="{5E529B46-FE59-42B1-B6F4-35E4B31D1A6C}" type="pres">
      <dgm:prSet presAssocID="{399ED80F-75F6-4039-965E-26AF17D11D23}" presName="horz1" presStyleCnt="0"/>
      <dgm:spPr/>
    </dgm:pt>
    <dgm:pt modelId="{35AD94F7-49A6-4965-8B06-902E4CDF2273}" type="pres">
      <dgm:prSet presAssocID="{399ED80F-75F6-4039-965E-26AF17D11D23}" presName="tx1" presStyleLbl="revTx" presStyleIdx="14" presStyleCnt="18"/>
      <dgm:spPr/>
    </dgm:pt>
    <dgm:pt modelId="{C51E1B53-083D-44D4-89B9-923FBD1A98B4}" type="pres">
      <dgm:prSet presAssocID="{399ED80F-75F6-4039-965E-26AF17D11D23}" presName="vert1" presStyleCnt="0"/>
      <dgm:spPr/>
    </dgm:pt>
    <dgm:pt modelId="{448858A5-627C-47EA-B4CB-56639C9DEF20}" type="pres">
      <dgm:prSet presAssocID="{C9BA23B6-DCEF-42FE-85DF-8664C15F5F4C}" presName="thickLine" presStyleLbl="alignNode1" presStyleIdx="15" presStyleCnt="18"/>
      <dgm:spPr/>
    </dgm:pt>
    <dgm:pt modelId="{8E22ECAC-0E9D-4CFB-9E69-D3132ABFDCD4}" type="pres">
      <dgm:prSet presAssocID="{C9BA23B6-DCEF-42FE-85DF-8664C15F5F4C}" presName="horz1" presStyleCnt="0"/>
      <dgm:spPr/>
    </dgm:pt>
    <dgm:pt modelId="{24F4B977-2243-4981-A1EF-0D46DE450CB7}" type="pres">
      <dgm:prSet presAssocID="{C9BA23B6-DCEF-42FE-85DF-8664C15F5F4C}" presName="tx1" presStyleLbl="revTx" presStyleIdx="15" presStyleCnt="18"/>
      <dgm:spPr/>
    </dgm:pt>
    <dgm:pt modelId="{B289FBE1-D9FB-403A-AF73-6FD9AB605364}" type="pres">
      <dgm:prSet presAssocID="{C9BA23B6-DCEF-42FE-85DF-8664C15F5F4C}" presName="vert1" presStyleCnt="0"/>
      <dgm:spPr/>
    </dgm:pt>
    <dgm:pt modelId="{D7745280-FA6F-490E-A9C4-038D527D6DDF}" type="pres">
      <dgm:prSet presAssocID="{0A1A1EA5-2D18-4517-A6BA-724A35E240D6}" presName="thickLine" presStyleLbl="alignNode1" presStyleIdx="16" presStyleCnt="18"/>
      <dgm:spPr/>
    </dgm:pt>
    <dgm:pt modelId="{828E7D93-4C80-4C36-8922-8AA955FD6BD6}" type="pres">
      <dgm:prSet presAssocID="{0A1A1EA5-2D18-4517-A6BA-724A35E240D6}" presName="horz1" presStyleCnt="0"/>
      <dgm:spPr/>
    </dgm:pt>
    <dgm:pt modelId="{7BB3D3C7-1A38-4602-831D-16B53CD86008}" type="pres">
      <dgm:prSet presAssocID="{0A1A1EA5-2D18-4517-A6BA-724A35E240D6}" presName="tx1" presStyleLbl="revTx" presStyleIdx="16" presStyleCnt="18"/>
      <dgm:spPr/>
    </dgm:pt>
    <dgm:pt modelId="{20D9A5C9-5AC9-4BBB-87A3-7D35ECEBA023}" type="pres">
      <dgm:prSet presAssocID="{0A1A1EA5-2D18-4517-A6BA-724A35E240D6}" presName="vert1" presStyleCnt="0"/>
      <dgm:spPr/>
    </dgm:pt>
    <dgm:pt modelId="{723B88C5-9C45-4F51-A4E6-F40C663F589E}" type="pres">
      <dgm:prSet presAssocID="{75ED9038-D3EA-4D7C-A26E-6E3418311DA9}" presName="thickLine" presStyleLbl="alignNode1" presStyleIdx="17" presStyleCnt="18"/>
      <dgm:spPr/>
    </dgm:pt>
    <dgm:pt modelId="{689BACD7-901D-4398-9914-FD0846D88353}" type="pres">
      <dgm:prSet presAssocID="{75ED9038-D3EA-4D7C-A26E-6E3418311DA9}" presName="horz1" presStyleCnt="0"/>
      <dgm:spPr/>
    </dgm:pt>
    <dgm:pt modelId="{154EC672-C974-4508-90E4-6C8DA006BDC4}" type="pres">
      <dgm:prSet presAssocID="{75ED9038-D3EA-4D7C-A26E-6E3418311DA9}" presName="tx1" presStyleLbl="revTx" presStyleIdx="17" presStyleCnt="18"/>
      <dgm:spPr/>
    </dgm:pt>
    <dgm:pt modelId="{34C125B9-C73B-4ADB-A435-BA077F29AB09}" type="pres">
      <dgm:prSet presAssocID="{75ED9038-D3EA-4D7C-A26E-6E3418311DA9}" presName="vert1" presStyleCnt="0"/>
      <dgm:spPr/>
    </dgm:pt>
  </dgm:ptLst>
  <dgm:cxnLst>
    <dgm:cxn modelId="{4A374C04-CE50-4823-9E11-8F45B15D5DEB}" srcId="{BB651E54-56ED-475F-BE7F-62B0A8578663}" destId="{B5ED3E9C-5108-4C1C-8549-4CF4E428DFE7}" srcOrd="6" destOrd="0" parTransId="{B362D9EA-03C5-42C9-B26C-F77711AA5AD4}" sibTransId="{8E67194C-3652-45FF-9218-C19BE3D95E5B}"/>
    <dgm:cxn modelId="{DC624209-097B-4E8C-88C6-FA7CF61B7402}" srcId="{BB651E54-56ED-475F-BE7F-62B0A8578663}" destId="{3C7DF624-791A-4013-8666-1486248EC601}" srcOrd="13" destOrd="0" parTransId="{4A2937BA-4016-4206-A146-7B71E8ECCF51}" sibTransId="{3915AD71-A243-46AE-BEFA-83A07A5B1AE1}"/>
    <dgm:cxn modelId="{E65D3B15-7C40-416E-A305-928588F724E5}" srcId="{BB651E54-56ED-475F-BE7F-62B0A8578663}" destId="{C9BA23B6-DCEF-42FE-85DF-8664C15F5F4C}" srcOrd="15" destOrd="0" parTransId="{79C71314-CCB2-4EC3-ACD2-D5FA0FFE3138}" sibTransId="{DF042F30-FD9E-44CC-AFE6-A4C7D079FD1D}"/>
    <dgm:cxn modelId="{0E107F18-88B3-4AB6-876E-83609AE4900A}" srcId="{BB651E54-56ED-475F-BE7F-62B0A8578663}" destId="{A4769BAA-5647-485D-93B4-4BA9E8C01765}" srcOrd="8" destOrd="0" parTransId="{1CA81AA5-8B2E-49F4-BAF4-8297C8076DF4}" sibTransId="{07BE1584-F471-4E1C-A98C-78EC269DB199}"/>
    <dgm:cxn modelId="{0C98441C-CA2B-4BB7-94A1-772D10E0DACE}" type="presOf" srcId="{88153238-C271-4CE3-9360-6FDE079E21FE}" destId="{B885358C-496D-4C0A-9AA5-AE7E6D6B4BC2}" srcOrd="0" destOrd="0" presId="urn:microsoft.com/office/officeart/2008/layout/LinedList"/>
    <dgm:cxn modelId="{FF03EE1F-CEAF-4518-BD4D-699E06227575}" srcId="{BB651E54-56ED-475F-BE7F-62B0A8578663}" destId="{75ED9038-D3EA-4D7C-A26E-6E3418311DA9}" srcOrd="17" destOrd="0" parTransId="{A17BDEFE-B8A5-4802-B1C4-E0F3000891B7}" sibTransId="{72743C23-DBCB-4B86-9FF7-C0B1BA6E725D}"/>
    <dgm:cxn modelId="{2B21A133-BD64-4507-A2FD-85FD98B7F67C}" type="presOf" srcId="{91DA7E0E-6543-4585-BFB7-580E6B9F9404}" destId="{C359B6A4-6ED8-483C-BB83-41D05270CFF3}" srcOrd="0" destOrd="0" presId="urn:microsoft.com/office/officeart/2008/layout/LinedList"/>
    <dgm:cxn modelId="{191F663E-2E3F-44AD-8140-FDE01FAD27EC}" srcId="{BB651E54-56ED-475F-BE7F-62B0A8578663}" destId="{33412A96-42E3-4456-A7C6-76DA3F486726}" srcOrd="3" destOrd="0" parTransId="{047FA387-CE9B-4901-BFDF-0AD7C99379AD}" sibTransId="{479A88A3-E05A-4D7B-9613-F0F6D76A8A49}"/>
    <dgm:cxn modelId="{032F6161-9562-436D-9F5C-E9CA6AAC58C8}" srcId="{BB651E54-56ED-475F-BE7F-62B0A8578663}" destId="{E9250B27-D4FC-485C-9A25-A72D6BD7E89D}" srcOrd="4" destOrd="0" parTransId="{E1EBF6E1-B368-4CEC-A12F-5D08E10C6DAE}" sibTransId="{825C9BD2-A547-4A40-AE51-9AE7BCEDC764}"/>
    <dgm:cxn modelId="{84366C61-BA07-43CE-83E6-6C9C2F94086B}" type="presOf" srcId="{0AB1C753-D70B-44E2-9484-A45EF155D4DA}" destId="{3C392C1F-D3EA-409C-B4DA-33BF4719F080}" srcOrd="0" destOrd="0" presId="urn:microsoft.com/office/officeart/2008/layout/LinedList"/>
    <dgm:cxn modelId="{210C8244-3995-4567-99E3-0426984C8425}" srcId="{BB651E54-56ED-475F-BE7F-62B0A8578663}" destId="{0A1A1EA5-2D18-4517-A6BA-724A35E240D6}" srcOrd="16" destOrd="0" parTransId="{5CD9E41E-D831-44B6-B788-9A24FAFF11FA}" sibTransId="{2C0117CB-2ECB-4139-9728-AEB2ECE0D7A0}"/>
    <dgm:cxn modelId="{8C00BC44-56D3-46CB-BEB0-052D344F99CD}" type="presOf" srcId="{33412A96-42E3-4456-A7C6-76DA3F486726}" destId="{BD3B0D21-0F22-486F-85E9-3CAB624A28D4}" srcOrd="0" destOrd="0" presId="urn:microsoft.com/office/officeart/2008/layout/LinedList"/>
    <dgm:cxn modelId="{A92ECE67-898B-4209-B8B6-53BBFE28E0B6}" type="presOf" srcId="{B5ED3E9C-5108-4C1C-8549-4CF4E428DFE7}" destId="{7A8A0061-64DA-4535-B856-BAEBDDAFA88C}" srcOrd="0" destOrd="0" presId="urn:microsoft.com/office/officeart/2008/layout/LinedList"/>
    <dgm:cxn modelId="{5B410348-7BB6-405E-BDF4-0E5F24DB625D}" type="presOf" srcId="{0A1A1EA5-2D18-4517-A6BA-724A35E240D6}" destId="{7BB3D3C7-1A38-4602-831D-16B53CD86008}" srcOrd="0" destOrd="0" presId="urn:microsoft.com/office/officeart/2008/layout/LinedList"/>
    <dgm:cxn modelId="{83562E73-A83A-4D46-825F-2D03CE9D45F1}" type="presOf" srcId="{9343867E-9FCC-4E89-9319-B5B19BCEC59C}" destId="{DA502BE2-07CD-497D-97F0-B81FBD735520}" srcOrd="0" destOrd="0" presId="urn:microsoft.com/office/officeart/2008/layout/LinedList"/>
    <dgm:cxn modelId="{B8429D56-3AF2-4ECE-BC24-333C196EBC2B}" type="presOf" srcId="{399ED80F-75F6-4039-965E-26AF17D11D23}" destId="{35AD94F7-49A6-4965-8B06-902E4CDF2273}" srcOrd="0" destOrd="0" presId="urn:microsoft.com/office/officeart/2008/layout/LinedList"/>
    <dgm:cxn modelId="{55D8FF57-99DE-44B6-972B-9ABE96B8FE3F}" srcId="{BB651E54-56ED-475F-BE7F-62B0A8578663}" destId="{41730BA9-6D18-40C6-BC80-59D23E42C61D}" srcOrd="10" destOrd="0" parTransId="{7B307A60-978B-4500-8345-3BEB956E90D2}" sibTransId="{CB5E06AD-6A7D-4846-B3F0-07AD717B79D2}"/>
    <dgm:cxn modelId="{022B5F81-EAEF-4D4A-B36B-167A5761F91E}" srcId="{BB651E54-56ED-475F-BE7F-62B0A8578663}" destId="{91DA7E0E-6543-4585-BFB7-580E6B9F9404}" srcOrd="12" destOrd="0" parTransId="{90821253-694E-4C8B-995F-835EB0A53ECB}" sibTransId="{89580F5C-D630-4FF3-B974-3E100CFFCA5F}"/>
    <dgm:cxn modelId="{405A2E8A-A63C-4BF5-B428-DE1F4A3BF312}" type="presOf" srcId="{3C7DF624-791A-4013-8666-1486248EC601}" destId="{7F75BACD-7D43-498B-A015-72D7FA22C9AA}" srcOrd="0" destOrd="0" presId="urn:microsoft.com/office/officeart/2008/layout/LinedList"/>
    <dgm:cxn modelId="{865AD79A-828C-4369-B7C9-F981F5CBD10F}" type="presOf" srcId="{75ED9038-D3EA-4D7C-A26E-6E3418311DA9}" destId="{154EC672-C974-4508-90E4-6C8DA006BDC4}" srcOrd="0" destOrd="0" presId="urn:microsoft.com/office/officeart/2008/layout/LinedList"/>
    <dgm:cxn modelId="{C9FB67A4-AAF0-4581-9F28-7861190AF5B7}" type="presOf" srcId="{750DC494-C2D2-493D-933B-12C08122B315}" destId="{FBAE9225-3DF6-4CCC-ADE0-DB5853307AC2}" srcOrd="0" destOrd="0" presId="urn:microsoft.com/office/officeart/2008/layout/LinedList"/>
    <dgm:cxn modelId="{C860B4AC-89C9-4330-A9BE-0A5889243702}" type="presOf" srcId="{905093B9-9D44-4F09-BFF1-460A85DF845D}" destId="{A0633CB0-2747-4E81-AB06-690862ADCC99}" srcOrd="0" destOrd="0" presId="urn:microsoft.com/office/officeart/2008/layout/LinedList"/>
    <dgm:cxn modelId="{E7755CBA-6860-4C7F-B6FA-A08C74388FE4}" srcId="{BB651E54-56ED-475F-BE7F-62B0A8578663}" destId="{E995A3C3-0E26-4F6B-BB74-939E82A9579C}" srcOrd="11" destOrd="0" parTransId="{57BFCC90-BF8C-4B26-A37C-EF73BBC2F99B}" sibTransId="{B4BFEB64-DF66-4B24-AC8B-5F6D65BF9FD1}"/>
    <dgm:cxn modelId="{88B5E1BA-02EA-4BF4-B636-D3C47A0079B3}" srcId="{BB651E54-56ED-475F-BE7F-62B0A8578663}" destId="{88153238-C271-4CE3-9360-6FDE079E21FE}" srcOrd="2" destOrd="0" parTransId="{67DF41B3-6B6C-43DC-BB26-3AA5447E1BE6}" sibTransId="{6E0B67AB-3F0F-4BA7-8866-FEC296C88B11}"/>
    <dgm:cxn modelId="{1BE42CBD-C5E9-408E-8579-BDED4476CE30}" type="presOf" srcId="{E995A3C3-0E26-4F6B-BB74-939E82A9579C}" destId="{E1DE045B-BC66-44B3-B5A9-D53AAE319364}" srcOrd="0" destOrd="0" presId="urn:microsoft.com/office/officeart/2008/layout/LinedList"/>
    <dgm:cxn modelId="{82A5ECC1-8CC3-4C84-A204-BA505B00C784}" type="presOf" srcId="{C9BA23B6-DCEF-42FE-85DF-8664C15F5F4C}" destId="{24F4B977-2243-4981-A1EF-0D46DE450CB7}" srcOrd="0" destOrd="0" presId="urn:microsoft.com/office/officeart/2008/layout/LinedList"/>
    <dgm:cxn modelId="{F5A500CC-8F32-439B-8C1C-6FD6D70B85DA}" type="presOf" srcId="{41730BA9-6D18-40C6-BC80-59D23E42C61D}" destId="{061551F6-CB87-4382-8391-BF50742DA227}" srcOrd="0" destOrd="0" presId="urn:microsoft.com/office/officeart/2008/layout/LinedList"/>
    <dgm:cxn modelId="{B38D03CC-E2F9-42DB-A031-81661193E9FD}" srcId="{BB651E54-56ED-475F-BE7F-62B0A8578663}" destId="{905093B9-9D44-4F09-BFF1-460A85DF845D}" srcOrd="0" destOrd="0" parTransId="{7386A3A0-8F15-4C92-A890-102846FB7131}" sibTransId="{FE84C2BC-B2C9-4F88-9E3E-E8E963FC487C}"/>
    <dgm:cxn modelId="{B09489CC-2C5A-4E1F-BFA8-1E66DEF299D8}" type="presOf" srcId="{BB651E54-56ED-475F-BE7F-62B0A8578663}" destId="{08611524-5023-49D8-91F2-6447B8205722}" srcOrd="0" destOrd="0" presId="urn:microsoft.com/office/officeart/2008/layout/LinedList"/>
    <dgm:cxn modelId="{BBF326D0-C679-4EFE-B9C6-0F2556C541F4}" type="presOf" srcId="{A4769BAA-5647-485D-93B4-4BA9E8C01765}" destId="{0B0367B0-6E00-46E1-A468-790D3F0B4CD6}" srcOrd="0" destOrd="0" presId="urn:microsoft.com/office/officeart/2008/layout/LinedList"/>
    <dgm:cxn modelId="{E6E6A3DB-3195-4886-A803-2FD28DEC3CE0}" srcId="{BB651E54-56ED-475F-BE7F-62B0A8578663}" destId="{0AB1C753-D70B-44E2-9484-A45EF155D4DA}" srcOrd="1" destOrd="0" parTransId="{C29D451E-B6D4-4F01-8C81-28AC76F1FAF3}" sibTransId="{4F8EB6A3-FB77-44FE-B767-C2CF3F105E16}"/>
    <dgm:cxn modelId="{B8EAE2DC-8B3A-4A27-82E3-B08642EFCA6E}" srcId="{BB651E54-56ED-475F-BE7F-62B0A8578663}" destId="{399ED80F-75F6-4039-965E-26AF17D11D23}" srcOrd="14" destOrd="0" parTransId="{2827533B-C7FC-4006-9715-B1ACA737EB08}" sibTransId="{84A6C3F2-9266-499F-ACC2-F6BCA59E3FE8}"/>
    <dgm:cxn modelId="{234FE7E5-0CCB-4FB5-BCDE-7768044A2251}" srcId="{BB651E54-56ED-475F-BE7F-62B0A8578663}" destId="{750DC494-C2D2-493D-933B-12C08122B315}" srcOrd="7" destOrd="0" parTransId="{FEB900C8-2E7A-484B-A9FC-CBCAD4BC4CA4}" sibTransId="{B9CCBF36-36F8-4DB7-A30A-DA6A51A65E71}"/>
    <dgm:cxn modelId="{91A613EB-4239-4BEB-89A7-90DD66B931A6}" type="presOf" srcId="{57BB21D8-072A-43F7-A1EE-16EE54E11920}" destId="{EA2CD5B9-CEC4-40A7-B65F-8303BD2AB7CB}" srcOrd="0" destOrd="0" presId="urn:microsoft.com/office/officeart/2008/layout/LinedList"/>
    <dgm:cxn modelId="{49B039F4-DF70-4054-8600-A22FBEEE6795}" srcId="{BB651E54-56ED-475F-BE7F-62B0A8578663}" destId="{9343867E-9FCC-4E89-9319-B5B19BCEC59C}" srcOrd="5" destOrd="0" parTransId="{B9C74782-D9F6-46B9-808E-96D3A99999AE}" sibTransId="{F03BBE76-CE5A-4E90-9C69-1BD98F288089}"/>
    <dgm:cxn modelId="{F9CC20F8-3698-49C5-A58C-C0E9F211903E}" srcId="{BB651E54-56ED-475F-BE7F-62B0A8578663}" destId="{57BB21D8-072A-43F7-A1EE-16EE54E11920}" srcOrd="9" destOrd="0" parTransId="{70CD68A4-0F0F-4F00-949B-26E443FB6E6F}" sibTransId="{47B63B63-DFF2-46B5-8997-05165E0E91A4}"/>
    <dgm:cxn modelId="{8F558AFF-69A2-4291-AB93-6B6C73DD6DA7}" type="presOf" srcId="{E9250B27-D4FC-485C-9A25-A72D6BD7E89D}" destId="{4DC481FA-F478-4766-8A5E-F1E08CBD531D}" srcOrd="0" destOrd="0" presId="urn:microsoft.com/office/officeart/2008/layout/LinedList"/>
    <dgm:cxn modelId="{6D804842-2F70-4ACF-9A72-E25FA7405C3A}" type="presParOf" srcId="{08611524-5023-49D8-91F2-6447B8205722}" destId="{500AA1AE-2D02-4C96-9C0F-7E4B61417157}" srcOrd="0" destOrd="0" presId="urn:microsoft.com/office/officeart/2008/layout/LinedList"/>
    <dgm:cxn modelId="{217A87EF-FAA8-4EF6-872A-A69F1E65A414}" type="presParOf" srcId="{08611524-5023-49D8-91F2-6447B8205722}" destId="{341A1D25-0764-45BC-ADE0-681018F8EF17}" srcOrd="1" destOrd="0" presId="urn:microsoft.com/office/officeart/2008/layout/LinedList"/>
    <dgm:cxn modelId="{08DB44A7-A195-4957-9499-7421D0B0A83A}" type="presParOf" srcId="{341A1D25-0764-45BC-ADE0-681018F8EF17}" destId="{A0633CB0-2747-4E81-AB06-690862ADCC99}" srcOrd="0" destOrd="0" presId="urn:microsoft.com/office/officeart/2008/layout/LinedList"/>
    <dgm:cxn modelId="{35AC5C13-8E94-4A41-BC37-BF4C77ACCFE6}" type="presParOf" srcId="{341A1D25-0764-45BC-ADE0-681018F8EF17}" destId="{AC480D1C-2C1F-4964-87F1-139985FDE0FE}" srcOrd="1" destOrd="0" presId="urn:microsoft.com/office/officeart/2008/layout/LinedList"/>
    <dgm:cxn modelId="{BF4656EA-961C-4BDB-BACA-9782F04BF1C3}" type="presParOf" srcId="{08611524-5023-49D8-91F2-6447B8205722}" destId="{224FBA32-E66B-477A-92C5-4296C8BA8ECB}" srcOrd="2" destOrd="0" presId="urn:microsoft.com/office/officeart/2008/layout/LinedList"/>
    <dgm:cxn modelId="{07EA5B47-4834-4C59-BD9C-7AAF0A7DA305}" type="presParOf" srcId="{08611524-5023-49D8-91F2-6447B8205722}" destId="{371B3183-C731-4FEA-92C7-34457D9B09ED}" srcOrd="3" destOrd="0" presId="urn:microsoft.com/office/officeart/2008/layout/LinedList"/>
    <dgm:cxn modelId="{269D7DBD-AFBD-4B71-AF94-D0C3F019D32A}" type="presParOf" srcId="{371B3183-C731-4FEA-92C7-34457D9B09ED}" destId="{3C392C1F-D3EA-409C-B4DA-33BF4719F080}" srcOrd="0" destOrd="0" presId="urn:microsoft.com/office/officeart/2008/layout/LinedList"/>
    <dgm:cxn modelId="{2872A0D8-1E0B-46A3-8C34-2CBCC3721B2F}" type="presParOf" srcId="{371B3183-C731-4FEA-92C7-34457D9B09ED}" destId="{45FB7344-EAAF-4D87-926D-8A3FAAECA52F}" srcOrd="1" destOrd="0" presId="urn:microsoft.com/office/officeart/2008/layout/LinedList"/>
    <dgm:cxn modelId="{756C6BBC-04D8-42F9-A96F-7BAFDDBBF194}" type="presParOf" srcId="{08611524-5023-49D8-91F2-6447B8205722}" destId="{1FE11CD8-757A-42DF-9355-6890DA932F1B}" srcOrd="4" destOrd="0" presId="urn:microsoft.com/office/officeart/2008/layout/LinedList"/>
    <dgm:cxn modelId="{D239F01F-0764-4F16-BCB2-BA4A48C3EB8C}" type="presParOf" srcId="{08611524-5023-49D8-91F2-6447B8205722}" destId="{E8D1BAC4-FD9E-4E80-90D4-6EBE8F6DD40D}" srcOrd="5" destOrd="0" presId="urn:microsoft.com/office/officeart/2008/layout/LinedList"/>
    <dgm:cxn modelId="{ACC1CFD9-50DE-418E-BD85-39E490A6982C}" type="presParOf" srcId="{E8D1BAC4-FD9E-4E80-90D4-6EBE8F6DD40D}" destId="{B885358C-496D-4C0A-9AA5-AE7E6D6B4BC2}" srcOrd="0" destOrd="0" presId="urn:microsoft.com/office/officeart/2008/layout/LinedList"/>
    <dgm:cxn modelId="{03A72B4F-1C0F-4189-B2CB-C92139D528BE}" type="presParOf" srcId="{E8D1BAC4-FD9E-4E80-90D4-6EBE8F6DD40D}" destId="{B0176631-B9EE-469A-92E3-6F8793A3812F}" srcOrd="1" destOrd="0" presId="urn:microsoft.com/office/officeart/2008/layout/LinedList"/>
    <dgm:cxn modelId="{1CEB7F29-20C6-42C4-9E3B-03607850A097}" type="presParOf" srcId="{08611524-5023-49D8-91F2-6447B8205722}" destId="{83970895-26BB-4659-8FC7-403C5FF0CB4E}" srcOrd="6" destOrd="0" presId="urn:microsoft.com/office/officeart/2008/layout/LinedList"/>
    <dgm:cxn modelId="{C25858A5-59DF-4197-B22E-512A97943555}" type="presParOf" srcId="{08611524-5023-49D8-91F2-6447B8205722}" destId="{F7A6ECED-B2AD-439E-9B69-B881C747A68F}" srcOrd="7" destOrd="0" presId="urn:microsoft.com/office/officeart/2008/layout/LinedList"/>
    <dgm:cxn modelId="{E6FBF820-6DB6-421C-AEAB-A724D1196562}" type="presParOf" srcId="{F7A6ECED-B2AD-439E-9B69-B881C747A68F}" destId="{BD3B0D21-0F22-486F-85E9-3CAB624A28D4}" srcOrd="0" destOrd="0" presId="urn:microsoft.com/office/officeart/2008/layout/LinedList"/>
    <dgm:cxn modelId="{31AA68C2-76AD-4B5D-B1A6-B50C596A0A59}" type="presParOf" srcId="{F7A6ECED-B2AD-439E-9B69-B881C747A68F}" destId="{CBF7C198-0E36-4A58-A6FE-5C65E5384431}" srcOrd="1" destOrd="0" presId="urn:microsoft.com/office/officeart/2008/layout/LinedList"/>
    <dgm:cxn modelId="{ED7C3580-7B2E-47A8-959F-D63AD0D44B1A}" type="presParOf" srcId="{08611524-5023-49D8-91F2-6447B8205722}" destId="{4732BD02-4649-4101-8185-68D2972F769F}" srcOrd="8" destOrd="0" presId="urn:microsoft.com/office/officeart/2008/layout/LinedList"/>
    <dgm:cxn modelId="{138C7512-DA60-49A9-9EAF-68C2015D55B6}" type="presParOf" srcId="{08611524-5023-49D8-91F2-6447B8205722}" destId="{4BA63F41-2D3A-4814-AEC2-44FF68F28726}" srcOrd="9" destOrd="0" presId="urn:microsoft.com/office/officeart/2008/layout/LinedList"/>
    <dgm:cxn modelId="{91A166F6-334D-4812-BC82-2E025607720C}" type="presParOf" srcId="{4BA63F41-2D3A-4814-AEC2-44FF68F28726}" destId="{4DC481FA-F478-4766-8A5E-F1E08CBD531D}" srcOrd="0" destOrd="0" presId="urn:microsoft.com/office/officeart/2008/layout/LinedList"/>
    <dgm:cxn modelId="{D1D3B895-C6CD-47C5-9811-477B5E79520B}" type="presParOf" srcId="{4BA63F41-2D3A-4814-AEC2-44FF68F28726}" destId="{832CD848-D7F8-4593-B6D2-1E5A63DB20F0}" srcOrd="1" destOrd="0" presId="urn:microsoft.com/office/officeart/2008/layout/LinedList"/>
    <dgm:cxn modelId="{9BB431B0-3932-4D70-AA41-284269A0D037}" type="presParOf" srcId="{08611524-5023-49D8-91F2-6447B8205722}" destId="{C301A36D-7D0F-4C41-98D4-F8D447EB067A}" srcOrd="10" destOrd="0" presId="urn:microsoft.com/office/officeart/2008/layout/LinedList"/>
    <dgm:cxn modelId="{1A742C75-ED98-42F3-9CB1-C3F37969E328}" type="presParOf" srcId="{08611524-5023-49D8-91F2-6447B8205722}" destId="{BBA9378B-FED5-41F2-A8B0-312C0A5BBD50}" srcOrd="11" destOrd="0" presId="urn:microsoft.com/office/officeart/2008/layout/LinedList"/>
    <dgm:cxn modelId="{07429DAF-EB4C-4919-85E4-91EFD68DBFC9}" type="presParOf" srcId="{BBA9378B-FED5-41F2-A8B0-312C0A5BBD50}" destId="{DA502BE2-07CD-497D-97F0-B81FBD735520}" srcOrd="0" destOrd="0" presId="urn:microsoft.com/office/officeart/2008/layout/LinedList"/>
    <dgm:cxn modelId="{7AE7170D-D780-4646-A876-51488D533135}" type="presParOf" srcId="{BBA9378B-FED5-41F2-A8B0-312C0A5BBD50}" destId="{F007848F-0E85-4349-8C14-30AEB659131E}" srcOrd="1" destOrd="0" presId="urn:microsoft.com/office/officeart/2008/layout/LinedList"/>
    <dgm:cxn modelId="{D3EC9CEA-7E71-4604-A5BD-A45CA788FDD8}" type="presParOf" srcId="{08611524-5023-49D8-91F2-6447B8205722}" destId="{DCB3554C-CA4C-488C-82DE-430406C84A82}" srcOrd="12" destOrd="0" presId="urn:microsoft.com/office/officeart/2008/layout/LinedList"/>
    <dgm:cxn modelId="{88CBC704-5A45-45B1-8EE8-6D9FC514EF8B}" type="presParOf" srcId="{08611524-5023-49D8-91F2-6447B8205722}" destId="{69749D09-D711-4123-9B53-105C255D51D1}" srcOrd="13" destOrd="0" presId="urn:microsoft.com/office/officeart/2008/layout/LinedList"/>
    <dgm:cxn modelId="{F6EDD30E-9192-4677-8FD9-1DB5F311F500}" type="presParOf" srcId="{69749D09-D711-4123-9B53-105C255D51D1}" destId="{7A8A0061-64DA-4535-B856-BAEBDDAFA88C}" srcOrd="0" destOrd="0" presId="urn:microsoft.com/office/officeart/2008/layout/LinedList"/>
    <dgm:cxn modelId="{3E817DEC-9C03-445C-87E8-F67F621AF3E0}" type="presParOf" srcId="{69749D09-D711-4123-9B53-105C255D51D1}" destId="{D970FB90-B09A-4853-B605-D05ABFE45A96}" srcOrd="1" destOrd="0" presId="urn:microsoft.com/office/officeart/2008/layout/LinedList"/>
    <dgm:cxn modelId="{40516A21-93EE-40E2-B014-8C268B32001A}" type="presParOf" srcId="{08611524-5023-49D8-91F2-6447B8205722}" destId="{DF18CE95-7556-4EEE-A912-3DACAD7D4979}" srcOrd="14" destOrd="0" presId="urn:microsoft.com/office/officeart/2008/layout/LinedList"/>
    <dgm:cxn modelId="{F3D84E24-E506-4FD8-8F64-21294214FE33}" type="presParOf" srcId="{08611524-5023-49D8-91F2-6447B8205722}" destId="{E4B60523-508E-4164-8B33-9EC02D2DEB15}" srcOrd="15" destOrd="0" presId="urn:microsoft.com/office/officeart/2008/layout/LinedList"/>
    <dgm:cxn modelId="{BB364C4D-F58A-4434-AFEB-26ABE0EEBCB1}" type="presParOf" srcId="{E4B60523-508E-4164-8B33-9EC02D2DEB15}" destId="{FBAE9225-3DF6-4CCC-ADE0-DB5853307AC2}" srcOrd="0" destOrd="0" presId="urn:microsoft.com/office/officeart/2008/layout/LinedList"/>
    <dgm:cxn modelId="{098909CE-8FD6-49FF-BC27-30482ABE705B}" type="presParOf" srcId="{E4B60523-508E-4164-8B33-9EC02D2DEB15}" destId="{214E2E3D-4D3E-4715-AB17-7A308F4B4E7A}" srcOrd="1" destOrd="0" presId="urn:microsoft.com/office/officeart/2008/layout/LinedList"/>
    <dgm:cxn modelId="{F2AEA201-B70A-45A6-9D7C-404445356659}" type="presParOf" srcId="{08611524-5023-49D8-91F2-6447B8205722}" destId="{D5DDDE15-7BE9-42B8-AFF7-77A65591F2F9}" srcOrd="16" destOrd="0" presId="urn:microsoft.com/office/officeart/2008/layout/LinedList"/>
    <dgm:cxn modelId="{014D6FBB-6BC2-4041-86B8-F2359B95682B}" type="presParOf" srcId="{08611524-5023-49D8-91F2-6447B8205722}" destId="{C429EF61-A04A-41F9-B803-71B406F68807}" srcOrd="17" destOrd="0" presId="urn:microsoft.com/office/officeart/2008/layout/LinedList"/>
    <dgm:cxn modelId="{36E959AF-6C0E-45B9-A638-7BE7C7EA37E7}" type="presParOf" srcId="{C429EF61-A04A-41F9-B803-71B406F68807}" destId="{0B0367B0-6E00-46E1-A468-790D3F0B4CD6}" srcOrd="0" destOrd="0" presId="urn:microsoft.com/office/officeart/2008/layout/LinedList"/>
    <dgm:cxn modelId="{CA6427DF-72E0-4D41-BDAB-0D9231B2C7DF}" type="presParOf" srcId="{C429EF61-A04A-41F9-B803-71B406F68807}" destId="{A62F9D12-88E0-40AF-AFA9-3E2D4FC40722}" srcOrd="1" destOrd="0" presId="urn:microsoft.com/office/officeart/2008/layout/LinedList"/>
    <dgm:cxn modelId="{523F13F1-DC5D-4BD9-9DB8-04436C7F5412}" type="presParOf" srcId="{08611524-5023-49D8-91F2-6447B8205722}" destId="{4F8BB05B-9F79-4DBE-BAEB-E90C19607DF3}" srcOrd="18" destOrd="0" presId="urn:microsoft.com/office/officeart/2008/layout/LinedList"/>
    <dgm:cxn modelId="{8751116E-EC91-40BA-BA36-5D204326CBDF}" type="presParOf" srcId="{08611524-5023-49D8-91F2-6447B8205722}" destId="{554D1ABB-7060-440B-A780-8A804429B753}" srcOrd="19" destOrd="0" presId="urn:microsoft.com/office/officeart/2008/layout/LinedList"/>
    <dgm:cxn modelId="{05726877-A494-4CCF-BE24-E6C8E251016C}" type="presParOf" srcId="{554D1ABB-7060-440B-A780-8A804429B753}" destId="{EA2CD5B9-CEC4-40A7-B65F-8303BD2AB7CB}" srcOrd="0" destOrd="0" presId="urn:microsoft.com/office/officeart/2008/layout/LinedList"/>
    <dgm:cxn modelId="{ED0C05C5-DAD6-43B3-A6C8-F6196A67090B}" type="presParOf" srcId="{554D1ABB-7060-440B-A780-8A804429B753}" destId="{6B97DB48-7582-4AF9-B751-547AF532DCAF}" srcOrd="1" destOrd="0" presId="urn:microsoft.com/office/officeart/2008/layout/LinedList"/>
    <dgm:cxn modelId="{06023419-E589-488C-9686-67C589595B28}" type="presParOf" srcId="{08611524-5023-49D8-91F2-6447B8205722}" destId="{45FC8A1D-8D10-4111-881A-B7AB78D61F49}" srcOrd="20" destOrd="0" presId="urn:microsoft.com/office/officeart/2008/layout/LinedList"/>
    <dgm:cxn modelId="{333370D3-1F00-4924-B9A7-423BBD593240}" type="presParOf" srcId="{08611524-5023-49D8-91F2-6447B8205722}" destId="{9D678DB8-71B6-41C8-A4C9-A154551BEC7C}" srcOrd="21" destOrd="0" presId="urn:microsoft.com/office/officeart/2008/layout/LinedList"/>
    <dgm:cxn modelId="{F4BC4DD0-47EF-4E1C-93AA-49B0BF06A4C4}" type="presParOf" srcId="{9D678DB8-71B6-41C8-A4C9-A154551BEC7C}" destId="{061551F6-CB87-4382-8391-BF50742DA227}" srcOrd="0" destOrd="0" presId="urn:microsoft.com/office/officeart/2008/layout/LinedList"/>
    <dgm:cxn modelId="{72CF0862-A314-4A1F-AD99-6ECAFB8A2869}" type="presParOf" srcId="{9D678DB8-71B6-41C8-A4C9-A154551BEC7C}" destId="{519285B0-68AF-4622-9750-C0153286BC28}" srcOrd="1" destOrd="0" presId="urn:microsoft.com/office/officeart/2008/layout/LinedList"/>
    <dgm:cxn modelId="{9015BB9E-365B-4694-BDA4-E315B45E4901}" type="presParOf" srcId="{08611524-5023-49D8-91F2-6447B8205722}" destId="{ED7028AB-EFA4-47BC-9249-751955583F96}" srcOrd="22" destOrd="0" presId="urn:microsoft.com/office/officeart/2008/layout/LinedList"/>
    <dgm:cxn modelId="{35C4B9E3-CA09-481C-9412-261E5482053C}" type="presParOf" srcId="{08611524-5023-49D8-91F2-6447B8205722}" destId="{63BB9140-DBFF-41B1-9F9E-48AA1DD13C52}" srcOrd="23" destOrd="0" presId="urn:microsoft.com/office/officeart/2008/layout/LinedList"/>
    <dgm:cxn modelId="{13450168-ECBA-4EEF-8D8A-C27FE259DDC9}" type="presParOf" srcId="{63BB9140-DBFF-41B1-9F9E-48AA1DD13C52}" destId="{E1DE045B-BC66-44B3-B5A9-D53AAE319364}" srcOrd="0" destOrd="0" presId="urn:microsoft.com/office/officeart/2008/layout/LinedList"/>
    <dgm:cxn modelId="{268FE3E4-8444-4089-91D7-928270D830AF}" type="presParOf" srcId="{63BB9140-DBFF-41B1-9F9E-48AA1DD13C52}" destId="{8308C883-8FC3-4AC9-BF09-93A08C800F06}" srcOrd="1" destOrd="0" presId="urn:microsoft.com/office/officeart/2008/layout/LinedList"/>
    <dgm:cxn modelId="{3E0FD29E-5288-43AD-ADAA-52736EA36964}" type="presParOf" srcId="{08611524-5023-49D8-91F2-6447B8205722}" destId="{03EE522B-900F-4607-BAD1-217BB2EEFF23}" srcOrd="24" destOrd="0" presId="urn:microsoft.com/office/officeart/2008/layout/LinedList"/>
    <dgm:cxn modelId="{B69F7966-45B8-4C84-AC56-F3CE6120CA54}" type="presParOf" srcId="{08611524-5023-49D8-91F2-6447B8205722}" destId="{0834BD92-52A2-4457-B9BF-FA222946EF2D}" srcOrd="25" destOrd="0" presId="urn:microsoft.com/office/officeart/2008/layout/LinedList"/>
    <dgm:cxn modelId="{61E17314-83B0-4296-B0CE-E561239F36E0}" type="presParOf" srcId="{0834BD92-52A2-4457-B9BF-FA222946EF2D}" destId="{C359B6A4-6ED8-483C-BB83-41D05270CFF3}" srcOrd="0" destOrd="0" presId="urn:microsoft.com/office/officeart/2008/layout/LinedList"/>
    <dgm:cxn modelId="{37B7E5A9-676B-4F46-AC89-6B4EA501A3CE}" type="presParOf" srcId="{0834BD92-52A2-4457-B9BF-FA222946EF2D}" destId="{C0537226-DF5C-4AA9-9C6A-E794E2862B1F}" srcOrd="1" destOrd="0" presId="urn:microsoft.com/office/officeart/2008/layout/LinedList"/>
    <dgm:cxn modelId="{109B892D-906B-4280-BFD6-34186818448F}" type="presParOf" srcId="{08611524-5023-49D8-91F2-6447B8205722}" destId="{FF83B83E-FAE1-4822-98F8-3242941A3740}" srcOrd="26" destOrd="0" presId="urn:microsoft.com/office/officeart/2008/layout/LinedList"/>
    <dgm:cxn modelId="{9FBDE357-5FF6-43AC-9115-557BB9C170A9}" type="presParOf" srcId="{08611524-5023-49D8-91F2-6447B8205722}" destId="{8065A2C5-ADBB-45C0-8B41-F003F023BE28}" srcOrd="27" destOrd="0" presId="urn:microsoft.com/office/officeart/2008/layout/LinedList"/>
    <dgm:cxn modelId="{1C9881FE-585E-45DB-BD3E-941AF33A68EB}" type="presParOf" srcId="{8065A2C5-ADBB-45C0-8B41-F003F023BE28}" destId="{7F75BACD-7D43-498B-A015-72D7FA22C9AA}" srcOrd="0" destOrd="0" presId="urn:microsoft.com/office/officeart/2008/layout/LinedList"/>
    <dgm:cxn modelId="{6885DC4E-EBBD-4CF4-B48A-609B46BF6AA6}" type="presParOf" srcId="{8065A2C5-ADBB-45C0-8B41-F003F023BE28}" destId="{C871B4F7-C1A9-40FE-8AA7-B393C7C3FD69}" srcOrd="1" destOrd="0" presId="urn:microsoft.com/office/officeart/2008/layout/LinedList"/>
    <dgm:cxn modelId="{76BFD2E3-2AEB-4386-B500-E589F623A380}" type="presParOf" srcId="{08611524-5023-49D8-91F2-6447B8205722}" destId="{72E2AF21-7B5A-4947-96CE-F3EE9888F82C}" srcOrd="28" destOrd="0" presId="urn:microsoft.com/office/officeart/2008/layout/LinedList"/>
    <dgm:cxn modelId="{8BDDB0BE-B4A5-4C0F-B036-B3D788AD41FE}" type="presParOf" srcId="{08611524-5023-49D8-91F2-6447B8205722}" destId="{5E529B46-FE59-42B1-B6F4-35E4B31D1A6C}" srcOrd="29" destOrd="0" presId="urn:microsoft.com/office/officeart/2008/layout/LinedList"/>
    <dgm:cxn modelId="{41CC3F37-A7AB-40F0-995F-B8C539AECBAE}" type="presParOf" srcId="{5E529B46-FE59-42B1-B6F4-35E4B31D1A6C}" destId="{35AD94F7-49A6-4965-8B06-902E4CDF2273}" srcOrd="0" destOrd="0" presId="urn:microsoft.com/office/officeart/2008/layout/LinedList"/>
    <dgm:cxn modelId="{81395B2C-E08C-464F-A050-15B6B413B8DA}" type="presParOf" srcId="{5E529B46-FE59-42B1-B6F4-35E4B31D1A6C}" destId="{C51E1B53-083D-44D4-89B9-923FBD1A98B4}" srcOrd="1" destOrd="0" presId="urn:microsoft.com/office/officeart/2008/layout/LinedList"/>
    <dgm:cxn modelId="{F3F025F6-77E6-494A-ACA3-FD808F3A8EFE}" type="presParOf" srcId="{08611524-5023-49D8-91F2-6447B8205722}" destId="{448858A5-627C-47EA-B4CB-56639C9DEF20}" srcOrd="30" destOrd="0" presId="urn:microsoft.com/office/officeart/2008/layout/LinedList"/>
    <dgm:cxn modelId="{DDEDD43B-5CA0-4FBA-B0D7-1E0E58B19ABE}" type="presParOf" srcId="{08611524-5023-49D8-91F2-6447B8205722}" destId="{8E22ECAC-0E9D-4CFB-9E69-D3132ABFDCD4}" srcOrd="31" destOrd="0" presId="urn:microsoft.com/office/officeart/2008/layout/LinedList"/>
    <dgm:cxn modelId="{ED90FA94-515D-4DC4-AF11-4FDCF173ED8A}" type="presParOf" srcId="{8E22ECAC-0E9D-4CFB-9E69-D3132ABFDCD4}" destId="{24F4B977-2243-4981-A1EF-0D46DE450CB7}" srcOrd="0" destOrd="0" presId="urn:microsoft.com/office/officeart/2008/layout/LinedList"/>
    <dgm:cxn modelId="{BFEF76C0-E92B-4E95-A8C1-E6AB8387466C}" type="presParOf" srcId="{8E22ECAC-0E9D-4CFB-9E69-D3132ABFDCD4}" destId="{B289FBE1-D9FB-403A-AF73-6FD9AB605364}" srcOrd="1" destOrd="0" presId="urn:microsoft.com/office/officeart/2008/layout/LinedList"/>
    <dgm:cxn modelId="{4940DCC1-C937-4611-836C-2DC246154A73}" type="presParOf" srcId="{08611524-5023-49D8-91F2-6447B8205722}" destId="{D7745280-FA6F-490E-A9C4-038D527D6DDF}" srcOrd="32" destOrd="0" presId="urn:microsoft.com/office/officeart/2008/layout/LinedList"/>
    <dgm:cxn modelId="{739175B1-3040-4CBB-90B7-2707E307DBD2}" type="presParOf" srcId="{08611524-5023-49D8-91F2-6447B8205722}" destId="{828E7D93-4C80-4C36-8922-8AA955FD6BD6}" srcOrd="33" destOrd="0" presId="urn:microsoft.com/office/officeart/2008/layout/LinedList"/>
    <dgm:cxn modelId="{B623EDEA-63EB-4FCD-9FA8-97B74608508C}" type="presParOf" srcId="{828E7D93-4C80-4C36-8922-8AA955FD6BD6}" destId="{7BB3D3C7-1A38-4602-831D-16B53CD86008}" srcOrd="0" destOrd="0" presId="urn:microsoft.com/office/officeart/2008/layout/LinedList"/>
    <dgm:cxn modelId="{9AF33F0A-A1F3-47D2-8AC8-CF2288DFED76}" type="presParOf" srcId="{828E7D93-4C80-4C36-8922-8AA955FD6BD6}" destId="{20D9A5C9-5AC9-4BBB-87A3-7D35ECEBA023}" srcOrd="1" destOrd="0" presId="urn:microsoft.com/office/officeart/2008/layout/LinedList"/>
    <dgm:cxn modelId="{85D82B0A-0E90-4B76-96F1-F9D45E2E8845}" type="presParOf" srcId="{08611524-5023-49D8-91F2-6447B8205722}" destId="{723B88C5-9C45-4F51-A4E6-F40C663F589E}" srcOrd="34" destOrd="0" presId="urn:microsoft.com/office/officeart/2008/layout/LinedList"/>
    <dgm:cxn modelId="{37B5D617-CF82-4F41-BC8A-BFDA90128A42}" type="presParOf" srcId="{08611524-5023-49D8-91F2-6447B8205722}" destId="{689BACD7-901D-4398-9914-FD0846D88353}" srcOrd="35" destOrd="0" presId="urn:microsoft.com/office/officeart/2008/layout/LinedList"/>
    <dgm:cxn modelId="{B77E94E4-657C-432E-AF06-6526674FF8B1}" type="presParOf" srcId="{689BACD7-901D-4398-9914-FD0846D88353}" destId="{154EC672-C974-4508-90E4-6C8DA006BDC4}" srcOrd="0" destOrd="0" presId="urn:microsoft.com/office/officeart/2008/layout/LinedList"/>
    <dgm:cxn modelId="{39E32F5C-E333-403E-A442-86ADDE061F36}" type="presParOf" srcId="{689BACD7-901D-4398-9914-FD0846D88353}" destId="{34C125B9-C73B-4ADB-A435-BA077F29AB09}" srcOrd="1" destOrd="0" presId="urn:microsoft.com/office/officeart/2008/layout/LinedList"/>
  </dgm:cxnLst>
  <dgm:bg>
    <a:solidFill>
      <a:schemeClr val="bg1">
        <a:lumMod val="9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EECA4-001D-466D-9A0F-57A85622195E}">
      <dsp:nvSpPr>
        <dsp:cNvPr id="0" name=""/>
        <dsp:cNvSpPr/>
      </dsp:nvSpPr>
      <dsp:spPr>
        <a:xfrm>
          <a:off x="-5280007" y="-808648"/>
          <a:ext cx="6287344" cy="6287344"/>
        </a:xfrm>
        <a:prstGeom prst="blockArc">
          <a:avLst>
            <a:gd name="adj1" fmla="val 18900000"/>
            <a:gd name="adj2" fmla="val 2700000"/>
            <a:gd name="adj3" fmla="val 344"/>
          </a:avLst>
        </a:prstGeom>
        <a:noFill/>
        <a:ln w="15875" cap="flat"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F96741F-A73E-4755-A3F8-D86462D34F3A}">
      <dsp:nvSpPr>
        <dsp:cNvPr id="0" name=""/>
        <dsp:cNvSpPr/>
      </dsp:nvSpPr>
      <dsp:spPr>
        <a:xfrm>
          <a:off x="440540" y="291784"/>
          <a:ext cx="10176894" cy="583942"/>
        </a:xfrm>
        <a:prstGeom prst="rect">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3505"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a:t>Hyperglycemia</a:t>
          </a:r>
        </a:p>
      </dsp:txBody>
      <dsp:txXfrm>
        <a:off x="440540" y="291784"/>
        <a:ext cx="10176894" cy="583942"/>
      </dsp:txXfrm>
    </dsp:sp>
    <dsp:sp modelId="{B7882B9A-5EFE-4E50-80A2-7CA78CEF6BCA}">
      <dsp:nvSpPr>
        <dsp:cNvPr id="0" name=""/>
        <dsp:cNvSpPr/>
      </dsp:nvSpPr>
      <dsp:spPr>
        <a:xfrm>
          <a:off x="75576" y="218791"/>
          <a:ext cx="729928" cy="729928"/>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50800" dist="12700" dir="5400000" algn="ctr"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1E46E30-27B1-4065-ACE1-7781C161BCAE}">
      <dsp:nvSpPr>
        <dsp:cNvPr id="0" name=""/>
        <dsp:cNvSpPr/>
      </dsp:nvSpPr>
      <dsp:spPr>
        <a:xfrm>
          <a:off x="858977" y="1167418"/>
          <a:ext cx="9758458" cy="583942"/>
        </a:xfrm>
        <a:prstGeom prst="rect">
          <a:avLst/>
        </a:prstGeom>
        <a:gradFill rotWithShape="0">
          <a:gsLst>
            <a:gs pos="0">
              <a:schemeClr val="accent3">
                <a:hueOff val="-308516"/>
                <a:satOff val="-5418"/>
                <a:lumOff val="-98"/>
                <a:alphaOff val="0"/>
                <a:tint val="100000"/>
                <a:shade val="85000"/>
                <a:satMod val="100000"/>
                <a:lumMod val="100000"/>
              </a:schemeClr>
            </a:gs>
            <a:gs pos="100000">
              <a:schemeClr val="accent3">
                <a:hueOff val="-308516"/>
                <a:satOff val="-5418"/>
                <a:lumOff val="-98"/>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3505" tIns="83820" rIns="83820" bIns="83820" numCol="1" spcCol="1270" anchor="ctr" anchorCtr="0">
          <a:noAutofit/>
        </a:bodyPr>
        <a:lstStyle/>
        <a:p>
          <a:pPr marL="0" lvl="0" indent="0" algn="l" defTabSz="1466850">
            <a:lnSpc>
              <a:spcPct val="90000"/>
            </a:lnSpc>
            <a:spcBef>
              <a:spcPct val="0"/>
            </a:spcBef>
            <a:spcAft>
              <a:spcPct val="35000"/>
            </a:spcAft>
            <a:buNone/>
          </a:pPr>
          <a:r>
            <a:rPr lang="en-US" sz="3300" b="0" kern="1200" dirty="0"/>
            <a:t>Glomerular </a:t>
          </a:r>
          <a:r>
            <a:rPr lang="en-US" sz="3300" b="0" kern="1200" dirty="0" err="1"/>
            <a:t>haemodynamics</a:t>
          </a:r>
          <a:r>
            <a:rPr lang="en-US" sz="3300" b="0" kern="1200" dirty="0"/>
            <a:t> </a:t>
          </a:r>
        </a:p>
      </dsp:txBody>
      <dsp:txXfrm>
        <a:off x="858977" y="1167418"/>
        <a:ext cx="9758458" cy="583942"/>
      </dsp:txXfrm>
    </dsp:sp>
    <dsp:sp modelId="{A0C26301-EED2-4F0E-92E9-B25CEB0AF0E6}">
      <dsp:nvSpPr>
        <dsp:cNvPr id="0" name=""/>
        <dsp:cNvSpPr/>
      </dsp:nvSpPr>
      <dsp:spPr>
        <a:xfrm>
          <a:off x="494012" y="1094425"/>
          <a:ext cx="729928" cy="729928"/>
        </a:xfrm>
        <a:prstGeom prst="ellipse">
          <a:avLst/>
        </a:prstGeom>
        <a:solidFill>
          <a:schemeClr val="lt1">
            <a:hueOff val="0"/>
            <a:satOff val="0"/>
            <a:lumOff val="0"/>
            <a:alphaOff val="0"/>
          </a:schemeClr>
        </a:solidFill>
        <a:ln w="9525" cap="flat" cmpd="sng" algn="ctr">
          <a:solidFill>
            <a:schemeClr val="accent3">
              <a:hueOff val="-308516"/>
              <a:satOff val="-5418"/>
              <a:lumOff val="-98"/>
              <a:alphaOff val="0"/>
            </a:schemeClr>
          </a:solidFill>
          <a:prstDash val="solid"/>
        </a:ln>
        <a:effectLst>
          <a:outerShdw blurRad="50800" dist="12700" dir="5400000" algn="ctr"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E35FA4E-68D7-400F-B824-0D314FB07951}">
      <dsp:nvSpPr>
        <dsp:cNvPr id="0" name=""/>
        <dsp:cNvSpPr/>
      </dsp:nvSpPr>
      <dsp:spPr>
        <a:xfrm>
          <a:off x="987403" y="2043052"/>
          <a:ext cx="9630032" cy="583942"/>
        </a:xfrm>
        <a:prstGeom prst="rect">
          <a:avLst/>
        </a:prstGeom>
        <a:gradFill rotWithShape="0">
          <a:gsLst>
            <a:gs pos="0">
              <a:schemeClr val="accent3">
                <a:hueOff val="-617032"/>
                <a:satOff val="-10836"/>
                <a:lumOff val="-196"/>
                <a:alphaOff val="0"/>
                <a:tint val="100000"/>
                <a:shade val="85000"/>
                <a:satMod val="100000"/>
                <a:lumMod val="100000"/>
              </a:schemeClr>
            </a:gs>
            <a:gs pos="100000">
              <a:schemeClr val="accent3">
                <a:hueOff val="-617032"/>
                <a:satOff val="-10836"/>
                <a:lumOff val="-196"/>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3505" tIns="83820" rIns="83820" bIns="83820" numCol="1" spcCol="1270" anchor="ctr" anchorCtr="0">
          <a:noAutofit/>
        </a:bodyPr>
        <a:lstStyle/>
        <a:p>
          <a:pPr marL="0" lvl="0" indent="0" algn="l" defTabSz="1466850">
            <a:lnSpc>
              <a:spcPct val="90000"/>
            </a:lnSpc>
            <a:spcBef>
              <a:spcPct val="0"/>
            </a:spcBef>
            <a:spcAft>
              <a:spcPct val="35000"/>
            </a:spcAft>
            <a:buNone/>
          </a:pPr>
          <a:r>
            <a:rPr lang="en-US" sz="3300" b="0" kern="1200"/>
            <a:t>Podocyte function and proteinurea</a:t>
          </a:r>
          <a:endParaRPr lang="en-US" sz="3300" b="0" kern="1200" dirty="0"/>
        </a:p>
      </dsp:txBody>
      <dsp:txXfrm>
        <a:off x="987403" y="2043052"/>
        <a:ext cx="9630032" cy="583942"/>
      </dsp:txXfrm>
    </dsp:sp>
    <dsp:sp modelId="{789732D5-C388-41A3-A8CA-6BDEF15C2002}">
      <dsp:nvSpPr>
        <dsp:cNvPr id="0" name=""/>
        <dsp:cNvSpPr/>
      </dsp:nvSpPr>
      <dsp:spPr>
        <a:xfrm>
          <a:off x="622439" y="1970059"/>
          <a:ext cx="729928" cy="729928"/>
        </a:xfrm>
        <a:prstGeom prst="ellipse">
          <a:avLst/>
        </a:prstGeom>
        <a:solidFill>
          <a:schemeClr val="lt1">
            <a:hueOff val="0"/>
            <a:satOff val="0"/>
            <a:lumOff val="0"/>
            <a:alphaOff val="0"/>
          </a:schemeClr>
        </a:solidFill>
        <a:ln w="9525" cap="flat" cmpd="sng" algn="ctr">
          <a:solidFill>
            <a:schemeClr val="accent3">
              <a:hueOff val="-617032"/>
              <a:satOff val="-10836"/>
              <a:lumOff val="-196"/>
              <a:alphaOff val="0"/>
            </a:schemeClr>
          </a:solidFill>
          <a:prstDash val="solid"/>
        </a:ln>
        <a:effectLst>
          <a:outerShdw blurRad="50800" dist="12700" dir="5400000" algn="ctr"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7A214F1-2B9A-416A-9A0C-127FA6D41A87}">
      <dsp:nvSpPr>
        <dsp:cNvPr id="0" name=""/>
        <dsp:cNvSpPr/>
      </dsp:nvSpPr>
      <dsp:spPr>
        <a:xfrm>
          <a:off x="858977" y="2918686"/>
          <a:ext cx="9758458" cy="583942"/>
        </a:xfrm>
        <a:prstGeom prst="rect">
          <a:avLst/>
        </a:prstGeom>
        <a:gradFill rotWithShape="0">
          <a:gsLst>
            <a:gs pos="0">
              <a:schemeClr val="accent3">
                <a:hueOff val="-925547"/>
                <a:satOff val="-16253"/>
                <a:lumOff val="-294"/>
                <a:alphaOff val="0"/>
                <a:tint val="100000"/>
                <a:shade val="85000"/>
                <a:satMod val="100000"/>
                <a:lumMod val="100000"/>
              </a:schemeClr>
            </a:gs>
            <a:gs pos="100000">
              <a:schemeClr val="accent3">
                <a:hueOff val="-925547"/>
                <a:satOff val="-16253"/>
                <a:lumOff val="-294"/>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3505"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a:t>Genetics</a:t>
          </a:r>
        </a:p>
      </dsp:txBody>
      <dsp:txXfrm>
        <a:off x="858977" y="2918686"/>
        <a:ext cx="9758458" cy="583942"/>
      </dsp:txXfrm>
    </dsp:sp>
    <dsp:sp modelId="{5A1C64DD-899F-4F52-87E1-CF2A01509FE3}">
      <dsp:nvSpPr>
        <dsp:cNvPr id="0" name=""/>
        <dsp:cNvSpPr/>
      </dsp:nvSpPr>
      <dsp:spPr>
        <a:xfrm>
          <a:off x="494012" y="2845693"/>
          <a:ext cx="729928" cy="729928"/>
        </a:xfrm>
        <a:prstGeom prst="ellipse">
          <a:avLst/>
        </a:prstGeom>
        <a:solidFill>
          <a:schemeClr val="lt1">
            <a:hueOff val="0"/>
            <a:satOff val="0"/>
            <a:lumOff val="0"/>
            <a:alphaOff val="0"/>
          </a:schemeClr>
        </a:solidFill>
        <a:ln w="9525" cap="flat" cmpd="sng" algn="ctr">
          <a:solidFill>
            <a:schemeClr val="accent3">
              <a:hueOff val="-925547"/>
              <a:satOff val="-16253"/>
              <a:lumOff val="-294"/>
              <a:alphaOff val="0"/>
            </a:schemeClr>
          </a:solidFill>
          <a:prstDash val="solid"/>
        </a:ln>
        <a:effectLst>
          <a:outerShdw blurRad="50800" dist="12700" dir="5400000" algn="ctr"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10FF098-0ED7-404B-8D2E-4B946CCA7E38}">
      <dsp:nvSpPr>
        <dsp:cNvPr id="0" name=""/>
        <dsp:cNvSpPr/>
      </dsp:nvSpPr>
      <dsp:spPr>
        <a:xfrm>
          <a:off x="440540" y="3794320"/>
          <a:ext cx="10176894" cy="583942"/>
        </a:xfrm>
        <a:prstGeom prst="rect">
          <a:avLst/>
        </a:prstGeom>
        <a:gradFill rotWithShape="0">
          <a:gsLst>
            <a:gs pos="0">
              <a:schemeClr val="accent3">
                <a:hueOff val="-1234063"/>
                <a:satOff val="-21671"/>
                <a:lumOff val="-392"/>
                <a:alphaOff val="0"/>
                <a:tint val="100000"/>
                <a:shade val="85000"/>
                <a:satMod val="100000"/>
                <a:lumMod val="100000"/>
              </a:schemeClr>
            </a:gs>
            <a:gs pos="100000">
              <a:schemeClr val="accent3">
                <a:hueOff val="-1234063"/>
                <a:satOff val="-21671"/>
                <a:lumOff val="-392"/>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63505" tIns="83820" rIns="83820" bIns="83820" numCol="1" spcCol="1270" anchor="ctr" anchorCtr="0">
          <a:noAutofit/>
        </a:bodyPr>
        <a:lstStyle/>
        <a:p>
          <a:pPr marL="0" lvl="0" indent="0" algn="l" defTabSz="1466850">
            <a:lnSpc>
              <a:spcPct val="90000"/>
            </a:lnSpc>
            <a:spcBef>
              <a:spcPct val="0"/>
            </a:spcBef>
            <a:spcAft>
              <a:spcPct val="35000"/>
            </a:spcAft>
            <a:buNone/>
          </a:pPr>
          <a:r>
            <a:rPr lang="en-US" sz="3300" kern="1200" dirty="0"/>
            <a:t>Renin angiotensin system</a:t>
          </a:r>
        </a:p>
      </dsp:txBody>
      <dsp:txXfrm>
        <a:off x="440540" y="3794320"/>
        <a:ext cx="10176894" cy="583942"/>
      </dsp:txXfrm>
    </dsp:sp>
    <dsp:sp modelId="{6F16E765-B544-43A3-8043-50531BA9E436}">
      <dsp:nvSpPr>
        <dsp:cNvPr id="0" name=""/>
        <dsp:cNvSpPr/>
      </dsp:nvSpPr>
      <dsp:spPr>
        <a:xfrm>
          <a:off x="75576" y="3721327"/>
          <a:ext cx="729928" cy="729928"/>
        </a:xfrm>
        <a:prstGeom prst="ellipse">
          <a:avLst/>
        </a:prstGeom>
        <a:solidFill>
          <a:schemeClr val="lt1">
            <a:hueOff val="0"/>
            <a:satOff val="0"/>
            <a:lumOff val="0"/>
            <a:alphaOff val="0"/>
          </a:schemeClr>
        </a:solidFill>
        <a:ln w="9525" cap="flat" cmpd="sng" algn="ctr">
          <a:solidFill>
            <a:schemeClr val="accent3">
              <a:hueOff val="-1234063"/>
              <a:satOff val="-21671"/>
              <a:lumOff val="-392"/>
              <a:alphaOff val="0"/>
            </a:schemeClr>
          </a:solidFill>
          <a:prstDash val="solid"/>
        </a:ln>
        <a:effectLst>
          <a:outerShdw blurRad="50800" dist="12700" dir="5400000" algn="ctr"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AA1AE-2D02-4C96-9C0F-7E4B61417157}">
      <dsp:nvSpPr>
        <dsp:cNvPr id="0" name=""/>
        <dsp:cNvSpPr/>
      </dsp:nvSpPr>
      <dsp:spPr>
        <a:xfrm>
          <a:off x="0" y="758"/>
          <a:ext cx="433561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633CB0-2747-4E81-AB06-690862ADCC99}">
      <dsp:nvSpPr>
        <dsp:cNvPr id="0" name=""/>
        <dsp:cNvSpPr/>
      </dsp:nvSpPr>
      <dsp:spPr>
        <a:xfrm>
          <a:off x="0" y="758"/>
          <a:ext cx="4335614" cy="345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i="0" kern="1200" dirty="0"/>
            <a:t>Mechanism of action :</a:t>
          </a:r>
          <a:endParaRPr lang="en-US" sz="1700" kern="1200" dirty="0"/>
        </a:p>
      </dsp:txBody>
      <dsp:txXfrm>
        <a:off x="0" y="758"/>
        <a:ext cx="4335614" cy="345167"/>
      </dsp:txXfrm>
    </dsp:sp>
    <dsp:sp modelId="{224FBA32-E66B-477A-92C5-4296C8BA8ECB}">
      <dsp:nvSpPr>
        <dsp:cNvPr id="0" name=""/>
        <dsp:cNvSpPr/>
      </dsp:nvSpPr>
      <dsp:spPr>
        <a:xfrm>
          <a:off x="0" y="345926"/>
          <a:ext cx="433561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392C1F-D3EA-409C-B4DA-33BF4719F080}">
      <dsp:nvSpPr>
        <dsp:cNvPr id="0" name=""/>
        <dsp:cNvSpPr/>
      </dsp:nvSpPr>
      <dsp:spPr>
        <a:xfrm>
          <a:off x="0" y="345926"/>
          <a:ext cx="4335614" cy="345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i="0" kern="1200" dirty="0"/>
            <a:t>Increase insulin release</a:t>
          </a:r>
          <a:endParaRPr lang="en-US" sz="1700" kern="1200" dirty="0"/>
        </a:p>
      </dsp:txBody>
      <dsp:txXfrm>
        <a:off x="0" y="345926"/>
        <a:ext cx="4335614" cy="345167"/>
      </dsp:txXfrm>
    </dsp:sp>
    <dsp:sp modelId="{1FE11CD8-757A-42DF-9355-6890DA932F1B}">
      <dsp:nvSpPr>
        <dsp:cNvPr id="0" name=""/>
        <dsp:cNvSpPr/>
      </dsp:nvSpPr>
      <dsp:spPr>
        <a:xfrm>
          <a:off x="0" y="691093"/>
          <a:ext cx="433561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85358C-496D-4C0A-9AA5-AE7E6D6B4BC2}">
      <dsp:nvSpPr>
        <dsp:cNvPr id="0" name=""/>
        <dsp:cNvSpPr/>
      </dsp:nvSpPr>
      <dsp:spPr>
        <a:xfrm>
          <a:off x="0" y="691093"/>
          <a:ext cx="4335614" cy="345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i="0" kern="1200"/>
            <a:t>Decrease gastric emptying </a:t>
          </a:r>
          <a:endParaRPr lang="en-US" sz="1700" kern="1200"/>
        </a:p>
      </dsp:txBody>
      <dsp:txXfrm>
        <a:off x="0" y="691093"/>
        <a:ext cx="4335614" cy="345167"/>
      </dsp:txXfrm>
    </dsp:sp>
    <dsp:sp modelId="{83970895-26BB-4659-8FC7-403C5FF0CB4E}">
      <dsp:nvSpPr>
        <dsp:cNvPr id="0" name=""/>
        <dsp:cNvSpPr/>
      </dsp:nvSpPr>
      <dsp:spPr>
        <a:xfrm>
          <a:off x="0" y="1036261"/>
          <a:ext cx="433561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3B0D21-0F22-486F-85E9-3CAB624A28D4}">
      <dsp:nvSpPr>
        <dsp:cNvPr id="0" name=""/>
        <dsp:cNvSpPr/>
      </dsp:nvSpPr>
      <dsp:spPr>
        <a:xfrm>
          <a:off x="0" y="1036261"/>
          <a:ext cx="4335614" cy="345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i="0" kern="1200"/>
            <a:t>Decrease appetite. </a:t>
          </a:r>
          <a:endParaRPr lang="en-US" sz="1700" kern="1200"/>
        </a:p>
      </dsp:txBody>
      <dsp:txXfrm>
        <a:off x="0" y="1036261"/>
        <a:ext cx="4335614" cy="345167"/>
      </dsp:txXfrm>
    </dsp:sp>
    <dsp:sp modelId="{4732BD02-4649-4101-8185-68D2972F769F}">
      <dsp:nvSpPr>
        <dsp:cNvPr id="0" name=""/>
        <dsp:cNvSpPr/>
      </dsp:nvSpPr>
      <dsp:spPr>
        <a:xfrm>
          <a:off x="0" y="1381428"/>
          <a:ext cx="433561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C481FA-F478-4766-8A5E-F1E08CBD531D}">
      <dsp:nvSpPr>
        <dsp:cNvPr id="0" name=""/>
        <dsp:cNvSpPr/>
      </dsp:nvSpPr>
      <dsp:spPr>
        <a:xfrm>
          <a:off x="0" y="1381428"/>
          <a:ext cx="4335614" cy="345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i="0" kern="1200"/>
            <a:t>Examples:  </a:t>
          </a:r>
          <a:endParaRPr lang="en-US" sz="1700" kern="1200"/>
        </a:p>
      </dsp:txBody>
      <dsp:txXfrm>
        <a:off x="0" y="1381428"/>
        <a:ext cx="4335614" cy="345167"/>
      </dsp:txXfrm>
    </dsp:sp>
    <dsp:sp modelId="{C301A36D-7D0F-4C41-98D4-F8D447EB067A}">
      <dsp:nvSpPr>
        <dsp:cNvPr id="0" name=""/>
        <dsp:cNvSpPr/>
      </dsp:nvSpPr>
      <dsp:spPr>
        <a:xfrm>
          <a:off x="0" y="1726596"/>
          <a:ext cx="433561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502BE2-07CD-497D-97F0-B81FBD735520}">
      <dsp:nvSpPr>
        <dsp:cNvPr id="0" name=""/>
        <dsp:cNvSpPr/>
      </dsp:nvSpPr>
      <dsp:spPr>
        <a:xfrm>
          <a:off x="0" y="1726596"/>
          <a:ext cx="4335614" cy="345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i="0" kern="1200"/>
            <a:t>exenatide (Bydureon)</a:t>
          </a:r>
          <a:endParaRPr lang="en-US" sz="1700" kern="1200"/>
        </a:p>
      </dsp:txBody>
      <dsp:txXfrm>
        <a:off x="0" y="1726596"/>
        <a:ext cx="4335614" cy="345167"/>
      </dsp:txXfrm>
    </dsp:sp>
    <dsp:sp modelId="{DCB3554C-CA4C-488C-82DE-430406C84A82}">
      <dsp:nvSpPr>
        <dsp:cNvPr id="0" name=""/>
        <dsp:cNvSpPr/>
      </dsp:nvSpPr>
      <dsp:spPr>
        <a:xfrm>
          <a:off x="0" y="2071763"/>
          <a:ext cx="433561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8A0061-64DA-4535-B856-BAEBDDAFA88C}">
      <dsp:nvSpPr>
        <dsp:cNvPr id="0" name=""/>
        <dsp:cNvSpPr/>
      </dsp:nvSpPr>
      <dsp:spPr>
        <a:xfrm>
          <a:off x="0" y="2071763"/>
          <a:ext cx="4335614" cy="345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i="0" kern="1200"/>
            <a:t>liraglutide (Victoza)</a:t>
          </a:r>
          <a:endParaRPr lang="en-US" sz="1700" kern="1200"/>
        </a:p>
      </dsp:txBody>
      <dsp:txXfrm>
        <a:off x="0" y="2071763"/>
        <a:ext cx="4335614" cy="345167"/>
      </dsp:txXfrm>
    </dsp:sp>
    <dsp:sp modelId="{DF18CE95-7556-4EEE-A912-3DACAD7D4979}">
      <dsp:nvSpPr>
        <dsp:cNvPr id="0" name=""/>
        <dsp:cNvSpPr/>
      </dsp:nvSpPr>
      <dsp:spPr>
        <a:xfrm>
          <a:off x="0" y="2416931"/>
          <a:ext cx="433561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AE9225-3DF6-4CCC-ADE0-DB5853307AC2}">
      <dsp:nvSpPr>
        <dsp:cNvPr id="0" name=""/>
        <dsp:cNvSpPr/>
      </dsp:nvSpPr>
      <dsp:spPr>
        <a:xfrm>
          <a:off x="0" y="2416931"/>
          <a:ext cx="4335614" cy="345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i="0" kern="1200"/>
            <a:t>semaglutide (Ozempic)</a:t>
          </a:r>
          <a:endParaRPr lang="en-US" sz="1700" kern="1200"/>
        </a:p>
      </dsp:txBody>
      <dsp:txXfrm>
        <a:off x="0" y="2416931"/>
        <a:ext cx="4335614" cy="345167"/>
      </dsp:txXfrm>
    </dsp:sp>
    <dsp:sp modelId="{D5DDDE15-7BE9-42B8-AFF7-77A65591F2F9}">
      <dsp:nvSpPr>
        <dsp:cNvPr id="0" name=""/>
        <dsp:cNvSpPr/>
      </dsp:nvSpPr>
      <dsp:spPr>
        <a:xfrm>
          <a:off x="0" y="2762098"/>
          <a:ext cx="433561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0367B0-6E00-46E1-A468-790D3F0B4CD6}">
      <dsp:nvSpPr>
        <dsp:cNvPr id="0" name=""/>
        <dsp:cNvSpPr/>
      </dsp:nvSpPr>
      <dsp:spPr>
        <a:xfrm>
          <a:off x="0" y="2762098"/>
          <a:ext cx="4335614" cy="345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i="0" kern="1200"/>
            <a:t>Benefits </a:t>
          </a:r>
          <a:endParaRPr lang="en-US" sz="1700" kern="1200"/>
        </a:p>
      </dsp:txBody>
      <dsp:txXfrm>
        <a:off x="0" y="2762098"/>
        <a:ext cx="4335614" cy="345167"/>
      </dsp:txXfrm>
    </dsp:sp>
    <dsp:sp modelId="{4F8BB05B-9F79-4DBE-BAEB-E90C19607DF3}">
      <dsp:nvSpPr>
        <dsp:cNvPr id="0" name=""/>
        <dsp:cNvSpPr/>
      </dsp:nvSpPr>
      <dsp:spPr>
        <a:xfrm>
          <a:off x="0" y="3107266"/>
          <a:ext cx="433561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2CD5B9-CEC4-40A7-B65F-8303BD2AB7CB}">
      <dsp:nvSpPr>
        <dsp:cNvPr id="0" name=""/>
        <dsp:cNvSpPr/>
      </dsp:nvSpPr>
      <dsp:spPr>
        <a:xfrm>
          <a:off x="0" y="3107266"/>
          <a:ext cx="4335614" cy="345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i="0" kern="1200"/>
            <a:t>1) decrease CVS disease</a:t>
          </a:r>
          <a:endParaRPr lang="en-US" sz="1700" kern="1200"/>
        </a:p>
      </dsp:txBody>
      <dsp:txXfrm>
        <a:off x="0" y="3107266"/>
        <a:ext cx="4335614" cy="345167"/>
      </dsp:txXfrm>
    </dsp:sp>
    <dsp:sp modelId="{45FC8A1D-8D10-4111-881A-B7AB78D61F49}">
      <dsp:nvSpPr>
        <dsp:cNvPr id="0" name=""/>
        <dsp:cNvSpPr/>
      </dsp:nvSpPr>
      <dsp:spPr>
        <a:xfrm>
          <a:off x="0" y="3452434"/>
          <a:ext cx="433561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1551F6-CB87-4382-8391-BF50742DA227}">
      <dsp:nvSpPr>
        <dsp:cNvPr id="0" name=""/>
        <dsp:cNvSpPr/>
      </dsp:nvSpPr>
      <dsp:spPr>
        <a:xfrm>
          <a:off x="0" y="3452434"/>
          <a:ext cx="4335614" cy="345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i="0" kern="1200"/>
            <a:t>2) decrease chronic kidney</a:t>
          </a:r>
          <a:endParaRPr lang="en-US" sz="1700" kern="1200"/>
        </a:p>
      </dsp:txBody>
      <dsp:txXfrm>
        <a:off x="0" y="3452434"/>
        <a:ext cx="4335614" cy="345167"/>
      </dsp:txXfrm>
    </dsp:sp>
    <dsp:sp modelId="{ED7028AB-EFA4-47BC-9249-751955583F96}">
      <dsp:nvSpPr>
        <dsp:cNvPr id="0" name=""/>
        <dsp:cNvSpPr/>
      </dsp:nvSpPr>
      <dsp:spPr>
        <a:xfrm>
          <a:off x="0" y="3797601"/>
          <a:ext cx="433561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DE045B-BC66-44B3-B5A9-D53AAE319364}">
      <dsp:nvSpPr>
        <dsp:cNvPr id="0" name=""/>
        <dsp:cNvSpPr/>
      </dsp:nvSpPr>
      <dsp:spPr>
        <a:xfrm>
          <a:off x="0" y="3797601"/>
          <a:ext cx="4335614" cy="345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i="0" kern="1200"/>
            <a:t>disease(semaglutide)</a:t>
          </a:r>
          <a:endParaRPr lang="en-US" sz="1700" kern="1200"/>
        </a:p>
      </dsp:txBody>
      <dsp:txXfrm>
        <a:off x="0" y="3797601"/>
        <a:ext cx="4335614" cy="345167"/>
      </dsp:txXfrm>
    </dsp:sp>
    <dsp:sp modelId="{03EE522B-900F-4607-BAD1-217BB2EEFF23}">
      <dsp:nvSpPr>
        <dsp:cNvPr id="0" name=""/>
        <dsp:cNvSpPr/>
      </dsp:nvSpPr>
      <dsp:spPr>
        <a:xfrm>
          <a:off x="0" y="4142769"/>
          <a:ext cx="433561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59B6A4-6ED8-483C-BB83-41D05270CFF3}">
      <dsp:nvSpPr>
        <dsp:cNvPr id="0" name=""/>
        <dsp:cNvSpPr/>
      </dsp:nvSpPr>
      <dsp:spPr>
        <a:xfrm>
          <a:off x="0" y="4142769"/>
          <a:ext cx="4335614" cy="345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Side effects :</a:t>
          </a:r>
        </a:p>
      </dsp:txBody>
      <dsp:txXfrm>
        <a:off x="0" y="4142769"/>
        <a:ext cx="4335614" cy="345167"/>
      </dsp:txXfrm>
    </dsp:sp>
    <dsp:sp modelId="{FF83B83E-FAE1-4822-98F8-3242941A3740}">
      <dsp:nvSpPr>
        <dsp:cNvPr id="0" name=""/>
        <dsp:cNvSpPr/>
      </dsp:nvSpPr>
      <dsp:spPr>
        <a:xfrm>
          <a:off x="0" y="4487936"/>
          <a:ext cx="433561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75BACD-7D43-498B-A015-72D7FA22C9AA}">
      <dsp:nvSpPr>
        <dsp:cNvPr id="0" name=""/>
        <dsp:cNvSpPr/>
      </dsp:nvSpPr>
      <dsp:spPr>
        <a:xfrm>
          <a:off x="0" y="4487936"/>
          <a:ext cx="4335614" cy="345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i="0" kern="1200"/>
            <a:t>SC</a:t>
          </a:r>
          <a:endParaRPr lang="en-US" sz="1700" kern="1200"/>
        </a:p>
      </dsp:txBody>
      <dsp:txXfrm>
        <a:off x="0" y="4487936"/>
        <a:ext cx="4335614" cy="345167"/>
      </dsp:txXfrm>
    </dsp:sp>
    <dsp:sp modelId="{72E2AF21-7B5A-4947-96CE-F3EE9888F82C}">
      <dsp:nvSpPr>
        <dsp:cNvPr id="0" name=""/>
        <dsp:cNvSpPr/>
      </dsp:nvSpPr>
      <dsp:spPr>
        <a:xfrm>
          <a:off x="0" y="4833104"/>
          <a:ext cx="433561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AD94F7-49A6-4965-8B06-902E4CDF2273}">
      <dsp:nvSpPr>
        <dsp:cNvPr id="0" name=""/>
        <dsp:cNvSpPr/>
      </dsp:nvSpPr>
      <dsp:spPr>
        <a:xfrm>
          <a:off x="0" y="4833104"/>
          <a:ext cx="4335614" cy="345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i="0" kern="1200"/>
            <a:t>Git upset</a:t>
          </a:r>
          <a:endParaRPr lang="en-US" sz="1700" kern="1200"/>
        </a:p>
      </dsp:txBody>
      <dsp:txXfrm>
        <a:off x="0" y="4833104"/>
        <a:ext cx="4335614" cy="345167"/>
      </dsp:txXfrm>
    </dsp:sp>
    <dsp:sp modelId="{448858A5-627C-47EA-B4CB-56639C9DEF20}">
      <dsp:nvSpPr>
        <dsp:cNvPr id="0" name=""/>
        <dsp:cNvSpPr/>
      </dsp:nvSpPr>
      <dsp:spPr>
        <a:xfrm>
          <a:off x="0" y="5178271"/>
          <a:ext cx="433561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F4B977-2243-4981-A1EF-0D46DE450CB7}">
      <dsp:nvSpPr>
        <dsp:cNvPr id="0" name=""/>
        <dsp:cNvSpPr/>
      </dsp:nvSpPr>
      <dsp:spPr>
        <a:xfrm>
          <a:off x="0" y="5178271"/>
          <a:ext cx="4335614" cy="345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i="0" kern="1200"/>
            <a:t>Pancreatitis </a:t>
          </a:r>
          <a:endParaRPr lang="en-US" sz="1700" kern="1200"/>
        </a:p>
      </dsp:txBody>
      <dsp:txXfrm>
        <a:off x="0" y="5178271"/>
        <a:ext cx="4335614" cy="345167"/>
      </dsp:txXfrm>
    </dsp:sp>
    <dsp:sp modelId="{D7745280-FA6F-490E-A9C4-038D527D6DDF}">
      <dsp:nvSpPr>
        <dsp:cNvPr id="0" name=""/>
        <dsp:cNvSpPr/>
      </dsp:nvSpPr>
      <dsp:spPr>
        <a:xfrm>
          <a:off x="0" y="5523439"/>
          <a:ext cx="433561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B3D3C7-1A38-4602-831D-16B53CD86008}">
      <dsp:nvSpPr>
        <dsp:cNvPr id="0" name=""/>
        <dsp:cNvSpPr/>
      </dsp:nvSpPr>
      <dsp:spPr>
        <a:xfrm>
          <a:off x="0" y="5523439"/>
          <a:ext cx="4335614" cy="345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i="0" kern="1200"/>
            <a:t>C cell thyroid carcinoma</a:t>
          </a:r>
          <a:endParaRPr lang="en-US" sz="1700" kern="1200"/>
        </a:p>
      </dsp:txBody>
      <dsp:txXfrm>
        <a:off x="0" y="5523439"/>
        <a:ext cx="4335614" cy="345167"/>
      </dsp:txXfrm>
    </dsp:sp>
    <dsp:sp modelId="{723B88C5-9C45-4F51-A4E6-F40C663F589E}">
      <dsp:nvSpPr>
        <dsp:cNvPr id="0" name=""/>
        <dsp:cNvSpPr/>
      </dsp:nvSpPr>
      <dsp:spPr>
        <a:xfrm>
          <a:off x="0" y="5868606"/>
          <a:ext cx="433561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4EC672-C974-4508-90E4-6C8DA006BDC4}">
      <dsp:nvSpPr>
        <dsp:cNvPr id="0" name=""/>
        <dsp:cNvSpPr/>
      </dsp:nvSpPr>
      <dsp:spPr>
        <a:xfrm>
          <a:off x="0" y="5868606"/>
          <a:ext cx="4335614" cy="345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i="0" kern="1200"/>
            <a:t>increase heart failure</a:t>
          </a:r>
          <a:endParaRPr lang="en-US" sz="1700" kern="1200"/>
        </a:p>
      </dsp:txBody>
      <dsp:txXfrm>
        <a:off x="0" y="5868606"/>
        <a:ext cx="4335614" cy="34516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4016EF-189B-49A3-8BB0-B90D443EBEB0}" type="datetimeFigureOut">
              <a:rPr lang="en-US" smtClean="0"/>
              <a:t>2/16/2022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FD4308-B3F9-4866-B7D8-3EFBBDB4ABA6}" type="slidenum">
              <a:rPr lang="en-US" smtClean="0"/>
              <a:t>‹#›</a:t>
            </a:fld>
            <a:endParaRPr lang="en-US"/>
          </a:p>
        </p:txBody>
      </p:sp>
    </p:spTree>
    <p:extLst>
      <p:ext uri="{BB962C8B-B14F-4D97-AF65-F5344CB8AC3E}">
        <p14:creationId xmlns:p14="http://schemas.microsoft.com/office/powerpoint/2010/main" val="1849746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FD4308-B3F9-4866-B7D8-3EFBBDB4ABA6}" type="slidenum">
              <a:rPr lang="en-US" smtClean="0"/>
              <a:t>5</a:t>
            </a:fld>
            <a:endParaRPr lang="en-US"/>
          </a:p>
        </p:txBody>
      </p:sp>
    </p:spTree>
    <p:extLst>
      <p:ext uri="{BB962C8B-B14F-4D97-AF65-F5344CB8AC3E}">
        <p14:creationId xmlns:p14="http://schemas.microsoft.com/office/powerpoint/2010/main" val="3858383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8A87A34-81AB-432B-8DAE-1953F412C126}" type="datetimeFigureOut">
              <a:rPr lang="en-US" smtClean="0"/>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556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85683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401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7207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6842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2518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09069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49582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04779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08029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1793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8A87A34-81AB-432B-8DAE-1953F412C126}" type="datetimeFigureOut">
              <a:rPr lang="en-US" smtClean="0"/>
              <a:pPr/>
              <a:t>2/16/2022</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D22F896-40B5-4ADD-8801-0D06FADFA09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901689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 name="Rectangle 4"/>
          <p:cNvSpPr/>
          <p:nvPr/>
        </p:nvSpPr>
        <p:spPr>
          <a:xfrm>
            <a:off x="407402" y="579421"/>
            <a:ext cx="6265000" cy="3106889"/>
          </a:xfrm>
          <a:prstGeom prst="rect">
            <a:avLst/>
          </a:prstGeom>
          <a:noFill/>
          <a:ln w="762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p:cNvSpPr txBox="1"/>
          <p:nvPr/>
        </p:nvSpPr>
        <p:spPr>
          <a:xfrm>
            <a:off x="869130" y="1005710"/>
            <a:ext cx="5160475" cy="1938992"/>
          </a:xfrm>
          <a:prstGeom prst="rect">
            <a:avLst/>
          </a:prstGeom>
          <a:noFill/>
        </p:spPr>
        <p:txBody>
          <a:bodyPr wrap="square" rtlCol="0">
            <a:spAutoFit/>
          </a:bodyPr>
          <a:lstStyle/>
          <a:p>
            <a:pPr algn="ctr"/>
            <a:r>
              <a:rPr lang="en-US" sz="6000" b="1" dirty="0">
                <a:ln w="9525">
                  <a:solidFill>
                    <a:schemeClr val="bg1"/>
                  </a:solidFill>
                  <a:prstDash val="solid"/>
                </a:ln>
                <a:effectLst>
                  <a:outerShdw blurRad="12700" dist="38100" dir="2700000" algn="tl" rotWithShape="0">
                    <a:schemeClr val="bg1">
                      <a:lumMod val="50000"/>
                    </a:schemeClr>
                  </a:outerShdw>
                </a:effectLst>
              </a:rPr>
              <a:t>Diabetic Nephropathy</a:t>
            </a:r>
          </a:p>
        </p:txBody>
      </p:sp>
      <p:sp>
        <p:nvSpPr>
          <p:cNvPr id="7" name="TextBox 6"/>
          <p:cNvSpPr txBox="1"/>
          <p:nvPr/>
        </p:nvSpPr>
        <p:spPr>
          <a:xfrm>
            <a:off x="407402" y="5432080"/>
            <a:ext cx="4526733" cy="1200329"/>
          </a:xfrm>
          <a:prstGeom prst="rect">
            <a:avLst/>
          </a:prstGeom>
          <a:noFill/>
        </p:spPr>
        <p:txBody>
          <a:bodyPr wrap="square" rtlCol="0">
            <a:spAutoFit/>
          </a:bodyPr>
          <a:lstStyle/>
          <a:p>
            <a:r>
              <a:rPr lang="en-US" b="1" dirty="0"/>
              <a:t>Supervised by </a:t>
            </a:r>
            <a:r>
              <a:rPr lang="en-US" b="1" dirty="0" err="1"/>
              <a:t>Dr</a:t>
            </a:r>
            <a:r>
              <a:rPr lang="en-US" b="1" dirty="0"/>
              <a:t> </a:t>
            </a:r>
            <a:r>
              <a:rPr lang="en-US" b="1" dirty="0" err="1"/>
              <a:t>Waleed</a:t>
            </a:r>
            <a:r>
              <a:rPr lang="en-US" b="1" dirty="0"/>
              <a:t> </a:t>
            </a:r>
            <a:r>
              <a:rPr lang="en-US" b="1" dirty="0" err="1"/>
              <a:t>Alhalabi</a:t>
            </a:r>
            <a:r>
              <a:rPr lang="en-US" b="1" dirty="0"/>
              <a:t> </a:t>
            </a:r>
          </a:p>
          <a:p>
            <a:endParaRPr lang="en-US" b="1" dirty="0"/>
          </a:p>
          <a:p>
            <a:r>
              <a:rPr lang="en-US" b="1" dirty="0"/>
              <a:t>Presented by : </a:t>
            </a:r>
            <a:r>
              <a:rPr lang="en-US" b="1" dirty="0" err="1"/>
              <a:t>Rahaf</a:t>
            </a:r>
            <a:r>
              <a:rPr lang="en-US" b="1" dirty="0"/>
              <a:t> </a:t>
            </a:r>
            <a:r>
              <a:rPr lang="en-US" b="1" dirty="0" err="1"/>
              <a:t>Abusalm</a:t>
            </a:r>
            <a:endParaRPr lang="en-US" b="1" dirty="0"/>
          </a:p>
          <a:p>
            <a:r>
              <a:rPr lang="en-US" b="1" dirty="0" err="1"/>
              <a:t>Wajd</a:t>
            </a:r>
            <a:r>
              <a:rPr lang="en-US" b="1" dirty="0"/>
              <a:t> </a:t>
            </a:r>
            <a:r>
              <a:rPr lang="en-US" b="1" dirty="0" err="1"/>
              <a:t>Alhabashneh</a:t>
            </a:r>
            <a:endParaRPr lang="en-US" b="1" dirty="0"/>
          </a:p>
        </p:txBody>
      </p:sp>
    </p:spTree>
    <p:extLst>
      <p:ext uri="{BB962C8B-B14F-4D97-AF65-F5344CB8AC3E}">
        <p14:creationId xmlns:p14="http://schemas.microsoft.com/office/powerpoint/2010/main" val="3936542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51" y="63376"/>
            <a:ext cx="8139065" cy="452673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1741" b="10877"/>
          <a:stretch/>
        </p:blipFill>
        <p:spPr>
          <a:xfrm>
            <a:off x="6391746" y="3060071"/>
            <a:ext cx="5241956" cy="3467478"/>
          </a:xfrm>
          <a:prstGeom prst="rect">
            <a:avLst/>
          </a:prstGeom>
        </p:spPr>
      </p:pic>
    </p:spTree>
    <p:extLst>
      <p:ext uri="{BB962C8B-B14F-4D97-AF65-F5344CB8AC3E}">
        <p14:creationId xmlns:p14="http://schemas.microsoft.com/office/powerpoint/2010/main" val="1046666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87913" y="-291800"/>
            <a:ext cx="6666368" cy="3754874"/>
          </a:xfrm>
          <a:prstGeom prst="rect">
            <a:avLst/>
          </a:prstGeom>
        </p:spPr>
        <p:txBody>
          <a:bodyPr wrap="square">
            <a:spAutoFit/>
          </a:bodyPr>
          <a:lstStyle/>
          <a:p>
            <a:r>
              <a:rPr lang="en-US" dirty="0"/>
              <a:t> </a:t>
            </a:r>
            <a:r>
              <a:rPr lang="en-US" sz="2800" b="1" dirty="0"/>
              <a:t> </a:t>
            </a:r>
          </a:p>
          <a:p>
            <a:r>
              <a:rPr lang="en-US" sz="2400" i="1" dirty="0"/>
              <a:t>The cardinal histological features of diabetic nephropathy are:</a:t>
            </a:r>
          </a:p>
          <a:p>
            <a:r>
              <a:rPr lang="en-US" sz="2400" dirty="0"/>
              <a:t>1) </a:t>
            </a:r>
            <a:r>
              <a:rPr lang="en-US" sz="2400" dirty="0" err="1">
                <a:solidFill>
                  <a:srgbClr val="FF0000"/>
                </a:solidFill>
              </a:rPr>
              <a:t>Mesangial</a:t>
            </a:r>
            <a:r>
              <a:rPr lang="en-US" sz="2400" dirty="0">
                <a:solidFill>
                  <a:srgbClr val="FF0000"/>
                </a:solidFill>
              </a:rPr>
              <a:t> expansion </a:t>
            </a:r>
            <a:r>
              <a:rPr lang="en-US" sz="2400" dirty="0"/>
              <a:t>(→ </a:t>
            </a:r>
            <a:r>
              <a:rPr lang="en-US" sz="2400" dirty="0" err="1"/>
              <a:t>intercapillary</a:t>
            </a:r>
            <a:r>
              <a:rPr lang="en-US" sz="2400" dirty="0"/>
              <a:t>, </a:t>
            </a:r>
            <a:r>
              <a:rPr lang="en-US" sz="2400" b="1" dirty="0" err="1"/>
              <a:t>Kimmelstiel</a:t>
            </a:r>
            <a:r>
              <a:rPr lang="en-US" sz="2400" b="1" dirty="0"/>
              <a:t>–Wilson nodule formation, </a:t>
            </a:r>
            <a:r>
              <a:rPr lang="en-US" sz="2400" dirty="0"/>
              <a:t>often with capillary lumen encroachment). </a:t>
            </a:r>
          </a:p>
          <a:p>
            <a:r>
              <a:rPr lang="en-US" sz="2400" dirty="0"/>
              <a:t>3)</a:t>
            </a:r>
            <a:r>
              <a:rPr lang="en-US" sz="2400" dirty="0">
                <a:solidFill>
                  <a:srgbClr val="FF0000"/>
                </a:solidFill>
              </a:rPr>
              <a:t> Glomerular and tubular basement membrane thickening. </a:t>
            </a:r>
          </a:p>
          <a:p>
            <a:r>
              <a:rPr lang="en-US" sz="2400" dirty="0"/>
              <a:t>4) </a:t>
            </a:r>
            <a:r>
              <a:rPr lang="en-US" sz="2400" dirty="0">
                <a:solidFill>
                  <a:srgbClr val="FF0000"/>
                </a:solidFill>
              </a:rPr>
              <a:t>Nodular </a:t>
            </a:r>
            <a:r>
              <a:rPr lang="en-US" sz="2400" dirty="0" err="1">
                <a:solidFill>
                  <a:srgbClr val="FF0000"/>
                </a:solidFill>
              </a:rPr>
              <a:t>glomerulosclerosis</a:t>
            </a:r>
            <a:r>
              <a:rPr lang="en-US" sz="2400" dirty="0">
                <a:solidFill>
                  <a:srgbClr val="FF0000"/>
                </a:solidFill>
              </a:rPr>
              <a:t>. </a:t>
            </a:r>
          </a:p>
          <a:p>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9602"/>
          <a:stretch/>
        </p:blipFill>
        <p:spPr>
          <a:xfrm>
            <a:off x="7988174" y="3109866"/>
            <a:ext cx="4203826" cy="3748134"/>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50495"/>
          <a:stretch/>
        </p:blipFill>
        <p:spPr>
          <a:xfrm>
            <a:off x="1" y="-36033"/>
            <a:ext cx="4227968" cy="4270248"/>
          </a:xfrm>
          <a:prstGeom prst="rect">
            <a:avLst/>
          </a:prstGeom>
        </p:spPr>
      </p:pic>
      <p:sp>
        <p:nvSpPr>
          <p:cNvPr id="7" name="Rectangle 6"/>
          <p:cNvSpPr/>
          <p:nvPr/>
        </p:nvSpPr>
        <p:spPr>
          <a:xfrm>
            <a:off x="482852" y="4404140"/>
            <a:ext cx="7505322" cy="1815882"/>
          </a:xfrm>
          <a:prstGeom prst="rect">
            <a:avLst/>
          </a:prstGeom>
        </p:spPr>
        <p:txBody>
          <a:bodyPr wrap="square">
            <a:spAutoFit/>
          </a:bodyPr>
          <a:lstStyle/>
          <a:p>
            <a:r>
              <a:rPr lang="en-US" sz="2800" i="1" dirty="0"/>
              <a:t>Vascular changes:</a:t>
            </a:r>
          </a:p>
          <a:p>
            <a:r>
              <a:rPr lang="en-US" sz="2800" dirty="0"/>
              <a:t>1)  Vessel changes from ↑ BP.</a:t>
            </a:r>
          </a:p>
          <a:p>
            <a:r>
              <a:rPr lang="en-US" sz="2800" dirty="0"/>
              <a:t>2) Arteriosclerosis.</a:t>
            </a:r>
          </a:p>
          <a:p>
            <a:r>
              <a:rPr lang="en-US" sz="2800" dirty="0"/>
              <a:t>3) Afferent and efferent arteriolar </a:t>
            </a:r>
            <a:r>
              <a:rPr lang="en-US" sz="2800" dirty="0" err="1"/>
              <a:t>hyalinosis</a:t>
            </a:r>
            <a:r>
              <a:rPr lang="en-US" sz="2800" dirty="0"/>
              <a:t>.</a:t>
            </a:r>
          </a:p>
        </p:txBody>
      </p:sp>
    </p:spTree>
    <p:extLst>
      <p:ext uri="{BB962C8B-B14F-4D97-AF65-F5344CB8AC3E}">
        <p14:creationId xmlns:p14="http://schemas.microsoft.com/office/powerpoint/2010/main" val="2401732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0081" y="1224636"/>
            <a:ext cx="10176094" cy="3970318"/>
          </a:xfrm>
          <a:prstGeom prst="rect">
            <a:avLst/>
          </a:prstGeom>
        </p:spPr>
        <p:txBody>
          <a:bodyPr wrap="square">
            <a:spAutoFit/>
          </a:bodyPr>
          <a:lstStyle/>
          <a:p>
            <a:r>
              <a:rPr lang="en-US" sz="2800" dirty="0">
                <a:solidFill>
                  <a:srgbClr val="FFC000"/>
                </a:solidFill>
              </a:rPr>
              <a:t> • </a:t>
            </a:r>
            <a:r>
              <a:rPr lang="en-US" sz="2800" dirty="0"/>
              <a:t>Tubular atrophy and interstitial fibrosis appear as DN and CKD progress.</a:t>
            </a:r>
          </a:p>
          <a:p>
            <a:r>
              <a:rPr lang="en-US" sz="2800" dirty="0">
                <a:solidFill>
                  <a:srgbClr val="FFC000"/>
                </a:solidFill>
              </a:rPr>
              <a:t> • </a:t>
            </a:r>
            <a:r>
              <a:rPr lang="en-US" sz="2800" dirty="0" err="1"/>
              <a:t>Immunostaining</a:t>
            </a:r>
            <a:r>
              <a:rPr lang="en-US" sz="2800" dirty="0"/>
              <a:t> may demonstrate non-specific linear staining for </a:t>
            </a:r>
            <a:r>
              <a:rPr lang="en-US" sz="2800" dirty="0" err="1"/>
              <a:t>IgG</a:t>
            </a:r>
            <a:r>
              <a:rPr lang="en-US" sz="2800" dirty="0"/>
              <a:t> in glomerular and tubular basement membranes and Bowman's capsule.</a:t>
            </a:r>
          </a:p>
          <a:p>
            <a:r>
              <a:rPr lang="en-US" sz="2800" dirty="0">
                <a:solidFill>
                  <a:srgbClr val="FFC000"/>
                </a:solidFill>
              </a:rPr>
              <a:t> • </a:t>
            </a:r>
            <a:r>
              <a:rPr lang="en-US" sz="2800" dirty="0"/>
              <a:t>Arteriolar damage, interstitial fibrosis, and </a:t>
            </a:r>
            <a:r>
              <a:rPr lang="en-US" sz="2800" dirty="0" err="1"/>
              <a:t>secondery</a:t>
            </a:r>
            <a:r>
              <a:rPr lang="en-US" sz="2800" dirty="0"/>
              <a:t> FSGS(focal segmental </a:t>
            </a:r>
            <a:r>
              <a:rPr lang="en-US" sz="2800" dirty="0" err="1"/>
              <a:t>glomerulosclerosis</a:t>
            </a:r>
            <a:r>
              <a:rPr lang="en-US" sz="2800" dirty="0"/>
              <a:t>) may be the dominant lesions in older T2DM patients (often with less proteinuria and more vascular disease clinically).</a:t>
            </a:r>
          </a:p>
        </p:txBody>
      </p:sp>
    </p:spTree>
    <p:extLst>
      <p:ext uri="{BB962C8B-B14F-4D97-AF65-F5344CB8AC3E}">
        <p14:creationId xmlns:p14="http://schemas.microsoft.com/office/powerpoint/2010/main" val="3012002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845" y="-184329"/>
            <a:ext cx="9720072" cy="1499616"/>
          </a:xfrm>
        </p:spPr>
        <p:txBody>
          <a:bodyPr/>
          <a:lstStyle/>
          <a:p>
            <a:r>
              <a:rPr lang="en-US" dirty="0"/>
              <a:t>pathogenesis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3367280"/>
              </p:ext>
            </p:extLst>
          </p:nvPr>
        </p:nvGraphicFramePr>
        <p:xfrm>
          <a:off x="888136" y="1466662"/>
          <a:ext cx="10682194" cy="4670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1381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3BCB53-93B1-4B7B-962C-8F895A810347}"/>
              </a:ext>
            </a:extLst>
          </p:cNvPr>
          <p:cNvSpPr>
            <a:spLocks noGrp="1"/>
          </p:cNvSpPr>
          <p:nvPr>
            <p:ph idx="1"/>
          </p:nvPr>
        </p:nvSpPr>
        <p:spPr>
          <a:xfrm>
            <a:off x="769546" y="953529"/>
            <a:ext cx="10742794" cy="5192110"/>
          </a:xfrm>
        </p:spPr>
        <p:txBody>
          <a:bodyPr>
            <a:normAutofit fontScale="92500"/>
          </a:bodyPr>
          <a:lstStyle/>
          <a:p>
            <a:pPr marL="0" indent="0">
              <a:buNone/>
            </a:pPr>
            <a:r>
              <a:rPr lang="en-US" sz="5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en-US" sz="52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Hyperglycaemia</a:t>
            </a:r>
            <a:r>
              <a:rPr lang="en-US" sz="5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p>
          <a:p>
            <a:r>
              <a:rPr lang="en-US" b="1" dirty="0"/>
              <a:t> The magnitude of </a:t>
            </a:r>
            <a:r>
              <a:rPr lang="en-US" b="1" dirty="0" err="1"/>
              <a:t>hyperglycaemia</a:t>
            </a:r>
            <a:r>
              <a:rPr lang="en-US" b="1" dirty="0"/>
              <a:t> correlates with the functional and structural changes of DN. </a:t>
            </a:r>
          </a:p>
          <a:p>
            <a:pPr marL="0" indent="0">
              <a:buNone/>
            </a:pPr>
            <a:r>
              <a:rPr lang="en-US" dirty="0"/>
              <a:t> </a:t>
            </a:r>
            <a:r>
              <a:rPr lang="en-US" dirty="0" err="1"/>
              <a:t>Hyperglycaemia</a:t>
            </a:r>
            <a:r>
              <a:rPr lang="en-US" dirty="0"/>
              <a:t> role in renal disease :</a:t>
            </a:r>
          </a:p>
          <a:p>
            <a:pPr marL="0" indent="0">
              <a:buNone/>
            </a:pPr>
            <a:r>
              <a:rPr lang="en-US" dirty="0"/>
              <a:t>A)</a:t>
            </a:r>
            <a:r>
              <a:rPr lang="en-US" i="1" dirty="0"/>
              <a:t>Stimulates mesangial cell matrix production and cell growth, leading to early glomerular enlargement</a:t>
            </a:r>
            <a:r>
              <a:rPr lang="en-US" dirty="0"/>
              <a:t>.</a:t>
            </a:r>
          </a:p>
          <a:p>
            <a:pPr marL="0" indent="0">
              <a:buNone/>
            </a:pPr>
            <a:r>
              <a:rPr lang="en-US" i="1" dirty="0"/>
              <a:t>B)Formation of advanced glycation end-product (AGE) </a:t>
            </a:r>
          </a:p>
          <a:p>
            <a:pPr marL="0" indent="0">
              <a:buNone/>
            </a:pPr>
            <a:r>
              <a:rPr lang="en-US" dirty="0"/>
              <a:t>AGES result from non-enzymatic reaction between glucose and proteins.</a:t>
            </a:r>
          </a:p>
          <a:p>
            <a:pPr>
              <a:buFontTx/>
              <a:buChar char="-"/>
            </a:pPr>
            <a:r>
              <a:rPr lang="en-US" dirty="0"/>
              <a:t>They normally undergo renal excretion and accumulate as DN progresses, particularly in the circulation and the kidneys.</a:t>
            </a:r>
          </a:p>
          <a:p>
            <a:pPr marL="0" indent="0">
              <a:buNone/>
            </a:pPr>
            <a:r>
              <a:rPr lang="en-US" dirty="0"/>
              <a:t> They impair function of </a:t>
            </a:r>
            <a:r>
              <a:rPr lang="en-US" dirty="0" err="1"/>
              <a:t>glycated</a:t>
            </a:r>
            <a:r>
              <a:rPr lang="en-US" dirty="0"/>
              <a:t> proteins and cause abnormal  interactions through cross link formation.</a:t>
            </a:r>
          </a:p>
          <a:p>
            <a:pPr marL="0" indent="0">
              <a:buNone/>
            </a:pPr>
            <a:r>
              <a:rPr lang="en-US" dirty="0"/>
              <a:t> </a:t>
            </a:r>
          </a:p>
          <a:p>
            <a:pPr marL="0" indent="0">
              <a:buNone/>
            </a:pPr>
            <a:r>
              <a:rPr lang="en-US" i="1" dirty="0"/>
              <a:t>C)Causes ↑ oxidative stress.</a:t>
            </a:r>
          </a:p>
        </p:txBody>
      </p:sp>
      <p:sp>
        <p:nvSpPr>
          <p:cNvPr id="5" name="Rectangle 4"/>
          <p:cNvSpPr/>
          <p:nvPr/>
        </p:nvSpPr>
        <p:spPr>
          <a:xfrm>
            <a:off x="651851" y="3549584"/>
            <a:ext cx="10664981" cy="199176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214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E7F896-184D-4C6E-A0F5-C4889E7A5D2A}"/>
              </a:ext>
            </a:extLst>
          </p:cNvPr>
          <p:cNvSpPr>
            <a:spLocks noGrp="1"/>
          </p:cNvSpPr>
          <p:nvPr>
            <p:ph idx="1"/>
          </p:nvPr>
        </p:nvSpPr>
        <p:spPr>
          <a:xfrm>
            <a:off x="145999" y="95581"/>
            <a:ext cx="12118427" cy="5596759"/>
          </a:xfrm>
        </p:spPr>
        <p:txBody>
          <a:bodyPr>
            <a:noAutofit/>
          </a:bodyPr>
          <a:lstStyle/>
          <a:p>
            <a:r>
              <a:rPr lang="en-US" sz="1600" dirty="0"/>
              <a:t>• Leads to activity of protein kinase C and hexosamine pathways (both increase production of various profibrotic cytokines, including TGF-B).</a:t>
            </a:r>
          </a:p>
          <a:p>
            <a:r>
              <a:rPr lang="en-US" sz="1600" dirty="0"/>
              <a:t> • Increases expression of glomerular TGF-B (and other mitogens) → cellular hypertrophy, ↑ collagen synthesis, and ↑ matrix deposition. </a:t>
            </a:r>
          </a:p>
          <a:p>
            <a:r>
              <a:rPr lang="en-US" sz="1600" dirty="0"/>
              <a:t>• Promotes VEGF expression, possibly via the adenosine A receptor (→ endothelial injury, vascular change, and </a:t>
            </a:r>
            <a:r>
              <a:rPr lang="en-US" sz="1600" dirty="0" err="1"/>
              <a:t>podocytopathy</a:t>
            </a:r>
            <a:r>
              <a:rPr lang="en-US" sz="1600" dirty="0"/>
              <a:t>).</a:t>
            </a:r>
          </a:p>
          <a:p>
            <a:pPr marL="0" indent="0">
              <a:buNone/>
            </a:pPr>
            <a:r>
              <a:rPr lang="en-US" sz="2000" b="1" dirty="0"/>
              <a:t> </a:t>
            </a:r>
            <a:r>
              <a:rPr lang="en-US"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Glomerular </a:t>
            </a:r>
            <a:r>
              <a:rPr lang="en-US" sz="40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haemodynamics</a:t>
            </a:r>
            <a:r>
              <a:rPr lang="en-US"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en-US" sz="2400" b="1" dirty="0"/>
              <a:t> </a:t>
            </a:r>
          </a:p>
          <a:p>
            <a:pPr marL="0" indent="0">
              <a:buNone/>
            </a:pPr>
            <a:r>
              <a:rPr lang="en-US" sz="2000" b="1" dirty="0"/>
              <a:t>Glomerular hypertension and hyperfiltration occur early</a:t>
            </a:r>
            <a:endParaRPr lang="en-US" sz="2000" dirty="0"/>
          </a:p>
          <a:p>
            <a:pPr marL="0" indent="0">
              <a:buNone/>
            </a:pPr>
            <a:r>
              <a:rPr lang="en-US" sz="2000" dirty="0"/>
              <a:t>*GFR is 25-50%  increased in 50% of patients with type 1 diabetes after 5 years.</a:t>
            </a:r>
          </a:p>
          <a:p>
            <a:pPr marL="0" indent="0">
              <a:buNone/>
            </a:pPr>
            <a:r>
              <a:rPr lang="en-US" sz="2000" dirty="0"/>
              <a:t>This is caused by : </a:t>
            </a:r>
          </a:p>
          <a:p>
            <a:r>
              <a:rPr lang="en-US" sz="2000" dirty="0"/>
              <a:t>1-mediators involved in </a:t>
            </a:r>
            <a:r>
              <a:rPr lang="en-US" sz="2000" dirty="0">
                <a:solidFill>
                  <a:srgbClr val="FF0000"/>
                </a:solidFill>
              </a:rPr>
              <a:t>RAS, nitric oxide, and cyclo-oxygenase pathways.</a:t>
            </a:r>
          </a:p>
          <a:p>
            <a:pPr marL="0" indent="0">
              <a:buNone/>
            </a:pPr>
            <a:r>
              <a:rPr lang="en-US" sz="2000" dirty="0"/>
              <a:t>2- increased levels of </a:t>
            </a:r>
            <a:r>
              <a:rPr lang="en-US" sz="2000" dirty="0" err="1">
                <a:solidFill>
                  <a:srgbClr val="FF0000"/>
                </a:solidFill>
              </a:rPr>
              <a:t>Endothelin</a:t>
            </a:r>
            <a:r>
              <a:rPr lang="en-US" sz="2000" dirty="0">
                <a:solidFill>
                  <a:srgbClr val="FF0000"/>
                </a:solidFill>
              </a:rPr>
              <a:t> – 1 </a:t>
            </a:r>
            <a:r>
              <a:rPr lang="en-US" sz="2000" dirty="0"/>
              <a:t>(a potent vasoconstrictor) in both plasma and renal tissue .</a:t>
            </a:r>
          </a:p>
          <a:p>
            <a:pPr marL="0" indent="0">
              <a:buNone/>
            </a:pPr>
            <a:r>
              <a:rPr lang="en-US" sz="2000" dirty="0"/>
              <a:t>3- increased expression of ET-A and ET-B receptors .</a:t>
            </a:r>
          </a:p>
          <a:p>
            <a:r>
              <a:rPr lang="en-US" sz="2000" b="1" dirty="0">
                <a:solidFill>
                  <a:srgbClr val="FF0000"/>
                </a:solidFill>
              </a:rPr>
              <a:t>ET-A → smooth muscle vasoconstriction and </a:t>
            </a:r>
            <a:r>
              <a:rPr lang="en-US" sz="2000" b="1" dirty="0" err="1">
                <a:solidFill>
                  <a:srgbClr val="FF0000"/>
                </a:solidFill>
              </a:rPr>
              <a:t>glomerulosclerosis</a:t>
            </a:r>
            <a:endParaRPr lang="en-US" sz="2000" b="1" dirty="0">
              <a:solidFill>
                <a:srgbClr val="FF0000"/>
              </a:solidFill>
            </a:endParaRPr>
          </a:p>
          <a:p>
            <a:r>
              <a:rPr lang="en-US" sz="2000" b="1" dirty="0">
                <a:solidFill>
                  <a:srgbClr val="FF0000"/>
                </a:solidFill>
              </a:rPr>
              <a:t>ET-B → vasodilation</a:t>
            </a:r>
          </a:p>
          <a:p>
            <a:r>
              <a:rPr lang="en-US" sz="2000" dirty="0"/>
              <a:t>4-  Systemic hypertension </a:t>
            </a:r>
          </a:p>
          <a:p>
            <a:r>
              <a:rPr lang="en-US" sz="2400" b="1" dirty="0" err="1"/>
              <a:t>Haemodynamic</a:t>
            </a:r>
            <a:r>
              <a:rPr lang="en-US" sz="2400" b="1" dirty="0"/>
              <a:t> disturbance → arteriolar and glomerular sclerosis</a:t>
            </a:r>
          </a:p>
        </p:txBody>
      </p:sp>
    </p:spTree>
    <p:extLst>
      <p:ext uri="{BB962C8B-B14F-4D97-AF65-F5344CB8AC3E}">
        <p14:creationId xmlns:p14="http://schemas.microsoft.com/office/powerpoint/2010/main" val="1822192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C060F5-9FB6-4371-A251-D0568A369E03}"/>
              </a:ext>
            </a:extLst>
          </p:cNvPr>
          <p:cNvSpPr>
            <a:spLocks noGrp="1"/>
          </p:cNvSpPr>
          <p:nvPr>
            <p:ph idx="1"/>
          </p:nvPr>
        </p:nvSpPr>
        <p:spPr>
          <a:xfrm>
            <a:off x="147145" y="325821"/>
            <a:ext cx="11929241" cy="5864771"/>
          </a:xfrm>
        </p:spPr>
        <p:txBody>
          <a:bodyPr>
            <a:normAutofit fontScale="92500" lnSpcReduction="20000"/>
          </a:bodyPr>
          <a:lstStyle/>
          <a:p>
            <a:pPr marL="0" indent="0">
              <a:buNone/>
            </a:pPr>
            <a:r>
              <a:rPr lang="en-US" sz="39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Podocyte function and proteinuria</a:t>
            </a:r>
          </a:p>
          <a:p>
            <a:r>
              <a:rPr lang="en-US" dirty="0"/>
              <a:t> *</a:t>
            </a:r>
            <a:r>
              <a:rPr lang="en-US" dirty="0" err="1"/>
              <a:t>Podocyte</a:t>
            </a:r>
            <a:r>
              <a:rPr lang="en-US" dirty="0"/>
              <a:t> function is abnormal, with reduced expression of </a:t>
            </a:r>
            <a:r>
              <a:rPr lang="en-US" dirty="0" err="1"/>
              <a:t>nephrin</a:t>
            </a:r>
            <a:r>
              <a:rPr lang="en-US" dirty="0"/>
              <a:t> and altered glomerular permeability. </a:t>
            </a:r>
          </a:p>
          <a:p>
            <a:r>
              <a:rPr lang="en-US" dirty="0"/>
              <a:t>*Proteinuria further promotes tubular injury and interstitial fibrosis.</a:t>
            </a:r>
          </a:p>
          <a:p>
            <a:pPr marL="0" indent="0">
              <a:buNone/>
            </a:pPr>
            <a:r>
              <a:rPr lang="en-US" dirty="0"/>
              <a:t> </a:t>
            </a:r>
            <a:r>
              <a:rPr lang="en-US" sz="35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Renin-angiotensin system </a:t>
            </a:r>
          </a:p>
          <a:p>
            <a:r>
              <a:rPr lang="en-US" dirty="0"/>
              <a:t>*Local renal RAS activation leads to cell growth and matrix accumulation.</a:t>
            </a:r>
          </a:p>
          <a:p>
            <a:r>
              <a:rPr lang="en-US" dirty="0"/>
              <a:t>*Angiotensin Il generates reactive oxidative species and NADPH oxidase in vascular smooth muscle and the kidney. </a:t>
            </a:r>
          </a:p>
          <a:p>
            <a:r>
              <a:rPr lang="en-US" b="1" dirty="0"/>
              <a:t>These may explain some of the additional benefit of RAS inhibition beyond BP control.</a:t>
            </a:r>
          </a:p>
          <a:p>
            <a:pPr marL="0" indent="0">
              <a:buNone/>
            </a:pPr>
            <a:r>
              <a:rPr lang="en-US" dirty="0"/>
              <a:t> </a:t>
            </a:r>
            <a:r>
              <a:rPr lang="en-US" sz="35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Genetics</a:t>
            </a:r>
          </a:p>
          <a:p>
            <a:pPr marL="0" indent="0">
              <a:buNone/>
            </a:pPr>
            <a:r>
              <a:rPr lang="en-US" dirty="0"/>
              <a:t> A poorly understood genetic predisposition appears to operate.</a:t>
            </a:r>
          </a:p>
          <a:p>
            <a:r>
              <a:rPr lang="en-US" dirty="0"/>
              <a:t> </a:t>
            </a:r>
            <a:r>
              <a:rPr lang="en-US" b="1" dirty="0"/>
              <a:t>DN is more common in Northern Europe and the USA. </a:t>
            </a:r>
          </a:p>
          <a:p>
            <a:r>
              <a:rPr lang="en-US" dirty="0"/>
              <a:t>Certain ethnic groups are affected more than others ( Indo-Asians in the UK, African Americans, Pima Indians (astonishingly, by age 20, ~50% of Pima Indians with diabetes will have developed DN, and 15% will have progressed into ESRD.</a:t>
            </a:r>
          </a:p>
          <a:p>
            <a:r>
              <a:rPr lang="en-US" dirty="0"/>
              <a:t> </a:t>
            </a:r>
            <a:r>
              <a:rPr lang="en-US" b="1" dirty="0"/>
              <a:t>DN is more likely in relatives of diabetic patients with nephropathy. </a:t>
            </a:r>
          </a:p>
          <a:p>
            <a:r>
              <a:rPr lang="en-US" dirty="0"/>
              <a:t>It is unclear why new cases of DN are rare after 15 years of diabetes.</a:t>
            </a:r>
          </a:p>
        </p:txBody>
      </p:sp>
    </p:spTree>
    <p:extLst>
      <p:ext uri="{BB962C8B-B14F-4D97-AF65-F5344CB8AC3E}">
        <p14:creationId xmlns:p14="http://schemas.microsoft.com/office/powerpoint/2010/main" val="2387886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4DD4EB-AB60-4518-8540-625F5A4CE8F8}"/>
              </a:ext>
            </a:extLst>
          </p:cNvPr>
          <p:cNvSpPr>
            <a:spLocks noGrp="1"/>
          </p:cNvSpPr>
          <p:nvPr>
            <p:ph idx="1"/>
          </p:nvPr>
        </p:nvSpPr>
        <p:spPr>
          <a:xfrm>
            <a:off x="378998" y="498149"/>
            <a:ext cx="11687503" cy="6074979"/>
          </a:xfrm>
        </p:spPr>
        <p:txBody>
          <a:bodyPr>
            <a:normAutofit fontScale="47500" lnSpcReduction="20000"/>
          </a:bodyPr>
          <a:lstStyle/>
          <a:p>
            <a:pPr marL="0" indent="0">
              <a:buNone/>
            </a:pPr>
            <a:r>
              <a:rPr lang="en-US" sz="12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prevention, screening, and assessment)</a:t>
            </a:r>
          </a:p>
          <a:p>
            <a:pPr marL="0" indent="0">
              <a:buNone/>
            </a:pPr>
            <a:r>
              <a:rPr lang="en-US" sz="5600" b="1" dirty="0"/>
              <a:t>Primary prevention</a:t>
            </a:r>
          </a:p>
          <a:p>
            <a:r>
              <a:rPr lang="en-US" sz="5600" dirty="0"/>
              <a:t>1- Improve </a:t>
            </a:r>
            <a:r>
              <a:rPr lang="en-US" sz="5600" dirty="0" err="1"/>
              <a:t>glycaemic</a:t>
            </a:r>
            <a:r>
              <a:rPr lang="en-US" sz="5600" dirty="0"/>
              <a:t> control:</a:t>
            </a:r>
          </a:p>
          <a:p>
            <a:pPr marL="0" indent="0">
              <a:buNone/>
            </a:pPr>
            <a:r>
              <a:rPr lang="en-US" sz="5600" b="1" dirty="0">
                <a:solidFill>
                  <a:srgbClr val="FF0000"/>
                </a:solidFill>
              </a:rPr>
              <a:t>    Aim HbA1C &lt;7%.</a:t>
            </a:r>
          </a:p>
          <a:p>
            <a:pPr marL="0" indent="0">
              <a:buNone/>
            </a:pPr>
            <a:r>
              <a:rPr lang="en-US" sz="5600" dirty="0"/>
              <a:t>  *Clinical trials ( DCCT and UKPDS) have consistently demonstrated the benefits of intensive blood glucose control for primary prevention of DN.</a:t>
            </a:r>
          </a:p>
          <a:p>
            <a:r>
              <a:rPr lang="en-US" sz="5600" dirty="0"/>
              <a:t>2- </a:t>
            </a:r>
            <a:r>
              <a:rPr lang="en-US" sz="5600" b="1" dirty="0">
                <a:solidFill>
                  <a:srgbClr val="FF0000"/>
                </a:solidFill>
              </a:rPr>
              <a:t>Target BP &lt;130/80mmHg.</a:t>
            </a:r>
          </a:p>
          <a:p>
            <a:r>
              <a:rPr lang="en-US" sz="5600" dirty="0"/>
              <a:t>3- Stop smoking</a:t>
            </a:r>
          </a:p>
          <a:p>
            <a:r>
              <a:rPr lang="en-US" sz="5600" dirty="0"/>
              <a:t>4- Encourage weight loss and exercise.</a:t>
            </a:r>
          </a:p>
          <a:p>
            <a:r>
              <a:rPr lang="en-US" sz="5600" dirty="0"/>
              <a:t>* The role of RAS blockade with ACE-I or ARB for prevention of microalbuminuria is controversial.</a:t>
            </a:r>
          </a:p>
        </p:txBody>
      </p:sp>
    </p:spTree>
    <p:extLst>
      <p:ext uri="{BB962C8B-B14F-4D97-AF65-F5344CB8AC3E}">
        <p14:creationId xmlns:p14="http://schemas.microsoft.com/office/powerpoint/2010/main" val="529525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D44353B-CF22-4528-A33B-4435D79090DA}"/>
              </a:ext>
            </a:extLst>
          </p:cNvPr>
          <p:cNvGraphicFramePr>
            <a:graphicFrameLocks noGrp="1"/>
          </p:cNvGraphicFramePr>
          <p:nvPr>
            <p:ph idx="1"/>
            <p:extLst>
              <p:ext uri="{D42A27DB-BD31-4B8C-83A1-F6EECF244321}">
                <p14:modId xmlns:p14="http://schemas.microsoft.com/office/powerpoint/2010/main" val="773445447"/>
              </p:ext>
            </p:extLst>
          </p:nvPr>
        </p:nvGraphicFramePr>
        <p:xfrm>
          <a:off x="8139844" y="896488"/>
          <a:ext cx="3873909" cy="3561780"/>
        </p:xfrm>
        <a:graphic>
          <a:graphicData uri="http://schemas.openxmlformats.org/drawingml/2006/table">
            <a:tbl>
              <a:tblPr firstRow="1" bandRow="1">
                <a:tableStyleId>{5C22544A-7EE6-4342-B048-85BDC9FD1C3A}</a:tableStyleId>
              </a:tblPr>
              <a:tblGrid>
                <a:gridCol w="1710551">
                  <a:extLst>
                    <a:ext uri="{9D8B030D-6E8A-4147-A177-3AD203B41FA5}">
                      <a16:colId xmlns:a16="http://schemas.microsoft.com/office/drawing/2014/main" val="694320980"/>
                    </a:ext>
                  </a:extLst>
                </a:gridCol>
                <a:gridCol w="2163358">
                  <a:extLst>
                    <a:ext uri="{9D8B030D-6E8A-4147-A177-3AD203B41FA5}">
                      <a16:colId xmlns:a16="http://schemas.microsoft.com/office/drawing/2014/main" val="2367259930"/>
                    </a:ext>
                  </a:extLst>
                </a:gridCol>
              </a:tblGrid>
              <a:tr h="1148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uACR (mmol/mg)</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24h albuminuria</a:t>
                      </a:r>
                    </a:p>
                  </a:txBody>
                  <a:tcPr/>
                </a:tc>
                <a:extLst>
                  <a:ext uri="{0D108BD9-81ED-4DB2-BD59-A6C34878D82A}">
                    <a16:rowId xmlns:a16="http://schemas.microsoft.com/office/drawing/2014/main" val="3874409695"/>
                  </a:ext>
                </a:extLst>
              </a:tr>
              <a:tr h="804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&lt;2.5</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&lt;30mg/day</a:t>
                      </a:r>
                    </a:p>
                  </a:txBody>
                  <a:tcPr/>
                </a:tc>
                <a:extLst>
                  <a:ext uri="{0D108BD9-81ED-4DB2-BD59-A6C34878D82A}">
                    <a16:rowId xmlns:a16="http://schemas.microsoft.com/office/drawing/2014/main" val="2650713443"/>
                  </a:ext>
                </a:extLst>
              </a:tr>
              <a:tr h="804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2.5-30</a:t>
                      </a:r>
                    </a:p>
                    <a:p>
                      <a:endParaRPr lang="en-US" dirty="0"/>
                    </a:p>
                  </a:txBody>
                  <a:tcPr/>
                </a:tc>
                <a:tc>
                  <a:txBody>
                    <a:bodyPr/>
                    <a:lstStyle/>
                    <a:p>
                      <a:r>
                        <a:rPr lang="en-US" dirty="0"/>
                        <a:t>30-300mg/day (microalbuminuria</a:t>
                      </a:r>
                    </a:p>
                  </a:txBody>
                  <a:tcPr/>
                </a:tc>
                <a:extLst>
                  <a:ext uri="{0D108BD9-81ED-4DB2-BD59-A6C34878D82A}">
                    <a16:rowId xmlns:a16="http://schemas.microsoft.com/office/drawing/2014/main" val="2650584111"/>
                  </a:ext>
                </a:extLst>
              </a:tr>
              <a:tr h="804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&gt;30</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Overt proteinuria</a:t>
                      </a:r>
                    </a:p>
                    <a:p>
                      <a:endParaRPr lang="en-US" dirty="0"/>
                    </a:p>
                  </a:txBody>
                  <a:tcPr/>
                </a:tc>
                <a:extLst>
                  <a:ext uri="{0D108BD9-81ED-4DB2-BD59-A6C34878D82A}">
                    <a16:rowId xmlns:a16="http://schemas.microsoft.com/office/drawing/2014/main" val="2007885101"/>
                  </a:ext>
                </a:extLst>
              </a:tr>
            </a:tbl>
          </a:graphicData>
        </a:graphic>
      </p:graphicFrame>
      <p:sp>
        <p:nvSpPr>
          <p:cNvPr id="5" name="TextBox 4">
            <a:extLst>
              <a:ext uri="{FF2B5EF4-FFF2-40B4-BE49-F238E27FC236}">
                <a16:creationId xmlns:a16="http://schemas.microsoft.com/office/drawing/2014/main" id="{A6BB99FB-E2E0-4ABF-991F-976DFA2C88C7}"/>
              </a:ext>
            </a:extLst>
          </p:cNvPr>
          <p:cNvSpPr txBox="1"/>
          <p:nvPr/>
        </p:nvSpPr>
        <p:spPr>
          <a:xfrm>
            <a:off x="189733" y="229063"/>
            <a:ext cx="7688826" cy="2923877"/>
          </a:xfrm>
          <a:prstGeom prst="rect">
            <a:avLst/>
          </a:prstGeom>
          <a:noFill/>
        </p:spPr>
        <p:txBody>
          <a:bodyPr wrap="square" rtlCol="0">
            <a:spAutoFit/>
          </a:bodyPr>
          <a:lstStyle/>
          <a:p>
            <a:pPr indent="0">
              <a:buNone/>
            </a:pPr>
            <a:r>
              <a:rPr lang="en-US" sz="3600" dirty="0">
                <a:ln w="0"/>
                <a:solidFill>
                  <a:schemeClr val="accent1"/>
                </a:solidFill>
                <a:effectLst>
                  <a:outerShdw blurRad="38100" dist="25400" dir="5400000" algn="ctr" rotWithShape="0">
                    <a:srgbClr val="6E747A">
                      <a:alpha val="43000"/>
                    </a:srgbClr>
                  </a:outerShdw>
                </a:effectLst>
              </a:rPr>
              <a:t>Screening</a:t>
            </a:r>
          </a:p>
          <a:p>
            <a:r>
              <a:rPr lang="en-US" sz="2000" b="1" dirty="0"/>
              <a:t>Early detection affords the opportunity to delay or prevent progressive CKD and  ESRD.</a:t>
            </a:r>
          </a:p>
          <a:p>
            <a:r>
              <a:rPr lang="en-US" sz="2000" dirty="0"/>
              <a:t>Annual screening by uACR should be performed (preferably an early morning sample, no UTI, stable glucose control) </a:t>
            </a:r>
          </a:p>
          <a:p>
            <a:r>
              <a:rPr lang="en-US" sz="2000" dirty="0"/>
              <a:t>When to start screening? </a:t>
            </a:r>
          </a:p>
          <a:p>
            <a:r>
              <a:rPr lang="en-US" sz="2400" b="1" dirty="0"/>
              <a:t>Start after 5 years of T1DM and at the time of diagnosis of T2DM.</a:t>
            </a:r>
          </a:p>
        </p:txBody>
      </p:sp>
      <p:sp>
        <p:nvSpPr>
          <p:cNvPr id="7" name="TextBox 6">
            <a:extLst>
              <a:ext uri="{FF2B5EF4-FFF2-40B4-BE49-F238E27FC236}">
                <a16:creationId xmlns:a16="http://schemas.microsoft.com/office/drawing/2014/main" id="{D2809928-89A6-446A-8676-54C66E1F7876}"/>
              </a:ext>
            </a:extLst>
          </p:cNvPr>
          <p:cNvSpPr txBox="1"/>
          <p:nvPr/>
        </p:nvSpPr>
        <p:spPr>
          <a:xfrm>
            <a:off x="189733" y="3395147"/>
            <a:ext cx="8141110" cy="3139321"/>
          </a:xfrm>
          <a:prstGeom prst="rect">
            <a:avLst/>
          </a:prstGeom>
          <a:noFill/>
        </p:spPr>
        <p:txBody>
          <a:bodyPr wrap="square" rtlCol="0">
            <a:spAutoFit/>
          </a:bodyPr>
          <a:lstStyle/>
          <a:p>
            <a:r>
              <a:rPr lang="en-US" sz="3600" dirty="0">
                <a:ln w="0"/>
                <a:solidFill>
                  <a:schemeClr val="accent1"/>
                </a:solidFill>
                <a:effectLst>
                  <a:outerShdw blurRad="38100" dist="25400" dir="5400000" algn="ctr" rotWithShape="0">
                    <a:srgbClr val="6E747A">
                      <a:alpha val="43000"/>
                    </a:srgbClr>
                  </a:outerShdw>
                </a:effectLst>
              </a:rPr>
              <a:t>Diagnosis</a:t>
            </a:r>
          </a:p>
          <a:p>
            <a:pPr marL="0" indent="0">
              <a:buNone/>
            </a:pPr>
            <a:r>
              <a:rPr lang="en-US" b="1" dirty="0"/>
              <a:t>A clinical diagnosis is usually possible.</a:t>
            </a:r>
          </a:p>
          <a:p>
            <a:r>
              <a:rPr lang="en-US" dirty="0"/>
              <a:t>T1DM:</a:t>
            </a:r>
          </a:p>
          <a:p>
            <a:pPr>
              <a:buFont typeface="Wingdings" panose="05000000000000000000" pitchFamily="2" charset="2"/>
              <a:buChar char="Ø"/>
            </a:pPr>
            <a:r>
              <a:rPr lang="en-US" dirty="0"/>
              <a:t> Proteinuria, retinopathy, DM of &gt;10 years duration.</a:t>
            </a:r>
          </a:p>
          <a:p>
            <a:r>
              <a:rPr lang="en-US" dirty="0"/>
              <a:t>T2DM:</a:t>
            </a:r>
          </a:p>
          <a:p>
            <a:pPr>
              <a:buFont typeface="Wingdings" panose="05000000000000000000" pitchFamily="2" charset="2"/>
              <a:buChar char="Ø"/>
            </a:pPr>
            <a:r>
              <a:rPr lang="en-US" dirty="0"/>
              <a:t>Retinopathy often not present, duration of DM frequently uncertain.</a:t>
            </a:r>
          </a:p>
          <a:p>
            <a:r>
              <a:rPr lang="en-US" dirty="0"/>
              <a:t> *other differential diagnosis for DN is : </a:t>
            </a:r>
            <a:r>
              <a:rPr lang="en-US" b="1" dirty="0">
                <a:solidFill>
                  <a:srgbClr val="FF0000"/>
                </a:solidFill>
              </a:rPr>
              <a:t>Non-specific renal damage </a:t>
            </a:r>
            <a:r>
              <a:rPr lang="en-US" dirty="0"/>
              <a:t>(arteriolar damage, interstitial fibrosis, and 2° FSGS)</a:t>
            </a:r>
          </a:p>
          <a:p>
            <a:r>
              <a:rPr lang="en-US" dirty="0"/>
              <a:t>and may be indistinguishable in terms of clinical presentation. </a:t>
            </a:r>
            <a:r>
              <a:rPr lang="en-US" dirty="0" err="1"/>
              <a:t>However,management</a:t>
            </a:r>
            <a:r>
              <a:rPr lang="en-US" dirty="0"/>
              <a:t> of both is the same.</a:t>
            </a:r>
          </a:p>
        </p:txBody>
      </p:sp>
    </p:spTree>
    <p:extLst>
      <p:ext uri="{BB962C8B-B14F-4D97-AF65-F5344CB8AC3E}">
        <p14:creationId xmlns:p14="http://schemas.microsoft.com/office/powerpoint/2010/main" val="3509034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A8672B-9043-42C0-B7C3-8CF0981F2294}"/>
              </a:ext>
            </a:extLst>
          </p:cNvPr>
          <p:cNvSpPr>
            <a:spLocks noGrp="1"/>
          </p:cNvSpPr>
          <p:nvPr>
            <p:ph idx="1"/>
          </p:nvPr>
        </p:nvSpPr>
        <p:spPr>
          <a:xfrm>
            <a:off x="128726" y="157239"/>
            <a:ext cx="11550869" cy="4508937"/>
          </a:xfrm>
        </p:spPr>
        <p:txBody>
          <a:bodyPr>
            <a:noAutofit/>
          </a:bodyPr>
          <a:lstStyle/>
          <a:p>
            <a:pPr marL="0" indent="0">
              <a:buNone/>
            </a:pPr>
            <a:r>
              <a:rPr lang="en-US" sz="2400" b="1" dirty="0"/>
              <a:t>A renal biopsy is rarely required to establish the diagnosis of DN</a:t>
            </a:r>
          </a:p>
          <a:p>
            <a:pPr marL="0" indent="0">
              <a:buNone/>
            </a:pPr>
            <a:r>
              <a:rPr lang="en-US" sz="2800" i="1" u="sng" dirty="0"/>
              <a:t>Indications for renal </a:t>
            </a:r>
            <a:r>
              <a:rPr lang="en-US" sz="2800" i="1" u="sng" dirty="0" err="1"/>
              <a:t>biobsy</a:t>
            </a:r>
            <a:r>
              <a:rPr lang="en-US" sz="2800" i="1" u="sng" dirty="0"/>
              <a:t>: </a:t>
            </a:r>
            <a:endParaRPr lang="en-US" sz="2000" i="1" u="sng" dirty="0"/>
          </a:p>
          <a:p>
            <a:r>
              <a:rPr lang="en-US" sz="1800" b="1" dirty="0">
                <a:solidFill>
                  <a:srgbClr val="FF0000"/>
                </a:solidFill>
              </a:rPr>
              <a:t>1)  No diabetic retinopathy:</a:t>
            </a:r>
          </a:p>
          <a:p>
            <a:pPr marL="0" indent="0">
              <a:buNone/>
            </a:pPr>
            <a:r>
              <a:rPr lang="en-US" sz="1800" dirty="0"/>
              <a:t>Particularly in T1DM (retinopathy is observed in 85–99% of patients with established nephropathy).</a:t>
            </a:r>
          </a:p>
          <a:p>
            <a:pPr marL="0" indent="0">
              <a:buNone/>
            </a:pPr>
            <a:r>
              <a:rPr lang="en-US" sz="1800" dirty="0"/>
              <a:t>~30% of those without retinopathy will have an alternative lesion at biopsy (membranous GN, IgA nephropathy, etc.)</a:t>
            </a:r>
          </a:p>
          <a:p>
            <a:pPr marL="0" indent="0">
              <a:buNone/>
            </a:pPr>
            <a:r>
              <a:rPr lang="en-US" sz="1800" dirty="0"/>
              <a:t>T2DM patients have DN without retinopathy more commonly.</a:t>
            </a:r>
          </a:p>
          <a:p>
            <a:pPr marL="0" indent="0">
              <a:buNone/>
            </a:pPr>
            <a:r>
              <a:rPr lang="en-US" sz="1800" b="1" dirty="0"/>
              <a:t>Note: this implies proper ophthalmic assessment, not just brief fundoscopy.</a:t>
            </a:r>
          </a:p>
          <a:p>
            <a:r>
              <a:rPr lang="en-US" sz="1800" b="1" dirty="0">
                <a:solidFill>
                  <a:srgbClr val="FF0000"/>
                </a:solidFill>
              </a:rPr>
              <a:t>2) </a:t>
            </a:r>
            <a:r>
              <a:rPr lang="en-US" sz="1800" b="1" dirty="0" err="1">
                <a:solidFill>
                  <a:srgbClr val="FF0000"/>
                </a:solidFill>
              </a:rPr>
              <a:t>Dysmorphic</a:t>
            </a:r>
            <a:r>
              <a:rPr lang="en-US" sz="1800" b="1" dirty="0">
                <a:solidFill>
                  <a:srgbClr val="FF0000"/>
                </a:solidFill>
              </a:rPr>
              <a:t> red cells, red cell casts, or macroscopic hematuria:</a:t>
            </a:r>
          </a:p>
          <a:p>
            <a:pPr marL="0" indent="0">
              <a:buNone/>
            </a:pPr>
            <a:r>
              <a:rPr lang="en-US" sz="1800" dirty="0"/>
              <a:t> Microscopic hematuria, usually + to ++ only, is seen in ~60% patients with DN. However, it will usually require independent investigation</a:t>
            </a:r>
          </a:p>
          <a:p>
            <a:r>
              <a:rPr lang="en-US" sz="1800" b="1" dirty="0">
                <a:solidFill>
                  <a:srgbClr val="FF0000"/>
                </a:solidFill>
              </a:rPr>
              <a:t>3) Rapid onset, rapidly increasing, or massive proteinuria.</a:t>
            </a:r>
          </a:p>
          <a:p>
            <a:r>
              <a:rPr lang="en-US" sz="1800" dirty="0"/>
              <a:t>* Conversely, a lack of proteinuria may cast doubt on the diagnosis and make histology desirable( possible drug-induced </a:t>
            </a:r>
            <a:r>
              <a:rPr lang="en-US" sz="1800" dirty="0" err="1"/>
              <a:t>TIN,renovascular</a:t>
            </a:r>
            <a:r>
              <a:rPr lang="en-US" sz="1800" dirty="0"/>
              <a:t> disease)</a:t>
            </a:r>
          </a:p>
          <a:p>
            <a:r>
              <a:rPr lang="en-US" sz="1800" b="1" dirty="0">
                <a:solidFill>
                  <a:srgbClr val="FF0000"/>
                </a:solidFill>
              </a:rPr>
              <a:t>4) Rapidly deteriorating GFR despite good BP and </a:t>
            </a:r>
            <a:r>
              <a:rPr lang="en-US" sz="1800" b="1" dirty="0" err="1">
                <a:solidFill>
                  <a:srgbClr val="FF0000"/>
                </a:solidFill>
              </a:rPr>
              <a:t>glycaemic</a:t>
            </a:r>
            <a:r>
              <a:rPr lang="en-US" sz="1800" b="1" dirty="0">
                <a:solidFill>
                  <a:srgbClr val="FF0000"/>
                </a:solidFill>
              </a:rPr>
              <a:t> control.</a:t>
            </a:r>
          </a:p>
          <a:p>
            <a:r>
              <a:rPr lang="en-US" sz="1800" b="1" dirty="0">
                <a:solidFill>
                  <a:srgbClr val="FF0000"/>
                </a:solidFill>
              </a:rPr>
              <a:t>5) Symptoms or signs suggestive of a multisystem disorder, e.g. vasculitis, connective tissue disorder, hepatitis C, HIV.</a:t>
            </a:r>
          </a:p>
        </p:txBody>
      </p:sp>
    </p:spTree>
    <p:extLst>
      <p:ext uri="{BB962C8B-B14F-4D97-AF65-F5344CB8AC3E}">
        <p14:creationId xmlns:p14="http://schemas.microsoft.com/office/powerpoint/2010/main" val="516702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F0AB17F6-592B-45CB-96F6-705C9825A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5441134" y="368311"/>
            <a:ext cx="5317662" cy="2920713"/>
          </a:xfrm>
        </p:spPr>
        <p:txBody>
          <a:bodyPr>
            <a:noAutofit/>
          </a:bodyPr>
          <a:lstStyle/>
          <a:p>
            <a:pPr algn="ctr"/>
            <a:r>
              <a:rPr lang="en-US" sz="4800" dirty="0">
                <a:solidFill>
                  <a:schemeClr val="bg1"/>
                </a:solidFill>
              </a:rPr>
              <a:t>Is it important to know about Diabetic nephropathy?</a:t>
            </a:r>
          </a:p>
        </p:txBody>
      </p:sp>
      <p:sp>
        <p:nvSpPr>
          <p:cNvPr id="3" name="Subtitle 2">
            <a:extLst>
              <a:ext uri="{FF2B5EF4-FFF2-40B4-BE49-F238E27FC236}">
                <a16:creationId xmlns:a16="http://schemas.microsoft.com/office/drawing/2014/main" id="{8AE2D213-4F95-46D3-815D-AD44AD2C7A2A}"/>
              </a:ext>
            </a:extLst>
          </p:cNvPr>
          <p:cNvSpPr>
            <a:spLocks noGrp="1"/>
          </p:cNvSpPr>
          <p:nvPr>
            <p:ph type="subTitle" idx="1"/>
          </p:nvPr>
        </p:nvSpPr>
        <p:spPr>
          <a:xfrm>
            <a:off x="181070" y="870507"/>
            <a:ext cx="4473226" cy="5116985"/>
          </a:xfrm>
          <a:solidFill>
            <a:schemeClr val="tx1"/>
          </a:solidFill>
        </p:spPr>
        <p:txBody>
          <a:bodyPr anchor="ctr">
            <a:noAutofit/>
          </a:bodyPr>
          <a:lstStyle/>
          <a:p>
            <a:pPr algn="l">
              <a:lnSpc>
                <a:spcPct val="110000"/>
              </a:lnSpc>
            </a:pPr>
            <a:r>
              <a:rPr lang="en-US" i="1" dirty="0">
                <a:solidFill>
                  <a:schemeClr val="bg1"/>
                </a:solidFill>
              </a:rPr>
              <a:t> </a:t>
            </a:r>
            <a:r>
              <a:rPr lang="en-US" b="1" i="1" dirty="0">
                <a:solidFill>
                  <a:schemeClr val="bg1"/>
                </a:solidFill>
              </a:rPr>
              <a:t>Diabetic nephropathy consumes a very significant amount of healthcare resources as it’s</a:t>
            </a:r>
            <a:endParaRPr lang="en-US" i="1" dirty="0">
              <a:solidFill>
                <a:schemeClr val="bg1"/>
              </a:solidFill>
            </a:endParaRPr>
          </a:p>
          <a:p>
            <a:pPr algn="l">
              <a:lnSpc>
                <a:spcPct val="110000"/>
              </a:lnSpc>
            </a:pPr>
            <a:r>
              <a:rPr lang="en-US" b="1" i="1" dirty="0">
                <a:solidFill>
                  <a:schemeClr val="bg1"/>
                </a:solidFill>
              </a:rPr>
              <a:t>one of the most significant complications of diabetes mellitus and  is the leading cause of CKD (and ESRD) in the western world, and its incidence is rising in developing countries  </a:t>
            </a:r>
          </a:p>
          <a:p>
            <a:pPr algn="l">
              <a:lnSpc>
                <a:spcPct val="110000"/>
              </a:lnSpc>
            </a:pPr>
            <a:r>
              <a:rPr lang="en-US" b="1" i="1" dirty="0">
                <a:solidFill>
                  <a:schemeClr val="bg1"/>
                </a:solidFill>
              </a:rPr>
              <a:t>Why?? </a:t>
            </a:r>
          </a:p>
          <a:p>
            <a:pPr algn="l">
              <a:lnSpc>
                <a:spcPct val="110000"/>
              </a:lnSpc>
            </a:pPr>
            <a:r>
              <a:rPr lang="en-US" b="1" i="1" dirty="0">
                <a:solidFill>
                  <a:schemeClr val="bg1"/>
                </a:solidFill>
              </a:rPr>
              <a:t>1)increased incidence of T2DM</a:t>
            </a:r>
          </a:p>
          <a:p>
            <a:pPr algn="l">
              <a:lnSpc>
                <a:spcPct val="110000"/>
              </a:lnSpc>
            </a:pPr>
            <a:r>
              <a:rPr lang="en-US" b="1" i="1" dirty="0">
                <a:solidFill>
                  <a:schemeClr val="bg1"/>
                </a:solidFill>
              </a:rPr>
              <a:t> 2)improved life expectancy for these patients and better access to ESRD care. </a:t>
            </a:r>
          </a:p>
          <a:p>
            <a:pPr algn="l">
              <a:lnSpc>
                <a:spcPct val="110000"/>
              </a:lnSpc>
            </a:pPr>
            <a:r>
              <a:rPr lang="en-US" b="1" i="1" dirty="0">
                <a:solidFill>
                  <a:schemeClr val="bg1"/>
                </a:solidFill>
              </a:rPr>
              <a:t> </a:t>
            </a:r>
          </a:p>
          <a:p>
            <a:pPr algn="l">
              <a:lnSpc>
                <a:spcPct val="110000"/>
              </a:lnSpc>
            </a:pPr>
            <a:r>
              <a:rPr lang="en-US" b="1" i="1" dirty="0">
                <a:solidFill>
                  <a:schemeClr val="bg1"/>
                </a:solidFill>
              </a:rPr>
              <a:t>Also, There is very good evidence that the  quality of diabetes care has a significant impact on the natural history of DN, with early treatment delaying or preventing onset.</a:t>
            </a:r>
          </a:p>
        </p:txBody>
      </p:sp>
      <p:cxnSp>
        <p:nvCxnSpPr>
          <p:cNvPr id="17" name="Straight Connector 9">
            <a:extLst>
              <a:ext uri="{FF2B5EF4-FFF2-40B4-BE49-F238E27FC236}">
                <a16:creationId xmlns:a16="http://schemas.microsoft.com/office/drawing/2014/main" id="{5A9284E7-0823-472D-9963-18D89DFEB8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760590"/>
            <a:ext cx="0" cy="320040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3192" y="2851842"/>
            <a:ext cx="6944008" cy="3847722"/>
          </a:xfrm>
          <a:prstGeom prst="rect">
            <a:avLst/>
          </a:prstGeom>
        </p:spPr>
      </p:pic>
      <p:sp>
        <p:nvSpPr>
          <p:cNvPr id="6" name="Oval 5"/>
          <p:cNvSpPr/>
          <p:nvPr/>
        </p:nvSpPr>
        <p:spPr>
          <a:xfrm>
            <a:off x="4835364" y="4960990"/>
            <a:ext cx="2408222" cy="1086416"/>
          </a:xfrm>
          <a:prstGeom prst="ellipse">
            <a:avLst/>
          </a:prstGeom>
          <a:noFill/>
          <a:ln w="76200">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569605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871B1-3010-470F-81B6-6496F9D14592}"/>
              </a:ext>
            </a:extLst>
          </p:cNvPr>
          <p:cNvSpPr>
            <a:spLocks noGrp="1"/>
          </p:cNvSpPr>
          <p:nvPr>
            <p:ph type="title"/>
          </p:nvPr>
        </p:nvSpPr>
        <p:spPr>
          <a:xfrm>
            <a:off x="1451579" y="94593"/>
            <a:ext cx="9291215" cy="1450428"/>
          </a:xfrm>
        </p:spPr>
        <p:txBody>
          <a:bodyPr>
            <a:normAutofit/>
          </a:bodyPr>
          <a:lstStyle/>
          <a:p>
            <a:r>
              <a:rPr lang="en-US" dirty="0"/>
              <a:t>Further investigation and assessment</a:t>
            </a:r>
            <a:br>
              <a:rPr lang="en-US" dirty="0"/>
            </a:br>
            <a:endParaRPr lang="en-US" dirty="0"/>
          </a:p>
        </p:txBody>
      </p:sp>
      <p:sp>
        <p:nvSpPr>
          <p:cNvPr id="3" name="Content Placeholder 2">
            <a:extLst>
              <a:ext uri="{FF2B5EF4-FFF2-40B4-BE49-F238E27FC236}">
                <a16:creationId xmlns:a16="http://schemas.microsoft.com/office/drawing/2014/main" id="{0B22B637-FD11-4669-BB10-ACC90AFB5757}"/>
              </a:ext>
            </a:extLst>
          </p:cNvPr>
          <p:cNvSpPr>
            <a:spLocks noGrp="1"/>
          </p:cNvSpPr>
          <p:nvPr>
            <p:ph idx="1"/>
          </p:nvPr>
        </p:nvSpPr>
        <p:spPr>
          <a:xfrm>
            <a:off x="788277" y="546539"/>
            <a:ext cx="9954518" cy="5444360"/>
          </a:xfrm>
        </p:spPr>
        <p:txBody>
          <a:bodyPr>
            <a:normAutofit/>
          </a:bodyPr>
          <a:lstStyle/>
          <a:p>
            <a:endParaRPr lang="en-US" dirty="0"/>
          </a:p>
          <a:p>
            <a:r>
              <a:rPr lang="en-US" dirty="0"/>
              <a:t>• Urinalysis  (hematuria, quantify proteinuria)</a:t>
            </a:r>
          </a:p>
          <a:p>
            <a:r>
              <a:rPr lang="en-US" dirty="0"/>
              <a:t>• </a:t>
            </a:r>
            <a:r>
              <a:rPr lang="en-US" dirty="0" err="1"/>
              <a:t>SCr</a:t>
            </a:r>
            <a:r>
              <a:rPr lang="en-US" dirty="0"/>
              <a:t>, eGFR, U&amp;E, serum albumin, HbA1C, lipid profile.</a:t>
            </a:r>
          </a:p>
          <a:p>
            <a:r>
              <a:rPr lang="en-US" dirty="0"/>
              <a:t>• Consider serum and urine protein electrophoresis in older patients.</a:t>
            </a:r>
          </a:p>
          <a:p>
            <a:r>
              <a:rPr lang="en-US" dirty="0"/>
              <a:t>• Check visual acuity, fundoscopy, and arrange ophthalmology review, if not already under follow-up.</a:t>
            </a:r>
          </a:p>
          <a:p>
            <a:r>
              <a:rPr lang="en-US" dirty="0"/>
              <a:t>• Check BP.</a:t>
            </a:r>
          </a:p>
          <a:p>
            <a:r>
              <a:rPr lang="en-US" dirty="0"/>
              <a:t>• Examine for other evidence of vascular disease (bruits, peripheral pulses, etc.).</a:t>
            </a:r>
          </a:p>
          <a:p>
            <a:r>
              <a:rPr lang="en-US" dirty="0"/>
              <a:t>• Assess for peripheral neuropathy.</a:t>
            </a:r>
          </a:p>
          <a:p>
            <a:r>
              <a:rPr lang="en-US" dirty="0"/>
              <a:t>• ECG.</a:t>
            </a:r>
          </a:p>
          <a:p>
            <a:r>
              <a:rPr lang="en-US" dirty="0"/>
              <a:t>Consider USS kidneys esp. if microscopic </a:t>
            </a:r>
            <a:r>
              <a:rPr lang="en-US" dirty="0" err="1"/>
              <a:t>haematuria</a:t>
            </a:r>
            <a:r>
              <a:rPr lang="en-US" dirty="0"/>
              <a:t> present (kidneys are often normal-sized in DN despite GFR).</a:t>
            </a:r>
          </a:p>
        </p:txBody>
      </p:sp>
      <p:sp>
        <p:nvSpPr>
          <p:cNvPr id="4" name="Rectangle 3"/>
          <p:cNvSpPr/>
          <p:nvPr/>
        </p:nvSpPr>
        <p:spPr>
          <a:xfrm>
            <a:off x="392304" y="870851"/>
            <a:ext cx="10746463" cy="5794218"/>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3876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F1C0B-89B3-4D06-BD6B-04CFBCD96BD5}"/>
              </a:ext>
            </a:extLst>
          </p:cNvPr>
          <p:cNvSpPr>
            <a:spLocks noGrp="1"/>
          </p:cNvSpPr>
          <p:nvPr>
            <p:ph type="title"/>
          </p:nvPr>
        </p:nvSpPr>
        <p:spPr>
          <a:xfrm>
            <a:off x="3687784" y="339870"/>
            <a:ext cx="9291215" cy="977461"/>
          </a:xfrm>
        </p:spPr>
        <p:txBody>
          <a:bodyPr>
            <a:noAutofit/>
          </a:bodyPr>
          <a:lstStyle/>
          <a:p>
            <a:r>
              <a:rPr lang="en-US" sz="6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Management</a:t>
            </a:r>
            <a:br>
              <a:rPr lang="en-US" sz="115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br>
            <a:endParaRPr lang="en-US" sz="6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3" name="Content Placeholder 2">
            <a:extLst>
              <a:ext uri="{FF2B5EF4-FFF2-40B4-BE49-F238E27FC236}">
                <a16:creationId xmlns:a16="http://schemas.microsoft.com/office/drawing/2014/main" id="{D725EA57-646C-4707-ACA4-76997A7A4406}"/>
              </a:ext>
            </a:extLst>
          </p:cNvPr>
          <p:cNvSpPr>
            <a:spLocks noGrp="1"/>
          </p:cNvSpPr>
          <p:nvPr>
            <p:ph idx="1"/>
          </p:nvPr>
        </p:nvSpPr>
        <p:spPr>
          <a:xfrm>
            <a:off x="210207" y="966952"/>
            <a:ext cx="11771585" cy="5139557"/>
          </a:xfrm>
        </p:spPr>
        <p:txBody>
          <a:bodyPr>
            <a:normAutofit fontScale="25000" lnSpcReduction="20000"/>
          </a:bodyPr>
          <a:lstStyle/>
          <a:p>
            <a:r>
              <a:rPr lang="en-US" sz="8000" b="1" dirty="0"/>
              <a:t>Treatment goals: </a:t>
            </a:r>
          </a:p>
          <a:p>
            <a:r>
              <a:rPr lang="en-US" sz="8000" b="1" dirty="0"/>
              <a:t>(</a:t>
            </a:r>
            <a:r>
              <a:rPr lang="en-US" sz="8000" b="1" dirty="0" err="1"/>
              <a:t>i</a:t>
            </a:r>
            <a:r>
              <a:rPr lang="en-US" sz="8000" b="1" dirty="0"/>
              <a:t>)prevention of  progression from microalbuminuria (incipient DN) to macroalbuminuria (overt DN)</a:t>
            </a:r>
          </a:p>
          <a:p>
            <a:pPr marL="0" indent="0">
              <a:buNone/>
            </a:pPr>
            <a:r>
              <a:rPr lang="en-US" sz="8000" b="1" dirty="0"/>
              <a:t> (ii)prevention of progressive decline in renal function in patients with </a:t>
            </a:r>
            <a:r>
              <a:rPr lang="en-US" sz="8000" b="1" dirty="0" err="1"/>
              <a:t>macroalbuminuria</a:t>
            </a:r>
            <a:r>
              <a:rPr lang="en-US" sz="8000" b="1" dirty="0"/>
              <a:t> </a:t>
            </a:r>
          </a:p>
          <a:p>
            <a:pPr marL="0" indent="0">
              <a:buNone/>
            </a:pPr>
            <a:r>
              <a:rPr lang="en-US" sz="8000" b="1" dirty="0"/>
              <a:t> (iii)prevention of  CV events.</a:t>
            </a:r>
          </a:p>
          <a:p>
            <a:pPr marL="0" indent="0">
              <a:buNone/>
            </a:pPr>
            <a:endParaRPr lang="en-US" sz="8000" b="1" dirty="0"/>
          </a:p>
          <a:p>
            <a:pPr marL="0" indent="0">
              <a:buNone/>
            </a:pPr>
            <a:r>
              <a:rPr lang="en-US" sz="12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Glycemic control</a:t>
            </a:r>
          </a:p>
          <a:p>
            <a:r>
              <a:rPr lang="en-US" sz="7200" dirty="0"/>
              <a:t>The ADVANCE and ACCORD studies have suggested that intensive treatment of hyperglycemia in T2DM does not necessarily lead to an acceptable risk/benefit ratio. </a:t>
            </a:r>
          </a:p>
          <a:p>
            <a:r>
              <a:rPr lang="en-US" sz="7200" dirty="0"/>
              <a:t>Participants had strong CV risk profiles (including prior events) and were at high risk of future events. Microvascular end points, including renal outcomes, were improved in both studies. However, primary CV outcomes were not improved by intensive glycemic therapy and, in ACCORD, intensive treatment was associated with a 22% increase in all-cause mortality. So, more aggressive glycemic management in higher risk T2DM patients (usually later in the course of their disease) delivered only a weak protective effect with respect to CV outcomes.</a:t>
            </a:r>
          </a:p>
          <a:p>
            <a:r>
              <a:rPr lang="en-US" sz="7200" dirty="0"/>
              <a:t>KDOQI practice guidelines recommend maintaining HbA1c at &lt;7%. However, some authorities suggest a target between 7-8% in patients with longstanding disease who are at higher CV risk.</a:t>
            </a:r>
          </a:p>
          <a:p>
            <a:endParaRPr lang="en-US" sz="6400" dirty="0"/>
          </a:p>
        </p:txBody>
      </p:sp>
      <p:sp>
        <p:nvSpPr>
          <p:cNvPr id="4" name="Rectangle 3"/>
          <p:cNvSpPr/>
          <p:nvPr/>
        </p:nvSpPr>
        <p:spPr>
          <a:xfrm>
            <a:off x="210207" y="3422210"/>
            <a:ext cx="11695100" cy="2684299"/>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0912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DC7B23-A096-4C32-956D-29424E9EDE69}"/>
              </a:ext>
            </a:extLst>
          </p:cNvPr>
          <p:cNvSpPr>
            <a:spLocks noGrp="1"/>
          </p:cNvSpPr>
          <p:nvPr>
            <p:ph idx="1"/>
          </p:nvPr>
        </p:nvSpPr>
        <p:spPr>
          <a:xfrm>
            <a:off x="719328" y="2040233"/>
            <a:ext cx="9720073" cy="4567043"/>
          </a:xfrm>
        </p:spPr>
        <p:txBody>
          <a:bodyPr>
            <a:noAutofit/>
          </a:bodyPr>
          <a:lstStyle/>
          <a:p>
            <a:pPr>
              <a:buFont typeface="Wingdings" panose="05000000000000000000" pitchFamily="2" charset="2"/>
              <a:buChar char="v"/>
            </a:pPr>
            <a:r>
              <a:rPr lang="en-US" sz="2400" i="1" dirty="0"/>
              <a:t>1))sulphonyl urea</a:t>
            </a:r>
          </a:p>
          <a:p>
            <a:pPr>
              <a:buFont typeface="Wingdings" panose="05000000000000000000" pitchFamily="2" charset="2"/>
              <a:buChar char="v"/>
            </a:pPr>
            <a:r>
              <a:rPr lang="en-US" sz="2400" i="1" dirty="0"/>
              <a:t>2))meglitinides(repaglinide)</a:t>
            </a:r>
          </a:p>
          <a:p>
            <a:pPr>
              <a:buFont typeface="Wingdings" panose="05000000000000000000" pitchFamily="2" charset="2"/>
              <a:buChar char="v"/>
            </a:pPr>
            <a:r>
              <a:rPr lang="en-US" sz="2400" i="1" dirty="0"/>
              <a:t>3))</a:t>
            </a:r>
            <a:r>
              <a:rPr lang="en-US" sz="2400" i="1" dirty="0" err="1"/>
              <a:t>glitazones</a:t>
            </a:r>
            <a:r>
              <a:rPr lang="en-US" sz="2400" i="1" dirty="0"/>
              <a:t>(</a:t>
            </a:r>
            <a:r>
              <a:rPr lang="en-US" sz="2400" i="1" dirty="0" err="1"/>
              <a:t>rosiglitazones+piogliglitazones</a:t>
            </a:r>
            <a:r>
              <a:rPr lang="en-US" sz="2400" i="1" dirty="0"/>
              <a:t>)</a:t>
            </a:r>
          </a:p>
          <a:p>
            <a:pPr>
              <a:buFont typeface="Wingdings" panose="05000000000000000000" pitchFamily="2" charset="2"/>
              <a:buChar char="v"/>
            </a:pPr>
            <a:r>
              <a:rPr lang="en-US" sz="2400" i="1" dirty="0"/>
              <a:t>4))a-glucosidase inhibitors  (acarbose)</a:t>
            </a:r>
          </a:p>
          <a:p>
            <a:pPr>
              <a:buFont typeface="Wingdings" panose="05000000000000000000" pitchFamily="2" charset="2"/>
              <a:buChar char="v"/>
            </a:pPr>
            <a:r>
              <a:rPr lang="en-US" sz="2400" i="1" dirty="0"/>
              <a:t>5)) biguanide(metformin)</a:t>
            </a:r>
          </a:p>
          <a:p>
            <a:pPr>
              <a:buFont typeface="Wingdings" panose="05000000000000000000" pitchFamily="2" charset="2"/>
              <a:buChar char="v"/>
            </a:pPr>
            <a:r>
              <a:rPr lang="en-US" sz="2400" i="1" dirty="0"/>
              <a:t>6))SGLT2(gliflozin)</a:t>
            </a:r>
          </a:p>
          <a:p>
            <a:pPr>
              <a:buFont typeface="Wingdings" panose="05000000000000000000" pitchFamily="2" charset="2"/>
              <a:buChar char="v"/>
            </a:pPr>
            <a:r>
              <a:rPr lang="en-US" sz="2400" i="1" dirty="0"/>
              <a:t>7))INCRETINS </a:t>
            </a:r>
          </a:p>
          <a:p>
            <a:pPr>
              <a:buFont typeface="Wingdings" panose="05000000000000000000" pitchFamily="2" charset="2"/>
              <a:buChar char="v"/>
            </a:pPr>
            <a:r>
              <a:rPr lang="en-US" sz="2400" i="1" dirty="0"/>
              <a:t>A))GLP1  RA </a:t>
            </a:r>
          </a:p>
          <a:p>
            <a:pPr>
              <a:buFont typeface="Wingdings" panose="05000000000000000000" pitchFamily="2" charset="2"/>
              <a:buChar char="v"/>
            </a:pPr>
            <a:r>
              <a:rPr lang="en-US" sz="2400" i="1" dirty="0"/>
              <a:t>B))DPP4-inhibitors (gliptins)</a:t>
            </a:r>
          </a:p>
        </p:txBody>
      </p:sp>
      <p:sp>
        <p:nvSpPr>
          <p:cNvPr id="5" name="Rectangle 4">
            <a:extLst>
              <a:ext uri="{FF2B5EF4-FFF2-40B4-BE49-F238E27FC236}">
                <a16:creationId xmlns:a16="http://schemas.microsoft.com/office/drawing/2014/main" id="{F402CA5E-BC70-4A2D-8C1E-3E33330DFBC2}"/>
              </a:ext>
            </a:extLst>
          </p:cNvPr>
          <p:cNvSpPr/>
          <p:nvPr/>
        </p:nvSpPr>
        <p:spPr>
          <a:xfrm>
            <a:off x="1024128" y="794406"/>
            <a:ext cx="7569266" cy="923330"/>
          </a:xfrm>
          <a:prstGeom prst="rect">
            <a:avLst/>
          </a:prstGeom>
          <a:noFill/>
        </p:spPr>
        <p:txBody>
          <a:bodyPr wrap="squar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Insulin secretagogues</a:t>
            </a:r>
          </a:p>
        </p:txBody>
      </p:sp>
    </p:spTree>
    <p:extLst>
      <p:ext uri="{BB962C8B-B14F-4D97-AF65-F5344CB8AC3E}">
        <p14:creationId xmlns:p14="http://schemas.microsoft.com/office/powerpoint/2010/main" val="4087912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8B413-47C1-4AC8-9DAE-BCFAB193B1CC}"/>
              </a:ext>
            </a:extLst>
          </p:cNvPr>
          <p:cNvSpPr>
            <a:spLocks noGrp="1"/>
          </p:cNvSpPr>
          <p:nvPr>
            <p:ph type="title"/>
          </p:nvPr>
        </p:nvSpPr>
        <p:spPr/>
        <p:txBody>
          <a:bodyPr/>
          <a:lstStyle/>
          <a:p>
            <a:r>
              <a:rPr lang="en-US" b="1" dirty="0" err="1"/>
              <a:t>sulphonUlurea</a:t>
            </a:r>
            <a:endParaRPr lang="en-US" b="1" dirty="0"/>
          </a:p>
        </p:txBody>
      </p:sp>
      <p:sp>
        <p:nvSpPr>
          <p:cNvPr id="3" name="Content Placeholder 2">
            <a:extLst>
              <a:ext uri="{FF2B5EF4-FFF2-40B4-BE49-F238E27FC236}">
                <a16:creationId xmlns:a16="http://schemas.microsoft.com/office/drawing/2014/main" id="{A3DECFB4-286C-45D2-A311-C71A1CC15D20}"/>
              </a:ext>
            </a:extLst>
          </p:cNvPr>
          <p:cNvSpPr>
            <a:spLocks noGrp="1"/>
          </p:cNvSpPr>
          <p:nvPr>
            <p:ph idx="1"/>
          </p:nvPr>
        </p:nvSpPr>
        <p:spPr>
          <a:xfrm>
            <a:off x="1024128" y="1799302"/>
            <a:ext cx="4717911" cy="4473482"/>
          </a:xfrm>
        </p:spPr>
        <p:txBody>
          <a:bodyPr>
            <a:normAutofit fontScale="92500" lnSpcReduction="20000"/>
          </a:bodyPr>
          <a:lstStyle/>
          <a:p>
            <a:pPr>
              <a:buFont typeface="Wingdings" panose="05000000000000000000" pitchFamily="2" charset="2"/>
              <a:buChar char="§"/>
            </a:pPr>
            <a:r>
              <a:rPr lang="en-US" i="1" dirty="0">
                <a:solidFill>
                  <a:srgbClr val="202124"/>
                </a:solidFill>
                <a:effectLst/>
                <a:latin typeface="arial" panose="020B0604020202020204" pitchFamily="34" charset="0"/>
              </a:rPr>
              <a:t>Glimepiride (Amaryl)</a:t>
            </a:r>
          </a:p>
          <a:p>
            <a:pPr>
              <a:buFont typeface="Wingdings" panose="05000000000000000000" pitchFamily="2" charset="2"/>
              <a:buChar char="§"/>
            </a:pPr>
            <a:r>
              <a:rPr lang="en-US" i="1" dirty="0" err="1">
                <a:solidFill>
                  <a:srgbClr val="202124"/>
                </a:solidFill>
                <a:effectLst/>
                <a:latin typeface="arial" panose="020B0604020202020204" pitchFamily="34" charset="0"/>
              </a:rPr>
              <a:t>Glibenclamide</a:t>
            </a:r>
            <a:r>
              <a:rPr lang="en-US" i="1" dirty="0">
                <a:solidFill>
                  <a:srgbClr val="202124"/>
                </a:solidFill>
                <a:effectLst/>
                <a:latin typeface="arial" panose="020B0604020202020204" pitchFamily="34" charset="0"/>
              </a:rPr>
              <a:t>(</a:t>
            </a:r>
            <a:r>
              <a:rPr lang="en-US" i="1" dirty="0" err="1">
                <a:solidFill>
                  <a:srgbClr val="202124"/>
                </a:solidFill>
                <a:effectLst/>
                <a:latin typeface="arial" panose="020B0604020202020204" pitchFamily="34" charset="0"/>
              </a:rPr>
              <a:t>daunil</a:t>
            </a:r>
            <a:r>
              <a:rPr lang="en-US" i="1" dirty="0">
                <a:solidFill>
                  <a:srgbClr val="202124"/>
                </a:solidFill>
                <a:effectLst/>
                <a:latin typeface="arial" panose="020B0604020202020204" pitchFamily="34" charset="0"/>
              </a:rPr>
              <a:t>)</a:t>
            </a:r>
          </a:p>
          <a:p>
            <a:pPr>
              <a:buFont typeface="Wingdings" panose="05000000000000000000" pitchFamily="2" charset="2"/>
              <a:buChar char="§"/>
            </a:pPr>
            <a:r>
              <a:rPr lang="en-US" i="1" dirty="0">
                <a:solidFill>
                  <a:srgbClr val="202124"/>
                </a:solidFill>
                <a:latin typeface="arial" panose="020B0604020202020204" pitchFamily="34" charset="0"/>
              </a:rPr>
              <a:t>Gliclazide (</a:t>
            </a:r>
            <a:r>
              <a:rPr lang="en-US" i="1" dirty="0" err="1">
                <a:solidFill>
                  <a:srgbClr val="202124"/>
                </a:solidFill>
                <a:latin typeface="arial" panose="020B0604020202020204" pitchFamily="34" charset="0"/>
              </a:rPr>
              <a:t>diamicron</a:t>
            </a:r>
            <a:r>
              <a:rPr lang="en-US" i="1" dirty="0">
                <a:solidFill>
                  <a:srgbClr val="202124"/>
                </a:solidFill>
                <a:latin typeface="arial" panose="020B0604020202020204" pitchFamily="34" charset="0"/>
              </a:rPr>
              <a:t>)</a:t>
            </a:r>
          </a:p>
          <a:p>
            <a:pPr>
              <a:buFont typeface="Wingdings" panose="05000000000000000000" pitchFamily="2" charset="2"/>
              <a:buChar char="§"/>
            </a:pPr>
            <a:r>
              <a:rPr lang="en-US" i="1" dirty="0" err="1">
                <a:solidFill>
                  <a:srgbClr val="202124"/>
                </a:solidFill>
                <a:effectLst/>
                <a:latin typeface="arial" panose="020B0604020202020204" pitchFamily="34" charset="0"/>
              </a:rPr>
              <a:t>Glipezide</a:t>
            </a:r>
            <a:r>
              <a:rPr lang="en-US" i="1" dirty="0">
                <a:solidFill>
                  <a:srgbClr val="202124"/>
                </a:solidFill>
                <a:effectLst/>
                <a:latin typeface="arial" panose="020B0604020202020204" pitchFamily="34" charset="0"/>
              </a:rPr>
              <a:t>(</a:t>
            </a:r>
            <a:r>
              <a:rPr lang="en-US" i="1" dirty="0" err="1">
                <a:solidFill>
                  <a:srgbClr val="202124"/>
                </a:solidFill>
                <a:effectLst/>
                <a:latin typeface="arial" panose="020B0604020202020204" pitchFamily="34" charset="0"/>
              </a:rPr>
              <a:t>minidiap</a:t>
            </a:r>
            <a:r>
              <a:rPr lang="en-US" i="1" dirty="0">
                <a:solidFill>
                  <a:srgbClr val="202124"/>
                </a:solidFill>
                <a:effectLst/>
                <a:latin typeface="arial" panose="020B0604020202020204" pitchFamily="34" charset="0"/>
              </a:rPr>
              <a:t>)</a:t>
            </a:r>
          </a:p>
          <a:p>
            <a:r>
              <a:rPr lang="en-US" sz="2600" i="1" dirty="0"/>
              <a:t>SIDE EFFECTS OF SULPHONULUREA:</a:t>
            </a:r>
          </a:p>
          <a:p>
            <a:r>
              <a:rPr lang="en-US" i="1" dirty="0"/>
              <a:t>1)HYOGLYCEMIA </a:t>
            </a:r>
          </a:p>
          <a:p>
            <a:r>
              <a:rPr lang="en-US" i="1" dirty="0"/>
              <a:t>2)WEIGHT GAIN</a:t>
            </a:r>
          </a:p>
          <a:p>
            <a:r>
              <a:rPr lang="en-US" i="1" dirty="0"/>
              <a:t> </a:t>
            </a:r>
            <a:r>
              <a:rPr lang="en-US" sz="3500" i="1" dirty="0">
                <a:highlight>
                  <a:srgbClr val="FF0000"/>
                </a:highlight>
              </a:rPr>
              <a:t>Notes</a:t>
            </a:r>
          </a:p>
          <a:p>
            <a:pPr>
              <a:buFont typeface="Arial" panose="020B0604020202020204" pitchFamily="34" charset="0"/>
              <a:buChar char="•"/>
            </a:pPr>
            <a:r>
              <a:rPr lang="en-US" i="1" dirty="0">
                <a:solidFill>
                  <a:srgbClr val="202124"/>
                </a:solidFill>
                <a:effectLst/>
                <a:latin typeface="arial" panose="020B0604020202020204" pitchFamily="34" charset="0"/>
              </a:rPr>
              <a:t>Glimepiride and </a:t>
            </a:r>
            <a:r>
              <a:rPr lang="en-US" i="1" dirty="0" err="1">
                <a:solidFill>
                  <a:srgbClr val="202124"/>
                </a:solidFill>
                <a:effectLst/>
                <a:latin typeface="arial" panose="020B0604020202020204" pitchFamily="34" charset="0"/>
              </a:rPr>
              <a:t>Glibenclamide</a:t>
            </a:r>
            <a:r>
              <a:rPr lang="en-US" i="1" dirty="0">
                <a:solidFill>
                  <a:srgbClr val="202124"/>
                </a:solidFill>
                <a:effectLst/>
                <a:latin typeface="arial" panose="020B0604020202020204" pitchFamily="34" charset="0"/>
              </a:rPr>
              <a:t> are best avoided</a:t>
            </a:r>
          </a:p>
          <a:p>
            <a:pPr>
              <a:buFont typeface="Arial" panose="020B0604020202020204" pitchFamily="34" charset="0"/>
              <a:buChar char="•"/>
            </a:pPr>
            <a:r>
              <a:rPr lang="en-US" i="1" dirty="0">
                <a:solidFill>
                  <a:srgbClr val="202124"/>
                </a:solidFill>
                <a:effectLst/>
                <a:latin typeface="arial" panose="020B0604020202020204" pitchFamily="34" charset="0"/>
              </a:rPr>
              <a:t> no dose adjustment in  gliclazide and glipizide </a:t>
            </a:r>
          </a:p>
          <a:p>
            <a:endParaRPr lang="en-US" i="1" dirty="0">
              <a:solidFill>
                <a:srgbClr val="202124"/>
              </a:solidFill>
              <a:effectLst/>
              <a:latin typeface="arial" panose="020B0604020202020204" pitchFamily="34" charset="0"/>
            </a:endParaRPr>
          </a:p>
          <a:p>
            <a:endParaRPr lang="en-US" dirty="0"/>
          </a:p>
          <a:p>
            <a:endParaRPr lang="en-US" dirty="0"/>
          </a:p>
          <a:p>
            <a:endParaRPr lang="en-US" dirty="0"/>
          </a:p>
        </p:txBody>
      </p:sp>
      <p:sp>
        <p:nvSpPr>
          <p:cNvPr id="6" name="TextBox 5">
            <a:extLst>
              <a:ext uri="{FF2B5EF4-FFF2-40B4-BE49-F238E27FC236}">
                <a16:creationId xmlns:a16="http://schemas.microsoft.com/office/drawing/2014/main" id="{8A2F722D-AE9B-4293-B607-FEFD10CC1A05}"/>
              </a:ext>
            </a:extLst>
          </p:cNvPr>
          <p:cNvSpPr txBox="1"/>
          <p:nvPr/>
        </p:nvSpPr>
        <p:spPr>
          <a:xfrm>
            <a:off x="6341805" y="4581832"/>
            <a:ext cx="5043950" cy="1538883"/>
          </a:xfrm>
          <a:prstGeom prst="rect">
            <a:avLst/>
          </a:prstGeom>
          <a:noFill/>
        </p:spPr>
        <p:txBody>
          <a:bodyPr wrap="square" rtlCol="0">
            <a:spAutoFit/>
          </a:bodyPr>
          <a:lstStyle/>
          <a:p>
            <a:r>
              <a:rPr lang="en-US" sz="4000" b="1" dirty="0"/>
              <a:t>MEGLITINIDES</a:t>
            </a:r>
            <a:r>
              <a:rPr lang="en-US" dirty="0"/>
              <a:t> </a:t>
            </a:r>
          </a:p>
          <a:p>
            <a:r>
              <a:rPr lang="en-US" i="1" dirty="0"/>
              <a:t>(NO DOSE ADJUSTMENT )</a:t>
            </a:r>
          </a:p>
          <a:p>
            <a:r>
              <a:rPr lang="en-US" i="1" dirty="0"/>
              <a:t>1)REPAGLINIDE(</a:t>
            </a:r>
            <a:r>
              <a:rPr lang="en-US" i="1" dirty="0" err="1"/>
              <a:t>novonorm</a:t>
            </a:r>
            <a:r>
              <a:rPr lang="en-US" i="1" dirty="0"/>
              <a:t>)</a:t>
            </a:r>
          </a:p>
          <a:p>
            <a:r>
              <a:rPr lang="en-US" i="1" dirty="0"/>
              <a:t>2) NATEGLINIDE </a:t>
            </a:r>
          </a:p>
        </p:txBody>
      </p:sp>
      <p:sp>
        <p:nvSpPr>
          <p:cNvPr id="8" name="TextBox 7">
            <a:extLst>
              <a:ext uri="{FF2B5EF4-FFF2-40B4-BE49-F238E27FC236}">
                <a16:creationId xmlns:a16="http://schemas.microsoft.com/office/drawing/2014/main" id="{8764301F-684E-4E6C-86D0-54C14F545E47}"/>
              </a:ext>
            </a:extLst>
          </p:cNvPr>
          <p:cNvSpPr txBox="1"/>
          <p:nvPr/>
        </p:nvSpPr>
        <p:spPr>
          <a:xfrm>
            <a:off x="6341805" y="930670"/>
            <a:ext cx="5520813" cy="3724096"/>
          </a:xfrm>
          <a:prstGeom prst="rect">
            <a:avLst/>
          </a:prstGeom>
          <a:noFill/>
        </p:spPr>
        <p:txBody>
          <a:bodyPr wrap="square" rtlCol="0">
            <a:spAutoFit/>
          </a:bodyPr>
          <a:lstStyle/>
          <a:p>
            <a:r>
              <a:rPr lang="en-US" sz="4000" b="1" dirty="0" err="1"/>
              <a:t>Glitazones</a:t>
            </a:r>
            <a:r>
              <a:rPr lang="en-US" sz="4000" b="1" dirty="0"/>
              <a:t> </a:t>
            </a:r>
          </a:p>
          <a:p>
            <a:r>
              <a:rPr lang="en-US" sz="2000" i="1" dirty="0"/>
              <a:t>1)Rosiglitazone (</a:t>
            </a:r>
            <a:r>
              <a:rPr lang="en-US" sz="2000" i="1" dirty="0" err="1"/>
              <a:t>avando</a:t>
            </a:r>
            <a:r>
              <a:rPr lang="en-US" sz="2000" i="1" dirty="0"/>
              <a:t>)</a:t>
            </a:r>
          </a:p>
          <a:p>
            <a:r>
              <a:rPr lang="en-US" sz="2000" i="1" dirty="0"/>
              <a:t>2)</a:t>
            </a:r>
            <a:r>
              <a:rPr lang="en-US" sz="2000" i="1" dirty="0" err="1"/>
              <a:t>Pioglitazine</a:t>
            </a:r>
            <a:r>
              <a:rPr lang="en-US" sz="2000" i="1" dirty="0"/>
              <a:t> (</a:t>
            </a:r>
            <a:r>
              <a:rPr lang="en-US" sz="2000" i="1" dirty="0" err="1"/>
              <a:t>actos</a:t>
            </a:r>
            <a:r>
              <a:rPr lang="en-US" sz="2000" i="1" dirty="0"/>
              <a:t>)</a:t>
            </a:r>
          </a:p>
          <a:p>
            <a:r>
              <a:rPr lang="en-US" sz="2000" i="1" dirty="0"/>
              <a:t>3)</a:t>
            </a:r>
            <a:r>
              <a:rPr lang="en-US" sz="2000" i="1" dirty="0" err="1"/>
              <a:t>Thoglitazone</a:t>
            </a:r>
            <a:r>
              <a:rPr lang="en-US" sz="2000" i="1" dirty="0"/>
              <a:t>(cause hepatic necrosis )</a:t>
            </a:r>
          </a:p>
          <a:p>
            <a:endParaRPr lang="en-US" dirty="0"/>
          </a:p>
          <a:p>
            <a:r>
              <a:rPr lang="en-US" sz="2800" dirty="0">
                <a:highlight>
                  <a:srgbClr val="FF0000"/>
                </a:highlight>
              </a:rPr>
              <a:t>Notes</a:t>
            </a:r>
          </a:p>
          <a:p>
            <a:pPr marL="285750" indent="-285750">
              <a:buClr>
                <a:schemeClr val="accent1">
                  <a:lumMod val="60000"/>
                  <a:lumOff val="40000"/>
                </a:schemeClr>
              </a:buClr>
              <a:buFont typeface="Arial" panose="020B0604020202020204" pitchFamily="34" charset="0"/>
              <a:buChar char="•"/>
            </a:pPr>
            <a:r>
              <a:rPr lang="en-US" dirty="0"/>
              <a:t> </a:t>
            </a:r>
            <a:r>
              <a:rPr lang="en-US" sz="2400" i="1" dirty="0"/>
              <a:t>Act by decrease insulin resistance</a:t>
            </a:r>
          </a:p>
          <a:p>
            <a:pPr marL="285750" indent="-285750">
              <a:buClr>
                <a:schemeClr val="accent1">
                  <a:lumMod val="60000"/>
                  <a:lumOff val="40000"/>
                </a:schemeClr>
              </a:buClr>
              <a:buFont typeface="Arial" panose="020B0604020202020204" pitchFamily="34" charset="0"/>
              <a:buChar char="•"/>
            </a:pPr>
            <a:r>
              <a:rPr lang="en-US" sz="2400" i="1" dirty="0"/>
              <a:t> The most important side effect of those drugs are fluid retention and heart failure</a:t>
            </a:r>
          </a:p>
          <a:p>
            <a:endParaRPr lang="en-US" dirty="0"/>
          </a:p>
        </p:txBody>
      </p:sp>
    </p:spTree>
    <p:extLst>
      <p:ext uri="{BB962C8B-B14F-4D97-AF65-F5344CB8AC3E}">
        <p14:creationId xmlns:p14="http://schemas.microsoft.com/office/powerpoint/2010/main" val="2738038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40E501-9BC9-4A3A-BCEB-B83EF80DA004}"/>
              </a:ext>
            </a:extLst>
          </p:cNvPr>
          <p:cNvSpPr>
            <a:spLocks noGrp="1"/>
          </p:cNvSpPr>
          <p:nvPr>
            <p:ph type="body" idx="1"/>
          </p:nvPr>
        </p:nvSpPr>
        <p:spPr>
          <a:xfrm>
            <a:off x="1024128" y="881778"/>
            <a:ext cx="4754880" cy="822960"/>
          </a:xfrm>
        </p:spPr>
        <p:txBody>
          <a:bodyPr/>
          <a:lstStyle/>
          <a:p>
            <a:r>
              <a:rPr lang="en-US" dirty="0"/>
              <a:t>ACARBOS :a-glucosidase inhibitors </a:t>
            </a:r>
          </a:p>
        </p:txBody>
      </p:sp>
      <p:sp>
        <p:nvSpPr>
          <p:cNvPr id="4" name="Content Placeholder 3">
            <a:extLst>
              <a:ext uri="{FF2B5EF4-FFF2-40B4-BE49-F238E27FC236}">
                <a16:creationId xmlns:a16="http://schemas.microsoft.com/office/drawing/2014/main" id="{0E50D9FB-9C27-4D52-827B-24CC8614D28E}"/>
              </a:ext>
            </a:extLst>
          </p:cNvPr>
          <p:cNvSpPr>
            <a:spLocks noGrp="1"/>
          </p:cNvSpPr>
          <p:nvPr>
            <p:ph sz="half" idx="2"/>
          </p:nvPr>
        </p:nvSpPr>
        <p:spPr>
          <a:xfrm>
            <a:off x="1024128" y="2084439"/>
            <a:ext cx="4754880" cy="4224921"/>
          </a:xfrm>
        </p:spPr>
        <p:txBody>
          <a:bodyPr>
            <a:normAutofit fontScale="85000" lnSpcReduction="20000"/>
          </a:bodyPr>
          <a:lstStyle/>
          <a:p>
            <a:r>
              <a:rPr lang="en-US" sz="3800" b="1" dirty="0">
                <a:effectLst>
                  <a:outerShdw blurRad="38100" dist="38100" dir="2700000" algn="tl">
                    <a:srgbClr val="000000">
                      <a:alpha val="43137"/>
                    </a:srgbClr>
                  </a:outerShdw>
                </a:effectLst>
              </a:rPr>
              <a:t>Mechanism of action:</a:t>
            </a:r>
          </a:p>
          <a:p>
            <a:r>
              <a:rPr lang="en-US" sz="2800" i="1" dirty="0"/>
              <a:t>decrease glucose absorption by GIT </a:t>
            </a:r>
          </a:p>
          <a:p>
            <a:r>
              <a:rPr lang="en-US" sz="3300" b="1" dirty="0"/>
              <a:t>Side effects :</a:t>
            </a:r>
          </a:p>
          <a:p>
            <a:pPr>
              <a:buFont typeface="Wingdings" panose="05000000000000000000" pitchFamily="2" charset="2"/>
              <a:buChar char="§"/>
            </a:pPr>
            <a:r>
              <a:rPr lang="en-US" sz="2800" i="1" dirty="0"/>
              <a:t>Diarrhea </a:t>
            </a:r>
          </a:p>
          <a:p>
            <a:pPr>
              <a:buFont typeface="Wingdings" panose="05000000000000000000" pitchFamily="2" charset="2"/>
              <a:buChar char="§"/>
            </a:pPr>
            <a:r>
              <a:rPr lang="en-US" sz="2800" i="1" dirty="0" err="1"/>
              <a:t>Flatulance</a:t>
            </a:r>
            <a:r>
              <a:rPr lang="en-US" sz="2800" i="1" dirty="0"/>
              <a:t> </a:t>
            </a:r>
          </a:p>
          <a:p>
            <a:r>
              <a:rPr lang="en-US" sz="3300" b="1" dirty="0">
                <a:highlight>
                  <a:srgbClr val="FF0000"/>
                </a:highlight>
              </a:rPr>
              <a:t>Notes:</a:t>
            </a:r>
          </a:p>
          <a:p>
            <a:r>
              <a:rPr lang="en-US" sz="2800" i="1" dirty="0"/>
              <a:t>Avoid if GFR less than 25 ml/min </a:t>
            </a:r>
          </a:p>
        </p:txBody>
      </p:sp>
      <p:sp>
        <p:nvSpPr>
          <p:cNvPr id="5" name="Text Placeholder 4">
            <a:extLst>
              <a:ext uri="{FF2B5EF4-FFF2-40B4-BE49-F238E27FC236}">
                <a16:creationId xmlns:a16="http://schemas.microsoft.com/office/drawing/2014/main" id="{82F5BD4B-113B-4978-977B-B8189C9D469E}"/>
              </a:ext>
            </a:extLst>
          </p:cNvPr>
          <p:cNvSpPr>
            <a:spLocks noGrp="1"/>
          </p:cNvSpPr>
          <p:nvPr>
            <p:ph type="body" sz="quarter" idx="3"/>
          </p:nvPr>
        </p:nvSpPr>
        <p:spPr>
          <a:xfrm>
            <a:off x="6620153" y="878653"/>
            <a:ext cx="4754880" cy="822960"/>
          </a:xfrm>
        </p:spPr>
        <p:txBody>
          <a:bodyPr/>
          <a:lstStyle/>
          <a:p>
            <a:r>
              <a:rPr lang="en-US" dirty="0"/>
              <a:t>BIGUANIDE (metformin/</a:t>
            </a:r>
            <a:r>
              <a:rPr lang="en-US" dirty="0" err="1"/>
              <a:t>glucophage</a:t>
            </a:r>
            <a:r>
              <a:rPr lang="en-US" dirty="0"/>
              <a:t>)</a:t>
            </a:r>
          </a:p>
        </p:txBody>
      </p:sp>
      <p:sp>
        <p:nvSpPr>
          <p:cNvPr id="6" name="Content Placeholder 5">
            <a:extLst>
              <a:ext uri="{FF2B5EF4-FFF2-40B4-BE49-F238E27FC236}">
                <a16:creationId xmlns:a16="http://schemas.microsoft.com/office/drawing/2014/main" id="{0168B3E4-0085-445F-90BE-9C1C8E4D2DCC}"/>
              </a:ext>
            </a:extLst>
          </p:cNvPr>
          <p:cNvSpPr>
            <a:spLocks noGrp="1"/>
          </p:cNvSpPr>
          <p:nvPr>
            <p:ph sz="quarter" idx="4"/>
          </p:nvPr>
        </p:nvSpPr>
        <p:spPr>
          <a:xfrm>
            <a:off x="5990888" y="2084439"/>
            <a:ext cx="4754880" cy="4500224"/>
          </a:xfrm>
        </p:spPr>
        <p:txBody>
          <a:bodyPr>
            <a:normAutofit fontScale="85000" lnSpcReduction="20000"/>
          </a:bodyPr>
          <a:lstStyle/>
          <a:p>
            <a:pPr marL="128016" lvl="1" indent="0">
              <a:buNone/>
            </a:pPr>
            <a:r>
              <a:rPr lang="en-US" sz="3300" b="1" dirty="0"/>
              <a:t>Mechanism of action :</a:t>
            </a:r>
          </a:p>
          <a:p>
            <a:pPr lvl="1"/>
            <a:r>
              <a:rPr lang="en-US" sz="2600" i="1" dirty="0"/>
              <a:t>decrease hepatic glucose production </a:t>
            </a:r>
          </a:p>
          <a:p>
            <a:pPr lvl="1"/>
            <a:r>
              <a:rPr lang="en-US" sz="2600" i="1" dirty="0"/>
              <a:t>Decrease intestinal glucose absorption </a:t>
            </a:r>
          </a:p>
          <a:p>
            <a:pPr lvl="1"/>
            <a:r>
              <a:rPr lang="en-US" sz="2600" i="1" dirty="0"/>
              <a:t>Increase peripheral glucose utilization </a:t>
            </a:r>
          </a:p>
          <a:p>
            <a:pPr marL="128016" lvl="1" indent="0">
              <a:buNone/>
            </a:pPr>
            <a:r>
              <a:rPr lang="en-US" sz="4000" b="1" dirty="0"/>
              <a:t>Side effects </a:t>
            </a:r>
          </a:p>
          <a:p>
            <a:pPr lvl="1"/>
            <a:r>
              <a:rPr lang="en-US" sz="2100" dirty="0"/>
              <a:t>GI upset </a:t>
            </a:r>
          </a:p>
          <a:p>
            <a:pPr lvl="1"/>
            <a:r>
              <a:rPr lang="en-US" sz="2100" dirty="0"/>
              <a:t>Lactic acidosis  </a:t>
            </a:r>
          </a:p>
          <a:p>
            <a:pPr marL="128016" lvl="1" indent="0">
              <a:buNone/>
            </a:pPr>
            <a:r>
              <a:rPr lang="en-US" sz="3300" dirty="0">
                <a:highlight>
                  <a:srgbClr val="FF0000"/>
                </a:highlight>
              </a:rPr>
              <a:t>Notes: </a:t>
            </a:r>
          </a:p>
          <a:p>
            <a:pPr lvl="1"/>
            <a:r>
              <a:rPr lang="en-US" sz="1900" dirty="0"/>
              <a:t>Give the patient full dose if the GFR &gt;60 </a:t>
            </a:r>
          </a:p>
          <a:p>
            <a:pPr lvl="1"/>
            <a:r>
              <a:rPr lang="en-US" sz="1900" dirty="0"/>
              <a:t>If the GFR &lt; ml/min give the patient ½ the dose </a:t>
            </a:r>
          </a:p>
          <a:p>
            <a:pPr lvl="1"/>
            <a:r>
              <a:rPr lang="en-US" sz="1900" dirty="0"/>
              <a:t>Is contraindicated if the GFR LESS THAN 30 ml/min </a:t>
            </a:r>
          </a:p>
          <a:p>
            <a:pPr lvl="1"/>
            <a:r>
              <a:rPr lang="en-US" sz="1900" dirty="0"/>
              <a:t>Metformin and SGLT2 are the first choices </a:t>
            </a:r>
          </a:p>
          <a:p>
            <a:pPr lvl="1"/>
            <a:r>
              <a:rPr lang="en-US" sz="1900" dirty="0"/>
              <a:t>Metformin decease CVS disease </a:t>
            </a:r>
          </a:p>
          <a:p>
            <a:pPr lvl="1"/>
            <a:r>
              <a:rPr lang="en-US" sz="1900" dirty="0"/>
              <a:t>Biguanides decrease HBA1C (1-1.5%)</a:t>
            </a:r>
          </a:p>
        </p:txBody>
      </p:sp>
    </p:spTree>
    <p:extLst>
      <p:ext uri="{BB962C8B-B14F-4D97-AF65-F5344CB8AC3E}">
        <p14:creationId xmlns:p14="http://schemas.microsoft.com/office/powerpoint/2010/main" val="3982810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6F5142-1A70-4732-AE6B-0BE4B0E00FE8}"/>
              </a:ext>
            </a:extLst>
          </p:cNvPr>
          <p:cNvSpPr>
            <a:spLocks noGrp="1"/>
          </p:cNvSpPr>
          <p:nvPr>
            <p:ph type="title"/>
          </p:nvPr>
        </p:nvSpPr>
        <p:spPr>
          <a:xfrm>
            <a:off x="524256" y="4767072"/>
            <a:ext cx="5994531" cy="1625210"/>
          </a:xfrm>
        </p:spPr>
        <p:txBody>
          <a:bodyPr>
            <a:normAutofit/>
          </a:bodyPr>
          <a:lstStyle/>
          <a:p>
            <a:pPr algn="r"/>
            <a:r>
              <a:rPr lang="en-US" b="0" i="0">
                <a:solidFill>
                  <a:srgbClr val="FFFFFF"/>
                </a:solidFill>
                <a:effectLst/>
                <a:latin typeface="inherit"/>
              </a:rPr>
              <a:t>GLP1-Ra</a:t>
            </a:r>
            <a:endParaRPr lang="en-US" dirty="0">
              <a:solidFill>
                <a:srgbClr val="FFFFFF"/>
              </a:solidFill>
            </a:endParaRPr>
          </a:p>
        </p:txBody>
      </p:sp>
      <p:pic>
        <p:nvPicPr>
          <p:cNvPr id="5" name="Picture 4" descr="Diagram&#10;&#10;Description automatically generated">
            <a:extLst>
              <a:ext uri="{FF2B5EF4-FFF2-40B4-BE49-F238E27FC236}">
                <a16:creationId xmlns:a16="http://schemas.microsoft.com/office/drawing/2014/main" id="{1E5392CD-F38B-4117-BF48-44224F115DC4}"/>
              </a:ext>
            </a:extLst>
          </p:cNvPr>
          <p:cNvPicPr>
            <a:picLocks noChangeAspect="1"/>
          </p:cNvPicPr>
          <p:nvPr/>
        </p:nvPicPr>
        <p:blipFill rotWithShape="1">
          <a:blip r:embed="rId2"/>
          <a:srcRect t="3203" r="1" b="1"/>
          <a:stretch/>
        </p:blipFill>
        <p:spPr>
          <a:xfrm>
            <a:off x="327547" y="226142"/>
            <a:ext cx="6122414" cy="4202983"/>
          </a:xfrm>
          <a:prstGeom prst="rect">
            <a:avLst/>
          </a:prstGeom>
        </p:spPr>
      </p:pic>
      <p:sp>
        <p:nvSpPr>
          <p:cNvPr id="15"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Content Placeholder 2">
            <a:extLst>
              <a:ext uri="{FF2B5EF4-FFF2-40B4-BE49-F238E27FC236}">
                <a16:creationId xmlns:a16="http://schemas.microsoft.com/office/drawing/2014/main" id="{6900746E-1863-4036-8A5E-CA000139887A}"/>
              </a:ext>
            </a:extLst>
          </p:cNvPr>
          <p:cNvGraphicFramePr>
            <a:graphicFrameLocks noGrp="1"/>
          </p:cNvGraphicFramePr>
          <p:nvPr>
            <p:ph idx="1"/>
            <p:extLst>
              <p:ext uri="{D42A27DB-BD31-4B8C-83A1-F6EECF244321}">
                <p14:modId xmlns:p14="http://schemas.microsoft.com/office/powerpoint/2010/main" val="557863958"/>
              </p:ext>
            </p:extLst>
          </p:nvPr>
        </p:nvGraphicFramePr>
        <p:xfrm>
          <a:off x="7528839" y="321732"/>
          <a:ext cx="4335614" cy="6214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5721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B3871-D856-4499-8C35-B730280BB8F8}"/>
              </a:ext>
            </a:extLst>
          </p:cNvPr>
          <p:cNvSpPr>
            <a:spLocks noGrp="1"/>
          </p:cNvSpPr>
          <p:nvPr>
            <p:ph type="title"/>
          </p:nvPr>
        </p:nvSpPr>
        <p:spPr>
          <a:xfrm>
            <a:off x="1024128" y="585216"/>
            <a:ext cx="5867061" cy="1499616"/>
          </a:xfrm>
        </p:spPr>
        <p:txBody>
          <a:bodyPr>
            <a:normAutofit/>
          </a:bodyPr>
          <a:lstStyle/>
          <a:p>
            <a:r>
              <a:rPr lang="en-US" dirty="0"/>
              <a:t>Sglt2 inhibitors </a:t>
            </a:r>
          </a:p>
        </p:txBody>
      </p:sp>
      <p:pic>
        <p:nvPicPr>
          <p:cNvPr id="5" name="Picture 4" descr="Diagram&#10;&#10;Description automatically generated">
            <a:extLst>
              <a:ext uri="{FF2B5EF4-FFF2-40B4-BE49-F238E27FC236}">
                <a16:creationId xmlns:a16="http://schemas.microsoft.com/office/drawing/2014/main" id="{9B2D1D63-7481-4118-B5EB-5A2498FF3904}"/>
              </a:ext>
            </a:extLst>
          </p:cNvPr>
          <p:cNvPicPr>
            <a:picLocks noChangeAspect="1"/>
          </p:cNvPicPr>
          <p:nvPr/>
        </p:nvPicPr>
        <p:blipFill>
          <a:blip r:embed="rId2"/>
          <a:stretch>
            <a:fillRect/>
          </a:stretch>
        </p:blipFill>
        <p:spPr>
          <a:xfrm>
            <a:off x="856979" y="1654213"/>
            <a:ext cx="5867061" cy="3006277"/>
          </a:xfrm>
          <a:prstGeom prst="rect">
            <a:avLst/>
          </a:prstGeom>
        </p:spPr>
      </p:pic>
      <p:sp>
        <p:nvSpPr>
          <p:cNvPr id="10" name="Rectangle 9">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8131B6-1490-4542-8920-36CCE7FCEB05}"/>
              </a:ext>
            </a:extLst>
          </p:cNvPr>
          <p:cNvSpPr>
            <a:spLocks noGrp="1"/>
          </p:cNvSpPr>
          <p:nvPr>
            <p:ph idx="1"/>
          </p:nvPr>
        </p:nvSpPr>
        <p:spPr>
          <a:xfrm>
            <a:off x="8021490" y="585216"/>
            <a:ext cx="3527043" cy="5586984"/>
          </a:xfrm>
        </p:spPr>
        <p:txBody>
          <a:bodyPr anchor="ctr">
            <a:normAutofit fontScale="77500" lnSpcReduction="20000"/>
          </a:bodyPr>
          <a:lstStyle/>
          <a:p>
            <a:r>
              <a:rPr lang="en-US" sz="2400" b="1" dirty="0">
                <a:solidFill>
                  <a:srgbClr val="FFFFFF"/>
                </a:solidFill>
              </a:rPr>
              <a:t>EXAMPLES</a:t>
            </a:r>
            <a:r>
              <a:rPr lang="en-US" sz="2000" dirty="0">
                <a:solidFill>
                  <a:srgbClr val="FFFFFF"/>
                </a:solidFill>
              </a:rPr>
              <a:t>:</a:t>
            </a:r>
          </a:p>
          <a:p>
            <a:pPr marL="457200" indent="-457200">
              <a:buClr>
                <a:schemeClr val="bg1"/>
              </a:buClr>
              <a:buFont typeface="+mj-lt"/>
              <a:buAutoNum type="arabicPeriod"/>
            </a:pPr>
            <a:r>
              <a:rPr lang="en-US" sz="2000" dirty="0">
                <a:solidFill>
                  <a:srgbClr val="FFFFFF"/>
                </a:solidFill>
              </a:rPr>
              <a:t>Canagliflozin ( </a:t>
            </a:r>
            <a:r>
              <a:rPr lang="en-US" sz="2000" dirty="0" err="1">
                <a:solidFill>
                  <a:srgbClr val="FFFFFF"/>
                </a:solidFill>
              </a:rPr>
              <a:t>invokana</a:t>
            </a:r>
            <a:r>
              <a:rPr lang="en-US" sz="2000" dirty="0">
                <a:solidFill>
                  <a:srgbClr val="FFFFFF"/>
                </a:solidFill>
              </a:rPr>
              <a:t>)</a:t>
            </a:r>
          </a:p>
          <a:p>
            <a:pPr marL="457200" indent="-457200">
              <a:buClr>
                <a:schemeClr val="bg1"/>
              </a:buClr>
              <a:buFont typeface="+mj-lt"/>
              <a:buAutoNum type="arabicPeriod"/>
            </a:pPr>
            <a:r>
              <a:rPr lang="en-US" sz="2000" dirty="0">
                <a:solidFill>
                  <a:srgbClr val="FFFFFF"/>
                </a:solidFill>
              </a:rPr>
              <a:t>Empagliflozin ( </a:t>
            </a:r>
            <a:r>
              <a:rPr lang="en-US" sz="2000" dirty="0" err="1">
                <a:solidFill>
                  <a:srgbClr val="FFFFFF"/>
                </a:solidFill>
              </a:rPr>
              <a:t>jardiance</a:t>
            </a:r>
            <a:r>
              <a:rPr lang="en-US" sz="2000" dirty="0">
                <a:solidFill>
                  <a:srgbClr val="FFFFFF"/>
                </a:solidFill>
              </a:rPr>
              <a:t>)</a:t>
            </a:r>
          </a:p>
          <a:p>
            <a:pPr marL="457200" indent="-457200">
              <a:buClr>
                <a:schemeClr val="bg1"/>
              </a:buClr>
              <a:buFont typeface="+mj-lt"/>
              <a:buAutoNum type="arabicPeriod"/>
            </a:pPr>
            <a:r>
              <a:rPr lang="en-US" sz="2000" dirty="0">
                <a:solidFill>
                  <a:srgbClr val="FFFFFF"/>
                </a:solidFill>
              </a:rPr>
              <a:t>Dapagliflozin ( </a:t>
            </a:r>
            <a:r>
              <a:rPr lang="en-US" sz="2000" dirty="0" err="1">
                <a:solidFill>
                  <a:srgbClr val="FFFFFF"/>
                </a:solidFill>
              </a:rPr>
              <a:t>farxiga</a:t>
            </a:r>
            <a:r>
              <a:rPr lang="en-US" sz="2000" dirty="0">
                <a:solidFill>
                  <a:srgbClr val="FFFFFF"/>
                </a:solidFill>
              </a:rPr>
              <a:t>)</a:t>
            </a:r>
          </a:p>
          <a:p>
            <a:r>
              <a:rPr lang="en-US" sz="2800" b="1" dirty="0">
                <a:solidFill>
                  <a:srgbClr val="FFFFFF"/>
                </a:solidFill>
              </a:rPr>
              <a:t>Mechanism of action. </a:t>
            </a:r>
          </a:p>
          <a:p>
            <a:r>
              <a:rPr lang="en-US" sz="2000" dirty="0">
                <a:solidFill>
                  <a:srgbClr val="FFFFFF"/>
                </a:solidFill>
              </a:rPr>
              <a:t>Decrease tubular glucose reabsorption</a:t>
            </a:r>
          </a:p>
          <a:p>
            <a:r>
              <a:rPr lang="en-US" sz="2000" dirty="0">
                <a:solidFill>
                  <a:srgbClr val="FFFFFF"/>
                </a:solidFill>
              </a:rPr>
              <a:t>Decrease osmotic </a:t>
            </a:r>
            <a:r>
              <a:rPr lang="en-US" sz="2000" dirty="0" err="1">
                <a:solidFill>
                  <a:srgbClr val="FFFFFF"/>
                </a:solidFill>
              </a:rPr>
              <a:t>glucosurea</a:t>
            </a:r>
            <a:r>
              <a:rPr lang="en-US" sz="2000" dirty="0">
                <a:solidFill>
                  <a:srgbClr val="FFFFFF"/>
                </a:solidFill>
              </a:rPr>
              <a:t> </a:t>
            </a:r>
          </a:p>
          <a:p>
            <a:r>
              <a:rPr lang="en-US" sz="2000" dirty="0">
                <a:solidFill>
                  <a:srgbClr val="FFFFFF"/>
                </a:solidFill>
              </a:rPr>
              <a:t>Shift from carbs to ketogenesis</a:t>
            </a:r>
          </a:p>
          <a:p>
            <a:r>
              <a:rPr lang="en-US" sz="2800" b="1" dirty="0">
                <a:solidFill>
                  <a:srgbClr val="FFFFFF"/>
                </a:solidFill>
              </a:rPr>
              <a:t>risk:</a:t>
            </a:r>
          </a:p>
          <a:p>
            <a:r>
              <a:rPr lang="en-US" sz="2000" dirty="0">
                <a:solidFill>
                  <a:srgbClr val="FFFFFF"/>
                </a:solidFill>
              </a:rPr>
              <a:t>UTI </a:t>
            </a:r>
          </a:p>
          <a:p>
            <a:r>
              <a:rPr lang="en-US" sz="2000" dirty="0">
                <a:solidFill>
                  <a:srgbClr val="FFFFFF"/>
                </a:solidFill>
              </a:rPr>
              <a:t> DKA(specially with fasting +in critically ill patients )</a:t>
            </a:r>
          </a:p>
          <a:p>
            <a:r>
              <a:rPr lang="en-US" sz="2000" dirty="0">
                <a:solidFill>
                  <a:srgbClr val="FFFFFF"/>
                </a:solidFill>
              </a:rPr>
              <a:t> hypovolemia</a:t>
            </a:r>
          </a:p>
          <a:p>
            <a:r>
              <a:rPr lang="en-US" sz="2800" b="1" dirty="0">
                <a:solidFill>
                  <a:srgbClr val="FFFFFF"/>
                </a:solidFill>
              </a:rPr>
              <a:t>Benefits :</a:t>
            </a:r>
          </a:p>
          <a:p>
            <a:r>
              <a:rPr lang="en-US" sz="2000" dirty="0">
                <a:solidFill>
                  <a:srgbClr val="FFFFFF"/>
                </a:solidFill>
              </a:rPr>
              <a:t>decrease CVS disease </a:t>
            </a:r>
          </a:p>
          <a:p>
            <a:r>
              <a:rPr lang="en-US" sz="2000" dirty="0">
                <a:solidFill>
                  <a:srgbClr val="FFFFFF"/>
                </a:solidFill>
              </a:rPr>
              <a:t> Decrease CKD progression</a:t>
            </a:r>
          </a:p>
        </p:txBody>
      </p:sp>
      <p:sp>
        <p:nvSpPr>
          <p:cNvPr id="6" name="TextBox 5">
            <a:extLst>
              <a:ext uri="{FF2B5EF4-FFF2-40B4-BE49-F238E27FC236}">
                <a16:creationId xmlns:a16="http://schemas.microsoft.com/office/drawing/2014/main" id="{FF287CEF-66DF-4265-8D7B-698DE9460204}"/>
              </a:ext>
            </a:extLst>
          </p:cNvPr>
          <p:cNvSpPr txBox="1"/>
          <p:nvPr/>
        </p:nvSpPr>
        <p:spPr>
          <a:xfrm>
            <a:off x="737419" y="5093110"/>
            <a:ext cx="5358581" cy="646331"/>
          </a:xfrm>
          <a:prstGeom prst="rect">
            <a:avLst/>
          </a:prstGeom>
          <a:noFill/>
        </p:spPr>
        <p:txBody>
          <a:bodyPr wrap="square" rtlCol="0">
            <a:spAutoFit/>
          </a:bodyPr>
          <a:lstStyle/>
          <a:p>
            <a:r>
              <a:rPr lang="en-US" dirty="0"/>
              <a:t>Notes </a:t>
            </a:r>
          </a:p>
          <a:p>
            <a:r>
              <a:rPr lang="en-US" dirty="0" err="1"/>
              <a:t>Canagliflozin:can</a:t>
            </a:r>
            <a:r>
              <a:rPr lang="en-US" dirty="0"/>
              <a:t> do dose adjustment </a:t>
            </a:r>
          </a:p>
        </p:txBody>
      </p:sp>
    </p:spTree>
    <p:extLst>
      <p:ext uri="{BB962C8B-B14F-4D97-AF65-F5344CB8AC3E}">
        <p14:creationId xmlns:p14="http://schemas.microsoft.com/office/powerpoint/2010/main" val="10294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AC4AA-E05C-4237-91AC-74155D184990}"/>
              </a:ext>
            </a:extLst>
          </p:cNvPr>
          <p:cNvSpPr>
            <a:spLocks noGrp="1"/>
          </p:cNvSpPr>
          <p:nvPr>
            <p:ph type="title"/>
          </p:nvPr>
        </p:nvSpPr>
        <p:spPr>
          <a:xfrm>
            <a:off x="1024128" y="585216"/>
            <a:ext cx="5867061" cy="1499616"/>
          </a:xfrm>
        </p:spPr>
        <p:txBody>
          <a:bodyPr>
            <a:normAutofit/>
          </a:bodyPr>
          <a:lstStyle/>
          <a:p>
            <a:r>
              <a:rPr lang="en-US" dirty="0"/>
              <a:t>Dpp4(inhibitors)</a:t>
            </a:r>
          </a:p>
        </p:txBody>
      </p:sp>
      <p:pic>
        <p:nvPicPr>
          <p:cNvPr id="5" name="Picture 4" descr="Diagram&#10;&#10;Description automatically generated">
            <a:extLst>
              <a:ext uri="{FF2B5EF4-FFF2-40B4-BE49-F238E27FC236}">
                <a16:creationId xmlns:a16="http://schemas.microsoft.com/office/drawing/2014/main" id="{EAAF2753-814B-4CBF-9852-158FB7C1669C}"/>
              </a:ext>
            </a:extLst>
          </p:cNvPr>
          <p:cNvPicPr>
            <a:picLocks noChangeAspect="1"/>
          </p:cNvPicPr>
          <p:nvPr/>
        </p:nvPicPr>
        <p:blipFill>
          <a:blip r:embed="rId2"/>
          <a:stretch>
            <a:fillRect/>
          </a:stretch>
        </p:blipFill>
        <p:spPr>
          <a:xfrm>
            <a:off x="1024128" y="2084832"/>
            <a:ext cx="5867061" cy="3197548"/>
          </a:xfrm>
          <a:prstGeom prst="rect">
            <a:avLst/>
          </a:prstGeom>
        </p:spPr>
      </p:pic>
      <p:sp>
        <p:nvSpPr>
          <p:cNvPr id="10" name="Rectangle 9">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866FAD-6E6A-4D07-9549-032223F8E5D4}"/>
              </a:ext>
            </a:extLst>
          </p:cNvPr>
          <p:cNvSpPr>
            <a:spLocks noGrp="1"/>
          </p:cNvSpPr>
          <p:nvPr>
            <p:ph idx="1"/>
          </p:nvPr>
        </p:nvSpPr>
        <p:spPr>
          <a:xfrm>
            <a:off x="7708490" y="344129"/>
            <a:ext cx="3918359" cy="6054213"/>
          </a:xfrm>
        </p:spPr>
        <p:txBody>
          <a:bodyPr anchor="ctr">
            <a:normAutofit lnSpcReduction="10000"/>
          </a:bodyPr>
          <a:lstStyle/>
          <a:p>
            <a:r>
              <a:rPr lang="en-US" sz="2800" b="1" dirty="0">
                <a:solidFill>
                  <a:srgbClr val="FFFFFF"/>
                </a:solidFill>
              </a:rPr>
              <a:t>examples</a:t>
            </a:r>
          </a:p>
          <a:p>
            <a:pPr>
              <a:buClr>
                <a:schemeClr val="bg1"/>
              </a:buClr>
              <a:buFont typeface="Wingdings" panose="05000000000000000000" pitchFamily="2" charset="2"/>
              <a:buChar char="q"/>
            </a:pPr>
            <a:r>
              <a:rPr lang="en-US" sz="2000" dirty="0">
                <a:solidFill>
                  <a:srgbClr val="FFFFFF"/>
                </a:solidFill>
              </a:rPr>
              <a:t>Sitagliptin(</a:t>
            </a:r>
            <a:r>
              <a:rPr lang="en-US" sz="2000" dirty="0" err="1">
                <a:solidFill>
                  <a:srgbClr val="FFFFFF"/>
                </a:solidFill>
              </a:rPr>
              <a:t>januvia</a:t>
            </a:r>
            <a:r>
              <a:rPr lang="en-US" sz="2000" dirty="0">
                <a:solidFill>
                  <a:srgbClr val="FFFFFF"/>
                </a:solidFill>
              </a:rPr>
              <a:t>) </a:t>
            </a:r>
          </a:p>
          <a:p>
            <a:pPr>
              <a:buClr>
                <a:schemeClr val="bg1"/>
              </a:buClr>
              <a:buFont typeface="Wingdings" panose="05000000000000000000" pitchFamily="2" charset="2"/>
              <a:buChar char="q"/>
            </a:pPr>
            <a:r>
              <a:rPr lang="en-US" sz="2000" dirty="0" err="1">
                <a:solidFill>
                  <a:srgbClr val="FFFFFF"/>
                </a:solidFill>
              </a:rPr>
              <a:t>saxagliptin</a:t>
            </a:r>
            <a:r>
              <a:rPr lang="en-US" sz="2000" dirty="0">
                <a:solidFill>
                  <a:srgbClr val="FFFFFF"/>
                </a:solidFill>
              </a:rPr>
              <a:t>(</a:t>
            </a:r>
            <a:r>
              <a:rPr lang="en-US" sz="2000" dirty="0" err="1">
                <a:solidFill>
                  <a:srgbClr val="FFFFFF"/>
                </a:solidFill>
              </a:rPr>
              <a:t>onglyza</a:t>
            </a:r>
            <a:r>
              <a:rPr lang="en-US" sz="2000" dirty="0">
                <a:solidFill>
                  <a:srgbClr val="FFFFFF"/>
                </a:solidFill>
              </a:rPr>
              <a:t>)</a:t>
            </a:r>
          </a:p>
          <a:p>
            <a:pPr>
              <a:buClr>
                <a:schemeClr val="bg1"/>
              </a:buClr>
              <a:buFont typeface="Wingdings" panose="05000000000000000000" pitchFamily="2" charset="2"/>
              <a:buChar char="q"/>
            </a:pPr>
            <a:r>
              <a:rPr lang="en-US" sz="2000" dirty="0">
                <a:solidFill>
                  <a:srgbClr val="FFFFFF"/>
                </a:solidFill>
              </a:rPr>
              <a:t>Linagliptin(</a:t>
            </a:r>
            <a:r>
              <a:rPr lang="en-US" sz="2000" dirty="0" err="1">
                <a:solidFill>
                  <a:srgbClr val="FFFFFF"/>
                </a:solidFill>
              </a:rPr>
              <a:t>trajenta</a:t>
            </a:r>
            <a:r>
              <a:rPr lang="en-US" sz="2000" dirty="0">
                <a:solidFill>
                  <a:srgbClr val="FFFFFF"/>
                </a:solidFill>
              </a:rPr>
              <a:t>)</a:t>
            </a:r>
          </a:p>
          <a:p>
            <a:pPr>
              <a:buClr>
                <a:schemeClr val="bg1"/>
              </a:buClr>
              <a:buFont typeface="Wingdings" panose="05000000000000000000" pitchFamily="2" charset="2"/>
              <a:buChar char="q"/>
            </a:pPr>
            <a:r>
              <a:rPr lang="en-US" sz="2000" dirty="0">
                <a:solidFill>
                  <a:srgbClr val="FFFFFF"/>
                </a:solidFill>
              </a:rPr>
              <a:t>Vildagliptin (</a:t>
            </a:r>
            <a:r>
              <a:rPr lang="en-US" sz="2000" dirty="0" err="1">
                <a:solidFill>
                  <a:srgbClr val="FFFFFF"/>
                </a:solidFill>
              </a:rPr>
              <a:t>galvus</a:t>
            </a:r>
            <a:r>
              <a:rPr lang="en-US" sz="2000" dirty="0">
                <a:solidFill>
                  <a:srgbClr val="FFFFFF"/>
                </a:solidFill>
              </a:rPr>
              <a:t>)</a:t>
            </a:r>
          </a:p>
          <a:p>
            <a:r>
              <a:rPr lang="en-US" sz="3200" b="1" dirty="0">
                <a:solidFill>
                  <a:srgbClr val="FFFFFF"/>
                </a:solidFill>
              </a:rPr>
              <a:t>Side effects</a:t>
            </a:r>
          </a:p>
          <a:p>
            <a:r>
              <a:rPr lang="en-US" sz="2000" dirty="0">
                <a:solidFill>
                  <a:srgbClr val="FFFFFF"/>
                </a:solidFill>
              </a:rPr>
              <a:t>Flu like symptoms </a:t>
            </a:r>
          </a:p>
          <a:p>
            <a:r>
              <a:rPr lang="en-US" sz="2000" dirty="0">
                <a:solidFill>
                  <a:srgbClr val="FFFFFF"/>
                </a:solidFill>
              </a:rPr>
              <a:t>Nasopharyngitis </a:t>
            </a:r>
          </a:p>
          <a:p>
            <a:r>
              <a:rPr lang="en-US" sz="2000" dirty="0">
                <a:solidFill>
                  <a:srgbClr val="FFFFFF"/>
                </a:solidFill>
              </a:rPr>
              <a:t>Headache </a:t>
            </a:r>
          </a:p>
          <a:p>
            <a:r>
              <a:rPr lang="en-US" sz="3200" b="1" dirty="0">
                <a:solidFill>
                  <a:srgbClr val="FFFFFF"/>
                </a:solidFill>
              </a:rPr>
              <a:t>Notes </a:t>
            </a:r>
          </a:p>
          <a:p>
            <a:r>
              <a:rPr lang="en-US" sz="2600" dirty="0">
                <a:solidFill>
                  <a:srgbClr val="FFFFFF"/>
                </a:solidFill>
              </a:rPr>
              <a:t>Do not give two incretins at the same time (GLP1RA +DPP4 inhibitors )</a:t>
            </a:r>
          </a:p>
          <a:p>
            <a:endParaRPr lang="en-US" sz="2000" dirty="0">
              <a:solidFill>
                <a:srgbClr val="FFFFFF"/>
              </a:solidFill>
            </a:endParaRPr>
          </a:p>
        </p:txBody>
      </p:sp>
    </p:spTree>
    <p:extLst>
      <p:ext uri="{BB962C8B-B14F-4D97-AF65-F5344CB8AC3E}">
        <p14:creationId xmlns:p14="http://schemas.microsoft.com/office/powerpoint/2010/main" val="3615077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ABC2F-C892-4AC5-A503-C1C44CC13B7E}"/>
              </a:ext>
            </a:extLst>
          </p:cNvPr>
          <p:cNvSpPr>
            <a:spLocks noGrp="1"/>
          </p:cNvSpPr>
          <p:nvPr>
            <p:ph type="title"/>
          </p:nvPr>
        </p:nvSpPr>
        <p:spPr>
          <a:xfrm>
            <a:off x="745409" y="526506"/>
            <a:ext cx="9291215" cy="483477"/>
          </a:xfrm>
        </p:spPr>
        <p:txBody>
          <a:bodyPr>
            <a:noAutofit/>
          </a:bodyPr>
          <a:lstStyle/>
          <a:p>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ea typeface="+mn-ea"/>
                <a:cs typeface="+mn-cs"/>
              </a:rPr>
              <a:t>Blood pressure</a:t>
            </a:r>
            <a:br>
              <a:rPr lang="en-US" sz="5400" dirty="0"/>
            </a:br>
            <a:endParaRPr lang="en-US" sz="5400" dirty="0"/>
          </a:p>
        </p:txBody>
      </p:sp>
      <p:sp>
        <p:nvSpPr>
          <p:cNvPr id="3" name="Content Placeholder 2">
            <a:extLst>
              <a:ext uri="{FF2B5EF4-FFF2-40B4-BE49-F238E27FC236}">
                <a16:creationId xmlns:a16="http://schemas.microsoft.com/office/drawing/2014/main" id="{B94DA308-4873-4C4E-A86D-E38C164EB377}"/>
              </a:ext>
            </a:extLst>
          </p:cNvPr>
          <p:cNvSpPr>
            <a:spLocks noGrp="1"/>
          </p:cNvSpPr>
          <p:nvPr>
            <p:ph idx="1"/>
          </p:nvPr>
        </p:nvSpPr>
        <p:spPr>
          <a:xfrm>
            <a:off x="266193" y="768245"/>
            <a:ext cx="11708524" cy="6089755"/>
          </a:xfrm>
        </p:spPr>
        <p:txBody>
          <a:bodyPr>
            <a:normAutofit fontScale="92500" lnSpcReduction="20000"/>
          </a:bodyPr>
          <a:lstStyle/>
          <a:p>
            <a:r>
              <a:rPr lang="en-US" dirty="0"/>
              <a:t> </a:t>
            </a:r>
            <a:r>
              <a:rPr lang="en-US" sz="3100" b="1" dirty="0"/>
              <a:t>increase in BP is proportional to increased albumin excretion.</a:t>
            </a:r>
          </a:p>
          <a:p>
            <a:r>
              <a:rPr lang="en-US" sz="3100" dirty="0"/>
              <a:t>• Numerous studies have demonstrated that treatment of BP, irrespective of the agents used, has a beneficial effect on albuminuria.</a:t>
            </a:r>
          </a:p>
          <a:p>
            <a:r>
              <a:rPr lang="en-US" sz="3100" dirty="0"/>
              <a:t>*</a:t>
            </a:r>
            <a:r>
              <a:rPr lang="en-US" sz="3100" b="1" dirty="0">
                <a:solidFill>
                  <a:srgbClr val="FF0000"/>
                </a:solidFill>
              </a:rPr>
              <a:t>ACE-I or ARBs </a:t>
            </a:r>
            <a:r>
              <a:rPr lang="en-US" sz="3100" dirty="0"/>
              <a:t>reduce the risk of progression of microalbuminuria to macroalbuminuria (by 60-70%), reduce macroalbuminuria, and reduce the rate of decline in GFR.</a:t>
            </a:r>
          </a:p>
          <a:p>
            <a:pPr>
              <a:buFont typeface="Wingdings" panose="05000000000000000000" pitchFamily="2" charset="2"/>
              <a:buChar char="ü"/>
            </a:pPr>
            <a:r>
              <a:rPr lang="en-US" sz="3100" dirty="0"/>
              <a:t>Strict adherence to evidence would generally see ACE-I used in T1DM and ARBs in T2DM. However, most clinicians are pragmatic and principally guided by tolerability.</a:t>
            </a:r>
          </a:p>
          <a:p>
            <a:pPr>
              <a:buFont typeface="Wingdings" panose="05000000000000000000" pitchFamily="2" charset="2"/>
              <a:buChar char="ü"/>
            </a:pPr>
            <a:r>
              <a:rPr lang="en-US" sz="3100" dirty="0"/>
              <a:t> ACE-I also demonstrably reduce the risk of MI, CVA, and CV death (by -25% at 2 years). This might be true for ARBs as well.</a:t>
            </a:r>
          </a:p>
          <a:p>
            <a:pPr>
              <a:buFont typeface="Wingdings" panose="05000000000000000000" pitchFamily="2" charset="2"/>
              <a:buChar char="ü"/>
            </a:pPr>
            <a:r>
              <a:rPr lang="en-US" sz="3100" dirty="0"/>
              <a:t>Allow ≥25% change in </a:t>
            </a:r>
            <a:r>
              <a:rPr lang="en-US" sz="3100" dirty="0" err="1"/>
              <a:t>SCr</a:t>
            </a:r>
            <a:r>
              <a:rPr lang="en-US" sz="3100" dirty="0"/>
              <a:t> and eGFR. Greater increases may indicate the presence of renal artery stenosis (a &gt;70% renal artery stenosis is present in ~15% of individuals with T2DM and ↑ BP).</a:t>
            </a:r>
          </a:p>
          <a:p>
            <a:pPr>
              <a:buFont typeface="Wingdings" panose="05000000000000000000" pitchFamily="2" charset="2"/>
              <a:buChar char="ü"/>
            </a:pPr>
            <a:r>
              <a:rPr lang="en-US" sz="3100" dirty="0"/>
              <a:t>Monitor K+ after 1 week and then monthly for first 2-3 months. </a:t>
            </a:r>
          </a:p>
        </p:txBody>
      </p:sp>
    </p:spTree>
    <p:extLst>
      <p:ext uri="{BB962C8B-B14F-4D97-AF65-F5344CB8AC3E}">
        <p14:creationId xmlns:p14="http://schemas.microsoft.com/office/powerpoint/2010/main" val="2405894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7575E1-6BEA-4FEA-B33B-264717D3A439}"/>
              </a:ext>
            </a:extLst>
          </p:cNvPr>
          <p:cNvSpPr>
            <a:spLocks noGrp="1"/>
          </p:cNvSpPr>
          <p:nvPr>
            <p:ph idx="1"/>
          </p:nvPr>
        </p:nvSpPr>
        <p:spPr>
          <a:xfrm>
            <a:off x="180132" y="938022"/>
            <a:ext cx="11834648" cy="5076497"/>
          </a:xfrm>
        </p:spPr>
        <p:txBody>
          <a:bodyPr>
            <a:noAutofit/>
          </a:bodyPr>
          <a:lstStyle/>
          <a:p>
            <a:pPr marL="0" indent="0">
              <a:buNone/>
            </a:pPr>
            <a:r>
              <a:rPr lang="en-US" sz="2400" dirty="0"/>
              <a:t>A low-salt diet enhances the </a:t>
            </a:r>
            <a:r>
              <a:rPr lang="en-US" sz="2400" dirty="0" err="1"/>
              <a:t>renoprotective</a:t>
            </a:r>
            <a:r>
              <a:rPr lang="en-US" sz="2400" dirty="0"/>
              <a:t> effects of ARBs in T2DM. Furthermore, lower urinary Nat excretion, reflecting lower intake, is associated with fewer CV events.</a:t>
            </a:r>
          </a:p>
          <a:p>
            <a:pPr marL="0" indent="0">
              <a:buNone/>
            </a:pPr>
            <a:r>
              <a:rPr lang="en-US" sz="4000" b="1" dirty="0"/>
              <a:t>Target BP:</a:t>
            </a:r>
          </a:p>
          <a:p>
            <a:pPr>
              <a:buFont typeface="Wingdings" panose="05000000000000000000" pitchFamily="2" charset="2"/>
              <a:buChar char="v"/>
            </a:pPr>
            <a:r>
              <a:rPr lang="en-US" sz="2400" dirty="0"/>
              <a:t> In the UKPDS, a 12% risk reduction in diabetic complications was found with </a:t>
            </a:r>
            <a:r>
              <a:rPr lang="en-US" sz="2400" b="1" dirty="0">
                <a:solidFill>
                  <a:srgbClr val="FF0000"/>
                </a:solidFill>
              </a:rPr>
              <a:t>each 10mmHg drop in SBP, with lowest risk at 120mmHg.</a:t>
            </a:r>
          </a:p>
          <a:p>
            <a:pPr>
              <a:buFont typeface="Wingdings" panose="05000000000000000000" pitchFamily="2" charset="2"/>
              <a:buChar char="v"/>
            </a:pPr>
            <a:r>
              <a:rPr lang="en-US" sz="2400" dirty="0"/>
              <a:t> KDIGO recommend a BP target of </a:t>
            </a:r>
            <a:r>
              <a:rPr lang="en-US" sz="2400" b="1" dirty="0">
                <a:solidFill>
                  <a:srgbClr val="FF0000"/>
                </a:solidFill>
              </a:rPr>
              <a:t>&lt;130/80mmHg if &gt;30mg/24h proteinuria.</a:t>
            </a:r>
          </a:p>
          <a:p>
            <a:pPr>
              <a:buFont typeface="Wingdings" panose="05000000000000000000" pitchFamily="2" charset="2"/>
              <a:buChar char="v"/>
            </a:pPr>
            <a:r>
              <a:rPr lang="en-US" sz="2400" dirty="0"/>
              <a:t> UK Renal Association (and NICE) also recommend </a:t>
            </a:r>
            <a:r>
              <a:rPr lang="en-US" sz="2400" b="1" dirty="0">
                <a:solidFill>
                  <a:srgbClr val="FF0000"/>
                </a:solidFill>
              </a:rPr>
              <a:t>&lt;130/80mmHg.</a:t>
            </a:r>
          </a:p>
          <a:p>
            <a:pPr>
              <a:buFont typeface="Wingdings" panose="05000000000000000000" pitchFamily="2" charset="2"/>
              <a:buChar char="v"/>
            </a:pPr>
            <a:r>
              <a:rPr lang="en-US" sz="2400" dirty="0"/>
              <a:t>Recent guidelines for hypertension from non-nephrological bodies, e.g. ESH-ESC (2013), have suggested the evidence for a target of &lt;130/80mmHg is not particularly robust and suggested a target </a:t>
            </a:r>
            <a:r>
              <a:rPr lang="en-US" sz="2400" b="1" dirty="0">
                <a:solidFill>
                  <a:srgbClr val="FF0000"/>
                </a:solidFill>
              </a:rPr>
              <a:t>SBP of &lt;140mmHg </a:t>
            </a:r>
            <a:r>
              <a:rPr lang="en-US" sz="2400" dirty="0"/>
              <a:t>for most hypertensive groups, including diabetics. </a:t>
            </a:r>
          </a:p>
          <a:p>
            <a:pPr>
              <a:buFont typeface="Wingdings" panose="05000000000000000000" pitchFamily="2" charset="2"/>
              <a:buChar char="v"/>
            </a:pPr>
            <a:r>
              <a:rPr lang="en-US" sz="2400" dirty="0"/>
              <a:t>Many nephrologists will aim </a:t>
            </a:r>
            <a:r>
              <a:rPr lang="en-US" sz="2400" b="1" dirty="0">
                <a:solidFill>
                  <a:srgbClr val="FF0000"/>
                </a:solidFill>
              </a:rPr>
              <a:t>&lt;125/75mmHg </a:t>
            </a:r>
            <a:r>
              <a:rPr lang="en-US" sz="2400" dirty="0"/>
              <a:t>if proteinuria &gt;1g/24h.</a:t>
            </a:r>
          </a:p>
        </p:txBody>
      </p:sp>
    </p:spTree>
    <p:extLst>
      <p:ext uri="{BB962C8B-B14F-4D97-AF65-F5344CB8AC3E}">
        <p14:creationId xmlns:p14="http://schemas.microsoft.com/office/powerpoint/2010/main" val="2663638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B5CE-AFA0-46E7-BFA3-E9F0724D6E22}"/>
              </a:ext>
            </a:extLst>
          </p:cNvPr>
          <p:cNvSpPr>
            <a:spLocks noGrp="1"/>
          </p:cNvSpPr>
          <p:nvPr>
            <p:ph type="title"/>
          </p:nvPr>
        </p:nvSpPr>
        <p:spPr>
          <a:xfrm>
            <a:off x="801774" y="-250282"/>
            <a:ext cx="9720072" cy="1499616"/>
          </a:xfrm>
        </p:spPr>
        <p:txBody>
          <a:bodyPr>
            <a:normAutofit/>
          </a:bodyPr>
          <a:lstStyle/>
          <a:p>
            <a:r>
              <a:rPr lang="en-US" dirty="0">
                <a:solidFill>
                  <a:schemeClr val="bg1"/>
                </a:solidFill>
              </a:rPr>
              <a:t>Definition of diabetic nephropathy</a:t>
            </a:r>
          </a:p>
        </p:txBody>
      </p:sp>
      <p:sp>
        <p:nvSpPr>
          <p:cNvPr id="16" name="Content Placeholder 2">
            <a:extLst>
              <a:ext uri="{FF2B5EF4-FFF2-40B4-BE49-F238E27FC236}">
                <a16:creationId xmlns:a16="http://schemas.microsoft.com/office/drawing/2014/main" id="{25D2A744-F99A-437C-AECA-D8FDEDBCAC43}"/>
              </a:ext>
            </a:extLst>
          </p:cNvPr>
          <p:cNvSpPr>
            <a:spLocks noGrp="1"/>
          </p:cNvSpPr>
          <p:nvPr>
            <p:ph idx="1"/>
          </p:nvPr>
        </p:nvSpPr>
        <p:spPr>
          <a:xfrm>
            <a:off x="6392289" y="2784990"/>
            <a:ext cx="5468292" cy="4023360"/>
          </a:xfrm>
        </p:spPr>
        <p:txBody>
          <a:bodyPr>
            <a:noAutofit/>
          </a:bodyPr>
          <a:lstStyle/>
          <a:p>
            <a:pPr marL="0" indent="0">
              <a:lnSpc>
                <a:spcPct val="110000"/>
              </a:lnSpc>
              <a:buNone/>
            </a:pPr>
            <a:r>
              <a:rPr lang="en-US" sz="2400" dirty="0">
                <a:solidFill>
                  <a:schemeClr val="bg1"/>
                </a:solidFill>
              </a:rPr>
              <a:t> </a:t>
            </a:r>
          </a:p>
          <a:p>
            <a:pPr marL="0" indent="0">
              <a:lnSpc>
                <a:spcPct val="110000"/>
              </a:lnSpc>
              <a:buNone/>
            </a:pPr>
            <a:r>
              <a:rPr lang="en-US" sz="2400" dirty="0">
                <a:solidFill>
                  <a:schemeClr val="bg1"/>
                </a:solidFill>
              </a:rPr>
              <a:t>*Both incipient and overt nephropathy are important markers of increased cardiovascular morbidity and mortality in both T1DM and T2DM. They warrant aggressive intervention to improve all cardiovascular risk factors (e.g. LDL cholesterol, BP, smoking cessation, exercise, etc.).</a:t>
            </a:r>
          </a:p>
        </p:txBody>
      </p:sp>
      <p:sp>
        <p:nvSpPr>
          <p:cNvPr id="3" name="Isosceles Triangle 2"/>
          <p:cNvSpPr/>
          <p:nvPr/>
        </p:nvSpPr>
        <p:spPr>
          <a:xfrm>
            <a:off x="1498347" y="2061543"/>
            <a:ext cx="3956364" cy="277036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rPr>
              <a:t>Overt</a:t>
            </a:r>
            <a:r>
              <a:rPr lang="en-US" sz="2000" b="1" dirty="0"/>
              <a:t>  nephropathy is a clinical syndrome characterized by</a:t>
            </a:r>
            <a:r>
              <a:rPr lang="en-US" dirty="0"/>
              <a:t>:</a:t>
            </a:r>
          </a:p>
        </p:txBody>
      </p:sp>
      <p:sp>
        <p:nvSpPr>
          <p:cNvPr id="4" name="TextBox 3"/>
          <p:cNvSpPr txBox="1"/>
          <p:nvPr/>
        </p:nvSpPr>
        <p:spPr>
          <a:xfrm>
            <a:off x="2276945" y="1031033"/>
            <a:ext cx="2720568" cy="1200329"/>
          </a:xfrm>
          <a:prstGeom prst="rect">
            <a:avLst/>
          </a:prstGeom>
          <a:noFill/>
        </p:spPr>
        <p:txBody>
          <a:bodyPr wrap="square" rtlCol="0">
            <a:spAutoFit/>
          </a:bodyPr>
          <a:lstStyle/>
          <a:p>
            <a:r>
              <a:rPr lang="en-US" b="1" dirty="0">
                <a:solidFill>
                  <a:srgbClr val="FF0000"/>
                </a:solidFill>
              </a:rPr>
              <a:t>Persistent albuminuria </a:t>
            </a:r>
            <a:r>
              <a:rPr lang="en-US" b="1" dirty="0">
                <a:solidFill>
                  <a:schemeClr val="bg1"/>
                </a:solidFill>
              </a:rPr>
              <a:t>= (&gt;300mg/day) on at least two occasions, 3 months apart. </a:t>
            </a:r>
            <a:endParaRPr lang="en-US" b="1" dirty="0"/>
          </a:p>
        </p:txBody>
      </p:sp>
      <p:sp>
        <p:nvSpPr>
          <p:cNvPr id="5" name="TextBox 4"/>
          <p:cNvSpPr txBox="1"/>
          <p:nvPr/>
        </p:nvSpPr>
        <p:spPr>
          <a:xfrm>
            <a:off x="4463358" y="4831904"/>
            <a:ext cx="1729211" cy="400110"/>
          </a:xfrm>
          <a:prstGeom prst="rect">
            <a:avLst/>
          </a:prstGeom>
          <a:noFill/>
        </p:spPr>
        <p:txBody>
          <a:bodyPr wrap="square" rtlCol="0">
            <a:spAutoFit/>
          </a:bodyPr>
          <a:lstStyle/>
          <a:p>
            <a:r>
              <a:rPr lang="en-US" sz="2000" b="1" dirty="0">
                <a:solidFill>
                  <a:schemeClr val="bg1"/>
                </a:solidFill>
              </a:rPr>
              <a:t>Increase in BP</a:t>
            </a:r>
            <a:endParaRPr lang="en-US" sz="2000" b="1" dirty="0"/>
          </a:p>
        </p:txBody>
      </p:sp>
      <p:sp>
        <p:nvSpPr>
          <p:cNvPr id="6" name="TextBox 5"/>
          <p:cNvSpPr txBox="1"/>
          <p:nvPr/>
        </p:nvSpPr>
        <p:spPr>
          <a:xfrm>
            <a:off x="602054" y="4885336"/>
            <a:ext cx="1792586" cy="646331"/>
          </a:xfrm>
          <a:prstGeom prst="rect">
            <a:avLst/>
          </a:prstGeom>
          <a:noFill/>
        </p:spPr>
        <p:txBody>
          <a:bodyPr wrap="square" rtlCol="0">
            <a:spAutoFit/>
          </a:bodyPr>
          <a:lstStyle/>
          <a:p>
            <a:r>
              <a:rPr lang="en-US" b="1" dirty="0">
                <a:solidFill>
                  <a:schemeClr val="bg1"/>
                </a:solidFill>
              </a:rPr>
              <a:t>Progressive decrease in GFR</a:t>
            </a:r>
            <a:endParaRPr lang="en-US" b="1" dirty="0"/>
          </a:p>
        </p:txBody>
      </p:sp>
      <p:sp>
        <p:nvSpPr>
          <p:cNvPr id="7" name="Rectangle 6"/>
          <p:cNvSpPr/>
          <p:nvPr/>
        </p:nvSpPr>
        <p:spPr>
          <a:xfrm>
            <a:off x="6392289" y="1106458"/>
            <a:ext cx="5549231" cy="1717393"/>
          </a:xfrm>
          <a:prstGeom prst="rect">
            <a:avLst/>
          </a:prstGeom>
        </p:spPr>
        <p:txBody>
          <a:bodyPr wrap="square">
            <a:spAutoFit/>
          </a:bodyPr>
          <a:lstStyle/>
          <a:p>
            <a:pPr>
              <a:lnSpc>
                <a:spcPct val="110000"/>
              </a:lnSpc>
            </a:pPr>
            <a:r>
              <a:rPr lang="en-US" sz="2400" dirty="0">
                <a:solidFill>
                  <a:schemeClr val="bg1"/>
                </a:solidFill>
              </a:rPr>
              <a:t>Patients with </a:t>
            </a:r>
            <a:r>
              <a:rPr lang="en-US" sz="2400" b="1" dirty="0" err="1">
                <a:solidFill>
                  <a:srgbClr val="FF0000"/>
                </a:solidFill>
              </a:rPr>
              <a:t>microalbuminuria</a:t>
            </a:r>
            <a:r>
              <a:rPr lang="en-US" sz="2400" dirty="0">
                <a:solidFill>
                  <a:schemeClr val="bg1"/>
                </a:solidFill>
              </a:rPr>
              <a:t> (230mg</a:t>
            </a:r>
            <a:r>
              <a:rPr lang="ar-JO" sz="2400" dirty="0">
                <a:solidFill>
                  <a:schemeClr val="bg1"/>
                </a:solidFill>
              </a:rPr>
              <a:t>/</a:t>
            </a:r>
            <a:r>
              <a:rPr lang="en-US" sz="2400" dirty="0">
                <a:solidFill>
                  <a:schemeClr val="bg1"/>
                </a:solidFill>
              </a:rPr>
              <a:t>day) are often said to have </a:t>
            </a:r>
            <a:r>
              <a:rPr lang="en-US" sz="2400" b="1" dirty="0">
                <a:solidFill>
                  <a:srgbClr val="FF0000"/>
                </a:solidFill>
              </a:rPr>
              <a:t>incipient</a:t>
            </a:r>
            <a:r>
              <a:rPr lang="en-US" sz="2400" dirty="0">
                <a:solidFill>
                  <a:schemeClr val="bg1"/>
                </a:solidFill>
              </a:rPr>
              <a:t> nephropathy and this is the earliest evidence of diabetic renal disease.</a:t>
            </a:r>
          </a:p>
        </p:txBody>
      </p:sp>
      <p:sp>
        <p:nvSpPr>
          <p:cNvPr id="8" name="Rectangle 7"/>
          <p:cNvSpPr/>
          <p:nvPr/>
        </p:nvSpPr>
        <p:spPr>
          <a:xfrm>
            <a:off x="602054" y="1007782"/>
            <a:ext cx="5590515" cy="48778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2369671"/>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B6BE7-05B2-442D-A369-DE537E073966}"/>
              </a:ext>
            </a:extLst>
          </p:cNvPr>
          <p:cNvSpPr>
            <a:spLocks noGrp="1"/>
          </p:cNvSpPr>
          <p:nvPr>
            <p:ph type="title"/>
          </p:nvPr>
        </p:nvSpPr>
        <p:spPr/>
        <p:txBody>
          <a:bodyPr/>
          <a:lstStyle/>
          <a:p>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ea typeface="+mn-ea"/>
                <a:cs typeface="+mn-cs"/>
              </a:rPr>
              <a:t>Proteinuria</a:t>
            </a:r>
            <a:b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ea typeface="+mn-ea"/>
                <a:cs typeface="+mn-cs"/>
              </a:rPr>
            </a:br>
            <a:endPar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mn-lt"/>
              <a:ea typeface="+mn-ea"/>
              <a:cs typeface="+mn-cs"/>
            </a:endParaRPr>
          </a:p>
        </p:txBody>
      </p:sp>
      <p:sp>
        <p:nvSpPr>
          <p:cNvPr id="3" name="Content Placeholder 2">
            <a:extLst>
              <a:ext uri="{FF2B5EF4-FFF2-40B4-BE49-F238E27FC236}">
                <a16:creationId xmlns:a16="http://schemas.microsoft.com/office/drawing/2014/main" id="{FE04B009-E9BD-4F49-8A75-59F931970E29}"/>
              </a:ext>
            </a:extLst>
          </p:cNvPr>
          <p:cNvSpPr>
            <a:spLocks noGrp="1"/>
          </p:cNvSpPr>
          <p:nvPr>
            <p:ph idx="1"/>
          </p:nvPr>
        </p:nvSpPr>
        <p:spPr>
          <a:xfrm>
            <a:off x="1261241" y="1492470"/>
            <a:ext cx="9481553" cy="3973876"/>
          </a:xfrm>
        </p:spPr>
        <p:txBody>
          <a:bodyPr>
            <a:normAutofit/>
          </a:bodyPr>
          <a:lstStyle/>
          <a:p>
            <a:pPr marL="0" indent="0">
              <a:buNone/>
            </a:pPr>
            <a:r>
              <a:rPr lang="en-US" sz="2800" b="1" dirty="0"/>
              <a:t>Proteinuria is itself an important treatment target</a:t>
            </a:r>
          </a:p>
          <a:p>
            <a:r>
              <a:rPr lang="en-US" sz="2800" dirty="0"/>
              <a:t>Aim </a:t>
            </a:r>
            <a:r>
              <a:rPr lang="en-US" sz="2800" b="1" dirty="0">
                <a:solidFill>
                  <a:srgbClr val="FF0000"/>
                </a:solidFill>
              </a:rPr>
              <a:t>&lt;0.5g/24h </a:t>
            </a:r>
            <a:r>
              <a:rPr lang="en-US" sz="2800" dirty="0"/>
              <a:t>(uACR &lt;30mg/mmol or </a:t>
            </a:r>
            <a:r>
              <a:rPr lang="en-US" sz="2800" dirty="0" err="1"/>
              <a:t>uPCR</a:t>
            </a:r>
            <a:r>
              <a:rPr lang="en-US" sz="2800" dirty="0"/>
              <a:t> &lt;50mg/mmol), as BP allows.</a:t>
            </a:r>
          </a:p>
          <a:p>
            <a:r>
              <a:rPr lang="en-US" sz="2800" dirty="0"/>
              <a:t>•ACE-1 or ARBs should be used in normotensive patients with proteinuria (micro-or macroalbuminuria).</a:t>
            </a:r>
          </a:p>
        </p:txBody>
      </p:sp>
    </p:spTree>
    <p:extLst>
      <p:ext uri="{BB962C8B-B14F-4D97-AF65-F5344CB8AC3E}">
        <p14:creationId xmlns:p14="http://schemas.microsoft.com/office/powerpoint/2010/main" val="224542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7C247-8AAB-471F-95CB-ECFAEEAAD389}"/>
              </a:ext>
            </a:extLst>
          </p:cNvPr>
          <p:cNvSpPr>
            <a:spLocks noGrp="1"/>
          </p:cNvSpPr>
          <p:nvPr>
            <p:ph type="title"/>
          </p:nvPr>
        </p:nvSpPr>
        <p:spPr>
          <a:xfrm>
            <a:off x="1314945" y="380173"/>
            <a:ext cx="9291215" cy="1049235"/>
          </a:xfrm>
        </p:spPr>
        <p:txBody>
          <a:bodyPr>
            <a:normAutofit fontScale="90000"/>
          </a:bodyPr>
          <a:lstStyle/>
          <a:p>
            <a:r>
              <a:rPr lang="en-US" dirty="0"/>
              <a:t>Diabetic nephropathy: management 2</a:t>
            </a:r>
            <a:br>
              <a:rPr lang="en-US" dirty="0"/>
            </a:br>
            <a:endParaRPr lang="en-US" dirty="0"/>
          </a:p>
        </p:txBody>
      </p:sp>
      <p:sp>
        <p:nvSpPr>
          <p:cNvPr id="3" name="Content Placeholder 2">
            <a:extLst>
              <a:ext uri="{FF2B5EF4-FFF2-40B4-BE49-F238E27FC236}">
                <a16:creationId xmlns:a16="http://schemas.microsoft.com/office/drawing/2014/main" id="{CC62E175-5C02-42B5-B0F4-B9DECC3D9ED9}"/>
              </a:ext>
            </a:extLst>
          </p:cNvPr>
          <p:cNvSpPr>
            <a:spLocks noGrp="1"/>
          </p:cNvSpPr>
          <p:nvPr>
            <p:ph idx="1"/>
          </p:nvPr>
        </p:nvSpPr>
        <p:spPr>
          <a:xfrm>
            <a:off x="889842" y="606026"/>
            <a:ext cx="11051678" cy="5107127"/>
          </a:xfrm>
        </p:spPr>
        <p:txBody>
          <a:bodyPr>
            <a:noAutofit/>
          </a:bodyPr>
          <a:lstStyle/>
          <a:p>
            <a:endParaRPr lang="en-US" sz="1600" dirty="0"/>
          </a:p>
          <a:p>
            <a:pPr marL="0" indent="0">
              <a:buNone/>
            </a:pPr>
            <a:r>
              <a:rPr lang="en-US" sz="3200" b="1" dirty="0">
                <a:highlight>
                  <a:srgbClr val="FF0000"/>
                </a:highlight>
              </a:rPr>
              <a:t>Additional RAS blockade</a:t>
            </a:r>
          </a:p>
          <a:p>
            <a:pPr marL="0" indent="0">
              <a:buNone/>
            </a:pPr>
            <a:r>
              <a:rPr lang="en-US" sz="1600" dirty="0"/>
              <a:t>• There has been much interest in combination therapy for RAS inhibition in DN.</a:t>
            </a:r>
          </a:p>
          <a:p>
            <a:r>
              <a:rPr lang="en-US" sz="1600" dirty="0"/>
              <a:t>For </a:t>
            </a:r>
            <a:r>
              <a:rPr lang="en-US" sz="1800" b="1" dirty="0"/>
              <a:t>ACE-I + ARB </a:t>
            </a:r>
            <a:r>
              <a:rPr lang="en-US" sz="1600" dirty="0"/>
              <a:t>therapy</a:t>
            </a:r>
          </a:p>
          <a:p>
            <a:r>
              <a:rPr lang="en-US" sz="1800" b="1" dirty="0"/>
              <a:t>Aldosterone</a:t>
            </a:r>
            <a:r>
              <a:rPr lang="en-US" sz="1600" dirty="0"/>
              <a:t> has been associated with progression of renal disease through increased fibrosis and proteinuria.</a:t>
            </a:r>
          </a:p>
          <a:p>
            <a:r>
              <a:rPr lang="en-US" sz="1600" dirty="0"/>
              <a:t>• Plasma aldosterone often decreases with ACE-I or ARB therapy, but levels eventually return to baseline in many (-40%)—a phenomenon termed 'aldosterone escape'.</a:t>
            </a:r>
          </a:p>
          <a:p>
            <a:r>
              <a:rPr lang="en-US" sz="1800" b="1" dirty="0"/>
              <a:t>• The addition of the </a:t>
            </a:r>
            <a:r>
              <a:rPr lang="en-US" sz="2000" b="1" dirty="0"/>
              <a:t>aldosterone antagonist spironolactone</a:t>
            </a:r>
            <a:r>
              <a:rPr lang="en-US" sz="1800" b="1" dirty="0"/>
              <a:t> to a regimen including an ACE-I or ARB has an anti-</a:t>
            </a:r>
            <a:r>
              <a:rPr lang="en-US" sz="1800" b="1" dirty="0" err="1"/>
              <a:t>proteinuric</a:t>
            </a:r>
            <a:r>
              <a:rPr lang="en-US" sz="1800" b="1" dirty="0"/>
              <a:t> (and variable BP) effect in both T1DM and T2DM.</a:t>
            </a:r>
          </a:p>
          <a:p>
            <a:r>
              <a:rPr lang="en-US" sz="1600" dirty="0"/>
              <a:t>* There is a significant risk of ↑ K+, particularly in patients with ↓ GFR, and this often limits the utility of spironolactone in practice. </a:t>
            </a:r>
          </a:p>
          <a:p>
            <a:r>
              <a:rPr lang="en-US" sz="1600" dirty="0"/>
              <a:t>• </a:t>
            </a:r>
            <a:r>
              <a:rPr lang="en-US" sz="1600" b="1" dirty="0"/>
              <a:t>Combination therapy with a direct renin inhibitor has also been studied, with initial studies suggesting a BP-independent antiproteinuric effect in T2DM.</a:t>
            </a:r>
          </a:p>
          <a:p>
            <a:r>
              <a:rPr lang="en-US" sz="1600" dirty="0"/>
              <a:t>• However, the ALTITUDE study (</a:t>
            </a:r>
            <a:r>
              <a:rPr lang="en-US" sz="1600" dirty="0" err="1"/>
              <a:t>aliskirin</a:t>
            </a:r>
            <a:r>
              <a:rPr lang="en-US" sz="1600" dirty="0"/>
              <a:t> + ACE-I/ARB in T2DM) was stopped early because of adverse events in the combination therapy group (renal failure, ↑ K+, ↓ BP, CV events).</a:t>
            </a:r>
          </a:p>
        </p:txBody>
      </p:sp>
    </p:spTree>
    <p:extLst>
      <p:ext uri="{BB962C8B-B14F-4D97-AF65-F5344CB8AC3E}">
        <p14:creationId xmlns:p14="http://schemas.microsoft.com/office/powerpoint/2010/main" val="615864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30624-375C-40E8-B408-070853FF5318}"/>
              </a:ext>
            </a:extLst>
          </p:cNvPr>
          <p:cNvSpPr>
            <a:spLocks noGrp="1"/>
          </p:cNvSpPr>
          <p:nvPr>
            <p:ph type="title"/>
          </p:nvPr>
        </p:nvSpPr>
        <p:spPr>
          <a:xfrm>
            <a:off x="1449205" y="530772"/>
            <a:ext cx="9291215" cy="1049235"/>
          </a:xfrm>
        </p:spPr>
        <p:txBody>
          <a:bodyPr>
            <a:normAutofit fontScale="90000"/>
          </a:bodyPr>
          <a:lstStyle/>
          <a:p>
            <a:r>
              <a:rPr lang="en-US" dirty="0"/>
              <a:t>Other interventions</a:t>
            </a:r>
            <a:br>
              <a:rPr lang="en-US" dirty="0"/>
            </a:br>
            <a:endParaRPr lang="en-US" dirty="0"/>
          </a:p>
        </p:txBody>
      </p:sp>
      <p:sp>
        <p:nvSpPr>
          <p:cNvPr id="3" name="Content Placeholder 2">
            <a:extLst>
              <a:ext uri="{FF2B5EF4-FFF2-40B4-BE49-F238E27FC236}">
                <a16:creationId xmlns:a16="http://schemas.microsoft.com/office/drawing/2014/main" id="{3F99A1C6-7D50-4F71-8DCD-259D1AF00429}"/>
              </a:ext>
            </a:extLst>
          </p:cNvPr>
          <p:cNvSpPr>
            <a:spLocks noGrp="1"/>
          </p:cNvSpPr>
          <p:nvPr>
            <p:ph idx="1"/>
          </p:nvPr>
        </p:nvSpPr>
        <p:spPr>
          <a:xfrm>
            <a:off x="533654" y="861848"/>
            <a:ext cx="10206766" cy="4929352"/>
          </a:xfrm>
        </p:spPr>
        <p:txBody>
          <a:bodyPr>
            <a:normAutofit fontScale="92500" lnSpcReduction="10000"/>
          </a:bodyPr>
          <a:lstStyle/>
          <a:p>
            <a:endParaRPr lang="en-US" dirty="0"/>
          </a:p>
          <a:p>
            <a:r>
              <a:rPr lang="en-US" sz="3500" b="1" dirty="0">
                <a:highlight>
                  <a:srgbClr val="FF0000"/>
                </a:highlight>
              </a:rPr>
              <a:t>Treat </a:t>
            </a:r>
            <a:r>
              <a:rPr lang="en-US" sz="3500" b="1" dirty="0" err="1">
                <a:highlight>
                  <a:srgbClr val="FF0000"/>
                </a:highlight>
              </a:rPr>
              <a:t>dyslipidaemia</a:t>
            </a:r>
            <a:r>
              <a:rPr lang="en-US" sz="3500" b="1" dirty="0">
                <a:highlight>
                  <a:srgbClr val="FF0000"/>
                </a:highlight>
              </a:rPr>
              <a:t>:</a:t>
            </a:r>
          </a:p>
          <a:p>
            <a:pPr>
              <a:buFont typeface="Wingdings" panose="05000000000000000000" pitchFamily="2" charset="2"/>
              <a:buChar char="Ø"/>
            </a:pPr>
            <a:r>
              <a:rPr lang="en-US" dirty="0"/>
              <a:t> Aim </a:t>
            </a:r>
            <a:r>
              <a:rPr lang="en-US" b="1" dirty="0">
                <a:solidFill>
                  <a:srgbClr val="FF0000"/>
                </a:solidFill>
              </a:rPr>
              <a:t>fasting LDL &lt;3.0mmol/L</a:t>
            </a:r>
            <a:r>
              <a:rPr lang="en-US" dirty="0"/>
              <a:t>.</a:t>
            </a:r>
          </a:p>
          <a:p>
            <a:pPr>
              <a:buFont typeface="Wingdings" panose="05000000000000000000" pitchFamily="2" charset="2"/>
              <a:buChar char="Ø"/>
            </a:pPr>
            <a:r>
              <a:rPr lang="en-US" b="1" dirty="0"/>
              <a:t> Statins </a:t>
            </a:r>
            <a:r>
              <a:rPr lang="en-US" dirty="0"/>
              <a:t>are usually necessary (and demonstrably reduce cardiac events in diabetic patients).</a:t>
            </a:r>
          </a:p>
          <a:p>
            <a:pPr>
              <a:buFont typeface="Wingdings" panose="05000000000000000000" pitchFamily="2" charset="2"/>
              <a:buChar char="Ø"/>
            </a:pPr>
            <a:r>
              <a:rPr lang="en-US" dirty="0"/>
              <a:t>Statins may reduce proteinuria and preserve GFR in overt DN.</a:t>
            </a:r>
          </a:p>
          <a:p>
            <a:r>
              <a:rPr lang="en-US" dirty="0"/>
              <a:t>• The role of </a:t>
            </a:r>
            <a:r>
              <a:rPr lang="en-US" b="1" dirty="0"/>
              <a:t>aspirin</a:t>
            </a:r>
            <a:r>
              <a:rPr lang="en-US" dirty="0"/>
              <a:t> and other </a:t>
            </a:r>
            <a:r>
              <a:rPr lang="en-US" b="1" dirty="0"/>
              <a:t>antiplatelet agents </a:t>
            </a:r>
            <a:r>
              <a:rPr lang="en-US" dirty="0"/>
              <a:t>for primary prevention of CV events in patients with DN is uncertain. However, if no contraindication, low-dose aspirin (75mg od) is often recommended.</a:t>
            </a:r>
          </a:p>
          <a:p>
            <a:r>
              <a:rPr lang="en-US" dirty="0"/>
              <a:t>• </a:t>
            </a:r>
            <a:r>
              <a:rPr lang="en-US" b="1" dirty="0"/>
              <a:t>Smoking cessation</a:t>
            </a:r>
            <a:r>
              <a:rPr lang="en-US" dirty="0"/>
              <a:t>.</a:t>
            </a:r>
          </a:p>
          <a:p>
            <a:r>
              <a:rPr lang="en-US" dirty="0"/>
              <a:t>. Modest </a:t>
            </a:r>
            <a:r>
              <a:rPr lang="en-US" b="1" dirty="0"/>
              <a:t>dietary protein restriction</a:t>
            </a:r>
            <a:r>
              <a:rPr lang="en-US" dirty="0"/>
              <a:t> (0.8g/kg per day) may slow decline in GFR. </a:t>
            </a:r>
          </a:p>
          <a:p>
            <a:endParaRPr lang="en-US" dirty="0"/>
          </a:p>
          <a:p>
            <a:pPr marL="0" indent="0">
              <a:buNone/>
            </a:pPr>
            <a:r>
              <a:rPr lang="en-US" dirty="0"/>
              <a:t> Some advocate a more stringent restriction to 0.6g/kg/day in selected patients.</a:t>
            </a:r>
          </a:p>
        </p:txBody>
      </p:sp>
    </p:spTree>
    <p:extLst>
      <p:ext uri="{BB962C8B-B14F-4D97-AF65-F5344CB8AC3E}">
        <p14:creationId xmlns:p14="http://schemas.microsoft.com/office/powerpoint/2010/main" val="24827851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123CAC-4323-4B5F-B8E5-36EE0548DF2D}"/>
              </a:ext>
            </a:extLst>
          </p:cNvPr>
          <p:cNvSpPr>
            <a:spLocks noGrp="1"/>
          </p:cNvSpPr>
          <p:nvPr>
            <p:ph idx="1"/>
          </p:nvPr>
        </p:nvSpPr>
        <p:spPr>
          <a:xfrm>
            <a:off x="293457" y="754977"/>
            <a:ext cx="6641498" cy="5654564"/>
          </a:xfrm>
        </p:spPr>
        <p:txBody>
          <a:bodyPr>
            <a:normAutofit/>
          </a:bodyPr>
          <a:lstStyle/>
          <a:p>
            <a:pPr marL="0" indent="0">
              <a:buNone/>
            </a:pPr>
            <a:r>
              <a:rPr lang="en-US" sz="45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Other diabetes-related urinary tract disorders</a:t>
            </a:r>
            <a:endParaRPr lang="en-US"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r>
              <a:rPr lang="en-US" dirty="0">
                <a:highlight>
                  <a:srgbClr val="FF0000"/>
                </a:highlight>
              </a:rPr>
              <a:t>Papillary necrosis</a:t>
            </a:r>
          </a:p>
          <a:p>
            <a:pPr marL="0" indent="0">
              <a:buNone/>
            </a:pPr>
            <a:r>
              <a:rPr lang="en-US" dirty="0"/>
              <a:t>Occurs in ~1:20 with diabetic nephropathy. </a:t>
            </a:r>
          </a:p>
          <a:p>
            <a:pPr marL="0" indent="0">
              <a:buNone/>
            </a:pPr>
            <a:r>
              <a:rPr lang="en-US" dirty="0"/>
              <a:t>May be asymptomatic but can present as pain (recurrent renal colic) or infection. </a:t>
            </a:r>
          </a:p>
          <a:p>
            <a:pPr marL="0" indent="0">
              <a:buNone/>
            </a:pPr>
            <a:r>
              <a:rPr lang="en-US" dirty="0" err="1"/>
              <a:t>Haematuria</a:t>
            </a:r>
            <a:r>
              <a:rPr lang="en-US" dirty="0"/>
              <a:t>, modest proteinuria (&lt;2g/24h), and sterile pyuria are common.</a:t>
            </a:r>
          </a:p>
          <a:p>
            <a:r>
              <a:rPr lang="en-US" dirty="0">
                <a:highlight>
                  <a:srgbClr val="FF0000"/>
                </a:highlight>
              </a:rPr>
              <a:t>Renovascular disease</a:t>
            </a:r>
          </a:p>
          <a:p>
            <a:pPr marL="0" indent="0">
              <a:buNone/>
            </a:pPr>
            <a:r>
              <a:rPr lang="en-US" dirty="0"/>
              <a:t>Suspect if difficult to control BP, fluid retention, or &gt;20% rise in </a:t>
            </a:r>
            <a:r>
              <a:rPr lang="en-US" dirty="0" err="1"/>
              <a:t>SCr</a:t>
            </a:r>
            <a:r>
              <a:rPr lang="en-US" dirty="0"/>
              <a:t> (or fall in eGFR), following an ACE-I or ARB.</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6970" y="1605533"/>
            <a:ext cx="4617267" cy="4146174"/>
          </a:xfrm>
          <a:prstGeom prst="rect">
            <a:avLst/>
          </a:prstGeom>
        </p:spPr>
      </p:pic>
    </p:spTree>
    <p:extLst>
      <p:ext uri="{BB962C8B-B14F-4D97-AF65-F5344CB8AC3E}">
        <p14:creationId xmlns:p14="http://schemas.microsoft.com/office/powerpoint/2010/main" val="1810402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99918-7752-4E62-82C5-E3FFBAF15DA8}"/>
              </a:ext>
            </a:extLst>
          </p:cNvPr>
          <p:cNvSpPr>
            <a:spLocks noGrp="1"/>
          </p:cNvSpPr>
          <p:nvPr>
            <p:ph type="title"/>
          </p:nvPr>
        </p:nvSpPr>
        <p:spPr>
          <a:xfrm>
            <a:off x="1350270" y="924806"/>
            <a:ext cx="9437138" cy="735723"/>
          </a:xfrm>
        </p:spPr>
        <p:txBody>
          <a:bodyPr>
            <a:noAutofit/>
          </a:bodyPr>
          <a:lstStyle/>
          <a:p>
            <a:pPr algn="ctr"/>
            <a:r>
              <a:rPr lang="en-US" sz="4800" dirty="0">
                <a:solidFill>
                  <a:schemeClr val="tx1"/>
                </a:solidFill>
                <a:highlight>
                  <a:srgbClr val="FF0000"/>
                </a:highlight>
                <a:latin typeface="+mn-lt"/>
                <a:ea typeface="+mn-ea"/>
                <a:cs typeface="+mn-cs"/>
              </a:rPr>
              <a:t>Neurogenic bladder (diabetic </a:t>
            </a:r>
            <a:r>
              <a:rPr lang="en-US" sz="4800" dirty="0" err="1">
                <a:solidFill>
                  <a:schemeClr val="tx1"/>
                </a:solidFill>
                <a:highlight>
                  <a:srgbClr val="FF0000"/>
                </a:highlight>
                <a:latin typeface="+mn-lt"/>
                <a:ea typeface="+mn-ea"/>
                <a:cs typeface="+mn-cs"/>
              </a:rPr>
              <a:t>cystopathy</a:t>
            </a:r>
            <a:r>
              <a:rPr lang="en-US" sz="4800" dirty="0">
                <a:solidFill>
                  <a:schemeClr val="tx1"/>
                </a:solidFill>
                <a:highlight>
                  <a:srgbClr val="FF0000"/>
                </a:highlight>
                <a:latin typeface="+mn-lt"/>
                <a:ea typeface="+mn-ea"/>
                <a:cs typeface="+mn-cs"/>
              </a:rPr>
              <a:t>)</a:t>
            </a:r>
            <a:br>
              <a:rPr lang="en-US" sz="4800" dirty="0">
                <a:solidFill>
                  <a:schemeClr val="tx1"/>
                </a:solidFill>
                <a:highlight>
                  <a:srgbClr val="FF0000"/>
                </a:highlight>
                <a:latin typeface="+mn-lt"/>
                <a:ea typeface="+mn-ea"/>
                <a:cs typeface="+mn-cs"/>
              </a:rPr>
            </a:br>
            <a:endParaRPr lang="en-US" sz="4800" dirty="0">
              <a:solidFill>
                <a:schemeClr val="tx1"/>
              </a:solidFill>
              <a:highlight>
                <a:srgbClr val="FF0000"/>
              </a:highlight>
              <a:latin typeface="+mn-lt"/>
              <a:ea typeface="+mn-ea"/>
              <a:cs typeface="+mn-cs"/>
            </a:endParaRPr>
          </a:p>
        </p:txBody>
      </p:sp>
      <p:sp>
        <p:nvSpPr>
          <p:cNvPr id="3" name="Content Placeholder 2">
            <a:extLst>
              <a:ext uri="{FF2B5EF4-FFF2-40B4-BE49-F238E27FC236}">
                <a16:creationId xmlns:a16="http://schemas.microsoft.com/office/drawing/2014/main" id="{6C55ED35-3A87-43B6-B30B-A04A0E1C3A2E}"/>
              </a:ext>
            </a:extLst>
          </p:cNvPr>
          <p:cNvSpPr>
            <a:spLocks noGrp="1"/>
          </p:cNvSpPr>
          <p:nvPr>
            <p:ph idx="1"/>
          </p:nvPr>
        </p:nvSpPr>
        <p:spPr>
          <a:xfrm>
            <a:off x="230343" y="1462109"/>
            <a:ext cx="11676993" cy="5780690"/>
          </a:xfrm>
        </p:spPr>
        <p:txBody>
          <a:bodyPr>
            <a:noAutofit/>
          </a:bodyPr>
          <a:lstStyle/>
          <a:p>
            <a:endParaRPr lang="en-US" sz="2400" dirty="0"/>
          </a:p>
          <a:p>
            <a:r>
              <a:rPr lang="en-US" sz="2400" b="1" dirty="0"/>
              <a:t>A degree of bladder dysfunction is present in ~40% of patients with long-standing diabetes.</a:t>
            </a:r>
          </a:p>
          <a:p>
            <a:r>
              <a:rPr lang="en-US" sz="3200" b="1" dirty="0"/>
              <a:t>Cause:  </a:t>
            </a:r>
            <a:r>
              <a:rPr lang="en-US" sz="2400" dirty="0"/>
              <a:t>It results from peripheral and autonomic neuropathy (characterized by segmental demyelination with impaired conduction). </a:t>
            </a:r>
          </a:p>
          <a:p>
            <a:r>
              <a:rPr lang="en-US" sz="3200" b="1" dirty="0"/>
              <a:t>Manifestations: </a:t>
            </a:r>
            <a:r>
              <a:rPr lang="en-US" sz="2800" dirty="0"/>
              <a:t>firstly</a:t>
            </a:r>
            <a:r>
              <a:rPr lang="en-US" sz="3200" b="1" dirty="0"/>
              <a:t>, </a:t>
            </a:r>
            <a:r>
              <a:rPr lang="en-US" sz="2400" dirty="0"/>
              <a:t> loss of sensation of bladder filling, with subsequent progressive loss of motor function. Incomplete emptying leads to a large-volume bladder, with a significant post-micturition volume and urinary stasis leading to : Recurrent UTIs and urinary incontinence </a:t>
            </a:r>
          </a:p>
        </p:txBody>
      </p:sp>
    </p:spTree>
    <p:extLst>
      <p:ext uri="{BB962C8B-B14F-4D97-AF65-F5344CB8AC3E}">
        <p14:creationId xmlns:p14="http://schemas.microsoft.com/office/powerpoint/2010/main" val="3069253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5347" y="676158"/>
            <a:ext cx="10520126" cy="3724096"/>
          </a:xfrm>
          <a:prstGeom prst="rect">
            <a:avLst/>
          </a:prstGeom>
        </p:spPr>
        <p:txBody>
          <a:bodyPr wrap="square">
            <a:spAutoFit/>
          </a:bodyPr>
          <a:lstStyle/>
          <a:p>
            <a:r>
              <a:rPr lang="en-US" sz="2800" b="1" dirty="0"/>
              <a:t>Investigations</a:t>
            </a:r>
            <a:r>
              <a:rPr lang="en-US" sz="2000" dirty="0"/>
              <a:t>: MSU for M,C+S. USS bladder before and after voiding.</a:t>
            </a:r>
          </a:p>
          <a:p>
            <a:r>
              <a:rPr lang="en-US" sz="2000" dirty="0"/>
              <a:t>Ask the patient to complete a bladder diary.</a:t>
            </a:r>
          </a:p>
          <a:p>
            <a:r>
              <a:rPr lang="en-US" sz="2000" dirty="0"/>
              <a:t> Urodynamic findings include decreased bladder sensation, impaired detrusor contractility, and eventual detrusor </a:t>
            </a:r>
            <a:r>
              <a:rPr lang="en-US" sz="2000" dirty="0" err="1"/>
              <a:t>areflexia</a:t>
            </a:r>
            <a:r>
              <a:rPr lang="en-US" sz="2000" dirty="0"/>
              <a:t>. Detrusor </a:t>
            </a:r>
            <a:r>
              <a:rPr lang="en-US" sz="2000" dirty="0" err="1"/>
              <a:t>hyperreflexia</a:t>
            </a:r>
            <a:r>
              <a:rPr lang="en-US" sz="2000" dirty="0"/>
              <a:t> is also recognized.</a:t>
            </a:r>
          </a:p>
          <a:p>
            <a:r>
              <a:rPr lang="en-US" sz="2000" dirty="0"/>
              <a:t> Screen for other manifestations of autonomic dysfunction( postural HR and BP) .</a:t>
            </a:r>
          </a:p>
          <a:p>
            <a:r>
              <a:rPr lang="en-US" sz="2000" dirty="0"/>
              <a:t> Exclude significant prostatic disease.</a:t>
            </a:r>
          </a:p>
          <a:p>
            <a:r>
              <a:rPr lang="en-US" sz="2800" b="1" dirty="0"/>
              <a:t>Interventions: </a:t>
            </a:r>
            <a:r>
              <a:rPr lang="en-US" sz="2800" dirty="0"/>
              <a:t>1)</a:t>
            </a:r>
            <a:r>
              <a:rPr lang="en-US" sz="2000" dirty="0"/>
              <a:t> regular voiding in the absence of urge ( every 2h) </a:t>
            </a:r>
          </a:p>
          <a:p>
            <a:r>
              <a:rPr lang="en-US" sz="2000" dirty="0"/>
              <a:t>2) drugs (e.g. the </a:t>
            </a:r>
            <a:r>
              <a:rPr lang="en-US" sz="2000" dirty="0" err="1"/>
              <a:t>parasympathomimetic</a:t>
            </a:r>
            <a:r>
              <a:rPr lang="en-US" sz="2000" dirty="0"/>
              <a:t> agent </a:t>
            </a:r>
            <a:r>
              <a:rPr lang="en-US" sz="2000" dirty="0" err="1"/>
              <a:t>bethanechol</a:t>
            </a:r>
            <a:r>
              <a:rPr lang="en-US" sz="2000" dirty="0"/>
              <a:t>) </a:t>
            </a:r>
          </a:p>
          <a:p>
            <a:r>
              <a:rPr lang="en-US" sz="2000" dirty="0"/>
              <a:t>3) intermittent self-catheterization, (also ↓ bladder volume and may help partial recovery of detrusor function)</a:t>
            </a:r>
          </a:p>
          <a:p>
            <a:r>
              <a:rPr lang="en-US" sz="2000" dirty="0"/>
              <a:t>4) long-term catheterization, urinary diversion, and treatment of associated infection.</a:t>
            </a:r>
          </a:p>
        </p:txBody>
      </p:sp>
    </p:spTree>
    <p:extLst>
      <p:ext uri="{BB962C8B-B14F-4D97-AF65-F5344CB8AC3E}">
        <p14:creationId xmlns:p14="http://schemas.microsoft.com/office/powerpoint/2010/main" val="2984754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32EE76-B71B-48EB-8E29-C605D2B84BC5}"/>
              </a:ext>
            </a:extLst>
          </p:cNvPr>
          <p:cNvSpPr>
            <a:spLocks noGrp="1"/>
          </p:cNvSpPr>
          <p:nvPr>
            <p:ph idx="1"/>
          </p:nvPr>
        </p:nvSpPr>
        <p:spPr>
          <a:xfrm>
            <a:off x="609601" y="493986"/>
            <a:ext cx="10133194" cy="5349766"/>
          </a:xfrm>
          <a:noFill/>
        </p:spPr>
        <p:txBody>
          <a:bodyPr>
            <a:normAutofit/>
          </a:bodyPr>
          <a:lstStyle/>
          <a:p>
            <a:pPr marL="0" indent="0">
              <a:buNone/>
            </a:pPr>
            <a:r>
              <a:rPr lang="en-US" sz="3200" dirty="0">
                <a:highlight>
                  <a:srgbClr val="FF0000"/>
                </a:highlight>
              </a:rPr>
              <a:t>Urinary tract infection</a:t>
            </a:r>
          </a:p>
          <a:p>
            <a:pPr>
              <a:buFont typeface="Wingdings" panose="05000000000000000000" pitchFamily="2" charset="2"/>
              <a:buChar char="§"/>
            </a:pPr>
            <a:r>
              <a:rPr lang="en-US" dirty="0"/>
              <a:t>Female with diabetes have twice the incidence of UTI, compared to those with out diabetes.</a:t>
            </a:r>
          </a:p>
          <a:p>
            <a:pPr>
              <a:buFont typeface="Wingdings" panose="05000000000000000000" pitchFamily="2" charset="2"/>
              <a:buChar char="§"/>
            </a:pPr>
            <a:r>
              <a:rPr lang="en-US" dirty="0"/>
              <a:t> Diabetes is also a risk factor for UTIS in males.</a:t>
            </a:r>
          </a:p>
          <a:p>
            <a:pPr>
              <a:buFont typeface="Wingdings" panose="05000000000000000000" pitchFamily="2" charset="2"/>
              <a:buChar char="§"/>
            </a:pPr>
            <a:r>
              <a:rPr lang="en-US" dirty="0"/>
              <a:t> There is also a higher incidence of pyelonephritis and renal abscess formation. </a:t>
            </a:r>
          </a:p>
          <a:p>
            <a:pPr>
              <a:buFont typeface="Wingdings" panose="05000000000000000000" pitchFamily="2" charset="2"/>
              <a:buChar char="§"/>
            </a:pPr>
            <a:r>
              <a:rPr lang="en-US" dirty="0"/>
              <a:t>90% of cases of emphysematous pyelonephritis occur in patients with diabetes.</a:t>
            </a:r>
          </a:p>
          <a:p>
            <a:endParaRPr lang="en-US" dirty="0"/>
          </a:p>
          <a:p>
            <a:pPr marL="0" indent="0">
              <a:buNone/>
            </a:pPr>
            <a:r>
              <a:rPr lang="en-US" sz="3200" dirty="0">
                <a:highlight>
                  <a:srgbClr val="FF0000"/>
                </a:highlight>
              </a:rPr>
              <a:t>Contrast induced-AKI</a:t>
            </a:r>
          </a:p>
          <a:p>
            <a:r>
              <a:rPr lang="en-US" dirty="0"/>
              <a:t>Patients with diabetes, probably as a result of intrarenal microvascular disease, are more susceptible to CI-AKI.</a:t>
            </a:r>
          </a:p>
        </p:txBody>
      </p:sp>
    </p:spTree>
    <p:extLst>
      <p:ext uri="{BB962C8B-B14F-4D97-AF65-F5344CB8AC3E}">
        <p14:creationId xmlns:p14="http://schemas.microsoft.com/office/powerpoint/2010/main" val="1941858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4AD41-FD4F-4542-AB55-B7FA71060A8F}"/>
              </a:ext>
            </a:extLst>
          </p:cNvPr>
          <p:cNvSpPr>
            <a:spLocks noGrp="1"/>
          </p:cNvSpPr>
          <p:nvPr>
            <p:ph type="title"/>
          </p:nvPr>
        </p:nvSpPr>
        <p:spPr>
          <a:xfrm>
            <a:off x="506994" y="421314"/>
            <a:ext cx="11516008" cy="1049235"/>
          </a:xfrm>
        </p:spPr>
        <p:txBody>
          <a:bodyPr>
            <a:normAutofit fontScale="90000"/>
          </a:bodyPr>
          <a:lstStyle/>
          <a:p>
            <a:r>
              <a:rPr lang="en-US" sz="6000" cap="none" spc="0" dirty="0">
                <a:ln w="0"/>
                <a:solidFill>
                  <a:schemeClr val="accent1"/>
                </a:solidFill>
                <a:effectLst>
                  <a:outerShdw blurRad="38100" dist="25400" dir="5400000" algn="ctr" rotWithShape="0">
                    <a:srgbClr val="6E747A">
                      <a:alpha val="43000"/>
                    </a:srgbClr>
                  </a:outerShdw>
                </a:effectLst>
              </a:rPr>
              <a:t>OTHER DIABETES-RELATED URINARY TRACT DISORDERS</a:t>
            </a:r>
            <a:br>
              <a:rPr lang="en-US" dirty="0"/>
            </a:br>
            <a:endParaRPr lang="en-US" dirty="0"/>
          </a:p>
        </p:txBody>
      </p:sp>
      <p:sp>
        <p:nvSpPr>
          <p:cNvPr id="3" name="Content Placeholder 2">
            <a:extLst>
              <a:ext uri="{FF2B5EF4-FFF2-40B4-BE49-F238E27FC236}">
                <a16:creationId xmlns:a16="http://schemas.microsoft.com/office/drawing/2014/main" id="{BA5095D3-B568-463D-B306-0AD2C6239FBA}"/>
              </a:ext>
            </a:extLst>
          </p:cNvPr>
          <p:cNvSpPr>
            <a:spLocks noGrp="1"/>
          </p:cNvSpPr>
          <p:nvPr>
            <p:ph idx="1"/>
          </p:nvPr>
        </p:nvSpPr>
        <p:spPr>
          <a:xfrm>
            <a:off x="126750" y="945931"/>
            <a:ext cx="11769504" cy="5181599"/>
          </a:xfrm>
        </p:spPr>
        <p:txBody>
          <a:bodyPr>
            <a:noAutofit/>
          </a:bodyPr>
          <a:lstStyle/>
          <a:p>
            <a:endParaRPr lang="en-US" sz="1800" dirty="0"/>
          </a:p>
          <a:p>
            <a:pPr marL="0" indent="0">
              <a:buNone/>
            </a:pPr>
            <a:r>
              <a:rPr lang="en-US" sz="3200" b="1" dirty="0"/>
              <a:t>Considerations in ESRD from diabetic nephropathy</a:t>
            </a:r>
            <a:endParaRPr lang="en-US" sz="1800" dirty="0"/>
          </a:p>
          <a:p>
            <a:r>
              <a:rPr lang="en-US" sz="1800" dirty="0"/>
              <a:t>► </a:t>
            </a:r>
            <a:r>
              <a:rPr lang="en-US" sz="1800" b="1" dirty="0"/>
              <a:t>Patients with T1DM (and selected patients with T2DM) should be considered for combined kidney/pancreas transplantation.</a:t>
            </a:r>
          </a:p>
          <a:p>
            <a:pPr marL="0" indent="0">
              <a:buNone/>
            </a:pPr>
            <a:r>
              <a:rPr lang="en-US" sz="1800" dirty="0"/>
              <a:t>Diabetic patients often need to initiate dialysis at an earlier stage than patients with ESRD from another cause (</a:t>
            </a:r>
            <a:r>
              <a:rPr lang="en-US" sz="1800" dirty="0" err="1"/>
              <a:t>eGFR</a:t>
            </a:r>
            <a:r>
              <a:rPr lang="en-US" sz="1800" dirty="0"/>
              <a:t> in the 10-15mL/min range) </a:t>
            </a:r>
          </a:p>
          <a:p>
            <a:pPr marL="0" indent="0">
              <a:buNone/>
            </a:pPr>
            <a:r>
              <a:rPr lang="en-US" sz="1800" dirty="0"/>
              <a:t>Because : 1) they are often more symptomatic</a:t>
            </a:r>
          </a:p>
          <a:p>
            <a:pPr marL="0" indent="0">
              <a:buNone/>
            </a:pPr>
            <a:r>
              <a:rPr lang="en-US" sz="1800" dirty="0"/>
              <a:t>2)tolerate volume overload less well</a:t>
            </a:r>
          </a:p>
          <a:p>
            <a:pPr marL="0" indent="0">
              <a:buNone/>
            </a:pPr>
            <a:r>
              <a:rPr lang="en-US" sz="1800" dirty="0"/>
              <a:t>3)have a heightened propensity to </a:t>
            </a:r>
            <a:r>
              <a:rPr lang="en-US" sz="1800" dirty="0" err="1"/>
              <a:t>hyperkalaemia</a:t>
            </a:r>
            <a:r>
              <a:rPr lang="en-US" sz="1800" dirty="0"/>
              <a:t>.</a:t>
            </a:r>
          </a:p>
          <a:p>
            <a:pPr marL="0" indent="0">
              <a:buNone/>
            </a:pPr>
            <a:endParaRPr lang="en-US" sz="1800" dirty="0"/>
          </a:p>
          <a:p>
            <a:r>
              <a:rPr lang="en-US" sz="2400" b="1" dirty="0"/>
              <a:t>*Survival and causes of death in diabetic patients on dialysis:</a:t>
            </a:r>
          </a:p>
          <a:p>
            <a:pPr marL="0" indent="0">
              <a:buNone/>
            </a:pPr>
            <a:r>
              <a:rPr lang="en-US" sz="1800" dirty="0"/>
              <a:t>Diabetic patients with ESRD have a 5-year survival rate of ~30% (compared with ~60% in those without diabetes). </a:t>
            </a:r>
          </a:p>
          <a:p>
            <a:pPr marL="0" indent="0">
              <a:buNone/>
            </a:pPr>
            <a:r>
              <a:rPr lang="en-US" sz="1800" dirty="0"/>
              <a:t>This is largely a consequence of their comorbidity, particularly CV disease. </a:t>
            </a:r>
          </a:p>
          <a:p>
            <a:pPr marL="0" indent="0">
              <a:buNone/>
            </a:pPr>
            <a:r>
              <a:rPr lang="en-US" sz="1800" dirty="0"/>
              <a:t>A higher incidence of withdrawal from dialysis treatment is also reported.</a:t>
            </a:r>
          </a:p>
        </p:txBody>
      </p:sp>
    </p:spTree>
    <p:extLst>
      <p:ext uri="{BB962C8B-B14F-4D97-AF65-F5344CB8AC3E}">
        <p14:creationId xmlns:p14="http://schemas.microsoft.com/office/powerpoint/2010/main" val="4874233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96B82A-F161-469D-A655-E32E3516720E}"/>
              </a:ext>
            </a:extLst>
          </p:cNvPr>
          <p:cNvSpPr>
            <a:spLocks noGrp="1"/>
          </p:cNvSpPr>
          <p:nvPr>
            <p:ph idx="1"/>
          </p:nvPr>
        </p:nvSpPr>
        <p:spPr>
          <a:xfrm>
            <a:off x="704193" y="578070"/>
            <a:ext cx="10038601" cy="5896302"/>
          </a:xfrm>
        </p:spPr>
        <p:txBody>
          <a:bodyPr>
            <a:normAutofit/>
          </a:bodyPr>
          <a:lstStyle/>
          <a:p>
            <a:pPr marL="0" indent="0">
              <a:buNone/>
            </a:pPr>
            <a:r>
              <a:rPr lang="en-US" b="1" dirty="0">
                <a:highlight>
                  <a:srgbClr val="FF0000"/>
                </a:highlight>
              </a:rPr>
              <a:t>Dialysis modality: peritoneal dialysis vs </a:t>
            </a:r>
            <a:r>
              <a:rPr lang="en-US" b="1" dirty="0" err="1">
                <a:highlight>
                  <a:srgbClr val="FF0000"/>
                </a:highlight>
              </a:rPr>
              <a:t>haemodialysis</a:t>
            </a:r>
            <a:endParaRPr lang="en-US" b="1" dirty="0">
              <a:highlight>
                <a:srgbClr val="FF0000"/>
              </a:highlight>
            </a:endParaRPr>
          </a:p>
          <a:p>
            <a:r>
              <a:rPr lang="en-US" b="1" dirty="0"/>
              <a:t>No clear difference in outcome between PD and HD has been observed</a:t>
            </a:r>
            <a:r>
              <a:rPr lang="en-US" dirty="0"/>
              <a:t>.</a:t>
            </a:r>
          </a:p>
          <a:p>
            <a:r>
              <a:rPr lang="en-US" dirty="0"/>
              <a:t> USRDS data and Canadian studies have offered conflicting results (potentially explained by different patient demographics and comorbidities). Overall, there is a suggestion that </a:t>
            </a:r>
            <a:r>
              <a:rPr lang="en-US" b="1" dirty="0"/>
              <a:t>older diabetic patients survive longer on HD, and younger patients longer on PD.</a:t>
            </a:r>
          </a:p>
          <a:p>
            <a:pPr marL="0" indent="0">
              <a:buNone/>
            </a:pPr>
            <a:r>
              <a:rPr lang="en-US" dirty="0">
                <a:highlight>
                  <a:srgbClr val="FF0000"/>
                </a:highlight>
              </a:rPr>
              <a:t>Renal transplantation in diabetics</a:t>
            </a:r>
          </a:p>
          <a:p>
            <a:r>
              <a:rPr lang="en-US" dirty="0"/>
              <a:t>Renal transplantation is safe and effective. In appropriately selected patients, it can offer improved survival and rehabilitation, compared to dialysis. </a:t>
            </a:r>
          </a:p>
          <a:p>
            <a:r>
              <a:rPr lang="en-US" dirty="0"/>
              <a:t>Studies have shown similar 1- and 5-year graft survival in diabetic and non-diabetic patients undergoing transplantation when data are censored for patients dying with a functioning graft. Living donor graft survival is superior to deceased donor grafts (80% vs 64% 5-year graft survival).</a:t>
            </a:r>
          </a:p>
        </p:txBody>
      </p:sp>
    </p:spTree>
    <p:extLst>
      <p:ext uri="{BB962C8B-B14F-4D97-AF65-F5344CB8AC3E}">
        <p14:creationId xmlns:p14="http://schemas.microsoft.com/office/powerpoint/2010/main" val="32649148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821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631" y="0"/>
            <a:ext cx="9720072" cy="1499616"/>
          </a:xfrm>
        </p:spPr>
        <p:txBody>
          <a:bodyPr/>
          <a:lstStyle/>
          <a:p>
            <a:r>
              <a:rPr lang="en-US" dirty="0"/>
              <a:t>Progression of nephropathy in Type1 and type2 </a:t>
            </a:r>
            <a:r>
              <a:rPr lang="en-US" dirty="0" err="1"/>
              <a:t>dm</a:t>
            </a:r>
            <a:endParaRPr lang="en-US" dirty="0"/>
          </a:p>
        </p:txBody>
      </p:sp>
      <p:sp>
        <p:nvSpPr>
          <p:cNvPr id="4" name="Rectangle 3"/>
          <p:cNvSpPr/>
          <p:nvPr/>
        </p:nvSpPr>
        <p:spPr>
          <a:xfrm>
            <a:off x="1184239" y="1410139"/>
            <a:ext cx="277992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type1DM</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7123312" y="1225473"/>
            <a:ext cx="2779928"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type2DM</a:t>
            </a:r>
          </a:p>
        </p:txBody>
      </p:sp>
      <p:sp>
        <p:nvSpPr>
          <p:cNvPr id="6" name="Rectangle 5"/>
          <p:cNvSpPr/>
          <p:nvPr/>
        </p:nvSpPr>
        <p:spPr>
          <a:xfrm>
            <a:off x="361054" y="2333469"/>
            <a:ext cx="6096000" cy="1077218"/>
          </a:xfrm>
          <a:prstGeom prst="rect">
            <a:avLst/>
          </a:prstGeom>
        </p:spPr>
        <p:txBody>
          <a:bodyPr>
            <a:spAutoFit/>
          </a:bodyPr>
          <a:lstStyle/>
          <a:p>
            <a:pPr lvl="0"/>
            <a:r>
              <a:rPr lang="en-US" sz="2000" b="1" dirty="0" err="1">
                <a:solidFill>
                  <a:srgbClr val="FF0000"/>
                </a:solidFill>
              </a:rPr>
              <a:t>Microalbuminuria</a:t>
            </a:r>
            <a:r>
              <a:rPr lang="en-US" dirty="0"/>
              <a:t>  in 20-30% of patients after 15 years + </a:t>
            </a:r>
            <a:r>
              <a:rPr lang="en-US" sz="2000" b="1" dirty="0">
                <a:solidFill>
                  <a:srgbClr val="FF0000"/>
                </a:solidFill>
              </a:rPr>
              <a:t>increase in  BP </a:t>
            </a:r>
          </a:p>
          <a:p>
            <a:pPr lvl="0"/>
            <a:r>
              <a:rPr lang="en-US" dirty="0"/>
              <a:t>                                            </a:t>
            </a:r>
            <a:r>
              <a:rPr lang="en-US" sz="2400" i="1" dirty="0"/>
              <a:t>without treatment</a:t>
            </a:r>
          </a:p>
        </p:txBody>
      </p:sp>
      <p:sp>
        <p:nvSpPr>
          <p:cNvPr id="7" name="Rectangle 6"/>
          <p:cNvSpPr/>
          <p:nvPr/>
        </p:nvSpPr>
        <p:spPr>
          <a:xfrm>
            <a:off x="361054" y="3660793"/>
            <a:ext cx="5033750" cy="400110"/>
          </a:xfrm>
          <a:prstGeom prst="rect">
            <a:avLst/>
          </a:prstGeom>
        </p:spPr>
        <p:txBody>
          <a:bodyPr wrap="none">
            <a:spAutoFit/>
          </a:bodyPr>
          <a:lstStyle/>
          <a:p>
            <a:pPr lvl="0"/>
            <a:r>
              <a:rPr lang="en-US" sz="2000" b="1" dirty="0">
                <a:solidFill>
                  <a:srgbClr val="FF0000"/>
                </a:solidFill>
              </a:rPr>
              <a:t>overt nephropathy </a:t>
            </a:r>
            <a:r>
              <a:rPr lang="en-US" dirty="0"/>
              <a:t>will develop over 10-15 years</a:t>
            </a:r>
          </a:p>
        </p:txBody>
      </p:sp>
      <p:sp>
        <p:nvSpPr>
          <p:cNvPr id="8" name="Down Arrow 7"/>
          <p:cNvSpPr/>
          <p:nvPr/>
        </p:nvSpPr>
        <p:spPr>
          <a:xfrm>
            <a:off x="2471596" y="2842788"/>
            <a:ext cx="642796" cy="752565"/>
          </a:xfrm>
          <a:prstGeom prst="downArrow">
            <a:avLst/>
          </a:prstGeom>
          <a:solidFill>
            <a:schemeClr val="tx1">
              <a:lumMod val="95000"/>
              <a:lumOff val="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Down Arrow 8"/>
          <p:cNvSpPr/>
          <p:nvPr/>
        </p:nvSpPr>
        <p:spPr>
          <a:xfrm>
            <a:off x="2471596" y="4126343"/>
            <a:ext cx="642796" cy="752565"/>
          </a:xfrm>
          <a:prstGeom prst="downArrow">
            <a:avLst/>
          </a:prstGeom>
          <a:solidFill>
            <a:schemeClr val="tx1">
              <a:lumMod val="95000"/>
              <a:lumOff val="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ectangle 9"/>
          <p:cNvSpPr/>
          <p:nvPr/>
        </p:nvSpPr>
        <p:spPr>
          <a:xfrm>
            <a:off x="532389" y="4878908"/>
            <a:ext cx="5526578" cy="400110"/>
          </a:xfrm>
          <a:prstGeom prst="rect">
            <a:avLst/>
          </a:prstGeom>
        </p:spPr>
        <p:txBody>
          <a:bodyPr wrap="none">
            <a:spAutoFit/>
          </a:bodyPr>
          <a:lstStyle/>
          <a:p>
            <a:r>
              <a:rPr lang="en-US" sz="2000" b="1" dirty="0">
                <a:solidFill>
                  <a:srgbClr val="FF0000"/>
                </a:solidFill>
              </a:rPr>
              <a:t>progressive fall in GFR </a:t>
            </a:r>
            <a:r>
              <a:rPr lang="en-US" dirty="0"/>
              <a:t>over time</a:t>
            </a:r>
            <a:r>
              <a:rPr lang="en-US" i="1" dirty="0"/>
              <a:t>(2-20mL/min/ year). </a:t>
            </a:r>
          </a:p>
        </p:txBody>
      </p:sp>
      <p:sp>
        <p:nvSpPr>
          <p:cNvPr id="11" name="Rectangle 10"/>
          <p:cNvSpPr/>
          <p:nvPr/>
        </p:nvSpPr>
        <p:spPr>
          <a:xfrm>
            <a:off x="220517" y="6014705"/>
            <a:ext cx="6551474" cy="923330"/>
          </a:xfrm>
          <a:prstGeom prst="rect">
            <a:avLst/>
          </a:prstGeom>
        </p:spPr>
        <p:txBody>
          <a:bodyPr wrap="square">
            <a:spAutoFit/>
          </a:bodyPr>
          <a:lstStyle/>
          <a:p>
            <a:pPr lvl="0"/>
            <a:r>
              <a:rPr lang="en-US" dirty="0"/>
              <a:t>50% will develop </a:t>
            </a:r>
            <a:r>
              <a:rPr lang="en-US" b="1" dirty="0">
                <a:solidFill>
                  <a:srgbClr val="FF0000"/>
                </a:solidFill>
              </a:rPr>
              <a:t>ESRD</a:t>
            </a:r>
            <a:r>
              <a:rPr lang="en-US" dirty="0"/>
              <a:t> within 10 years (&gt;75% within 20 years) but </a:t>
            </a:r>
          </a:p>
          <a:p>
            <a:r>
              <a:rPr lang="en-US" dirty="0"/>
              <a:t>has recently fallen to &lt;10%</a:t>
            </a:r>
          </a:p>
          <a:p>
            <a:pPr lvl="0"/>
            <a:r>
              <a:rPr lang="en-US" dirty="0"/>
              <a:t> </a:t>
            </a:r>
          </a:p>
        </p:txBody>
      </p:sp>
      <p:sp>
        <p:nvSpPr>
          <p:cNvPr id="12" name="Down Arrow 11"/>
          <p:cNvSpPr/>
          <p:nvPr/>
        </p:nvSpPr>
        <p:spPr>
          <a:xfrm>
            <a:off x="2471596" y="5255190"/>
            <a:ext cx="642796" cy="752565"/>
          </a:xfrm>
          <a:prstGeom prst="downArrow">
            <a:avLst/>
          </a:prstGeom>
          <a:solidFill>
            <a:schemeClr val="tx1">
              <a:lumMod val="95000"/>
              <a:lumOff val="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Rectangle 12"/>
          <p:cNvSpPr/>
          <p:nvPr/>
        </p:nvSpPr>
        <p:spPr>
          <a:xfrm>
            <a:off x="6771991" y="2133414"/>
            <a:ext cx="4116833" cy="400110"/>
          </a:xfrm>
          <a:prstGeom prst="rect">
            <a:avLst/>
          </a:prstGeom>
        </p:spPr>
        <p:txBody>
          <a:bodyPr wrap="none">
            <a:spAutoFit/>
          </a:bodyPr>
          <a:lstStyle/>
          <a:p>
            <a:pPr lvl="0"/>
            <a:r>
              <a:rPr lang="en-US" sz="2000" b="1" dirty="0">
                <a:solidFill>
                  <a:srgbClr val="FF0000"/>
                </a:solidFill>
              </a:rPr>
              <a:t>Proteinuria</a:t>
            </a:r>
            <a:r>
              <a:rPr lang="en-US" sz="2000" dirty="0"/>
              <a:t> is less specific than type1. </a:t>
            </a:r>
          </a:p>
        </p:txBody>
      </p:sp>
      <p:sp>
        <p:nvSpPr>
          <p:cNvPr id="14" name="Down Arrow 13"/>
          <p:cNvSpPr/>
          <p:nvPr/>
        </p:nvSpPr>
        <p:spPr>
          <a:xfrm>
            <a:off x="8400107" y="2621711"/>
            <a:ext cx="642796" cy="752565"/>
          </a:xfrm>
          <a:prstGeom prst="downArrow">
            <a:avLst/>
          </a:prstGeom>
          <a:solidFill>
            <a:schemeClr val="tx1">
              <a:lumMod val="95000"/>
              <a:lumOff val="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Rectangle 14"/>
          <p:cNvSpPr/>
          <p:nvPr/>
        </p:nvSpPr>
        <p:spPr>
          <a:xfrm>
            <a:off x="8928135" y="2641245"/>
            <a:ext cx="2234651" cy="461665"/>
          </a:xfrm>
          <a:prstGeom prst="rect">
            <a:avLst/>
          </a:prstGeom>
        </p:spPr>
        <p:txBody>
          <a:bodyPr wrap="none">
            <a:spAutoFit/>
          </a:bodyPr>
          <a:lstStyle/>
          <a:p>
            <a:pPr lvl="0"/>
            <a:r>
              <a:rPr lang="en-US" sz="2400" i="1" dirty="0"/>
              <a:t>without treatment</a:t>
            </a:r>
          </a:p>
        </p:txBody>
      </p:sp>
      <p:sp>
        <p:nvSpPr>
          <p:cNvPr id="16" name="TextBox 15"/>
          <p:cNvSpPr txBox="1"/>
          <p:nvPr/>
        </p:nvSpPr>
        <p:spPr>
          <a:xfrm>
            <a:off x="6973698" y="3393810"/>
            <a:ext cx="3940023" cy="400110"/>
          </a:xfrm>
          <a:prstGeom prst="rect">
            <a:avLst/>
          </a:prstGeom>
          <a:noFill/>
        </p:spPr>
        <p:txBody>
          <a:bodyPr wrap="square" rtlCol="0">
            <a:spAutoFit/>
          </a:bodyPr>
          <a:lstStyle/>
          <a:p>
            <a:r>
              <a:rPr lang="en-US" dirty="0"/>
              <a:t>20-40% will develop into </a:t>
            </a:r>
            <a:r>
              <a:rPr lang="en-US" sz="2000" b="1" dirty="0">
                <a:solidFill>
                  <a:srgbClr val="FF0000"/>
                </a:solidFill>
              </a:rPr>
              <a:t>overt DN</a:t>
            </a:r>
          </a:p>
        </p:txBody>
      </p:sp>
      <p:sp>
        <p:nvSpPr>
          <p:cNvPr id="17" name="Rectangle 16"/>
          <p:cNvSpPr/>
          <p:nvPr/>
        </p:nvSpPr>
        <p:spPr>
          <a:xfrm>
            <a:off x="7286275" y="4606298"/>
            <a:ext cx="6096000" cy="646331"/>
          </a:xfrm>
          <a:prstGeom prst="rect">
            <a:avLst/>
          </a:prstGeom>
        </p:spPr>
        <p:txBody>
          <a:bodyPr>
            <a:spAutoFit/>
          </a:bodyPr>
          <a:lstStyle/>
          <a:p>
            <a:pPr lvl="0"/>
            <a:r>
              <a:rPr lang="en-US" dirty="0"/>
              <a:t>The rate of </a:t>
            </a:r>
            <a:r>
              <a:rPr lang="en-US" b="1" dirty="0">
                <a:solidFill>
                  <a:srgbClr val="FF0000"/>
                </a:solidFill>
              </a:rPr>
              <a:t>decline of GFR </a:t>
            </a:r>
            <a:r>
              <a:rPr lang="en-US" dirty="0"/>
              <a:t>is less </a:t>
            </a:r>
          </a:p>
          <a:p>
            <a:pPr lvl="0"/>
            <a:r>
              <a:rPr lang="en-US" dirty="0"/>
              <a:t>predictable than for T1DM </a:t>
            </a:r>
          </a:p>
        </p:txBody>
      </p:sp>
      <p:sp>
        <p:nvSpPr>
          <p:cNvPr id="18" name="Down Arrow 17"/>
          <p:cNvSpPr/>
          <p:nvPr/>
        </p:nvSpPr>
        <p:spPr>
          <a:xfrm>
            <a:off x="8400107" y="3831446"/>
            <a:ext cx="642796" cy="752565"/>
          </a:xfrm>
          <a:prstGeom prst="downArrow">
            <a:avLst/>
          </a:prstGeom>
          <a:solidFill>
            <a:schemeClr val="tx1">
              <a:lumMod val="95000"/>
              <a:lumOff val="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Rectangle 18"/>
          <p:cNvSpPr/>
          <p:nvPr/>
        </p:nvSpPr>
        <p:spPr>
          <a:xfrm>
            <a:off x="6771991" y="5880341"/>
            <a:ext cx="5000664" cy="369332"/>
          </a:xfrm>
          <a:prstGeom prst="rect">
            <a:avLst/>
          </a:prstGeom>
        </p:spPr>
        <p:txBody>
          <a:bodyPr wrap="none">
            <a:spAutoFit/>
          </a:bodyPr>
          <a:lstStyle/>
          <a:p>
            <a:pPr lvl="0"/>
            <a:r>
              <a:rPr lang="en-US" dirty="0"/>
              <a:t>~20% will have progressed to</a:t>
            </a:r>
            <a:r>
              <a:rPr lang="en-US" b="1" dirty="0">
                <a:solidFill>
                  <a:srgbClr val="FF0000"/>
                </a:solidFill>
              </a:rPr>
              <a:t> ESRD </a:t>
            </a:r>
            <a:r>
              <a:rPr lang="en-US" dirty="0"/>
              <a:t>within 20 years</a:t>
            </a:r>
          </a:p>
        </p:txBody>
      </p:sp>
      <p:sp>
        <p:nvSpPr>
          <p:cNvPr id="20" name="Down Arrow 19"/>
          <p:cNvSpPr/>
          <p:nvPr/>
        </p:nvSpPr>
        <p:spPr>
          <a:xfrm>
            <a:off x="8437739" y="5211723"/>
            <a:ext cx="642796" cy="752565"/>
          </a:xfrm>
          <a:prstGeom prst="downArrow">
            <a:avLst/>
          </a:prstGeom>
          <a:solidFill>
            <a:schemeClr val="tx1">
              <a:lumMod val="95000"/>
              <a:lumOff val="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5488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5D63B0-1174-4139-9A6F-74E31A9906DC}"/>
              </a:ext>
            </a:extLst>
          </p:cNvPr>
          <p:cNvSpPr>
            <a:spLocks noGrp="1"/>
          </p:cNvSpPr>
          <p:nvPr>
            <p:ph idx="1"/>
          </p:nvPr>
        </p:nvSpPr>
        <p:spPr>
          <a:xfrm>
            <a:off x="283779" y="207833"/>
            <a:ext cx="11761076" cy="5370785"/>
          </a:xfrm>
        </p:spPr>
        <p:txBody>
          <a:bodyPr>
            <a:normAutofit/>
          </a:bodyPr>
          <a:lstStyle/>
          <a:p>
            <a:pPr algn="ctr"/>
            <a:r>
              <a:rPr lang="en-US" sz="4000" b="1" i="1" dirty="0"/>
              <a:t>Progression of Diabetic nephropathy</a:t>
            </a:r>
          </a:p>
          <a:p>
            <a:pPr marL="0" indent="0">
              <a:buNone/>
            </a:pPr>
            <a:r>
              <a:rPr lang="en-US" dirty="0"/>
              <a:t>         The evolution of DN is classified  into 5 stages:</a:t>
            </a:r>
          </a:p>
        </p:txBody>
      </p:sp>
      <p:graphicFrame>
        <p:nvGraphicFramePr>
          <p:cNvPr id="4" name="Table 4">
            <a:extLst>
              <a:ext uri="{FF2B5EF4-FFF2-40B4-BE49-F238E27FC236}">
                <a16:creationId xmlns:a16="http://schemas.microsoft.com/office/drawing/2014/main" id="{6F5C0B36-B498-44F1-A1E8-3BDBC6867D14}"/>
              </a:ext>
            </a:extLst>
          </p:cNvPr>
          <p:cNvGraphicFramePr>
            <a:graphicFrameLocks noGrp="1"/>
          </p:cNvGraphicFramePr>
          <p:nvPr>
            <p:extLst>
              <p:ext uri="{D42A27DB-BD31-4B8C-83A1-F6EECF244321}">
                <p14:modId xmlns:p14="http://schemas.microsoft.com/office/powerpoint/2010/main" val="3965810868"/>
              </p:ext>
            </p:extLst>
          </p:nvPr>
        </p:nvGraphicFramePr>
        <p:xfrm>
          <a:off x="73572" y="1692994"/>
          <a:ext cx="12044856" cy="4400484"/>
        </p:xfrm>
        <a:graphic>
          <a:graphicData uri="http://schemas.openxmlformats.org/drawingml/2006/table">
            <a:tbl>
              <a:tblPr firstRow="1" bandRow="1">
                <a:tableStyleId>{D27102A9-8310-4765-A935-A1911B00CA55}</a:tableStyleId>
              </a:tblPr>
              <a:tblGrid>
                <a:gridCol w="4014952">
                  <a:extLst>
                    <a:ext uri="{9D8B030D-6E8A-4147-A177-3AD203B41FA5}">
                      <a16:colId xmlns:a16="http://schemas.microsoft.com/office/drawing/2014/main" val="3176823258"/>
                    </a:ext>
                  </a:extLst>
                </a:gridCol>
                <a:gridCol w="4014952">
                  <a:extLst>
                    <a:ext uri="{9D8B030D-6E8A-4147-A177-3AD203B41FA5}">
                      <a16:colId xmlns:a16="http://schemas.microsoft.com/office/drawing/2014/main" val="689606512"/>
                    </a:ext>
                  </a:extLst>
                </a:gridCol>
                <a:gridCol w="4014952">
                  <a:extLst>
                    <a:ext uri="{9D8B030D-6E8A-4147-A177-3AD203B41FA5}">
                      <a16:colId xmlns:a16="http://schemas.microsoft.com/office/drawing/2014/main" val="2253249944"/>
                    </a:ext>
                  </a:extLst>
                </a:gridCol>
              </a:tblGrid>
              <a:tr h="7334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Stage</a:t>
                      </a:r>
                    </a:p>
                    <a:p>
                      <a:endParaRPr lang="en-US" dirty="0"/>
                    </a:p>
                  </a:txBody>
                  <a:tcPr/>
                </a:tc>
                <a:tc>
                  <a:txBody>
                    <a:bodyPr/>
                    <a:lstStyle/>
                    <a:p>
                      <a:r>
                        <a:rPr lang="en-US" dirty="0"/>
                        <a:t>duration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Clinical and pathological correlation</a:t>
                      </a:r>
                    </a:p>
                    <a:p>
                      <a:endParaRPr lang="en-US" dirty="0"/>
                    </a:p>
                  </a:txBody>
                  <a:tcPr/>
                </a:tc>
                <a:extLst>
                  <a:ext uri="{0D108BD9-81ED-4DB2-BD59-A6C34878D82A}">
                    <a16:rowId xmlns:a16="http://schemas.microsoft.com/office/drawing/2014/main" val="3457107761"/>
                  </a:ext>
                </a:extLst>
              </a:tr>
              <a:tr h="733414">
                <a:tc>
                  <a:txBody>
                    <a:bodyPr/>
                    <a:lstStyle/>
                    <a:p>
                      <a:r>
                        <a:rPr lang="en-US"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diagnosis</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Hyperfiltration with renal hypertrophy and ↑ GFR</a:t>
                      </a:r>
                    </a:p>
                  </a:txBody>
                  <a:tcPr/>
                </a:tc>
                <a:extLst>
                  <a:ext uri="{0D108BD9-81ED-4DB2-BD59-A6C34878D82A}">
                    <a16:rowId xmlns:a16="http://schemas.microsoft.com/office/drawing/2014/main" val="1286673394"/>
                  </a:ext>
                </a:extLst>
              </a:tr>
              <a:tr h="733414">
                <a:tc>
                  <a:txBody>
                    <a:bodyPr/>
                    <a:lstStyle/>
                    <a:p>
                      <a:r>
                        <a:rPr lang="en-US"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&lt;5 years</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Early histological changes ,</a:t>
                      </a:r>
                      <a:r>
                        <a:rPr lang="en-US" baseline="0" dirty="0"/>
                        <a:t> </a:t>
                      </a:r>
                      <a:r>
                        <a:rPr lang="en-US" dirty="0"/>
                        <a:t> clinically silent</a:t>
                      </a:r>
                    </a:p>
                  </a:txBody>
                  <a:tcPr/>
                </a:tc>
                <a:extLst>
                  <a:ext uri="{0D108BD9-81ED-4DB2-BD59-A6C34878D82A}">
                    <a16:rowId xmlns:a16="http://schemas.microsoft.com/office/drawing/2014/main" val="3695860818"/>
                  </a:ext>
                </a:extLst>
              </a:tr>
              <a:tr h="733414">
                <a:tc>
                  <a:txBody>
                    <a:bodyPr/>
                    <a:lstStyle/>
                    <a:p>
                      <a:r>
                        <a:rPr lang="en-US"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5-15 years</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Microalbuminuria</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BP now starts to rise</a:t>
                      </a:r>
                    </a:p>
                  </a:txBody>
                  <a:tcPr/>
                </a:tc>
                <a:extLst>
                  <a:ext uri="{0D108BD9-81ED-4DB2-BD59-A6C34878D82A}">
                    <a16:rowId xmlns:a16="http://schemas.microsoft.com/office/drawing/2014/main" val="1620106726"/>
                  </a:ext>
                </a:extLst>
              </a:tr>
              <a:tr h="733414">
                <a:tc>
                  <a:txBody>
                    <a:bodyPr/>
                    <a:lstStyle/>
                    <a:p>
                      <a:r>
                        <a:rPr lang="en-US"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15-25 years</a:t>
                      </a:r>
                    </a:p>
                    <a:p>
                      <a:endParaRPr lang="en-US" dirty="0"/>
                    </a:p>
                  </a:txBody>
                  <a:tcPr/>
                </a:tc>
                <a:tc>
                  <a:txBody>
                    <a:bodyPr/>
                    <a:lstStyle/>
                    <a:p>
                      <a:r>
                        <a:rPr lang="en-US" dirty="0"/>
                        <a:t>Overt diabetic nephropathy with declining GFR</a:t>
                      </a:r>
                    </a:p>
                  </a:txBody>
                  <a:tcPr/>
                </a:tc>
                <a:extLst>
                  <a:ext uri="{0D108BD9-81ED-4DB2-BD59-A6C34878D82A}">
                    <a16:rowId xmlns:a16="http://schemas.microsoft.com/office/drawing/2014/main" val="1116370069"/>
                  </a:ext>
                </a:extLst>
              </a:tr>
              <a:tr h="733414">
                <a:tc>
                  <a:txBody>
                    <a:bodyPr/>
                    <a:lstStyle/>
                    <a:p>
                      <a:r>
                        <a:rPr lang="en-US" dirty="0"/>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&gt;25 years</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Advanced CKD/ESRD</a:t>
                      </a:r>
                    </a:p>
                    <a:p>
                      <a:endParaRPr lang="en-US" dirty="0"/>
                    </a:p>
                  </a:txBody>
                  <a:tcPr/>
                </a:tc>
                <a:extLst>
                  <a:ext uri="{0D108BD9-81ED-4DB2-BD59-A6C34878D82A}">
                    <a16:rowId xmlns:a16="http://schemas.microsoft.com/office/drawing/2014/main" val="635428778"/>
                  </a:ext>
                </a:extLst>
              </a:tr>
            </a:tbl>
          </a:graphicData>
        </a:graphic>
      </p:graphicFrame>
      <p:sp>
        <p:nvSpPr>
          <p:cNvPr id="2" name="Rectangle 1"/>
          <p:cNvSpPr/>
          <p:nvPr/>
        </p:nvSpPr>
        <p:spPr>
          <a:xfrm>
            <a:off x="685045" y="6174960"/>
            <a:ext cx="10251542" cy="523220"/>
          </a:xfrm>
          <a:prstGeom prst="rect">
            <a:avLst/>
          </a:prstGeom>
        </p:spPr>
        <p:txBody>
          <a:bodyPr wrap="square">
            <a:spAutoFit/>
          </a:bodyPr>
          <a:lstStyle/>
          <a:p>
            <a:r>
              <a:rPr lang="en-US" sz="2800" dirty="0"/>
              <a:t>This applies to both T1DM and T2DM but more predictable in type2 . </a:t>
            </a:r>
          </a:p>
        </p:txBody>
      </p:sp>
    </p:spTree>
    <p:extLst>
      <p:ext uri="{BB962C8B-B14F-4D97-AF65-F5344CB8AC3E}">
        <p14:creationId xmlns:p14="http://schemas.microsoft.com/office/powerpoint/2010/main" val="1105368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B6D164-3FA8-4492-A15F-82B02BA698D4}"/>
              </a:ext>
            </a:extLst>
          </p:cNvPr>
          <p:cNvSpPr>
            <a:spLocks noGrp="1"/>
          </p:cNvSpPr>
          <p:nvPr>
            <p:ph idx="1"/>
          </p:nvPr>
        </p:nvSpPr>
        <p:spPr>
          <a:xfrm>
            <a:off x="227169" y="499815"/>
            <a:ext cx="11887199" cy="5517452"/>
          </a:xfrm>
        </p:spPr>
        <p:txBody>
          <a:bodyPr>
            <a:normAutofit/>
          </a:bodyPr>
          <a:lstStyle/>
          <a:p>
            <a:r>
              <a:rPr lang="en-US" dirty="0"/>
              <a:t> </a:t>
            </a:r>
            <a:r>
              <a:rPr lang="en-US" sz="3200" b="1" dirty="0"/>
              <a:t>Mortality risk </a:t>
            </a:r>
            <a:r>
              <a:rPr lang="en-US" dirty="0"/>
              <a:t>:</a:t>
            </a:r>
          </a:p>
          <a:p>
            <a:r>
              <a:rPr lang="en-US" dirty="0"/>
              <a:t>• In the UKPDS, annual mortality risks were </a:t>
            </a:r>
          </a:p>
          <a:p>
            <a:r>
              <a:rPr lang="en-US" dirty="0"/>
              <a:t>1.4% : no </a:t>
            </a:r>
            <a:r>
              <a:rPr lang="en-US" dirty="0" err="1"/>
              <a:t>microalbuminuria</a:t>
            </a:r>
            <a:endParaRPr lang="en-US" dirty="0"/>
          </a:p>
          <a:p>
            <a:r>
              <a:rPr lang="en-US" dirty="0"/>
              <a:t> 3.0% :</a:t>
            </a:r>
            <a:r>
              <a:rPr lang="en-US" dirty="0" err="1"/>
              <a:t>microalbuminuria</a:t>
            </a:r>
            <a:r>
              <a:rPr lang="en-US" dirty="0"/>
              <a:t> </a:t>
            </a:r>
          </a:p>
          <a:p>
            <a:r>
              <a:rPr lang="en-US" dirty="0"/>
              <a:t>4.6%: </a:t>
            </a:r>
            <a:r>
              <a:rPr lang="en-US" dirty="0" err="1"/>
              <a:t>macroalbuminuria</a:t>
            </a:r>
            <a:endParaRPr lang="en-US" dirty="0"/>
          </a:p>
          <a:p>
            <a:r>
              <a:rPr lang="en-US" dirty="0"/>
              <a:t> and 19.2%: CKD and ESRD</a:t>
            </a:r>
          </a:p>
          <a:p>
            <a:r>
              <a:rPr lang="en-US" dirty="0"/>
              <a:t>* Risk of death was higher than the risk for progression to the next phase once microalbuminuria present.</a:t>
            </a:r>
          </a:p>
          <a:p>
            <a:endParaRPr lang="en-US" dirty="0"/>
          </a:p>
          <a:p>
            <a:r>
              <a:rPr lang="en-US" b="1" dirty="0"/>
              <a:t> Intensive monitoring and treatment influence natural history, preventing incipient, and progression to overt, nephropathy. </a:t>
            </a:r>
          </a:p>
        </p:txBody>
      </p:sp>
      <p:sp>
        <p:nvSpPr>
          <p:cNvPr id="2" name="Oval 1"/>
          <p:cNvSpPr/>
          <p:nvPr/>
        </p:nvSpPr>
        <p:spPr>
          <a:xfrm>
            <a:off x="6029608" y="344032"/>
            <a:ext cx="5269117" cy="275225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chemeClr val="tx1"/>
                </a:solidFill>
              </a:rPr>
              <a:t>UKPDS:</a:t>
            </a:r>
          </a:p>
          <a:p>
            <a:pPr algn="ctr"/>
            <a:r>
              <a:rPr lang="en-US" dirty="0">
                <a:solidFill>
                  <a:schemeClr val="tx1"/>
                </a:solidFill>
              </a:rPr>
              <a:t>UK Prospective Diabetes Study (UKPDS) is a  prospective, </a:t>
            </a:r>
            <a:r>
              <a:rPr lang="en-US" dirty="0" err="1">
                <a:solidFill>
                  <a:schemeClr val="tx1"/>
                </a:solidFill>
              </a:rPr>
              <a:t>randomised</a:t>
            </a:r>
            <a:r>
              <a:rPr lang="en-US" dirty="0">
                <a:solidFill>
                  <a:schemeClr val="tx1"/>
                </a:solidFill>
              </a:rPr>
              <a:t>, intervention trial of 5100 newly-diagnosed patients with Type 2 DM which aims </a:t>
            </a:r>
            <a:r>
              <a:rPr lang="en-US" b="1" dirty="0">
                <a:solidFill>
                  <a:srgbClr val="FFFF00"/>
                </a:solidFill>
              </a:rPr>
              <a:t>to determine whether improved blood glucose control will prevent complications and reduce the associated morbidity</a:t>
            </a:r>
          </a:p>
        </p:txBody>
      </p:sp>
      <p:sp>
        <p:nvSpPr>
          <p:cNvPr id="4" name="Cloud 3"/>
          <p:cNvSpPr/>
          <p:nvPr/>
        </p:nvSpPr>
        <p:spPr>
          <a:xfrm rot="20961312">
            <a:off x="6029608" y="253497"/>
            <a:ext cx="1358020" cy="787651"/>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a:solidFill>
                  <a:schemeClr val="tx1"/>
                </a:solidFill>
              </a:rPr>
              <a:t>NOTE</a:t>
            </a:r>
          </a:p>
        </p:txBody>
      </p:sp>
    </p:spTree>
    <p:extLst>
      <p:ext uri="{BB962C8B-B14F-4D97-AF65-F5344CB8AC3E}">
        <p14:creationId xmlns:p14="http://schemas.microsoft.com/office/powerpoint/2010/main" val="3850023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BABF1-BEE5-46C9-B040-12A5AB206B9F}"/>
              </a:ext>
            </a:extLst>
          </p:cNvPr>
          <p:cNvSpPr>
            <a:spLocks noGrp="1"/>
          </p:cNvSpPr>
          <p:nvPr>
            <p:ph type="title"/>
          </p:nvPr>
        </p:nvSpPr>
        <p:spPr>
          <a:xfrm>
            <a:off x="1451579" y="136635"/>
            <a:ext cx="9291215" cy="1030013"/>
          </a:xfrm>
        </p:spPr>
        <p:txBody>
          <a:bodyPr>
            <a:normAutofit/>
          </a:bodyPr>
          <a:lstStyle/>
          <a:p>
            <a:r>
              <a:rPr lang="en-US" dirty="0"/>
              <a:t>Diabetic nephropathy and risk of death</a:t>
            </a:r>
          </a:p>
        </p:txBody>
      </p:sp>
      <p:sp>
        <p:nvSpPr>
          <p:cNvPr id="3" name="Content Placeholder 2">
            <a:extLst>
              <a:ext uri="{FF2B5EF4-FFF2-40B4-BE49-F238E27FC236}">
                <a16:creationId xmlns:a16="http://schemas.microsoft.com/office/drawing/2014/main" id="{C921D2C4-7BD4-4DA8-A018-9A156B926957}"/>
              </a:ext>
            </a:extLst>
          </p:cNvPr>
          <p:cNvSpPr>
            <a:spLocks noGrp="1"/>
          </p:cNvSpPr>
          <p:nvPr>
            <p:ph idx="1"/>
          </p:nvPr>
        </p:nvSpPr>
        <p:spPr>
          <a:xfrm>
            <a:off x="673848" y="1329610"/>
            <a:ext cx="10846676" cy="4299698"/>
          </a:xfrm>
        </p:spPr>
        <p:txBody>
          <a:bodyPr>
            <a:normAutofit/>
          </a:bodyPr>
          <a:lstStyle/>
          <a:p>
            <a:r>
              <a:rPr lang="en-US" b="1" dirty="0"/>
              <a:t>• T2DM is associated with substantially increased risk of premature death that is primarily focused on those with nephropathy.</a:t>
            </a:r>
          </a:p>
          <a:p>
            <a:r>
              <a:rPr lang="en-US" dirty="0"/>
              <a:t> • 10-year mortality data in ~15,000 subjects in the 3rd US National Health and Nutrition Examination Survey (NHANES III) revealed: </a:t>
            </a:r>
          </a:p>
          <a:p>
            <a:r>
              <a:rPr lang="en-US" dirty="0"/>
              <a:t>*Reference group (subjects without diabetes or kidney disease) = 7.7%.</a:t>
            </a:r>
          </a:p>
          <a:p>
            <a:r>
              <a:rPr lang="en-US" dirty="0"/>
              <a:t> *For T2DM without kidney disease = 11.5%. </a:t>
            </a:r>
          </a:p>
          <a:p>
            <a:r>
              <a:rPr lang="en-US" dirty="0"/>
              <a:t>*For T2DM with kidney disease =31.1%</a:t>
            </a:r>
          </a:p>
          <a:p>
            <a:r>
              <a:rPr lang="en-US" dirty="0"/>
              <a:t> </a:t>
            </a:r>
            <a:r>
              <a:rPr lang="en-US" sz="2400" b="1" dirty="0"/>
              <a:t>representing an absolute risk difference with the reference group </a:t>
            </a:r>
            <a:r>
              <a:rPr lang="en-US" dirty="0"/>
              <a:t>of 23.4% (adjusted for other risk factors : demographics, smoking, and BP)</a:t>
            </a:r>
          </a:p>
        </p:txBody>
      </p:sp>
    </p:spTree>
    <p:extLst>
      <p:ext uri="{BB962C8B-B14F-4D97-AF65-F5344CB8AC3E}">
        <p14:creationId xmlns:p14="http://schemas.microsoft.com/office/powerpoint/2010/main" val="1284269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ABB13-BBC1-4249-A11C-28DBDFB409C1}"/>
              </a:ext>
            </a:extLst>
          </p:cNvPr>
          <p:cNvSpPr>
            <a:spLocks noGrp="1"/>
          </p:cNvSpPr>
          <p:nvPr>
            <p:ph type="title"/>
          </p:nvPr>
        </p:nvSpPr>
        <p:spPr>
          <a:xfrm>
            <a:off x="271281" y="63374"/>
            <a:ext cx="11651810" cy="851338"/>
          </a:xfrm>
        </p:spPr>
        <p:txBody>
          <a:bodyPr>
            <a:normAutofit fontScale="90000"/>
          </a:bodyPr>
          <a:lstStyle/>
          <a:p>
            <a:r>
              <a:rPr lang="en-US" dirty="0"/>
              <a:t>risk factors for the development and progression of DN</a:t>
            </a:r>
          </a:p>
        </p:txBody>
      </p:sp>
      <p:sp>
        <p:nvSpPr>
          <p:cNvPr id="3" name="Content Placeholder 2">
            <a:extLst>
              <a:ext uri="{FF2B5EF4-FFF2-40B4-BE49-F238E27FC236}">
                <a16:creationId xmlns:a16="http://schemas.microsoft.com/office/drawing/2014/main" id="{0DCF9A57-6716-4A4E-9D55-F303CCBF7AEA}"/>
              </a:ext>
            </a:extLst>
          </p:cNvPr>
          <p:cNvSpPr>
            <a:spLocks noGrp="1"/>
          </p:cNvSpPr>
          <p:nvPr>
            <p:ph idx="1"/>
          </p:nvPr>
        </p:nvSpPr>
        <p:spPr>
          <a:xfrm>
            <a:off x="807271" y="914712"/>
            <a:ext cx="10742794" cy="5465379"/>
          </a:xfrm>
        </p:spPr>
        <p:txBody>
          <a:bodyPr>
            <a:normAutofit fontScale="92500" lnSpcReduction="10000"/>
          </a:bodyPr>
          <a:lstStyle/>
          <a:p>
            <a:pPr marL="0" indent="0">
              <a:buNone/>
            </a:pPr>
            <a:endParaRPr lang="en-US" dirty="0"/>
          </a:p>
          <a:p>
            <a:pPr marL="457200" indent="-457200">
              <a:buFont typeface="+mj-lt"/>
              <a:buAutoNum type="arabicPeriod"/>
            </a:pPr>
            <a:r>
              <a:rPr lang="en-US" dirty="0"/>
              <a:t> Poor glycemic control. </a:t>
            </a:r>
          </a:p>
          <a:p>
            <a:pPr marL="457200" indent="-457200">
              <a:buFont typeface="+mj-lt"/>
              <a:buAutoNum type="arabicPeriod"/>
            </a:pPr>
            <a:r>
              <a:rPr lang="en-US" dirty="0"/>
              <a:t>Onset of T1DM before age 20.</a:t>
            </a:r>
          </a:p>
          <a:p>
            <a:pPr marL="457200" indent="-457200">
              <a:buFont typeface="+mj-lt"/>
              <a:buAutoNum type="arabicPeriod"/>
            </a:pPr>
            <a:r>
              <a:rPr lang="en-US" dirty="0"/>
              <a:t>Increase in BP</a:t>
            </a:r>
          </a:p>
          <a:p>
            <a:pPr marL="457200" indent="-457200">
              <a:buFont typeface="+mj-lt"/>
              <a:buAutoNum type="arabicPeriod"/>
            </a:pPr>
            <a:r>
              <a:rPr lang="en-US" dirty="0"/>
              <a:t>Smoking. </a:t>
            </a:r>
          </a:p>
          <a:p>
            <a:pPr marL="457200" indent="-457200">
              <a:buFont typeface="+mj-lt"/>
              <a:buAutoNum type="arabicPeriod"/>
            </a:pPr>
            <a:r>
              <a:rPr lang="en-US" dirty="0"/>
              <a:t>male gender.</a:t>
            </a:r>
          </a:p>
          <a:p>
            <a:pPr marL="457200" indent="-457200">
              <a:buFont typeface="+mj-lt"/>
              <a:buAutoNum type="arabicPeriod"/>
            </a:pPr>
            <a:r>
              <a:rPr lang="en-US" dirty="0"/>
              <a:t> Ethnicity (Indo-Asians, African Americans, Pima Indians in the US).</a:t>
            </a:r>
          </a:p>
          <a:p>
            <a:pPr marL="457200" indent="-457200">
              <a:buFont typeface="+mj-lt"/>
              <a:buAutoNum type="arabicPeriod"/>
            </a:pPr>
            <a:r>
              <a:rPr lang="en-US" dirty="0"/>
              <a:t>Familial tendency. </a:t>
            </a:r>
          </a:p>
          <a:p>
            <a:pPr marL="457200" indent="-457200">
              <a:buFont typeface="+mj-lt"/>
              <a:buAutoNum type="arabicPeriod"/>
            </a:pPr>
            <a:r>
              <a:rPr lang="en-US" dirty="0"/>
              <a:t>Socio-economic factors(poverty)</a:t>
            </a:r>
          </a:p>
          <a:p>
            <a:pPr marL="0" indent="0">
              <a:buNone/>
            </a:pPr>
            <a:r>
              <a:rPr lang="en-US" b="1" dirty="0"/>
              <a:t>the most important factors increasing  progression are:</a:t>
            </a:r>
          </a:p>
          <a:p>
            <a:pPr marL="457200" indent="-457200">
              <a:buFont typeface="+mj-lt"/>
              <a:buAutoNum type="arabicPeriod"/>
            </a:pPr>
            <a:r>
              <a:rPr lang="en-US" dirty="0"/>
              <a:t> BP. </a:t>
            </a:r>
          </a:p>
          <a:p>
            <a:pPr marL="457200" indent="-457200">
              <a:buFont typeface="+mj-lt"/>
              <a:buAutoNum type="arabicPeriod"/>
            </a:pPr>
            <a:r>
              <a:rPr lang="en-US" dirty="0"/>
              <a:t> Glycemic control.</a:t>
            </a:r>
          </a:p>
          <a:p>
            <a:pPr marL="457200" indent="-457200">
              <a:buFont typeface="+mj-lt"/>
              <a:buAutoNum type="arabicPeriod"/>
            </a:pPr>
            <a:r>
              <a:rPr lang="en-US" dirty="0"/>
              <a:t> Degree of proteinuria.</a:t>
            </a:r>
          </a:p>
        </p:txBody>
      </p:sp>
    </p:spTree>
    <p:extLst>
      <p:ext uri="{BB962C8B-B14F-4D97-AF65-F5344CB8AC3E}">
        <p14:creationId xmlns:p14="http://schemas.microsoft.com/office/powerpoint/2010/main" val="195861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B9192-4D01-4404-A3A8-211A93028AB6}"/>
              </a:ext>
            </a:extLst>
          </p:cNvPr>
          <p:cNvSpPr>
            <a:spLocks noGrp="1"/>
          </p:cNvSpPr>
          <p:nvPr>
            <p:ph type="title"/>
          </p:nvPr>
        </p:nvSpPr>
        <p:spPr>
          <a:xfrm>
            <a:off x="4593131" y="-266504"/>
            <a:ext cx="9291215" cy="1156137"/>
          </a:xfrm>
        </p:spPr>
        <p:txBody>
          <a:bodyPr/>
          <a:lstStyle/>
          <a:p>
            <a:r>
              <a:rPr lang="en-US" dirty="0"/>
              <a:t>pathology</a:t>
            </a:r>
          </a:p>
        </p:txBody>
      </p:sp>
      <p:sp>
        <p:nvSpPr>
          <p:cNvPr id="3" name="Content Placeholder 2">
            <a:extLst>
              <a:ext uri="{FF2B5EF4-FFF2-40B4-BE49-F238E27FC236}">
                <a16:creationId xmlns:a16="http://schemas.microsoft.com/office/drawing/2014/main" id="{0B002F4B-B1B9-4A28-943D-1BC955D0B43C}"/>
              </a:ext>
            </a:extLst>
          </p:cNvPr>
          <p:cNvSpPr>
            <a:spLocks noGrp="1"/>
          </p:cNvSpPr>
          <p:nvPr>
            <p:ph idx="1"/>
          </p:nvPr>
        </p:nvSpPr>
        <p:spPr>
          <a:xfrm>
            <a:off x="878188" y="808151"/>
            <a:ext cx="10742794" cy="5391807"/>
          </a:xfrm>
        </p:spPr>
        <p:txBody>
          <a:bodyPr>
            <a:normAutofit/>
          </a:bodyPr>
          <a:lstStyle/>
          <a:p>
            <a:pPr marL="0" indent="0">
              <a:buNone/>
            </a:pPr>
            <a:r>
              <a:rPr lang="en-US" dirty="0"/>
              <a:t>The pathogenesis of DN is </a:t>
            </a:r>
            <a:r>
              <a:rPr lang="en-US" dirty="0">
                <a:solidFill>
                  <a:srgbClr val="FF0000"/>
                </a:solidFill>
              </a:rPr>
              <a:t>multifaceted</a:t>
            </a:r>
            <a:r>
              <a:rPr lang="en-US" dirty="0"/>
              <a:t>, </a:t>
            </a:r>
            <a:r>
              <a:rPr lang="en-US" dirty="0">
                <a:solidFill>
                  <a:srgbClr val="FF0000"/>
                </a:solidFill>
              </a:rPr>
              <a:t>with several mechanisms</a:t>
            </a:r>
            <a:r>
              <a:rPr lang="en-US" dirty="0"/>
              <a:t> contributing to the renal injury and development of the characteristic histological changes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5099" y="1964288"/>
            <a:ext cx="6384579" cy="4407815"/>
          </a:xfrm>
          <a:prstGeom prst="rect">
            <a:avLst/>
          </a:prstGeom>
        </p:spPr>
      </p:pic>
    </p:spTree>
    <p:extLst>
      <p:ext uri="{BB962C8B-B14F-4D97-AF65-F5344CB8AC3E}">
        <p14:creationId xmlns:p14="http://schemas.microsoft.com/office/powerpoint/2010/main" val="36865249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TM02900720[[fn=Integral]]</Template>
  <TotalTime>868</TotalTime>
  <Words>3877</Words>
  <Application>Microsoft Office PowerPoint</Application>
  <PresentationFormat>Widescreen</PresentationFormat>
  <Paragraphs>410</Paragraphs>
  <Slides>39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Arial</vt:lpstr>
      <vt:lpstr>Calibri</vt:lpstr>
      <vt:lpstr>inherit</vt:lpstr>
      <vt:lpstr>Tw Cen MT</vt:lpstr>
      <vt:lpstr>Tw Cen MT Condensed</vt:lpstr>
      <vt:lpstr>Wingdings</vt:lpstr>
      <vt:lpstr>Wingdings 3</vt:lpstr>
      <vt:lpstr>Integral</vt:lpstr>
      <vt:lpstr>PowerPoint Presentation</vt:lpstr>
      <vt:lpstr>Is it important to know about Diabetic nephropathy?</vt:lpstr>
      <vt:lpstr>Definition of diabetic nephropathy</vt:lpstr>
      <vt:lpstr>Progression of nephropathy in Type1 and type2 dm</vt:lpstr>
      <vt:lpstr>PowerPoint Presentation</vt:lpstr>
      <vt:lpstr>PowerPoint Presentation</vt:lpstr>
      <vt:lpstr>Diabetic nephropathy and risk of death</vt:lpstr>
      <vt:lpstr>risk factors for the development and progression of DN</vt:lpstr>
      <vt:lpstr>pathology</vt:lpstr>
      <vt:lpstr>PowerPoint Presentation</vt:lpstr>
      <vt:lpstr>PowerPoint Presentation</vt:lpstr>
      <vt:lpstr>PowerPoint Presentation</vt:lpstr>
      <vt:lpstr>pathogenesis</vt:lpstr>
      <vt:lpstr>PowerPoint Presentation</vt:lpstr>
      <vt:lpstr>PowerPoint Presentation</vt:lpstr>
      <vt:lpstr>PowerPoint Presentation</vt:lpstr>
      <vt:lpstr>PowerPoint Presentation</vt:lpstr>
      <vt:lpstr>PowerPoint Presentation</vt:lpstr>
      <vt:lpstr>PowerPoint Presentation</vt:lpstr>
      <vt:lpstr>Further investigation and assessment </vt:lpstr>
      <vt:lpstr>Management </vt:lpstr>
      <vt:lpstr>PowerPoint Presentation</vt:lpstr>
      <vt:lpstr>sulphonUlurea</vt:lpstr>
      <vt:lpstr>PowerPoint Presentation</vt:lpstr>
      <vt:lpstr>GLP1-Ra</vt:lpstr>
      <vt:lpstr>Sglt2 inhibitors </vt:lpstr>
      <vt:lpstr>Dpp4(inhibitors)</vt:lpstr>
      <vt:lpstr>Blood pressure </vt:lpstr>
      <vt:lpstr>PowerPoint Presentation</vt:lpstr>
      <vt:lpstr>Proteinuria </vt:lpstr>
      <vt:lpstr>Diabetic nephropathy: management 2 </vt:lpstr>
      <vt:lpstr>Other interventions </vt:lpstr>
      <vt:lpstr>PowerPoint Presentation</vt:lpstr>
      <vt:lpstr>Neurogenic bladder (diabetic cystopathy) </vt:lpstr>
      <vt:lpstr>PowerPoint Presentation</vt:lpstr>
      <vt:lpstr>PowerPoint Presentation</vt:lpstr>
      <vt:lpstr>OTHER DIABETES-RELATED URINARY TRACT DISORDERS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LAITH MUSTAFA</dc:creator>
  <cp:lastModifiedBy>LAITH MUSTAFA</cp:lastModifiedBy>
  <cp:revision>51</cp:revision>
  <dcterms:created xsi:type="dcterms:W3CDTF">2022-02-14T17:42:59Z</dcterms:created>
  <dcterms:modified xsi:type="dcterms:W3CDTF">2022-02-16T11:20:01Z</dcterms:modified>
</cp:coreProperties>
</file>