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337" r:id="rId5"/>
    <p:sldId id="259" r:id="rId7"/>
    <p:sldId id="276" r:id="rId8"/>
    <p:sldId id="277" r:id="rId9"/>
    <p:sldId id="278" r:id="rId10"/>
    <p:sldId id="279" r:id="rId11"/>
    <p:sldId id="299" r:id="rId12"/>
    <p:sldId id="280" r:id="rId13"/>
    <p:sldId id="281" r:id="rId14"/>
    <p:sldId id="282" r:id="rId15"/>
    <p:sldId id="284" r:id="rId16"/>
    <p:sldId id="285" r:id="rId17"/>
    <p:sldId id="349" r:id="rId18"/>
    <p:sldId id="351" r:id="rId19"/>
    <p:sldId id="356" r:id="rId20"/>
    <p:sldId id="357" r:id="rId21"/>
    <p:sldId id="371" r:id="rId22"/>
    <p:sldId id="352" r:id="rId23"/>
    <p:sldId id="372" r:id="rId24"/>
    <p:sldId id="354" r:id="rId25"/>
    <p:sldId id="355" r:id="rId26"/>
    <p:sldId id="287" r:id="rId27"/>
    <p:sldId id="307" r:id="rId28"/>
    <p:sldId id="309" r:id="rId29"/>
    <p:sldId id="358" r:id="rId30"/>
    <p:sldId id="310" r:id="rId31"/>
    <p:sldId id="311" r:id="rId32"/>
    <p:sldId id="312" r:id="rId33"/>
    <p:sldId id="313" r:id="rId34"/>
    <p:sldId id="314" r:id="rId35"/>
    <p:sldId id="370" r:id="rId36"/>
    <p:sldId id="315" r:id="rId37"/>
    <p:sldId id="316" r:id="rId38"/>
    <p:sldId id="325" r:id="rId39"/>
    <p:sldId id="326" r:id="rId40"/>
    <p:sldId id="296" r:id="rId41"/>
    <p:sldId id="297" r:id="rId42"/>
    <p:sldId id="367" r:id="rId43"/>
    <p:sldId id="368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8" r:id="rId53"/>
    <p:sldId id="360" r:id="rId54"/>
    <p:sldId id="359" r:id="rId55"/>
    <p:sldId id="339" r:id="rId56"/>
    <p:sldId id="362" r:id="rId57"/>
    <p:sldId id="363" r:id="rId58"/>
    <p:sldId id="340" r:id="rId59"/>
    <p:sldId id="341" r:id="rId60"/>
    <p:sldId id="361" r:id="rId61"/>
    <p:sldId id="366" r:id="rId62"/>
    <p:sldId id="342" r:id="rId63"/>
    <p:sldId id="343" r:id="rId64"/>
    <p:sldId id="344" r:id="rId65"/>
    <p:sldId id="365" r:id="rId66"/>
    <p:sldId id="345" r:id="rId67"/>
    <p:sldId id="364" r:id="rId68"/>
    <p:sldId id="348" r:id="rId6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37"/>
    <p:restoredTop sz="94727"/>
  </p:normalViewPr>
  <p:slideViewPr>
    <p:cSldViewPr showGuides="1">
      <p:cViewPr varScale="1">
        <p:scale>
          <a:sx n="51" d="100"/>
          <a:sy n="51" d="100"/>
        </p:scale>
        <p:origin x="149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2" Type="http://schemas.openxmlformats.org/officeDocument/2006/relationships/tableStyles" Target="tableStyles.xml"/><Relationship Id="rId71" Type="http://schemas.openxmlformats.org/officeDocument/2006/relationships/viewProps" Target="viewProps.xml"/><Relationship Id="rId70" Type="http://schemas.openxmlformats.org/officeDocument/2006/relationships/presProps" Target="presProps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notesMaster" Target="notesMasters/notesMaster1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AA29B0-FAB3-4014-974C-435E0E6628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noFill/>
          </a:ln>
        </p:spPr>
        <p:txBody>
          <a:bodyPr wrap="square" lIns="90769" tIns="46153" rIns="90769" bIns="46153" anchor="t" anchorCtr="0"/>
          <a:p>
            <a:pPr lvl="0" eaLnBrk="1" hangingPunct="1">
              <a:spcBef>
                <a:spcPct val="0"/>
              </a:spcBef>
            </a:pPr>
            <a:endParaRPr lang="en-CA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ar-EG" altLang="en-US" dirty="0">
              <a:ea typeface="Arial" panose="020B0604020202020204" pitchFamily="34" charset="0"/>
            </a:endParaRPr>
          </a:p>
        </p:txBody>
      </p:sp>
      <p:sp>
        <p:nvSpPr>
          <p:cNvPr id="256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51" name="Group 15"/>
          <p:cNvGrpSpPr/>
          <p:nvPr/>
        </p:nvGrpSpPr>
        <p:grpSpPr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6" name="Freeform 1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8" name="Freeform 18"/>
            <p:cNvSpPr/>
            <p:nvPr/>
          </p:nvSpPr>
          <p:spPr>
            <a:xfrm>
              <a:off x="35926" y="5135025"/>
              <a:ext cx="9108074" cy="838869"/>
            </a:xfrm>
            <a:custGeom>
              <a:avLst/>
              <a:gdLst>
                <a:gd name="txL" fmla="*/ 0 w 5760"/>
                <a:gd name="txT" fmla="*/ 0 h 528"/>
                <a:gd name="txR" fmla="*/ 5760 w 5760"/>
                <a:gd name="txB" fmla="*/ 528 h 528"/>
              </a:gdLst>
              <a:ahLst/>
              <a:cxnLst>
                <a:cxn ang="0">
                  <a:pos x="0" y="0"/>
                </a:cxn>
                <a:cxn ang="0">
                  <a:pos x="9108074" y="0"/>
                </a:cxn>
                <a:cxn ang="0">
                  <a:pos x="9108074" y="838869"/>
                </a:cxn>
                <a:cxn ang="0">
                  <a:pos x="75901" y="0"/>
                </a:cxn>
              </a:cxnLst>
              <a:rect l="txL" t="txT" r="txR" b="tx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21" name="Date Placeholder 2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B488EA-0819-4BB9-A87C-CA3E3C2EA05E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>
                  <a:tint val="2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en-US" altLang="en-US" dirty="0">
                <a:solidFill>
                  <a:srgbClr val="FFFFFF"/>
                </a:solidFill>
              </a:rPr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F26C91-06DD-4A39-A840-6382936C9AB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F26C91-06DD-4A39-A840-6382936C9AB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F26C91-06DD-4A39-A840-6382936C9AB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A9D7DE-298A-4D76-8B67-42F4D3787E38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F6F992-B67E-4576-AF7F-BFEA2D1269F4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E61D47A-144D-472F-891F-F106045CF4E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3006DB-6101-4F33-BC3A-DDB0C2A16B0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F26C91-06DD-4A39-A840-6382936C9AB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A39E5A-E646-492F-91A8-408A3A629873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Freeform 15"/>
          <p:cNvSpPr/>
          <p:nvPr/>
        </p:nvSpPr>
        <p:spPr>
          <a:xfrm>
            <a:off x="485775" y="5938838"/>
            <a:ext cx="3690938" cy="933450"/>
          </a:xfrm>
          <a:custGeom>
            <a:avLst/>
            <a:gdLst>
              <a:gd name="txL" fmla="*/ 0 w 5591"/>
              <a:gd name="txT" fmla="*/ 0 h 588"/>
              <a:gd name="txR" fmla="*/ 5591 w 5591"/>
              <a:gd name="txB" fmla="*/ 588 h 588"/>
            </a:gdLst>
            <a:ahLst/>
            <a:cxnLst>
              <a:cxn ang="0">
                <a:pos x="0" y="0"/>
              </a:cxn>
              <a:cxn ang="0">
                <a:pos x="3802505" y="0"/>
              </a:cxn>
              <a:cxn ang="0">
                <a:pos x="3802505" y="838200"/>
              </a:cxn>
              <a:cxn ang="0">
                <a:pos x="31688" y="0"/>
              </a:cxn>
            </a:cxnLst>
            <a:rect l="txL" t="txT" r="txR" b="tx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" name="Right Triangle 15"/>
          <p:cNvSpPr/>
          <p:nvPr/>
        </p:nvSpPr>
        <p:spPr bwMode="auto">
          <a:xfrm>
            <a:off x="-6042" y="5791253"/>
            <a:ext cx="3402313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hevron 18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D60FBB-55A0-43C6-90F4-5E632DFF2C6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" name="Freeform 12"/>
          <p:cNvSpPr/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7" name="Freeform 11"/>
          <p:cNvSpPr/>
          <p:nvPr/>
        </p:nvSpPr>
        <p:spPr>
          <a:xfrm>
            <a:off x="485775" y="5938838"/>
            <a:ext cx="3690938" cy="933450"/>
          </a:xfrm>
          <a:custGeom>
            <a:avLst/>
            <a:gdLst>
              <a:gd name="txL" fmla="*/ 0 w 5591"/>
              <a:gd name="txT" fmla="*/ 0 h 588"/>
              <a:gd name="txR" fmla="*/ 5591 w 5591"/>
              <a:gd name="txB" fmla="*/ 588 h 588"/>
            </a:gdLst>
            <a:ahLst/>
            <a:cxnLst>
              <a:cxn ang="0">
                <a:pos x="0" y="0"/>
              </a:cxn>
              <a:cxn ang="0">
                <a:pos x="3802505" y="0"/>
              </a:cxn>
              <a:cxn ang="0">
                <a:pos x="3802505" y="838200"/>
              </a:cxn>
              <a:cxn ang="0">
                <a:pos x="31688" y="0"/>
              </a:cxn>
            </a:cxnLst>
            <a:rect l="txL" t="txT" r="txR" b="tx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3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F26C91-06DD-4A39-A840-6382936C9AB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0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365125" indent="-255905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030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155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microsoft.com/office/2007/relationships/media" Target="file:///C:\Users\Vista\Desktop\HEBA%20PRSENT\1.mpg" TargetMode="External"/><Relationship Id="rId1" Type="http://schemas.openxmlformats.org/officeDocument/2006/relationships/video" Target="file:///C:\Users\Vista\Desktop\HEBA%20PRSENT\1.m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hyperlink" Target="http://en.wikipedia.org/wiki/Image:100G115G130G150G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hyperlink" Target="http://en.wikipedia.org/wiki/Image:100G115G130G150G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1470025"/>
          </a:xfrm>
          <a:noFill/>
          <a:ln>
            <a:noFill/>
          </a:ln>
          <a:effectLst/>
          <a:sp3d prstMaterial="plastic"/>
        </p:spPr>
        <p:txBody>
          <a:bodyPr vert="horz" rtlCol="0" anchor="b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7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  <a:t>Ballistics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</a:b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Spiraling motion of the bullet which leads to: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880110" marR="0" lvl="1" indent="-514350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Increase distance of firing.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880110" marR="0" lvl="1" indent="-514350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Increase power of penetration.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880110" marR="0" lvl="1" indent="-514350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/>
              <a:buNone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624205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Gyroscopic steadiness.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Functions of rifling are:</a:t>
            </a:r>
            <a:endParaRPr kumimoji="0" lang="en-US" sz="4100" b="1" i="0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28600" y="1481138"/>
            <a:ext cx="8686800" cy="4525962"/>
          </a:xfrm>
          <a:ln/>
        </p:spPr>
        <p:txBody>
          <a:bodyPr vert="horz" wrap="square" lIns="91440" tIns="45720" rIns="91440" bIns="45720" anchor="t" anchorCtr="0"/>
          <a:p>
            <a:pPr marL="624205" indent="-514985" eaLnBrk="1" hangingPunct="1">
              <a:buFont typeface="Lucida Sans Unicode" panose="020B0602030504020204" pitchFamily="34" charset="0"/>
              <a:buAutoNum type="arabicPeriod" startAt="3"/>
            </a:pPr>
            <a:r>
              <a:rPr lang="en-US" altLang="en-US" sz="2800" dirty="0">
                <a:latin typeface="Arial Black" panose="020B0A04020102020204" pitchFamily="34" charset="0"/>
              </a:rPr>
              <a:t>It differs from one weapon to another according to:</a:t>
            </a:r>
            <a:endParaRPr lang="en-US" altLang="en-US" sz="2800" dirty="0">
              <a:latin typeface="Arial Black" panose="020B0A04020102020204" pitchFamily="34" charset="0"/>
            </a:endParaRPr>
          </a:p>
          <a:p>
            <a:pPr marL="624205" indent="-514985" eaLnBrk="1" hangingPunct="1">
              <a:buNone/>
            </a:pPr>
            <a:endParaRPr lang="en-US" altLang="en-US" dirty="0">
              <a:latin typeface="Arial Black" panose="020B0A04020102020204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 Black" panose="020B0A04020102020204" pitchFamily="34" charset="0"/>
              </a:rPr>
              <a:t>Number of lands and grooves.</a:t>
            </a:r>
            <a:endParaRPr lang="en-US" altLang="en-US" sz="2400" dirty="0">
              <a:latin typeface="Arial Black" panose="020B0A04020102020204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 Black" panose="020B0A04020102020204" pitchFamily="34" charset="0"/>
              </a:rPr>
              <a:t>Direction of twist.</a:t>
            </a:r>
            <a:endParaRPr lang="en-US" altLang="en-US" sz="2400" dirty="0">
              <a:latin typeface="Arial Black" panose="020B0A04020102020204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 Black" panose="020B0A04020102020204" pitchFamily="34" charset="0"/>
              </a:rPr>
              <a:t>Width of lands and grooves.</a:t>
            </a:r>
            <a:endParaRPr lang="en-US" altLang="en-US" sz="2400" dirty="0">
              <a:latin typeface="Arial Black" panose="020B0A04020102020204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 Black" panose="020B0A04020102020204" pitchFamily="34" charset="0"/>
              </a:rPr>
              <a:t>Depth of the grooves.</a:t>
            </a:r>
            <a:endParaRPr lang="en-US" altLang="en-US" sz="2400" dirty="0">
              <a:latin typeface="Arial Black" panose="020B0A04020102020204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 Black" panose="020B0A04020102020204" pitchFamily="34" charset="0"/>
              </a:rPr>
              <a:t>So it is considered as </a:t>
            </a:r>
            <a:r>
              <a:rPr lang="en-US" altLang="en-US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family characteristic</a:t>
            </a:r>
            <a:r>
              <a:rPr lang="en-US" altLang="en-US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en-US" altLang="en-US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28600" y="1481138"/>
            <a:ext cx="8686800" cy="4525962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>
                <a:latin typeface="Arial Black" panose="020B0A04020102020204" pitchFamily="34" charset="0"/>
              </a:rPr>
              <a:t>Is a cartridge that consists of a cartridge case and a bullet (projectile).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Ammunition for rifled weapons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22532" name="Picture 4" descr="ballistics_main_b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200" y="2286000"/>
            <a:ext cx="2295525" cy="431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4" descr="hangunround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67000"/>
            <a:ext cx="6048375" cy="396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10600" cy="4525963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>
                <a:latin typeface="Arial Black" panose="020B0A04020102020204" pitchFamily="34" charset="0"/>
              </a:rPr>
              <a:t>The cartridge consists of </a:t>
            </a:r>
            <a:r>
              <a:rPr lang="en-US" altLang="en-US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a case </a:t>
            </a:r>
            <a:r>
              <a:rPr lang="en-US" altLang="en-US" dirty="0">
                <a:latin typeface="Arial Black" panose="020B0A04020102020204" pitchFamily="34" charset="0"/>
              </a:rPr>
              <a:t>and </a:t>
            </a:r>
            <a:r>
              <a:rPr lang="en-US" altLang="en-US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a bullet.</a:t>
            </a:r>
            <a:endParaRPr lang="en-US" altLang="en-US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Service rifle cartridge</a:t>
            </a:r>
            <a:b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(long barreled, rifled, single missile firing)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23556" name="Picture 4" descr="Rifle_Cartridge3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2890838"/>
            <a:ext cx="6172200" cy="3967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686800" cy="45259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The case:</a:t>
            </a:r>
            <a:endParaRPr lang="en-US" altLang="en-US" sz="4000" b="1" i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 Black" panose="020B0A04020102020204" pitchFamily="34" charset="0"/>
              </a:rPr>
              <a:t>Long, narrow &amp;it has a shoulder.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 Black" panose="020B0A04020102020204" pitchFamily="34" charset="0"/>
              </a:rPr>
              <a:t>Made of brass or copper.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In automatic SR: </a:t>
            </a:r>
            <a:r>
              <a:rPr lang="en-US" altLang="en-US" dirty="0">
                <a:latin typeface="Arial Black" panose="020B0A04020102020204" pitchFamily="34" charset="0"/>
              </a:rPr>
              <a:t>the base of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 the cartridge case is grooved.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In non automatic S.R</a:t>
            </a:r>
            <a:r>
              <a:rPr lang="en-US" altLang="en-US" i="1" dirty="0">
                <a:solidFill>
                  <a:srgbClr val="0070C0"/>
                </a:solidFill>
                <a:latin typeface="Arial Black" panose="020B0A04020102020204" pitchFamily="34" charset="0"/>
              </a:rPr>
              <a:t>: </a:t>
            </a:r>
            <a:r>
              <a:rPr lang="en-US" altLang="en-US" dirty="0">
                <a:latin typeface="Arial Black" panose="020B0A04020102020204" pitchFamily="34" charset="0"/>
              </a:rPr>
              <a:t>the base of the-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cartridge case is rimmed. 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3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3" descr="C:\Users\Vista\Desktop\heba master\14654_OAL_Mod_300_HH_Case_m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00" y="1354138"/>
            <a:ext cx="1743075" cy="550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495800"/>
            <a:ext cx="5278438" cy="219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b="1" u="sng" dirty="0">
                <a:solidFill>
                  <a:srgbClr val="7030A0"/>
                </a:solidFill>
                <a:latin typeface="Arial Black" panose="020B0A04020102020204" pitchFamily="34" charset="0"/>
              </a:rPr>
              <a:t>From the bottom:</a:t>
            </a:r>
            <a:endParaRPr lang="en-US" altLang="en-US" b="1" u="sng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The base of the cartridge contains the percussion cap.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3338" y="3048000"/>
            <a:ext cx="2070100" cy="3503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38600"/>
            <a:ext cx="5278438" cy="219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600200"/>
            <a:ext cx="6477000" cy="4857750"/>
          </a:xfrm>
          <a:ln/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Mechanism of firing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>
                <a:latin typeface="Arial Black" panose="020B0A04020102020204" pitchFamily="34" charset="0"/>
              </a:rPr>
              <a:t>The case contains primer &amp; propellant powder.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6" name="Picture 4" descr="cartrid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048000"/>
            <a:ext cx="868680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FOR105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600200" y="1295400"/>
            <a:ext cx="5791200" cy="5362575"/>
          </a:xfrm>
          <a:ln/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Anatomy of the cartridge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3" descr="Rifle Ammuntiion Diagrams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65650" y="188913"/>
            <a:ext cx="4419600" cy="6451600"/>
          </a:xfrm>
          <a:ln w="57150">
            <a:solidFill>
              <a:srgbClr val="0000CC">
                <a:alpha val="100000"/>
              </a:srgbClr>
            </a:solidFill>
            <a:miter lim="800000"/>
            <a:headEnd/>
            <a:tailEnd/>
          </a:ln>
        </p:spPr>
      </p:pic>
      <p:pic>
        <p:nvPicPr>
          <p:cNvPr id="59396" name="Picture 4" descr="Rifle Ammuntio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76250"/>
            <a:ext cx="1360488" cy="5832475"/>
          </a:xfrm>
          <a:prstGeom prst="rect">
            <a:avLst/>
          </a:prstGeom>
          <a:noFill/>
          <a:ln w="5715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9398" name="Rectangle 6"/>
          <p:cNvSpPr/>
          <p:nvPr/>
        </p:nvSpPr>
        <p:spPr>
          <a:xfrm>
            <a:off x="5795963" y="4868863"/>
            <a:ext cx="3168650" cy="1800225"/>
          </a:xfrm>
          <a:prstGeom prst="rect">
            <a:avLst/>
          </a:prstGeom>
          <a:gradFill rotWithShape="1">
            <a:gsLst>
              <a:gs pos="0">
                <a:srgbClr val="FFEBFA">
                  <a:alpha val="100000"/>
                </a:srgbClr>
              </a:gs>
              <a:gs pos="30000">
                <a:srgbClr val="C4D6EB">
                  <a:alpha val="100000"/>
                </a:srgbClr>
              </a:gs>
              <a:gs pos="60001">
                <a:srgbClr val="85C2FF">
                  <a:alpha val="100000"/>
                </a:srgbClr>
              </a:gs>
              <a:gs pos="100000">
                <a:srgbClr val="5E9EFF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rifle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>
                <a:latin typeface="Arial Black" panose="020B0A04020102020204" pitchFamily="34" charset="0"/>
              </a:rPr>
              <a:t>It is the science that studies the motion of a projectile (projected from a firearm weapon).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Definition: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1268" name="Picture 4" descr="I:\Ballistics\images[13]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2971800"/>
            <a:ext cx="4162425" cy="3529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kumimoji="0" lang="en-US" sz="27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1.The primer(igniting powder)</a:t>
            </a:r>
            <a:endParaRPr kumimoji="0" lang="en-US" sz="2700" b="1" i="1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endParaRPr kumimoji="0" lang="en-US" sz="2700" b="1" i="1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It is the paste that lines the percussion cap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It consists of: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eriod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Mercury fulminate(explosive).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eriod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Potassium nitrate or chlorate(source of oxygen).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eriod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Powdered glass(friction surface).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9144000" cy="1143000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Contents of the complete cartridge: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1143000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4184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Propellant powder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901065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65125" marR="0" lvl="0" indent="-25590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Function: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90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625C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Burns to produce large volumes of gases under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625CB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90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625C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pressure.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625CB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90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Composition: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90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Black powder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625C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(charcoal, sulphur, potassium nitrate)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625CB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90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Smokeless powder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905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625C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(nitrocellulose with/without nitroglycerine).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625CB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776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325" y="260350"/>
            <a:ext cx="2586038" cy="1939925"/>
          </a:xfrm>
          <a:prstGeom prst="rect">
            <a:avLst/>
          </a:prstGeom>
          <a:noFill/>
          <a:ln w="57150" cap="flat" cmpd="sng">
            <a:solidFill>
              <a:srgbClr val="F4184C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charRg st="1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63">
                                            <p:txEl>
                                              <p:charRg st="1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63">
                                            <p:txEl>
                                              <p:charRg st="1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charRg st="56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63">
                                            <p:txEl>
                                              <p:charRg st="56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763">
                                            <p:txEl>
                                              <p:charRg st="56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charRg st="66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763">
                                            <p:txEl>
                                              <p:charRg st="66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763">
                                            <p:txEl>
                                              <p:charRg st="66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charRg st="79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63">
                                            <p:txEl>
                                              <p:charRg st="79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3">
                                            <p:txEl>
                                              <p:charRg st="79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charRg st="132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7763">
                                            <p:txEl>
                                              <p:charRg st="132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7763">
                                            <p:txEl>
                                              <p:charRg st="132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charRg st="151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7763">
                                            <p:txEl>
                                              <p:charRg st="151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763">
                                            <p:txEl>
                                              <p:charRg st="151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i="1" u="sng" dirty="0">
                <a:solidFill>
                  <a:srgbClr val="7030A0"/>
                </a:solidFill>
                <a:latin typeface="Arial Black" panose="020B0A04020102020204" pitchFamily="34" charset="0"/>
              </a:rPr>
              <a:t>propellant powder:</a:t>
            </a:r>
            <a:endParaRPr lang="en-US" altLang="en-US" b="1" i="1" u="sng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 i="1" u="sng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just" eaLnBrk="1" hangingPunct="1">
              <a:buFont typeface="Wingdings 3" panose="05040102010807070707" pitchFamily="18" charset="2"/>
              <a:buChar char=""/>
            </a:pPr>
            <a:r>
              <a:rPr lang="en-US" altLang="en-US" dirty="0">
                <a:latin typeface="Arial Black" panose="020B0A04020102020204" pitchFamily="34" charset="0"/>
              </a:rPr>
              <a:t>It is the actual source of energy.</a:t>
            </a:r>
            <a:endParaRPr lang="en-US" altLang="en-US" dirty="0">
              <a:latin typeface="Arial Black" panose="020B0A04020102020204" pitchFamily="34" charset="0"/>
            </a:endParaRPr>
          </a:p>
          <a:p>
            <a:pPr algn="just" eaLnBrk="1" hangingPunct="1">
              <a:buFont typeface="Wingdings 3" panose="05040102010807070707" pitchFamily="18" charset="2"/>
              <a:buChar char=""/>
            </a:pPr>
            <a:r>
              <a:rPr lang="en-US" altLang="en-US" dirty="0">
                <a:latin typeface="Arial Black" panose="020B0A04020102020204" pitchFamily="34" charset="0"/>
              </a:rPr>
              <a:t>It accelerates the projectile to a certain velocity.</a:t>
            </a:r>
            <a:endParaRPr lang="en-US" altLang="en-US" dirty="0">
              <a:latin typeface="Arial Black" panose="020B0A04020102020204" pitchFamily="34" charset="0"/>
            </a:endParaRPr>
          </a:p>
          <a:p>
            <a:pPr algn="just" eaLnBrk="1" hangingPunct="1">
              <a:buFont typeface="Wingdings 3" panose="05040102010807070707" pitchFamily="18" charset="2"/>
              <a:buChar char=""/>
            </a:pPr>
            <a:r>
              <a:rPr lang="en-US" altLang="en-US" dirty="0">
                <a:latin typeface="Arial Black" panose="020B0A04020102020204" pitchFamily="34" charset="0"/>
              </a:rPr>
              <a:t>The pressure of a compressed gas acting on the base of the projectile is the necessary propelling force.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1138"/>
            <a:ext cx="86868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65760" marR="0" lvl="0" indent="-255905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This pressure is obtained by the combustion of a chemical compound in a limited volume.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So propellant powder must be: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 easily combustible.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 release great quantity of gas on combustion.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sz="3600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The bullet is :</a:t>
            </a:r>
            <a:endParaRPr lang="en-US" altLang="en-US" sz="3600" b="1" i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Long with pointed tip or sometimes dome shaped (rounded).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.270 ammunition. Left to Right: 100-grain (6.5 g) - Hollow Point, 115-grain (7.5 g) FMJBT, 130-grain (8.4 g) Soft point, 150-grain (9.7 g) round nose.">
            <a:hlinkClick r:id="rId1" tooltip="&quot;.270 ammunition. Left to Right: 100-grain (6.5 g) - Hollow Point, 115-grain (7.5 g) FMJBT, 130-grain (8.4 g) Soft point, 150-grain (9.7 g) round nose.&quot;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819400"/>
            <a:ext cx="4268788" cy="388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228600" y="1481138"/>
            <a:ext cx="8610600" cy="4525962"/>
          </a:xfrm>
          <a:ln/>
        </p:spPr>
        <p:txBody>
          <a:bodyPr vert="horz" wrap="square" lIns="91440" tIns="45720" rIns="91440" bIns="45720" anchor="t" anchorCtr="0"/>
          <a:p>
            <a:pPr algn="just" eaLnBrk="1" hangingPunct="1"/>
            <a:r>
              <a:rPr lang="en-US" altLang="en-US" dirty="0">
                <a:latin typeface="Arial Black" panose="020B0A04020102020204" pitchFamily="34" charset="0"/>
              </a:rPr>
              <a:t>All military rifled projectiles are </a:t>
            </a:r>
            <a:r>
              <a:rPr lang="en-US" altLang="en-US" u="sng" dirty="0">
                <a:solidFill>
                  <a:srgbClr val="FF0000"/>
                </a:solidFill>
                <a:latin typeface="Arial Black" panose="020B0A04020102020204" pitchFamily="34" charset="0"/>
              </a:rPr>
              <a:t>fully jacketed</a:t>
            </a:r>
            <a:r>
              <a:rPr lang="en-US" altLang="en-US" dirty="0">
                <a:latin typeface="Arial Black" panose="020B0A04020102020204" pitchFamily="34" charset="0"/>
              </a:rPr>
              <a:t>, have a pointed aerodynamic shape because of the relatively long distances they must cover.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 descr=".270 ammunition. Left to Right: 100-grain (6.5 g) - Hollow Point, 115-grain (7.5 g) FMJBT, 130-grain (8.4 g) Soft point, 150-grain (9.7 g) round nose.">
            <a:hlinkClick r:id="rId1" tooltip="&quot;.270 ammunition. Left to Right: 100-grain (6.5 g) - Hollow Point, 115-grain (7.5 g) FMJBT, 130-grain (8.4 g) Soft point, 150-grain (9.7 g) round nose.&quot;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276600"/>
            <a:ext cx="3582988" cy="3265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i="1" u="sng" dirty="0">
                <a:solidFill>
                  <a:srgbClr val="0070C0"/>
                </a:solidFill>
                <a:latin typeface="Arial Black" panose="020B0A04020102020204" pitchFamily="34" charset="0"/>
              </a:rPr>
              <a:t>These weapons may be:</a:t>
            </a:r>
            <a:endParaRPr lang="en-US" altLang="en-US" b="1" i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 i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 Black" panose="020B0A04020102020204" pitchFamily="34" charset="0"/>
              </a:rPr>
              <a:t>Automatic pistol (automatic),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 Black" panose="020B0A04020102020204" pitchFamily="34" charset="0"/>
              </a:rPr>
              <a:t>Revolver(old or new), nonautomatic.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Short barreled rifled weapons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37892" name="Picture 10" descr="C:\My Documents\grand rounds\revolver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4063" y="3733800"/>
            <a:ext cx="4122737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Picture 9" descr="C:\My Documents\grand rounds\semi-automatic with c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733800"/>
            <a:ext cx="4081463" cy="2681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A cartridge that consists of a case and a bullet.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Ammunition of short barreled rifled weapons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38916" name="Picture 3" descr="I:\Ballistics\1887502112[1]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2362200"/>
            <a:ext cx="4267200" cy="426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Case:</a:t>
            </a:r>
            <a:endParaRPr lang="en-US" altLang="en-U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Wingdings 3" panose="05040102010807070707" pitchFamily="18" charset="2"/>
              <a:buChar char=""/>
            </a:pPr>
            <a:r>
              <a:rPr lang="en-US" altLang="en-US" dirty="0">
                <a:latin typeface="Arial Black" panose="020B0A04020102020204" pitchFamily="34" charset="0"/>
              </a:rPr>
              <a:t>Short, narrow and it has no shoulder.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Wingdings 3" panose="05040102010807070707" pitchFamily="18" charset="2"/>
              <a:buChar char=""/>
            </a:pPr>
            <a:r>
              <a:rPr lang="en-US" altLang="en-US" dirty="0">
                <a:latin typeface="Arial Black" panose="020B0A04020102020204" pitchFamily="34" charset="0"/>
              </a:rPr>
              <a:t>Made of brass or copper.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Wingdings 3" panose="05040102010807070707" pitchFamily="18" charset="2"/>
              <a:buChar char=""/>
            </a:pPr>
            <a:r>
              <a:rPr lang="en-US" altLang="en-US" dirty="0">
                <a:latin typeface="Arial Black" panose="020B0A04020102020204" pitchFamily="34" charset="0"/>
              </a:rPr>
              <a:t>In automatic pistol, the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 base is </a:t>
            </a:r>
            <a:r>
              <a:rPr lang="en-US" alt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grooved.</a:t>
            </a:r>
            <a:endParaRPr lang="en-US" alt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Wingdings 3" panose="05040102010807070707" pitchFamily="18" charset="2"/>
              <a:buChar char=""/>
            </a:pPr>
            <a:r>
              <a:rPr lang="en-US" altLang="en-US" dirty="0">
                <a:latin typeface="Arial Black" panose="020B0A04020102020204" pitchFamily="34" charset="0"/>
              </a:rPr>
              <a:t>In revolver(old and new),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 the base is </a:t>
            </a:r>
            <a:r>
              <a:rPr lang="en-US" alt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rimmed.</a:t>
            </a:r>
            <a:endParaRPr lang="en-US" alt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940" name="Picture 2" descr="C:\Users\Vista\Desktop\heba master\ballistic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0" y="2943225"/>
            <a:ext cx="3532188" cy="371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The bullet:</a:t>
            </a:r>
            <a:endParaRPr lang="en-US" altLang="en-US" sz="36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Wingdings 3" panose="05040102010807070707" pitchFamily="18" charset="2"/>
              <a:buChar char=""/>
            </a:pPr>
            <a:r>
              <a:rPr lang="en-US" altLang="en-US" dirty="0">
                <a:latin typeface="Arial Black" panose="020B0A04020102020204" pitchFamily="34" charset="0"/>
              </a:rPr>
              <a:t>Short and dome shaped.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Wingdings 3" panose="05040102010807070707" pitchFamily="18" charset="2"/>
              <a:buChar char=""/>
            </a:pPr>
            <a:r>
              <a:rPr lang="en-US" altLang="en-US" dirty="0">
                <a:latin typeface="Arial Black" panose="020B0A04020102020204" pitchFamily="34" charset="0"/>
              </a:rPr>
              <a:t>Bullets of automatic pistol is fully jacketed.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Wingdings 3" panose="05040102010807070707" pitchFamily="18" charset="2"/>
              <a:buChar char=""/>
            </a:pPr>
            <a:r>
              <a:rPr lang="en-US" altLang="en-US" dirty="0">
                <a:latin typeface="Arial Black" panose="020B0A04020102020204" pitchFamily="34" charset="0"/>
              </a:rPr>
              <a:t>Bullets of revolver may be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 jacketed (new revolver),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 or non jacketed (old revolver).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6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0" y="3810000"/>
            <a:ext cx="3276600" cy="2527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noFill/>
          <a:ln>
            <a:noFill/>
          </a:ln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Myths and Mechanisms of Firearm Injuries</a:t>
            </a:r>
            <a:endParaRPr lang="en-US" altLang="en-US" sz="1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291" name="Picture 27" descr="C:\My Documents\Medicine\Grand Rounds\FIREARMS TUTORIAL_files\4-Anatomy of Firearms_files\FOR108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2286000"/>
            <a:ext cx="2952750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8" descr="C:\My Documents\Medicine\Grand Rounds\FIREARMS TUTORIAL_files\4-Anatomy of Firearms_files\FOR1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362200"/>
            <a:ext cx="2743200" cy="1893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3" name="Text Box 9"/>
          <p:cNvSpPr txBox="1"/>
          <p:nvPr/>
        </p:nvSpPr>
        <p:spPr>
          <a:xfrm>
            <a:off x="4572000" y="1600200"/>
            <a:ext cx="819150" cy="366713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Action</a:t>
            </a:r>
            <a:endParaRPr lang="en-US" altLang="en-US" sz="1800" b="1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31754" name="Line 10"/>
          <p:cNvSpPr/>
          <p:nvPr/>
        </p:nvSpPr>
        <p:spPr>
          <a:xfrm>
            <a:off x="5334000" y="1828800"/>
            <a:ext cx="1524000" cy="990600"/>
          </a:xfrm>
          <a:prstGeom prst="line">
            <a:avLst/>
          </a:prstGeom>
          <a:ln w="25400" cap="flat" cmpd="sng">
            <a:solidFill>
              <a:schemeClr val="accent1"/>
            </a:solidFill>
            <a:prstDash val="solid"/>
            <a:headEnd type="none" w="sm" len="sm"/>
            <a:tailEnd type="stealth" w="med" len="med"/>
          </a:ln>
        </p:spPr>
      </p:sp>
      <p:sp>
        <p:nvSpPr>
          <p:cNvPr id="31756" name="Text Box 12"/>
          <p:cNvSpPr txBox="1"/>
          <p:nvPr/>
        </p:nvSpPr>
        <p:spPr>
          <a:xfrm>
            <a:off x="3657600" y="1905000"/>
            <a:ext cx="1052513" cy="369888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Chamber</a:t>
            </a:r>
            <a:endParaRPr lang="en-US" altLang="en-US" sz="1800" b="1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31758" name="Text Box 14"/>
          <p:cNvSpPr txBox="1"/>
          <p:nvPr/>
        </p:nvSpPr>
        <p:spPr>
          <a:xfrm>
            <a:off x="4419600" y="3352800"/>
            <a:ext cx="760413" cy="369888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Barrel</a:t>
            </a:r>
            <a:endParaRPr lang="en-US" altLang="en-US" sz="1800" b="1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31762" name="Text Box 18"/>
          <p:cNvSpPr txBox="1"/>
          <p:nvPr/>
        </p:nvSpPr>
        <p:spPr>
          <a:xfrm>
            <a:off x="1371600" y="1828800"/>
            <a:ext cx="863600" cy="369888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Muzzle</a:t>
            </a:r>
            <a:endParaRPr lang="en-US" altLang="en-US" sz="1800" b="1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31763" name="Text Box 19"/>
          <p:cNvSpPr txBox="1"/>
          <p:nvPr/>
        </p:nvSpPr>
        <p:spPr>
          <a:xfrm>
            <a:off x="2057400" y="4191000"/>
            <a:ext cx="1016000" cy="369888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Hammer</a:t>
            </a:r>
            <a:endParaRPr lang="en-US" altLang="en-US" sz="1800" b="1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31764" name="Text Box 20"/>
          <p:cNvSpPr txBox="1"/>
          <p:nvPr/>
        </p:nvSpPr>
        <p:spPr>
          <a:xfrm>
            <a:off x="7010400" y="4343400"/>
            <a:ext cx="1104900" cy="646113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Magazine</a:t>
            </a:r>
            <a:endParaRPr lang="en-US" altLang="en-US" sz="1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(Clip)</a:t>
            </a:r>
            <a:endParaRPr lang="en-US" altLang="en-US" sz="1800" b="1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31765" name="Line 21"/>
          <p:cNvSpPr/>
          <p:nvPr/>
        </p:nvSpPr>
        <p:spPr>
          <a:xfrm flipH="1">
            <a:off x="1447800" y="2133600"/>
            <a:ext cx="76200" cy="45720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sm" len="sm"/>
            <a:tailEnd type="triangle" w="med" len="med"/>
          </a:ln>
        </p:spPr>
      </p:sp>
      <p:sp>
        <p:nvSpPr>
          <p:cNvPr id="31768" name="Line 24"/>
          <p:cNvSpPr/>
          <p:nvPr/>
        </p:nvSpPr>
        <p:spPr>
          <a:xfrm flipV="1">
            <a:off x="5181600" y="2971800"/>
            <a:ext cx="838200" cy="533400"/>
          </a:xfrm>
          <a:prstGeom prst="line">
            <a:avLst/>
          </a:prstGeom>
          <a:ln w="25400" cap="flat" cmpd="sng">
            <a:solidFill>
              <a:schemeClr val="accent1"/>
            </a:solidFill>
            <a:prstDash val="solid"/>
            <a:headEnd type="none" w="sm" len="sm"/>
            <a:tailEnd type="stealth" w="med" len="med"/>
          </a:ln>
        </p:spPr>
      </p:sp>
      <p:sp>
        <p:nvSpPr>
          <p:cNvPr id="31769" name="Line 25"/>
          <p:cNvSpPr/>
          <p:nvPr/>
        </p:nvSpPr>
        <p:spPr>
          <a:xfrm>
            <a:off x="4724400" y="2133600"/>
            <a:ext cx="1828800" cy="685800"/>
          </a:xfrm>
          <a:prstGeom prst="line">
            <a:avLst/>
          </a:prstGeom>
          <a:ln w="25400" cap="flat" cmpd="sng">
            <a:solidFill>
              <a:schemeClr val="accent1"/>
            </a:solidFill>
            <a:prstDash val="solid"/>
            <a:headEnd type="none" w="sm" len="sm"/>
            <a:tailEnd type="stealth" w="med" len="med"/>
          </a:ln>
        </p:spPr>
      </p:sp>
      <p:sp>
        <p:nvSpPr>
          <p:cNvPr id="31773" name="Line 29"/>
          <p:cNvSpPr/>
          <p:nvPr/>
        </p:nvSpPr>
        <p:spPr>
          <a:xfrm flipH="1">
            <a:off x="2895600" y="2057400"/>
            <a:ext cx="762000" cy="533400"/>
          </a:xfrm>
          <a:prstGeom prst="line">
            <a:avLst/>
          </a:prstGeom>
          <a:ln w="25400" cap="flat" cmpd="sng">
            <a:solidFill>
              <a:schemeClr val="accent1"/>
            </a:solidFill>
            <a:prstDash val="solid"/>
            <a:headEnd type="none" w="sm" len="sm"/>
            <a:tailEnd type="stealth" w="med" len="med"/>
          </a:ln>
        </p:spPr>
      </p:sp>
      <p:sp>
        <p:nvSpPr>
          <p:cNvPr id="31776" name="Line 32"/>
          <p:cNvSpPr/>
          <p:nvPr/>
        </p:nvSpPr>
        <p:spPr>
          <a:xfrm flipV="1">
            <a:off x="3048000" y="2667000"/>
            <a:ext cx="381000" cy="1676400"/>
          </a:xfrm>
          <a:prstGeom prst="line">
            <a:avLst/>
          </a:prstGeom>
          <a:ln w="25400" cap="flat" cmpd="sng">
            <a:solidFill>
              <a:schemeClr val="accent1"/>
            </a:solidFill>
            <a:prstDash val="solid"/>
            <a:headEnd type="none" w="sm" len="sm"/>
            <a:tailEnd type="stealth" w="med" len="med"/>
          </a:ln>
        </p:spPr>
      </p:sp>
      <p:sp>
        <p:nvSpPr>
          <p:cNvPr id="31777" name="Line 33"/>
          <p:cNvSpPr/>
          <p:nvPr/>
        </p:nvSpPr>
        <p:spPr>
          <a:xfrm flipH="1" flipV="1">
            <a:off x="7239000" y="3733800"/>
            <a:ext cx="228600" cy="685800"/>
          </a:xfrm>
          <a:prstGeom prst="line">
            <a:avLst/>
          </a:prstGeom>
          <a:ln w="25400" cap="flat" cmpd="sng">
            <a:solidFill>
              <a:schemeClr val="accent1"/>
            </a:solidFill>
            <a:prstDash val="solid"/>
            <a:headEnd type="none" w="sm" len="sm"/>
            <a:tailEnd type="stealth" w="med" len="med"/>
          </a:ln>
        </p:spPr>
      </p:sp>
      <p:sp>
        <p:nvSpPr>
          <p:cNvPr id="12306" name="Text Box 35"/>
          <p:cNvSpPr txBox="1"/>
          <p:nvPr/>
        </p:nvSpPr>
        <p:spPr>
          <a:xfrm>
            <a:off x="1143000" y="381000"/>
            <a:ext cx="6877050" cy="830263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Anatomy of the Gun</a:t>
            </a:r>
            <a:endParaRPr lang="en-US" altLang="en-US" sz="4800" b="1" dirty="0">
              <a:solidFill>
                <a:srgbClr val="7030A0"/>
              </a:solidFill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advTm="1051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  <p:bldP spid="31756" grpId="0"/>
      <p:bldP spid="31758" grpId="0"/>
      <p:bldP spid="31762" grpId="0"/>
      <p:bldP spid="31763" grpId="0"/>
      <p:bldP spid="3176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5"/>
          <p:cNvSpPr/>
          <p:nvPr/>
        </p:nvSpPr>
        <p:spPr>
          <a:xfrm>
            <a:off x="0" y="16081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EG" altLang="en-US" sz="1800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grpSp>
        <p:nvGrpSpPr>
          <p:cNvPr id="41987" name="Group 10"/>
          <p:cNvGrpSpPr/>
          <p:nvPr/>
        </p:nvGrpSpPr>
        <p:grpSpPr>
          <a:xfrm>
            <a:off x="838200" y="1600200"/>
            <a:ext cx="7543800" cy="3643313"/>
            <a:chOff x="-432" y="0"/>
            <a:chExt cx="4752" cy="2295"/>
          </a:xfrm>
        </p:grpSpPr>
        <p:sp>
          <p:nvSpPr>
            <p:cNvPr id="41989" name="Rectangle 6"/>
            <p:cNvSpPr/>
            <p:nvPr/>
          </p:nvSpPr>
          <p:spPr>
            <a:xfrm>
              <a:off x="-432" y="0"/>
              <a:ext cx="1677" cy="22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65125" indent="-255905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030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155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All-over copper plating</a:t>
              </a:r>
              <a:br>
                <a:rPr lang="en-US" altLang="en-US" sz="2400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altLang="en-US" sz="2400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eliminates exposed lead</a:t>
              </a:r>
              <a:br>
                <a:rPr lang="en-US" altLang="en-US" sz="2400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altLang="en-US" sz="2400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surfaces. Prevents formation</a:t>
              </a:r>
              <a:br>
                <a:rPr lang="en-US" altLang="en-US" sz="2400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altLang="en-US" sz="2400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of hazardous lead vapor.</a:t>
              </a:r>
              <a:endParaRPr lang="en-US" alt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marL="0" lvl="0" indent="0"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1990" name="Rectangle 7"/>
            <p:cNvSpPr/>
            <p:nvPr/>
          </p:nvSpPr>
          <p:spPr>
            <a:xfrm>
              <a:off x="1389" y="0"/>
              <a:ext cx="1254" cy="22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65125" indent="-255905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030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155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en-US" sz="14700" dirty="0">
                  <a:latin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altLang="en-US" sz="1800" dirty="0">
                  <a:latin typeface="Calibri" panose="020F0502020204030204" pitchFamily="34" charset="0"/>
                  <a:cs typeface="Arial" panose="020B0604020202020204" pitchFamily="34" charset="0"/>
                </a:rPr>
                <a:t>                         </a:t>
              </a:r>
              <a:endParaRPr lang="en-US" altLang="en-US" sz="1800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1991" name="Rectangle 9"/>
            <p:cNvSpPr/>
            <p:nvPr/>
          </p:nvSpPr>
          <p:spPr>
            <a:xfrm>
              <a:off x="2784" y="0"/>
              <a:ext cx="1536" cy="22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365125" indent="-255905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030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155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Lead core is swaged</a:t>
              </a:r>
              <a:br>
                <a:rPr lang="en-US" altLang="en-US" sz="2400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altLang="en-US" sz="2400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to assure maximum</a:t>
              </a:r>
              <a:br>
                <a:rPr lang="en-US" altLang="en-US" sz="2400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altLang="en-US" sz="2400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consistency, quality</a:t>
              </a:r>
              <a:br>
                <a:rPr lang="en-US" altLang="en-US" sz="2400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</a:br>
              <a:r>
                <a:rPr lang="en-US" altLang="en-US" sz="2400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and accuracy.</a:t>
              </a:r>
              <a:endParaRPr lang="en-US" altLang="en-US" sz="2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marL="0" lvl="0" indent="0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41988" name="Picture 8" descr="Rainier Cross Sec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2057400"/>
            <a:ext cx="2000250" cy="2343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Picture 7" descr="C:\My Documents\grand rounds\Shotgun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600200" y="3505200"/>
            <a:ext cx="6337300" cy="1490663"/>
          </a:xfrm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143000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Sporting gun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(non rifled, multiple missile firing)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Consists of cartridges 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(shells) with: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 Black" panose="020B0A04020102020204" pitchFamily="34" charset="0"/>
              </a:rPr>
              <a:t> pellets (shots),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 Black" panose="020B0A04020102020204" pitchFamily="34" charset="0"/>
              </a:rPr>
              <a:t> wads and 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 Black" panose="020B0A04020102020204" pitchFamily="34" charset="0"/>
              </a:rPr>
              <a:t>powder.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Ammunition for sporting gun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4" name="Picture 2" descr="FOR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1524000"/>
            <a:ext cx="3960813" cy="511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9" name="Picture 3" descr="12 Guage Shot Gun Shell 2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0825" y="333375"/>
            <a:ext cx="3136900" cy="6381750"/>
          </a:xfrm>
          <a:ln/>
        </p:spPr>
      </p:pic>
      <p:pic>
        <p:nvPicPr>
          <p:cNvPr id="60420" name="Picture 4" descr="Shot Gun Shell Diagr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260350"/>
            <a:ext cx="4943475" cy="6264275"/>
          </a:xfrm>
          <a:prstGeom prst="rect">
            <a:avLst/>
          </a:prstGeom>
          <a:noFill/>
          <a:ln w="5715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35052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shell: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Consists of a base made of brass and an upper part made of cardboard or plastic.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3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4" name="Picture 5" descr="L54-3872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2409825"/>
            <a:ext cx="6705600" cy="4448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686800" cy="57150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>
                <a:latin typeface="Arial Black" panose="020B0A04020102020204" pitchFamily="34" charset="0"/>
              </a:rPr>
              <a:t>The centre of the base contains the percussion cap which is lined by </a:t>
            </a:r>
            <a:r>
              <a:rPr lang="en-US" altLang="en-US" u="sng" dirty="0">
                <a:solidFill>
                  <a:srgbClr val="FF0000"/>
                </a:solidFill>
                <a:latin typeface="Arial Black" panose="020B0A04020102020204" pitchFamily="34" charset="0"/>
              </a:rPr>
              <a:t>the igniting powder (primer).</a:t>
            </a:r>
            <a:endParaRPr lang="en-US" altLang="en-US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dirty="0">
                <a:latin typeface="Arial Black" panose="020B0A04020102020204" pitchFamily="34" charset="0"/>
              </a:rPr>
              <a:t>Above the base,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 a space is filled by 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u="sng" dirty="0">
                <a:solidFill>
                  <a:srgbClr val="FF0000"/>
                </a:solidFill>
                <a:latin typeface="Arial Black" panose="020B0A04020102020204" pitchFamily="34" charset="0"/>
              </a:rPr>
              <a:t>the propellant powder</a:t>
            </a:r>
            <a:r>
              <a:rPr lang="en-US" altLang="en-US" dirty="0">
                <a:latin typeface="Arial Black" panose="020B0A04020102020204" pitchFamily="34" charset="0"/>
              </a:rPr>
              <a:t>,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 then </a:t>
            </a:r>
            <a:r>
              <a:rPr lang="en-US" altLang="en-US" u="sng" dirty="0">
                <a:solidFill>
                  <a:srgbClr val="FF0000"/>
                </a:solidFill>
                <a:latin typeface="Arial Black" panose="020B0A04020102020204" pitchFamily="34" charset="0"/>
              </a:rPr>
              <a:t>the inner wad, </a:t>
            </a:r>
            <a:endParaRPr lang="en-US" altLang="en-US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followed by </a:t>
            </a:r>
            <a:r>
              <a:rPr lang="en-US" altLang="en-US" u="sng" dirty="0">
                <a:solidFill>
                  <a:srgbClr val="FF0000"/>
                </a:solidFill>
                <a:latin typeface="Arial Black" panose="020B0A04020102020204" pitchFamily="34" charset="0"/>
              </a:rPr>
              <a:t>the pellets</a:t>
            </a:r>
            <a:endParaRPr lang="en-US" altLang="en-US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u="sng" dirty="0">
                <a:solidFill>
                  <a:srgbClr val="FF0000"/>
                </a:solidFill>
                <a:latin typeface="Arial Black" panose="020B0A04020102020204" pitchFamily="34" charset="0"/>
              </a:rPr>
              <a:t> (shots) </a:t>
            </a:r>
            <a:r>
              <a:rPr lang="en-US" altLang="en-US" dirty="0">
                <a:latin typeface="Arial Black" panose="020B0A04020102020204" pitchFamily="34" charset="0"/>
              </a:rPr>
              <a:t>and lastly 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u="sng" dirty="0">
                <a:solidFill>
                  <a:srgbClr val="FF0000"/>
                </a:solidFill>
                <a:latin typeface="Arial Black" panose="020B0A04020102020204" pitchFamily="34" charset="0"/>
              </a:rPr>
              <a:t>the outer wad. </a:t>
            </a:r>
            <a:endParaRPr lang="en-US" altLang="en-US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3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FOR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1746250"/>
            <a:ext cx="3960813" cy="511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>
                <a:latin typeface="Arial Black" panose="020B0A04020102020204" pitchFamily="34" charset="0"/>
              </a:rPr>
              <a:t>Nowadays the inner and outer wad is replaced by </a:t>
            </a:r>
            <a:r>
              <a:rPr lang="en-US" altLang="en-US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a plastic cup.</a:t>
            </a:r>
            <a:endParaRPr lang="en-US" altLang="en-US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Which has wings,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Causes more damage.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7030A0"/>
                </a:solidFill>
                <a:latin typeface="Arial Black" panose="020B0A04020102020204" pitchFamily="34" charset="0"/>
              </a:rPr>
              <a:t>Functions:</a:t>
            </a:r>
            <a:endParaRPr lang="en-US" altLang="en-US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As inner wad but 2-5m.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8132" name="Picture 2" descr="C:\Users\Vista\Desktop\HEBA PRSENT\DSC0187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0" y="2438400"/>
            <a:ext cx="3562350" cy="441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257800" cy="45259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u="sng" dirty="0">
                <a:solidFill>
                  <a:srgbClr val="0070C0"/>
                </a:solidFill>
                <a:latin typeface="Arial Black" panose="020B0A04020102020204" pitchFamily="34" charset="0"/>
              </a:rPr>
              <a:t>Pellets (shots)</a:t>
            </a:r>
            <a:endParaRPr lang="en-US" altLang="en-US" sz="4000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Wingdings 3" panose="05040102010807070707" pitchFamily="18" charset="2"/>
              <a:buChar char=""/>
            </a:pP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Wingdings 3" panose="05040102010807070707" pitchFamily="18" charset="2"/>
              <a:buChar char=""/>
            </a:pPr>
            <a:r>
              <a:rPr lang="en-US" altLang="en-US" dirty="0">
                <a:latin typeface="Arial Black" panose="020B0A04020102020204" pitchFamily="34" charset="0"/>
              </a:rPr>
              <a:t>Are rounded,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Wingdings 3" panose="05040102010807070707" pitchFamily="18" charset="2"/>
              <a:buChar char=""/>
            </a:pPr>
            <a:r>
              <a:rPr lang="en-US" altLang="en-US" dirty="0">
                <a:latin typeface="Arial Black" panose="020B0A04020102020204" pitchFamily="34" charset="0"/>
              </a:rPr>
              <a:t>Made of lead,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Wingdings 3" panose="05040102010807070707" pitchFamily="18" charset="2"/>
              <a:buChar char=""/>
            </a:pPr>
            <a:r>
              <a:rPr lang="en-US" altLang="en-US" dirty="0">
                <a:latin typeface="Arial Black" panose="020B0A04020102020204" pitchFamily="34" charset="0"/>
              </a:rPr>
              <a:t>Of different sizes according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 to the gauge of 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the weapon.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9156" name="Picture 2" descr="C:\Users\Vista\Desktop\HEBA PRSENT\DSC0188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1676400"/>
            <a:ext cx="3409950" cy="454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248400" cy="4525963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sz="40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1. black powder</a:t>
            </a:r>
            <a:endParaRPr lang="en-US" altLang="en-US" sz="4000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en-US" altLang="en-US" sz="4000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Composed of: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dirty="0">
                <a:latin typeface="Arial Black" panose="020B0A04020102020204" pitchFamily="34" charset="0"/>
              </a:rPr>
              <a:t>Carbon                   12.5%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dirty="0">
                <a:latin typeface="Arial Black" panose="020B0A04020102020204" pitchFamily="34" charset="0"/>
              </a:rPr>
              <a:t>Sulfur                     12.5%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dirty="0">
                <a:latin typeface="Arial Black" panose="020B0A04020102020204" pitchFamily="34" charset="0"/>
              </a:rPr>
              <a:t>Potassium nitrate   75%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Types of propellant powder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50180" name="Picture 2" descr="C:\Users\Vista\Desktop\HEBA PRSENT\DSC0185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0" y="1397000"/>
            <a:ext cx="3810000" cy="546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229600" cy="4678363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sz="40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2. smokeless </a:t>
            </a:r>
            <a:endParaRPr lang="en-US" altLang="en-US" sz="4000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Powder</a:t>
            </a:r>
            <a:endParaRPr lang="en-US" altLang="en-US" sz="4000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latin typeface="Arial Black" panose="020B0A04020102020204" pitchFamily="34" charset="0"/>
              </a:rPr>
              <a:t>Composed of:</a:t>
            </a:r>
            <a:endParaRPr lang="en-US" altLang="en-US" sz="2800" dirty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2800" dirty="0">
                <a:latin typeface="Arial Black" panose="020B0A04020102020204" pitchFamily="34" charset="0"/>
              </a:rPr>
              <a:t>Nitrocellulose  60%</a:t>
            </a:r>
            <a:endParaRPr lang="en-US" altLang="en-US" sz="2800" dirty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2800" dirty="0">
                <a:latin typeface="Arial Black" panose="020B0A04020102020204" pitchFamily="34" charset="0"/>
              </a:rPr>
              <a:t>Nitroglycerine  35%</a:t>
            </a:r>
            <a:endParaRPr lang="en-US" altLang="en-US" sz="2800" dirty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2800" dirty="0">
                <a:latin typeface="Arial Black" panose="020B0A04020102020204" pitchFamily="34" charset="0"/>
              </a:rPr>
              <a:t>Mineral gel       5%</a:t>
            </a:r>
            <a:endParaRPr lang="en-US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Types of propellant powder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04" name="Picture 2" descr="C:\Users\Vista\Desktop\HEBA PRSENT\DSC0186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6738" y="1676400"/>
            <a:ext cx="3738562" cy="518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5" name="Picture 3" descr="C:\Users\Vista\Desktop\HEBA PRSENT\DSC01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0" y="1676400"/>
            <a:ext cx="3889375" cy="5186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According to the length of the barrel:</a:t>
            </a:r>
            <a:endParaRPr kumimoji="0" lang="en-US" sz="27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Long barreled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e.g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service rifle automatic &amp; non automatic.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>
            <a:noFill/>
          </a:ln>
          <a:effectLst/>
          <a:sp3d prstMaterial="plastic"/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Classification of firearm weapons: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4340" name="Picture 6" descr="C:\My Documents\grand rounds\ruger mini1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2288" y="5029200"/>
            <a:ext cx="6081712" cy="1500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8" descr="C:\My Documents\grand rounds\semi-automatic rif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19400"/>
            <a:ext cx="3587750" cy="2343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227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82880" tIns="45720" rIns="91440" bIns="45720" anchor="ctr" anchorCtr="0"/>
          <a:p>
            <a:pPr algn="ctr" eaLnBrk="1" hangingPunct="1">
              <a:buSzPct val="68000"/>
            </a:pPr>
            <a:r>
              <a:rPr lang="en-US" altLang="en-US" sz="2800" b="1" kern="1200" dirty="0">
                <a:latin typeface="Arial Black" panose="020B0A04020102020204" pitchFamily="34" charset="0"/>
                <a:ea typeface="+mn-ea"/>
                <a:cs typeface="+mn-cs"/>
              </a:rPr>
              <a:t>Black powder</a:t>
            </a:r>
            <a:endParaRPr lang="en-US" altLang="en-US" sz="2800" b="1" kern="1200" dirty="0"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2228" name="Text Placeholder 3"/>
          <p:cNvSpPr>
            <a:spLocks noGrp="1"/>
          </p:cNvSpPr>
          <p:nvPr>
            <p:ph type="body" sz="half" idx="3"/>
          </p:nvPr>
        </p:nvSpPr>
        <p:spPr>
          <a:solidFill>
            <a:schemeClr val="accent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82880" tIns="45720" rIns="91440" bIns="45720" anchor="ctr" anchorCtr="0"/>
          <a:p>
            <a:pPr algn="ctr" eaLnBrk="1" hangingPunct="1">
              <a:buSzPct val="68000"/>
            </a:pPr>
            <a:r>
              <a:rPr lang="en-US" altLang="en-US" sz="2800" b="1" kern="1200" dirty="0">
                <a:latin typeface="Arial Black" panose="020B0A04020102020204" pitchFamily="34" charset="0"/>
                <a:ea typeface="+mn-ea"/>
                <a:cs typeface="+mn-cs"/>
              </a:rPr>
              <a:t>Smokeless powder</a:t>
            </a:r>
            <a:endParaRPr lang="en-US" altLang="en-US" sz="2800" b="1" kern="1200" dirty="0"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2229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1444625"/>
            <a:ext cx="4268788" cy="3941763"/>
          </a:xfrm>
          <a:ln/>
        </p:spPr>
        <p:txBody>
          <a:bodyPr vert="horz" wrap="square" lIns="91440" tIns="45720" rIns="91440" bIns="45720" anchor="t" anchorCtr="0"/>
          <a:p>
            <a:pPr marL="514350" indent="-514350" eaLnBrk="1" hangingPunct="1">
              <a:buSzPct val="68000"/>
              <a:buFont typeface="Lucida Sans Unicode" panose="020B0602030504020204" pitchFamily="34" charset="0"/>
              <a:buAutoNum type="arabicPeriod"/>
            </a:pPr>
            <a:r>
              <a:rPr lang="en-US" altLang="en-US" sz="2800" kern="1200" dirty="0">
                <a:latin typeface="Arial Black" panose="020B0A04020102020204" pitchFamily="34" charset="0"/>
                <a:ea typeface="+mn-ea"/>
                <a:cs typeface="+mn-cs"/>
              </a:rPr>
              <a:t>Carbon, sulfur, potassium nitrate.</a:t>
            </a:r>
            <a:endParaRPr lang="en-US" altLang="en-US" sz="2800" kern="1200" dirty="0"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indent="-514350" eaLnBrk="1" hangingPunct="1">
              <a:buSzPct val="68000"/>
              <a:buFont typeface="Lucida Sans Unicode" panose="020B0602030504020204" pitchFamily="34" charset="0"/>
              <a:buAutoNum type="arabicPeriod"/>
            </a:pPr>
            <a:r>
              <a:rPr lang="en-US" altLang="en-US" sz="2800" kern="1200" dirty="0">
                <a:latin typeface="Arial Black" panose="020B0A04020102020204" pitchFamily="34" charset="0"/>
                <a:ea typeface="+mn-ea"/>
                <a:cs typeface="+mn-cs"/>
              </a:rPr>
              <a:t>Irregular black clumps or fine smooth powder.</a:t>
            </a:r>
            <a:endParaRPr lang="en-US" altLang="en-US" sz="2800" kern="1200" dirty="0"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indent="-514350" eaLnBrk="1" hangingPunct="1">
              <a:buSzPct val="68000"/>
              <a:buFont typeface="Lucida Sans Unicode" panose="020B0602030504020204" pitchFamily="34" charset="0"/>
              <a:buAutoNum type="arabicPeriod"/>
            </a:pPr>
            <a:r>
              <a:rPr lang="en-US" altLang="en-US" sz="2800" kern="1200" dirty="0">
                <a:latin typeface="Arial Black" panose="020B0A04020102020204" pitchFamily="34" charset="0"/>
                <a:ea typeface="+mn-ea"/>
                <a:cs typeface="+mn-cs"/>
              </a:rPr>
              <a:t>One volume produces 300 ml volumes of gases.</a:t>
            </a:r>
            <a:endParaRPr lang="en-US" altLang="en-US" sz="2800" kern="1200" dirty="0"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/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Nitrocellulose, nitroglycerine, mineral gel.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Different but uniform shapes, colors and sizes.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One volume produces 1300 ml volumes of gases.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251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82880" tIns="45720" rIns="91440" bIns="45720" anchor="ctr" anchorCtr="0"/>
          <a:p>
            <a:pPr algn="ctr" eaLnBrk="1" hangingPunct="1">
              <a:buSzPct val="68000"/>
            </a:pPr>
            <a:r>
              <a:rPr lang="en-US" altLang="en-US" sz="2800" b="1" kern="1200" dirty="0">
                <a:latin typeface="Arial Black" panose="020B0A04020102020204" pitchFamily="34" charset="0"/>
                <a:ea typeface="+mn-ea"/>
                <a:cs typeface="+mn-cs"/>
              </a:rPr>
              <a:t>Black powder</a:t>
            </a:r>
            <a:endParaRPr lang="en-US" altLang="en-US" sz="2800" b="1" kern="1200" dirty="0"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3252" name="Text Placeholder 3"/>
          <p:cNvSpPr>
            <a:spLocks noGrp="1"/>
          </p:cNvSpPr>
          <p:nvPr>
            <p:ph type="body" sz="half" idx="3"/>
          </p:nvPr>
        </p:nvSpPr>
        <p:spPr>
          <a:solidFill>
            <a:schemeClr val="accent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82880" tIns="45720" rIns="91440" bIns="45720" anchor="ctr" anchorCtr="0"/>
          <a:p>
            <a:pPr algn="ctr" eaLnBrk="1" hangingPunct="1">
              <a:buSzPct val="68000"/>
            </a:pPr>
            <a:r>
              <a:rPr lang="en-US" altLang="en-US" sz="2800" b="1" kern="1200" dirty="0">
                <a:latin typeface="Arial Black" panose="020B0A04020102020204" pitchFamily="34" charset="0"/>
                <a:ea typeface="+mn-ea"/>
                <a:cs typeface="+mn-cs"/>
              </a:rPr>
              <a:t>Smokeless powder</a:t>
            </a:r>
            <a:endParaRPr lang="en-US" altLang="en-US" sz="2800" b="1" kern="1200" dirty="0"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941763"/>
          </a:xfrm>
          <a:ln/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4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Alkaline residue of carbonate and bicarbonate.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4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Sporting gun, old revolver.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4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Blackening within around the inlet.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325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3941763"/>
          </a:xfrm>
          <a:ln/>
        </p:spPr>
        <p:txBody>
          <a:bodyPr vert="horz" wrap="square" lIns="91440" tIns="45720" rIns="91440" bIns="45720" anchor="t" anchorCtr="0"/>
          <a:p>
            <a:pPr marL="514350" indent="-514350" eaLnBrk="1" hangingPunct="1">
              <a:spcBef>
                <a:spcPct val="0"/>
              </a:spcBef>
              <a:buSzPct val="68000"/>
              <a:buFont typeface="Lucida Sans Unicode" panose="020B0602030504020204" pitchFamily="34" charset="0"/>
              <a:buAutoNum type="arabicPeriod" startAt="4"/>
            </a:pPr>
            <a:r>
              <a:rPr lang="en-US" altLang="en-US" sz="2800" kern="1200" dirty="0">
                <a:latin typeface="Arial Black" panose="020B0A04020102020204" pitchFamily="34" charset="0"/>
                <a:ea typeface="+mn-ea"/>
                <a:cs typeface="+mn-cs"/>
              </a:rPr>
              <a:t>Neutral residue of nitrites and nitrates.</a:t>
            </a:r>
            <a:endParaRPr lang="en-US" altLang="en-US" sz="2800" kern="1200" dirty="0"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indent="-514350" eaLnBrk="1" hangingPunct="1">
              <a:spcBef>
                <a:spcPct val="0"/>
              </a:spcBef>
              <a:buSzPct val="68000"/>
              <a:buFont typeface="Lucida Sans Unicode" panose="020B0602030504020204" pitchFamily="34" charset="0"/>
              <a:buAutoNum type="arabicPeriod" startAt="4"/>
            </a:pPr>
            <a:r>
              <a:rPr lang="en-US" altLang="en-US" sz="2800" kern="1200" dirty="0">
                <a:latin typeface="Arial Black" panose="020B0A04020102020204" pitchFamily="34" charset="0"/>
                <a:ea typeface="+mn-ea"/>
                <a:cs typeface="+mn-cs"/>
              </a:rPr>
              <a:t>Sporting gun, rifled weapons except old revolver.</a:t>
            </a:r>
            <a:endParaRPr lang="en-US" altLang="en-US" sz="2800" kern="1200" dirty="0"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indent="-514350" eaLnBrk="1" hangingPunct="1">
              <a:spcBef>
                <a:spcPct val="0"/>
              </a:spcBef>
              <a:buSzPct val="68000"/>
              <a:buFont typeface="Lucida Sans Unicode" panose="020B0602030504020204" pitchFamily="34" charset="0"/>
              <a:buAutoNum type="arabicPeriod" startAt="4"/>
            </a:pPr>
            <a:r>
              <a:rPr lang="en-US" altLang="en-US" sz="2800" kern="1200" dirty="0">
                <a:latin typeface="Arial Black" panose="020B0A04020102020204" pitchFamily="34" charset="0"/>
                <a:ea typeface="+mn-ea"/>
                <a:cs typeface="+mn-cs"/>
              </a:rPr>
              <a:t>Grayish color.</a:t>
            </a:r>
            <a:endParaRPr lang="en-US" altLang="en-US" sz="2800" kern="1200" dirty="0"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Signs of firing on a bullet.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Primary rifle marks.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Secondary rifle marks.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624205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2"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Signs of firing on a cartridge.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Firing pin marks.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Signs of firing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304800" y="1481138"/>
            <a:ext cx="8382000" cy="4767262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9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Primary rifle marks:</a:t>
            </a:r>
            <a:endParaRPr lang="en-US" altLang="en-US" sz="3900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i="1" dirty="0">
                <a:solidFill>
                  <a:srgbClr val="002060"/>
                </a:solidFill>
                <a:latin typeface="Arial Black" panose="020B0A04020102020204" pitchFamily="34" charset="0"/>
              </a:rPr>
              <a:t>definition:</a:t>
            </a:r>
            <a:endParaRPr lang="en-US" altLang="en-US" sz="36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    Longitudinal parallel oblique grooves on the surface of the fired bullet resulting from rifling inside the barrel equivalent to them as regards their number, depth, width&amp; direction of twist.  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 Black" panose="020B0A04020102020204" pitchFamily="34" charset="0"/>
              </a:rPr>
              <a:t>Caused by the rifling of the gun when the bullet travels through the barrel. 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Signs of firing on a bullet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67262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sz="2800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Family characteristic </a:t>
            </a:r>
            <a:r>
              <a:rPr lang="en-US" altLang="en-US" sz="2800" dirty="0">
                <a:latin typeface="Arial Black" panose="020B0A04020102020204" pitchFamily="34" charset="0"/>
              </a:rPr>
              <a:t>or rifling characteristic of bullets can give clue to the manufacturing and model of the firearm weapon from which they were fired.</a:t>
            </a:r>
            <a:endParaRPr lang="en-US" altLang="en-US" sz="2800" dirty="0">
              <a:latin typeface="Arial Black" panose="020B0A04020102020204" pitchFamily="34" charset="0"/>
            </a:endParaRPr>
          </a:p>
          <a:p>
            <a:pPr eaLnBrk="1" hangingPunct="1">
              <a:buNone/>
            </a:pPr>
            <a:endParaRPr lang="en-US" altLang="en-US" sz="2800" dirty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2800" dirty="0">
                <a:latin typeface="Arial Black" panose="020B0A04020102020204" pitchFamily="34" charset="0"/>
              </a:rPr>
              <a:t>Seen by </a:t>
            </a:r>
            <a:r>
              <a:rPr lang="en-US" altLang="en-US" sz="2800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naked eye.</a:t>
            </a:r>
            <a:endParaRPr lang="en-US" altLang="en-US" sz="2800" b="1" i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>
              <a:buNone/>
            </a:pPr>
            <a:endParaRPr lang="en-US" altLang="en-US" sz="2800" b="1" i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en-US" sz="2800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Only screening </a:t>
            </a:r>
            <a:r>
              <a:rPr lang="en-US" altLang="en-US" sz="2800" dirty="0">
                <a:latin typeface="Arial Black" panose="020B0A04020102020204" pitchFamily="34" charset="0"/>
              </a:rPr>
              <a:t>not confirmatory.</a:t>
            </a:r>
            <a:endParaRPr lang="en-US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Secondary rifle marks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Definition: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They are irregular scratches on the surface of fired bullet.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Caused by defects or irregularities in the barrel of the gun or in its muzzle.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65125" marR="0" lvl="0" indent="-25590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They are considered </a:t>
            </a:r>
            <a:r>
              <a:rPr kumimoji="0" lang="en-US" sz="27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confirmatory marks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that act as a signature of the used gun on the fired bullet.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125" marR="0" lvl="0" indent="-25590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125" marR="0" lvl="0" indent="-25590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They form </a:t>
            </a:r>
            <a:r>
              <a:rPr kumimoji="0" lang="en-US" sz="27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individual characteristics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of the barrel.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10922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125" marR="0" lvl="0" indent="-25590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Seen only by </a:t>
            </a:r>
            <a:r>
              <a:rPr kumimoji="0" lang="en-US" sz="27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comparison microscope.</a:t>
            </a:r>
            <a:endParaRPr kumimoji="0" lang="en-US" sz="27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4" name="Picture 4" descr="comparisonmicroscop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66688"/>
            <a:ext cx="7010400" cy="652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5" name="Text Box 5"/>
          <p:cNvSpPr txBox="1"/>
          <p:nvPr/>
        </p:nvSpPr>
        <p:spPr>
          <a:xfrm>
            <a:off x="365125" y="827088"/>
            <a:ext cx="2516188" cy="9540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Black" panose="020B0A04020102020204" pitchFamily="34" charset="0"/>
                <a:cs typeface="Arial" panose="020B0604020202020204" pitchFamily="34" charset="0"/>
              </a:rPr>
              <a:t>Comparison</a:t>
            </a:r>
            <a:endParaRPr lang="en-US" altLang="en-US" sz="28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Black" panose="020B0A04020102020204" pitchFamily="34" charset="0"/>
                <a:cs typeface="Arial" panose="020B0604020202020204" pitchFamily="34" charset="0"/>
              </a:rPr>
              <a:t>Microscope</a:t>
            </a:r>
            <a:endParaRPr lang="en-US" altLang="en-US" sz="2800" dirty="0"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Firing pin marks:</a:t>
            </a:r>
            <a:endParaRPr lang="en-US" altLang="en-US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Wingdings 3" panose="05040102010807070707" pitchFamily="18" charset="2"/>
              <a:buChar char=""/>
            </a:pPr>
            <a:r>
              <a:rPr lang="en-US" altLang="en-US" dirty="0">
                <a:latin typeface="Arial Black" panose="020B0A04020102020204" pitchFamily="34" charset="0"/>
              </a:rPr>
              <a:t>Is an impression (dimple) of the striking portion of the firing pin on the percussion cap at the base of the cartridge.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Signs of firing on a cartridge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60420" name="Picture 2" descr="I:\Ballistics\images[53]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3700463"/>
            <a:ext cx="4191000" cy="3157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Picture 4" descr="headstampdat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838200"/>
            <a:ext cx="7620000" cy="565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2. short barreled e.g: pistol (automatic),revolver(old, new)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4" name="Picture 9" descr="C:\My Documents\grand rounds\semi-automatic with clip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200400"/>
            <a:ext cx="3733800" cy="2452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10" descr="C:\My Documents\grand rounds\revolv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200400"/>
            <a:ext cx="3705225" cy="2427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52578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Samples may be 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kumimoji="0" lang="en-US" sz="27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Complete cartridge </a:t>
            </a:r>
            <a:endParaRPr kumimoji="0" lang="en-US" sz="2700" b="1" i="1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kumimoji="0" lang="en-US" sz="27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of either:</a:t>
            </a:r>
            <a:endParaRPr kumimoji="0" lang="en-US" sz="2700" b="1" i="1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eriod"/>
              <a:defRPr/>
            </a:pP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Service rifle </a:t>
            </a: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automatic (the case is grooved)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or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What is the sample?</a:t>
            </a:r>
            <a:endParaRPr kumimoji="0" lang="en-US" sz="4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56324" name="Content Placeholder 3" descr="C:\Users\Vista\Desktop\HEBA PRSENT\DSC0184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9925" y="2332038"/>
            <a:ext cx="3394075" cy="4525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charRg st="1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7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charRg st="37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8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charRg st="48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3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charRg st="63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5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charRg st="95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8" name="Picture 2" descr="C:\Users\Vista\Desktop\HEBA PRSENT\DSC01842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257800" y="1676400"/>
            <a:ext cx="3395663" cy="4525963"/>
          </a:xfrm>
          <a:ln/>
        </p:spPr>
      </p:pic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7347" name="Rectangle 4"/>
          <p:cNvSpPr/>
          <p:nvPr/>
        </p:nvSpPr>
        <p:spPr>
          <a:xfrm>
            <a:off x="0" y="2133600"/>
            <a:ext cx="5791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65125" indent="-255905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030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55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14350" lvl="0" indent="-5143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Arial Black" panose="020B0A04020102020204" pitchFamily="34" charset="0"/>
                <a:cs typeface="Arial" panose="020B0604020202020204" pitchFamily="34" charset="0"/>
              </a:rPr>
              <a:t>Non automatic SR</a:t>
            </a:r>
            <a:endParaRPr lang="en-US" altLang="en-US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14350" lvl="0" indent="-51435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Arial Black" panose="020B0A04020102020204" pitchFamily="34" charset="0"/>
                <a:cs typeface="Arial" panose="020B0604020202020204" pitchFamily="34" charset="0"/>
              </a:rPr>
              <a:t>(the case is rimmed)</a:t>
            </a:r>
            <a:endParaRPr lang="en-US" altLang="en-US" sz="3600" dirty="0"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7347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charRg st="17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7347">
                                            <p:txEl>
                                              <p:charRg st="17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eriod" startAt="2"/>
              <a:defRPr/>
            </a:pP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Automatic pistol</a:t>
            </a: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case is grooved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8372" name="Picture 2" descr="C:\Users\Vista\Desktop\HEBA PRSENT\DSC0184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066800"/>
            <a:ext cx="4343400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charRg st="1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1138"/>
            <a:ext cx="84582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eriod" startAt="3"/>
              <a:defRPr/>
            </a:pP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Old revolver</a:t>
            </a: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case is rimmed.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the bullet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is unjacketed.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9396" name="Picture 2" descr="C:\Users\Vista\Desktop\HEBA PRSENT\DSC0185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762000"/>
            <a:ext cx="4400550" cy="586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charRg st="1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charRg st="33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5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charRg st="45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138"/>
            <a:ext cx="86868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eriod" startAt="4"/>
              <a:defRPr/>
            </a:pP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New revolver</a:t>
            </a: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case is rimmed.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bullet is jacketed.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0420" name="Picture 2" descr="C:\Users\Vista\Desktop\HEBA PRSENT\DSC0185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914400"/>
            <a:ext cx="4171950" cy="556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1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3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33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Sporting gun.</a:t>
            </a:r>
            <a:endParaRPr lang="en-US" altLang="en-US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3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44" name="Picture 2" descr="C:\Users\Vista\Desktop\HEBA PRSENT\DSC0186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1143000"/>
            <a:ext cx="3978275" cy="5303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5" name="Picture 3" descr="C:\Users\Vista\Desktop\HEBA PRSENT\DSC018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40005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Complete cartridge of any weapon may be either:</a:t>
            </a:r>
            <a:endParaRPr lang="en-US" altLang="en-US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Non fired.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Misfired.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Wingdings 3" panose="05040102010807070707" pitchFamily="18" charset="2"/>
              <a:buChar char=""/>
            </a:pPr>
            <a:r>
              <a:rPr lang="en-US" altLang="en-US" dirty="0">
                <a:latin typeface="Arial Black" panose="020B0A04020102020204" pitchFamily="34" charset="0"/>
              </a:rPr>
              <a:t>Differentiated by</a:t>
            </a:r>
            <a:endParaRPr lang="en-US" altLang="en-US" dirty="0"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 </a:t>
            </a:r>
            <a:r>
              <a:rPr lang="en-US" altLang="en-US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the dimple on </a:t>
            </a:r>
            <a:endParaRPr lang="en-US" altLang="en-US" b="1" u="sng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the percussion cap. </a:t>
            </a:r>
            <a:endParaRPr lang="en-US" altLang="en-US" b="1" u="sng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8612" name="Picture 2" descr="C:\Users\Vista\Desktop\HEBA PRSENT\DSC0184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8600" y="2971800"/>
            <a:ext cx="4876800" cy="365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138"/>
            <a:ext cx="86868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2"/>
              <a:defRPr/>
            </a:pPr>
            <a:r>
              <a:rPr kumimoji="0" lang="en-US" sz="27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Fired empty case of:</a:t>
            </a:r>
            <a:endParaRPr kumimoji="0" lang="en-US" sz="2700" b="1" i="1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eriod"/>
              <a:defRPr/>
            </a:pP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Automatic service rifle.</a:t>
            </a: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Long, narrow &amp; it has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a shoulder.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Grooved.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9636" name="Picture 2" descr="C:\Users\Vista\Desktop\HEBA PRSENT\DSC0184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1371600"/>
            <a:ext cx="4114800" cy="548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1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21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6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46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8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68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1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81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0658" name="Picture 2" descr="C:\Users\Vista\Desktop\HEBA PRSENT\DSC018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914400"/>
            <a:ext cx="41148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381000" y="1752600"/>
            <a:ext cx="45720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2"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Non automatic service rifle.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Long, narrow &amp; it has a shoulder.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Rimmed.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29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64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64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1138"/>
            <a:ext cx="83820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eriod" startAt="3"/>
              <a:defRPr/>
            </a:pP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Automatic pistol.</a:t>
            </a: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Short, narrow &amp;it has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no shoulder.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Grooved.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684" name="Picture 2" descr="C:\Users\Vista\Desktop\HEBA PRSENT\DSC0185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1219200"/>
            <a:ext cx="38862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8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4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4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54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According to the number of projectiles:</a:t>
            </a:r>
            <a:endParaRPr kumimoji="0" lang="en-US" sz="27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Single missile firing (bullet)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e.g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service rifle, automatic pistol &amp; revolver (old, new).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Multiple missile firing(shots or pellets)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e.g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sporting gun.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8" name="Picture 7" descr="C:\My Documents\grand rounds\Shotgu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4495800"/>
            <a:ext cx="5862638" cy="137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1138"/>
            <a:ext cx="84582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eriod" startAt="4"/>
              <a:defRPr/>
            </a:pP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Old &amp; new revolver.</a:t>
            </a: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Short, narrow &amp; it has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 shoulder.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Rimmed.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eriod" startAt="5"/>
              <a:defRPr/>
            </a:pP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Sporting gun.</a:t>
            </a: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2708" name="Picture 3" descr="C:\Users\Vista\Desktop\HEBA PRSENT\DSC0185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1524000"/>
            <a:ext cx="371475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2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4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44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7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57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5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65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Empty case may be fired </a:t>
            </a:r>
            <a:r>
              <a:rPr lang="en-US" altLang="en-US" dirty="0">
                <a:latin typeface="Arial Black" panose="020B0A04020102020204" pitchFamily="34" charset="0"/>
              </a:rPr>
              <a:t>(has a dimple on percussion cap) </a:t>
            </a:r>
            <a:r>
              <a:rPr lang="en-US" altLang="en-US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or non fired</a:t>
            </a:r>
            <a:r>
              <a:rPr lang="en-US" altLang="en-US" dirty="0">
                <a:latin typeface="Arial Black" panose="020B0A04020102020204" pitchFamily="34" charset="0"/>
              </a:rPr>
              <a:t>.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3732" name="Picture 2" descr="C:\Users\Vista\Desktop\HEBA PRSENT\DSC0184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2667000"/>
            <a:ext cx="5257800" cy="3943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3"/>
              <a:defRPr/>
            </a:pPr>
            <a:r>
              <a:rPr kumimoji="0" lang="en-US" sz="27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Bullets:</a:t>
            </a:r>
            <a:endParaRPr kumimoji="0" lang="en-US" sz="2700" b="1" i="1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May be: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Fired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(longitudinal oblique parallel grooves on its surface = primary rifle marks).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Extracted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(transverse lines on its surface).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Non fired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(smooth surface).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9634" name="Picture 4" descr="C:\Users\Vista\Desktop\HEBA PRSENT\DSC0185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11400"/>
            <a:ext cx="3409950" cy="454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5" name="Picture 5" descr="C:\Users\Vista\Desktop\HEBA PRSENT\DSC018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038" y="0"/>
            <a:ext cx="3382962" cy="451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6" name="Picture 6" descr="C:\Users\Vista\Desktop\HEBA PRSENT\DSC018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685800"/>
            <a:ext cx="3429000" cy="457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eriod"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Bullet of service rifle: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Long with pointed tip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(may be rounded tip)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3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6804" name="Picture 2" descr="C:\Users\Vista\Desktop\HEBA PRSENT\DSC0188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9150" y="1854200"/>
            <a:ext cx="3752850" cy="500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25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47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754563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eriod" startAt="2"/>
              <a:defRPr/>
            </a:pP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Bullet of automatic pistol or new revolver:</a:t>
            </a: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Short, dome shaped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Fully jacketed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(copper).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LcPeriod" startAt="3"/>
              <a:defRPr/>
            </a:pP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Bullet of old </a:t>
            </a: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revolver:</a:t>
            </a: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Short, dome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shaped.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Non jacketed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(lead)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3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7828" name="Picture 2" descr="C:\Users\Vista\Desktop\HEBA PRSENT\DSC0188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6875" y="3154363"/>
            <a:ext cx="4937125" cy="3703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4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44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3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63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9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79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9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89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charRg st="10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4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charRg st="114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7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charRg st="127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5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charRg st="135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9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charRg st="149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14600" y="2514600"/>
            <a:ext cx="7772400" cy="1470025"/>
          </a:xfrm>
        </p:spPr>
        <p:txBody>
          <a:bodyPr vert="horz" rtlCol="0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rush Script MT" panose="03060802040406070304" pitchFamily="66" charset="0"/>
              <a:ea typeface="+mj-ea"/>
              <a:cs typeface="+mj-cs"/>
            </a:endParaRPr>
          </a:p>
        </p:txBody>
      </p:sp>
      <p:sp>
        <p:nvSpPr>
          <p:cNvPr id="78851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  <a:ln/>
        </p:spPr>
        <p:txBody>
          <a:bodyPr vert="horz" wrap="square" lIns="45720" tIns="45720" rIns="45720" bIns="45720" anchor="t" anchorCtr="0"/>
          <a:p>
            <a:pPr marR="0" eaLnBrk="1" hangingPunct="1">
              <a:buSzPct val="68000"/>
              <a:buFont typeface="Arial" panose="020B0604020202020204" pitchFamily="34" charset="0"/>
            </a:pPr>
            <a:r>
              <a:rPr lang="en-US" altLang="en-US" kern="1200" dirty="0">
                <a:latin typeface="+mn-lt"/>
                <a:ea typeface="+mn-ea"/>
                <a:cs typeface="+mn-cs"/>
              </a:rPr>
              <a:t> </a:t>
            </a:r>
            <a:endParaRPr lang="en-US" altLang="en-US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78852" name="Picture 4" descr="Comic Muzzleload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2275" y="1676400"/>
            <a:ext cx="3641725" cy="307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81000" y="2743200"/>
            <a:ext cx="49303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1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anose="02070A03080606020203" pitchFamily="18" charset="0"/>
                <a:ea typeface="+mn-ea"/>
                <a:cs typeface="Arial" panose="020B0604020202020204" pitchFamily="34" charset="0"/>
              </a:rPr>
              <a:t>Thank you</a:t>
            </a:r>
            <a:endParaRPr kumimoji="0" lang="en-US" sz="54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anose="02070A03080606020203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kumimoji="0" lang="en-US" sz="27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According to the inner surface of the barrel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</a:t>
            </a:r>
            <a:endParaRPr kumimoji="0" lang="en-US" sz="27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Rifled weapons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e.g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service rifle (long barreled), automatic pistol, revolver (short barreled).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Non rifled weapons(smooth bore weapons)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e.g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sporting gun.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en-US" dirty="0">
                <a:latin typeface="Arial Black" panose="020B0A04020102020204" pitchFamily="34" charset="0"/>
              </a:rPr>
              <a:t>It is a number of parallel but spiral lands (projecting ridges) and grooves (depressed spirals between the lands) on the interior of the barrel from the breech to the muzzle</a:t>
            </a:r>
            <a:r>
              <a:rPr lang="en-US" altLang="en-US" dirty="0"/>
              <a:t>.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p3d prstMaterial="plastic"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100" b="1" i="1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What is rifling ?</a:t>
            </a:r>
            <a:endParaRPr kumimoji="0" lang="en-US" sz="4100" b="1" i="1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8436" name="Picture 9" descr="C:\My Documents\grand rounds\REVOLVER"/>
          <p:cNvPicPr>
            <a:picLocks noChangeAspect="1"/>
          </p:cNvPicPr>
          <p:nvPr/>
        </p:nvPicPr>
        <p:blipFill>
          <a:blip r:embed="rId1"/>
          <a:srcRect l="37518" t="8653" b="60876"/>
          <a:stretch>
            <a:fillRect/>
          </a:stretch>
        </p:blipFill>
        <p:spPr>
          <a:xfrm>
            <a:off x="457200" y="4419600"/>
            <a:ext cx="4741863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13" descr="C:\My Documents\Medicine\Grand Rounds\FIREARMS TUTORIAL_files\5-Ballistics_files\FOR1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606800"/>
            <a:ext cx="2133600" cy="325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I:\Ballistics\272397386_d6966d54e4[2]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0" y="1047750"/>
            <a:ext cx="6350000" cy="476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7547</Words>
  <Application>WPS Presentation</Application>
  <PresentationFormat>On-screen Show (4:3)</PresentationFormat>
  <Paragraphs>370</Paragraphs>
  <Slides>66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66</vt:i4>
      </vt:variant>
    </vt:vector>
  </HeadingPairs>
  <TitlesOfParts>
    <vt:vector size="84" baseType="lpstr">
      <vt:lpstr>Arial</vt:lpstr>
      <vt:lpstr>SimSun</vt:lpstr>
      <vt:lpstr>Wingdings</vt:lpstr>
      <vt:lpstr>Lucida Sans Unicode</vt:lpstr>
      <vt:lpstr>Wingdings 3</vt:lpstr>
      <vt:lpstr>Verdana</vt:lpstr>
      <vt:lpstr>Wingdings 2</vt:lpstr>
      <vt:lpstr>Calibri</vt:lpstr>
      <vt:lpstr>Arial Black</vt:lpstr>
      <vt:lpstr>Brush Script MT</vt:lpstr>
      <vt:lpstr>Wingdings 2</vt:lpstr>
      <vt:lpstr>Algerian</vt:lpstr>
      <vt:lpstr>Verdana</vt:lpstr>
      <vt:lpstr>Microsoft YaHei</vt:lpstr>
      <vt:lpstr>Arial Unicode MS</vt:lpstr>
      <vt:lpstr>Wingdings 3</vt:lpstr>
      <vt:lpstr>Bodoni MT Black</vt:lpstr>
      <vt:lpstr>Concourse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Ballistics  by heba a. hussein demonstrator in the department of forensic medicine &amp;clinical toxicology</dc:title>
  <dc:creator>Vista</dc:creator>
  <cp:lastModifiedBy>USER</cp:lastModifiedBy>
  <cp:revision>226</cp:revision>
  <dcterms:created xsi:type="dcterms:W3CDTF">2008-09-17T13:21:45Z</dcterms:created>
  <dcterms:modified xsi:type="dcterms:W3CDTF">2021-02-12T06:44:38Z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