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71" r:id="rId7"/>
    <p:sldId id="272" r:id="rId8"/>
    <p:sldId id="273" r:id="rId9"/>
    <p:sldId id="274" r:id="rId10"/>
    <p:sldId id="275" r:id="rId11"/>
    <p:sldId id="276" r:id="rId12"/>
    <p:sldId id="270" r:id="rId13"/>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CC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4" name="شكل حر 10"/>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smtClean="0"/>
              <a:t>انقر لتحرير نمط العنوان الثانوي الرئيسي</a:t>
            </a:r>
            <a:endParaRPr lang="en-US"/>
          </a:p>
        </p:txBody>
      </p:sp>
      <p:sp>
        <p:nvSpPr>
          <p:cNvPr id="6" name="عنصر نائب للتاريخ 29"/>
          <p:cNvSpPr>
            <a:spLocks noGrp="1"/>
          </p:cNvSpPr>
          <p:nvPr>
            <p:ph type="dt" sz="half" idx="10"/>
          </p:nvPr>
        </p:nvSpPr>
        <p:spPr/>
        <p:txBody>
          <a:bodyPr/>
          <a:lstStyle>
            <a:lvl1pPr>
              <a:defRPr/>
            </a:lvl1pPr>
          </a:lstStyle>
          <a:p>
            <a:pPr>
              <a:defRPr/>
            </a:pPr>
            <a:fld id="{C8550DE0-DAEC-4299-8E03-957D6B1DD5C3}" type="datetimeFigureOut">
              <a:rPr lang="ar-SA"/>
              <a:pPr>
                <a:defRPr/>
              </a:pPr>
              <a:t>09/10/1443</a:t>
            </a:fld>
            <a:endParaRPr lang="ar-SA"/>
          </a:p>
        </p:txBody>
      </p:sp>
      <p:sp>
        <p:nvSpPr>
          <p:cNvPr id="7" name="عنصر نائب للتذييل 18"/>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p:cNvSpPr>
            <a:spLocks noGrp="1"/>
          </p:cNvSpPr>
          <p:nvPr>
            <p:ph type="sldNum" sz="quarter" idx="12"/>
          </p:nvPr>
        </p:nvSpPr>
        <p:spPr/>
        <p:txBody>
          <a:bodyPr/>
          <a:lstStyle>
            <a:lvl1pPr>
              <a:defRPr smtClean="0"/>
            </a:lvl1pPr>
          </a:lstStyle>
          <a:p>
            <a:pPr>
              <a:defRPr/>
            </a:pPr>
            <a:fld id="{6D1BAB03-3029-4710-B326-90685C96501F}" type="slidenum">
              <a:rPr lang="ar-SA" altLang="en-US"/>
              <a:pPr>
                <a:defRPr/>
              </a:pPr>
              <a:t>‹#›</a:t>
            </a:fld>
            <a:endParaRPr lang="ar-SA"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8EAE2F10-53F2-4EBF-A33A-3C820703B2B0}" type="datetimeFigureOut">
              <a:rPr lang="ar-SA"/>
              <a:pPr>
                <a:defRPr/>
              </a:pPr>
              <a:t>09/10/1443</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BB4F49C5-F0A9-4D05-B433-D4DBCBEE09C4}" type="slidenum">
              <a:rPr lang="ar-SA" altLang="en-US"/>
              <a:pPr>
                <a:defRPr/>
              </a:pPr>
              <a:t>‹#›</a:t>
            </a:fld>
            <a:endParaRPr lang="ar-SA"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122D6A3C-1B2C-4950-968A-34B67700A8ED}" type="datetimeFigureOut">
              <a:rPr lang="ar-SA"/>
              <a:pPr>
                <a:defRPr/>
              </a:pPr>
              <a:t>09/10/1443</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3B7018F5-8BA3-4825-9376-9078E5B92F95}" type="slidenum">
              <a:rPr lang="ar-SA" altLang="en-US"/>
              <a:pPr>
                <a:defRPr/>
              </a:pPr>
              <a:t>‹#›</a:t>
            </a:fld>
            <a:endParaRPr lang="ar-SA"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9"/>
          <p:cNvSpPr>
            <a:spLocks noGrp="1"/>
          </p:cNvSpPr>
          <p:nvPr>
            <p:ph type="dt" sz="half" idx="10"/>
          </p:nvPr>
        </p:nvSpPr>
        <p:spPr/>
        <p:txBody>
          <a:bodyPr/>
          <a:lstStyle>
            <a:lvl1pPr>
              <a:defRPr/>
            </a:lvl1pPr>
          </a:lstStyle>
          <a:p>
            <a:pPr>
              <a:defRPr/>
            </a:pPr>
            <a:fld id="{DD058E87-19C3-441E-B24E-444F482269C4}" type="datetimeFigureOut">
              <a:rPr lang="ar-SA"/>
              <a:pPr>
                <a:defRPr/>
              </a:pPr>
              <a:t>09/10/1443</a:t>
            </a:fld>
            <a:endParaRPr lang="ar-SA"/>
          </a:p>
        </p:txBody>
      </p:sp>
      <p:sp>
        <p:nvSpPr>
          <p:cNvPr id="5" name="عنصر نائب للتذييل 21"/>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p:cNvSpPr>
            <a:spLocks noGrp="1"/>
          </p:cNvSpPr>
          <p:nvPr>
            <p:ph type="sldNum" sz="quarter" idx="12"/>
          </p:nvPr>
        </p:nvSpPr>
        <p:spPr/>
        <p:txBody>
          <a:bodyPr/>
          <a:lstStyle>
            <a:lvl1pPr>
              <a:defRPr/>
            </a:lvl1pPr>
          </a:lstStyle>
          <a:p>
            <a:pPr>
              <a:defRPr/>
            </a:pPr>
            <a:fld id="{4F069D63-EF8D-4FEC-A6C9-EA40CAFE5F59}" type="slidenum">
              <a:rPr lang="ar-SA" altLang="en-US"/>
              <a:pPr>
                <a:defRPr/>
              </a:pPr>
              <a:t>‹#›</a:t>
            </a:fld>
            <a:endParaRPr lang="ar-SA"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4" name="شكل حر 10"/>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smtClean="0"/>
              <a:t>انقر لتحرير أنماط النص الرئيسي</a:t>
            </a:r>
          </a:p>
        </p:txBody>
      </p:sp>
      <p:sp>
        <p:nvSpPr>
          <p:cNvPr id="6" name="عنصر نائب للتاريخ 3"/>
          <p:cNvSpPr>
            <a:spLocks noGrp="1"/>
          </p:cNvSpPr>
          <p:nvPr>
            <p:ph type="dt" sz="half" idx="10"/>
          </p:nvPr>
        </p:nvSpPr>
        <p:spPr/>
        <p:txBody>
          <a:bodyPr/>
          <a:lstStyle>
            <a:lvl1pPr>
              <a:defRPr/>
            </a:lvl1pPr>
          </a:lstStyle>
          <a:p>
            <a:pPr>
              <a:defRPr/>
            </a:pPr>
            <a:fld id="{86C0F0CE-D988-4E53-98DB-A21D472A2778}" type="datetimeFigureOut">
              <a:rPr lang="ar-SA"/>
              <a:pPr>
                <a:defRPr/>
              </a:pPr>
              <a:t>09/10/1443</a:t>
            </a:fld>
            <a:endParaRPr lang="ar-SA"/>
          </a:p>
        </p:txBody>
      </p:sp>
      <p:sp>
        <p:nvSpPr>
          <p:cNvPr id="7" name="عنصر نائب للتذييل 4"/>
          <p:cNvSpPr>
            <a:spLocks noGrp="1"/>
          </p:cNvSpPr>
          <p:nvPr>
            <p:ph type="ftr" sz="quarter" idx="11"/>
          </p:nvPr>
        </p:nvSpPr>
        <p:spPr/>
        <p:txBody>
          <a:bodyPr/>
          <a:lstStyle>
            <a:lvl1pPr>
              <a:defRPr/>
            </a:lvl1pPr>
          </a:lstStyle>
          <a:p>
            <a:pPr>
              <a:defRPr/>
            </a:pPr>
            <a:endParaRPr lang="ar-SA"/>
          </a:p>
        </p:txBody>
      </p:sp>
      <p:sp>
        <p:nvSpPr>
          <p:cNvPr id="8" name="عنصر نائب لرقم الشريحة 5"/>
          <p:cNvSpPr>
            <a:spLocks noGrp="1"/>
          </p:cNvSpPr>
          <p:nvPr>
            <p:ph type="sldNum" sz="quarter" idx="12"/>
          </p:nvPr>
        </p:nvSpPr>
        <p:spPr/>
        <p:txBody>
          <a:bodyPr/>
          <a:lstStyle>
            <a:lvl1pPr>
              <a:defRPr smtClean="0"/>
            </a:lvl1pPr>
          </a:lstStyle>
          <a:p>
            <a:pPr>
              <a:defRPr/>
            </a:pPr>
            <a:fld id="{0D7171BC-04B6-4D4B-A965-D00528E431BF}" type="slidenum">
              <a:rPr lang="ar-SA" altLang="en-US"/>
              <a:pPr>
                <a:defRPr/>
              </a:pPr>
              <a:t>‹#›</a:t>
            </a:fld>
            <a:endParaRPr lang="ar-SA"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9"/>
          <p:cNvSpPr>
            <a:spLocks noGrp="1"/>
          </p:cNvSpPr>
          <p:nvPr>
            <p:ph type="dt" sz="half" idx="10"/>
          </p:nvPr>
        </p:nvSpPr>
        <p:spPr/>
        <p:txBody>
          <a:bodyPr/>
          <a:lstStyle>
            <a:lvl1pPr>
              <a:defRPr/>
            </a:lvl1pPr>
          </a:lstStyle>
          <a:p>
            <a:pPr>
              <a:defRPr/>
            </a:pPr>
            <a:fld id="{4FC8C043-3730-47AE-AD80-4CA4EE946C0C}" type="datetimeFigureOut">
              <a:rPr lang="ar-SA"/>
              <a:pPr>
                <a:defRPr/>
              </a:pPr>
              <a:t>09/10/1443</a:t>
            </a:fld>
            <a:endParaRPr lang="ar-SA"/>
          </a:p>
        </p:txBody>
      </p:sp>
      <p:sp>
        <p:nvSpPr>
          <p:cNvPr id="6" name="عنصر نائب للتذييل 21"/>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p:cNvSpPr>
            <a:spLocks noGrp="1"/>
          </p:cNvSpPr>
          <p:nvPr>
            <p:ph type="sldNum" sz="quarter" idx="12"/>
          </p:nvPr>
        </p:nvSpPr>
        <p:spPr/>
        <p:txBody>
          <a:bodyPr/>
          <a:lstStyle>
            <a:lvl1pPr>
              <a:defRPr/>
            </a:lvl1pPr>
          </a:lstStyle>
          <a:p>
            <a:pPr>
              <a:defRPr/>
            </a:pPr>
            <a:fld id="{788CAD6C-F874-4504-96AB-372D4EA5160C}" type="slidenum">
              <a:rPr lang="ar-SA" altLang="en-US"/>
              <a:pPr>
                <a:defRPr/>
              </a:pPr>
              <a:t>‹#›</a:t>
            </a:fld>
            <a:endParaRPr lang="ar-SA"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9"/>
          <p:cNvSpPr>
            <a:spLocks noGrp="1"/>
          </p:cNvSpPr>
          <p:nvPr>
            <p:ph type="dt" sz="half" idx="10"/>
          </p:nvPr>
        </p:nvSpPr>
        <p:spPr/>
        <p:txBody>
          <a:bodyPr/>
          <a:lstStyle>
            <a:lvl1pPr>
              <a:defRPr/>
            </a:lvl1pPr>
          </a:lstStyle>
          <a:p>
            <a:pPr>
              <a:defRPr/>
            </a:pPr>
            <a:fld id="{88E3BF2B-523B-485B-91A5-5EACEA07F082}" type="datetimeFigureOut">
              <a:rPr lang="ar-SA"/>
              <a:pPr>
                <a:defRPr/>
              </a:pPr>
              <a:t>09/10/1443</a:t>
            </a:fld>
            <a:endParaRPr lang="ar-SA"/>
          </a:p>
        </p:txBody>
      </p:sp>
      <p:sp>
        <p:nvSpPr>
          <p:cNvPr id="8" name="عنصر نائب للتذييل 21"/>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p:cNvSpPr>
            <a:spLocks noGrp="1"/>
          </p:cNvSpPr>
          <p:nvPr>
            <p:ph type="sldNum" sz="quarter" idx="12"/>
          </p:nvPr>
        </p:nvSpPr>
        <p:spPr/>
        <p:txBody>
          <a:bodyPr/>
          <a:lstStyle>
            <a:lvl1pPr>
              <a:defRPr/>
            </a:lvl1pPr>
          </a:lstStyle>
          <a:p>
            <a:pPr>
              <a:defRPr/>
            </a:pPr>
            <a:fld id="{DC61BDF1-A39C-467F-B3A1-B6D2012723DA}" type="slidenum">
              <a:rPr lang="ar-SA" altLang="en-US"/>
              <a:pPr>
                <a:defRPr/>
              </a:pPr>
              <a:t>‹#›</a:t>
            </a:fld>
            <a:endParaRPr lang="ar-SA"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smtClean="0"/>
              <a:t>انقر لتحرير نمط العنوان الرئيسي</a:t>
            </a:r>
            <a:endParaRPr lang="en-US"/>
          </a:p>
        </p:txBody>
      </p:sp>
      <p:sp>
        <p:nvSpPr>
          <p:cNvPr id="3" name="عنصر نائب للتاريخ 9"/>
          <p:cNvSpPr>
            <a:spLocks noGrp="1"/>
          </p:cNvSpPr>
          <p:nvPr>
            <p:ph type="dt" sz="half" idx="10"/>
          </p:nvPr>
        </p:nvSpPr>
        <p:spPr/>
        <p:txBody>
          <a:bodyPr/>
          <a:lstStyle>
            <a:lvl1pPr>
              <a:defRPr/>
            </a:lvl1pPr>
          </a:lstStyle>
          <a:p>
            <a:pPr>
              <a:defRPr/>
            </a:pPr>
            <a:fld id="{CF265165-B8E9-4E4E-AE16-EABFFFF71120}" type="datetimeFigureOut">
              <a:rPr lang="ar-SA"/>
              <a:pPr>
                <a:defRPr/>
              </a:pPr>
              <a:t>09/10/1443</a:t>
            </a:fld>
            <a:endParaRPr lang="ar-SA"/>
          </a:p>
        </p:txBody>
      </p:sp>
      <p:sp>
        <p:nvSpPr>
          <p:cNvPr id="4" name="عنصر نائب للتذييل 21"/>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p:cNvSpPr>
            <a:spLocks noGrp="1"/>
          </p:cNvSpPr>
          <p:nvPr>
            <p:ph type="sldNum" sz="quarter" idx="12"/>
          </p:nvPr>
        </p:nvSpPr>
        <p:spPr/>
        <p:txBody>
          <a:bodyPr/>
          <a:lstStyle>
            <a:lvl1pPr>
              <a:defRPr/>
            </a:lvl1pPr>
          </a:lstStyle>
          <a:p>
            <a:pPr>
              <a:defRPr/>
            </a:pPr>
            <a:fld id="{48C06417-EAEB-4A00-8BBA-EAE737AB0BAC}" type="slidenum">
              <a:rPr lang="ar-SA" altLang="en-US"/>
              <a:pPr>
                <a:defRPr/>
              </a:pPr>
              <a:t>‹#›</a:t>
            </a:fld>
            <a:endParaRPr lang="ar-SA"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9"/>
          <p:cNvSpPr>
            <a:spLocks noGrp="1"/>
          </p:cNvSpPr>
          <p:nvPr>
            <p:ph type="dt" sz="half" idx="10"/>
          </p:nvPr>
        </p:nvSpPr>
        <p:spPr/>
        <p:txBody>
          <a:bodyPr/>
          <a:lstStyle>
            <a:lvl1pPr>
              <a:defRPr/>
            </a:lvl1pPr>
          </a:lstStyle>
          <a:p>
            <a:pPr>
              <a:defRPr/>
            </a:pPr>
            <a:fld id="{83378DD7-874C-4685-9E5C-97D82F6063AD}" type="datetimeFigureOut">
              <a:rPr lang="ar-SA"/>
              <a:pPr>
                <a:defRPr/>
              </a:pPr>
              <a:t>09/10/1443</a:t>
            </a:fld>
            <a:endParaRPr lang="ar-SA"/>
          </a:p>
        </p:txBody>
      </p:sp>
      <p:sp>
        <p:nvSpPr>
          <p:cNvPr id="3" name="عنصر نائب للتذييل 21"/>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p:cNvSpPr>
            <a:spLocks noGrp="1"/>
          </p:cNvSpPr>
          <p:nvPr>
            <p:ph type="sldNum" sz="quarter" idx="12"/>
          </p:nvPr>
        </p:nvSpPr>
        <p:spPr/>
        <p:txBody>
          <a:bodyPr/>
          <a:lstStyle>
            <a:lvl1pPr>
              <a:defRPr/>
            </a:lvl1pPr>
          </a:lstStyle>
          <a:p>
            <a:pPr>
              <a:defRPr/>
            </a:pPr>
            <a:fld id="{B3540A2C-B599-4D1B-8A4C-EBFF7B415386}" type="slidenum">
              <a:rPr lang="ar-SA" altLang="en-US"/>
              <a:pPr>
                <a:defRPr/>
              </a:pPr>
              <a:t>‹#›</a:t>
            </a:fld>
            <a:endParaRPr lang="ar-SA"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lvl1pPr>
              <a:defRPr/>
            </a:lvl1pPr>
          </a:lstStyle>
          <a:p>
            <a:pPr>
              <a:defRPr/>
            </a:pPr>
            <a:fld id="{84F48B36-0D92-405A-9116-EB353019BBC3}" type="datetimeFigureOut">
              <a:rPr lang="ar-SA"/>
              <a:pPr>
                <a:defRPr/>
              </a:pPr>
              <a:t>09/10/1443</a:t>
            </a:fld>
            <a:endParaRPr lang="ar-SA"/>
          </a:p>
        </p:txBody>
      </p:sp>
      <p:sp>
        <p:nvSpPr>
          <p:cNvPr id="6" name="عنصر نائب للتذييل 5"/>
          <p:cNvSpPr>
            <a:spLocks noGrp="1"/>
          </p:cNvSpPr>
          <p:nvPr>
            <p:ph type="ftr" sz="quarter" idx="11"/>
          </p:nvPr>
        </p:nvSpPr>
        <p:spPr/>
        <p:txBody>
          <a:bodyPr/>
          <a:lstStyle>
            <a:lvl1pPr>
              <a:defRPr/>
            </a:lvl1pPr>
          </a:lstStyle>
          <a:p>
            <a:pPr>
              <a:defRPr/>
            </a:pPr>
            <a:endParaRPr lang="ar-SA"/>
          </a:p>
        </p:txBody>
      </p:sp>
      <p:sp>
        <p:nvSpPr>
          <p:cNvPr id="7" name="عنصر نائب لرقم الشريحة 6"/>
          <p:cNvSpPr>
            <a:spLocks noGrp="1"/>
          </p:cNvSpPr>
          <p:nvPr>
            <p:ph type="sldNum" sz="quarter" idx="12"/>
          </p:nvPr>
        </p:nvSpPr>
        <p:spPr>
          <a:xfrm>
            <a:off x="8156575" y="6421438"/>
            <a:ext cx="762000" cy="365125"/>
          </a:xfrm>
        </p:spPr>
        <p:txBody>
          <a:bodyPr/>
          <a:lstStyle>
            <a:lvl1pPr>
              <a:defRPr smtClean="0"/>
            </a:lvl1pPr>
          </a:lstStyle>
          <a:p>
            <a:pPr>
              <a:defRPr/>
            </a:pPr>
            <a:fld id="{E36C8321-6517-43E7-93D1-3FF031EF6CBB}" type="slidenum">
              <a:rPr lang="ar-SA" altLang="en-US"/>
              <a:pPr>
                <a:defRPr/>
              </a:pPr>
              <a:t>‹#›</a:t>
            </a:fld>
            <a:endParaRPr lang="ar-SA"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smtClean="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smtClean="0"/>
              <a:t>انقر لتحرير أنماط النص الرئيسي</a:t>
            </a:r>
          </a:p>
        </p:txBody>
      </p:sp>
      <p:sp>
        <p:nvSpPr>
          <p:cNvPr id="5" name="عنصر نائب للتاريخ 9"/>
          <p:cNvSpPr>
            <a:spLocks noGrp="1"/>
          </p:cNvSpPr>
          <p:nvPr>
            <p:ph type="dt" sz="half" idx="10"/>
          </p:nvPr>
        </p:nvSpPr>
        <p:spPr/>
        <p:txBody>
          <a:bodyPr/>
          <a:lstStyle>
            <a:lvl1pPr>
              <a:defRPr/>
            </a:lvl1pPr>
          </a:lstStyle>
          <a:p>
            <a:pPr>
              <a:defRPr/>
            </a:pPr>
            <a:fld id="{02C2F5D8-CCC4-4633-872A-C46A3765A6A5}" type="datetimeFigureOut">
              <a:rPr lang="ar-SA"/>
              <a:pPr>
                <a:defRPr/>
              </a:pPr>
              <a:t>09/10/1443</a:t>
            </a:fld>
            <a:endParaRPr lang="ar-SA"/>
          </a:p>
        </p:txBody>
      </p:sp>
      <p:sp>
        <p:nvSpPr>
          <p:cNvPr id="6" name="عنصر نائب للتذييل 21"/>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p:cNvSpPr>
            <a:spLocks noGrp="1"/>
          </p:cNvSpPr>
          <p:nvPr>
            <p:ph type="sldNum" sz="quarter" idx="12"/>
          </p:nvPr>
        </p:nvSpPr>
        <p:spPr/>
        <p:txBody>
          <a:bodyPr/>
          <a:lstStyle>
            <a:lvl1pPr>
              <a:defRPr/>
            </a:lvl1pPr>
          </a:lstStyle>
          <a:p>
            <a:pPr>
              <a:defRPr/>
            </a:pPr>
            <a:fld id="{183D88EF-FB8B-48AB-9297-7E9E05456290}" type="slidenum">
              <a:rPr lang="ar-SA" altLang="en-US"/>
              <a:pPr>
                <a:defRPr/>
              </a:pPr>
              <a:t>‹#›</a:t>
            </a:fld>
            <a:endParaRPr lang="ar-SA"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2" name="شكل حر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ar-SA" altLang="en-US" smtClean="0"/>
              <a:t>انقر لتحرير نمط العنوان الرئيسي</a:t>
            </a:r>
          </a:p>
        </p:txBody>
      </p:sp>
      <p:sp>
        <p:nvSpPr>
          <p:cNvPr id="1029" name="عنصر نائب للنص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altLang="en-US" smtClean="0"/>
              <a:t>انقر لتحرير أنماط النص الرئيسي</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10" name="عنصر نائب للتاريخ 9"/>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65A332AC-8983-4E4A-B426-30559AA01068}" type="datetimeFigureOut">
              <a:rPr lang="ar-SA"/>
              <a:pPr>
                <a:defRPr/>
              </a:pPr>
              <a:t>09/10/1443</a:t>
            </a:fld>
            <a:endParaRPr lang="ar-SA"/>
          </a:p>
        </p:txBody>
      </p:sp>
      <p:sp>
        <p:nvSpPr>
          <p:cNvPr id="22" name="عنصر نائب للتذييل 21"/>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smtClean="0">
                <a:solidFill>
                  <a:srgbClr val="9B9A98"/>
                </a:solidFill>
                <a:cs typeface="Tahoma" pitchFamily="34" charset="0"/>
              </a:defRPr>
            </a:lvl1pPr>
          </a:lstStyle>
          <a:p>
            <a:pPr>
              <a:defRPr/>
            </a:pPr>
            <a:fld id="{D3DCF13A-9208-4CF4-9A22-0029E1EB0229}" type="slidenum">
              <a:rPr lang="ar-SA" altLang="en-US"/>
              <a:pPr>
                <a:defRPr/>
              </a:pPr>
              <a:t>‹#›</a:t>
            </a:fld>
            <a:endParaRPr lang="ar-SA" altLang="en-US"/>
          </a:p>
        </p:txBody>
      </p:sp>
    </p:spTree>
  </p:cSld>
  <p:clrMap bg1="dk1" tx1="lt1" bg2="dk2" tx2="lt2" accent1="accent1" accent2="accent2" accent3="accent3" accent4="accent4" accent5="accent5" accent6="accent6" hlink="hlink" folHlink="folHlink"/>
  <p:sldLayoutIdLst>
    <p:sldLayoutId id="2147483767" r:id="rId1"/>
    <p:sldLayoutId id="2147483759" r:id="rId2"/>
    <p:sldLayoutId id="2147483768" r:id="rId3"/>
    <p:sldLayoutId id="2147483760" r:id="rId4"/>
    <p:sldLayoutId id="2147483761" r:id="rId5"/>
    <p:sldLayoutId id="2147483762" r:id="rId6"/>
    <p:sldLayoutId id="2147483763" r:id="rId7"/>
    <p:sldLayoutId id="2147483769" r:id="rId8"/>
    <p:sldLayoutId id="2147483764" r:id="rId9"/>
    <p:sldLayoutId id="2147483765" r:id="rId10"/>
    <p:sldLayoutId id="2147483766"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896" y="2232660"/>
            <a:ext cx="7560504" cy="2301240"/>
          </a:xfrm>
          <a:extLst>
            <a:ext uri="{909E8E84-426E-40DD-AFC4-6F175D3DCCD1}"/>
            <a:ext uri="{91240B29-F687-4F45-9708-019B960494DF}"/>
          </a:extLst>
        </p:spPr>
        <p:txBody>
          <a:bodyPr>
            <a:normAutofit/>
          </a:bodyPr>
          <a:lstStyle/>
          <a:p>
            <a:pPr algn="ctr" rtl="0" eaLnBrk="1" fontAlgn="auto" hangingPunct="1">
              <a:spcAft>
                <a:spcPts val="0"/>
              </a:spcAft>
              <a:defRPr/>
            </a:pPr>
            <a:r>
              <a:rPr dirty="0" smtClean="0">
                <a:solidFill>
                  <a:srgbClr val="002060"/>
                </a:solidFill>
              </a:rPr>
              <a:t> </a:t>
            </a:r>
            <a:r>
              <a:rPr dirty="0" smtClean="0">
                <a:solidFill>
                  <a:srgbClr val="002060"/>
                </a:solidFill>
              </a:rPr>
              <a:t> </a:t>
            </a:r>
            <a:r>
              <a:rPr dirty="0" smtClean="0">
                <a:solidFill>
                  <a:srgbClr val="002060"/>
                </a:solidFill>
              </a:rPr>
              <a:t>CARDIAC </a:t>
            </a:r>
            <a:r>
              <a:rPr dirty="0" smtClean="0">
                <a:solidFill>
                  <a:srgbClr val="002060"/>
                </a:solidFill>
              </a:rPr>
              <a:t>CYCLE &amp; heart sounds</a:t>
            </a:r>
            <a:r>
              <a:rPr dirty="0" smtClean="0">
                <a:solidFill>
                  <a:srgbClr val="002060"/>
                </a:solidFill>
              </a:rPr>
              <a:t/>
            </a:r>
            <a:br>
              <a:rPr dirty="0" smtClean="0">
                <a:solidFill>
                  <a:srgbClr val="002060"/>
                </a:solidFill>
              </a:rPr>
            </a:br>
            <a:endParaRPr lang="ar-SA" dirty="0">
              <a:solidFill>
                <a:srgbClr val="002060"/>
              </a:solidFill>
            </a:endParaRPr>
          </a:p>
        </p:txBody>
      </p:sp>
      <p:sp>
        <p:nvSpPr>
          <p:cNvPr id="3" name="عنوان فرعي 2"/>
          <p:cNvSpPr>
            <a:spLocks noGrp="1"/>
          </p:cNvSpPr>
          <p:nvPr>
            <p:ph type="subTitle" idx="1"/>
          </p:nvPr>
        </p:nvSpPr>
        <p:spPr>
          <a:xfrm>
            <a:off x="971550" y="4533900"/>
            <a:ext cx="6400800" cy="839788"/>
          </a:xfrm>
        </p:spPr>
        <p:txBody>
          <a:bodyPr/>
          <a:lstStyle/>
          <a:p>
            <a:pPr algn="ctr" rtl="0" eaLnBrk="1" hangingPunct="1">
              <a:lnSpc>
                <a:spcPct val="90000"/>
              </a:lnSpc>
            </a:pPr>
            <a:r>
              <a:rPr lang="en-US" altLang="en-US" sz="3000" b="1" smtClean="0">
                <a:solidFill>
                  <a:srgbClr val="002060"/>
                </a:solidFill>
                <a:effectLst>
                  <a:outerShdw blurRad="38100" dist="38100" dir="2700000" algn="tl">
                    <a:srgbClr val="FFFFFF"/>
                  </a:outerShdw>
                </a:effectLst>
                <a:cs typeface="Tahoma" pitchFamily="34" charset="0"/>
              </a:rPr>
              <a:t>Prof. Sherif W. Mansour</a:t>
            </a:r>
          </a:p>
          <a:p>
            <a:pPr algn="ctr" rtl="0" eaLnBrk="1" hangingPunct="1">
              <a:lnSpc>
                <a:spcPct val="90000"/>
              </a:lnSpc>
            </a:pPr>
            <a:r>
              <a:rPr lang="en-US" altLang="en-US" sz="2200" b="1" smtClean="0">
                <a:solidFill>
                  <a:srgbClr val="002060"/>
                </a:solidFill>
                <a:effectLst>
                  <a:outerShdw blurRad="38100" dist="38100" dir="2700000" algn="tl">
                    <a:srgbClr val="FFFFFF"/>
                  </a:outerShdw>
                </a:effectLst>
                <a:cs typeface="Tahoma" pitchFamily="34" charset="0"/>
              </a:rPr>
              <a:t>Physiology dpt., Mutah School of medicine</a:t>
            </a:r>
            <a:endParaRPr lang="ar-SA" altLang="en-US" sz="2200" b="1" smtClean="0">
              <a:solidFill>
                <a:srgbClr val="002060"/>
              </a:solidFill>
              <a:effectLst>
                <a:outerShdw blurRad="38100" dist="38100" dir="2700000" algn="tl">
                  <a:srgbClr val="FFFFFF"/>
                </a:outerShdw>
              </a:effectLst>
            </a:endParaRPr>
          </a:p>
        </p:txBody>
      </p:sp>
      <p:pic>
        <p:nvPicPr>
          <p:cNvPr id="5124" name="Picture 2" descr="C:\Users\Dr Sherif\Desktop\مؤتة.jpg"/>
          <p:cNvPicPr>
            <a:picLocks noChangeAspect="1" noChangeArrowheads="1"/>
          </p:cNvPicPr>
          <p:nvPr/>
        </p:nvPicPr>
        <p:blipFill>
          <a:blip r:embed="rId2" cstate="print"/>
          <a:srcRect/>
          <a:stretch>
            <a:fillRect/>
          </a:stretch>
        </p:blipFill>
        <p:spPr bwMode="auto">
          <a:xfrm>
            <a:off x="3851275" y="357188"/>
            <a:ext cx="1085850" cy="1081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950" y="188913"/>
            <a:ext cx="5616575" cy="6092825"/>
          </a:xfrm>
        </p:spPr>
        <p:txBody>
          <a:bodyPr>
            <a:noAutofit/>
          </a:bodyPr>
          <a:lstStyle/>
          <a:p>
            <a:pPr marL="0" indent="0" algn="justLow" rtl="0">
              <a:lnSpc>
                <a:spcPct val="107000"/>
              </a:lnSpc>
              <a:spcBef>
                <a:spcPts val="0"/>
              </a:spcBef>
              <a:spcAft>
                <a:spcPts val="0"/>
              </a:spcAft>
              <a:buFont typeface="Wingdings 2" pitchFamily="18" charset="2"/>
              <a:buNone/>
              <a:defRPr/>
            </a:pP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7. Maximal (rapid) filling phase</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0.1 sec.</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It begins by opening of A.V. valve due to the increased atrial pressure above the ventricular pressure (60% of stroke volume is rushed to the ventricle).</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Atrial and ventricular pressure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around zero.</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increased.</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Aortic pressure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decreases due to escape of blood to peripheral vessels.</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Heart sounds</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3</a:t>
            </a:r>
            <a:r>
              <a:rPr lang="en-US" sz="1800" b="1" baseline="300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rd</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heart sound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due to rushing of blood into the ventricles and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vibration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of the ventricular wall.</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8-.Reduced filling phase</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0.2 sec.</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10%</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of the stroke volume flow slowly to the ventricle.</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increase gradually.</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pressure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rises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to 4</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mmHg.</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1800" dirty="0" smtClean="0">
              <a:solidFill>
                <a:srgbClr val="002060"/>
              </a:solidFill>
            </a:endParaRPr>
          </a:p>
        </p:txBody>
      </p:sp>
      <p:pic>
        <p:nvPicPr>
          <p:cNvPr id="14339"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nvPr>
        </p:nvGraphicFramePr>
        <p:xfrm>
          <a:off x="900113" y="4005263"/>
          <a:ext cx="7272810" cy="1728192"/>
        </p:xfrm>
        <a:graphic>
          <a:graphicData uri="http://schemas.openxmlformats.org/drawingml/2006/table">
            <a:tbl>
              <a:tblPr firstRow="1" firstCol="1" bandRow="1">
                <a:tableStyleId>{5C22544A-7EE6-4342-B048-85BDC9FD1C3A}</a:tableStyleId>
              </a:tblPr>
              <a:tblGrid>
                <a:gridCol w="1454082"/>
                <a:gridCol w="1454082"/>
                <a:gridCol w="1454882"/>
                <a:gridCol w="1454882"/>
                <a:gridCol w="1454882"/>
              </a:tblGrid>
              <a:tr h="576064">
                <a:tc>
                  <a:txBody>
                    <a:bodyPr/>
                    <a:lstStyle/>
                    <a:p>
                      <a:pPr marL="0" marR="0" algn="justLow">
                        <a:lnSpc>
                          <a:spcPct val="107000"/>
                        </a:lnSpc>
                        <a:spcBef>
                          <a:spcPts val="0"/>
                        </a:spcBef>
                        <a:spcAft>
                          <a:spcPts val="0"/>
                        </a:spcAft>
                      </a:pPr>
                      <a:r>
                        <a:rPr lang="en-US" sz="1400" dirty="0">
                          <a:effectLst/>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dirty="0">
                          <a:solidFill>
                            <a:srgbClr val="002060"/>
                          </a:solidFill>
                          <a:effectLst/>
                        </a:rPr>
                        <a:t>Rt. Vent</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dirty="0">
                          <a:solidFill>
                            <a:srgbClr val="002060"/>
                          </a:solidFill>
                          <a:effectLst/>
                        </a:rPr>
                        <a:t>L. Vent</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dirty="0" err="1">
                          <a:solidFill>
                            <a:srgbClr val="002060"/>
                          </a:solidFill>
                          <a:effectLst/>
                        </a:rPr>
                        <a:t>Pul</a:t>
                      </a:r>
                      <a:r>
                        <a:rPr lang="en-US" sz="1400" dirty="0">
                          <a:solidFill>
                            <a:srgbClr val="002060"/>
                          </a:solidFill>
                          <a:effectLst/>
                        </a:rPr>
                        <a:t>.  art</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dirty="0">
                          <a:solidFill>
                            <a:srgbClr val="002060"/>
                          </a:solidFill>
                          <a:effectLst/>
                        </a:rPr>
                        <a:t>Aorta</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76064">
                <a:tc>
                  <a:txBody>
                    <a:bodyPr/>
                    <a:lstStyle/>
                    <a:p>
                      <a:pPr marL="0" marR="0" algn="l">
                        <a:lnSpc>
                          <a:spcPct val="107000"/>
                        </a:lnSpc>
                        <a:spcBef>
                          <a:spcPts val="0"/>
                        </a:spcBef>
                        <a:spcAft>
                          <a:spcPts val="0"/>
                        </a:spcAft>
                      </a:pPr>
                      <a:r>
                        <a:rPr lang="en-US" sz="1400" dirty="0">
                          <a:solidFill>
                            <a:srgbClr val="002060"/>
                          </a:solidFill>
                          <a:effectLst/>
                        </a:rPr>
                        <a:t>Systolic </a:t>
                      </a:r>
                      <a:r>
                        <a:rPr lang="en-US" sz="1400" dirty="0" err="1">
                          <a:solidFill>
                            <a:srgbClr val="002060"/>
                          </a:solidFill>
                          <a:effectLst/>
                        </a:rPr>
                        <a:t>Pr</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dirty="0">
                          <a:solidFill>
                            <a:srgbClr val="002060"/>
                          </a:solidFill>
                          <a:effectLst/>
                        </a:rPr>
                        <a:t>25</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dirty="0">
                          <a:solidFill>
                            <a:srgbClr val="002060"/>
                          </a:solidFill>
                          <a:effectLst/>
                        </a:rPr>
                        <a:t>120</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a:solidFill>
                            <a:srgbClr val="002060"/>
                          </a:solidFill>
                          <a:effectLst/>
                        </a:rPr>
                        <a:t>25</a:t>
                      </a:r>
                      <a:endParaRPr lang="en-US" sz="1100" b="1">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a:solidFill>
                            <a:srgbClr val="002060"/>
                          </a:solidFill>
                          <a:effectLst/>
                        </a:rPr>
                        <a:t>120</a:t>
                      </a:r>
                      <a:endParaRPr lang="en-US" sz="1100" b="1">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76064">
                <a:tc>
                  <a:txBody>
                    <a:bodyPr/>
                    <a:lstStyle/>
                    <a:p>
                      <a:pPr marL="0" marR="0" algn="l">
                        <a:lnSpc>
                          <a:spcPct val="107000"/>
                        </a:lnSpc>
                        <a:spcBef>
                          <a:spcPts val="0"/>
                        </a:spcBef>
                        <a:spcAft>
                          <a:spcPts val="0"/>
                        </a:spcAft>
                      </a:pPr>
                      <a:r>
                        <a:rPr lang="en-US" sz="1400" dirty="0" err="1">
                          <a:solidFill>
                            <a:srgbClr val="002060"/>
                          </a:solidFill>
                          <a:effectLst/>
                        </a:rPr>
                        <a:t>Diast</a:t>
                      </a:r>
                      <a:r>
                        <a:rPr lang="en-US" sz="1400" dirty="0">
                          <a:solidFill>
                            <a:srgbClr val="002060"/>
                          </a:solidFill>
                          <a:effectLst/>
                        </a:rPr>
                        <a:t> </a:t>
                      </a:r>
                      <a:r>
                        <a:rPr lang="en-US" sz="1400" dirty="0" err="1">
                          <a:solidFill>
                            <a:srgbClr val="002060"/>
                          </a:solidFill>
                          <a:effectLst/>
                        </a:rPr>
                        <a:t>Pr</a:t>
                      </a:r>
                      <a:endParaRPr lang="en-US" sz="11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a:solidFill>
                            <a:srgbClr val="002060"/>
                          </a:solidFill>
                          <a:effectLst/>
                        </a:rPr>
                        <a:t>0</a:t>
                      </a:r>
                      <a:endParaRPr lang="en-US" sz="1100" b="1">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dirty="0">
                          <a:solidFill>
                            <a:srgbClr val="002060"/>
                          </a:solidFill>
                          <a:effectLst/>
                        </a:rPr>
                        <a:t>0</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dirty="0" smtClean="0">
                          <a:solidFill>
                            <a:srgbClr val="002060"/>
                          </a:solidFill>
                          <a:effectLst/>
                        </a:rPr>
                        <a:t>8</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07000"/>
                        </a:lnSpc>
                        <a:spcBef>
                          <a:spcPts val="0"/>
                        </a:spcBef>
                        <a:spcAft>
                          <a:spcPts val="0"/>
                        </a:spcAft>
                      </a:pPr>
                      <a:r>
                        <a:rPr lang="en-US" sz="1400" b="1" dirty="0">
                          <a:solidFill>
                            <a:srgbClr val="002060"/>
                          </a:solidFill>
                          <a:effectLst/>
                        </a:rPr>
                        <a:t>80</a:t>
                      </a:r>
                      <a:endParaRPr lang="en-US" sz="1100" b="1"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
        <p:nvSpPr>
          <p:cNvPr id="15388" name="Rectangle 1"/>
          <p:cNvSpPr>
            <a:spLocks noChangeArrowheads="1"/>
          </p:cNvSpPr>
          <p:nvPr/>
        </p:nvSpPr>
        <p:spPr bwMode="auto">
          <a:xfrm>
            <a:off x="250825" y="893048"/>
            <a:ext cx="8569325" cy="2215991"/>
          </a:xfrm>
          <a:prstGeom prst="rect">
            <a:avLst/>
          </a:prstGeom>
          <a:noFill/>
          <a:ln w="9525">
            <a:noFill/>
            <a:miter lim="800000"/>
            <a:headEnd/>
            <a:tailEnd/>
          </a:ln>
        </p:spPr>
        <p:txBody>
          <a:bodyPr anchor="ctr">
            <a:spAutoFit/>
          </a:bodyPr>
          <a:lstStyle/>
          <a:p>
            <a:r>
              <a:rPr lang="en-US" altLang="en-US" sz="2000" b="1" u="sng" dirty="0" smtClean="0">
                <a:solidFill>
                  <a:srgbClr val="002060"/>
                </a:solidFill>
                <a:latin typeface="Times New Roman" pitchFamily="18" charset="0"/>
                <a:cs typeface="Times New Roman" pitchFamily="18" charset="0"/>
              </a:rPr>
              <a:t>* Changes </a:t>
            </a:r>
            <a:r>
              <a:rPr lang="en-US" altLang="en-US" sz="2000" b="1" u="sng" dirty="0">
                <a:solidFill>
                  <a:srgbClr val="002060"/>
                </a:solidFill>
                <a:latin typeface="Times New Roman" pitchFamily="18" charset="0"/>
                <a:cs typeface="Times New Roman" pitchFamily="18" charset="0"/>
              </a:rPr>
              <a:t>in pressures during the cardiac cycle</a:t>
            </a:r>
            <a:r>
              <a:rPr lang="en-US" altLang="en-US" sz="2000" b="1" u="sng" dirty="0" smtClean="0">
                <a:solidFill>
                  <a:srgbClr val="002060"/>
                </a:solidFill>
                <a:latin typeface="Times New Roman" pitchFamily="18" charset="0"/>
                <a:cs typeface="Times New Roman" pitchFamily="18" charset="0"/>
              </a:rPr>
              <a:t>:</a:t>
            </a:r>
            <a:endParaRPr lang="en-US" altLang="en-US" sz="2000" dirty="0" smtClean="0">
              <a:solidFill>
                <a:srgbClr val="002060"/>
              </a:solidFill>
              <a:latin typeface="Times New Roman" pitchFamily="18" charset="0"/>
              <a:cs typeface="Times New Roman" pitchFamily="18" charset="0"/>
            </a:endParaRPr>
          </a:p>
          <a:p>
            <a:endParaRPr lang="en-US" altLang="en-US" sz="2000" u="sng" dirty="0" smtClean="0">
              <a:solidFill>
                <a:srgbClr val="002060"/>
              </a:solidFill>
              <a:latin typeface="Times New Roman" pitchFamily="18" charset="0"/>
              <a:cs typeface="Times New Roman" pitchFamily="18" charset="0"/>
            </a:endParaRPr>
          </a:p>
          <a:p>
            <a:r>
              <a:rPr lang="en-US" altLang="en-US" sz="2000" u="sng" dirty="0" smtClean="0">
                <a:solidFill>
                  <a:srgbClr val="002060"/>
                </a:solidFill>
                <a:latin typeface="Times New Roman" pitchFamily="18" charset="0"/>
                <a:cs typeface="Times New Roman" pitchFamily="18" charset="0"/>
              </a:rPr>
              <a:t>* During the diastole :</a:t>
            </a:r>
            <a:endParaRPr lang="en-US" altLang="en-US" sz="2000" dirty="0" smtClean="0">
              <a:solidFill>
                <a:srgbClr val="002060"/>
              </a:solidFill>
              <a:latin typeface="Times New Roman" pitchFamily="18" charset="0"/>
              <a:cs typeface="Times New Roman" pitchFamily="18" charset="0"/>
            </a:endParaRPr>
          </a:p>
          <a:p>
            <a:r>
              <a:rPr lang="en-US" altLang="en-US" sz="2000" dirty="0" smtClean="0">
                <a:solidFill>
                  <a:srgbClr val="002060"/>
                </a:solidFill>
                <a:latin typeface="Times New Roman" pitchFamily="18" charset="0"/>
                <a:cs typeface="Times New Roman" pitchFamily="18" charset="0"/>
              </a:rPr>
              <a:t>1</a:t>
            </a:r>
            <a:r>
              <a:rPr lang="en-US" altLang="en-US" sz="2000" dirty="0">
                <a:solidFill>
                  <a:srgbClr val="002060"/>
                </a:solidFill>
                <a:latin typeface="Times New Roman" pitchFamily="18" charset="0"/>
                <a:cs typeface="Times New Roman" pitchFamily="18" charset="0"/>
              </a:rPr>
              <a:t>.    The ventricular filling occurs in early diastole.</a:t>
            </a:r>
          </a:p>
          <a:p>
            <a:r>
              <a:rPr lang="en-US" altLang="en-US" sz="2000" dirty="0">
                <a:solidFill>
                  <a:srgbClr val="002060"/>
                </a:solidFill>
                <a:latin typeface="Times New Roman" pitchFamily="18" charset="0"/>
                <a:cs typeface="Times New Roman" pitchFamily="18" charset="0"/>
              </a:rPr>
              <a:t>2.    The ventricles rest.</a:t>
            </a:r>
          </a:p>
          <a:p>
            <a:pPr marL="457200" indent="-457200">
              <a:buAutoNum type="arabicPeriod" startAt="3"/>
            </a:pPr>
            <a:r>
              <a:rPr lang="en-US" altLang="en-US" sz="2000" dirty="0" smtClean="0">
                <a:solidFill>
                  <a:srgbClr val="002060"/>
                </a:solidFill>
                <a:latin typeface="Times New Roman" pitchFamily="18" charset="0"/>
                <a:cs typeface="Times New Roman" pitchFamily="18" charset="0"/>
              </a:rPr>
              <a:t>The </a:t>
            </a:r>
            <a:r>
              <a:rPr lang="en-US" altLang="en-US" sz="2000" dirty="0">
                <a:solidFill>
                  <a:srgbClr val="002060"/>
                </a:solidFill>
                <a:latin typeface="Times New Roman" pitchFamily="18" charset="0"/>
                <a:cs typeface="Times New Roman" pitchFamily="18" charset="0"/>
              </a:rPr>
              <a:t>coronary blood flow occurs.</a:t>
            </a:r>
          </a:p>
          <a:p>
            <a:pPr marL="342900" indent="-342900">
              <a:buAutoNum type="arabicPeriod" startAt="3"/>
            </a:pPr>
            <a:endParaRPr lang="en-US" altLang="en-US" dirty="0">
              <a:solidFill>
                <a:srgbClr val="00206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060575"/>
            <a:ext cx="7467600" cy="1143000"/>
          </a:xfrm>
        </p:spPr>
        <p:txBody>
          <a:bodyPr/>
          <a:lstStyle/>
          <a:p>
            <a:pPr algn="ctr" eaLnBrk="1" hangingPunct="1">
              <a:defRPr/>
            </a:pPr>
            <a:r>
              <a:rPr lang="en-US" dirty="0" smtClean="0">
                <a:solidFill>
                  <a:srgbClr val="002060"/>
                </a:solidFill>
                <a:effectLst>
                  <a:outerShdw blurRad="38100" dist="38100" dir="2700000" algn="tl">
                    <a:srgbClr val="000000">
                      <a:alpha val="43137"/>
                    </a:srgbClr>
                  </a:outerShdw>
                </a:effectLst>
              </a:rPr>
              <a:t>Thank You</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339975" y="115888"/>
            <a:ext cx="3827463" cy="792162"/>
          </a:xfrm>
        </p:spPr>
        <p:txBody>
          <a:bodyPr>
            <a:normAutofit/>
          </a:bodyPr>
          <a:lstStyle/>
          <a:p>
            <a:pPr algn="ctr" rtl="0" eaLnBrk="1" hangingPunct="1"/>
            <a:r>
              <a:rPr lang="en-US" altLang="en-US" sz="4000" b="1" smtClean="0">
                <a:solidFill>
                  <a:srgbClr val="002060"/>
                </a:solidFill>
                <a:effectLst>
                  <a:outerShdw blurRad="38100" dist="38100" dir="2700000" algn="tl">
                    <a:srgbClr val="FFFFFF"/>
                  </a:outerShdw>
                </a:effectLst>
                <a:cs typeface="Tahoma" pitchFamily="34" charset="0"/>
              </a:rPr>
              <a:t>The cardiac cycle</a:t>
            </a:r>
            <a:endParaRPr lang="ar-SA" altLang="en-US" sz="4000" smtClean="0">
              <a:solidFill>
                <a:srgbClr val="002060"/>
              </a:solidFill>
              <a:effectLst>
                <a:outerShdw blurRad="38100" dist="38100" dir="2700000" algn="tl">
                  <a:srgbClr val="FFFFFF"/>
                </a:outerShdw>
              </a:effectLst>
            </a:endParaRPr>
          </a:p>
        </p:txBody>
      </p:sp>
      <p:sp>
        <p:nvSpPr>
          <p:cNvPr id="6147" name="عنصر نائب للمحتوى 2"/>
          <p:cNvSpPr>
            <a:spLocks noGrp="1"/>
          </p:cNvSpPr>
          <p:nvPr>
            <p:ph idx="1"/>
          </p:nvPr>
        </p:nvSpPr>
        <p:spPr>
          <a:xfrm>
            <a:off x="107950" y="908050"/>
            <a:ext cx="8785225" cy="5589588"/>
          </a:xfrm>
        </p:spPr>
        <p:txBody>
          <a:bodyPr/>
          <a:lstStyle/>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-It is the period from the end of one heart contraction to the end of the next.</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-It starts by systole of both atria followed by systole of both ventricles and then diastole of the whole heart.</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-The cycle is initiated by </a:t>
            </a:r>
            <a:r>
              <a:rPr lang="en-US" sz="2400" b="1" smtClean="0">
                <a:solidFill>
                  <a:srgbClr val="002060"/>
                </a:solidFill>
                <a:latin typeface="Times New Roman" pitchFamily="18" charset="0"/>
                <a:ea typeface="Times New Roman" pitchFamily="18" charset="0"/>
                <a:cs typeface="Arial" charset="0"/>
              </a:rPr>
              <a:t>S.A. node</a:t>
            </a:r>
            <a:r>
              <a:rPr lang="en-US" sz="2400" smtClean="0">
                <a:solidFill>
                  <a:srgbClr val="002060"/>
                </a:solidFill>
                <a:latin typeface="Times New Roman" pitchFamily="18" charset="0"/>
                <a:ea typeface="Times New Roman" pitchFamily="18" charset="0"/>
                <a:cs typeface="Arial" charset="0"/>
              </a:rPr>
              <a:t>. The action potential travels rapidly through the atria and then through the AV bundle into the ventricles.</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-However there is a delayed period of </a:t>
            </a:r>
            <a:r>
              <a:rPr lang="en-US" sz="2400" b="1" smtClean="0">
                <a:solidFill>
                  <a:srgbClr val="002060"/>
                </a:solidFill>
                <a:latin typeface="Times New Roman" pitchFamily="18" charset="0"/>
                <a:ea typeface="Times New Roman" pitchFamily="18" charset="0"/>
                <a:cs typeface="Arial" charset="0"/>
              </a:rPr>
              <a:t>0.1</a:t>
            </a:r>
            <a:r>
              <a:rPr lang="en-US" sz="2400" smtClean="0">
                <a:solidFill>
                  <a:srgbClr val="002060"/>
                </a:solidFill>
                <a:latin typeface="Times New Roman" pitchFamily="18" charset="0"/>
                <a:ea typeface="Times New Roman" pitchFamily="18" charset="0"/>
                <a:cs typeface="Arial" charset="0"/>
              </a:rPr>
              <a:t> seconds in the A.V. node allows the atria to pump before the ventricular contraction.</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-The complete cardiac cycle last about </a:t>
            </a:r>
            <a:r>
              <a:rPr lang="en-US" sz="2400" b="1" smtClean="0">
                <a:solidFill>
                  <a:srgbClr val="002060"/>
                </a:solidFill>
                <a:latin typeface="Times New Roman" pitchFamily="18" charset="0"/>
                <a:ea typeface="Times New Roman" pitchFamily="18" charset="0"/>
                <a:cs typeface="Arial" charset="0"/>
              </a:rPr>
              <a:t>0.8 </a:t>
            </a:r>
            <a:r>
              <a:rPr lang="en-US" sz="2400" smtClean="0">
                <a:solidFill>
                  <a:srgbClr val="002060"/>
                </a:solidFill>
                <a:latin typeface="Times New Roman" pitchFamily="18" charset="0"/>
                <a:ea typeface="Times New Roman" pitchFamily="18" charset="0"/>
                <a:cs typeface="Arial" charset="0"/>
              </a:rPr>
              <a:t>sec if the heart rate is </a:t>
            </a:r>
            <a:r>
              <a:rPr lang="en-US" sz="2400" b="1" smtClean="0">
                <a:solidFill>
                  <a:srgbClr val="002060"/>
                </a:solidFill>
                <a:latin typeface="Times New Roman" pitchFamily="18" charset="0"/>
                <a:ea typeface="Times New Roman" pitchFamily="18" charset="0"/>
                <a:cs typeface="Arial" charset="0"/>
              </a:rPr>
              <a:t>75</a:t>
            </a:r>
            <a:r>
              <a:rPr lang="en-US" sz="2400" smtClean="0">
                <a:solidFill>
                  <a:srgbClr val="002060"/>
                </a:solidFill>
                <a:latin typeface="Times New Roman" pitchFamily="18" charset="0"/>
                <a:ea typeface="Times New Roman" pitchFamily="18" charset="0"/>
                <a:cs typeface="Arial" charset="0"/>
              </a:rPr>
              <a:t> beat/minute.</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        * The ventricular systole </a:t>
            </a:r>
            <a:r>
              <a:rPr lang="en-US" sz="2400" b="1" smtClean="0">
                <a:solidFill>
                  <a:srgbClr val="002060"/>
                </a:solidFill>
                <a:latin typeface="Times New Roman" pitchFamily="18" charset="0"/>
                <a:ea typeface="Times New Roman" pitchFamily="18" charset="0"/>
                <a:cs typeface="Arial" charset="0"/>
              </a:rPr>
              <a:t>0.3</a:t>
            </a:r>
            <a:r>
              <a:rPr lang="en-US" sz="2400" smtClean="0">
                <a:solidFill>
                  <a:srgbClr val="002060"/>
                </a:solidFill>
                <a:latin typeface="Times New Roman" pitchFamily="18" charset="0"/>
                <a:ea typeface="Times New Roman" pitchFamily="18" charset="0"/>
                <a:cs typeface="Arial" charset="0"/>
              </a:rPr>
              <a:t> sec.  The ventricular diastole </a:t>
            </a:r>
            <a:r>
              <a:rPr lang="en-US" sz="2400" b="1" smtClean="0">
                <a:solidFill>
                  <a:srgbClr val="002060"/>
                </a:solidFill>
                <a:latin typeface="Times New Roman" pitchFamily="18" charset="0"/>
                <a:ea typeface="Times New Roman" pitchFamily="18" charset="0"/>
                <a:cs typeface="Arial" charset="0"/>
              </a:rPr>
              <a:t>0.5</a:t>
            </a:r>
            <a:r>
              <a:rPr lang="en-US" sz="2400" smtClean="0">
                <a:solidFill>
                  <a:srgbClr val="002060"/>
                </a:solidFill>
                <a:latin typeface="Times New Roman" pitchFamily="18" charset="0"/>
                <a:ea typeface="Times New Roman" pitchFamily="18" charset="0"/>
                <a:cs typeface="Arial" charset="0"/>
              </a:rPr>
              <a:t> sec</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        * The atrial systole </a:t>
            </a:r>
            <a:r>
              <a:rPr lang="en-US" sz="2400" b="1" smtClean="0">
                <a:solidFill>
                  <a:srgbClr val="002060"/>
                </a:solidFill>
                <a:latin typeface="Times New Roman" pitchFamily="18" charset="0"/>
                <a:ea typeface="Times New Roman" pitchFamily="18" charset="0"/>
                <a:cs typeface="Arial" charset="0"/>
              </a:rPr>
              <a:t>0.1</a:t>
            </a:r>
            <a:r>
              <a:rPr lang="en-US" sz="2400" smtClean="0">
                <a:solidFill>
                  <a:srgbClr val="002060"/>
                </a:solidFill>
                <a:latin typeface="Times New Roman" pitchFamily="18" charset="0"/>
                <a:ea typeface="Times New Roman" pitchFamily="18" charset="0"/>
                <a:cs typeface="Arial" charset="0"/>
              </a:rPr>
              <a:t> sec.  The atrial diastole </a:t>
            </a:r>
            <a:r>
              <a:rPr lang="en-US" sz="2400" b="1" smtClean="0">
                <a:solidFill>
                  <a:srgbClr val="002060"/>
                </a:solidFill>
                <a:latin typeface="Times New Roman" pitchFamily="18" charset="0"/>
                <a:ea typeface="Times New Roman" pitchFamily="18" charset="0"/>
                <a:cs typeface="Arial" charset="0"/>
              </a:rPr>
              <a:t>0.7 s</a:t>
            </a:r>
            <a:r>
              <a:rPr lang="en-US" sz="2400" smtClean="0">
                <a:solidFill>
                  <a:srgbClr val="002060"/>
                </a:solidFill>
                <a:latin typeface="Times New Roman" pitchFamily="18" charset="0"/>
                <a:ea typeface="Times New Roman" pitchFamily="18" charset="0"/>
                <a:cs typeface="Arial" charset="0"/>
              </a:rPr>
              <a:t>ec</a:t>
            </a:r>
            <a:endParaRPr lang="en-US" sz="24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400" smtClean="0">
                <a:solidFill>
                  <a:srgbClr val="002060"/>
                </a:solidFill>
                <a:latin typeface="Times New Roman" pitchFamily="18" charset="0"/>
                <a:ea typeface="Times New Roman" pitchFamily="18" charset="0"/>
                <a:cs typeface="Arial" charset="0"/>
              </a:rPr>
              <a:t>When the heart rate increases, the cycle shortens, especially the diastole.</a:t>
            </a:r>
            <a:endParaRPr lang="en-US" sz="2400" smtClean="0">
              <a:solidFill>
                <a:srgbClr val="002060"/>
              </a:solidFill>
              <a:latin typeface="Calibri" pitchFamily="34" charset="0"/>
              <a:ea typeface="Calibri" pitchFamily="34" charset="0"/>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Mohamed\Desktop\Cardio vascular figures\Cardiac cycle.jpg"/>
          <p:cNvPicPr>
            <a:picLocks noChangeAspect="1" noChangeArrowheads="1"/>
          </p:cNvPicPr>
          <p:nvPr/>
        </p:nvPicPr>
        <p:blipFill>
          <a:blip r:embed="rId2" cstate="print"/>
          <a:srcRect/>
          <a:stretch>
            <a:fillRect/>
          </a:stretch>
        </p:blipFill>
        <p:spPr bwMode="auto">
          <a:xfrm>
            <a:off x="1258888" y="44450"/>
            <a:ext cx="7158037" cy="6742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
        <p:nvSpPr>
          <p:cNvPr id="8195" name="Content Placeholder 1"/>
          <p:cNvSpPr>
            <a:spLocks noGrp="1"/>
          </p:cNvSpPr>
          <p:nvPr>
            <p:ph idx="1"/>
          </p:nvPr>
        </p:nvSpPr>
        <p:spPr>
          <a:xfrm>
            <a:off x="107950" y="57150"/>
            <a:ext cx="5834063" cy="6500813"/>
          </a:xfrm>
        </p:spPr>
        <p:txBody>
          <a:bodyPr/>
          <a:lstStyle/>
          <a:p>
            <a:pPr marL="0" indent="0" algn="justLow" rtl="0">
              <a:lnSpc>
                <a:spcPct val="107000"/>
              </a:lnSpc>
              <a:spcBef>
                <a:spcPct val="0"/>
              </a:spcBef>
              <a:buFont typeface="Wingdings 2" pitchFamily="18" charset="2"/>
              <a:buNone/>
            </a:pPr>
            <a:r>
              <a:rPr lang="en-US" sz="2000" b="1" u="sng" dirty="0" smtClean="0">
                <a:solidFill>
                  <a:srgbClr val="002060"/>
                </a:solidFill>
                <a:latin typeface="Times New Roman" pitchFamily="18" charset="0"/>
                <a:ea typeface="Times New Roman" pitchFamily="18" charset="0"/>
                <a:cs typeface="Arial" charset="0"/>
              </a:rPr>
              <a:t>The cardiac cycle includes the following phases:</a:t>
            </a:r>
            <a:endParaRPr lang="en-US" sz="2000" dirty="0" smtClean="0">
              <a:solidFill>
                <a:srgbClr val="002060"/>
              </a:solidFill>
              <a:latin typeface="Calibri" pitchFamily="34" charset="0"/>
              <a:ea typeface="Calibri" pitchFamily="34" charset="0"/>
              <a:cs typeface="Arial" charset="0"/>
            </a:endParaRPr>
          </a:p>
          <a:p>
            <a:pPr marL="457200" indent="-457200" algn="justLow" rtl="0">
              <a:lnSpc>
                <a:spcPct val="107000"/>
              </a:lnSpc>
              <a:spcBef>
                <a:spcPts val="600"/>
              </a:spcBef>
              <a:buNone/>
            </a:pPr>
            <a:r>
              <a:rPr lang="en-US" sz="2000" b="1" i="1" u="sng" dirty="0" smtClean="0">
                <a:solidFill>
                  <a:srgbClr val="002060"/>
                </a:solidFill>
                <a:latin typeface="Times New Roman" pitchFamily="18" charset="0"/>
                <a:ea typeface="Times New Roman" pitchFamily="18" charset="0"/>
                <a:cs typeface="Arial" charset="0"/>
              </a:rPr>
              <a:t>A-Atrial </a:t>
            </a:r>
            <a:r>
              <a:rPr lang="en-US" sz="2000" b="1" i="1" u="sng" dirty="0" smtClean="0">
                <a:solidFill>
                  <a:srgbClr val="002060"/>
                </a:solidFill>
                <a:latin typeface="Times New Roman" pitchFamily="18" charset="0"/>
                <a:ea typeface="Times New Roman" pitchFamily="18" charset="0"/>
                <a:cs typeface="Arial" charset="0"/>
              </a:rPr>
              <a:t>systole </a:t>
            </a:r>
            <a:r>
              <a:rPr lang="en-US" sz="2000" b="1" i="1" u="sng" dirty="0" smtClean="0">
                <a:solidFill>
                  <a:srgbClr val="002060"/>
                </a:solidFill>
                <a:latin typeface="Times New Roman" pitchFamily="18" charset="0"/>
                <a:ea typeface="Times New Roman" pitchFamily="18" charset="0"/>
                <a:cs typeface="Arial" charset="0"/>
              </a:rPr>
              <a:t>:</a:t>
            </a:r>
          </a:p>
          <a:p>
            <a:pPr marL="457200" indent="-457200" algn="justLow" rtl="0">
              <a:lnSpc>
                <a:spcPct val="107000"/>
              </a:lnSpc>
              <a:spcBef>
                <a:spcPts val="600"/>
              </a:spcBef>
              <a:buFont typeface="Wingdings 2" pitchFamily="18" charset="2"/>
              <a:buAutoNum type="alphaUcPeriod"/>
            </a:pPr>
            <a:endParaRPr lang="en-US" sz="20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000" b="1" u="sng" dirty="0" smtClean="0">
                <a:solidFill>
                  <a:srgbClr val="002060"/>
                </a:solidFill>
                <a:latin typeface="Times New Roman" pitchFamily="18" charset="0"/>
                <a:ea typeface="Times New Roman" pitchFamily="18" charset="0"/>
                <a:cs typeface="Arial" charset="0"/>
              </a:rPr>
              <a:t>1. Atrial contraction phase (late diastole)</a:t>
            </a:r>
            <a:r>
              <a:rPr lang="en-US" sz="2000" u="sng" dirty="0" smtClean="0">
                <a:solidFill>
                  <a:srgbClr val="002060"/>
                </a:solidFill>
                <a:latin typeface="Times New Roman" pitchFamily="18" charset="0"/>
                <a:ea typeface="Times New Roman" pitchFamily="18" charset="0"/>
                <a:cs typeface="Arial" charset="0"/>
              </a:rPr>
              <a:t>:</a:t>
            </a:r>
            <a:endParaRPr lang="en-US" sz="20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1800" dirty="0" smtClean="0">
                <a:solidFill>
                  <a:srgbClr val="002060"/>
                </a:solidFill>
                <a:latin typeface="Times New Roman" pitchFamily="18" charset="0"/>
                <a:ea typeface="Times New Roman" pitchFamily="18" charset="0"/>
                <a:cs typeface="Arial" charset="0"/>
              </a:rPr>
              <a:t>-   </a:t>
            </a:r>
            <a:r>
              <a:rPr lang="en-US" sz="1800" u="sng" dirty="0" smtClean="0">
                <a:solidFill>
                  <a:srgbClr val="002060"/>
                </a:solidFill>
                <a:latin typeface="Times New Roman" pitchFamily="18" charset="0"/>
                <a:ea typeface="Times New Roman" pitchFamily="18" charset="0"/>
                <a:cs typeface="Arial" charset="0"/>
              </a:rPr>
              <a:t>Duration</a:t>
            </a:r>
            <a:r>
              <a:rPr lang="en-US" sz="1800" dirty="0" smtClean="0">
                <a:solidFill>
                  <a:srgbClr val="002060"/>
                </a:solidFill>
                <a:latin typeface="Times New Roman" pitchFamily="18" charset="0"/>
                <a:ea typeface="Times New Roman" pitchFamily="18" charset="0"/>
                <a:cs typeface="Arial" charset="0"/>
              </a:rPr>
              <a:t> : 0.1 Sec.</a:t>
            </a:r>
            <a:endParaRPr lang="en-US" sz="18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1800" dirty="0" smtClean="0">
                <a:solidFill>
                  <a:srgbClr val="002060"/>
                </a:solidFill>
                <a:latin typeface="Times New Roman" pitchFamily="18" charset="0"/>
                <a:ea typeface="Times New Roman" pitchFamily="18" charset="0"/>
                <a:cs typeface="Arial" charset="0"/>
              </a:rPr>
              <a:t>-  </a:t>
            </a:r>
            <a:r>
              <a:rPr lang="en-US" sz="1800" u="sng" dirty="0" smtClean="0">
                <a:solidFill>
                  <a:srgbClr val="002060"/>
                </a:solidFill>
                <a:latin typeface="Times New Roman" pitchFamily="18" charset="0"/>
                <a:ea typeface="Times New Roman" pitchFamily="18" charset="0"/>
                <a:cs typeface="Arial" charset="0"/>
              </a:rPr>
              <a:t>Events</a:t>
            </a:r>
            <a:r>
              <a:rPr lang="en-US" sz="1800" dirty="0" smtClean="0">
                <a:solidFill>
                  <a:srgbClr val="002060"/>
                </a:solidFill>
                <a:latin typeface="Times New Roman" pitchFamily="18" charset="0"/>
                <a:ea typeface="Times New Roman" pitchFamily="18" charset="0"/>
                <a:cs typeface="Arial" charset="0"/>
              </a:rPr>
              <a:t> : the atria contract and pump </a:t>
            </a:r>
            <a:r>
              <a:rPr lang="en-US" sz="1800" b="1" dirty="0" smtClean="0">
                <a:solidFill>
                  <a:srgbClr val="002060"/>
                </a:solidFill>
                <a:latin typeface="Times New Roman" pitchFamily="18" charset="0"/>
                <a:ea typeface="Times New Roman" pitchFamily="18" charset="0"/>
                <a:cs typeface="Arial" charset="0"/>
              </a:rPr>
              <a:t>30%</a:t>
            </a:r>
            <a:r>
              <a:rPr lang="en-US" sz="1800" dirty="0" smtClean="0">
                <a:solidFill>
                  <a:srgbClr val="002060"/>
                </a:solidFill>
                <a:latin typeface="Times New Roman" pitchFamily="18" charset="0"/>
                <a:ea typeface="Times New Roman" pitchFamily="18" charset="0"/>
                <a:cs typeface="Arial" charset="0"/>
              </a:rPr>
              <a:t> of the ventricular filling (to the ventricles).</a:t>
            </a:r>
            <a:endParaRPr lang="en-US" sz="18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1800" u="sng" dirty="0" smtClean="0">
                <a:solidFill>
                  <a:srgbClr val="002060"/>
                </a:solidFill>
                <a:latin typeface="Times New Roman" pitchFamily="18" charset="0"/>
                <a:ea typeface="Times New Roman" pitchFamily="18" charset="0"/>
                <a:cs typeface="Arial" charset="0"/>
              </a:rPr>
              <a:t>The atrial pressure:</a:t>
            </a:r>
            <a:r>
              <a:rPr lang="en-US" sz="1800" dirty="0" smtClean="0">
                <a:solidFill>
                  <a:srgbClr val="002060"/>
                </a:solidFill>
                <a:latin typeface="Times New Roman" pitchFamily="18" charset="0"/>
                <a:ea typeface="Times New Roman" pitchFamily="18" charset="0"/>
                <a:cs typeface="Arial" charset="0"/>
              </a:rPr>
              <a:t> rise </a:t>
            </a:r>
            <a:r>
              <a:rPr lang="en-US" sz="1800" b="1" dirty="0" smtClean="0">
                <a:solidFill>
                  <a:srgbClr val="002060"/>
                </a:solidFill>
                <a:latin typeface="Times New Roman" pitchFamily="18" charset="0"/>
                <a:ea typeface="Times New Roman" pitchFamily="18" charset="0"/>
                <a:cs typeface="Arial" charset="0"/>
              </a:rPr>
              <a:t>from 4 mmHg to 8 mmHg </a:t>
            </a:r>
            <a:r>
              <a:rPr lang="en-US" sz="1800" dirty="0" smtClean="0">
                <a:solidFill>
                  <a:srgbClr val="002060"/>
                </a:solidFill>
                <a:latin typeface="Times New Roman" pitchFamily="18" charset="0"/>
                <a:ea typeface="Times New Roman" pitchFamily="18" charset="0"/>
                <a:cs typeface="Arial" charset="0"/>
              </a:rPr>
              <a:t>and return to </a:t>
            </a:r>
            <a:r>
              <a:rPr lang="en-US" sz="1800" b="1" dirty="0" smtClean="0">
                <a:solidFill>
                  <a:srgbClr val="002060"/>
                </a:solidFill>
                <a:latin typeface="Times New Roman" pitchFamily="18" charset="0"/>
                <a:ea typeface="Times New Roman" pitchFamily="18" charset="0"/>
                <a:cs typeface="Arial" charset="0"/>
              </a:rPr>
              <a:t>4 mmHg </a:t>
            </a:r>
            <a:r>
              <a:rPr lang="en-US" sz="1800" dirty="0" smtClean="0">
                <a:solidFill>
                  <a:srgbClr val="002060"/>
                </a:solidFill>
                <a:latin typeface="Times New Roman" pitchFamily="18" charset="0"/>
                <a:ea typeface="Times New Roman" pitchFamily="18" charset="0"/>
                <a:cs typeface="Arial" charset="0"/>
              </a:rPr>
              <a:t>at the end of this phase due to the atria evacuation.</a:t>
            </a:r>
            <a:endParaRPr lang="en-US" sz="1800" dirty="0" smtClean="0">
              <a:solidFill>
                <a:srgbClr val="002060"/>
              </a:solidFill>
              <a:latin typeface="Calibri" pitchFamily="34" charset="0"/>
              <a:ea typeface="Times New Roman" pitchFamily="18" charset="0"/>
              <a:cs typeface="Arial" charset="0"/>
            </a:endParaRPr>
          </a:p>
          <a:p>
            <a:pPr marL="0" indent="0" algn="justLow" rtl="0">
              <a:lnSpc>
                <a:spcPct val="107000"/>
              </a:lnSpc>
              <a:spcBef>
                <a:spcPct val="0"/>
              </a:spcBef>
              <a:buFont typeface="Wingdings 2" pitchFamily="18" charset="2"/>
              <a:buNone/>
            </a:pPr>
            <a:r>
              <a:rPr lang="en-US" sz="1800" u="sng" dirty="0" smtClean="0">
                <a:solidFill>
                  <a:srgbClr val="002060"/>
                </a:solidFill>
                <a:latin typeface="Times New Roman" pitchFamily="18" charset="0"/>
                <a:ea typeface="Times New Roman" pitchFamily="18" charset="0"/>
                <a:cs typeface="Arial" charset="0"/>
              </a:rPr>
              <a:t>Ventricular pressure </a:t>
            </a:r>
            <a:r>
              <a:rPr lang="en-US" sz="1800" dirty="0" smtClean="0">
                <a:solidFill>
                  <a:srgbClr val="002060"/>
                </a:solidFill>
                <a:latin typeface="Times New Roman" pitchFamily="18" charset="0"/>
                <a:ea typeface="Times New Roman" pitchFamily="18" charset="0"/>
                <a:cs typeface="Arial" charset="0"/>
              </a:rPr>
              <a:t>: rise from </a:t>
            </a:r>
            <a:r>
              <a:rPr lang="en-US" sz="1800" b="1" dirty="0" smtClean="0">
                <a:solidFill>
                  <a:srgbClr val="002060"/>
                </a:solidFill>
                <a:latin typeface="Times New Roman" pitchFamily="18" charset="0"/>
                <a:ea typeface="Times New Roman" pitchFamily="18" charset="0"/>
                <a:cs typeface="Arial" charset="0"/>
              </a:rPr>
              <a:t>4 mmHg to 8 mmHg </a:t>
            </a:r>
            <a:r>
              <a:rPr lang="en-US" sz="1800" dirty="0" smtClean="0">
                <a:solidFill>
                  <a:srgbClr val="002060"/>
                </a:solidFill>
                <a:latin typeface="Times New Roman" pitchFamily="18" charset="0"/>
                <a:ea typeface="Times New Roman" pitchFamily="18" charset="0"/>
                <a:cs typeface="Arial" charset="0"/>
              </a:rPr>
              <a:t>and return to </a:t>
            </a:r>
            <a:r>
              <a:rPr lang="en-US" sz="1800" b="1" dirty="0" smtClean="0">
                <a:solidFill>
                  <a:srgbClr val="002060"/>
                </a:solidFill>
                <a:latin typeface="Times New Roman" pitchFamily="18" charset="0"/>
                <a:ea typeface="Times New Roman" pitchFamily="18" charset="0"/>
                <a:cs typeface="Arial" charset="0"/>
              </a:rPr>
              <a:t>4</a:t>
            </a:r>
            <a:r>
              <a:rPr lang="en-US" sz="1800" dirty="0" smtClean="0">
                <a:solidFill>
                  <a:srgbClr val="002060"/>
                </a:solidFill>
                <a:latin typeface="Times New Roman" pitchFamily="18" charset="0"/>
                <a:ea typeface="Times New Roman" pitchFamily="18" charset="0"/>
                <a:cs typeface="Arial" charset="0"/>
              </a:rPr>
              <a:t> mmHg at the end of this phase as the ventricles dilate to accommodate the blood passing to it.</a:t>
            </a:r>
            <a:endParaRPr lang="en-US" sz="1800" dirty="0" smtClean="0">
              <a:solidFill>
                <a:srgbClr val="002060"/>
              </a:solidFill>
              <a:latin typeface="Calibri" pitchFamily="34" charset="0"/>
              <a:ea typeface="Times New Roman" pitchFamily="18" charset="0"/>
              <a:cs typeface="Arial" charset="0"/>
            </a:endParaRPr>
          </a:p>
          <a:p>
            <a:pPr marL="0" indent="0" algn="justLow" rtl="0">
              <a:lnSpc>
                <a:spcPct val="107000"/>
              </a:lnSpc>
              <a:spcBef>
                <a:spcPct val="0"/>
              </a:spcBef>
              <a:buFont typeface="Wingdings 2" pitchFamily="18" charset="2"/>
              <a:buNone/>
            </a:pPr>
            <a:r>
              <a:rPr lang="en-US" sz="1800" dirty="0" smtClean="0">
                <a:solidFill>
                  <a:srgbClr val="002060"/>
                </a:solidFill>
                <a:latin typeface="Times New Roman" pitchFamily="18" charset="0"/>
                <a:ea typeface="Times New Roman" pitchFamily="18" charset="0"/>
                <a:cs typeface="Arial" charset="0"/>
              </a:rPr>
              <a:t>- </a:t>
            </a:r>
            <a:r>
              <a:rPr lang="en-US" sz="1800" u="sng" dirty="0" smtClean="0">
                <a:solidFill>
                  <a:srgbClr val="002060"/>
                </a:solidFill>
                <a:latin typeface="Times New Roman" pitchFamily="18" charset="0"/>
                <a:ea typeface="Times New Roman" pitchFamily="18" charset="0"/>
                <a:cs typeface="Arial" charset="0"/>
              </a:rPr>
              <a:t>Ventricular volume</a:t>
            </a:r>
            <a:r>
              <a:rPr lang="en-US" sz="1800" dirty="0" smtClean="0">
                <a:solidFill>
                  <a:srgbClr val="002060"/>
                </a:solidFill>
                <a:latin typeface="Times New Roman" pitchFamily="18" charset="0"/>
                <a:ea typeface="Times New Roman" pitchFamily="18" charset="0"/>
                <a:cs typeface="Arial" charset="0"/>
              </a:rPr>
              <a:t> : Increased by (</a:t>
            </a:r>
            <a:r>
              <a:rPr lang="en-US" sz="1800" b="1" dirty="0" smtClean="0">
                <a:solidFill>
                  <a:srgbClr val="002060"/>
                </a:solidFill>
                <a:latin typeface="Times New Roman" pitchFamily="18" charset="0"/>
                <a:ea typeface="Times New Roman" pitchFamily="18" charset="0"/>
                <a:cs typeface="Arial" charset="0"/>
              </a:rPr>
              <a:t>20 ml</a:t>
            </a:r>
            <a:r>
              <a:rPr lang="en-US" sz="1800" dirty="0" smtClean="0">
                <a:solidFill>
                  <a:srgbClr val="002060"/>
                </a:solidFill>
                <a:latin typeface="Times New Roman" pitchFamily="18" charset="0"/>
                <a:ea typeface="Times New Roman" pitchFamily="18" charset="0"/>
                <a:cs typeface="Arial" charset="0"/>
              </a:rPr>
              <a:t>) to reach the end diastolic volume (E.D.V. = 140 ml).</a:t>
            </a:r>
            <a:endParaRPr lang="en-US" sz="18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1800" b="1" dirty="0" smtClean="0">
                <a:solidFill>
                  <a:srgbClr val="002060"/>
                </a:solidFill>
                <a:latin typeface="Times New Roman" pitchFamily="18" charset="0"/>
                <a:ea typeface="Times New Roman" pitchFamily="18" charset="0"/>
                <a:cs typeface="Arial" charset="0"/>
              </a:rPr>
              <a:t>-  </a:t>
            </a:r>
            <a:r>
              <a:rPr lang="en-US" sz="1800" b="1" u="sng" dirty="0" smtClean="0">
                <a:solidFill>
                  <a:srgbClr val="002060"/>
                </a:solidFill>
                <a:latin typeface="Times New Roman" pitchFamily="18" charset="0"/>
                <a:ea typeface="Times New Roman" pitchFamily="18" charset="0"/>
                <a:cs typeface="Arial" charset="0"/>
              </a:rPr>
              <a:t>Heart sounds</a:t>
            </a:r>
            <a:r>
              <a:rPr lang="en-US" sz="1800" b="1" dirty="0" smtClean="0">
                <a:solidFill>
                  <a:srgbClr val="002060"/>
                </a:solidFill>
                <a:latin typeface="Times New Roman" pitchFamily="18" charset="0"/>
                <a:ea typeface="Times New Roman" pitchFamily="18" charset="0"/>
                <a:cs typeface="Arial" charset="0"/>
              </a:rPr>
              <a:t> : The 4</a:t>
            </a:r>
            <a:r>
              <a:rPr lang="en-US" sz="1800" b="1" baseline="30000" dirty="0" smtClean="0">
                <a:solidFill>
                  <a:srgbClr val="002060"/>
                </a:solidFill>
                <a:latin typeface="Times New Roman" pitchFamily="18" charset="0"/>
                <a:ea typeface="Times New Roman" pitchFamily="18" charset="0"/>
                <a:cs typeface="Arial" charset="0"/>
              </a:rPr>
              <a:t>th</a:t>
            </a:r>
            <a:r>
              <a:rPr lang="en-US" sz="1800" b="1" dirty="0" smtClean="0">
                <a:solidFill>
                  <a:srgbClr val="002060"/>
                </a:solidFill>
                <a:latin typeface="Times New Roman" pitchFamily="18" charset="0"/>
                <a:ea typeface="Times New Roman" pitchFamily="18" charset="0"/>
                <a:cs typeface="Arial" charset="0"/>
              </a:rPr>
              <a:t>  heart sound </a:t>
            </a:r>
            <a:r>
              <a:rPr lang="en-US" sz="1800" dirty="0" smtClean="0">
                <a:solidFill>
                  <a:srgbClr val="002060"/>
                </a:solidFill>
                <a:latin typeface="Times New Roman" pitchFamily="18" charset="0"/>
                <a:ea typeface="Times New Roman" pitchFamily="18" charset="0"/>
                <a:cs typeface="Arial" charset="0"/>
              </a:rPr>
              <a:t>which is weak and inaudible due to vibration of atrial muscle during the contraction and rushing of blood into the ventricles.</a:t>
            </a:r>
            <a:endParaRPr lang="en-US" sz="18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1800" dirty="0" smtClean="0">
                <a:solidFill>
                  <a:srgbClr val="002060"/>
                </a:solidFill>
                <a:latin typeface="Times New Roman" pitchFamily="18" charset="0"/>
                <a:ea typeface="Times New Roman" pitchFamily="18" charset="0"/>
                <a:cs typeface="Arial" charset="0"/>
              </a:rPr>
              <a:t>-  </a:t>
            </a:r>
            <a:r>
              <a:rPr lang="en-US" sz="1800" u="sng" dirty="0" smtClean="0">
                <a:solidFill>
                  <a:srgbClr val="002060"/>
                </a:solidFill>
                <a:latin typeface="Times New Roman" pitchFamily="18" charset="0"/>
                <a:ea typeface="Times New Roman" pitchFamily="18" charset="0"/>
                <a:cs typeface="Arial" charset="0"/>
              </a:rPr>
              <a:t>Valves </a:t>
            </a:r>
            <a:r>
              <a:rPr lang="en-US" sz="1800" dirty="0" smtClean="0">
                <a:solidFill>
                  <a:srgbClr val="002060"/>
                </a:solidFill>
                <a:latin typeface="Times New Roman" pitchFamily="18" charset="0"/>
                <a:ea typeface="Times New Roman" pitchFamily="18" charset="0"/>
                <a:cs typeface="Arial" charset="0"/>
              </a:rPr>
              <a:t>: - The semilunar valves </a:t>
            </a:r>
            <a:r>
              <a:rPr lang="en-US" sz="1800" b="1" dirty="0" smtClean="0">
                <a:solidFill>
                  <a:srgbClr val="002060"/>
                </a:solidFill>
                <a:latin typeface="Times New Roman" pitchFamily="18" charset="0"/>
                <a:ea typeface="Times New Roman" pitchFamily="18" charset="0"/>
                <a:cs typeface="Arial" charset="0"/>
              </a:rPr>
              <a:t>are closed</a:t>
            </a:r>
            <a:r>
              <a:rPr lang="en-US" sz="1800" dirty="0" smtClean="0">
                <a:solidFill>
                  <a:srgbClr val="002060"/>
                </a:solidFill>
                <a:latin typeface="Times New Roman" pitchFamily="18" charset="0"/>
                <a:ea typeface="Times New Roman" pitchFamily="18" charset="0"/>
                <a:cs typeface="Arial" charset="0"/>
              </a:rPr>
              <a:t>.</a:t>
            </a:r>
            <a:endParaRPr lang="en-US" sz="1800" dirty="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1800" dirty="0" smtClean="0">
                <a:solidFill>
                  <a:srgbClr val="002060"/>
                </a:solidFill>
                <a:latin typeface="Times New Roman" pitchFamily="18" charset="0"/>
                <a:ea typeface="Times New Roman" pitchFamily="18" charset="0"/>
                <a:cs typeface="Arial" charset="0"/>
              </a:rPr>
              <a:t>                 - The A.V. valves are</a:t>
            </a:r>
            <a:r>
              <a:rPr lang="en-US" sz="1800" b="1" dirty="0" smtClean="0">
                <a:solidFill>
                  <a:srgbClr val="002060"/>
                </a:solidFill>
                <a:latin typeface="Times New Roman" pitchFamily="18" charset="0"/>
                <a:ea typeface="Times New Roman" pitchFamily="18" charset="0"/>
                <a:cs typeface="Arial" charset="0"/>
              </a:rPr>
              <a:t> opened </a:t>
            </a:r>
            <a:r>
              <a:rPr lang="en-US" sz="1800" dirty="0" smtClean="0">
                <a:solidFill>
                  <a:srgbClr val="002060"/>
                </a:solidFill>
                <a:latin typeface="Times New Roman" pitchFamily="18" charset="0"/>
                <a:ea typeface="Times New Roman" pitchFamily="18" charset="0"/>
                <a:cs typeface="Arial" charset="0"/>
              </a:rPr>
              <a:t>. </a:t>
            </a:r>
            <a:endParaRPr lang="en-US" sz="1800" dirty="0" smtClean="0">
              <a:solidFill>
                <a:srgbClr val="002060"/>
              </a:solidFill>
              <a:latin typeface="Calibri" pitchFamily="34" charset="0"/>
              <a:ea typeface="Calibri" pitchFamily="34" charset="0"/>
              <a:cs typeface="Arial" charset="0"/>
            </a:endParaRPr>
          </a:p>
          <a:p>
            <a:pPr marL="0" indent="0" rtl="0">
              <a:buFont typeface="Wingdings 2" pitchFamily="18" charset="2"/>
              <a:buNone/>
            </a:pPr>
            <a:endParaRPr lang="en-US" sz="2000" dirty="0" smtClean="0">
              <a:solidFill>
                <a:srgbClr val="002060"/>
              </a:solidFill>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950" y="404813"/>
            <a:ext cx="5616575" cy="6092825"/>
          </a:xfrm>
        </p:spPr>
        <p:txBody>
          <a:bodyPr>
            <a:normAutofit fontScale="85000" lnSpcReduction="10000"/>
          </a:bodyPr>
          <a:lstStyle/>
          <a:p>
            <a:pPr marL="0" indent="0" algn="justLow" rtl="0">
              <a:lnSpc>
                <a:spcPct val="107000"/>
              </a:lnSpc>
              <a:spcBef>
                <a:spcPts val="0"/>
              </a:spcBef>
              <a:spcAft>
                <a:spcPts val="0"/>
              </a:spcAft>
              <a:buFont typeface="Wingdings 2" pitchFamily="18" charset="2"/>
              <a:buNone/>
              <a:defRPr/>
            </a:pPr>
            <a:r>
              <a:rPr lang="en-US" sz="2400" b="1" i="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B. Ventricular systole</a:t>
            </a:r>
            <a:r>
              <a:rPr lang="en-US" sz="2400" i="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24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24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2. Isometric (</a:t>
            </a:r>
            <a:r>
              <a:rPr lang="en-US" sz="2400" b="1" u="sng" dirty="0" err="1"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iso</a:t>
            </a:r>
            <a:r>
              <a:rPr lang="en-US" sz="24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-volumetric) contraction phase</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0.05 sec</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It begins by closure of A.V. valve and the ventricles begin to contract </a:t>
            </a:r>
            <a:r>
              <a:rPr lang="en-US" sz="2400" dirty="0" err="1"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isometrically</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(without change in muscle fiber length).Thus the ventricles are closed chambers filled with blood.</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Atrial pressure</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rise due to bulging of the A.V. valves into the atria and also due to regurgitation of some blood into the atria before closure of the A.V. valves.</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pressure</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rise from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4 mmHg to 80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mmHg in the left ventricle.</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is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constant</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(isometric) this is because the blood is not compressible.</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Heart sounds</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first components of the 1</a:t>
            </a:r>
            <a:r>
              <a:rPr lang="en-US" sz="2400" b="1" baseline="300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st</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heart sound</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due to closure of the A.V. valves.</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Valves</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are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closed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(A-V and semilunar valve)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l" rtl="0" eaLnBrk="1" fontAlgn="auto" hangingPunct="1">
              <a:spcAft>
                <a:spcPts val="0"/>
              </a:spcAft>
              <a:buFont typeface="Wingdings 2" pitchFamily="18" charset="2"/>
              <a:buNone/>
              <a:defRPr/>
            </a:pPr>
            <a:endParaRPr lang="en-US" sz="2300" dirty="0" smtClean="0">
              <a:solidFill>
                <a:srgbClr val="002060"/>
              </a:solidFill>
            </a:endParaRPr>
          </a:p>
        </p:txBody>
      </p:sp>
      <p:pic>
        <p:nvPicPr>
          <p:cNvPr id="9219"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950" y="404813"/>
            <a:ext cx="5616575" cy="6092825"/>
          </a:xfrm>
        </p:spPr>
        <p:txBody>
          <a:bodyPr>
            <a:normAutofit fontScale="85000" lnSpcReduction="20000"/>
          </a:bodyPr>
          <a:lstStyle/>
          <a:p>
            <a:pPr marL="0" indent="0" algn="justLow" rtl="0">
              <a:lnSpc>
                <a:spcPct val="107000"/>
              </a:lnSpc>
              <a:spcBef>
                <a:spcPts val="0"/>
              </a:spcBef>
              <a:spcAft>
                <a:spcPts val="0"/>
              </a:spcAft>
              <a:buFont typeface="Wingdings 2" pitchFamily="18" charset="2"/>
              <a:buNone/>
              <a:defRPr/>
            </a:pP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3. Rapid (maximum) ejection phase</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0.15 sec</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it begins by opening of the aortic valve and rushing of blood into the aorta where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70%</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of stroke volume ejected in this phase.</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atrial pressure</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decreases</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due to down displacement of the A.V. valve during shortening of ventricular muscles.</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ventricular and aortic pressures</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rise from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80 to 120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mmHg. Because the amount of blood ejected through the aortic valve exceeds that which leaves the aorta.</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decreases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greatly due to change of the isometric contraction to isotonic contraction and ejection of the blood.</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Heart sounds</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second component of the 1</a:t>
            </a:r>
            <a:r>
              <a:rPr lang="en-US" sz="2400" b="1" baseline="300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st</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heart sound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due to rushing of blood into the aorta and vibration of the aortic wall.</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24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Valves</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 The semilunar valves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are opened</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A.V. valve </a:t>
            </a:r>
            <a:r>
              <a:rPr lang="en-US" sz="24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is closed </a:t>
            </a:r>
            <a:r>
              <a:rPr lang="en-US" sz="24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l" rtl="0" eaLnBrk="1" fontAlgn="auto" hangingPunct="1">
              <a:spcAft>
                <a:spcPts val="0"/>
              </a:spcAft>
              <a:buFont typeface="Wingdings 2" pitchFamily="18" charset="2"/>
              <a:buNone/>
              <a:defRPr/>
            </a:pPr>
            <a:endParaRPr lang="en-US" sz="2300" dirty="0" smtClean="0">
              <a:solidFill>
                <a:srgbClr val="002060"/>
              </a:solidFill>
            </a:endParaRPr>
          </a:p>
        </p:txBody>
      </p:sp>
      <p:pic>
        <p:nvPicPr>
          <p:cNvPr id="10243"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صر نائب للمحتوى 2"/>
          <p:cNvSpPr>
            <a:spLocks noGrp="1"/>
          </p:cNvSpPr>
          <p:nvPr>
            <p:ph idx="1"/>
          </p:nvPr>
        </p:nvSpPr>
        <p:spPr>
          <a:xfrm>
            <a:off x="107950" y="404813"/>
            <a:ext cx="5616575" cy="6092825"/>
          </a:xfrm>
        </p:spPr>
        <p:txBody>
          <a:bodyPr/>
          <a:lstStyle/>
          <a:p>
            <a:pPr marL="0" indent="0" algn="justLow" rtl="0">
              <a:lnSpc>
                <a:spcPct val="107000"/>
              </a:lnSpc>
              <a:spcBef>
                <a:spcPct val="0"/>
              </a:spcBef>
              <a:buFont typeface="Wingdings 2" pitchFamily="18" charset="2"/>
              <a:buNone/>
            </a:pPr>
            <a:r>
              <a:rPr lang="en-US" sz="1800" b="1" smtClean="0">
                <a:solidFill>
                  <a:srgbClr val="002060"/>
                </a:solidFill>
                <a:latin typeface="Times New Roman" pitchFamily="18" charset="0"/>
                <a:ea typeface="Times New Roman" pitchFamily="18" charset="0"/>
                <a:cs typeface="Arial" charset="0"/>
              </a:rPr>
              <a:t> </a:t>
            </a:r>
            <a:r>
              <a:rPr lang="en-US" sz="1800" b="1" u="sng" smtClean="0">
                <a:solidFill>
                  <a:srgbClr val="002060"/>
                </a:solidFill>
                <a:latin typeface="Times New Roman" pitchFamily="18" charset="0"/>
                <a:ea typeface="Times New Roman" pitchFamily="18" charset="0"/>
                <a:cs typeface="Arial" charset="0"/>
              </a:rPr>
              <a:t>4. Reduced (minimum) ejection phase</a:t>
            </a:r>
            <a:r>
              <a:rPr lang="en-US" sz="1800" u="sng" smtClean="0">
                <a:solidFill>
                  <a:srgbClr val="002060"/>
                </a:solidFill>
                <a:latin typeface="Times New Roman" pitchFamily="18" charset="0"/>
                <a:ea typeface="Times New Roman" pitchFamily="18" charset="0"/>
                <a:cs typeface="Arial" charset="0"/>
              </a:rPr>
              <a:t> :</a:t>
            </a:r>
            <a:endParaRPr lang="en-US" sz="18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endParaRPr lang="en-US" sz="1800" smtClean="0">
              <a:solidFill>
                <a:srgbClr val="002060"/>
              </a:solidFill>
              <a:latin typeface="Times New Roman" pitchFamily="18" charset="0"/>
              <a:ea typeface="Times New Roman" pitchFamily="18" charset="0"/>
              <a:cs typeface="Arial" charset="0"/>
            </a:endParaRPr>
          </a:p>
          <a:p>
            <a:pPr marL="0" indent="0" algn="justLow" rtl="0">
              <a:lnSpc>
                <a:spcPct val="107000"/>
              </a:lnSpc>
              <a:spcBef>
                <a:spcPct val="0"/>
              </a:spcBef>
              <a:buFont typeface="Wingdings 2" pitchFamily="18" charset="2"/>
              <a:buNone/>
            </a:pPr>
            <a:r>
              <a:rPr lang="en-US" sz="2000" smtClean="0">
                <a:solidFill>
                  <a:srgbClr val="002060"/>
                </a:solidFill>
                <a:latin typeface="Times New Roman" pitchFamily="18" charset="0"/>
                <a:ea typeface="Times New Roman" pitchFamily="18" charset="0"/>
                <a:cs typeface="Arial" charset="0"/>
              </a:rPr>
              <a:t>- </a:t>
            </a:r>
            <a:r>
              <a:rPr lang="en-US" sz="2000" u="sng" smtClean="0">
                <a:solidFill>
                  <a:srgbClr val="002060"/>
                </a:solidFill>
                <a:latin typeface="Times New Roman" pitchFamily="18" charset="0"/>
                <a:ea typeface="Times New Roman" pitchFamily="18" charset="0"/>
                <a:cs typeface="Arial" charset="0"/>
              </a:rPr>
              <a:t>Duration</a:t>
            </a:r>
            <a:r>
              <a:rPr lang="en-US" sz="2000" smtClean="0">
                <a:solidFill>
                  <a:srgbClr val="002060"/>
                </a:solidFill>
                <a:latin typeface="Times New Roman" pitchFamily="18" charset="0"/>
                <a:ea typeface="Times New Roman" pitchFamily="18" charset="0"/>
                <a:cs typeface="Arial" charset="0"/>
              </a:rPr>
              <a:t> : 0.1 sec.</a:t>
            </a:r>
            <a:endParaRPr lang="en-US" sz="20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000" smtClean="0">
                <a:solidFill>
                  <a:srgbClr val="002060"/>
                </a:solidFill>
                <a:latin typeface="Times New Roman" pitchFamily="18" charset="0"/>
                <a:ea typeface="Times New Roman" pitchFamily="18" charset="0"/>
                <a:cs typeface="Arial" charset="0"/>
              </a:rPr>
              <a:t>- </a:t>
            </a:r>
            <a:r>
              <a:rPr lang="en-US" sz="2000" u="sng" smtClean="0">
                <a:solidFill>
                  <a:srgbClr val="002060"/>
                </a:solidFill>
                <a:latin typeface="Times New Roman" pitchFamily="18" charset="0"/>
                <a:ea typeface="Times New Roman" pitchFamily="18" charset="0"/>
                <a:cs typeface="Arial" charset="0"/>
              </a:rPr>
              <a:t>Events</a:t>
            </a:r>
            <a:r>
              <a:rPr lang="en-US" sz="2000" smtClean="0">
                <a:solidFill>
                  <a:srgbClr val="002060"/>
                </a:solidFill>
                <a:latin typeface="Times New Roman" pitchFamily="18" charset="0"/>
                <a:ea typeface="Times New Roman" pitchFamily="18" charset="0"/>
                <a:cs typeface="Arial" charset="0"/>
              </a:rPr>
              <a:t> : the remaining </a:t>
            </a:r>
            <a:r>
              <a:rPr lang="en-US" sz="2000" b="1" smtClean="0">
                <a:solidFill>
                  <a:srgbClr val="002060"/>
                </a:solidFill>
                <a:latin typeface="Times New Roman" pitchFamily="18" charset="0"/>
                <a:ea typeface="Times New Roman" pitchFamily="18" charset="0"/>
                <a:cs typeface="Arial" charset="0"/>
              </a:rPr>
              <a:t>30%</a:t>
            </a:r>
            <a:r>
              <a:rPr lang="en-US" sz="2000" smtClean="0">
                <a:solidFill>
                  <a:srgbClr val="002060"/>
                </a:solidFill>
                <a:latin typeface="Times New Roman" pitchFamily="18" charset="0"/>
                <a:ea typeface="Times New Roman" pitchFamily="18" charset="0"/>
                <a:cs typeface="Arial" charset="0"/>
              </a:rPr>
              <a:t> of stroke volume is ejected to the aorta.</a:t>
            </a:r>
            <a:endParaRPr lang="en-US" sz="20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000" smtClean="0">
                <a:solidFill>
                  <a:srgbClr val="002060"/>
                </a:solidFill>
                <a:latin typeface="Times New Roman" pitchFamily="18" charset="0"/>
                <a:ea typeface="Times New Roman" pitchFamily="18" charset="0"/>
                <a:cs typeface="Arial" charset="0"/>
              </a:rPr>
              <a:t>- </a:t>
            </a:r>
            <a:r>
              <a:rPr lang="en-US" sz="2000" u="sng" smtClean="0">
                <a:solidFill>
                  <a:srgbClr val="002060"/>
                </a:solidFill>
                <a:latin typeface="Times New Roman" pitchFamily="18" charset="0"/>
                <a:ea typeface="Times New Roman" pitchFamily="18" charset="0"/>
                <a:cs typeface="Arial" charset="0"/>
              </a:rPr>
              <a:t>The ventricular and aortic pressures</a:t>
            </a:r>
            <a:r>
              <a:rPr lang="en-US" sz="2000" smtClean="0">
                <a:solidFill>
                  <a:srgbClr val="002060"/>
                </a:solidFill>
                <a:latin typeface="Times New Roman" pitchFamily="18" charset="0"/>
                <a:ea typeface="Times New Roman" pitchFamily="18" charset="0"/>
                <a:cs typeface="Arial" charset="0"/>
              </a:rPr>
              <a:t> : reach their </a:t>
            </a:r>
            <a:r>
              <a:rPr lang="en-US" sz="2000" b="1" smtClean="0">
                <a:solidFill>
                  <a:srgbClr val="002060"/>
                </a:solidFill>
                <a:latin typeface="Times New Roman" pitchFamily="18" charset="0"/>
                <a:ea typeface="Times New Roman" pitchFamily="18" charset="0"/>
                <a:cs typeface="Arial" charset="0"/>
              </a:rPr>
              <a:t>maximum</a:t>
            </a:r>
            <a:r>
              <a:rPr lang="en-US" sz="2000" smtClean="0">
                <a:solidFill>
                  <a:srgbClr val="002060"/>
                </a:solidFill>
                <a:latin typeface="Times New Roman" pitchFamily="18" charset="0"/>
                <a:ea typeface="Times New Roman" pitchFamily="18" charset="0"/>
                <a:cs typeface="Arial" charset="0"/>
              </a:rPr>
              <a:t> and begin to </a:t>
            </a:r>
            <a:r>
              <a:rPr lang="en-US" sz="2000" b="1" smtClean="0">
                <a:solidFill>
                  <a:srgbClr val="002060"/>
                </a:solidFill>
                <a:latin typeface="Times New Roman" pitchFamily="18" charset="0"/>
                <a:ea typeface="Times New Roman" pitchFamily="18" charset="0"/>
                <a:cs typeface="Arial" charset="0"/>
              </a:rPr>
              <a:t>decrease</a:t>
            </a:r>
            <a:r>
              <a:rPr lang="en-US" sz="2000" smtClean="0">
                <a:solidFill>
                  <a:srgbClr val="002060"/>
                </a:solidFill>
                <a:latin typeface="Times New Roman" pitchFamily="18" charset="0"/>
                <a:ea typeface="Times New Roman" pitchFamily="18" charset="0"/>
                <a:cs typeface="Arial" charset="0"/>
              </a:rPr>
              <a:t> (due to escape of blood to peripheral circulation is more than the amount of blood ejected from the ventricle.</a:t>
            </a:r>
            <a:endParaRPr lang="en-US" sz="2000" smtClean="0">
              <a:solidFill>
                <a:srgbClr val="002060"/>
              </a:solidFill>
              <a:latin typeface="Calibri" pitchFamily="34" charset="0"/>
              <a:ea typeface="Calibri" pitchFamily="34" charset="0"/>
              <a:cs typeface="Arial" charset="0"/>
            </a:endParaRPr>
          </a:p>
          <a:p>
            <a:pPr marL="0" indent="0" algn="justLow" rtl="0">
              <a:lnSpc>
                <a:spcPct val="107000"/>
              </a:lnSpc>
              <a:spcBef>
                <a:spcPct val="0"/>
              </a:spcBef>
              <a:buFont typeface="Wingdings 2" pitchFamily="18" charset="2"/>
              <a:buNone/>
            </a:pPr>
            <a:r>
              <a:rPr lang="en-US" sz="2000" u="sng" smtClean="0">
                <a:solidFill>
                  <a:srgbClr val="002060"/>
                </a:solidFill>
                <a:latin typeface="Times New Roman" pitchFamily="18" charset="0"/>
                <a:ea typeface="Times New Roman" pitchFamily="18" charset="0"/>
                <a:cs typeface="Arial" charset="0"/>
              </a:rPr>
              <a:t>Atrial pressure</a:t>
            </a:r>
            <a:r>
              <a:rPr lang="en-US" sz="2000" smtClean="0">
                <a:solidFill>
                  <a:srgbClr val="002060"/>
                </a:solidFill>
                <a:latin typeface="Times New Roman" pitchFamily="18" charset="0"/>
                <a:ea typeface="Times New Roman" pitchFamily="18" charset="0"/>
                <a:cs typeface="Arial" charset="0"/>
              </a:rPr>
              <a:t> : increased due to venous return.</a:t>
            </a:r>
            <a:endParaRPr lang="en-US" sz="2000" smtClean="0">
              <a:solidFill>
                <a:srgbClr val="002060"/>
              </a:solidFill>
              <a:latin typeface="Calibri" pitchFamily="34" charset="0"/>
              <a:ea typeface="Times New Roman" pitchFamily="18" charset="0"/>
              <a:cs typeface="Arial" charset="0"/>
            </a:endParaRPr>
          </a:p>
          <a:p>
            <a:pPr marL="0" indent="0" algn="justLow" rtl="0">
              <a:lnSpc>
                <a:spcPct val="107000"/>
              </a:lnSpc>
              <a:spcBef>
                <a:spcPct val="0"/>
              </a:spcBef>
              <a:buFont typeface="Wingdings 2" pitchFamily="18" charset="2"/>
              <a:buNone/>
            </a:pPr>
            <a:r>
              <a:rPr lang="en-US" sz="2000" u="sng" smtClean="0">
                <a:solidFill>
                  <a:srgbClr val="002060"/>
                </a:solidFill>
                <a:latin typeface="Times New Roman" pitchFamily="18" charset="0"/>
                <a:ea typeface="Times New Roman" pitchFamily="18" charset="0"/>
                <a:cs typeface="Arial" charset="0"/>
              </a:rPr>
              <a:t>Ventricular volume</a:t>
            </a:r>
            <a:r>
              <a:rPr lang="en-US" sz="2000" smtClean="0">
                <a:solidFill>
                  <a:srgbClr val="002060"/>
                </a:solidFill>
                <a:latin typeface="Times New Roman" pitchFamily="18" charset="0"/>
                <a:ea typeface="Times New Roman" pitchFamily="18" charset="0"/>
                <a:cs typeface="Arial" charset="0"/>
              </a:rPr>
              <a:t> :decreases to reach the end systolic volume (ESV = </a:t>
            </a:r>
            <a:r>
              <a:rPr lang="en-US" sz="2000" b="1" smtClean="0">
                <a:solidFill>
                  <a:srgbClr val="002060"/>
                </a:solidFill>
                <a:latin typeface="Times New Roman" pitchFamily="18" charset="0"/>
                <a:ea typeface="Times New Roman" pitchFamily="18" charset="0"/>
                <a:cs typeface="Arial" charset="0"/>
              </a:rPr>
              <a:t>70</a:t>
            </a:r>
            <a:r>
              <a:rPr lang="en-US" sz="2000" smtClean="0">
                <a:solidFill>
                  <a:srgbClr val="002060"/>
                </a:solidFill>
                <a:latin typeface="Times New Roman" pitchFamily="18" charset="0"/>
                <a:ea typeface="Times New Roman" pitchFamily="18" charset="0"/>
                <a:cs typeface="Arial" charset="0"/>
              </a:rPr>
              <a:t>ml).</a:t>
            </a:r>
            <a:endParaRPr lang="en-US" sz="2000" smtClean="0">
              <a:solidFill>
                <a:srgbClr val="002060"/>
              </a:solidFill>
              <a:latin typeface="Calibri" pitchFamily="34" charset="0"/>
              <a:ea typeface="Times New Roman" pitchFamily="18" charset="0"/>
              <a:cs typeface="Arial" charset="0"/>
            </a:endParaRPr>
          </a:p>
          <a:p>
            <a:pPr marL="0" indent="0" algn="justLow" rtl="0">
              <a:lnSpc>
                <a:spcPct val="107000"/>
              </a:lnSpc>
              <a:spcBef>
                <a:spcPct val="0"/>
              </a:spcBef>
              <a:buFont typeface="Wingdings 2" pitchFamily="18" charset="2"/>
              <a:buNone/>
            </a:pPr>
            <a:endParaRPr lang="en-US" sz="1800" smtClean="0">
              <a:solidFill>
                <a:srgbClr val="002060"/>
              </a:solidFill>
              <a:cs typeface="Tahoma" pitchFamily="34" charset="0"/>
            </a:endParaRPr>
          </a:p>
        </p:txBody>
      </p:sp>
      <p:pic>
        <p:nvPicPr>
          <p:cNvPr id="11267"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950" y="188913"/>
            <a:ext cx="5616575" cy="6092825"/>
          </a:xfrm>
        </p:spPr>
        <p:txBody>
          <a:bodyPr>
            <a:noAutofit/>
          </a:bodyPr>
          <a:lstStyle/>
          <a:p>
            <a:pPr marL="0" indent="0" algn="justLow" rtl="0">
              <a:lnSpc>
                <a:spcPct val="107000"/>
              </a:lnSpc>
              <a:spcBef>
                <a:spcPts val="0"/>
              </a:spcBef>
              <a:spcAft>
                <a:spcPts val="0"/>
              </a:spcAft>
              <a:buFont typeface="Wingdings 2" pitchFamily="18" charset="2"/>
              <a:buNone/>
              <a:defRPr/>
            </a:pP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C. </a:t>
            </a:r>
            <a:r>
              <a:rPr lang="en-US" sz="1800" b="1" i="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diastole</a:t>
            </a: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5. </a:t>
            </a:r>
            <a:r>
              <a:rPr lang="en-US" sz="1800" b="1" u="sng" dirty="0" err="1"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Protodiastolic</a:t>
            </a: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phase</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0.04 sec</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period between the end of ventricular systole and the closure of the aortic valve.</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ventricular and aortic pressures</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ventricle begins to relax but still contracted and its pressure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decreases about 20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mmHg and the aortic pressure decreases also (due to escape of blood to peripheral circulation). But still above the ventricular pressure. This causes the blood in the aorta to regurgitate to the ventricles leading to closure of the aortic valve at the end of this phase.</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closure of semilunar valves occurs as a result of fall of ventricular pressure below that of aortic and pulmonary arteries.</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The closure of the aortic valve and the change of potential energy to kinetic energy leads to sharp momentary fall in the aortic pressure called the </a:t>
            </a:r>
            <a:r>
              <a:rPr lang="en-US" sz="1800" dirty="0" err="1"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dicrotic</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(incisura) notch.</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volume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is constant</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ECG</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down slope of the (T) wave.</a:t>
            </a:r>
            <a:endParaRPr lang="en-US" sz="18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1800" dirty="0" smtClean="0">
              <a:solidFill>
                <a:srgbClr val="002060"/>
              </a:solidFill>
            </a:endParaRPr>
          </a:p>
        </p:txBody>
      </p:sp>
      <p:pic>
        <p:nvPicPr>
          <p:cNvPr id="12291"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950" y="188913"/>
            <a:ext cx="5616575" cy="6092825"/>
          </a:xfrm>
        </p:spPr>
        <p:txBody>
          <a:bodyPr>
            <a:noAutofit/>
          </a:bodyPr>
          <a:lstStyle/>
          <a:p>
            <a:pPr marL="0" indent="0" algn="justLow" rtl="0">
              <a:lnSpc>
                <a:spcPct val="107000"/>
              </a:lnSpc>
              <a:spcBef>
                <a:spcPts val="0"/>
              </a:spcBef>
              <a:spcAft>
                <a:spcPts val="0"/>
              </a:spcAft>
              <a:buFont typeface="Wingdings 2" pitchFamily="18" charset="2"/>
              <a:buNone/>
              <a:defRPr/>
            </a:pP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6. Isometric relaxation phase</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endPar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Duration</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0.06 sec</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Events</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it begins by closure of the aortic valve and the ventricles relax </a:t>
            </a:r>
            <a:r>
              <a:rPr lang="en-US" sz="1800" dirty="0" err="1"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isometrically</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without change in the ventricular volume.</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Atrial pressure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increased above the ventricular pressure due to accumulation of venous return, this pressure can open the A.V. valve at the end of this phase.</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Ventricular pressure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falls rapidly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from 90 to 0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mmHg.</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Aortic pressure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due to elastic recoil of the aorta its pressure increased leading to upward (</a:t>
            </a:r>
            <a:r>
              <a:rPr lang="en-US" sz="1800" dirty="0" err="1"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dicrotic</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wave.</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 typeface="Wingdings 2" pitchFamily="18" charset="2"/>
              <a:buNone/>
              <a:defRPr/>
            </a:pP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a:r>
            <a:r>
              <a:rPr lang="en-US" sz="1800" b="1"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Heart sounds</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 the 2</a:t>
            </a:r>
            <a:r>
              <a:rPr lang="en-US" sz="1800" b="1" baseline="300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nd</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heart sound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due to closure of the aortic valve and pulmonary valve (semilunar valves).</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228600" indent="0" algn="justLow" rtl="0">
              <a:lnSpc>
                <a:spcPct val="107000"/>
              </a:lnSpc>
              <a:spcBef>
                <a:spcPts val="0"/>
              </a:spcBef>
              <a:spcAft>
                <a:spcPts val="0"/>
              </a:spcAft>
              <a:buFontTx/>
              <a:buChar char="-"/>
              <a:defRPr/>
            </a:pP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The </a:t>
            </a:r>
            <a:r>
              <a:rPr lang="en-US" sz="1800" u="sng"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semilunar valves</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(aortic, pulmonary)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close</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the beginning of this phase- The A.V. </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valves </a:t>
            </a:r>
            <a:r>
              <a:rPr lang="en-US" sz="1800" b="1"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open</a:t>
            </a:r>
            <a:r>
              <a:rPr lang="en-US" sz="1800" dirty="0" smtClean="0">
                <a:solidFill>
                  <a:srgbClr val="002060"/>
                </a:solidFill>
                <a:latin typeface="Times New Roman" panose="02020603050405020304" pitchFamily="18" charset="0"/>
                <a:ea typeface="Times New Roman" panose="02020603050405020304" pitchFamily="18" charset="0"/>
                <a:cs typeface="Arial" panose="020B0604020202020204" pitchFamily="34" charset="0"/>
              </a:rPr>
              <a:t> at the end of this phase.</a:t>
            </a:r>
            <a:endParaRPr lang="en-US" sz="1400" dirty="0" smtClean="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0" indent="0" algn="justLow" rtl="0">
              <a:lnSpc>
                <a:spcPct val="107000"/>
              </a:lnSpc>
              <a:spcBef>
                <a:spcPts val="0"/>
              </a:spcBef>
              <a:spcAft>
                <a:spcPts val="0"/>
              </a:spcAft>
              <a:buFontTx/>
              <a:buChar char="-"/>
              <a:defRPr/>
            </a:pPr>
            <a:endParaRPr lang="en-US" sz="1800" dirty="0" smtClean="0">
              <a:solidFill>
                <a:srgbClr val="002060"/>
              </a:solidFill>
            </a:endParaRPr>
          </a:p>
        </p:txBody>
      </p:sp>
      <p:pic>
        <p:nvPicPr>
          <p:cNvPr id="13315" name="Picture 2" descr="C:\Users\Mohamed\Desktop\Cardio vascular figures\Cardiac cycle 2.jpg"/>
          <p:cNvPicPr>
            <a:picLocks noChangeAspect="1" noChangeArrowheads="1"/>
          </p:cNvPicPr>
          <p:nvPr/>
        </p:nvPicPr>
        <p:blipFill>
          <a:blip r:embed="rId2" cstate="print"/>
          <a:srcRect/>
          <a:stretch>
            <a:fillRect/>
          </a:stretch>
        </p:blipFill>
        <p:spPr bwMode="auto">
          <a:xfrm>
            <a:off x="5942013" y="57150"/>
            <a:ext cx="3094037" cy="6632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5D376923CF364E9345E8297AAC0723" ma:contentTypeVersion="2" ma:contentTypeDescription="Create a new document." ma:contentTypeScope="" ma:versionID="284d56d71763a8d9de63e0af2f8c8db1">
  <xsd:schema xmlns:xsd="http://www.w3.org/2001/XMLSchema" xmlns:xs="http://www.w3.org/2001/XMLSchema" xmlns:p="http://schemas.microsoft.com/office/2006/metadata/properties" xmlns:ns2="1244c8c3-b995-48f3-9b04-c6843da6a424" targetNamespace="http://schemas.microsoft.com/office/2006/metadata/properties" ma:root="true" ma:fieldsID="d514c0e2f491d97035c870c3825412a3" ns2:_="">
    <xsd:import namespace="1244c8c3-b995-48f3-9b04-c6843da6a42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4c8c3-b995-48f3-9b04-c6843da6a4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38CF4DD-C764-48A1-9D90-76E6AE288EF9}"/>
</file>

<file path=customXml/itemProps2.xml><?xml version="1.0" encoding="utf-8"?>
<ds:datastoreItem xmlns:ds="http://schemas.openxmlformats.org/officeDocument/2006/customXml" ds:itemID="{74C860A1-6DBB-4D4F-9B5B-FC696C3D590E}"/>
</file>

<file path=customXml/itemProps3.xml><?xml version="1.0" encoding="utf-8"?>
<ds:datastoreItem xmlns:ds="http://schemas.openxmlformats.org/officeDocument/2006/customXml" ds:itemID="{1B1DB472-0333-468A-8A64-311CFD5EBDB7}"/>
</file>

<file path=docProps/app.xml><?xml version="1.0" encoding="utf-8"?>
<Properties xmlns="http://schemas.openxmlformats.org/officeDocument/2006/extended-properties" xmlns:vt="http://schemas.openxmlformats.org/officeDocument/2006/docPropsVTypes">
  <Template>Technic</Template>
  <TotalTime>361</TotalTime>
  <Words>996</Words>
  <Application>Microsoft Office PowerPoint</Application>
  <PresentationFormat>On-screen Show (4:3)</PresentationFormat>
  <Paragraphs>106</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Franklin Gothic Book</vt:lpstr>
      <vt:lpstr>Tahoma</vt:lpstr>
      <vt:lpstr>Wingdings 2</vt:lpstr>
      <vt:lpstr>Calibri</vt:lpstr>
      <vt:lpstr>Times New Roman</vt:lpstr>
      <vt:lpstr>تقنية</vt:lpstr>
      <vt:lpstr>  CARDIAC CYCLE &amp; heart sounds </vt:lpstr>
      <vt:lpstr>The cardiac cycle</vt:lpstr>
      <vt:lpstr>Slide 3</vt:lpstr>
      <vt:lpstr>Slide 4</vt:lpstr>
      <vt:lpstr>Slide 5</vt:lpstr>
      <vt:lpstr>Slide 6</vt:lpstr>
      <vt:lpstr>Slide 7</vt:lpstr>
      <vt:lpstr>Slide 8</vt:lpstr>
      <vt:lpstr>Slide 9</vt:lpstr>
      <vt:lpstr>Slide 10</vt:lpstr>
      <vt:lpstr>Slide 11</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mutah</cp:lastModifiedBy>
  <cp:revision>52</cp:revision>
  <dcterms:created xsi:type="dcterms:W3CDTF">2018-04-21T22:12:54Z</dcterms:created>
  <dcterms:modified xsi:type="dcterms:W3CDTF">2022-05-10T06:34:25Z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0x010100875D376923CF364E9345E8297AAC0723</vt:lpwstr>
  </property>
</Properties>
</file>